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8" r:id="rId3"/>
    <p:sldId id="373" r:id="rId4"/>
    <p:sldId id="262" r:id="rId5"/>
    <p:sldId id="263" r:id="rId6"/>
    <p:sldId id="264" r:id="rId7"/>
    <p:sldId id="374" r:id="rId8"/>
    <p:sldId id="267" r:id="rId9"/>
    <p:sldId id="269" r:id="rId10"/>
    <p:sldId id="273" r:id="rId11"/>
    <p:sldId id="370" r:id="rId12"/>
    <p:sldId id="275" r:id="rId13"/>
    <p:sldId id="276" r:id="rId14"/>
    <p:sldId id="277" r:id="rId15"/>
    <p:sldId id="278" r:id="rId16"/>
    <p:sldId id="345" r:id="rId17"/>
    <p:sldId id="285" r:id="rId18"/>
    <p:sldId id="288" r:id="rId19"/>
    <p:sldId id="293" r:id="rId20"/>
    <p:sldId id="294" r:id="rId21"/>
    <p:sldId id="295" r:id="rId22"/>
    <p:sldId id="371" r:id="rId23"/>
    <p:sldId id="298" r:id="rId24"/>
    <p:sldId id="300" r:id="rId25"/>
    <p:sldId id="301" r:id="rId26"/>
    <p:sldId id="302" r:id="rId27"/>
    <p:sldId id="303" r:id="rId28"/>
    <p:sldId id="304" r:id="rId29"/>
    <p:sldId id="305" r:id="rId30"/>
    <p:sldId id="306" r:id="rId31"/>
    <p:sldId id="307" r:id="rId32"/>
    <p:sldId id="346" r:id="rId33"/>
    <p:sldId id="347" r:id="rId34"/>
    <p:sldId id="348" r:id="rId35"/>
    <p:sldId id="349" r:id="rId36"/>
    <p:sldId id="350" r:id="rId37"/>
    <p:sldId id="351" r:id="rId38"/>
    <p:sldId id="352" r:id="rId39"/>
    <p:sldId id="353" r:id="rId40"/>
    <p:sldId id="354" r:id="rId41"/>
    <p:sldId id="308" r:id="rId42"/>
    <p:sldId id="310" r:id="rId43"/>
    <p:sldId id="311" r:id="rId44"/>
    <p:sldId id="312" r:id="rId45"/>
    <p:sldId id="313" r:id="rId46"/>
    <p:sldId id="314" r:id="rId47"/>
    <p:sldId id="315" r:id="rId48"/>
    <p:sldId id="316" r:id="rId49"/>
    <p:sldId id="375" r:id="rId50"/>
    <p:sldId id="356" r:id="rId51"/>
    <p:sldId id="355" r:id="rId52"/>
    <p:sldId id="357" r:id="rId53"/>
    <p:sldId id="358" r:id="rId54"/>
    <p:sldId id="378" r:id="rId55"/>
    <p:sldId id="379" r:id="rId56"/>
    <p:sldId id="359" r:id="rId57"/>
    <p:sldId id="360" r:id="rId58"/>
    <p:sldId id="361" r:id="rId59"/>
    <p:sldId id="362" r:id="rId60"/>
    <p:sldId id="376" r:id="rId61"/>
    <p:sldId id="327" r:id="rId62"/>
    <p:sldId id="330" r:id="rId63"/>
    <p:sldId id="331" r:id="rId64"/>
    <p:sldId id="363" r:id="rId65"/>
    <p:sldId id="364" r:id="rId66"/>
    <p:sldId id="365" r:id="rId67"/>
    <p:sldId id="380" r:id="rId68"/>
    <p:sldId id="381" r:id="rId69"/>
    <p:sldId id="336" r:id="rId70"/>
    <p:sldId id="337" r:id="rId71"/>
    <p:sldId id="338" r:id="rId72"/>
    <p:sldId id="339" r:id="rId73"/>
    <p:sldId id="340" r:id="rId74"/>
    <p:sldId id="341" r:id="rId75"/>
    <p:sldId id="377" r:id="rId76"/>
    <p:sldId id="382" r:id="rId77"/>
    <p:sldId id="383" r:id="rId78"/>
    <p:sldId id="384" r:id="rId79"/>
    <p:sldId id="385" r:id="rId80"/>
    <p:sldId id="386" r:id="rId81"/>
    <p:sldId id="387" r:id="rId82"/>
    <p:sldId id="372" r:id="rId83"/>
    <p:sldId id="388"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D0F"/>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7399" autoAdjust="0"/>
  </p:normalViewPr>
  <p:slideViewPr>
    <p:cSldViewPr snapToGrid="0">
      <p:cViewPr varScale="1">
        <p:scale>
          <a:sx n="95" d="100"/>
          <a:sy n="95" d="100"/>
        </p:scale>
        <p:origin x="376" y="72"/>
      </p:cViewPr>
      <p:guideLst/>
    </p:cSldViewPr>
  </p:slideViewPr>
  <p:outlineViewPr>
    <p:cViewPr>
      <p:scale>
        <a:sx n="33" d="100"/>
        <a:sy n="33" d="100"/>
      </p:scale>
      <p:origin x="0" y="-339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DE7D-D804-450D-8985-E9D4CC45A767}" type="datetimeFigureOut">
              <a:rPr lang="zh-CN" altLang="en-US" smtClean="0"/>
              <a:t>2024/12/21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026F-5146-4CAE-8D53-03EF98995D9B}" type="slidenum">
              <a:rPr lang="zh-CN" altLang="en-US" smtClean="0"/>
              <a:t>‹#›</a:t>
            </a:fld>
            <a:endParaRPr lang="zh-CN" altLang="en-US"/>
          </a:p>
        </p:txBody>
      </p:sp>
    </p:spTree>
    <p:extLst>
      <p:ext uri="{BB962C8B-B14F-4D97-AF65-F5344CB8AC3E}">
        <p14:creationId xmlns:p14="http://schemas.microsoft.com/office/powerpoint/2010/main" val="324894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67099-5E01-4EDE-87FD-C49C353E2720}" type="slidenum">
              <a:rPr lang="en-US" altLang="zh-CN"/>
              <a:pPr/>
              <a:t>4</a:t>
            </a:fld>
            <a:endParaRPr lang="en-US" altLang="zh-CN"/>
          </a:p>
        </p:txBody>
      </p:sp>
      <p:sp>
        <p:nvSpPr>
          <p:cNvPr id="561154" name="Rectangle 2"/>
          <p:cNvSpPr>
            <a:spLocks noGrp="1" noRot="1" noChangeAspect="1" noChangeArrowheads="1" noTextEdit="1"/>
          </p:cNvSpPr>
          <p:nvPr>
            <p:ph type="sldImg"/>
          </p:nvPr>
        </p:nvSpPr>
        <p:spPr>
          <a:xfrm>
            <a:off x="385763" y="687388"/>
            <a:ext cx="6088062" cy="3425825"/>
          </a:xfrm>
          <a:ln/>
        </p:spPr>
      </p:sp>
      <p:sp>
        <p:nvSpPr>
          <p:cNvPr id="561155" name="Rectangle 3"/>
          <p:cNvSpPr>
            <a:spLocks noGrp="1" noChangeArrowheads="1"/>
          </p:cNvSpPr>
          <p:nvPr>
            <p:ph type="body" idx="1"/>
          </p:nvPr>
        </p:nvSpPr>
        <p:spPr>
          <a:xfrm>
            <a:off x="685800" y="4343400"/>
            <a:ext cx="5486400" cy="4113213"/>
          </a:xfrm>
        </p:spPr>
        <p:txBody>
          <a:bodyPr/>
          <a:lstStyle/>
          <a:p>
            <a:endParaRPr lang="zh-CN" altLang="zh-CN"/>
          </a:p>
        </p:txBody>
      </p:sp>
    </p:spTree>
    <p:extLst>
      <p:ext uri="{BB962C8B-B14F-4D97-AF65-F5344CB8AC3E}">
        <p14:creationId xmlns:p14="http://schemas.microsoft.com/office/powerpoint/2010/main" val="3287551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BD07B-C503-46F8-BB41-F97E7D6CB643}" type="slidenum">
              <a:rPr lang="en-US" altLang="zh-CN"/>
              <a:pPr/>
              <a:t>22</a:t>
            </a:fld>
            <a:endParaRPr lang="en-US" altLang="zh-CN"/>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r>
              <a:rPr lang="en-US" altLang="zh-CN"/>
              <a:t>Us&gt;0,</a:t>
            </a:r>
            <a:r>
              <a:rPr lang="zh-CN" altLang="en-US"/>
              <a:t>反相输入，</a:t>
            </a:r>
            <a:r>
              <a:rPr lang="en-US" altLang="zh-CN"/>
              <a:t>uˊA&lt;0,A</a:t>
            </a:r>
            <a:r>
              <a:rPr lang="zh-CN" altLang="en-US"/>
              <a:t>点接近虚地，所以</a:t>
            </a:r>
            <a:r>
              <a:rPr lang="en-US" altLang="zh-CN"/>
              <a:t>VD2</a:t>
            </a:r>
            <a:r>
              <a:rPr lang="zh-CN" altLang="en-US"/>
              <a:t>反相偏置，截止，</a:t>
            </a:r>
            <a:r>
              <a:rPr lang="en-US" altLang="zh-CN"/>
              <a:t>VD1</a:t>
            </a:r>
            <a:r>
              <a:rPr lang="zh-CN" altLang="en-US"/>
              <a:t>两端：正向端大于</a:t>
            </a:r>
            <a:r>
              <a:rPr lang="en-US" altLang="zh-CN"/>
              <a:t>0</a:t>
            </a:r>
            <a:r>
              <a:rPr lang="zh-CN" altLang="en-US"/>
              <a:t>，负向端小于</a:t>
            </a:r>
            <a:r>
              <a:rPr lang="en-US" altLang="zh-CN"/>
              <a:t>0</a:t>
            </a:r>
            <a:r>
              <a:rPr lang="zh-CN" altLang="en-US"/>
              <a:t>，正向偏置，导通</a:t>
            </a:r>
          </a:p>
        </p:txBody>
      </p:sp>
    </p:spTree>
    <p:extLst>
      <p:ext uri="{BB962C8B-B14F-4D97-AF65-F5344CB8AC3E}">
        <p14:creationId xmlns:p14="http://schemas.microsoft.com/office/powerpoint/2010/main" val="4140763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640C43E-434C-449A-A22D-0C45E204F696}" type="slidenum">
              <a:rPr lang="en-US" altLang="zh-CN"/>
              <a:pPr/>
              <a:t>24</a:t>
            </a:fld>
            <a:endParaRPr lang="en-US" altLang="zh-CN"/>
          </a:p>
        </p:txBody>
      </p:sp>
      <p:sp>
        <p:nvSpPr>
          <p:cNvPr id="688130" name="幻灯片图像占位符 1"/>
          <p:cNvSpPr>
            <a:spLocks noGrp="1" noRot="1" noChangeAspect="1" noTextEdit="1"/>
          </p:cNvSpPr>
          <p:nvPr>
            <p:ph type="sldImg"/>
          </p:nvPr>
        </p:nvSpPr>
        <p:spPr>
          <a:ln/>
        </p:spPr>
      </p:sp>
      <p:sp>
        <p:nvSpPr>
          <p:cNvPr id="688131" name="备注占位符 2"/>
          <p:cNvSpPr>
            <a:spLocks noGrp="1"/>
          </p:cNvSpPr>
          <p:nvPr>
            <p:ph type="body" idx="1"/>
          </p:nvPr>
        </p:nvSpPr>
        <p:spPr/>
        <p:txBody>
          <a:bodyPr/>
          <a:lstStyle/>
          <a:p>
            <a:pPr>
              <a:spcBef>
                <a:spcPct val="0"/>
              </a:spcBef>
            </a:pPr>
            <a:endParaRPr lang="zh-CN" altLang="zh-CN"/>
          </a:p>
        </p:txBody>
      </p:sp>
      <p:sp>
        <p:nvSpPr>
          <p:cNvPr id="6881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0F4842DB-EA80-48F2-802C-38878F8B779F}" type="slidenum">
              <a:rPr lang="en-US" altLang="zh-CN" sz="1200"/>
              <a:pPr algn="r"/>
              <a:t>24</a:t>
            </a:fld>
            <a:endParaRPr lang="en-US" altLang="zh-CN" sz="1200"/>
          </a:p>
        </p:txBody>
      </p:sp>
    </p:spTree>
    <p:extLst>
      <p:ext uri="{BB962C8B-B14F-4D97-AF65-F5344CB8AC3E}">
        <p14:creationId xmlns:p14="http://schemas.microsoft.com/office/powerpoint/2010/main" val="2752185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55D2BD9-C4FF-4502-A466-A0B28BCB960E}" type="slidenum">
              <a:rPr lang="en-US" altLang="zh-CN"/>
              <a:pPr/>
              <a:t>25</a:t>
            </a:fld>
            <a:endParaRPr lang="en-US" altLang="zh-CN"/>
          </a:p>
        </p:txBody>
      </p:sp>
      <p:sp>
        <p:nvSpPr>
          <p:cNvPr id="690178" name="幻灯片图像占位符 1"/>
          <p:cNvSpPr>
            <a:spLocks noGrp="1" noRot="1" noChangeAspect="1" noTextEdit="1"/>
          </p:cNvSpPr>
          <p:nvPr>
            <p:ph type="sldImg"/>
          </p:nvPr>
        </p:nvSpPr>
        <p:spPr>
          <a:ln/>
        </p:spPr>
      </p:sp>
      <p:sp>
        <p:nvSpPr>
          <p:cNvPr id="690179" name="备注占位符 2"/>
          <p:cNvSpPr>
            <a:spLocks noGrp="1"/>
          </p:cNvSpPr>
          <p:nvPr>
            <p:ph type="body" idx="1"/>
          </p:nvPr>
        </p:nvSpPr>
        <p:spPr/>
        <p:txBody>
          <a:bodyPr/>
          <a:lstStyle/>
          <a:p>
            <a:pPr>
              <a:spcBef>
                <a:spcPct val="0"/>
              </a:spcBef>
            </a:pPr>
            <a:endParaRPr lang="zh-CN" altLang="zh-CN"/>
          </a:p>
        </p:txBody>
      </p:sp>
      <p:sp>
        <p:nvSpPr>
          <p:cNvPr id="6901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4869295-6826-4B0B-B650-7A24EBD65D10}" type="slidenum">
              <a:rPr lang="en-US" altLang="zh-CN" sz="1200"/>
              <a:pPr algn="r"/>
              <a:t>25</a:t>
            </a:fld>
            <a:endParaRPr lang="en-US" altLang="zh-CN" sz="1200"/>
          </a:p>
        </p:txBody>
      </p:sp>
    </p:spTree>
    <p:extLst>
      <p:ext uri="{BB962C8B-B14F-4D97-AF65-F5344CB8AC3E}">
        <p14:creationId xmlns:p14="http://schemas.microsoft.com/office/powerpoint/2010/main" val="12288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D657A1-4FF8-439B-9241-096FE0DB02E7}" type="slidenum">
              <a:rPr lang="en-US" altLang="zh-CN"/>
              <a:pPr/>
              <a:t>26</a:t>
            </a:fld>
            <a:endParaRPr lang="en-US" altLang="zh-CN"/>
          </a:p>
        </p:txBody>
      </p:sp>
      <p:sp>
        <p:nvSpPr>
          <p:cNvPr id="651266" name="幻灯片图像占位符 1"/>
          <p:cNvSpPr>
            <a:spLocks noGrp="1" noRot="1" noChangeAspect="1" noTextEdit="1"/>
          </p:cNvSpPr>
          <p:nvPr>
            <p:ph type="sldImg"/>
          </p:nvPr>
        </p:nvSpPr>
        <p:spPr>
          <a:ln/>
        </p:spPr>
      </p:sp>
      <p:sp>
        <p:nvSpPr>
          <p:cNvPr id="651267" name="备注占位符 2"/>
          <p:cNvSpPr>
            <a:spLocks noGrp="1"/>
          </p:cNvSpPr>
          <p:nvPr>
            <p:ph type="body" idx="1"/>
          </p:nvPr>
        </p:nvSpPr>
        <p:spPr/>
        <p:txBody>
          <a:bodyPr/>
          <a:lstStyle/>
          <a:p>
            <a:pPr>
              <a:spcBef>
                <a:spcPct val="0"/>
              </a:spcBef>
            </a:pPr>
            <a:endParaRPr lang="zh-CN" altLang="zh-CN"/>
          </a:p>
        </p:txBody>
      </p:sp>
      <p:sp>
        <p:nvSpPr>
          <p:cNvPr id="65126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40D4B984-F025-4CA6-99A9-98FB96D54012}" type="slidenum">
              <a:rPr lang="en-US" altLang="zh-CN" sz="1200"/>
              <a:pPr algn="r"/>
              <a:t>26</a:t>
            </a:fld>
            <a:endParaRPr lang="en-US" altLang="zh-CN" sz="1200"/>
          </a:p>
        </p:txBody>
      </p:sp>
    </p:spTree>
    <p:extLst>
      <p:ext uri="{BB962C8B-B14F-4D97-AF65-F5344CB8AC3E}">
        <p14:creationId xmlns:p14="http://schemas.microsoft.com/office/powerpoint/2010/main" val="134934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35AF906-8F61-4AEF-909C-E393BD9242B3}" type="slidenum">
              <a:rPr lang="en-US" altLang="zh-CN"/>
              <a:pPr/>
              <a:t>27</a:t>
            </a:fld>
            <a:endParaRPr lang="en-US" altLang="zh-CN"/>
          </a:p>
        </p:txBody>
      </p:sp>
      <p:sp>
        <p:nvSpPr>
          <p:cNvPr id="655362" name="幻灯片图像占位符 1"/>
          <p:cNvSpPr>
            <a:spLocks noGrp="1" noRot="1" noChangeAspect="1" noTextEdit="1"/>
          </p:cNvSpPr>
          <p:nvPr>
            <p:ph type="sldImg"/>
          </p:nvPr>
        </p:nvSpPr>
        <p:spPr>
          <a:ln/>
        </p:spPr>
      </p:sp>
      <p:sp>
        <p:nvSpPr>
          <p:cNvPr id="655363" name="备注占位符 2"/>
          <p:cNvSpPr>
            <a:spLocks noGrp="1"/>
          </p:cNvSpPr>
          <p:nvPr>
            <p:ph type="body" idx="1"/>
          </p:nvPr>
        </p:nvSpPr>
        <p:spPr/>
        <p:txBody>
          <a:bodyPr/>
          <a:lstStyle/>
          <a:p>
            <a:pPr>
              <a:spcBef>
                <a:spcPct val="0"/>
              </a:spcBef>
            </a:pPr>
            <a:endParaRPr lang="zh-CN" altLang="zh-CN"/>
          </a:p>
        </p:txBody>
      </p:sp>
      <p:sp>
        <p:nvSpPr>
          <p:cNvPr id="6553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D6B252B-1181-4E84-B4ED-13B5F0D4FF5C}" type="slidenum">
              <a:rPr lang="en-US" altLang="zh-CN" sz="1200"/>
              <a:pPr algn="r"/>
              <a:t>27</a:t>
            </a:fld>
            <a:endParaRPr lang="en-US" altLang="zh-CN" sz="1200"/>
          </a:p>
        </p:txBody>
      </p:sp>
    </p:spTree>
    <p:extLst>
      <p:ext uri="{BB962C8B-B14F-4D97-AF65-F5344CB8AC3E}">
        <p14:creationId xmlns:p14="http://schemas.microsoft.com/office/powerpoint/2010/main" val="3686566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111E5-5828-4CE3-923C-4A5A015A53A2}" type="slidenum">
              <a:rPr lang="en-US" altLang="zh-CN"/>
              <a:pPr/>
              <a:t>30</a:t>
            </a:fld>
            <a:endParaRPr lang="en-US" altLang="zh-CN"/>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zh-CN" altLang="en-US"/>
              <a:t>由于载波信号的频率远高于调制信号，可以认为载波信号与调幅信号具有相同的频率</a:t>
            </a:r>
          </a:p>
          <a:p>
            <a:r>
              <a:rPr lang="zh-CN" altLang="en-US"/>
              <a:t>双边带调频信号再乘以载波信号</a:t>
            </a:r>
          </a:p>
        </p:txBody>
      </p:sp>
    </p:spTree>
    <p:extLst>
      <p:ext uri="{BB962C8B-B14F-4D97-AF65-F5344CB8AC3E}">
        <p14:creationId xmlns:p14="http://schemas.microsoft.com/office/powerpoint/2010/main" val="243649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64473E-BFF7-4B17-9355-36B51C9955DA}" type="slidenum">
              <a:rPr lang="en-US" altLang="zh-CN"/>
              <a:pPr/>
              <a:t>45</a:t>
            </a:fld>
            <a:endParaRPr lang="en-US" altLang="zh-CN"/>
          </a:p>
        </p:txBody>
      </p:sp>
      <p:sp>
        <p:nvSpPr>
          <p:cNvPr id="671746" name="幻灯片图像占位符 1"/>
          <p:cNvSpPr>
            <a:spLocks noGrp="1" noRot="1" noChangeAspect="1" noTextEdit="1"/>
          </p:cNvSpPr>
          <p:nvPr>
            <p:ph type="sldImg"/>
          </p:nvPr>
        </p:nvSpPr>
        <p:spPr>
          <a:ln/>
        </p:spPr>
      </p:sp>
      <p:sp>
        <p:nvSpPr>
          <p:cNvPr id="671747" name="备注占位符 2"/>
          <p:cNvSpPr>
            <a:spLocks noGrp="1"/>
          </p:cNvSpPr>
          <p:nvPr>
            <p:ph type="body" idx="1"/>
          </p:nvPr>
        </p:nvSpPr>
        <p:spPr/>
        <p:txBody>
          <a:bodyPr/>
          <a:lstStyle/>
          <a:p>
            <a:pPr>
              <a:spcBef>
                <a:spcPct val="0"/>
              </a:spcBef>
            </a:pPr>
            <a:r>
              <a:rPr lang="zh-CN" altLang="en-US"/>
              <a:t>对偶次谐波抑制，奇次谐波削弱</a:t>
            </a:r>
          </a:p>
        </p:txBody>
      </p:sp>
      <p:sp>
        <p:nvSpPr>
          <p:cNvPr id="6717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E0C7E5CD-7CA8-4FB8-8340-CAC4383F3017}" type="slidenum">
              <a:rPr lang="en-US" altLang="zh-CN" sz="1200"/>
              <a:pPr algn="r"/>
              <a:t>45</a:t>
            </a:fld>
            <a:endParaRPr lang="en-US" altLang="zh-CN" sz="1200"/>
          </a:p>
        </p:txBody>
      </p:sp>
    </p:spTree>
    <p:extLst>
      <p:ext uri="{BB962C8B-B14F-4D97-AF65-F5344CB8AC3E}">
        <p14:creationId xmlns:p14="http://schemas.microsoft.com/office/powerpoint/2010/main" val="119794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74C27C2-F5F9-48DF-876C-45C98FFF3841}" type="slidenum">
              <a:rPr lang="en-US" altLang="zh-CN"/>
              <a:pPr/>
              <a:t>47</a:t>
            </a:fld>
            <a:endParaRPr lang="en-US" altLang="zh-CN"/>
          </a:p>
        </p:txBody>
      </p:sp>
      <p:sp>
        <p:nvSpPr>
          <p:cNvPr id="675842" name="幻灯片图像占位符 1"/>
          <p:cNvSpPr>
            <a:spLocks noGrp="1" noRot="1" noChangeAspect="1" noTextEdit="1"/>
          </p:cNvSpPr>
          <p:nvPr>
            <p:ph type="sldImg"/>
          </p:nvPr>
        </p:nvSpPr>
        <p:spPr>
          <a:ln/>
        </p:spPr>
      </p:sp>
      <p:sp>
        <p:nvSpPr>
          <p:cNvPr id="675843" name="备注占位符 2"/>
          <p:cNvSpPr>
            <a:spLocks noGrp="1"/>
          </p:cNvSpPr>
          <p:nvPr>
            <p:ph type="body" idx="1"/>
          </p:nvPr>
        </p:nvSpPr>
        <p:spPr/>
        <p:txBody>
          <a:bodyPr/>
          <a:lstStyle/>
          <a:p>
            <a:pPr>
              <a:spcBef>
                <a:spcPct val="0"/>
              </a:spcBef>
            </a:pPr>
            <a:endParaRPr lang="zh-CN" altLang="zh-CN"/>
          </a:p>
        </p:txBody>
      </p:sp>
      <p:sp>
        <p:nvSpPr>
          <p:cNvPr id="6758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F213FF63-3C58-47AC-892D-C7A2283F4433}" type="slidenum">
              <a:rPr lang="en-US" altLang="zh-CN" sz="1200"/>
              <a:pPr algn="r"/>
              <a:t>47</a:t>
            </a:fld>
            <a:endParaRPr lang="en-US" altLang="zh-CN" sz="1200"/>
          </a:p>
        </p:txBody>
      </p:sp>
    </p:spTree>
    <p:extLst>
      <p:ext uri="{BB962C8B-B14F-4D97-AF65-F5344CB8AC3E}">
        <p14:creationId xmlns:p14="http://schemas.microsoft.com/office/powerpoint/2010/main" val="3957117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F8CA0D9-CBCC-4664-83E7-7515BFDA14C3}" type="slidenum">
              <a:rPr lang="en-US" altLang="zh-CN"/>
              <a:pPr/>
              <a:t>48</a:t>
            </a:fld>
            <a:endParaRPr lang="en-US" altLang="zh-CN"/>
          </a:p>
        </p:txBody>
      </p:sp>
      <p:sp>
        <p:nvSpPr>
          <p:cNvPr id="677890" name="幻灯片图像占位符 1"/>
          <p:cNvSpPr>
            <a:spLocks noGrp="1" noRot="1" noChangeAspect="1" noTextEdit="1"/>
          </p:cNvSpPr>
          <p:nvPr>
            <p:ph type="sldImg"/>
          </p:nvPr>
        </p:nvSpPr>
        <p:spPr>
          <a:ln/>
        </p:spPr>
      </p:sp>
      <p:sp>
        <p:nvSpPr>
          <p:cNvPr id="677891" name="备注占位符 2"/>
          <p:cNvSpPr>
            <a:spLocks noGrp="1"/>
          </p:cNvSpPr>
          <p:nvPr>
            <p:ph type="body" idx="1"/>
          </p:nvPr>
        </p:nvSpPr>
        <p:spPr/>
        <p:txBody>
          <a:bodyPr/>
          <a:lstStyle/>
          <a:p>
            <a:pPr>
              <a:spcBef>
                <a:spcPct val="0"/>
              </a:spcBef>
            </a:pPr>
            <a:endParaRPr lang="zh-CN" altLang="zh-CN"/>
          </a:p>
        </p:txBody>
      </p:sp>
      <p:sp>
        <p:nvSpPr>
          <p:cNvPr id="67789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F45AF85C-9364-40EC-94EF-DA7CA6E259FA}" type="slidenum">
              <a:rPr lang="en-US" altLang="zh-CN" sz="1200"/>
              <a:pPr algn="r"/>
              <a:t>48</a:t>
            </a:fld>
            <a:endParaRPr lang="en-US" altLang="zh-CN" sz="1200"/>
          </a:p>
        </p:txBody>
      </p:sp>
    </p:spTree>
    <p:extLst>
      <p:ext uri="{BB962C8B-B14F-4D97-AF65-F5344CB8AC3E}">
        <p14:creationId xmlns:p14="http://schemas.microsoft.com/office/powerpoint/2010/main" val="238683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BD728-D6F9-4BB9-A228-7C47C571A4DA}" type="slidenum">
              <a:rPr lang="en-US" altLang="zh-CN"/>
              <a:pPr/>
              <a:t>6</a:t>
            </a:fld>
            <a:endParaRPr lang="en-US" altLang="zh-CN"/>
          </a:p>
        </p:txBody>
      </p:sp>
      <p:sp>
        <p:nvSpPr>
          <p:cNvPr id="564226" name="Rectangle 2"/>
          <p:cNvSpPr>
            <a:spLocks noGrp="1" noRot="1" noChangeAspect="1" noChangeArrowheads="1" noTextEdit="1"/>
          </p:cNvSpPr>
          <p:nvPr>
            <p:ph type="sldImg"/>
          </p:nvPr>
        </p:nvSpPr>
        <p:spPr>
          <a:xfrm>
            <a:off x="385763" y="687388"/>
            <a:ext cx="6088062" cy="3425825"/>
          </a:xfrm>
          <a:ln/>
        </p:spPr>
      </p:sp>
      <p:sp>
        <p:nvSpPr>
          <p:cNvPr id="564227" name="Rectangle 3"/>
          <p:cNvSpPr>
            <a:spLocks noGrp="1" noChangeArrowheads="1"/>
          </p:cNvSpPr>
          <p:nvPr>
            <p:ph type="body" idx="1"/>
          </p:nvPr>
        </p:nvSpPr>
        <p:spPr>
          <a:xfrm>
            <a:off x="685800" y="4343400"/>
            <a:ext cx="5486400" cy="4113213"/>
          </a:xfrm>
        </p:spPr>
        <p:txBody>
          <a:bodyPr/>
          <a:lstStyle/>
          <a:p>
            <a:pPr lvl="1"/>
            <a:r>
              <a:rPr lang="zh-CN" altLang="en-US">
                <a:solidFill>
                  <a:srgbClr val="030301"/>
                </a:solidFill>
              </a:rPr>
              <a:t>以一个高频正弦信号作为载波信号。一个正弦信号有幅值、频率、相位三个参数，可以对这三个参数进行调制，分别称为</a:t>
            </a:r>
            <a:r>
              <a:rPr lang="zh-CN" altLang="en-US">
                <a:solidFill>
                  <a:srgbClr val="FF0000"/>
                </a:solidFill>
              </a:rPr>
              <a:t>调幅、调频和调相</a:t>
            </a:r>
            <a:r>
              <a:rPr lang="zh-CN" altLang="en-US">
                <a:solidFill>
                  <a:srgbClr val="030301"/>
                </a:solidFill>
              </a:rPr>
              <a:t>。</a:t>
            </a:r>
          </a:p>
          <a:p>
            <a:pPr lvl="1"/>
            <a:r>
              <a:rPr lang="zh-CN" altLang="en-US">
                <a:solidFill>
                  <a:srgbClr val="030301"/>
                </a:solidFill>
              </a:rPr>
              <a:t>用脉冲信号作载波信号，可以对脉冲信号的不同特征参数作调制，最常用的是对脉冲的宽度进行调制，称为</a:t>
            </a:r>
            <a:r>
              <a:rPr lang="zh-CN" altLang="en-US">
                <a:solidFill>
                  <a:srgbClr val="FF0000"/>
                </a:solidFill>
              </a:rPr>
              <a:t>脉冲调宽</a:t>
            </a:r>
            <a:r>
              <a:rPr lang="zh-CN" altLang="en-US"/>
              <a:t>。</a:t>
            </a:r>
          </a:p>
          <a:p>
            <a:pPr lvl="1"/>
            <a:r>
              <a:rPr lang="zh-CN" altLang="en-US" sz="1400"/>
              <a:t>调制是给测量信号赋予一定特征，这个特征由作为载体的信号提供。常以一个高频正弦信号或脉冲信号作为载体，这个载体称为载波信号。</a:t>
            </a:r>
          </a:p>
          <a:p>
            <a:pPr lvl="1"/>
            <a:r>
              <a:rPr lang="zh-CN" altLang="en-US" sz="1400"/>
              <a:t>用来改变载波信号的某一参数，如幅值、频率、相位的信号称为调制信号。</a:t>
            </a:r>
          </a:p>
          <a:p>
            <a:pPr lvl="1"/>
            <a:r>
              <a:rPr lang="zh-CN" altLang="en-US" sz="1400"/>
              <a:t>在测控系统中，通常就用测量信号作调制信号。经过调制的载波信号叫已调信号。</a:t>
            </a:r>
          </a:p>
        </p:txBody>
      </p:sp>
    </p:spTree>
    <p:extLst>
      <p:ext uri="{BB962C8B-B14F-4D97-AF65-F5344CB8AC3E}">
        <p14:creationId xmlns:p14="http://schemas.microsoft.com/office/powerpoint/2010/main" val="6632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BCFC3-FA99-4598-8DDA-293C828CD833}" type="slidenum">
              <a:rPr lang="en-US" altLang="zh-CN"/>
              <a:pPr/>
              <a:t>10</a:t>
            </a:fld>
            <a:endParaRPr lang="en-US" altLang="zh-CN"/>
          </a:p>
        </p:txBody>
      </p:sp>
      <p:sp>
        <p:nvSpPr>
          <p:cNvPr id="572418" name="Rectangle 2"/>
          <p:cNvSpPr>
            <a:spLocks noGrp="1" noRot="1" noChangeAspect="1" noChangeArrowheads="1" noTextEdit="1"/>
          </p:cNvSpPr>
          <p:nvPr>
            <p:ph type="sldImg"/>
          </p:nvPr>
        </p:nvSpPr>
        <p:spPr>
          <a:xfrm>
            <a:off x="385763" y="687388"/>
            <a:ext cx="6088062" cy="3425825"/>
          </a:xfrm>
          <a:ln/>
        </p:spPr>
      </p:sp>
      <p:sp>
        <p:nvSpPr>
          <p:cNvPr id="572419" name="Rectangle 3"/>
          <p:cNvSpPr>
            <a:spLocks noGrp="1" noChangeArrowheads="1"/>
          </p:cNvSpPr>
          <p:nvPr>
            <p:ph type="body" idx="1"/>
          </p:nvPr>
        </p:nvSpPr>
        <p:spPr>
          <a:xfrm>
            <a:off x="685800" y="4343400"/>
            <a:ext cx="5486400" cy="4113213"/>
          </a:xfrm>
        </p:spPr>
        <p:txBody>
          <a:bodyPr/>
          <a:lstStyle/>
          <a:p>
            <a:endParaRPr lang="zh-CN" altLang="zh-CN"/>
          </a:p>
        </p:txBody>
      </p:sp>
    </p:spTree>
    <p:extLst>
      <p:ext uri="{BB962C8B-B14F-4D97-AF65-F5344CB8AC3E}">
        <p14:creationId xmlns:p14="http://schemas.microsoft.com/office/powerpoint/2010/main" val="371881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951B5-5676-42BD-BA3B-00308A8D9BFD}" type="slidenum">
              <a:rPr lang="en-US" altLang="zh-CN"/>
              <a:pPr/>
              <a:t>12</a:t>
            </a:fld>
            <a:endParaRPr lang="en-US" altLang="zh-CN"/>
          </a:p>
        </p:txBody>
      </p:sp>
      <p:sp>
        <p:nvSpPr>
          <p:cNvPr id="575490" name="Rectangle 2"/>
          <p:cNvSpPr>
            <a:spLocks noGrp="1" noRot="1" noChangeAspect="1" noChangeArrowheads="1" noTextEdit="1"/>
          </p:cNvSpPr>
          <p:nvPr>
            <p:ph type="sldImg"/>
          </p:nvPr>
        </p:nvSpPr>
        <p:spPr>
          <a:xfrm>
            <a:off x="385763" y="687388"/>
            <a:ext cx="6088062" cy="3425825"/>
          </a:xfrm>
          <a:ln/>
        </p:spPr>
      </p:sp>
      <p:sp>
        <p:nvSpPr>
          <p:cNvPr id="575491" name="Rectangle 3"/>
          <p:cNvSpPr>
            <a:spLocks noGrp="1" noChangeArrowheads="1"/>
          </p:cNvSpPr>
          <p:nvPr>
            <p:ph type="body" idx="1"/>
          </p:nvPr>
        </p:nvSpPr>
        <p:spPr>
          <a:xfrm>
            <a:off x="685800" y="4343400"/>
            <a:ext cx="5486400" cy="4113213"/>
          </a:xfrm>
        </p:spPr>
        <p:txBody>
          <a:bodyPr/>
          <a:lstStyle/>
          <a:p>
            <a:endParaRPr lang="zh-CN" altLang="zh-CN"/>
          </a:p>
        </p:txBody>
      </p:sp>
    </p:spTree>
    <p:extLst>
      <p:ext uri="{BB962C8B-B14F-4D97-AF65-F5344CB8AC3E}">
        <p14:creationId xmlns:p14="http://schemas.microsoft.com/office/powerpoint/2010/main" val="134737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12FA46-C3AE-42D2-9642-6F4FAEDE583F}" type="slidenum">
              <a:rPr lang="en-US" altLang="zh-CN"/>
              <a:pPr/>
              <a:t>13</a:t>
            </a:fld>
            <a:endParaRPr lang="en-US" altLang="zh-CN"/>
          </a:p>
        </p:txBody>
      </p:sp>
      <p:sp>
        <p:nvSpPr>
          <p:cNvPr id="645122" name="幻灯片图像占位符 1"/>
          <p:cNvSpPr>
            <a:spLocks noGrp="1" noRot="1" noChangeAspect="1" noTextEdit="1"/>
          </p:cNvSpPr>
          <p:nvPr>
            <p:ph type="sldImg"/>
          </p:nvPr>
        </p:nvSpPr>
        <p:spPr>
          <a:ln/>
        </p:spPr>
      </p:sp>
      <p:sp>
        <p:nvSpPr>
          <p:cNvPr id="645123" name="备注占位符 2"/>
          <p:cNvSpPr>
            <a:spLocks noGrp="1"/>
          </p:cNvSpPr>
          <p:nvPr>
            <p:ph type="body" idx="1"/>
          </p:nvPr>
        </p:nvSpPr>
        <p:spPr/>
        <p:txBody>
          <a:bodyPr/>
          <a:lstStyle/>
          <a:p>
            <a:pPr>
              <a:spcBef>
                <a:spcPct val="0"/>
              </a:spcBef>
            </a:pPr>
            <a:endParaRPr lang="zh-CN" altLang="zh-CN"/>
          </a:p>
        </p:txBody>
      </p:sp>
      <p:sp>
        <p:nvSpPr>
          <p:cNvPr id="64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6AC08FD-CDA9-484A-8B15-815AE4A9892F}" type="slidenum">
              <a:rPr lang="en-US" altLang="zh-CN" sz="1200"/>
              <a:pPr algn="r"/>
              <a:t>13</a:t>
            </a:fld>
            <a:endParaRPr lang="en-US" altLang="zh-CN" sz="1200"/>
          </a:p>
        </p:txBody>
      </p:sp>
    </p:spTree>
    <p:extLst>
      <p:ext uri="{BB962C8B-B14F-4D97-AF65-F5344CB8AC3E}">
        <p14:creationId xmlns:p14="http://schemas.microsoft.com/office/powerpoint/2010/main" val="9752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62A550-DEB2-400E-ADA4-5A7300F6879B}" type="slidenum">
              <a:rPr lang="en-US" altLang="zh-CN"/>
              <a:pPr/>
              <a:t>17</a:t>
            </a:fld>
            <a:endParaRPr lang="en-US" altLang="zh-CN"/>
          </a:p>
        </p:txBody>
      </p:sp>
      <p:sp>
        <p:nvSpPr>
          <p:cNvPr id="588802" name="Rectangle 2"/>
          <p:cNvSpPr>
            <a:spLocks noGrp="1" noRot="1" noChangeAspect="1" noChangeArrowheads="1" noTextEdit="1"/>
          </p:cNvSpPr>
          <p:nvPr>
            <p:ph type="sldImg"/>
          </p:nvPr>
        </p:nvSpPr>
        <p:spPr>
          <a:xfrm>
            <a:off x="385763" y="687388"/>
            <a:ext cx="6088062" cy="3425825"/>
          </a:xfrm>
          <a:ln/>
        </p:spPr>
      </p:sp>
      <p:sp>
        <p:nvSpPr>
          <p:cNvPr id="588803" name="Rectangle 3"/>
          <p:cNvSpPr>
            <a:spLocks noGrp="1" noChangeArrowheads="1"/>
          </p:cNvSpPr>
          <p:nvPr>
            <p:ph type="body" idx="1"/>
          </p:nvPr>
        </p:nvSpPr>
        <p:spPr>
          <a:xfrm>
            <a:off x="685800" y="4343400"/>
            <a:ext cx="5486400" cy="4113213"/>
          </a:xfrm>
        </p:spPr>
        <p:txBody>
          <a:bodyPr/>
          <a:lstStyle/>
          <a:p>
            <a:r>
              <a:rPr lang="zh-CN" altLang="en-US" sz="1400" b="1"/>
              <a:t>从已调信号中检出调制信号的过程称为解调或检波。幅值调制就是让已调信号的幅值随调制信号的幅值变化，因此调幅信号的包络线形状与调制信号一致。</a:t>
            </a:r>
          </a:p>
        </p:txBody>
      </p:sp>
    </p:spTree>
    <p:extLst>
      <p:ext uri="{BB962C8B-B14F-4D97-AF65-F5344CB8AC3E}">
        <p14:creationId xmlns:p14="http://schemas.microsoft.com/office/powerpoint/2010/main" val="127602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D2E20-5A31-4122-ADAA-4524D56967FF}" type="slidenum">
              <a:rPr lang="en-US" altLang="zh-CN"/>
              <a:pPr/>
              <a:t>18</a:t>
            </a:fld>
            <a:endParaRPr lang="en-US" altLang="zh-CN"/>
          </a:p>
        </p:txBody>
      </p:sp>
      <p:sp>
        <p:nvSpPr>
          <p:cNvPr id="595970" name="Rectangle 2"/>
          <p:cNvSpPr>
            <a:spLocks noGrp="1" noRot="1" noChangeAspect="1" noChangeArrowheads="1" noTextEdit="1"/>
          </p:cNvSpPr>
          <p:nvPr>
            <p:ph type="sldImg"/>
          </p:nvPr>
        </p:nvSpPr>
        <p:spPr>
          <a:xfrm>
            <a:off x="385763" y="687388"/>
            <a:ext cx="6088062" cy="3425825"/>
          </a:xfrm>
          <a:ln/>
        </p:spPr>
      </p:sp>
      <p:sp>
        <p:nvSpPr>
          <p:cNvPr id="595971" name="Rectangle 3"/>
          <p:cNvSpPr>
            <a:spLocks noGrp="1" noChangeArrowheads="1"/>
          </p:cNvSpPr>
          <p:nvPr>
            <p:ph type="body" idx="1"/>
          </p:nvPr>
        </p:nvSpPr>
        <p:spPr>
          <a:xfrm>
            <a:off x="685800" y="4343400"/>
            <a:ext cx="5486400" cy="4113213"/>
          </a:xfrm>
        </p:spPr>
        <p:txBody>
          <a:bodyPr/>
          <a:lstStyle/>
          <a:p>
            <a:endParaRPr lang="zh-CN" altLang="zh-CN" b="1">
              <a:solidFill>
                <a:schemeClr val="tx2"/>
              </a:solidFill>
            </a:endParaRPr>
          </a:p>
        </p:txBody>
      </p:sp>
    </p:spTree>
    <p:extLst>
      <p:ext uri="{BB962C8B-B14F-4D97-AF65-F5344CB8AC3E}">
        <p14:creationId xmlns:p14="http://schemas.microsoft.com/office/powerpoint/2010/main" val="420458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FD72F-FD61-4216-BD65-E7F5351C9B15}" type="slidenum">
              <a:rPr lang="en-US" altLang="zh-CN"/>
              <a:pPr/>
              <a:t>19</a:t>
            </a:fld>
            <a:endParaRPr lang="en-US" altLang="zh-CN"/>
          </a:p>
        </p:txBody>
      </p:sp>
      <p:sp>
        <p:nvSpPr>
          <p:cNvPr id="600066" name="Rectangle 2"/>
          <p:cNvSpPr>
            <a:spLocks noGrp="1" noRot="1" noChangeAspect="1" noChangeArrowheads="1" noTextEdit="1"/>
          </p:cNvSpPr>
          <p:nvPr>
            <p:ph type="sldImg"/>
          </p:nvPr>
        </p:nvSpPr>
        <p:spPr>
          <a:xfrm>
            <a:off x="385763" y="687388"/>
            <a:ext cx="6088062" cy="3425825"/>
          </a:xfrm>
          <a:ln/>
        </p:spPr>
      </p:sp>
      <p:sp>
        <p:nvSpPr>
          <p:cNvPr id="600067" name="Rectangle 3"/>
          <p:cNvSpPr>
            <a:spLocks noGrp="1" noChangeArrowheads="1"/>
          </p:cNvSpPr>
          <p:nvPr>
            <p:ph type="body" idx="1"/>
          </p:nvPr>
        </p:nvSpPr>
        <p:spPr>
          <a:xfrm>
            <a:off x="685800" y="4343400"/>
            <a:ext cx="5486400" cy="4113213"/>
          </a:xfrm>
        </p:spPr>
        <p:txBody>
          <a:bodyPr/>
          <a:lstStyle/>
          <a:p>
            <a:endParaRPr lang="zh-CN" altLang="zh-CN"/>
          </a:p>
        </p:txBody>
      </p:sp>
    </p:spTree>
    <p:extLst>
      <p:ext uri="{BB962C8B-B14F-4D97-AF65-F5344CB8AC3E}">
        <p14:creationId xmlns:p14="http://schemas.microsoft.com/office/powerpoint/2010/main" val="328749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BD07B-C503-46F8-BB41-F97E7D6CB643}" type="slidenum">
              <a:rPr lang="en-US" altLang="zh-CN"/>
              <a:pPr/>
              <a:t>21</a:t>
            </a:fld>
            <a:endParaRPr lang="en-US" altLang="zh-CN"/>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r>
              <a:rPr lang="en-US" altLang="zh-CN"/>
              <a:t>Us&gt;0,</a:t>
            </a:r>
            <a:r>
              <a:rPr lang="zh-CN" altLang="en-US"/>
              <a:t>反相输入，</a:t>
            </a:r>
            <a:r>
              <a:rPr lang="en-US" altLang="zh-CN"/>
              <a:t>uˊA&lt;0,A</a:t>
            </a:r>
            <a:r>
              <a:rPr lang="zh-CN" altLang="en-US"/>
              <a:t>点接近虚地，所以</a:t>
            </a:r>
            <a:r>
              <a:rPr lang="en-US" altLang="zh-CN"/>
              <a:t>VD2</a:t>
            </a:r>
            <a:r>
              <a:rPr lang="zh-CN" altLang="en-US"/>
              <a:t>反相偏置，截止，</a:t>
            </a:r>
            <a:r>
              <a:rPr lang="en-US" altLang="zh-CN"/>
              <a:t>VD1</a:t>
            </a:r>
            <a:r>
              <a:rPr lang="zh-CN" altLang="en-US"/>
              <a:t>两端：正向端大于</a:t>
            </a:r>
            <a:r>
              <a:rPr lang="en-US" altLang="zh-CN"/>
              <a:t>0</a:t>
            </a:r>
            <a:r>
              <a:rPr lang="zh-CN" altLang="en-US"/>
              <a:t>，负向端小于</a:t>
            </a:r>
            <a:r>
              <a:rPr lang="en-US" altLang="zh-CN"/>
              <a:t>0</a:t>
            </a:r>
            <a:r>
              <a:rPr lang="zh-CN" altLang="en-US"/>
              <a:t>，正向偏置，导通</a:t>
            </a:r>
          </a:p>
        </p:txBody>
      </p:sp>
    </p:spTree>
    <p:extLst>
      <p:ext uri="{BB962C8B-B14F-4D97-AF65-F5344CB8AC3E}">
        <p14:creationId xmlns:p14="http://schemas.microsoft.com/office/powerpoint/2010/main" val="3894463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Picture 8" descr="General 2560x1600 technology circuit boards PCB numbers electronics circuitry circuit microchip">
            <a:extLst>
              <a:ext uri="{FF2B5EF4-FFF2-40B4-BE49-F238E27FC236}">
                <a16:creationId xmlns:a16="http://schemas.microsoft.com/office/drawing/2014/main" id="{62DDB195-6EF0-4FED-936B-86BAEF727E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6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170492E0-F913-4D23-B6D5-446E7D45CBD5}"/>
              </a:ext>
            </a:extLst>
          </p:cNvPr>
          <p:cNvSpPr/>
          <p:nvPr userDrawn="1"/>
        </p:nvSpPr>
        <p:spPr>
          <a:xfrm>
            <a:off x="3863336" y="0"/>
            <a:ext cx="2562864" cy="6858000"/>
          </a:xfrm>
          <a:prstGeom prst="rect">
            <a:avLst/>
          </a:prstGeom>
          <a:gradFill>
            <a:gsLst>
              <a:gs pos="50400">
                <a:srgbClr val="FBFDFE">
                  <a:alpha val="79000"/>
                </a:srgbClr>
              </a:gs>
              <a:gs pos="0">
                <a:schemeClr val="accent1">
                  <a:lumMod val="5000"/>
                  <a:lumOff val="95000"/>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13AA8A2-CDE4-493D-A99E-E0934B79768F}"/>
              </a:ext>
            </a:extLst>
          </p:cNvPr>
          <p:cNvSpPr txBox="1"/>
          <p:nvPr userDrawn="1"/>
        </p:nvSpPr>
        <p:spPr>
          <a:xfrm>
            <a:off x="7030087" y="1215326"/>
            <a:ext cx="4673088" cy="18999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zh-CN" altLang="en-US" sz="6600" b="1" spc="300" dirty="0">
                <a:solidFill>
                  <a:srgbClr val="1D1B1F"/>
                </a:solidFill>
                <a:latin typeface="微软雅黑" panose="020B0503020204020204" pitchFamily="34" charset="-122"/>
                <a:ea typeface="微软雅黑" panose="020B0503020204020204" pitchFamily="34" charset="-122"/>
                <a:cs typeface="+mj-cs"/>
              </a:rPr>
              <a:t>测控电路</a:t>
            </a:r>
          </a:p>
        </p:txBody>
      </p:sp>
      <p:sp>
        <p:nvSpPr>
          <p:cNvPr id="13" name="文本框 12">
            <a:extLst>
              <a:ext uri="{FF2B5EF4-FFF2-40B4-BE49-F238E27FC236}">
                <a16:creationId xmlns:a16="http://schemas.microsoft.com/office/drawing/2014/main" id="{69A2E63B-7883-460B-831A-2409331206DE}"/>
              </a:ext>
            </a:extLst>
          </p:cNvPr>
          <p:cNvSpPr txBox="1"/>
          <p:nvPr userDrawn="1"/>
        </p:nvSpPr>
        <p:spPr>
          <a:xfrm>
            <a:off x="7553962" y="3258113"/>
            <a:ext cx="3822189" cy="791926"/>
          </a:xfrm>
          <a:prstGeom prst="rect">
            <a:avLst/>
          </a:prstGeom>
        </p:spPr>
        <p:txBody>
          <a:bodyPr vert="horz" lIns="91440" tIns="45720" rIns="91440" bIns="45720" rtlCol="0">
            <a:noAutofit/>
          </a:bodyPr>
          <a:lstStyle/>
          <a:p>
            <a:pPr>
              <a:lnSpc>
                <a:spcPct val="150000"/>
              </a:lnSpc>
              <a:spcAft>
                <a:spcPts val="600"/>
              </a:spcAft>
            </a:pPr>
            <a:r>
              <a:rPr lang="zh-CN" altLang="en-US" sz="2800" b="1" dirty="0">
                <a:solidFill>
                  <a:srgbClr val="1D1B1F"/>
                </a:solidFill>
                <a:latin typeface="微软雅黑" panose="020B0503020204020204" pitchFamily="34" charset="-122"/>
                <a:ea typeface="微软雅黑" panose="020B0503020204020204" pitchFamily="34" charset="-122"/>
              </a:rPr>
              <a:t>教材：测控电路第</a:t>
            </a:r>
            <a:r>
              <a:rPr lang="en-US" altLang="zh-CN" sz="2800" b="1" dirty="0">
                <a:solidFill>
                  <a:srgbClr val="1D1B1F"/>
                </a:solidFill>
                <a:latin typeface="微软雅黑" panose="020B0503020204020204" pitchFamily="34" charset="-122"/>
                <a:ea typeface="微软雅黑" panose="020B0503020204020204" pitchFamily="34" charset="-122"/>
              </a:rPr>
              <a:t>6</a:t>
            </a:r>
            <a:r>
              <a:rPr lang="zh-CN" altLang="en-US" sz="2800" b="1" dirty="0">
                <a:solidFill>
                  <a:srgbClr val="1D1B1F"/>
                </a:solidFill>
                <a:latin typeface="微软雅黑" panose="020B0503020204020204" pitchFamily="34" charset="-122"/>
                <a:ea typeface="微软雅黑" panose="020B0503020204020204" pitchFamily="34" charset="-122"/>
              </a:rPr>
              <a:t>版</a:t>
            </a:r>
            <a:endParaRPr lang="en-US" altLang="zh-CN" sz="2800" b="1" dirty="0">
              <a:solidFill>
                <a:srgbClr val="1D1B1F"/>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2800" b="1" dirty="0">
                <a:solidFill>
                  <a:srgbClr val="1D1B1F"/>
                </a:solidFill>
                <a:latin typeface="微软雅黑" panose="020B0503020204020204" pitchFamily="34" charset="-122"/>
                <a:ea typeface="微软雅黑" panose="020B0503020204020204" pitchFamily="34" charset="-122"/>
              </a:rPr>
              <a:t>主编：李醒飞</a:t>
            </a:r>
          </a:p>
        </p:txBody>
      </p:sp>
      <p:sp>
        <p:nvSpPr>
          <p:cNvPr id="14" name="文本框 13">
            <a:extLst>
              <a:ext uri="{FF2B5EF4-FFF2-40B4-BE49-F238E27FC236}">
                <a16:creationId xmlns:a16="http://schemas.microsoft.com/office/drawing/2014/main" id="{77A8C90E-E436-4CCF-A6F9-BC257923B30A}"/>
              </a:ext>
            </a:extLst>
          </p:cNvPr>
          <p:cNvSpPr txBox="1"/>
          <p:nvPr userDrawn="1"/>
        </p:nvSpPr>
        <p:spPr>
          <a:xfrm>
            <a:off x="7553962" y="4705913"/>
            <a:ext cx="3822189" cy="791926"/>
          </a:xfrm>
          <a:prstGeom prst="rect">
            <a:avLst/>
          </a:prstGeom>
        </p:spPr>
        <p:txBody>
          <a:bodyPr vert="horz" lIns="91440" tIns="45720" rIns="91440" bIns="45720" rtlCol="0">
            <a:normAutofit/>
          </a:bodyPr>
          <a:lstStyle/>
          <a:p>
            <a:pPr>
              <a:lnSpc>
                <a:spcPct val="150000"/>
              </a:lnSpc>
              <a:spcAft>
                <a:spcPts val="600"/>
              </a:spcAft>
            </a:pPr>
            <a:r>
              <a:rPr lang="zh-CN" altLang="en-US" sz="2800" b="1" dirty="0">
                <a:solidFill>
                  <a:srgbClr val="1D1B1F"/>
                </a:solidFill>
                <a:latin typeface="微软雅黑" panose="020B0503020204020204" pitchFamily="34" charset="-122"/>
                <a:ea typeface="微软雅黑" panose="020B0503020204020204" pitchFamily="34" charset="-122"/>
              </a:rPr>
              <a:t>测控电路教材编写组</a:t>
            </a:r>
            <a:endParaRPr lang="en-US" altLang="zh-CN" sz="2800" b="1" dirty="0">
              <a:solidFill>
                <a:srgbClr val="1D1B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956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939B6304-6F49-4A7C-92A9-C0C6EF3B137A}"/>
              </a:ext>
            </a:extLst>
          </p:cNvPr>
          <p:cNvSpPr>
            <a:spLocks noGrp="1"/>
          </p:cNvSpPr>
          <p:nvPr>
            <p:ph type="title"/>
          </p:nvPr>
        </p:nvSpPr>
        <p:spPr>
          <a:xfrm>
            <a:off x="4723060" y="1181845"/>
            <a:ext cx="7417778" cy="899392"/>
          </a:xfrm>
        </p:spPr>
        <p:txBody>
          <a:bodyPr>
            <a:normAutofit/>
          </a:bodyPr>
          <a:lstStyle>
            <a:lvl1pPr algn="l">
              <a:defRPr sz="3200" b="0">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单击此处编辑母版标题样式</a:t>
            </a:r>
          </a:p>
        </p:txBody>
      </p:sp>
      <p:sp>
        <p:nvSpPr>
          <p:cNvPr id="14" name="内容占位符 2">
            <a:extLst>
              <a:ext uri="{FF2B5EF4-FFF2-40B4-BE49-F238E27FC236}">
                <a16:creationId xmlns:a16="http://schemas.microsoft.com/office/drawing/2014/main" id="{F89459BB-35A5-40E3-A5C5-3D0D48808266}"/>
              </a:ext>
            </a:extLst>
          </p:cNvPr>
          <p:cNvSpPr>
            <a:spLocks noGrp="1"/>
          </p:cNvSpPr>
          <p:nvPr>
            <p:ph idx="1" hasCustomPrompt="1"/>
          </p:nvPr>
        </p:nvSpPr>
        <p:spPr>
          <a:xfrm>
            <a:off x="4723060" y="2531616"/>
            <a:ext cx="7417778" cy="3168178"/>
          </a:xfrm>
        </p:spPr>
        <p:txBody>
          <a:bodyPr/>
          <a:lstStyle>
            <a:lvl1pPr marL="0" indent="0">
              <a:lnSpc>
                <a:spcPct val="150000"/>
              </a:lnSpc>
              <a:spcBef>
                <a:spcPts val="0"/>
              </a:spcBef>
              <a:buFontTx/>
              <a:buNone/>
              <a:defRPr sz="240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50000"/>
              </a:lnSpc>
              <a:spcBef>
                <a:spcPts val="0"/>
              </a:spcBef>
              <a:defRPr sz="2400" b="1">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nSpc>
                <a:spcPct val="150000"/>
              </a:lnSpc>
              <a:spcBef>
                <a:spcPts val="0"/>
              </a:spcBef>
              <a:buFont typeface="Wingdings" panose="05000000000000000000" pitchFamily="2" charset="2"/>
              <a:buChar char="ü"/>
              <a:defRPr sz="2000" b="1">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p:txBody>
      </p:sp>
      <p:pic>
        <p:nvPicPr>
          <p:cNvPr id="15" name="Picture 8" descr="General 2560x1600 technology circuit boards PCB numbers electronics circuitry circuit microchip">
            <a:extLst>
              <a:ext uri="{FF2B5EF4-FFF2-40B4-BE49-F238E27FC236}">
                <a16:creationId xmlns:a16="http://schemas.microsoft.com/office/drawing/2014/main" id="{0B236C12-6DAB-4CF4-A956-E3BE3C244B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802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5FD193D6-967E-4EEC-ADE8-95C7B5D1AD78}"/>
              </a:ext>
            </a:extLst>
          </p:cNvPr>
          <p:cNvSpPr/>
          <p:nvPr userDrawn="1"/>
        </p:nvSpPr>
        <p:spPr>
          <a:xfrm>
            <a:off x="1729736" y="0"/>
            <a:ext cx="2562864" cy="6858000"/>
          </a:xfrm>
          <a:prstGeom prst="rect">
            <a:avLst/>
          </a:prstGeom>
          <a:gradFill>
            <a:gsLst>
              <a:gs pos="50400">
                <a:srgbClr val="FBFDFE">
                  <a:alpha val="79000"/>
                </a:srgbClr>
              </a:gs>
              <a:gs pos="0">
                <a:schemeClr val="accent1">
                  <a:lumMod val="5000"/>
                  <a:lumOff val="95000"/>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5">
            <a:extLst>
              <a:ext uri="{FF2B5EF4-FFF2-40B4-BE49-F238E27FC236}">
                <a16:creationId xmlns:a16="http://schemas.microsoft.com/office/drawing/2014/main" id="{5CB7D9FA-C327-4A49-A147-8D407F2F13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flipH="1">
            <a:off x="8067628" y="-1377904"/>
            <a:ext cx="146355" cy="7073689"/>
          </a:xfrm>
          <a:prstGeom prst="rect">
            <a:avLst/>
          </a:prstGeom>
          <a:noFill/>
        </p:spPr>
      </p:pic>
    </p:spTree>
    <p:extLst>
      <p:ext uri="{BB962C8B-B14F-4D97-AF65-F5344CB8AC3E}">
        <p14:creationId xmlns:p14="http://schemas.microsoft.com/office/powerpoint/2010/main" val="128881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1FC6F687-5998-4964-AC14-8987101DE818}"/>
              </a:ext>
            </a:extLst>
          </p:cNvPr>
          <p:cNvSpPr>
            <a:spLocks noGrp="1"/>
          </p:cNvSpPr>
          <p:nvPr>
            <p:ph type="title"/>
          </p:nvPr>
        </p:nvSpPr>
        <p:spPr>
          <a:xfrm>
            <a:off x="912920" y="569239"/>
            <a:ext cx="10515600" cy="590429"/>
          </a:xfrm>
          <a:gradFill>
            <a:gsLst>
              <a:gs pos="0">
                <a:schemeClr val="bg1"/>
              </a:gs>
              <a:gs pos="100000">
                <a:srgbClr val="E4E4E4"/>
              </a:gs>
            </a:gsLst>
            <a:lin ang="3600000" scaled="0"/>
          </a:gradFill>
          <a:effectLst>
            <a:outerShdw blurRad="50800" dist="38100" dir="5400000" algn="t" rotWithShape="0">
              <a:prstClr val="black">
                <a:alpha val="40000"/>
              </a:prstClr>
            </a:outerShdw>
          </a:effectLst>
        </p:spPr>
        <p:txBody>
          <a:bodyPr>
            <a:normAutofit/>
          </a:bodyPr>
          <a:lstStyle>
            <a:lvl1pPr>
              <a:defRPr sz="3200" b="1">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5" name="内容占位符 2">
            <a:extLst>
              <a:ext uri="{FF2B5EF4-FFF2-40B4-BE49-F238E27FC236}">
                <a16:creationId xmlns:a16="http://schemas.microsoft.com/office/drawing/2014/main" id="{659AD52A-6B11-44BE-A6F7-A3E022B74DA6}"/>
              </a:ext>
            </a:extLst>
          </p:cNvPr>
          <p:cNvSpPr>
            <a:spLocks noGrp="1"/>
          </p:cNvSpPr>
          <p:nvPr>
            <p:ph idx="1" hasCustomPrompt="1"/>
          </p:nvPr>
        </p:nvSpPr>
        <p:spPr>
          <a:xfrm>
            <a:off x="912920" y="1556620"/>
            <a:ext cx="10515600" cy="501173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pitchFamily="34" charset="-122"/>
                <a:cs typeface="Times New Roman" panose="02020603050405020304" pitchFamily="18" charset="0"/>
              </a:defRPr>
            </a:lvl1pPr>
            <a:lvl2pPr marL="342900" indent="-342900">
              <a:lnSpc>
                <a:spcPct val="150000"/>
              </a:lnSpc>
              <a:spcBef>
                <a:spcPts val="0"/>
              </a:spcBef>
              <a:buFont typeface="Wingdings" panose="05000000000000000000" pitchFamily="2" charset="2"/>
              <a:buChar char="l"/>
              <a:defRPr sz="2400" b="1">
                <a:latin typeface="微软雅黑" panose="020B0503020204020204" pitchFamily="34" charset="-122"/>
                <a:ea typeface="微软雅黑" panose="020B0503020204020204" pitchFamily="34" charset="-122"/>
                <a:cs typeface="Times New Roman" panose="02020603050405020304" pitchFamily="18" charset="0"/>
              </a:defRPr>
            </a:lvl2pPr>
            <a:lvl3pPr marL="342900" indent="-342900">
              <a:lnSpc>
                <a:spcPct val="150000"/>
              </a:lnSpc>
              <a:spcBef>
                <a:spcPts val="0"/>
              </a:spcBef>
              <a:buFont typeface="Arial" panose="020B0604020202020204" pitchFamily="34" charset="0"/>
              <a:buChar char="•"/>
              <a:defRPr sz="2000" b="1">
                <a:latin typeface="微软雅黑" panose="020B0503020204020204" pitchFamily="34" charset="-122"/>
                <a:ea typeface="微软雅黑" panose="020B0503020204020204" pitchFamily="3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98369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4B19D8E1-5C87-41A8-BE05-9D15CA40E422}"/>
              </a:ext>
            </a:extLst>
          </p:cNvPr>
          <p:cNvSpPr/>
          <p:nvPr userDrawn="1"/>
        </p:nvSpPr>
        <p:spPr>
          <a:xfrm>
            <a:off x="838200" y="1409700"/>
            <a:ext cx="10590320" cy="515865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 1">
            <a:extLst>
              <a:ext uri="{FF2B5EF4-FFF2-40B4-BE49-F238E27FC236}">
                <a16:creationId xmlns:a16="http://schemas.microsoft.com/office/drawing/2014/main" id="{939D5AE5-4C74-484C-BD9A-6D421F24171E}"/>
              </a:ext>
            </a:extLst>
          </p:cNvPr>
          <p:cNvSpPr>
            <a:spLocks noGrp="1"/>
          </p:cNvSpPr>
          <p:nvPr>
            <p:ph type="title"/>
          </p:nvPr>
        </p:nvSpPr>
        <p:spPr>
          <a:xfrm>
            <a:off x="838200" y="474784"/>
            <a:ext cx="10590320" cy="590429"/>
          </a:xfrm>
        </p:spPr>
        <p:txBody>
          <a:bodyPr>
            <a:normAutofit/>
          </a:bodyPr>
          <a:lstStyle>
            <a:lvl1pPr algn="l" defTabSz="914400" rtl="0" eaLnBrk="1" latinLnBrk="0" hangingPunct="1">
              <a:lnSpc>
                <a:spcPct val="90000"/>
              </a:lnSpc>
              <a:spcBef>
                <a:spcPct val="0"/>
              </a:spcBef>
              <a:buNone/>
              <a:defRPr lang="zh-CN" altLang="en-US" sz="3200" b="1"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pic>
        <p:nvPicPr>
          <p:cNvPr id="19" name="Picture 15">
            <a:extLst>
              <a:ext uri="{FF2B5EF4-FFF2-40B4-BE49-F238E27FC236}">
                <a16:creationId xmlns:a16="http://schemas.microsoft.com/office/drawing/2014/main" id="{13E89F6B-42AB-49E5-9B6E-6204D04D66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flipH="1">
            <a:off x="5985670" y="-4156977"/>
            <a:ext cx="220661" cy="10665042"/>
          </a:xfrm>
          <a:prstGeom prst="rect">
            <a:avLst/>
          </a:prstGeom>
          <a:noFill/>
        </p:spPr>
      </p:pic>
      <p:sp>
        <p:nvSpPr>
          <p:cNvPr id="20" name="内容占位符 2">
            <a:extLst>
              <a:ext uri="{FF2B5EF4-FFF2-40B4-BE49-F238E27FC236}">
                <a16:creationId xmlns:a16="http://schemas.microsoft.com/office/drawing/2014/main" id="{A6653D70-4541-4F4E-B8D6-E7C745CF14C2}"/>
              </a:ext>
            </a:extLst>
          </p:cNvPr>
          <p:cNvSpPr>
            <a:spLocks noGrp="1"/>
          </p:cNvSpPr>
          <p:nvPr>
            <p:ph idx="1" hasCustomPrompt="1"/>
          </p:nvPr>
        </p:nvSpPr>
        <p:spPr>
          <a:xfrm>
            <a:off x="838200" y="1409700"/>
            <a:ext cx="10590320" cy="515865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pitchFamily="34" charset="-122"/>
                <a:cs typeface="Times New Roman" panose="02020603050405020304" pitchFamily="18" charset="0"/>
              </a:defRPr>
            </a:lvl1pPr>
            <a:lvl2pPr marL="0" indent="0">
              <a:lnSpc>
                <a:spcPct val="150000"/>
              </a:lnSpc>
              <a:spcBef>
                <a:spcPts val="0"/>
              </a:spcBef>
              <a:defRPr sz="2400" b="1">
                <a:latin typeface="微软雅黑" panose="020B0503020204020204" pitchFamily="34" charset="-122"/>
                <a:ea typeface="微软雅黑" panose="020B0503020204020204" pitchFamily="34" charset="-122"/>
                <a:cs typeface="Times New Roman" panose="02020603050405020304" pitchFamily="18" charset="0"/>
              </a:defRPr>
            </a:lvl2pPr>
            <a:lvl3pPr marL="342900" indent="-342900">
              <a:lnSpc>
                <a:spcPct val="150000"/>
              </a:lnSpc>
              <a:spcBef>
                <a:spcPts val="0"/>
              </a:spcBef>
              <a:buFont typeface="Wingdings" panose="05000000000000000000" pitchFamily="2" charset="2"/>
              <a:buChar char="p"/>
              <a:defRPr sz="2000" b="1">
                <a:latin typeface="微软雅黑" panose="020B0503020204020204" pitchFamily="34" charset="-122"/>
                <a:ea typeface="微软雅黑" panose="020B0503020204020204" pitchFamily="3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a:p>
            <a:pPr lvl="1"/>
            <a:r>
              <a:rPr lang="zh-CN" altLang="en-US" dirty="0"/>
              <a:t>  第二级</a:t>
            </a:r>
          </a:p>
          <a:p>
            <a:pPr lvl="2"/>
            <a:r>
              <a:rPr lang="zh-CN" altLang="en-US" dirty="0"/>
              <a:t>第三级</a:t>
            </a:r>
          </a:p>
        </p:txBody>
      </p:sp>
    </p:spTree>
    <p:extLst>
      <p:ext uri="{BB962C8B-B14F-4D97-AF65-F5344CB8AC3E}">
        <p14:creationId xmlns:p14="http://schemas.microsoft.com/office/powerpoint/2010/main" val="34463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9D4594E9-C4B8-41A9-A8FC-55CE6F7FABAA}"/>
              </a:ext>
            </a:extLst>
          </p:cNvPr>
          <p:cNvSpPr>
            <a:spLocks noGrp="1"/>
          </p:cNvSpPr>
          <p:nvPr>
            <p:ph type="title"/>
          </p:nvPr>
        </p:nvSpPr>
        <p:spPr>
          <a:xfrm>
            <a:off x="838200" y="474784"/>
            <a:ext cx="9963150" cy="590429"/>
          </a:xfrm>
        </p:spPr>
        <p:txBody>
          <a:bodyPr>
            <a:normAutofit/>
          </a:bodyPr>
          <a:lstStyle>
            <a:lvl1pPr marL="0" indent="0" algn="l" defTabSz="914400" rtl="0" eaLnBrk="1" latinLnBrk="0" hangingPunct="1">
              <a:lnSpc>
                <a:spcPct val="90000"/>
              </a:lnSpc>
              <a:spcBef>
                <a:spcPct val="0"/>
              </a:spcBef>
              <a:buFont typeface="Wingdings" panose="05000000000000000000" pitchFamily="2" charset="2"/>
              <a:buNone/>
              <a:defRPr lang="zh-CN" altLang="en-US" sz="3200" b="1"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2" name="内容占位符 2">
            <a:extLst>
              <a:ext uri="{FF2B5EF4-FFF2-40B4-BE49-F238E27FC236}">
                <a16:creationId xmlns:a16="http://schemas.microsoft.com/office/drawing/2014/main" id="{4838E901-F4D7-41F2-8F9C-27394F58D2DF}"/>
              </a:ext>
            </a:extLst>
          </p:cNvPr>
          <p:cNvSpPr>
            <a:spLocks noGrp="1"/>
          </p:cNvSpPr>
          <p:nvPr>
            <p:ph idx="1" hasCustomPrompt="1"/>
          </p:nvPr>
        </p:nvSpPr>
        <p:spPr>
          <a:xfrm>
            <a:off x="838200" y="1246187"/>
            <a:ext cx="10515600" cy="501173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pitchFamily="34" charset="-122"/>
                <a:cs typeface="Times New Roman" panose="02020603050405020304" pitchFamily="18" charset="0"/>
              </a:defRPr>
            </a:lvl1pPr>
            <a:lvl2pPr marL="0" indent="0">
              <a:lnSpc>
                <a:spcPct val="150000"/>
              </a:lnSpc>
              <a:spcBef>
                <a:spcPts val="0"/>
              </a:spcBef>
              <a:defRPr sz="2400" b="1">
                <a:latin typeface="微软雅黑" panose="020B0503020204020204" pitchFamily="34" charset="-122"/>
                <a:ea typeface="微软雅黑" panose="020B0503020204020204" pitchFamily="34" charset="-122"/>
                <a:cs typeface="Times New Roman" panose="02020603050405020304" pitchFamily="18" charset="0"/>
              </a:defRPr>
            </a:lvl2pPr>
            <a:lvl3pPr marL="342900" indent="-342900">
              <a:lnSpc>
                <a:spcPct val="150000"/>
              </a:lnSpc>
              <a:spcBef>
                <a:spcPts val="0"/>
              </a:spcBef>
              <a:buFont typeface="Wingdings" panose="05000000000000000000" pitchFamily="2" charset="2"/>
              <a:buChar char="p"/>
              <a:defRPr sz="2000" b="1">
                <a:latin typeface="微软雅黑" panose="020B0503020204020204" pitchFamily="34" charset="-122"/>
                <a:ea typeface="微软雅黑" panose="020B0503020204020204" pitchFamily="3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a:p>
            <a:pPr lvl="1"/>
            <a:r>
              <a:rPr lang="zh-CN" altLang="en-US" dirty="0"/>
              <a:t>  第二级</a:t>
            </a:r>
          </a:p>
          <a:p>
            <a:pPr lvl="2"/>
            <a:r>
              <a:rPr lang="zh-CN" altLang="en-US" dirty="0"/>
              <a:t>第三级</a:t>
            </a:r>
          </a:p>
        </p:txBody>
      </p:sp>
      <p:sp>
        <p:nvSpPr>
          <p:cNvPr id="13" name="矩形 12">
            <a:extLst>
              <a:ext uri="{FF2B5EF4-FFF2-40B4-BE49-F238E27FC236}">
                <a16:creationId xmlns:a16="http://schemas.microsoft.com/office/drawing/2014/main" id="{BE371F7D-4F2E-4D2A-B645-D1AC43846AD0}"/>
              </a:ext>
            </a:extLst>
          </p:cNvPr>
          <p:cNvSpPr/>
          <p:nvPr userDrawn="1"/>
        </p:nvSpPr>
        <p:spPr>
          <a:xfrm>
            <a:off x="287337" y="438152"/>
            <a:ext cx="552450" cy="661693"/>
          </a:xfrm>
          <a:prstGeom prst="rect">
            <a:avLst/>
          </a:prstGeom>
          <a:gradFill flip="none" rotWithShape="1">
            <a:gsLst>
              <a:gs pos="0">
                <a:schemeClr val="bg1">
                  <a:alpha val="0"/>
                </a:schemeClr>
              </a:gs>
              <a:gs pos="98000">
                <a:srgbClr val="1D1B1F"/>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267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0330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77551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263192"/>
            <a:ext cx="10515600" cy="491377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6454194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3" r:id="rId3"/>
    <p:sldLayoutId id="2147483660" r:id="rId4"/>
    <p:sldLayoutId id="2147483662" r:id="rId5"/>
    <p:sldLayoutId id="2147483665" r:id="rId6"/>
  </p:sldLayoutIdLst>
  <p:hf sldNum="0" hdr="0" ftr="0" dt="0"/>
  <p:txStyles>
    <p:titleStyle>
      <a:lvl1pPr algn="l" defTabSz="914400" rtl="0" eaLnBrk="1" latinLnBrk="0" hangingPunct="1">
        <a:lnSpc>
          <a:spcPct val="90000"/>
        </a:lnSpc>
        <a:spcBef>
          <a:spcPct val="0"/>
        </a:spcBef>
        <a:buNone/>
        <a:defRPr sz="28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p"/>
        <a:defRPr sz="2400" kern="12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4.x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 Id="rId9" Type="http://schemas.openxmlformats.org/officeDocument/2006/relationships/image" Target="../media/image2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4.xml"/><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2.bin"/><Relationship Id="rId1" Type="http://schemas.openxmlformats.org/officeDocument/2006/relationships/slideLayout" Target="../slideLayouts/slideLayout4.xml"/><Relationship Id="rId6" Type="http://schemas.openxmlformats.org/officeDocument/2006/relationships/oleObject" Target="../embeddings/oleObject24.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0.wmf"/><Relationship Id="rId7" Type="http://schemas.openxmlformats.org/officeDocument/2006/relationships/oleObject" Target="../embeddings/oleObject30.bin"/><Relationship Id="rId2" Type="http://schemas.openxmlformats.org/officeDocument/2006/relationships/oleObject" Target="../embeddings/oleObject27.bin"/><Relationship Id="rId1" Type="http://schemas.openxmlformats.org/officeDocument/2006/relationships/slideLayout" Target="../slideLayouts/slideLayout4.x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1.bin"/><Relationship Id="rId1" Type="http://schemas.openxmlformats.org/officeDocument/2006/relationships/slideLayout" Target="../slideLayouts/slideLayout4.xml"/><Relationship Id="rId6" Type="http://schemas.openxmlformats.org/officeDocument/2006/relationships/oleObject" Target="../embeddings/oleObject33.bin"/><Relationship Id="rId5" Type="http://schemas.openxmlformats.org/officeDocument/2006/relationships/image" Target="../media/image34.wmf"/><Relationship Id="rId4" Type="http://schemas.openxmlformats.org/officeDocument/2006/relationships/oleObject" Target="../embeddings/oleObject32.bin"/><Relationship Id="rId9" Type="http://schemas.openxmlformats.org/officeDocument/2006/relationships/image" Target="../media/image36.wmf"/></Relationships>
</file>

<file path=ppt/slides/_rels/slide4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5.bin"/><Relationship Id="rId1" Type="http://schemas.openxmlformats.org/officeDocument/2006/relationships/slideLayout" Target="../slideLayouts/slideLayout4.xml"/><Relationship Id="rId5" Type="http://schemas.openxmlformats.org/officeDocument/2006/relationships/image" Target="../media/image38.wmf"/><Relationship Id="rId4"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7.bin"/><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8.bin"/><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9.bin"/><Relationship Id="rId1" Type="http://schemas.openxmlformats.org/officeDocument/2006/relationships/slideLayout" Target="../slideLayouts/slideLayout4.xml"/><Relationship Id="rId6" Type="http://schemas.openxmlformats.org/officeDocument/2006/relationships/oleObject" Target="../embeddings/oleObject41.bin"/><Relationship Id="rId5" Type="http://schemas.openxmlformats.org/officeDocument/2006/relationships/image" Target="../media/image42.wmf"/><Relationship Id="rId4" Type="http://schemas.openxmlformats.org/officeDocument/2006/relationships/oleObject" Target="../embeddings/oleObject40.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42.bin"/><Relationship Id="rId1" Type="http://schemas.openxmlformats.org/officeDocument/2006/relationships/slideLayout" Target="../slideLayouts/slideLayout4.xml"/><Relationship Id="rId6" Type="http://schemas.openxmlformats.org/officeDocument/2006/relationships/oleObject" Target="../embeddings/oleObject44.bin"/><Relationship Id="rId5" Type="http://schemas.openxmlformats.org/officeDocument/2006/relationships/image" Target="../media/image45.wmf"/><Relationship Id="rId4" Type="http://schemas.openxmlformats.org/officeDocument/2006/relationships/oleObject" Target="../embeddings/oleObject4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5.bin"/><Relationship Id="rId1" Type="http://schemas.openxmlformats.org/officeDocument/2006/relationships/slideLayout" Target="../slideLayouts/slideLayout3.xml"/><Relationship Id="rId5" Type="http://schemas.openxmlformats.org/officeDocument/2006/relationships/image" Target="../media/image48.wmf"/><Relationship Id="rId4" Type="http://schemas.openxmlformats.org/officeDocument/2006/relationships/oleObject" Target="../embeddings/oleObject4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7.bin"/><Relationship Id="rId1" Type="http://schemas.openxmlformats.org/officeDocument/2006/relationships/slideLayout" Target="../slideLayouts/slideLayout4.xml"/><Relationship Id="rId5" Type="http://schemas.openxmlformats.org/officeDocument/2006/relationships/image" Target="../media/image51.wmf"/><Relationship Id="rId4" Type="http://schemas.openxmlformats.org/officeDocument/2006/relationships/oleObject" Target="../embeddings/oleObject48.bin"/></Relationships>
</file>

<file path=ppt/slides/_rels/slide6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9.bin"/><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50.bin"/><Relationship Id="rId1" Type="http://schemas.openxmlformats.org/officeDocument/2006/relationships/slideLayout" Target="../slideLayouts/slideLayout4.xml"/><Relationship Id="rId6" Type="http://schemas.openxmlformats.org/officeDocument/2006/relationships/oleObject" Target="../embeddings/oleObject52.bin"/><Relationship Id="rId5" Type="http://schemas.openxmlformats.org/officeDocument/2006/relationships/image" Target="../media/image54.wmf"/><Relationship Id="rId4" Type="http://schemas.openxmlformats.org/officeDocument/2006/relationships/oleObject" Target="../embeddings/oleObject51.bin"/><Relationship Id="rId9" Type="http://schemas.openxmlformats.org/officeDocument/2006/relationships/image" Target="../media/image56.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57.wmf"/><Relationship Id="rId7" Type="http://schemas.openxmlformats.org/officeDocument/2006/relationships/image" Target="../media/image59.wmf"/><Relationship Id="rId2" Type="http://schemas.openxmlformats.org/officeDocument/2006/relationships/oleObject" Target="../embeddings/oleObject54.bin"/><Relationship Id="rId1" Type="http://schemas.openxmlformats.org/officeDocument/2006/relationships/slideLayout" Target="../slideLayouts/slideLayout4.xml"/><Relationship Id="rId6" Type="http://schemas.openxmlformats.org/officeDocument/2006/relationships/oleObject" Target="../embeddings/oleObject56.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60.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59.bin"/><Relationship Id="rId1" Type="http://schemas.openxmlformats.org/officeDocument/2006/relationships/slideLayout" Target="../slideLayouts/slideLayout4.xml"/><Relationship Id="rId6" Type="http://schemas.openxmlformats.org/officeDocument/2006/relationships/oleObject" Target="../embeddings/oleObject61.bin"/><Relationship Id="rId5" Type="http://schemas.openxmlformats.org/officeDocument/2006/relationships/image" Target="../media/image63.wmf"/><Relationship Id="rId4" Type="http://schemas.openxmlformats.org/officeDocument/2006/relationships/oleObject" Target="../embeddings/oleObject60.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2.bin"/><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8" Type="http://schemas.openxmlformats.org/officeDocument/2006/relationships/image" Target="../media/image77.jpeg"/><Relationship Id="rId3" Type="http://schemas.openxmlformats.org/officeDocument/2006/relationships/image" Target="../media/image72.jpeg"/><Relationship Id="rId7" Type="http://schemas.openxmlformats.org/officeDocument/2006/relationships/image" Target="../media/image76.jpeg"/><Relationship Id="rId2" Type="http://schemas.openxmlformats.org/officeDocument/2006/relationships/image" Target="../media/image71.jpeg"/><Relationship Id="rId1" Type="http://schemas.openxmlformats.org/officeDocument/2006/relationships/slideLayout" Target="../slideLayouts/slideLayout6.xml"/><Relationship Id="rId6" Type="http://schemas.openxmlformats.org/officeDocument/2006/relationships/image" Target="../media/image75.jpeg"/><Relationship Id="rId5" Type="http://schemas.openxmlformats.org/officeDocument/2006/relationships/image" Target="../media/image74.jpeg"/><Relationship Id="rId10" Type="http://schemas.openxmlformats.org/officeDocument/2006/relationships/image" Target="../media/image79.jpeg"/><Relationship Id="rId4" Type="http://schemas.openxmlformats.org/officeDocument/2006/relationships/image" Target="../media/image73.jpeg"/><Relationship Id="rId9" Type="http://schemas.openxmlformats.org/officeDocument/2006/relationships/image" Target="../media/image78.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4583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idx="4294967295"/>
          </p:nvPr>
        </p:nvSpPr>
        <p:spPr>
          <a:xfrm>
            <a:off x="838199" y="1199177"/>
            <a:ext cx="10871448" cy="4977788"/>
          </a:xfrm>
          <a:noFill/>
          <a:ln/>
        </p:spPr>
        <p:txBody>
          <a:bodyPr>
            <a:normAutofit fontScale="92500"/>
          </a:bodyPr>
          <a:lstStyle/>
          <a:p>
            <a:r>
              <a:rPr lang="zh-CN" altLang="en-US" dirty="0">
                <a:latin typeface="微软雅黑" panose="020B0503020204020204" pitchFamily="34" charset="-122"/>
                <a:ea typeface="微软雅黑" panose="020B0503020204020204" pitchFamily="34" charset="-122"/>
              </a:rPr>
              <a:t>在测控系统中被测信号的变化频率为</a:t>
            </a:r>
            <a:r>
              <a:rPr lang="en-US" altLang="zh-CN" dirty="0">
                <a:latin typeface="微软雅黑" panose="020B0503020204020204" pitchFamily="34" charset="-122"/>
                <a:ea typeface="微软雅黑" panose="020B0503020204020204" pitchFamily="34" charset="-122"/>
              </a:rPr>
              <a:t>0~100Hz</a:t>
            </a:r>
            <a:r>
              <a:rPr lang="zh-CN" altLang="en-US" dirty="0">
                <a:latin typeface="微软雅黑" panose="020B0503020204020204" pitchFamily="34" charset="-122"/>
                <a:ea typeface="微软雅黑" panose="020B0503020204020204" pitchFamily="34" charset="-122"/>
              </a:rPr>
              <a:t>，应怎样选取载波信号的频率？应怎样选取调幅信号放大器的通频带？信号解调后，怎样选取滤波器的通频带？</a:t>
            </a:r>
          </a:p>
          <a:p>
            <a:pPr lvl="1"/>
            <a:r>
              <a:rPr lang="zh-CN" altLang="en-US" dirty="0">
                <a:latin typeface="微软雅黑" panose="020B0503020204020204" pitchFamily="34" charset="-122"/>
                <a:ea typeface="微软雅黑" panose="020B0503020204020204" pitchFamily="34" charset="-122"/>
              </a:rPr>
              <a:t>载波频率：</a:t>
            </a:r>
            <a:r>
              <a:rPr lang="en-US" altLang="zh-CN" i="1" dirty="0" err="1">
                <a:latin typeface="微软雅黑" panose="020B0503020204020204" pitchFamily="34" charset="-122"/>
                <a:ea typeface="微软雅黑" panose="020B0503020204020204" pitchFamily="34" charset="-122"/>
              </a:rPr>
              <a:t>ω</a:t>
            </a:r>
            <a:r>
              <a:rPr lang="en-US" altLang="zh-CN" i="1" baseline="-30000" dirty="0" err="1">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&gt;&gt;</a:t>
            </a:r>
            <a:r>
              <a:rPr lang="en-US" altLang="zh-CN" i="1" dirty="0">
                <a:latin typeface="微软雅黑" panose="020B0503020204020204" pitchFamily="34" charset="-122"/>
                <a:ea typeface="微软雅黑" panose="020B0503020204020204" pitchFamily="34" charset="-122"/>
              </a:rPr>
              <a:t>Ω</a:t>
            </a:r>
            <a:r>
              <a:rPr lang="zh-CN" altLang="en-US" dirty="0">
                <a:latin typeface="微软雅黑" panose="020B0503020204020204" pitchFamily="34" charset="-122"/>
                <a:ea typeface="微软雅黑" panose="020B0503020204020204" pitchFamily="34" charset="-122"/>
              </a:rPr>
              <a:t>，通常至少要求</a:t>
            </a:r>
            <a:r>
              <a:rPr lang="en-US" altLang="zh-CN" i="1" dirty="0" err="1">
                <a:latin typeface="微软雅黑" panose="020B0503020204020204" pitchFamily="34" charset="-122"/>
                <a:ea typeface="微软雅黑" panose="020B0503020204020204" pitchFamily="34" charset="-122"/>
              </a:rPr>
              <a:t>ω</a:t>
            </a:r>
            <a:r>
              <a:rPr lang="en-US" altLang="zh-CN" baseline="-30000" dirty="0" err="1">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&gt;10</a:t>
            </a:r>
            <a:r>
              <a:rPr lang="en-US" altLang="zh-CN" i="1" dirty="0">
                <a:latin typeface="微软雅黑" panose="020B0503020204020204" pitchFamily="34" charset="-122"/>
                <a:ea typeface="微软雅黑" panose="020B0503020204020204" pitchFamily="34" charset="-122"/>
              </a:rPr>
              <a:t>Ω</a:t>
            </a:r>
            <a:r>
              <a:rPr lang="zh-CN" altLang="en-US" i="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防止混叠产生，减小相对误差。</a:t>
            </a:r>
          </a:p>
          <a:p>
            <a:pPr lvl="2"/>
            <a:r>
              <a:rPr lang="zh-CN" altLang="en-US" dirty="0">
                <a:latin typeface="微软雅黑" panose="020B0503020204020204" pitchFamily="34" charset="-122"/>
                <a:ea typeface="微软雅黑" panose="020B0503020204020204" pitchFamily="34" charset="-122"/>
              </a:rPr>
              <a:t>载波信号的频率</a:t>
            </a:r>
            <a:r>
              <a:rPr lang="en-US" altLang="zh-CN" i="1" dirty="0" err="1">
                <a:latin typeface="微软雅黑" panose="020B0503020204020204" pitchFamily="34" charset="-122"/>
                <a:ea typeface="微软雅黑" panose="020B0503020204020204" pitchFamily="34" charset="-122"/>
              </a:rPr>
              <a:t>ω</a:t>
            </a:r>
            <a:r>
              <a:rPr lang="en-US" altLang="zh-CN" i="1" baseline="-30000" dirty="0" err="1">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&gt;1000 Hz</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调幅信号放大器的通频带：调幅信号频率与载波信号频率相同，放大器的同频带应包括载波信号频率</a:t>
            </a:r>
          </a:p>
          <a:p>
            <a:pPr lvl="2"/>
            <a:r>
              <a:rPr lang="zh-CN" altLang="en-US" dirty="0">
                <a:latin typeface="微软雅黑" panose="020B0503020204020204" pitchFamily="34" charset="-122"/>
                <a:ea typeface="微软雅黑" panose="020B0503020204020204" pitchFamily="34" charset="-122"/>
              </a:rPr>
              <a:t>应为</a:t>
            </a:r>
            <a:r>
              <a:rPr lang="en-US" altLang="zh-CN" dirty="0">
                <a:latin typeface="微软雅黑" panose="020B0503020204020204" pitchFamily="34" charset="-122"/>
                <a:ea typeface="微软雅黑" panose="020B0503020204020204" pitchFamily="34" charset="-122"/>
              </a:rPr>
              <a:t>900~1100 Hz</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滤波器的通频带：大于被测信号频带范围</a:t>
            </a:r>
          </a:p>
          <a:p>
            <a:pPr lvl="2"/>
            <a:r>
              <a:rPr lang="zh-CN" altLang="en-US"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100 Hz</a:t>
            </a:r>
            <a:r>
              <a:rPr lang="zh-CN" altLang="en-US" dirty="0">
                <a:latin typeface="微软雅黑" panose="020B0503020204020204" pitchFamily="34" charset="-122"/>
                <a:ea typeface="微软雅黑" panose="020B0503020204020204" pitchFamily="34" charset="-122"/>
              </a:rPr>
              <a:t>，可选通频带为</a:t>
            </a:r>
            <a:r>
              <a:rPr lang="en-US" altLang="zh-CN" dirty="0">
                <a:latin typeface="微软雅黑" panose="020B0503020204020204" pitchFamily="34" charset="-122"/>
                <a:ea typeface="微软雅黑" panose="020B0503020204020204" pitchFamily="34" charset="-122"/>
              </a:rPr>
              <a:t>200 Hz</a:t>
            </a:r>
          </a:p>
        </p:txBody>
      </p:sp>
      <p:sp>
        <p:nvSpPr>
          <p:cNvPr id="9" name="标题 1">
            <a:extLst>
              <a:ext uri="{FF2B5EF4-FFF2-40B4-BE49-F238E27FC236}">
                <a16:creationId xmlns:a16="http://schemas.microsoft.com/office/drawing/2014/main" id="{90BA1940-B25E-4651-B985-A5A150825D6E}"/>
              </a:ext>
            </a:extLst>
          </p:cNvPr>
          <p:cNvSpPr>
            <a:spLocks noGrp="1"/>
          </p:cNvSpPr>
          <p:nvPr>
            <p:ph type="title"/>
          </p:nvPr>
        </p:nvSpPr>
        <p:spPr>
          <a:xfrm>
            <a:off x="838200" y="474663"/>
            <a:ext cx="10515600" cy="590550"/>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、调幅信号的一般表达式</a:t>
            </a:r>
          </a:p>
        </p:txBody>
      </p:sp>
    </p:spTree>
    <p:extLst>
      <p:ext uri="{BB962C8B-B14F-4D97-AF65-F5344CB8AC3E}">
        <p14:creationId xmlns:p14="http://schemas.microsoft.com/office/powerpoint/2010/main" val="107560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、传感器调制</a:t>
            </a:r>
          </a:p>
        </p:txBody>
      </p:sp>
      <p:sp>
        <p:nvSpPr>
          <p:cNvPr id="3" name="内容占位符 2"/>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为什么在测控系统中常在传感器中进行信号调制？</a:t>
            </a:r>
          </a:p>
          <a:p>
            <a:pPr lvl="1"/>
            <a:r>
              <a:rPr lang="zh-CN" altLang="en-US" dirty="0">
                <a:latin typeface="微软雅黑" panose="020B0503020204020204" pitchFamily="34" charset="-122"/>
                <a:ea typeface="微软雅黑" panose="020B0503020204020204" pitchFamily="34" charset="-122"/>
              </a:rPr>
              <a:t>为了提高测量信号抗干扰能力，常要求从信号一形成就已经是已调制的信号，因此常常在传感器中进行调制。</a:t>
            </a:r>
          </a:p>
          <a:p>
            <a:r>
              <a:rPr lang="zh-CN" altLang="en-US" dirty="0">
                <a:latin typeface="微软雅黑" panose="020B0503020204020204" pitchFamily="34" charset="-122"/>
                <a:ea typeface="微软雅黑" panose="020B0503020204020204" pitchFamily="34" charset="-122"/>
              </a:rPr>
              <a:t>调制方法</a:t>
            </a:r>
          </a:p>
          <a:p>
            <a:pPr lvl="1"/>
            <a:r>
              <a:rPr lang="zh-CN" altLang="en-US" dirty="0">
                <a:latin typeface="微软雅黑" panose="020B0503020204020204" pitchFamily="34" charset="-122"/>
                <a:ea typeface="微软雅黑" panose="020B0503020204020204" pitchFamily="34" charset="-122"/>
              </a:rPr>
              <a:t>通过交流供电实现调制</a:t>
            </a:r>
          </a:p>
          <a:p>
            <a:pPr lvl="1"/>
            <a:r>
              <a:rPr lang="zh-CN" altLang="en-US" dirty="0">
                <a:latin typeface="微软雅黑" panose="020B0503020204020204" pitchFamily="34" charset="-122"/>
                <a:ea typeface="微软雅黑" panose="020B0503020204020204" pitchFamily="34" charset="-122"/>
              </a:rPr>
              <a:t>用机械或光学的方法实现调制</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351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65801D-3F21-405A-832A-D846AC1E84D2}"/>
              </a:ext>
            </a:extLst>
          </p:cNvPr>
          <p:cNvSpPr>
            <a:spLocks noGrp="1"/>
          </p:cNvSpPr>
          <p:nvPr>
            <p:ph type="title"/>
          </p:nvPr>
        </p:nvSpPr>
        <p:spPr>
          <a:xfrm>
            <a:off x="838200" y="474784"/>
            <a:ext cx="10515600" cy="590429"/>
          </a:xfrm>
        </p:spPr>
        <p:txBody>
          <a:bodyPr>
            <a:normAutofit/>
          </a:bodyPr>
          <a:lstStyle/>
          <a:p>
            <a:r>
              <a:rPr kumimoji="1" lang="zh-CN" altLang="en-US" dirty="0">
                <a:latin typeface="微软雅黑" panose="020B0503020204020204" pitchFamily="34" charset="-122"/>
                <a:ea typeface="微软雅黑" panose="020B0503020204020204" pitchFamily="34" charset="-122"/>
              </a:rPr>
              <a:t>通过交流供电实现调制</a:t>
            </a:r>
            <a:endParaRPr lang="zh-CN" altLang="en-US" dirty="0">
              <a:latin typeface="微软雅黑" panose="020B0503020204020204" pitchFamily="34" charset="-122"/>
              <a:ea typeface="微软雅黑" panose="020B0503020204020204" pitchFamily="34" charset="-122"/>
            </a:endParaRPr>
          </a:p>
        </p:txBody>
      </p:sp>
      <p:sp>
        <p:nvSpPr>
          <p:cNvPr id="574467" name="Text Box 3"/>
          <p:cNvSpPr txBox="1">
            <a:spLocks noGrp="1" noChangeArrowheads="1"/>
          </p:cNvSpPr>
          <p:nvPr>
            <p:ph idx="4294967295"/>
          </p:nvPr>
        </p:nvSpPr>
        <p:spPr>
          <a:xfrm>
            <a:off x="838200" y="1168924"/>
            <a:ext cx="7067551" cy="5008040"/>
          </a:xfrm>
          <a:noFill/>
          <a:ln/>
        </p:spPr>
        <p:txBody>
          <a:bodyPr/>
          <a:lstStyle/>
          <a:p>
            <a:r>
              <a:rPr kumimoji="1" lang="zh-CN" altLang="en-US" dirty="0">
                <a:latin typeface="微软雅黑" panose="020B0503020204020204" pitchFamily="34" charset="-122"/>
                <a:ea typeface="微软雅黑" panose="020B0503020204020204" pitchFamily="34" charset="-122"/>
              </a:rPr>
              <a:t>力传感器</a:t>
            </a:r>
            <a:endParaRPr kumimoji="1" lang="en-US" altLang="zh-CN" dirty="0">
              <a:latin typeface="微软雅黑" panose="020B0503020204020204" pitchFamily="34" charset="-122"/>
              <a:ea typeface="微软雅黑" panose="020B0503020204020204" pitchFamily="34" charset="-122"/>
            </a:endParaRPr>
          </a:p>
          <a:p>
            <a:pPr lvl="1"/>
            <a:r>
              <a:rPr kumimoji="1" lang="en-US" altLang="zh-CN" dirty="0">
                <a:latin typeface="微软雅黑" panose="020B0503020204020204" pitchFamily="34" charset="-122"/>
                <a:ea typeface="微软雅黑" panose="020B0503020204020204" pitchFamily="34" charset="-122"/>
              </a:rPr>
              <a:t>4</a:t>
            </a:r>
            <a:r>
              <a:rPr kumimoji="1" lang="zh-CN" altLang="en-US" dirty="0">
                <a:latin typeface="微软雅黑" panose="020B0503020204020204" pitchFamily="34" charset="-122"/>
                <a:ea typeface="微软雅黑" panose="020B0503020204020204" pitchFamily="34" charset="-122"/>
              </a:rPr>
              <a:t>个应变片接入电桥，并采用交流电压</a:t>
            </a:r>
            <a:r>
              <a:rPr kumimoji="1" lang="en-US" altLang="zh-CN" dirty="0">
                <a:latin typeface="微软雅黑" panose="020B0503020204020204" pitchFamily="34" charset="-122"/>
                <a:ea typeface="微软雅黑" panose="020B0503020204020204" pitchFamily="34" charset="-122"/>
              </a:rPr>
              <a:t>U</a:t>
            </a:r>
            <a:r>
              <a:rPr kumimoji="1" lang="zh-CN" altLang="en-US" dirty="0">
                <a:latin typeface="微软雅黑" panose="020B0503020204020204" pitchFamily="34" charset="-122"/>
                <a:ea typeface="微软雅黑" panose="020B0503020204020204" pitchFamily="34" charset="-122"/>
              </a:rPr>
              <a:t>供电，交流电压供电频率就是载波频率。</a:t>
            </a:r>
            <a:endParaRPr kumimoji="1" lang="en-US" altLang="zh-CN" dirty="0">
              <a:latin typeface="微软雅黑" panose="020B0503020204020204" pitchFamily="34" charset="-122"/>
              <a:ea typeface="微软雅黑" panose="020B0503020204020204" pitchFamily="34" charset="-122"/>
            </a:endParaRPr>
          </a:p>
          <a:p>
            <a:pPr lvl="1"/>
            <a:r>
              <a:rPr kumimoji="1" lang="zh-CN" altLang="en-US" dirty="0">
                <a:latin typeface="微软雅黑" panose="020B0503020204020204" pitchFamily="34" charset="-122"/>
                <a:ea typeface="微软雅黑" panose="020B0503020204020204" pitchFamily="34" charset="-122"/>
              </a:rPr>
              <a:t>设</a:t>
            </a:r>
            <a:r>
              <a:rPr kumimoji="1" lang="en-US" altLang="zh-CN" dirty="0">
                <a:latin typeface="微软雅黑" panose="020B0503020204020204" pitchFamily="34" charset="-122"/>
                <a:ea typeface="微软雅黑" panose="020B0503020204020204" pitchFamily="34" charset="-122"/>
              </a:rPr>
              <a:t>4</a:t>
            </a:r>
            <a:r>
              <a:rPr kumimoji="1" lang="zh-CN" altLang="en-US" dirty="0">
                <a:latin typeface="微软雅黑" panose="020B0503020204020204" pitchFamily="34" charset="-122"/>
                <a:ea typeface="微软雅黑" panose="020B0503020204020204" pitchFamily="34" charset="-122"/>
              </a:rPr>
              <a:t>个应变片在没有应力作用的情况下它们的阻值</a:t>
            </a:r>
            <a:r>
              <a:rPr kumimoji="1" lang="en-US" altLang="zh-CN" dirty="0">
                <a:latin typeface="微软雅黑" panose="020B0503020204020204" pitchFamily="34" charset="-122"/>
                <a:ea typeface="微软雅黑" panose="020B0503020204020204" pitchFamily="34" charset="-122"/>
              </a:rPr>
              <a:t>R1=R2=R3=R4=R</a:t>
            </a:r>
            <a:r>
              <a:rPr kumimoji="1" lang="zh-CN" altLang="en-US" dirty="0">
                <a:latin typeface="微软雅黑" panose="020B0503020204020204" pitchFamily="34" charset="-122"/>
                <a:ea typeface="微软雅黑" panose="020B0503020204020204" pitchFamily="34" charset="-122"/>
              </a:rPr>
              <a:t>，电桥平衡；</a:t>
            </a:r>
            <a:endParaRPr kumimoji="1" lang="en-US" altLang="zh-CN" dirty="0">
              <a:latin typeface="微软雅黑" panose="020B0503020204020204" pitchFamily="34" charset="-122"/>
              <a:ea typeface="微软雅黑" panose="020B0503020204020204" pitchFamily="34" charset="-122"/>
            </a:endParaRPr>
          </a:p>
          <a:p>
            <a:pPr lvl="1"/>
            <a:r>
              <a:rPr kumimoji="1" lang="zh-CN" altLang="en-US" dirty="0">
                <a:latin typeface="微软雅黑" panose="020B0503020204020204" pitchFamily="34" charset="-122"/>
                <a:ea typeface="微软雅黑" panose="020B0503020204020204" pitchFamily="34" charset="-122"/>
              </a:rPr>
              <a:t>在有应力作用的情况下，它们的阻值发生变化，电桥的输出</a:t>
            </a:r>
          </a:p>
        </p:txBody>
      </p:sp>
      <p:graphicFrame>
        <p:nvGraphicFramePr>
          <p:cNvPr id="574474" name="Object 10"/>
          <p:cNvGraphicFramePr>
            <a:graphicFrameLocks noChangeAspect="1"/>
          </p:cNvGraphicFramePr>
          <p:nvPr>
            <p:extLst>
              <p:ext uri="{D42A27DB-BD31-4B8C-83A1-F6EECF244321}">
                <p14:modId xmlns:p14="http://schemas.microsoft.com/office/powerpoint/2010/main" val="2670429349"/>
              </p:ext>
            </p:extLst>
          </p:nvPr>
        </p:nvGraphicFramePr>
        <p:xfrm>
          <a:off x="1944590" y="4784295"/>
          <a:ext cx="4380010" cy="876889"/>
        </p:xfrm>
        <a:graphic>
          <a:graphicData uri="http://schemas.openxmlformats.org/presentationml/2006/ole">
            <mc:AlternateContent xmlns:mc="http://schemas.openxmlformats.org/markup-compatibility/2006">
              <mc:Choice xmlns:v="urn:schemas-microsoft-com:vml" Requires="v">
                <p:oleObj name="Equation" r:id="rId3" imgW="1968480" imgH="393480" progId="Equation.DSMT4">
                  <p:embed/>
                </p:oleObj>
              </mc:Choice>
              <mc:Fallback>
                <p:oleObj name="Equation" r:id="rId3" imgW="1968480" imgH="393480" progId="Equation.DSMT4">
                  <p:embed/>
                  <p:pic>
                    <p:nvPicPr>
                      <p:cNvPr id="57447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590" y="4784295"/>
                        <a:ext cx="4380010" cy="876889"/>
                      </a:xfrm>
                      <a:prstGeom prst="rect">
                        <a:avLst/>
                      </a:prstGeom>
                      <a:noFill/>
                      <a:ln>
                        <a:noFill/>
                      </a:ln>
                      <a:effectLst/>
                    </p:spPr>
                  </p:pic>
                </p:oleObj>
              </mc:Fallback>
            </mc:AlternateContent>
          </a:graphicData>
        </a:graphic>
      </p:graphicFrame>
      <p:sp>
        <p:nvSpPr>
          <p:cNvPr id="574475" name="Rectangle 11"/>
          <p:cNvSpPr>
            <a:spLocks noChangeArrowheads="1"/>
          </p:cNvSpPr>
          <p:nvPr/>
        </p:nvSpPr>
        <p:spPr bwMode="auto">
          <a:xfrm>
            <a:off x="1377740" y="5791294"/>
            <a:ext cx="6188494" cy="43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Clr>
                <a:srgbClr val="A50021"/>
              </a:buClr>
              <a:buSzPct val="75000"/>
              <a:buFont typeface="Wingdings" panose="05000000000000000000" pitchFamily="2" charset="2"/>
              <a:buNone/>
            </a:pP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实现了载波信号</a:t>
            </a:r>
            <a:r>
              <a:rPr kumimoji="1"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与测量信号的相乘，即实现了调制</a:t>
            </a:r>
          </a:p>
        </p:txBody>
      </p:sp>
      <p:pic>
        <p:nvPicPr>
          <p:cNvPr id="7" name="图片 6">
            <a:extLst>
              <a:ext uri="{FF2B5EF4-FFF2-40B4-BE49-F238E27FC236}">
                <a16:creationId xmlns:a16="http://schemas.microsoft.com/office/drawing/2014/main" id="{5BF49188-1B1F-428F-ABDD-8AFD7A9CBCCA}"/>
              </a:ext>
            </a:extLst>
          </p:cNvPr>
          <p:cNvPicPr>
            <a:picLocks noChangeAspect="1"/>
          </p:cNvPicPr>
          <p:nvPr/>
        </p:nvPicPr>
        <p:blipFill>
          <a:blip r:embed="rId5"/>
          <a:stretch>
            <a:fillRect/>
          </a:stretch>
        </p:blipFill>
        <p:spPr>
          <a:xfrm>
            <a:off x="7905751" y="1755083"/>
            <a:ext cx="3448050" cy="4241185"/>
          </a:xfrm>
          <a:prstGeom prst="rect">
            <a:avLst/>
          </a:prstGeom>
        </p:spPr>
      </p:pic>
    </p:spTree>
    <p:extLst>
      <p:ext uri="{BB962C8B-B14F-4D97-AF65-F5344CB8AC3E}">
        <p14:creationId xmlns:p14="http://schemas.microsoft.com/office/powerpoint/2010/main" val="423699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335213" y="1806575"/>
            <a:ext cx="7772400" cy="4114800"/>
          </a:xfrm>
          <a:prstGeom prst="rect">
            <a:avLst/>
          </a:prstGeom>
          <a:noFill/>
          <a:ln>
            <a:noFill/>
          </a:ln>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folHlink"/>
              </a:buClr>
              <a:buSzPct val="60000"/>
              <a:buFont typeface="Wingdings" panose="05000000000000000000" pitchFamily="2" charset="2"/>
              <a:buNone/>
            </a:pPr>
            <a:endParaRPr lang="en-US" altLang="zh-CN" sz="2000" b="1" dirty="0">
              <a:solidFill>
                <a:srgbClr val="3399FF"/>
              </a:solidFill>
              <a:latin typeface="微软雅黑" panose="020B0503020204020204" pitchFamily="34" charset="-122"/>
              <a:ea typeface="微软雅黑" panose="020B0503020204020204" pitchFamily="34" charset="-122"/>
            </a:endParaRPr>
          </a:p>
        </p:txBody>
      </p:sp>
      <p:grpSp>
        <p:nvGrpSpPr>
          <p:cNvPr id="644100" name="Group 4"/>
          <p:cNvGrpSpPr>
            <a:grpSpLocks/>
          </p:cNvGrpSpPr>
          <p:nvPr/>
        </p:nvGrpSpPr>
        <p:grpSpPr bwMode="auto">
          <a:xfrm>
            <a:off x="8059738" y="1438275"/>
            <a:ext cx="3294062" cy="2882900"/>
            <a:chOff x="1872" y="1920"/>
            <a:chExt cx="2075" cy="1816"/>
          </a:xfrm>
        </p:grpSpPr>
        <p:sp>
          <p:nvSpPr>
            <p:cNvPr id="644101" name="Text Box 5"/>
            <p:cNvSpPr txBox="1">
              <a:spLocks noChangeArrowheads="1"/>
            </p:cNvSpPr>
            <p:nvPr/>
          </p:nvSpPr>
          <p:spPr bwMode="auto">
            <a:xfrm>
              <a:off x="3168" y="2592"/>
              <a:ext cx="3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chemeClr val="tx2"/>
                  </a:solidFill>
                  <a:latin typeface="宋体" panose="02010600030101010101" pitchFamily="2" charset="-122"/>
                </a:rPr>
                <a:t>Ψ</a:t>
              </a:r>
              <a:endParaRPr lang="en-US" altLang="zh-CN" sz="2000" i="1">
                <a:solidFill>
                  <a:schemeClr val="tx2"/>
                </a:solidFill>
                <a:latin typeface="Times New Roman" panose="02020603050405020304" pitchFamily="18" charset="0"/>
              </a:endParaRPr>
            </a:p>
          </p:txBody>
        </p:sp>
        <p:sp>
          <p:nvSpPr>
            <p:cNvPr id="644102" name="Rectangle 6"/>
            <p:cNvSpPr>
              <a:spLocks noChangeArrowheads="1"/>
            </p:cNvSpPr>
            <p:nvPr/>
          </p:nvSpPr>
          <p:spPr bwMode="auto">
            <a:xfrm rot="949636">
              <a:off x="3121" y="2429"/>
              <a:ext cx="259" cy="72"/>
            </a:xfrm>
            <a:prstGeom prst="rect">
              <a:avLst/>
            </a:prstGeom>
            <a:solidFill>
              <a:schemeClr val="folHlink"/>
            </a:solidFill>
            <a:ln w="9525">
              <a:solidFill>
                <a:srgbClr val="805104"/>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grpSp>
          <p:nvGrpSpPr>
            <p:cNvPr id="644103" name="Group 7"/>
            <p:cNvGrpSpPr>
              <a:grpSpLocks/>
            </p:cNvGrpSpPr>
            <p:nvPr/>
          </p:nvGrpSpPr>
          <p:grpSpPr bwMode="auto">
            <a:xfrm>
              <a:off x="2736" y="2662"/>
              <a:ext cx="511" cy="294"/>
              <a:chOff x="4992" y="2720"/>
              <a:chExt cx="1064" cy="632"/>
            </a:xfrm>
          </p:grpSpPr>
          <p:sp>
            <p:nvSpPr>
              <p:cNvPr id="644104" name="Text Box 8"/>
              <p:cNvSpPr txBox="1">
                <a:spLocks noChangeArrowheads="1"/>
              </p:cNvSpPr>
              <p:nvPr/>
            </p:nvSpPr>
            <p:spPr bwMode="auto">
              <a:xfrm>
                <a:off x="4992" y="2728"/>
                <a:ext cx="7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chemeClr val="tx2"/>
                    </a:solidFill>
                    <a:latin typeface="宋体" panose="02010600030101010101" pitchFamily="2" charset="-122"/>
                  </a:rPr>
                  <a:t>θ</a:t>
                </a:r>
                <a:endParaRPr lang="en-US" altLang="zh-CN" sz="2000" i="1">
                  <a:solidFill>
                    <a:schemeClr val="tx2"/>
                  </a:solidFill>
                  <a:latin typeface="Times New Roman" panose="02020603050405020304" pitchFamily="18" charset="0"/>
                </a:endParaRPr>
              </a:p>
            </p:txBody>
          </p:sp>
          <p:sp>
            <p:nvSpPr>
              <p:cNvPr id="644105" name="Text Box 9"/>
              <p:cNvSpPr txBox="1">
                <a:spLocks noChangeArrowheads="1"/>
              </p:cNvSpPr>
              <p:nvPr/>
            </p:nvSpPr>
            <p:spPr bwMode="auto">
              <a:xfrm>
                <a:off x="5336" y="2720"/>
                <a:ext cx="7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chemeClr val="tx2"/>
                    </a:solidFill>
                    <a:latin typeface="宋体" panose="02010600030101010101" pitchFamily="2" charset="-122"/>
                  </a:rPr>
                  <a:t>θ</a:t>
                </a:r>
                <a:endParaRPr lang="en-US" altLang="zh-CN" sz="2000" i="1">
                  <a:solidFill>
                    <a:schemeClr val="tx2"/>
                  </a:solidFill>
                  <a:latin typeface="Times New Roman" panose="02020603050405020304" pitchFamily="18" charset="0"/>
                </a:endParaRPr>
              </a:p>
            </p:txBody>
          </p:sp>
        </p:grpSp>
        <p:sp>
          <p:nvSpPr>
            <p:cNvPr id="644106" name="Arc 10"/>
            <p:cNvSpPr>
              <a:spLocks/>
            </p:cNvSpPr>
            <p:nvPr/>
          </p:nvSpPr>
          <p:spPr bwMode="auto">
            <a:xfrm rot="-938351">
              <a:off x="2926" y="2763"/>
              <a:ext cx="526" cy="574"/>
            </a:xfrm>
            <a:custGeom>
              <a:avLst/>
              <a:gdLst>
                <a:gd name="T0" fmla="*/ 0 w 16444"/>
                <a:gd name="T1" fmla="*/ 0 h 18517"/>
                <a:gd name="T2" fmla="*/ 1 w 16444"/>
                <a:gd name="T3" fmla="*/ 0 h 18517"/>
                <a:gd name="T4" fmla="*/ 0 w 16444"/>
                <a:gd name="T5" fmla="*/ 1 h 18517"/>
                <a:gd name="T6" fmla="*/ 0 60000 65536"/>
                <a:gd name="T7" fmla="*/ 0 60000 65536"/>
                <a:gd name="T8" fmla="*/ 0 60000 65536"/>
                <a:gd name="T9" fmla="*/ 0 w 16444"/>
                <a:gd name="T10" fmla="*/ 0 h 18517"/>
                <a:gd name="T11" fmla="*/ 16444 w 16444"/>
                <a:gd name="T12" fmla="*/ 18517 h 18517"/>
              </a:gdLst>
              <a:ahLst/>
              <a:cxnLst>
                <a:cxn ang="T6">
                  <a:pos x="T0" y="T1"/>
                </a:cxn>
                <a:cxn ang="T7">
                  <a:pos x="T2" y="T3"/>
                </a:cxn>
                <a:cxn ang="T8">
                  <a:pos x="T4" y="T5"/>
                </a:cxn>
              </a:cxnLst>
              <a:rect l="T9" t="T10" r="T11" b="T12"/>
              <a:pathLst>
                <a:path w="16444" h="18517" fill="none" extrusionOk="0">
                  <a:moveTo>
                    <a:pt x="11121" y="0"/>
                  </a:moveTo>
                  <a:cubicBezTo>
                    <a:pt x="13128" y="1205"/>
                    <a:pt x="14926" y="2729"/>
                    <a:pt x="16444" y="4511"/>
                  </a:cubicBezTo>
                </a:path>
                <a:path w="16444" h="18517" stroke="0" extrusionOk="0">
                  <a:moveTo>
                    <a:pt x="11121" y="0"/>
                  </a:moveTo>
                  <a:cubicBezTo>
                    <a:pt x="13128" y="1205"/>
                    <a:pt x="14926" y="2729"/>
                    <a:pt x="16444" y="4511"/>
                  </a:cubicBezTo>
                  <a:lnTo>
                    <a:pt x="0" y="18517"/>
                  </a:lnTo>
                  <a:lnTo>
                    <a:pt x="11121"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44107" name="Line 11"/>
            <p:cNvSpPr>
              <a:spLocks noChangeShapeType="1"/>
            </p:cNvSpPr>
            <p:nvPr/>
          </p:nvSpPr>
          <p:spPr bwMode="auto">
            <a:xfrm rot="-2009704" flipH="1" flipV="1">
              <a:off x="3192" y="2719"/>
              <a:ext cx="60" cy="76"/>
            </a:xfrm>
            <a:prstGeom prst="line">
              <a:avLst/>
            </a:prstGeom>
            <a:noFill/>
            <a:ln w="9525">
              <a:solidFill>
                <a:srgbClr val="03030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44108" name="Line 12"/>
            <p:cNvSpPr>
              <a:spLocks noChangeShapeType="1"/>
            </p:cNvSpPr>
            <p:nvPr/>
          </p:nvSpPr>
          <p:spPr bwMode="auto">
            <a:xfrm rot="10252639" flipH="1" flipV="1">
              <a:off x="3315" y="2778"/>
              <a:ext cx="87" cy="73"/>
            </a:xfrm>
            <a:prstGeom prst="line">
              <a:avLst/>
            </a:prstGeom>
            <a:noFill/>
            <a:ln w="3175">
              <a:solidFill>
                <a:srgbClr val="03030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44109" name="Rectangle 13"/>
            <p:cNvSpPr>
              <a:spLocks noChangeArrowheads="1"/>
            </p:cNvSpPr>
            <p:nvPr/>
          </p:nvSpPr>
          <p:spPr bwMode="auto">
            <a:xfrm>
              <a:off x="2715" y="3445"/>
              <a:ext cx="555" cy="219"/>
            </a:xfrm>
            <a:prstGeom prst="rect">
              <a:avLst/>
            </a:prstGeom>
            <a:noFill/>
            <a:ln w="19050">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10" name="Line 14"/>
            <p:cNvSpPr>
              <a:spLocks noChangeShapeType="1"/>
            </p:cNvSpPr>
            <p:nvPr/>
          </p:nvSpPr>
          <p:spPr bwMode="auto">
            <a:xfrm>
              <a:off x="2556" y="3664"/>
              <a:ext cx="872"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4111" name="Group 15"/>
            <p:cNvGrpSpPr>
              <a:grpSpLocks/>
            </p:cNvGrpSpPr>
            <p:nvPr/>
          </p:nvGrpSpPr>
          <p:grpSpPr bwMode="auto">
            <a:xfrm>
              <a:off x="3082" y="3664"/>
              <a:ext cx="346" cy="72"/>
              <a:chOff x="5580" y="4872"/>
              <a:chExt cx="720" cy="156"/>
            </a:xfrm>
          </p:grpSpPr>
          <p:sp>
            <p:nvSpPr>
              <p:cNvPr id="644112" name="Line 16"/>
              <p:cNvSpPr>
                <a:spLocks noChangeShapeType="1"/>
              </p:cNvSpPr>
              <p:nvPr/>
            </p:nvSpPr>
            <p:spPr bwMode="auto">
              <a:xfrm flipH="1">
                <a:off x="5580" y="4872"/>
                <a:ext cx="180" cy="156"/>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13" name="Line 17"/>
              <p:cNvSpPr>
                <a:spLocks noChangeShapeType="1"/>
              </p:cNvSpPr>
              <p:nvPr/>
            </p:nvSpPr>
            <p:spPr bwMode="auto">
              <a:xfrm flipH="1">
                <a:off x="5760" y="4872"/>
                <a:ext cx="180" cy="156"/>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14" name="Line 18"/>
              <p:cNvSpPr>
                <a:spLocks noChangeShapeType="1"/>
              </p:cNvSpPr>
              <p:nvPr/>
            </p:nvSpPr>
            <p:spPr bwMode="auto">
              <a:xfrm flipH="1">
                <a:off x="5940" y="4872"/>
                <a:ext cx="180" cy="156"/>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15" name="Line 19"/>
              <p:cNvSpPr>
                <a:spLocks noChangeShapeType="1"/>
              </p:cNvSpPr>
              <p:nvPr/>
            </p:nvSpPr>
            <p:spPr bwMode="auto">
              <a:xfrm flipH="1">
                <a:off x="6120" y="4872"/>
                <a:ext cx="180" cy="156"/>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4116" name="Line 20"/>
            <p:cNvSpPr>
              <a:spLocks noChangeShapeType="1"/>
            </p:cNvSpPr>
            <p:nvPr/>
          </p:nvSpPr>
          <p:spPr bwMode="auto">
            <a:xfrm flipH="1">
              <a:off x="2737" y="3664"/>
              <a:ext cx="86"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17" name="Line 21"/>
            <p:cNvSpPr>
              <a:spLocks noChangeShapeType="1"/>
            </p:cNvSpPr>
            <p:nvPr/>
          </p:nvSpPr>
          <p:spPr bwMode="auto">
            <a:xfrm flipH="1">
              <a:off x="2823" y="3664"/>
              <a:ext cx="87"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18" name="Line 22"/>
            <p:cNvSpPr>
              <a:spLocks noChangeShapeType="1"/>
            </p:cNvSpPr>
            <p:nvPr/>
          </p:nvSpPr>
          <p:spPr bwMode="auto">
            <a:xfrm flipH="1">
              <a:off x="2910" y="3664"/>
              <a:ext cx="86"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19" name="Line 23"/>
            <p:cNvSpPr>
              <a:spLocks noChangeShapeType="1"/>
            </p:cNvSpPr>
            <p:nvPr/>
          </p:nvSpPr>
          <p:spPr bwMode="auto">
            <a:xfrm flipH="1">
              <a:off x="2996" y="3664"/>
              <a:ext cx="86"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20" name="Line 24"/>
            <p:cNvSpPr>
              <a:spLocks noChangeShapeType="1"/>
            </p:cNvSpPr>
            <p:nvPr/>
          </p:nvSpPr>
          <p:spPr bwMode="auto">
            <a:xfrm flipH="1">
              <a:off x="2477" y="3664"/>
              <a:ext cx="87"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21" name="Line 25"/>
            <p:cNvSpPr>
              <a:spLocks noChangeShapeType="1"/>
            </p:cNvSpPr>
            <p:nvPr/>
          </p:nvSpPr>
          <p:spPr bwMode="auto">
            <a:xfrm flipH="1">
              <a:off x="2564" y="3664"/>
              <a:ext cx="86"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22" name="Line 26"/>
            <p:cNvSpPr>
              <a:spLocks noChangeShapeType="1"/>
            </p:cNvSpPr>
            <p:nvPr/>
          </p:nvSpPr>
          <p:spPr bwMode="auto">
            <a:xfrm flipH="1">
              <a:off x="2650" y="3664"/>
              <a:ext cx="87" cy="72"/>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23" name="Line 27"/>
            <p:cNvSpPr>
              <a:spLocks noChangeShapeType="1"/>
            </p:cNvSpPr>
            <p:nvPr/>
          </p:nvSpPr>
          <p:spPr bwMode="auto">
            <a:xfrm flipH="1">
              <a:off x="2996" y="2283"/>
              <a:ext cx="778" cy="1162"/>
            </a:xfrm>
            <a:prstGeom prst="line">
              <a:avLst/>
            </a:prstGeom>
            <a:noFill/>
            <a:ln w="317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24" name="Arc 28"/>
            <p:cNvSpPr>
              <a:spLocks/>
            </p:cNvSpPr>
            <p:nvPr/>
          </p:nvSpPr>
          <p:spPr bwMode="auto">
            <a:xfrm rot="-2424364">
              <a:off x="2588" y="2753"/>
              <a:ext cx="739" cy="648"/>
            </a:xfrm>
            <a:custGeom>
              <a:avLst/>
              <a:gdLst>
                <a:gd name="T0" fmla="*/ 0 w 20539"/>
                <a:gd name="T1" fmla="*/ 0 h 20836"/>
                <a:gd name="T2" fmla="*/ 1 w 20539"/>
                <a:gd name="T3" fmla="*/ 0 h 20836"/>
                <a:gd name="T4" fmla="*/ 0 w 20539"/>
                <a:gd name="T5" fmla="*/ 1 h 20836"/>
                <a:gd name="T6" fmla="*/ 0 60000 65536"/>
                <a:gd name="T7" fmla="*/ 0 60000 65536"/>
                <a:gd name="T8" fmla="*/ 0 60000 65536"/>
                <a:gd name="T9" fmla="*/ 0 w 20539"/>
                <a:gd name="T10" fmla="*/ 0 h 20836"/>
                <a:gd name="T11" fmla="*/ 20539 w 20539"/>
                <a:gd name="T12" fmla="*/ 20836 h 20836"/>
              </a:gdLst>
              <a:ahLst/>
              <a:cxnLst>
                <a:cxn ang="T6">
                  <a:pos x="T0" y="T1"/>
                </a:cxn>
                <a:cxn ang="T7">
                  <a:pos x="T2" y="T3"/>
                </a:cxn>
                <a:cxn ang="T8">
                  <a:pos x="T4" y="T5"/>
                </a:cxn>
              </a:cxnLst>
              <a:rect l="T9" t="T10" r="T11" b="T12"/>
              <a:pathLst>
                <a:path w="20539" h="20836" fill="none" extrusionOk="0">
                  <a:moveTo>
                    <a:pt x="5694" y="0"/>
                  </a:moveTo>
                  <a:cubicBezTo>
                    <a:pt x="12709" y="1917"/>
                    <a:pt x="18288" y="7235"/>
                    <a:pt x="20539" y="14149"/>
                  </a:cubicBezTo>
                </a:path>
                <a:path w="20539" h="20836" stroke="0" extrusionOk="0">
                  <a:moveTo>
                    <a:pt x="5694" y="0"/>
                  </a:moveTo>
                  <a:cubicBezTo>
                    <a:pt x="12709" y="1917"/>
                    <a:pt x="18288" y="7235"/>
                    <a:pt x="20539" y="14149"/>
                  </a:cubicBezTo>
                  <a:lnTo>
                    <a:pt x="0" y="20836"/>
                  </a:lnTo>
                  <a:lnTo>
                    <a:pt x="5694" y="0"/>
                  </a:lnTo>
                  <a:close/>
                </a:path>
              </a:pathLst>
            </a:custGeom>
            <a:noFill/>
            <a:ln w="31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44125" name="Line 29"/>
            <p:cNvSpPr>
              <a:spLocks noChangeShapeType="1"/>
            </p:cNvSpPr>
            <p:nvPr/>
          </p:nvSpPr>
          <p:spPr bwMode="auto">
            <a:xfrm rot="1670663" flipV="1">
              <a:off x="2734" y="2840"/>
              <a:ext cx="87" cy="80"/>
            </a:xfrm>
            <a:prstGeom prst="line">
              <a:avLst/>
            </a:prstGeom>
            <a:noFill/>
            <a:ln w="9525">
              <a:solidFill>
                <a:srgbClr val="03030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44126" name="Line 30"/>
            <p:cNvSpPr>
              <a:spLocks noChangeShapeType="1"/>
            </p:cNvSpPr>
            <p:nvPr/>
          </p:nvSpPr>
          <p:spPr bwMode="auto">
            <a:xfrm rot="2576639" flipH="1">
              <a:off x="3154" y="2869"/>
              <a:ext cx="100" cy="36"/>
            </a:xfrm>
            <a:prstGeom prst="line">
              <a:avLst/>
            </a:prstGeom>
            <a:noFill/>
            <a:ln w="9525">
              <a:solidFill>
                <a:srgbClr val="03030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44127" name="Oval 31"/>
            <p:cNvSpPr>
              <a:spLocks noChangeArrowheads="1"/>
            </p:cNvSpPr>
            <p:nvPr/>
          </p:nvSpPr>
          <p:spPr bwMode="auto">
            <a:xfrm rot="453018">
              <a:off x="2996" y="2849"/>
              <a:ext cx="10" cy="9"/>
            </a:xfrm>
            <a:prstGeom prst="ellipse">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28" name="Line 32"/>
            <p:cNvSpPr>
              <a:spLocks noChangeShapeType="1"/>
            </p:cNvSpPr>
            <p:nvPr/>
          </p:nvSpPr>
          <p:spPr bwMode="auto">
            <a:xfrm>
              <a:off x="2996" y="2139"/>
              <a:ext cx="0" cy="1308"/>
            </a:xfrm>
            <a:prstGeom prst="line">
              <a:avLst/>
            </a:prstGeom>
            <a:noFill/>
            <a:ln w="317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29" name="Line 33"/>
            <p:cNvSpPr>
              <a:spLocks noChangeShapeType="1"/>
            </p:cNvSpPr>
            <p:nvPr/>
          </p:nvSpPr>
          <p:spPr bwMode="auto">
            <a:xfrm flipH="1">
              <a:off x="2996" y="2139"/>
              <a:ext cx="346" cy="1308"/>
            </a:xfrm>
            <a:prstGeom prst="line">
              <a:avLst/>
            </a:prstGeom>
            <a:noFill/>
            <a:ln w="3175">
              <a:solidFill>
                <a:srgbClr val="03030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4130" name="Group 34"/>
            <p:cNvGrpSpPr>
              <a:grpSpLocks/>
            </p:cNvGrpSpPr>
            <p:nvPr/>
          </p:nvGrpSpPr>
          <p:grpSpPr bwMode="auto">
            <a:xfrm rot="3030631">
              <a:off x="3486" y="2501"/>
              <a:ext cx="259" cy="60"/>
              <a:chOff x="4556" y="2228"/>
              <a:chExt cx="556" cy="125"/>
            </a:xfrm>
          </p:grpSpPr>
          <p:sp>
            <p:nvSpPr>
              <p:cNvPr id="644131" name="Line 35"/>
              <p:cNvSpPr>
                <a:spLocks noChangeShapeType="1"/>
              </p:cNvSpPr>
              <p:nvPr/>
            </p:nvSpPr>
            <p:spPr bwMode="auto">
              <a:xfrm rot="20552271" flipH="1">
                <a:off x="4556" y="2352"/>
                <a:ext cx="180" cy="1"/>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2" name="Line 36"/>
              <p:cNvSpPr>
                <a:spLocks noChangeShapeType="1"/>
              </p:cNvSpPr>
              <p:nvPr/>
            </p:nvSpPr>
            <p:spPr bwMode="auto">
              <a:xfrm rot="20552271" flipH="1">
                <a:off x="4932" y="2228"/>
                <a:ext cx="180" cy="1"/>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4133" name="Rectangle 37"/>
            <p:cNvSpPr>
              <a:spLocks noChangeArrowheads="1"/>
            </p:cNvSpPr>
            <p:nvPr/>
          </p:nvSpPr>
          <p:spPr bwMode="auto">
            <a:xfrm rot="7340658">
              <a:off x="3597" y="2389"/>
              <a:ext cx="167" cy="76"/>
            </a:xfrm>
            <a:prstGeom prst="rect">
              <a:avLst/>
            </a:prstGeom>
            <a:solidFill>
              <a:srgbClr val="9A0A18"/>
            </a:solidFill>
            <a:ln w="9525">
              <a:solidFill>
                <a:srgbClr val="FFFF66"/>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34" name="Line 38"/>
            <p:cNvSpPr>
              <a:spLocks noChangeShapeType="1"/>
            </p:cNvSpPr>
            <p:nvPr/>
          </p:nvSpPr>
          <p:spPr bwMode="auto">
            <a:xfrm>
              <a:off x="2650" y="2139"/>
              <a:ext cx="346" cy="1308"/>
            </a:xfrm>
            <a:prstGeom prst="line">
              <a:avLst/>
            </a:prstGeom>
            <a:noFill/>
            <a:ln w="3175">
              <a:solidFill>
                <a:srgbClr val="03030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4135" name="Group 39"/>
            <p:cNvGrpSpPr>
              <a:grpSpLocks/>
            </p:cNvGrpSpPr>
            <p:nvPr/>
          </p:nvGrpSpPr>
          <p:grpSpPr bwMode="auto">
            <a:xfrm>
              <a:off x="2592" y="2417"/>
              <a:ext cx="268" cy="58"/>
              <a:chOff x="4556" y="2228"/>
              <a:chExt cx="556" cy="125"/>
            </a:xfrm>
          </p:grpSpPr>
          <p:sp>
            <p:nvSpPr>
              <p:cNvPr id="644136" name="Line 40"/>
              <p:cNvSpPr>
                <a:spLocks noChangeShapeType="1"/>
              </p:cNvSpPr>
              <p:nvPr/>
            </p:nvSpPr>
            <p:spPr bwMode="auto">
              <a:xfrm rot="20552271" flipH="1">
                <a:off x="4556" y="2352"/>
                <a:ext cx="180" cy="1"/>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7" name="Line 41"/>
              <p:cNvSpPr>
                <a:spLocks noChangeShapeType="1"/>
              </p:cNvSpPr>
              <p:nvPr/>
            </p:nvSpPr>
            <p:spPr bwMode="auto">
              <a:xfrm rot="20552271" flipH="1">
                <a:off x="4932" y="2228"/>
                <a:ext cx="180" cy="1"/>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4138" name="Rectangle 42"/>
            <p:cNvSpPr>
              <a:spLocks noChangeArrowheads="1"/>
            </p:cNvSpPr>
            <p:nvPr/>
          </p:nvSpPr>
          <p:spPr bwMode="auto">
            <a:xfrm rot="4538555">
              <a:off x="2546" y="2234"/>
              <a:ext cx="276" cy="86"/>
            </a:xfrm>
            <a:prstGeom prst="rect">
              <a:avLst/>
            </a:prstGeom>
            <a:solidFill>
              <a:srgbClr val="9A0A18"/>
            </a:solidFill>
            <a:ln w="9525">
              <a:solidFill>
                <a:srgbClr val="FFFF66"/>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39" name="Line 43"/>
            <p:cNvSpPr>
              <a:spLocks noChangeShapeType="1"/>
            </p:cNvSpPr>
            <p:nvPr/>
          </p:nvSpPr>
          <p:spPr bwMode="auto">
            <a:xfrm>
              <a:off x="2045" y="3302"/>
              <a:ext cx="692" cy="217"/>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0" name="Text Box 44"/>
            <p:cNvSpPr txBox="1">
              <a:spLocks noChangeArrowheads="1"/>
            </p:cNvSpPr>
            <p:nvPr/>
          </p:nvSpPr>
          <p:spPr bwMode="auto">
            <a:xfrm>
              <a:off x="1879" y="3162"/>
              <a:ext cx="26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1</a:t>
              </a:r>
            </a:p>
          </p:txBody>
        </p:sp>
        <p:sp>
          <p:nvSpPr>
            <p:cNvPr id="644141" name="Line 45"/>
            <p:cNvSpPr>
              <a:spLocks noChangeShapeType="1"/>
            </p:cNvSpPr>
            <p:nvPr/>
          </p:nvSpPr>
          <p:spPr bwMode="auto">
            <a:xfrm>
              <a:off x="2045" y="2501"/>
              <a:ext cx="259" cy="145"/>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2" name="Text Box 46"/>
            <p:cNvSpPr txBox="1">
              <a:spLocks noChangeArrowheads="1"/>
            </p:cNvSpPr>
            <p:nvPr/>
          </p:nvSpPr>
          <p:spPr bwMode="auto">
            <a:xfrm>
              <a:off x="1872" y="2355"/>
              <a:ext cx="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2</a:t>
              </a:r>
            </a:p>
          </p:txBody>
        </p:sp>
        <p:sp>
          <p:nvSpPr>
            <p:cNvPr id="644143" name="Line 47"/>
            <p:cNvSpPr>
              <a:spLocks noChangeShapeType="1"/>
            </p:cNvSpPr>
            <p:nvPr/>
          </p:nvSpPr>
          <p:spPr bwMode="auto">
            <a:xfrm>
              <a:off x="2053" y="2237"/>
              <a:ext cx="548" cy="245"/>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4" name="Text Box 48"/>
            <p:cNvSpPr txBox="1">
              <a:spLocks noChangeArrowheads="1"/>
            </p:cNvSpPr>
            <p:nvPr/>
          </p:nvSpPr>
          <p:spPr bwMode="auto">
            <a:xfrm>
              <a:off x="1872" y="2138"/>
              <a:ext cx="25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3</a:t>
              </a:r>
            </a:p>
          </p:txBody>
        </p:sp>
        <p:sp>
          <p:nvSpPr>
            <p:cNvPr id="644145" name="Line 49"/>
            <p:cNvSpPr>
              <a:spLocks noChangeShapeType="1"/>
            </p:cNvSpPr>
            <p:nvPr/>
          </p:nvSpPr>
          <p:spPr bwMode="auto">
            <a:xfrm>
              <a:off x="2045" y="2066"/>
              <a:ext cx="605" cy="289"/>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6" name="Text Box 50"/>
            <p:cNvSpPr txBox="1">
              <a:spLocks noChangeArrowheads="1"/>
            </p:cNvSpPr>
            <p:nvPr/>
          </p:nvSpPr>
          <p:spPr bwMode="auto">
            <a:xfrm>
              <a:off x="1872" y="1920"/>
              <a:ext cx="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4</a:t>
              </a:r>
            </a:p>
          </p:txBody>
        </p:sp>
        <p:sp>
          <p:nvSpPr>
            <p:cNvPr id="644147" name="Line 51"/>
            <p:cNvSpPr>
              <a:spLocks noChangeShapeType="1"/>
            </p:cNvSpPr>
            <p:nvPr/>
          </p:nvSpPr>
          <p:spPr bwMode="auto">
            <a:xfrm>
              <a:off x="2996" y="2066"/>
              <a:ext cx="259" cy="363"/>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8" name="Text Box 52"/>
            <p:cNvSpPr txBox="1">
              <a:spLocks noChangeArrowheads="1"/>
            </p:cNvSpPr>
            <p:nvPr/>
          </p:nvSpPr>
          <p:spPr bwMode="auto">
            <a:xfrm>
              <a:off x="2823" y="1920"/>
              <a:ext cx="25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5</a:t>
              </a:r>
            </a:p>
          </p:txBody>
        </p:sp>
        <p:sp>
          <p:nvSpPr>
            <p:cNvPr id="644149" name="Line 53"/>
            <p:cNvSpPr>
              <a:spLocks noChangeShapeType="1"/>
            </p:cNvSpPr>
            <p:nvPr/>
          </p:nvSpPr>
          <p:spPr bwMode="auto">
            <a:xfrm>
              <a:off x="3515" y="2079"/>
              <a:ext cx="0" cy="383"/>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0" name="Text Box 54"/>
            <p:cNvSpPr txBox="1">
              <a:spLocks noChangeArrowheads="1"/>
            </p:cNvSpPr>
            <p:nvPr/>
          </p:nvSpPr>
          <p:spPr bwMode="auto">
            <a:xfrm>
              <a:off x="3428" y="1920"/>
              <a:ext cx="2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6</a:t>
              </a:r>
            </a:p>
          </p:txBody>
        </p:sp>
        <p:sp>
          <p:nvSpPr>
            <p:cNvPr id="644151" name="Line 55"/>
            <p:cNvSpPr>
              <a:spLocks noChangeShapeType="1"/>
            </p:cNvSpPr>
            <p:nvPr/>
          </p:nvSpPr>
          <p:spPr bwMode="auto">
            <a:xfrm flipV="1">
              <a:off x="3688" y="2066"/>
              <a:ext cx="86" cy="289"/>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2" name="Text Box 56"/>
            <p:cNvSpPr txBox="1">
              <a:spLocks noChangeArrowheads="1"/>
            </p:cNvSpPr>
            <p:nvPr/>
          </p:nvSpPr>
          <p:spPr bwMode="auto">
            <a:xfrm>
              <a:off x="3688" y="1920"/>
              <a:ext cx="25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chemeClr val="tx2"/>
                  </a:solidFill>
                  <a:latin typeface="Times New Roman" panose="02020603050405020304" pitchFamily="18" charset="0"/>
                </a:rPr>
                <a:t>7</a:t>
              </a:r>
            </a:p>
          </p:txBody>
        </p:sp>
        <p:sp>
          <p:nvSpPr>
            <p:cNvPr id="644153" name="Line 57"/>
            <p:cNvSpPr>
              <a:spLocks noChangeShapeType="1"/>
            </p:cNvSpPr>
            <p:nvPr/>
          </p:nvSpPr>
          <p:spPr bwMode="auto">
            <a:xfrm>
              <a:off x="2513" y="2341"/>
              <a:ext cx="147" cy="509"/>
            </a:xfrm>
            <a:prstGeom prst="line">
              <a:avLst/>
            </a:prstGeom>
            <a:noFill/>
            <a:ln w="63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4" name="Rectangle 58"/>
            <p:cNvSpPr>
              <a:spLocks noChangeArrowheads="1"/>
            </p:cNvSpPr>
            <p:nvPr/>
          </p:nvSpPr>
          <p:spPr bwMode="auto">
            <a:xfrm rot="-867392">
              <a:off x="2237" y="2570"/>
              <a:ext cx="692" cy="7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55" name="Rectangle 59"/>
            <p:cNvSpPr>
              <a:spLocks noChangeArrowheads="1"/>
            </p:cNvSpPr>
            <p:nvPr/>
          </p:nvSpPr>
          <p:spPr bwMode="auto">
            <a:xfrm rot="-792294">
              <a:off x="2838" y="2490"/>
              <a:ext cx="87" cy="68"/>
            </a:xfrm>
            <a:prstGeom prst="rect">
              <a:avLst/>
            </a:prstGeom>
            <a:solidFill>
              <a:srgbClr val="9A0A18"/>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56" name="Rectangle 60"/>
            <p:cNvSpPr>
              <a:spLocks noChangeArrowheads="1"/>
            </p:cNvSpPr>
            <p:nvPr/>
          </p:nvSpPr>
          <p:spPr bwMode="auto">
            <a:xfrm rot="-832489">
              <a:off x="2495" y="2567"/>
              <a:ext cx="173" cy="73"/>
            </a:xfrm>
            <a:prstGeom prst="rect">
              <a:avLst/>
            </a:prstGeom>
            <a:solidFill>
              <a:srgbClr val="9A0A18"/>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sp>
          <p:nvSpPr>
            <p:cNvPr id="644157" name="Rectangle 61"/>
            <p:cNvSpPr>
              <a:spLocks noChangeArrowheads="1"/>
            </p:cNvSpPr>
            <p:nvPr/>
          </p:nvSpPr>
          <p:spPr bwMode="auto">
            <a:xfrm rot="-792294">
              <a:off x="2247" y="2640"/>
              <a:ext cx="86" cy="68"/>
            </a:xfrm>
            <a:prstGeom prst="rect">
              <a:avLst/>
            </a:prstGeom>
            <a:solidFill>
              <a:srgbClr val="9A0A18"/>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Times New Roman" panose="02020603050405020304" pitchFamily="18" charset="0"/>
              </a:endParaRPr>
            </a:p>
          </p:txBody>
        </p:sp>
      </p:grpSp>
      <p:sp>
        <p:nvSpPr>
          <p:cNvPr id="65" name="Rectangle 3"/>
          <p:cNvSpPr>
            <a:spLocks noGrp="1" noChangeArrowheads="1"/>
          </p:cNvSpPr>
          <p:nvPr>
            <p:ph type="title"/>
          </p:nvPr>
        </p:nvSpPr>
        <p:spPr>
          <a:xfrm>
            <a:off x="838200" y="474784"/>
            <a:ext cx="10515600" cy="590429"/>
          </a:xfrm>
          <a:noFill/>
          <a:ln/>
        </p:spPr>
        <p:txBody>
          <a:bodyPr>
            <a:normAutofit/>
          </a:bodyPr>
          <a:lstStyle/>
          <a:p>
            <a:r>
              <a:rPr lang="zh-CN" altLang="en-US" dirty="0">
                <a:latin typeface="微软雅黑" panose="020B0503020204020204" pitchFamily="34" charset="-122"/>
                <a:ea typeface="微软雅黑" panose="020B0503020204020204" pitchFamily="34" charset="-122"/>
              </a:rPr>
              <a:t>用机械或光学的方法实现传感器调制</a:t>
            </a:r>
          </a:p>
        </p:txBody>
      </p:sp>
      <p:sp>
        <p:nvSpPr>
          <p:cNvPr id="2" name="内容占位符 1">
            <a:extLst>
              <a:ext uri="{FF2B5EF4-FFF2-40B4-BE49-F238E27FC236}">
                <a16:creationId xmlns:a16="http://schemas.microsoft.com/office/drawing/2014/main" id="{825FFC7A-CB21-498E-A698-F400C8152200}"/>
              </a:ext>
            </a:extLst>
          </p:cNvPr>
          <p:cNvSpPr>
            <a:spLocks noGrp="1"/>
          </p:cNvSpPr>
          <p:nvPr>
            <p:ph idx="4294967295"/>
          </p:nvPr>
        </p:nvSpPr>
        <p:spPr>
          <a:xfrm>
            <a:off x="838200" y="1168924"/>
            <a:ext cx="6111874" cy="5008040"/>
          </a:xfrm>
        </p:spPr>
        <p:txBody>
          <a:bodyPr>
            <a:normAutofit fontScale="70000" lnSpcReduction="20000"/>
          </a:bodyPr>
          <a:lstStyle/>
          <a:p>
            <a:r>
              <a:rPr lang="zh-CN" altLang="en-US" dirty="0">
                <a:latin typeface="微软雅黑" panose="020B0503020204020204" pitchFamily="34" charset="-122"/>
                <a:ea typeface="微软雅黑" panose="020B0503020204020204" pitchFamily="34" charset="-122"/>
              </a:rPr>
              <a:t>用机械方法实现光电信号调制</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由激光器</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发出的光束经光栏</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、调制盘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照到被测工件</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上。工件表面的微观不平度使反射光产生漫反射。根据镜面反射方向与其他方向接收到的光能量之比可以测定被测工件</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的表面粗糙度。光栏</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与光电元件</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一起转动，依次接收各个方向的反射光能。这样用同一光电元件接收各个方向的反射光能可以消除用不同光电元件接收时光电元件特性不一致带来的测量误差。由于镜面反射方向接收到的光能量比其他方向强得多，会使光电元件饱和，为避免其饱和加入滤光片</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。为了减小杂散光的影响，采用多孔盘或多槽调制盘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使光信号得到调制，以提高信噪比。</a:t>
            </a:r>
          </a:p>
        </p:txBody>
      </p:sp>
      <p:sp>
        <p:nvSpPr>
          <p:cNvPr id="67" name="文本框 66">
            <a:extLst>
              <a:ext uri="{FF2B5EF4-FFF2-40B4-BE49-F238E27FC236}">
                <a16:creationId xmlns:a16="http://schemas.microsoft.com/office/drawing/2014/main" id="{E0A54C64-943D-432A-8DC1-E4E575FB5BCD}"/>
              </a:ext>
            </a:extLst>
          </p:cNvPr>
          <p:cNvSpPr txBox="1"/>
          <p:nvPr/>
        </p:nvSpPr>
        <p:spPr>
          <a:xfrm>
            <a:off x="7224712" y="4762378"/>
            <a:ext cx="3705225" cy="1418915"/>
          </a:xfrm>
          <a:prstGeom prst="rect">
            <a:avLst/>
          </a:prstGeom>
          <a:noFill/>
        </p:spPr>
        <p:txBody>
          <a:bodyPr wrap="square">
            <a:spAutoFit/>
          </a:bodyPr>
          <a:lstStyle/>
          <a:p>
            <a:pPr algn="just">
              <a:lnSpc>
                <a:spcPct val="150000"/>
              </a:lnSpc>
            </a:pPr>
            <a:r>
              <a:rPr lang="en-US" altLang="zh-CN" sz="2000" b="1" kern="100" dirty="0">
                <a:effectLst/>
                <a:latin typeface="宋体" panose="02010600030101010101" pitchFamily="2" charset="-122"/>
                <a:ea typeface="宋体" panose="02010600030101010101" pitchFamily="2" charset="-122"/>
              </a:rPr>
              <a:t>1—</a:t>
            </a:r>
            <a:r>
              <a:rPr lang="zh-CN" altLang="zh-CN" sz="2000" b="1" kern="100" dirty="0">
                <a:effectLst/>
                <a:latin typeface="Times New Roman" panose="02020603050405020304" pitchFamily="18" charset="0"/>
                <a:ea typeface="宋体" panose="02010600030101010101" pitchFamily="2" charset="-122"/>
              </a:rPr>
              <a:t>被测工件</a:t>
            </a:r>
            <a:r>
              <a:rPr lang="en-US" altLang="zh-CN" sz="2000" b="1" kern="100" dirty="0">
                <a:effectLst/>
                <a:latin typeface="Times New Roman" panose="02020603050405020304" pitchFamily="18" charset="0"/>
                <a:ea typeface="宋体" panose="02010600030101010101" pitchFamily="2" charset="-122"/>
              </a:rPr>
              <a:t>  2</a:t>
            </a:r>
            <a:r>
              <a:rPr lang="en-US" altLang="zh-CN" sz="2000" b="1" kern="100" dirty="0">
                <a:effectLst/>
                <a:latin typeface="宋体" panose="02010600030101010101" pitchFamily="2" charset="-122"/>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调制盘</a:t>
            </a:r>
            <a:r>
              <a:rPr lang="en-US" altLang="zh-CN" sz="2000" b="1" kern="100" dirty="0">
                <a:effectLst/>
                <a:latin typeface="Times New Roman" panose="02020603050405020304" pitchFamily="18" charset="0"/>
                <a:ea typeface="宋体" panose="02010600030101010101" pitchFamily="2" charset="-122"/>
              </a:rPr>
              <a:t>  3</a:t>
            </a:r>
            <a:r>
              <a:rPr lang="zh-CN" altLang="zh-CN" sz="2000" b="1" kern="100" dirty="0">
                <a:effectLst/>
                <a:latin typeface="Times New Roman" panose="02020603050405020304" pitchFamily="18" charset="0"/>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6</a:t>
            </a:r>
            <a:r>
              <a:rPr lang="en-US" altLang="zh-CN" sz="2000" b="1" kern="100" dirty="0">
                <a:effectLst/>
                <a:latin typeface="宋体" panose="02010600030101010101" pitchFamily="2" charset="-122"/>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光栏</a:t>
            </a:r>
            <a:r>
              <a:rPr lang="en-US" altLang="zh-CN" sz="2000" b="1" kern="100" dirty="0">
                <a:effectLst/>
                <a:latin typeface="Times New Roman" panose="02020603050405020304" pitchFamily="18" charset="0"/>
                <a:ea typeface="宋体" panose="02010600030101010101" pitchFamily="2" charset="-122"/>
              </a:rPr>
              <a:t>  4</a:t>
            </a:r>
            <a:r>
              <a:rPr lang="en-US" altLang="zh-CN" sz="2000" b="1" kern="100" dirty="0">
                <a:effectLst/>
                <a:latin typeface="宋体" panose="02010600030101010101" pitchFamily="2" charset="-122"/>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激光器</a:t>
            </a:r>
            <a:r>
              <a:rPr lang="en-US" altLang="zh-CN" sz="2000" b="1" kern="100" dirty="0">
                <a:effectLst/>
                <a:latin typeface="Times New Roman" panose="02020603050405020304" pitchFamily="18" charset="0"/>
                <a:ea typeface="宋体" panose="02010600030101010101" pitchFamily="2" charset="-122"/>
              </a:rPr>
              <a:t>  5</a:t>
            </a:r>
            <a:r>
              <a:rPr lang="en-US" altLang="zh-CN" sz="2000" b="1" kern="100" dirty="0">
                <a:effectLst/>
                <a:latin typeface="宋体" panose="02010600030101010101" pitchFamily="2" charset="-122"/>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滤光片</a:t>
            </a:r>
            <a:r>
              <a:rPr lang="en-US" altLang="zh-CN" sz="2000" b="1" kern="100" dirty="0">
                <a:effectLst/>
                <a:latin typeface="Times New Roman" panose="02020603050405020304" pitchFamily="18" charset="0"/>
                <a:ea typeface="宋体" panose="02010600030101010101" pitchFamily="2" charset="-122"/>
              </a:rPr>
              <a:t>  7</a:t>
            </a:r>
            <a:r>
              <a:rPr lang="zh-CN" altLang="zh-CN" sz="2000" b="1" kern="100" dirty="0">
                <a:effectLst/>
                <a:latin typeface="Times New Roman" panose="02020603050405020304" pitchFamily="18" charset="0"/>
                <a:ea typeface="宋体" panose="02010600030101010101" pitchFamily="2" charset="-122"/>
              </a:rPr>
              <a:t>光电元件</a:t>
            </a:r>
          </a:p>
        </p:txBody>
      </p:sp>
    </p:spTree>
    <p:extLst>
      <p:ext uri="{BB962C8B-B14F-4D97-AF65-F5344CB8AC3E}">
        <p14:creationId xmlns:p14="http://schemas.microsoft.com/office/powerpoint/2010/main" val="3517273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Grp="1" noChangeArrowheads="1"/>
          </p:cNvSpPr>
          <p:nvPr>
            <p:ph idx="4294967295"/>
          </p:nvPr>
        </p:nvSpPr>
        <p:spPr>
          <a:xfrm>
            <a:off x="838200" y="1199177"/>
            <a:ext cx="10515600" cy="4977788"/>
          </a:xfrm>
        </p:spPr>
        <p:txBody>
          <a:bodyPr/>
          <a:lstStyle/>
          <a:p>
            <a:r>
              <a:rPr kumimoji="1" lang="zh-CN" altLang="en-US" sz="2400" dirty="0">
                <a:latin typeface="微软雅黑" panose="020B0503020204020204" pitchFamily="34" charset="-122"/>
                <a:ea typeface="微软雅黑" panose="020B0503020204020204" pitchFamily="34" charset="-122"/>
              </a:rPr>
              <a:t>乘法器调制</a:t>
            </a:r>
          </a:p>
        </p:txBody>
      </p:sp>
      <p:grpSp>
        <p:nvGrpSpPr>
          <p:cNvPr id="576516" name="Group 4"/>
          <p:cNvGrpSpPr>
            <a:grpSpLocks/>
          </p:cNvGrpSpPr>
          <p:nvPr/>
        </p:nvGrpSpPr>
        <p:grpSpPr bwMode="auto">
          <a:xfrm>
            <a:off x="1630363" y="2533318"/>
            <a:ext cx="1809750" cy="1651000"/>
            <a:chOff x="658" y="2288"/>
            <a:chExt cx="1140" cy="1040"/>
          </a:xfrm>
        </p:grpSpPr>
        <p:sp>
          <p:nvSpPr>
            <p:cNvPr id="576517" name="Text Box 5"/>
            <p:cNvSpPr txBox="1">
              <a:spLocks noChangeArrowheads="1"/>
            </p:cNvSpPr>
            <p:nvPr/>
          </p:nvSpPr>
          <p:spPr bwMode="auto">
            <a:xfrm>
              <a:off x="730" y="3092"/>
              <a:ext cx="960"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dirty="0">
                  <a:latin typeface="宋体" panose="02010600030101010101" pitchFamily="2" charset="-122"/>
                </a:rPr>
                <a:t>a)</a:t>
              </a:r>
              <a:r>
                <a:rPr lang="zh-CN" altLang="en-US" sz="2000" dirty="0">
                  <a:latin typeface="宋体" panose="02010600030101010101" pitchFamily="2" charset="-122"/>
                </a:rPr>
                <a:t>原理图</a:t>
              </a:r>
              <a:endParaRPr lang="zh-CN" altLang="en-US" sz="2000" dirty="0">
                <a:latin typeface="Times New Roman" panose="02020603050405020304" pitchFamily="18" charset="0"/>
              </a:endParaRPr>
            </a:p>
          </p:txBody>
        </p:sp>
        <p:sp>
          <p:nvSpPr>
            <p:cNvPr id="576518" name="Text Box 6"/>
            <p:cNvSpPr txBox="1">
              <a:spLocks noChangeArrowheads="1"/>
            </p:cNvSpPr>
            <p:nvPr/>
          </p:nvSpPr>
          <p:spPr bwMode="auto">
            <a:xfrm>
              <a:off x="682" y="2627"/>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dirty="0" err="1">
                  <a:latin typeface="Times New Roman" panose="02020603050405020304" pitchFamily="18" charset="0"/>
                </a:rPr>
                <a:t>u</a:t>
              </a:r>
              <a:r>
                <a:rPr lang="en-US" altLang="zh-CN" sz="2000" i="1" baseline="-25000" dirty="0" err="1">
                  <a:latin typeface="Times New Roman" panose="02020603050405020304" pitchFamily="18" charset="0"/>
                </a:rPr>
                <a:t>c</a:t>
              </a:r>
              <a:endParaRPr lang="en-US" altLang="zh-CN" sz="2000" i="1" baseline="-25000" dirty="0">
                <a:latin typeface="Times New Roman" panose="02020603050405020304" pitchFamily="18" charset="0"/>
              </a:endParaRPr>
            </a:p>
          </p:txBody>
        </p:sp>
        <p:sp>
          <p:nvSpPr>
            <p:cNvPr id="576519" name="Text Box 7"/>
            <p:cNvSpPr txBox="1">
              <a:spLocks noChangeArrowheads="1"/>
            </p:cNvSpPr>
            <p:nvPr/>
          </p:nvSpPr>
          <p:spPr bwMode="auto">
            <a:xfrm>
              <a:off x="658" y="2377"/>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dirty="0" err="1">
                  <a:latin typeface="Times New Roman" panose="02020603050405020304" pitchFamily="18" charset="0"/>
                </a:rPr>
                <a:t>u</a:t>
              </a:r>
              <a:r>
                <a:rPr lang="en-US" altLang="zh-CN" sz="2000" i="1" baseline="-25000" dirty="0" err="1">
                  <a:latin typeface="Times New Roman" panose="02020603050405020304" pitchFamily="18" charset="0"/>
                </a:rPr>
                <a:t>x</a:t>
              </a:r>
              <a:endParaRPr lang="en-US" altLang="zh-CN" sz="2000" i="1" baseline="-25000" dirty="0">
                <a:latin typeface="Times New Roman" panose="02020603050405020304" pitchFamily="18" charset="0"/>
              </a:endParaRPr>
            </a:p>
          </p:txBody>
        </p:sp>
        <p:sp>
          <p:nvSpPr>
            <p:cNvPr id="576520" name="Text Box 8"/>
            <p:cNvSpPr txBox="1">
              <a:spLocks noChangeArrowheads="1"/>
            </p:cNvSpPr>
            <p:nvPr/>
          </p:nvSpPr>
          <p:spPr bwMode="auto">
            <a:xfrm>
              <a:off x="1504" y="2535"/>
              <a:ext cx="29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dirty="0" err="1">
                  <a:latin typeface="Times New Roman" panose="02020603050405020304" pitchFamily="18" charset="0"/>
                </a:rPr>
                <a:t>u</a:t>
              </a:r>
              <a:r>
                <a:rPr lang="en-US" altLang="zh-CN" sz="2000" i="1" baseline="-25000" dirty="0" err="1">
                  <a:latin typeface="Times New Roman" panose="02020603050405020304" pitchFamily="18" charset="0"/>
                </a:rPr>
                <a:t>o</a:t>
              </a:r>
              <a:endParaRPr lang="en-US" altLang="zh-CN" sz="2000" i="1" baseline="-25000" dirty="0">
                <a:latin typeface="Times New Roman" panose="02020603050405020304" pitchFamily="18" charset="0"/>
              </a:endParaRPr>
            </a:p>
          </p:txBody>
        </p:sp>
        <p:sp>
          <p:nvSpPr>
            <p:cNvPr id="576521" name="Line 9"/>
            <p:cNvSpPr>
              <a:spLocks noChangeShapeType="1"/>
            </p:cNvSpPr>
            <p:nvPr/>
          </p:nvSpPr>
          <p:spPr bwMode="auto">
            <a:xfrm>
              <a:off x="1019" y="2288"/>
              <a:ext cx="33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2" name="Line 10"/>
            <p:cNvSpPr>
              <a:spLocks noChangeShapeType="1"/>
            </p:cNvSpPr>
            <p:nvPr/>
          </p:nvSpPr>
          <p:spPr bwMode="auto">
            <a:xfrm rot="5400000">
              <a:off x="1075" y="2573"/>
              <a:ext cx="56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3" name="Line 11"/>
            <p:cNvSpPr>
              <a:spLocks noChangeShapeType="1"/>
            </p:cNvSpPr>
            <p:nvPr/>
          </p:nvSpPr>
          <p:spPr bwMode="auto">
            <a:xfrm>
              <a:off x="1019" y="2850"/>
              <a:ext cx="33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4" name="Line 12"/>
            <p:cNvSpPr>
              <a:spLocks noChangeShapeType="1"/>
            </p:cNvSpPr>
            <p:nvPr/>
          </p:nvSpPr>
          <p:spPr bwMode="auto">
            <a:xfrm rot="5400000">
              <a:off x="736" y="2573"/>
              <a:ext cx="56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5" name="Line 13"/>
            <p:cNvSpPr>
              <a:spLocks noChangeShapeType="1"/>
            </p:cNvSpPr>
            <p:nvPr/>
          </p:nvSpPr>
          <p:spPr bwMode="auto">
            <a:xfrm>
              <a:off x="874" y="2516"/>
              <a:ext cx="14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6" name="Line 14"/>
            <p:cNvSpPr>
              <a:spLocks noChangeShapeType="1"/>
            </p:cNvSpPr>
            <p:nvPr/>
          </p:nvSpPr>
          <p:spPr bwMode="auto">
            <a:xfrm>
              <a:off x="880" y="2744"/>
              <a:ext cx="138"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7" name="Line 15"/>
            <p:cNvSpPr>
              <a:spLocks noChangeShapeType="1"/>
            </p:cNvSpPr>
            <p:nvPr/>
          </p:nvSpPr>
          <p:spPr bwMode="auto">
            <a:xfrm>
              <a:off x="1357" y="2624"/>
              <a:ext cx="14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8" name="Text Box 16"/>
            <p:cNvSpPr txBox="1">
              <a:spLocks noChangeArrowheads="1"/>
            </p:cNvSpPr>
            <p:nvPr/>
          </p:nvSpPr>
          <p:spPr bwMode="auto">
            <a:xfrm>
              <a:off x="1054" y="2416"/>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i="1">
                  <a:latin typeface="Times New Roman" panose="02020603050405020304" pitchFamily="18" charset="0"/>
                </a:rPr>
                <a:t>x</a:t>
              </a:r>
            </a:p>
          </p:txBody>
        </p:sp>
        <p:sp>
          <p:nvSpPr>
            <p:cNvPr id="576529" name="Text Box 17"/>
            <p:cNvSpPr txBox="1">
              <a:spLocks noChangeArrowheads="1"/>
            </p:cNvSpPr>
            <p:nvPr/>
          </p:nvSpPr>
          <p:spPr bwMode="auto">
            <a:xfrm>
              <a:off x="1060" y="2608"/>
              <a:ext cx="11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i="1">
                  <a:latin typeface="Times New Roman" panose="02020603050405020304" pitchFamily="18" charset="0"/>
                </a:rPr>
                <a:t>y</a:t>
              </a:r>
            </a:p>
          </p:txBody>
        </p:sp>
        <p:sp>
          <p:nvSpPr>
            <p:cNvPr id="576530" name="Text Box 18"/>
            <p:cNvSpPr txBox="1">
              <a:spLocks noChangeArrowheads="1"/>
            </p:cNvSpPr>
            <p:nvPr/>
          </p:nvSpPr>
          <p:spPr bwMode="auto">
            <a:xfrm>
              <a:off x="1066" y="2296"/>
              <a:ext cx="29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i="1">
                  <a:latin typeface="Times New Roman" panose="02020603050405020304" pitchFamily="18" charset="0"/>
                </a:rPr>
                <a:t>Kxy</a:t>
              </a:r>
              <a:endParaRPr lang="en-US" altLang="zh-CN" sz="2000" i="1" baseline="30000">
                <a:latin typeface="Times New Roman" panose="02020603050405020304" pitchFamily="18" charset="0"/>
              </a:endParaRPr>
            </a:p>
          </p:txBody>
        </p:sp>
        <p:sp>
          <p:nvSpPr>
            <p:cNvPr id="576531" name="Oval 19"/>
            <p:cNvSpPr>
              <a:spLocks noChangeArrowheads="1"/>
            </p:cNvSpPr>
            <p:nvPr/>
          </p:nvSpPr>
          <p:spPr bwMode="auto">
            <a:xfrm>
              <a:off x="1504" y="2606"/>
              <a:ext cx="34" cy="35"/>
            </a:xfrm>
            <a:prstGeom prst="ellipse">
              <a:avLst/>
            </a:prstGeom>
            <a:solidFill>
              <a:srgbClr val="FFFFFF"/>
            </a:solidFill>
            <a:ln w="9525">
              <a:solidFill>
                <a:srgbClr val="000000"/>
              </a:solidFill>
              <a:round/>
              <a:headEnd/>
              <a:tailEnd/>
            </a:ln>
          </p:spPr>
          <p:txBody>
            <a:bodyPr/>
            <a:lstStyle/>
            <a:p>
              <a:endParaRPr lang="zh-CN" altLang="en-US"/>
            </a:p>
          </p:txBody>
        </p:sp>
        <p:sp>
          <p:nvSpPr>
            <p:cNvPr id="576532" name="Oval 20"/>
            <p:cNvSpPr>
              <a:spLocks noChangeArrowheads="1"/>
            </p:cNvSpPr>
            <p:nvPr/>
          </p:nvSpPr>
          <p:spPr bwMode="auto">
            <a:xfrm>
              <a:off x="838" y="2725"/>
              <a:ext cx="34" cy="35"/>
            </a:xfrm>
            <a:prstGeom prst="ellipse">
              <a:avLst/>
            </a:prstGeom>
            <a:solidFill>
              <a:srgbClr val="FFFFFF"/>
            </a:solidFill>
            <a:ln w="9525">
              <a:solidFill>
                <a:srgbClr val="000000"/>
              </a:solidFill>
              <a:round/>
              <a:headEnd/>
              <a:tailEnd/>
            </a:ln>
          </p:spPr>
          <p:txBody>
            <a:bodyPr/>
            <a:lstStyle/>
            <a:p>
              <a:endParaRPr lang="zh-CN" altLang="en-US"/>
            </a:p>
          </p:txBody>
        </p:sp>
        <p:sp>
          <p:nvSpPr>
            <p:cNvPr id="576533" name="Oval 21"/>
            <p:cNvSpPr>
              <a:spLocks noChangeArrowheads="1"/>
            </p:cNvSpPr>
            <p:nvPr/>
          </p:nvSpPr>
          <p:spPr bwMode="auto">
            <a:xfrm>
              <a:off x="832" y="2497"/>
              <a:ext cx="34" cy="35"/>
            </a:xfrm>
            <a:prstGeom prst="ellipse">
              <a:avLst/>
            </a:prstGeom>
            <a:solidFill>
              <a:srgbClr val="FFFFFF"/>
            </a:solidFill>
            <a:ln w="9525">
              <a:solidFill>
                <a:srgbClr val="000000"/>
              </a:solidFill>
              <a:round/>
              <a:headEnd/>
              <a:tailEnd/>
            </a:ln>
          </p:spPr>
          <p:txBody>
            <a:bodyPr/>
            <a:lstStyle/>
            <a:p>
              <a:endParaRPr lang="zh-CN" altLang="en-US"/>
            </a:p>
          </p:txBody>
        </p:sp>
      </p:grpSp>
      <p:grpSp>
        <p:nvGrpSpPr>
          <p:cNvPr id="576534" name="Group 22"/>
          <p:cNvGrpSpPr>
            <a:grpSpLocks/>
          </p:cNvGrpSpPr>
          <p:nvPr/>
        </p:nvGrpSpPr>
        <p:grpSpPr bwMode="auto">
          <a:xfrm>
            <a:off x="5715000" y="1916113"/>
            <a:ext cx="4932363" cy="4095750"/>
            <a:chOff x="2256" y="1500"/>
            <a:chExt cx="3107" cy="2580"/>
          </a:xfrm>
        </p:grpSpPr>
        <p:sp>
          <p:nvSpPr>
            <p:cNvPr id="576535" name="Text Box 23"/>
            <p:cNvSpPr txBox="1">
              <a:spLocks noChangeArrowheads="1"/>
            </p:cNvSpPr>
            <p:nvPr/>
          </p:nvSpPr>
          <p:spPr bwMode="auto">
            <a:xfrm>
              <a:off x="3343" y="3832"/>
              <a:ext cx="147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000" b="1" dirty="0">
                  <a:latin typeface="Times New Roman" panose="02020603050405020304" pitchFamily="18" charset="0"/>
                </a:rPr>
                <a:t>b) </a:t>
              </a:r>
              <a:r>
                <a:rPr lang="zh-CN" altLang="en-US" sz="2000" b="1" dirty="0">
                  <a:latin typeface="Times New Roman" panose="02020603050405020304" pitchFamily="18" charset="0"/>
                </a:rPr>
                <a:t>实用电路</a:t>
              </a:r>
            </a:p>
          </p:txBody>
        </p:sp>
        <p:sp>
          <p:nvSpPr>
            <p:cNvPr id="576536" name="Text Box 24"/>
            <p:cNvSpPr txBox="1">
              <a:spLocks noChangeArrowheads="1"/>
            </p:cNvSpPr>
            <p:nvPr/>
          </p:nvSpPr>
          <p:spPr bwMode="auto">
            <a:xfrm>
              <a:off x="3696" y="3552"/>
              <a:ext cx="51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 -8V</a:t>
              </a:r>
              <a:endParaRPr lang="en-US" altLang="zh-CN" baseline="-25000">
                <a:latin typeface="Times New Roman" panose="02020603050405020304" pitchFamily="18" charset="0"/>
              </a:endParaRPr>
            </a:p>
          </p:txBody>
        </p:sp>
        <p:sp>
          <p:nvSpPr>
            <p:cNvPr id="576537" name="Text Box 25"/>
            <p:cNvSpPr txBox="1">
              <a:spLocks noChangeArrowheads="1"/>
            </p:cNvSpPr>
            <p:nvPr/>
          </p:nvSpPr>
          <p:spPr bwMode="auto">
            <a:xfrm>
              <a:off x="2476" y="3254"/>
              <a:ext cx="6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47kΩ</a:t>
              </a:r>
            </a:p>
          </p:txBody>
        </p:sp>
        <p:sp>
          <p:nvSpPr>
            <p:cNvPr id="576538" name="Text Box 26"/>
            <p:cNvSpPr txBox="1">
              <a:spLocks noChangeArrowheads="1"/>
            </p:cNvSpPr>
            <p:nvPr/>
          </p:nvSpPr>
          <p:spPr bwMode="auto">
            <a:xfrm>
              <a:off x="3641" y="1869"/>
              <a:ext cx="63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dirty="0">
                  <a:latin typeface="Times New Roman" panose="02020603050405020304" pitchFamily="18" charset="0"/>
                </a:rPr>
                <a:t>0.1μF</a:t>
              </a:r>
            </a:p>
          </p:txBody>
        </p:sp>
        <p:sp>
          <p:nvSpPr>
            <p:cNvPr id="576539" name="Text Box 27"/>
            <p:cNvSpPr txBox="1">
              <a:spLocks noChangeArrowheads="1"/>
            </p:cNvSpPr>
            <p:nvPr/>
          </p:nvSpPr>
          <p:spPr bwMode="auto">
            <a:xfrm>
              <a:off x="3816" y="1972"/>
              <a:ext cx="44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1kΩ</a:t>
              </a:r>
            </a:p>
          </p:txBody>
        </p:sp>
        <p:sp>
          <p:nvSpPr>
            <p:cNvPr id="576540" name="Text Box 28"/>
            <p:cNvSpPr txBox="1">
              <a:spLocks noChangeArrowheads="1"/>
            </p:cNvSpPr>
            <p:nvPr/>
          </p:nvSpPr>
          <p:spPr bwMode="auto">
            <a:xfrm>
              <a:off x="2864" y="2290"/>
              <a:ext cx="5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0.1μF</a:t>
              </a:r>
            </a:p>
          </p:txBody>
        </p:sp>
        <p:sp>
          <p:nvSpPr>
            <p:cNvPr id="576541" name="Line 29"/>
            <p:cNvSpPr>
              <a:spLocks noChangeShapeType="1"/>
            </p:cNvSpPr>
            <p:nvPr/>
          </p:nvSpPr>
          <p:spPr bwMode="auto">
            <a:xfrm>
              <a:off x="4373" y="2435"/>
              <a:ext cx="15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42" name="Line 30"/>
            <p:cNvSpPr>
              <a:spLocks noChangeShapeType="1"/>
            </p:cNvSpPr>
            <p:nvPr/>
          </p:nvSpPr>
          <p:spPr bwMode="auto">
            <a:xfrm flipH="1">
              <a:off x="3051" y="2901"/>
              <a:ext cx="544"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43" name="Line 31"/>
            <p:cNvSpPr>
              <a:spLocks noChangeShapeType="1"/>
            </p:cNvSpPr>
            <p:nvPr/>
          </p:nvSpPr>
          <p:spPr bwMode="auto">
            <a:xfrm rot="-5400000">
              <a:off x="3269" y="2028"/>
              <a:ext cx="245"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44" name="Line 32"/>
            <p:cNvSpPr>
              <a:spLocks noChangeShapeType="1"/>
            </p:cNvSpPr>
            <p:nvPr/>
          </p:nvSpPr>
          <p:spPr bwMode="auto">
            <a:xfrm rot="-5400000">
              <a:off x="3259" y="2407"/>
              <a:ext cx="257"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45" name="Line 33"/>
            <p:cNvSpPr>
              <a:spLocks noChangeShapeType="1"/>
            </p:cNvSpPr>
            <p:nvPr/>
          </p:nvSpPr>
          <p:spPr bwMode="auto">
            <a:xfrm>
              <a:off x="3893" y="2172"/>
              <a:ext cx="0" cy="133"/>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46" name="Line 34"/>
            <p:cNvSpPr>
              <a:spLocks noChangeShapeType="1"/>
            </p:cNvSpPr>
            <p:nvPr/>
          </p:nvSpPr>
          <p:spPr bwMode="auto">
            <a:xfrm>
              <a:off x="4145" y="2172"/>
              <a:ext cx="0" cy="133"/>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47" name="Line 35"/>
            <p:cNvSpPr>
              <a:spLocks noChangeShapeType="1"/>
            </p:cNvSpPr>
            <p:nvPr/>
          </p:nvSpPr>
          <p:spPr bwMode="auto">
            <a:xfrm flipH="1">
              <a:off x="2928" y="3438"/>
              <a:ext cx="101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48" name="Line 36"/>
            <p:cNvSpPr>
              <a:spLocks noChangeShapeType="1"/>
            </p:cNvSpPr>
            <p:nvPr/>
          </p:nvSpPr>
          <p:spPr bwMode="auto">
            <a:xfrm flipV="1">
              <a:off x="2928" y="3305"/>
              <a:ext cx="0" cy="133"/>
            </a:xfrm>
            <a:prstGeom prst="line">
              <a:avLst/>
            </a:prstGeom>
            <a:noFill/>
            <a:ln w="9525">
              <a:solidFill>
                <a:srgbClr val="03030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576549" name="Group 37"/>
            <p:cNvGrpSpPr>
              <a:grpSpLocks/>
            </p:cNvGrpSpPr>
            <p:nvPr/>
          </p:nvGrpSpPr>
          <p:grpSpPr bwMode="auto">
            <a:xfrm>
              <a:off x="2467" y="2636"/>
              <a:ext cx="177" cy="24"/>
              <a:chOff x="5160" y="9084"/>
              <a:chExt cx="375" cy="59"/>
            </a:xfrm>
          </p:grpSpPr>
          <p:sp>
            <p:nvSpPr>
              <p:cNvPr id="576550" name="Oval 38"/>
              <p:cNvSpPr>
                <a:spLocks noChangeArrowheads="1"/>
              </p:cNvSpPr>
              <p:nvPr/>
            </p:nvSpPr>
            <p:spPr bwMode="auto">
              <a:xfrm>
                <a:off x="5160" y="9084"/>
                <a:ext cx="56" cy="59"/>
              </a:xfrm>
              <a:prstGeom prst="ellipse">
                <a:avLst/>
              </a:prstGeom>
              <a:noFill/>
              <a:ln w="9525">
                <a:solidFill>
                  <a:srgbClr val="03030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51" name="Line 39"/>
              <p:cNvSpPr>
                <a:spLocks noChangeShapeType="1"/>
              </p:cNvSpPr>
              <p:nvPr/>
            </p:nvSpPr>
            <p:spPr bwMode="auto">
              <a:xfrm>
                <a:off x="5220" y="9114"/>
                <a:ext cx="31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552" name="Text Box 40"/>
            <p:cNvSpPr txBox="1">
              <a:spLocks noChangeArrowheads="1"/>
            </p:cNvSpPr>
            <p:nvPr/>
          </p:nvSpPr>
          <p:spPr bwMode="auto">
            <a:xfrm>
              <a:off x="2994" y="2099"/>
              <a:ext cx="4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51Ω</a:t>
              </a:r>
            </a:p>
          </p:txBody>
        </p:sp>
        <p:sp>
          <p:nvSpPr>
            <p:cNvPr id="576553" name="Text Box 41"/>
            <p:cNvSpPr txBox="1">
              <a:spLocks noChangeArrowheads="1"/>
            </p:cNvSpPr>
            <p:nvPr/>
          </p:nvSpPr>
          <p:spPr bwMode="auto">
            <a:xfrm>
              <a:off x="2631" y="2955"/>
              <a:ext cx="58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750Ω</a:t>
              </a:r>
            </a:p>
          </p:txBody>
        </p:sp>
        <p:sp>
          <p:nvSpPr>
            <p:cNvPr id="576554" name="Text Box 42"/>
            <p:cNvSpPr txBox="1">
              <a:spLocks noChangeArrowheads="1"/>
            </p:cNvSpPr>
            <p:nvPr/>
          </p:nvSpPr>
          <p:spPr bwMode="auto">
            <a:xfrm>
              <a:off x="3828" y="2711"/>
              <a:ext cx="3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14</a:t>
              </a:r>
            </a:p>
          </p:txBody>
        </p:sp>
        <p:sp>
          <p:nvSpPr>
            <p:cNvPr id="576555" name="Text Box 43"/>
            <p:cNvSpPr txBox="1">
              <a:spLocks noChangeArrowheads="1"/>
            </p:cNvSpPr>
            <p:nvPr/>
          </p:nvSpPr>
          <p:spPr bwMode="auto">
            <a:xfrm>
              <a:off x="3660" y="2425"/>
              <a:ext cx="38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 10 </a:t>
              </a:r>
            </a:p>
          </p:txBody>
        </p:sp>
        <p:sp>
          <p:nvSpPr>
            <p:cNvPr id="576556" name="Line 44"/>
            <p:cNvSpPr>
              <a:spLocks noChangeShapeType="1"/>
            </p:cNvSpPr>
            <p:nvPr/>
          </p:nvSpPr>
          <p:spPr bwMode="auto">
            <a:xfrm flipV="1">
              <a:off x="3206" y="2649"/>
              <a:ext cx="0" cy="334"/>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57" name="Rectangle 45"/>
            <p:cNvSpPr>
              <a:spLocks noChangeArrowheads="1"/>
            </p:cNvSpPr>
            <p:nvPr/>
          </p:nvSpPr>
          <p:spPr bwMode="auto">
            <a:xfrm>
              <a:off x="3750" y="2305"/>
              <a:ext cx="622" cy="5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558" name="Text Box 46"/>
            <p:cNvSpPr txBox="1">
              <a:spLocks noChangeArrowheads="1"/>
            </p:cNvSpPr>
            <p:nvPr/>
          </p:nvSpPr>
          <p:spPr bwMode="auto">
            <a:xfrm>
              <a:off x="3705" y="2556"/>
              <a:ext cx="2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a:t>
              </a:r>
            </a:p>
          </p:txBody>
        </p:sp>
        <p:sp>
          <p:nvSpPr>
            <p:cNvPr id="576559" name="Text Box 47"/>
            <p:cNvSpPr txBox="1">
              <a:spLocks noChangeArrowheads="1"/>
            </p:cNvSpPr>
            <p:nvPr/>
          </p:nvSpPr>
          <p:spPr bwMode="auto">
            <a:xfrm>
              <a:off x="4229" y="2320"/>
              <a:ext cx="23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6</a:t>
              </a:r>
            </a:p>
          </p:txBody>
        </p:sp>
        <p:sp>
          <p:nvSpPr>
            <p:cNvPr id="576560" name="Line 48"/>
            <p:cNvSpPr>
              <a:spLocks noChangeShapeType="1"/>
            </p:cNvSpPr>
            <p:nvPr/>
          </p:nvSpPr>
          <p:spPr bwMode="auto">
            <a:xfrm>
              <a:off x="2682" y="2649"/>
              <a:ext cx="1068"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61" name="Line 49"/>
            <p:cNvSpPr>
              <a:spLocks noChangeShapeType="1"/>
            </p:cNvSpPr>
            <p:nvPr/>
          </p:nvSpPr>
          <p:spPr bwMode="auto">
            <a:xfrm flipH="1">
              <a:off x="3362" y="2769"/>
              <a:ext cx="388"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62" name="Line 50"/>
            <p:cNvSpPr>
              <a:spLocks noChangeShapeType="1"/>
            </p:cNvSpPr>
            <p:nvPr/>
          </p:nvSpPr>
          <p:spPr bwMode="auto">
            <a:xfrm rot="-5400000">
              <a:off x="2639" y="2774"/>
              <a:ext cx="250"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63" name="Line 51"/>
            <p:cNvSpPr>
              <a:spLocks noChangeShapeType="1"/>
            </p:cNvSpPr>
            <p:nvPr/>
          </p:nvSpPr>
          <p:spPr bwMode="auto">
            <a:xfrm>
              <a:off x="3206" y="3294"/>
              <a:ext cx="389"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64" name="Line 52"/>
            <p:cNvSpPr>
              <a:spLocks noChangeShapeType="1"/>
            </p:cNvSpPr>
            <p:nvPr/>
          </p:nvSpPr>
          <p:spPr bwMode="auto">
            <a:xfrm flipV="1">
              <a:off x="2766" y="3020"/>
              <a:ext cx="0" cy="266"/>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65" name="Text Box 53"/>
            <p:cNvSpPr txBox="1">
              <a:spLocks noChangeArrowheads="1"/>
            </p:cNvSpPr>
            <p:nvPr/>
          </p:nvSpPr>
          <p:spPr bwMode="auto">
            <a:xfrm>
              <a:off x="2994" y="3042"/>
              <a:ext cx="46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1kΩ</a:t>
              </a:r>
            </a:p>
          </p:txBody>
        </p:sp>
        <p:sp>
          <p:nvSpPr>
            <p:cNvPr id="576566" name="Line 54"/>
            <p:cNvSpPr>
              <a:spLocks noChangeShapeType="1"/>
            </p:cNvSpPr>
            <p:nvPr/>
          </p:nvSpPr>
          <p:spPr bwMode="auto">
            <a:xfrm>
              <a:off x="3516" y="1913"/>
              <a:ext cx="0" cy="482"/>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67" name="Line 55"/>
            <p:cNvSpPr>
              <a:spLocks noChangeShapeType="1"/>
            </p:cNvSpPr>
            <p:nvPr/>
          </p:nvSpPr>
          <p:spPr bwMode="auto">
            <a:xfrm>
              <a:off x="3517" y="2387"/>
              <a:ext cx="233"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68" name="Text Box 56"/>
            <p:cNvSpPr txBox="1">
              <a:spLocks noChangeArrowheads="1"/>
            </p:cNvSpPr>
            <p:nvPr/>
          </p:nvSpPr>
          <p:spPr bwMode="auto">
            <a:xfrm>
              <a:off x="4056" y="2260"/>
              <a:ext cx="2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3</a:t>
              </a:r>
            </a:p>
          </p:txBody>
        </p:sp>
        <p:sp>
          <p:nvSpPr>
            <p:cNvPr id="576569" name="Text Box 57"/>
            <p:cNvSpPr txBox="1">
              <a:spLocks noChangeArrowheads="1"/>
            </p:cNvSpPr>
            <p:nvPr/>
          </p:nvSpPr>
          <p:spPr bwMode="auto">
            <a:xfrm>
              <a:off x="3719" y="2288"/>
              <a:ext cx="23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8</a:t>
              </a:r>
            </a:p>
          </p:txBody>
        </p:sp>
        <p:sp>
          <p:nvSpPr>
            <p:cNvPr id="576570" name="Text Box 58"/>
            <p:cNvSpPr txBox="1">
              <a:spLocks noChangeArrowheads="1"/>
            </p:cNvSpPr>
            <p:nvPr/>
          </p:nvSpPr>
          <p:spPr bwMode="auto">
            <a:xfrm>
              <a:off x="3758" y="2583"/>
              <a:ext cx="72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MC1496</a:t>
              </a:r>
            </a:p>
          </p:txBody>
        </p:sp>
        <p:sp>
          <p:nvSpPr>
            <p:cNvPr id="576571" name="Text Box 59"/>
            <p:cNvSpPr txBox="1">
              <a:spLocks noChangeArrowheads="1"/>
            </p:cNvSpPr>
            <p:nvPr/>
          </p:nvSpPr>
          <p:spPr bwMode="auto">
            <a:xfrm>
              <a:off x="4035" y="1678"/>
              <a:ext cx="4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1kΩ</a:t>
              </a:r>
            </a:p>
          </p:txBody>
        </p:sp>
        <p:sp>
          <p:nvSpPr>
            <p:cNvPr id="576572" name="Text Box 60"/>
            <p:cNvSpPr txBox="1">
              <a:spLocks noChangeArrowheads="1"/>
            </p:cNvSpPr>
            <p:nvPr/>
          </p:nvSpPr>
          <p:spPr bwMode="auto">
            <a:xfrm>
              <a:off x="4119" y="1953"/>
              <a:ext cx="68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3.3kΩ</a:t>
              </a:r>
            </a:p>
          </p:txBody>
        </p:sp>
        <p:sp>
          <p:nvSpPr>
            <p:cNvPr id="576573" name="Text Box 61"/>
            <p:cNvSpPr txBox="1">
              <a:spLocks noChangeArrowheads="1"/>
            </p:cNvSpPr>
            <p:nvPr/>
          </p:nvSpPr>
          <p:spPr bwMode="auto">
            <a:xfrm>
              <a:off x="4695" y="2081"/>
              <a:ext cx="62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3.3kΩ</a:t>
              </a:r>
            </a:p>
          </p:txBody>
        </p:sp>
        <p:sp>
          <p:nvSpPr>
            <p:cNvPr id="576574" name="Text Box 62"/>
            <p:cNvSpPr txBox="1">
              <a:spLocks noChangeArrowheads="1"/>
            </p:cNvSpPr>
            <p:nvPr/>
          </p:nvSpPr>
          <p:spPr bwMode="auto">
            <a:xfrm>
              <a:off x="2321" y="2844"/>
              <a:ext cx="56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750Ω</a:t>
              </a:r>
            </a:p>
          </p:txBody>
        </p:sp>
        <p:sp>
          <p:nvSpPr>
            <p:cNvPr id="576575" name="Text Box 63"/>
            <p:cNvSpPr txBox="1">
              <a:spLocks noChangeArrowheads="1"/>
            </p:cNvSpPr>
            <p:nvPr/>
          </p:nvSpPr>
          <p:spPr bwMode="auto">
            <a:xfrm>
              <a:off x="3253" y="3031"/>
              <a:ext cx="4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1kΩ</a:t>
              </a:r>
            </a:p>
          </p:txBody>
        </p:sp>
        <p:sp>
          <p:nvSpPr>
            <p:cNvPr id="576576" name="Text Box 64"/>
            <p:cNvSpPr txBox="1">
              <a:spLocks noChangeArrowheads="1"/>
            </p:cNvSpPr>
            <p:nvPr/>
          </p:nvSpPr>
          <p:spPr bwMode="auto">
            <a:xfrm>
              <a:off x="4140" y="2921"/>
              <a:ext cx="66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680kΩ</a:t>
              </a:r>
            </a:p>
          </p:txBody>
        </p:sp>
        <p:sp>
          <p:nvSpPr>
            <p:cNvPr id="576577" name="Text Box 65"/>
            <p:cNvSpPr txBox="1">
              <a:spLocks noChangeArrowheads="1"/>
            </p:cNvSpPr>
            <p:nvPr/>
          </p:nvSpPr>
          <p:spPr bwMode="auto">
            <a:xfrm>
              <a:off x="3562" y="3027"/>
              <a:ext cx="55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20μF</a:t>
              </a:r>
            </a:p>
          </p:txBody>
        </p:sp>
        <p:sp>
          <p:nvSpPr>
            <p:cNvPr id="576578" name="Text Box 66"/>
            <p:cNvSpPr txBox="1">
              <a:spLocks noChangeArrowheads="1"/>
            </p:cNvSpPr>
            <p:nvPr/>
          </p:nvSpPr>
          <p:spPr bwMode="auto">
            <a:xfrm>
              <a:off x="2308" y="2638"/>
              <a:ext cx="5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20μF</a:t>
              </a:r>
            </a:p>
          </p:txBody>
        </p:sp>
        <p:sp>
          <p:nvSpPr>
            <p:cNvPr id="576579" name="Text Box 67"/>
            <p:cNvSpPr txBox="1">
              <a:spLocks noChangeArrowheads="1"/>
            </p:cNvSpPr>
            <p:nvPr/>
          </p:nvSpPr>
          <p:spPr bwMode="auto">
            <a:xfrm>
              <a:off x="2567" y="2303"/>
              <a:ext cx="38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dirty="0">
                <a:latin typeface="Times New Roman" panose="02020603050405020304" pitchFamily="18" charset="0"/>
              </a:endParaRPr>
            </a:p>
          </p:txBody>
        </p:sp>
        <p:sp>
          <p:nvSpPr>
            <p:cNvPr id="576580" name="Line 68"/>
            <p:cNvSpPr>
              <a:spLocks noChangeShapeType="1"/>
            </p:cNvSpPr>
            <p:nvPr/>
          </p:nvSpPr>
          <p:spPr bwMode="auto">
            <a:xfrm rot="-5400000">
              <a:off x="4411" y="2025"/>
              <a:ext cx="229"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81" name="Line 69"/>
            <p:cNvSpPr>
              <a:spLocks noChangeShapeType="1"/>
            </p:cNvSpPr>
            <p:nvPr/>
          </p:nvSpPr>
          <p:spPr bwMode="auto">
            <a:xfrm rot="-5400000">
              <a:off x="4448" y="2349"/>
              <a:ext cx="163"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82" name="Oval 70"/>
            <p:cNvSpPr>
              <a:spLocks noChangeArrowheads="1"/>
            </p:cNvSpPr>
            <p:nvPr/>
          </p:nvSpPr>
          <p:spPr bwMode="auto">
            <a:xfrm>
              <a:off x="5122" y="2623"/>
              <a:ext cx="24" cy="25"/>
            </a:xfrm>
            <a:prstGeom prst="ellipse">
              <a:avLst/>
            </a:prstGeom>
            <a:noFill/>
            <a:ln w="9525">
              <a:solidFill>
                <a:srgbClr val="03030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83" name="Line 71"/>
            <p:cNvSpPr>
              <a:spLocks noChangeShapeType="1"/>
            </p:cNvSpPr>
            <p:nvPr/>
          </p:nvSpPr>
          <p:spPr bwMode="auto">
            <a:xfrm rot="-5400000">
              <a:off x="4527" y="1959"/>
              <a:ext cx="362"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84" name="Line 72"/>
            <p:cNvSpPr>
              <a:spLocks noChangeShapeType="1"/>
            </p:cNvSpPr>
            <p:nvPr/>
          </p:nvSpPr>
          <p:spPr bwMode="auto">
            <a:xfrm rot="-5400000">
              <a:off x="4519" y="2448"/>
              <a:ext cx="377"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85" name="Oval 73"/>
            <p:cNvSpPr>
              <a:spLocks noChangeArrowheads="1"/>
            </p:cNvSpPr>
            <p:nvPr/>
          </p:nvSpPr>
          <p:spPr bwMode="auto">
            <a:xfrm>
              <a:off x="4695" y="1753"/>
              <a:ext cx="24" cy="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86" name="Line 74"/>
            <p:cNvSpPr>
              <a:spLocks noChangeShapeType="1"/>
            </p:cNvSpPr>
            <p:nvPr/>
          </p:nvSpPr>
          <p:spPr bwMode="auto">
            <a:xfrm>
              <a:off x="4372" y="2636"/>
              <a:ext cx="543"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87" name="Line 75"/>
            <p:cNvSpPr>
              <a:spLocks noChangeShapeType="1"/>
            </p:cNvSpPr>
            <p:nvPr/>
          </p:nvSpPr>
          <p:spPr bwMode="auto">
            <a:xfrm>
              <a:off x="4941" y="2636"/>
              <a:ext cx="181"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88" name="Text Box 76"/>
            <p:cNvSpPr txBox="1">
              <a:spLocks noChangeArrowheads="1"/>
            </p:cNvSpPr>
            <p:nvPr/>
          </p:nvSpPr>
          <p:spPr bwMode="auto">
            <a:xfrm>
              <a:off x="2915" y="1666"/>
              <a:ext cx="48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1kΩ</a:t>
              </a:r>
            </a:p>
          </p:txBody>
        </p:sp>
        <p:sp>
          <p:nvSpPr>
            <p:cNvPr id="576589" name="Line 77"/>
            <p:cNvSpPr>
              <a:spLocks noChangeShapeType="1"/>
            </p:cNvSpPr>
            <p:nvPr/>
          </p:nvSpPr>
          <p:spPr bwMode="auto">
            <a:xfrm flipV="1">
              <a:off x="3673" y="1919"/>
              <a:ext cx="0" cy="141"/>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90" name="Line 78"/>
            <p:cNvSpPr>
              <a:spLocks noChangeShapeType="1"/>
            </p:cNvSpPr>
            <p:nvPr/>
          </p:nvSpPr>
          <p:spPr bwMode="auto">
            <a:xfrm>
              <a:off x="3151" y="1911"/>
              <a:ext cx="981"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91" name="Text Box 79"/>
            <p:cNvSpPr txBox="1">
              <a:spLocks noChangeArrowheads="1"/>
            </p:cNvSpPr>
            <p:nvPr/>
          </p:nvSpPr>
          <p:spPr bwMode="auto">
            <a:xfrm>
              <a:off x="4682" y="2617"/>
              <a:ext cx="68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0.1μF</a:t>
              </a:r>
            </a:p>
          </p:txBody>
        </p:sp>
        <p:sp>
          <p:nvSpPr>
            <p:cNvPr id="576592" name="Text Box 80"/>
            <p:cNvSpPr txBox="1">
              <a:spLocks noChangeArrowheads="1"/>
            </p:cNvSpPr>
            <p:nvPr/>
          </p:nvSpPr>
          <p:spPr bwMode="auto">
            <a:xfrm>
              <a:off x="3815" y="2267"/>
              <a:ext cx="23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2</a:t>
              </a:r>
            </a:p>
          </p:txBody>
        </p:sp>
        <p:sp>
          <p:nvSpPr>
            <p:cNvPr id="576593" name="Text Box 81"/>
            <p:cNvSpPr txBox="1">
              <a:spLocks noChangeArrowheads="1"/>
            </p:cNvSpPr>
            <p:nvPr/>
          </p:nvSpPr>
          <p:spPr bwMode="auto">
            <a:xfrm>
              <a:off x="4158" y="2467"/>
              <a:ext cx="41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12</a:t>
              </a:r>
            </a:p>
          </p:txBody>
        </p:sp>
        <p:sp>
          <p:nvSpPr>
            <p:cNvPr id="576594" name="Text Box 82"/>
            <p:cNvSpPr txBox="1">
              <a:spLocks noChangeArrowheads="1"/>
            </p:cNvSpPr>
            <p:nvPr/>
          </p:nvSpPr>
          <p:spPr bwMode="auto">
            <a:xfrm>
              <a:off x="4061" y="2711"/>
              <a:ext cx="26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5</a:t>
              </a:r>
            </a:p>
          </p:txBody>
        </p:sp>
        <p:sp>
          <p:nvSpPr>
            <p:cNvPr id="576595" name="Text Box 83"/>
            <p:cNvSpPr txBox="1">
              <a:spLocks noChangeArrowheads="1"/>
            </p:cNvSpPr>
            <p:nvPr/>
          </p:nvSpPr>
          <p:spPr bwMode="auto">
            <a:xfrm>
              <a:off x="3705" y="2689"/>
              <a:ext cx="2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4</a:t>
              </a:r>
            </a:p>
          </p:txBody>
        </p:sp>
        <p:sp>
          <p:nvSpPr>
            <p:cNvPr id="576596" name="Text Box 84"/>
            <p:cNvSpPr txBox="1">
              <a:spLocks noChangeArrowheads="1"/>
            </p:cNvSpPr>
            <p:nvPr/>
          </p:nvSpPr>
          <p:spPr bwMode="auto">
            <a:xfrm>
              <a:off x="5019" y="2395"/>
              <a:ext cx="34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o</a:t>
              </a:r>
              <a:endParaRPr lang="en-US" altLang="zh-CN" i="1" baseline="-25000" dirty="0">
                <a:latin typeface="Times New Roman" panose="02020603050405020304" pitchFamily="18" charset="0"/>
              </a:endParaRPr>
            </a:p>
          </p:txBody>
        </p:sp>
        <p:sp>
          <p:nvSpPr>
            <p:cNvPr id="576597" name="Line 85"/>
            <p:cNvSpPr>
              <a:spLocks noChangeShapeType="1"/>
            </p:cNvSpPr>
            <p:nvPr/>
          </p:nvSpPr>
          <p:spPr bwMode="auto">
            <a:xfrm flipV="1">
              <a:off x="3583" y="2899"/>
              <a:ext cx="0" cy="133"/>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98" name="Line 86"/>
            <p:cNvSpPr>
              <a:spLocks noChangeShapeType="1"/>
            </p:cNvSpPr>
            <p:nvPr/>
          </p:nvSpPr>
          <p:spPr bwMode="auto">
            <a:xfrm rot="-5400000">
              <a:off x="3021" y="2937"/>
              <a:ext cx="76"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599" name="Line 87"/>
            <p:cNvSpPr>
              <a:spLocks noChangeShapeType="1"/>
            </p:cNvSpPr>
            <p:nvPr/>
          </p:nvSpPr>
          <p:spPr bwMode="auto">
            <a:xfrm rot="-5400000">
              <a:off x="2971" y="3200"/>
              <a:ext cx="176"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600" name="Line 88"/>
            <p:cNvSpPr>
              <a:spLocks noChangeShapeType="1"/>
            </p:cNvSpPr>
            <p:nvPr/>
          </p:nvSpPr>
          <p:spPr bwMode="auto">
            <a:xfrm>
              <a:off x="3208" y="3101"/>
              <a:ext cx="0" cy="195"/>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01" name="Line 89"/>
            <p:cNvSpPr>
              <a:spLocks noChangeShapeType="1"/>
            </p:cNvSpPr>
            <p:nvPr/>
          </p:nvSpPr>
          <p:spPr bwMode="auto">
            <a:xfrm>
              <a:off x="3583" y="3079"/>
              <a:ext cx="0" cy="218"/>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02" name="Line 90"/>
            <p:cNvSpPr>
              <a:spLocks noChangeShapeType="1"/>
            </p:cNvSpPr>
            <p:nvPr/>
          </p:nvSpPr>
          <p:spPr bwMode="auto">
            <a:xfrm>
              <a:off x="3945" y="2899"/>
              <a:ext cx="0" cy="664"/>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03" name="Line 91"/>
            <p:cNvSpPr>
              <a:spLocks noChangeShapeType="1"/>
            </p:cNvSpPr>
            <p:nvPr/>
          </p:nvSpPr>
          <p:spPr bwMode="auto">
            <a:xfrm>
              <a:off x="4265" y="1908"/>
              <a:ext cx="44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6604" name="Group 92"/>
            <p:cNvGrpSpPr>
              <a:grpSpLocks/>
            </p:cNvGrpSpPr>
            <p:nvPr/>
          </p:nvGrpSpPr>
          <p:grpSpPr bwMode="auto">
            <a:xfrm>
              <a:off x="2767" y="2526"/>
              <a:ext cx="343" cy="24"/>
              <a:chOff x="5940" y="9084"/>
              <a:chExt cx="600" cy="59"/>
            </a:xfrm>
          </p:grpSpPr>
          <p:sp>
            <p:nvSpPr>
              <p:cNvPr id="576605" name="Oval 93"/>
              <p:cNvSpPr>
                <a:spLocks noChangeArrowheads="1"/>
              </p:cNvSpPr>
              <p:nvPr/>
            </p:nvSpPr>
            <p:spPr bwMode="auto">
              <a:xfrm>
                <a:off x="5940" y="9084"/>
                <a:ext cx="56" cy="59"/>
              </a:xfrm>
              <a:prstGeom prst="ellipse">
                <a:avLst/>
              </a:prstGeom>
              <a:noFill/>
              <a:ln w="9525">
                <a:solidFill>
                  <a:srgbClr val="03030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606" name="Line 94"/>
              <p:cNvSpPr>
                <a:spLocks noChangeShapeType="1"/>
              </p:cNvSpPr>
              <p:nvPr/>
            </p:nvSpPr>
            <p:spPr bwMode="auto">
              <a:xfrm>
                <a:off x="6000" y="9114"/>
                <a:ext cx="54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607" name="Line 95"/>
            <p:cNvSpPr>
              <a:spLocks noChangeShapeType="1"/>
            </p:cNvSpPr>
            <p:nvPr/>
          </p:nvSpPr>
          <p:spPr bwMode="auto">
            <a:xfrm>
              <a:off x="3363" y="2769"/>
              <a:ext cx="0" cy="199"/>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08" name="Line 96"/>
            <p:cNvSpPr>
              <a:spLocks noChangeShapeType="1"/>
            </p:cNvSpPr>
            <p:nvPr/>
          </p:nvSpPr>
          <p:spPr bwMode="auto">
            <a:xfrm>
              <a:off x="3363" y="3095"/>
              <a:ext cx="0" cy="289"/>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09" name="Oval 97"/>
            <p:cNvSpPr>
              <a:spLocks noChangeArrowheads="1"/>
            </p:cNvSpPr>
            <p:nvPr/>
          </p:nvSpPr>
          <p:spPr bwMode="auto">
            <a:xfrm>
              <a:off x="3926" y="3563"/>
              <a:ext cx="25"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6610" name="Line 98"/>
            <p:cNvSpPr>
              <a:spLocks noChangeShapeType="1"/>
            </p:cNvSpPr>
            <p:nvPr/>
          </p:nvSpPr>
          <p:spPr bwMode="auto">
            <a:xfrm>
              <a:off x="3130" y="2546"/>
              <a:ext cx="621"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11" name="Line 99"/>
            <p:cNvSpPr>
              <a:spLocks noChangeShapeType="1"/>
            </p:cNvSpPr>
            <p:nvPr/>
          </p:nvSpPr>
          <p:spPr bwMode="auto">
            <a:xfrm>
              <a:off x="3662" y="2085"/>
              <a:ext cx="0" cy="102"/>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12" name="Text Box 100"/>
            <p:cNvSpPr txBox="1">
              <a:spLocks noChangeArrowheads="1"/>
            </p:cNvSpPr>
            <p:nvPr/>
          </p:nvSpPr>
          <p:spPr bwMode="auto">
            <a:xfrm>
              <a:off x="2256" y="2481"/>
              <a:ext cx="33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x</a:t>
              </a:r>
              <a:endParaRPr lang="en-US" altLang="zh-CN" i="1" baseline="-25000" dirty="0">
                <a:latin typeface="Times New Roman" panose="02020603050405020304" pitchFamily="18" charset="0"/>
              </a:endParaRPr>
            </a:p>
          </p:txBody>
        </p:sp>
        <p:grpSp>
          <p:nvGrpSpPr>
            <p:cNvPr id="576613" name="Group 101"/>
            <p:cNvGrpSpPr>
              <a:grpSpLocks noChangeAspect="1"/>
            </p:cNvGrpSpPr>
            <p:nvPr/>
          </p:nvGrpSpPr>
          <p:grpSpPr bwMode="auto">
            <a:xfrm>
              <a:off x="2957" y="1888"/>
              <a:ext cx="191" cy="47"/>
              <a:chOff x="2160" y="2016"/>
              <a:chExt cx="640" cy="164"/>
            </a:xfrm>
          </p:grpSpPr>
          <p:sp>
            <p:nvSpPr>
              <p:cNvPr id="576614" name="Rectangle 102"/>
              <p:cNvSpPr>
                <a:spLocks noChangeAspect="1" noChangeArrowheads="1"/>
              </p:cNvSpPr>
              <p:nvPr/>
            </p:nvSpPr>
            <p:spPr bwMode="auto">
              <a:xfrm>
                <a:off x="2380" y="2016"/>
                <a:ext cx="420" cy="164"/>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15" name="Line 103"/>
              <p:cNvSpPr>
                <a:spLocks noChangeAspect="1" noChangeShapeType="1"/>
              </p:cNvSpPr>
              <p:nvPr/>
            </p:nvSpPr>
            <p:spPr bwMode="auto">
              <a:xfrm>
                <a:off x="2160" y="2100"/>
                <a:ext cx="22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6616" name="Group 104"/>
            <p:cNvGrpSpPr>
              <a:grpSpLocks noChangeAspect="1"/>
            </p:cNvGrpSpPr>
            <p:nvPr/>
          </p:nvGrpSpPr>
          <p:grpSpPr bwMode="auto">
            <a:xfrm>
              <a:off x="2905" y="1913"/>
              <a:ext cx="101" cy="100"/>
              <a:chOff x="6740" y="12872"/>
              <a:chExt cx="333" cy="337"/>
            </a:xfrm>
          </p:grpSpPr>
          <p:sp>
            <p:nvSpPr>
              <p:cNvPr id="576617" name="Line 105"/>
              <p:cNvSpPr>
                <a:spLocks noChangeAspect="1" noChangeShapeType="1"/>
              </p:cNvSpPr>
              <p:nvPr/>
            </p:nvSpPr>
            <p:spPr bwMode="auto">
              <a:xfrm>
                <a:off x="6740" y="13209"/>
                <a:ext cx="333"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18" name="Line 106"/>
              <p:cNvSpPr>
                <a:spLocks noChangeAspect="1" noChangeShapeType="1"/>
              </p:cNvSpPr>
              <p:nvPr/>
            </p:nvSpPr>
            <p:spPr bwMode="auto">
              <a:xfrm rot="5400000">
                <a:off x="6740" y="13039"/>
                <a:ext cx="333"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619" name="Line 107"/>
            <p:cNvSpPr>
              <a:spLocks noChangeAspect="1" noChangeShapeType="1"/>
            </p:cNvSpPr>
            <p:nvPr/>
          </p:nvSpPr>
          <p:spPr bwMode="auto">
            <a:xfrm>
              <a:off x="4101" y="3272"/>
              <a:ext cx="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0" name="Line 108"/>
            <p:cNvSpPr>
              <a:spLocks noChangeShapeType="1"/>
            </p:cNvSpPr>
            <p:nvPr/>
          </p:nvSpPr>
          <p:spPr bwMode="auto">
            <a:xfrm rot="5400000">
              <a:off x="4044" y="3182"/>
              <a:ext cx="204"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1" name="Rectangle 109"/>
            <p:cNvSpPr>
              <a:spLocks noChangeAspect="1" noChangeArrowheads="1"/>
            </p:cNvSpPr>
            <p:nvPr/>
          </p:nvSpPr>
          <p:spPr bwMode="auto">
            <a:xfrm rot="5400000">
              <a:off x="3325" y="2191"/>
              <a:ext cx="124" cy="49"/>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22" name="Line 110"/>
            <p:cNvSpPr>
              <a:spLocks noChangeAspect="1" noChangeShapeType="1"/>
            </p:cNvSpPr>
            <p:nvPr/>
          </p:nvSpPr>
          <p:spPr bwMode="auto">
            <a:xfrm rot="5400000">
              <a:off x="3354" y="2311"/>
              <a:ext cx="6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3" name="Line 111"/>
            <p:cNvSpPr>
              <a:spLocks noChangeAspect="1" noChangeShapeType="1"/>
            </p:cNvSpPr>
            <p:nvPr/>
          </p:nvSpPr>
          <p:spPr bwMode="auto">
            <a:xfrm rot="-5400000">
              <a:off x="3066" y="2535"/>
              <a:ext cx="76"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4" name="Line 112"/>
            <p:cNvSpPr>
              <a:spLocks noChangeAspect="1" noChangeShapeType="1"/>
            </p:cNvSpPr>
            <p:nvPr/>
          </p:nvSpPr>
          <p:spPr bwMode="auto">
            <a:xfrm rot="-5400000">
              <a:off x="3092" y="2535"/>
              <a:ext cx="76"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5" name="Line 113"/>
            <p:cNvSpPr>
              <a:spLocks noChangeAspect="1" noChangeShapeType="1"/>
            </p:cNvSpPr>
            <p:nvPr/>
          </p:nvSpPr>
          <p:spPr bwMode="auto">
            <a:xfrm>
              <a:off x="3635" y="2056"/>
              <a:ext cx="77"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6" name="Line 114"/>
            <p:cNvSpPr>
              <a:spLocks noChangeAspect="1" noChangeShapeType="1"/>
            </p:cNvSpPr>
            <p:nvPr/>
          </p:nvSpPr>
          <p:spPr bwMode="auto">
            <a:xfrm>
              <a:off x="3635" y="2083"/>
              <a:ext cx="77"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7" name="Line 115"/>
            <p:cNvSpPr>
              <a:spLocks noChangeAspect="1" noChangeShapeType="1"/>
            </p:cNvSpPr>
            <p:nvPr/>
          </p:nvSpPr>
          <p:spPr bwMode="auto">
            <a:xfrm>
              <a:off x="3622" y="2212"/>
              <a:ext cx="100"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8" name="Line 116"/>
            <p:cNvSpPr>
              <a:spLocks noChangeAspect="1" noChangeShapeType="1"/>
            </p:cNvSpPr>
            <p:nvPr/>
          </p:nvSpPr>
          <p:spPr bwMode="auto">
            <a:xfrm rot="5400000">
              <a:off x="3618" y="2162"/>
              <a:ext cx="97"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29" name="Rectangle 117"/>
            <p:cNvSpPr>
              <a:spLocks noChangeAspect="1" noChangeArrowheads="1"/>
            </p:cNvSpPr>
            <p:nvPr/>
          </p:nvSpPr>
          <p:spPr bwMode="auto">
            <a:xfrm>
              <a:off x="4134" y="1888"/>
              <a:ext cx="125" cy="47"/>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30" name="Rectangle 118"/>
            <p:cNvSpPr>
              <a:spLocks noChangeAspect="1" noChangeArrowheads="1"/>
            </p:cNvSpPr>
            <p:nvPr/>
          </p:nvSpPr>
          <p:spPr bwMode="auto">
            <a:xfrm rot="5400000">
              <a:off x="4464" y="2181"/>
              <a:ext cx="124" cy="50"/>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31" name="Rectangle 119"/>
            <p:cNvSpPr>
              <a:spLocks noChangeAspect="1" noChangeArrowheads="1"/>
            </p:cNvSpPr>
            <p:nvPr/>
          </p:nvSpPr>
          <p:spPr bwMode="auto">
            <a:xfrm rot="5400000">
              <a:off x="4645" y="2175"/>
              <a:ext cx="123" cy="50"/>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32" name="Line 120"/>
            <p:cNvSpPr>
              <a:spLocks noChangeAspect="1" noChangeShapeType="1"/>
            </p:cNvSpPr>
            <p:nvPr/>
          </p:nvSpPr>
          <p:spPr bwMode="auto">
            <a:xfrm rot="-5400000">
              <a:off x="4878" y="2633"/>
              <a:ext cx="76"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33" name="Line 121"/>
            <p:cNvSpPr>
              <a:spLocks noChangeAspect="1" noChangeShapeType="1"/>
            </p:cNvSpPr>
            <p:nvPr/>
          </p:nvSpPr>
          <p:spPr bwMode="auto">
            <a:xfrm rot="-5400000">
              <a:off x="4905" y="2633"/>
              <a:ext cx="76"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6634" name="Group 122"/>
            <p:cNvGrpSpPr>
              <a:grpSpLocks noChangeAspect="1"/>
            </p:cNvGrpSpPr>
            <p:nvPr/>
          </p:nvGrpSpPr>
          <p:grpSpPr bwMode="auto">
            <a:xfrm>
              <a:off x="3894" y="2143"/>
              <a:ext cx="256" cy="48"/>
              <a:chOff x="2157" y="2328"/>
              <a:chExt cx="860" cy="164"/>
            </a:xfrm>
          </p:grpSpPr>
          <p:grpSp>
            <p:nvGrpSpPr>
              <p:cNvPr id="576635" name="Group 123"/>
              <p:cNvGrpSpPr>
                <a:grpSpLocks noChangeAspect="1"/>
              </p:cNvGrpSpPr>
              <p:nvPr/>
            </p:nvGrpSpPr>
            <p:grpSpPr bwMode="auto">
              <a:xfrm>
                <a:off x="2157" y="2328"/>
                <a:ext cx="640" cy="164"/>
                <a:chOff x="2160" y="2016"/>
                <a:chExt cx="640" cy="164"/>
              </a:xfrm>
            </p:grpSpPr>
            <p:sp>
              <p:nvSpPr>
                <p:cNvPr id="576636" name="Rectangle 124"/>
                <p:cNvSpPr>
                  <a:spLocks noChangeAspect="1" noChangeArrowheads="1"/>
                </p:cNvSpPr>
                <p:nvPr/>
              </p:nvSpPr>
              <p:spPr bwMode="auto">
                <a:xfrm>
                  <a:off x="2380" y="2016"/>
                  <a:ext cx="420" cy="164"/>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37" name="Line 125"/>
                <p:cNvSpPr>
                  <a:spLocks noChangeAspect="1" noChangeShapeType="1"/>
                </p:cNvSpPr>
                <p:nvPr/>
              </p:nvSpPr>
              <p:spPr bwMode="auto">
                <a:xfrm>
                  <a:off x="2160" y="2100"/>
                  <a:ext cx="22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638" name="Line 126"/>
              <p:cNvSpPr>
                <a:spLocks noChangeAspect="1" noChangeShapeType="1"/>
              </p:cNvSpPr>
              <p:nvPr/>
            </p:nvSpPr>
            <p:spPr bwMode="auto">
              <a:xfrm>
                <a:off x="2797" y="2412"/>
                <a:ext cx="22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639" name="Line 127"/>
            <p:cNvSpPr>
              <a:spLocks noChangeAspect="1" noChangeShapeType="1"/>
            </p:cNvSpPr>
            <p:nvPr/>
          </p:nvSpPr>
          <p:spPr bwMode="auto">
            <a:xfrm rot="-5400000">
              <a:off x="2605" y="2649"/>
              <a:ext cx="77"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40" name="Line 128"/>
            <p:cNvSpPr>
              <a:spLocks noChangeAspect="1" noChangeShapeType="1"/>
            </p:cNvSpPr>
            <p:nvPr/>
          </p:nvSpPr>
          <p:spPr bwMode="auto">
            <a:xfrm rot="-5400000">
              <a:off x="2631" y="2649"/>
              <a:ext cx="77"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41" name="Line 129"/>
            <p:cNvSpPr>
              <a:spLocks noChangeAspect="1" noChangeShapeType="1"/>
            </p:cNvSpPr>
            <p:nvPr/>
          </p:nvSpPr>
          <p:spPr bwMode="auto">
            <a:xfrm>
              <a:off x="2670" y="2650"/>
              <a:ext cx="79"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42" name="Rectangle 130"/>
            <p:cNvSpPr>
              <a:spLocks noChangeAspect="1" noChangeArrowheads="1"/>
            </p:cNvSpPr>
            <p:nvPr/>
          </p:nvSpPr>
          <p:spPr bwMode="auto">
            <a:xfrm rot="5400000">
              <a:off x="2702" y="2936"/>
              <a:ext cx="125" cy="49"/>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76643" name="Group 131"/>
            <p:cNvGrpSpPr>
              <a:grpSpLocks noChangeAspect="1"/>
            </p:cNvGrpSpPr>
            <p:nvPr/>
          </p:nvGrpSpPr>
          <p:grpSpPr bwMode="auto">
            <a:xfrm rot="5400000">
              <a:off x="2963" y="2990"/>
              <a:ext cx="187" cy="48"/>
              <a:chOff x="2160" y="2016"/>
              <a:chExt cx="640" cy="164"/>
            </a:xfrm>
          </p:grpSpPr>
          <p:sp>
            <p:nvSpPr>
              <p:cNvPr id="576644" name="Rectangle 132"/>
              <p:cNvSpPr>
                <a:spLocks noChangeAspect="1" noChangeArrowheads="1"/>
              </p:cNvSpPr>
              <p:nvPr/>
            </p:nvSpPr>
            <p:spPr bwMode="auto">
              <a:xfrm>
                <a:off x="2380" y="2016"/>
                <a:ext cx="420" cy="164"/>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45" name="Line 133"/>
              <p:cNvSpPr>
                <a:spLocks noChangeAspect="1" noChangeShapeType="1"/>
              </p:cNvSpPr>
              <p:nvPr/>
            </p:nvSpPr>
            <p:spPr bwMode="auto">
              <a:xfrm>
                <a:off x="2160" y="2100"/>
                <a:ext cx="22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646" name="Rectangle 134"/>
            <p:cNvSpPr>
              <a:spLocks noChangeAspect="1" noChangeArrowheads="1"/>
            </p:cNvSpPr>
            <p:nvPr/>
          </p:nvSpPr>
          <p:spPr bwMode="auto">
            <a:xfrm rot="5400000">
              <a:off x="3299" y="3009"/>
              <a:ext cx="123" cy="50"/>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47" name="Rectangle 135"/>
            <p:cNvSpPr>
              <a:spLocks noChangeAspect="1" noChangeArrowheads="1"/>
            </p:cNvSpPr>
            <p:nvPr/>
          </p:nvSpPr>
          <p:spPr bwMode="auto">
            <a:xfrm rot="5400000">
              <a:off x="3143" y="3016"/>
              <a:ext cx="123" cy="48"/>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76648" name="Group 136"/>
            <p:cNvGrpSpPr>
              <a:grpSpLocks noChangeAspect="1"/>
            </p:cNvGrpSpPr>
            <p:nvPr/>
          </p:nvGrpSpPr>
          <p:grpSpPr bwMode="auto">
            <a:xfrm>
              <a:off x="3545" y="2957"/>
              <a:ext cx="78" cy="180"/>
              <a:chOff x="2677" y="3260"/>
              <a:chExt cx="260" cy="608"/>
            </a:xfrm>
          </p:grpSpPr>
          <p:sp>
            <p:nvSpPr>
              <p:cNvPr id="576649" name="Line 137"/>
              <p:cNvSpPr>
                <a:spLocks noChangeAspect="1" noChangeShapeType="1"/>
              </p:cNvSpPr>
              <p:nvPr/>
            </p:nvSpPr>
            <p:spPr bwMode="auto">
              <a:xfrm>
                <a:off x="2677" y="3520"/>
                <a:ext cx="26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50" name="Line 138"/>
              <p:cNvSpPr>
                <a:spLocks noChangeAspect="1" noChangeShapeType="1"/>
              </p:cNvSpPr>
              <p:nvPr/>
            </p:nvSpPr>
            <p:spPr bwMode="auto">
              <a:xfrm>
                <a:off x="2677" y="3608"/>
                <a:ext cx="26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51" name="Line 139"/>
              <p:cNvSpPr>
                <a:spLocks noChangeAspect="1" noChangeShapeType="1"/>
              </p:cNvSpPr>
              <p:nvPr/>
            </p:nvSpPr>
            <p:spPr bwMode="auto">
              <a:xfrm rot="5400000">
                <a:off x="2675" y="3390"/>
                <a:ext cx="26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52" name="Line 140"/>
              <p:cNvSpPr>
                <a:spLocks noChangeAspect="1" noChangeShapeType="1"/>
              </p:cNvSpPr>
              <p:nvPr/>
            </p:nvSpPr>
            <p:spPr bwMode="auto">
              <a:xfrm rot="5400000">
                <a:off x="2675" y="3738"/>
                <a:ext cx="26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6653" name="Group 141"/>
            <p:cNvGrpSpPr>
              <a:grpSpLocks noChangeAspect="1"/>
            </p:cNvGrpSpPr>
            <p:nvPr/>
          </p:nvGrpSpPr>
          <p:grpSpPr bwMode="auto">
            <a:xfrm rot="5400000">
              <a:off x="4057" y="2977"/>
              <a:ext cx="188" cy="48"/>
              <a:chOff x="2160" y="2016"/>
              <a:chExt cx="640" cy="164"/>
            </a:xfrm>
          </p:grpSpPr>
          <p:sp>
            <p:nvSpPr>
              <p:cNvPr id="576654" name="Rectangle 142"/>
              <p:cNvSpPr>
                <a:spLocks noChangeAspect="1" noChangeArrowheads="1"/>
              </p:cNvSpPr>
              <p:nvPr/>
            </p:nvSpPr>
            <p:spPr bwMode="auto">
              <a:xfrm>
                <a:off x="2380" y="2016"/>
                <a:ext cx="420" cy="164"/>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55" name="Line 143"/>
              <p:cNvSpPr>
                <a:spLocks noChangeAspect="1" noChangeShapeType="1"/>
              </p:cNvSpPr>
              <p:nvPr/>
            </p:nvSpPr>
            <p:spPr bwMode="auto">
              <a:xfrm>
                <a:off x="2160" y="2100"/>
                <a:ext cx="220"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6656" name="Line 144"/>
            <p:cNvSpPr>
              <a:spLocks noChangeAspect="1" noChangeShapeType="1"/>
            </p:cNvSpPr>
            <p:nvPr/>
          </p:nvSpPr>
          <p:spPr bwMode="auto">
            <a:xfrm>
              <a:off x="3311" y="3384"/>
              <a:ext cx="100"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57" name="Line 145"/>
            <p:cNvSpPr>
              <a:spLocks noChangeAspect="1" noChangeShapeType="1"/>
            </p:cNvSpPr>
            <p:nvPr/>
          </p:nvSpPr>
          <p:spPr bwMode="auto">
            <a:xfrm flipV="1">
              <a:off x="2767" y="3286"/>
              <a:ext cx="103"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658" name="Rectangle 146"/>
            <p:cNvSpPr>
              <a:spLocks noChangeAspect="1" noChangeArrowheads="1"/>
            </p:cNvSpPr>
            <p:nvPr/>
          </p:nvSpPr>
          <p:spPr bwMode="auto">
            <a:xfrm>
              <a:off x="2866" y="3265"/>
              <a:ext cx="125" cy="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59" name="Line 147"/>
            <p:cNvSpPr>
              <a:spLocks noChangeAspect="1" noChangeShapeType="1"/>
            </p:cNvSpPr>
            <p:nvPr/>
          </p:nvSpPr>
          <p:spPr bwMode="auto">
            <a:xfrm>
              <a:off x="2991" y="3289"/>
              <a:ext cx="6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6660" name="Group 148"/>
            <p:cNvGrpSpPr>
              <a:grpSpLocks/>
            </p:cNvGrpSpPr>
            <p:nvPr/>
          </p:nvGrpSpPr>
          <p:grpSpPr bwMode="auto">
            <a:xfrm>
              <a:off x="3376" y="1900"/>
              <a:ext cx="25" cy="25"/>
              <a:chOff x="3962" y="12982"/>
              <a:chExt cx="102" cy="106"/>
            </a:xfrm>
          </p:grpSpPr>
          <p:sp>
            <p:nvSpPr>
              <p:cNvPr id="576661" name="Oval 149"/>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62" name="Oval 150"/>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63" name="Oval 151"/>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64" name="Group 152"/>
            <p:cNvGrpSpPr>
              <a:grpSpLocks/>
            </p:cNvGrpSpPr>
            <p:nvPr/>
          </p:nvGrpSpPr>
          <p:grpSpPr bwMode="auto">
            <a:xfrm>
              <a:off x="3505" y="1898"/>
              <a:ext cx="25" cy="25"/>
              <a:chOff x="3962" y="12982"/>
              <a:chExt cx="102" cy="106"/>
            </a:xfrm>
          </p:grpSpPr>
          <p:sp>
            <p:nvSpPr>
              <p:cNvPr id="576665" name="Oval 153"/>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66" name="Oval 154"/>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67" name="Oval 155"/>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68" name="Group 156"/>
            <p:cNvGrpSpPr>
              <a:grpSpLocks/>
            </p:cNvGrpSpPr>
            <p:nvPr/>
          </p:nvGrpSpPr>
          <p:grpSpPr bwMode="auto">
            <a:xfrm>
              <a:off x="3661" y="1897"/>
              <a:ext cx="24" cy="23"/>
              <a:chOff x="3962" y="12982"/>
              <a:chExt cx="102" cy="106"/>
            </a:xfrm>
          </p:grpSpPr>
          <p:sp>
            <p:nvSpPr>
              <p:cNvPr id="576669" name="Oval 157"/>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70" name="Oval 158"/>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71" name="Oval 159"/>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72" name="Group 160"/>
            <p:cNvGrpSpPr>
              <a:grpSpLocks/>
            </p:cNvGrpSpPr>
            <p:nvPr/>
          </p:nvGrpSpPr>
          <p:grpSpPr bwMode="auto">
            <a:xfrm>
              <a:off x="4515" y="1900"/>
              <a:ext cx="25" cy="25"/>
              <a:chOff x="3962" y="12982"/>
              <a:chExt cx="102" cy="106"/>
            </a:xfrm>
          </p:grpSpPr>
          <p:sp>
            <p:nvSpPr>
              <p:cNvPr id="576673" name="Oval 161"/>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74" name="Oval 162"/>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75" name="Oval 163"/>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76" name="Group 164"/>
            <p:cNvGrpSpPr>
              <a:grpSpLocks/>
            </p:cNvGrpSpPr>
            <p:nvPr/>
          </p:nvGrpSpPr>
          <p:grpSpPr bwMode="auto">
            <a:xfrm>
              <a:off x="4696" y="1900"/>
              <a:ext cx="25" cy="25"/>
              <a:chOff x="3962" y="12982"/>
              <a:chExt cx="102" cy="106"/>
            </a:xfrm>
          </p:grpSpPr>
          <p:sp>
            <p:nvSpPr>
              <p:cNvPr id="576677" name="Oval 165"/>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78" name="Oval 166"/>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79" name="Oval 167"/>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80" name="Group 168"/>
            <p:cNvGrpSpPr>
              <a:grpSpLocks/>
            </p:cNvGrpSpPr>
            <p:nvPr/>
          </p:nvGrpSpPr>
          <p:grpSpPr bwMode="auto">
            <a:xfrm>
              <a:off x="3376" y="2522"/>
              <a:ext cx="25" cy="25"/>
              <a:chOff x="3962" y="12982"/>
              <a:chExt cx="102" cy="106"/>
            </a:xfrm>
          </p:grpSpPr>
          <p:sp>
            <p:nvSpPr>
              <p:cNvPr id="576681" name="Oval 169"/>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82" name="Oval 170"/>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83" name="Oval 171"/>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84" name="Group 172"/>
            <p:cNvGrpSpPr>
              <a:grpSpLocks/>
            </p:cNvGrpSpPr>
            <p:nvPr/>
          </p:nvGrpSpPr>
          <p:grpSpPr bwMode="auto">
            <a:xfrm>
              <a:off x="4696" y="2626"/>
              <a:ext cx="25" cy="25"/>
              <a:chOff x="3962" y="12982"/>
              <a:chExt cx="102" cy="106"/>
            </a:xfrm>
          </p:grpSpPr>
          <p:sp>
            <p:nvSpPr>
              <p:cNvPr id="576685" name="Oval 173"/>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86" name="Oval 174"/>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87" name="Oval 175"/>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88" name="Group 176"/>
            <p:cNvGrpSpPr>
              <a:grpSpLocks/>
            </p:cNvGrpSpPr>
            <p:nvPr/>
          </p:nvGrpSpPr>
          <p:grpSpPr bwMode="auto">
            <a:xfrm>
              <a:off x="2754" y="2636"/>
              <a:ext cx="25" cy="24"/>
              <a:chOff x="3962" y="12982"/>
              <a:chExt cx="102" cy="106"/>
            </a:xfrm>
          </p:grpSpPr>
          <p:sp>
            <p:nvSpPr>
              <p:cNvPr id="576689" name="Oval 177"/>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90" name="Oval 178"/>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91" name="Oval 179"/>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92" name="Group 180"/>
            <p:cNvGrpSpPr>
              <a:grpSpLocks/>
            </p:cNvGrpSpPr>
            <p:nvPr/>
          </p:nvGrpSpPr>
          <p:grpSpPr bwMode="auto">
            <a:xfrm>
              <a:off x="3195" y="2636"/>
              <a:ext cx="24" cy="24"/>
              <a:chOff x="3962" y="12982"/>
              <a:chExt cx="102" cy="106"/>
            </a:xfrm>
          </p:grpSpPr>
          <p:sp>
            <p:nvSpPr>
              <p:cNvPr id="576693" name="Oval 181"/>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94" name="Oval 182"/>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95" name="Oval 183"/>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696" name="Group 184"/>
            <p:cNvGrpSpPr>
              <a:grpSpLocks/>
            </p:cNvGrpSpPr>
            <p:nvPr/>
          </p:nvGrpSpPr>
          <p:grpSpPr bwMode="auto">
            <a:xfrm>
              <a:off x="3350" y="2889"/>
              <a:ext cx="25" cy="23"/>
              <a:chOff x="3962" y="12982"/>
              <a:chExt cx="102" cy="106"/>
            </a:xfrm>
          </p:grpSpPr>
          <p:sp>
            <p:nvSpPr>
              <p:cNvPr id="576697" name="Oval 185"/>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98" name="Oval 186"/>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699" name="Oval 187"/>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700" name="Group 188"/>
            <p:cNvGrpSpPr>
              <a:grpSpLocks/>
            </p:cNvGrpSpPr>
            <p:nvPr/>
          </p:nvGrpSpPr>
          <p:grpSpPr bwMode="auto">
            <a:xfrm>
              <a:off x="3350" y="3279"/>
              <a:ext cx="25" cy="25"/>
              <a:chOff x="3962" y="12982"/>
              <a:chExt cx="102" cy="106"/>
            </a:xfrm>
          </p:grpSpPr>
          <p:sp>
            <p:nvSpPr>
              <p:cNvPr id="576701" name="Oval 189"/>
              <p:cNvSpPr>
                <a:spLocks noChangeArrowheads="1"/>
              </p:cNvSpPr>
              <p:nvPr/>
            </p:nvSpPr>
            <p:spPr bwMode="auto">
              <a:xfrm>
                <a:off x="3962" y="12982"/>
                <a:ext cx="102" cy="106"/>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702" name="Oval 190"/>
              <p:cNvSpPr>
                <a:spLocks noChangeArrowheads="1"/>
              </p:cNvSpPr>
              <p:nvPr/>
            </p:nvSpPr>
            <p:spPr bwMode="auto">
              <a:xfrm>
                <a:off x="3988" y="13002"/>
                <a:ext cx="51" cy="62"/>
              </a:xfrm>
              <a:prstGeom prst="ellipse">
                <a:avLst/>
              </a:prstGeom>
              <a:noFill/>
              <a:ln w="2857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703" name="Oval 191"/>
              <p:cNvSpPr>
                <a:spLocks noChangeArrowheads="1"/>
              </p:cNvSpPr>
              <p:nvPr/>
            </p:nvSpPr>
            <p:spPr bwMode="auto">
              <a:xfrm>
                <a:off x="4001" y="13026"/>
                <a:ext cx="20" cy="14"/>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6704" name="Group 192"/>
            <p:cNvGrpSpPr>
              <a:grpSpLocks/>
            </p:cNvGrpSpPr>
            <p:nvPr/>
          </p:nvGrpSpPr>
          <p:grpSpPr bwMode="auto">
            <a:xfrm>
              <a:off x="3926" y="3425"/>
              <a:ext cx="25" cy="24"/>
              <a:chOff x="3962" y="12982"/>
              <a:chExt cx="102" cy="106"/>
            </a:xfrm>
          </p:grpSpPr>
          <p:sp>
            <p:nvSpPr>
              <p:cNvPr id="576705" name="Oval 193"/>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706" name="Oval 194"/>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707" name="Oval 195"/>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6708" name="Text Box 196"/>
            <p:cNvSpPr txBox="1">
              <a:spLocks noChangeArrowheads="1"/>
            </p:cNvSpPr>
            <p:nvPr/>
          </p:nvSpPr>
          <p:spPr bwMode="auto">
            <a:xfrm>
              <a:off x="4535" y="1500"/>
              <a:ext cx="56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a:latin typeface="Times New Roman" panose="02020603050405020304" pitchFamily="18" charset="0"/>
                </a:rPr>
                <a:t>+12V</a:t>
              </a:r>
              <a:endParaRPr lang="en-US" altLang="zh-CN" baseline="-25000">
                <a:latin typeface="Times New Roman" panose="02020603050405020304" pitchFamily="18" charset="0"/>
              </a:endParaRPr>
            </a:p>
          </p:txBody>
        </p:sp>
      </p:grpSp>
      <p:sp>
        <p:nvSpPr>
          <p:cNvPr id="576709" name="Text Box 197"/>
          <p:cNvSpPr txBox="1">
            <a:spLocks noChangeArrowheads="1"/>
          </p:cNvSpPr>
          <p:nvPr/>
        </p:nvSpPr>
        <p:spPr bwMode="auto">
          <a:xfrm>
            <a:off x="1701800" y="4406569"/>
            <a:ext cx="324008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dirty="0">
                <a:latin typeface="Times New Roman" panose="02020603050405020304" pitchFamily="18" charset="0"/>
              </a:rPr>
              <a:t>K</a:t>
            </a:r>
            <a:r>
              <a:rPr lang="en-US" altLang="zh-CN" sz="1600" b="1" dirty="0">
                <a:latin typeface="Times New Roman" panose="02020603050405020304" pitchFamily="18" charset="0"/>
              </a:rPr>
              <a:t>——</a:t>
            </a:r>
            <a:r>
              <a:rPr lang="zh-CN" altLang="en-US" sz="1600" b="1" dirty="0">
                <a:latin typeface="Times New Roman" panose="02020603050405020304" pitchFamily="18" charset="0"/>
              </a:rPr>
              <a:t>乘法器增益</a:t>
            </a:r>
          </a:p>
          <a:p>
            <a:pPr>
              <a:spcBef>
                <a:spcPct val="50000"/>
              </a:spcBef>
            </a:pPr>
            <a:r>
              <a:rPr lang="en-US" altLang="zh-CN" sz="1600" b="1" i="1" dirty="0" err="1">
                <a:latin typeface="Times New Roman" panose="02020603050405020304" pitchFamily="18" charset="0"/>
              </a:rPr>
              <a:t>u</a:t>
            </a:r>
            <a:r>
              <a:rPr lang="en-US" altLang="zh-CN" sz="1600" b="1" i="1" baseline="-25000" dirty="0" err="1">
                <a:latin typeface="Times New Roman" panose="02020603050405020304" pitchFamily="18" charset="0"/>
              </a:rPr>
              <a:t>x</a:t>
            </a:r>
            <a:r>
              <a:rPr lang="en-US" altLang="zh-CN" sz="1600" b="1" dirty="0">
                <a:latin typeface="Times New Roman" panose="02020603050405020304" pitchFamily="18" charset="0"/>
              </a:rPr>
              <a:t>——</a:t>
            </a:r>
            <a:r>
              <a:rPr lang="zh-CN" altLang="en-US" sz="1600" b="1" dirty="0">
                <a:latin typeface="Times New Roman" panose="02020603050405020304" pitchFamily="18" charset="0"/>
              </a:rPr>
              <a:t>调制信</a:t>
            </a:r>
            <a:r>
              <a:rPr lang="en-US" altLang="zh-CN" sz="1600" b="1" i="1" dirty="0" err="1">
                <a:latin typeface="Times New Roman" panose="02020603050405020304" pitchFamily="18" charset="0"/>
              </a:rPr>
              <a:t>U</a:t>
            </a:r>
            <a:r>
              <a:rPr lang="en-US" altLang="zh-CN" sz="1600" b="1" baseline="-25000" dirty="0" err="1">
                <a:latin typeface="Times New Roman" panose="02020603050405020304" pitchFamily="18" charset="0"/>
              </a:rPr>
              <a:t>xm</a:t>
            </a:r>
            <a:r>
              <a:rPr lang="en-US" altLang="zh-CN" sz="1600" b="1" dirty="0" err="1">
                <a:latin typeface="Times New Roman" panose="02020603050405020304" pitchFamily="18" charset="0"/>
              </a:rPr>
              <a:t>cos</a:t>
            </a:r>
            <a:r>
              <a:rPr lang="el-GR" altLang="zh-CN" sz="1600" b="1" i="1" dirty="0">
                <a:latin typeface="Times New Roman" panose="02020603050405020304" pitchFamily="18" charset="0"/>
              </a:rPr>
              <a:t>Ω</a:t>
            </a:r>
            <a:r>
              <a:rPr lang="el-GR" altLang="zh-CN" sz="1600" dirty="0">
                <a:latin typeface="Times New Roman" panose="02020603050405020304" pitchFamily="18" charset="0"/>
              </a:rPr>
              <a:t> </a:t>
            </a:r>
            <a:r>
              <a:rPr lang="en-US" altLang="zh-CN" sz="1600" b="1" i="1" dirty="0">
                <a:latin typeface="Times New Roman" panose="02020603050405020304" pitchFamily="18" charset="0"/>
              </a:rPr>
              <a:t>t</a:t>
            </a:r>
          </a:p>
          <a:p>
            <a:pPr>
              <a:spcBef>
                <a:spcPct val="50000"/>
              </a:spcBef>
            </a:pPr>
            <a:r>
              <a:rPr lang="en-US" altLang="zh-CN" sz="1600" b="1" i="1" dirty="0" err="1">
                <a:latin typeface="Times New Roman" panose="02020603050405020304" pitchFamily="18" charset="0"/>
              </a:rPr>
              <a:t>u</a:t>
            </a:r>
            <a:r>
              <a:rPr lang="en-US" altLang="zh-CN" sz="1600" b="1" i="1" baseline="-25000" dirty="0" err="1">
                <a:latin typeface="Times New Roman" panose="02020603050405020304" pitchFamily="18" charset="0"/>
              </a:rPr>
              <a:t>c</a:t>
            </a:r>
            <a:r>
              <a:rPr lang="en-US" altLang="zh-CN" sz="1600" b="1" dirty="0">
                <a:latin typeface="Times New Roman" panose="02020603050405020304" pitchFamily="18" charset="0"/>
              </a:rPr>
              <a:t>——</a:t>
            </a:r>
            <a:r>
              <a:rPr lang="zh-CN" altLang="en-US" sz="1600" b="1" dirty="0">
                <a:latin typeface="Times New Roman" panose="02020603050405020304" pitchFamily="18" charset="0"/>
              </a:rPr>
              <a:t>载波信号 </a:t>
            </a:r>
            <a:r>
              <a:rPr lang="en-US" altLang="zh-CN" sz="1600" b="1" i="1" dirty="0" err="1">
                <a:latin typeface="Times New Roman" panose="02020603050405020304" pitchFamily="18" charset="0"/>
              </a:rPr>
              <a:t>U</a:t>
            </a:r>
            <a:r>
              <a:rPr lang="en-US" altLang="zh-CN" sz="1600" b="1" baseline="-25000" dirty="0" err="1">
                <a:latin typeface="Times New Roman" panose="02020603050405020304" pitchFamily="18" charset="0"/>
              </a:rPr>
              <a:t>cm</a:t>
            </a:r>
            <a:r>
              <a:rPr lang="en-US" altLang="zh-CN" sz="1600" b="1" dirty="0" err="1">
                <a:latin typeface="Times New Roman" panose="02020603050405020304" pitchFamily="18" charset="0"/>
              </a:rPr>
              <a:t>cos</a:t>
            </a:r>
            <a:r>
              <a:rPr lang="en-US" altLang="zh-CN" sz="1600" b="1" i="1" dirty="0" err="1">
                <a:latin typeface="Times New Roman" panose="02020603050405020304" pitchFamily="18" charset="0"/>
              </a:rPr>
              <a:t>ω</a:t>
            </a:r>
            <a:r>
              <a:rPr lang="en-US" altLang="zh-CN" sz="1600" b="1" i="1" baseline="-25000" dirty="0" err="1">
                <a:latin typeface="Times New Roman" panose="02020603050405020304" pitchFamily="18" charset="0"/>
              </a:rPr>
              <a:t>c</a:t>
            </a:r>
            <a:r>
              <a:rPr lang="en-US" altLang="zh-CN" sz="1600" b="1" i="1" dirty="0" err="1">
                <a:latin typeface="Times New Roman" panose="02020603050405020304" pitchFamily="18" charset="0"/>
              </a:rPr>
              <a:t>t</a:t>
            </a:r>
            <a:endParaRPr lang="en-US" altLang="zh-CN" sz="1600" b="1" i="1" dirty="0">
              <a:latin typeface="Times New Roman" panose="02020603050405020304" pitchFamily="18" charset="0"/>
            </a:endParaRPr>
          </a:p>
        </p:txBody>
      </p:sp>
      <p:sp>
        <p:nvSpPr>
          <p:cNvPr id="3" name="标题 2">
            <a:extLst>
              <a:ext uri="{FF2B5EF4-FFF2-40B4-BE49-F238E27FC236}">
                <a16:creationId xmlns:a16="http://schemas.microsoft.com/office/drawing/2014/main" id="{5253B4C4-742D-4974-9665-6A452B7F5AAF}"/>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、电路调制</a:t>
            </a:r>
          </a:p>
        </p:txBody>
      </p:sp>
    </p:spTree>
    <p:extLst>
      <p:ext uri="{BB962C8B-B14F-4D97-AF65-F5344CB8AC3E}">
        <p14:creationId xmlns:p14="http://schemas.microsoft.com/office/powerpoint/2010/main" val="385269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开关电路调制</a:t>
            </a:r>
          </a:p>
          <a:p>
            <a:endParaRPr lang="zh-CN" altLang="en-US" dirty="0">
              <a:latin typeface="微软雅黑" panose="020B0503020204020204" pitchFamily="34" charset="-122"/>
              <a:ea typeface="微软雅黑" panose="020B0503020204020204" pitchFamily="34" charset="-122"/>
            </a:endParaRPr>
          </a:p>
        </p:txBody>
      </p:sp>
      <p:grpSp>
        <p:nvGrpSpPr>
          <p:cNvPr id="577539" name="Group 3"/>
          <p:cNvGrpSpPr>
            <a:grpSpLocks/>
          </p:cNvGrpSpPr>
          <p:nvPr/>
        </p:nvGrpSpPr>
        <p:grpSpPr bwMode="auto">
          <a:xfrm>
            <a:off x="1334902" y="2812382"/>
            <a:ext cx="2449512" cy="2305050"/>
            <a:chOff x="1152" y="1747"/>
            <a:chExt cx="1440" cy="1366"/>
          </a:xfrm>
        </p:grpSpPr>
        <p:sp>
          <p:nvSpPr>
            <p:cNvPr id="577540" name="Text Box 4"/>
            <p:cNvSpPr txBox="1">
              <a:spLocks noChangeArrowheads="1"/>
            </p:cNvSpPr>
            <p:nvPr/>
          </p:nvSpPr>
          <p:spPr bwMode="auto">
            <a:xfrm>
              <a:off x="1152" y="2242"/>
              <a:ext cx="3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x</a:t>
              </a:r>
              <a:endParaRPr lang="en-US" altLang="zh-CN" sz="2000" i="1" baseline="-25000">
                <a:solidFill>
                  <a:srgbClr val="040100"/>
                </a:solidFill>
                <a:latin typeface="Times New Roman" panose="02020603050405020304" pitchFamily="18" charset="0"/>
              </a:endParaRPr>
            </a:p>
          </p:txBody>
        </p:sp>
        <p:sp>
          <p:nvSpPr>
            <p:cNvPr id="577541" name="Line 5"/>
            <p:cNvSpPr>
              <a:spLocks noChangeShapeType="1"/>
            </p:cNvSpPr>
            <p:nvPr/>
          </p:nvSpPr>
          <p:spPr bwMode="auto">
            <a:xfrm>
              <a:off x="1253" y="2765"/>
              <a:ext cx="1111"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7542" name="Group 6"/>
            <p:cNvGrpSpPr>
              <a:grpSpLocks/>
            </p:cNvGrpSpPr>
            <p:nvPr/>
          </p:nvGrpSpPr>
          <p:grpSpPr bwMode="auto">
            <a:xfrm>
              <a:off x="1536" y="2266"/>
              <a:ext cx="124" cy="624"/>
              <a:chOff x="3780" y="5184"/>
              <a:chExt cx="360" cy="1560"/>
            </a:xfrm>
          </p:grpSpPr>
          <p:sp>
            <p:nvSpPr>
              <p:cNvPr id="577543" name="Line 7"/>
              <p:cNvSpPr>
                <a:spLocks noChangeShapeType="1"/>
              </p:cNvSpPr>
              <p:nvPr/>
            </p:nvSpPr>
            <p:spPr bwMode="auto">
              <a:xfrm>
                <a:off x="4140" y="5184"/>
                <a:ext cx="0" cy="156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44" name="Line 8"/>
              <p:cNvSpPr>
                <a:spLocks noChangeShapeType="1"/>
              </p:cNvSpPr>
              <p:nvPr/>
            </p:nvSpPr>
            <p:spPr bwMode="auto">
              <a:xfrm flipH="1">
                <a:off x="3780" y="5184"/>
                <a:ext cx="360"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7545" name="Oval 9"/>
            <p:cNvSpPr>
              <a:spLocks noChangeArrowheads="1"/>
            </p:cNvSpPr>
            <p:nvPr/>
          </p:nvSpPr>
          <p:spPr bwMode="auto">
            <a:xfrm>
              <a:off x="1649" y="2890"/>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7546" name="Line 10"/>
            <p:cNvSpPr>
              <a:spLocks noChangeShapeType="1"/>
            </p:cNvSpPr>
            <p:nvPr/>
          </p:nvSpPr>
          <p:spPr bwMode="auto">
            <a:xfrm>
              <a:off x="1809" y="2266"/>
              <a:ext cx="0" cy="624"/>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47" name="Line 11"/>
            <p:cNvSpPr>
              <a:spLocks noChangeShapeType="1"/>
            </p:cNvSpPr>
            <p:nvPr/>
          </p:nvSpPr>
          <p:spPr bwMode="auto">
            <a:xfrm>
              <a:off x="1264" y="1978"/>
              <a:ext cx="281"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48" name="Line 12"/>
            <p:cNvSpPr>
              <a:spLocks noChangeShapeType="1"/>
            </p:cNvSpPr>
            <p:nvPr/>
          </p:nvSpPr>
          <p:spPr bwMode="auto">
            <a:xfrm>
              <a:off x="1631" y="1978"/>
              <a:ext cx="726"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49" name="Line 13"/>
            <p:cNvSpPr>
              <a:spLocks noChangeShapeType="1"/>
            </p:cNvSpPr>
            <p:nvPr/>
          </p:nvSpPr>
          <p:spPr bwMode="auto">
            <a:xfrm>
              <a:off x="2144" y="1978"/>
              <a:ext cx="0" cy="197"/>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50" name="Line 14"/>
            <p:cNvSpPr>
              <a:spLocks noChangeShapeType="1"/>
            </p:cNvSpPr>
            <p:nvPr/>
          </p:nvSpPr>
          <p:spPr bwMode="auto">
            <a:xfrm>
              <a:off x="2145" y="2269"/>
              <a:ext cx="0" cy="503"/>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51" name="Text Box 15"/>
            <p:cNvSpPr txBox="1">
              <a:spLocks noChangeArrowheads="1"/>
            </p:cNvSpPr>
            <p:nvPr/>
          </p:nvSpPr>
          <p:spPr bwMode="auto">
            <a:xfrm>
              <a:off x="2258" y="2266"/>
              <a:ext cx="33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o</a:t>
              </a:r>
              <a:endParaRPr lang="en-US" altLang="zh-CN" sz="2000" i="1" baseline="-25000">
                <a:solidFill>
                  <a:srgbClr val="040100"/>
                </a:solidFill>
                <a:latin typeface="Times New Roman" panose="02020603050405020304" pitchFamily="18" charset="0"/>
              </a:endParaRPr>
            </a:p>
          </p:txBody>
        </p:sp>
        <p:sp>
          <p:nvSpPr>
            <p:cNvPr id="577552" name="Text Box 16"/>
            <p:cNvSpPr txBox="1">
              <a:spLocks noChangeArrowheads="1"/>
            </p:cNvSpPr>
            <p:nvPr/>
          </p:nvSpPr>
          <p:spPr bwMode="auto">
            <a:xfrm>
              <a:off x="1484" y="2866"/>
              <a:ext cx="33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c</a:t>
              </a:r>
              <a:endParaRPr lang="en-US" altLang="zh-CN" sz="2000" i="1" baseline="-25000">
                <a:solidFill>
                  <a:srgbClr val="040100"/>
                </a:solidFill>
                <a:latin typeface="Times New Roman" panose="02020603050405020304" pitchFamily="18" charset="0"/>
              </a:endParaRPr>
            </a:p>
          </p:txBody>
        </p:sp>
        <p:sp>
          <p:nvSpPr>
            <p:cNvPr id="577553" name="Text Box 17"/>
            <p:cNvSpPr txBox="1">
              <a:spLocks noChangeArrowheads="1"/>
            </p:cNvSpPr>
            <p:nvPr/>
          </p:nvSpPr>
          <p:spPr bwMode="auto">
            <a:xfrm>
              <a:off x="2104" y="2092"/>
              <a:ext cx="30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a:solidFill>
                    <a:srgbClr val="000099"/>
                  </a:solidFill>
                  <a:latin typeface="Times New Roman" panose="02020603050405020304" pitchFamily="18" charset="0"/>
                </a:rPr>
                <a:t>V</a:t>
              </a:r>
              <a:r>
                <a:rPr lang="en-US" altLang="zh-CN" sz="2000" baseline="-25000">
                  <a:solidFill>
                    <a:srgbClr val="000099"/>
                  </a:solidFill>
                  <a:latin typeface="Times New Roman" panose="02020603050405020304" pitchFamily="18" charset="0"/>
                </a:rPr>
                <a:t>2</a:t>
              </a:r>
            </a:p>
          </p:txBody>
        </p:sp>
        <p:sp>
          <p:nvSpPr>
            <p:cNvPr id="577554" name="Text Box 18"/>
            <p:cNvSpPr txBox="1">
              <a:spLocks noChangeArrowheads="1"/>
            </p:cNvSpPr>
            <p:nvPr/>
          </p:nvSpPr>
          <p:spPr bwMode="auto">
            <a:xfrm>
              <a:off x="1475" y="1747"/>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a:solidFill>
                    <a:srgbClr val="000099"/>
                  </a:solidFill>
                  <a:latin typeface="Times New Roman" panose="02020603050405020304" pitchFamily="18" charset="0"/>
                </a:rPr>
                <a:t>V</a:t>
              </a:r>
              <a:r>
                <a:rPr lang="en-US" altLang="zh-CN" sz="2000" baseline="-25000">
                  <a:solidFill>
                    <a:srgbClr val="000099"/>
                  </a:solidFill>
                  <a:latin typeface="Times New Roman" panose="02020603050405020304" pitchFamily="18" charset="0"/>
                </a:rPr>
                <a:t>1</a:t>
              </a:r>
            </a:p>
          </p:txBody>
        </p:sp>
        <p:sp>
          <p:nvSpPr>
            <p:cNvPr id="577555" name="Oval 19"/>
            <p:cNvSpPr>
              <a:spLocks noChangeArrowheads="1"/>
            </p:cNvSpPr>
            <p:nvPr/>
          </p:nvSpPr>
          <p:spPr bwMode="auto">
            <a:xfrm flipH="1">
              <a:off x="2133" y="2750"/>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577556" name="Oval 20"/>
            <p:cNvSpPr>
              <a:spLocks noChangeArrowheads="1"/>
            </p:cNvSpPr>
            <p:nvPr/>
          </p:nvSpPr>
          <p:spPr bwMode="auto">
            <a:xfrm flipH="1">
              <a:off x="1524" y="2253"/>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577557" name="Oval 21"/>
            <p:cNvSpPr>
              <a:spLocks noChangeArrowheads="1"/>
            </p:cNvSpPr>
            <p:nvPr/>
          </p:nvSpPr>
          <p:spPr bwMode="auto">
            <a:xfrm flipH="1">
              <a:off x="1524" y="2750"/>
              <a:ext cx="28"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577558" name="Oval 22"/>
            <p:cNvSpPr>
              <a:spLocks noChangeArrowheads="1"/>
            </p:cNvSpPr>
            <p:nvPr/>
          </p:nvSpPr>
          <p:spPr bwMode="auto">
            <a:xfrm flipH="1">
              <a:off x="2133" y="1965"/>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577559" name="Text Box 23"/>
            <p:cNvSpPr txBox="1">
              <a:spLocks noChangeArrowheads="1"/>
            </p:cNvSpPr>
            <p:nvPr/>
          </p:nvSpPr>
          <p:spPr bwMode="auto">
            <a:xfrm>
              <a:off x="1789" y="2890"/>
              <a:ext cx="33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c</a:t>
              </a:r>
              <a:endParaRPr lang="en-US" altLang="zh-CN" sz="2000" i="1" baseline="-25000">
                <a:solidFill>
                  <a:srgbClr val="040100"/>
                </a:solidFill>
                <a:latin typeface="Times New Roman" panose="02020603050405020304" pitchFamily="18" charset="0"/>
              </a:endParaRPr>
            </a:p>
          </p:txBody>
        </p:sp>
        <p:sp>
          <p:nvSpPr>
            <p:cNvPr id="577560" name="Line 24"/>
            <p:cNvSpPr>
              <a:spLocks noChangeShapeType="1"/>
            </p:cNvSpPr>
            <p:nvPr/>
          </p:nvSpPr>
          <p:spPr bwMode="auto">
            <a:xfrm flipV="1">
              <a:off x="1874" y="2928"/>
              <a:ext cx="94" cy="4"/>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1" name="Line 25"/>
            <p:cNvSpPr>
              <a:spLocks noChangeAspect="1" noChangeShapeType="1"/>
            </p:cNvSpPr>
            <p:nvPr/>
          </p:nvSpPr>
          <p:spPr bwMode="auto">
            <a:xfrm rot="16200000" flipV="1">
              <a:off x="1376" y="2279"/>
              <a:ext cx="322" cy="1"/>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2" name="Line 26"/>
            <p:cNvSpPr>
              <a:spLocks noChangeAspect="1" noChangeShapeType="1"/>
            </p:cNvSpPr>
            <p:nvPr/>
          </p:nvSpPr>
          <p:spPr bwMode="auto">
            <a:xfrm rot="16200000" flipV="1">
              <a:off x="1482" y="2032"/>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3" name="Line 27"/>
            <p:cNvSpPr>
              <a:spLocks noChangeAspect="1" noChangeShapeType="1"/>
            </p:cNvSpPr>
            <p:nvPr/>
          </p:nvSpPr>
          <p:spPr bwMode="auto">
            <a:xfrm rot="16200000" flipV="1">
              <a:off x="1577" y="2032"/>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4" name="Line 28"/>
            <p:cNvSpPr>
              <a:spLocks noChangeAspect="1" noChangeShapeType="1"/>
            </p:cNvSpPr>
            <p:nvPr/>
          </p:nvSpPr>
          <p:spPr bwMode="auto">
            <a:xfrm flipV="1">
              <a:off x="1538" y="2119"/>
              <a:ext cx="9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5" name="Line 29"/>
            <p:cNvSpPr>
              <a:spLocks noChangeAspect="1" noChangeShapeType="1"/>
            </p:cNvSpPr>
            <p:nvPr/>
          </p:nvSpPr>
          <p:spPr bwMode="auto">
            <a:xfrm flipV="1">
              <a:off x="1517" y="2091"/>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6" name="Line 30"/>
            <p:cNvSpPr>
              <a:spLocks noChangeAspect="1" noChangeShapeType="1"/>
            </p:cNvSpPr>
            <p:nvPr/>
          </p:nvSpPr>
          <p:spPr bwMode="auto">
            <a:xfrm flipV="1">
              <a:off x="1568" y="2091"/>
              <a:ext cx="3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7" name="Line 31"/>
            <p:cNvSpPr>
              <a:spLocks noChangeAspect="1" noChangeShapeType="1"/>
            </p:cNvSpPr>
            <p:nvPr/>
          </p:nvSpPr>
          <p:spPr bwMode="auto">
            <a:xfrm rot="16200000" flipV="1">
              <a:off x="1532" y="2036"/>
              <a:ext cx="114" cy="0"/>
            </a:xfrm>
            <a:prstGeom prst="line">
              <a:avLst/>
            </a:prstGeom>
            <a:noFill/>
            <a:ln w="9525">
              <a:solidFill>
                <a:srgbClr val="9A0A18"/>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77568" name="Line 32"/>
            <p:cNvSpPr>
              <a:spLocks noChangeAspect="1" noChangeShapeType="1"/>
            </p:cNvSpPr>
            <p:nvPr/>
          </p:nvSpPr>
          <p:spPr bwMode="auto">
            <a:xfrm flipV="1">
              <a:off x="1616" y="2091"/>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69" name="Line 33"/>
            <p:cNvSpPr>
              <a:spLocks noChangeAspect="1" noChangeShapeType="1"/>
            </p:cNvSpPr>
            <p:nvPr/>
          </p:nvSpPr>
          <p:spPr bwMode="auto">
            <a:xfrm>
              <a:off x="2031" y="2267"/>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70" name="Line 34"/>
            <p:cNvSpPr>
              <a:spLocks noChangeAspect="1" noChangeShapeType="1"/>
            </p:cNvSpPr>
            <p:nvPr/>
          </p:nvSpPr>
          <p:spPr bwMode="auto">
            <a:xfrm>
              <a:off x="2031" y="2172"/>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71" name="Line 35"/>
            <p:cNvSpPr>
              <a:spLocks noChangeAspect="1" noChangeShapeType="1"/>
            </p:cNvSpPr>
            <p:nvPr/>
          </p:nvSpPr>
          <p:spPr bwMode="auto">
            <a:xfrm rot="-5400000">
              <a:off x="1954" y="2221"/>
              <a:ext cx="9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72" name="Line 36"/>
            <p:cNvSpPr>
              <a:spLocks noChangeAspect="1" noChangeShapeType="1"/>
            </p:cNvSpPr>
            <p:nvPr/>
          </p:nvSpPr>
          <p:spPr bwMode="auto">
            <a:xfrm>
              <a:off x="2029" y="2220"/>
              <a:ext cx="113" cy="1"/>
            </a:xfrm>
            <a:prstGeom prst="line">
              <a:avLst/>
            </a:prstGeom>
            <a:noFill/>
            <a:ln w="9525">
              <a:solidFill>
                <a:srgbClr val="9A0A18"/>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77573" name="Line 37"/>
            <p:cNvSpPr>
              <a:spLocks noChangeAspect="1" noChangeShapeType="1"/>
            </p:cNvSpPr>
            <p:nvPr/>
          </p:nvSpPr>
          <p:spPr bwMode="auto">
            <a:xfrm rot="-5400000">
              <a:off x="2010" y="2171"/>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74" name="Oval 38"/>
            <p:cNvSpPr>
              <a:spLocks noChangeArrowheads="1"/>
            </p:cNvSpPr>
            <p:nvPr/>
          </p:nvSpPr>
          <p:spPr bwMode="auto">
            <a:xfrm>
              <a:off x="1795" y="2888"/>
              <a:ext cx="27" cy="28"/>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7575" name="Oval 39"/>
            <p:cNvSpPr>
              <a:spLocks noChangeArrowheads="1"/>
            </p:cNvSpPr>
            <p:nvPr/>
          </p:nvSpPr>
          <p:spPr bwMode="auto">
            <a:xfrm>
              <a:off x="1235" y="1965"/>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7576" name="Oval 40"/>
            <p:cNvSpPr>
              <a:spLocks noChangeArrowheads="1"/>
            </p:cNvSpPr>
            <p:nvPr/>
          </p:nvSpPr>
          <p:spPr bwMode="auto">
            <a:xfrm>
              <a:off x="1241" y="2752"/>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7577" name="Oval 41"/>
            <p:cNvSpPr>
              <a:spLocks noChangeArrowheads="1"/>
            </p:cNvSpPr>
            <p:nvPr/>
          </p:nvSpPr>
          <p:spPr bwMode="auto">
            <a:xfrm>
              <a:off x="2364" y="2754"/>
              <a:ext cx="27" cy="28"/>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7578" name="Oval 42"/>
            <p:cNvSpPr>
              <a:spLocks noChangeArrowheads="1"/>
            </p:cNvSpPr>
            <p:nvPr/>
          </p:nvSpPr>
          <p:spPr bwMode="auto">
            <a:xfrm>
              <a:off x="2361" y="1969"/>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7579" name="Line 43"/>
            <p:cNvSpPr>
              <a:spLocks noChangeShapeType="1"/>
            </p:cNvSpPr>
            <p:nvPr/>
          </p:nvSpPr>
          <p:spPr bwMode="auto">
            <a:xfrm>
              <a:off x="1953" y="2266"/>
              <a:ext cx="0" cy="182"/>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80" name="Oval 44"/>
            <p:cNvSpPr>
              <a:spLocks noChangeArrowheads="1"/>
            </p:cNvSpPr>
            <p:nvPr/>
          </p:nvSpPr>
          <p:spPr bwMode="auto">
            <a:xfrm flipH="1">
              <a:off x="1941" y="2253"/>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577581" name="Oval 45"/>
            <p:cNvSpPr>
              <a:spLocks noChangeArrowheads="1"/>
            </p:cNvSpPr>
            <p:nvPr/>
          </p:nvSpPr>
          <p:spPr bwMode="auto">
            <a:xfrm flipH="1">
              <a:off x="1938" y="2750"/>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577582" name="Line 46"/>
            <p:cNvSpPr>
              <a:spLocks noChangeAspect="1" noChangeShapeType="1"/>
            </p:cNvSpPr>
            <p:nvPr/>
          </p:nvSpPr>
          <p:spPr bwMode="auto">
            <a:xfrm>
              <a:off x="1807" y="2267"/>
              <a:ext cx="191" cy="1"/>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83" name="Line 47"/>
            <p:cNvSpPr>
              <a:spLocks noChangeAspect="1" noChangeShapeType="1"/>
            </p:cNvSpPr>
            <p:nvPr/>
          </p:nvSpPr>
          <p:spPr bwMode="auto">
            <a:xfrm rot="-5400000">
              <a:off x="2010" y="2270"/>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84" name="Line 48"/>
            <p:cNvSpPr>
              <a:spLocks noChangeAspect="1" noChangeShapeType="1"/>
            </p:cNvSpPr>
            <p:nvPr/>
          </p:nvSpPr>
          <p:spPr bwMode="auto">
            <a:xfrm rot="-5400000">
              <a:off x="2013" y="2221"/>
              <a:ext cx="31"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85" name="Rectangle 49"/>
            <p:cNvSpPr>
              <a:spLocks noChangeAspect="1" noChangeArrowheads="1"/>
            </p:cNvSpPr>
            <p:nvPr/>
          </p:nvSpPr>
          <p:spPr bwMode="auto">
            <a:xfrm rot="5400000">
              <a:off x="1885" y="2488"/>
              <a:ext cx="127" cy="50"/>
            </a:xfrm>
            <a:prstGeom prst="rect">
              <a:avLst/>
            </a:prstGeom>
            <a:noFill/>
            <a:ln w="9525">
              <a:solidFill>
                <a:srgbClr val="9A0A1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586" name="Line 50"/>
            <p:cNvSpPr>
              <a:spLocks noChangeShapeType="1"/>
            </p:cNvSpPr>
            <p:nvPr/>
          </p:nvSpPr>
          <p:spPr bwMode="auto">
            <a:xfrm>
              <a:off x="1949" y="2580"/>
              <a:ext cx="0" cy="186"/>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87" name="Rectangle 51"/>
            <p:cNvSpPr>
              <a:spLocks noChangeAspect="1" noChangeArrowheads="1"/>
            </p:cNvSpPr>
            <p:nvPr/>
          </p:nvSpPr>
          <p:spPr bwMode="auto">
            <a:xfrm rot="5400000">
              <a:off x="1472" y="2484"/>
              <a:ext cx="127" cy="49"/>
            </a:xfrm>
            <a:prstGeom prst="rect">
              <a:avLst/>
            </a:prstGeom>
            <a:noFill/>
            <a:ln w="9525">
              <a:solidFill>
                <a:srgbClr val="9A0A1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588" name="Line 52"/>
            <p:cNvSpPr>
              <a:spLocks noChangeShapeType="1"/>
            </p:cNvSpPr>
            <p:nvPr/>
          </p:nvSpPr>
          <p:spPr bwMode="auto">
            <a:xfrm>
              <a:off x="1537" y="2574"/>
              <a:ext cx="0" cy="189"/>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77589" name="Group 53"/>
            <p:cNvGrpSpPr>
              <a:grpSpLocks noChangeAspect="1"/>
            </p:cNvGrpSpPr>
            <p:nvPr/>
          </p:nvGrpSpPr>
          <p:grpSpPr bwMode="auto">
            <a:xfrm>
              <a:off x="2325" y="2786"/>
              <a:ext cx="100" cy="101"/>
              <a:chOff x="6740" y="12872"/>
              <a:chExt cx="333" cy="337"/>
            </a:xfrm>
          </p:grpSpPr>
          <p:sp>
            <p:nvSpPr>
              <p:cNvPr id="577590" name="Line 54"/>
              <p:cNvSpPr>
                <a:spLocks noChangeAspect="1" noChangeShapeType="1"/>
              </p:cNvSpPr>
              <p:nvPr/>
            </p:nvSpPr>
            <p:spPr bwMode="auto">
              <a:xfrm>
                <a:off x="6740" y="13209"/>
                <a:ext cx="333" cy="0"/>
              </a:xfrm>
              <a:prstGeom prst="line">
                <a:avLst/>
              </a:prstGeom>
              <a:noFill/>
              <a:ln w="19050">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591" name="Line 55"/>
              <p:cNvSpPr>
                <a:spLocks noChangeAspect="1" noChangeShapeType="1"/>
              </p:cNvSpPr>
              <p:nvPr/>
            </p:nvSpPr>
            <p:spPr bwMode="auto">
              <a:xfrm rot="5400000">
                <a:off x="6740" y="13039"/>
                <a:ext cx="333"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77592" name="Group 56"/>
          <p:cNvGrpSpPr>
            <a:grpSpLocks/>
          </p:cNvGrpSpPr>
          <p:nvPr/>
        </p:nvGrpSpPr>
        <p:grpSpPr bwMode="auto">
          <a:xfrm>
            <a:off x="7112836" y="2263106"/>
            <a:ext cx="3000375" cy="2878138"/>
            <a:chOff x="3031" y="1586"/>
            <a:chExt cx="1890" cy="1813"/>
          </a:xfrm>
        </p:grpSpPr>
        <p:sp>
          <p:nvSpPr>
            <p:cNvPr id="577593" name="Text Box 57"/>
            <p:cNvSpPr txBox="1">
              <a:spLocks noChangeArrowheads="1"/>
            </p:cNvSpPr>
            <p:nvPr/>
          </p:nvSpPr>
          <p:spPr bwMode="auto">
            <a:xfrm>
              <a:off x="3072" y="2784"/>
              <a:ext cx="29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latin typeface="Times New Roman" panose="02020603050405020304" pitchFamily="18" charset="0"/>
                </a:rPr>
                <a:t> </a:t>
              </a:r>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o</a:t>
              </a:r>
            </a:p>
          </p:txBody>
        </p:sp>
        <p:sp>
          <p:nvSpPr>
            <p:cNvPr id="577594" name="Line 58"/>
            <p:cNvSpPr>
              <a:spLocks noChangeShapeType="1"/>
            </p:cNvSpPr>
            <p:nvPr/>
          </p:nvSpPr>
          <p:spPr bwMode="auto">
            <a:xfrm>
              <a:off x="3331" y="1757"/>
              <a:ext cx="0" cy="495"/>
            </a:xfrm>
            <a:prstGeom prst="line">
              <a:avLst/>
            </a:prstGeom>
            <a:noFill/>
            <a:ln w="63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77595" name="Line 59"/>
            <p:cNvSpPr>
              <a:spLocks noChangeShapeType="1"/>
            </p:cNvSpPr>
            <p:nvPr/>
          </p:nvSpPr>
          <p:spPr bwMode="auto">
            <a:xfrm>
              <a:off x="3331" y="2041"/>
              <a:ext cx="1377"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577596" name="Freeform 60"/>
            <p:cNvSpPr>
              <a:spLocks/>
            </p:cNvSpPr>
            <p:nvPr/>
          </p:nvSpPr>
          <p:spPr bwMode="auto">
            <a:xfrm rot="-10800000">
              <a:off x="3331" y="1888"/>
              <a:ext cx="1279" cy="310"/>
            </a:xfrm>
            <a:custGeom>
              <a:avLst/>
              <a:gdLst>
                <a:gd name="T0" fmla="*/ 0 w 360"/>
                <a:gd name="T1" fmla="*/ 780 h 780"/>
                <a:gd name="T2" fmla="*/ 180 w 360"/>
                <a:gd name="T3" fmla="*/ 0 h 780"/>
                <a:gd name="T4" fmla="*/ 360 w 360"/>
                <a:gd name="T5" fmla="*/ 780 h 780"/>
              </a:gdLst>
              <a:ahLst/>
              <a:cxnLst>
                <a:cxn ang="0">
                  <a:pos x="T0" y="T1"/>
                </a:cxn>
                <a:cxn ang="0">
                  <a:pos x="T2" y="T3"/>
                </a:cxn>
                <a:cxn ang="0">
                  <a:pos x="T4" y="T5"/>
                </a:cxn>
              </a:cxnLst>
              <a:rect l="0" t="0" r="r" b="b"/>
              <a:pathLst>
                <a:path w="360" h="780">
                  <a:moveTo>
                    <a:pt x="0" y="780"/>
                  </a:moveTo>
                  <a:cubicBezTo>
                    <a:pt x="60" y="390"/>
                    <a:pt x="120" y="0"/>
                    <a:pt x="180" y="0"/>
                  </a:cubicBezTo>
                  <a:cubicBezTo>
                    <a:pt x="240" y="0"/>
                    <a:pt x="330" y="650"/>
                    <a:pt x="360" y="7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597" name="Text Box 61"/>
            <p:cNvSpPr txBox="1">
              <a:spLocks noChangeArrowheads="1"/>
            </p:cNvSpPr>
            <p:nvPr/>
          </p:nvSpPr>
          <p:spPr bwMode="auto">
            <a:xfrm>
              <a:off x="4560" y="2010"/>
              <a:ext cx="28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t</a:t>
              </a:r>
            </a:p>
          </p:txBody>
        </p:sp>
        <p:sp>
          <p:nvSpPr>
            <p:cNvPr id="577598" name="Text Box 62"/>
            <p:cNvSpPr txBox="1">
              <a:spLocks noChangeArrowheads="1"/>
            </p:cNvSpPr>
            <p:nvPr/>
          </p:nvSpPr>
          <p:spPr bwMode="auto">
            <a:xfrm>
              <a:off x="3138" y="1920"/>
              <a:ext cx="31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O</a:t>
              </a:r>
            </a:p>
          </p:txBody>
        </p:sp>
        <p:grpSp>
          <p:nvGrpSpPr>
            <p:cNvPr id="577599" name="Group 63"/>
            <p:cNvGrpSpPr>
              <a:grpSpLocks/>
            </p:cNvGrpSpPr>
            <p:nvPr/>
          </p:nvGrpSpPr>
          <p:grpSpPr bwMode="auto">
            <a:xfrm>
              <a:off x="3031" y="2304"/>
              <a:ext cx="1816" cy="648"/>
              <a:chOff x="3031" y="2208"/>
              <a:chExt cx="1816" cy="648"/>
            </a:xfrm>
          </p:grpSpPr>
          <p:sp>
            <p:nvSpPr>
              <p:cNvPr id="577600" name="Line 64"/>
              <p:cNvSpPr>
                <a:spLocks noChangeShapeType="1"/>
              </p:cNvSpPr>
              <p:nvPr/>
            </p:nvSpPr>
            <p:spPr bwMode="auto">
              <a:xfrm>
                <a:off x="3331" y="2233"/>
                <a:ext cx="0" cy="464"/>
              </a:xfrm>
              <a:prstGeom prst="line">
                <a:avLst/>
              </a:prstGeom>
              <a:noFill/>
              <a:ln w="63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77601" name="Line 65"/>
              <p:cNvSpPr>
                <a:spLocks noChangeShapeType="1"/>
              </p:cNvSpPr>
              <p:nvPr/>
            </p:nvSpPr>
            <p:spPr bwMode="auto">
              <a:xfrm>
                <a:off x="3331" y="2583"/>
                <a:ext cx="1377"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577602" name="Group 66"/>
              <p:cNvGrpSpPr>
                <a:grpSpLocks/>
              </p:cNvGrpSpPr>
              <p:nvPr/>
            </p:nvGrpSpPr>
            <p:grpSpPr bwMode="auto">
              <a:xfrm rot="10800000">
                <a:off x="3331" y="2388"/>
                <a:ext cx="1229" cy="199"/>
                <a:chOff x="7560" y="5652"/>
                <a:chExt cx="2250" cy="401"/>
              </a:xfrm>
            </p:grpSpPr>
            <p:grpSp>
              <p:nvGrpSpPr>
                <p:cNvPr id="577603" name="Group 67"/>
                <p:cNvGrpSpPr>
                  <a:grpSpLocks/>
                </p:cNvGrpSpPr>
                <p:nvPr/>
              </p:nvGrpSpPr>
              <p:grpSpPr bwMode="auto">
                <a:xfrm>
                  <a:off x="7560" y="5652"/>
                  <a:ext cx="90" cy="401"/>
                  <a:chOff x="5940" y="6120"/>
                  <a:chExt cx="90" cy="401"/>
                </a:xfrm>
              </p:grpSpPr>
              <p:sp>
                <p:nvSpPr>
                  <p:cNvPr id="577604" name="Line 68"/>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05" name="Line 69"/>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06" name="Line 70"/>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07" name="Group 71"/>
                <p:cNvGrpSpPr>
                  <a:grpSpLocks/>
                </p:cNvGrpSpPr>
                <p:nvPr/>
              </p:nvGrpSpPr>
              <p:grpSpPr bwMode="auto">
                <a:xfrm>
                  <a:off x="7740" y="5652"/>
                  <a:ext cx="90" cy="401"/>
                  <a:chOff x="5940" y="6120"/>
                  <a:chExt cx="90" cy="401"/>
                </a:xfrm>
              </p:grpSpPr>
              <p:sp>
                <p:nvSpPr>
                  <p:cNvPr id="577608" name="Line 72"/>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09" name="Line 73"/>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10" name="Line 74"/>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11" name="Group 75"/>
                <p:cNvGrpSpPr>
                  <a:grpSpLocks/>
                </p:cNvGrpSpPr>
                <p:nvPr/>
              </p:nvGrpSpPr>
              <p:grpSpPr bwMode="auto">
                <a:xfrm>
                  <a:off x="7920" y="5652"/>
                  <a:ext cx="90" cy="401"/>
                  <a:chOff x="5940" y="6120"/>
                  <a:chExt cx="90" cy="401"/>
                </a:xfrm>
              </p:grpSpPr>
              <p:sp>
                <p:nvSpPr>
                  <p:cNvPr id="577612" name="Line 76"/>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13" name="Line 77"/>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14" name="Line 78"/>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15" name="Group 79"/>
                <p:cNvGrpSpPr>
                  <a:grpSpLocks/>
                </p:cNvGrpSpPr>
                <p:nvPr/>
              </p:nvGrpSpPr>
              <p:grpSpPr bwMode="auto">
                <a:xfrm>
                  <a:off x="8100" y="5652"/>
                  <a:ext cx="90" cy="401"/>
                  <a:chOff x="5940" y="6120"/>
                  <a:chExt cx="90" cy="401"/>
                </a:xfrm>
              </p:grpSpPr>
              <p:sp>
                <p:nvSpPr>
                  <p:cNvPr id="577616" name="Line 80"/>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17" name="Line 81"/>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18" name="Line 82"/>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19" name="Group 83"/>
                <p:cNvGrpSpPr>
                  <a:grpSpLocks/>
                </p:cNvGrpSpPr>
                <p:nvPr/>
              </p:nvGrpSpPr>
              <p:grpSpPr bwMode="auto">
                <a:xfrm>
                  <a:off x="8280" y="5652"/>
                  <a:ext cx="90" cy="401"/>
                  <a:chOff x="5940" y="6120"/>
                  <a:chExt cx="90" cy="401"/>
                </a:xfrm>
              </p:grpSpPr>
              <p:sp>
                <p:nvSpPr>
                  <p:cNvPr id="577620" name="Line 84"/>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21" name="Line 85"/>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22" name="Line 86"/>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23" name="Group 87"/>
                <p:cNvGrpSpPr>
                  <a:grpSpLocks/>
                </p:cNvGrpSpPr>
                <p:nvPr/>
              </p:nvGrpSpPr>
              <p:grpSpPr bwMode="auto">
                <a:xfrm>
                  <a:off x="8460" y="5652"/>
                  <a:ext cx="90" cy="401"/>
                  <a:chOff x="5940" y="6120"/>
                  <a:chExt cx="90" cy="401"/>
                </a:xfrm>
              </p:grpSpPr>
              <p:sp>
                <p:nvSpPr>
                  <p:cNvPr id="577624" name="Line 88"/>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25" name="Line 89"/>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26" name="Line 90"/>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27" name="Group 91"/>
                <p:cNvGrpSpPr>
                  <a:grpSpLocks/>
                </p:cNvGrpSpPr>
                <p:nvPr/>
              </p:nvGrpSpPr>
              <p:grpSpPr bwMode="auto">
                <a:xfrm>
                  <a:off x="8640" y="5652"/>
                  <a:ext cx="90" cy="401"/>
                  <a:chOff x="5940" y="6120"/>
                  <a:chExt cx="90" cy="401"/>
                </a:xfrm>
              </p:grpSpPr>
              <p:sp>
                <p:nvSpPr>
                  <p:cNvPr id="577628" name="Line 92"/>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29" name="Line 93"/>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30" name="Line 94"/>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31" name="Group 95"/>
                <p:cNvGrpSpPr>
                  <a:grpSpLocks/>
                </p:cNvGrpSpPr>
                <p:nvPr/>
              </p:nvGrpSpPr>
              <p:grpSpPr bwMode="auto">
                <a:xfrm>
                  <a:off x="8820" y="5652"/>
                  <a:ext cx="90" cy="401"/>
                  <a:chOff x="5940" y="6120"/>
                  <a:chExt cx="90" cy="401"/>
                </a:xfrm>
              </p:grpSpPr>
              <p:sp>
                <p:nvSpPr>
                  <p:cNvPr id="577632" name="Line 96"/>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33" name="Line 97"/>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34" name="Line 98"/>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35" name="Group 99"/>
                <p:cNvGrpSpPr>
                  <a:grpSpLocks/>
                </p:cNvGrpSpPr>
                <p:nvPr/>
              </p:nvGrpSpPr>
              <p:grpSpPr bwMode="auto">
                <a:xfrm>
                  <a:off x="9000" y="5652"/>
                  <a:ext cx="90" cy="401"/>
                  <a:chOff x="5940" y="6120"/>
                  <a:chExt cx="90" cy="401"/>
                </a:xfrm>
              </p:grpSpPr>
              <p:sp>
                <p:nvSpPr>
                  <p:cNvPr id="577636" name="Line 100"/>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37" name="Line 101"/>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38" name="Line 102"/>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39" name="Group 103"/>
                <p:cNvGrpSpPr>
                  <a:grpSpLocks/>
                </p:cNvGrpSpPr>
                <p:nvPr/>
              </p:nvGrpSpPr>
              <p:grpSpPr bwMode="auto">
                <a:xfrm>
                  <a:off x="9180" y="5652"/>
                  <a:ext cx="90" cy="401"/>
                  <a:chOff x="5940" y="6120"/>
                  <a:chExt cx="90" cy="401"/>
                </a:xfrm>
              </p:grpSpPr>
              <p:sp>
                <p:nvSpPr>
                  <p:cNvPr id="577640" name="Line 104"/>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41" name="Line 105"/>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42" name="Line 106"/>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43" name="Group 107"/>
                <p:cNvGrpSpPr>
                  <a:grpSpLocks/>
                </p:cNvGrpSpPr>
                <p:nvPr/>
              </p:nvGrpSpPr>
              <p:grpSpPr bwMode="auto">
                <a:xfrm>
                  <a:off x="9360" y="5652"/>
                  <a:ext cx="90" cy="401"/>
                  <a:chOff x="5940" y="6120"/>
                  <a:chExt cx="90" cy="401"/>
                </a:xfrm>
              </p:grpSpPr>
              <p:sp>
                <p:nvSpPr>
                  <p:cNvPr id="577644" name="Line 108"/>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45" name="Line 109"/>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46" name="Line 110"/>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47" name="Group 111"/>
                <p:cNvGrpSpPr>
                  <a:grpSpLocks/>
                </p:cNvGrpSpPr>
                <p:nvPr/>
              </p:nvGrpSpPr>
              <p:grpSpPr bwMode="auto">
                <a:xfrm>
                  <a:off x="9540" y="5652"/>
                  <a:ext cx="90" cy="401"/>
                  <a:chOff x="5940" y="6120"/>
                  <a:chExt cx="90" cy="401"/>
                </a:xfrm>
              </p:grpSpPr>
              <p:sp>
                <p:nvSpPr>
                  <p:cNvPr id="577648" name="Line 112"/>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49" name="Line 113"/>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50" name="Line 114"/>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7651" name="Group 115"/>
                <p:cNvGrpSpPr>
                  <a:grpSpLocks/>
                </p:cNvGrpSpPr>
                <p:nvPr/>
              </p:nvGrpSpPr>
              <p:grpSpPr bwMode="auto">
                <a:xfrm>
                  <a:off x="9720" y="5652"/>
                  <a:ext cx="90" cy="401"/>
                  <a:chOff x="5940" y="6120"/>
                  <a:chExt cx="90" cy="401"/>
                </a:xfrm>
              </p:grpSpPr>
              <p:sp>
                <p:nvSpPr>
                  <p:cNvPr id="577652" name="Line 116"/>
                  <p:cNvSpPr>
                    <a:spLocks noChangeShapeType="1"/>
                  </p:cNvSpPr>
                  <p:nvPr/>
                </p:nvSpPr>
                <p:spPr bwMode="auto">
                  <a:xfrm>
                    <a:off x="594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53" name="Line 117"/>
                  <p:cNvSpPr>
                    <a:spLocks noChangeShapeType="1"/>
                  </p:cNvSpPr>
                  <p:nvPr/>
                </p:nvSpPr>
                <p:spPr bwMode="auto">
                  <a:xfrm>
                    <a:off x="6030" y="6120"/>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54" name="Line 118"/>
                  <p:cNvSpPr>
                    <a:spLocks noChangeShapeType="1"/>
                  </p:cNvSpPr>
                  <p:nvPr/>
                </p:nvSpPr>
                <p:spPr bwMode="auto">
                  <a:xfrm>
                    <a:off x="5940" y="652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7655" name="Text Box 119"/>
              <p:cNvSpPr txBox="1">
                <a:spLocks noChangeArrowheads="1"/>
              </p:cNvSpPr>
              <p:nvPr/>
            </p:nvSpPr>
            <p:spPr bwMode="auto">
              <a:xfrm>
                <a:off x="3031" y="2208"/>
                <a:ext cx="425"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latin typeface="Times New Roman" panose="02020603050405020304" pitchFamily="18" charset="0"/>
                  </a:rPr>
                  <a:t> </a:t>
                </a:r>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c</a:t>
                </a:r>
              </a:p>
            </p:txBody>
          </p:sp>
          <p:sp>
            <p:nvSpPr>
              <p:cNvPr id="577656" name="Text Box 120"/>
              <p:cNvSpPr txBox="1">
                <a:spLocks noChangeArrowheads="1"/>
              </p:cNvSpPr>
              <p:nvPr/>
            </p:nvSpPr>
            <p:spPr bwMode="auto">
              <a:xfrm>
                <a:off x="3069" y="2502"/>
                <a:ext cx="39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latin typeface="Times New Roman" panose="02020603050405020304" pitchFamily="18" charset="0"/>
                  </a:rPr>
                  <a:t> </a:t>
                </a:r>
                <a:r>
                  <a:rPr lang="en-US" altLang="zh-CN" sz="2000" i="1">
                    <a:solidFill>
                      <a:srgbClr val="040100"/>
                    </a:solidFill>
                    <a:latin typeface="Times New Roman" panose="02020603050405020304" pitchFamily="18" charset="0"/>
                  </a:rPr>
                  <a:t>O</a:t>
                </a:r>
              </a:p>
            </p:txBody>
          </p:sp>
          <p:sp>
            <p:nvSpPr>
              <p:cNvPr id="577657" name="Text Box 121"/>
              <p:cNvSpPr txBox="1">
                <a:spLocks noChangeArrowheads="1"/>
              </p:cNvSpPr>
              <p:nvPr/>
            </p:nvSpPr>
            <p:spPr bwMode="auto">
              <a:xfrm>
                <a:off x="4560" y="2546"/>
                <a:ext cx="28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t</a:t>
                </a:r>
              </a:p>
            </p:txBody>
          </p:sp>
        </p:grpSp>
        <p:sp>
          <p:nvSpPr>
            <p:cNvPr id="577658" name="Text Box 122"/>
            <p:cNvSpPr txBox="1">
              <a:spLocks noChangeArrowheads="1"/>
            </p:cNvSpPr>
            <p:nvPr/>
          </p:nvSpPr>
          <p:spPr bwMode="auto">
            <a:xfrm>
              <a:off x="4560" y="3089"/>
              <a:ext cx="36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t</a:t>
              </a:r>
            </a:p>
          </p:txBody>
        </p:sp>
        <p:sp>
          <p:nvSpPr>
            <p:cNvPr id="577659" name="Text Box 123"/>
            <p:cNvSpPr txBox="1">
              <a:spLocks noChangeArrowheads="1"/>
            </p:cNvSpPr>
            <p:nvPr/>
          </p:nvSpPr>
          <p:spPr bwMode="auto">
            <a:xfrm>
              <a:off x="3120" y="3024"/>
              <a:ext cx="30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solidFill>
                    <a:srgbClr val="040100"/>
                  </a:solidFill>
                  <a:latin typeface="Times New Roman" panose="02020603050405020304" pitchFamily="18" charset="0"/>
                </a:rPr>
                <a:t>O</a:t>
              </a:r>
            </a:p>
          </p:txBody>
        </p:sp>
        <p:grpSp>
          <p:nvGrpSpPr>
            <p:cNvPr id="577660" name="Group 124"/>
            <p:cNvGrpSpPr>
              <a:grpSpLocks/>
            </p:cNvGrpSpPr>
            <p:nvPr/>
          </p:nvGrpSpPr>
          <p:grpSpPr bwMode="auto">
            <a:xfrm>
              <a:off x="3324" y="2832"/>
              <a:ext cx="1384" cy="492"/>
              <a:chOff x="3372" y="2832"/>
              <a:chExt cx="1384" cy="492"/>
            </a:xfrm>
          </p:grpSpPr>
          <p:sp>
            <p:nvSpPr>
              <p:cNvPr id="577661" name="Line 125"/>
              <p:cNvSpPr>
                <a:spLocks noChangeShapeType="1"/>
              </p:cNvSpPr>
              <p:nvPr/>
            </p:nvSpPr>
            <p:spPr bwMode="auto">
              <a:xfrm>
                <a:off x="3372" y="2832"/>
                <a:ext cx="0" cy="492"/>
              </a:xfrm>
              <a:prstGeom prst="line">
                <a:avLst/>
              </a:prstGeom>
              <a:noFill/>
              <a:ln w="63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77662" name="Line 126"/>
              <p:cNvSpPr>
                <a:spLocks noChangeShapeType="1"/>
              </p:cNvSpPr>
              <p:nvPr/>
            </p:nvSpPr>
            <p:spPr bwMode="auto">
              <a:xfrm>
                <a:off x="3379" y="3125"/>
                <a:ext cx="1377"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577663" name="Line 127"/>
              <p:cNvSpPr>
                <a:spLocks noChangeShapeType="1"/>
              </p:cNvSpPr>
              <p:nvPr/>
            </p:nvSpPr>
            <p:spPr bwMode="auto">
              <a:xfrm>
                <a:off x="3427" y="303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64" name="Line 128"/>
              <p:cNvSpPr>
                <a:spLocks noChangeShapeType="1"/>
              </p:cNvSpPr>
              <p:nvPr/>
            </p:nvSpPr>
            <p:spPr bwMode="auto">
              <a:xfrm>
                <a:off x="3477" y="3064"/>
                <a:ext cx="0" cy="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65" name="Line 129"/>
              <p:cNvSpPr>
                <a:spLocks noChangeShapeType="1"/>
              </p:cNvSpPr>
              <p:nvPr/>
            </p:nvSpPr>
            <p:spPr bwMode="auto">
              <a:xfrm>
                <a:off x="3525" y="3092"/>
                <a:ext cx="0" cy="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66" name="Line 130"/>
              <p:cNvSpPr>
                <a:spLocks noChangeShapeType="1"/>
              </p:cNvSpPr>
              <p:nvPr/>
            </p:nvSpPr>
            <p:spPr bwMode="auto">
              <a:xfrm>
                <a:off x="3725" y="3125"/>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67" name="Line 131"/>
              <p:cNvSpPr>
                <a:spLocks noChangeShapeType="1"/>
              </p:cNvSpPr>
              <p:nvPr/>
            </p:nvSpPr>
            <p:spPr bwMode="auto">
              <a:xfrm>
                <a:off x="3774" y="3127"/>
                <a:ext cx="0" cy="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68" name="Line 132"/>
              <p:cNvSpPr>
                <a:spLocks noChangeShapeType="1"/>
              </p:cNvSpPr>
              <p:nvPr/>
            </p:nvSpPr>
            <p:spPr bwMode="auto">
              <a:xfrm>
                <a:off x="3823" y="3127"/>
                <a:ext cx="0" cy="1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69" name="Line 133"/>
              <p:cNvSpPr>
                <a:spLocks noChangeShapeType="1"/>
              </p:cNvSpPr>
              <p:nvPr/>
            </p:nvSpPr>
            <p:spPr bwMode="auto">
              <a:xfrm>
                <a:off x="3872" y="3125"/>
                <a:ext cx="0" cy="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0" name="Line 134"/>
              <p:cNvSpPr>
                <a:spLocks noChangeShapeType="1"/>
              </p:cNvSpPr>
              <p:nvPr/>
            </p:nvSpPr>
            <p:spPr bwMode="auto">
              <a:xfrm>
                <a:off x="3922" y="3125"/>
                <a:ext cx="0" cy="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1" name="Line 135"/>
              <p:cNvSpPr>
                <a:spLocks noChangeShapeType="1"/>
              </p:cNvSpPr>
              <p:nvPr/>
            </p:nvSpPr>
            <p:spPr bwMode="auto">
              <a:xfrm>
                <a:off x="3970" y="3126"/>
                <a:ext cx="0"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2" name="Line 136"/>
              <p:cNvSpPr>
                <a:spLocks noChangeShapeType="1"/>
              </p:cNvSpPr>
              <p:nvPr/>
            </p:nvSpPr>
            <p:spPr bwMode="auto">
              <a:xfrm>
                <a:off x="4019" y="3125"/>
                <a:ext cx="0" cy="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3" name="Line 137"/>
              <p:cNvSpPr>
                <a:spLocks noChangeShapeType="1"/>
              </p:cNvSpPr>
              <p:nvPr/>
            </p:nvSpPr>
            <p:spPr bwMode="auto">
              <a:xfrm>
                <a:off x="4069" y="3127"/>
                <a:ext cx="0" cy="1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4" name="Line 138"/>
              <p:cNvSpPr>
                <a:spLocks noChangeShapeType="1"/>
              </p:cNvSpPr>
              <p:nvPr/>
            </p:nvSpPr>
            <p:spPr bwMode="auto">
              <a:xfrm>
                <a:off x="4118" y="3127"/>
                <a:ext cx="0"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5" name="Line 139"/>
              <p:cNvSpPr>
                <a:spLocks noChangeShapeType="1"/>
              </p:cNvSpPr>
              <p:nvPr/>
            </p:nvSpPr>
            <p:spPr bwMode="auto">
              <a:xfrm>
                <a:off x="4169" y="3125"/>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6" name="Line 140"/>
              <p:cNvSpPr>
                <a:spLocks noChangeShapeType="1"/>
              </p:cNvSpPr>
              <p:nvPr/>
            </p:nvSpPr>
            <p:spPr bwMode="auto">
              <a:xfrm>
                <a:off x="4217" y="3125"/>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7" name="Line 141"/>
              <p:cNvSpPr>
                <a:spLocks noChangeShapeType="1"/>
              </p:cNvSpPr>
              <p:nvPr/>
            </p:nvSpPr>
            <p:spPr bwMode="auto">
              <a:xfrm>
                <a:off x="4266" y="3125"/>
                <a:ext cx="0"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8" name="Line 142"/>
              <p:cNvSpPr>
                <a:spLocks noChangeShapeType="1"/>
              </p:cNvSpPr>
              <p:nvPr/>
            </p:nvSpPr>
            <p:spPr bwMode="auto">
              <a:xfrm>
                <a:off x="4315" y="3127"/>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79" name="Line 143"/>
              <p:cNvSpPr>
                <a:spLocks noChangeShapeType="1"/>
              </p:cNvSpPr>
              <p:nvPr/>
            </p:nvSpPr>
            <p:spPr bwMode="auto">
              <a:xfrm>
                <a:off x="4364" y="3125"/>
                <a:ext cx="0" cy="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80" name="Line 144"/>
              <p:cNvSpPr>
                <a:spLocks noChangeShapeType="1"/>
              </p:cNvSpPr>
              <p:nvPr/>
            </p:nvSpPr>
            <p:spPr bwMode="auto">
              <a:xfrm>
                <a:off x="4413" y="3108"/>
                <a:ext cx="0" cy="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81" name="Line 145"/>
              <p:cNvSpPr>
                <a:spLocks noChangeShapeType="1"/>
              </p:cNvSpPr>
              <p:nvPr/>
            </p:nvSpPr>
            <p:spPr bwMode="auto">
              <a:xfrm>
                <a:off x="4463" y="3077"/>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82" name="Line 146"/>
              <p:cNvSpPr>
                <a:spLocks noChangeShapeType="1"/>
              </p:cNvSpPr>
              <p:nvPr/>
            </p:nvSpPr>
            <p:spPr bwMode="auto">
              <a:xfrm>
                <a:off x="4512" y="304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83" name="Line 147"/>
              <p:cNvSpPr>
                <a:spLocks noChangeShapeType="1"/>
              </p:cNvSpPr>
              <p:nvPr/>
            </p:nvSpPr>
            <p:spPr bwMode="auto">
              <a:xfrm>
                <a:off x="4561" y="300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84" name="Line 148"/>
              <p:cNvSpPr>
                <a:spLocks noChangeShapeType="1"/>
              </p:cNvSpPr>
              <p:nvPr/>
            </p:nvSpPr>
            <p:spPr bwMode="auto">
              <a:xfrm>
                <a:off x="3377" y="2999"/>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685" name="Freeform 149"/>
              <p:cNvSpPr>
                <a:spLocks/>
              </p:cNvSpPr>
              <p:nvPr/>
            </p:nvSpPr>
            <p:spPr bwMode="auto">
              <a:xfrm>
                <a:off x="3378" y="2999"/>
                <a:ext cx="45" cy="24"/>
              </a:xfrm>
              <a:custGeom>
                <a:avLst/>
                <a:gdLst>
                  <a:gd name="T0" fmla="*/ 0 w 45"/>
                  <a:gd name="T1" fmla="*/ 0 h 24"/>
                  <a:gd name="T2" fmla="*/ 45 w 45"/>
                  <a:gd name="T3" fmla="*/ 24 h 24"/>
                </a:gdLst>
                <a:ahLst/>
                <a:cxnLst>
                  <a:cxn ang="0">
                    <a:pos x="T0" y="T1"/>
                  </a:cxn>
                  <a:cxn ang="0">
                    <a:pos x="T2" y="T3"/>
                  </a:cxn>
                </a:cxnLst>
                <a:rect l="0" t="0" r="r" b="b"/>
                <a:pathLst>
                  <a:path w="45" h="24">
                    <a:moveTo>
                      <a:pt x="0" y="0"/>
                    </a:moveTo>
                    <a:cubicBezTo>
                      <a:pt x="19" y="10"/>
                      <a:pt x="38" y="20"/>
                      <a:pt x="45" y="24"/>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86" name="Freeform 150"/>
              <p:cNvSpPr>
                <a:spLocks/>
              </p:cNvSpPr>
              <p:nvPr/>
            </p:nvSpPr>
            <p:spPr bwMode="auto">
              <a:xfrm>
                <a:off x="3476" y="3064"/>
                <a:ext cx="48" cy="27"/>
              </a:xfrm>
              <a:custGeom>
                <a:avLst/>
                <a:gdLst>
                  <a:gd name="T0" fmla="*/ 0 w 54"/>
                  <a:gd name="T1" fmla="*/ 0 h 24"/>
                  <a:gd name="T2" fmla="*/ 54 w 54"/>
                  <a:gd name="T3" fmla="*/ 24 h 24"/>
                </a:gdLst>
                <a:ahLst/>
                <a:cxnLst>
                  <a:cxn ang="0">
                    <a:pos x="T0" y="T1"/>
                  </a:cxn>
                  <a:cxn ang="0">
                    <a:pos x="T2" y="T3"/>
                  </a:cxn>
                </a:cxnLst>
                <a:rect l="0" t="0" r="r" b="b"/>
                <a:pathLst>
                  <a:path w="54" h="24">
                    <a:moveTo>
                      <a:pt x="0" y="0"/>
                    </a:moveTo>
                    <a:cubicBezTo>
                      <a:pt x="22" y="10"/>
                      <a:pt x="45" y="20"/>
                      <a:pt x="54" y="24"/>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87" name="Freeform 151"/>
              <p:cNvSpPr>
                <a:spLocks/>
              </p:cNvSpPr>
              <p:nvPr/>
            </p:nvSpPr>
            <p:spPr bwMode="auto">
              <a:xfrm>
                <a:off x="3571" y="3100"/>
                <a:ext cx="51" cy="39"/>
              </a:xfrm>
              <a:custGeom>
                <a:avLst/>
                <a:gdLst>
                  <a:gd name="T0" fmla="*/ 0 w 60"/>
                  <a:gd name="T1" fmla="*/ 0 h 42"/>
                  <a:gd name="T2" fmla="*/ 60 w 60"/>
                  <a:gd name="T3" fmla="*/ 42 h 42"/>
                </a:gdLst>
                <a:ahLst/>
                <a:cxnLst>
                  <a:cxn ang="0">
                    <a:pos x="T0" y="T1"/>
                  </a:cxn>
                  <a:cxn ang="0">
                    <a:pos x="T2" y="T3"/>
                  </a:cxn>
                </a:cxnLst>
                <a:rect l="0" t="0" r="r" b="b"/>
                <a:pathLst>
                  <a:path w="60" h="42">
                    <a:moveTo>
                      <a:pt x="0" y="0"/>
                    </a:moveTo>
                    <a:cubicBezTo>
                      <a:pt x="25" y="17"/>
                      <a:pt x="50" y="35"/>
                      <a:pt x="60" y="42"/>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88" name="Freeform 152"/>
              <p:cNvSpPr>
                <a:spLocks/>
              </p:cNvSpPr>
              <p:nvPr/>
            </p:nvSpPr>
            <p:spPr bwMode="auto">
              <a:xfrm>
                <a:off x="3672" y="3171"/>
                <a:ext cx="48" cy="30"/>
              </a:xfrm>
              <a:custGeom>
                <a:avLst/>
                <a:gdLst>
                  <a:gd name="T0" fmla="*/ 0 w 48"/>
                  <a:gd name="T1" fmla="*/ 0 h 30"/>
                  <a:gd name="T2" fmla="*/ 48 w 48"/>
                  <a:gd name="T3" fmla="*/ 30 h 30"/>
                </a:gdLst>
                <a:ahLst/>
                <a:cxnLst>
                  <a:cxn ang="0">
                    <a:pos x="T0" y="T1"/>
                  </a:cxn>
                  <a:cxn ang="0">
                    <a:pos x="T2" y="T3"/>
                  </a:cxn>
                </a:cxnLst>
                <a:rect l="0" t="0" r="r" b="b"/>
                <a:pathLst>
                  <a:path w="48" h="30">
                    <a:moveTo>
                      <a:pt x="0" y="0"/>
                    </a:moveTo>
                    <a:cubicBezTo>
                      <a:pt x="20" y="12"/>
                      <a:pt x="40" y="25"/>
                      <a:pt x="48" y="3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89" name="Freeform 153"/>
              <p:cNvSpPr>
                <a:spLocks/>
              </p:cNvSpPr>
              <p:nvPr/>
            </p:nvSpPr>
            <p:spPr bwMode="auto">
              <a:xfrm>
                <a:off x="3772" y="3228"/>
                <a:ext cx="51" cy="27"/>
              </a:xfrm>
              <a:custGeom>
                <a:avLst/>
                <a:gdLst>
                  <a:gd name="T0" fmla="*/ 0 w 51"/>
                  <a:gd name="T1" fmla="*/ 0 h 27"/>
                  <a:gd name="T2" fmla="*/ 51 w 51"/>
                  <a:gd name="T3" fmla="*/ 27 h 27"/>
                </a:gdLst>
                <a:ahLst/>
                <a:cxnLst>
                  <a:cxn ang="0">
                    <a:pos x="T0" y="T1"/>
                  </a:cxn>
                  <a:cxn ang="0">
                    <a:pos x="T2" y="T3"/>
                  </a:cxn>
                </a:cxnLst>
                <a:rect l="0" t="0" r="r" b="b"/>
                <a:pathLst>
                  <a:path w="51" h="27">
                    <a:moveTo>
                      <a:pt x="0" y="0"/>
                    </a:moveTo>
                    <a:cubicBezTo>
                      <a:pt x="21" y="11"/>
                      <a:pt x="43" y="23"/>
                      <a:pt x="51" y="27"/>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0" name="Freeform 154"/>
              <p:cNvSpPr>
                <a:spLocks/>
              </p:cNvSpPr>
              <p:nvPr/>
            </p:nvSpPr>
            <p:spPr bwMode="auto">
              <a:xfrm>
                <a:off x="3871" y="3263"/>
                <a:ext cx="51" cy="18"/>
              </a:xfrm>
              <a:custGeom>
                <a:avLst/>
                <a:gdLst>
                  <a:gd name="T0" fmla="*/ 0 w 51"/>
                  <a:gd name="T1" fmla="*/ 0 h 18"/>
                  <a:gd name="T2" fmla="*/ 51 w 51"/>
                  <a:gd name="T3" fmla="*/ 18 h 18"/>
                </a:gdLst>
                <a:ahLst/>
                <a:cxnLst>
                  <a:cxn ang="0">
                    <a:pos x="T0" y="T1"/>
                  </a:cxn>
                  <a:cxn ang="0">
                    <a:pos x="T2" y="T3"/>
                  </a:cxn>
                </a:cxnLst>
                <a:rect l="0" t="0" r="r" b="b"/>
                <a:pathLst>
                  <a:path w="51" h="18">
                    <a:moveTo>
                      <a:pt x="0" y="0"/>
                    </a:moveTo>
                    <a:cubicBezTo>
                      <a:pt x="21" y="7"/>
                      <a:pt x="43" y="15"/>
                      <a:pt x="51" y="18"/>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1" name="Freeform 155"/>
              <p:cNvSpPr>
                <a:spLocks/>
              </p:cNvSpPr>
              <p:nvPr/>
            </p:nvSpPr>
            <p:spPr bwMode="auto">
              <a:xfrm>
                <a:off x="4069" y="3256"/>
                <a:ext cx="48" cy="12"/>
              </a:xfrm>
              <a:custGeom>
                <a:avLst/>
                <a:gdLst>
                  <a:gd name="T0" fmla="*/ 0 w 48"/>
                  <a:gd name="T1" fmla="*/ 12 h 12"/>
                  <a:gd name="T2" fmla="*/ 48 w 48"/>
                  <a:gd name="T3" fmla="*/ 0 h 12"/>
                </a:gdLst>
                <a:ahLst/>
                <a:cxnLst>
                  <a:cxn ang="0">
                    <a:pos x="T0" y="T1"/>
                  </a:cxn>
                  <a:cxn ang="0">
                    <a:pos x="T2" y="T3"/>
                  </a:cxn>
                </a:cxnLst>
                <a:rect l="0" t="0" r="r" b="b"/>
                <a:pathLst>
                  <a:path w="48" h="12">
                    <a:moveTo>
                      <a:pt x="0" y="12"/>
                    </a:moveTo>
                    <a:cubicBezTo>
                      <a:pt x="20" y="7"/>
                      <a:pt x="40" y="2"/>
                      <a:pt x="48"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2" name="Freeform 156"/>
              <p:cNvSpPr>
                <a:spLocks/>
              </p:cNvSpPr>
              <p:nvPr/>
            </p:nvSpPr>
            <p:spPr bwMode="auto">
              <a:xfrm>
                <a:off x="4363" y="3103"/>
                <a:ext cx="48" cy="24"/>
              </a:xfrm>
              <a:custGeom>
                <a:avLst/>
                <a:gdLst>
                  <a:gd name="T0" fmla="*/ 0 w 48"/>
                  <a:gd name="T1" fmla="*/ 24 h 24"/>
                  <a:gd name="T2" fmla="*/ 48 w 48"/>
                  <a:gd name="T3" fmla="*/ 0 h 24"/>
                </a:gdLst>
                <a:ahLst/>
                <a:cxnLst>
                  <a:cxn ang="0">
                    <a:pos x="T0" y="T1"/>
                  </a:cxn>
                  <a:cxn ang="0">
                    <a:pos x="T2" y="T3"/>
                  </a:cxn>
                </a:cxnLst>
                <a:rect l="0" t="0" r="r" b="b"/>
                <a:pathLst>
                  <a:path w="48" h="24">
                    <a:moveTo>
                      <a:pt x="0" y="24"/>
                    </a:moveTo>
                    <a:cubicBezTo>
                      <a:pt x="20" y="13"/>
                      <a:pt x="41" y="3"/>
                      <a:pt x="48"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3" name="Freeform 157"/>
              <p:cNvSpPr>
                <a:spLocks/>
              </p:cNvSpPr>
              <p:nvPr/>
            </p:nvSpPr>
            <p:spPr bwMode="auto">
              <a:xfrm>
                <a:off x="4267" y="3170"/>
                <a:ext cx="51" cy="30"/>
              </a:xfrm>
              <a:custGeom>
                <a:avLst/>
                <a:gdLst>
                  <a:gd name="T0" fmla="*/ 0 w 51"/>
                  <a:gd name="T1" fmla="*/ 30 h 30"/>
                  <a:gd name="T2" fmla="*/ 51 w 51"/>
                  <a:gd name="T3" fmla="*/ 0 h 30"/>
                </a:gdLst>
                <a:ahLst/>
                <a:cxnLst>
                  <a:cxn ang="0">
                    <a:pos x="T0" y="T1"/>
                  </a:cxn>
                  <a:cxn ang="0">
                    <a:pos x="T2" y="T3"/>
                  </a:cxn>
                </a:cxnLst>
                <a:rect l="0" t="0" r="r" b="b"/>
                <a:pathLst>
                  <a:path w="51" h="30">
                    <a:moveTo>
                      <a:pt x="0" y="30"/>
                    </a:moveTo>
                    <a:cubicBezTo>
                      <a:pt x="21" y="17"/>
                      <a:pt x="43" y="5"/>
                      <a:pt x="51"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4" name="Freeform 158"/>
              <p:cNvSpPr>
                <a:spLocks/>
              </p:cNvSpPr>
              <p:nvPr/>
            </p:nvSpPr>
            <p:spPr bwMode="auto">
              <a:xfrm>
                <a:off x="4461" y="3043"/>
                <a:ext cx="48" cy="27"/>
              </a:xfrm>
              <a:custGeom>
                <a:avLst/>
                <a:gdLst>
                  <a:gd name="T0" fmla="*/ 0 w 48"/>
                  <a:gd name="T1" fmla="*/ 27 h 27"/>
                  <a:gd name="T2" fmla="*/ 48 w 48"/>
                  <a:gd name="T3" fmla="*/ 0 h 27"/>
                </a:gdLst>
                <a:ahLst/>
                <a:cxnLst>
                  <a:cxn ang="0">
                    <a:pos x="T0" y="T1"/>
                  </a:cxn>
                  <a:cxn ang="0">
                    <a:pos x="T2" y="T3"/>
                  </a:cxn>
                </a:cxnLst>
                <a:rect l="0" t="0" r="r" b="b"/>
                <a:pathLst>
                  <a:path w="48" h="27">
                    <a:moveTo>
                      <a:pt x="0" y="27"/>
                    </a:moveTo>
                    <a:cubicBezTo>
                      <a:pt x="20" y="15"/>
                      <a:pt x="40" y="4"/>
                      <a:pt x="48"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5" name="Line 159"/>
              <p:cNvSpPr>
                <a:spLocks noChangeShapeType="1"/>
              </p:cNvSpPr>
              <p:nvPr/>
            </p:nvSpPr>
            <p:spPr bwMode="auto">
              <a:xfrm>
                <a:off x="3572" y="3099"/>
                <a:ext cx="0" cy="28"/>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6" name="Line 160"/>
              <p:cNvSpPr>
                <a:spLocks noChangeShapeType="1"/>
              </p:cNvSpPr>
              <p:nvPr/>
            </p:nvSpPr>
            <p:spPr bwMode="auto">
              <a:xfrm>
                <a:off x="3623" y="3126"/>
                <a:ext cx="0" cy="1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7" name="Line 161"/>
              <p:cNvSpPr>
                <a:spLocks noChangeShapeType="1"/>
              </p:cNvSpPr>
              <p:nvPr/>
            </p:nvSpPr>
            <p:spPr bwMode="auto">
              <a:xfrm>
                <a:off x="3669" y="3126"/>
                <a:ext cx="0" cy="45"/>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8" name="Freeform 162"/>
              <p:cNvSpPr>
                <a:spLocks/>
              </p:cNvSpPr>
              <p:nvPr/>
            </p:nvSpPr>
            <p:spPr bwMode="auto">
              <a:xfrm>
                <a:off x="3968" y="3277"/>
                <a:ext cx="51" cy="5"/>
              </a:xfrm>
              <a:custGeom>
                <a:avLst/>
                <a:gdLst>
                  <a:gd name="T0" fmla="*/ 0 w 51"/>
                  <a:gd name="T1" fmla="*/ 5 h 5"/>
                  <a:gd name="T2" fmla="*/ 51 w 51"/>
                  <a:gd name="T3" fmla="*/ 0 h 5"/>
                </a:gdLst>
                <a:ahLst/>
                <a:cxnLst>
                  <a:cxn ang="0">
                    <a:pos x="T0" y="T1"/>
                  </a:cxn>
                  <a:cxn ang="0">
                    <a:pos x="T2" y="T3"/>
                  </a:cxn>
                </a:cxnLst>
                <a:rect l="0" t="0" r="r" b="b"/>
                <a:pathLst>
                  <a:path w="51" h="5">
                    <a:moveTo>
                      <a:pt x="0" y="5"/>
                    </a:moveTo>
                    <a:cubicBezTo>
                      <a:pt x="21" y="3"/>
                      <a:pt x="43" y="1"/>
                      <a:pt x="51"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699" name="Freeform 163"/>
              <p:cNvSpPr>
                <a:spLocks/>
              </p:cNvSpPr>
              <p:nvPr/>
            </p:nvSpPr>
            <p:spPr bwMode="auto">
              <a:xfrm>
                <a:off x="4171" y="3225"/>
                <a:ext cx="42" cy="15"/>
              </a:xfrm>
              <a:custGeom>
                <a:avLst/>
                <a:gdLst>
                  <a:gd name="T0" fmla="*/ 0 w 42"/>
                  <a:gd name="T1" fmla="*/ 15 h 15"/>
                  <a:gd name="T2" fmla="*/ 42 w 42"/>
                  <a:gd name="T3" fmla="*/ 0 h 15"/>
                </a:gdLst>
                <a:ahLst/>
                <a:cxnLst>
                  <a:cxn ang="0">
                    <a:pos x="T0" y="T1"/>
                  </a:cxn>
                  <a:cxn ang="0">
                    <a:pos x="T2" y="T3"/>
                  </a:cxn>
                </a:cxnLst>
                <a:rect l="0" t="0" r="r" b="b"/>
                <a:pathLst>
                  <a:path w="42" h="15">
                    <a:moveTo>
                      <a:pt x="0" y="15"/>
                    </a:moveTo>
                    <a:cubicBezTo>
                      <a:pt x="17" y="9"/>
                      <a:pt x="34" y="3"/>
                      <a:pt x="42"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7700" name="Freeform 164"/>
              <p:cNvSpPr>
                <a:spLocks/>
              </p:cNvSpPr>
              <p:nvPr/>
            </p:nvSpPr>
            <p:spPr bwMode="auto">
              <a:xfrm>
                <a:off x="4562" y="2986"/>
                <a:ext cx="19" cy="21"/>
              </a:xfrm>
              <a:custGeom>
                <a:avLst/>
                <a:gdLst>
                  <a:gd name="T0" fmla="*/ 0 w 19"/>
                  <a:gd name="T1" fmla="*/ 21 h 21"/>
                  <a:gd name="T2" fmla="*/ 19 w 19"/>
                  <a:gd name="T3" fmla="*/ 0 h 21"/>
                </a:gdLst>
                <a:ahLst/>
                <a:cxnLst>
                  <a:cxn ang="0">
                    <a:pos x="T0" y="T1"/>
                  </a:cxn>
                  <a:cxn ang="0">
                    <a:pos x="T2" y="T3"/>
                  </a:cxn>
                </a:cxnLst>
                <a:rect l="0" t="0" r="r" b="b"/>
                <a:pathLst>
                  <a:path w="19" h="21">
                    <a:moveTo>
                      <a:pt x="0" y="21"/>
                    </a:moveTo>
                    <a:cubicBezTo>
                      <a:pt x="8" y="12"/>
                      <a:pt x="16" y="3"/>
                      <a:pt x="19" y="0"/>
                    </a:cubicBez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77701" name="Text Box 165"/>
            <p:cNvSpPr txBox="1">
              <a:spLocks noChangeArrowheads="1"/>
            </p:cNvSpPr>
            <p:nvPr/>
          </p:nvSpPr>
          <p:spPr bwMode="auto">
            <a:xfrm>
              <a:off x="3071" y="1586"/>
              <a:ext cx="38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latin typeface="Times New Roman" panose="02020603050405020304" pitchFamily="18" charset="0"/>
                </a:rPr>
                <a:t> </a:t>
              </a:r>
              <a:r>
                <a:rPr lang="en-US" altLang="zh-CN" sz="2000" i="1">
                  <a:solidFill>
                    <a:srgbClr val="040100"/>
                  </a:solidFill>
                  <a:latin typeface="Times New Roman" panose="02020603050405020304" pitchFamily="18" charset="0"/>
                </a:rPr>
                <a:t>u</a:t>
              </a:r>
              <a:r>
                <a:rPr lang="en-US" altLang="zh-CN" sz="2000" baseline="-25000">
                  <a:solidFill>
                    <a:srgbClr val="040100"/>
                  </a:solidFill>
                  <a:latin typeface="Times New Roman" panose="02020603050405020304" pitchFamily="18" charset="0"/>
                </a:rPr>
                <a:t>x</a:t>
              </a:r>
            </a:p>
          </p:txBody>
        </p:sp>
      </p:grpSp>
      <p:sp>
        <p:nvSpPr>
          <p:cNvPr id="577705" name="Text Box 169"/>
          <p:cNvSpPr txBox="1">
            <a:spLocks noChangeArrowheads="1"/>
          </p:cNvSpPr>
          <p:nvPr/>
        </p:nvSpPr>
        <p:spPr bwMode="auto">
          <a:xfrm>
            <a:off x="5960311" y="2334545"/>
            <a:ext cx="20161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FF0000"/>
                </a:solidFill>
                <a:latin typeface="宋体" panose="02010600030101010101" pitchFamily="2" charset="-122"/>
                <a:ea typeface="宋体" panose="02010600030101010101" pitchFamily="2" charset="-122"/>
              </a:rPr>
              <a:t>调制信号</a:t>
            </a:r>
          </a:p>
          <a:p>
            <a:endParaRPr lang="zh-CN" altLang="en-US" sz="2000" b="1" dirty="0">
              <a:solidFill>
                <a:srgbClr val="FF0000"/>
              </a:solidFill>
              <a:latin typeface="宋体" panose="02010600030101010101" pitchFamily="2" charset="-122"/>
              <a:ea typeface="宋体" panose="02010600030101010101" pitchFamily="2" charset="-122"/>
            </a:endParaRPr>
          </a:p>
          <a:p>
            <a:endParaRPr lang="zh-CN" altLang="en-US" sz="2000" b="1" dirty="0">
              <a:solidFill>
                <a:srgbClr val="FF0000"/>
              </a:solidFill>
              <a:latin typeface="宋体" panose="02010600030101010101" pitchFamily="2" charset="-122"/>
              <a:ea typeface="宋体" panose="02010600030101010101" pitchFamily="2" charset="-122"/>
            </a:endParaRPr>
          </a:p>
          <a:p>
            <a:r>
              <a:rPr lang="zh-CN" altLang="en-US" sz="2000" b="1" dirty="0">
                <a:solidFill>
                  <a:srgbClr val="FF0000"/>
                </a:solidFill>
                <a:latin typeface="宋体" panose="02010600030101010101" pitchFamily="2" charset="-122"/>
                <a:ea typeface="宋体" panose="02010600030101010101" pitchFamily="2" charset="-122"/>
              </a:rPr>
              <a:t>载波信号</a:t>
            </a:r>
          </a:p>
          <a:p>
            <a:endParaRPr lang="zh-CN" altLang="en-US" sz="2000" b="1" dirty="0">
              <a:solidFill>
                <a:srgbClr val="FF0000"/>
              </a:solidFill>
              <a:latin typeface="宋体" panose="02010600030101010101" pitchFamily="2" charset="-122"/>
              <a:ea typeface="宋体" panose="02010600030101010101" pitchFamily="2" charset="-122"/>
            </a:endParaRPr>
          </a:p>
          <a:p>
            <a:endParaRPr lang="zh-CN" altLang="en-US" sz="2000" b="1" dirty="0">
              <a:solidFill>
                <a:srgbClr val="FF0000"/>
              </a:solidFill>
              <a:latin typeface="宋体" panose="02010600030101010101" pitchFamily="2" charset="-122"/>
              <a:ea typeface="宋体" panose="02010600030101010101" pitchFamily="2" charset="-122"/>
            </a:endParaRPr>
          </a:p>
          <a:p>
            <a:r>
              <a:rPr lang="zh-CN" altLang="en-US" sz="2000" b="1" dirty="0">
                <a:solidFill>
                  <a:srgbClr val="FF0000"/>
                </a:solidFill>
                <a:latin typeface="宋体" panose="02010600030101010101" pitchFamily="2" charset="-122"/>
                <a:ea typeface="宋体" panose="02010600030101010101" pitchFamily="2" charset="-122"/>
              </a:rPr>
              <a:t>已调信号</a:t>
            </a:r>
          </a:p>
        </p:txBody>
      </p:sp>
      <p:sp>
        <p:nvSpPr>
          <p:cNvPr id="173" name="标题 2">
            <a:extLst>
              <a:ext uri="{FF2B5EF4-FFF2-40B4-BE49-F238E27FC236}">
                <a16:creationId xmlns:a16="http://schemas.microsoft.com/office/drawing/2014/main" id="{3BD5FDF0-BB3A-41DA-8E13-66A5A5C074B8}"/>
              </a:ext>
            </a:extLst>
          </p:cNvPr>
          <p:cNvSpPr>
            <a:spLocks noGrp="1"/>
          </p:cNvSpPr>
          <p:nvPr>
            <p:ph type="title"/>
          </p:nvPr>
        </p:nvSpPr>
        <p:spPr>
          <a:xfrm>
            <a:off x="838200" y="474663"/>
            <a:ext cx="10515600" cy="590550"/>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、电路调制</a:t>
            </a:r>
          </a:p>
        </p:txBody>
      </p:sp>
    </p:spTree>
    <p:extLst>
      <p:ext uri="{BB962C8B-B14F-4D97-AF65-F5344CB8AC3E}">
        <p14:creationId xmlns:p14="http://schemas.microsoft.com/office/powerpoint/2010/main" val="405943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信号相加式调制</a:t>
            </a:r>
          </a:p>
          <a:p>
            <a:endParaRPr lang="zh-CN" altLang="en-US" dirty="0">
              <a:latin typeface="微软雅黑" panose="020B0503020204020204" pitchFamily="34" charset="-122"/>
              <a:ea typeface="微软雅黑" panose="020B0503020204020204" pitchFamily="34" charset="-122"/>
            </a:endParaRPr>
          </a:p>
        </p:txBody>
      </p:sp>
      <p:sp>
        <p:nvSpPr>
          <p:cNvPr id="170" name="Text Box 5"/>
          <p:cNvSpPr txBox="1">
            <a:spLocks noChangeArrowheads="1"/>
          </p:cNvSpPr>
          <p:nvPr/>
        </p:nvSpPr>
        <p:spPr bwMode="auto">
          <a:xfrm>
            <a:off x="4937058" y="2363890"/>
            <a:ext cx="505217" cy="5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a:solidFill>
                  <a:schemeClr val="tx2"/>
                </a:solidFill>
              </a:rPr>
              <a:t>T</a:t>
            </a:r>
            <a:r>
              <a:rPr lang="en-US" altLang="zh-CN" sz="2000" baseline="-25000">
                <a:solidFill>
                  <a:schemeClr val="tx2"/>
                </a:solidFill>
              </a:rPr>
              <a:t>1</a:t>
            </a:r>
          </a:p>
        </p:txBody>
      </p:sp>
      <p:sp>
        <p:nvSpPr>
          <p:cNvPr id="173" name="Text Box 6"/>
          <p:cNvSpPr txBox="1">
            <a:spLocks noChangeArrowheads="1"/>
          </p:cNvSpPr>
          <p:nvPr/>
        </p:nvSpPr>
        <p:spPr bwMode="auto">
          <a:xfrm>
            <a:off x="5377941" y="2745628"/>
            <a:ext cx="505217" cy="139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dirty="0">
                <a:solidFill>
                  <a:schemeClr val="tx2"/>
                </a:solidFill>
              </a:rPr>
              <a:t>+  </a:t>
            </a:r>
            <a:r>
              <a:rPr lang="en-US" altLang="zh-CN" sz="2000" i="1" dirty="0" err="1">
                <a:solidFill>
                  <a:schemeClr val="tx2"/>
                </a:solidFill>
              </a:rPr>
              <a:t>u</a:t>
            </a:r>
            <a:r>
              <a:rPr lang="en-US" altLang="zh-CN" sz="2000" i="1" baseline="-25000" dirty="0" err="1">
                <a:solidFill>
                  <a:schemeClr val="tx2"/>
                </a:solidFill>
              </a:rPr>
              <a:t>x</a:t>
            </a:r>
            <a:r>
              <a:rPr lang="en-US" altLang="zh-CN" sz="2000" baseline="-25000" dirty="0">
                <a:solidFill>
                  <a:schemeClr val="tx2"/>
                </a:solidFill>
              </a:rPr>
              <a:t>  </a:t>
            </a:r>
            <a:endParaRPr lang="en-US" altLang="zh-CN" sz="2000" dirty="0">
              <a:solidFill>
                <a:schemeClr val="tx2"/>
              </a:solidFill>
            </a:endParaRPr>
          </a:p>
          <a:p>
            <a:r>
              <a:rPr lang="en-US" altLang="zh-CN" sz="2000" dirty="0">
                <a:solidFill>
                  <a:schemeClr val="tx2"/>
                </a:solidFill>
              </a:rPr>
              <a:t>-</a:t>
            </a:r>
          </a:p>
          <a:p>
            <a:endParaRPr lang="en-US" altLang="zh-CN" sz="2000" baseline="-25000" dirty="0">
              <a:solidFill>
                <a:schemeClr val="tx2"/>
              </a:solidFill>
            </a:endParaRPr>
          </a:p>
          <a:p>
            <a:endParaRPr lang="zh-CN" altLang="en-US" sz="2000" baseline="-25000" dirty="0">
              <a:solidFill>
                <a:schemeClr val="tx2"/>
              </a:solidFill>
            </a:endParaRPr>
          </a:p>
        </p:txBody>
      </p:sp>
      <p:sp>
        <p:nvSpPr>
          <p:cNvPr id="174" name="Text Box 7"/>
          <p:cNvSpPr txBox="1">
            <a:spLocks noChangeArrowheads="1"/>
          </p:cNvSpPr>
          <p:nvPr/>
        </p:nvSpPr>
        <p:spPr bwMode="auto">
          <a:xfrm>
            <a:off x="5326851" y="4152864"/>
            <a:ext cx="580905" cy="139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dirty="0">
                <a:solidFill>
                  <a:schemeClr val="tx2"/>
                </a:solidFill>
              </a:rPr>
              <a:t>+  </a:t>
            </a:r>
            <a:r>
              <a:rPr lang="en-US" altLang="zh-CN" sz="2000" i="1" dirty="0" err="1">
                <a:solidFill>
                  <a:schemeClr val="tx2"/>
                </a:solidFill>
              </a:rPr>
              <a:t>u</a:t>
            </a:r>
            <a:r>
              <a:rPr lang="en-US" altLang="zh-CN" sz="2000" i="1" baseline="-25000" dirty="0" err="1">
                <a:solidFill>
                  <a:schemeClr val="tx2"/>
                </a:solidFill>
              </a:rPr>
              <a:t>x</a:t>
            </a:r>
            <a:r>
              <a:rPr lang="en-US" altLang="zh-CN" sz="2000" i="1" baseline="-25000" dirty="0">
                <a:solidFill>
                  <a:schemeClr val="tx2"/>
                </a:solidFill>
              </a:rPr>
              <a:t> </a:t>
            </a:r>
            <a:r>
              <a:rPr lang="en-US" altLang="zh-CN" sz="2000" baseline="-25000" dirty="0">
                <a:solidFill>
                  <a:schemeClr val="tx2"/>
                </a:solidFill>
              </a:rPr>
              <a:t>  </a:t>
            </a:r>
            <a:endParaRPr lang="en-US" altLang="zh-CN" sz="2000" dirty="0">
              <a:solidFill>
                <a:schemeClr val="tx2"/>
              </a:solidFill>
            </a:endParaRPr>
          </a:p>
          <a:p>
            <a:r>
              <a:rPr lang="en-US" altLang="zh-CN" sz="2000" dirty="0">
                <a:solidFill>
                  <a:schemeClr val="tx2"/>
                </a:solidFill>
              </a:rPr>
              <a:t>-</a:t>
            </a:r>
          </a:p>
          <a:p>
            <a:endParaRPr lang="en-US" altLang="zh-CN" sz="2000" baseline="-25000" dirty="0">
              <a:solidFill>
                <a:schemeClr val="tx2"/>
              </a:solidFill>
            </a:endParaRPr>
          </a:p>
          <a:p>
            <a:endParaRPr lang="zh-CN" altLang="en-US" sz="2000" baseline="-25000" dirty="0">
              <a:solidFill>
                <a:schemeClr val="tx2"/>
              </a:solidFill>
            </a:endParaRPr>
          </a:p>
        </p:txBody>
      </p:sp>
      <p:sp>
        <p:nvSpPr>
          <p:cNvPr id="175" name="Line 8"/>
          <p:cNvSpPr>
            <a:spLocks noChangeShapeType="1"/>
          </p:cNvSpPr>
          <p:nvPr/>
        </p:nvSpPr>
        <p:spPr bwMode="auto">
          <a:xfrm>
            <a:off x="5196290" y="2899227"/>
            <a:ext cx="0" cy="2279134"/>
          </a:xfrm>
          <a:prstGeom prst="line">
            <a:avLst/>
          </a:prstGeom>
          <a:noFill/>
          <a:ln w="9525">
            <a:solidFill>
              <a:srgbClr val="03030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9"/>
          <p:cNvSpPr>
            <a:spLocks noChangeShapeType="1"/>
          </p:cNvSpPr>
          <p:nvPr/>
        </p:nvSpPr>
        <p:spPr bwMode="auto">
          <a:xfrm>
            <a:off x="6923868" y="2727558"/>
            <a:ext cx="675515" cy="0"/>
          </a:xfrm>
          <a:prstGeom prst="line">
            <a:avLst/>
          </a:prstGeom>
          <a:noFill/>
          <a:ln w="952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7" name="Line 10"/>
          <p:cNvSpPr>
            <a:spLocks noChangeShapeType="1"/>
          </p:cNvSpPr>
          <p:nvPr/>
        </p:nvSpPr>
        <p:spPr bwMode="auto">
          <a:xfrm>
            <a:off x="6923868" y="5338736"/>
            <a:ext cx="675515" cy="0"/>
          </a:xfrm>
          <a:prstGeom prst="line">
            <a:avLst/>
          </a:prstGeom>
          <a:noFill/>
          <a:ln w="952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8" name="Line 11"/>
          <p:cNvSpPr>
            <a:spLocks noChangeShapeType="1"/>
          </p:cNvSpPr>
          <p:nvPr/>
        </p:nvSpPr>
        <p:spPr bwMode="auto">
          <a:xfrm flipV="1">
            <a:off x="8291929" y="3603974"/>
            <a:ext cx="0" cy="8538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Line 12"/>
          <p:cNvSpPr>
            <a:spLocks noChangeShapeType="1"/>
          </p:cNvSpPr>
          <p:nvPr/>
        </p:nvSpPr>
        <p:spPr bwMode="auto">
          <a:xfrm>
            <a:off x="8291929" y="3592680"/>
            <a:ext cx="505217"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3"/>
          <p:cNvSpPr>
            <a:spLocks noChangeShapeType="1"/>
          </p:cNvSpPr>
          <p:nvPr/>
        </p:nvSpPr>
        <p:spPr bwMode="auto">
          <a:xfrm>
            <a:off x="8797146" y="3592680"/>
            <a:ext cx="0" cy="871899"/>
          </a:xfrm>
          <a:prstGeom prst="line">
            <a:avLst/>
          </a:prstGeom>
          <a:noFill/>
          <a:ln w="952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81" name="Line 14"/>
          <p:cNvSpPr>
            <a:spLocks noChangeShapeType="1"/>
          </p:cNvSpPr>
          <p:nvPr/>
        </p:nvSpPr>
        <p:spPr bwMode="auto">
          <a:xfrm rot="16200000">
            <a:off x="5314020" y="3710138"/>
            <a:ext cx="158116"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2" name="Line 15"/>
          <p:cNvSpPr>
            <a:spLocks noChangeShapeType="1"/>
          </p:cNvSpPr>
          <p:nvPr/>
        </p:nvSpPr>
        <p:spPr bwMode="auto">
          <a:xfrm rot="16200000">
            <a:off x="5312128" y="4333568"/>
            <a:ext cx="158116" cy="0"/>
          </a:xfrm>
          <a:prstGeom prst="line">
            <a:avLst/>
          </a:prstGeom>
          <a:noFill/>
          <a:ln w="9525">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3" name="Line 16"/>
          <p:cNvSpPr>
            <a:spLocks noChangeShapeType="1"/>
          </p:cNvSpPr>
          <p:nvPr/>
        </p:nvSpPr>
        <p:spPr bwMode="auto">
          <a:xfrm flipV="1">
            <a:off x="5406324" y="2558147"/>
            <a:ext cx="0" cy="327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17"/>
          <p:cNvSpPr>
            <a:spLocks noChangeShapeType="1"/>
          </p:cNvSpPr>
          <p:nvPr/>
        </p:nvSpPr>
        <p:spPr bwMode="auto">
          <a:xfrm>
            <a:off x="5377941" y="5167067"/>
            <a:ext cx="0" cy="34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18"/>
          <p:cNvSpPr>
            <a:spLocks noChangeShapeType="1"/>
          </p:cNvSpPr>
          <p:nvPr/>
        </p:nvSpPr>
        <p:spPr bwMode="auto">
          <a:xfrm>
            <a:off x="7767790" y="4798882"/>
            <a:ext cx="0" cy="727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9"/>
          <p:cNvSpPr>
            <a:spLocks noChangeShapeType="1"/>
          </p:cNvSpPr>
          <p:nvPr/>
        </p:nvSpPr>
        <p:spPr bwMode="auto">
          <a:xfrm flipV="1">
            <a:off x="7752652" y="2558147"/>
            <a:ext cx="0" cy="734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Line 20"/>
          <p:cNvSpPr>
            <a:spLocks noChangeShapeType="1"/>
          </p:cNvSpPr>
          <p:nvPr/>
        </p:nvSpPr>
        <p:spPr bwMode="auto">
          <a:xfrm>
            <a:off x="7949441" y="3249342"/>
            <a:ext cx="0" cy="1567611"/>
          </a:xfrm>
          <a:prstGeom prst="line">
            <a:avLst/>
          </a:prstGeom>
          <a:noFill/>
          <a:ln w="9525">
            <a:solidFill>
              <a:srgbClr val="03030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Line 21"/>
          <p:cNvSpPr>
            <a:spLocks noChangeShapeType="1"/>
          </p:cNvSpPr>
          <p:nvPr/>
        </p:nvSpPr>
        <p:spPr bwMode="auto">
          <a:xfrm>
            <a:off x="8123523" y="4792105"/>
            <a:ext cx="1326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22"/>
          <p:cNvSpPr>
            <a:spLocks noChangeShapeType="1"/>
          </p:cNvSpPr>
          <p:nvPr/>
        </p:nvSpPr>
        <p:spPr bwMode="auto">
          <a:xfrm>
            <a:off x="8123523" y="3197389"/>
            <a:ext cx="1326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Oval 23"/>
          <p:cNvSpPr>
            <a:spLocks noChangeArrowheads="1"/>
          </p:cNvSpPr>
          <p:nvPr/>
        </p:nvSpPr>
        <p:spPr bwMode="auto">
          <a:xfrm>
            <a:off x="9088545" y="3170283"/>
            <a:ext cx="52982" cy="63247"/>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1" name="Oval 24"/>
          <p:cNvSpPr>
            <a:spLocks noChangeArrowheads="1"/>
          </p:cNvSpPr>
          <p:nvPr/>
        </p:nvSpPr>
        <p:spPr bwMode="auto">
          <a:xfrm>
            <a:off x="9098006" y="4765000"/>
            <a:ext cx="52982" cy="63247"/>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 name="Line 25"/>
          <p:cNvSpPr>
            <a:spLocks noChangeShapeType="1"/>
          </p:cNvSpPr>
          <p:nvPr/>
        </p:nvSpPr>
        <p:spPr bwMode="auto">
          <a:xfrm flipH="1">
            <a:off x="5434707" y="4037665"/>
            <a:ext cx="66416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93" name="Line 26"/>
          <p:cNvSpPr>
            <a:spLocks noChangeShapeType="1"/>
          </p:cNvSpPr>
          <p:nvPr/>
        </p:nvSpPr>
        <p:spPr bwMode="auto">
          <a:xfrm>
            <a:off x="6100761" y="4279357"/>
            <a:ext cx="806077"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Line 27"/>
          <p:cNvSpPr>
            <a:spLocks noChangeShapeType="1"/>
          </p:cNvSpPr>
          <p:nvPr/>
        </p:nvSpPr>
        <p:spPr bwMode="auto">
          <a:xfrm flipH="1">
            <a:off x="5926679" y="4507496"/>
            <a:ext cx="1684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Line 28"/>
          <p:cNvSpPr>
            <a:spLocks noChangeShapeType="1"/>
          </p:cNvSpPr>
          <p:nvPr/>
        </p:nvSpPr>
        <p:spPr bwMode="auto">
          <a:xfrm>
            <a:off x="5926679" y="4500720"/>
            <a:ext cx="0" cy="3478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6" name="Group 29"/>
          <p:cNvGrpSpPr>
            <a:grpSpLocks/>
          </p:cNvGrpSpPr>
          <p:nvPr/>
        </p:nvGrpSpPr>
        <p:grpSpPr bwMode="auto">
          <a:xfrm>
            <a:off x="6971173" y="4500720"/>
            <a:ext cx="168406" cy="347856"/>
            <a:chOff x="5940" y="10176"/>
            <a:chExt cx="180" cy="312"/>
          </a:xfrm>
        </p:grpSpPr>
        <p:sp>
          <p:nvSpPr>
            <p:cNvPr id="197" name="Line 30"/>
            <p:cNvSpPr>
              <a:spLocks noChangeShapeType="1"/>
            </p:cNvSpPr>
            <p:nvPr/>
          </p:nvSpPr>
          <p:spPr bwMode="auto">
            <a:xfrm>
              <a:off x="5940" y="101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31"/>
            <p:cNvSpPr>
              <a:spLocks noChangeShapeType="1"/>
            </p:cNvSpPr>
            <p:nvPr/>
          </p:nvSpPr>
          <p:spPr bwMode="auto">
            <a:xfrm>
              <a:off x="6120" y="1017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9" name="Text Box 32"/>
          <p:cNvSpPr txBox="1">
            <a:spLocks noChangeArrowheads="1"/>
          </p:cNvSpPr>
          <p:nvPr/>
        </p:nvSpPr>
        <p:spPr bwMode="auto">
          <a:xfrm>
            <a:off x="6045887" y="3601715"/>
            <a:ext cx="1366168" cy="52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dirty="0">
                <a:solidFill>
                  <a:schemeClr val="tx2"/>
                </a:solidFill>
              </a:rPr>
              <a:t>+  </a:t>
            </a:r>
            <a:r>
              <a:rPr lang="en-US" altLang="zh-CN" sz="2000" i="1" dirty="0" err="1">
                <a:solidFill>
                  <a:schemeClr val="tx2"/>
                </a:solidFill>
              </a:rPr>
              <a:t>u</a:t>
            </a:r>
            <a:r>
              <a:rPr lang="en-US" altLang="zh-CN" sz="2000" baseline="-25000" dirty="0" err="1">
                <a:solidFill>
                  <a:schemeClr val="tx2"/>
                </a:solidFill>
              </a:rPr>
              <a:t>c</a:t>
            </a:r>
            <a:r>
              <a:rPr lang="en-US" altLang="zh-CN" sz="2000" baseline="-25000" dirty="0">
                <a:solidFill>
                  <a:schemeClr val="tx2"/>
                </a:solidFill>
              </a:rPr>
              <a:t>      </a:t>
            </a:r>
            <a:r>
              <a:rPr lang="en-US" altLang="zh-CN" sz="2000" dirty="0">
                <a:solidFill>
                  <a:schemeClr val="tx2"/>
                </a:solidFill>
                <a:latin typeface="宋体" panose="02010600030101010101" pitchFamily="2" charset="-122"/>
              </a:rPr>
              <a:t>-</a:t>
            </a:r>
            <a:endParaRPr lang="en-US" altLang="zh-CN" sz="2000" dirty="0">
              <a:solidFill>
                <a:schemeClr val="tx2"/>
              </a:solidFill>
            </a:endParaRPr>
          </a:p>
        </p:txBody>
      </p:sp>
      <p:sp>
        <p:nvSpPr>
          <p:cNvPr id="200" name="Text Box 33"/>
          <p:cNvSpPr txBox="1">
            <a:spLocks noChangeArrowheads="1"/>
          </p:cNvSpPr>
          <p:nvPr/>
        </p:nvSpPr>
        <p:spPr bwMode="auto">
          <a:xfrm>
            <a:off x="6418651" y="2668829"/>
            <a:ext cx="707683" cy="59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dirty="0">
                <a:solidFill>
                  <a:schemeClr val="tx2"/>
                </a:solidFill>
              </a:rPr>
              <a:t>V</a:t>
            </a:r>
            <a:r>
              <a:rPr lang="en-US" altLang="zh-CN" baseline="-25000" dirty="0">
                <a:solidFill>
                  <a:schemeClr val="tx2"/>
                </a:solidFill>
              </a:rPr>
              <a:t>D1</a:t>
            </a:r>
            <a:endParaRPr lang="en-US" altLang="zh-CN" dirty="0">
              <a:solidFill>
                <a:schemeClr val="tx2"/>
              </a:solidFill>
            </a:endParaRPr>
          </a:p>
        </p:txBody>
      </p:sp>
      <p:sp>
        <p:nvSpPr>
          <p:cNvPr id="201" name="Text Box 34"/>
          <p:cNvSpPr txBox="1">
            <a:spLocks noChangeArrowheads="1"/>
          </p:cNvSpPr>
          <p:nvPr/>
        </p:nvSpPr>
        <p:spPr bwMode="auto">
          <a:xfrm>
            <a:off x="7092274" y="2677864"/>
            <a:ext cx="507110" cy="5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i="1">
                <a:solidFill>
                  <a:schemeClr val="tx2"/>
                </a:solidFill>
              </a:rPr>
              <a:t>i</a:t>
            </a:r>
            <a:r>
              <a:rPr lang="en-US" altLang="zh-CN" sz="2000" baseline="-25000">
                <a:solidFill>
                  <a:schemeClr val="tx2"/>
                </a:solidFill>
              </a:rPr>
              <a:t>1</a:t>
            </a:r>
            <a:endParaRPr lang="en-US" altLang="zh-CN" sz="2000">
              <a:solidFill>
                <a:schemeClr val="tx2"/>
              </a:solidFill>
            </a:endParaRPr>
          </a:p>
        </p:txBody>
      </p:sp>
      <p:sp>
        <p:nvSpPr>
          <p:cNvPr id="202" name="Text Box 35"/>
          <p:cNvSpPr txBox="1">
            <a:spLocks noChangeArrowheads="1"/>
          </p:cNvSpPr>
          <p:nvPr/>
        </p:nvSpPr>
        <p:spPr bwMode="auto">
          <a:xfrm>
            <a:off x="6386665" y="4942316"/>
            <a:ext cx="688761" cy="5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dirty="0">
                <a:solidFill>
                  <a:schemeClr val="tx2"/>
                </a:solidFill>
              </a:rPr>
              <a:t>V</a:t>
            </a:r>
            <a:r>
              <a:rPr lang="en-US" altLang="zh-CN" baseline="-25000" dirty="0">
                <a:solidFill>
                  <a:schemeClr val="tx2"/>
                </a:solidFill>
              </a:rPr>
              <a:t>D2</a:t>
            </a:r>
            <a:endParaRPr lang="en-US" altLang="zh-CN" dirty="0">
              <a:solidFill>
                <a:schemeClr val="tx2"/>
              </a:solidFill>
            </a:endParaRPr>
          </a:p>
        </p:txBody>
      </p:sp>
      <p:sp>
        <p:nvSpPr>
          <p:cNvPr id="203" name="Text Box 36"/>
          <p:cNvSpPr txBox="1">
            <a:spLocks noChangeArrowheads="1"/>
          </p:cNvSpPr>
          <p:nvPr/>
        </p:nvSpPr>
        <p:spPr bwMode="auto">
          <a:xfrm>
            <a:off x="7105519" y="4801141"/>
            <a:ext cx="510894" cy="57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i="1">
                <a:solidFill>
                  <a:schemeClr val="tx2"/>
                </a:solidFill>
              </a:rPr>
              <a:t>i</a:t>
            </a:r>
            <a:r>
              <a:rPr lang="en-US" altLang="zh-CN" sz="2000" baseline="-25000">
                <a:solidFill>
                  <a:schemeClr val="tx2"/>
                </a:solidFill>
              </a:rPr>
              <a:t>2</a:t>
            </a:r>
          </a:p>
        </p:txBody>
      </p:sp>
      <p:sp>
        <p:nvSpPr>
          <p:cNvPr id="204" name="Text Box 37"/>
          <p:cNvSpPr txBox="1">
            <a:spLocks noChangeArrowheads="1"/>
          </p:cNvSpPr>
          <p:nvPr/>
        </p:nvSpPr>
        <p:spPr bwMode="auto">
          <a:xfrm>
            <a:off x="5943709" y="4559449"/>
            <a:ext cx="1451317" cy="48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en-US" sz="2000" dirty="0">
                <a:solidFill>
                  <a:schemeClr val="tx2"/>
                </a:solidFill>
              </a:rPr>
              <a:t>载波信号</a:t>
            </a:r>
          </a:p>
        </p:txBody>
      </p:sp>
      <p:sp>
        <p:nvSpPr>
          <p:cNvPr id="205" name="Text Box 38"/>
          <p:cNvSpPr txBox="1">
            <a:spLocks noChangeArrowheads="1"/>
          </p:cNvSpPr>
          <p:nvPr/>
        </p:nvSpPr>
        <p:spPr bwMode="auto">
          <a:xfrm>
            <a:off x="7709131" y="2646241"/>
            <a:ext cx="505217" cy="5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a:solidFill>
                  <a:schemeClr val="tx2"/>
                </a:solidFill>
              </a:rPr>
              <a:t>T</a:t>
            </a:r>
            <a:r>
              <a:rPr lang="en-US" altLang="zh-CN" sz="2000" baseline="-25000">
                <a:solidFill>
                  <a:schemeClr val="tx2"/>
                </a:solidFill>
              </a:rPr>
              <a:t>3</a:t>
            </a:r>
          </a:p>
        </p:txBody>
      </p:sp>
      <p:sp>
        <p:nvSpPr>
          <p:cNvPr id="206" name="Text Box 39"/>
          <p:cNvSpPr txBox="1">
            <a:spLocks noChangeArrowheads="1"/>
          </p:cNvSpPr>
          <p:nvPr/>
        </p:nvSpPr>
        <p:spPr bwMode="auto">
          <a:xfrm>
            <a:off x="6944682" y="4026371"/>
            <a:ext cx="507110" cy="5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a:solidFill>
                  <a:schemeClr val="tx2"/>
                </a:solidFill>
              </a:rPr>
              <a:t>T</a:t>
            </a:r>
            <a:r>
              <a:rPr lang="en-US" altLang="zh-CN" sz="2000" baseline="-25000">
                <a:solidFill>
                  <a:schemeClr val="tx2"/>
                </a:solidFill>
              </a:rPr>
              <a:t>2</a:t>
            </a:r>
          </a:p>
        </p:txBody>
      </p:sp>
      <p:sp>
        <p:nvSpPr>
          <p:cNvPr id="207" name="Text Box 40"/>
          <p:cNvSpPr txBox="1">
            <a:spLocks noChangeArrowheads="1"/>
          </p:cNvSpPr>
          <p:nvPr/>
        </p:nvSpPr>
        <p:spPr bwMode="auto">
          <a:xfrm>
            <a:off x="9124497" y="3701103"/>
            <a:ext cx="726605" cy="5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i="1">
                <a:solidFill>
                  <a:schemeClr val="tx2"/>
                </a:solidFill>
              </a:rPr>
              <a:t>R</a:t>
            </a:r>
            <a:r>
              <a:rPr lang="en-US" altLang="zh-CN" sz="2000" baseline="-25000">
                <a:solidFill>
                  <a:schemeClr val="tx2"/>
                </a:solidFill>
              </a:rPr>
              <a:t>L</a:t>
            </a:r>
          </a:p>
        </p:txBody>
      </p:sp>
      <p:sp>
        <p:nvSpPr>
          <p:cNvPr id="208" name="Text Box 41"/>
          <p:cNvSpPr txBox="1">
            <a:spLocks noChangeArrowheads="1"/>
          </p:cNvSpPr>
          <p:nvPr/>
        </p:nvSpPr>
        <p:spPr bwMode="auto">
          <a:xfrm>
            <a:off x="8397892" y="3771126"/>
            <a:ext cx="643348" cy="58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i="1">
                <a:solidFill>
                  <a:schemeClr val="tx2"/>
                </a:solidFill>
              </a:rPr>
              <a:t>i</a:t>
            </a:r>
            <a:r>
              <a:rPr lang="en-US" altLang="zh-CN" sz="2000" baseline="-25000">
                <a:solidFill>
                  <a:schemeClr val="tx2"/>
                </a:solidFill>
              </a:rPr>
              <a:t>3</a:t>
            </a:r>
          </a:p>
        </p:txBody>
      </p:sp>
      <p:sp>
        <p:nvSpPr>
          <p:cNvPr id="209" name="Text Box 42"/>
          <p:cNvSpPr txBox="1">
            <a:spLocks noChangeArrowheads="1"/>
          </p:cNvSpPr>
          <p:nvPr/>
        </p:nvSpPr>
        <p:spPr bwMode="auto">
          <a:xfrm>
            <a:off x="9553162" y="3169154"/>
            <a:ext cx="637671" cy="120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en-US" altLang="zh-CN" sz="2000" dirty="0">
              <a:solidFill>
                <a:schemeClr val="tx2"/>
              </a:solidFill>
            </a:endParaRPr>
          </a:p>
          <a:p>
            <a:endParaRPr lang="en-US" altLang="zh-CN" sz="2000" i="1" dirty="0">
              <a:solidFill>
                <a:schemeClr val="tx2"/>
              </a:solidFill>
            </a:endParaRPr>
          </a:p>
          <a:p>
            <a:r>
              <a:rPr lang="en-US" altLang="zh-CN" sz="2000" i="1" dirty="0" err="1">
                <a:solidFill>
                  <a:schemeClr val="tx2"/>
                </a:solidFill>
              </a:rPr>
              <a:t>u</a:t>
            </a:r>
            <a:r>
              <a:rPr lang="en-US" altLang="zh-CN" sz="2000" baseline="-25000" dirty="0" err="1">
                <a:solidFill>
                  <a:schemeClr val="tx2"/>
                </a:solidFill>
              </a:rPr>
              <a:t>o</a:t>
            </a:r>
            <a:endParaRPr lang="en-US" altLang="zh-CN" sz="2000" i="1" dirty="0">
              <a:solidFill>
                <a:schemeClr val="tx2"/>
              </a:solidFill>
            </a:endParaRPr>
          </a:p>
          <a:p>
            <a:endParaRPr lang="en-US" altLang="zh-CN" sz="2000" dirty="0">
              <a:solidFill>
                <a:schemeClr val="tx2"/>
              </a:solidFill>
            </a:endParaRPr>
          </a:p>
          <a:p>
            <a:endParaRPr lang="en-US" altLang="zh-CN" sz="2000" dirty="0">
              <a:solidFill>
                <a:schemeClr val="tx2"/>
              </a:solidFill>
            </a:endParaRPr>
          </a:p>
          <a:p>
            <a:endParaRPr lang="en-US" altLang="zh-CN" sz="2000" dirty="0">
              <a:solidFill>
                <a:schemeClr val="tx2"/>
              </a:solidFill>
            </a:endParaRPr>
          </a:p>
          <a:p>
            <a:endParaRPr lang="en-US" altLang="zh-CN" sz="2000" dirty="0">
              <a:solidFill>
                <a:schemeClr val="tx2"/>
              </a:solidFill>
            </a:endParaRPr>
          </a:p>
          <a:p>
            <a:endParaRPr lang="en-US" altLang="zh-CN" sz="2000" dirty="0">
              <a:solidFill>
                <a:schemeClr val="tx2"/>
              </a:solidFill>
            </a:endParaRPr>
          </a:p>
          <a:p>
            <a:endParaRPr lang="en-US" altLang="zh-CN" sz="2000" dirty="0">
              <a:solidFill>
                <a:schemeClr val="tx2"/>
              </a:solidFill>
            </a:endParaRPr>
          </a:p>
          <a:p>
            <a:endParaRPr lang="zh-CN" altLang="en-US" sz="2000" dirty="0">
              <a:solidFill>
                <a:schemeClr val="tx2"/>
              </a:solidFill>
            </a:endParaRPr>
          </a:p>
        </p:txBody>
      </p:sp>
      <p:sp>
        <p:nvSpPr>
          <p:cNvPr id="210" name="Text Box 43"/>
          <p:cNvSpPr txBox="1">
            <a:spLocks noChangeArrowheads="1"/>
          </p:cNvSpPr>
          <p:nvPr/>
        </p:nvSpPr>
        <p:spPr bwMode="auto">
          <a:xfrm>
            <a:off x="5521748" y="3633338"/>
            <a:ext cx="811754" cy="6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sz="2000" i="1" dirty="0">
                <a:solidFill>
                  <a:schemeClr val="tx2"/>
                </a:solidFill>
              </a:rPr>
              <a:t>R</a:t>
            </a:r>
            <a:r>
              <a:rPr lang="en-US" altLang="zh-CN" sz="2000" baseline="-25000" dirty="0">
                <a:solidFill>
                  <a:schemeClr val="tx2"/>
                </a:solidFill>
              </a:rPr>
              <a:t>P</a:t>
            </a:r>
            <a:endParaRPr lang="en-US" altLang="zh-CN" sz="2000" dirty="0">
              <a:solidFill>
                <a:schemeClr val="tx2"/>
              </a:solidFill>
            </a:endParaRPr>
          </a:p>
        </p:txBody>
      </p:sp>
      <p:sp>
        <p:nvSpPr>
          <p:cNvPr id="211" name="Line 44"/>
          <p:cNvSpPr>
            <a:spLocks noChangeShapeType="1"/>
          </p:cNvSpPr>
          <p:nvPr/>
        </p:nvSpPr>
        <p:spPr bwMode="auto">
          <a:xfrm>
            <a:off x="6946575" y="4030888"/>
            <a:ext cx="8060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2" name="Group 45"/>
          <p:cNvGrpSpPr>
            <a:grpSpLocks/>
          </p:cNvGrpSpPr>
          <p:nvPr/>
        </p:nvGrpSpPr>
        <p:grpSpPr bwMode="auto">
          <a:xfrm>
            <a:off x="7752652" y="3299035"/>
            <a:ext cx="124885" cy="1490811"/>
            <a:chOff x="8240" y="3940"/>
            <a:chExt cx="132" cy="1338"/>
          </a:xfrm>
        </p:grpSpPr>
        <p:grpSp>
          <p:nvGrpSpPr>
            <p:cNvPr id="213" name="Group 46"/>
            <p:cNvGrpSpPr>
              <a:grpSpLocks noChangeAspect="1"/>
            </p:cNvGrpSpPr>
            <p:nvPr/>
          </p:nvGrpSpPr>
          <p:grpSpPr bwMode="auto">
            <a:xfrm flipV="1">
              <a:off x="8240" y="3940"/>
              <a:ext cx="109" cy="218"/>
              <a:chOff x="3653" y="4688"/>
              <a:chExt cx="72" cy="144"/>
            </a:xfrm>
          </p:grpSpPr>
          <p:sp>
            <p:nvSpPr>
              <p:cNvPr id="229" name="Arc 4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0" name="Arc 4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4" name="Group 49"/>
            <p:cNvGrpSpPr>
              <a:grpSpLocks noChangeAspect="1"/>
            </p:cNvGrpSpPr>
            <p:nvPr/>
          </p:nvGrpSpPr>
          <p:grpSpPr bwMode="auto">
            <a:xfrm flipV="1">
              <a:off x="8240" y="4158"/>
              <a:ext cx="109" cy="218"/>
              <a:chOff x="3653" y="4688"/>
              <a:chExt cx="72" cy="144"/>
            </a:xfrm>
          </p:grpSpPr>
          <p:sp>
            <p:nvSpPr>
              <p:cNvPr id="227" name="Arc 5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8" name="Arc 5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5" name="Group 52"/>
            <p:cNvGrpSpPr>
              <a:grpSpLocks noChangeAspect="1"/>
            </p:cNvGrpSpPr>
            <p:nvPr/>
          </p:nvGrpSpPr>
          <p:grpSpPr bwMode="auto">
            <a:xfrm flipV="1">
              <a:off x="8242" y="4376"/>
              <a:ext cx="109" cy="218"/>
              <a:chOff x="3653" y="4688"/>
              <a:chExt cx="72" cy="144"/>
            </a:xfrm>
          </p:grpSpPr>
          <p:sp>
            <p:nvSpPr>
              <p:cNvPr id="225" name="Arc 5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 name="Arc 5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 name="Group 55"/>
            <p:cNvGrpSpPr>
              <a:grpSpLocks noChangeAspect="1"/>
            </p:cNvGrpSpPr>
            <p:nvPr/>
          </p:nvGrpSpPr>
          <p:grpSpPr bwMode="auto">
            <a:xfrm flipV="1">
              <a:off x="8246" y="4594"/>
              <a:ext cx="109" cy="218"/>
              <a:chOff x="3653" y="4688"/>
              <a:chExt cx="72" cy="144"/>
            </a:xfrm>
          </p:grpSpPr>
          <p:sp>
            <p:nvSpPr>
              <p:cNvPr id="223" name="Arc 5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 name="Arc 5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7" name="Group 58"/>
            <p:cNvGrpSpPr>
              <a:grpSpLocks noChangeAspect="1"/>
            </p:cNvGrpSpPr>
            <p:nvPr/>
          </p:nvGrpSpPr>
          <p:grpSpPr bwMode="auto">
            <a:xfrm flipV="1">
              <a:off x="8248" y="4829"/>
              <a:ext cx="109" cy="217"/>
              <a:chOff x="3653" y="4688"/>
              <a:chExt cx="72" cy="144"/>
            </a:xfrm>
          </p:grpSpPr>
          <p:sp>
            <p:nvSpPr>
              <p:cNvPr id="221" name="Arc 5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2" name="Arc 6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8" name="Group 61"/>
            <p:cNvGrpSpPr>
              <a:grpSpLocks noChangeAspect="1"/>
            </p:cNvGrpSpPr>
            <p:nvPr/>
          </p:nvGrpSpPr>
          <p:grpSpPr bwMode="auto">
            <a:xfrm flipV="1">
              <a:off x="8263" y="5060"/>
              <a:ext cx="109" cy="218"/>
              <a:chOff x="3653" y="4688"/>
              <a:chExt cx="72" cy="144"/>
            </a:xfrm>
          </p:grpSpPr>
          <p:sp>
            <p:nvSpPr>
              <p:cNvPr id="219" name="Arc 6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0" name="Arc 6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31" name="Group 64"/>
          <p:cNvGrpSpPr>
            <a:grpSpLocks noChangeAspect="1"/>
          </p:cNvGrpSpPr>
          <p:nvPr/>
        </p:nvGrpSpPr>
        <p:grpSpPr bwMode="auto">
          <a:xfrm flipH="1" flipV="1">
            <a:off x="5287115" y="4419403"/>
            <a:ext cx="102179" cy="243951"/>
            <a:chOff x="3653" y="4688"/>
            <a:chExt cx="72" cy="144"/>
          </a:xfrm>
        </p:grpSpPr>
        <p:sp>
          <p:nvSpPr>
            <p:cNvPr id="232" name="Arc 6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 name="Arc 6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4" name="Group 67"/>
          <p:cNvGrpSpPr>
            <a:grpSpLocks noChangeAspect="1"/>
          </p:cNvGrpSpPr>
          <p:nvPr/>
        </p:nvGrpSpPr>
        <p:grpSpPr bwMode="auto">
          <a:xfrm flipH="1" flipV="1">
            <a:off x="5285223" y="4665612"/>
            <a:ext cx="102179" cy="241692"/>
            <a:chOff x="3653" y="4688"/>
            <a:chExt cx="72" cy="144"/>
          </a:xfrm>
        </p:grpSpPr>
        <p:sp>
          <p:nvSpPr>
            <p:cNvPr id="235" name="Arc 6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 name="Arc 6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7" name="Group 70"/>
          <p:cNvGrpSpPr>
            <a:grpSpLocks noChangeAspect="1"/>
          </p:cNvGrpSpPr>
          <p:nvPr/>
        </p:nvGrpSpPr>
        <p:grpSpPr bwMode="auto">
          <a:xfrm flipH="1" flipV="1">
            <a:off x="5270085" y="4923116"/>
            <a:ext cx="102179" cy="241692"/>
            <a:chOff x="3653" y="4688"/>
            <a:chExt cx="72" cy="144"/>
          </a:xfrm>
        </p:grpSpPr>
        <p:sp>
          <p:nvSpPr>
            <p:cNvPr id="238" name="Arc 7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 name="Arc 7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0" name="Text Box 73"/>
          <p:cNvSpPr txBox="1">
            <a:spLocks noChangeArrowheads="1"/>
          </p:cNvSpPr>
          <p:nvPr/>
        </p:nvSpPr>
        <p:spPr bwMode="auto">
          <a:xfrm>
            <a:off x="4170717" y="3299036"/>
            <a:ext cx="505217" cy="173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en-US" sz="2000" dirty="0">
                <a:solidFill>
                  <a:schemeClr val="tx2"/>
                </a:solidFill>
              </a:rPr>
              <a:t>调制信号</a:t>
            </a:r>
          </a:p>
        </p:txBody>
      </p:sp>
      <p:sp>
        <p:nvSpPr>
          <p:cNvPr id="241" name="Line 74"/>
          <p:cNvSpPr>
            <a:spLocks noChangeShapeType="1"/>
          </p:cNvSpPr>
          <p:nvPr/>
        </p:nvSpPr>
        <p:spPr bwMode="auto">
          <a:xfrm flipH="1">
            <a:off x="4494283" y="4643024"/>
            <a:ext cx="5052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Line 75"/>
          <p:cNvSpPr>
            <a:spLocks noChangeShapeType="1"/>
          </p:cNvSpPr>
          <p:nvPr/>
        </p:nvSpPr>
        <p:spPr bwMode="auto">
          <a:xfrm flipH="1">
            <a:off x="4469685" y="3057343"/>
            <a:ext cx="5052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Line 76"/>
          <p:cNvSpPr>
            <a:spLocks noChangeShapeType="1"/>
          </p:cNvSpPr>
          <p:nvPr/>
        </p:nvSpPr>
        <p:spPr bwMode="auto">
          <a:xfrm>
            <a:off x="4984363" y="3059602"/>
            <a:ext cx="0" cy="284609"/>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 name="Line 77"/>
          <p:cNvSpPr>
            <a:spLocks noChangeShapeType="1"/>
          </p:cNvSpPr>
          <p:nvPr/>
        </p:nvSpPr>
        <p:spPr bwMode="auto">
          <a:xfrm>
            <a:off x="4999501" y="4358415"/>
            <a:ext cx="0" cy="284609"/>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 name="Group 78"/>
          <p:cNvGrpSpPr>
            <a:grpSpLocks/>
          </p:cNvGrpSpPr>
          <p:nvPr/>
        </p:nvGrpSpPr>
        <p:grpSpPr bwMode="auto">
          <a:xfrm>
            <a:off x="4990040" y="3337435"/>
            <a:ext cx="111640" cy="1011945"/>
            <a:chOff x="2332" y="1774"/>
            <a:chExt cx="59" cy="448"/>
          </a:xfrm>
        </p:grpSpPr>
        <p:sp>
          <p:nvSpPr>
            <p:cNvPr id="246" name="Arc 79"/>
            <p:cNvSpPr>
              <a:spLocks noChangeAspect="1"/>
            </p:cNvSpPr>
            <p:nvPr/>
          </p:nvSpPr>
          <p:spPr bwMode="auto">
            <a:xfrm flipV="1">
              <a:off x="2332" y="1828"/>
              <a:ext cx="54" cy="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 name="Arc 80"/>
            <p:cNvSpPr>
              <a:spLocks noChangeAspect="1"/>
            </p:cNvSpPr>
            <p:nvPr/>
          </p:nvSpPr>
          <p:spPr bwMode="auto">
            <a:xfrm>
              <a:off x="2332" y="1774"/>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8" name="Arc 81"/>
            <p:cNvSpPr>
              <a:spLocks noChangeAspect="1"/>
            </p:cNvSpPr>
            <p:nvPr/>
          </p:nvSpPr>
          <p:spPr bwMode="auto">
            <a:xfrm flipV="1">
              <a:off x="2334" y="1944"/>
              <a:ext cx="54" cy="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9" name="Arc 82"/>
            <p:cNvSpPr>
              <a:spLocks noChangeAspect="1"/>
            </p:cNvSpPr>
            <p:nvPr/>
          </p:nvSpPr>
          <p:spPr bwMode="auto">
            <a:xfrm>
              <a:off x="2334" y="1890"/>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 name="Arc 83"/>
            <p:cNvSpPr>
              <a:spLocks noChangeAspect="1"/>
            </p:cNvSpPr>
            <p:nvPr/>
          </p:nvSpPr>
          <p:spPr bwMode="auto">
            <a:xfrm flipV="1">
              <a:off x="2333" y="2057"/>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1" name="Arc 84"/>
            <p:cNvSpPr>
              <a:spLocks noChangeAspect="1"/>
            </p:cNvSpPr>
            <p:nvPr/>
          </p:nvSpPr>
          <p:spPr bwMode="auto">
            <a:xfrm>
              <a:off x="2333" y="2003"/>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 name="Arc 85"/>
            <p:cNvSpPr>
              <a:spLocks noChangeAspect="1"/>
            </p:cNvSpPr>
            <p:nvPr/>
          </p:nvSpPr>
          <p:spPr bwMode="auto">
            <a:xfrm flipV="1">
              <a:off x="2337" y="2169"/>
              <a:ext cx="54" cy="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3" name="Arc 86"/>
            <p:cNvSpPr>
              <a:spLocks noChangeAspect="1"/>
            </p:cNvSpPr>
            <p:nvPr/>
          </p:nvSpPr>
          <p:spPr bwMode="auto">
            <a:xfrm>
              <a:off x="2337" y="2115"/>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4" name="Group 87"/>
          <p:cNvGrpSpPr>
            <a:grpSpLocks noChangeAspect="1"/>
          </p:cNvGrpSpPr>
          <p:nvPr/>
        </p:nvGrpSpPr>
        <p:grpSpPr bwMode="auto">
          <a:xfrm flipH="1" flipV="1">
            <a:off x="8015668" y="3488775"/>
            <a:ext cx="102179" cy="243951"/>
            <a:chOff x="3653" y="4688"/>
            <a:chExt cx="72" cy="144"/>
          </a:xfrm>
        </p:grpSpPr>
        <p:sp>
          <p:nvSpPr>
            <p:cNvPr id="255" name="Arc 8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 name="Arc 8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7" name="Group 90"/>
          <p:cNvGrpSpPr>
            <a:grpSpLocks noChangeAspect="1"/>
          </p:cNvGrpSpPr>
          <p:nvPr/>
        </p:nvGrpSpPr>
        <p:grpSpPr bwMode="auto">
          <a:xfrm flipH="1" flipV="1">
            <a:off x="8013776" y="3753055"/>
            <a:ext cx="102179" cy="241692"/>
            <a:chOff x="3653" y="4688"/>
            <a:chExt cx="72" cy="144"/>
          </a:xfrm>
        </p:grpSpPr>
        <p:sp>
          <p:nvSpPr>
            <p:cNvPr id="258" name="Arc 9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 name="Arc 9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0" name="Group 93"/>
          <p:cNvGrpSpPr>
            <a:grpSpLocks noChangeAspect="1"/>
          </p:cNvGrpSpPr>
          <p:nvPr/>
        </p:nvGrpSpPr>
        <p:grpSpPr bwMode="auto">
          <a:xfrm flipH="1" flipV="1">
            <a:off x="8013776" y="4010559"/>
            <a:ext cx="102179" cy="241692"/>
            <a:chOff x="3653" y="4688"/>
            <a:chExt cx="72" cy="144"/>
          </a:xfrm>
        </p:grpSpPr>
        <p:sp>
          <p:nvSpPr>
            <p:cNvPr id="261" name="Arc 9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2" name="Arc 9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3" name="Group 96"/>
          <p:cNvGrpSpPr>
            <a:grpSpLocks noChangeAspect="1"/>
          </p:cNvGrpSpPr>
          <p:nvPr/>
        </p:nvGrpSpPr>
        <p:grpSpPr bwMode="auto">
          <a:xfrm flipH="1" flipV="1">
            <a:off x="8019452" y="4277098"/>
            <a:ext cx="102179" cy="241692"/>
            <a:chOff x="3653" y="4688"/>
            <a:chExt cx="72" cy="144"/>
          </a:xfrm>
        </p:grpSpPr>
        <p:sp>
          <p:nvSpPr>
            <p:cNvPr id="264" name="Arc 9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 name="Arc 9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6" name="Group 99"/>
          <p:cNvGrpSpPr>
            <a:grpSpLocks noChangeAspect="1"/>
          </p:cNvGrpSpPr>
          <p:nvPr/>
        </p:nvGrpSpPr>
        <p:grpSpPr bwMode="auto">
          <a:xfrm rot="5400000" flipH="1" flipV="1">
            <a:off x="6802330" y="4326259"/>
            <a:ext cx="121975" cy="204358"/>
            <a:chOff x="3653" y="4688"/>
            <a:chExt cx="72" cy="144"/>
          </a:xfrm>
        </p:grpSpPr>
        <p:sp>
          <p:nvSpPr>
            <p:cNvPr id="267" name="Arc 10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 name="Arc 10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9" name="Group 102"/>
          <p:cNvGrpSpPr>
            <a:grpSpLocks noChangeAspect="1"/>
          </p:cNvGrpSpPr>
          <p:nvPr/>
        </p:nvGrpSpPr>
        <p:grpSpPr bwMode="auto">
          <a:xfrm rot="5400000" flipH="1" flipV="1">
            <a:off x="6590587" y="4342071"/>
            <a:ext cx="119717" cy="204358"/>
            <a:chOff x="3653" y="4688"/>
            <a:chExt cx="72" cy="144"/>
          </a:xfrm>
        </p:grpSpPr>
        <p:sp>
          <p:nvSpPr>
            <p:cNvPr id="270" name="Arc 10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 name="Arc 10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2" name="Group 105"/>
          <p:cNvGrpSpPr>
            <a:grpSpLocks noChangeAspect="1"/>
          </p:cNvGrpSpPr>
          <p:nvPr/>
        </p:nvGrpSpPr>
        <p:grpSpPr bwMode="auto">
          <a:xfrm rot="5400000" flipH="1" flipV="1">
            <a:off x="6378661" y="4342071"/>
            <a:ext cx="119717" cy="204358"/>
            <a:chOff x="3653" y="4688"/>
            <a:chExt cx="72" cy="144"/>
          </a:xfrm>
        </p:grpSpPr>
        <p:sp>
          <p:nvSpPr>
            <p:cNvPr id="273" name="Arc 10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4" name="Arc 10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5" name="Group 108"/>
          <p:cNvGrpSpPr>
            <a:grpSpLocks noChangeAspect="1"/>
          </p:cNvGrpSpPr>
          <p:nvPr/>
        </p:nvGrpSpPr>
        <p:grpSpPr bwMode="auto">
          <a:xfrm rot="5400000" flipH="1" flipV="1">
            <a:off x="6155381" y="4333035"/>
            <a:ext cx="119717" cy="204358"/>
            <a:chOff x="3653" y="4688"/>
            <a:chExt cx="72" cy="144"/>
          </a:xfrm>
        </p:grpSpPr>
        <p:sp>
          <p:nvSpPr>
            <p:cNvPr id="276" name="Arc 10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 name="Arc 11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8" name="Group 111"/>
          <p:cNvGrpSpPr>
            <a:grpSpLocks noChangeAspect="1"/>
          </p:cNvGrpSpPr>
          <p:nvPr/>
        </p:nvGrpSpPr>
        <p:grpSpPr bwMode="auto">
          <a:xfrm rot="16200000" flipH="1">
            <a:off x="6781516" y="4000991"/>
            <a:ext cx="121975" cy="204358"/>
            <a:chOff x="3653" y="4688"/>
            <a:chExt cx="72" cy="144"/>
          </a:xfrm>
        </p:grpSpPr>
        <p:sp>
          <p:nvSpPr>
            <p:cNvPr id="279" name="Arc 11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0" name="Arc 11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1" name="Group 114"/>
          <p:cNvGrpSpPr>
            <a:grpSpLocks noChangeAspect="1"/>
          </p:cNvGrpSpPr>
          <p:nvPr/>
        </p:nvGrpSpPr>
        <p:grpSpPr bwMode="auto">
          <a:xfrm rot="16200000" flipH="1">
            <a:off x="6562021" y="4003250"/>
            <a:ext cx="121975" cy="204358"/>
            <a:chOff x="3653" y="4688"/>
            <a:chExt cx="72" cy="144"/>
          </a:xfrm>
        </p:grpSpPr>
        <p:sp>
          <p:nvSpPr>
            <p:cNvPr id="282" name="Arc 11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 name="Arc 11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4" name="Group 117"/>
          <p:cNvGrpSpPr>
            <a:grpSpLocks noChangeAspect="1"/>
          </p:cNvGrpSpPr>
          <p:nvPr/>
        </p:nvGrpSpPr>
        <p:grpSpPr bwMode="auto">
          <a:xfrm rot="16200000" flipH="1">
            <a:off x="6344418" y="4003250"/>
            <a:ext cx="121975" cy="204358"/>
            <a:chOff x="3653" y="4688"/>
            <a:chExt cx="72" cy="144"/>
          </a:xfrm>
        </p:grpSpPr>
        <p:sp>
          <p:nvSpPr>
            <p:cNvPr id="285" name="Arc 11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 name="Arc 11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7" name="Group 120"/>
          <p:cNvGrpSpPr>
            <a:grpSpLocks noChangeAspect="1"/>
          </p:cNvGrpSpPr>
          <p:nvPr/>
        </p:nvGrpSpPr>
        <p:grpSpPr bwMode="auto">
          <a:xfrm rot="16200000" flipH="1">
            <a:off x="6136276" y="3996473"/>
            <a:ext cx="121975" cy="204358"/>
            <a:chOff x="3653" y="4688"/>
            <a:chExt cx="72" cy="144"/>
          </a:xfrm>
        </p:grpSpPr>
        <p:sp>
          <p:nvSpPr>
            <p:cNvPr id="288" name="Arc 12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 name="Arc 12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0" name="Group 123"/>
          <p:cNvGrpSpPr>
            <a:grpSpLocks/>
          </p:cNvGrpSpPr>
          <p:nvPr/>
        </p:nvGrpSpPr>
        <p:grpSpPr bwMode="auto">
          <a:xfrm>
            <a:off x="5275762" y="2878898"/>
            <a:ext cx="117316" cy="747664"/>
            <a:chOff x="2483" y="1571"/>
            <a:chExt cx="62" cy="331"/>
          </a:xfrm>
        </p:grpSpPr>
        <p:grpSp>
          <p:nvGrpSpPr>
            <p:cNvPr id="291" name="Group 124"/>
            <p:cNvGrpSpPr>
              <a:grpSpLocks noChangeAspect="1"/>
            </p:cNvGrpSpPr>
            <p:nvPr/>
          </p:nvGrpSpPr>
          <p:grpSpPr bwMode="auto">
            <a:xfrm flipH="1" flipV="1">
              <a:off x="2491" y="1571"/>
              <a:ext cx="54" cy="108"/>
              <a:chOff x="3653" y="4688"/>
              <a:chExt cx="72" cy="144"/>
            </a:xfrm>
          </p:grpSpPr>
          <p:sp>
            <p:nvSpPr>
              <p:cNvPr id="298" name="Arc 12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 name="Arc 12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2" name="Group 127"/>
            <p:cNvGrpSpPr>
              <a:grpSpLocks noChangeAspect="1"/>
            </p:cNvGrpSpPr>
            <p:nvPr/>
          </p:nvGrpSpPr>
          <p:grpSpPr bwMode="auto">
            <a:xfrm flipH="1" flipV="1">
              <a:off x="2490" y="1680"/>
              <a:ext cx="54" cy="107"/>
              <a:chOff x="3653" y="4688"/>
              <a:chExt cx="72" cy="144"/>
            </a:xfrm>
          </p:grpSpPr>
          <p:sp>
            <p:nvSpPr>
              <p:cNvPr id="296" name="Arc 12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 name="Arc 12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93" name="Group 130"/>
            <p:cNvGrpSpPr>
              <a:grpSpLocks noChangeAspect="1"/>
            </p:cNvGrpSpPr>
            <p:nvPr/>
          </p:nvGrpSpPr>
          <p:grpSpPr bwMode="auto">
            <a:xfrm flipH="1" flipV="1">
              <a:off x="2483" y="1794"/>
              <a:ext cx="54" cy="108"/>
              <a:chOff x="3653" y="4688"/>
              <a:chExt cx="72" cy="144"/>
            </a:xfrm>
          </p:grpSpPr>
          <p:sp>
            <p:nvSpPr>
              <p:cNvPr id="294" name="Arc 13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5" name="Arc 13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00" name="Line 133"/>
          <p:cNvSpPr>
            <a:spLocks noChangeShapeType="1"/>
          </p:cNvSpPr>
          <p:nvPr/>
        </p:nvSpPr>
        <p:spPr bwMode="auto">
          <a:xfrm>
            <a:off x="8127308" y="4530084"/>
            <a:ext cx="0" cy="273315"/>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Line 134"/>
          <p:cNvSpPr>
            <a:spLocks noChangeShapeType="1"/>
          </p:cNvSpPr>
          <p:nvPr/>
        </p:nvSpPr>
        <p:spPr bwMode="auto">
          <a:xfrm>
            <a:off x="8123523" y="3208683"/>
            <a:ext cx="0" cy="273315"/>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 name="Rectangle 135"/>
          <p:cNvSpPr>
            <a:spLocks noChangeArrowheads="1"/>
          </p:cNvSpPr>
          <p:nvPr/>
        </p:nvSpPr>
        <p:spPr bwMode="auto">
          <a:xfrm rot="5400000">
            <a:off x="5156454" y="3950866"/>
            <a:ext cx="467573" cy="153268"/>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3" name="Rectangle 136"/>
          <p:cNvSpPr>
            <a:spLocks noChangeArrowheads="1"/>
          </p:cNvSpPr>
          <p:nvPr/>
        </p:nvSpPr>
        <p:spPr bwMode="auto">
          <a:xfrm rot="5400000">
            <a:off x="8883905" y="3921501"/>
            <a:ext cx="469831" cy="153268"/>
          </a:xfrm>
          <a:prstGeom prst="rect">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4" name="Line 137"/>
          <p:cNvSpPr>
            <a:spLocks noChangeShapeType="1"/>
          </p:cNvSpPr>
          <p:nvPr/>
        </p:nvSpPr>
        <p:spPr bwMode="auto">
          <a:xfrm rot="5400000">
            <a:off x="8846664" y="3491034"/>
            <a:ext cx="5556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 name="Line 138"/>
          <p:cNvSpPr>
            <a:spLocks noChangeShapeType="1"/>
          </p:cNvSpPr>
          <p:nvPr/>
        </p:nvSpPr>
        <p:spPr bwMode="auto">
          <a:xfrm rot="5400000">
            <a:off x="8840804" y="4536860"/>
            <a:ext cx="5579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6" name="Group 139"/>
          <p:cNvGrpSpPr>
            <a:grpSpLocks/>
          </p:cNvGrpSpPr>
          <p:nvPr/>
        </p:nvGrpSpPr>
        <p:grpSpPr bwMode="auto">
          <a:xfrm>
            <a:off x="6571919" y="2400031"/>
            <a:ext cx="244094" cy="320750"/>
            <a:chOff x="3244" y="6428"/>
            <a:chExt cx="261" cy="288"/>
          </a:xfrm>
        </p:grpSpPr>
        <p:sp>
          <p:nvSpPr>
            <p:cNvPr id="307" name="Line 140"/>
            <p:cNvSpPr>
              <a:spLocks noChangeShapeType="1"/>
            </p:cNvSpPr>
            <p:nvPr/>
          </p:nvSpPr>
          <p:spPr bwMode="auto">
            <a:xfrm rot="5400000">
              <a:off x="3361" y="6572"/>
              <a:ext cx="288"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 name="AutoShape 141"/>
            <p:cNvSpPr>
              <a:spLocks noChangeArrowheads="1"/>
            </p:cNvSpPr>
            <p:nvPr/>
          </p:nvSpPr>
          <p:spPr bwMode="auto">
            <a:xfrm rot="5400000">
              <a:off x="3225" y="6447"/>
              <a:ext cx="288" cy="250"/>
            </a:xfrm>
            <a:prstGeom prst="triangle">
              <a:avLst>
                <a:gd name="adj" fmla="val 50000"/>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09" name="Group 142"/>
          <p:cNvGrpSpPr>
            <a:grpSpLocks/>
          </p:cNvGrpSpPr>
          <p:nvPr/>
        </p:nvGrpSpPr>
        <p:grpSpPr bwMode="auto">
          <a:xfrm>
            <a:off x="6571919" y="5345513"/>
            <a:ext cx="244094" cy="320750"/>
            <a:chOff x="3244" y="6428"/>
            <a:chExt cx="261" cy="288"/>
          </a:xfrm>
        </p:grpSpPr>
        <p:sp>
          <p:nvSpPr>
            <p:cNvPr id="310" name="Line 143"/>
            <p:cNvSpPr>
              <a:spLocks noChangeShapeType="1"/>
            </p:cNvSpPr>
            <p:nvPr/>
          </p:nvSpPr>
          <p:spPr bwMode="auto">
            <a:xfrm rot="5400000">
              <a:off x="3361" y="6572"/>
              <a:ext cx="288"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 name="AutoShape 144"/>
            <p:cNvSpPr>
              <a:spLocks noChangeArrowheads="1"/>
            </p:cNvSpPr>
            <p:nvPr/>
          </p:nvSpPr>
          <p:spPr bwMode="auto">
            <a:xfrm rot="5400000">
              <a:off x="3225" y="6447"/>
              <a:ext cx="288" cy="250"/>
            </a:xfrm>
            <a:prstGeom prst="triangle">
              <a:avLst>
                <a:gd name="adj" fmla="val 50000"/>
              </a:avLst>
            </a:prstGeom>
            <a:noFill/>
            <a:ln w="9525">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12" name="Oval 145"/>
          <p:cNvSpPr>
            <a:spLocks noChangeArrowheads="1"/>
          </p:cNvSpPr>
          <p:nvPr/>
        </p:nvSpPr>
        <p:spPr bwMode="auto">
          <a:xfrm>
            <a:off x="9448063" y="4742412"/>
            <a:ext cx="79472" cy="9712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3" name="Oval 146"/>
          <p:cNvSpPr>
            <a:spLocks noChangeArrowheads="1"/>
          </p:cNvSpPr>
          <p:nvPr/>
        </p:nvSpPr>
        <p:spPr bwMode="auto">
          <a:xfrm>
            <a:off x="9438602" y="3140919"/>
            <a:ext cx="81365" cy="97129"/>
          </a:xfrm>
          <a:prstGeom prst="ellipse">
            <a:avLst/>
          </a:prstGeom>
          <a:noFill/>
          <a:ln w="9525">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 name="Oval 147"/>
          <p:cNvSpPr>
            <a:spLocks noChangeArrowheads="1"/>
          </p:cNvSpPr>
          <p:nvPr/>
        </p:nvSpPr>
        <p:spPr bwMode="auto">
          <a:xfrm>
            <a:off x="4414811" y="4593331"/>
            <a:ext cx="81365" cy="971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 name="Oval 148"/>
          <p:cNvSpPr>
            <a:spLocks noChangeArrowheads="1"/>
          </p:cNvSpPr>
          <p:nvPr/>
        </p:nvSpPr>
        <p:spPr bwMode="auto">
          <a:xfrm>
            <a:off x="7088490" y="4837282"/>
            <a:ext cx="79472" cy="971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 name="Oval 149"/>
          <p:cNvSpPr>
            <a:spLocks noChangeArrowheads="1"/>
          </p:cNvSpPr>
          <p:nvPr/>
        </p:nvSpPr>
        <p:spPr bwMode="auto">
          <a:xfrm>
            <a:off x="5888835" y="4798882"/>
            <a:ext cx="79472" cy="9487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 name="Oval 150"/>
          <p:cNvSpPr>
            <a:spLocks noChangeArrowheads="1"/>
          </p:cNvSpPr>
          <p:nvPr/>
        </p:nvSpPr>
        <p:spPr bwMode="auto">
          <a:xfrm>
            <a:off x="4412919" y="3007649"/>
            <a:ext cx="81365" cy="971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 name="Line 151"/>
          <p:cNvSpPr>
            <a:spLocks noChangeShapeType="1"/>
          </p:cNvSpPr>
          <p:nvPr/>
        </p:nvSpPr>
        <p:spPr bwMode="auto">
          <a:xfrm>
            <a:off x="5415785" y="2555888"/>
            <a:ext cx="23425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 name="Line 152"/>
          <p:cNvSpPr>
            <a:spLocks noChangeShapeType="1"/>
          </p:cNvSpPr>
          <p:nvPr/>
        </p:nvSpPr>
        <p:spPr bwMode="auto">
          <a:xfrm>
            <a:off x="5377941" y="5512664"/>
            <a:ext cx="2395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 name="文本框 319"/>
          <p:cNvSpPr txBox="1"/>
          <p:nvPr/>
        </p:nvSpPr>
        <p:spPr>
          <a:xfrm>
            <a:off x="9571799" y="2968120"/>
            <a:ext cx="364202" cy="461665"/>
          </a:xfrm>
          <a:prstGeom prst="rect">
            <a:avLst/>
          </a:prstGeom>
          <a:noFill/>
        </p:spPr>
        <p:txBody>
          <a:bodyPr wrap="none" rtlCol="0">
            <a:spAutoFit/>
          </a:bodyPr>
          <a:lstStyle/>
          <a:p>
            <a:r>
              <a:rPr lang="en-US" altLang="zh-CN" sz="2400" dirty="0"/>
              <a:t>+</a:t>
            </a:r>
            <a:endParaRPr lang="zh-CN" altLang="en-US" sz="2400" dirty="0"/>
          </a:p>
        </p:txBody>
      </p:sp>
      <p:sp>
        <p:nvSpPr>
          <p:cNvPr id="321" name="文本框 320"/>
          <p:cNvSpPr txBox="1"/>
          <p:nvPr/>
        </p:nvSpPr>
        <p:spPr>
          <a:xfrm>
            <a:off x="9598676" y="4507496"/>
            <a:ext cx="287258" cy="461665"/>
          </a:xfrm>
          <a:prstGeom prst="rect">
            <a:avLst/>
          </a:prstGeom>
          <a:noFill/>
        </p:spPr>
        <p:txBody>
          <a:bodyPr wrap="none" rtlCol="0">
            <a:spAutoFit/>
          </a:bodyPr>
          <a:lstStyle/>
          <a:p>
            <a:r>
              <a:rPr lang="en-US" altLang="zh-CN" sz="2400" dirty="0"/>
              <a:t>-</a:t>
            </a:r>
            <a:endParaRPr lang="zh-CN" altLang="en-US" sz="2400" dirty="0"/>
          </a:p>
        </p:txBody>
      </p:sp>
      <p:sp>
        <p:nvSpPr>
          <p:cNvPr id="155" name="标题 2">
            <a:extLst>
              <a:ext uri="{FF2B5EF4-FFF2-40B4-BE49-F238E27FC236}">
                <a16:creationId xmlns:a16="http://schemas.microsoft.com/office/drawing/2014/main" id="{9E03E104-25AC-4713-8480-FA0FF3855225}"/>
              </a:ext>
            </a:extLst>
          </p:cNvPr>
          <p:cNvSpPr>
            <a:spLocks noGrp="1"/>
          </p:cNvSpPr>
          <p:nvPr>
            <p:ph type="title"/>
          </p:nvPr>
        </p:nvSpPr>
        <p:spPr>
          <a:xfrm>
            <a:off x="838200" y="474663"/>
            <a:ext cx="10515600" cy="590550"/>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、电路调制</a:t>
            </a:r>
          </a:p>
        </p:txBody>
      </p:sp>
    </p:spTree>
    <p:extLst>
      <p:ext uri="{BB962C8B-B14F-4D97-AF65-F5344CB8AC3E}">
        <p14:creationId xmlns:p14="http://schemas.microsoft.com/office/powerpoint/2010/main" val="86432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838200" y="482481"/>
            <a:ext cx="10515600" cy="590429"/>
          </a:xfrm>
          <a:noFill/>
          <a:ln/>
        </p:spPr>
        <p:txBody>
          <a:bodyPr/>
          <a:lstStyle/>
          <a:p>
            <a:r>
              <a:rPr lang="en-US" altLang="zh-CN" dirty="0">
                <a:latin typeface="微软雅黑" panose="020B0503020204020204" pitchFamily="34" charset="-122"/>
                <a:ea typeface="微软雅黑" panose="020B0503020204020204" pitchFamily="34" charset="-122"/>
              </a:rPr>
              <a:t>4.1.2</a:t>
            </a:r>
            <a:r>
              <a:rPr lang="zh-CN" altLang="en-US" dirty="0">
                <a:latin typeface="微软雅黑" panose="020B0503020204020204" pitchFamily="34" charset="-122"/>
                <a:ea typeface="微软雅黑" panose="020B0503020204020204" pitchFamily="34" charset="-122"/>
              </a:rPr>
              <a:t>包络检波电路</a:t>
            </a:r>
          </a:p>
        </p:txBody>
      </p:sp>
      <p:sp>
        <p:nvSpPr>
          <p:cNvPr id="2" name="内容占位符 1">
            <a:extLst>
              <a:ext uri="{FF2B5EF4-FFF2-40B4-BE49-F238E27FC236}">
                <a16:creationId xmlns:a16="http://schemas.microsoft.com/office/drawing/2014/main" id="{2B547E64-6CB0-4D6D-9381-F9887AFC5758}"/>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检波的定义及其原理</a:t>
            </a:r>
          </a:p>
          <a:p>
            <a:pPr lvl="1"/>
            <a:r>
              <a:rPr lang="zh-CN" altLang="en-US" dirty="0">
                <a:latin typeface="微软雅黑" panose="020B0503020204020204" pitchFamily="34" charset="-122"/>
                <a:ea typeface="微软雅黑" panose="020B0503020204020204" pitchFamily="34" charset="-122"/>
              </a:rPr>
              <a:t>从已调信号中检出调制信号的过程称为解调，只解调调幅波时称为检波。幅值调制就是让已调信号的幅值随调制信号的值变化，因此调幅信号的包络线形状与调制信号一致。只要能检出调幅信号的包络线即能实现解调。这种方法称为包络检波。</a:t>
            </a:r>
          </a:p>
          <a:p>
            <a:endParaRPr lang="zh-CN" altLang="en-US" dirty="0">
              <a:latin typeface="微软雅黑" panose="020B0503020204020204" pitchFamily="34" charset="-122"/>
              <a:ea typeface="微软雅黑" panose="020B0503020204020204" pitchFamily="34" charset="-122"/>
            </a:endParaRPr>
          </a:p>
        </p:txBody>
      </p:sp>
      <p:grpSp>
        <p:nvGrpSpPr>
          <p:cNvPr id="9" name="Group 33"/>
          <p:cNvGrpSpPr>
            <a:grpSpLocks/>
          </p:cNvGrpSpPr>
          <p:nvPr/>
        </p:nvGrpSpPr>
        <p:grpSpPr bwMode="auto">
          <a:xfrm>
            <a:off x="3535701" y="3986328"/>
            <a:ext cx="5492750" cy="2055813"/>
            <a:chOff x="656" y="1072"/>
            <a:chExt cx="3460" cy="1295"/>
          </a:xfrm>
        </p:grpSpPr>
        <p:sp>
          <p:nvSpPr>
            <p:cNvPr id="10" name="Freeform 6"/>
            <p:cNvSpPr>
              <a:spLocks/>
            </p:cNvSpPr>
            <p:nvPr/>
          </p:nvSpPr>
          <p:spPr bwMode="auto">
            <a:xfrm>
              <a:off x="877" y="1453"/>
              <a:ext cx="1273" cy="731"/>
            </a:xfrm>
            <a:custGeom>
              <a:avLst/>
              <a:gdLst>
                <a:gd name="T0" fmla="*/ 16 w 20000"/>
                <a:gd name="T1" fmla="*/ 0 h 20000"/>
                <a:gd name="T2" fmla="*/ 39 w 20000"/>
                <a:gd name="T3" fmla="*/ 602 h 20000"/>
                <a:gd name="T4" fmla="*/ 59 w 20000"/>
                <a:gd name="T5" fmla="*/ 490 h 20000"/>
                <a:gd name="T6" fmla="*/ 81 w 20000"/>
                <a:gd name="T7" fmla="*/ 7 h 20000"/>
                <a:gd name="T8" fmla="*/ 101 w 20000"/>
                <a:gd name="T9" fmla="*/ 597 h 20000"/>
                <a:gd name="T10" fmla="*/ 124 w 20000"/>
                <a:gd name="T11" fmla="*/ 487 h 20000"/>
                <a:gd name="T12" fmla="*/ 143 w 20000"/>
                <a:gd name="T13" fmla="*/ 22 h 20000"/>
                <a:gd name="T14" fmla="*/ 166 w 20000"/>
                <a:gd name="T15" fmla="*/ 585 h 20000"/>
                <a:gd name="T16" fmla="*/ 186 w 20000"/>
                <a:gd name="T17" fmla="*/ 480 h 20000"/>
                <a:gd name="T18" fmla="*/ 209 w 20000"/>
                <a:gd name="T19" fmla="*/ 44 h 20000"/>
                <a:gd name="T20" fmla="*/ 228 w 20000"/>
                <a:gd name="T21" fmla="*/ 570 h 20000"/>
                <a:gd name="T22" fmla="*/ 251 w 20000"/>
                <a:gd name="T23" fmla="*/ 470 h 20000"/>
                <a:gd name="T24" fmla="*/ 271 w 20000"/>
                <a:gd name="T25" fmla="*/ 71 h 20000"/>
                <a:gd name="T26" fmla="*/ 294 w 20000"/>
                <a:gd name="T27" fmla="*/ 550 h 20000"/>
                <a:gd name="T28" fmla="*/ 313 w 20000"/>
                <a:gd name="T29" fmla="*/ 460 h 20000"/>
                <a:gd name="T30" fmla="*/ 336 w 20000"/>
                <a:gd name="T31" fmla="*/ 100 h 20000"/>
                <a:gd name="T32" fmla="*/ 356 w 20000"/>
                <a:gd name="T33" fmla="*/ 534 h 20000"/>
                <a:gd name="T34" fmla="*/ 378 w 20000"/>
                <a:gd name="T35" fmla="*/ 451 h 20000"/>
                <a:gd name="T36" fmla="*/ 398 w 20000"/>
                <a:gd name="T37" fmla="*/ 127 h 20000"/>
                <a:gd name="T38" fmla="*/ 421 w 20000"/>
                <a:gd name="T39" fmla="*/ 514 h 20000"/>
                <a:gd name="T40" fmla="*/ 440 w 20000"/>
                <a:gd name="T41" fmla="*/ 443 h 20000"/>
                <a:gd name="T42" fmla="*/ 463 w 20000"/>
                <a:gd name="T43" fmla="*/ 151 h 20000"/>
                <a:gd name="T44" fmla="*/ 483 w 20000"/>
                <a:gd name="T45" fmla="*/ 499 h 20000"/>
                <a:gd name="T46" fmla="*/ 506 w 20000"/>
                <a:gd name="T47" fmla="*/ 436 h 20000"/>
                <a:gd name="T48" fmla="*/ 525 w 20000"/>
                <a:gd name="T49" fmla="*/ 171 h 20000"/>
                <a:gd name="T50" fmla="*/ 548 w 20000"/>
                <a:gd name="T51" fmla="*/ 490 h 20000"/>
                <a:gd name="T52" fmla="*/ 568 w 20000"/>
                <a:gd name="T53" fmla="*/ 431 h 20000"/>
                <a:gd name="T54" fmla="*/ 591 w 20000"/>
                <a:gd name="T55" fmla="*/ 180 h 20000"/>
                <a:gd name="T56" fmla="*/ 610 w 20000"/>
                <a:gd name="T57" fmla="*/ 485 h 20000"/>
                <a:gd name="T58" fmla="*/ 633 w 20000"/>
                <a:gd name="T59" fmla="*/ 429 h 20000"/>
                <a:gd name="T60" fmla="*/ 653 w 20000"/>
                <a:gd name="T61" fmla="*/ 183 h 20000"/>
                <a:gd name="T62" fmla="*/ 676 w 20000"/>
                <a:gd name="T63" fmla="*/ 485 h 20000"/>
                <a:gd name="T64" fmla="*/ 695 w 20000"/>
                <a:gd name="T65" fmla="*/ 431 h 20000"/>
                <a:gd name="T66" fmla="*/ 718 w 20000"/>
                <a:gd name="T67" fmla="*/ 175 h 20000"/>
                <a:gd name="T68" fmla="*/ 738 w 20000"/>
                <a:gd name="T69" fmla="*/ 492 h 20000"/>
                <a:gd name="T70" fmla="*/ 760 w 20000"/>
                <a:gd name="T71" fmla="*/ 434 h 20000"/>
                <a:gd name="T72" fmla="*/ 780 w 20000"/>
                <a:gd name="T73" fmla="*/ 161 h 20000"/>
                <a:gd name="T74" fmla="*/ 803 w 20000"/>
                <a:gd name="T75" fmla="*/ 504 h 20000"/>
                <a:gd name="T76" fmla="*/ 822 w 20000"/>
                <a:gd name="T77" fmla="*/ 441 h 20000"/>
                <a:gd name="T78" fmla="*/ 845 w 20000"/>
                <a:gd name="T79" fmla="*/ 139 h 20000"/>
                <a:gd name="T80" fmla="*/ 865 w 20000"/>
                <a:gd name="T81" fmla="*/ 519 h 20000"/>
                <a:gd name="T82" fmla="*/ 888 w 20000"/>
                <a:gd name="T83" fmla="*/ 451 h 20000"/>
                <a:gd name="T84" fmla="*/ 907 w 20000"/>
                <a:gd name="T85" fmla="*/ 112 h 20000"/>
                <a:gd name="T86" fmla="*/ 930 w 20000"/>
                <a:gd name="T87" fmla="*/ 536 h 20000"/>
                <a:gd name="T88" fmla="*/ 950 w 20000"/>
                <a:gd name="T89" fmla="*/ 460 h 20000"/>
                <a:gd name="T90" fmla="*/ 972 w 20000"/>
                <a:gd name="T91" fmla="*/ 83 h 20000"/>
                <a:gd name="T92" fmla="*/ 992 w 20000"/>
                <a:gd name="T93" fmla="*/ 555 h 20000"/>
                <a:gd name="T94" fmla="*/ 1015 w 20000"/>
                <a:gd name="T95" fmla="*/ 470 h 20000"/>
                <a:gd name="T96" fmla="*/ 1034 w 20000"/>
                <a:gd name="T97" fmla="*/ 56 h 20000"/>
                <a:gd name="T98" fmla="*/ 1057 w 20000"/>
                <a:gd name="T99" fmla="*/ 572 h 20000"/>
                <a:gd name="T100" fmla="*/ 1077 w 20000"/>
                <a:gd name="T101" fmla="*/ 477 h 20000"/>
                <a:gd name="T102" fmla="*/ 1100 w 20000"/>
                <a:gd name="T103" fmla="*/ 32 h 20000"/>
                <a:gd name="T104" fmla="*/ 1119 w 20000"/>
                <a:gd name="T105" fmla="*/ 587 h 20000"/>
                <a:gd name="T106" fmla="*/ 1142 w 20000"/>
                <a:gd name="T107" fmla="*/ 485 h 20000"/>
                <a:gd name="T108" fmla="*/ 1162 w 20000"/>
                <a:gd name="T109" fmla="*/ 15 h 20000"/>
                <a:gd name="T110" fmla="*/ 1185 w 20000"/>
                <a:gd name="T111" fmla="*/ 597 h 20000"/>
                <a:gd name="T112" fmla="*/ 1204 w 20000"/>
                <a:gd name="T113" fmla="*/ 490 h 20000"/>
                <a:gd name="T114" fmla="*/ 1227 w 20000"/>
                <a:gd name="T115" fmla="*/ 3 h 20000"/>
                <a:gd name="T116" fmla="*/ 1247 w 20000"/>
                <a:gd name="T117" fmla="*/ 604 h 20000"/>
                <a:gd name="T118" fmla="*/ 1269 w 20000"/>
                <a:gd name="T119" fmla="*/ 492 h 200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00" h="20000">
                  <a:moveTo>
                    <a:pt x="0" y="9994"/>
                  </a:moveTo>
                  <a:lnTo>
                    <a:pt x="49" y="6533"/>
                  </a:lnTo>
                  <a:lnTo>
                    <a:pt x="101" y="3467"/>
                  </a:lnTo>
                  <a:lnTo>
                    <a:pt x="154" y="1199"/>
                  </a:lnTo>
                  <a:lnTo>
                    <a:pt x="203" y="0"/>
                  </a:lnTo>
                  <a:lnTo>
                    <a:pt x="256" y="0"/>
                  </a:lnTo>
                  <a:lnTo>
                    <a:pt x="304" y="1268"/>
                  </a:lnTo>
                  <a:lnTo>
                    <a:pt x="410" y="3467"/>
                  </a:lnTo>
                  <a:lnTo>
                    <a:pt x="459" y="6533"/>
                  </a:lnTo>
                  <a:lnTo>
                    <a:pt x="511" y="9994"/>
                  </a:lnTo>
                  <a:lnTo>
                    <a:pt x="564" y="13461"/>
                  </a:lnTo>
                  <a:lnTo>
                    <a:pt x="613" y="16459"/>
                  </a:lnTo>
                  <a:lnTo>
                    <a:pt x="666" y="18726"/>
                  </a:lnTo>
                  <a:lnTo>
                    <a:pt x="714" y="19926"/>
                  </a:lnTo>
                  <a:lnTo>
                    <a:pt x="767" y="19926"/>
                  </a:lnTo>
                  <a:lnTo>
                    <a:pt x="820" y="18726"/>
                  </a:lnTo>
                  <a:lnTo>
                    <a:pt x="869" y="16459"/>
                  </a:lnTo>
                  <a:lnTo>
                    <a:pt x="921" y="13398"/>
                  </a:lnTo>
                  <a:lnTo>
                    <a:pt x="974" y="9994"/>
                  </a:lnTo>
                  <a:lnTo>
                    <a:pt x="1075" y="6596"/>
                  </a:lnTo>
                  <a:lnTo>
                    <a:pt x="1128" y="3598"/>
                  </a:lnTo>
                  <a:lnTo>
                    <a:pt x="1177" y="1399"/>
                  </a:lnTo>
                  <a:lnTo>
                    <a:pt x="1230" y="200"/>
                  </a:lnTo>
                  <a:lnTo>
                    <a:pt x="1278" y="200"/>
                  </a:lnTo>
                  <a:lnTo>
                    <a:pt x="1331" y="1399"/>
                  </a:lnTo>
                  <a:lnTo>
                    <a:pt x="1384" y="3666"/>
                  </a:lnTo>
                  <a:lnTo>
                    <a:pt x="1433" y="6596"/>
                  </a:lnTo>
                  <a:lnTo>
                    <a:pt x="1485" y="9994"/>
                  </a:lnTo>
                  <a:lnTo>
                    <a:pt x="1538" y="13330"/>
                  </a:lnTo>
                  <a:lnTo>
                    <a:pt x="1587" y="16328"/>
                  </a:lnTo>
                  <a:lnTo>
                    <a:pt x="1640" y="18458"/>
                  </a:lnTo>
                  <a:lnTo>
                    <a:pt x="1741" y="19595"/>
                  </a:lnTo>
                  <a:lnTo>
                    <a:pt x="1794" y="19595"/>
                  </a:lnTo>
                  <a:lnTo>
                    <a:pt x="1843" y="18395"/>
                  </a:lnTo>
                  <a:lnTo>
                    <a:pt x="1895" y="16259"/>
                  </a:lnTo>
                  <a:lnTo>
                    <a:pt x="1948" y="13330"/>
                  </a:lnTo>
                  <a:lnTo>
                    <a:pt x="1997" y="9994"/>
                  </a:lnTo>
                  <a:lnTo>
                    <a:pt x="2050" y="6733"/>
                  </a:lnTo>
                  <a:lnTo>
                    <a:pt x="2102" y="3798"/>
                  </a:lnTo>
                  <a:lnTo>
                    <a:pt x="2151" y="1730"/>
                  </a:lnTo>
                  <a:lnTo>
                    <a:pt x="2204" y="600"/>
                  </a:lnTo>
                  <a:lnTo>
                    <a:pt x="2252" y="600"/>
                  </a:lnTo>
                  <a:lnTo>
                    <a:pt x="2305" y="1799"/>
                  </a:lnTo>
                  <a:lnTo>
                    <a:pt x="2407" y="3935"/>
                  </a:lnTo>
                  <a:lnTo>
                    <a:pt x="2459" y="6796"/>
                  </a:lnTo>
                  <a:lnTo>
                    <a:pt x="2512" y="9994"/>
                  </a:lnTo>
                  <a:lnTo>
                    <a:pt x="2561" y="13198"/>
                  </a:lnTo>
                  <a:lnTo>
                    <a:pt x="2614" y="15997"/>
                  </a:lnTo>
                  <a:lnTo>
                    <a:pt x="2666" y="18058"/>
                  </a:lnTo>
                  <a:lnTo>
                    <a:pt x="2715" y="19126"/>
                  </a:lnTo>
                  <a:lnTo>
                    <a:pt x="2768" y="19063"/>
                  </a:lnTo>
                  <a:lnTo>
                    <a:pt x="2817" y="17927"/>
                  </a:lnTo>
                  <a:lnTo>
                    <a:pt x="2869" y="15860"/>
                  </a:lnTo>
                  <a:lnTo>
                    <a:pt x="2922" y="13130"/>
                  </a:lnTo>
                  <a:lnTo>
                    <a:pt x="2971" y="9994"/>
                  </a:lnTo>
                  <a:lnTo>
                    <a:pt x="3076" y="6933"/>
                  </a:lnTo>
                  <a:lnTo>
                    <a:pt x="3125" y="4198"/>
                  </a:lnTo>
                  <a:lnTo>
                    <a:pt x="3178" y="2199"/>
                  </a:lnTo>
                  <a:lnTo>
                    <a:pt x="3231" y="1199"/>
                  </a:lnTo>
                  <a:lnTo>
                    <a:pt x="3279" y="1199"/>
                  </a:lnTo>
                  <a:lnTo>
                    <a:pt x="3332" y="2336"/>
                  </a:lnTo>
                  <a:lnTo>
                    <a:pt x="3381" y="4335"/>
                  </a:lnTo>
                  <a:lnTo>
                    <a:pt x="3433" y="6996"/>
                  </a:lnTo>
                  <a:lnTo>
                    <a:pt x="3486" y="9994"/>
                  </a:lnTo>
                  <a:lnTo>
                    <a:pt x="3535" y="12998"/>
                  </a:lnTo>
                  <a:lnTo>
                    <a:pt x="3588" y="15597"/>
                  </a:lnTo>
                  <a:lnTo>
                    <a:pt x="3640" y="17459"/>
                  </a:lnTo>
                  <a:lnTo>
                    <a:pt x="3742" y="18458"/>
                  </a:lnTo>
                  <a:lnTo>
                    <a:pt x="3791" y="18395"/>
                  </a:lnTo>
                  <a:lnTo>
                    <a:pt x="3843" y="17396"/>
                  </a:lnTo>
                  <a:lnTo>
                    <a:pt x="3896" y="15460"/>
                  </a:lnTo>
                  <a:lnTo>
                    <a:pt x="3945" y="12861"/>
                  </a:lnTo>
                  <a:lnTo>
                    <a:pt x="3998" y="9994"/>
                  </a:lnTo>
                  <a:lnTo>
                    <a:pt x="4050" y="7133"/>
                  </a:lnTo>
                  <a:lnTo>
                    <a:pt x="4099" y="4666"/>
                  </a:lnTo>
                  <a:lnTo>
                    <a:pt x="4152" y="2867"/>
                  </a:lnTo>
                  <a:lnTo>
                    <a:pt x="4205" y="1930"/>
                  </a:lnTo>
                  <a:lnTo>
                    <a:pt x="4253" y="1930"/>
                  </a:lnTo>
                  <a:lnTo>
                    <a:pt x="4306" y="2935"/>
                  </a:lnTo>
                  <a:lnTo>
                    <a:pt x="4407" y="4797"/>
                  </a:lnTo>
                  <a:lnTo>
                    <a:pt x="4460" y="7264"/>
                  </a:lnTo>
                  <a:lnTo>
                    <a:pt x="4509" y="9994"/>
                  </a:lnTo>
                  <a:lnTo>
                    <a:pt x="4562" y="12730"/>
                  </a:lnTo>
                  <a:lnTo>
                    <a:pt x="4614" y="15060"/>
                  </a:lnTo>
                  <a:lnTo>
                    <a:pt x="4663" y="16796"/>
                  </a:lnTo>
                  <a:lnTo>
                    <a:pt x="4716" y="17727"/>
                  </a:lnTo>
                  <a:lnTo>
                    <a:pt x="4769" y="17658"/>
                  </a:lnTo>
                  <a:lnTo>
                    <a:pt x="4817" y="16659"/>
                  </a:lnTo>
                  <a:lnTo>
                    <a:pt x="4870" y="14929"/>
                  </a:lnTo>
                  <a:lnTo>
                    <a:pt x="4919" y="12599"/>
                  </a:lnTo>
                  <a:lnTo>
                    <a:pt x="4972" y="9994"/>
                  </a:lnTo>
                  <a:lnTo>
                    <a:pt x="5073" y="7396"/>
                  </a:lnTo>
                  <a:lnTo>
                    <a:pt x="5126" y="5197"/>
                  </a:lnTo>
                  <a:lnTo>
                    <a:pt x="5179" y="3535"/>
                  </a:lnTo>
                  <a:lnTo>
                    <a:pt x="5227" y="2667"/>
                  </a:lnTo>
                  <a:lnTo>
                    <a:pt x="5280" y="2736"/>
                  </a:lnTo>
                  <a:lnTo>
                    <a:pt x="5329" y="3666"/>
                  </a:lnTo>
                  <a:lnTo>
                    <a:pt x="5381" y="5334"/>
                  </a:lnTo>
                  <a:lnTo>
                    <a:pt x="5434" y="7533"/>
                  </a:lnTo>
                  <a:lnTo>
                    <a:pt x="5483" y="9994"/>
                  </a:lnTo>
                  <a:lnTo>
                    <a:pt x="5536" y="12461"/>
                  </a:lnTo>
                  <a:lnTo>
                    <a:pt x="5588" y="14597"/>
                  </a:lnTo>
                  <a:lnTo>
                    <a:pt x="5637" y="16128"/>
                  </a:lnTo>
                  <a:lnTo>
                    <a:pt x="5690" y="16927"/>
                  </a:lnTo>
                  <a:lnTo>
                    <a:pt x="5791" y="16859"/>
                  </a:lnTo>
                  <a:lnTo>
                    <a:pt x="5844" y="15997"/>
                  </a:lnTo>
                  <a:lnTo>
                    <a:pt x="5893" y="14460"/>
                  </a:lnTo>
                  <a:lnTo>
                    <a:pt x="5946" y="12330"/>
                  </a:lnTo>
                  <a:lnTo>
                    <a:pt x="5998" y="9994"/>
                  </a:lnTo>
                  <a:lnTo>
                    <a:pt x="6047" y="7664"/>
                  </a:lnTo>
                  <a:lnTo>
                    <a:pt x="6100" y="5665"/>
                  </a:lnTo>
                  <a:lnTo>
                    <a:pt x="6153" y="4198"/>
                  </a:lnTo>
                  <a:lnTo>
                    <a:pt x="6201" y="3467"/>
                  </a:lnTo>
                  <a:lnTo>
                    <a:pt x="6254" y="3467"/>
                  </a:lnTo>
                  <a:lnTo>
                    <a:pt x="6307" y="4335"/>
                  </a:lnTo>
                  <a:lnTo>
                    <a:pt x="6356" y="5797"/>
                  </a:lnTo>
                  <a:lnTo>
                    <a:pt x="6457" y="7796"/>
                  </a:lnTo>
                  <a:lnTo>
                    <a:pt x="6510" y="9994"/>
                  </a:lnTo>
                  <a:lnTo>
                    <a:pt x="6563" y="12199"/>
                  </a:lnTo>
                  <a:lnTo>
                    <a:pt x="6611" y="14061"/>
                  </a:lnTo>
                  <a:lnTo>
                    <a:pt x="6664" y="15460"/>
                  </a:lnTo>
                  <a:lnTo>
                    <a:pt x="6717" y="16196"/>
                  </a:lnTo>
                  <a:lnTo>
                    <a:pt x="6765" y="16128"/>
                  </a:lnTo>
                  <a:lnTo>
                    <a:pt x="6818" y="15397"/>
                  </a:lnTo>
                  <a:lnTo>
                    <a:pt x="6867" y="13998"/>
                  </a:lnTo>
                  <a:lnTo>
                    <a:pt x="6920" y="12130"/>
                  </a:lnTo>
                  <a:lnTo>
                    <a:pt x="6972" y="9994"/>
                  </a:lnTo>
                  <a:lnTo>
                    <a:pt x="7021" y="7933"/>
                  </a:lnTo>
                  <a:lnTo>
                    <a:pt x="7127" y="6134"/>
                  </a:lnTo>
                  <a:lnTo>
                    <a:pt x="7175" y="4797"/>
                  </a:lnTo>
                  <a:lnTo>
                    <a:pt x="7228" y="4135"/>
                  </a:lnTo>
                  <a:lnTo>
                    <a:pt x="7281" y="4135"/>
                  </a:lnTo>
                  <a:lnTo>
                    <a:pt x="7330" y="4866"/>
                  </a:lnTo>
                  <a:lnTo>
                    <a:pt x="7382" y="6196"/>
                  </a:lnTo>
                  <a:lnTo>
                    <a:pt x="7431" y="7995"/>
                  </a:lnTo>
                  <a:lnTo>
                    <a:pt x="7484" y="9994"/>
                  </a:lnTo>
                  <a:lnTo>
                    <a:pt x="7537" y="11999"/>
                  </a:lnTo>
                  <a:lnTo>
                    <a:pt x="7585" y="13661"/>
                  </a:lnTo>
                  <a:lnTo>
                    <a:pt x="7638" y="14929"/>
                  </a:lnTo>
                  <a:lnTo>
                    <a:pt x="7691" y="15597"/>
                  </a:lnTo>
                  <a:lnTo>
                    <a:pt x="7792" y="15597"/>
                  </a:lnTo>
                  <a:lnTo>
                    <a:pt x="7845" y="14860"/>
                  </a:lnTo>
                  <a:lnTo>
                    <a:pt x="7894" y="13598"/>
                  </a:lnTo>
                  <a:lnTo>
                    <a:pt x="7946" y="11930"/>
                  </a:lnTo>
                  <a:lnTo>
                    <a:pt x="7995" y="9994"/>
                  </a:lnTo>
                  <a:lnTo>
                    <a:pt x="8048" y="8132"/>
                  </a:lnTo>
                  <a:lnTo>
                    <a:pt x="8101" y="6465"/>
                  </a:lnTo>
                  <a:lnTo>
                    <a:pt x="8149" y="5266"/>
                  </a:lnTo>
                  <a:lnTo>
                    <a:pt x="8202" y="4597"/>
                  </a:lnTo>
                  <a:lnTo>
                    <a:pt x="8255" y="4666"/>
                  </a:lnTo>
                  <a:lnTo>
                    <a:pt x="8304" y="5334"/>
                  </a:lnTo>
                  <a:lnTo>
                    <a:pt x="8356" y="6533"/>
                  </a:lnTo>
                  <a:lnTo>
                    <a:pt x="8458" y="8132"/>
                  </a:lnTo>
                  <a:lnTo>
                    <a:pt x="8511" y="9994"/>
                  </a:lnTo>
                  <a:lnTo>
                    <a:pt x="8559" y="11799"/>
                  </a:lnTo>
                  <a:lnTo>
                    <a:pt x="8612" y="13398"/>
                  </a:lnTo>
                  <a:lnTo>
                    <a:pt x="8665" y="14597"/>
                  </a:lnTo>
                  <a:lnTo>
                    <a:pt x="8713" y="15197"/>
                  </a:lnTo>
                  <a:lnTo>
                    <a:pt x="8766" y="15197"/>
                  </a:lnTo>
                  <a:lnTo>
                    <a:pt x="8819" y="14529"/>
                  </a:lnTo>
                  <a:lnTo>
                    <a:pt x="8868" y="13330"/>
                  </a:lnTo>
                  <a:lnTo>
                    <a:pt x="8920" y="11799"/>
                  </a:lnTo>
                  <a:lnTo>
                    <a:pt x="8969" y="9994"/>
                  </a:lnTo>
                  <a:lnTo>
                    <a:pt x="9022" y="8195"/>
                  </a:lnTo>
                  <a:lnTo>
                    <a:pt x="9123" y="6665"/>
                  </a:lnTo>
                  <a:lnTo>
                    <a:pt x="9176" y="5534"/>
                  </a:lnTo>
                  <a:lnTo>
                    <a:pt x="9229" y="4934"/>
                  </a:lnTo>
                  <a:lnTo>
                    <a:pt x="9278" y="4934"/>
                  </a:lnTo>
                  <a:lnTo>
                    <a:pt x="9330" y="5534"/>
                  </a:lnTo>
                  <a:lnTo>
                    <a:pt x="9383" y="6733"/>
                  </a:lnTo>
                  <a:lnTo>
                    <a:pt x="9432" y="8264"/>
                  </a:lnTo>
                  <a:lnTo>
                    <a:pt x="9485" y="9994"/>
                  </a:lnTo>
                  <a:lnTo>
                    <a:pt x="9533" y="11730"/>
                  </a:lnTo>
                  <a:lnTo>
                    <a:pt x="9586" y="13261"/>
                  </a:lnTo>
                  <a:lnTo>
                    <a:pt x="9639" y="14397"/>
                  </a:lnTo>
                  <a:lnTo>
                    <a:pt x="9688" y="14997"/>
                  </a:lnTo>
                  <a:lnTo>
                    <a:pt x="9793" y="14997"/>
                  </a:lnTo>
                  <a:lnTo>
                    <a:pt x="9842" y="14397"/>
                  </a:lnTo>
                  <a:lnTo>
                    <a:pt x="9894" y="13261"/>
                  </a:lnTo>
                  <a:lnTo>
                    <a:pt x="9943" y="11730"/>
                  </a:lnTo>
                  <a:lnTo>
                    <a:pt x="9996" y="9994"/>
                  </a:lnTo>
                  <a:lnTo>
                    <a:pt x="10049" y="8264"/>
                  </a:lnTo>
                  <a:lnTo>
                    <a:pt x="10097" y="6733"/>
                  </a:lnTo>
                  <a:lnTo>
                    <a:pt x="10150" y="5597"/>
                  </a:lnTo>
                  <a:lnTo>
                    <a:pt x="10203" y="4997"/>
                  </a:lnTo>
                  <a:lnTo>
                    <a:pt x="10252" y="4997"/>
                  </a:lnTo>
                  <a:lnTo>
                    <a:pt x="10304" y="5597"/>
                  </a:lnTo>
                  <a:lnTo>
                    <a:pt x="10357" y="6733"/>
                  </a:lnTo>
                  <a:lnTo>
                    <a:pt x="10459" y="8264"/>
                  </a:lnTo>
                  <a:lnTo>
                    <a:pt x="10507" y="9994"/>
                  </a:lnTo>
                  <a:lnTo>
                    <a:pt x="10560" y="11730"/>
                  </a:lnTo>
                  <a:lnTo>
                    <a:pt x="10613" y="13261"/>
                  </a:lnTo>
                  <a:lnTo>
                    <a:pt x="10662" y="14460"/>
                  </a:lnTo>
                  <a:lnTo>
                    <a:pt x="10714" y="15060"/>
                  </a:lnTo>
                  <a:lnTo>
                    <a:pt x="10767" y="15060"/>
                  </a:lnTo>
                  <a:lnTo>
                    <a:pt x="10816" y="14460"/>
                  </a:lnTo>
                  <a:lnTo>
                    <a:pt x="10869" y="13330"/>
                  </a:lnTo>
                  <a:lnTo>
                    <a:pt x="10921" y="11799"/>
                  </a:lnTo>
                  <a:lnTo>
                    <a:pt x="10970" y="9994"/>
                  </a:lnTo>
                  <a:lnTo>
                    <a:pt x="11023" y="8195"/>
                  </a:lnTo>
                  <a:lnTo>
                    <a:pt x="11124" y="6665"/>
                  </a:lnTo>
                  <a:lnTo>
                    <a:pt x="11177" y="5465"/>
                  </a:lnTo>
                  <a:lnTo>
                    <a:pt x="11226" y="4797"/>
                  </a:lnTo>
                  <a:lnTo>
                    <a:pt x="11278" y="4797"/>
                  </a:lnTo>
                  <a:lnTo>
                    <a:pt x="11331" y="5397"/>
                  </a:lnTo>
                  <a:lnTo>
                    <a:pt x="11380" y="6596"/>
                  </a:lnTo>
                  <a:lnTo>
                    <a:pt x="11433" y="8195"/>
                  </a:lnTo>
                  <a:lnTo>
                    <a:pt x="11481" y="9994"/>
                  </a:lnTo>
                  <a:lnTo>
                    <a:pt x="11534" y="11862"/>
                  </a:lnTo>
                  <a:lnTo>
                    <a:pt x="11587" y="13461"/>
                  </a:lnTo>
                  <a:lnTo>
                    <a:pt x="11636" y="14660"/>
                  </a:lnTo>
                  <a:lnTo>
                    <a:pt x="11688" y="15328"/>
                  </a:lnTo>
                  <a:lnTo>
                    <a:pt x="11741" y="15397"/>
                  </a:lnTo>
                  <a:lnTo>
                    <a:pt x="11843" y="14729"/>
                  </a:lnTo>
                  <a:lnTo>
                    <a:pt x="11895" y="13529"/>
                  </a:lnTo>
                  <a:lnTo>
                    <a:pt x="11944" y="11862"/>
                  </a:lnTo>
                  <a:lnTo>
                    <a:pt x="11997" y="9994"/>
                  </a:lnTo>
                  <a:lnTo>
                    <a:pt x="12045" y="8064"/>
                  </a:lnTo>
                  <a:lnTo>
                    <a:pt x="12098" y="6396"/>
                  </a:lnTo>
                  <a:lnTo>
                    <a:pt x="12151" y="5134"/>
                  </a:lnTo>
                  <a:lnTo>
                    <a:pt x="12200" y="4397"/>
                  </a:lnTo>
                  <a:lnTo>
                    <a:pt x="12252" y="4397"/>
                  </a:lnTo>
                  <a:lnTo>
                    <a:pt x="12305" y="5066"/>
                  </a:lnTo>
                  <a:lnTo>
                    <a:pt x="12354" y="6334"/>
                  </a:lnTo>
                  <a:lnTo>
                    <a:pt x="12407" y="7995"/>
                  </a:lnTo>
                  <a:lnTo>
                    <a:pt x="12508" y="9994"/>
                  </a:lnTo>
                  <a:lnTo>
                    <a:pt x="12561" y="11999"/>
                  </a:lnTo>
                  <a:lnTo>
                    <a:pt x="12610" y="13798"/>
                  </a:lnTo>
                  <a:lnTo>
                    <a:pt x="12662" y="15128"/>
                  </a:lnTo>
                  <a:lnTo>
                    <a:pt x="12715" y="15860"/>
                  </a:lnTo>
                  <a:lnTo>
                    <a:pt x="12764" y="15860"/>
                  </a:lnTo>
                  <a:lnTo>
                    <a:pt x="12817" y="15197"/>
                  </a:lnTo>
                  <a:lnTo>
                    <a:pt x="12869" y="13861"/>
                  </a:lnTo>
                  <a:lnTo>
                    <a:pt x="12918" y="12062"/>
                  </a:lnTo>
                  <a:lnTo>
                    <a:pt x="12971" y="9994"/>
                  </a:lnTo>
                  <a:lnTo>
                    <a:pt x="13019" y="7864"/>
                  </a:lnTo>
                  <a:lnTo>
                    <a:pt x="13072" y="5997"/>
                  </a:lnTo>
                  <a:lnTo>
                    <a:pt x="13174" y="4597"/>
                  </a:lnTo>
                  <a:lnTo>
                    <a:pt x="13226" y="3866"/>
                  </a:lnTo>
                  <a:lnTo>
                    <a:pt x="13279" y="3798"/>
                  </a:lnTo>
                  <a:lnTo>
                    <a:pt x="13328" y="4535"/>
                  </a:lnTo>
                  <a:lnTo>
                    <a:pt x="13381" y="5934"/>
                  </a:lnTo>
                  <a:lnTo>
                    <a:pt x="13433" y="7796"/>
                  </a:lnTo>
                  <a:lnTo>
                    <a:pt x="13482" y="9994"/>
                  </a:lnTo>
                  <a:lnTo>
                    <a:pt x="13535" y="12199"/>
                  </a:lnTo>
                  <a:lnTo>
                    <a:pt x="13584" y="14198"/>
                  </a:lnTo>
                  <a:lnTo>
                    <a:pt x="13636" y="15660"/>
                  </a:lnTo>
                  <a:lnTo>
                    <a:pt x="13689" y="16528"/>
                  </a:lnTo>
                  <a:lnTo>
                    <a:pt x="13738" y="16528"/>
                  </a:lnTo>
                  <a:lnTo>
                    <a:pt x="13843" y="15797"/>
                  </a:lnTo>
                  <a:lnTo>
                    <a:pt x="13892" y="14329"/>
                  </a:lnTo>
                  <a:lnTo>
                    <a:pt x="13945" y="12330"/>
                  </a:lnTo>
                  <a:lnTo>
                    <a:pt x="13998" y="9994"/>
                  </a:lnTo>
                  <a:lnTo>
                    <a:pt x="14046" y="7664"/>
                  </a:lnTo>
                  <a:lnTo>
                    <a:pt x="14099" y="5534"/>
                  </a:lnTo>
                  <a:lnTo>
                    <a:pt x="14148" y="3998"/>
                  </a:lnTo>
                  <a:lnTo>
                    <a:pt x="14200" y="3135"/>
                  </a:lnTo>
                  <a:lnTo>
                    <a:pt x="14253" y="3067"/>
                  </a:lnTo>
                  <a:lnTo>
                    <a:pt x="14302" y="3866"/>
                  </a:lnTo>
                  <a:lnTo>
                    <a:pt x="14355" y="5397"/>
                  </a:lnTo>
                  <a:lnTo>
                    <a:pt x="14407" y="7533"/>
                  </a:lnTo>
                  <a:lnTo>
                    <a:pt x="14509" y="9994"/>
                  </a:lnTo>
                  <a:lnTo>
                    <a:pt x="14558" y="12461"/>
                  </a:lnTo>
                  <a:lnTo>
                    <a:pt x="14610" y="14660"/>
                  </a:lnTo>
                  <a:lnTo>
                    <a:pt x="14663" y="16328"/>
                  </a:lnTo>
                  <a:lnTo>
                    <a:pt x="14712" y="17259"/>
                  </a:lnTo>
                  <a:lnTo>
                    <a:pt x="14765" y="17327"/>
                  </a:lnTo>
                  <a:lnTo>
                    <a:pt x="14817" y="16459"/>
                  </a:lnTo>
                  <a:lnTo>
                    <a:pt x="14866" y="14797"/>
                  </a:lnTo>
                  <a:lnTo>
                    <a:pt x="14919" y="12599"/>
                  </a:lnTo>
                  <a:lnTo>
                    <a:pt x="14972" y="9994"/>
                  </a:lnTo>
                  <a:lnTo>
                    <a:pt x="15020" y="7396"/>
                  </a:lnTo>
                  <a:lnTo>
                    <a:pt x="15073" y="5066"/>
                  </a:lnTo>
                  <a:lnTo>
                    <a:pt x="15175" y="3335"/>
                  </a:lnTo>
                  <a:lnTo>
                    <a:pt x="15227" y="2336"/>
                  </a:lnTo>
                  <a:lnTo>
                    <a:pt x="15276" y="2267"/>
                  </a:lnTo>
                  <a:lnTo>
                    <a:pt x="15329" y="3198"/>
                  </a:lnTo>
                  <a:lnTo>
                    <a:pt x="15381" y="4934"/>
                  </a:lnTo>
                  <a:lnTo>
                    <a:pt x="15430" y="7264"/>
                  </a:lnTo>
                  <a:lnTo>
                    <a:pt x="15483" y="9994"/>
                  </a:lnTo>
                  <a:lnTo>
                    <a:pt x="15536" y="12730"/>
                  </a:lnTo>
                  <a:lnTo>
                    <a:pt x="15584" y="15197"/>
                  </a:lnTo>
                  <a:lnTo>
                    <a:pt x="15637" y="17059"/>
                  </a:lnTo>
                  <a:lnTo>
                    <a:pt x="15686" y="18058"/>
                  </a:lnTo>
                  <a:lnTo>
                    <a:pt x="15739" y="18058"/>
                  </a:lnTo>
                  <a:lnTo>
                    <a:pt x="15840" y="17127"/>
                  </a:lnTo>
                  <a:lnTo>
                    <a:pt x="15893" y="15328"/>
                  </a:lnTo>
                  <a:lnTo>
                    <a:pt x="15946" y="12861"/>
                  </a:lnTo>
                  <a:lnTo>
                    <a:pt x="15994" y="9994"/>
                  </a:lnTo>
                  <a:lnTo>
                    <a:pt x="16047" y="7133"/>
                  </a:lnTo>
                  <a:lnTo>
                    <a:pt x="16096" y="4535"/>
                  </a:lnTo>
                  <a:lnTo>
                    <a:pt x="16149" y="2599"/>
                  </a:lnTo>
                  <a:lnTo>
                    <a:pt x="16201" y="1599"/>
                  </a:lnTo>
                  <a:lnTo>
                    <a:pt x="16250" y="1531"/>
                  </a:lnTo>
                  <a:lnTo>
                    <a:pt x="16303" y="2536"/>
                  </a:lnTo>
                  <a:lnTo>
                    <a:pt x="16356" y="4397"/>
                  </a:lnTo>
                  <a:lnTo>
                    <a:pt x="16404" y="6996"/>
                  </a:lnTo>
                  <a:lnTo>
                    <a:pt x="16510" y="9994"/>
                  </a:lnTo>
                  <a:lnTo>
                    <a:pt x="16558" y="12998"/>
                  </a:lnTo>
                  <a:lnTo>
                    <a:pt x="16611" y="15660"/>
                  </a:lnTo>
                  <a:lnTo>
                    <a:pt x="16660" y="17658"/>
                  </a:lnTo>
                  <a:lnTo>
                    <a:pt x="16713" y="18795"/>
                  </a:lnTo>
                  <a:lnTo>
                    <a:pt x="16765" y="18795"/>
                  </a:lnTo>
                  <a:lnTo>
                    <a:pt x="16814" y="17796"/>
                  </a:lnTo>
                  <a:lnTo>
                    <a:pt x="16867" y="15797"/>
                  </a:lnTo>
                  <a:lnTo>
                    <a:pt x="16920" y="13061"/>
                  </a:lnTo>
                  <a:lnTo>
                    <a:pt x="16968" y="9994"/>
                  </a:lnTo>
                  <a:lnTo>
                    <a:pt x="17021" y="6865"/>
                  </a:lnTo>
                  <a:lnTo>
                    <a:pt x="17074" y="4135"/>
                  </a:lnTo>
                  <a:lnTo>
                    <a:pt x="17123" y="2067"/>
                  </a:lnTo>
                  <a:lnTo>
                    <a:pt x="17224" y="931"/>
                  </a:lnTo>
                  <a:lnTo>
                    <a:pt x="17277" y="868"/>
                  </a:lnTo>
                  <a:lnTo>
                    <a:pt x="17330" y="1930"/>
                  </a:lnTo>
                  <a:lnTo>
                    <a:pt x="17378" y="3998"/>
                  </a:lnTo>
                  <a:lnTo>
                    <a:pt x="17431" y="6796"/>
                  </a:lnTo>
                  <a:lnTo>
                    <a:pt x="17484" y="9994"/>
                  </a:lnTo>
                  <a:lnTo>
                    <a:pt x="17532" y="13198"/>
                  </a:lnTo>
                  <a:lnTo>
                    <a:pt x="17585" y="16059"/>
                  </a:lnTo>
                  <a:lnTo>
                    <a:pt x="17634" y="18195"/>
                  </a:lnTo>
                  <a:lnTo>
                    <a:pt x="17687" y="19395"/>
                  </a:lnTo>
                  <a:lnTo>
                    <a:pt x="17739" y="19395"/>
                  </a:lnTo>
                  <a:lnTo>
                    <a:pt x="17788" y="18258"/>
                  </a:lnTo>
                  <a:lnTo>
                    <a:pt x="17894" y="16196"/>
                  </a:lnTo>
                  <a:lnTo>
                    <a:pt x="17942" y="13261"/>
                  </a:lnTo>
                  <a:lnTo>
                    <a:pt x="17995" y="9994"/>
                  </a:lnTo>
                  <a:lnTo>
                    <a:pt x="18048" y="6665"/>
                  </a:lnTo>
                  <a:lnTo>
                    <a:pt x="18097" y="3735"/>
                  </a:lnTo>
                  <a:lnTo>
                    <a:pt x="18149" y="1599"/>
                  </a:lnTo>
                  <a:lnTo>
                    <a:pt x="18198" y="400"/>
                  </a:lnTo>
                  <a:lnTo>
                    <a:pt x="18251" y="400"/>
                  </a:lnTo>
                  <a:lnTo>
                    <a:pt x="18304" y="1531"/>
                  </a:lnTo>
                  <a:lnTo>
                    <a:pt x="18352" y="3666"/>
                  </a:lnTo>
                  <a:lnTo>
                    <a:pt x="18405" y="6665"/>
                  </a:lnTo>
                  <a:lnTo>
                    <a:pt x="18458" y="9994"/>
                  </a:lnTo>
                  <a:lnTo>
                    <a:pt x="18559" y="13398"/>
                  </a:lnTo>
                  <a:lnTo>
                    <a:pt x="18612" y="16328"/>
                  </a:lnTo>
                  <a:lnTo>
                    <a:pt x="18661" y="18595"/>
                  </a:lnTo>
                  <a:lnTo>
                    <a:pt x="18713" y="19794"/>
                  </a:lnTo>
                  <a:lnTo>
                    <a:pt x="18762" y="19794"/>
                  </a:lnTo>
                  <a:lnTo>
                    <a:pt x="18815" y="18595"/>
                  </a:lnTo>
                  <a:lnTo>
                    <a:pt x="18868" y="16396"/>
                  </a:lnTo>
                  <a:lnTo>
                    <a:pt x="18916" y="13398"/>
                  </a:lnTo>
                  <a:lnTo>
                    <a:pt x="18969" y="9994"/>
                  </a:lnTo>
                  <a:lnTo>
                    <a:pt x="19022" y="6596"/>
                  </a:lnTo>
                  <a:lnTo>
                    <a:pt x="19071" y="3535"/>
                  </a:lnTo>
                  <a:lnTo>
                    <a:pt x="19123" y="1268"/>
                  </a:lnTo>
                  <a:lnTo>
                    <a:pt x="19225" y="69"/>
                  </a:lnTo>
                  <a:lnTo>
                    <a:pt x="19278" y="69"/>
                  </a:lnTo>
                  <a:lnTo>
                    <a:pt x="19326" y="1268"/>
                  </a:lnTo>
                  <a:lnTo>
                    <a:pt x="19379" y="3535"/>
                  </a:lnTo>
                  <a:lnTo>
                    <a:pt x="19432" y="6533"/>
                  </a:lnTo>
                  <a:lnTo>
                    <a:pt x="19481" y="9994"/>
                  </a:lnTo>
                  <a:lnTo>
                    <a:pt x="19533" y="13461"/>
                  </a:lnTo>
                  <a:lnTo>
                    <a:pt x="19586" y="16528"/>
                  </a:lnTo>
                  <a:lnTo>
                    <a:pt x="19635" y="18726"/>
                  </a:lnTo>
                  <a:lnTo>
                    <a:pt x="19688" y="19994"/>
                  </a:lnTo>
                  <a:lnTo>
                    <a:pt x="19736" y="19994"/>
                  </a:lnTo>
                  <a:lnTo>
                    <a:pt x="19789" y="18795"/>
                  </a:lnTo>
                  <a:lnTo>
                    <a:pt x="19890" y="16528"/>
                  </a:lnTo>
                  <a:lnTo>
                    <a:pt x="19943" y="13461"/>
                  </a:lnTo>
                  <a:lnTo>
                    <a:pt x="19996" y="9994"/>
                  </a:lnTo>
                </a:path>
              </a:pathLst>
            </a:custGeom>
            <a:noFill/>
            <a:ln w="19050" cap="flat">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8"/>
            <p:cNvSpPr>
              <a:spLocks noChangeShapeType="1"/>
            </p:cNvSpPr>
            <p:nvPr/>
          </p:nvSpPr>
          <p:spPr bwMode="auto">
            <a:xfrm>
              <a:off x="877" y="1819"/>
              <a:ext cx="1407"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 name="Line 9"/>
            <p:cNvSpPr>
              <a:spLocks noChangeShapeType="1"/>
            </p:cNvSpPr>
            <p:nvPr/>
          </p:nvSpPr>
          <p:spPr bwMode="auto">
            <a:xfrm flipV="1">
              <a:off x="877" y="1149"/>
              <a:ext cx="0" cy="112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1"/>
            <p:cNvGrpSpPr>
              <a:grpSpLocks/>
            </p:cNvGrpSpPr>
            <p:nvPr/>
          </p:nvGrpSpPr>
          <p:grpSpPr bwMode="auto">
            <a:xfrm>
              <a:off x="2485" y="1453"/>
              <a:ext cx="1341" cy="731"/>
              <a:chOff x="6300" y="2532"/>
              <a:chExt cx="3600" cy="1872"/>
            </a:xfrm>
          </p:grpSpPr>
          <p:sp>
            <p:nvSpPr>
              <p:cNvPr id="28" name="Freeform 12"/>
              <p:cNvSpPr>
                <a:spLocks/>
              </p:cNvSpPr>
              <p:nvPr/>
            </p:nvSpPr>
            <p:spPr bwMode="auto">
              <a:xfrm>
                <a:off x="6300" y="2532"/>
                <a:ext cx="3420" cy="1872"/>
              </a:xfrm>
              <a:custGeom>
                <a:avLst/>
                <a:gdLst>
                  <a:gd name="T0" fmla="*/ 44 w 20000"/>
                  <a:gd name="T1" fmla="*/ 0 h 20000"/>
                  <a:gd name="T2" fmla="*/ 105 w 20000"/>
                  <a:gd name="T3" fmla="*/ 1541 h 20000"/>
                  <a:gd name="T4" fmla="*/ 157 w 20000"/>
                  <a:gd name="T5" fmla="*/ 1254 h 20000"/>
                  <a:gd name="T6" fmla="*/ 219 w 20000"/>
                  <a:gd name="T7" fmla="*/ 19 h 20000"/>
                  <a:gd name="T8" fmla="*/ 271 w 20000"/>
                  <a:gd name="T9" fmla="*/ 1528 h 20000"/>
                  <a:gd name="T10" fmla="*/ 333 w 20000"/>
                  <a:gd name="T11" fmla="*/ 1248 h 20000"/>
                  <a:gd name="T12" fmla="*/ 385 w 20000"/>
                  <a:gd name="T13" fmla="*/ 56 h 20000"/>
                  <a:gd name="T14" fmla="*/ 447 w 20000"/>
                  <a:gd name="T15" fmla="*/ 1497 h 20000"/>
                  <a:gd name="T16" fmla="*/ 500 w 20000"/>
                  <a:gd name="T17" fmla="*/ 1229 h 20000"/>
                  <a:gd name="T18" fmla="*/ 561 w 20000"/>
                  <a:gd name="T19" fmla="*/ 112 h 20000"/>
                  <a:gd name="T20" fmla="*/ 614 w 20000"/>
                  <a:gd name="T21" fmla="*/ 1460 h 20000"/>
                  <a:gd name="T22" fmla="*/ 675 w 20000"/>
                  <a:gd name="T23" fmla="*/ 1204 h 20000"/>
                  <a:gd name="T24" fmla="*/ 727 w 20000"/>
                  <a:gd name="T25" fmla="*/ 181 h 20000"/>
                  <a:gd name="T26" fmla="*/ 789 w 20000"/>
                  <a:gd name="T27" fmla="*/ 1410 h 20000"/>
                  <a:gd name="T28" fmla="*/ 841 w 20000"/>
                  <a:gd name="T29" fmla="*/ 1179 h 20000"/>
                  <a:gd name="T30" fmla="*/ 903 w 20000"/>
                  <a:gd name="T31" fmla="*/ 256 h 20000"/>
                  <a:gd name="T32" fmla="*/ 956 w 20000"/>
                  <a:gd name="T33" fmla="*/ 1366 h 20000"/>
                  <a:gd name="T34" fmla="*/ 1017 w 20000"/>
                  <a:gd name="T35" fmla="*/ 1154 h 20000"/>
                  <a:gd name="T36" fmla="*/ 1069 w 20000"/>
                  <a:gd name="T37" fmla="*/ 325 h 20000"/>
                  <a:gd name="T38" fmla="*/ 1130 w 20000"/>
                  <a:gd name="T39" fmla="*/ 1316 h 20000"/>
                  <a:gd name="T40" fmla="*/ 1183 w 20000"/>
                  <a:gd name="T41" fmla="*/ 1135 h 20000"/>
                  <a:gd name="T42" fmla="*/ 1245 w 20000"/>
                  <a:gd name="T43" fmla="*/ 387 h 20000"/>
                  <a:gd name="T44" fmla="*/ 1297 w 20000"/>
                  <a:gd name="T45" fmla="*/ 1279 h 20000"/>
                  <a:gd name="T46" fmla="*/ 1359 w 20000"/>
                  <a:gd name="T47" fmla="*/ 1117 h 20000"/>
                  <a:gd name="T48" fmla="*/ 1412 w 20000"/>
                  <a:gd name="T49" fmla="*/ 437 h 20000"/>
                  <a:gd name="T50" fmla="*/ 1473 w 20000"/>
                  <a:gd name="T51" fmla="*/ 1254 h 20000"/>
                  <a:gd name="T52" fmla="*/ 1525 w 20000"/>
                  <a:gd name="T53" fmla="*/ 1104 h 20000"/>
                  <a:gd name="T54" fmla="*/ 1587 w 20000"/>
                  <a:gd name="T55" fmla="*/ 462 h 20000"/>
                  <a:gd name="T56" fmla="*/ 1639 w 20000"/>
                  <a:gd name="T57" fmla="*/ 1241 h 20000"/>
                  <a:gd name="T58" fmla="*/ 1700 w 20000"/>
                  <a:gd name="T59" fmla="*/ 1098 h 20000"/>
                  <a:gd name="T60" fmla="*/ 1753 w 20000"/>
                  <a:gd name="T61" fmla="*/ 468 h 20000"/>
                  <a:gd name="T62" fmla="*/ 1815 w 20000"/>
                  <a:gd name="T63" fmla="*/ 1241 h 20000"/>
                  <a:gd name="T64" fmla="*/ 1867 w 20000"/>
                  <a:gd name="T65" fmla="*/ 1104 h 20000"/>
                  <a:gd name="T66" fmla="*/ 1929 w 20000"/>
                  <a:gd name="T67" fmla="*/ 449 h 20000"/>
                  <a:gd name="T68" fmla="*/ 1981 w 20000"/>
                  <a:gd name="T69" fmla="*/ 1260 h 20000"/>
                  <a:gd name="T70" fmla="*/ 2042 w 20000"/>
                  <a:gd name="T71" fmla="*/ 1110 h 20000"/>
                  <a:gd name="T72" fmla="*/ 2095 w 20000"/>
                  <a:gd name="T73" fmla="*/ 412 h 20000"/>
                  <a:gd name="T74" fmla="*/ 2156 w 20000"/>
                  <a:gd name="T75" fmla="*/ 1291 h 20000"/>
                  <a:gd name="T76" fmla="*/ 2209 w 20000"/>
                  <a:gd name="T77" fmla="*/ 1129 h 20000"/>
                  <a:gd name="T78" fmla="*/ 2271 w 20000"/>
                  <a:gd name="T79" fmla="*/ 355 h 20000"/>
                  <a:gd name="T80" fmla="*/ 2323 w 20000"/>
                  <a:gd name="T81" fmla="*/ 1329 h 20000"/>
                  <a:gd name="T82" fmla="*/ 2385 w 20000"/>
                  <a:gd name="T83" fmla="*/ 1154 h 20000"/>
                  <a:gd name="T84" fmla="*/ 2437 w 20000"/>
                  <a:gd name="T85" fmla="*/ 287 h 20000"/>
                  <a:gd name="T86" fmla="*/ 2498 w 20000"/>
                  <a:gd name="T87" fmla="*/ 1372 h 20000"/>
                  <a:gd name="T88" fmla="*/ 2551 w 20000"/>
                  <a:gd name="T89" fmla="*/ 1179 h 20000"/>
                  <a:gd name="T90" fmla="*/ 2612 w 20000"/>
                  <a:gd name="T91" fmla="*/ 212 h 20000"/>
                  <a:gd name="T92" fmla="*/ 2665 w 20000"/>
                  <a:gd name="T93" fmla="*/ 1422 h 20000"/>
                  <a:gd name="T94" fmla="*/ 2727 w 20000"/>
                  <a:gd name="T95" fmla="*/ 1204 h 20000"/>
                  <a:gd name="T96" fmla="*/ 2779 w 20000"/>
                  <a:gd name="T97" fmla="*/ 143 h 20000"/>
                  <a:gd name="T98" fmla="*/ 2840 w 20000"/>
                  <a:gd name="T99" fmla="*/ 1466 h 20000"/>
                  <a:gd name="T100" fmla="*/ 2893 w 20000"/>
                  <a:gd name="T101" fmla="*/ 1223 h 20000"/>
                  <a:gd name="T102" fmla="*/ 2954 w 20000"/>
                  <a:gd name="T103" fmla="*/ 81 h 20000"/>
                  <a:gd name="T104" fmla="*/ 3007 w 20000"/>
                  <a:gd name="T105" fmla="*/ 1503 h 20000"/>
                  <a:gd name="T106" fmla="*/ 3068 w 20000"/>
                  <a:gd name="T107" fmla="*/ 1241 h 20000"/>
                  <a:gd name="T108" fmla="*/ 3121 w 20000"/>
                  <a:gd name="T109" fmla="*/ 37 h 20000"/>
                  <a:gd name="T110" fmla="*/ 3183 w 20000"/>
                  <a:gd name="T111" fmla="*/ 1528 h 20000"/>
                  <a:gd name="T112" fmla="*/ 3235 w 20000"/>
                  <a:gd name="T113" fmla="*/ 1254 h 20000"/>
                  <a:gd name="T114" fmla="*/ 3297 w 20000"/>
                  <a:gd name="T115" fmla="*/ 6 h 20000"/>
                  <a:gd name="T116" fmla="*/ 3349 w 20000"/>
                  <a:gd name="T117" fmla="*/ 1547 h 20000"/>
                  <a:gd name="T118" fmla="*/ 3410 w 20000"/>
                  <a:gd name="T119" fmla="*/ 1260 h 200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000" h="20000">
                    <a:moveTo>
                      <a:pt x="0" y="9994"/>
                    </a:moveTo>
                    <a:lnTo>
                      <a:pt x="49" y="6533"/>
                    </a:lnTo>
                    <a:lnTo>
                      <a:pt x="101" y="3467"/>
                    </a:lnTo>
                    <a:lnTo>
                      <a:pt x="154" y="1199"/>
                    </a:lnTo>
                    <a:lnTo>
                      <a:pt x="203" y="0"/>
                    </a:lnTo>
                    <a:lnTo>
                      <a:pt x="256" y="0"/>
                    </a:lnTo>
                    <a:lnTo>
                      <a:pt x="304" y="1268"/>
                    </a:lnTo>
                    <a:lnTo>
                      <a:pt x="410" y="3467"/>
                    </a:lnTo>
                    <a:lnTo>
                      <a:pt x="459" y="6533"/>
                    </a:lnTo>
                    <a:lnTo>
                      <a:pt x="511" y="9994"/>
                    </a:lnTo>
                    <a:lnTo>
                      <a:pt x="564" y="13461"/>
                    </a:lnTo>
                    <a:lnTo>
                      <a:pt x="613" y="16459"/>
                    </a:lnTo>
                    <a:lnTo>
                      <a:pt x="666" y="18726"/>
                    </a:lnTo>
                    <a:lnTo>
                      <a:pt x="714" y="19926"/>
                    </a:lnTo>
                    <a:lnTo>
                      <a:pt x="767" y="19926"/>
                    </a:lnTo>
                    <a:lnTo>
                      <a:pt x="820" y="18726"/>
                    </a:lnTo>
                    <a:lnTo>
                      <a:pt x="869" y="16459"/>
                    </a:lnTo>
                    <a:lnTo>
                      <a:pt x="921" y="13398"/>
                    </a:lnTo>
                    <a:lnTo>
                      <a:pt x="974" y="9994"/>
                    </a:lnTo>
                    <a:lnTo>
                      <a:pt x="1075" y="6596"/>
                    </a:lnTo>
                    <a:lnTo>
                      <a:pt x="1128" y="3598"/>
                    </a:lnTo>
                    <a:lnTo>
                      <a:pt x="1177" y="1399"/>
                    </a:lnTo>
                    <a:lnTo>
                      <a:pt x="1230" y="200"/>
                    </a:lnTo>
                    <a:lnTo>
                      <a:pt x="1278" y="200"/>
                    </a:lnTo>
                    <a:lnTo>
                      <a:pt x="1331" y="1399"/>
                    </a:lnTo>
                    <a:lnTo>
                      <a:pt x="1384" y="3666"/>
                    </a:lnTo>
                    <a:lnTo>
                      <a:pt x="1433" y="6596"/>
                    </a:lnTo>
                    <a:lnTo>
                      <a:pt x="1485" y="9994"/>
                    </a:lnTo>
                    <a:lnTo>
                      <a:pt x="1538" y="13330"/>
                    </a:lnTo>
                    <a:lnTo>
                      <a:pt x="1587" y="16328"/>
                    </a:lnTo>
                    <a:lnTo>
                      <a:pt x="1640" y="18458"/>
                    </a:lnTo>
                    <a:lnTo>
                      <a:pt x="1741" y="19595"/>
                    </a:lnTo>
                    <a:lnTo>
                      <a:pt x="1794" y="19595"/>
                    </a:lnTo>
                    <a:lnTo>
                      <a:pt x="1843" y="18395"/>
                    </a:lnTo>
                    <a:lnTo>
                      <a:pt x="1895" y="16259"/>
                    </a:lnTo>
                    <a:lnTo>
                      <a:pt x="1948" y="13330"/>
                    </a:lnTo>
                    <a:lnTo>
                      <a:pt x="1997" y="9994"/>
                    </a:lnTo>
                    <a:lnTo>
                      <a:pt x="2050" y="6733"/>
                    </a:lnTo>
                    <a:lnTo>
                      <a:pt x="2102" y="3798"/>
                    </a:lnTo>
                    <a:lnTo>
                      <a:pt x="2151" y="1730"/>
                    </a:lnTo>
                    <a:lnTo>
                      <a:pt x="2204" y="600"/>
                    </a:lnTo>
                    <a:lnTo>
                      <a:pt x="2252" y="600"/>
                    </a:lnTo>
                    <a:lnTo>
                      <a:pt x="2305" y="1799"/>
                    </a:lnTo>
                    <a:lnTo>
                      <a:pt x="2407" y="3935"/>
                    </a:lnTo>
                    <a:lnTo>
                      <a:pt x="2459" y="6796"/>
                    </a:lnTo>
                    <a:lnTo>
                      <a:pt x="2512" y="9994"/>
                    </a:lnTo>
                    <a:lnTo>
                      <a:pt x="2561" y="13198"/>
                    </a:lnTo>
                    <a:lnTo>
                      <a:pt x="2614" y="15997"/>
                    </a:lnTo>
                    <a:lnTo>
                      <a:pt x="2666" y="18058"/>
                    </a:lnTo>
                    <a:lnTo>
                      <a:pt x="2715" y="19126"/>
                    </a:lnTo>
                    <a:lnTo>
                      <a:pt x="2768" y="19063"/>
                    </a:lnTo>
                    <a:lnTo>
                      <a:pt x="2817" y="17927"/>
                    </a:lnTo>
                    <a:lnTo>
                      <a:pt x="2869" y="15860"/>
                    </a:lnTo>
                    <a:lnTo>
                      <a:pt x="2922" y="13130"/>
                    </a:lnTo>
                    <a:lnTo>
                      <a:pt x="2971" y="9994"/>
                    </a:lnTo>
                    <a:lnTo>
                      <a:pt x="3076" y="6933"/>
                    </a:lnTo>
                    <a:lnTo>
                      <a:pt x="3125" y="4198"/>
                    </a:lnTo>
                    <a:lnTo>
                      <a:pt x="3178" y="2199"/>
                    </a:lnTo>
                    <a:lnTo>
                      <a:pt x="3231" y="1199"/>
                    </a:lnTo>
                    <a:lnTo>
                      <a:pt x="3279" y="1199"/>
                    </a:lnTo>
                    <a:lnTo>
                      <a:pt x="3332" y="2336"/>
                    </a:lnTo>
                    <a:lnTo>
                      <a:pt x="3381" y="4335"/>
                    </a:lnTo>
                    <a:lnTo>
                      <a:pt x="3433" y="6996"/>
                    </a:lnTo>
                    <a:lnTo>
                      <a:pt x="3486" y="9994"/>
                    </a:lnTo>
                    <a:lnTo>
                      <a:pt x="3535" y="12998"/>
                    </a:lnTo>
                    <a:lnTo>
                      <a:pt x="3588" y="15597"/>
                    </a:lnTo>
                    <a:lnTo>
                      <a:pt x="3640" y="17459"/>
                    </a:lnTo>
                    <a:lnTo>
                      <a:pt x="3742" y="18458"/>
                    </a:lnTo>
                    <a:lnTo>
                      <a:pt x="3791" y="18395"/>
                    </a:lnTo>
                    <a:lnTo>
                      <a:pt x="3843" y="17396"/>
                    </a:lnTo>
                    <a:lnTo>
                      <a:pt x="3896" y="15460"/>
                    </a:lnTo>
                    <a:lnTo>
                      <a:pt x="3945" y="12861"/>
                    </a:lnTo>
                    <a:lnTo>
                      <a:pt x="3998" y="9994"/>
                    </a:lnTo>
                    <a:lnTo>
                      <a:pt x="4050" y="7133"/>
                    </a:lnTo>
                    <a:lnTo>
                      <a:pt x="4099" y="4666"/>
                    </a:lnTo>
                    <a:lnTo>
                      <a:pt x="4152" y="2867"/>
                    </a:lnTo>
                    <a:lnTo>
                      <a:pt x="4205" y="1930"/>
                    </a:lnTo>
                    <a:lnTo>
                      <a:pt x="4253" y="1930"/>
                    </a:lnTo>
                    <a:lnTo>
                      <a:pt x="4306" y="2935"/>
                    </a:lnTo>
                    <a:lnTo>
                      <a:pt x="4407" y="4797"/>
                    </a:lnTo>
                    <a:lnTo>
                      <a:pt x="4460" y="7264"/>
                    </a:lnTo>
                    <a:lnTo>
                      <a:pt x="4509" y="9994"/>
                    </a:lnTo>
                    <a:lnTo>
                      <a:pt x="4562" y="12730"/>
                    </a:lnTo>
                    <a:lnTo>
                      <a:pt x="4614" y="15060"/>
                    </a:lnTo>
                    <a:lnTo>
                      <a:pt x="4663" y="16796"/>
                    </a:lnTo>
                    <a:lnTo>
                      <a:pt x="4716" y="17727"/>
                    </a:lnTo>
                    <a:lnTo>
                      <a:pt x="4769" y="17658"/>
                    </a:lnTo>
                    <a:lnTo>
                      <a:pt x="4817" y="16659"/>
                    </a:lnTo>
                    <a:lnTo>
                      <a:pt x="4870" y="14929"/>
                    </a:lnTo>
                    <a:lnTo>
                      <a:pt x="4919" y="12599"/>
                    </a:lnTo>
                    <a:lnTo>
                      <a:pt x="4972" y="9994"/>
                    </a:lnTo>
                    <a:lnTo>
                      <a:pt x="5073" y="7396"/>
                    </a:lnTo>
                    <a:lnTo>
                      <a:pt x="5126" y="5197"/>
                    </a:lnTo>
                    <a:lnTo>
                      <a:pt x="5179" y="3535"/>
                    </a:lnTo>
                    <a:lnTo>
                      <a:pt x="5227" y="2667"/>
                    </a:lnTo>
                    <a:lnTo>
                      <a:pt x="5280" y="2736"/>
                    </a:lnTo>
                    <a:lnTo>
                      <a:pt x="5329" y="3666"/>
                    </a:lnTo>
                    <a:lnTo>
                      <a:pt x="5381" y="5334"/>
                    </a:lnTo>
                    <a:lnTo>
                      <a:pt x="5434" y="7533"/>
                    </a:lnTo>
                    <a:lnTo>
                      <a:pt x="5483" y="9994"/>
                    </a:lnTo>
                    <a:lnTo>
                      <a:pt x="5536" y="12461"/>
                    </a:lnTo>
                    <a:lnTo>
                      <a:pt x="5588" y="14597"/>
                    </a:lnTo>
                    <a:lnTo>
                      <a:pt x="5637" y="16128"/>
                    </a:lnTo>
                    <a:lnTo>
                      <a:pt x="5690" y="16927"/>
                    </a:lnTo>
                    <a:lnTo>
                      <a:pt x="5791" y="16859"/>
                    </a:lnTo>
                    <a:lnTo>
                      <a:pt x="5844" y="15997"/>
                    </a:lnTo>
                    <a:lnTo>
                      <a:pt x="5893" y="14460"/>
                    </a:lnTo>
                    <a:lnTo>
                      <a:pt x="5946" y="12330"/>
                    </a:lnTo>
                    <a:lnTo>
                      <a:pt x="5998" y="9994"/>
                    </a:lnTo>
                    <a:lnTo>
                      <a:pt x="6047" y="7664"/>
                    </a:lnTo>
                    <a:lnTo>
                      <a:pt x="6100" y="5665"/>
                    </a:lnTo>
                    <a:lnTo>
                      <a:pt x="6153" y="4198"/>
                    </a:lnTo>
                    <a:lnTo>
                      <a:pt x="6201" y="3467"/>
                    </a:lnTo>
                    <a:lnTo>
                      <a:pt x="6254" y="3467"/>
                    </a:lnTo>
                    <a:lnTo>
                      <a:pt x="6307" y="4335"/>
                    </a:lnTo>
                    <a:lnTo>
                      <a:pt x="6356" y="5797"/>
                    </a:lnTo>
                    <a:lnTo>
                      <a:pt x="6457" y="7796"/>
                    </a:lnTo>
                    <a:lnTo>
                      <a:pt x="6510" y="9994"/>
                    </a:lnTo>
                    <a:lnTo>
                      <a:pt x="6563" y="12199"/>
                    </a:lnTo>
                    <a:lnTo>
                      <a:pt x="6611" y="14061"/>
                    </a:lnTo>
                    <a:lnTo>
                      <a:pt x="6664" y="15460"/>
                    </a:lnTo>
                    <a:lnTo>
                      <a:pt x="6717" y="16196"/>
                    </a:lnTo>
                    <a:lnTo>
                      <a:pt x="6765" y="16128"/>
                    </a:lnTo>
                    <a:lnTo>
                      <a:pt x="6818" y="15397"/>
                    </a:lnTo>
                    <a:lnTo>
                      <a:pt x="6867" y="13998"/>
                    </a:lnTo>
                    <a:lnTo>
                      <a:pt x="6920" y="12130"/>
                    </a:lnTo>
                    <a:lnTo>
                      <a:pt x="6972" y="9994"/>
                    </a:lnTo>
                    <a:lnTo>
                      <a:pt x="7021" y="7933"/>
                    </a:lnTo>
                    <a:lnTo>
                      <a:pt x="7127" y="6134"/>
                    </a:lnTo>
                    <a:lnTo>
                      <a:pt x="7175" y="4797"/>
                    </a:lnTo>
                    <a:lnTo>
                      <a:pt x="7228" y="4135"/>
                    </a:lnTo>
                    <a:lnTo>
                      <a:pt x="7281" y="4135"/>
                    </a:lnTo>
                    <a:lnTo>
                      <a:pt x="7330" y="4866"/>
                    </a:lnTo>
                    <a:lnTo>
                      <a:pt x="7382" y="6196"/>
                    </a:lnTo>
                    <a:lnTo>
                      <a:pt x="7431" y="7995"/>
                    </a:lnTo>
                    <a:lnTo>
                      <a:pt x="7484" y="9994"/>
                    </a:lnTo>
                    <a:lnTo>
                      <a:pt x="7537" y="11999"/>
                    </a:lnTo>
                    <a:lnTo>
                      <a:pt x="7585" y="13661"/>
                    </a:lnTo>
                    <a:lnTo>
                      <a:pt x="7638" y="14929"/>
                    </a:lnTo>
                    <a:lnTo>
                      <a:pt x="7691" y="15597"/>
                    </a:lnTo>
                    <a:lnTo>
                      <a:pt x="7792" y="15597"/>
                    </a:lnTo>
                    <a:lnTo>
                      <a:pt x="7845" y="14860"/>
                    </a:lnTo>
                    <a:lnTo>
                      <a:pt x="7894" y="13598"/>
                    </a:lnTo>
                    <a:lnTo>
                      <a:pt x="7946" y="11930"/>
                    </a:lnTo>
                    <a:lnTo>
                      <a:pt x="7995" y="9994"/>
                    </a:lnTo>
                    <a:lnTo>
                      <a:pt x="8048" y="8132"/>
                    </a:lnTo>
                    <a:lnTo>
                      <a:pt x="8101" y="6465"/>
                    </a:lnTo>
                    <a:lnTo>
                      <a:pt x="8149" y="5266"/>
                    </a:lnTo>
                    <a:lnTo>
                      <a:pt x="8202" y="4597"/>
                    </a:lnTo>
                    <a:lnTo>
                      <a:pt x="8255" y="4666"/>
                    </a:lnTo>
                    <a:lnTo>
                      <a:pt x="8304" y="5334"/>
                    </a:lnTo>
                    <a:lnTo>
                      <a:pt x="8356" y="6533"/>
                    </a:lnTo>
                    <a:lnTo>
                      <a:pt x="8458" y="8132"/>
                    </a:lnTo>
                    <a:lnTo>
                      <a:pt x="8511" y="9994"/>
                    </a:lnTo>
                    <a:lnTo>
                      <a:pt x="8559" y="11799"/>
                    </a:lnTo>
                    <a:lnTo>
                      <a:pt x="8612" y="13398"/>
                    </a:lnTo>
                    <a:lnTo>
                      <a:pt x="8665" y="14597"/>
                    </a:lnTo>
                    <a:lnTo>
                      <a:pt x="8713" y="15197"/>
                    </a:lnTo>
                    <a:lnTo>
                      <a:pt x="8766" y="15197"/>
                    </a:lnTo>
                    <a:lnTo>
                      <a:pt x="8819" y="14529"/>
                    </a:lnTo>
                    <a:lnTo>
                      <a:pt x="8868" y="13330"/>
                    </a:lnTo>
                    <a:lnTo>
                      <a:pt x="8920" y="11799"/>
                    </a:lnTo>
                    <a:lnTo>
                      <a:pt x="8969" y="9994"/>
                    </a:lnTo>
                    <a:lnTo>
                      <a:pt x="9022" y="8195"/>
                    </a:lnTo>
                    <a:lnTo>
                      <a:pt x="9123" y="6665"/>
                    </a:lnTo>
                    <a:lnTo>
                      <a:pt x="9176" y="5534"/>
                    </a:lnTo>
                    <a:lnTo>
                      <a:pt x="9229" y="4934"/>
                    </a:lnTo>
                    <a:lnTo>
                      <a:pt x="9278" y="4934"/>
                    </a:lnTo>
                    <a:lnTo>
                      <a:pt x="9330" y="5534"/>
                    </a:lnTo>
                    <a:lnTo>
                      <a:pt x="9383" y="6733"/>
                    </a:lnTo>
                    <a:lnTo>
                      <a:pt x="9432" y="8264"/>
                    </a:lnTo>
                    <a:lnTo>
                      <a:pt x="9485" y="9994"/>
                    </a:lnTo>
                    <a:lnTo>
                      <a:pt x="9533" y="11730"/>
                    </a:lnTo>
                    <a:lnTo>
                      <a:pt x="9586" y="13261"/>
                    </a:lnTo>
                    <a:lnTo>
                      <a:pt x="9639" y="14397"/>
                    </a:lnTo>
                    <a:lnTo>
                      <a:pt x="9688" y="14997"/>
                    </a:lnTo>
                    <a:lnTo>
                      <a:pt x="9793" y="14997"/>
                    </a:lnTo>
                    <a:lnTo>
                      <a:pt x="9842" y="14397"/>
                    </a:lnTo>
                    <a:lnTo>
                      <a:pt x="9894" y="13261"/>
                    </a:lnTo>
                    <a:lnTo>
                      <a:pt x="9943" y="11730"/>
                    </a:lnTo>
                    <a:lnTo>
                      <a:pt x="9996" y="9994"/>
                    </a:lnTo>
                    <a:lnTo>
                      <a:pt x="10049" y="8264"/>
                    </a:lnTo>
                    <a:lnTo>
                      <a:pt x="10097" y="6733"/>
                    </a:lnTo>
                    <a:lnTo>
                      <a:pt x="10150" y="5597"/>
                    </a:lnTo>
                    <a:lnTo>
                      <a:pt x="10203" y="4997"/>
                    </a:lnTo>
                    <a:lnTo>
                      <a:pt x="10252" y="4997"/>
                    </a:lnTo>
                    <a:lnTo>
                      <a:pt x="10304" y="5597"/>
                    </a:lnTo>
                    <a:lnTo>
                      <a:pt x="10357" y="6733"/>
                    </a:lnTo>
                    <a:lnTo>
                      <a:pt x="10459" y="8264"/>
                    </a:lnTo>
                    <a:lnTo>
                      <a:pt x="10507" y="9994"/>
                    </a:lnTo>
                    <a:lnTo>
                      <a:pt x="10560" y="11730"/>
                    </a:lnTo>
                    <a:lnTo>
                      <a:pt x="10613" y="13261"/>
                    </a:lnTo>
                    <a:lnTo>
                      <a:pt x="10662" y="14460"/>
                    </a:lnTo>
                    <a:lnTo>
                      <a:pt x="10714" y="15060"/>
                    </a:lnTo>
                    <a:lnTo>
                      <a:pt x="10767" y="15060"/>
                    </a:lnTo>
                    <a:lnTo>
                      <a:pt x="10816" y="14460"/>
                    </a:lnTo>
                    <a:lnTo>
                      <a:pt x="10869" y="13330"/>
                    </a:lnTo>
                    <a:lnTo>
                      <a:pt x="10921" y="11799"/>
                    </a:lnTo>
                    <a:lnTo>
                      <a:pt x="10970" y="9994"/>
                    </a:lnTo>
                    <a:lnTo>
                      <a:pt x="11023" y="8195"/>
                    </a:lnTo>
                    <a:lnTo>
                      <a:pt x="11124" y="6665"/>
                    </a:lnTo>
                    <a:lnTo>
                      <a:pt x="11177" y="5465"/>
                    </a:lnTo>
                    <a:lnTo>
                      <a:pt x="11226" y="4797"/>
                    </a:lnTo>
                    <a:lnTo>
                      <a:pt x="11278" y="4797"/>
                    </a:lnTo>
                    <a:lnTo>
                      <a:pt x="11331" y="5397"/>
                    </a:lnTo>
                    <a:lnTo>
                      <a:pt x="11380" y="6596"/>
                    </a:lnTo>
                    <a:lnTo>
                      <a:pt x="11433" y="8195"/>
                    </a:lnTo>
                    <a:lnTo>
                      <a:pt x="11481" y="9994"/>
                    </a:lnTo>
                    <a:lnTo>
                      <a:pt x="11534" y="11862"/>
                    </a:lnTo>
                    <a:lnTo>
                      <a:pt x="11587" y="13461"/>
                    </a:lnTo>
                    <a:lnTo>
                      <a:pt x="11636" y="14660"/>
                    </a:lnTo>
                    <a:lnTo>
                      <a:pt x="11688" y="15328"/>
                    </a:lnTo>
                    <a:lnTo>
                      <a:pt x="11741" y="15397"/>
                    </a:lnTo>
                    <a:lnTo>
                      <a:pt x="11843" y="14729"/>
                    </a:lnTo>
                    <a:lnTo>
                      <a:pt x="11895" y="13529"/>
                    </a:lnTo>
                    <a:lnTo>
                      <a:pt x="11944" y="11862"/>
                    </a:lnTo>
                    <a:lnTo>
                      <a:pt x="11997" y="9994"/>
                    </a:lnTo>
                    <a:lnTo>
                      <a:pt x="12045" y="8064"/>
                    </a:lnTo>
                    <a:lnTo>
                      <a:pt x="12098" y="6396"/>
                    </a:lnTo>
                    <a:lnTo>
                      <a:pt x="12151" y="5134"/>
                    </a:lnTo>
                    <a:lnTo>
                      <a:pt x="12200" y="4397"/>
                    </a:lnTo>
                    <a:lnTo>
                      <a:pt x="12252" y="4397"/>
                    </a:lnTo>
                    <a:lnTo>
                      <a:pt x="12305" y="5066"/>
                    </a:lnTo>
                    <a:lnTo>
                      <a:pt x="12354" y="6334"/>
                    </a:lnTo>
                    <a:lnTo>
                      <a:pt x="12407" y="7995"/>
                    </a:lnTo>
                    <a:lnTo>
                      <a:pt x="12508" y="9994"/>
                    </a:lnTo>
                    <a:lnTo>
                      <a:pt x="12561" y="11999"/>
                    </a:lnTo>
                    <a:lnTo>
                      <a:pt x="12610" y="13798"/>
                    </a:lnTo>
                    <a:lnTo>
                      <a:pt x="12662" y="15128"/>
                    </a:lnTo>
                    <a:lnTo>
                      <a:pt x="12715" y="15860"/>
                    </a:lnTo>
                    <a:lnTo>
                      <a:pt x="12764" y="15860"/>
                    </a:lnTo>
                    <a:lnTo>
                      <a:pt x="12817" y="15197"/>
                    </a:lnTo>
                    <a:lnTo>
                      <a:pt x="12869" y="13861"/>
                    </a:lnTo>
                    <a:lnTo>
                      <a:pt x="12918" y="12062"/>
                    </a:lnTo>
                    <a:lnTo>
                      <a:pt x="12971" y="9994"/>
                    </a:lnTo>
                    <a:lnTo>
                      <a:pt x="13019" y="7864"/>
                    </a:lnTo>
                    <a:lnTo>
                      <a:pt x="13072" y="5997"/>
                    </a:lnTo>
                    <a:lnTo>
                      <a:pt x="13174" y="4597"/>
                    </a:lnTo>
                    <a:lnTo>
                      <a:pt x="13226" y="3866"/>
                    </a:lnTo>
                    <a:lnTo>
                      <a:pt x="13279" y="3798"/>
                    </a:lnTo>
                    <a:lnTo>
                      <a:pt x="13328" y="4535"/>
                    </a:lnTo>
                    <a:lnTo>
                      <a:pt x="13381" y="5934"/>
                    </a:lnTo>
                    <a:lnTo>
                      <a:pt x="13433" y="7796"/>
                    </a:lnTo>
                    <a:lnTo>
                      <a:pt x="13482" y="9994"/>
                    </a:lnTo>
                    <a:lnTo>
                      <a:pt x="13535" y="12199"/>
                    </a:lnTo>
                    <a:lnTo>
                      <a:pt x="13584" y="14198"/>
                    </a:lnTo>
                    <a:lnTo>
                      <a:pt x="13636" y="15660"/>
                    </a:lnTo>
                    <a:lnTo>
                      <a:pt x="13689" y="16528"/>
                    </a:lnTo>
                    <a:lnTo>
                      <a:pt x="13738" y="16528"/>
                    </a:lnTo>
                    <a:lnTo>
                      <a:pt x="13843" y="15797"/>
                    </a:lnTo>
                    <a:lnTo>
                      <a:pt x="13892" y="14329"/>
                    </a:lnTo>
                    <a:lnTo>
                      <a:pt x="13945" y="12330"/>
                    </a:lnTo>
                    <a:lnTo>
                      <a:pt x="13998" y="9994"/>
                    </a:lnTo>
                    <a:lnTo>
                      <a:pt x="14046" y="7664"/>
                    </a:lnTo>
                    <a:lnTo>
                      <a:pt x="14099" y="5534"/>
                    </a:lnTo>
                    <a:lnTo>
                      <a:pt x="14148" y="3998"/>
                    </a:lnTo>
                    <a:lnTo>
                      <a:pt x="14200" y="3135"/>
                    </a:lnTo>
                    <a:lnTo>
                      <a:pt x="14253" y="3067"/>
                    </a:lnTo>
                    <a:lnTo>
                      <a:pt x="14302" y="3866"/>
                    </a:lnTo>
                    <a:lnTo>
                      <a:pt x="14355" y="5397"/>
                    </a:lnTo>
                    <a:lnTo>
                      <a:pt x="14407" y="7533"/>
                    </a:lnTo>
                    <a:lnTo>
                      <a:pt x="14509" y="9994"/>
                    </a:lnTo>
                    <a:lnTo>
                      <a:pt x="14558" y="12461"/>
                    </a:lnTo>
                    <a:lnTo>
                      <a:pt x="14610" y="14660"/>
                    </a:lnTo>
                    <a:lnTo>
                      <a:pt x="14663" y="16328"/>
                    </a:lnTo>
                    <a:lnTo>
                      <a:pt x="14712" y="17259"/>
                    </a:lnTo>
                    <a:lnTo>
                      <a:pt x="14765" y="17327"/>
                    </a:lnTo>
                    <a:lnTo>
                      <a:pt x="14817" y="16459"/>
                    </a:lnTo>
                    <a:lnTo>
                      <a:pt x="14866" y="14797"/>
                    </a:lnTo>
                    <a:lnTo>
                      <a:pt x="14919" y="12599"/>
                    </a:lnTo>
                    <a:lnTo>
                      <a:pt x="14972" y="9994"/>
                    </a:lnTo>
                    <a:lnTo>
                      <a:pt x="15020" y="7396"/>
                    </a:lnTo>
                    <a:lnTo>
                      <a:pt x="15073" y="5066"/>
                    </a:lnTo>
                    <a:lnTo>
                      <a:pt x="15175" y="3335"/>
                    </a:lnTo>
                    <a:lnTo>
                      <a:pt x="15227" y="2336"/>
                    </a:lnTo>
                    <a:lnTo>
                      <a:pt x="15276" y="2267"/>
                    </a:lnTo>
                    <a:lnTo>
                      <a:pt x="15329" y="3198"/>
                    </a:lnTo>
                    <a:lnTo>
                      <a:pt x="15381" y="4934"/>
                    </a:lnTo>
                    <a:lnTo>
                      <a:pt x="15430" y="7264"/>
                    </a:lnTo>
                    <a:lnTo>
                      <a:pt x="15483" y="9994"/>
                    </a:lnTo>
                    <a:lnTo>
                      <a:pt x="15536" y="12730"/>
                    </a:lnTo>
                    <a:lnTo>
                      <a:pt x="15584" y="15197"/>
                    </a:lnTo>
                    <a:lnTo>
                      <a:pt x="15637" y="17059"/>
                    </a:lnTo>
                    <a:lnTo>
                      <a:pt x="15686" y="18058"/>
                    </a:lnTo>
                    <a:lnTo>
                      <a:pt x="15739" y="18058"/>
                    </a:lnTo>
                    <a:lnTo>
                      <a:pt x="15840" y="17127"/>
                    </a:lnTo>
                    <a:lnTo>
                      <a:pt x="15893" y="15328"/>
                    </a:lnTo>
                    <a:lnTo>
                      <a:pt x="15946" y="12861"/>
                    </a:lnTo>
                    <a:lnTo>
                      <a:pt x="15994" y="9994"/>
                    </a:lnTo>
                    <a:lnTo>
                      <a:pt x="16047" y="7133"/>
                    </a:lnTo>
                    <a:lnTo>
                      <a:pt x="16096" y="4535"/>
                    </a:lnTo>
                    <a:lnTo>
                      <a:pt x="16149" y="2599"/>
                    </a:lnTo>
                    <a:lnTo>
                      <a:pt x="16201" y="1599"/>
                    </a:lnTo>
                    <a:lnTo>
                      <a:pt x="16250" y="1531"/>
                    </a:lnTo>
                    <a:lnTo>
                      <a:pt x="16303" y="2536"/>
                    </a:lnTo>
                    <a:lnTo>
                      <a:pt x="16356" y="4397"/>
                    </a:lnTo>
                    <a:lnTo>
                      <a:pt x="16404" y="6996"/>
                    </a:lnTo>
                    <a:lnTo>
                      <a:pt x="16510" y="9994"/>
                    </a:lnTo>
                    <a:lnTo>
                      <a:pt x="16558" y="12998"/>
                    </a:lnTo>
                    <a:lnTo>
                      <a:pt x="16611" y="15660"/>
                    </a:lnTo>
                    <a:lnTo>
                      <a:pt x="16660" y="17658"/>
                    </a:lnTo>
                    <a:lnTo>
                      <a:pt x="16713" y="18795"/>
                    </a:lnTo>
                    <a:lnTo>
                      <a:pt x="16765" y="18795"/>
                    </a:lnTo>
                    <a:lnTo>
                      <a:pt x="16814" y="17796"/>
                    </a:lnTo>
                    <a:lnTo>
                      <a:pt x="16867" y="15797"/>
                    </a:lnTo>
                    <a:lnTo>
                      <a:pt x="16920" y="13061"/>
                    </a:lnTo>
                    <a:lnTo>
                      <a:pt x="16968" y="9994"/>
                    </a:lnTo>
                    <a:lnTo>
                      <a:pt x="17021" y="6865"/>
                    </a:lnTo>
                    <a:lnTo>
                      <a:pt x="17074" y="4135"/>
                    </a:lnTo>
                    <a:lnTo>
                      <a:pt x="17123" y="2067"/>
                    </a:lnTo>
                    <a:lnTo>
                      <a:pt x="17224" y="931"/>
                    </a:lnTo>
                    <a:lnTo>
                      <a:pt x="17277" y="868"/>
                    </a:lnTo>
                    <a:lnTo>
                      <a:pt x="17330" y="1930"/>
                    </a:lnTo>
                    <a:lnTo>
                      <a:pt x="17378" y="3998"/>
                    </a:lnTo>
                    <a:lnTo>
                      <a:pt x="17431" y="6796"/>
                    </a:lnTo>
                    <a:lnTo>
                      <a:pt x="17484" y="9994"/>
                    </a:lnTo>
                    <a:lnTo>
                      <a:pt x="17532" y="13198"/>
                    </a:lnTo>
                    <a:lnTo>
                      <a:pt x="17585" y="16059"/>
                    </a:lnTo>
                    <a:lnTo>
                      <a:pt x="17634" y="18195"/>
                    </a:lnTo>
                    <a:lnTo>
                      <a:pt x="17687" y="19395"/>
                    </a:lnTo>
                    <a:lnTo>
                      <a:pt x="17739" y="19395"/>
                    </a:lnTo>
                    <a:lnTo>
                      <a:pt x="17788" y="18258"/>
                    </a:lnTo>
                    <a:lnTo>
                      <a:pt x="17894" y="16196"/>
                    </a:lnTo>
                    <a:lnTo>
                      <a:pt x="17942" y="13261"/>
                    </a:lnTo>
                    <a:lnTo>
                      <a:pt x="17995" y="9994"/>
                    </a:lnTo>
                    <a:lnTo>
                      <a:pt x="18048" y="6665"/>
                    </a:lnTo>
                    <a:lnTo>
                      <a:pt x="18097" y="3735"/>
                    </a:lnTo>
                    <a:lnTo>
                      <a:pt x="18149" y="1599"/>
                    </a:lnTo>
                    <a:lnTo>
                      <a:pt x="18198" y="400"/>
                    </a:lnTo>
                    <a:lnTo>
                      <a:pt x="18251" y="400"/>
                    </a:lnTo>
                    <a:lnTo>
                      <a:pt x="18304" y="1531"/>
                    </a:lnTo>
                    <a:lnTo>
                      <a:pt x="18352" y="3666"/>
                    </a:lnTo>
                    <a:lnTo>
                      <a:pt x="18405" y="6665"/>
                    </a:lnTo>
                    <a:lnTo>
                      <a:pt x="18458" y="9994"/>
                    </a:lnTo>
                    <a:lnTo>
                      <a:pt x="18559" y="13398"/>
                    </a:lnTo>
                    <a:lnTo>
                      <a:pt x="18612" y="16328"/>
                    </a:lnTo>
                    <a:lnTo>
                      <a:pt x="18661" y="18595"/>
                    </a:lnTo>
                    <a:lnTo>
                      <a:pt x="18713" y="19794"/>
                    </a:lnTo>
                    <a:lnTo>
                      <a:pt x="18762" y="19794"/>
                    </a:lnTo>
                    <a:lnTo>
                      <a:pt x="18815" y="18595"/>
                    </a:lnTo>
                    <a:lnTo>
                      <a:pt x="18868" y="16396"/>
                    </a:lnTo>
                    <a:lnTo>
                      <a:pt x="18916" y="13398"/>
                    </a:lnTo>
                    <a:lnTo>
                      <a:pt x="18969" y="9994"/>
                    </a:lnTo>
                    <a:lnTo>
                      <a:pt x="19022" y="6596"/>
                    </a:lnTo>
                    <a:lnTo>
                      <a:pt x="19071" y="3535"/>
                    </a:lnTo>
                    <a:lnTo>
                      <a:pt x="19123" y="1268"/>
                    </a:lnTo>
                    <a:lnTo>
                      <a:pt x="19225" y="69"/>
                    </a:lnTo>
                    <a:lnTo>
                      <a:pt x="19278" y="69"/>
                    </a:lnTo>
                    <a:lnTo>
                      <a:pt x="19326" y="1268"/>
                    </a:lnTo>
                    <a:lnTo>
                      <a:pt x="19379" y="3535"/>
                    </a:lnTo>
                    <a:lnTo>
                      <a:pt x="19432" y="6533"/>
                    </a:lnTo>
                    <a:lnTo>
                      <a:pt x="19481" y="9994"/>
                    </a:lnTo>
                    <a:lnTo>
                      <a:pt x="19533" y="13461"/>
                    </a:lnTo>
                    <a:lnTo>
                      <a:pt x="19586" y="16528"/>
                    </a:lnTo>
                    <a:lnTo>
                      <a:pt x="19635" y="18726"/>
                    </a:lnTo>
                    <a:lnTo>
                      <a:pt x="19688" y="19994"/>
                    </a:lnTo>
                    <a:lnTo>
                      <a:pt x="19736" y="19994"/>
                    </a:lnTo>
                    <a:lnTo>
                      <a:pt x="19789" y="18795"/>
                    </a:lnTo>
                    <a:lnTo>
                      <a:pt x="19890" y="16528"/>
                    </a:lnTo>
                    <a:lnTo>
                      <a:pt x="19943" y="13461"/>
                    </a:lnTo>
                    <a:lnTo>
                      <a:pt x="19996" y="9994"/>
                    </a:lnTo>
                  </a:path>
                </a:pathLst>
              </a:custGeom>
              <a:noFill/>
              <a:ln w="19050" cap="flat">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Rectangle 13"/>
              <p:cNvSpPr>
                <a:spLocks noChangeArrowheads="1"/>
              </p:cNvSpPr>
              <p:nvPr/>
            </p:nvSpPr>
            <p:spPr bwMode="auto">
              <a:xfrm>
                <a:off x="6300" y="3468"/>
                <a:ext cx="3600" cy="93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4" name="Line 15"/>
            <p:cNvSpPr>
              <a:spLocks noChangeShapeType="1"/>
            </p:cNvSpPr>
            <p:nvPr/>
          </p:nvSpPr>
          <p:spPr bwMode="auto">
            <a:xfrm flipV="1">
              <a:off x="2485" y="1149"/>
              <a:ext cx="0" cy="112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a:off x="2485" y="1819"/>
              <a:ext cx="1475"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17"/>
            <p:cNvSpPr txBox="1">
              <a:spLocks noChangeArrowheads="1"/>
            </p:cNvSpPr>
            <p:nvPr/>
          </p:nvSpPr>
          <p:spPr bwMode="auto">
            <a:xfrm>
              <a:off x="656" y="1072"/>
              <a:ext cx="40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u</a:t>
              </a:r>
              <a:r>
                <a:rPr lang="en-US" altLang="zh-CN" sz="2000" baseline="-25000"/>
                <a:t>s</a:t>
              </a:r>
              <a:endParaRPr lang="en-US" altLang="zh-CN" sz="2000" i="1" baseline="-25000"/>
            </a:p>
          </p:txBody>
        </p:sp>
        <p:sp>
          <p:nvSpPr>
            <p:cNvPr id="17" name="Text Box 19"/>
            <p:cNvSpPr txBox="1">
              <a:spLocks noChangeArrowheads="1"/>
            </p:cNvSpPr>
            <p:nvPr/>
          </p:nvSpPr>
          <p:spPr bwMode="auto">
            <a:xfrm>
              <a:off x="656" y="1697"/>
              <a:ext cx="26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O</a:t>
              </a:r>
            </a:p>
          </p:txBody>
        </p:sp>
        <p:sp>
          <p:nvSpPr>
            <p:cNvPr id="18" name="Text Box 20"/>
            <p:cNvSpPr txBox="1">
              <a:spLocks noChangeArrowheads="1"/>
            </p:cNvSpPr>
            <p:nvPr/>
          </p:nvSpPr>
          <p:spPr bwMode="auto">
            <a:xfrm>
              <a:off x="2288" y="1697"/>
              <a:ext cx="26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O</a:t>
              </a:r>
            </a:p>
          </p:txBody>
        </p:sp>
        <p:sp>
          <p:nvSpPr>
            <p:cNvPr id="19" name="Text Box 21"/>
            <p:cNvSpPr txBox="1">
              <a:spLocks noChangeArrowheads="1"/>
            </p:cNvSpPr>
            <p:nvPr/>
          </p:nvSpPr>
          <p:spPr bwMode="auto">
            <a:xfrm>
              <a:off x="2217" y="1784"/>
              <a:ext cx="26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t</a:t>
              </a:r>
            </a:p>
          </p:txBody>
        </p:sp>
        <p:sp>
          <p:nvSpPr>
            <p:cNvPr id="20" name="Text Box 22"/>
            <p:cNvSpPr txBox="1">
              <a:spLocks noChangeArrowheads="1"/>
            </p:cNvSpPr>
            <p:nvPr/>
          </p:nvSpPr>
          <p:spPr bwMode="auto">
            <a:xfrm>
              <a:off x="3848" y="1801"/>
              <a:ext cx="26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t</a:t>
              </a:r>
            </a:p>
          </p:txBody>
        </p:sp>
        <p:sp>
          <p:nvSpPr>
            <p:cNvPr id="21" name="Text Box 23"/>
            <p:cNvSpPr txBox="1">
              <a:spLocks noChangeArrowheads="1"/>
            </p:cNvSpPr>
            <p:nvPr/>
          </p:nvSpPr>
          <p:spPr bwMode="auto">
            <a:xfrm>
              <a:off x="1346" y="2123"/>
              <a:ext cx="26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a)</a:t>
              </a:r>
              <a:endParaRPr lang="en-US" altLang="zh-CN" sz="2000" baseline="-25000"/>
            </a:p>
          </p:txBody>
        </p:sp>
        <p:sp>
          <p:nvSpPr>
            <p:cNvPr id="22" name="Text Box 24"/>
            <p:cNvSpPr txBox="1">
              <a:spLocks noChangeArrowheads="1"/>
            </p:cNvSpPr>
            <p:nvPr/>
          </p:nvSpPr>
          <p:spPr bwMode="auto">
            <a:xfrm>
              <a:off x="2954" y="2123"/>
              <a:ext cx="26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b)</a:t>
              </a:r>
              <a:endParaRPr lang="en-US" altLang="zh-CN" sz="2000" baseline="-25000"/>
            </a:p>
          </p:txBody>
        </p:sp>
        <p:grpSp>
          <p:nvGrpSpPr>
            <p:cNvPr id="23" name="Group 28"/>
            <p:cNvGrpSpPr>
              <a:grpSpLocks/>
            </p:cNvGrpSpPr>
            <p:nvPr/>
          </p:nvGrpSpPr>
          <p:grpSpPr bwMode="auto">
            <a:xfrm>
              <a:off x="2260" y="1128"/>
              <a:ext cx="402" cy="316"/>
              <a:chOff x="2212" y="1088"/>
              <a:chExt cx="402" cy="316"/>
            </a:xfrm>
          </p:grpSpPr>
          <p:sp>
            <p:nvSpPr>
              <p:cNvPr id="26" name="Text Box 18"/>
              <p:cNvSpPr txBox="1">
                <a:spLocks noChangeArrowheads="1"/>
              </p:cNvSpPr>
              <p:nvPr/>
            </p:nvSpPr>
            <p:spPr bwMode="auto">
              <a:xfrm>
                <a:off x="2212" y="1088"/>
                <a:ext cx="40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u</a:t>
                </a:r>
                <a:r>
                  <a:rPr lang="en-US" altLang="zh-CN" sz="2000" baseline="-25000"/>
                  <a:t>o</a:t>
                </a:r>
                <a:endParaRPr lang="en-US" altLang="zh-CN" sz="2000" baseline="30000"/>
              </a:p>
            </p:txBody>
          </p:sp>
          <p:sp>
            <p:nvSpPr>
              <p:cNvPr id="27" name="Text Box 27"/>
              <p:cNvSpPr txBox="1">
                <a:spLocks noChangeArrowheads="1"/>
              </p:cNvSpPr>
              <p:nvPr/>
            </p:nvSpPr>
            <p:spPr bwMode="auto">
              <a:xfrm>
                <a:off x="2300" y="1160"/>
                <a:ext cx="25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baseline="30000"/>
                  <a:t>'</a:t>
                </a:r>
                <a:endParaRPr lang="en-US" altLang="zh-CN" sz="2000" baseline="30000"/>
              </a:p>
            </p:txBody>
          </p:sp>
        </p:grpSp>
        <p:sp>
          <p:nvSpPr>
            <p:cNvPr id="24" name="Rectangle 31"/>
            <p:cNvSpPr>
              <a:spLocks noChangeArrowheads="1"/>
            </p:cNvSpPr>
            <p:nvPr/>
          </p:nvSpPr>
          <p:spPr bwMode="auto">
            <a:xfrm>
              <a:off x="2512" y="2112"/>
              <a:ext cx="84" cy="204"/>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Rectangle 32"/>
            <p:cNvSpPr>
              <a:spLocks noChangeArrowheads="1"/>
            </p:cNvSpPr>
            <p:nvPr/>
          </p:nvSpPr>
          <p:spPr bwMode="auto">
            <a:xfrm>
              <a:off x="3696" y="2084"/>
              <a:ext cx="84" cy="204"/>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11064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、二极管检波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峰值检波</a:t>
            </a:r>
          </a:p>
        </p:txBody>
      </p:sp>
      <p:graphicFrame>
        <p:nvGraphicFramePr>
          <p:cNvPr id="595214" name="Object 270"/>
          <p:cNvGraphicFramePr>
            <a:graphicFrameLocks noGrp="1" noChangeAspect="1"/>
          </p:cNvGraphicFramePr>
          <p:nvPr>
            <p:ph sz="half" idx="4294967295"/>
            <p:extLst>
              <p:ext uri="{D42A27DB-BD31-4B8C-83A1-F6EECF244321}">
                <p14:modId xmlns:p14="http://schemas.microsoft.com/office/powerpoint/2010/main" val="84792012"/>
              </p:ext>
            </p:extLst>
          </p:nvPr>
        </p:nvGraphicFramePr>
        <p:xfrm>
          <a:off x="9028114" y="3421343"/>
          <a:ext cx="2266950" cy="1311275"/>
        </p:xfrm>
        <a:graphic>
          <a:graphicData uri="http://schemas.openxmlformats.org/presentationml/2006/ole">
            <mc:AlternateContent xmlns:mc="http://schemas.openxmlformats.org/markup-compatibility/2006">
              <mc:Choice xmlns:v="urn:schemas-microsoft-com:vml" Requires="v">
                <p:oleObj name="Equation" r:id="rId3" imgW="1536480" imgH="888840" progId="Equation.DSMT4">
                  <p:embed/>
                </p:oleObj>
              </mc:Choice>
              <mc:Fallback>
                <p:oleObj name="Equation" r:id="rId3" imgW="1536480" imgH="888840" progId="Equation.DSMT4">
                  <p:embed/>
                  <p:pic>
                    <p:nvPicPr>
                      <p:cNvPr id="595214" name="Object 2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8114" y="3421343"/>
                        <a:ext cx="2266950" cy="1311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4948" name="Group 4"/>
          <p:cNvGrpSpPr>
            <a:grpSpLocks/>
          </p:cNvGrpSpPr>
          <p:nvPr/>
        </p:nvGrpSpPr>
        <p:grpSpPr bwMode="auto">
          <a:xfrm>
            <a:off x="4295776" y="3078302"/>
            <a:ext cx="3908425" cy="2154238"/>
            <a:chOff x="385" y="1442"/>
            <a:chExt cx="2462" cy="1357"/>
          </a:xfrm>
        </p:grpSpPr>
        <p:sp>
          <p:nvSpPr>
            <p:cNvPr id="594949" name="Oval 5"/>
            <p:cNvSpPr>
              <a:spLocks noChangeArrowheads="1"/>
            </p:cNvSpPr>
            <p:nvPr/>
          </p:nvSpPr>
          <p:spPr bwMode="auto">
            <a:xfrm>
              <a:off x="2702" y="1695"/>
              <a:ext cx="22"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50" name="Oval 6"/>
            <p:cNvSpPr>
              <a:spLocks noChangeArrowheads="1"/>
            </p:cNvSpPr>
            <p:nvPr/>
          </p:nvSpPr>
          <p:spPr bwMode="auto">
            <a:xfrm>
              <a:off x="2702" y="2064"/>
              <a:ext cx="22" cy="23"/>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51" name="Line 7"/>
            <p:cNvSpPr>
              <a:spLocks noChangeShapeType="1"/>
            </p:cNvSpPr>
            <p:nvPr/>
          </p:nvSpPr>
          <p:spPr bwMode="auto">
            <a:xfrm>
              <a:off x="1112" y="2078"/>
              <a:ext cx="15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52" name="Line 8"/>
            <p:cNvSpPr>
              <a:spLocks noChangeShapeType="1"/>
            </p:cNvSpPr>
            <p:nvPr/>
          </p:nvSpPr>
          <p:spPr bwMode="auto">
            <a:xfrm>
              <a:off x="1334" y="1582"/>
              <a:ext cx="0" cy="687"/>
            </a:xfrm>
            <a:prstGeom prst="line">
              <a:avLst/>
            </a:prstGeom>
            <a:noFill/>
            <a:ln w="317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53" name="Line 9"/>
            <p:cNvSpPr>
              <a:spLocks noChangeShapeType="1"/>
            </p:cNvSpPr>
            <p:nvPr/>
          </p:nvSpPr>
          <p:spPr bwMode="auto">
            <a:xfrm>
              <a:off x="1766" y="1582"/>
              <a:ext cx="0" cy="687"/>
            </a:xfrm>
            <a:prstGeom prst="line">
              <a:avLst/>
            </a:prstGeom>
            <a:noFill/>
            <a:ln w="317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54" name="Line 10"/>
            <p:cNvSpPr>
              <a:spLocks noChangeShapeType="1"/>
            </p:cNvSpPr>
            <p:nvPr/>
          </p:nvSpPr>
          <p:spPr bwMode="auto">
            <a:xfrm>
              <a:off x="2342" y="1582"/>
              <a:ext cx="0" cy="687"/>
            </a:xfrm>
            <a:prstGeom prst="line">
              <a:avLst/>
            </a:prstGeom>
            <a:noFill/>
            <a:ln w="317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55" name="Line 11"/>
            <p:cNvSpPr>
              <a:spLocks noChangeShapeType="1"/>
            </p:cNvSpPr>
            <p:nvPr/>
          </p:nvSpPr>
          <p:spPr bwMode="auto">
            <a:xfrm>
              <a:off x="1406" y="1791"/>
              <a:ext cx="288"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594956" name="Text Box 12"/>
            <p:cNvSpPr txBox="1">
              <a:spLocks noChangeArrowheads="1"/>
            </p:cNvSpPr>
            <p:nvPr/>
          </p:nvSpPr>
          <p:spPr bwMode="auto">
            <a:xfrm>
              <a:off x="1459" y="1442"/>
              <a:ext cx="4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anose="02020603050405020304" pitchFamily="18" charset="0"/>
                </a:rPr>
                <a:t>V</a:t>
              </a:r>
              <a:r>
                <a:rPr lang="en-US" altLang="zh-CN" sz="2000" b="1" baseline="-25000">
                  <a:latin typeface="Times New Roman" panose="02020603050405020304" pitchFamily="18" charset="0"/>
                </a:rPr>
                <a:t>D</a:t>
              </a:r>
            </a:p>
          </p:txBody>
        </p:sp>
        <p:sp>
          <p:nvSpPr>
            <p:cNvPr id="594957" name="Text Box 13"/>
            <p:cNvSpPr txBox="1">
              <a:spLocks noChangeArrowheads="1"/>
            </p:cNvSpPr>
            <p:nvPr/>
          </p:nvSpPr>
          <p:spPr bwMode="auto">
            <a:xfrm>
              <a:off x="1894" y="1824"/>
              <a:ext cx="3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i="1">
                  <a:latin typeface="Times New Roman" panose="02020603050405020304" pitchFamily="18" charset="0"/>
                </a:rPr>
                <a:t>R</a:t>
              </a:r>
              <a:r>
                <a:rPr lang="en-US" altLang="zh-CN" sz="2000" b="1" baseline="-25000">
                  <a:latin typeface="Times New Roman" panose="02020603050405020304" pitchFamily="18" charset="0"/>
                </a:rPr>
                <a:t>L</a:t>
              </a:r>
              <a:endParaRPr lang="en-US" altLang="zh-CN" sz="2000" b="1">
                <a:latin typeface="Times New Roman" panose="02020603050405020304" pitchFamily="18" charset="0"/>
              </a:endParaRPr>
            </a:p>
          </p:txBody>
        </p:sp>
        <p:sp>
          <p:nvSpPr>
            <p:cNvPr id="594958" name="Text Box 14"/>
            <p:cNvSpPr txBox="1">
              <a:spLocks noChangeArrowheads="1"/>
            </p:cNvSpPr>
            <p:nvPr/>
          </p:nvSpPr>
          <p:spPr bwMode="auto">
            <a:xfrm>
              <a:off x="2114" y="1814"/>
              <a:ext cx="3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i="1">
                  <a:latin typeface="Times New Roman" panose="02020603050405020304" pitchFamily="18" charset="0"/>
                </a:rPr>
                <a:t>C</a:t>
              </a:r>
              <a:r>
                <a:rPr lang="en-US" altLang="zh-CN" sz="2000" b="1" baseline="-25000">
                  <a:latin typeface="Times New Roman" panose="02020603050405020304" pitchFamily="18" charset="0"/>
                </a:rPr>
                <a:t>2</a:t>
              </a:r>
            </a:p>
          </p:txBody>
        </p:sp>
        <p:sp>
          <p:nvSpPr>
            <p:cNvPr id="594959" name="Text Box 15"/>
            <p:cNvSpPr txBox="1">
              <a:spLocks noChangeArrowheads="1"/>
            </p:cNvSpPr>
            <p:nvPr/>
          </p:nvSpPr>
          <p:spPr bwMode="auto">
            <a:xfrm>
              <a:off x="951" y="1598"/>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anose="02020603050405020304" pitchFamily="18" charset="0"/>
                </a:rPr>
                <a:t>T</a:t>
              </a:r>
            </a:p>
          </p:txBody>
        </p:sp>
        <p:sp>
          <p:nvSpPr>
            <p:cNvPr id="594960" name="Text Box 16"/>
            <p:cNvSpPr txBox="1">
              <a:spLocks noChangeArrowheads="1"/>
            </p:cNvSpPr>
            <p:nvPr/>
          </p:nvSpPr>
          <p:spPr bwMode="auto">
            <a:xfrm>
              <a:off x="1462" y="1774"/>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i="1">
                  <a:latin typeface="Times New Roman" panose="02020603050405020304" pitchFamily="18" charset="0"/>
                </a:rPr>
                <a:t>i</a:t>
              </a:r>
            </a:p>
          </p:txBody>
        </p:sp>
        <p:sp>
          <p:nvSpPr>
            <p:cNvPr id="594961" name="Text Box 17"/>
            <p:cNvSpPr txBox="1">
              <a:spLocks noChangeArrowheads="1"/>
            </p:cNvSpPr>
            <p:nvPr/>
          </p:nvSpPr>
          <p:spPr bwMode="auto">
            <a:xfrm>
              <a:off x="1106" y="1550"/>
              <a:ext cx="46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anose="02020603050405020304" pitchFamily="18" charset="0"/>
                </a:rPr>
                <a:t>+</a:t>
              </a:r>
            </a:p>
            <a:p>
              <a:pPr algn="just" eaLnBrk="0" hangingPunct="0"/>
              <a:r>
                <a:rPr lang="en-US" altLang="zh-CN" sz="2000" b="1" i="1">
                  <a:latin typeface="Times New Roman" panose="02020603050405020304" pitchFamily="18" charset="0"/>
                </a:rPr>
                <a:t>u</a:t>
              </a:r>
              <a:r>
                <a:rPr lang="en-US" altLang="zh-CN" sz="2000" b="1" baseline="-25000">
                  <a:latin typeface="Times New Roman" panose="02020603050405020304" pitchFamily="18" charset="0"/>
                </a:rPr>
                <a:t>s</a:t>
              </a:r>
              <a:endParaRPr lang="en-US" altLang="zh-CN" sz="2000" b="1">
                <a:latin typeface="Times New Roman" panose="02020603050405020304" pitchFamily="18" charset="0"/>
              </a:endParaRPr>
            </a:p>
            <a:p>
              <a:pPr algn="just" eaLnBrk="0" hangingPunct="0"/>
              <a:r>
                <a:rPr lang="en-US" altLang="zh-CN" sz="2000" b="1">
                  <a:latin typeface="Times New Roman" panose="02020603050405020304" pitchFamily="18" charset="0"/>
                </a:rPr>
                <a:t>_</a:t>
              </a:r>
            </a:p>
          </p:txBody>
        </p:sp>
        <p:sp>
          <p:nvSpPr>
            <p:cNvPr id="594962" name="Text Box 18"/>
            <p:cNvSpPr txBox="1">
              <a:spLocks noChangeArrowheads="1"/>
            </p:cNvSpPr>
            <p:nvPr/>
          </p:nvSpPr>
          <p:spPr bwMode="auto">
            <a:xfrm>
              <a:off x="2563" y="1538"/>
              <a:ext cx="2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anose="02020603050405020304" pitchFamily="18" charset="0"/>
                </a:rPr>
                <a:t>+</a:t>
              </a:r>
            </a:p>
            <a:p>
              <a:pPr algn="just" eaLnBrk="0" hangingPunct="0"/>
              <a:r>
                <a:rPr lang="en-US" altLang="zh-CN" sz="2000" b="1" i="1">
                  <a:solidFill>
                    <a:srgbClr val="FF0000"/>
                  </a:solidFill>
                  <a:latin typeface="Times New Roman" panose="02020603050405020304" pitchFamily="18" charset="0"/>
                </a:rPr>
                <a:t>u</a:t>
              </a:r>
              <a:r>
                <a:rPr lang="en-US" altLang="zh-CN" sz="2000" b="1" baseline="-25000">
                  <a:solidFill>
                    <a:srgbClr val="FF0000"/>
                  </a:solidFill>
                  <a:latin typeface="Times New Roman" panose="02020603050405020304" pitchFamily="18" charset="0"/>
                </a:rPr>
                <a:t>o</a:t>
              </a:r>
              <a:endParaRPr lang="en-US" altLang="zh-CN" sz="2000" b="1">
                <a:solidFill>
                  <a:srgbClr val="FF0000"/>
                </a:solidFill>
                <a:latin typeface="Times New Roman" panose="02020603050405020304" pitchFamily="18" charset="0"/>
              </a:endParaRPr>
            </a:p>
            <a:p>
              <a:pPr algn="just" eaLnBrk="0" hangingPunct="0"/>
              <a:r>
                <a:rPr lang="en-US" altLang="zh-CN" sz="2000" b="1">
                  <a:latin typeface="Times New Roman" panose="02020603050405020304" pitchFamily="18" charset="0"/>
                </a:rPr>
                <a:t>_</a:t>
              </a:r>
            </a:p>
          </p:txBody>
        </p:sp>
        <p:sp>
          <p:nvSpPr>
            <p:cNvPr id="594963" name="Text Box 19"/>
            <p:cNvSpPr txBox="1">
              <a:spLocks noChangeArrowheads="1"/>
            </p:cNvSpPr>
            <p:nvPr/>
          </p:nvSpPr>
          <p:spPr bwMode="auto">
            <a:xfrm>
              <a:off x="1239" y="2144"/>
              <a:ext cx="623"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dirty="0">
                  <a:solidFill>
                    <a:srgbClr val="040100"/>
                  </a:solidFill>
                  <a:latin typeface="Times New Roman" panose="02020603050405020304" pitchFamily="18" charset="0"/>
                </a:rPr>
                <a:t>非线性 </a:t>
              </a:r>
            </a:p>
            <a:p>
              <a:pPr algn="just" eaLnBrk="0" hangingPunct="0"/>
              <a:r>
                <a:rPr lang="zh-CN" altLang="en-US" sz="2000" b="1" dirty="0">
                  <a:solidFill>
                    <a:srgbClr val="040100"/>
                  </a:solidFill>
                  <a:latin typeface="Times New Roman" panose="02020603050405020304" pitchFamily="18" charset="0"/>
                </a:rPr>
                <a:t> 器件</a:t>
              </a:r>
            </a:p>
          </p:txBody>
        </p:sp>
        <p:sp>
          <p:nvSpPr>
            <p:cNvPr id="594964" name="Text Box 20"/>
            <p:cNvSpPr txBox="1">
              <a:spLocks noChangeArrowheads="1"/>
            </p:cNvSpPr>
            <p:nvPr/>
          </p:nvSpPr>
          <p:spPr bwMode="auto">
            <a:xfrm>
              <a:off x="1814" y="2138"/>
              <a:ext cx="62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anose="02020603050405020304" pitchFamily="18" charset="0"/>
                </a:rPr>
                <a:t> </a:t>
              </a:r>
              <a:r>
                <a:rPr lang="zh-CN" altLang="en-US" sz="2000" b="1">
                  <a:solidFill>
                    <a:srgbClr val="040100"/>
                  </a:solidFill>
                  <a:latin typeface="Times New Roman" panose="02020603050405020304" pitchFamily="18" charset="0"/>
                </a:rPr>
                <a:t>低通</a:t>
              </a:r>
            </a:p>
            <a:p>
              <a:pPr algn="just" eaLnBrk="0" hangingPunct="0"/>
              <a:r>
                <a:rPr lang="zh-CN" altLang="en-US" sz="2000" b="1">
                  <a:solidFill>
                    <a:srgbClr val="040100"/>
                  </a:solidFill>
                  <a:latin typeface="Times New Roman" panose="02020603050405020304" pitchFamily="18" charset="0"/>
                </a:rPr>
                <a:t>滤波器</a:t>
              </a:r>
            </a:p>
          </p:txBody>
        </p:sp>
        <p:sp>
          <p:nvSpPr>
            <p:cNvPr id="594965" name="Oval 21"/>
            <p:cNvSpPr>
              <a:spLocks noChangeArrowheads="1"/>
            </p:cNvSpPr>
            <p:nvPr/>
          </p:nvSpPr>
          <p:spPr bwMode="auto">
            <a:xfrm>
              <a:off x="1919" y="1695"/>
              <a:ext cx="23" cy="23"/>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66" name="Oval 22"/>
            <p:cNvSpPr>
              <a:spLocks noChangeArrowheads="1"/>
            </p:cNvSpPr>
            <p:nvPr/>
          </p:nvSpPr>
          <p:spPr bwMode="auto">
            <a:xfrm>
              <a:off x="1921" y="2067"/>
              <a:ext cx="22"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67" name="Line 23"/>
            <p:cNvSpPr>
              <a:spLocks noChangeShapeType="1"/>
            </p:cNvSpPr>
            <p:nvPr/>
          </p:nvSpPr>
          <p:spPr bwMode="auto">
            <a:xfrm>
              <a:off x="1110" y="1704"/>
              <a:ext cx="0" cy="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68" name="Line 24"/>
            <p:cNvSpPr>
              <a:spLocks noChangeShapeType="1"/>
            </p:cNvSpPr>
            <p:nvPr/>
          </p:nvSpPr>
          <p:spPr bwMode="auto">
            <a:xfrm>
              <a:off x="1106" y="2006"/>
              <a:ext cx="0"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4969" name="Group 25"/>
            <p:cNvGrpSpPr>
              <a:grpSpLocks/>
            </p:cNvGrpSpPr>
            <p:nvPr/>
          </p:nvGrpSpPr>
          <p:grpSpPr bwMode="auto">
            <a:xfrm>
              <a:off x="1072" y="1774"/>
              <a:ext cx="31" cy="231"/>
              <a:chOff x="3206" y="2741"/>
              <a:chExt cx="77" cy="577"/>
            </a:xfrm>
          </p:grpSpPr>
          <p:grpSp>
            <p:nvGrpSpPr>
              <p:cNvPr id="594970" name="Group 26"/>
              <p:cNvGrpSpPr>
                <a:grpSpLocks/>
              </p:cNvGrpSpPr>
              <p:nvPr/>
            </p:nvGrpSpPr>
            <p:grpSpPr bwMode="auto">
              <a:xfrm flipH="1" flipV="1">
                <a:off x="3211" y="2741"/>
                <a:ext cx="72" cy="144"/>
                <a:chOff x="3653" y="4688"/>
                <a:chExt cx="72" cy="144"/>
              </a:xfrm>
            </p:grpSpPr>
            <p:sp>
              <p:nvSpPr>
                <p:cNvPr id="594971" name="Arc 27"/>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72" name="Arc 28"/>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4973" name="Group 29"/>
              <p:cNvGrpSpPr>
                <a:grpSpLocks/>
              </p:cNvGrpSpPr>
              <p:nvPr/>
            </p:nvGrpSpPr>
            <p:grpSpPr bwMode="auto">
              <a:xfrm flipH="1" flipV="1">
                <a:off x="3210" y="2886"/>
                <a:ext cx="72" cy="144"/>
                <a:chOff x="3653" y="4688"/>
                <a:chExt cx="72" cy="144"/>
              </a:xfrm>
            </p:grpSpPr>
            <p:sp>
              <p:nvSpPr>
                <p:cNvPr id="594974" name="Arc 30"/>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75" name="Arc 31"/>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4976" name="Group 32"/>
              <p:cNvGrpSpPr>
                <a:grpSpLocks/>
              </p:cNvGrpSpPr>
              <p:nvPr/>
            </p:nvGrpSpPr>
            <p:grpSpPr bwMode="auto">
              <a:xfrm flipH="1" flipV="1">
                <a:off x="3209" y="3030"/>
                <a:ext cx="72" cy="144"/>
                <a:chOff x="3653" y="4688"/>
                <a:chExt cx="72" cy="144"/>
              </a:xfrm>
            </p:grpSpPr>
            <p:sp>
              <p:nvSpPr>
                <p:cNvPr id="594977" name="Arc 33"/>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78" name="Arc 34"/>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4979" name="Group 35"/>
              <p:cNvGrpSpPr>
                <a:grpSpLocks/>
              </p:cNvGrpSpPr>
              <p:nvPr/>
            </p:nvGrpSpPr>
            <p:grpSpPr bwMode="auto">
              <a:xfrm flipH="1" flipV="1">
                <a:off x="3206" y="3174"/>
                <a:ext cx="72" cy="144"/>
                <a:chOff x="3653" y="4688"/>
                <a:chExt cx="72" cy="144"/>
              </a:xfrm>
            </p:grpSpPr>
            <p:sp>
              <p:nvSpPr>
                <p:cNvPr id="594980" name="Arc 36"/>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81" name="Arc 37"/>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594982" name="Line 38"/>
            <p:cNvSpPr>
              <a:spLocks noChangeShapeType="1"/>
            </p:cNvSpPr>
            <p:nvPr/>
          </p:nvSpPr>
          <p:spPr bwMode="auto">
            <a:xfrm flipH="1">
              <a:off x="639" y="170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83" name="Oval 39"/>
            <p:cNvSpPr>
              <a:spLocks noChangeArrowheads="1"/>
            </p:cNvSpPr>
            <p:nvPr/>
          </p:nvSpPr>
          <p:spPr bwMode="auto">
            <a:xfrm>
              <a:off x="615" y="2070"/>
              <a:ext cx="22" cy="23"/>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4" name="Line 40"/>
            <p:cNvSpPr>
              <a:spLocks noChangeShapeType="1"/>
            </p:cNvSpPr>
            <p:nvPr/>
          </p:nvSpPr>
          <p:spPr bwMode="auto">
            <a:xfrm flipV="1">
              <a:off x="999" y="1707"/>
              <a:ext cx="0" cy="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85" name="Line 41"/>
            <p:cNvSpPr>
              <a:spLocks noChangeShapeType="1"/>
            </p:cNvSpPr>
            <p:nvPr/>
          </p:nvSpPr>
          <p:spPr bwMode="auto">
            <a:xfrm>
              <a:off x="999" y="2013"/>
              <a:ext cx="0" cy="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86" name="Line 42"/>
            <p:cNvSpPr>
              <a:spLocks noChangeShapeType="1"/>
            </p:cNvSpPr>
            <p:nvPr/>
          </p:nvSpPr>
          <p:spPr bwMode="auto">
            <a:xfrm flipH="1">
              <a:off x="639" y="208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87" name="Oval 43"/>
            <p:cNvSpPr>
              <a:spLocks noChangeArrowheads="1"/>
            </p:cNvSpPr>
            <p:nvPr/>
          </p:nvSpPr>
          <p:spPr bwMode="auto">
            <a:xfrm>
              <a:off x="615" y="1695"/>
              <a:ext cx="22"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988" name="Text Box 44"/>
            <p:cNvSpPr txBox="1">
              <a:spLocks noChangeArrowheads="1"/>
            </p:cNvSpPr>
            <p:nvPr/>
          </p:nvSpPr>
          <p:spPr bwMode="auto">
            <a:xfrm>
              <a:off x="567" y="1838"/>
              <a:ext cx="29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i="1">
                  <a:latin typeface="Times New Roman" panose="02020603050405020304" pitchFamily="18" charset="0"/>
                </a:rPr>
                <a:t>C</a:t>
              </a:r>
              <a:r>
                <a:rPr lang="en-US" altLang="zh-CN" sz="2000" b="1" baseline="-25000">
                  <a:latin typeface="Times New Roman" panose="02020603050405020304" pitchFamily="18" charset="0"/>
                </a:rPr>
                <a:t>1</a:t>
              </a:r>
            </a:p>
          </p:txBody>
        </p:sp>
        <p:grpSp>
          <p:nvGrpSpPr>
            <p:cNvPr id="594989" name="Group 45"/>
            <p:cNvGrpSpPr>
              <a:grpSpLocks/>
            </p:cNvGrpSpPr>
            <p:nvPr/>
          </p:nvGrpSpPr>
          <p:grpSpPr bwMode="auto">
            <a:xfrm flipH="1">
              <a:off x="999" y="1776"/>
              <a:ext cx="31" cy="231"/>
              <a:chOff x="3206" y="2741"/>
              <a:chExt cx="77" cy="577"/>
            </a:xfrm>
          </p:grpSpPr>
          <p:grpSp>
            <p:nvGrpSpPr>
              <p:cNvPr id="594990" name="Group 46"/>
              <p:cNvGrpSpPr>
                <a:grpSpLocks/>
              </p:cNvGrpSpPr>
              <p:nvPr/>
            </p:nvGrpSpPr>
            <p:grpSpPr bwMode="auto">
              <a:xfrm flipH="1" flipV="1">
                <a:off x="3211" y="2741"/>
                <a:ext cx="72" cy="144"/>
                <a:chOff x="3653" y="4688"/>
                <a:chExt cx="72" cy="144"/>
              </a:xfrm>
            </p:grpSpPr>
            <p:sp>
              <p:nvSpPr>
                <p:cNvPr id="594991" name="Arc 47"/>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92" name="Arc 48"/>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4993" name="Group 49"/>
              <p:cNvGrpSpPr>
                <a:grpSpLocks/>
              </p:cNvGrpSpPr>
              <p:nvPr/>
            </p:nvGrpSpPr>
            <p:grpSpPr bwMode="auto">
              <a:xfrm flipH="1" flipV="1">
                <a:off x="3210" y="2886"/>
                <a:ext cx="72" cy="144"/>
                <a:chOff x="3653" y="4688"/>
                <a:chExt cx="72" cy="144"/>
              </a:xfrm>
            </p:grpSpPr>
            <p:sp>
              <p:nvSpPr>
                <p:cNvPr id="594994" name="Arc 50"/>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95" name="Arc 51"/>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4996" name="Group 52"/>
              <p:cNvGrpSpPr>
                <a:grpSpLocks/>
              </p:cNvGrpSpPr>
              <p:nvPr/>
            </p:nvGrpSpPr>
            <p:grpSpPr bwMode="auto">
              <a:xfrm flipH="1" flipV="1">
                <a:off x="3209" y="3030"/>
                <a:ext cx="72" cy="144"/>
                <a:chOff x="3653" y="4688"/>
                <a:chExt cx="72" cy="144"/>
              </a:xfrm>
            </p:grpSpPr>
            <p:sp>
              <p:nvSpPr>
                <p:cNvPr id="594997" name="Arc 53"/>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98" name="Arc 54"/>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4999" name="Group 55"/>
              <p:cNvGrpSpPr>
                <a:grpSpLocks/>
              </p:cNvGrpSpPr>
              <p:nvPr/>
            </p:nvGrpSpPr>
            <p:grpSpPr bwMode="auto">
              <a:xfrm flipH="1" flipV="1">
                <a:off x="3206" y="3174"/>
                <a:ext cx="72" cy="144"/>
                <a:chOff x="3653" y="4688"/>
                <a:chExt cx="72" cy="144"/>
              </a:xfrm>
            </p:grpSpPr>
            <p:sp>
              <p:nvSpPr>
                <p:cNvPr id="595000" name="Arc 56"/>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01" name="Arc 57"/>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595002" name="Oval 58"/>
            <p:cNvSpPr>
              <a:spLocks noChangeArrowheads="1"/>
            </p:cNvSpPr>
            <p:nvPr/>
          </p:nvSpPr>
          <p:spPr bwMode="auto">
            <a:xfrm>
              <a:off x="809" y="1695"/>
              <a:ext cx="22"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03" name="Oval 59"/>
            <p:cNvSpPr>
              <a:spLocks noChangeArrowheads="1"/>
            </p:cNvSpPr>
            <p:nvPr/>
          </p:nvSpPr>
          <p:spPr bwMode="auto">
            <a:xfrm>
              <a:off x="809" y="2068"/>
              <a:ext cx="22"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04" name="Line 60"/>
            <p:cNvSpPr>
              <a:spLocks noChangeShapeType="1"/>
            </p:cNvSpPr>
            <p:nvPr/>
          </p:nvSpPr>
          <p:spPr bwMode="auto">
            <a:xfrm>
              <a:off x="765" y="1876"/>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5" name="Line 61"/>
            <p:cNvSpPr>
              <a:spLocks noChangeShapeType="1"/>
            </p:cNvSpPr>
            <p:nvPr/>
          </p:nvSpPr>
          <p:spPr bwMode="auto">
            <a:xfrm>
              <a:off x="765" y="1912"/>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6" name="Line 62"/>
            <p:cNvSpPr>
              <a:spLocks noChangeShapeType="1"/>
            </p:cNvSpPr>
            <p:nvPr/>
          </p:nvSpPr>
          <p:spPr bwMode="auto">
            <a:xfrm rot="5400000">
              <a:off x="731" y="1791"/>
              <a:ext cx="1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7" name="Line 63"/>
            <p:cNvSpPr>
              <a:spLocks noChangeShapeType="1"/>
            </p:cNvSpPr>
            <p:nvPr/>
          </p:nvSpPr>
          <p:spPr bwMode="auto">
            <a:xfrm rot="5400000">
              <a:off x="731" y="2002"/>
              <a:ext cx="1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8" name="Oval 64"/>
            <p:cNvSpPr>
              <a:spLocks noChangeArrowheads="1"/>
            </p:cNvSpPr>
            <p:nvPr/>
          </p:nvSpPr>
          <p:spPr bwMode="auto">
            <a:xfrm>
              <a:off x="2111" y="1692"/>
              <a:ext cx="23" cy="24"/>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09" name="Oval 65"/>
            <p:cNvSpPr>
              <a:spLocks noChangeArrowheads="1"/>
            </p:cNvSpPr>
            <p:nvPr/>
          </p:nvSpPr>
          <p:spPr bwMode="auto">
            <a:xfrm>
              <a:off x="2111" y="2066"/>
              <a:ext cx="23" cy="23"/>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5010" name="Line 66"/>
            <p:cNvSpPr>
              <a:spLocks noChangeShapeType="1"/>
            </p:cNvSpPr>
            <p:nvPr/>
          </p:nvSpPr>
          <p:spPr bwMode="auto">
            <a:xfrm>
              <a:off x="2068" y="1874"/>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1" name="Line 67"/>
            <p:cNvSpPr>
              <a:spLocks noChangeShapeType="1"/>
            </p:cNvSpPr>
            <p:nvPr/>
          </p:nvSpPr>
          <p:spPr bwMode="auto">
            <a:xfrm>
              <a:off x="2068" y="1909"/>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2" name="Line 68"/>
            <p:cNvSpPr>
              <a:spLocks noChangeShapeType="1"/>
            </p:cNvSpPr>
            <p:nvPr/>
          </p:nvSpPr>
          <p:spPr bwMode="auto">
            <a:xfrm rot="5400000">
              <a:off x="2034" y="1788"/>
              <a:ext cx="1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3" name="Line 69"/>
            <p:cNvSpPr>
              <a:spLocks noChangeShapeType="1"/>
            </p:cNvSpPr>
            <p:nvPr/>
          </p:nvSpPr>
          <p:spPr bwMode="auto">
            <a:xfrm rot="5400000">
              <a:off x="2034" y="1993"/>
              <a:ext cx="1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5014" name="Group 70"/>
            <p:cNvGrpSpPr>
              <a:grpSpLocks/>
            </p:cNvGrpSpPr>
            <p:nvPr/>
          </p:nvGrpSpPr>
          <p:grpSpPr bwMode="auto">
            <a:xfrm>
              <a:off x="1519" y="1648"/>
              <a:ext cx="104" cy="116"/>
              <a:chOff x="3244" y="6428"/>
              <a:chExt cx="261" cy="288"/>
            </a:xfrm>
          </p:grpSpPr>
          <p:sp>
            <p:nvSpPr>
              <p:cNvPr id="595015" name="Line 71"/>
              <p:cNvSpPr>
                <a:spLocks noChangeShapeType="1"/>
              </p:cNvSpPr>
              <p:nvPr/>
            </p:nvSpPr>
            <p:spPr bwMode="auto">
              <a:xfrm rot="5400000">
                <a:off x="3361" y="6572"/>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6" name="AutoShape 72"/>
              <p:cNvSpPr>
                <a:spLocks noChangeArrowheads="1"/>
              </p:cNvSpPr>
              <p:nvPr/>
            </p:nvSpPr>
            <p:spPr bwMode="auto">
              <a:xfrm rot="5400000">
                <a:off x="3225" y="6447"/>
                <a:ext cx="288" cy="250"/>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5017" name="Group 73"/>
            <p:cNvGrpSpPr>
              <a:grpSpLocks/>
            </p:cNvGrpSpPr>
            <p:nvPr/>
          </p:nvGrpSpPr>
          <p:grpSpPr bwMode="auto">
            <a:xfrm rot="5400000">
              <a:off x="1806" y="1811"/>
              <a:ext cx="256" cy="66"/>
              <a:chOff x="2160" y="2016"/>
              <a:chExt cx="640" cy="164"/>
            </a:xfrm>
          </p:grpSpPr>
          <p:sp>
            <p:nvSpPr>
              <p:cNvPr id="595018" name="Rectangle 74"/>
              <p:cNvSpPr>
                <a:spLocks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19" name="Line 75"/>
              <p:cNvSpPr>
                <a:spLocks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5020" name="Line 76"/>
            <p:cNvSpPr>
              <a:spLocks noChangeShapeType="1"/>
            </p:cNvSpPr>
            <p:nvPr/>
          </p:nvSpPr>
          <p:spPr bwMode="auto">
            <a:xfrm rot="5400000">
              <a:off x="1883" y="2022"/>
              <a:ext cx="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5021" name="Group 77"/>
            <p:cNvGrpSpPr>
              <a:grpSpLocks/>
            </p:cNvGrpSpPr>
            <p:nvPr/>
          </p:nvGrpSpPr>
          <p:grpSpPr bwMode="auto">
            <a:xfrm>
              <a:off x="2646" y="2092"/>
              <a:ext cx="133" cy="135"/>
              <a:chOff x="6740" y="12872"/>
              <a:chExt cx="333" cy="337"/>
            </a:xfrm>
          </p:grpSpPr>
          <p:sp>
            <p:nvSpPr>
              <p:cNvPr id="595022" name="Line 78"/>
              <p:cNvSpPr>
                <a:spLocks noChangeShapeType="1"/>
              </p:cNvSpPr>
              <p:nvPr/>
            </p:nvSpPr>
            <p:spPr bwMode="auto">
              <a:xfrm>
                <a:off x="6740" y="1320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23" name="Line 79"/>
              <p:cNvSpPr>
                <a:spLocks noChangeShapeType="1"/>
              </p:cNvSpPr>
              <p:nvPr/>
            </p:nvSpPr>
            <p:spPr bwMode="auto">
              <a:xfrm rot="5400000">
                <a:off x="6740" y="13039"/>
                <a:ext cx="3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5024" name="Line 80"/>
            <p:cNvSpPr>
              <a:spLocks noChangeShapeType="1"/>
            </p:cNvSpPr>
            <p:nvPr/>
          </p:nvSpPr>
          <p:spPr bwMode="auto">
            <a:xfrm>
              <a:off x="1109" y="1704"/>
              <a:ext cx="15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25" name="Text Box 81"/>
            <p:cNvSpPr txBox="1">
              <a:spLocks noChangeArrowheads="1"/>
            </p:cNvSpPr>
            <p:nvPr/>
          </p:nvSpPr>
          <p:spPr bwMode="auto">
            <a:xfrm>
              <a:off x="1020" y="256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rgbClr val="FF0000"/>
                  </a:solidFill>
                  <a:latin typeface="Times New Roman" panose="02020603050405020304" pitchFamily="18" charset="0"/>
                </a:rPr>
                <a:t>(a) </a:t>
              </a:r>
              <a:r>
                <a:rPr kumimoji="1" lang="zh-CN" altLang="en-US" b="1">
                  <a:solidFill>
                    <a:srgbClr val="FF0000"/>
                  </a:solidFill>
                  <a:latin typeface="Times New Roman" panose="02020603050405020304" pitchFamily="18" charset="0"/>
                </a:rPr>
                <a:t>二极管检波电路</a:t>
              </a:r>
            </a:p>
          </p:txBody>
        </p:sp>
        <p:sp>
          <p:nvSpPr>
            <p:cNvPr id="595026" name="Text Box 82"/>
            <p:cNvSpPr txBox="1">
              <a:spLocks noChangeArrowheads="1"/>
            </p:cNvSpPr>
            <p:nvPr/>
          </p:nvSpPr>
          <p:spPr bwMode="auto">
            <a:xfrm>
              <a:off x="657" y="2205"/>
              <a:ext cx="45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solidFill>
                    <a:srgbClr val="040100"/>
                  </a:solidFill>
                  <a:latin typeface="Times New Roman" panose="02020603050405020304" pitchFamily="18" charset="0"/>
                </a:rPr>
                <a:t>谐振回路</a:t>
              </a:r>
            </a:p>
          </p:txBody>
        </p:sp>
        <p:sp>
          <p:nvSpPr>
            <p:cNvPr id="595027" name="Text Box 83"/>
            <p:cNvSpPr txBox="1">
              <a:spLocks noChangeArrowheads="1"/>
            </p:cNvSpPr>
            <p:nvPr/>
          </p:nvSpPr>
          <p:spPr bwMode="auto">
            <a:xfrm>
              <a:off x="385" y="1751"/>
              <a:ext cx="2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i="1">
                  <a:solidFill>
                    <a:srgbClr val="FF0000"/>
                  </a:solidFill>
                  <a:latin typeface="Times New Roman" panose="02020603050405020304" pitchFamily="18" charset="0"/>
                </a:rPr>
                <a:t>u</a:t>
              </a:r>
              <a:r>
                <a:rPr lang="en-US" altLang="zh-CN" sz="2000" b="1" baseline="-25000">
                  <a:solidFill>
                    <a:srgbClr val="FF0000"/>
                  </a:solidFill>
                  <a:latin typeface="Times New Roman" panose="02020603050405020304" pitchFamily="18" charset="0"/>
                </a:rPr>
                <a:t>s</a:t>
              </a:r>
              <a:endParaRPr lang="en-US" altLang="zh-CN" sz="2000" b="1">
                <a:solidFill>
                  <a:srgbClr val="FF0000"/>
                </a:solidFill>
                <a:latin typeface="Times New Roman" panose="02020603050405020304" pitchFamily="18" charset="0"/>
              </a:endParaRPr>
            </a:p>
          </p:txBody>
        </p:sp>
      </p:grpSp>
      <p:sp>
        <p:nvSpPr>
          <p:cNvPr id="595028" name="Text Box 84"/>
          <p:cNvSpPr txBox="1">
            <a:spLocks noChangeArrowheads="1"/>
          </p:cNvSpPr>
          <p:nvPr/>
        </p:nvSpPr>
        <p:spPr bwMode="auto">
          <a:xfrm>
            <a:off x="1703389" y="5167452"/>
            <a:ext cx="3240087" cy="11079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调幅信号</a:t>
            </a:r>
            <a:r>
              <a:rPr lang="en-US" altLang="zh-CN" sz="20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通过由</a:t>
            </a:r>
            <a:r>
              <a:rPr lang="en-US" altLang="zh-CN" sz="20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和变压器</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的一次侧谐振回路输入，有利于消除杂散信号</a:t>
            </a:r>
          </a:p>
        </p:txBody>
      </p:sp>
      <p:sp>
        <p:nvSpPr>
          <p:cNvPr id="595029" name="AutoShape 85"/>
          <p:cNvSpPr>
            <a:spLocks noChangeArrowheads="1"/>
          </p:cNvSpPr>
          <p:nvPr/>
        </p:nvSpPr>
        <p:spPr bwMode="auto">
          <a:xfrm>
            <a:off x="1703389" y="1782903"/>
            <a:ext cx="2376487" cy="1800225"/>
          </a:xfrm>
          <a:prstGeom prst="wedgeRectCallout">
            <a:avLst>
              <a:gd name="adj1" fmla="val 72912"/>
              <a:gd name="adj2" fmla="val 52028"/>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zh-CN" altLang="en-US" sz="24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输入调幅波</a:t>
            </a:r>
          </a:p>
          <a:p>
            <a:endPar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endPar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endPar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endParaRPr kumimoji="1" lang="en-US" altLang="zh-CN" sz="2400" b="1" i="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595030" name="Group 86"/>
          <p:cNvGrpSpPr>
            <a:grpSpLocks/>
          </p:cNvGrpSpPr>
          <p:nvPr/>
        </p:nvGrpSpPr>
        <p:grpSpPr bwMode="auto">
          <a:xfrm>
            <a:off x="1693863" y="2286717"/>
            <a:ext cx="2261808" cy="1204335"/>
            <a:chOff x="3816" y="2552"/>
            <a:chExt cx="1618" cy="927"/>
          </a:xfrm>
        </p:grpSpPr>
        <p:sp>
          <p:nvSpPr>
            <p:cNvPr id="595031" name="Line 87"/>
            <p:cNvSpPr>
              <a:spLocks noChangeShapeType="1"/>
            </p:cNvSpPr>
            <p:nvPr/>
          </p:nvSpPr>
          <p:spPr bwMode="auto">
            <a:xfrm rot="-5400000">
              <a:off x="3867" y="3088"/>
              <a:ext cx="782"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BE405"/>
                    </a:outerShdw>
                  </a:effectLst>
                </a14:hiddenEffects>
              </a:ext>
            </a:extLst>
          </p:spPr>
          <p:txBody>
            <a:bodyPr/>
            <a:lstStyle/>
            <a:p>
              <a:endParaRPr lang="zh-CN" altLang="en-US"/>
            </a:p>
          </p:txBody>
        </p:sp>
        <p:sp>
          <p:nvSpPr>
            <p:cNvPr id="595032" name="Rectangle 88"/>
            <p:cNvSpPr>
              <a:spLocks noChangeArrowheads="1"/>
            </p:cNvSpPr>
            <p:nvPr/>
          </p:nvSpPr>
          <p:spPr bwMode="auto">
            <a:xfrm>
              <a:off x="3816" y="2552"/>
              <a:ext cx="355"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1pPr>
              <a:lvl2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2pPr>
              <a:lvl3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3pPr>
              <a:lvl4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4pPr>
              <a:lvl5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5pPr>
              <a:lvl6pPr marL="4572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6pPr>
              <a:lvl7pPr marL="9144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7pPr>
              <a:lvl8pPr marL="13716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8pPr>
              <a:lvl9pPr marL="18288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1400" b="1" i="1">
                  <a:solidFill>
                    <a:schemeClr val="hlink"/>
                  </a:solidFill>
                  <a:effectLst>
                    <a:outerShdw blurRad="38100" dist="38100" dir="2700000" algn="tl">
                      <a:srgbClr val="C0C0C0"/>
                    </a:outerShdw>
                  </a:effectLst>
                </a:rPr>
                <a:t>u</a:t>
              </a:r>
              <a:r>
                <a:rPr lang="en-US" altLang="zh-CN" sz="1400" b="1" i="1" baseline="-25000">
                  <a:solidFill>
                    <a:schemeClr val="hlink"/>
                  </a:solidFill>
                  <a:effectLst>
                    <a:outerShdw blurRad="38100" dist="38100" dir="2700000" algn="tl">
                      <a:srgbClr val="C0C0C0"/>
                    </a:outerShdw>
                  </a:effectLst>
                </a:rPr>
                <a:t>s</a:t>
              </a:r>
              <a:r>
                <a:rPr lang="en-US" altLang="zh-CN" sz="1400" b="1">
                  <a:solidFill>
                    <a:schemeClr val="hlink"/>
                  </a:solidFill>
                  <a:effectLst>
                    <a:outerShdw blurRad="38100" dist="38100" dir="2700000" algn="tl">
                      <a:srgbClr val="C0C0C0"/>
                    </a:outerShdw>
                  </a:effectLst>
                </a:rPr>
                <a:t>(</a:t>
              </a:r>
              <a:r>
                <a:rPr lang="en-US" altLang="zh-CN" sz="1400" b="1" i="1">
                  <a:solidFill>
                    <a:schemeClr val="hlink"/>
                  </a:solidFill>
                  <a:effectLst>
                    <a:outerShdw blurRad="38100" dist="38100" dir="2700000" algn="tl">
                      <a:srgbClr val="C0C0C0"/>
                    </a:outerShdw>
                  </a:effectLst>
                </a:rPr>
                <a:t>t</a:t>
              </a:r>
              <a:r>
                <a:rPr lang="en-US" altLang="zh-CN" sz="1400" b="1">
                  <a:solidFill>
                    <a:schemeClr val="hlink"/>
                  </a:solidFill>
                  <a:effectLst>
                    <a:outerShdw blurRad="38100" dist="38100" dir="2700000" algn="tl">
                      <a:srgbClr val="C0C0C0"/>
                    </a:outerShdw>
                  </a:effectLst>
                </a:rPr>
                <a:t>)</a:t>
              </a:r>
              <a:endParaRPr lang="en-US" altLang="zh-CN" sz="1400" b="1">
                <a:solidFill>
                  <a:schemeClr val="hlink"/>
                </a:solidFill>
                <a:effectLst>
                  <a:outerShdw blurRad="38100" dist="38100" dir="2700000" algn="tl">
                    <a:srgbClr val="C0C0C0"/>
                  </a:outerShdw>
                </a:effectLst>
                <a:ea typeface="楷体_GB2312" pitchFamily="49" charset="-122"/>
              </a:endParaRPr>
            </a:p>
          </p:txBody>
        </p:sp>
        <p:sp>
          <p:nvSpPr>
            <p:cNvPr id="595033" name="Rectangle 89"/>
            <p:cNvSpPr>
              <a:spLocks noChangeArrowheads="1"/>
            </p:cNvSpPr>
            <p:nvPr/>
          </p:nvSpPr>
          <p:spPr bwMode="auto">
            <a:xfrm>
              <a:off x="3997" y="3020"/>
              <a:ext cx="223"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1pPr>
              <a:lvl2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2pPr>
              <a:lvl3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3pPr>
              <a:lvl4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4pPr>
              <a:lvl5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5pPr>
              <a:lvl6pPr marL="4572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6pPr>
              <a:lvl7pPr marL="9144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7pPr>
              <a:lvl8pPr marL="13716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8pPr>
              <a:lvl9pPr marL="18288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1400" b="1" i="1">
                  <a:solidFill>
                    <a:schemeClr val="accent2"/>
                  </a:solidFill>
                  <a:effectLst>
                    <a:outerShdw blurRad="38100" dist="38100" dir="2700000" algn="tl">
                      <a:srgbClr val="C0C0C0"/>
                    </a:outerShdw>
                  </a:effectLst>
                </a:rPr>
                <a:t>O</a:t>
              </a:r>
              <a:endParaRPr lang="en-US" altLang="zh-CN" sz="1400" b="1">
                <a:solidFill>
                  <a:schemeClr val="accent2"/>
                </a:solidFill>
                <a:effectLst>
                  <a:outerShdw blurRad="38100" dist="38100" dir="2700000" algn="tl">
                    <a:srgbClr val="C0C0C0"/>
                  </a:outerShdw>
                </a:effectLst>
                <a:ea typeface="楷体_GB2312" pitchFamily="49" charset="-122"/>
              </a:endParaRPr>
            </a:p>
          </p:txBody>
        </p:sp>
        <p:grpSp>
          <p:nvGrpSpPr>
            <p:cNvPr id="595034" name="Group 90"/>
            <p:cNvGrpSpPr>
              <a:grpSpLocks/>
            </p:cNvGrpSpPr>
            <p:nvPr/>
          </p:nvGrpSpPr>
          <p:grpSpPr bwMode="auto">
            <a:xfrm>
              <a:off x="4252" y="2776"/>
              <a:ext cx="996" cy="687"/>
              <a:chOff x="3348" y="2738"/>
              <a:chExt cx="2355" cy="1390"/>
            </a:xfrm>
          </p:grpSpPr>
          <p:grpSp>
            <p:nvGrpSpPr>
              <p:cNvPr id="595035" name="Group 91"/>
              <p:cNvGrpSpPr>
                <a:grpSpLocks/>
              </p:cNvGrpSpPr>
              <p:nvPr/>
            </p:nvGrpSpPr>
            <p:grpSpPr bwMode="auto">
              <a:xfrm>
                <a:off x="3348" y="2738"/>
                <a:ext cx="2355" cy="460"/>
                <a:chOff x="1152" y="1440"/>
                <a:chExt cx="2355" cy="1338"/>
              </a:xfrm>
            </p:grpSpPr>
            <p:sp>
              <p:nvSpPr>
                <p:cNvPr id="595036" name="Freeform 92"/>
                <p:cNvSpPr>
                  <a:spLocks/>
                </p:cNvSpPr>
                <p:nvPr/>
              </p:nvSpPr>
              <p:spPr bwMode="auto">
                <a:xfrm>
                  <a:off x="1152"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037" name="Group 93"/>
                <p:cNvGrpSpPr>
                  <a:grpSpLocks/>
                </p:cNvGrpSpPr>
                <p:nvPr/>
              </p:nvGrpSpPr>
              <p:grpSpPr bwMode="auto">
                <a:xfrm>
                  <a:off x="1620" y="2100"/>
                  <a:ext cx="947" cy="678"/>
                  <a:chOff x="1620" y="2100"/>
                  <a:chExt cx="947" cy="678"/>
                </a:xfrm>
              </p:grpSpPr>
              <p:sp>
                <p:nvSpPr>
                  <p:cNvPr id="595038" name="Freeform 94"/>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39" name="Freeform 95"/>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40" name="Group 96"/>
                <p:cNvGrpSpPr>
                  <a:grpSpLocks/>
                </p:cNvGrpSpPr>
                <p:nvPr/>
              </p:nvGrpSpPr>
              <p:grpSpPr bwMode="auto">
                <a:xfrm>
                  <a:off x="2560" y="1440"/>
                  <a:ext cx="947" cy="678"/>
                  <a:chOff x="2566" y="1440"/>
                  <a:chExt cx="947" cy="678"/>
                </a:xfrm>
              </p:grpSpPr>
              <p:sp>
                <p:nvSpPr>
                  <p:cNvPr id="595041" name="Freeform 97"/>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42" name="Freeform 98"/>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95043" name="Group 99"/>
              <p:cNvGrpSpPr>
                <a:grpSpLocks/>
              </p:cNvGrpSpPr>
              <p:nvPr/>
            </p:nvGrpSpPr>
            <p:grpSpPr bwMode="auto">
              <a:xfrm flipV="1">
                <a:off x="3348" y="3668"/>
                <a:ext cx="2355" cy="460"/>
                <a:chOff x="1152" y="1440"/>
                <a:chExt cx="2355" cy="1338"/>
              </a:xfrm>
            </p:grpSpPr>
            <p:sp>
              <p:nvSpPr>
                <p:cNvPr id="595044" name="Freeform 100"/>
                <p:cNvSpPr>
                  <a:spLocks/>
                </p:cNvSpPr>
                <p:nvPr/>
              </p:nvSpPr>
              <p:spPr bwMode="auto">
                <a:xfrm>
                  <a:off x="1152"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045" name="Group 101"/>
                <p:cNvGrpSpPr>
                  <a:grpSpLocks/>
                </p:cNvGrpSpPr>
                <p:nvPr/>
              </p:nvGrpSpPr>
              <p:grpSpPr bwMode="auto">
                <a:xfrm>
                  <a:off x="1620" y="2100"/>
                  <a:ext cx="947" cy="678"/>
                  <a:chOff x="1620" y="2100"/>
                  <a:chExt cx="947" cy="678"/>
                </a:xfrm>
              </p:grpSpPr>
              <p:sp>
                <p:nvSpPr>
                  <p:cNvPr id="595046" name="Freeform 102"/>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47" name="Freeform 103"/>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48" name="Group 104"/>
                <p:cNvGrpSpPr>
                  <a:grpSpLocks/>
                </p:cNvGrpSpPr>
                <p:nvPr/>
              </p:nvGrpSpPr>
              <p:grpSpPr bwMode="auto">
                <a:xfrm>
                  <a:off x="2560" y="1440"/>
                  <a:ext cx="947" cy="678"/>
                  <a:chOff x="2566" y="1440"/>
                  <a:chExt cx="947" cy="678"/>
                </a:xfrm>
              </p:grpSpPr>
              <p:sp>
                <p:nvSpPr>
                  <p:cNvPr id="595049" name="Freeform 105"/>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50" name="Freeform 106"/>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595051" name="Group 107"/>
            <p:cNvGrpSpPr>
              <a:grpSpLocks/>
            </p:cNvGrpSpPr>
            <p:nvPr/>
          </p:nvGrpSpPr>
          <p:grpSpPr bwMode="auto">
            <a:xfrm>
              <a:off x="4257" y="2790"/>
              <a:ext cx="229" cy="661"/>
              <a:chOff x="3358" y="2766"/>
              <a:chExt cx="463" cy="1338"/>
            </a:xfrm>
          </p:grpSpPr>
          <p:grpSp>
            <p:nvGrpSpPr>
              <p:cNvPr id="595052" name="Group 108"/>
              <p:cNvGrpSpPr>
                <a:grpSpLocks/>
              </p:cNvGrpSpPr>
              <p:nvPr/>
            </p:nvGrpSpPr>
            <p:grpSpPr bwMode="auto">
              <a:xfrm>
                <a:off x="3358" y="2766"/>
                <a:ext cx="167" cy="1338"/>
                <a:chOff x="1152" y="1440"/>
                <a:chExt cx="2355" cy="1338"/>
              </a:xfrm>
            </p:grpSpPr>
            <p:sp>
              <p:nvSpPr>
                <p:cNvPr id="595053" name="Freeform 109"/>
                <p:cNvSpPr>
                  <a:spLocks/>
                </p:cNvSpPr>
                <p:nvPr/>
              </p:nvSpPr>
              <p:spPr bwMode="auto">
                <a:xfrm>
                  <a:off x="1152"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054" name="Group 110"/>
                <p:cNvGrpSpPr>
                  <a:grpSpLocks/>
                </p:cNvGrpSpPr>
                <p:nvPr/>
              </p:nvGrpSpPr>
              <p:grpSpPr bwMode="auto">
                <a:xfrm>
                  <a:off x="1620" y="2100"/>
                  <a:ext cx="947" cy="678"/>
                  <a:chOff x="1620" y="2100"/>
                  <a:chExt cx="947" cy="678"/>
                </a:xfrm>
              </p:grpSpPr>
              <p:sp>
                <p:nvSpPr>
                  <p:cNvPr id="595055" name="Freeform 111"/>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56" name="Freeform 112"/>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57" name="Group 113"/>
                <p:cNvGrpSpPr>
                  <a:grpSpLocks/>
                </p:cNvGrpSpPr>
                <p:nvPr/>
              </p:nvGrpSpPr>
              <p:grpSpPr bwMode="auto">
                <a:xfrm>
                  <a:off x="2560" y="1440"/>
                  <a:ext cx="947" cy="678"/>
                  <a:chOff x="2566" y="1440"/>
                  <a:chExt cx="947" cy="678"/>
                </a:xfrm>
              </p:grpSpPr>
              <p:sp>
                <p:nvSpPr>
                  <p:cNvPr id="595058" name="Freeform 114"/>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59" name="Freeform 115"/>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95060" name="Group 116"/>
              <p:cNvGrpSpPr>
                <a:grpSpLocks/>
              </p:cNvGrpSpPr>
              <p:nvPr/>
            </p:nvGrpSpPr>
            <p:grpSpPr bwMode="auto">
              <a:xfrm flipH="1" flipV="1">
                <a:off x="3583" y="2864"/>
                <a:ext cx="58" cy="550"/>
                <a:chOff x="1620" y="2100"/>
                <a:chExt cx="947" cy="678"/>
              </a:xfrm>
            </p:grpSpPr>
            <p:sp>
              <p:nvSpPr>
                <p:cNvPr id="595061" name="Freeform 117"/>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62" name="Freeform 118"/>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63" name="Group 119"/>
              <p:cNvGrpSpPr>
                <a:grpSpLocks/>
              </p:cNvGrpSpPr>
              <p:nvPr/>
            </p:nvGrpSpPr>
            <p:grpSpPr bwMode="auto">
              <a:xfrm flipH="1" flipV="1">
                <a:off x="3516" y="3396"/>
                <a:ext cx="67" cy="678"/>
                <a:chOff x="2566" y="1440"/>
                <a:chExt cx="947" cy="678"/>
              </a:xfrm>
            </p:grpSpPr>
            <p:sp>
              <p:nvSpPr>
                <p:cNvPr id="595064" name="Freeform 120"/>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65" name="Freeform 121"/>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66" name="Group 122"/>
              <p:cNvGrpSpPr>
                <a:grpSpLocks/>
              </p:cNvGrpSpPr>
              <p:nvPr/>
            </p:nvGrpSpPr>
            <p:grpSpPr bwMode="auto">
              <a:xfrm flipH="1">
                <a:off x="3630" y="3416"/>
                <a:ext cx="67" cy="550"/>
                <a:chOff x="1620" y="2100"/>
                <a:chExt cx="947" cy="678"/>
              </a:xfrm>
            </p:grpSpPr>
            <p:sp>
              <p:nvSpPr>
                <p:cNvPr id="595067" name="Freeform 123"/>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68" name="Freeform 124"/>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69" name="Group 125"/>
              <p:cNvGrpSpPr>
                <a:grpSpLocks/>
              </p:cNvGrpSpPr>
              <p:nvPr/>
            </p:nvGrpSpPr>
            <p:grpSpPr bwMode="auto">
              <a:xfrm flipH="1" flipV="1">
                <a:off x="3690" y="2935"/>
                <a:ext cx="58" cy="495"/>
                <a:chOff x="1620" y="2100"/>
                <a:chExt cx="947" cy="678"/>
              </a:xfrm>
            </p:grpSpPr>
            <p:sp>
              <p:nvSpPr>
                <p:cNvPr id="595070" name="Freeform 126"/>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71" name="Freeform 127"/>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72" name="Group 128"/>
              <p:cNvGrpSpPr>
                <a:grpSpLocks/>
              </p:cNvGrpSpPr>
              <p:nvPr/>
            </p:nvGrpSpPr>
            <p:grpSpPr bwMode="auto">
              <a:xfrm flipH="1">
                <a:off x="3744" y="3423"/>
                <a:ext cx="77" cy="458"/>
                <a:chOff x="1620" y="2100"/>
                <a:chExt cx="947" cy="678"/>
              </a:xfrm>
            </p:grpSpPr>
            <p:sp>
              <p:nvSpPr>
                <p:cNvPr id="595073" name="Freeform 129"/>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74" name="Freeform 130"/>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95075" name="Group 131"/>
            <p:cNvGrpSpPr>
              <a:grpSpLocks/>
            </p:cNvGrpSpPr>
            <p:nvPr/>
          </p:nvGrpSpPr>
          <p:grpSpPr bwMode="auto">
            <a:xfrm flipH="1" flipV="1">
              <a:off x="4486" y="2934"/>
              <a:ext cx="37" cy="182"/>
              <a:chOff x="1620" y="2100"/>
              <a:chExt cx="947" cy="678"/>
            </a:xfrm>
          </p:grpSpPr>
          <p:sp>
            <p:nvSpPr>
              <p:cNvPr id="595076" name="Freeform 132"/>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77" name="Freeform 133"/>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78" name="Group 134"/>
            <p:cNvGrpSpPr>
              <a:grpSpLocks/>
            </p:cNvGrpSpPr>
            <p:nvPr/>
          </p:nvGrpSpPr>
          <p:grpSpPr bwMode="auto">
            <a:xfrm flipH="1">
              <a:off x="4520" y="3111"/>
              <a:ext cx="33" cy="168"/>
              <a:chOff x="1620" y="2100"/>
              <a:chExt cx="947" cy="678"/>
            </a:xfrm>
          </p:grpSpPr>
          <p:sp>
            <p:nvSpPr>
              <p:cNvPr id="595079" name="Freeform 135"/>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80" name="Freeform 136"/>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81" name="Group 137"/>
            <p:cNvGrpSpPr>
              <a:grpSpLocks/>
            </p:cNvGrpSpPr>
            <p:nvPr/>
          </p:nvGrpSpPr>
          <p:grpSpPr bwMode="auto">
            <a:xfrm flipH="1" flipV="1">
              <a:off x="4554" y="2982"/>
              <a:ext cx="33" cy="136"/>
              <a:chOff x="1620" y="2100"/>
              <a:chExt cx="947" cy="678"/>
            </a:xfrm>
          </p:grpSpPr>
          <p:sp>
            <p:nvSpPr>
              <p:cNvPr id="595082" name="Freeform 138"/>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83" name="Freeform 139"/>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84" name="Group 140"/>
            <p:cNvGrpSpPr>
              <a:grpSpLocks/>
            </p:cNvGrpSpPr>
            <p:nvPr/>
          </p:nvGrpSpPr>
          <p:grpSpPr bwMode="auto">
            <a:xfrm flipH="1">
              <a:off x="4581" y="3107"/>
              <a:ext cx="33" cy="136"/>
              <a:chOff x="1620" y="2100"/>
              <a:chExt cx="947" cy="678"/>
            </a:xfrm>
          </p:grpSpPr>
          <p:sp>
            <p:nvSpPr>
              <p:cNvPr id="595085" name="Freeform 141"/>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86" name="Freeform 142"/>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87" name="Group 143"/>
            <p:cNvGrpSpPr>
              <a:grpSpLocks/>
            </p:cNvGrpSpPr>
            <p:nvPr/>
          </p:nvGrpSpPr>
          <p:grpSpPr bwMode="auto">
            <a:xfrm flipH="1" flipV="1">
              <a:off x="4615" y="3002"/>
              <a:ext cx="33" cy="114"/>
              <a:chOff x="1620" y="2100"/>
              <a:chExt cx="947" cy="678"/>
            </a:xfrm>
          </p:grpSpPr>
          <p:sp>
            <p:nvSpPr>
              <p:cNvPr id="595088" name="Freeform 144"/>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89" name="Freeform 145"/>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90" name="Group 146"/>
            <p:cNvGrpSpPr>
              <a:grpSpLocks/>
            </p:cNvGrpSpPr>
            <p:nvPr/>
          </p:nvGrpSpPr>
          <p:grpSpPr bwMode="auto">
            <a:xfrm flipH="1">
              <a:off x="4645" y="3112"/>
              <a:ext cx="32" cy="127"/>
              <a:chOff x="1620" y="2100"/>
              <a:chExt cx="947" cy="678"/>
            </a:xfrm>
          </p:grpSpPr>
          <p:sp>
            <p:nvSpPr>
              <p:cNvPr id="595091" name="Freeform 147"/>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92" name="Freeform 148"/>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93" name="Group 149"/>
            <p:cNvGrpSpPr>
              <a:grpSpLocks/>
            </p:cNvGrpSpPr>
            <p:nvPr/>
          </p:nvGrpSpPr>
          <p:grpSpPr bwMode="auto">
            <a:xfrm flipH="1" flipV="1">
              <a:off x="4679" y="3007"/>
              <a:ext cx="32" cy="110"/>
              <a:chOff x="1620" y="2100"/>
              <a:chExt cx="947" cy="678"/>
            </a:xfrm>
          </p:grpSpPr>
          <p:sp>
            <p:nvSpPr>
              <p:cNvPr id="595094" name="Freeform 150"/>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95" name="Freeform 151"/>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96" name="Group 152"/>
            <p:cNvGrpSpPr>
              <a:grpSpLocks/>
            </p:cNvGrpSpPr>
            <p:nvPr/>
          </p:nvGrpSpPr>
          <p:grpSpPr bwMode="auto">
            <a:xfrm flipH="1">
              <a:off x="4710" y="3112"/>
              <a:ext cx="33" cy="146"/>
              <a:chOff x="1620" y="2100"/>
              <a:chExt cx="947" cy="678"/>
            </a:xfrm>
          </p:grpSpPr>
          <p:sp>
            <p:nvSpPr>
              <p:cNvPr id="595097" name="Freeform 153"/>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098" name="Freeform 154"/>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099" name="Group 155"/>
            <p:cNvGrpSpPr>
              <a:grpSpLocks/>
            </p:cNvGrpSpPr>
            <p:nvPr/>
          </p:nvGrpSpPr>
          <p:grpSpPr bwMode="auto">
            <a:xfrm flipH="1" flipV="1">
              <a:off x="4747" y="2957"/>
              <a:ext cx="33" cy="155"/>
              <a:chOff x="1620" y="2100"/>
              <a:chExt cx="947" cy="678"/>
            </a:xfrm>
          </p:grpSpPr>
          <p:sp>
            <p:nvSpPr>
              <p:cNvPr id="595100" name="Freeform 156"/>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01" name="Freeform 157"/>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02" name="Group 158"/>
            <p:cNvGrpSpPr>
              <a:grpSpLocks/>
            </p:cNvGrpSpPr>
            <p:nvPr/>
          </p:nvGrpSpPr>
          <p:grpSpPr bwMode="auto">
            <a:xfrm flipH="1">
              <a:off x="4780" y="3112"/>
              <a:ext cx="37" cy="194"/>
              <a:chOff x="1620" y="2100"/>
              <a:chExt cx="947" cy="678"/>
            </a:xfrm>
          </p:grpSpPr>
          <p:sp>
            <p:nvSpPr>
              <p:cNvPr id="595103" name="Freeform 159"/>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04" name="Freeform 160"/>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05" name="Group 161"/>
            <p:cNvGrpSpPr>
              <a:grpSpLocks/>
            </p:cNvGrpSpPr>
            <p:nvPr/>
          </p:nvGrpSpPr>
          <p:grpSpPr bwMode="auto">
            <a:xfrm flipH="1" flipV="1">
              <a:off x="4814" y="2899"/>
              <a:ext cx="33" cy="217"/>
              <a:chOff x="1620" y="2100"/>
              <a:chExt cx="947" cy="678"/>
            </a:xfrm>
          </p:grpSpPr>
          <p:sp>
            <p:nvSpPr>
              <p:cNvPr id="595106" name="Freeform 162"/>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07" name="Freeform 163"/>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08" name="Group 164"/>
            <p:cNvGrpSpPr>
              <a:grpSpLocks/>
            </p:cNvGrpSpPr>
            <p:nvPr/>
          </p:nvGrpSpPr>
          <p:grpSpPr bwMode="auto">
            <a:xfrm flipH="1">
              <a:off x="5021" y="3116"/>
              <a:ext cx="33" cy="348"/>
              <a:chOff x="1620" y="2100"/>
              <a:chExt cx="947" cy="678"/>
            </a:xfrm>
          </p:grpSpPr>
          <p:sp>
            <p:nvSpPr>
              <p:cNvPr id="595109" name="Freeform 165"/>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10" name="Freeform 166"/>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11" name="Group 167"/>
            <p:cNvGrpSpPr>
              <a:grpSpLocks/>
            </p:cNvGrpSpPr>
            <p:nvPr/>
          </p:nvGrpSpPr>
          <p:grpSpPr bwMode="auto">
            <a:xfrm flipH="1">
              <a:off x="4988" y="2777"/>
              <a:ext cx="33" cy="348"/>
              <a:chOff x="2566" y="1440"/>
              <a:chExt cx="947" cy="678"/>
            </a:xfrm>
          </p:grpSpPr>
          <p:sp>
            <p:nvSpPr>
              <p:cNvPr id="595112" name="Freeform 168"/>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13" name="Freeform 169"/>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14" name="Group 170"/>
            <p:cNvGrpSpPr>
              <a:grpSpLocks/>
            </p:cNvGrpSpPr>
            <p:nvPr/>
          </p:nvGrpSpPr>
          <p:grpSpPr bwMode="auto">
            <a:xfrm flipV="1">
              <a:off x="4931" y="2827"/>
              <a:ext cx="28" cy="283"/>
              <a:chOff x="1620" y="2100"/>
              <a:chExt cx="947" cy="678"/>
            </a:xfrm>
          </p:grpSpPr>
          <p:sp>
            <p:nvSpPr>
              <p:cNvPr id="595115" name="Freeform 171"/>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16" name="Freeform 172"/>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17" name="Group 173"/>
            <p:cNvGrpSpPr>
              <a:grpSpLocks/>
            </p:cNvGrpSpPr>
            <p:nvPr/>
          </p:nvGrpSpPr>
          <p:grpSpPr bwMode="auto">
            <a:xfrm flipV="1">
              <a:off x="4959" y="3100"/>
              <a:ext cx="33" cy="349"/>
              <a:chOff x="2566" y="1440"/>
              <a:chExt cx="947" cy="678"/>
            </a:xfrm>
          </p:grpSpPr>
          <p:sp>
            <p:nvSpPr>
              <p:cNvPr id="595118" name="Freeform 174"/>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19" name="Freeform 175"/>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20" name="Group 176"/>
            <p:cNvGrpSpPr>
              <a:grpSpLocks/>
            </p:cNvGrpSpPr>
            <p:nvPr/>
          </p:nvGrpSpPr>
          <p:grpSpPr bwMode="auto">
            <a:xfrm>
              <a:off x="4903" y="3111"/>
              <a:ext cx="33" cy="282"/>
              <a:chOff x="1620" y="2100"/>
              <a:chExt cx="947" cy="678"/>
            </a:xfrm>
          </p:grpSpPr>
          <p:sp>
            <p:nvSpPr>
              <p:cNvPr id="595121" name="Freeform 177"/>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22" name="Freeform 178"/>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23" name="Group 179"/>
            <p:cNvGrpSpPr>
              <a:grpSpLocks/>
            </p:cNvGrpSpPr>
            <p:nvPr/>
          </p:nvGrpSpPr>
          <p:grpSpPr bwMode="auto">
            <a:xfrm flipV="1">
              <a:off x="4878" y="2864"/>
              <a:ext cx="28" cy="254"/>
              <a:chOff x="1620" y="2100"/>
              <a:chExt cx="947" cy="678"/>
            </a:xfrm>
          </p:grpSpPr>
          <p:sp>
            <p:nvSpPr>
              <p:cNvPr id="595124" name="Freeform 180"/>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25" name="Freeform 181"/>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26" name="Group 182"/>
            <p:cNvGrpSpPr>
              <a:grpSpLocks/>
            </p:cNvGrpSpPr>
            <p:nvPr/>
          </p:nvGrpSpPr>
          <p:grpSpPr bwMode="auto">
            <a:xfrm>
              <a:off x="4842" y="3115"/>
              <a:ext cx="38" cy="235"/>
              <a:chOff x="1620" y="2100"/>
              <a:chExt cx="947" cy="678"/>
            </a:xfrm>
          </p:grpSpPr>
          <p:sp>
            <p:nvSpPr>
              <p:cNvPr id="595127" name="Freeform 183"/>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28" name="Freeform 184"/>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29" name="Group 185"/>
            <p:cNvGrpSpPr>
              <a:grpSpLocks/>
            </p:cNvGrpSpPr>
            <p:nvPr/>
          </p:nvGrpSpPr>
          <p:grpSpPr bwMode="auto">
            <a:xfrm flipH="1" flipV="1">
              <a:off x="5051" y="2774"/>
              <a:ext cx="33" cy="348"/>
              <a:chOff x="1620" y="2100"/>
              <a:chExt cx="947" cy="678"/>
            </a:xfrm>
          </p:grpSpPr>
          <p:sp>
            <p:nvSpPr>
              <p:cNvPr id="595130" name="Freeform 186"/>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31" name="Freeform 187"/>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32" name="Group 188"/>
            <p:cNvGrpSpPr>
              <a:grpSpLocks/>
            </p:cNvGrpSpPr>
            <p:nvPr/>
          </p:nvGrpSpPr>
          <p:grpSpPr bwMode="auto">
            <a:xfrm flipH="1">
              <a:off x="5078" y="3112"/>
              <a:ext cx="33" cy="348"/>
              <a:chOff x="1620" y="2100"/>
              <a:chExt cx="947" cy="678"/>
            </a:xfrm>
          </p:grpSpPr>
          <p:sp>
            <p:nvSpPr>
              <p:cNvPr id="595133" name="Freeform 189"/>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34" name="Freeform 190"/>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35" name="Group 191"/>
            <p:cNvGrpSpPr>
              <a:grpSpLocks/>
            </p:cNvGrpSpPr>
            <p:nvPr/>
          </p:nvGrpSpPr>
          <p:grpSpPr bwMode="auto">
            <a:xfrm flipH="1">
              <a:off x="5108" y="2793"/>
              <a:ext cx="37" cy="326"/>
              <a:chOff x="2566" y="1440"/>
              <a:chExt cx="947" cy="678"/>
            </a:xfrm>
          </p:grpSpPr>
          <p:sp>
            <p:nvSpPr>
              <p:cNvPr id="595136" name="Freeform 192"/>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37" name="Freeform 193"/>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38" name="Group 194"/>
            <p:cNvGrpSpPr>
              <a:grpSpLocks/>
            </p:cNvGrpSpPr>
            <p:nvPr/>
          </p:nvGrpSpPr>
          <p:grpSpPr bwMode="auto">
            <a:xfrm flipV="1">
              <a:off x="5141" y="3112"/>
              <a:ext cx="37" cy="326"/>
              <a:chOff x="2566" y="1440"/>
              <a:chExt cx="947" cy="678"/>
            </a:xfrm>
          </p:grpSpPr>
          <p:sp>
            <p:nvSpPr>
              <p:cNvPr id="595139" name="Freeform 195"/>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40" name="Freeform 196"/>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41" name="Group 197"/>
            <p:cNvGrpSpPr>
              <a:grpSpLocks/>
            </p:cNvGrpSpPr>
            <p:nvPr/>
          </p:nvGrpSpPr>
          <p:grpSpPr bwMode="auto">
            <a:xfrm flipV="1">
              <a:off x="5174" y="2843"/>
              <a:ext cx="33" cy="273"/>
              <a:chOff x="1620" y="2100"/>
              <a:chExt cx="947" cy="678"/>
            </a:xfrm>
          </p:grpSpPr>
          <p:sp>
            <p:nvSpPr>
              <p:cNvPr id="595142" name="Freeform 198"/>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43" name="Freeform 199"/>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44" name="Group 200"/>
            <p:cNvGrpSpPr>
              <a:grpSpLocks/>
            </p:cNvGrpSpPr>
            <p:nvPr/>
          </p:nvGrpSpPr>
          <p:grpSpPr bwMode="auto">
            <a:xfrm>
              <a:off x="5211" y="3116"/>
              <a:ext cx="38" cy="235"/>
              <a:chOff x="1620" y="2100"/>
              <a:chExt cx="947" cy="678"/>
            </a:xfrm>
          </p:grpSpPr>
          <p:sp>
            <p:nvSpPr>
              <p:cNvPr id="595145" name="Freeform 201"/>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46" name="Freeform 202"/>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5147" name="Line 203"/>
            <p:cNvSpPr>
              <a:spLocks noChangeShapeType="1"/>
            </p:cNvSpPr>
            <p:nvPr/>
          </p:nvSpPr>
          <p:spPr bwMode="auto">
            <a:xfrm>
              <a:off x="4251" y="3119"/>
              <a:ext cx="1125"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BE405"/>
                    </a:outerShdw>
                  </a:effectLst>
                </a14:hiddenEffects>
              </a:ext>
            </a:extLst>
          </p:spPr>
          <p:txBody>
            <a:bodyPr/>
            <a:lstStyle/>
            <a:p>
              <a:endParaRPr lang="zh-CN" altLang="en-US"/>
            </a:p>
          </p:txBody>
        </p:sp>
        <p:sp>
          <p:nvSpPr>
            <p:cNvPr id="595148" name="Rectangle 204"/>
            <p:cNvSpPr>
              <a:spLocks noChangeArrowheads="1"/>
            </p:cNvSpPr>
            <p:nvPr/>
          </p:nvSpPr>
          <p:spPr bwMode="auto">
            <a:xfrm>
              <a:off x="5268" y="3097"/>
              <a:ext cx="16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1pPr>
              <a:lvl2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2pPr>
              <a:lvl3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3pPr>
              <a:lvl4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4pPr>
              <a:lvl5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5pPr>
              <a:lvl6pPr marL="4572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6pPr>
              <a:lvl7pPr marL="9144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7pPr>
              <a:lvl8pPr marL="13716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8pPr>
              <a:lvl9pPr marL="18288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1400" b="1" i="1">
                  <a:solidFill>
                    <a:schemeClr val="accent2"/>
                  </a:solidFill>
                  <a:effectLst>
                    <a:outerShdw blurRad="38100" dist="38100" dir="2700000" algn="tl">
                      <a:srgbClr val="C0C0C0"/>
                    </a:outerShdw>
                  </a:effectLst>
                </a:rPr>
                <a:t>t</a:t>
              </a:r>
              <a:endParaRPr lang="en-US" altLang="zh-CN" sz="1400" b="1">
                <a:solidFill>
                  <a:schemeClr val="accent2"/>
                </a:solidFill>
                <a:effectLst>
                  <a:outerShdw blurRad="38100" dist="38100" dir="2700000" algn="tl">
                    <a:srgbClr val="C0C0C0"/>
                  </a:outerShdw>
                </a:effectLst>
                <a:ea typeface="楷体_GB2312" pitchFamily="49" charset="-122"/>
              </a:endParaRPr>
            </a:p>
          </p:txBody>
        </p:sp>
      </p:grpSp>
      <p:sp>
        <p:nvSpPr>
          <p:cNvPr id="595149" name="AutoShape 205"/>
          <p:cNvSpPr>
            <a:spLocks noChangeArrowheads="1"/>
          </p:cNvSpPr>
          <p:nvPr/>
        </p:nvSpPr>
        <p:spPr bwMode="auto">
          <a:xfrm>
            <a:off x="7175501" y="846277"/>
            <a:ext cx="3103563" cy="2230438"/>
          </a:xfrm>
          <a:prstGeom prst="wedgeRectCallout">
            <a:avLst>
              <a:gd name="adj1" fmla="val -72352"/>
              <a:gd name="adj2" fmla="val 67653"/>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kumimoji="1" lang="en-US" altLang="zh-CN"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r>
              <a:rPr kumimoji="1" lang="zh-CN" altLang="en-US"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二极管</a:t>
            </a:r>
            <a:r>
              <a:rPr kumimoji="1" lang="en-US" altLang="zh-CN"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baseline="-2500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正半周导通，</a:t>
            </a:r>
          </a:p>
          <a:p>
            <a:r>
              <a:rPr kumimoji="1" lang="zh-CN" altLang="en-US"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经二极管检波后的电流</a:t>
            </a:r>
          </a:p>
          <a:p>
            <a:endPar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endPar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endPar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endParaRPr kumimoji="1" lang="en-US" altLang="zh-CN" sz="2400" b="1" i="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595150" name="Group 206"/>
          <p:cNvGrpSpPr>
            <a:grpSpLocks/>
          </p:cNvGrpSpPr>
          <p:nvPr/>
        </p:nvGrpSpPr>
        <p:grpSpPr bwMode="auto">
          <a:xfrm>
            <a:off x="7710490" y="1854341"/>
            <a:ext cx="2354263" cy="1069975"/>
            <a:chOff x="3555" y="2686"/>
            <a:chExt cx="1483" cy="674"/>
          </a:xfrm>
        </p:grpSpPr>
        <p:sp>
          <p:nvSpPr>
            <p:cNvPr id="595151" name="Line 207"/>
            <p:cNvSpPr>
              <a:spLocks noChangeShapeType="1"/>
            </p:cNvSpPr>
            <p:nvPr/>
          </p:nvSpPr>
          <p:spPr bwMode="auto">
            <a:xfrm rot="-5400000">
              <a:off x="3565" y="3085"/>
              <a:ext cx="55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BE405"/>
                    </a:outerShdw>
                  </a:effectLst>
                </a14:hiddenEffects>
              </a:ext>
            </a:extLst>
          </p:spPr>
          <p:txBody>
            <a:bodyPr/>
            <a:lstStyle/>
            <a:p>
              <a:endParaRPr lang="zh-CN" altLang="en-US"/>
            </a:p>
          </p:txBody>
        </p:sp>
        <p:sp>
          <p:nvSpPr>
            <p:cNvPr id="595152" name="Rectangle 208"/>
            <p:cNvSpPr>
              <a:spLocks noChangeArrowheads="1"/>
            </p:cNvSpPr>
            <p:nvPr/>
          </p:nvSpPr>
          <p:spPr bwMode="auto">
            <a:xfrm>
              <a:off x="3555" y="2686"/>
              <a:ext cx="257"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1pPr>
              <a:lvl2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2pPr>
              <a:lvl3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3pPr>
              <a:lvl4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4pPr>
              <a:lvl5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5pPr>
              <a:lvl6pPr marL="4572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6pPr>
              <a:lvl7pPr marL="9144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7pPr>
              <a:lvl8pPr marL="13716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8pPr>
              <a:lvl9pPr marL="18288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1400" b="1" i="1">
                  <a:solidFill>
                    <a:schemeClr val="hlink"/>
                  </a:solidFill>
                  <a:effectLst>
                    <a:outerShdw blurRad="38100" dist="38100" dir="2700000" algn="tl">
                      <a:srgbClr val="C0C0C0"/>
                    </a:outerShdw>
                  </a:effectLst>
                </a:rPr>
                <a:t>  i</a:t>
              </a:r>
              <a:r>
                <a:rPr lang="en-US" altLang="zh-CN" sz="1400" b="1" baseline="-25000">
                  <a:solidFill>
                    <a:schemeClr val="hlink"/>
                  </a:solidFill>
                  <a:effectLst>
                    <a:outerShdw blurRad="38100" dist="38100" dir="2700000" algn="tl">
                      <a:srgbClr val="C0C0C0"/>
                    </a:outerShdw>
                  </a:effectLst>
                </a:rPr>
                <a:t>D</a:t>
              </a:r>
              <a:endParaRPr lang="en-US" altLang="zh-CN" sz="1400" b="1">
                <a:solidFill>
                  <a:schemeClr val="hlink"/>
                </a:solidFill>
                <a:effectLst>
                  <a:outerShdw blurRad="38100" dist="38100" dir="2700000" algn="tl">
                    <a:srgbClr val="C0C0C0"/>
                  </a:outerShdw>
                </a:effectLst>
                <a:ea typeface="楷体_GB2312" pitchFamily="49" charset="-122"/>
              </a:endParaRPr>
            </a:p>
          </p:txBody>
        </p:sp>
        <p:sp>
          <p:nvSpPr>
            <p:cNvPr id="595153" name="Rectangle 209"/>
            <p:cNvSpPr>
              <a:spLocks noChangeArrowheads="1"/>
            </p:cNvSpPr>
            <p:nvPr/>
          </p:nvSpPr>
          <p:spPr bwMode="auto">
            <a:xfrm>
              <a:off x="3581" y="3154"/>
              <a:ext cx="253"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1pPr>
              <a:lvl2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2pPr>
              <a:lvl3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3pPr>
              <a:lvl4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4pPr>
              <a:lvl5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5pPr>
              <a:lvl6pPr marL="4572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6pPr>
              <a:lvl7pPr marL="9144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7pPr>
              <a:lvl8pPr marL="13716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8pPr>
              <a:lvl9pPr marL="18288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1400" b="1" i="1">
                  <a:solidFill>
                    <a:schemeClr val="accent2"/>
                  </a:solidFill>
                  <a:effectLst>
                    <a:outerShdw blurRad="38100" dist="38100" dir="2700000" algn="tl">
                      <a:srgbClr val="C0C0C0"/>
                    </a:outerShdw>
                  </a:effectLst>
                </a:rPr>
                <a:t>  O</a:t>
              </a:r>
              <a:endParaRPr lang="en-US" altLang="zh-CN" sz="1400" b="1">
                <a:solidFill>
                  <a:schemeClr val="accent2"/>
                </a:solidFill>
                <a:effectLst>
                  <a:outerShdw blurRad="38100" dist="38100" dir="2700000" algn="tl">
                    <a:srgbClr val="C0C0C0"/>
                  </a:outerShdw>
                </a:effectLst>
                <a:ea typeface="楷体_GB2312" pitchFamily="49" charset="-122"/>
              </a:endParaRPr>
            </a:p>
          </p:txBody>
        </p:sp>
        <p:grpSp>
          <p:nvGrpSpPr>
            <p:cNvPr id="595154" name="Group 210"/>
            <p:cNvGrpSpPr>
              <a:grpSpLocks/>
            </p:cNvGrpSpPr>
            <p:nvPr/>
          </p:nvGrpSpPr>
          <p:grpSpPr bwMode="auto">
            <a:xfrm>
              <a:off x="3834" y="2889"/>
              <a:ext cx="996" cy="227"/>
              <a:chOff x="1152" y="1440"/>
              <a:chExt cx="2355" cy="1338"/>
            </a:xfrm>
          </p:grpSpPr>
          <p:sp>
            <p:nvSpPr>
              <p:cNvPr id="595155" name="Freeform 211"/>
              <p:cNvSpPr>
                <a:spLocks/>
              </p:cNvSpPr>
              <p:nvPr/>
            </p:nvSpPr>
            <p:spPr bwMode="auto">
              <a:xfrm>
                <a:off x="1152"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156" name="Group 212"/>
              <p:cNvGrpSpPr>
                <a:grpSpLocks/>
              </p:cNvGrpSpPr>
              <p:nvPr/>
            </p:nvGrpSpPr>
            <p:grpSpPr bwMode="auto">
              <a:xfrm>
                <a:off x="1620" y="2100"/>
                <a:ext cx="947" cy="678"/>
                <a:chOff x="1620" y="2100"/>
                <a:chExt cx="947" cy="678"/>
              </a:xfrm>
            </p:grpSpPr>
            <p:sp>
              <p:nvSpPr>
                <p:cNvPr id="595157" name="Freeform 213"/>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58" name="Freeform 214"/>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59" name="Group 215"/>
              <p:cNvGrpSpPr>
                <a:grpSpLocks/>
              </p:cNvGrpSpPr>
              <p:nvPr/>
            </p:nvGrpSpPr>
            <p:grpSpPr bwMode="auto">
              <a:xfrm>
                <a:off x="2560" y="1440"/>
                <a:ext cx="947" cy="678"/>
                <a:chOff x="2566" y="1440"/>
                <a:chExt cx="947" cy="678"/>
              </a:xfrm>
            </p:grpSpPr>
            <p:sp>
              <p:nvSpPr>
                <p:cNvPr id="595160" name="Freeform 216"/>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61" name="Freeform 217"/>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95162" name="Freeform 218"/>
            <p:cNvSpPr>
              <a:spLocks/>
            </p:cNvSpPr>
            <p:nvPr/>
          </p:nvSpPr>
          <p:spPr bwMode="auto">
            <a:xfrm>
              <a:off x="3839" y="2903"/>
              <a:ext cx="17" cy="335"/>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95163" name="Group 219"/>
            <p:cNvGrpSpPr>
              <a:grpSpLocks/>
            </p:cNvGrpSpPr>
            <p:nvPr/>
          </p:nvGrpSpPr>
          <p:grpSpPr bwMode="auto">
            <a:xfrm>
              <a:off x="3889" y="2903"/>
              <a:ext cx="33" cy="335"/>
              <a:chOff x="2566" y="1440"/>
              <a:chExt cx="947" cy="678"/>
            </a:xfrm>
          </p:grpSpPr>
          <p:sp>
            <p:nvSpPr>
              <p:cNvPr id="595164" name="Freeform 220"/>
              <p:cNvSpPr>
                <a:spLocks/>
              </p:cNvSpPr>
              <p:nvPr/>
            </p:nvSpPr>
            <p:spPr bwMode="auto">
              <a:xfrm flipH="1">
                <a:off x="2566"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65" name="Freeform 221"/>
              <p:cNvSpPr>
                <a:spLocks/>
              </p:cNvSpPr>
              <p:nvPr/>
            </p:nvSpPr>
            <p:spPr bwMode="auto">
              <a:xfrm>
                <a:off x="3039" y="144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66" name="Group 222"/>
            <p:cNvGrpSpPr>
              <a:grpSpLocks/>
            </p:cNvGrpSpPr>
            <p:nvPr/>
          </p:nvGrpSpPr>
          <p:grpSpPr bwMode="auto">
            <a:xfrm flipH="1" flipV="1">
              <a:off x="3950" y="2951"/>
              <a:ext cx="29" cy="272"/>
              <a:chOff x="1620" y="2100"/>
              <a:chExt cx="947" cy="678"/>
            </a:xfrm>
          </p:grpSpPr>
          <p:sp>
            <p:nvSpPr>
              <p:cNvPr id="595167" name="Freeform 223"/>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68" name="Freeform 224"/>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5169" name="Group 225"/>
            <p:cNvGrpSpPr>
              <a:grpSpLocks/>
            </p:cNvGrpSpPr>
            <p:nvPr/>
          </p:nvGrpSpPr>
          <p:grpSpPr bwMode="auto">
            <a:xfrm flipH="1" flipV="1">
              <a:off x="4003" y="2986"/>
              <a:ext cx="29" cy="245"/>
              <a:chOff x="1620" y="2100"/>
              <a:chExt cx="947" cy="678"/>
            </a:xfrm>
          </p:grpSpPr>
          <p:sp>
            <p:nvSpPr>
              <p:cNvPr id="595170" name="Freeform 226"/>
              <p:cNvSpPr>
                <a:spLocks/>
              </p:cNvSpPr>
              <p:nvPr/>
            </p:nvSpPr>
            <p:spPr bwMode="auto">
              <a:xfrm flipH="1" flipV="1">
                <a:off x="1620"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1" name="Freeform 227"/>
              <p:cNvSpPr>
                <a:spLocks/>
              </p:cNvSpPr>
              <p:nvPr/>
            </p:nvSpPr>
            <p:spPr bwMode="auto">
              <a:xfrm flipV="1">
                <a:off x="2093" y="2100"/>
                <a:ext cx="474" cy="67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5172" name="Freeform 228"/>
            <p:cNvSpPr>
              <a:spLocks/>
            </p:cNvSpPr>
            <p:nvPr/>
          </p:nvSpPr>
          <p:spPr bwMode="auto">
            <a:xfrm>
              <a:off x="4086" y="3047"/>
              <a:ext cx="19" cy="182"/>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3" name="Freeform 229"/>
            <p:cNvSpPr>
              <a:spLocks/>
            </p:cNvSpPr>
            <p:nvPr/>
          </p:nvSpPr>
          <p:spPr bwMode="auto">
            <a:xfrm flipH="1">
              <a:off x="4068" y="3047"/>
              <a:ext cx="19" cy="182"/>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4" name="Freeform 230"/>
            <p:cNvSpPr>
              <a:spLocks/>
            </p:cNvSpPr>
            <p:nvPr/>
          </p:nvSpPr>
          <p:spPr bwMode="auto">
            <a:xfrm>
              <a:off x="4152" y="3095"/>
              <a:ext cx="17" cy="136"/>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5" name="Freeform 231"/>
            <p:cNvSpPr>
              <a:spLocks/>
            </p:cNvSpPr>
            <p:nvPr/>
          </p:nvSpPr>
          <p:spPr bwMode="auto">
            <a:xfrm flipH="1">
              <a:off x="4136" y="3095"/>
              <a:ext cx="17" cy="136"/>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6" name="Freeform 232"/>
            <p:cNvSpPr>
              <a:spLocks/>
            </p:cNvSpPr>
            <p:nvPr/>
          </p:nvSpPr>
          <p:spPr bwMode="auto">
            <a:xfrm>
              <a:off x="4213" y="3115"/>
              <a:ext cx="17" cy="114"/>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7" name="Freeform 233"/>
            <p:cNvSpPr>
              <a:spLocks/>
            </p:cNvSpPr>
            <p:nvPr/>
          </p:nvSpPr>
          <p:spPr bwMode="auto">
            <a:xfrm flipH="1">
              <a:off x="4197" y="3115"/>
              <a:ext cx="17" cy="114"/>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8" name="Freeform 234"/>
            <p:cNvSpPr>
              <a:spLocks/>
            </p:cNvSpPr>
            <p:nvPr/>
          </p:nvSpPr>
          <p:spPr bwMode="auto">
            <a:xfrm>
              <a:off x="4277" y="3120"/>
              <a:ext cx="16" cy="110"/>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79" name="Freeform 235"/>
            <p:cNvSpPr>
              <a:spLocks/>
            </p:cNvSpPr>
            <p:nvPr/>
          </p:nvSpPr>
          <p:spPr bwMode="auto">
            <a:xfrm flipH="1">
              <a:off x="4261" y="3120"/>
              <a:ext cx="16" cy="110"/>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0" name="Freeform 236"/>
            <p:cNvSpPr>
              <a:spLocks/>
            </p:cNvSpPr>
            <p:nvPr/>
          </p:nvSpPr>
          <p:spPr bwMode="auto">
            <a:xfrm>
              <a:off x="4345" y="3070"/>
              <a:ext cx="17" cy="155"/>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1" name="Freeform 237"/>
            <p:cNvSpPr>
              <a:spLocks/>
            </p:cNvSpPr>
            <p:nvPr/>
          </p:nvSpPr>
          <p:spPr bwMode="auto">
            <a:xfrm flipH="1">
              <a:off x="4329" y="3070"/>
              <a:ext cx="17" cy="155"/>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2" name="Freeform 238"/>
            <p:cNvSpPr>
              <a:spLocks/>
            </p:cNvSpPr>
            <p:nvPr/>
          </p:nvSpPr>
          <p:spPr bwMode="auto">
            <a:xfrm>
              <a:off x="4412" y="3012"/>
              <a:ext cx="17" cy="217"/>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3" name="Freeform 239"/>
            <p:cNvSpPr>
              <a:spLocks/>
            </p:cNvSpPr>
            <p:nvPr/>
          </p:nvSpPr>
          <p:spPr bwMode="auto">
            <a:xfrm flipH="1">
              <a:off x="4396" y="3012"/>
              <a:ext cx="17" cy="217"/>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4" name="Freeform 240"/>
            <p:cNvSpPr>
              <a:spLocks/>
            </p:cNvSpPr>
            <p:nvPr/>
          </p:nvSpPr>
          <p:spPr bwMode="auto">
            <a:xfrm>
              <a:off x="4586" y="2890"/>
              <a:ext cx="17" cy="34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5" name="Freeform 241"/>
            <p:cNvSpPr>
              <a:spLocks/>
            </p:cNvSpPr>
            <p:nvPr/>
          </p:nvSpPr>
          <p:spPr bwMode="auto">
            <a:xfrm flipH="1">
              <a:off x="4570" y="2890"/>
              <a:ext cx="17" cy="34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6" name="Freeform 242"/>
            <p:cNvSpPr>
              <a:spLocks/>
            </p:cNvSpPr>
            <p:nvPr/>
          </p:nvSpPr>
          <p:spPr bwMode="auto">
            <a:xfrm flipH="1">
              <a:off x="4513" y="2940"/>
              <a:ext cx="14" cy="283"/>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7" name="Freeform 243"/>
            <p:cNvSpPr>
              <a:spLocks/>
            </p:cNvSpPr>
            <p:nvPr/>
          </p:nvSpPr>
          <p:spPr bwMode="auto">
            <a:xfrm>
              <a:off x="4527" y="2940"/>
              <a:ext cx="14" cy="283"/>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8" name="Freeform 244"/>
            <p:cNvSpPr>
              <a:spLocks/>
            </p:cNvSpPr>
            <p:nvPr/>
          </p:nvSpPr>
          <p:spPr bwMode="auto">
            <a:xfrm flipH="1">
              <a:off x="4460" y="2977"/>
              <a:ext cx="14" cy="254"/>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89" name="Freeform 245"/>
            <p:cNvSpPr>
              <a:spLocks/>
            </p:cNvSpPr>
            <p:nvPr/>
          </p:nvSpPr>
          <p:spPr bwMode="auto">
            <a:xfrm>
              <a:off x="4474" y="2977"/>
              <a:ext cx="14" cy="254"/>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0" name="Freeform 246"/>
            <p:cNvSpPr>
              <a:spLocks/>
            </p:cNvSpPr>
            <p:nvPr/>
          </p:nvSpPr>
          <p:spPr bwMode="auto">
            <a:xfrm>
              <a:off x="4649" y="2887"/>
              <a:ext cx="17" cy="34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1" name="Freeform 247"/>
            <p:cNvSpPr>
              <a:spLocks/>
            </p:cNvSpPr>
            <p:nvPr/>
          </p:nvSpPr>
          <p:spPr bwMode="auto">
            <a:xfrm flipH="1">
              <a:off x="4633" y="2887"/>
              <a:ext cx="17" cy="348"/>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2" name="Freeform 248"/>
            <p:cNvSpPr>
              <a:spLocks/>
            </p:cNvSpPr>
            <p:nvPr/>
          </p:nvSpPr>
          <p:spPr bwMode="auto">
            <a:xfrm>
              <a:off x="4708" y="2906"/>
              <a:ext cx="19" cy="326"/>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3" name="Freeform 249"/>
            <p:cNvSpPr>
              <a:spLocks/>
            </p:cNvSpPr>
            <p:nvPr/>
          </p:nvSpPr>
          <p:spPr bwMode="auto">
            <a:xfrm flipH="1">
              <a:off x="4690" y="2906"/>
              <a:ext cx="19" cy="326"/>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4" name="Freeform 250"/>
            <p:cNvSpPr>
              <a:spLocks/>
            </p:cNvSpPr>
            <p:nvPr/>
          </p:nvSpPr>
          <p:spPr bwMode="auto">
            <a:xfrm flipH="1">
              <a:off x="4756" y="2956"/>
              <a:ext cx="17" cy="273"/>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5" name="Freeform 251"/>
            <p:cNvSpPr>
              <a:spLocks/>
            </p:cNvSpPr>
            <p:nvPr/>
          </p:nvSpPr>
          <p:spPr bwMode="auto">
            <a:xfrm>
              <a:off x="4772" y="2956"/>
              <a:ext cx="17" cy="273"/>
            </a:xfrm>
            <a:custGeom>
              <a:avLst/>
              <a:gdLst>
                <a:gd name="T0" fmla="*/ 0 w 474"/>
                <a:gd name="T1" fmla="*/ 0 h 678"/>
                <a:gd name="T2" fmla="*/ 96 w 474"/>
                <a:gd name="T3" fmla="*/ 30 h 678"/>
                <a:gd name="T4" fmla="*/ 228 w 474"/>
                <a:gd name="T5" fmla="*/ 180 h 678"/>
                <a:gd name="T6" fmla="*/ 390 w 474"/>
                <a:gd name="T7" fmla="*/ 492 h 678"/>
                <a:gd name="T8" fmla="*/ 474 w 474"/>
                <a:gd name="T9" fmla="*/ 678 h 678"/>
              </a:gdLst>
              <a:ahLst/>
              <a:cxnLst>
                <a:cxn ang="0">
                  <a:pos x="T0" y="T1"/>
                </a:cxn>
                <a:cxn ang="0">
                  <a:pos x="T2" y="T3"/>
                </a:cxn>
                <a:cxn ang="0">
                  <a:pos x="T4" y="T5"/>
                </a:cxn>
                <a:cxn ang="0">
                  <a:pos x="T6" y="T7"/>
                </a:cxn>
                <a:cxn ang="0">
                  <a:pos x="T8" y="T9"/>
                </a:cxn>
              </a:cxnLst>
              <a:rect l="0" t="0" r="r" b="b"/>
              <a:pathLst>
                <a:path w="474" h="678">
                  <a:moveTo>
                    <a:pt x="0" y="0"/>
                  </a:moveTo>
                  <a:cubicBezTo>
                    <a:pt x="29" y="0"/>
                    <a:pt x="58" y="0"/>
                    <a:pt x="96" y="30"/>
                  </a:cubicBezTo>
                  <a:cubicBezTo>
                    <a:pt x="134" y="60"/>
                    <a:pt x="179" y="103"/>
                    <a:pt x="228" y="180"/>
                  </a:cubicBezTo>
                  <a:cubicBezTo>
                    <a:pt x="277" y="257"/>
                    <a:pt x="349" y="409"/>
                    <a:pt x="390" y="492"/>
                  </a:cubicBezTo>
                  <a:cubicBezTo>
                    <a:pt x="431" y="575"/>
                    <a:pt x="452" y="626"/>
                    <a:pt x="474" y="67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196" name="Rectangle 252"/>
            <p:cNvSpPr>
              <a:spLocks noChangeArrowheads="1"/>
            </p:cNvSpPr>
            <p:nvPr/>
          </p:nvSpPr>
          <p:spPr bwMode="auto">
            <a:xfrm>
              <a:off x="4892" y="3020"/>
              <a:ext cx="146"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1pPr>
              <a:lvl2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2pPr>
              <a:lvl3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3pPr>
              <a:lvl4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4pPr>
              <a:lvl5pPr>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5pPr>
              <a:lvl6pPr marL="4572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6pPr>
              <a:lvl7pPr marL="9144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7pPr>
              <a:lvl8pPr marL="13716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8pPr>
              <a:lvl9pPr marL="1828800" fontAlgn="base">
                <a:spcBef>
                  <a:spcPct val="0"/>
                </a:spcBef>
                <a:spcAft>
                  <a:spcPct val="0"/>
                </a:spcAft>
                <a:buFont typeface="Wingdings" panose="05000000000000000000" pitchFamily="2" charset="2"/>
                <a:buChar char="v"/>
                <a:defRPr sz="2800">
                  <a:solidFill>
                    <a:srgbClr val="CC3300"/>
                  </a:solidFill>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1400" b="1" i="1">
                  <a:solidFill>
                    <a:schemeClr val="accent2"/>
                  </a:solidFill>
                  <a:effectLst>
                    <a:outerShdw blurRad="38100" dist="38100" dir="2700000" algn="tl">
                      <a:srgbClr val="C0C0C0"/>
                    </a:outerShdw>
                  </a:effectLst>
                </a:rPr>
                <a:t>t</a:t>
              </a:r>
              <a:endParaRPr lang="en-US" altLang="zh-CN" sz="1400" b="1">
                <a:solidFill>
                  <a:schemeClr val="accent2"/>
                </a:solidFill>
                <a:effectLst>
                  <a:outerShdw blurRad="38100" dist="38100" dir="2700000" algn="tl">
                    <a:srgbClr val="C0C0C0"/>
                  </a:outerShdw>
                </a:effectLst>
                <a:ea typeface="楷体_GB2312" pitchFamily="49" charset="-122"/>
              </a:endParaRPr>
            </a:p>
          </p:txBody>
        </p:sp>
        <p:sp>
          <p:nvSpPr>
            <p:cNvPr id="595197" name="Line 253"/>
            <p:cNvSpPr>
              <a:spLocks noChangeShapeType="1"/>
            </p:cNvSpPr>
            <p:nvPr/>
          </p:nvSpPr>
          <p:spPr bwMode="auto">
            <a:xfrm>
              <a:off x="3833" y="3232"/>
              <a:ext cx="1159"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BE405"/>
                    </a:outerShdw>
                  </a:effectLst>
                </a14:hiddenEffects>
              </a:ext>
            </a:extLst>
          </p:spPr>
          <p:txBody>
            <a:bodyPr/>
            <a:lstStyle/>
            <a:p>
              <a:endParaRPr lang="zh-CN" altLang="en-US"/>
            </a:p>
          </p:txBody>
        </p:sp>
      </p:grpSp>
      <p:sp>
        <p:nvSpPr>
          <p:cNvPr id="595198" name="AutoShape 254"/>
          <p:cNvSpPr>
            <a:spLocks noChangeArrowheads="1"/>
          </p:cNvSpPr>
          <p:nvPr/>
        </p:nvSpPr>
        <p:spPr bwMode="auto">
          <a:xfrm>
            <a:off x="7608888" y="4951552"/>
            <a:ext cx="3744912" cy="814387"/>
          </a:xfrm>
          <a:prstGeom prst="wedgeRectCallout">
            <a:avLst>
              <a:gd name="adj1" fmla="val -60301"/>
              <a:gd name="adj2" fmla="val -77685"/>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kumimoji="1" lang="en-US" altLang="zh-CN" sz="24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endParaRPr>
          </a:p>
          <a:p>
            <a:r>
              <a:rPr kumimoji="1" lang="en-US" altLang="zh-CN" sz="2400" b="1" dirty="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000" b="1" i="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sz="2000" b="1" baseline="-2500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C2</a:t>
            </a:r>
            <a:r>
              <a:rPr kumimoji="1" lang="zh-CN" altLang="en-US"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构成低通滤波器</a:t>
            </a:r>
          </a:p>
          <a:p>
            <a:endParaRPr kumimoji="1" lang="en-US" altLang="zh-CN" sz="2400" b="1" i="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95216" name="Line 272"/>
          <p:cNvSpPr>
            <a:spLocks noChangeShapeType="1"/>
          </p:cNvSpPr>
          <p:nvPr/>
        </p:nvSpPr>
        <p:spPr bwMode="auto">
          <a:xfrm flipH="1">
            <a:off x="4440238" y="4159390"/>
            <a:ext cx="360362"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585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、精密检波电路</a:t>
            </a:r>
          </a:p>
        </p:txBody>
      </p:sp>
      <p:sp>
        <p:nvSpPr>
          <p:cNvPr id="599043" name="Rectangle 3"/>
          <p:cNvSpPr>
            <a:spLocks noGrp="1" noChangeArrowheads="1"/>
          </p:cNvSpPr>
          <p:nvPr>
            <p:ph idx="4294967295"/>
          </p:nvPr>
        </p:nvSpPr>
        <p:spPr>
          <a:xfrm>
            <a:off x="838200" y="1199177"/>
            <a:ext cx="10515600" cy="4977788"/>
          </a:xfrm>
        </p:spPr>
        <p:txBody>
          <a:bodyPr/>
          <a:lstStyle/>
          <a:p>
            <a:r>
              <a:rPr kumimoji="1" lang="zh-CN" altLang="en-US" dirty="0">
                <a:solidFill>
                  <a:srgbClr val="0000FF"/>
                </a:solidFill>
                <a:latin typeface="微软雅黑" panose="020B0503020204020204" pitchFamily="34" charset="-122"/>
                <a:ea typeface="微软雅黑" panose="020B0503020204020204" pitchFamily="34" charset="-122"/>
              </a:rPr>
              <a:t>为什么要采用精密检波电路？</a:t>
            </a:r>
          </a:p>
          <a:p>
            <a:pPr lvl="1"/>
            <a:r>
              <a:rPr kumimoji="1" lang="zh-CN" altLang="en-US" dirty="0">
                <a:solidFill>
                  <a:srgbClr val="030301"/>
                </a:solidFill>
                <a:latin typeface="微软雅黑" panose="020B0503020204020204" pitchFamily="34" charset="-122"/>
                <a:ea typeface="微软雅黑" panose="020B0503020204020204" pitchFamily="34" charset="-122"/>
              </a:rPr>
              <a:t>二极管</a:t>
            </a:r>
            <a:r>
              <a:rPr kumimoji="1" lang="en-US" altLang="zh-CN" dirty="0">
                <a:solidFill>
                  <a:srgbClr val="030301"/>
                </a:solidFill>
                <a:latin typeface="微软雅黑" panose="020B0503020204020204" pitchFamily="34" charset="-122"/>
                <a:ea typeface="微软雅黑" panose="020B0503020204020204" pitchFamily="34" charset="-122"/>
              </a:rPr>
              <a:t>VD</a:t>
            </a:r>
            <a:r>
              <a:rPr kumimoji="1" lang="zh-CN" altLang="en-US" dirty="0">
                <a:solidFill>
                  <a:srgbClr val="030301"/>
                </a:solidFill>
                <a:latin typeface="微软雅黑" panose="020B0503020204020204" pitchFamily="34" charset="-122"/>
                <a:ea typeface="微软雅黑" panose="020B0503020204020204" pitchFamily="34" charset="-122"/>
              </a:rPr>
              <a:t>和晶体管</a:t>
            </a:r>
            <a:r>
              <a:rPr kumimoji="1" lang="en-US" altLang="zh-CN" dirty="0">
                <a:solidFill>
                  <a:srgbClr val="030301"/>
                </a:solidFill>
                <a:latin typeface="微软雅黑" panose="020B0503020204020204" pitchFamily="34" charset="-122"/>
                <a:ea typeface="微软雅黑" panose="020B0503020204020204" pitchFamily="34" charset="-122"/>
              </a:rPr>
              <a:t>V</a:t>
            </a:r>
            <a:r>
              <a:rPr kumimoji="1" lang="zh-CN" altLang="en-US" dirty="0">
                <a:solidFill>
                  <a:srgbClr val="030301"/>
                </a:solidFill>
                <a:latin typeface="微软雅黑" panose="020B0503020204020204" pitchFamily="34" charset="-122"/>
                <a:ea typeface="微软雅黑" panose="020B0503020204020204" pitchFamily="34" charset="-122"/>
              </a:rPr>
              <a:t>都有一定死区电压，即二极管的正向压降、晶体管的发射结电压超过一定值时才导通，它们的特性也是一根</a:t>
            </a:r>
            <a:r>
              <a:rPr kumimoji="1" lang="zh-CN" altLang="en-US" dirty="0">
                <a:solidFill>
                  <a:srgbClr val="E82F0A"/>
                </a:solidFill>
                <a:latin typeface="微软雅黑" panose="020B0503020204020204" pitchFamily="34" charset="-122"/>
                <a:ea typeface="微软雅黑" panose="020B0503020204020204" pitchFamily="34" charset="-122"/>
              </a:rPr>
              <a:t>曲线</a:t>
            </a:r>
            <a:r>
              <a:rPr kumimoji="1" lang="zh-CN" altLang="en-US" dirty="0">
                <a:solidFill>
                  <a:srgbClr val="030301"/>
                </a:solidFill>
                <a:latin typeface="微软雅黑" panose="020B0503020204020204" pitchFamily="34" charset="-122"/>
                <a:ea typeface="微软雅黑" panose="020B0503020204020204" pitchFamily="34" charset="-122"/>
              </a:rPr>
              <a:t>。二极管</a:t>
            </a:r>
            <a:r>
              <a:rPr kumimoji="1" lang="en-US" altLang="zh-CN" dirty="0">
                <a:solidFill>
                  <a:srgbClr val="030301"/>
                </a:solidFill>
                <a:latin typeface="微软雅黑" panose="020B0503020204020204" pitchFamily="34" charset="-122"/>
                <a:ea typeface="微软雅黑" panose="020B0503020204020204" pitchFamily="34" charset="-122"/>
              </a:rPr>
              <a:t>VD</a:t>
            </a:r>
            <a:r>
              <a:rPr kumimoji="1" lang="zh-CN" altLang="en-US" dirty="0">
                <a:solidFill>
                  <a:srgbClr val="030301"/>
                </a:solidFill>
                <a:latin typeface="微软雅黑" panose="020B0503020204020204" pitchFamily="34" charset="-122"/>
                <a:ea typeface="微软雅黑" panose="020B0503020204020204" pitchFamily="34" charset="-122"/>
              </a:rPr>
              <a:t>和晶体管</a:t>
            </a:r>
            <a:r>
              <a:rPr kumimoji="1" lang="en-US" altLang="zh-CN" dirty="0">
                <a:solidFill>
                  <a:srgbClr val="030301"/>
                </a:solidFill>
                <a:latin typeface="微软雅黑" panose="020B0503020204020204" pitchFamily="34" charset="-122"/>
                <a:ea typeface="微软雅黑" panose="020B0503020204020204" pitchFamily="34" charset="-122"/>
              </a:rPr>
              <a:t>V</a:t>
            </a:r>
            <a:r>
              <a:rPr kumimoji="1" lang="zh-CN" altLang="en-US" dirty="0">
                <a:solidFill>
                  <a:srgbClr val="030301"/>
                </a:solidFill>
                <a:latin typeface="微软雅黑" panose="020B0503020204020204" pitchFamily="34" charset="-122"/>
                <a:ea typeface="微软雅黑" panose="020B0503020204020204" pitchFamily="34" charset="-122"/>
              </a:rPr>
              <a:t>的特性偏离理想特性会给检波带来误差。</a:t>
            </a:r>
          </a:p>
          <a:p>
            <a:pPr lvl="1"/>
            <a:r>
              <a:rPr kumimoji="1" lang="zh-CN" altLang="en-US" dirty="0">
                <a:solidFill>
                  <a:srgbClr val="030301"/>
                </a:solidFill>
                <a:latin typeface="微软雅黑" panose="020B0503020204020204" pitchFamily="34" charset="-122"/>
                <a:ea typeface="微软雅黑" panose="020B0503020204020204" pitchFamily="34" charset="-122"/>
              </a:rPr>
              <a:t>为了提高检波精度，常需采用</a:t>
            </a:r>
            <a:r>
              <a:rPr kumimoji="1" lang="zh-CN" altLang="en-US" dirty="0">
                <a:solidFill>
                  <a:srgbClr val="E82F0A"/>
                </a:solidFill>
                <a:latin typeface="微软雅黑" panose="020B0503020204020204" pitchFamily="34" charset="-122"/>
                <a:ea typeface="微软雅黑" panose="020B0503020204020204" pitchFamily="34" charset="-122"/>
              </a:rPr>
              <a:t>精密检波电路</a:t>
            </a:r>
            <a:r>
              <a:rPr kumimoji="1" lang="zh-CN" altLang="en-US" dirty="0">
                <a:solidFill>
                  <a:srgbClr val="030301"/>
                </a:solidFill>
                <a:latin typeface="微软雅黑" panose="020B0503020204020204" pitchFamily="34" charset="-122"/>
                <a:ea typeface="微软雅黑" panose="020B0503020204020204" pitchFamily="34" charset="-122"/>
              </a:rPr>
              <a:t>，它又称为</a:t>
            </a:r>
            <a:r>
              <a:rPr kumimoji="1" lang="zh-CN" altLang="en-US" dirty="0">
                <a:solidFill>
                  <a:srgbClr val="E82F0A"/>
                </a:solidFill>
                <a:latin typeface="微软雅黑" panose="020B0503020204020204" pitchFamily="34" charset="-122"/>
                <a:ea typeface="微软雅黑" panose="020B0503020204020204" pitchFamily="34" charset="-122"/>
              </a:rPr>
              <a:t>线性检波电路</a:t>
            </a:r>
            <a:r>
              <a:rPr kumimoji="1" lang="zh-CN" altLang="en-US" dirty="0">
                <a:solidFill>
                  <a:srgbClr val="030301"/>
                </a:solidFill>
                <a:latin typeface="微软雅黑" panose="020B0503020204020204" pitchFamily="34" charset="-122"/>
                <a:ea typeface="微软雅黑" panose="020B0503020204020204" pitchFamily="34" charset="-122"/>
              </a:rPr>
              <a:t>。</a:t>
            </a:r>
          </a:p>
        </p:txBody>
      </p:sp>
      <p:sp>
        <p:nvSpPr>
          <p:cNvPr id="599044" name="Rectangle 4"/>
          <p:cNvSpPr>
            <a:spLocks noChangeArrowheads="1"/>
          </p:cNvSpPr>
          <p:nvPr/>
        </p:nvSpPr>
        <p:spPr bwMode="auto">
          <a:xfrm>
            <a:off x="2351089" y="1700213"/>
            <a:ext cx="76866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Clr>
                <a:srgbClr val="A50021"/>
              </a:buClr>
              <a:buSzPct val="75000"/>
              <a:buFont typeface="Wingdings" panose="05000000000000000000" pitchFamily="2" charset="2"/>
              <a:buNone/>
            </a:pPr>
            <a:r>
              <a:rPr kumimoji="1" lang="en-US" altLang="zh-CN" sz="2400" b="1">
                <a:solidFill>
                  <a:srgbClr val="030301"/>
                </a:solidFill>
                <a:latin typeface="Times New Roman" panose="02020603050405020304" pitchFamily="18" charset="0"/>
                <a:ea typeface="楷体_GB2312" pitchFamily="49" charset="-122"/>
              </a:rPr>
              <a:t>       </a:t>
            </a:r>
            <a:endParaRPr kumimoji="1" lang="en-US" altLang="zh-CN" sz="2400" b="1">
              <a:solidFill>
                <a:schemeClr val="tx2"/>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0294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010A3-B7E7-49C1-8BE2-0AD8CDB88505}"/>
              </a:ext>
            </a:extLst>
          </p:cNvPr>
          <p:cNvSpPr>
            <a:spLocks noGrp="1"/>
          </p:cNvSpPr>
          <p:nvPr>
            <p:ph type="title"/>
          </p:nvPr>
        </p:nvSpPr>
        <p:spPr>
          <a:xfrm>
            <a:off x="4774222" y="1193831"/>
            <a:ext cx="7417778" cy="899392"/>
          </a:xfrm>
        </p:spPr>
        <p:txBody>
          <a:bodyPr>
            <a:normAutofit/>
          </a:bodyPr>
          <a:lstStyle/>
          <a:p>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信号调制解调电路</a:t>
            </a:r>
          </a:p>
        </p:txBody>
      </p:sp>
      <p:sp>
        <p:nvSpPr>
          <p:cNvPr id="3" name="内容占位符 2">
            <a:extLst>
              <a:ext uri="{FF2B5EF4-FFF2-40B4-BE49-F238E27FC236}">
                <a16:creationId xmlns:a16="http://schemas.microsoft.com/office/drawing/2014/main" id="{14B4E4E0-C231-4A45-BF8B-94CD50A66EBE}"/>
              </a:ext>
            </a:extLst>
          </p:cNvPr>
          <p:cNvSpPr>
            <a:spLocks noGrp="1"/>
          </p:cNvSpPr>
          <p:nvPr>
            <p:ph idx="4294967295"/>
          </p:nvPr>
        </p:nvSpPr>
        <p:spPr>
          <a:xfrm>
            <a:off x="4774222" y="2358050"/>
            <a:ext cx="7417778" cy="3306119"/>
          </a:xfrm>
        </p:spPr>
        <p:txBody>
          <a:bodyPr>
            <a:normAutofit/>
          </a:bodyPr>
          <a:lstStyle/>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4.1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调幅式测量电路 </a:t>
            </a: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4.2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调频式测量电路 </a:t>
            </a: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4.3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调相式测量电路 </a:t>
            </a: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4.4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脉冲调制式测量电路</a:t>
            </a:r>
          </a:p>
          <a:p>
            <a:pPr marL="0" indent="0">
              <a:buNone/>
            </a:pP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85975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8" name="Rectangle 6"/>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、精密检波电路</a:t>
            </a:r>
          </a:p>
        </p:txBody>
      </p:sp>
      <p:sp>
        <p:nvSpPr>
          <p:cNvPr id="632835" name="Rectangle 3"/>
          <p:cNvSpPr>
            <a:spLocks noGrp="1" noChangeArrowheads="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为实现精密的线性整流，必须解决两个问题：</a:t>
            </a:r>
          </a:p>
          <a:p>
            <a:pPr lvl="1"/>
            <a:r>
              <a:rPr lang="zh-CN" altLang="en-US" dirty="0">
                <a:latin typeface="微软雅黑" panose="020B0503020204020204" pitchFamily="34" charset="-122"/>
                <a:ea typeface="微软雅黑" panose="020B0503020204020204" pitchFamily="34" charset="-122"/>
              </a:rPr>
              <a:t>一是改善二极管的非线性特性，以实现良好的线性转换关系；</a:t>
            </a:r>
          </a:p>
          <a:p>
            <a:pPr lvl="1"/>
            <a:r>
              <a:rPr lang="zh-CN" altLang="en-US" dirty="0">
                <a:latin typeface="微软雅黑" panose="020B0503020204020204" pitchFamily="34" charset="-122"/>
                <a:ea typeface="微软雅黑" panose="020B0503020204020204" pitchFamily="34" charset="-122"/>
              </a:rPr>
              <a:t>二是减少二极管阈值电压的影响，使其能对尽可能小的输入信号进行转换。</a:t>
            </a:r>
          </a:p>
          <a:p>
            <a:r>
              <a:rPr lang="zh-CN" altLang="en-US" dirty="0">
                <a:latin typeface="微软雅黑" panose="020B0503020204020204" pitchFamily="34" charset="-122"/>
                <a:ea typeface="微软雅黑" panose="020B0503020204020204" pitchFamily="34" charset="-122"/>
              </a:rPr>
              <a:t>解决方案：采用运放和普通二极管组成的有源整流电路，能有效的解决以上两个问题。</a:t>
            </a:r>
          </a:p>
          <a:p>
            <a:r>
              <a:rPr lang="zh-CN" altLang="en-US" dirty="0">
                <a:latin typeface="微软雅黑" panose="020B0503020204020204" pitchFamily="34" charset="-122"/>
                <a:ea typeface="微软雅黑" panose="020B0503020204020204" pitchFamily="34" charset="-122"/>
              </a:rPr>
              <a:t>按整流特性分：精密半波整流电路、精密全波整流电路。</a:t>
            </a:r>
          </a:p>
        </p:txBody>
      </p:sp>
    </p:spTree>
    <p:extLst>
      <p:ext uri="{BB962C8B-B14F-4D97-AF65-F5344CB8AC3E}">
        <p14:creationId xmlns:p14="http://schemas.microsoft.com/office/powerpoint/2010/main" val="3691651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、精密检波电路</a:t>
            </a:r>
          </a:p>
        </p:txBody>
      </p:sp>
      <p:graphicFrame>
        <p:nvGraphicFramePr>
          <p:cNvPr id="602120" name="Object 8"/>
          <p:cNvGraphicFramePr>
            <a:graphicFrameLocks noGrp="1" noChangeAspect="1"/>
          </p:cNvGraphicFramePr>
          <p:nvPr>
            <p:ph idx="4294967295"/>
            <p:extLst>
              <p:ext uri="{D42A27DB-BD31-4B8C-83A1-F6EECF244321}">
                <p14:modId xmlns:p14="http://schemas.microsoft.com/office/powerpoint/2010/main" val="466146320"/>
              </p:ext>
            </p:extLst>
          </p:nvPr>
        </p:nvGraphicFramePr>
        <p:xfrm>
          <a:off x="3258344" y="3093029"/>
          <a:ext cx="6107113" cy="3122612"/>
        </p:xfrm>
        <a:graphic>
          <a:graphicData uri="http://schemas.openxmlformats.org/presentationml/2006/ole">
            <mc:AlternateContent xmlns:mc="http://schemas.openxmlformats.org/markup-compatibility/2006">
              <mc:Choice xmlns:v="urn:schemas-microsoft-com:vml" Requires="v">
                <p:oleObj name="Visio" r:id="rId3" imgW="6107430" imgH="3123057" progId="Visio.Drawing.11">
                  <p:embed/>
                </p:oleObj>
              </mc:Choice>
              <mc:Fallback>
                <p:oleObj name="Visio" r:id="rId3" imgW="6107430" imgH="3123057" progId="Visio.Drawing.11">
                  <p:embed/>
                  <p:pic>
                    <p:nvPicPr>
                      <p:cNvPr id="60212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8344" y="3093029"/>
                        <a:ext cx="6107113" cy="312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2121" name="Rectangle 9"/>
          <p:cNvSpPr>
            <a:spLocks noChangeArrowheads="1"/>
          </p:cNvSpPr>
          <p:nvPr/>
        </p:nvSpPr>
        <p:spPr bwMode="auto">
          <a:xfrm>
            <a:off x="2424113" y="2781301"/>
            <a:ext cx="2952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Char char="•"/>
              <a:defRPr sz="2000">
                <a:solidFill>
                  <a:srgbClr val="0000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Char char="–"/>
              <a:defRPr sz="20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buFont typeface="Wingdings" panose="05000000000000000000" pitchFamily="2" charset="2"/>
              <a:buChar char="ü"/>
              <a:defRPr b="1">
                <a:solidFill>
                  <a:schemeClr val="tx1"/>
                </a:solidFill>
                <a:latin typeface="Times New Roman" panose="02020603050405020304" pitchFamily="18" charset="0"/>
                <a:ea typeface="楷体_GB2312" pitchFamily="49"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endParaRPr kumimoji="1" lang="zh-CN" altLang="zh-CN" sz="2400"/>
          </a:p>
        </p:txBody>
      </p:sp>
      <p:sp>
        <p:nvSpPr>
          <p:cNvPr id="9" name="内容占位符 2"/>
          <p:cNvSpPr txBox="1">
            <a:spLocks/>
          </p:cNvSpPr>
          <p:nvPr/>
        </p:nvSpPr>
        <p:spPr>
          <a:xfrm>
            <a:off x="838200" y="1313980"/>
            <a:ext cx="10515600" cy="435695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50000"/>
              </a:lnSpc>
              <a:spcBef>
                <a:spcPts val="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2060"/>
                </a:solidFill>
              </a:rPr>
              <a:t>半波精密检波电路</a:t>
            </a:r>
          </a:p>
          <a:p>
            <a:pPr lvl="1"/>
            <a:r>
              <a:rPr lang="en-US" altLang="zh-CN" i="1" dirty="0"/>
              <a:t>u</a:t>
            </a:r>
            <a:r>
              <a:rPr lang="en-US" altLang="zh-CN" baseline="-25000" dirty="0"/>
              <a:t>s</a:t>
            </a:r>
            <a:r>
              <a:rPr lang="zh-CN" altLang="en-US" dirty="0"/>
              <a:t>正半周期，经运算放大器</a:t>
            </a:r>
            <a:r>
              <a:rPr lang="en-US" altLang="zh-CN" dirty="0"/>
              <a:t>N</a:t>
            </a:r>
            <a:r>
              <a:rPr lang="en-US" altLang="zh-CN" baseline="-25000" dirty="0"/>
              <a:t>1</a:t>
            </a:r>
            <a:r>
              <a:rPr lang="zh-CN" altLang="en-US" dirty="0"/>
              <a:t>倒相后</a:t>
            </a:r>
            <a:r>
              <a:rPr lang="en-US" altLang="zh-CN" dirty="0"/>
              <a:t>,V</a:t>
            </a:r>
            <a:r>
              <a:rPr lang="en-US" altLang="zh-CN" baseline="-25000" dirty="0"/>
              <a:t>D1</a:t>
            </a:r>
            <a:r>
              <a:rPr lang="zh-CN" altLang="en-US" dirty="0"/>
              <a:t>导通、 </a:t>
            </a:r>
            <a:r>
              <a:rPr lang="en-US" altLang="zh-CN" dirty="0"/>
              <a:t>V</a:t>
            </a:r>
            <a:r>
              <a:rPr lang="en-US" altLang="zh-CN" baseline="-25000" dirty="0"/>
              <a:t>D2</a:t>
            </a:r>
            <a:r>
              <a:rPr lang="zh-CN" altLang="en-US" dirty="0"/>
              <a:t>截止，</a:t>
            </a:r>
            <a:r>
              <a:rPr lang="en-US" altLang="zh-CN" dirty="0"/>
              <a:t>A</a:t>
            </a:r>
            <a:r>
              <a:rPr lang="zh-CN" altLang="en-US" dirty="0"/>
              <a:t>点电位接近于虚地， </a:t>
            </a:r>
            <a:r>
              <a:rPr lang="en-US" altLang="zh-CN" i="1" dirty="0" err="1"/>
              <a:t>u</a:t>
            </a:r>
            <a:r>
              <a:rPr lang="en-US" altLang="zh-CN" baseline="-25000" dirty="0" err="1"/>
              <a:t>A</a:t>
            </a:r>
            <a:r>
              <a:rPr lang="zh-CN" altLang="en-US" baseline="-25000" dirty="0"/>
              <a:t> </a:t>
            </a:r>
            <a:r>
              <a:rPr lang="en-US" altLang="zh-CN" dirty="0"/>
              <a:t>=0</a:t>
            </a:r>
            <a:r>
              <a:rPr lang="zh-CN" altLang="en-US" dirty="0"/>
              <a:t>，</a:t>
            </a:r>
            <a:r>
              <a:rPr lang="en-US" altLang="zh-CN" i="1" dirty="0"/>
              <a:t>u</a:t>
            </a:r>
            <a:r>
              <a:rPr lang="en-US" altLang="zh-CN" baseline="-25000" dirty="0"/>
              <a:t>0</a:t>
            </a:r>
            <a:r>
              <a:rPr lang="en-US" altLang="zh-CN" dirty="0"/>
              <a:t>=0.</a:t>
            </a:r>
          </a:p>
          <a:p>
            <a:endParaRPr lang="zh-CN" altLang="en-US" dirty="0"/>
          </a:p>
        </p:txBody>
      </p:sp>
    </p:spTree>
    <p:extLst>
      <p:ext uri="{BB962C8B-B14F-4D97-AF65-F5344CB8AC3E}">
        <p14:creationId xmlns:p14="http://schemas.microsoft.com/office/powerpoint/2010/main" val="1734713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、精密检波电路</a:t>
            </a:r>
          </a:p>
        </p:txBody>
      </p:sp>
      <p:graphicFrame>
        <p:nvGraphicFramePr>
          <p:cNvPr id="602120" name="Object 8"/>
          <p:cNvGraphicFramePr>
            <a:graphicFrameLocks noGrp="1" noChangeAspect="1"/>
          </p:cNvGraphicFramePr>
          <p:nvPr>
            <p:ph idx="4294967295"/>
          </p:nvPr>
        </p:nvGraphicFramePr>
        <p:xfrm>
          <a:off x="5481630" y="3020220"/>
          <a:ext cx="6107113" cy="3122612"/>
        </p:xfrm>
        <a:graphic>
          <a:graphicData uri="http://schemas.openxmlformats.org/presentationml/2006/ole">
            <mc:AlternateContent xmlns:mc="http://schemas.openxmlformats.org/markup-compatibility/2006">
              <mc:Choice xmlns:v="urn:schemas-microsoft-com:vml" Requires="v">
                <p:oleObj name="Visio" r:id="rId3" imgW="6107430" imgH="3123057" progId="Visio.Drawing.11">
                  <p:embed/>
                </p:oleObj>
              </mc:Choice>
              <mc:Fallback>
                <p:oleObj name="Visio" r:id="rId3" imgW="6107430" imgH="3123057" progId="Visio.Drawing.11">
                  <p:embed/>
                  <p:pic>
                    <p:nvPicPr>
                      <p:cNvPr id="60212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630" y="3020220"/>
                        <a:ext cx="6107113" cy="312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2121" name="Rectangle 9"/>
          <p:cNvSpPr>
            <a:spLocks noChangeArrowheads="1"/>
          </p:cNvSpPr>
          <p:nvPr/>
        </p:nvSpPr>
        <p:spPr bwMode="auto">
          <a:xfrm>
            <a:off x="2424113" y="2781301"/>
            <a:ext cx="2952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Char char="•"/>
              <a:defRPr sz="2000">
                <a:solidFill>
                  <a:srgbClr val="0000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Char char="–"/>
              <a:defRPr sz="20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buFont typeface="Wingdings" panose="05000000000000000000" pitchFamily="2" charset="2"/>
              <a:buChar char="ü"/>
              <a:defRPr b="1">
                <a:solidFill>
                  <a:schemeClr val="tx1"/>
                </a:solidFill>
                <a:latin typeface="Times New Roman" panose="02020603050405020304" pitchFamily="18" charset="0"/>
                <a:ea typeface="楷体_GB2312" pitchFamily="49"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endParaRPr kumimoji="1" lang="zh-CN" altLang="zh-CN" sz="2400"/>
          </a:p>
        </p:txBody>
      </p:sp>
      <p:sp>
        <p:nvSpPr>
          <p:cNvPr id="9" name="内容占位符 2"/>
          <p:cNvSpPr txBox="1">
            <a:spLocks/>
          </p:cNvSpPr>
          <p:nvPr/>
        </p:nvSpPr>
        <p:spPr>
          <a:xfrm>
            <a:off x="838200" y="1313980"/>
            <a:ext cx="10515600" cy="435695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50000"/>
              </a:lnSpc>
              <a:spcBef>
                <a:spcPts val="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2060"/>
                </a:solidFill>
              </a:rPr>
              <a:t>半波精密检波电路</a:t>
            </a:r>
          </a:p>
          <a:p>
            <a:pPr lvl="1"/>
            <a:r>
              <a:rPr lang="en-US" altLang="zh-CN" i="1" dirty="0"/>
              <a:t>u</a:t>
            </a:r>
            <a:r>
              <a:rPr lang="en-US" altLang="zh-CN" baseline="-25000" dirty="0"/>
              <a:t>s</a:t>
            </a:r>
            <a:r>
              <a:rPr lang="zh-CN" altLang="en-US" dirty="0"/>
              <a:t>负半周期，经运算放大器</a:t>
            </a:r>
            <a:r>
              <a:rPr lang="en-US" altLang="zh-CN" dirty="0"/>
              <a:t>N</a:t>
            </a:r>
            <a:r>
              <a:rPr lang="en-US" altLang="zh-CN" baseline="-25000" dirty="0"/>
              <a:t>1</a:t>
            </a:r>
            <a:r>
              <a:rPr lang="zh-CN" altLang="en-US" dirty="0"/>
              <a:t>倒相后</a:t>
            </a:r>
            <a:r>
              <a:rPr lang="en-US" altLang="zh-CN" dirty="0"/>
              <a:t>,V</a:t>
            </a:r>
            <a:r>
              <a:rPr lang="en-US" altLang="zh-CN" baseline="-25000" dirty="0"/>
              <a:t>D1</a:t>
            </a:r>
            <a:r>
              <a:rPr lang="zh-CN" altLang="en-US" dirty="0"/>
              <a:t>截止、 </a:t>
            </a:r>
            <a:r>
              <a:rPr lang="en-US" altLang="zh-CN" dirty="0"/>
              <a:t>V</a:t>
            </a:r>
            <a:r>
              <a:rPr lang="en-US" altLang="zh-CN" baseline="-25000" dirty="0"/>
              <a:t>D2</a:t>
            </a:r>
            <a:r>
              <a:rPr lang="zh-CN" altLang="en-US" dirty="0"/>
              <a:t>导通，</a:t>
            </a:r>
            <a:r>
              <a:rPr lang="en-US" altLang="zh-CN" i="1" dirty="0" err="1"/>
              <a:t>u</a:t>
            </a:r>
            <a:r>
              <a:rPr lang="en-US" altLang="zh-CN" baseline="-25000" dirty="0" err="1"/>
              <a:t>A</a:t>
            </a:r>
            <a:r>
              <a:rPr lang="en-US" altLang="zh-CN" dirty="0"/>
              <a:t> </a:t>
            </a:r>
            <a:r>
              <a:rPr lang="zh-CN" altLang="en-US" dirty="0"/>
              <a:t>有输出，相当于反相放大电路，其输出电压：</a:t>
            </a:r>
          </a:p>
          <a:p>
            <a:endParaRPr lang="zh-CN" altLang="en-US" dirty="0"/>
          </a:p>
        </p:txBody>
      </p:sp>
      <p:sp>
        <p:nvSpPr>
          <p:cNvPr id="8" name="Rectangle 8"/>
          <p:cNvSpPr>
            <a:spLocks noChangeArrowheads="1"/>
          </p:cNvSpPr>
          <p:nvPr/>
        </p:nvSpPr>
        <p:spPr bwMode="auto">
          <a:xfrm>
            <a:off x="1734322" y="2998419"/>
            <a:ext cx="1832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1" baseline="-25000" dirty="0" err="1">
                <a:latin typeface="Times New Roman" panose="02020603050405020304" pitchFamily="18" charset="0"/>
              </a:rPr>
              <a:t>A</a:t>
            </a:r>
            <a:r>
              <a:rPr kumimoji="1" lang="en-US" altLang="zh-CN" sz="2400" b="1" dirty="0">
                <a:latin typeface="Times New Roman" panose="02020603050405020304" pitchFamily="18" charset="0"/>
              </a:rPr>
              <a:t>=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1" baseline="-25000" dirty="0">
                <a:latin typeface="Times New Roman" panose="02020603050405020304" pitchFamily="18" charset="0"/>
              </a:rPr>
              <a:t>s</a:t>
            </a:r>
          </a:p>
        </p:txBody>
      </p:sp>
      <p:graphicFrame>
        <p:nvGraphicFramePr>
          <p:cNvPr id="10" name="Object 13"/>
          <p:cNvGraphicFramePr>
            <a:graphicFrameLocks noChangeAspect="1"/>
          </p:cNvGraphicFramePr>
          <p:nvPr/>
        </p:nvGraphicFramePr>
        <p:xfrm>
          <a:off x="1454861" y="4020805"/>
          <a:ext cx="2569971" cy="1121442"/>
        </p:xfrm>
        <a:graphic>
          <a:graphicData uri="http://schemas.openxmlformats.org/presentationml/2006/ole">
            <mc:AlternateContent xmlns:mc="http://schemas.openxmlformats.org/markup-compatibility/2006">
              <mc:Choice xmlns:v="urn:schemas-microsoft-com:vml" Requires="v">
                <p:oleObj name="Equation" r:id="rId5" imgW="1574800" imgH="685800" progId="Equation.DSMT4">
                  <p:embed/>
                </p:oleObj>
              </mc:Choice>
              <mc:Fallback>
                <p:oleObj name="Equation" r:id="rId5" imgW="1574800" imgH="685800" progId="Equation.DSMT4">
                  <p:embed/>
                  <p:pic>
                    <p:nvPicPr>
                      <p:cNvPr id="1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861" y="4020805"/>
                        <a:ext cx="2569971" cy="1121442"/>
                      </a:xfrm>
                      <a:prstGeom prst="rect">
                        <a:avLst/>
                      </a:prstGeom>
                      <a:noFill/>
                    </p:spPr>
                  </p:pic>
                </p:oleObj>
              </mc:Fallback>
            </mc:AlternateContent>
          </a:graphicData>
        </a:graphic>
      </p:graphicFrame>
    </p:spTree>
    <p:extLst>
      <p:ext uri="{BB962C8B-B14F-4D97-AF65-F5344CB8AC3E}">
        <p14:creationId xmlns:p14="http://schemas.microsoft.com/office/powerpoint/2010/main" val="172084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64" name="Object 4"/>
          <p:cNvGraphicFramePr>
            <a:graphicFrameLocks noGrp="1" noChangeAspect="1"/>
          </p:cNvGraphicFramePr>
          <p:nvPr>
            <p:ph idx="4294967295"/>
            <p:extLst>
              <p:ext uri="{D42A27DB-BD31-4B8C-83A1-F6EECF244321}">
                <p14:modId xmlns:p14="http://schemas.microsoft.com/office/powerpoint/2010/main" val="2102878560"/>
              </p:ext>
            </p:extLst>
          </p:nvPr>
        </p:nvGraphicFramePr>
        <p:xfrm>
          <a:off x="896938" y="2795588"/>
          <a:ext cx="5083175" cy="2819400"/>
        </p:xfrm>
        <a:graphic>
          <a:graphicData uri="http://schemas.openxmlformats.org/presentationml/2006/ole">
            <mc:AlternateContent xmlns:mc="http://schemas.openxmlformats.org/markup-compatibility/2006">
              <mc:Choice xmlns:v="urn:schemas-microsoft-com:vml" Requires="v">
                <p:oleObj name="Visio" r:id="rId2" imgW="5083683" imgH="2819019" progId="Visio.Drawing.11">
                  <p:embed/>
                </p:oleObj>
              </mc:Choice>
              <mc:Fallback>
                <p:oleObj name="Visio" r:id="rId2" imgW="5083683" imgH="2819019" progId="Visio.Drawing.11">
                  <p:embed/>
                  <p:pic>
                    <p:nvPicPr>
                      <p:cNvPr id="6041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2795588"/>
                        <a:ext cx="50831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62" name="Rectangle 2"/>
          <p:cNvSpPr>
            <a:spLocks noChangeArrowheads="1"/>
          </p:cNvSpPr>
          <p:nvPr/>
        </p:nvSpPr>
        <p:spPr bwMode="auto">
          <a:xfrm>
            <a:off x="7031329" y="5137675"/>
            <a:ext cx="3455988"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165" name="Group 5"/>
          <p:cNvGrpSpPr>
            <a:grpSpLocks/>
          </p:cNvGrpSpPr>
          <p:nvPr/>
        </p:nvGrpSpPr>
        <p:grpSpPr bwMode="auto">
          <a:xfrm>
            <a:off x="7464425" y="1268414"/>
            <a:ext cx="2806700" cy="3595687"/>
            <a:chOff x="3848" y="1527"/>
            <a:chExt cx="1768" cy="2265"/>
          </a:xfrm>
        </p:grpSpPr>
        <p:sp>
          <p:nvSpPr>
            <p:cNvPr id="604166" name="Line 6"/>
            <p:cNvSpPr>
              <a:spLocks noChangeShapeType="1"/>
            </p:cNvSpPr>
            <p:nvPr/>
          </p:nvSpPr>
          <p:spPr bwMode="auto">
            <a:xfrm>
              <a:off x="3997" y="2854"/>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04167" name="Line 7"/>
            <p:cNvSpPr>
              <a:spLocks noChangeShapeType="1"/>
            </p:cNvSpPr>
            <p:nvPr/>
          </p:nvSpPr>
          <p:spPr bwMode="auto">
            <a:xfrm>
              <a:off x="4000" y="2316"/>
              <a:ext cx="0" cy="535"/>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04168" name="Freeform 8"/>
            <p:cNvSpPr>
              <a:spLocks/>
            </p:cNvSpPr>
            <p:nvPr/>
          </p:nvSpPr>
          <p:spPr bwMode="auto">
            <a:xfrm>
              <a:off x="4336" y="2523"/>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69" name="Freeform 9"/>
            <p:cNvSpPr>
              <a:spLocks/>
            </p:cNvSpPr>
            <p:nvPr/>
          </p:nvSpPr>
          <p:spPr bwMode="auto">
            <a:xfrm>
              <a:off x="5028" y="2523"/>
              <a:ext cx="335"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70" name="Text Box 10"/>
            <p:cNvSpPr txBox="1">
              <a:spLocks noChangeArrowheads="1"/>
            </p:cNvSpPr>
            <p:nvPr/>
          </p:nvSpPr>
          <p:spPr bwMode="auto">
            <a:xfrm>
              <a:off x="3862" y="2794"/>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O</a:t>
              </a:r>
            </a:p>
          </p:txBody>
        </p:sp>
        <p:sp>
          <p:nvSpPr>
            <p:cNvPr id="604171" name="Text Box 11"/>
            <p:cNvSpPr txBox="1">
              <a:spLocks noChangeArrowheads="1"/>
            </p:cNvSpPr>
            <p:nvPr/>
          </p:nvSpPr>
          <p:spPr bwMode="auto">
            <a:xfrm>
              <a:off x="5432" y="2868"/>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t</a:t>
              </a:r>
            </a:p>
          </p:txBody>
        </p:sp>
        <p:sp>
          <p:nvSpPr>
            <p:cNvPr id="604172" name="Text Box 12"/>
            <p:cNvSpPr txBox="1">
              <a:spLocks noChangeArrowheads="1"/>
            </p:cNvSpPr>
            <p:nvPr/>
          </p:nvSpPr>
          <p:spPr bwMode="auto">
            <a:xfrm>
              <a:off x="3848" y="2346"/>
              <a:ext cx="24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dirty="0" err="1">
                  <a:solidFill>
                    <a:schemeClr val="tx2"/>
                  </a:solidFill>
                  <a:latin typeface="Times New Roman" panose="02020603050405020304" pitchFamily="18" charset="0"/>
                </a:rPr>
                <a:t>u</a:t>
              </a:r>
              <a:r>
                <a:rPr lang="en-US" altLang="zh-CN" sz="2000" baseline="-25000" dirty="0" err="1">
                  <a:solidFill>
                    <a:schemeClr val="tx2"/>
                  </a:solidFill>
                  <a:latin typeface="Times New Roman" panose="02020603050405020304" pitchFamily="18" charset="0"/>
                </a:rPr>
                <a:t>A</a:t>
              </a:r>
              <a:endParaRPr lang="en-US" altLang="zh-CN" sz="2000" baseline="-25000" dirty="0">
                <a:solidFill>
                  <a:schemeClr val="tx2"/>
                </a:solidFill>
                <a:latin typeface="Times New Roman" panose="02020603050405020304" pitchFamily="18" charset="0"/>
              </a:endParaRPr>
            </a:p>
          </p:txBody>
        </p:sp>
        <p:sp>
          <p:nvSpPr>
            <p:cNvPr id="604173" name="Line 13"/>
            <p:cNvSpPr>
              <a:spLocks noChangeShapeType="1"/>
            </p:cNvSpPr>
            <p:nvPr/>
          </p:nvSpPr>
          <p:spPr bwMode="auto">
            <a:xfrm>
              <a:off x="3997" y="3390"/>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04174" name="Line 14"/>
            <p:cNvSpPr>
              <a:spLocks noChangeShapeType="1"/>
            </p:cNvSpPr>
            <p:nvPr/>
          </p:nvSpPr>
          <p:spPr bwMode="auto">
            <a:xfrm>
              <a:off x="4000" y="3119"/>
              <a:ext cx="0" cy="672"/>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04175" name="Freeform 15"/>
            <p:cNvSpPr>
              <a:spLocks/>
            </p:cNvSpPr>
            <p:nvPr/>
          </p:nvSpPr>
          <p:spPr bwMode="auto">
            <a:xfrm flipV="1">
              <a:off x="4000" y="3391"/>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76" name="Freeform 16"/>
            <p:cNvSpPr>
              <a:spLocks/>
            </p:cNvSpPr>
            <p:nvPr/>
          </p:nvSpPr>
          <p:spPr bwMode="auto">
            <a:xfrm flipV="1">
              <a:off x="4672" y="3391"/>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77" name="Freeform 17"/>
            <p:cNvSpPr>
              <a:spLocks/>
            </p:cNvSpPr>
            <p:nvPr/>
          </p:nvSpPr>
          <p:spPr bwMode="auto">
            <a:xfrm flipV="1">
              <a:off x="4336" y="3396"/>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78" name="Freeform 18"/>
            <p:cNvSpPr>
              <a:spLocks/>
            </p:cNvSpPr>
            <p:nvPr/>
          </p:nvSpPr>
          <p:spPr bwMode="auto">
            <a:xfrm flipV="1">
              <a:off x="5008" y="3390"/>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79" name="Text Box 19"/>
            <p:cNvSpPr txBox="1">
              <a:spLocks noChangeArrowheads="1"/>
            </p:cNvSpPr>
            <p:nvPr/>
          </p:nvSpPr>
          <p:spPr bwMode="auto">
            <a:xfrm>
              <a:off x="3856" y="3361"/>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O</a:t>
              </a:r>
            </a:p>
          </p:txBody>
        </p:sp>
        <p:sp>
          <p:nvSpPr>
            <p:cNvPr id="604180" name="Text Box 20"/>
            <p:cNvSpPr txBox="1">
              <a:spLocks noChangeArrowheads="1"/>
            </p:cNvSpPr>
            <p:nvPr/>
          </p:nvSpPr>
          <p:spPr bwMode="auto">
            <a:xfrm>
              <a:off x="5454" y="3423"/>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t</a:t>
              </a:r>
            </a:p>
          </p:txBody>
        </p:sp>
        <p:sp>
          <p:nvSpPr>
            <p:cNvPr id="604181" name="Text Box 21"/>
            <p:cNvSpPr txBox="1">
              <a:spLocks noChangeArrowheads="1"/>
            </p:cNvSpPr>
            <p:nvPr/>
          </p:nvSpPr>
          <p:spPr bwMode="auto">
            <a:xfrm>
              <a:off x="3852" y="3090"/>
              <a:ext cx="28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u</a:t>
              </a:r>
              <a:r>
                <a:rPr lang="en-US" altLang="zh-CN" sz="2000" baseline="-25000">
                  <a:solidFill>
                    <a:schemeClr val="tx2"/>
                  </a:solidFill>
                  <a:latin typeface="Times New Roman" panose="02020603050405020304" pitchFamily="18" charset="0"/>
                </a:rPr>
                <a:t>o</a:t>
              </a:r>
              <a:endParaRPr lang="en-US" altLang="zh-CN" sz="2000" i="1" baseline="-25000">
                <a:solidFill>
                  <a:schemeClr val="tx2"/>
                </a:solidFill>
                <a:latin typeface="Times New Roman" panose="02020603050405020304" pitchFamily="18" charset="0"/>
              </a:endParaRPr>
            </a:p>
          </p:txBody>
        </p:sp>
        <p:sp>
          <p:nvSpPr>
            <p:cNvPr id="604182" name="Line 22"/>
            <p:cNvSpPr>
              <a:spLocks noChangeShapeType="1"/>
            </p:cNvSpPr>
            <p:nvPr/>
          </p:nvSpPr>
          <p:spPr bwMode="auto">
            <a:xfrm>
              <a:off x="3998" y="1967"/>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04183" name="Line 23"/>
            <p:cNvSpPr>
              <a:spLocks noChangeShapeType="1"/>
            </p:cNvSpPr>
            <p:nvPr/>
          </p:nvSpPr>
          <p:spPr bwMode="auto">
            <a:xfrm>
              <a:off x="4000" y="1535"/>
              <a:ext cx="0" cy="672"/>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04184" name="Freeform 24"/>
            <p:cNvSpPr>
              <a:spLocks/>
            </p:cNvSpPr>
            <p:nvPr/>
          </p:nvSpPr>
          <p:spPr bwMode="auto">
            <a:xfrm>
              <a:off x="4000" y="1636"/>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85" name="Freeform 25"/>
            <p:cNvSpPr>
              <a:spLocks/>
            </p:cNvSpPr>
            <p:nvPr/>
          </p:nvSpPr>
          <p:spPr bwMode="auto">
            <a:xfrm>
              <a:off x="4672" y="1636"/>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86" name="Freeform 26"/>
            <p:cNvSpPr>
              <a:spLocks/>
            </p:cNvSpPr>
            <p:nvPr/>
          </p:nvSpPr>
          <p:spPr bwMode="auto">
            <a:xfrm flipV="1">
              <a:off x="4336" y="1967"/>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87" name="Freeform 27"/>
            <p:cNvSpPr>
              <a:spLocks/>
            </p:cNvSpPr>
            <p:nvPr/>
          </p:nvSpPr>
          <p:spPr bwMode="auto">
            <a:xfrm flipV="1">
              <a:off x="5008" y="1967"/>
              <a:ext cx="336" cy="331"/>
            </a:xfrm>
            <a:custGeom>
              <a:avLst/>
              <a:gdLst>
                <a:gd name="T0" fmla="*/ 0 w 839"/>
                <a:gd name="T1" fmla="*/ 827 h 827"/>
                <a:gd name="T2" fmla="*/ 199 w 839"/>
                <a:gd name="T3" fmla="*/ 287 h 827"/>
                <a:gd name="T4" fmla="*/ 259 w 839"/>
                <a:gd name="T5" fmla="*/ 147 h 827"/>
                <a:gd name="T6" fmla="*/ 299 w 839"/>
                <a:gd name="T7" fmla="*/ 87 h 827"/>
                <a:gd name="T8" fmla="*/ 341 w 839"/>
                <a:gd name="T9" fmla="*/ 27 h 827"/>
                <a:gd name="T10" fmla="*/ 399 w 839"/>
                <a:gd name="T11" fmla="*/ 7 h 827"/>
                <a:gd name="T12" fmla="*/ 439 w 839"/>
                <a:gd name="T13" fmla="*/ 7 h 827"/>
                <a:gd name="T14" fmla="*/ 479 w 839"/>
                <a:gd name="T15" fmla="*/ 27 h 827"/>
                <a:gd name="T16" fmla="*/ 566 w 839"/>
                <a:gd name="T17" fmla="*/ 167 h 827"/>
                <a:gd name="T18" fmla="*/ 659 w 839"/>
                <a:gd name="T19" fmla="*/ 367 h 827"/>
                <a:gd name="T20" fmla="*/ 759 w 839"/>
                <a:gd name="T21" fmla="*/ 607 h 827"/>
                <a:gd name="T22" fmla="*/ 839 w 839"/>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188" name="Text Box 28"/>
            <p:cNvSpPr txBox="1">
              <a:spLocks noChangeArrowheads="1"/>
            </p:cNvSpPr>
            <p:nvPr/>
          </p:nvSpPr>
          <p:spPr bwMode="auto">
            <a:xfrm>
              <a:off x="3868" y="1913"/>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O</a:t>
              </a:r>
            </a:p>
          </p:txBody>
        </p:sp>
        <p:sp>
          <p:nvSpPr>
            <p:cNvPr id="604189" name="Text Box 29"/>
            <p:cNvSpPr txBox="1">
              <a:spLocks noChangeArrowheads="1"/>
            </p:cNvSpPr>
            <p:nvPr/>
          </p:nvSpPr>
          <p:spPr bwMode="auto">
            <a:xfrm>
              <a:off x="5436" y="1999"/>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t</a:t>
              </a:r>
            </a:p>
          </p:txBody>
        </p:sp>
        <p:sp>
          <p:nvSpPr>
            <p:cNvPr id="604190" name="Text Box 30"/>
            <p:cNvSpPr txBox="1">
              <a:spLocks noChangeArrowheads="1"/>
            </p:cNvSpPr>
            <p:nvPr/>
          </p:nvSpPr>
          <p:spPr bwMode="auto">
            <a:xfrm>
              <a:off x="3860" y="1527"/>
              <a:ext cx="1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p>
              <a:pPr algn="just" eaLnBrk="0" hangingPunct="0"/>
              <a:r>
                <a:rPr lang="en-US" altLang="zh-CN" sz="2000" i="1">
                  <a:solidFill>
                    <a:schemeClr val="tx2"/>
                  </a:solidFill>
                  <a:latin typeface="Times New Roman" panose="02020603050405020304" pitchFamily="18" charset="0"/>
                </a:rPr>
                <a:t>u</a:t>
              </a:r>
              <a:r>
                <a:rPr lang="en-US" altLang="zh-CN" sz="2000" i="1" baseline="-25000">
                  <a:solidFill>
                    <a:schemeClr val="tx2"/>
                  </a:solidFill>
                  <a:latin typeface="Times New Roman" panose="02020603050405020304" pitchFamily="18" charset="0"/>
                </a:rPr>
                <a:t>s</a:t>
              </a:r>
            </a:p>
          </p:txBody>
        </p:sp>
        <p:sp>
          <p:nvSpPr>
            <p:cNvPr id="604191" name="Line 31"/>
            <p:cNvSpPr>
              <a:spLocks noChangeShapeType="1"/>
            </p:cNvSpPr>
            <p:nvPr/>
          </p:nvSpPr>
          <p:spPr bwMode="auto">
            <a:xfrm>
              <a:off x="4164" y="1547"/>
              <a:ext cx="0" cy="2245"/>
            </a:xfrm>
            <a:prstGeom prst="line">
              <a:avLst/>
            </a:prstGeom>
            <a:noFill/>
            <a:ln w="31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193" name="Group 33"/>
          <p:cNvGrpSpPr>
            <a:grpSpLocks/>
          </p:cNvGrpSpPr>
          <p:nvPr/>
        </p:nvGrpSpPr>
        <p:grpSpPr bwMode="auto">
          <a:xfrm>
            <a:off x="7032625" y="5157788"/>
            <a:ext cx="3024188" cy="1033462"/>
            <a:chOff x="3470" y="3249"/>
            <a:chExt cx="1905" cy="651"/>
          </a:xfrm>
        </p:grpSpPr>
        <p:sp>
          <p:nvSpPr>
            <p:cNvPr id="604194" name="Rectangle 34"/>
            <p:cNvSpPr>
              <a:spLocks noChangeArrowheads="1"/>
            </p:cNvSpPr>
            <p:nvPr/>
          </p:nvSpPr>
          <p:spPr bwMode="auto">
            <a:xfrm>
              <a:off x="3470" y="3249"/>
              <a:ext cx="6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4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&gt;0</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时</a:t>
              </a:r>
              <a:endParaRPr lang="zh-CN" altLang="en-US" sz="24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4195" name="Rectangle 35"/>
            <p:cNvSpPr>
              <a:spLocks noChangeArrowheads="1"/>
            </p:cNvSpPr>
            <p:nvPr/>
          </p:nvSpPr>
          <p:spPr bwMode="auto">
            <a:xfrm>
              <a:off x="3515" y="3612"/>
              <a:ext cx="8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4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&lt;0</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时</a:t>
              </a:r>
              <a:endParaRPr lang="zh-CN" altLang="en-US" sz="24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4196" name="AutoShape 36"/>
            <p:cNvSpPr>
              <a:spLocks/>
            </p:cNvSpPr>
            <p:nvPr/>
          </p:nvSpPr>
          <p:spPr bwMode="auto">
            <a:xfrm>
              <a:off x="4105" y="3339"/>
              <a:ext cx="181" cy="453"/>
            </a:xfrm>
            <a:prstGeom prst="rightBrace">
              <a:avLst>
                <a:gd name="adj1" fmla="val 208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4197" name="Object 37"/>
            <p:cNvGraphicFramePr>
              <a:graphicFrameLocks noChangeAspect="1"/>
            </p:cNvGraphicFramePr>
            <p:nvPr/>
          </p:nvGraphicFramePr>
          <p:xfrm>
            <a:off x="4377" y="3339"/>
            <a:ext cx="998" cy="454"/>
          </p:xfrm>
          <a:graphic>
            <a:graphicData uri="http://schemas.openxmlformats.org/presentationml/2006/ole">
              <mc:AlternateContent xmlns:mc="http://schemas.openxmlformats.org/markup-compatibility/2006">
                <mc:Choice xmlns:v="urn:schemas-microsoft-com:vml" Requires="v">
                  <p:oleObj name="公式" r:id="rId4" imgW="939392" imgH="431613" progId="Equation.3">
                    <p:embed/>
                  </p:oleObj>
                </mc:Choice>
                <mc:Fallback>
                  <p:oleObj name="公式" r:id="rId4" imgW="939392" imgH="431613" progId="Equation.3">
                    <p:embed/>
                    <p:pic>
                      <p:nvPicPr>
                        <p:cNvPr id="604197"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7" y="3339"/>
                          <a:ext cx="998"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 name="Rectangle 6"/>
          <p:cNvSpPr txBox="1">
            <a:spLocks noChangeArrowheads="1"/>
          </p:cNvSpPr>
          <p:nvPr/>
        </p:nvSpPr>
        <p:spPr>
          <a:xfrm>
            <a:off x="838200" y="474784"/>
            <a:ext cx="10515600" cy="590429"/>
          </a:xfrm>
          <a:prstGeom prst="rect">
            <a:avLst/>
          </a:prstGeom>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t>2</a:t>
            </a:r>
            <a:r>
              <a:rPr lang="zh-CN" altLang="en-US" dirty="0"/>
              <a:t>、精密检波电路</a:t>
            </a:r>
          </a:p>
        </p:txBody>
      </p:sp>
      <p:sp>
        <p:nvSpPr>
          <p:cNvPr id="39" name="内容占位符 2"/>
          <p:cNvSpPr txBox="1">
            <a:spLocks/>
          </p:cNvSpPr>
          <p:nvPr/>
        </p:nvSpPr>
        <p:spPr>
          <a:xfrm>
            <a:off x="838200" y="1199177"/>
            <a:ext cx="10515600" cy="49777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50000"/>
              </a:lnSpc>
              <a:spcBef>
                <a:spcPts val="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40" name="内容占位符 2">
            <a:extLst>
              <a:ext uri="{FF2B5EF4-FFF2-40B4-BE49-F238E27FC236}">
                <a16:creationId xmlns:a16="http://schemas.microsoft.com/office/drawing/2014/main" id="{CE18641A-3A15-4CF3-92CE-A268BF469988}"/>
              </a:ext>
            </a:extLst>
          </p:cNvPr>
          <p:cNvSpPr txBox="1">
            <a:spLocks/>
          </p:cNvSpPr>
          <p:nvPr/>
        </p:nvSpPr>
        <p:spPr>
          <a:xfrm>
            <a:off x="990600" y="1351577"/>
            <a:ext cx="10515600" cy="49777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50000"/>
              </a:lnSpc>
              <a:spcBef>
                <a:spcPts val="0"/>
              </a:spcBef>
              <a:buFont typeface="Arial" panose="020B0604020202020204" pitchFamily="34" charset="0"/>
              <a:buChar char="•"/>
              <a:defRPr sz="24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ct val="150000"/>
              </a:lnSpc>
              <a:spcBef>
                <a:spcPts val="0"/>
              </a:spcBef>
              <a:buFont typeface="Wingdings" panose="05000000000000000000" pitchFamily="2" charset="2"/>
              <a:buChar char="ü"/>
              <a:defRPr sz="20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全波精密检波电路</a:t>
            </a:r>
            <a:endParaRPr lang="zh-CN" altLang="en-US" dirty="0"/>
          </a:p>
        </p:txBody>
      </p:sp>
    </p:spTree>
    <p:extLst>
      <p:ext uri="{BB962C8B-B14F-4D97-AF65-F5344CB8AC3E}">
        <p14:creationId xmlns:p14="http://schemas.microsoft.com/office/powerpoint/2010/main" val="3577561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237" name="Text Box 220"/>
          <p:cNvSpPr txBox="1">
            <a:spLocks noChangeArrowheads="1"/>
          </p:cNvSpPr>
          <p:nvPr/>
        </p:nvSpPr>
        <p:spPr bwMode="auto">
          <a:xfrm>
            <a:off x="3935414" y="981075"/>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endParaRPr kumimoji="1" lang="zh-CN" altLang="zh-CN" sz="2400">
              <a:solidFill>
                <a:srgbClr val="0000FF"/>
              </a:solidFill>
              <a:latin typeface="微软雅黑" panose="020B0503020204020204" pitchFamily="34" charset="-122"/>
              <a:ea typeface="微软雅黑" panose="020B0503020204020204" pitchFamily="34" charset="-122"/>
            </a:endParaRPr>
          </a:p>
        </p:txBody>
      </p:sp>
      <p:sp>
        <p:nvSpPr>
          <p:cNvPr id="139" name="Rectangle 6"/>
          <p:cNvSpPr txBox="1">
            <a:spLocks noChangeArrowheads="1"/>
          </p:cNvSpPr>
          <p:nvPr/>
        </p:nvSpPr>
        <p:spPr>
          <a:xfrm>
            <a:off x="838200" y="474784"/>
            <a:ext cx="10515600" cy="590429"/>
          </a:xfrm>
          <a:prstGeom prst="rect">
            <a:avLst/>
          </a:prstGeom>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t>2</a:t>
            </a:r>
            <a:r>
              <a:rPr lang="zh-CN" altLang="en-US" dirty="0"/>
              <a:t>、精密检波电路</a:t>
            </a:r>
          </a:p>
        </p:txBody>
      </p:sp>
      <p:grpSp>
        <p:nvGrpSpPr>
          <p:cNvPr id="141" name="Group 148"/>
          <p:cNvGrpSpPr>
            <a:grpSpLocks/>
          </p:cNvGrpSpPr>
          <p:nvPr/>
        </p:nvGrpSpPr>
        <p:grpSpPr bwMode="auto">
          <a:xfrm>
            <a:off x="1747610" y="2580234"/>
            <a:ext cx="4095750" cy="3227388"/>
            <a:chOff x="236" y="998"/>
            <a:chExt cx="2580" cy="2033"/>
          </a:xfrm>
        </p:grpSpPr>
        <p:sp>
          <p:nvSpPr>
            <p:cNvPr id="142" name="Text Box 4"/>
            <p:cNvSpPr txBox="1">
              <a:spLocks noChangeArrowheads="1"/>
            </p:cNvSpPr>
            <p:nvPr/>
          </p:nvSpPr>
          <p:spPr bwMode="auto">
            <a:xfrm>
              <a:off x="2408" y="1832"/>
              <a:ext cx="40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u</a:t>
              </a:r>
              <a:r>
                <a:rPr lang="en-US" altLang="zh-CN" sz="2000" baseline="-25000"/>
                <a:t>o</a:t>
              </a:r>
            </a:p>
          </p:txBody>
        </p:sp>
        <p:sp>
          <p:nvSpPr>
            <p:cNvPr id="144" name="Line 8"/>
            <p:cNvSpPr>
              <a:spLocks noChangeShapeType="1"/>
            </p:cNvSpPr>
            <p:nvPr/>
          </p:nvSpPr>
          <p:spPr bwMode="auto">
            <a:xfrm>
              <a:off x="902" y="1599"/>
              <a:ext cx="272" cy="0"/>
            </a:xfrm>
            <a:prstGeom prst="line">
              <a:avLst/>
            </a:prstGeom>
            <a:noFill/>
            <a:ln w="1905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5" name="Line 9"/>
            <p:cNvSpPr>
              <a:spLocks noChangeShapeType="1"/>
            </p:cNvSpPr>
            <p:nvPr/>
          </p:nvSpPr>
          <p:spPr bwMode="auto">
            <a:xfrm flipV="1">
              <a:off x="995" y="1044"/>
              <a:ext cx="0" cy="56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10"/>
            <p:cNvSpPr>
              <a:spLocks noChangeShapeType="1"/>
            </p:cNvSpPr>
            <p:nvPr/>
          </p:nvSpPr>
          <p:spPr bwMode="auto">
            <a:xfrm>
              <a:off x="998" y="1049"/>
              <a:ext cx="886"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11"/>
            <p:cNvSpPr>
              <a:spLocks noChangeShapeType="1"/>
            </p:cNvSpPr>
            <p:nvPr/>
          </p:nvSpPr>
          <p:spPr bwMode="auto">
            <a:xfrm>
              <a:off x="1800" y="1237"/>
              <a:ext cx="0" cy="485"/>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Text Box 17"/>
            <p:cNvSpPr txBox="1">
              <a:spLocks noChangeArrowheads="1"/>
            </p:cNvSpPr>
            <p:nvPr/>
          </p:nvSpPr>
          <p:spPr bwMode="auto">
            <a:xfrm>
              <a:off x="1879" y="1060"/>
              <a:ext cx="3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R</a:t>
              </a:r>
              <a:r>
                <a:rPr lang="en-US" altLang="zh-CN" sz="2000" baseline="-25000"/>
                <a:t>4</a:t>
              </a:r>
            </a:p>
          </p:txBody>
        </p:sp>
        <p:sp>
          <p:nvSpPr>
            <p:cNvPr id="149" name="Text Box 18"/>
            <p:cNvSpPr txBox="1">
              <a:spLocks noChangeArrowheads="1"/>
            </p:cNvSpPr>
            <p:nvPr/>
          </p:nvSpPr>
          <p:spPr bwMode="auto">
            <a:xfrm>
              <a:off x="1485" y="998"/>
              <a:ext cx="53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dirty="0"/>
                <a:t>VD</a:t>
              </a:r>
              <a:r>
                <a:rPr lang="en-US" altLang="zh-CN" sz="2000" baseline="-25000" dirty="0"/>
                <a:t>1</a:t>
              </a:r>
            </a:p>
          </p:txBody>
        </p:sp>
        <p:sp>
          <p:nvSpPr>
            <p:cNvPr id="150" name="Text Box 19"/>
            <p:cNvSpPr txBox="1">
              <a:spLocks noChangeArrowheads="1"/>
            </p:cNvSpPr>
            <p:nvPr/>
          </p:nvSpPr>
          <p:spPr bwMode="auto">
            <a:xfrm>
              <a:off x="1850" y="1411"/>
              <a:ext cx="4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VD</a:t>
              </a:r>
              <a:r>
                <a:rPr lang="en-US" altLang="zh-CN" sz="2000" baseline="-25000"/>
                <a:t>2</a:t>
              </a:r>
            </a:p>
          </p:txBody>
        </p:sp>
        <p:sp>
          <p:nvSpPr>
            <p:cNvPr id="151" name="Text Box 20"/>
            <p:cNvSpPr txBox="1">
              <a:spLocks noChangeArrowheads="1"/>
            </p:cNvSpPr>
            <p:nvPr/>
          </p:nvSpPr>
          <p:spPr bwMode="auto">
            <a:xfrm>
              <a:off x="800" y="1842"/>
              <a:ext cx="37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R</a:t>
              </a:r>
              <a:r>
                <a:rPr lang="en-US" altLang="zh-CN" sz="2000" baseline="-25000"/>
                <a:t>2</a:t>
              </a:r>
            </a:p>
          </p:txBody>
        </p:sp>
        <p:sp>
          <p:nvSpPr>
            <p:cNvPr id="152" name="Line 21"/>
            <p:cNvSpPr>
              <a:spLocks noChangeShapeType="1"/>
            </p:cNvSpPr>
            <p:nvPr/>
          </p:nvSpPr>
          <p:spPr bwMode="auto">
            <a:xfrm>
              <a:off x="1011" y="2631"/>
              <a:ext cx="170" cy="0"/>
            </a:xfrm>
            <a:prstGeom prst="line">
              <a:avLst/>
            </a:prstGeom>
            <a:noFill/>
            <a:ln w="1905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 name="Line 22"/>
            <p:cNvSpPr>
              <a:spLocks noChangeShapeType="1"/>
            </p:cNvSpPr>
            <p:nvPr/>
          </p:nvSpPr>
          <p:spPr bwMode="auto">
            <a:xfrm flipV="1">
              <a:off x="1008" y="2090"/>
              <a:ext cx="0" cy="544"/>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23"/>
            <p:cNvSpPr>
              <a:spLocks noChangeShapeType="1"/>
            </p:cNvSpPr>
            <p:nvPr/>
          </p:nvSpPr>
          <p:spPr bwMode="auto">
            <a:xfrm>
              <a:off x="1008" y="2093"/>
              <a:ext cx="874"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24"/>
            <p:cNvSpPr>
              <a:spLocks noChangeShapeType="1"/>
            </p:cNvSpPr>
            <p:nvPr/>
          </p:nvSpPr>
          <p:spPr bwMode="auto">
            <a:xfrm>
              <a:off x="1804" y="2266"/>
              <a:ext cx="0" cy="51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25"/>
            <p:cNvSpPr>
              <a:spLocks noChangeShapeType="1"/>
            </p:cNvSpPr>
            <p:nvPr/>
          </p:nvSpPr>
          <p:spPr bwMode="auto">
            <a:xfrm>
              <a:off x="2224" y="1048"/>
              <a:ext cx="0" cy="174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Text Box 28"/>
            <p:cNvSpPr txBox="1">
              <a:spLocks noChangeArrowheads="1"/>
            </p:cNvSpPr>
            <p:nvPr/>
          </p:nvSpPr>
          <p:spPr bwMode="auto">
            <a:xfrm>
              <a:off x="1894" y="1827"/>
              <a:ext cx="4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R</a:t>
              </a:r>
              <a:r>
                <a:rPr lang="en-US" altLang="zh-CN" sz="2000" baseline="-25000"/>
                <a:t>5</a:t>
              </a:r>
            </a:p>
          </p:txBody>
        </p:sp>
        <p:sp>
          <p:nvSpPr>
            <p:cNvPr id="158" name="Text Box 29"/>
            <p:cNvSpPr txBox="1">
              <a:spLocks noChangeArrowheads="1"/>
            </p:cNvSpPr>
            <p:nvPr/>
          </p:nvSpPr>
          <p:spPr bwMode="auto">
            <a:xfrm>
              <a:off x="1064" y="2037"/>
              <a:ext cx="5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VD</a:t>
              </a:r>
              <a:r>
                <a:rPr lang="en-US" altLang="zh-CN" sz="2000" baseline="-25000"/>
                <a:t>3</a:t>
              </a:r>
            </a:p>
          </p:txBody>
        </p:sp>
        <p:sp>
          <p:nvSpPr>
            <p:cNvPr id="159" name="Text Box 30"/>
            <p:cNvSpPr txBox="1">
              <a:spLocks noChangeArrowheads="1"/>
            </p:cNvSpPr>
            <p:nvPr/>
          </p:nvSpPr>
          <p:spPr bwMode="auto">
            <a:xfrm>
              <a:off x="1852" y="2481"/>
              <a:ext cx="58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VD</a:t>
              </a:r>
              <a:r>
                <a:rPr lang="en-US" altLang="zh-CN" sz="2000" baseline="-25000"/>
                <a:t>4</a:t>
              </a:r>
            </a:p>
          </p:txBody>
        </p:sp>
        <p:sp>
          <p:nvSpPr>
            <p:cNvPr id="160" name="Text Box 31"/>
            <p:cNvSpPr txBox="1">
              <a:spLocks noChangeArrowheads="1"/>
            </p:cNvSpPr>
            <p:nvPr/>
          </p:nvSpPr>
          <p:spPr bwMode="auto">
            <a:xfrm>
              <a:off x="619" y="2615"/>
              <a:ext cx="47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80008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R</a:t>
              </a:r>
              <a:r>
                <a:rPr lang="en-US" altLang="zh-CN" sz="2000" baseline="-25000"/>
                <a:t>3</a:t>
              </a:r>
            </a:p>
          </p:txBody>
        </p:sp>
        <p:sp>
          <p:nvSpPr>
            <p:cNvPr id="161" name="Line 32"/>
            <p:cNvSpPr>
              <a:spLocks noChangeShapeType="1"/>
            </p:cNvSpPr>
            <p:nvPr/>
          </p:nvSpPr>
          <p:spPr bwMode="auto">
            <a:xfrm>
              <a:off x="525" y="1604"/>
              <a:ext cx="0" cy="129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Oval 33"/>
            <p:cNvSpPr>
              <a:spLocks noChangeArrowheads="1"/>
            </p:cNvSpPr>
            <p:nvPr/>
          </p:nvSpPr>
          <p:spPr bwMode="auto">
            <a:xfrm>
              <a:off x="310" y="1827"/>
              <a:ext cx="29" cy="29"/>
            </a:xfrm>
            <a:prstGeom prst="ellipse">
              <a:avLst/>
            </a:prstGeom>
            <a:noFill/>
            <a:ln w="1905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 name="Oval 35"/>
            <p:cNvSpPr>
              <a:spLocks noChangeArrowheads="1"/>
            </p:cNvSpPr>
            <p:nvPr/>
          </p:nvSpPr>
          <p:spPr bwMode="auto">
            <a:xfrm>
              <a:off x="310" y="1586"/>
              <a:ext cx="29" cy="29"/>
            </a:xfrm>
            <a:prstGeom prst="ellipse">
              <a:avLst/>
            </a:prstGeom>
            <a:noFill/>
            <a:ln w="1905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 name="Text Box 36"/>
            <p:cNvSpPr txBox="1">
              <a:spLocks noChangeArrowheads="1"/>
            </p:cNvSpPr>
            <p:nvPr/>
          </p:nvSpPr>
          <p:spPr bwMode="auto">
            <a:xfrm>
              <a:off x="260" y="1320"/>
              <a:ext cx="40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u</a:t>
              </a:r>
              <a:r>
                <a:rPr lang="en-US" altLang="zh-CN" sz="2000" i="1" baseline="-25000"/>
                <a:t>s</a:t>
              </a:r>
              <a:endParaRPr lang="en-US" altLang="zh-CN" sz="2000" baseline="-25000"/>
            </a:p>
          </p:txBody>
        </p:sp>
        <p:sp>
          <p:nvSpPr>
            <p:cNvPr id="165" name="Text Box 37"/>
            <p:cNvSpPr txBox="1">
              <a:spLocks noChangeArrowheads="1"/>
            </p:cNvSpPr>
            <p:nvPr/>
          </p:nvSpPr>
          <p:spPr bwMode="auto">
            <a:xfrm>
              <a:off x="661" y="1316"/>
              <a:ext cx="31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t>R</a:t>
              </a:r>
              <a:r>
                <a:rPr lang="en-US" altLang="zh-CN" sz="2000" baseline="-25000"/>
                <a:t>1</a:t>
              </a:r>
            </a:p>
          </p:txBody>
        </p:sp>
        <p:sp>
          <p:nvSpPr>
            <p:cNvPr id="166" name="Oval 38"/>
            <p:cNvSpPr>
              <a:spLocks noChangeArrowheads="1"/>
            </p:cNvSpPr>
            <p:nvPr/>
          </p:nvSpPr>
          <p:spPr bwMode="auto">
            <a:xfrm>
              <a:off x="2506" y="2086"/>
              <a:ext cx="29" cy="29"/>
            </a:xfrm>
            <a:prstGeom prst="ellipse">
              <a:avLst/>
            </a:prstGeom>
            <a:noFill/>
            <a:ln w="1905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7" name="Oval 39"/>
            <p:cNvSpPr>
              <a:spLocks noChangeArrowheads="1"/>
            </p:cNvSpPr>
            <p:nvPr/>
          </p:nvSpPr>
          <p:spPr bwMode="auto">
            <a:xfrm>
              <a:off x="2498" y="1861"/>
              <a:ext cx="29" cy="29"/>
            </a:xfrm>
            <a:prstGeom prst="ellipse">
              <a:avLst/>
            </a:prstGeom>
            <a:noFill/>
            <a:ln w="1905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8" name="Line 40"/>
            <p:cNvSpPr>
              <a:spLocks noChangeShapeType="1"/>
            </p:cNvSpPr>
            <p:nvPr/>
          </p:nvSpPr>
          <p:spPr bwMode="auto">
            <a:xfrm>
              <a:off x="2224" y="1872"/>
              <a:ext cx="282"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42"/>
            <p:cNvSpPr>
              <a:spLocks noChangeShapeType="1"/>
            </p:cNvSpPr>
            <p:nvPr/>
          </p:nvSpPr>
          <p:spPr bwMode="auto">
            <a:xfrm>
              <a:off x="1616" y="1724"/>
              <a:ext cx="605"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AutoShape 43"/>
            <p:cNvSpPr>
              <a:spLocks noChangeArrowheads="1"/>
            </p:cNvSpPr>
            <p:nvPr/>
          </p:nvSpPr>
          <p:spPr bwMode="auto">
            <a:xfrm rot="5400000">
              <a:off x="1289" y="1415"/>
              <a:ext cx="125" cy="123"/>
            </a:xfrm>
            <a:prstGeom prst="triangle">
              <a:avLst>
                <a:gd name="adj" fmla="val 50000"/>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1" name="Line 44"/>
            <p:cNvSpPr>
              <a:spLocks noChangeShapeType="1"/>
            </p:cNvSpPr>
            <p:nvPr/>
          </p:nvSpPr>
          <p:spPr bwMode="auto">
            <a:xfrm>
              <a:off x="1174" y="1364"/>
              <a:ext cx="443"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45"/>
            <p:cNvSpPr>
              <a:spLocks noChangeShapeType="1"/>
            </p:cNvSpPr>
            <p:nvPr/>
          </p:nvSpPr>
          <p:spPr bwMode="auto">
            <a:xfrm>
              <a:off x="1174" y="1987"/>
              <a:ext cx="444"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46"/>
            <p:cNvSpPr>
              <a:spLocks noChangeShapeType="1"/>
            </p:cNvSpPr>
            <p:nvPr/>
          </p:nvSpPr>
          <p:spPr bwMode="auto">
            <a:xfrm rot="5400000">
              <a:off x="863" y="1677"/>
              <a:ext cx="621"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Text Box 47"/>
            <p:cNvSpPr txBox="1">
              <a:spLocks noChangeArrowheads="1"/>
            </p:cNvSpPr>
            <p:nvPr/>
          </p:nvSpPr>
          <p:spPr bwMode="auto">
            <a:xfrm>
              <a:off x="1451" y="1357"/>
              <a:ext cx="133"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a:latin typeface="宋体" panose="02010600030101010101" pitchFamily="2" charset="-122"/>
                </a:rPr>
                <a:t>∞</a:t>
              </a:r>
              <a:endParaRPr lang="zh-CN" altLang="en-US" sz="2000"/>
            </a:p>
          </p:txBody>
        </p:sp>
        <p:sp>
          <p:nvSpPr>
            <p:cNvPr id="175" name="Text Box 48"/>
            <p:cNvSpPr txBox="1">
              <a:spLocks noChangeArrowheads="1"/>
            </p:cNvSpPr>
            <p:nvPr/>
          </p:nvSpPr>
          <p:spPr bwMode="auto">
            <a:xfrm>
              <a:off x="1204" y="1490"/>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p>
          </p:txBody>
        </p:sp>
        <p:sp>
          <p:nvSpPr>
            <p:cNvPr id="176" name="Text Box 49"/>
            <p:cNvSpPr txBox="1">
              <a:spLocks noChangeArrowheads="1"/>
            </p:cNvSpPr>
            <p:nvPr/>
          </p:nvSpPr>
          <p:spPr bwMode="auto">
            <a:xfrm>
              <a:off x="1214" y="1733"/>
              <a:ext cx="1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p>
          </p:txBody>
        </p:sp>
        <p:sp>
          <p:nvSpPr>
            <p:cNvPr id="177" name="Text Box 50"/>
            <p:cNvSpPr txBox="1">
              <a:spLocks noChangeArrowheads="1"/>
            </p:cNvSpPr>
            <p:nvPr/>
          </p:nvSpPr>
          <p:spPr bwMode="auto">
            <a:xfrm>
              <a:off x="1510" y="1625"/>
              <a:ext cx="11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p>
          </p:txBody>
        </p:sp>
        <p:sp>
          <p:nvSpPr>
            <p:cNvPr id="178" name="Text Box 51"/>
            <p:cNvSpPr txBox="1">
              <a:spLocks noChangeArrowheads="1"/>
            </p:cNvSpPr>
            <p:nvPr/>
          </p:nvSpPr>
          <p:spPr bwMode="auto">
            <a:xfrm>
              <a:off x="1385" y="1769"/>
              <a:ext cx="32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N</a:t>
              </a:r>
              <a:r>
                <a:rPr lang="en-US" altLang="zh-CN" sz="2000" baseline="-25000"/>
                <a:t>1</a:t>
              </a:r>
            </a:p>
          </p:txBody>
        </p:sp>
        <p:sp>
          <p:nvSpPr>
            <p:cNvPr id="179" name="Line 52"/>
            <p:cNvSpPr>
              <a:spLocks noChangeShapeType="1"/>
            </p:cNvSpPr>
            <p:nvPr/>
          </p:nvSpPr>
          <p:spPr bwMode="auto">
            <a:xfrm rot="5400000">
              <a:off x="1302" y="1672"/>
              <a:ext cx="630"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0" name="Group 53"/>
            <p:cNvGrpSpPr>
              <a:grpSpLocks/>
            </p:cNvGrpSpPr>
            <p:nvPr/>
          </p:nvGrpSpPr>
          <p:grpSpPr bwMode="auto">
            <a:xfrm>
              <a:off x="1370" y="1181"/>
              <a:ext cx="137" cy="126"/>
              <a:chOff x="3244" y="6428"/>
              <a:chExt cx="261" cy="288"/>
            </a:xfrm>
          </p:grpSpPr>
          <p:sp>
            <p:nvSpPr>
              <p:cNvPr id="224" name="Line 54"/>
              <p:cNvSpPr>
                <a:spLocks noChangeShapeType="1"/>
              </p:cNvSpPr>
              <p:nvPr/>
            </p:nvSpPr>
            <p:spPr bwMode="auto">
              <a:xfrm rot="5400000">
                <a:off x="3361" y="6572"/>
                <a:ext cx="28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 name="AutoShape 55"/>
              <p:cNvSpPr>
                <a:spLocks noChangeArrowheads="1"/>
              </p:cNvSpPr>
              <p:nvPr/>
            </p:nvSpPr>
            <p:spPr bwMode="auto">
              <a:xfrm rot="5400000">
                <a:off x="3225" y="6447"/>
                <a:ext cx="288" cy="250"/>
              </a:xfrm>
              <a:prstGeom prst="triangle">
                <a:avLst>
                  <a:gd name="adj" fmla="val 50000"/>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81" name="Rectangle 56"/>
            <p:cNvSpPr>
              <a:spLocks noChangeArrowheads="1"/>
            </p:cNvSpPr>
            <p:nvPr/>
          </p:nvSpPr>
          <p:spPr bwMode="auto">
            <a:xfrm>
              <a:off x="833" y="1808"/>
              <a:ext cx="220" cy="73"/>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 name="Line 57"/>
            <p:cNvSpPr>
              <a:spLocks noChangeShapeType="1"/>
            </p:cNvSpPr>
            <p:nvPr/>
          </p:nvSpPr>
          <p:spPr bwMode="auto">
            <a:xfrm>
              <a:off x="708" y="1850"/>
              <a:ext cx="124"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Line 58"/>
            <p:cNvSpPr>
              <a:spLocks noChangeShapeType="1"/>
            </p:cNvSpPr>
            <p:nvPr/>
          </p:nvSpPr>
          <p:spPr bwMode="auto">
            <a:xfrm>
              <a:off x="1053" y="1846"/>
              <a:ext cx="115"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60"/>
            <p:cNvSpPr>
              <a:spLocks noChangeShapeType="1"/>
            </p:cNvSpPr>
            <p:nvPr/>
          </p:nvSpPr>
          <p:spPr bwMode="auto">
            <a:xfrm>
              <a:off x="619" y="2001"/>
              <a:ext cx="174"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61"/>
            <p:cNvSpPr>
              <a:spLocks noChangeShapeType="1"/>
            </p:cNvSpPr>
            <p:nvPr/>
          </p:nvSpPr>
          <p:spPr bwMode="auto">
            <a:xfrm rot="5400000">
              <a:off x="633" y="1918"/>
              <a:ext cx="146"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Rectangle 62"/>
            <p:cNvSpPr>
              <a:spLocks noChangeArrowheads="1"/>
            </p:cNvSpPr>
            <p:nvPr/>
          </p:nvSpPr>
          <p:spPr bwMode="auto">
            <a:xfrm>
              <a:off x="681" y="1568"/>
              <a:ext cx="220" cy="73"/>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7" name="Line 63"/>
            <p:cNvSpPr>
              <a:spLocks noChangeShapeType="1"/>
            </p:cNvSpPr>
            <p:nvPr/>
          </p:nvSpPr>
          <p:spPr bwMode="auto">
            <a:xfrm>
              <a:off x="339" y="1600"/>
              <a:ext cx="341"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Rectangle 64"/>
            <p:cNvSpPr>
              <a:spLocks noChangeArrowheads="1"/>
            </p:cNvSpPr>
            <p:nvPr/>
          </p:nvSpPr>
          <p:spPr bwMode="auto">
            <a:xfrm>
              <a:off x="1884" y="1017"/>
              <a:ext cx="219" cy="72"/>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9" name="Line 65"/>
            <p:cNvSpPr>
              <a:spLocks noChangeShapeType="1"/>
            </p:cNvSpPr>
            <p:nvPr/>
          </p:nvSpPr>
          <p:spPr bwMode="auto">
            <a:xfrm>
              <a:off x="2103" y="1054"/>
              <a:ext cx="115"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Rectangle 66"/>
            <p:cNvSpPr>
              <a:spLocks noChangeArrowheads="1"/>
            </p:cNvSpPr>
            <p:nvPr/>
          </p:nvSpPr>
          <p:spPr bwMode="auto">
            <a:xfrm>
              <a:off x="1886" y="2059"/>
              <a:ext cx="220" cy="73"/>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1" name="Line 67"/>
            <p:cNvSpPr>
              <a:spLocks noChangeShapeType="1"/>
            </p:cNvSpPr>
            <p:nvPr/>
          </p:nvSpPr>
          <p:spPr bwMode="auto">
            <a:xfrm>
              <a:off x="2106" y="2096"/>
              <a:ext cx="115"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2" name="Group 68"/>
            <p:cNvGrpSpPr>
              <a:grpSpLocks/>
            </p:cNvGrpSpPr>
            <p:nvPr/>
          </p:nvGrpSpPr>
          <p:grpSpPr bwMode="auto">
            <a:xfrm>
              <a:off x="1916" y="2720"/>
              <a:ext cx="138" cy="127"/>
              <a:chOff x="3244" y="6428"/>
              <a:chExt cx="261" cy="288"/>
            </a:xfrm>
          </p:grpSpPr>
          <p:sp>
            <p:nvSpPr>
              <p:cNvPr id="222" name="Line 69"/>
              <p:cNvSpPr>
                <a:spLocks noChangeShapeType="1"/>
              </p:cNvSpPr>
              <p:nvPr/>
            </p:nvSpPr>
            <p:spPr bwMode="auto">
              <a:xfrm rot="5400000">
                <a:off x="3361" y="6572"/>
                <a:ext cx="28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 name="AutoShape 70"/>
              <p:cNvSpPr>
                <a:spLocks noChangeArrowheads="1"/>
              </p:cNvSpPr>
              <p:nvPr/>
            </p:nvSpPr>
            <p:spPr bwMode="auto">
              <a:xfrm rot="5400000">
                <a:off x="3225" y="6447"/>
                <a:ext cx="288" cy="250"/>
              </a:xfrm>
              <a:prstGeom prst="triangle">
                <a:avLst>
                  <a:gd name="adj" fmla="val 50000"/>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3" name="Line 71"/>
            <p:cNvSpPr>
              <a:spLocks noChangeShapeType="1"/>
            </p:cNvSpPr>
            <p:nvPr/>
          </p:nvSpPr>
          <p:spPr bwMode="auto">
            <a:xfrm>
              <a:off x="1615" y="2785"/>
              <a:ext cx="605"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 name="Group 72"/>
            <p:cNvGrpSpPr>
              <a:grpSpLocks/>
            </p:cNvGrpSpPr>
            <p:nvPr/>
          </p:nvGrpSpPr>
          <p:grpSpPr bwMode="auto">
            <a:xfrm>
              <a:off x="1425" y="2205"/>
              <a:ext cx="137" cy="127"/>
              <a:chOff x="3244" y="6428"/>
              <a:chExt cx="261" cy="288"/>
            </a:xfrm>
          </p:grpSpPr>
          <p:sp>
            <p:nvSpPr>
              <p:cNvPr id="220" name="Line 73"/>
              <p:cNvSpPr>
                <a:spLocks noChangeShapeType="1"/>
              </p:cNvSpPr>
              <p:nvPr/>
            </p:nvSpPr>
            <p:spPr bwMode="auto">
              <a:xfrm rot="5400000">
                <a:off x="3361" y="6572"/>
                <a:ext cx="28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AutoShape 74"/>
              <p:cNvSpPr>
                <a:spLocks noChangeArrowheads="1"/>
              </p:cNvSpPr>
              <p:nvPr/>
            </p:nvSpPr>
            <p:spPr bwMode="auto">
              <a:xfrm rot="5400000">
                <a:off x="3225" y="6447"/>
                <a:ext cx="288" cy="250"/>
              </a:xfrm>
              <a:prstGeom prst="triangle">
                <a:avLst>
                  <a:gd name="adj" fmla="val 50000"/>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5" name="Line 75"/>
            <p:cNvSpPr>
              <a:spLocks noChangeShapeType="1"/>
            </p:cNvSpPr>
            <p:nvPr/>
          </p:nvSpPr>
          <p:spPr bwMode="auto">
            <a:xfrm>
              <a:off x="1014" y="2269"/>
              <a:ext cx="789"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AutoShape 76"/>
            <p:cNvSpPr>
              <a:spLocks noChangeArrowheads="1"/>
            </p:cNvSpPr>
            <p:nvPr/>
          </p:nvSpPr>
          <p:spPr bwMode="auto">
            <a:xfrm rot="5400000">
              <a:off x="1283" y="2452"/>
              <a:ext cx="124" cy="123"/>
            </a:xfrm>
            <a:prstGeom prst="triangle">
              <a:avLst>
                <a:gd name="adj" fmla="val 50000"/>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7" name="Line 77"/>
            <p:cNvSpPr>
              <a:spLocks noChangeShapeType="1"/>
            </p:cNvSpPr>
            <p:nvPr/>
          </p:nvSpPr>
          <p:spPr bwMode="auto">
            <a:xfrm>
              <a:off x="1175" y="2401"/>
              <a:ext cx="443"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Line 78"/>
            <p:cNvSpPr>
              <a:spLocks noChangeShapeType="1"/>
            </p:cNvSpPr>
            <p:nvPr/>
          </p:nvSpPr>
          <p:spPr bwMode="auto">
            <a:xfrm>
              <a:off x="1171" y="3031"/>
              <a:ext cx="453"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Line 79"/>
            <p:cNvSpPr>
              <a:spLocks noChangeShapeType="1"/>
            </p:cNvSpPr>
            <p:nvPr/>
          </p:nvSpPr>
          <p:spPr bwMode="auto">
            <a:xfrm rot="5400000">
              <a:off x="868" y="2714"/>
              <a:ext cx="622"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Text Box 80"/>
            <p:cNvSpPr txBox="1">
              <a:spLocks noChangeArrowheads="1"/>
            </p:cNvSpPr>
            <p:nvPr/>
          </p:nvSpPr>
          <p:spPr bwMode="auto">
            <a:xfrm>
              <a:off x="1444" y="2401"/>
              <a:ext cx="133"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a:latin typeface="宋体" panose="02010600030101010101" pitchFamily="2" charset="-122"/>
                </a:rPr>
                <a:t>∞</a:t>
              </a:r>
              <a:endParaRPr lang="zh-CN" altLang="en-US" sz="2000"/>
            </a:p>
          </p:txBody>
        </p:sp>
        <p:sp>
          <p:nvSpPr>
            <p:cNvPr id="201" name="Text Box 81"/>
            <p:cNvSpPr txBox="1">
              <a:spLocks noChangeArrowheads="1"/>
            </p:cNvSpPr>
            <p:nvPr/>
          </p:nvSpPr>
          <p:spPr bwMode="auto">
            <a:xfrm>
              <a:off x="1221" y="2519"/>
              <a:ext cx="1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p>
          </p:txBody>
        </p:sp>
        <p:sp>
          <p:nvSpPr>
            <p:cNvPr id="202" name="Text Box 82"/>
            <p:cNvSpPr txBox="1">
              <a:spLocks noChangeArrowheads="1"/>
            </p:cNvSpPr>
            <p:nvPr/>
          </p:nvSpPr>
          <p:spPr bwMode="auto">
            <a:xfrm>
              <a:off x="1224" y="2794"/>
              <a:ext cx="1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p>
          </p:txBody>
        </p:sp>
        <p:sp>
          <p:nvSpPr>
            <p:cNvPr id="203" name="Text Box 83"/>
            <p:cNvSpPr txBox="1">
              <a:spLocks noChangeArrowheads="1"/>
            </p:cNvSpPr>
            <p:nvPr/>
          </p:nvSpPr>
          <p:spPr bwMode="auto">
            <a:xfrm>
              <a:off x="1511" y="2678"/>
              <a:ext cx="11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p>
          </p:txBody>
        </p:sp>
        <p:sp>
          <p:nvSpPr>
            <p:cNvPr id="204" name="Text Box 84"/>
            <p:cNvSpPr txBox="1">
              <a:spLocks noChangeArrowheads="1"/>
            </p:cNvSpPr>
            <p:nvPr/>
          </p:nvSpPr>
          <p:spPr bwMode="auto">
            <a:xfrm>
              <a:off x="1387" y="2808"/>
              <a:ext cx="18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N</a:t>
              </a:r>
              <a:r>
                <a:rPr lang="en-US" altLang="zh-CN" sz="2000" baseline="-25000"/>
                <a:t>2</a:t>
              </a:r>
            </a:p>
          </p:txBody>
        </p:sp>
        <p:sp>
          <p:nvSpPr>
            <p:cNvPr id="205" name="Line 85"/>
            <p:cNvSpPr>
              <a:spLocks noChangeShapeType="1"/>
            </p:cNvSpPr>
            <p:nvPr/>
          </p:nvSpPr>
          <p:spPr bwMode="auto">
            <a:xfrm rot="5400000">
              <a:off x="1306" y="2714"/>
              <a:ext cx="623"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6" name="Group 86"/>
            <p:cNvGrpSpPr>
              <a:grpSpLocks/>
            </p:cNvGrpSpPr>
            <p:nvPr/>
          </p:nvGrpSpPr>
          <p:grpSpPr bwMode="auto">
            <a:xfrm>
              <a:off x="525" y="2858"/>
              <a:ext cx="334" cy="72"/>
              <a:chOff x="2160" y="2016"/>
              <a:chExt cx="640" cy="164"/>
            </a:xfrm>
          </p:grpSpPr>
          <p:sp>
            <p:nvSpPr>
              <p:cNvPr id="218" name="Rectangle 87"/>
              <p:cNvSpPr>
                <a:spLocks noChangeArrowheads="1"/>
              </p:cNvSpPr>
              <p:nvPr/>
            </p:nvSpPr>
            <p:spPr bwMode="auto">
              <a:xfrm>
                <a:off x="2380" y="2016"/>
                <a:ext cx="420" cy="164"/>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9" name="Line 88"/>
              <p:cNvSpPr>
                <a:spLocks noChangeShapeType="1"/>
              </p:cNvSpPr>
              <p:nvPr/>
            </p:nvSpPr>
            <p:spPr bwMode="auto">
              <a:xfrm>
                <a:off x="2160" y="2100"/>
                <a:ext cx="220"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7" name="Line 89"/>
            <p:cNvSpPr>
              <a:spLocks noChangeShapeType="1"/>
            </p:cNvSpPr>
            <p:nvPr/>
          </p:nvSpPr>
          <p:spPr bwMode="auto">
            <a:xfrm>
              <a:off x="859" y="2894"/>
              <a:ext cx="31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Line 91"/>
            <p:cNvSpPr>
              <a:spLocks noChangeShapeType="1"/>
            </p:cNvSpPr>
            <p:nvPr/>
          </p:nvSpPr>
          <p:spPr bwMode="auto">
            <a:xfrm>
              <a:off x="236" y="2005"/>
              <a:ext cx="173"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 name="Line 92"/>
            <p:cNvSpPr>
              <a:spLocks noChangeShapeType="1"/>
            </p:cNvSpPr>
            <p:nvPr/>
          </p:nvSpPr>
          <p:spPr bwMode="auto">
            <a:xfrm rot="5400000">
              <a:off x="249" y="1930"/>
              <a:ext cx="147"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94"/>
            <p:cNvSpPr>
              <a:spLocks noChangeShapeType="1"/>
            </p:cNvSpPr>
            <p:nvPr/>
          </p:nvSpPr>
          <p:spPr bwMode="auto">
            <a:xfrm>
              <a:off x="2433" y="2272"/>
              <a:ext cx="174"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 name="Line 95"/>
            <p:cNvSpPr>
              <a:spLocks noChangeShapeType="1"/>
            </p:cNvSpPr>
            <p:nvPr/>
          </p:nvSpPr>
          <p:spPr bwMode="auto">
            <a:xfrm rot="5400000">
              <a:off x="2446" y="2197"/>
              <a:ext cx="147"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96"/>
            <p:cNvSpPr>
              <a:spLocks noChangeShapeType="1"/>
            </p:cNvSpPr>
            <p:nvPr/>
          </p:nvSpPr>
          <p:spPr bwMode="auto">
            <a:xfrm>
              <a:off x="1000" y="1242"/>
              <a:ext cx="795"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3" name="Group 97"/>
            <p:cNvGrpSpPr>
              <a:grpSpLocks/>
            </p:cNvGrpSpPr>
            <p:nvPr/>
          </p:nvGrpSpPr>
          <p:grpSpPr bwMode="auto">
            <a:xfrm>
              <a:off x="1949" y="1659"/>
              <a:ext cx="137" cy="126"/>
              <a:chOff x="3244" y="6428"/>
              <a:chExt cx="261" cy="288"/>
            </a:xfrm>
          </p:grpSpPr>
          <p:sp>
            <p:nvSpPr>
              <p:cNvPr id="216" name="Line 98"/>
              <p:cNvSpPr>
                <a:spLocks noChangeShapeType="1"/>
              </p:cNvSpPr>
              <p:nvPr/>
            </p:nvSpPr>
            <p:spPr bwMode="auto">
              <a:xfrm rot="5400000">
                <a:off x="3361" y="6572"/>
                <a:ext cx="28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AutoShape 99"/>
              <p:cNvSpPr>
                <a:spLocks noChangeArrowheads="1"/>
              </p:cNvSpPr>
              <p:nvPr/>
            </p:nvSpPr>
            <p:spPr bwMode="auto">
              <a:xfrm rot="5400000">
                <a:off x="3225" y="6447"/>
                <a:ext cx="288" cy="250"/>
              </a:xfrm>
              <a:prstGeom prst="triangle">
                <a:avLst>
                  <a:gd name="adj" fmla="val 50000"/>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14" name="Text Box 142"/>
            <p:cNvSpPr txBox="1">
              <a:spLocks noChangeArrowheads="1"/>
            </p:cNvSpPr>
            <p:nvPr/>
          </p:nvSpPr>
          <p:spPr bwMode="auto">
            <a:xfrm>
              <a:off x="1756" y="1671"/>
              <a:ext cx="1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dirty="0">
                  <a:solidFill>
                    <a:schemeClr val="tx2"/>
                  </a:solidFill>
                </a:rPr>
                <a:t>u</a:t>
              </a:r>
              <a:r>
                <a:rPr lang="en-US" altLang="zh-CN" sz="2000" baseline="-25000" dirty="0">
                  <a:solidFill>
                    <a:schemeClr val="tx2"/>
                  </a:solidFill>
                </a:rPr>
                <a:t>1</a:t>
              </a:r>
            </a:p>
          </p:txBody>
        </p:sp>
        <p:sp>
          <p:nvSpPr>
            <p:cNvPr id="215" name="Text Box 143"/>
            <p:cNvSpPr txBox="1">
              <a:spLocks noChangeArrowheads="1"/>
            </p:cNvSpPr>
            <p:nvPr/>
          </p:nvSpPr>
          <p:spPr bwMode="auto">
            <a:xfrm>
              <a:off x="1752" y="2754"/>
              <a:ext cx="24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u</a:t>
              </a:r>
              <a:r>
                <a:rPr lang="en-US" altLang="zh-CN" sz="2000" baseline="-25000">
                  <a:solidFill>
                    <a:schemeClr val="tx2"/>
                  </a:solidFill>
                </a:rPr>
                <a:t>2</a:t>
              </a:r>
            </a:p>
          </p:txBody>
        </p:sp>
      </p:grpSp>
      <p:grpSp>
        <p:nvGrpSpPr>
          <p:cNvPr id="226" name="Group 145"/>
          <p:cNvGrpSpPr>
            <a:grpSpLocks/>
          </p:cNvGrpSpPr>
          <p:nvPr/>
        </p:nvGrpSpPr>
        <p:grpSpPr bwMode="auto">
          <a:xfrm>
            <a:off x="7381083" y="1189585"/>
            <a:ext cx="2806700" cy="5002212"/>
            <a:chOff x="3616" y="843"/>
            <a:chExt cx="1768" cy="3151"/>
          </a:xfrm>
        </p:grpSpPr>
        <p:sp>
          <p:nvSpPr>
            <p:cNvPr id="227" name="Line 105"/>
            <p:cNvSpPr>
              <a:spLocks noChangeShapeType="1"/>
            </p:cNvSpPr>
            <p:nvPr/>
          </p:nvSpPr>
          <p:spPr bwMode="auto">
            <a:xfrm>
              <a:off x="3765" y="3006"/>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8" name="Line 106"/>
            <p:cNvSpPr>
              <a:spLocks noChangeShapeType="1"/>
            </p:cNvSpPr>
            <p:nvPr/>
          </p:nvSpPr>
          <p:spPr bwMode="auto">
            <a:xfrm>
              <a:off x="3768" y="2468"/>
              <a:ext cx="0" cy="535"/>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29" name="Freeform 107"/>
            <p:cNvSpPr>
              <a:spLocks/>
            </p:cNvSpPr>
            <p:nvPr/>
          </p:nvSpPr>
          <p:spPr bwMode="auto">
            <a:xfrm>
              <a:off x="4104" y="1779"/>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0" name="Freeform 108"/>
            <p:cNvSpPr>
              <a:spLocks/>
            </p:cNvSpPr>
            <p:nvPr/>
          </p:nvSpPr>
          <p:spPr bwMode="auto">
            <a:xfrm>
              <a:off x="4796" y="1771"/>
              <a:ext cx="335" cy="331"/>
            </a:xfrm>
            <a:custGeom>
              <a:avLst/>
              <a:gdLst>
                <a:gd name="T0" fmla="*/ 0 w 839"/>
                <a:gd name="T1" fmla="*/ 331 h 827"/>
                <a:gd name="T2" fmla="*/ 79 w 839"/>
                <a:gd name="T3" fmla="*/ 115 h 827"/>
                <a:gd name="T4" fmla="*/ 103 w 839"/>
                <a:gd name="T5" fmla="*/ 59 h 827"/>
                <a:gd name="T6" fmla="*/ 119 w 839"/>
                <a:gd name="T7" fmla="*/ 35 h 827"/>
                <a:gd name="T8" fmla="*/ 136 w 839"/>
                <a:gd name="T9" fmla="*/ 11 h 827"/>
                <a:gd name="T10" fmla="*/ 159 w 839"/>
                <a:gd name="T11" fmla="*/ 3 h 827"/>
                <a:gd name="T12" fmla="*/ 175 w 839"/>
                <a:gd name="T13" fmla="*/ 3 h 827"/>
                <a:gd name="T14" fmla="*/ 191 w 839"/>
                <a:gd name="T15" fmla="*/ 11 h 827"/>
                <a:gd name="T16" fmla="*/ 226 w 839"/>
                <a:gd name="T17" fmla="*/ 67 h 827"/>
                <a:gd name="T18" fmla="*/ 263 w 839"/>
                <a:gd name="T19" fmla="*/ 147 h 827"/>
                <a:gd name="T20" fmla="*/ 303 w 839"/>
                <a:gd name="T21" fmla="*/ 243 h 827"/>
                <a:gd name="T22" fmla="*/ 335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1" name="Text Box 109"/>
            <p:cNvSpPr txBox="1">
              <a:spLocks noChangeArrowheads="1"/>
            </p:cNvSpPr>
            <p:nvPr/>
          </p:nvSpPr>
          <p:spPr bwMode="auto">
            <a:xfrm>
              <a:off x="3630" y="2946"/>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O</a:t>
              </a:r>
            </a:p>
          </p:txBody>
        </p:sp>
        <p:sp>
          <p:nvSpPr>
            <p:cNvPr id="232" name="Text Box 110"/>
            <p:cNvSpPr txBox="1">
              <a:spLocks noChangeArrowheads="1"/>
            </p:cNvSpPr>
            <p:nvPr/>
          </p:nvSpPr>
          <p:spPr bwMode="auto">
            <a:xfrm>
              <a:off x="5200" y="3020"/>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t</a:t>
              </a:r>
            </a:p>
          </p:txBody>
        </p:sp>
        <p:sp>
          <p:nvSpPr>
            <p:cNvPr id="233" name="Text Box 111"/>
            <p:cNvSpPr txBox="1">
              <a:spLocks noChangeArrowheads="1"/>
            </p:cNvSpPr>
            <p:nvPr/>
          </p:nvSpPr>
          <p:spPr bwMode="auto">
            <a:xfrm>
              <a:off x="3616" y="2498"/>
              <a:ext cx="24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u</a:t>
              </a:r>
              <a:r>
                <a:rPr lang="en-US" altLang="zh-CN" sz="2000" baseline="-25000">
                  <a:solidFill>
                    <a:schemeClr val="tx2"/>
                  </a:solidFill>
                </a:rPr>
                <a:t>2</a:t>
              </a:r>
            </a:p>
          </p:txBody>
        </p:sp>
        <p:sp>
          <p:nvSpPr>
            <p:cNvPr id="234" name="Line 112"/>
            <p:cNvSpPr>
              <a:spLocks noChangeShapeType="1"/>
            </p:cNvSpPr>
            <p:nvPr/>
          </p:nvSpPr>
          <p:spPr bwMode="auto">
            <a:xfrm>
              <a:off x="3765" y="3542"/>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35" name="Line 113"/>
            <p:cNvSpPr>
              <a:spLocks noChangeShapeType="1"/>
            </p:cNvSpPr>
            <p:nvPr/>
          </p:nvSpPr>
          <p:spPr bwMode="auto">
            <a:xfrm>
              <a:off x="3768" y="3271"/>
              <a:ext cx="0" cy="672"/>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236" name="Group 131"/>
            <p:cNvGrpSpPr>
              <a:grpSpLocks/>
            </p:cNvGrpSpPr>
            <p:nvPr/>
          </p:nvGrpSpPr>
          <p:grpSpPr bwMode="auto">
            <a:xfrm flipV="1">
              <a:off x="3768" y="3207"/>
              <a:ext cx="1344" cy="344"/>
              <a:chOff x="3768" y="3031"/>
              <a:chExt cx="1344" cy="344"/>
            </a:xfrm>
          </p:grpSpPr>
          <p:sp>
            <p:nvSpPr>
              <p:cNvPr id="258" name="Freeform 114"/>
              <p:cNvSpPr>
                <a:spLocks/>
              </p:cNvSpPr>
              <p:nvPr/>
            </p:nvSpPr>
            <p:spPr bwMode="auto">
              <a:xfrm flipV="1">
                <a:off x="3768" y="3031"/>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 name="Freeform 115"/>
              <p:cNvSpPr>
                <a:spLocks/>
              </p:cNvSpPr>
              <p:nvPr/>
            </p:nvSpPr>
            <p:spPr bwMode="auto">
              <a:xfrm flipV="1">
                <a:off x="4440" y="3039"/>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 name="Freeform 116"/>
              <p:cNvSpPr>
                <a:spLocks/>
              </p:cNvSpPr>
              <p:nvPr/>
            </p:nvSpPr>
            <p:spPr bwMode="auto">
              <a:xfrm flipV="1">
                <a:off x="4104" y="3044"/>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 name="Freeform 117"/>
              <p:cNvSpPr>
                <a:spLocks/>
              </p:cNvSpPr>
              <p:nvPr/>
            </p:nvSpPr>
            <p:spPr bwMode="auto">
              <a:xfrm flipV="1">
                <a:off x="4776" y="3038"/>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7" name="Text Box 118"/>
            <p:cNvSpPr txBox="1">
              <a:spLocks noChangeArrowheads="1"/>
            </p:cNvSpPr>
            <p:nvPr/>
          </p:nvSpPr>
          <p:spPr bwMode="auto">
            <a:xfrm>
              <a:off x="3624" y="3513"/>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O</a:t>
              </a:r>
            </a:p>
          </p:txBody>
        </p:sp>
        <p:sp>
          <p:nvSpPr>
            <p:cNvPr id="238" name="Text Box 119"/>
            <p:cNvSpPr txBox="1">
              <a:spLocks noChangeArrowheads="1"/>
            </p:cNvSpPr>
            <p:nvPr/>
          </p:nvSpPr>
          <p:spPr bwMode="auto">
            <a:xfrm>
              <a:off x="5222" y="3575"/>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t</a:t>
              </a:r>
            </a:p>
          </p:txBody>
        </p:sp>
        <p:sp>
          <p:nvSpPr>
            <p:cNvPr id="239" name="Text Box 120"/>
            <p:cNvSpPr txBox="1">
              <a:spLocks noChangeArrowheads="1"/>
            </p:cNvSpPr>
            <p:nvPr/>
          </p:nvSpPr>
          <p:spPr bwMode="auto">
            <a:xfrm>
              <a:off x="3620" y="3242"/>
              <a:ext cx="28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u</a:t>
              </a:r>
              <a:r>
                <a:rPr lang="en-US" altLang="zh-CN" sz="2000" baseline="-25000">
                  <a:solidFill>
                    <a:schemeClr val="tx2"/>
                  </a:solidFill>
                </a:rPr>
                <a:t>o</a:t>
              </a:r>
              <a:endParaRPr lang="en-US" altLang="zh-CN" sz="2000" i="1" baseline="-25000">
                <a:solidFill>
                  <a:schemeClr val="tx2"/>
                </a:solidFill>
              </a:endParaRPr>
            </a:p>
          </p:txBody>
        </p:sp>
        <p:sp>
          <p:nvSpPr>
            <p:cNvPr id="240" name="Line 121"/>
            <p:cNvSpPr>
              <a:spLocks noChangeShapeType="1"/>
            </p:cNvSpPr>
            <p:nvPr/>
          </p:nvSpPr>
          <p:spPr bwMode="auto">
            <a:xfrm>
              <a:off x="3766" y="2119"/>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41" name="Line 122"/>
            <p:cNvSpPr>
              <a:spLocks noChangeShapeType="1"/>
            </p:cNvSpPr>
            <p:nvPr/>
          </p:nvSpPr>
          <p:spPr bwMode="auto">
            <a:xfrm>
              <a:off x="3768" y="1687"/>
              <a:ext cx="0" cy="672"/>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2" name="Freeform 123"/>
            <p:cNvSpPr>
              <a:spLocks/>
            </p:cNvSpPr>
            <p:nvPr/>
          </p:nvSpPr>
          <p:spPr bwMode="auto">
            <a:xfrm>
              <a:off x="3768" y="2676"/>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3" name="Freeform 124"/>
            <p:cNvSpPr>
              <a:spLocks/>
            </p:cNvSpPr>
            <p:nvPr/>
          </p:nvSpPr>
          <p:spPr bwMode="auto">
            <a:xfrm>
              <a:off x="4440" y="2668"/>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4" name="Text Box 127"/>
            <p:cNvSpPr txBox="1">
              <a:spLocks noChangeArrowheads="1"/>
            </p:cNvSpPr>
            <p:nvPr/>
          </p:nvSpPr>
          <p:spPr bwMode="auto">
            <a:xfrm>
              <a:off x="3636" y="2065"/>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O</a:t>
              </a:r>
            </a:p>
          </p:txBody>
        </p:sp>
        <p:sp>
          <p:nvSpPr>
            <p:cNvPr id="245" name="Text Box 128"/>
            <p:cNvSpPr txBox="1">
              <a:spLocks noChangeArrowheads="1"/>
            </p:cNvSpPr>
            <p:nvPr/>
          </p:nvSpPr>
          <p:spPr bwMode="auto">
            <a:xfrm>
              <a:off x="5204" y="2151"/>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t</a:t>
              </a:r>
            </a:p>
          </p:txBody>
        </p:sp>
        <p:sp>
          <p:nvSpPr>
            <p:cNvPr id="246" name="Text Box 129"/>
            <p:cNvSpPr txBox="1">
              <a:spLocks noChangeArrowheads="1"/>
            </p:cNvSpPr>
            <p:nvPr/>
          </p:nvSpPr>
          <p:spPr bwMode="auto">
            <a:xfrm>
              <a:off x="3628" y="1679"/>
              <a:ext cx="1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u</a:t>
              </a:r>
              <a:r>
                <a:rPr lang="en-US" altLang="zh-CN" sz="2000" baseline="-25000">
                  <a:solidFill>
                    <a:schemeClr val="tx2"/>
                  </a:solidFill>
                </a:rPr>
                <a:t>1</a:t>
              </a:r>
            </a:p>
          </p:txBody>
        </p:sp>
        <p:sp>
          <p:nvSpPr>
            <p:cNvPr id="247" name="Line 130"/>
            <p:cNvSpPr>
              <a:spLocks noChangeShapeType="1"/>
            </p:cNvSpPr>
            <p:nvPr/>
          </p:nvSpPr>
          <p:spPr bwMode="auto">
            <a:xfrm>
              <a:off x="3932" y="843"/>
              <a:ext cx="0" cy="3151"/>
            </a:xfrm>
            <a:prstGeom prst="line">
              <a:avLst/>
            </a:prstGeom>
            <a:noFill/>
            <a:ln w="317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8" name="Group 132"/>
            <p:cNvGrpSpPr>
              <a:grpSpLocks/>
            </p:cNvGrpSpPr>
            <p:nvPr/>
          </p:nvGrpSpPr>
          <p:grpSpPr bwMode="auto">
            <a:xfrm>
              <a:off x="3628" y="879"/>
              <a:ext cx="1738" cy="771"/>
              <a:chOff x="3628" y="1175"/>
              <a:chExt cx="1738" cy="771"/>
            </a:xfrm>
          </p:grpSpPr>
          <p:sp>
            <p:nvSpPr>
              <p:cNvPr id="249" name="Line 133"/>
              <p:cNvSpPr>
                <a:spLocks noChangeShapeType="1"/>
              </p:cNvSpPr>
              <p:nvPr/>
            </p:nvSpPr>
            <p:spPr bwMode="auto">
              <a:xfrm>
                <a:off x="3766" y="1615"/>
                <a:ext cx="1497"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50" name="Line 134"/>
              <p:cNvSpPr>
                <a:spLocks noChangeShapeType="1"/>
              </p:cNvSpPr>
              <p:nvPr/>
            </p:nvSpPr>
            <p:spPr bwMode="auto">
              <a:xfrm>
                <a:off x="3768" y="1183"/>
                <a:ext cx="0" cy="672"/>
              </a:xfrm>
              <a:prstGeom prst="line">
                <a:avLst/>
              </a:prstGeom>
              <a:noFill/>
              <a:ln w="6350">
                <a:solidFill>
                  <a:schemeClr val="tx1"/>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51" name="Freeform 135"/>
              <p:cNvSpPr>
                <a:spLocks/>
              </p:cNvSpPr>
              <p:nvPr/>
            </p:nvSpPr>
            <p:spPr bwMode="auto">
              <a:xfrm>
                <a:off x="3768" y="1284"/>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 name="Freeform 136"/>
              <p:cNvSpPr>
                <a:spLocks/>
              </p:cNvSpPr>
              <p:nvPr/>
            </p:nvSpPr>
            <p:spPr bwMode="auto">
              <a:xfrm>
                <a:off x="4440" y="1284"/>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3" name="Freeform 137"/>
              <p:cNvSpPr>
                <a:spLocks/>
              </p:cNvSpPr>
              <p:nvPr/>
            </p:nvSpPr>
            <p:spPr bwMode="auto">
              <a:xfrm flipV="1">
                <a:off x="4104" y="1615"/>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 name="Freeform 138"/>
              <p:cNvSpPr>
                <a:spLocks/>
              </p:cNvSpPr>
              <p:nvPr/>
            </p:nvSpPr>
            <p:spPr bwMode="auto">
              <a:xfrm flipV="1">
                <a:off x="4776" y="1615"/>
                <a:ext cx="336" cy="331"/>
              </a:xfrm>
              <a:custGeom>
                <a:avLst/>
                <a:gdLst>
                  <a:gd name="T0" fmla="*/ 0 w 839"/>
                  <a:gd name="T1" fmla="*/ 331 h 827"/>
                  <a:gd name="T2" fmla="*/ 80 w 839"/>
                  <a:gd name="T3" fmla="*/ 115 h 827"/>
                  <a:gd name="T4" fmla="*/ 104 w 839"/>
                  <a:gd name="T5" fmla="*/ 59 h 827"/>
                  <a:gd name="T6" fmla="*/ 120 w 839"/>
                  <a:gd name="T7" fmla="*/ 35 h 827"/>
                  <a:gd name="T8" fmla="*/ 137 w 839"/>
                  <a:gd name="T9" fmla="*/ 11 h 827"/>
                  <a:gd name="T10" fmla="*/ 160 w 839"/>
                  <a:gd name="T11" fmla="*/ 3 h 827"/>
                  <a:gd name="T12" fmla="*/ 176 w 839"/>
                  <a:gd name="T13" fmla="*/ 3 h 827"/>
                  <a:gd name="T14" fmla="*/ 192 w 839"/>
                  <a:gd name="T15" fmla="*/ 11 h 827"/>
                  <a:gd name="T16" fmla="*/ 227 w 839"/>
                  <a:gd name="T17" fmla="*/ 67 h 827"/>
                  <a:gd name="T18" fmla="*/ 264 w 839"/>
                  <a:gd name="T19" fmla="*/ 147 h 827"/>
                  <a:gd name="T20" fmla="*/ 304 w 839"/>
                  <a:gd name="T21" fmla="*/ 243 h 827"/>
                  <a:gd name="T22" fmla="*/ 336 w 839"/>
                  <a:gd name="T23" fmla="*/ 331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Text Box 139"/>
              <p:cNvSpPr txBox="1">
                <a:spLocks noChangeArrowheads="1"/>
              </p:cNvSpPr>
              <p:nvPr/>
            </p:nvSpPr>
            <p:spPr bwMode="auto">
              <a:xfrm>
                <a:off x="3636" y="1561"/>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O</a:t>
                </a:r>
              </a:p>
            </p:txBody>
          </p:sp>
          <p:sp>
            <p:nvSpPr>
              <p:cNvPr id="256" name="Text Box 140"/>
              <p:cNvSpPr txBox="1">
                <a:spLocks noChangeArrowheads="1"/>
              </p:cNvSpPr>
              <p:nvPr/>
            </p:nvSpPr>
            <p:spPr bwMode="auto">
              <a:xfrm>
                <a:off x="5204" y="1647"/>
                <a:ext cx="16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t</a:t>
                </a:r>
              </a:p>
            </p:txBody>
          </p:sp>
          <p:sp>
            <p:nvSpPr>
              <p:cNvPr id="257" name="Text Box 141"/>
              <p:cNvSpPr txBox="1">
                <a:spLocks noChangeArrowheads="1"/>
              </p:cNvSpPr>
              <p:nvPr/>
            </p:nvSpPr>
            <p:spPr bwMode="auto">
              <a:xfrm>
                <a:off x="3628" y="1175"/>
                <a:ext cx="1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chemeClr val="tx2"/>
                    </a:solidFill>
                  </a:rPr>
                  <a:t>u</a:t>
                </a:r>
                <a:r>
                  <a:rPr lang="en-US" altLang="zh-CN" sz="2000" i="1" baseline="-25000">
                    <a:solidFill>
                      <a:schemeClr val="tx2"/>
                    </a:solidFill>
                  </a:rPr>
                  <a:t>s</a:t>
                </a:r>
              </a:p>
            </p:txBody>
          </p:sp>
        </p:grpSp>
      </p:grpSp>
      <p:sp>
        <p:nvSpPr>
          <p:cNvPr id="126" name="内容占位符 2"/>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全波精密检波电路</a:t>
            </a:r>
          </a:p>
        </p:txBody>
      </p:sp>
    </p:spTree>
    <p:extLst>
      <p:ext uri="{BB962C8B-B14F-4D97-AF65-F5344CB8AC3E}">
        <p14:creationId xmlns:p14="http://schemas.microsoft.com/office/powerpoint/2010/main" val="36026639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9290" name="Object 138"/>
          <p:cNvGraphicFramePr>
            <a:graphicFrameLocks noGrp="1" noChangeAspect="1"/>
          </p:cNvGraphicFramePr>
          <p:nvPr>
            <p:ph idx="4294967295"/>
          </p:nvPr>
        </p:nvGraphicFramePr>
        <p:xfrm>
          <a:off x="5938252" y="2806781"/>
          <a:ext cx="508000" cy="254000"/>
        </p:xfrm>
        <a:graphic>
          <a:graphicData uri="http://schemas.openxmlformats.org/presentationml/2006/ole">
            <mc:AlternateContent xmlns:mc="http://schemas.openxmlformats.org/markup-compatibility/2006">
              <mc:Choice xmlns:v="urn:schemas-microsoft-com:vml" Requires="v">
                <p:oleObj name="Equation" r:id="rId3" imgW="507780" imgH="253890" progId="Equation.DSMT4">
                  <p:embed/>
                </p:oleObj>
              </mc:Choice>
              <mc:Fallback>
                <p:oleObj name="Equation" r:id="rId3" imgW="507780" imgH="253890" progId="Equation.DSMT4">
                  <p:embed/>
                  <p:pic>
                    <p:nvPicPr>
                      <p:cNvPr id="689290" name="Object 13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8252" y="2806781"/>
                        <a:ext cx="508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9156" name="Text Box 150"/>
          <p:cNvSpPr txBox="1">
            <a:spLocks noChangeArrowheads="1"/>
          </p:cNvSpPr>
          <p:nvPr/>
        </p:nvSpPr>
        <p:spPr bwMode="auto">
          <a:xfrm>
            <a:off x="6879640" y="5610306"/>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zh-CN" altLang="en-US" sz="2000">
                <a:solidFill>
                  <a:srgbClr val="000066"/>
                </a:solidFill>
                <a:latin typeface="微软雅黑" panose="020B0503020204020204" pitchFamily="34" charset="-122"/>
                <a:ea typeface="微软雅黑" panose="020B0503020204020204" pitchFamily="34" charset="-122"/>
              </a:rPr>
              <a:t>负输入等效电路</a:t>
            </a:r>
          </a:p>
        </p:txBody>
      </p:sp>
      <p:sp>
        <p:nvSpPr>
          <p:cNvPr id="689158" name="Text Box 165"/>
          <p:cNvSpPr txBox="1">
            <a:spLocks noChangeArrowheads="1"/>
          </p:cNvSpPr>
          <p:nvPr/>
        </p:nvSpPr>
        <p:spPr bwMode="auto">
          <a:xfrm>
            <a:off x="5970002" y="3003632"/>
            <a:ext cx="419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u</a:t>
            </a:r>
            <a:r>
              <a:rPr lang="en-US" altLang="zh-CN" sz="2000" baseline="-25000">
                <a:solidFill>
                  <a:srgbClr val="000066"/>
                </a:solidFill>
                <a:latin typeface="Times New Roman" panose="02020603050405020304" pitchFamily="18" charset="0"/>
              </a:rPr>
              <a:t>s</a:t>
            </a:r>
            <a:endParaRPr lang="en-US" altLang="zh-CN" sz="2000" i="1" baseline="-25000">
              <a:solidFill>
                <a:srgbClr val="000066"/>
              </a:solidFill>
              <a:latin typeface="Times New Roman" panose="02020603050405020304" pitchFamily="18" charset="0"/>
            </a:endParaRPr>
          </a:p>
        </p:txBody>
      </p:sp>
      <p:sp>
        <p:nvSpPr>
          <p:cNvPr id="689159" name="Text Box 166"/>
          <p:cNvSpPr txBox="1">
            <a:spLocks noChangeArrowheads="1"/>
          </p:cNvSpPr>
          <p:nvPr/>
        </p:nvSpPr>
        <p:spPr bwMode="auto">
          <a:xfrm>
            <a:off x="8068677" y="2771857"/>
            <a:ext cx="419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u</a:t>
            </a:r>
            <a:r>
              <a:rPr lang="en-US" altLang="zh-CN" sz="2000" i="1" baseline="-25000">
                <a:solidFill>
                  <a:srgbClr val="000066"/>
                </a:solidFill>
                <a:latin typeface="Times New Roman" panose="02020603050405020304" pitchFamily="18" charset="0"/>
              </a:rPr>
              <a:t>A</a:t>
            </a:r>
            <a:endParaRPr lang="en-US" altLang="zh-CN" sz="2000" baseline="-25000">
              <a:solidFill>
                <a:srgbClr val="000066"/>
              </a:solidFill>
              <a:latin typeface="Times New Roman" panose="02020603050405020304" pitchFamily="18" charset="0"/>
            </a:endParaRPr>
          </a:p>
        </p:txBody>
      </p:sp>
      <p:sp>
        <p:nvSpPr>
          <p:cNvPr id="689160" name="Text Box 167"/>
          <p:cNvSpPr txBox="1">
            <a:spLocks noChangeArrowheads="1"/>
          </p:cNvSpPr>
          <p:nvPr/>
        </p:nvSpPr>
        <p:spPr bwMode="auto">
          <a:xfrm>
            <a:off x="7676566" y="2914732"/>
            <a:ext cx="6683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Times New Roman" panose="02020603050405020304" pitchFamily="18" charset="0"/>
              </a:rPr>
              <a:t>VD</a:t>
            </a:r>
            <a:r>
              <a:rPr lang="en-US" altLang="zh-CN" sz="2000" baseline="-25000">
                <a:solidFill>
                  <a:srgbClr val="000066"/>
                </a:solidFill>
                <a:latin typeface="Times New Roman" panose="02020603050405020304" pitchFamily="18" charset="0"/>
              </a:rPr>
              <a:t>2</a:t>
            </a:r>
          </a:p>
        </p:txBody>
      </p:sp>
      <p:sp>
        <p:nvSpPr>
          <p:cNvPr id="689161" name="Text Box 168"/>
          <p:cNvSpPr txBox="1">
            <a:spLocks noChangeArrowheads="1"/>
          </p:cNvSpPr>
          <p:nvPr/>
        </p:nvSpPr>
        <p:spPr bwMode="auto">
          <a:xfrm>
            <a:off x="7170152" y="1813007"/>
            <a:ext cx="6921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hangingPunct="0"/>
            <a:r>
              <a:rPr lang="en-US" altLang="zh-CN" sz="2000">
                <a:solidFill>
                  <a:srgbClr val="000066"/>
                </a:solidFill>
                <a:latin typeface="Times New Roman" panose="02020603050405020304" pitchFamily="18" charset="0"/>
              </a:rPr>
              <a:t>VD</a:t>
            </a:r>
            <a:r>
              <a:rPr lang="en-US" altLang="zh-CN" sz="2000" baseline="-25000">
                <a:solidFill>
                  <a:srgbClr val="000066"/>
                </a:solidFill>
                <a:latin typeface="Times New Roman" panose="02020603050405020304" pitchFamily="18" charset="0"/>
              </a:rPr>
              <a:t>1</a:t>
            </a:r>
          </a:p>
        </p:txBody>
      </p:sp>
      <p:sp>
        <p:nvSpPr>
          <p:cNvPr id="689162" name="Text Box 169"/>
          <p:cNvSpPr txBox="1">
            <a:spLocks noChangeArrowheads="1"/>
          </p:cNvSpPr>
          <p:nvPr/>
        </p:nvSpPr>
        <p:spPr bwMode="auto">
          <a:xfrm>
            <a:off x="6357352" y="2298782"/>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1</a:t>
            </a:r>
          </a:p>
        </p:txBody>
      </p:sp>
      <p:sp>
        <p:nvSpPr>
          <p:cNvPr id="689163" name="Text Box 170"/>
          <p:cNvSpPr txBox="1">
            <a:spLocks noChangeArrowheads="1"/>
          </p:cNvSpPr>
          <p:nvPr/>
        </p:nvSpPr>
        <p:spPr bwMode="auto">
          <a:xfrm>
            <a:off x="8338552" y="2470232"/>
            <a:ext cx="5905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3</a:t>
            </a:r>
          </a:p>
        </p:txBody>
      </p:sp>
      <p:sp>
        <p:nvSpPr>
          <p:cNvPr id="689164" name="Text Box 171"/>
          <p:cNvSpPr txBox="1">
            <a:spLocks noChangeArrowheads="1"/>
          </p:cNvSpPr>
          <p:nvPr/>
        </p:nvSpPr>
        <p:spPr bwMode="auto">
          <a:xfrm>
            <a:off x="9056102" y="1892381"/>
            <a:ext cx="514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4</a:t>
            </a:r>
          </a:p>
        </p:txBody>
      </p:sp>
      <p:sp>
        <p:nvSpPr>
          <p:cNvPr id="689165" name="Line 172"/>
          <p:cNvSpPr>
            <a:spLocks noChangeShapeType="1"/>
          </p:cNvSpPr>
          <p:nvPr/>
        </p:nvSpPr>
        <p:spPr bwMode="auto">
          <a:xfrm>
            <a:off x="7776577" y="2208294"/>
            <a:ext cx="0" cy="6826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66" name="Line 173"/>
          <p:cNvSpPr>
            <a:spLocks noChangeShapeType="1"/>
          </p:cNvSpPr>
          <p:nvPr/>
        </p:nvSpPr>
        <p:spPr bwMode="auto">
          <a:xfrm flipV="1">
            <a:off x="8846552" y="2333706"/>
            <a:ext cx="0" cy="557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67" name="Line 174"/>
          <p:cNvSpPr>
            <a:spLocks noChangeShapeType="1"/>
          </p:cNvSpPr>
          <p:nvPr/>
        </p:nvSpPr>
        <p:spPr bwMode="auto">
          <a:xfrm>
            <a:off x="6335127" y="3095706"/>
            <a:ext cx="0" cy="3667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68" name="Line 175"/>
          <p:cNvSpPr>
            <a:spLocks noChangeShapeType="1"/>
          </p:cNvSpPr>
          <p:nvPr/>
        </p:nvSpPr>
        <p:spPr bwMode="auto">
          <a:xfrm>
            <a:off x="6325603" y="3460831"/>
            <a:ext cx="1954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69" name="Line 176"/>
          <p:cNvSpPr>
            <a:spLocks noChangeShapeType="1"/>
          </p:cNvSpPr>
          <p:nvPr/>
        </p:nvSpPr>
        <p:spPr bwMode="auto">
          <a:xfrm flipH="1" flipV="1">
            <a:off x="8273465" y="3254457"/>
            <a:ext cx="0" cy="2127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70" name="Oval 177"/>
          <p:cNvSpPr>
            <a:spLocks noChangeArrowheads="1"/>
          </p:cNvSpPr>
          <p:nvPr/>
        </p:nvSpPr>
        <p:spPr bwMode="auto">
          <a:xfrm>
            <a:off x="6122403" y="3067132"/>
            <a:ext cx="53975" cy="5397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171" name="AutoShape 178"/>
          <p:cNvSpPr>
            <a:spLocks noChangeArrowheads="1"/>
          </p:cNvSpPr>
          <p:nvPr/>
        </p:nvSpPr>
        <p:spPr bwMode="auto">
          <a:xfrm rot="5400000">
            <a:off x="7056647" y="2469438"/>
            <a:ext cx="179387" cy="149225"/>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172" name="Line 179"/>
          <p:cNvSpPr>
            <a:spLocks noChangeShapeType="1"/>
          </p:cNvSpPr>
          <p:nvPr/>
        </p:nvSpPr>
        <p:spPr bwMode="auto">
          <a:xfrm>
            <a:off x="6968540" y="2381331"/>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73" name="Line 180"/>
          <p:cNvSpPr>
            <a:spLocks noChangeShapeType="1"/>
          </p:cNvSpPr>
          <p:nvPr/>
        </p:nvSpPr>
        <p:spPr bwMode="auto">
          <a:xfrm>
            <a:off x="6968540" y="3279856"/>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74" name="Line 181"/>
          <p:cNvSpPr>
            <a:spLocks noChangeShapeType="1"/>
          </p:cNvSpPr>
          <p:nvPr/>
        </p:nvSpPr>
        <p:spPr bwMode="auto">
          <a:xfrm rot="5400000">
            <a:off x="6520865" y="2832181"/>
            <a:ext cx="895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75" name="Text Box 182"/>
          <p:cNvSpPr txBox="1">
            <a:spLocks noChangeArrowheads="1"/>
          </p:cNvSpPr>
          <p:nvPr/>
        </p:nvSpPr>
        <p:spPr bwMode="auto">
          <a:xfrm>
            <a:off x="7241591" y="2371806"/>
            <a:ext cx="2317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176" name="Line 183"/>
          <p:cNvSpPr>
            <a:spLocks noChangeShapeType="1"/>
          </p:cNvSpPr>
          <p:nvPr/>
        </p:nvSpPr>
        <p:spPr bwMode="auto">
          <a:xfrm>
            <a:off x="6693902" y="2725818"/>
            <a:ext cx="2730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77" name="Line 184"/>
          <p:cNvSpPr>
            <a:spLocks noChangeShapeType="1"/>
          </p:cNvSpPr>
          <p:nvPr/>
        </p:nvSpPr>
        <p:spPr bwMode="auto">
          <a:xfrm>
            <a:off x="6738352" y="3090943"/>
            <a:ext cx="230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78" name="Text Box 185"/>
          <p:cNvSpPr txBox="1">
            <a:spLocks noChangeArrowheads="1"/>
          </p:cNvSpPr>
          <p:nvPr/>
        </p:nvSpPr>
        <p:spPr bwMode="auto">
          <a:xfrm>
            <a:off x="7011403" y="2554368"/>
            <a:ext cx="150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179" name="Text Box 186"/>
          <p:cNvSpPr txBox="1">
            <a:spLocks noChangeArrowheads="1"/>
          </p:cNvSpPr>
          <p:nvPr/>
        </p:nvSpPr>
        <p:spPr bwMode="auto">
          <a:xfrm>
            <a:off x="7001877" y="2916318"/>
            <a:ext cx="1222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180" name="Text Box 187"/>
          <p:cNvSpPr txBox="1">
            <a:spLocks noChangeArrowheads="1"/>
          </p:cNvSpPr>
          <p:nvPr/>
        </p:nvSpPr>
        <p:spPr bwMode="auto">
          <a:xfrm>
            <a:off x="7363828" y="2725818"/>
            <a:ext cx="13652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181" name="Text Box 188"/>
          <p:cNvSpPr txBox="1">
            <a:spLocks noChangeArrowheads="1"/>
          </p:cNvSpPr>
          <p:nvPr/>
        </p:nvSpPr>
        <p:spPr bwMode="auto">
          <a:xfrm>
            <a:off x="7173328" y="2943307"/>
            <a:ext cx="333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Times New Roman" panose="02020603050405020304" pitchFamily="18" charset="0"/>
              </a:rPr>
              <a:t>N</a:t>
            </a:r>
            <a:r>
              <a:rPr lang="en-US" altLang="zh-CN" sz="2000" baseline="-25000">
                <a:solidFill>
                  <a:srgbClr val="000066"/>
                </a:solidFill>
                <a:latin typeface="Times New Roman" panose="02020603050405020304" pitchFamily="18" charset="0"/>
              </a:rPr>
              <a:t>1</a:t>
            </a:r>
          </a:p>
        </p:txBody>
      </p:sp>
      <p:sp>
        <p:nvSpPr>
          <p:cNvPr id="689182" name="Line 189"/>
          <p:cNvSpPr>
            <a:spLocks noChangeShapeType="1"/>
          </p:cNvSpPr>
          <p:nvPr/>
        </p:nvSpPr>
        <p:spPr bwMode="auto">
          <a:xfrm rot="5400000">
            <a:off x="7059027" y="2832181"/>
            <a:ext cx="895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9183" name="Group 190"/>
          <p:cNvGrpSpPr>
            <a:grpSpLocks/>
          </p:cNvGrpSpPr>
          <p:nvPr/>
        </p:nvGrpSpPr>
        <p:grpSpPr bwMode="auto">
          <a:xfrm flipH="1">
            <a:off x="7932152" y="2806781"/>
            <a:ext cx="165100" cy="182562"/>
            <a:chOff x="3244" y="6428"/>
            <a:chExt cx="261" cy="288"/>
          </a:xfrm>
        </p:grpSpPr>
        <p:sp>
          <p:nvSpPr>
            <p:cNvPr id="689184" name="Line 191"/>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85" name="AutoShape 192"/>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89186" name="Line 193"/>
          <p:cNvSpPr>
            <a:spLocks noChangeShapeType="1"/>
          </p:cNvSpPr>
          <p:nvPr/>
        </p:nvSpPr>
        <p:spPr bwMode="auto">
          <a:xfrm flipH="1">
            <a:off x="7509878" y="2897268"/>
            <a:ext cx="900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9187" name="Group 194"/>
          <p:cNvGrpSpPr>
            <a:grpSpLocks/>
          </p:cNvGrpSpPr>
          <p:nvPr/>
        </p:nvGrpSpPr>
        <p:grpSpPr bwMode="auto">
          <a:xfrm flipH="1">
            <a:off x="7170152" y="2117806"/>
            <a:ext cx="165100" cy="182562"/>
            <a:chOff x="3244" y="6428"/>
            <a:chExt cx="261" cy="288"/>
          </a:xfrm>
        </p:grpSpPr>
        <p:sp>
          <p:nvSpPr>
            <p:cNvPr id="689188" name="Line 195"/>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89" name="AutoShape 196"/>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89190" name="Line 197"/>
          <p:cNvSpPr>
            <a:spLocks noChangeShapeType="1"/>
          </p:cNvSpPr>
          <p:nvPr/>
        </p:nvSpPr>
        <p:spPr bwMode="auto">
          <a:xfrm flipH="1">
            <a:off x="6805027" y="2206706"/>
            <a:ext cx="971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1" name="Text Box 198"/>
          <p:cNvSpPr txBox="1">
            <a:spLocks noChangeArrowheads="1"/>
          </p:cNvSpPr>
          <p:nvPr/>
        </p:nvSpPr>
        <p:spPr bwMode="auto">
          <a:xfrm>
            <a:off x="7808328" y="1441531"/>
            <a:ext cx="7143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2</a:t>
            </a:r>
          </a:p>
        </p:txBody>
      </p:sp>
      <p:sp>
        <p:nvSpPr>
          <p:cNvPr id="689192" name="Line 199"/>
          <p:cNvSpPr>
            <a:spLocks noChangeShapeType="1"/>
          </p:cNvSpPr>
          <p:nvPr/>
        </p:nvSpPr>
        <p:spPr bwMode="auto">
          <a:xfrm>
            <a:off x="6795503" y="1890793"/>
            <a:ext cx="10509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3" name="Line 200"/>
          <p:cNvSpPr>
            <a:spLocks noChangeShapeType="1"/>
          </p:cNvSpPr>
          <p:nvPr/>
        </p:nvSpPr>
        <p:spPr bwMode="auto">
          <a:xfrm flipV="1">
            <a:off x="6798677" y="1881268"/>
            <a:ext cx="0" cy="8461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4" name="Line 201"/>
          <p:cNvSpPr>
            <a:spLocks noChangeShapeType="1"/>
          </p:cNvSpPr>
          <p:nvPr/>
        </p:nvSpPr>
        <p:spPr bwMode="auto">
          <a:xfrm>
            <a:off x="8256002" y="1890794"/>
            <a:ext cx="0" cy="1000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5" name="Rectangle 202"/>
          <p:cNvSpPr>
            <a:spLocks noChangeArrowheads="1"/>
          </p:cNvSpPr>
          <p:nvPr/>
        </p:nvSpPr>
        <p:spPr bwMode="auto">
          <a:xfrm>
            <a:off x="7849602" y="1830469"/>
            <a:ext cx="266700" cy="1174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196" name="Line 203"/>
          <p:cNvSpPr>
            <a:spLocks noChangeShapeType="1"/>
          </p:cNvSpPr>
          <p:nvPr/>
        </p:nvSpPr>
        <p:spPr bwMode="auto">
          <a:xfrm>
            <a:off x="8129002" y="1890793"/>
            <a:ext cx="1397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7" name="Rectangle 204"/>
          <p:cNvSpPr>
            <a:spLocks noChangeArrowheads="1"/>
          </p:cNvSpPr>
          <p:nvPr/>
        </p:nvSpPr>
        <p:spPr bwMode="auto">
          <a:xfrm>
            <a:off x="8414752" y="2843293"/>
            <a:ext cx="266700" cy="103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198" name="Line 205"/>
          <p:cNvSpPr>
            <a:spLocks noChangeShapeType="1"/>
          </p:cNvSpPr>
          <p:nvPr/>
        </p:nvSpPr>
        <p:spPr bwMode="auto">
          <a:xfrm>
            <a:off x="8690978" y="2895681"/>
            <a:ext cx="3095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9" name="Rectangle 206"/>
          <p:cNvSpPr>
            <a:spLocks noChangeArrowheads="1"/>
          </p:cNvSpPr>
          <p:nvPr/>
        </p:nvSpPr>
        <p:spPr bwMode="auto">
          <a:xfrm>
            <a:off x="6471652" y="3035382"/>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00" name="Line 207"/>
          <p:cNvSpPr>
            <a:spLocks noChangeShapeType="1"/>
          </p:cNvSpPr>
          <p:nvPr/>
        </p:nvSpPr>
        <p:spPr bwMode="auto">
          <a:xfrm>
            <a:off x="6182728" y="3087768"/>
            <a:ext cx="284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9201" name="Group 208"/>
          <p:cNvGrpSpPr>
            <a:grpSpLocks/>
          </p:cNvGrpSpPr>
          <p:nvPr/>
        </p:nvGrpSpPr>
        <p:grpSpPr bwMode="auto">
          <a:xfrm>
            <a:off x="8281402" y="3208419"/>
            <a:ext cx="406400" cy="104775"/>
            <a:chOff x="2160" y="2016"/>
            <a:chExt cx="640" cy="164"/>
          </a:xfrm>
        </p:grpSpPr>
        <p:sp>
          <p:nvSpPr>
            <p:cNvPr id="689202" name="Rectangle 209"/>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03" name="Line 210"/>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9204" name="Line 211"/>
          <p:cNvSpPr>
            <a:spLocks noChangeShapeType="1"/>
          </p:cNvSpPr>
          <p:nvPr/>
        </p:nvSpPr>
        <p:spPr bwMode="auto">
          <a:xfrm>
            <a:off x="8689390" y="3262393"/>
            <a:ext cx="3095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05" name="AutoShape 212"/>
          <p:cNvSpPr>
            <a:spLocks noChangeArrowheads="1"/>
          </p:cNvSpPr>
          <p:nvPr/>
        </p:nvSpPr>
        <p:spPr bwMode="auto">
          <a:xfrm rot="5400000">
            <a:off x="9065628" y="2636919"/>
            <a:ext cx="180975" cy="149225"/>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06" name="Line 213"/>
          <p:cNvSpPr>
            <a:spLocks noChangeShapeType="1"/>
          </p:cNvSpPr>
          <p:nvPr/>
        </p:nvSpPr>
        <p:spPr bwMode="auto">
          <a:xfrm>
            <a:off x="9000540" y="2549606"/>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07" name="Line 214"/>
          <p:cNvSpPr>
            <a:spLocks noChangeShapeType="1"/>
          </p:cNvSpPr>
          <p:nvPr/>
        </p:nvSpPr>
        <p:spPr bwMode="auto">
          <a:xfrm>
            <a:off x="9000540" y="3448131"/>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08" name="Line 215"/>
          <p:cNvSpPr>
            <a:spLocks noChangeShapeType="1"/>
          </p:cNvSpPr>
          <p:nvPr/>
        </p:nvSpPr>
        <p:spPr bwMode="auto">
          <a:xfrm rot="5400000">
            <a:off x="8552865" y="3000456"/>
            <a:ext cx="895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09" name="Text Box 216"/>
          <p:cNvSpPr txBox="1">
            <a:spLocks noChangeArrowheads="1"/>
          </p:cNvSpPr>
          <p:nvPr/>
        </p:nvSpPr>
        <p:spPr bwMode="auto">
          <a:xfrm>
            <a:off x="9252953" y="2560719"/>
            <a:ext cx="16192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10" name="Line 217"/>
          <p:cNvSpPr>
            <a:spLocks noChangeShapeType="1"/>
          </p:cNvSpPr>
          <p:nvPr/>
        </p:nvSpPr>
        <p:spPr bwMode="auto">
          <a:xfrm>
            <a:off x="9540290" y="3068718"/>
            <a:ext cx="411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11" name="Text Box 218"/>
          <p:cNvSpPr txBox="1">
            <a:spLocks noChangeArrowheads="1"/>
          </p:cNvSpPr>
          <p:nvPr/>
        </p:nvSpPr>
        <p:spPr bwMode="auto">
          <a:xfrm>
            <a:off x="9056103" y="2735343"/>
            <a:ext cx="150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12" name="Text Box 219"/>
          <p:cNvSpPr txBox="1">
            <a:spLocks noChangeArrowheads="1"/>
          </p:cNvSpPr>
          <p:nvPr/>
        </p:nvSpPr>
        <p:spPr bwMode="auto">
          <a:xfrm>
            <a:off x="9059277" y="3109993"/>
            <a:ext cx="1222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13" name="Text Box 220"/>
          <p:cNvSpPr txBox="1">
            <a:spLocks noChangeArrowheads="1"/>
          </p:cNvSpPr>
          <p:nvPr/>
        </p:nvSpPr>
        <p:spPr bwMode="auto">
          <a:xfrm>
            <a:off x="9383128" y="2906793"/>
            <a:ext cx="13652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14" name="Text Box 221"/>
          <p:cNvSpPr txBox="1">
            <a:spLocks noChangeArrowheads="1"/>
          </p:cNvSpPr>
          <p:nvPr/>
        </p:nvSpPr>
        <p:spPr bwMode="auto">
          <a:xfrm>
            <a:off x="9224378" y="3111581"/>
            <a:ext cx="358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Times New Roman" panose="02020603050405020304" pitchFamily="18" charset="0"/>
              </a:rPr>
              <a:t>N</a:t>
            </a:r>
            <a:r>
              <a:rPr lang="en-US" altLang="zh-CN" sz="2000" baseline="-25000">
                <a:solidFill>
                  <a:srgbClr val="000066"/>
                </a:solidFill>
                <a:latin typeface="Times New Roman" panose="02020603050405020304" pitchFamily="18" charset="0"/>
              </a:rPr>
              <a:t>2</a:t>
            </a:r>
          </a:p>
        </p:txBody>
      </p:sp>
      <p:sp>
        <p:nvSpPr>
          <p:cNvPr id="689215" name="Line 222"/>
          <p:cNvSpPr>
            <a:spLocks noChangeShapeType="1"/>
          </p:cNvSpPr>
          <p:nvPr/>
        </p:nvSpPr>
        <p:spPr bwMode="auto">
          <a:xfrm rot="5400000">
            <a:off x="9075152" y="2997281"/>
            <a:ext cx="914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16" name="Rectangle 223"/>
          <p:cNvSpPr>
            <a:spLocks noChangeArrowheads="1"/>
          </p:cNvSpPr>
          <p:nvPr/>
        </p:nvSpPr>
        <p:spPr bwMode="auto">
          <a:xfrm>
            <a:off x="9125952" y="2279732"/>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17" name="Line 224"/>
          <p:cNvSpPr>
            <a:spLocks noChangeShapeType="1"/>
          </p:cNvSpPr>
          <p:nvPr/>
        </p:nvSpPr>
        <p:spPr bwMode="auto">
          <a:xfrm>
            <a:off x="8843378" y="2333706"/>
            <a:ext cx="284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18" name="Line 225"/>
          <p:cNvSpPr>
            <a:spLocks noChangeShapeType="1"/>
          </p:cNvSpPr>
          <p:nvPr/>
        </p:nvSpPr>
        <p:spPr bwMode="auto">
          <a:xfrm>
            <a:off x="9394240" y="2330531"/>
            <a:ext cx="3095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9219" name="Group 226"/>
          <p:cNvGrpSpPr>
            <a:grpSpLocks/>
          </p:cNvGrpSpPr>
          <p:nvPr/>
        </p:nvGrpSpPr>
        <p:grpSpPr bwMode="auto">
          <a:xfrm>
            <a:off x="6287502" y="2675019"/>
            <a:ext cx="406400" cy="104775"/>
            <a:chOff x="2160" y="2016"/>
            <a:chExt cx="640" cy="164"/>
          </a:xfrm>
        </p:grpSpPr>
        <p:sp>
          <p:nvSpPr>
            <p:cNvPr id="689220" name="Rectangle 227"/>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21" name="Line 228"/>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9222" name="Line 229"/>
          <p:cNvSpPr>
            <a:spLocks noChangeShapeType="1"/>
          </p:cNvSpPr>
          <p:nvPr/>
        </p:nvSpPr>
        <p:spPr bwMode="auto">
          <a:xfrm>
            <a:off x="6179552" y="2944893"/>
            <a:ext cx="211138"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23" name="Line 230"/>
          <p:cNvSpPr>
            <a:spLocks noChangeShapeType="1"/>
          </p:cNvSpPr>
          <p:nvPr/>
        </p:nvSpPr>
        <p:spPr bwMode="auto">
          <a:xfrm rot="5400000">
            <a:off x="6180347" y="2823450"/>
            <a:ext cx="2111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24" name="Text Box 231"/>
          <p:cNvSpPr txBox="1">
            <a:spLocks noChangeArrowheads="1"/>
          </p:cNvSpPr>
          <p:nvPr/>
        </p:nvSpPr>
        <p:spPr bwMode="auto">
          <a:xfrm>
            <a:off x="9805402" y="2679782"/>
            <a:ext cx="419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u</a:t>
            </a:r>
            <a:r>
              <a:rPr lang="en-US" altLang="zh-CN" sz="2000" baseline="-25000">
                <a:solidFill>
                  <a:srgbClr val="000066"/>
                </a:solidFill>
                <a:latin typeface="Times New Roman" panose="02020603050405020304" pitchFamily="18" charset="0"/>
              </a:rPr>
              <a:t>o</a:t>
            </a:r>
            <a:endParaRPr lang="en-US" altLang="zh-CN" sz="2000" i="1" baseline="-25000">
              <a:solidFill>
                <a:srgbClr val="000066"/>
              </a:solidFill>
              <a:latin typeface="Times New Roman" panose="02020603050405020304" pitchFamily="18" charset="0"/>
            </a:endParaRPr>
          </a:p>
        </p:txBody>
      </p:sp>
      <p:sp>
        <p:nvSpPr>
          <p:cNvPr id="689225" name="Oval 232"/>
          <p:cNvSpPr>
            <a:spLocks noChangeArrowheads="1"/>
          </p:cNvSpPr>
          <p:nvPr/>
        </p:nvSpPr>
        <p:spPr bwMode="auto">
          <a:xfrm>
            <a:off x="9951453" y="3044907"/>
            <a:ext cx="53975" cy="5397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26" name="Line 233"/>
          <p:cNvSpPr>
            <a:spLocks noChangeShapeType="1"/>
          </p:cNvSpPr>
          <p:nvPr/>
        </p:nvSpPr>
        <p:spPr bwMode="auto">
          <a:xfrm>
            <a:off x="9695865" y="2332119"/>
            <a:ext cx="0" cy="7334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27" name="Text Box 235"/>
          <p:cNvSpPr txBox="1">
            <a:spLocks noChangeArrowheads="1"/>
          </p:cNvSpPr>
          <p:nvPr/>
        </p:nvSpPr>
        <p:spPr bwMode="auto">
          <a:xfrm>
            <a:off x="7922628" y="3413206"/>
            <a:ext cx="7143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2</a:t>
            </a:r>
          </a:p>
        </p:txBody>
      </p:sp>
      <p:sp>
        <p:nvSpPr>
          <p:cNvPr id="689228" name="Text Box 236"/>
          <p:cNvSpPr txBox="1">
            <a:spLocks noChangeArrowheads="1"/>
          </p:cNvSpPr>
          <p:nvPr/>
        </p:nvSpPr>
        <p:spPr bwMode="auto">
          <a:xfrm>
            <a:off x="9741902" y="4975307"/>
            <a:ext cx="844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u</a:t>
            </a:r>
            <a:r>
              <a:rPr lang="en-US" altLang="zh-CN" sz="2000" baseline="-25000">
                <a:solidFill>
                  <a:srgbClr val="000066"/>
                </a:solidFill>
                <a:latin typeface="Times New Roman" panose="02020603050405020304" pitchFamily="18" charset="0"/>
              </a:rPr>
              <a:t>o</a:t>
            </a:r>
            <a:r>
              <a:rPr lang="en-US" altLang="zh-CN" sz="2000" i="1">
                <a:solidFill>
                  <a:srgbClr val="000066"/>
                </a:solidFill>
                <a:latin typeface="Times New Roman" panose="02020603050405020304" pitchFamily="18" charset="0"/>
              </a:rPr>
              <a:t>=-u</a:t>
            </a:r>
            <a:r>
              <a:rPr lang="en-US" altLang="zh-CN" sz="2000" baseline="-25000">
                <a:solidFill>
                  <a:srgbClr val="000066"/>
                </a:solidFill>
                <a:latin typeface="Times New Roman" panose="02020603050405020304" pitchFamily="18" charset="0"/>
              </a:rPr>
              <a:t>s</a:t>
            </a:r>
          </a:p>
        </p:txBody>
      </p:sp>
      <p:sp>
        <p:nvSpPr>
          <p:cNvPr id="689229" name="Text Box 237"/>
          <p:cNvSpPr txBox="1">
            <a:spLocks noChangeArrowheads="1"/>
          </p:cNvSpPr>
          <p:nvPr/>
        </p:nvSpPr>
        <p:spPr bwMode="auto">
          <a:xfrm>
            <a:off x="5792202" y="5029282"/>
            <a:ext cx="8382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u</a:t>
            </a:r>
            <a:r>
              <a:rPr lang="en-US" altLang="zh-CN" sz="2000" baseline="-25000">
                <a:solidFill>
                  <a:srgbClr val="000066"/>
                </a:solidFill>
                <a:latin typeface="Times New Roman" panose="02020603050405020304" pitchFamily="18" charset="0"/>
              </a:rPr>
              <a:t>s</a:t>
            </a:r>
            <a:r>
              <a:rPr lang="en-US" altLang="zh-CN" sz="2000">
                <a:solidFill>
                  <a:srgbClr val="000066"/>
                </a:solidFill>
                <a:latin typeface="Times New Roman" panose="02020603050405020304" pitchFamily="18" charset="0"/>
              </a:rPr>
              <a:t>&lt;0</a:t>
            </a:r>
          </a:p>
        </p:txBody>
      </p:sp>
      <p:sp>
        <p:nvSpPr>
          <p:cNvPr id="689230" name="Text Box 238"/>
          <p:cNvSpPr txBox="1">
            <a:spLocks noChangeArrowheads="1"/>
          </p:cNvSpPr>
          <p:nvPr/>
        </p:nvSpPr>
        <p:spPr bwMode="auto">
          <a:xfrm>
            <a:off x="8170277" y="4768932"/>
            <a:ext cx="508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u</a:t>
            </a:r>
            <a:r>
              <a:rPr lang="en-US" altLang="zh-CN" sz="2000" i="1" baseline="-25000">
                <a:solidFill>
                  <a:srgbClr val="000066"/>
                </a:solidFill>
                <a:latin typeface="Times New Roman" panose="02020603050405020304" pitchFamily="18" charset="0"/>
              </a:rPr>
              <a:t>A</a:t>
            </a:r>
          </a:p>
        </p:txBody>
      </p:sp>
      <p:sp>
        <p:nvSpPr>
          <p:cNvPr id="689231" name="Oval 239"/>
          <p:cNvSpPr>
            <a:spLocks noChangeArrowheads="1"/>
          </p:cNvSpPr>
          <p:nvPr/>
        </p:nvSpPr>
        <p:spPr bwMode="auto">
          <a:xfrm>
            <a:off x="10065753" y="5016582"/>
            <a:ext cx="53975" cy="5397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32" name="Text Box 240"/>
          <p:cNvSpPr txBox="1">
            <a:spLocks noChangeArrowheads="1"/>
          </p:cNvSpPr>
          <p:nvPr/>
        </p:nvSpPr>
        <p:spPr bwMode="auto">
          <a:xfrm>
            <a:off x="6471652" y="4270457"/>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1</a:t>
            </a:r>
          </a:p>
        </p:txBody>
      </p:sp>
      <p:sp>
        <p:nvSpPr>
          <p:cNvPr id="689233" name="Text Box 241"/>
          <p:cNvSpPr txBox="1">
            <a:spLocks noChangeArrowheads="1"/>
          </p:cNvSpPr>
          <p:nvPr/>
        </p:nvSpPr>
        <p:spPr bwMode="auto">
          <a:xfrm>
            <a:off x="8452852" y="4441907"/>
            <a:ext cx="5905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3</a:t>
            </a:r>
          </a:p>
        </p:txBody>
      </p:sp>
      <p:sp>
        <p:nvSpPr>
          <p:cNvPr id="689234" name="Text Box 242"/>
          <p:cNvSpPr txBox="1">
            <a:spLocks noChangeArrowheads="1"/>
          </p:cNvSpPr>
          <p:nvPr/>
        </p:nvSpPr>
        <p:spPr bwMode="auto">
          <a:xfrm>
            <a:off x="9164052" y="3864056"/>
            <a:ext cx="514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i="1">
                <a:solidFill>
                  <a:srgbClr val="000066"/>
                </a:solidFill>
                <a:latin typeface="Times New Roman" panose="02020603050405020304" pitchFamily="18" charset="0"/>
              </a:rPr>
              <a:t>R</a:t>
            </a:r>
            <a:r>
              <a:rPr lang="en-US" altLang="zh-CN" sz="2000" baseline="-25000">
                <a:solidFill>
                  <a:srgbClr val="000066"/>
                </a:solidFill>
                <a:latin typeface="Times New Roman" panose="02020603050405020304" pitchFamily="18" charset="0"/>
              </a:rPr>
              <a:t>4</a:t>
            </a:r>
          </a:p>
        </p:txBody>
      </p:sp>
      <p:sp>
        <p:nvSpPr>
          <p:cNvPr id="689235" name="Line 244"/>
          <p:cNvSpPr>
            <a:spLocks noChangeShapeType="1"/>
          </p:cNvSpPr>
          <p:nvPr/>
        </p:nvSpPr>
        <p:spPr bwMode="auto">
          <a:xfrm flipV="1">
            <a:off x="8954502" y="4305381"/>
            <a:ext cx="0" cy="557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36" name="Line 245"/>
          <p:cNvSpPr>
            <a:spLocks noChangeShapeType="1"/>
          </p:cNvSpPr>
          <p:nvPr/>
        </p:nvSpPr>
        <p:spPr bwMode="auto">
          <a:xfrm>
            <a:off x="9810165" y="4303794"/>
            <a:ext cx="0" cy="7334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37" name="Line 246"/>
          <p:cNvSpPr>
            <a:spLocks noChangeShapeType="1"/>
          </p:cNvSpPr>
          <p:nvPr/>
        </p:nvSpPr>
        <p:spPr bwMode="auto">
          <a:xfrm>
            <a:off x="6449427" y="5067381"/>
            <a:ext cx="0" cy="3667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38" name="Line 247"/>
          <p:cNvSpPr>
            <a:spLocks noChangeShapeType="1"/>
          </p:cNvSpPr>
          <p:nvPr/>
        </p:nvSpPr>
        <p:spPr bwMode="auto">
          <a:xfrm>
            <a:off x="6452602" y="5432506"/>
            <a:ext cx="1943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39" name="Line 248"/>
          <p:cNvSpPr>
            <a:spLocks noChangeShapeType="1"/>
          </p:cNvSpPr>
          <p:nvPr/>
        </p:nvSpPr>
        <p:spPr bwMode="auto">
          <a:xfrm flipH="1" flipV="1">
            <a:off x="8398126" y="5192793"/>
            <a:ext cx="0" cy="2127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0" name="Oval 249"/>
          <p:cNvSpPr>
            <a:spLocks noChangeArrowheads="1"/>
          </p:cNvSpPr>
          <p:nvPr/>
        </p:nvSpPr>
        <p:spPr bwMode="auto">
          <a:xfrm>
            <a:off x="6236703" y="5038807"/>
            <a:ext cx="53975" cy="5397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41" name="AutoShape 250"/>
          <p:cNvSpPr>
            <a:spLocks noChangeArrowheads="1"/>
          </p:cNvSpPr>
          <p:nvPr/>
        </p:nvSpPr>
        <p:spPr bwMode="auto">
          <a:xfrm rot="5400000">
            <a:off x="7170947" y="4441113"/>
            <a:ext cx="179387" cy="149225"/>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42" name="Line 251"/>
          <p:cNvSpPr>
            <a:spLocks noChangeShapeType="1"/>
          </p:cNvSpPr>
          <p:nvPr/>
        </p:nvSpPr>
        <p:spPr bwMode="auto">
          <a:xfrm>
            <a:off x="7082840" y="4353006"/>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3" name="Line 252"/>
          <p:cNvSpPr>
            <a:spLocks noChangeShapeType="1"/>
          </p:cNvSpPr>
          <p:nvPr/>
        </p:nvSpPr>
        <p:spPr bwMode="auto">
          <a:xfrm>
            <a:off x="7082840" y="5251531"/>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4" name="Line 253"/>
          <p:cNvSpPr>
            <a:spLocks noChangeShapeType="1"/>
          </p:cNvSpPr>
          <p:nvPr/>
        </p:nvSpPr>
        <p:spPr bwMode="auto">
          <a:xfrm rot="5400000">
            <a:off x="6635165" y="4803856"/>
            <a:ext cx="895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5" name="Text Box 254"/>
          <p:cNvSpPr txBox="1">
            <a:spLocks noChangeArrowheads="1"/>
          </p:cNvSpPr>
          <p:nvPr/>
        </p:nvSpPr>
        <p:spPr bwMode="auto">
          <a:xfrm>
            <a:off x="7362241" y="4337131"/>
            <a:ext cx="1746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46" name="Line 255"/>
          <p:cNvSpPr>
            <a:spLocks noChangeShapeType="1"/>
          </p:cNvSpPr>
          <p:nvPr/>
        </p:nvSpPr>
        <p:spPr bwMode="auto">
          <a:xfrm>
            <a:off x="6808202" y="4697493"/>
            <a:ext cx="2730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7" name="Line 256"/>
          <p:cNvSpPr>
            <a:spLocks noChangeShapeType="1"/>
          </p:cNvSpPr>
          <p:nvPr/>
        </p:nvSpPr>
        <p:spPr bwMode="auto">
          <a:xfrm>
            <a:off x="6852652" y="5062618"/>
            <a:ext cx="230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8" name="Text Box 257"/>
          <p:cNvSpPr txBox="1">
            <a:spLocks noChangeArrowheads="1"/>
          </p:cNvSpPr>
          <p:nvPr/>
        </p:nvSpPr>
        <p:spPr bwMode="auto">
          <a:xfrm>
            <a:off x="7125703" y="4526043"/>
            <a:ext cx="150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49" name="Text Box 258"/>
          <p:cNvSpPr txBox="1">
            <a:spLocks noChangeArrowheads="1"/>
          </p:cNvSpPr>
          <p:nvPr/>
        </p:nvSpPr>
        <p:spPr bwMode="auto">
          <a:xfrm>
            <a:off x="7116177" y="4887993"/>
            <a:ext cx="1222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50" name="Text Box 259"/>
          <p:cNvSpPr txBox="1">
            <a:spLocks noChangeArrowheads="1"/>
          </p:cNvSpPr>
          <p:nvPr/>
        </p:nvSpPr>
        <p:spPr bwMode="auto">
          <a:xfrm>
            <a:off x="7478128" y="4697493"/>
            <a:ext cx="13652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51" name="Text Box 260"/>
          <p:cNvSpPr txBox="1">
            <a:spLocks noChangeArrowheads="1"/>
          </p:cNvSpPr>
          <p:nvPr/>
        </p:nvSpPr>
        <p:spPr bwMode="auto">
          <a:xfrm>
            <a:off x="7287628" y="4914982"/>
            <a:ext cx="333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Times New Roman" panose="02020603050405020304" pitchFamily="18" charset="0"/>
              </a:rPr>
              <a:t>N</a:t>
            </a:r>
            <a:r>
              <a:rPr lang="en-US" altLang="zh-CN" sz="2000" baseline="-25000">
                <a:solidFill>
                  <a:srgbClr val="000066"/>
                </a:solidFill>
                <a:latin typeface="Times New Roman" panose="02020603050405020304" pitchFamily="18" charset="0"/>
              </a:rPr>
              <a:t>1</a:t>
            </a:r>
          </a:p>
        </p:txBody>
      </p:sp>
      <p:sp>
        <p:nvSpPr>
          <p:cNvPr id="689252" name="Line 261"/>
          <p:cNvSpPr>
            <a:spLocks noChangeShapeType="1"/>
          </p:cNvSpPr>
          <p:nvPr/>
        </p:nvSpPr>
        <p:spPr bwMode="auto">
          <a:xfrm rot="5400000">
            <a:off x="7173327" y="4803856"/>
            <a:ext cx="895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53" name="Line 262"/>
          <p:cNvSpPr>
            <a:spLocks noChangeShapeType="1"/>
          </p:cNvSpPr>
          <p:nvPr/>
        </p:nvSpPr>
        <p:spPr bwMode="auto">
          <a:xfrm>
            <a:off x="6909803" y="3862468"/>
            <a:ext cx="10509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54" name="Line 263"/>
          <p:cNvSpPr>
            <a:spLocks noChangeShapeType="1"/>
          </p:cNvSpPr>
          <p:nvPr/>
        </p:nvSpPr>
        <p:spPr bwMode="auto">
          <a:xfrm flipV="1">
            <a:off x="6912977" y="3865644"/>
            <a:ext cx="0" cy="835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55" name="Line 264"/>
          <p:cNvSpPr>
            <a:spLocks noChangeShapeType="1"/>
          </p:cNvSpPr>
          <p:nvPr/>
        </p:nvSpPr>
        <p:spPr bwMode="auto">
          <a:xfrm>
            <a:off x="8389352" y="3862469"/>
            <a:ext cx="0" cy="1008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56" name="Rectangle 265"/>
          <p:cNvSpPr>
            <a:spLocks noChangeArrowheads="1"/>
          </p:cNvSpPr>
          <p:nvPr/>
        </p:nvSpPr>
        <p:spPr bwMode="auto">
          <a:xfrm>
            <a:off x="7963902" y="3802144"/>
            <a:ext cx="266700" cy="1174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57" name="Line 266"/>
          <p:cNvSpPr>
            <a:spLocks noChangeShapeType="1"/>
          </p:cNvSpPr>
          <p:nvPr/>
        </p:nvSpPr>
        <p:spPr bwMode="auto">
          <a:xfrm>
            <a:off x="8243302" y="3862468"/>
            <a:ext cx="1539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58" name="Rectangle 267"/>
          <p:cNvSpPr>
            <a:spLocks noChangeArrowheads="1"/>
          </p:cNvSpPr>
          <p:nvPr/>
        </p:nvSpPr>
        <p:spPr bwMode="auto">
          <a:xfrm>
            <a:off x="8529052" y="4814968"/>
            <a:ext cx="266700" cy="103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59" name="Line 268"/>
          <p:cNvSpPr>
            <a:spLocks noChangeShapeType="1"/>
          </p:cNvSpPr>
          <p:nvPr/>
        </p:nvSpPr>
        <p:spPr bwMode="auto">
          <a:xfrm>
            <a:off x="8805278" y="4867356"/>
            <a:ext cx="3095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0" name="Rectangle 269"/>
          <p:cNvSpPr>
            <a:spLocks noChangeArrowheads="1"/>
          </p:cNvSpPr>
          <p:nvPr/>
        </p:nvSpPr>
        <p:spPr bwMode="auto">
          <a:xfrm>
            <a:off x="6585952" y="5007057"/>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61" name="Line 270"/>
          <p:cNvSpPr>
            <a:spLocks noChangeShapeType="1"/>
          </p:cNvSpPr>
          <p:nvPr/>
        </p:nvSpPr>
        <p:spPr bwMode="auto">
          <a:xfrm>
            <a:off x="6297028" y="5059443"/>
            <a:ext cx="284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2" name="Rectangle 271"/>
          <p:cNvSpPr>
            <a:spLocks noChangeArrowheads="1"/>
          </p:cNvSpPr>
          <p:nvPr/>
        </p:nvSpPr>
        <p:spPr bwMode="auto">
          <a:xfrm>
            <a:off x="8535402" y="5180094"/>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63" name="Line 272"/>
          <p:cNvSpPr>
            <a:spLocks noChangeShapeType="1"/>
          </p:cNvSpPr>
          <p:nvPr/>
        </p:nvSpPr>
        <p:spPr bwMode="auto">
          <a:xfrm>
            <a:off x="8395702" y="5234068"/>
            <a:ext cx="1397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4" name="Line 273"/>
          <p:cNvSpPr>
            <a:spLocks noChangeShapeType="1"/>
          </p:cNvSpPr>
          <p:nvPr/>
        </p:nvSpPr>
        <p:spPr bwMode="auto">
          <a:xfrm>
            <a:off x="8803690" y="5234068"/>
            <a:ext cx="3095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5" name="AutoShape 274"/>
          <p:cNvSpPr>
            <a:spLocks noChangeArrowheads="1"/>
          </p:cNvSpPr>
          <p:nvPr/>
        </p:nvSpPr>
        <p:spPr bwMode="auto">
          <a:xfrm rot="5400000">
            <a:off x="9179928" y="4608594"/>
            <a:ext cx="180975" cy="149225"/>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66" name="Line 275"/>
          <p:cNvSpPr>
            <a:spLocks noChangeShapeType="1"/>
          </p:cNvSpPr>
          <p:nvPr/>
        </p:nvSpPr>
        <p:spPr bwMode="auto">
          <a:xfrm>
            <a:off x="9114840" y="4521281"/>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7" name="Line 276"/>
          <p:cNvSpPr>
            <a:spLocks noChangeShapeType="1"/>
          </p:cNvSpPr>
          <p:nvPr/>
        </p:nvSpPr>
        <p:spPr bwMode="auto">
          <a:xfrm>
            <a:off x="9114840" y="5419806"/>
            <a:ext cx="538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8" name="Line 277"/>
          <p:cNvSpPr>
            <a:spLocks noChangeShapeType="1"/>
          </p:cNvSpPr>
          <p:nvPr/>
        </p:nvSpPr>
        <p:spPr bwMode="auto">
          <a:xfrm rot="5400000">
            <a:off x="8673515" y="4972131"/>
            <a:ext cx="895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9" name="Text Box 278"/>
          <p:cNvSpPr txBox="1">
            <a:spLocks noChangeArrowheads="1"/>
          </p:cNvSpPr>
          <p:nvPr/>
        </p:nvSpPr>
        <p:spPr bwMode="auto">
          <a:xfrm>
            <a:off x="9367253" y="4532394"/>
            <a:ext cx="161925"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70" name="Line 279"/>
          <p:cNvSpPr>
            <a:spLocks noChangeShapeType="1"/>
          </p:cNvSpPr>
          <p:nvPr/>
        </p:nvSpPr>
        <p:spPr bwMode="auto">
          <a:xfrm>
            <a:off x="9654590" y="5040393"/>
            <a:ext cx="411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71" name="Text Box 280"/>
          <p:cNvSpPr txBox="1">
            <a:spLocks noChangeArrowheads="1"/>
          </p:cNvSpPr>
          <p:nvPr/>
        </p:nvSpPr>
        <p:spPr bwMode="auto">
          <a:xfrm>
            <a:off x="9170403" y="4707018"/>
            <a:ext cx="1508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72" name="Text Box 281"/>
          <p:cNvSpPr txBox="1">
            <a:spLocks noChangeArrowheads="1"/>
          </p:cNvSpPr>
          <p:nvPr/>
        </p:nvSpPr>
        <p:spPr bwMode="auto">
          <a:xfrm>
            <a:off x="9173577" y="5081668"/>
            <a:ext cx="1222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73" name="Text Box 282"/>
          <p:cNvSpPr txBox="1">
            <a:spLocks noChangeArrowheads="1"/>
          </p:cNvSpPr>
          <p:nvPr/>
        </p:nvSpPr>
        <p:spPr bwMode="auto">
          <a:xfrm>
            <a:off x="9510128" y="4878468"/>
            <a:ext cx="13652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宋体" panose="02010600030101010101" pitchFamily="2" charset="-122"/>
              </a:rPr>
              <a:t>+</a:t>
            </a:r>
            <a:endParaRPr lang="en-US" altLang="zh-CN" sz="2000">
              <a:solidFill>
                <a:srgbClr val="000066"/>
              </a:solidFill>
              <a:latin typeface="Times New Roman" panose="02020603050405020304" pitchFamily="18" charset="0"/>
            </a:endParaRPr>
          </a:p>
        </p:txBody>
      </p:sp>
      <p:sp>
        <p:nvSpPr>
          <p:cNvPr id="689274" name="Text Box 283"/>
          <p:cNvSpPr txBox="1">
            <a:spLocks noChangeArrowheads="1"/>
          </p:cNvSpPr>
          <p:nvPr/>
        </p:nvSpPr>
        <p:spPr bwMode="auto">
          <a:xfrm>
            <a:off x="9338678" y="5083256"/>
            <a:ext cx="358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en-US" altLang="zh-CN" sz="2000">
                <a:solidFill>
                  <a:srgbClr val="000066"/>
                </a:solidFill>
                <a:latin typeface="Times New Roman" panose="02020603050405020304" pitchFamily="18" charset="0"/>
              </a:rPr>
              <a:t>N</a:t>
            </a:r>
            <a:r>
              <a:rPr lang="en-US" altLang="zh-CN" sz="2000" baseline="-25000">
                <a:solidFill>
                  <a:srgbClr val="000066"/>
                </a:solidFill>
                <a:latin typeface="Times New Roman" panose="02020603050405020304" pitchFamily="18" charset="0"/>
              </a:rPr>
              <a:t>2</a:t>
            </a:r>
          </a:p>
        </p:txBody>
      </p:sp>
      <p:sp>
        <p:nvSpPr>
          <p:cNvPr id="689275" name="Line 284"/>
          <p:cNvSpPr>
            <a:spLocks noChangeShapeType="1"/>
          </p:cNvSpPr>
          <p:nvPr/>
        </p:nvSpPr>
        <p:spPr bwMode="auto">
          <a:xfrm rot="5400000">
            <a:off x="9195802" y="4968956"/>
            <a:ext cx="914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76" name="Rectangle 285"/>
          <p:cNvSpPr>
            <a:spLocks noChangeArrowheads="1"/>
          </p:cNvSpPr>
          <p:nvPr/>
        </p:nvSpPr>
        <p:spPr bwMode="auto">
          <a:xfrm>
            <a:off x="9240252" y="4251407"/>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77" name="Line 286"/>
          <p:cNvSpPr>
            <a:spLocks noChangeShapeType="1"/>
          </p:cNvSpPr>
          <p:nvPr/>
        </p:nvSpPr>
        <p:spPr bwMode="auto">
          <a:xfrm>
            <a:off x="8957678" y="4305381"/>
            <a:ext cx="284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78" name="Line 287"/>
          <p:cNvSpPr>
            <a:spLocks noChangeShapeType="1"/>
          </p:cNvSpPr>
          <p:nvPr/>
        </p:nvSpPr>
        <p:spPr bwMode="auto">
          <a:xfrm>
            <a:off x="9508540" y="4302206"/>
            <a:ext cx="3095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9279" name="Group 288"/>
          <p:cNvGrpSpPr>
            <a:grpSpLocks/>
          </p:cNvGrpSpPr>
          <p:nvPr/>
        </p:nvGrpSpPr>
        <p:grpSpPr bwMode="auto">
          <a:xfrm>
            <a:off x="6401802" y="4646694"/>
            <a:ext cx="406400" cy="104775"/>
            <a:chOff x="2160" y="2016"/>
            <a:chExt cx="640" cy="164"/>
          </a:xfrm>
        </p:grpSpPr>
        <p:sp>
          <p:nvSpPr>
            <p:cNvPr id="689280" name="Rectangle 289"/>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89281" name="Line 290"/>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9282" name="Line 291"/>
          <p:cNvSpPr>
            <a:spLocks noChangeShapeType="1"/>
          </p:cNvSpPr>
          <p:nvPr/>
        </p:nvSpPr>
        <p:spPr bwMode="auto">
          <a:xfrm>
            <a:off x="6293852" y="4916568"/>
            <a:ext cx="211138"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83" name="Line 292"/>
          <p:cNvSpPr>
            <a:spLocks noChangeShapeType="1"/>
          </p:cNvSpPr>
          <p:nvPr/>
        </p:nvSpPr>
        <p:spPr bwMode="auto">
          <a:xfrm rot="5400000">
            <a:off x="6294647" y="4795125"/>
            <a:ext cx="2111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84" name="Line 293"/>
          <p:cNvSpPr>
            <a:spLocks noChangeShapeType="1"/>
          </p:cNvSpPr>
          <p:nvPr/>
        </p:nvSpPr>
        <p:spPr bwMode="auto">
          <a:xfrm>
            <a:off x="7624177" y="4867356"/>
            <a:ext cx="7874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85" name="Line 294"/>
          <p:cNvSpPr>
            <a:spLocks noChangeShapeType="1"/>
          </p:cNvSpPr>
          <p:nvPr/>
        </p:nvSpPr>
        <p:spPr bwMode="auto">
          <a:xfrm>
            <a:off x="8386177" y="4867356"/>
            <a:ext cx="1397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 name="Group 310"/>
          <p:cNvGrpSpPr>
            <a:grpSpLocks/>
          </p:cNvGrpSpPr>
          <p:nvPr/>
        </p:nvGrpSpPr>
        <p:grpSpPr bwMode="auto">
          <a:xfrm>
            <a:off x="883652" y="1613176"/>
            <a:ext cx="4794250" cy="4222750"/>
            <a:chOff x="520" y="856"/>
            <a:chExt cx="3020" cy="2660"/>
          </a:xfrm>
        </p:grpSpPr>
        <p:sp>
          <p:nvSpPr>
            <p:cNvPr id="136" name="Text Box 4"/>
            <p:cNvSpPr txBox="1">
              <a:spLocks noChangeArrowheads="1"/>
            </p:cNvSpPr>
            <p:nvPr/>
          </p:nvSpPr>
          <p:spPr bwMode="auto">
            <a:xfrm>
              <a:off x="704" y="1840"/>
              <a:ext cx="2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u</a:t>
              </a:r>
              <a:r>
                <a:rPr lang="en-US" altLang="zh-CN" sz="2000" baseline="-25000">
                  <a:solidFill>
                    <a:srgbClr val="000066"/>
                  </a:solidFill>
                </a:rPr>
                <a:t>s</a:t>
              </a:r>
              <a:endParaRPr lang="en-US" altLang="zh-CN" sz="2000" i="1" baseline="-25000">
                <a:solidFill>
                  <a:srgbClr val="000066"/>
                </a:solidFill>
              </a:endParaRPr>
            </a:p>
          </p:txBody>
        </p:sp>
        <p:sp>
          <p:nvSpPr>
            <p:cNvPr id="137" name="Text Box 5"/>
            <p:cNvSpPr txBox="1">
              <a:spLocks noChangeArrowheads="1"/>
            </p:cNvSpPr>
            <p:nvPr/>
          </p:nvSpPr>
          <p:spPr bwMode="auto">
            <a:xfrm>
              <a:off x="2026" y="1694"/>
              <a:ext cx="2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u</a:t>
              </a:r>
              <a:r>
                <a:rPr lang="en-US" altLang="zh-CN" sz="2000" i="1" baseline="-25000">
                  <a:solidFill>
                    <a:srgbClr val="000066"/>
                  </a:solidFill>
                </a:rPr>
                <a:t>A</a:t>
              </a:r>
              <a:endParaRPr lang="en-US" altLang="zh-CN" sz="2000" baseline="-25000">
                <a:solidFill>
                  <a:srgbClr val="000066"/>
                </a:solidFill>
              </a:endParaRPr>
            </a:p>
          </p:txBody>
        </p:sp>
        <p:sp>
          <p:nvSpPr>
            <p:cNvPr id="138" name="Text Box 6"/>
            <p:cNvSpPr txBox="1">
              <a:spLocks noChangeArrowheads="1"/>
            </p:cNvSpPr>
            <p:nvPr/>
          </p:nvSpPr>
          <p:spPr bwMode="auto">
            <a:xfrm>
              <a:off x="1771" y="1800"/>
              <a:ext cx="4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rPr>
                <a:t>VD</a:t>
              </a:r>
              <a:r>
                <a:rPr lang="en-US" altLang="zh-CN" sz="2000" baseline="-25000">
                  <a:solidFill>
                    <a:srgbClr val="000066"/>
                  </a:solidFill>
                </a:rPr>
                <a:t>2</a:t>
              </a:r>
            </a:p>
          </p:txBody>
        </p:sp>
        <p:sp>
          <p:nvSpPr>
            <p:cNvPr id="139" name="Text Box 7"/>
            <p:cNvSpPr txBox="1">
              <a:spLocks noChangeArrowheads="1"/>
            </p:cNvSpPr>
            <p:nvPr/>
          </p:nvSpPr>
          <p:spPr bwMode="auto">
            <a:xfrm>
              <a:off x="1460" y="1090"/>
              <a:ext cx="4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2000">
                  <a:solidFill>
                    <a:srgbClr val="000066"/>
                  </a:solidFill>
                </a:rPr>
                <a:t>VD</a:t>
              </a:r>
              <a:r>
                <a:rPr lang="en-US" altLang="zh-CN" sz="2000" baseline="-25000">
                  <a:solidFill>
                    <a:srgbClr val="000066"/>
                  </a:solidFill>
                </a:rPr>
                <a:t>1</a:t>
              </a:r>
            </a:p>
          </p:txBody>
        </p:sp>
        <p:sp>
          <p:nvSpPr>
            <p:cNvPr id="141" name="Text Box 10"/>
            <p:cNvSpPr txBox="1">
              <a:spLocks noChangeArrowheads="1"/>
            </p:cNvSpPr>
            <p:nvPr/>
          </p:nvSpPr>
          <p:spPr bwMode="auto">
            <a:xfrm>
              <a:off x="948" y="1396"/>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1</a:t>
              </a:r>
            </a:p>
          </p:txBody>
        </p:sp>
        <p:sp>
          <p:nvSpPr>
            <p:cNvPr id="143" name="Text Box 11"/>
            <p:cNvSpPr txBox="1">
              <a:spLocks noChangeArrowheads="1"/>
            </p:cNvSpPr>
            <p:nvPr/>
          </p:nvSpPr>
          <p:spPr bwMode="auto">
            <a:xfrm>
              <a:off x="2196" y="1504"/>
              <a:ext cx="37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3</a:t>
              </a:r>
            </a:p>
          </p:txBody>
        </p:sp>
        <p:sp>
          <p:nvSpPr>
            <p:cNvPr id="144" name="Text Box 12"/>
            <p:cNvSpPr txBox="1">
              <a:spLocks noChangeArrowheads="1"/>
            </p:cNvSpPr>
            <p:nvPr/>
          </p:nvSpPr>
          <p:spPr bwMode="auto">
            <a:xfrm>
              <a:off x="2648" y="1140"/>
              <a:ext cx="32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4</a:t>
              </a:r>
            </a:p>
          </p:txBody>
        </p:sp>
        <p:sp>
          <p:nvSpPr>
            <p:cNvPr id="145" name="Line 13"/>
            <p:cNvSpPr>
              <a:spLocks noChangeShapeType="1"/>
            </p:cNvSpPr>
            <p:nvPr/>
          </p:nvSpPr>
          <p:spPr bwMode="auto">
            <a:xfrm>
              <a:off x="1842" y="1339"/>
              <a:ext cx="0" cy="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15"/>
            <p:cNvSpPr>
              <a:spLocks noChangeShapeType="1"/>
            </p:cNvSpPr>
            <p:nvPr/>
          </p:nvSpPr>
          <p:spPr bwMode="auto">
            <a:xfrm flipV="1">
              <a:off x="2516" y="1418"/>
              <a:ext cx="0" cy="3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19"/>
            <p:cNvSpPr>
              <a:spLocks noChangeShapeType="1"/>
            </p:cNvSpPr>
            <p:nvPr/>
          </p:nvSpPr>
          <p:spPr bwMode="auto">
            <a:xfrm>
              <a:off x="934" y="1898"/>
              <a:ext cx="0" cy="2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20"/>
            <p:cNvSpPr>
              <a:spLocks noChangeShapeType="1"/>
            </p:cNvSpPr>
            <p:nvPr/>
          </p:nvSpPr>
          <p:spPr bwMode="auto">
            <a:xfrm>
              <a:off x="928" y="2128"/>
              <a:ext cx="12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21"/>
            <p:cNvSpPr>
              <a:spLocks noChangeShapeType="1"/>
            </p:cNvSpPr>
            <p:nvPr/>
          </p:nvSpPr>
          <p:spPr bwMode="auto">
            <a:xfrm flipH="1" flipV="1">
              <a:off x="2155" y="1998"/>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Oval 23"/>
            <p:cNvSpPr>
              <a:spLocks noChangeArrowheads="1"/>
            </p:cNvSpPr>
            <p:nvPr/>
          </p:nvSpPr>
          <p:spPr bwMode="auto">
            <a:xfrm>
              <a:off x="800" y="1880"/>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1" name="AutoShape 27"/>
            <p:cNvSpPr>
              <a:spLocks noChangeArrowheads="1"/>
            </p:cNvSpPr>
            <p:nvPr/>
          </p:nvSpPr>
          <p:spPr bwMode="auto">
            <a:xfrm rot="5400000">
              <a:off x="1388" y="1504"/>
              <a:ext cx="113" cy="94"/>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2" name="Line 28"/>
            <p:cNvSpPr>
              <a:spLocks noChangeShapeType="1"/>
            </p:cNvSpPr>
            <p:nvPr/>
          </p:nvSpPr>
          <p:spPr bwMode="auto">
            <a:xfrm>
              <a:off x="1333" y="1448"/>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29"/>
            <p:cNvSpPr>
              <a:spLocks noChangeShapeType="1"/>
            </p:cNvSpPr>
            <p:nvPr/>
          </p:nvSpPr>
          <p:spPr bwMode="auto">
            <a:xfrm>
              <a:off x="1333" y="2014"/>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30"/>
            <p:cNvSpPr>
              <a:spLocks noChangeShapeType="1"/>
            </p:cNvSpPr>
            <p:nvPr/>
          </p:nvSpPr>
          <p:spPr bwMode="auto">
            <a:xfrm rot="5400000">
              <a:off x="1045" y="173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Text Box 31"/>
            <p:cNvSpPr txBox="1">
              <a:spLocks noChangeArrowheads="1"/>
            </p:cNvSpPr>
            <p:nvPr/>
          </p:nvSpPr>
          <p:spPr bwMode="auto">
            <a:xfrm>
              <a:off x="1505" y="1442"/>
              <a:ext cx="1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a:solidFill>
                    <a:srgbClr val="000066"/>
                  </a:solidFill>
                  <a:latin typeface="宋体" panose="02010600030101010101" pitchFamily="2" charset="-122"/>
                </a:rPr>
                <a:t>∞</a:t>
              </a:r>
              <a:endParaRPr lang="zh-CN" altLang="en-US" sz="2000">
                <a:solidFill>
                  <a:srgbClr val="000066"/>
                </a:solidFill>
              </a:endParaRPr>
            </a:p>
          </p:txBody>
        </p:sp>
        <p:sp>
          <p:nvSpPr>
            <p:cNvPr id="156" name="Line 32"/>
            <p:cNvSpPr>
              <a:spLocks noChangeShapeType="1"/>
            </p:cNvSpPr>
            <p:nvPr/>
          </p:nvSpPr>
          <p:spPr bwMode="auto">
            <a:xfrm>
              <a:off x="1160" y="1665"/>
              <a:ext cx="1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Line 33"/>
            <p:cNvSpPr>
              <a:spLocks noChangeShapeType="1"/>
            </p:cNvSpPr>
            <p:nvPr/>
          </p:nvSpPr>
          <p:spPr bwMode="auto">
            <a:xfrm>
              <a:off x="1188" y="1895"/>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Text Box 34"/>
            <p:cNvSpPr txBox="1">
              <a:spLocks noChangeArrowheads="1"/>
            </p:cNvSpPr>
            <p:nvPr/>
          </p:nvSpPr>
          <p:spPr bwMode="auto">
            <a:xfrm>
              <a:off x="1360" y="1557"/>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159" name="Text Box 35"/>
            <p:cNvSpPr txBox="1">
              <a:spLocks noChangeArrowheads="1"/>
            </p:cNvSpPr>
            <p:nvPr/>
          </p:nvSpPr>
          <p:spPr bwMode="auto">
            <a:xfrm>
              <a:off x="1354" y="1785"/>
              <a:ext cx="7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160" name="Text Box 36"/>
            <p:cNvSpPr txBox="1">
              <a:spLocks noChangeArrowheads="1"/>
            </p:cNvSpPr>
            <p:nvPr/>
          </p:nvSpPr>
          <p:spPr bwMode="auto">
            <a:xfrm>
              <a:off x="1574" y="1665"/>
              <a:ext cx="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161" name="Text Box 37"/>
            <p:cNvSpPr txBox="1">
              <a:spLocks noChangeArrowheads="1"/>
            </p:cNvSpPr>
            <p:nvPr/>
          </p:nvSpPr>
          <p:spPr bwMode="auto">
            <a:xfrm>
              <a:off x="1462" y="1802"/>
              <a:ext cx="21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rPr>
                <a:t>N</a:t>
              </a:r>
              <a:r>
                <a:rPr lang="en-US" altLang="zh-CN" sz="2000" baseline="-25000">
                  <a:solidFill>
                    <a:srgbClr val="000066"/>
                  </a:solidFill>
                </a:rPr>
                <a:t>1</a:t>
              </a:r>
            </a:p>
          </p:txBody>
        </p:sp>
        <p:sp>
          <p:nvSpPr>
            <p:cNvPr id="162" name="Line 38"/>
            <p:cNvSpPr>
              <a:spLocks noChangeShapeType="1"/>
            </p:cNvSpPr>
            <p:nvPr/>
          </p:nvSpPr>
          <p:spPr bwMode="auto">
            <a:xfrm rot="5400000">
              <a:off x="1384" y="173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 name="Group 39"/>
            <p:cNvGrpSpPr>
              <a:grpSpLocks/>
            </p:cNvGrpSpPr>
            <p:nvPr/>
          </p:nvGrpSpPr>
          <p:grpSpPr bwMode="auto">
            <a:xfrm flipH="1">
              <a:off x="1940" y="1716"/>
              <a:ext cx="104" cy="115"/>
              <a:chOff x="3244" y="6428"/>
              <a:chExt cx="261" cy="288"/>
            </a:xfrm>
          </p:grpSpPr>
          <p:sp>
            <p:nvSpPr>
              <p:cNvPr id="265" name="Line 40"/>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 name="AutoShape 41"/>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4" name="Line 42"/>
            <p:cNvSpPr>
              <a:spLocks noChangeShapeType="1"/>
            </p:cNvSpPr>
            <p:nvPr/>
          </p:nvSpPr>
          <p:spPr bwMode="auto">
            <a:xfrm flipH="1">
              <a:off x="1674" y="1773"/>
              <a:ext cx="56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5" name="Group 43"/>
            <p:cNvGrpSpPr>
              <a:grpSpLocks/>
            </p:cNvGrpSpPr>
            <p:nvPr/>
          </p:nvGrpSpPr>
          <p:grpSpPr bwMode="auto">
            <a:xfrm flipH="1">
              <a:off x="1460" y="1282"/>
              <a:ext cx="104" cy="115"/>
              <a:chOff x="3244" y="6428"/>
              <a:chExt cx="261" cy="288"/>
            </a:xfrm>
          </p:grpSpPr>
          <p:sp>
            <p:nvSpPr>
              <p:cNvPr id="263" name="Line 44"/>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AutoShape 45"/>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6" name="Line 46"/>
            <p:cNvSpPr>
              <a:spLocks noChangeShapeType="1"/>
            </p:cNvSpPr>
            <p:nvPr/>
          </p:nvSpPr>
          <p:spPr bwMode="auto">
            <a:xfrm flipH="1">
              <a:off x="1230" y="1338"/>
              <a:ext cx="6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Text Box 49"/>
            <p:cNvSpPr txBox="1">
              <a:spLocks noChangeArrowheads="1"/>
            </p:cNvSpPr>
            <p:nvPr/>
          </p:nvSpPr>
          <p:spPr bwMode="auto">
            <a:xfrm>
              <a:off x="1862" y="856"/>
              <a:ext cx="4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2</a:t>
              </a:r>
            </a:p>
          </p:txBody>
        </p:sp>
        <p:sp>
          <p:nvSpPr>
            <p:cNvPr id="168" name="Line 50"/>
            <p:cNvSpPr>
              <a:spLocks noChangeShapeType="1"/>
            </p:cNvSpPr>
            <p:nvPr/>
          </p:nvSpPr>
          <p:spPr bwMode="auto">
            <a:xfrm>
              <a:off x="1224" y="1139"/>
              <a:ext cx="6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51"/>
            <p:cNvSpPr>
              <a:spLocks noChangeShapeType="1"/>
            </p:cNvSpPr>
            <p:nvPr/>
          </p:nvSpPr>
          <p:spPr bwMode="auto">
            <a:xfrm flipV="1">
              <a:off x="1226" y="1133"/>
              <a:ext cx="0" cy="5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52"/>
            <p:cNvSpPr>
              <a:spLocks noChangeShapeType="1"/>
            </p:cNvSpPr>
            <p:nvPr/>
          </p:nvSpPr>
          <p:spPr bwMode="auto">
            <a:xfrm>
              <a:off x="2144" y="1139"/>
              <a:ext cx="0" cy="6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Rectangle 53"/>
            <p:cNvSpPr>
              <a:spLocks noChangeArrowheads="1"/>
            </p:cNvSpPr>
            <p:nvPr/>
          </p:nvSpPr>
          <p:spPr bwMode="auto">
            <a:xfrm>
              <a:off x="1888" y="1101"/>
              <a:ext cx="168" cy="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2" name="Line 55"/>
            <p:cNvSpPr>
              <a:spLocks noChangeShapeType="1"/>
            </p:cNvSpPr>
            <p:nvPr/>
          </p:nvSpPr>
          <p:spPr bwMode="auto">
            <a:xfrm>
              <a:off x="2064" y="1139"/>
              <a:ext cx="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Rectangle 56"/>
            <p:cNvSpPr>
              <a:spLocks noChangeArrowheads="1"/>
            </p:cNvSpPr>
            <p:nvPr/>
          </p:nvSpPr>
          <p:spPr bwMode="auto">
            <a:xfrm>
              <a:off x="2244" y="1739"/>
              <a:ext cx="168" cy="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 name="Line 57"/>
            <p:cNvSpPr>
              <a:spLocks noChangeShapeType="1"/>
            </p:cNvSpPr>
            <p:nvPr/>
          </p:nvSpPr>
          <p:spPr bwMode="auto">
            <a:xfrm>
              <a:off x="2418" y="1772"/>
              <a:ext cx="1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Rectangle 58"/>
            <p:cNvSpPr>
              <a:spLocks noChangeArrowheads="1"/>
            </p:cNvSpPr>
            <p:nvPr/>
          </p:nvSpPr>
          <p:spPr bwMode="auto">
            <a:xfrm>
              <a:off x="1020" y="1860"/>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 name="Line 59"/>
            <p:cNvSpPr>
              <a:spLocks noChangeShapeType="1"/>
            </p:cNvSpPr>
            <p:nvPr/>
          </p:nvSpPr>
          <p:spPr bwMode="auto">
            <a:xfrm>
              <a:off x="838" y="1893"/>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7" name="Group 60"/>
            <p:cNvGrpSpPr>
              <a:grpSpLocks/>
            </p:cNvGrpSpPr>
            <p:nvPr/>
          </p:nvGrpSpPr>
          <p:grpSpPr bwMode="auto">
            <a:xfrm>
              <a:off x="2160" y="1969"/>
              <a:ext cx="256" cy="66"/>
              <a:chOff x="2160" y="2016"/>
              <a:chExt cx="640" cy="164"/>
            </a:xfrm>
          </p:grpSpPr>
          <p:sp>
            <p:nvSpPr>
              <p:cNvPr id="261" name="Rectangle 61"/>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2" name="Line 62"/>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8" name="Line 63"/>
            <p:cNvSpPr>
              <a:spLocks noChangeShapeType="1"/>
            </p:cNvSpPr>
            <p:nvPr/>
          </p:nvSpPr>
          <p:spPr bwMode="auto">
            <a:xfrm>
              <a:off x="2417" y="2003"/>
              <a:ext cx="1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AutoShape 64"/>
            <p:cNvSpPr>
              <a:spLocks noChangeArrowheads="1"/>
            </p:cNvSpPr>
            <p:nvPr/>
          </p:nvSpPr>
          <p:spPr bwMode="auto">
            <a:xfrm rot="5400000">
              <a:off x="2654" y="1609"/>
              <a:ext cx="114" cy="94"/>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0" name="Line 65"/>
            <p:cNvSpPr>
              <a:spLocks noChangeShapeType="1"/>
            </p:cNvSpPr>
            <p:nvPr/>
          </p:nvSpPr>
          <p:spPr bwMode="auto">
            <a:xfrm>
              <a:off x="2613" y="1554"/>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66"/>
            <p:cNvSpPr>
              <a:spLocks noChangeShapeType="1"/>
            </p:cNvSpPr>
            <p:nvPr/>
          </p:nvSpPr>
          <p:spPr bwMode="auto">
            <a:xfrm>
              <a:off x="2613" y="2120"/>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67"/>
            <p:cNvSpPr>
              <a:spLocks noChangeShapeType="1"/>
            </p:cNvSpPr>
            <p:nvPr/>
          </p:nvSpPr>
          <p:spPr bwMode="auto">
            <a:xfrm rot="5400000">
              <a:off x="2331" y="1838"/>
              <a:ext cx="5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Text Box 68"/>
            <p:cNvSpPr txBox="1">
              <a:spLocks noChangeArrowheads="1"/>
            </p:cNvSpPr>
            <p:nvPr/>
          </p:nvSpPr>
          <p:spPr bwMode="auto">
            <a:xfrm>
              <a:off x="2772" y="1561"/>
              <a:ext cx="10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a:solidFill>
                    <a:srgbClr val="000066"/>
                  </a:solidFill>
                  <a:latin typeface="宋体" panose="02010600030101010101" pitchFamily="2" charset="-122"/>
                </a:rPr>
                <a:t>∞</a:t>
              </a:r>
              <a:endParaRPr lang="zh-CN" altLang="en-US" sz="2000">
                <a:solidFill>
                  <a:srgbClr val="000066"/>
                </a:solidFill>
              </a:endParaRPr>
            </a:p>
          </p:txBody>
        </p:sp>
        <p:sp>
          <p:nvSpPr>
            <p:cNvPr id="184" name="Line 69"/>
            <p:cNvSpPr>
              <a:spLocks noChangeShapeType="1"/>
            </p:cNvSpPr>
            <p:nvPr/>
          </p:nvSpPr>
          <p:spPr bwMode="auto">
            <a:xfrm>
              <a:off x="2953" y="1881"/>
              <a:ext cx="2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Text Box 70"/>
            <p:cNvSpPr txBox="1">
              <a:spLocks noChangeArrowheads="1"/>
            </p:cNvSpPr>
            <p:nvPr/>
          </p:nvSpPr>
          <p:spPr bwMode="auto">
            <a:xfrm>
              <a:off x="2648" y="1671"/>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186" name="Text Box 71"/>
            <p:cNvSpPr txBox="1">
              <a:spLocks noChangeArrowheads="1"/>
            </p:cNvSpPr>
            <p:nvPr/>
          </p:nvSpPr>
          <p:spPr bwMode="auto">
            <a:xfrm>
              <a:off x="2650" y="1907"/>
              <a:ext cx="7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187" name="Text Box 72"/>
            <p:cNvSpPr txBox="1">
              <a:spLocks noChangeArrowheads="1"/>
            </p:cNvSpPr>
            <p:nvPr/>
          </p:nvSpPr>
          <p:spPr bwMode="auto">
            <a:xfrm>
              <a:off x="2870" y="1779"/>
              <a:ext cx="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188" name="Text Box 73"/>
            <p:cNvSpPr txBox="1">
              <a:spLocks noChangeArrowheads="1"/>
            </p:cNvSpPr>
            <p:nvPr/>
          </p:nvSpPr>
          <p:spPr bwMode="auto">
            <a:xfrm>
              <a:off x="2754" y="190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rPr>
                <a:t>N</a:t>
              </a:r>
              <a:r>
                <a:rPr lang="en-US" altLang="zh-CN" sz="2000" baseline="-25000">
                  <a:solidFill>
                    <a:srgbClr val="000066"/>
                  </a:solidFill>
                </a:rPr>
                <a:t>2</a:t>
              </a:r>
            </a:p>
          </p:txBody>
        </p:sp>
        <p:sp>
          <p:nvSpPr>
            <p:cNvPr id="189" name="Line 74"/>
            <p:cNvSpPr>
              <a:spLocks noChangeShapeType="1"/>
            </p:cNvSpPr>
            <p:nvPr/>
          </p:nvSpPr>
          <p:spPr bwMode="auto">
            <a:xfrm rot="5400000">
              <a:off x="2660" y="1836"/>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Rectangle 75"/>
            <p:cNvSpPr>
              <a:spLocks noChangeArrowheads="1"/>
            </p:cNvSpPr>
            <p:nvPr/>
          </p:nvSpPr>
          <p:spPr bwMode="auto">
            <a:xfrm>
              <a:off x="2692" y="1384"/>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1" name="Line 76"/>
            <p:cNvSpPr>
              <a:spLocks noChangeShapeType="1"/>
            </p:cNvSpPr>
            <p:nvPr/>
          </p:nvSpPr>
          <p:spPr bwMode="auto">
            <a:xfrm>
              <a:off x="2514" y="1418"/>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Line 77"/>
            <p:cNvSpPr>
              <a:spLocks noChangeShapeType="1"/>
            </p:cNvSpPr>
            <p:nvPr/>
          </p:nvSpPr>
          <p:spPr bwMode="auto">
            <a:xfrm>
              <a:off x="2861" y="1416"/>
              <a:ext cx="1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3" name="Group 78"/>
            <p:cNvGrpSpPr>
              <a:grpSpLocks/>
            </p:cNvGrpSpPr>
            <p:nvPr/>
          </p:nvGrpSpPr>
          <p:grpSpPr bwMode="auto">
            <a:xfrm>
              <a:off x="904" y="1633"/>
              <a:ext cx="256" cy="66"/>
              <a:chOff x="2160" y="2016"/>
              <a:chExt cx="640" cy="164"/>
            </a:xfrm>
          </p:grpSpPr>
          <p:sp>
            <p:nvSpPr>
              <p:cNvPr id="259" name="Rectangle 79"/>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0" name="Line 80"/>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 name="Line 82"/>
            <p:cNvSpPr>
              <a:spLocks noChangeShapeType="1"/>
            </p:cNvSpPr>
            <p:nvPr/>
          </p:nvSpPr>
          <p:spPr bwMode="auto">
            <a:xfrm>
              <a:off x="836" y="1803"/>
              <a:ext cx="13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Line 83"/>
            <p:cNvSpPr>
              <a:spLocks noChangeShapeType="1"/>
            </p:cNvSpPr>
            <p:nvPr/>
          </p:nvSpPr>
          <p:spPr bwMode="auto">
            <a:xfrm rot="5400000">
              <a:off x="836" y="1727"/>
              <a:ext cx="1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Text Box 8"/>
            <p:cNvSpPr txBox="1">
              <a:spLocks noChangeArrowheads="1"/>
            </p:cNvSpPr>
            <p:nvPr/>
          </p:nvSpPr>
          <p:spPr bwMode="auto">
            <a:xfrm>
              <a:off x="3120" y="1636"/>
              <a:ext cx="2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u</a:t>
              </a:r>
              <a:r>
                <a:rPr lang="en-US" altLang="zh-CN" sz="2000" baseline="-25000">
                  <a:solidFill>
                    <a:srgbClr val="000066"/>
                  </a:solidFill>
                </a:rPr>
                <a:t>o</a:t>
              </a:r>
              <a:endParaRPr lang="en-US" altLang="zh-CN" sz="2000" i="1" baseline="-25000">
                <a:solidFill>
                  <a:srgbClr val="000066"/>
                </a:solidFill>
              </a:endParaRPr>
            </a:p>
          </p:txBody>
        </p:sp>
        <p:sp>
          <p:nvSpPr>
            <p:cNvPr id="197" name="Oval 9"/>
            <p:cNvSpPr>
              <a:spLocks noChangeArrowheads="1"/>
            </p:cNvSpPr>
            <p:nvPr/>
          </p:nvSpPr>
          <p:spPr bwMode="auto">
            <a:xfrm>
              <a:off x="3212" y="1866"/>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8" name="Line 16"/>
            <p:cNvSpPr>
              <a:spLocks noChangeShapeType="1"/>
            </p:cNvSpPr>
            <p:nvPr/>
          </p:nvSpPr>
          <p:spPr bwMode="auto">
            <a:xfrm>
              <a:off x="3051" y="1417"/>
              <a:ext cx="0" cy="4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Text Box 263"/>
            <p:cNvSpPr txBox="1">
              <a:spLocks noChangeArrowheads="1"/>
            </p:cNvSpPr>
            <p:nvPr/>
          </p:nvSpPr>
          <p:spPr bwMode="auto">
            <a:xfrm>
              <a:off x="1862" y="2240"/>
              <a:ext cx="4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2</a:t>
              </a:r>
            </a:p>
          </p:txBody>
        </p:sp>
        <p:sp>
          <p:nvSpPr>
            <p:cNvPr id="200" name="Text Box 85"/>
            <p:cNvSpPr txBox="1">
              <a:spLocks noChangeArrowheads="1"/>
            </p:cNvSpPr>
            <p:nvPr/>
          </p:nvSpPr>
          <p:spPr bwMode="auto">
            <a:xfrm>
              <a:off x="3008" y="3224"/>
              <a:ext cx="5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u</a:t>
              </a:r>
              <a:r>
                <a:rPr lang="en-US" altLang="zh-CN" sz="2000" baseline="-25000">
                  <a:solidFill>
                    <a:srgbClr val="000066"/>
                  </a:solidFill>
                </a:rPr>
                <a:t>o</a:t>
              </a:r>
              <a:r>
                <a:rPr lang="en-US" altLang="zh-CN" sz="2000" i="1">
                  <a:solidFill>
                    <a:srgbClr val="000066"/>
                  </a:solidFill>
                </a:rPr>
                <a:t>=u</a:t>
              </a:r>
              <a:r>
                <a:rPr lang="en-US" altLang="zh-CN" sz="2000" baseline="-25000">
                  <a:solidFill>
                    <a:srgbClr val="000066"/>
                  </a:solidFill>
                </a:rPr>
                <a:t>s</a:t>
              </a:r>
            </a:p>
          </p:txBody>
        </p:sp>
        <p:sp>
          <p:nvSpPr>
            <p:cNvPr id="201" name="Text Box 86"/>
            <p:cNvSpPr txBox="1">
              <a:spLocks noChangeArrowheads="1"/>
            </p:cNvSpPr>
            <p:nvPr/>
          </p:nvSpPr>
          <p:spPr bwMode="auto">
            <a:xfrm>
              <a:off x="520" y="3258"/>
              <a:ext cx="52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u</a:t>
              </a:r>
              <a:r>
                <a:rPr lang="en-US" altLang="zh-CN" sz="2000" baseline="-25000">
                  <a:solidFill>
                    <a:srgbClr val="000066"/>
                  </a:solidFill>
                </a:rPr>
                <a:t>s</a:t>
              </a:r>
              <a:r>
                <a:rPr lang="en-US" altLang="zh-CN" sz="2000">
                  <a:solidFill>
                    <a:srgbClr val="000066"/>
                  </a:solidFill>
                </a:rPr>
                <a:t>&gt;0</a:t>
              </a:r>
            </a:p>
          </p:txBody>
        </p:sp>
        <p:sp>
          <p:nvSpPr>
            <p:cNvPr id="202" name="Text Box 226"/>
            <p:cNvSpPr txBox="1">
              <a:spLocks noChangeArrowheads="1"/>
            </p:cNvSpPr>
            <p:nvPr/>
          </p:nvSpPr>
          <p:spPr bwMode="auto">
            <a:xfrm>
              <a:off x="1738" y="3086"/>
              <a:ext cx="2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u</a:t>
              </a:r>
              <a:r>
                <a:rPr lang="en-US" altLang="zh-CN" sz="2000" baseline="-25000">
                  <a:solidFill>
                    <a:srgbClr val="000066"/>
                  </a:solidFill>
                </a:rPr>
                <a:t>s</a:t>
              </a:r>
            </a:p>
          </p:txBody>
        </p:sp>
        <p:sp>
          <p:nvSpPr>
            <p:cNvPr id="203" name="Oval 230"/>
            <p:cNvSpPr>
              <a:spLocks noChangeArrowheads="1"/>
            </p:cNvSpPr>
            <p:nvPr/>
          </p:nvSpPr>
          <p:spPr bwMode="auto">
            <a:xfrm>
              <a:off x="3212" y="3250"/>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 name="Text Box 231"/>
            <p:cNvSpPr txBox="1">
              <a:spLocks noChangeArrowheads="1"/>
            </p:cNvSpPr>
            <p:nvPr/>
          </p:nvSpPr>
          <p:spPr bwMode="auto">
            <a:xfrm>
              <a:off x="948" y="2780"/>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1</a:t>
              </a:r>
            </a:p>
          </p:txBody>
        </p:sp>
        <p:sp>
          <p:nvSpPr>
            <p:cNvPr id="205" name="Text Box 232"/>
            <p:cNvSpPr txBox="1">
              <a:spLocks noChangeArrowheads="1"/>
            </p:cNvSpPr>
            <p:nvPr/>
          </p:nvSpPr>
          <p:spPr bwMode="auto">
            <a:xfrm>
              <a:off x="2196" y="2888"/>
              <a:ext cx="37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3</a:t>
              </a:r>
            </a:p>
          </p:txBody>
        </p:sp>
        <p:sp>
          <p:nvSpPr>
            <p:cNvPr id="206" name="Text Box 233"/>
            <p:cNvSpPr txBox="1">
              <a:spLocks noChangeArrowheads="1"/>
            </p:cNvSpPr>
            <p:nvPr/>
          </p:nvSpPr>
          <p:spPr bwMode="auto">
            <a:xfrm>
              <a:off x="2644" y="2524"/>
              <a:ext cx="32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i="1">
                  <a:solidFill>
                    <a:srgbClr val="000066"/>
                  </a:solidFill>
                </a:rPr>
                <a:t>R</a:t>
              </a:r>
              <a:r>
                <a:rPr lang="en-US" altLang="zh-CN" sz="2000" baseline="-25000">
                  <a:solidFill>
                    <a:srgbClr val="000066"/>
                  </a:solidFill>
                </a:rPr>
                <a:t>4</a:t>
              </a:r>
            </a:p>
          </p:txBody>
        </p:sp>
        <p:sp>
          <p:nvSpPr>
            <p:cNvPr id="207" name="Line 234"/>
            <p:cNvSpPr>
              <a:spLocks noChangeShapeType="1"/>
            </p:cNvSpPr>
            <p:nvPr/>
          </p:nvSpPr>
          <p:spPr bwMode="auto">
            <a:xfrm>
              <a:off x="1850" y="2523"/>
              <a:ext cx="0" cy="6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Line 236"/>
            <p:cNvSpPr>
              <a:spLocks noChangeShapeType="1"/>
            </p:cNvSpPr>
            <p:nvPr/>
          </p:nvSpPr>
          <p:spPr bwMode="auto">
            <a:xfrm flipV="1">
              <a:off x="2512" y="2802"/>
              <a:ext cx="0" cy="3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 name="Line 237"/>
            <p:cNvSpPr>
              <a:spLocks noChangeShapeType="1"/>
            </p:cNvSpPr>
            <p:nvPr/>
          </p:nvSpPr>
          <p:spPr bwMode="auto">
            <a:xfrm>
              <a:off x="3051" y="2801"/>
              <a:ext cx="0" cy="4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238"/>
            <p:cNvSpPr>
              <a:spLocks noChangeShapeType="1"/>
            </p:cNvSpPr>
            <p:nvPr/>
          </p:nvSpPr>
          <p:spPr bwMode="auto">
            <a:xfrm>
              <a:off x="934" y="3282"/>
              <a:ext cx="0" cy="2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 name="Line 239"/>
            <p:cNvSpPr>
              <a:spLocks noChangeShapeType="1"/>
            </p:cNvSpPr>
            <p:nvPr/>
          </p:nvSpPr>
          <p:spPr bwMode="auto">
            <a:xfrm>
              <a:off x="936" y="3512"/>
              <a:ext cx="1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240"/>
            <p:cNvSpPr>
              <a:spLocks noChangeShapeType="1"/>
            </p:cNvSpPr>
            <p:nvPr/>
          </p:nvSpPr>
          <p:spPr bwMode="auto">
            <a:xfrm flipH="1" flipV="1">
              <a:off x="2155" y="3382"/>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Oval 241"/>
            <p:cNvSpPr>
              <a:spLocks noChangeArrowheads="1"/>
            </p:cNvSpPr>
            <p:nvPr/>
          </p:nvSpPr>
          <p:spPr bwMode="auto">
            <a:xfrm>
              <a:off x="800" y="3264"/>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4" name="AutoShape 243"/>
            <p:cNvSpPr>
              <a:spLocks noChangeArrowheads="1"/>
            </p:cNvSpPr>
            <p:nvPr/>
          </p:nvSpPr>
          <p:spPr bwMode="auto">
            <a:xfrm rot="5400000">
              <a:off x="1388" y="2888"/>
              <a:ext cx="113" cy="94"/>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 name="Line 244"/>
            <p:cNvSpPr>
              <a:spLocks noChangeShapeType="1"/>
            </p:cNvSpPr>
            <p:nvPr/>
          </p:nvSpPr>
          <p:spPr bwMode="auto">
            <a:xfrm>
              <a:off x="1333" y="2832"/>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Line 245"/>
            <p:cNvSpPr>
              <a:spLocks noChangeShapeType="1"/>
            </p:cNvSpPr>
            <p:nvPr/>
          </p:nvSpPr>
          <p:spPr bwMode="auto">
            <a:xfrm>
              <a:off x="1333" y="3398"/>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Line 246"/>
            <p:cNvSpPr>
              <a:spLocks noChangeShapeType="1"/>
            </p:cNvSpPr>
            <p:nvPr/>
          </p:nvSpPr>
          <p:spPr bwMode="auto">
            <a:xfrm rot="5400000">
              <a:off x="1045" y="3118"/>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Text Box 247"/>
            <p:cNvSpPr txBox="1">
              <a:spLocks noChangeArrowheads="1"/>
            </p:cNvSpPr>
            <p:nvPr/>
          </p:nvSpPr>
          <p:spPr bwMode="auto">
            <a:xfrm>
              <a:off x="1509" y="2822"/>
              <a:ext cx="11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a:solidFill>
                    <a:srgbClr val="000066"/>
                  </a:solidFill>
                  <a:latin typeface="宋体" panose="02010600030101010101" pitchFamily="2" charset="-122"/>
                </a:rPr>
                <a:t>∞</a:t>
              </a:r>
              <a:endParaRPr lang="zh-CN" altLang="en-US" sz="2000">
                <a:solidFill>
                  <a:srgbClr val="000066"/>
                </a:solidFill>
              </a:endParaRPr>
            </a:p>
          </p:txBody>
        </p:sp>
        <p:sp>
          <p:nvSpPr>
            <p:cNvPr id="219" name="Line 248"/>
            <p:cNvSpPr>
              <a:spLocks noChangeShapeType="1"/>
            </p:cNvSpPr>
            <p:nvPr/>
          </p:nvSpPr>
          <p:spPr bwMode="auto">
            <a:xfrm>
              <a:off x="1160" y="3049"/>
              <a:ext cx="1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Line 249"/>
            <p:cNvSpPr>
              <a:spLocks noChangeShapeType="1"/>
            </p:cNvSpPr>
            <p:nvPr/>
          </p:nvSpPr>
          <p:spPr bwMode="auto">
            <a:xfrm>
              <a:off x="1188" y="3279"/>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Text Box 250"/>
            <p:cNvSpPr txBox="1">
              <a:spLocks noChangeArrowheads="1"/>
            </p:cNvSpPr>
            <p:nvPr/>
          </p:nvSpPr>
          <p:spPr bwMode="auto">
            <a:xfrm>
              <a:off x="1360" y="2941"/>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222" name="Text Box 251"/>
            <p:cNvSpPr txBox="1">
              <a:spLocks noChangeArrowheads="1"/>
            </p:cNvSpPr>
            <p:nvPr/>
          </p:nvSpPr>
          <p:spPr bwMode="auto">
            <a:xfrm>
              <a:off x="1354" y="3169"/>
              <a:ext cx="7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dirty="0">
                  <a:solidFill>
                    <a:srgbClr val="000066"/>
                  </a:solidFill>
                  <a:latin typeface="宋体" panose="02010600030101010101" pitchFamily="2" charset="-122"/>
                </a:rPr>
                <a:t>+</a:t>
              </a:r>
              <a:endParaRPr lang="en-US" altLang="zh-CN" sz="2000" dirty="0">
                <a:solidFill>
                  <a:srgbClr val="000066"/>
                </a:solidFill>
              </a:endParaRPr>
            </a:p>
          </p:txBody>
        </p:sp>
        <p:sp>
          <p:nvSpPr>
            <p:cNvPr id="223" name="Text Box 252"/>
            <p:cNvSpPr txBox="1">
              <a:spLocks noChangeArrowheads="1"/>
            </p:cNvSpPr>
            <p:nvPr/>
          </p:nvSpPr>
          <p:spPr bwMode="auto">
            <a:xfrm>
              <a:off x="1574" y="3049"/>
              <a:ext cx="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224" name="Text Box 253"/>
            <p:cNvSpPr txBox="1">
              <a:spLocks noChangeArrowheads="1"/>
            </p:cNvSpPr>
            <p:nvPr/>
          </p:nvSpPr>
          <p:spPr bwMode="auto">
            <a:xfrm>
              <a:off x="1462" y="3186"/>
              <a:ext cx="21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rPr>
                <a:t>N</a:t>
              </a:r>
              <a:r>
                <a:rPr lang="en-US" altLang="zh-CN" sz="2000" baseline="-25000">
                  <a:solidFill>
                    <a:srgbClr val="000066"/>
                  </a:solidFill>
                </a:rPr>
                <a:t>1</a:t>
              </a:r>
            </a:p>
          </p:txBody>
        </p:sp>
        <p:sp>
          <p:nvSpPr>
            <p:cNvPr id="225" name="Line 254"/>
            <p:cNvSpPr>
              <a:spLocks noChangeShapeType="1"/>
            </p:cNvSpPr>
            <p:nvPr/>
          </p:nvSpPr>
          <p:spPr bwMode="auto">
            <a:xfrm rot="5400000">
              <a:off x="1384" y="3114"/>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264"/>
            <p:cNvSpPr>
              <a:spLocks noChangeShapeType="1"/>
            </p:cNvSpPr>
            <p:nvPr/>
          </p:nvSpPr>
          <p:spPr bwMode="auto">
            <a:xfrm>
              <a:off x="1224" y="2523"/>
              <a:ext cx="6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265"/>
            <p:cNvSpPr>
              <a:spLocks noChangeShapeType="1"/>
            </p:cNvSpPr>
            <p:nvPr/>
          </p:nvSpPr>
          <p:spPr bwMode="auto">
            <a:xfrm flipV="1">
              <a:off x="1230" y="2525"/>
              <a:ext cx="0" cy="5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266"/>
            <p:cNvSpPr>
              <a:spLocks noChangeShapeType="1"/>
            </p:cNvSpPr>
            <p:nvPr/>
          </p:nvSpPr>
          <p:spPr bwMode="auto">
            <a:xfrm>
              <a:off x="2156" y="2523"/>
              <a:ext cx="0" cy="6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Rectangle 267"/>
            <p:cNvSpPr>
              <a:spLocks noChangeArrowheads="1"/>
            </p:cNvSpPr>
            <p:nvPr/>
          </p:nvSpPr>
          <p:spPr bwMode="auto">
            <a:xfrm>
              <a:off x="1888" y="2485"/>
              <a:ext cx="168" cy="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0" name="Line 268"/>
            <p:cNvSpPr>
              <a:spLocks noChangeShapeType="1"/>
            </p:cNvSpPr>
            <p:nvPr/>
          </p:nvSpPr>
          <p:spPr bwMode="auto">
            <a:xfrm>
              <a:off x="2064" y="2523"/>
              <a:ext cx="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Rectangle 269"/>
            <p:cNvSpPr>
              <a:spLocks noChangeArrowheads="1"/>
            </p:cNvSpPr>
            <p:nvPr/>
          </p:nvSpPr>
          <p:spPr bwMode="auto">
            <a:xfrm>
              <a:off x="2244" y="3123"/>
              <a:ext cx="168" cy="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2" name="Line 270"/>
            <p:cNvSpPr>
              <a:spLocks noChangeShapeType="1"/>
            </p:cNvSpPr>
            <p:nvPr/>
          </p:nvSpPr>
          <p:spPr bwMode="auto">
            <a:xfrm>
              <a:off x="2418" y="3156"/>
              <a:ext cx="1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Rectangle 271"/>
            <p:cNvSpPr>
              <a:spLocks noChangeArrowheads="1"/>
            </p:cNvSpPr>
            <p:nvPr/>
          </p:nvSpPr>
          <p:spPr bwMode="auto">
            <a:xfrm>
              <a:off x="1020" y="3244"/>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4" name="Line 272"/>
            <p:cNvSpPr>
              <a:spLocks noChangeShapeType="1"/>
            </p:cNvSpPr>
            <p:nvPr/>
          </p:nvSpPr>
          <p:spPr bwMode="auto">
            <a:xfrm>
              <a:off x="838" y="3277"/>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 name="Rectangle 274"/>
            <p:cNvSpPr>
              <a:spLocks noChangeArrowheads="1"/>
            </p:cNvSpPr>
            <p:nvPr/>
          </p:nvSpPr>
          <p:spPr bwMode="auto">
            <a:xfrm>
              <a:off x="2248" y="3353"/>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6" name="Line 275"/>
            <p:cNvSpPr>
              <a:spLocks noChangeShapeType="1"/>
            </p:cNvSpPr>
            <p:nvPr/>
          </p:nvSpPr>
          <p:spPr bwMode="auto">
            <a:xfrm>
              <a:off x="2160" y="3387"/>
              <a:ext cx="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Line 276"/>
            <p:cNvSpPr>
              <a:spLocks noChangeShapeType="1"/>
            </p:cNvSpPr>
            <p:nvPr/>
          </p:nvSpPr>
          <p:spPr bwMode="auto">
            <a:xfrm>
              <a:off x="2417" y="3387"/>
              <a:ext cx="1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AutoShape 277"/>
            <p:cNvSpPr>
              <a:spLocks noChangeArrowheads="1"/>
            </p:cNvSpPr>
            <p:nvPr/>
          </p:nvSpPr>
          <p:spPr bwMode="auto">
            <a:xfrm rot="5400000">
              <a:off x="2654" y="2993"/>
              <a:ext cx="114" cy="94"/>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9" name="Line 278"/>
            <p:cNvSpPr>
              <a:spLocks noChangeShapeType="1"/>
            </p:cNvSpPr>
            <p:nvPr/>
          </p:nvSpPr>
          <p:spPr bwMode="auto">
            <a:xfrm>
              <a:off x="2613" y="2938"/>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Line 279"/>
            <p:cNvSpPr>
              <a:spLocks noChangeShapeType="1"/>
            </p:cNvSpPr>
            <p:nvPr/>
          </p:nvSpPr>
          <p:spPr bwMode="auto">
            <a:xfrm>
              <a:off x="2613" y="3504"/>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Line 280"/>
            <p:cNvSpPr>
              <a:spLocks noChangeShapeType="1"/>
            </p:cNvSpPr>
            <p:nvPr/>
          </p:nvSpPr>
          <p:spPr bwMode="auto">
            <a:xfrm rot="5400000">
              <a:off x="2335" y="3222"/>
              <a:ext cx="5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Text Box 281"/>
            <p:cNvSpPr txBox="1">
              <a:spLocks noChangeArrowheads="1"/>
            </p:cNvSpPr>
            <p:nvPr/>
          </p:nvSpPr>
          <p:spPr bwMode="auto">
            <a:xfrm>
              <a:off x="2772" y="2945"/>
              <a:ext cx="10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a:solidFill>
                    <a:srgbClr val="000066"/>
                  </a:solidFill>
                  <a:latin typeface="宋体" panose="02010600030101010101" pitchFamily="2" charset="-122"/>
                </a:rPr>
                <a:t>∞</a:t>
              </a:r>
              <a:endParaRPr lang="zh-CN" altLang="en-US" sz="2000">
                <a:solidFill>
                  <a:srgbClr val="000066"/>
                </a:solidFill>
              </a:endParaRPr>
            </a:p>
          </p:txBody>
        </p:sp>
        <p:sp>
          <p:nvSpPr>
            <p:cNvPr id="243" name="Line 282"/>
            <p:cNvSpPr>
              <a:spLocks noChangeShapeType="1"/>
            </p:cNvSpPr>
            <p:nvPr/>
          </p:nvSpPr>
          <p:spPr bwMode="auto">
            <a:xfrm>
              <a:off x="2953" y="3265"/>
              <a:ext cx="2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 name="Text Box 283"/>
            <p:cNvSpPr txBox="1">
              <a:spLocks noChangeArrowheads="1"/>
            </p:cNvSpPr>
            <p:nvPr/>
          </p:nvSpPr>
          <p:spPr bwMode="auto">
            <a:xfrm>
              <a:off x="2648" y="3055"/>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245" name="Text Box 284"/>
            <p:cNvSpPr txBox="1">
              <a:spLocks noChangeArrowheads="1"/>
            </p:cNvSpPr>
            <p:nvPr/>
          </p:nvSpPr>
          <p:spPr bwMode="auto">
            <a:xfrm>
              <a:off x="2650" y="3291"/>
              <a:ext cx="7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246" name="Text Box 285"/>
            <p:cNvSpPr txBox="1">
              <a:spLocks noChangeArrowheads="1"/>
            </p:cNvSpPr>
            <p:nvPr/>
          </p:nvSpPr>
          <p:spPr bwMode="auto">
            <a:xfrm>
              <a:off x="2870" y="3163"/>
              <a:ext cx="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a:t>
              </a:r>
              <a:endParaRPr lang="en-US" altLang="zh-CN" sz="2000">
                <a:solidFill>
                  <a:srgbClr val="000066"/>
                </a:solidFill>
              </a:endParaRPr>
            </a:p>
          </p:txBody>
        </p:sp>
        <p:sp>
          <p:nvSpPr>
            <p:cNvPr id="247" name="Text Box 286"/>
            <p:cNvSpPr txBox="1">
              <a:spLocks noChangeArrowheads="1"/>
            </p:cNvSpPr>
            <p:nvPr/>
          </p:nvSpPr>
          <p:spPr bwMode="auto">
            <a:xfrm>
              <a:off x="2754" y="329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solidFill>
                    <a:srgbClr val="000066"/>
                  </a:solidFill>
                </a:rPr>
                <a:t>N</a:t>
              </a:r>
              <a:r>
                <a:rPr lang="en-US" altLang="zh-CN" sz="2000" baseline="-25000">
                  <a:solidFill>
                    <a:srgbClr val="000066"/>
                  </a:solidFill>
                </a:rPr>
                <a:t>2</a:t>
              </a:r>
            </a:p>
          </p:txBody>
        </p:sp>
        <p:sp>
          <p:nvSpPr>
            <p:cNvPr id="248" name="Line 287"/>
            <p:cNvSpPr>
              <a:spLocks noChangeShapeType="1"/>
            </p:cNvSpPr>
            <p:nvPr/>
          </p:nvSpPr>
          <p:spPr bwMode="auto">
            <a:xfrm rot="5400000">
              <a:off x="2664" y="322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9" name="Rectangle 288"/>
            <p:cNvSpPr>
              <a:spLocks noChangeArrowheads="1"/>
            </p:cNvSpPr>
            <p:nvPr/>
          </p:nvSpPr>
          <p:spPr bwMode="auto">
            <a:xfrm>
              <a:off x="2692" y="2768"/>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0" name="Line 289"/>
            <p:cNvSpPr>
              <a:spLocks noChangeShapeType="1"/>
            </p:cNvSpPr>
            <p:nvPr/>
          </p:nvSpPr>
          <p:spPr bwMode="auto">
            <a:xfrm>
              <a:off x="2514" y="2802"/>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 name="Line 290"/>
            <p:cNvSpPr>
              <a:spLocks noChangeShapeType="1"/>
            </p:cNvSpPr>
            <p:nvPr/>
          </p:nvSpPr>
          <p:spPr bwMode="auto">
            <a:xfrm>
              <a:off x="2861" y="2800"/>
              <a:ext cx="1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2" name="Group 291"/>
            <p:cNvGrpSpPr>
              <a:grpSpLocks/>
            </p:cNvGrpSpPr>
            <p:nvPr/>
          </p:nvGrpSpPr>
          <p:grpSpPr bwMode="auto">
            <a:xfrm>
              <a:off x="904" y="3017"/>
              <a:ext cx="256" cy="66"/>
              <a:chOff x="2160" y="2016"/>
              <a:chExt cx="640" cy="164"/>
            </a:xfrm>
          </p:grpSpPr>
          <p:sp>
            <p:nvSpPr>
              <p:cNvPr id="257" name="Rectangle 292"/>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8" name="Line 293"/>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3" name="Line 294"/>
            <p:cNvSpPr>
              <a:spLocks noChangeShapeType="1"/>
            </p:cNvSpPr>
            <p:nvPr/>
          </p:nvSpPr>
          <p:spPr bwMode="auto">
            <a:xfrm>
              <a:off x="836" y="3187"/>
              <a:ext cx="13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 name="Line 295"/>
            <p:cNvSpPr>
              <a:spLocks noChangeShapeType="1"/>
            </p:cNvSpPr>
            <p:nvPr/>
          </p:nvSpPr>
          <p:spPr bwMode="auto">
            <a:xfrm rot="5400000">
              <a:off x="836" y="3111"/>
              <a:ext cx="1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Line 296"/>
            <p:cNvSpPr>
              <a:spLocks noChangeShapeType="1"/>
            </p:cNvSpPr>
            <p:nvPr/>
          </p:nvSpPr>
          <p:spPr bwMode="auto">
            <a:xfrm>
              <a:off x="1674" y="3156"/>
              <a:ext cx="181"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 name="Line 297"/>
            <p:cNvSpPr>
              <a:spLocks noChangeShapeType="1"/>
            </p:cNvSpPr>
            <p:nvPr/>
          </p:nvSpPr>
          <p:spPr bwMode="auto">
            <a:xfrm>
              <a:off x="2154" y="3156"/>
              <a:ext cx="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7" name="Text Box 150"/>
          <p:cNvSpPr txBox="1">
            <a:spLocks noChangeArrowheads="1"/>
          </p:cNvSpPr>
          <p:nvPr/>
        </p:nvSpPr>
        <p:spPr bwMode="auto">
          <a:xfrm>
            <a:off x="2382252" y="5872031"/>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lang="zh-CN" altLang="en-US" sz="2000" dirty="0">
                <a:solidFill>
                  <a:srgbClr val="000066"/>
                </a:solidFill>
                <a:latin typeface="微软雅黑" panose="020B0503020204020204" pitchFamily="34" charset="-122"/>
                <a:ea typeface="微软雅黑" panose="020B0503020204020204" pitchFamily="34" charset="-122"/>
              </a:rPr>
              <a:t>正输入等效电路</a:t>
            </a:r>
          </a:p>
        </p:txBody>
      </p:sp>
      <p:sp>
        <p:nvSpPr>
          <p:cNvPr id="268" name="内容占位符 2"/>
          <p:cNvSpPr txBox="1">
            <a:spLocks/>
          </p:cNvSpPr>
          <p:nvPr/>
        </p:nvSpPr>
        <p:spPr>
          <a:xfrm>
            <a:off x="838200" y="1199177"/>
            <a:ext cx="10515600" cy="49777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50000"/>
              </a:lnSpc>
              <a:spcBef>
                <a:spcPts val="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2060"/>
                </a:solidFill>
              </a:rPr>
              <a:t>全波精密检波电路</a:t>
            </a:r>
          </a:p>
        </p:txBody>
      </p:sp>
      <p:sp>
        <p:nvSpPr>
          <p:cNvPr id="269" name="Rectangle 6"/>
          <p:cNvSpPr txBox="1">
            <a:spLocks noGrp="1" noChangeArrowheads="1"/>
          </p:cNvSpPr>
          <p:nvPr>
            <p:ph type="title"/>
          </p:nvPr>
        </p:nvSpPr>
        <p:spPr>
          <a:xfrm>
            <a:off x="838200" y="474784"/>
            <a:ext cx="10515600" cy="590429"/>
          </a:xfrm>
          <a:prstGeom prst="rect">
            <a:avLst/>
          </a:prstGeom>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、精密检波电路</a:t>
            </a:r>
          </a:p>
        </p:txBody>
      </p:sp>
    </p:spTree>
    <p:extLst>
      <p:ext uri="{BB962C8B-B14F-4D97-AF65-F5344CB8AC3E}">
        <p14:creationId xmlns:p14="http://schemas.microsoft.com/office/powerpoint/2010/main" val="13724339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4.1.3  </a:t>
            </a:r>
            <a:r>
              <a:rPr lang="zh-CN" altLang="en-US" dirty="0">
                <a:latin typeface="微软雅黑" panose="020B0503020204020204" pitchFamily="34" charset="-122"/>
                <a:ea typeface="微软雅黑" panose="020B0503020204020204" pitchFamily="34" charset="-122"/>
              </a:rPr>
              <a:t>相敏检波电路</a:t>
            </a:r>
          </a:p>
        </p:txBody>
      </p:sp>
      <p:sp>
        <p:nvSpPr>
          <p:cNvPr id="650242" name="Rectangle 235"/>
          <p:cNvSpPr>
            <a:spLocks noChangeArrowheads="1"/>
          </p:cNvSpPr>
          <p:nvPr/>
        </p:nvSpPr>
        <p:spPr bwMode="auto">
          <a:xfrm>
            <a:off x="2370138" y="94615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b="1">
              <a:solidFill>
                <a:srgbClr val="030301"/>
              </a:solidFill>
              <a:latin typeface="微软雅黑" panose="020B0503020204020204" pitchFamily="34" charset="-122"/>
              <a:ea typeface="微软雅黑" panose="020B0503020204020204" pitchFamily="34" charset="-122"/>
            </a:endParaRPr>
          </a:p>
        </p:txBody>
      </p:sp>
      <p:sp>
        <p:nvSpPr>
          <p:cNvPr id="650243" name="Rectangle 5"/>
          <p:cNvSpPr>
            <a:spLocks noChangeArrowheads="1"/>
          </p:cNvSpPr>
          <p:nvPr/>
        </p:nvSpPr>
        <p:spPr bwMode="auto">
          <a:xfrm>
            <a:off x="831055" y="1436291"/>
            <a:ext cx="5172870" cy="292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0"/>
              </a:spcBef>
            </a:pP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为什么要采用相敏检波？</a:t>
            </a:r>
          </a:p>
          <a:p>
            <a:pPr>
              <a:lnSpc>
                <a:spcPct val="120000"/>
              </a:lnSpc>
              <a:spcBef>
                <a:spcPts val="600"/>
              </a:spcBef>
            </a:pPr>
            <a:r>
              <a:rPr kumimoji="1" lang="zh-CN" altLang="en-US" sz="2000" dirty="0">
                <a:solidFill>
                  <a:srgbClr val="030301"/>
                </a:solidFill>
                <a:latin typeface="微软雅黑" panose="020B0503020204020204" pitchFamily="34" charset="-122"/>
                <a:ea typeface="微软雅黑" panose="020B0503020204020204" pitchFamily="34" charset="-122"/>
              </a:rPr>
              <a:t>包络检波有两个问题：</a:t>
            </a:r>
          </a:p>
          <a:p>
            <a:pPr>
              <a:lnSpc>
                <a:spcPct val="120000"/>
              </a:lnSpc>
              <a:spcBef>
                <a:spcPts val="600"/>
              </a:spcBef>
            </a:pPr>
            <a:r>
              <a:rPr kumimoji="1" lang="zh-CN" altLang="en-US" sz="2000" dirty="0">
                <a:solidFill>
                  <a:srgbClr val="030301"/>
                </a:solidFill>
                <a:latin typeface="微软雅黑" panose="020B0503020204020204" pitchFamily="34" charset="-122"/>
                <a:ea typeface="微软雅黑" panose="020B0503020204020204" pitchFamily="34" charset="-122"/>
              </a:rPr>
              <a:t>一是解调是对调幅信号进行半波或全波整流，无法鉴别调制信号的相位。</a:t>
            </a:r>
          </a:p>
          <a:p>
            <a:pPr>
              <a:lnSpc>
                <a:spcPct val="120000"/>
              </a:lnSpc>
              <a:spcBef>
                <a:spcPts val="600"/>
              </a:spcBef>
            </a:pPr>
            <a:r>
              <a:rPr kumimoji="1" lang="zh-CN" altLang="en-US" sz="2000" dirty="0">
                <a:solidFill>
                  <a:srgbClr val="030301"/>
                </a:solidFill>
                <a:latin typeface="微软雅黑" panose="020B0503020204020204" pitchFamily="34" charset="-122"/>
                <a:ea typeface="微软雅黑" panose="020B0503020204020204" pitchFamily="34" charset="-122"/>
              </a:rPr>
              <a:t>第二，包络检波电路本身不具有区分不同载波频率的信号的能力。对于不同载波频率的信号它都以同样方式对它们整流。</a:t>
            </a:r>
          </a:p>
        </p:txBody>
      </p:sp>
      <p:grpSp>
        <p:nvGrpSpPr>
          <p:cNvPr id="650372" name="Group 303"/>
          <p:cNvGrpSpPr>
            <a:grpSpLocks/>
          </p:cNvGrpSpPr>
          <p:nvPr/>
        </p:nvGrpSpPr>
        <p:grpSpPr bwMode="auto">
          <a:xfrm>
            <a:off x="6981825" y="1273176"/>
            <a:ext cx="4371975" cy="4570413"/>
            <a:chOff x="3006" y="744"/>
            <a:chExt cx="2754" cy="2879"/>
          </a:xfrm>
        </p:grpSpPr>
        <p:sp>
          <p:nvSpPr>
            <p:cNvPr id="650373" name="Text Box 304"/>
            <p:cNvSpPr txBox="1">
              <a:spLocks noChangeArrowheads="1"/>
            </p:cNvSpPr>
            <p:nvPr/>
          </p:nvSpPr>
          <p:spPr bwMode="auto">
            <a:xfrm>
              <a:off x="5466" y="1101"/>
              <a:ext cx="2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t</a:t>
              </a:r>
            </a:p>
          </p:txBody>
        </p:sp>
        <p:sp>
          <p:nvSpPr>
            <p:cNvPr id="650374" name="Text Box 305"/>
            <p:cNvSpPr txBox="1">
              <a:spLocks noChangeArrowheads="1"/>
            </p:cNvSpPr>
            <p:nvPr/>
          </p:nvSpPr>
          <p:spPr bwMode="auto">
            <a:xfrm>
              <a:off x="3062" y="744"/>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x</a:t>
              </a:r>
            </a:p>
          </p:txBody>
        </p:sp>
        <p:sp>
          <p:nvSpPr>
            <p:cNvPr id="650375" name="Text Box 306"/>
            <p:cNvSpPr txBox="1">
              <a:spLocks noChangeArrowheads="1"/>
            </p:cNvSpPr>
            <p:nvPr/>
          </p:nvSpPr>
          <p:spPr bwMode="auto">
            <a:xfrm>
              <a:off x="3054" y="1075"/>
              <a:ext cx="21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O</a:t>
              </a:r>
            </a:p>
          </p:txBody>
        </p:sp>
        <p:sp>
          <p:nvSpPr>
            <p:cNvPr id="650376" name="Line 307"/>
            <p:cNvSpPr>
              <a:spLocks noChangeShapeType="1"/>
            </p:cNvSpPr>
            <p:nvPr/>
          </p:nvSpPr>
          <p:spPr bwMode="auto">
            <a:xfrm>
              <a:off x="3234" y="794"/>
              <a:ext cx="0" cy="574"/>
            </a:xfrm>
            <a:prstGeom prst="line">
              <a:avLst/>
            </a:prstGeom>
            <a:noFill/>
            <a:ln w="12700">
              <a:solidFill>
                <a:schemeClr val="tx1"/>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50377" name="Line 308"/>
            <p:cNvSpPr>
              <a:spLocks noChangeShapeType="1"/>
            </p:cNvSpPr>
            <p:nvPr/>
          </p:nvSpPr>
          <p:spPr bwMode="auto">
            <a:xfrm>
              <a:off x="3234" y="1141"/>
              <a:ext cx="2358" cy="0"/>
            </a:xfrm>
            <a:prstGeom prst="line">
              <a:avLst/>
            </a:prstGeom>
            <a:noFill/>
            <a:ln w="127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50378" name="Freeform 309"/>
            <p:cNvSpPr>
              <a:spLocks/>
            </p:cNvSpPr>
            <p:nvPr/>
          </p:nvSpPr>
          <p:spPr bwMode="auto">
            <a:xfrm>
              <a:off x="3234" y="931"/>
              <a:ext cx="1863" cy="406"/>
            </a:xfrm>
            <a:custGeom>
              <a:avLst/>
              <a:gdLst>
                <a:gd name="T0" fmla="*/ 0 w 4680"/>
                <a:gd name="T1" fmla="*/ 0 h 1456"/>
                <a:gd name="T2" fmla="*/ 57 w 4680"/>
                <a:gd name="T3" fmla="*/ 3 h 1456"/>
                <a:gd name="T4" fmla="*/ 102 w 4680"/>
                <a:gd name="T5" fmla="*/ 10 h 1456"/>
                <a:gd name="T6" fmla="*/ 170 w 4680"/>
                <a:gd name="T7" fmla="*/ 24 h 1456"/>
                <a:gd name="T8" fmla="*/ 238 w 4680"/>
                <a:gd name="T9" fmla="*/ 30 h 1456"/>
                <a:gd name="T10" fmla="*/ 295 w 4680"/>
                <a:gd name="T11" fmla="*/ 30 h 1456"/>
                <a:gd name="T12" fmla="*/ 0 60000 65536"/>
                <a:gd name="T13" fmla="*/ 0 60000 65536"/>
                <a:gd name="T14" fmla="*/ 0 60000 65536"/>
                <a:gd name="T15" fmla="*/ 0 60000 65536"/>
                <a:gd name="T16" fmla="*/ 0 60000 65536"/>
                <a:gd name="T17" fmla="*/ 0 60000 65536"/>
                <a:gd name="T18" fmla="*/ 0 w 4680"/>
                <a:gd name="T19" fmla="*/ 0 h 1456"/>
                <a:gd name="T20" fmla="*/ 4680 w 4680"/>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4680" h="1456">
                  <a:moveTo>
                    <a:pt x="0" y="0"/>
                  </a:moveTo>
                  <a:cubicBezTo>
                    <a:pt x="315" y="39"/>
                    <a:pt x="630" y="78"/>
                    <a:pt x="900" y="156"/>
                  </a:cubicBezTo>
                  <a:cubicBezTo>
                    <a:pt x="1170" y="234"/>
                    <a:pt x="1320" y="312"/>
                    <a:pt x="1620" y="468"/>
                  </a:cubicBezTo>
                  <a:cubicBezTo>
                    <a:pt x="1920" y="624"/>
                    <a:pt x="2340" y="936"/>
                    <a:pt x="2700" y="1092"/>
                  </a:cubicBezTo>
                  <a:cubicBezTo>
                    <a:pt x="3060" y="1248"/>
                    <a:pt x="3450" y="1352"/>
                    <a:pt x="3780" y="1404"/>
                  </a:cubicBezTo>
                  <a:cubicBezTo>
                    <a:pt x="4110" y="1456"/>
                    <a:pt x="4530" y="1404"/>
                    <a:pt x="4680" y="1404"/>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379" name="Text Box 310"/>
            <p:cNvSpPr txBox="1">
              <a:spLocks noChangeArrowheads="1"/>
            </p:cNvSpPr>
            <p:nvPr/>
          </p:nvSpPr>
          <p:spPr bwMode="auto">
            <a:xfrm>
              <a:off x="5456" y="1699"/>
              <a:ext cx="3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t</a:t>
              </a:r>
            </a:p>
          </p:txBody>
        </p:sp>
        <p:sp>
          <p:nvSpPr>
            <p:cNvPr id="650380" name="Line 311"/>
            <p:cNvSpPr>
              <a:spLocks noChangeShapeType="1"/>
            </p:cNvSpPr>
            <p:nvPr/>
          </p:nvSpPr>
          <p:spPr bwMode="auto">
            <a:xfrm>
              <a:off x="3235" y="1407"/>
              <a:ext cx="0" cy="589"/>
            </a:xfrm>
            <a:prstGeom prst="line">
              <a:avLst/>
            </a:prstGeom>
            <a:noFill/>
            <a:ln w="12700">
              <a:solidFill>
                <a:schemeClr val="tx1"/>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50381" name="Text Box 312"/>
            <p:cNvSpPr txBox="1">
              <a:spLocks noChangeArrowheads="1"/>
            </p:cNvSpPr>
            <p:nvPr/>
          </p:nvSpPr>
          <p:spPr bwMode="auto">
            <a:xfrm>
              <a:off x="3030" y="1633"/>
              <a:ext cx="3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O</a:t>
              </a:r>
            </a:p>
          </p:txBody>
        </p:sp>
        <p:sp>
          <p:nvSpPr>
            <p:cNvPr id="650382" name="Text Box 313"/>
            <p:cNvSpPr txBox="1">
              <a:spLocks noChangeArrowheads="1"/>
            </p:cNvSpPr>
            <p:nvPr/>
          </p:nvSpPr>
          <p:spPr bwMode="auto">
            <a:xfrm>
              <a:off x="3018" y="1358"/>
              <a:ext cx="27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u</a:t>
              </a:r>
              <a:r>
                <a:rPr lang="en-US" altLang="zh-CN" sz="2000" b="1" baseline="-25000">
                  <a:latin typeface="Times New Roman" panose="02020603050405020304" pitchFamily="18" charset="0"/>
                </a:rPr>
                <a:t>c</a:t>
              </a:r>
            </a:p>
          </p:txBody>
        </p:sp>
        <p:sp>
          <p:nvSpPr>
            <p:cNvPr id="650383" name="Line 314"/>
            <p:cNvSpPr>
              <a:spLocks noChangeShapeType="1"/>
            </p:cNvSpPr>
            <p:nvPr/>
          </p:nvSpPr>
          <p:spPr bwMode="auto">
            <a:xfrm>
              <a:off x="3235" y="1734"/>
              <a:ext cx="2358" cy="0"/>
            </a:xfrm>
            <a:prstGeom prst="line">
              <a:avLst/>
            </a:prstGeom>
            <a:noFill/>
            <a:ln w="127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650384" name="Group 315"/>
            <p:cNvGrpSpPr>
              <a:grpSpLocks/>
            </p:cNvGrpSpPr>
            <p:nvPr/>
          </p:nvGrpSpPr>
          <p:grpSpPr bwMode="auto">
            <a:xfrm>
              <a:off x="3235" y="1489"/>
              <a:ext cx="1887" cy="489"/>
              <a:chOff x="3122" y="5994"/>
              <a:chExt cx="4603" cy="1560"/>
            </a:xfrm>
          </p:grpSpPr>
          <p:grpSp>
            <p:nvGrpSpPr>
              <p:cNvPr id="650385" name="Group 316"/>
              <p:cNvGrpSpPr>
                <a:grpSpLocks/>
              </p:cNvGrpSpPr>
              <p:nvPr/>
            </p:nvGrpSpPr>
            <p:grpSpPr bwMode="auto">
              <a:xfrm>
                <a:off x="3122" y="5994"/>
                <a:ext cx="1938" cy="1560"/>
                <a:chOff x="2880" y="10176"/>
                <a:chExt cx="5760" cy="1560"/>
              </a:xfrm>
            </p:grpSpPr>
            <p:grpSp>
              <p:nvGrpSpPr>
                <p:cNvPr id="650386" name="Group 317"/>
                <p:cNvGrpSpPr>
                  <a:grpSpLocks/>
                </p:cNvGrpSpPr>
                <p:nvPr/>
              </p:nvGrpSpPr>
              <p:grpSpPr bwMode="auto">
                <a:xfrm>
                  <a:off x="2880" y="10176"/>
                  <a:ext cx="720" cy="1560"/>
                  <a:chOff x="2880" y="10176"/>
                  <a:chExt cx="720" cy="1560"/>
                </a:xfrm>
              </p:grpSpPr>
              <p:sp>
                <p:nvSpPr>
                  <p:cNvPr id="650387" name="Freeform 318"/>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388" name="Freeform 319"/>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389" name="Group 320"/>
                <p:cNvGrpSpPr>
                  <a:grpSpLocks/>
                </p:cNvGrpSpPr>
                <p:nvPr/>
              </p:nvGrpSpPr>
              <p:grpSpPr bwMode="auto">
                <a:xfrm>
                  <a:off x="3600" y="10176"/>
                  <a:ext cx="720" cy="1560"/>
                  <a:chOff x="2880" y="10176"/>
                  <a:chExt cx="720" cy="1560"/>
                </a:xfrm>
              </p:grpSpPr>
              <p:sp>
                <p:nvSpPr>
                  <p:cNvPr id="650390" name="Freeform 321"/>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391" name="Freeform 322"/>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392" name="Group 323"/>
                <p:cNvGrpSpPr>
                  <a:grpSpLocks/>
                </p:cNvGrpSpPr>
                <p:nvPr/>
              </p:nvGrpSpPr>
              <p:grpSpPr bwMode="auto">
                <a:xfrm>
                  <a:off x="4320" y="10176"/>
                  <a:ext cx="720" cy="1560"/>
                  <a:chOff x="2880" y="10176"/>
                  <a:chExt cx="720" cy="1560"/>
                </a:xfrm>
              </p:grpSpPr>
              <p:sp>
                <p:nvSpPr>
                  <p:cNvPr id="650393" name="Freeform 324"/>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394" name="Freeform 325"/>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395" name="Group 326"/>
                <p:cNvGrpSpPr>
                  <a:grpSpLocks/>
                </p:cNvGrpSpPr>
                <p:nvPr/>
              </p:nvGrpSpPr>
              <p:grpSpPr bwMode="auto">
                <a:xfrm>
                  <a:off x="5040" y="10176"/>
                  <a:ext cx="720" cy="1560"/>
                  <a:chOff x="2880" y="10176"/>
                  <a:chExt cx="720" cy="1560"/>
                </a:xfrm>
              </p:grpSpPr>
              <p:sp>
                <p:nvSpPr>
                  <p:cNvPr id="650396" name="Freeform 327"/>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397" name="Freeform 328"/>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398" name="Group 329"/>
                <p:cNvGrpSpPr>
                  <a:grpSpLocks/>
                </p:cNvGrpSpPr>
                <p:nvPr/>
              </p:nvGrpSpPr>
              <p:grpSpPr bwMode="auto">
                <a:xfrm>
                  <a:off x="5760" y="10176"/>
                  <a:ext cx="720" cy="1560"/>
                  <a:chOff x="2880" y="10176"/>
                  <a:chExt cx="720" cy="1560"/>
                </a:xfrm>
              </p:grpSpPr>
              <p:sp>
                <p:nvSpPr>
                  <p:cNvPr id="650399" name="Freeform 330"/>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00" name="Freeform 331"/>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01" name="Group 332"/>
                <p:cNvGrpSpPr>
                  <a:grpSpLocks/>
                </p:cNvGrpSpPr>
                <p:nvPr/>
              </p:nvGrpSpPr>
              <p:grpSpPr bwMode="auto">
                <a:xfrm>
                  <a:off x="6480" y="10176"/>
                  <a:ext cx="720" cy="1560"/>
                  <a:chOff x="2880" y="10176"/>
                  <a:chExt cx="720" cy="1560"/>
                </a:xfrm>
              </p:grpSpPr>
              <p:sp>
                <p:nvSpPr>
                  <p:cNvPr id="650402" name="Freeform 333"/>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03" name="Freeform 334"/>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04" name="Group 335"/>
                <p:cNvGrpSpPr>
                  <a:grpSpLocks/>
                </p:cNvGrpSpPr>
                <p:nvPr/>
              </p:nvGrpSpPr>
              <p:grpSpPr bwMode="auto">
                <a:xfrm>
                  <a:off x="7200" y="10176"/>
                  <a:ext cx="720" cy="1560"/>
                  <a:chOff x="2880" y="10176"/>
                  <a:chExt cx="720" cy="1560"/>
                </a:xfrm>
              </p:grpSpPr>
              <p:sp>
                <p:nvSpPr>
                  <p:cNvPr id="650405" name="Freeform 336"/>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06" name="Freeform 337"/>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07" name="Group 338"/>
                <p:cNvGrpSpPr>
                  <a:grpSpLocks/>
                </p:cNvGrpSpPr>
                <p:nvPr/>
              </p:nvGrpSpPr>
              <p:grpSpPr bwMode="auto">
                <a:xfrm>
                  <a:off x="7920" y="10176"/>
                  <a:ext cx="720" cy="1560"/>
                  <a:chOff x="2880" y="10176"/>
                  <a:chExt cx="720" cy="1560"/>
                </a:xfrm>
              </p:grpSpPr>
              <p:sp>
                <p:nvSpPr>
                  <p:cNvPr id="650408" name="Freeform 339"/>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09" name="Freeform 340"/>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50410" name="Group 341"/>
              <p:cNvGrpSpPr>
                <a:grpSpLocks/>
              </p:cNvGrpSpPr>
              <p:nvPr/>
            </p:nvGrpSpPr>
            <p:grpSpPr bwMode="auto">
              <a:xfrm>
                <a:off x="5060" y="5994"/>
                <a:ext cx="1938" cy="1560"/>
                <a:chOff x="2880" y="10176"/>
                <a:chExt cx="5760" cy="1560"/>
              </a:xfrm>
            </p:grpSpPr>
            <p:grpSp>
              <p:nvGrpSpPr>
                <p:cNvPr id="650411" name="Group 342"/>
                <p:cNvGrpSpPr>
                  <a:grpSpLocks/>
                </p:cNvGrpSpPr>
                <p:nvPr/>
              </p:nvGrpSpPr>
              <p:grpSpPr bwMode="auto">
                <a:xfrm>
                  <a:off x="2880" y="10176"/>
                  <a:ext cx="720" cy="1560"/>
                  <a:chOff x="2880" y="10176"/>
                  <a:chExt cx="720" cy="1560"/>
                </a:xfrm>
              </p:grpSpPr>
              <p:sp>
                <p:nvSpPr>
                  <p:cNvPr id="650412" name="Freeform 343"/>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13" name="Freeform 344"/>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14" name="Group 345"/>
                <p:cNvGrpSpPr>
                  <a:grpSpLocks/>
                </p:cNvGrpSpPr>
                <p:nvPr/>
              </p:nvGrpSpPr>
              <p:grpSpPr bwMode="auto">
                <a:xfrm>
                  <a:off x="3600" y="10176"/>
                  <a:ext cx="720" cy="1560"/>
                  <a:chOff x="2880" y="10176"/>
                  <a:chExt cx="720" cy="1560"/>
                </a:xfrm>
              </p:grpSpPr>
              <p:sp>
                <p:nvSpPr>
                  <p:cNvPr id="650415" name="Freeform 346"/>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16" name="Freeform 347"/>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17" name="Group 348"/>
                <p:cNvGrpSpPr>
                  <a:grpSpLocks/>
                </p:cNvGrpSpPr>
                <p:nvPr/>
              </p:nvGrpSpPr>
              <p:grpSpPr bwMode="auto">
                <a:xfrm>
                  <a:off x="4320" y="10176"/>
                  <a:ext cx="720" cy="1560"/>
                  <a:chOff x="2880" y="10176"/>
                  <a:chExt cx="720" cy="1560"/>
                </a:xfrm>
              </p:grpSpPr>
              <p:sp>
                <p:nvSpPr>
                  <p:cNvPr id="650418" name="Freeform 349"/>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19" name="Freeform 350"/>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20" name="Group 351"/>
                <p:cNvGrpSpPr>
                  <a:grpSpLocks/>
                </p:cNvGrpSpPr>
                <p:nvPr/>
              </p:nvGrpSpPr>
              <p:grpSpPr bwMode="auto">
                <a:xfrm>
                  <a:off x="5040" y="10176"/>
                  <a:ext cx="720" cy="1560"/>
                  <a:chOff x="2880" y="10176"/>
                  <a:chExt cx="720" cy="1560"/>
                </a:xfrm>
              </p:grpSpPr>
              <p:sp>
                <p:nvSpPr>
                  <p:cNvPr id="650421" name="Freeform 352"/>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22" name="Freeform 353"/>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23" name="Group 354"/>
                <p:cNvGrpSpPr>
                  <a:grpSpLocks/>
                </p:cNvGrpSpPr>
                <p:nvPr/>
              </p:nvGrpSpPr>
              <p:grpSpPr bwMode="auto">
                <a:xfrm>
                  <a:off x="5760" y="10176"/>
                  <a:ext cx="720" cy="1560"/>
                  <a:chOff x="2880" y="10176"/>
                  <a:chExt cx="720" cy="1560"/>
                </a:xfrm>
              </p:grpSpPr>
              <p:sp>
                <p:nvSpPr>
                  <p:cNvPr id="650424" name="Freeform 355"/>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25" name="Freeform 356"/>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26" name="Group 357"/>
                <p:cNvGrpSpPr>
                  <a:grpSpLocks/>
                </p:cNvGrpSpPr>
                <p:nvPr/>
              </p:nvGrpSpPr>
              <p:grpSpPr bwMode="auto">
                <a:xfrm>
                  <a:off x="6480" y="10176"/>
                  <a:ext cx="720" cy="1560"/>
                  <a:chOff x="2880" y="10176"/>
                  <a:chExt cx="720" cy="1560"/>
                </a:xfrm>
              </p:grpSpPr>
              <p:sp>
                <p:nvSpPr>
                  <p:cNvPr id="650427" name="Freeform 358"/>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28" name="Freeform 359"/>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29" name="Group 360"/>
                <p:cNvGrpSpPr>
                  <a:grpSpLocks/>
                </p:cNvGrpSpPr>
                <p:nvPr/>
              </p:nvGrpSpPr>
              <p:grpSpPr bwMode="auto">
                <a:xfrm>
                  <a:off x="7200" y="10176"/>
                  <a:ext cx="720" cy="1560"/>
                  <a:chOff x="2880" y="10176"/>
                  <a:chExt cx="720" cy="1560"/>
                </a:xfrm>
              </p:grpSpPr>
              <p:sp>
                <p:nvSpPr>
                  <p:cNvPr id="650430" name="Freeform 361"/>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31" name="Freeform 362"/>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32" name="Group 363"/>
                <p:cNvGrpSpPr>
                  <a:grpSpLocks/>
                </p:cNvGrpSpPr>
                <p:nvPr/>
              </p:nvGrpSpPr>
              <p:grpSpPr bwMode="auto">
                <a:xfrm>
                  <a:off x="7920" y="10176"/>
                  <a:ext cx="720" cy="1560"/>
                  <a:chOff x="2880" y="10176"/>
                  <a:chExt cx="720" cy="1560"/>
                </a:xfrm>
              </p:grpSpPr>
              <p:sp>
                <p:nvSpPr>
                  <p:cNvPr id="650433" name="Freeform 364"/>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34" name="Freeform 365"/>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50435" name="Group 366"/>
              <p:cNvGrpSpPr>
                <a:grpSpLocks/>
              </p:cNvGrpSpPr>
              <p:nvPr/>
            </p:nvGrpSpPr>
            <p:grpSpPr bwMode="auto">
              <a:xfrm>
                <a:off x="6998" y="5994"/>
                <a:ext cx="242" cy="1560"/>
                <a:chOff x="2880" y="10176"/>
                <a:chExt cx="720" cy="1560"/>
              </a:xfrm>
            </p:grpSpPr>
            <p:sp>
              <p:nvSpPr>
                <p:cNvPr id="650436" name="Freeform 367"/>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37" name="Freeform 368"/>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38" name="Group 369"/>
              <p:cNvGrpSpPr>
                <a:grpSpLocks/>
              </p:cNvGrpSpPr>
              <p:nvPr/>
            </p:nvGrpSpPr>
            <p:grpSpPr bwMode="auto">
              <a:xfrm>
                <a:off x="7240" y="5994"/>
                <a:ext cx="242" cy="1560"/>
                <a:chOff x="2880" y="10176"/>
                <a:chExt cx="720" cy="1560"/>
              </a:xfrm>
            </p:grpSpPr>
            <p:sp>
              <p:nvSpPr>
                <p:cNvPr id="650439" name="Freeform 370"/>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40" name="Freeform 371"/>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50441" name="Group 372"/>
              <p:cNvGrpSpPr>
                <a:grpSpLocks/>
              </p:cNvGrpSpPr>
              <p:nvPr/>
            </p:nvGrpSpPr>
            <p:grpSpPr bwMode="auto">
              <a:xfrm>
                <a:off x="7482" y="5994"/>
                <a:ext cx="243" cy="1560"/>
                <a:chOff x="2880" y="10176"/>
                <a:chExt cx="720" cy="1560"/>
              </a:xfrm>
            </p:grpSpPr>
            <p:sp>
              <p:nvSpPr>
                <p:cNvPr id="650442" name="Freeform 373"/>
                <p:cNvSpPr>
                  <a:spLocks/>
                </p:cNvSpPr>
                <p:nvPr/>
              </p:nvSpPr>
              <p:spPr bwMode="auto">
                <a:xfrm>
                  <a:off x="2880" y="1017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43" name="Freeform 374"/>
                <p:cNvSpPr>
                  <a:spLocks/>
                </p:cNvSpPr>
                <p:nvPr/>
              </p:nvSpPr>
              <p:spPr bwMode="auto">
                <a:xfrm rot="10800000">
                  <a:off x="3240" y="10956"/>
                  <a:ext cx="360" cy="780"/>
                </a:xfrm>
                <a:custGeom>
                  <a:avLst/>
                  <a:gdLst>
                    <a:gd name="T0" fmla="*/ 0 w 360"/>
                    <a:gd name="T1" fmla="*/ 780 h 780"/>
                    <a:gd name="T2" fmla="*/ 180 w 360"/>
                    <a:gd name="T3" fmla="*/ 0 h 780"/>
                    <a:gd name="T4" fmla="*/ 360 w 360"/>
                    <a:gd name="T5" fmla="*/ 78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9A0A18"/>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sp>
          <p:nvSpPr>
            <p:cNvPr id="650444" name="Text Box 375"/>
            <p:cNvSpPr txBox="1">
              <a:spLocks noChangeArrowheads="1"/>
            </p:cNvSpPr>
            <p:nvPr/>
          </p:nvSpPr>
          <p:spPr bwMode="auto">
            <a:xfrm>
              <a:off x="3039" y="2373"/>
              <a:ext cx="39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O</a:t>
              </a:r>
              <a:endParaRPr lang="en-US" altLang="zh-CN" sz="2000" b="1">
                <a:latin typeface="Times New Roman" panose="02020603050405020304" pitchFamily="18" charset="0"/>
              </a:endParaRPr>
            </a:p>
          </p:txBody>
        </p:sp>
        <p:sp>
          <p:nvSpPr>
            <p:cNvPr id="650445" name="Freeform 376"/>
            <p:cNvSpPr>
              <a:spLocks/>
            </p:cNvSpPr>
            <p:nvPr/>
          </p:nvSpPr>
          <p:spPr bwMode="auto">
            <a:xfrm>
              <a:off x="4620" y="2460"/>
              <a:ext cx="49" cy="141"/>
            </a:xfrm>
            <a:custGeom>
              <a:avLst/>
              <a:gdLst>
                <a:gd name="T0" fmla="*/ 0 w 360"/>
                <a:gd name="T1" fmla="*/ 5 h 780"/>
                <a:gd name="T2" fmla="*/ 0 w 360"/>
                <a:gd name="T3" fmla="*/ 0 h 780"/>
                <a:gd name="T4" fmla="*/ 1 w 360"/>
                <a:gd name="T5" fmla="*/ 5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46" name="Freeform 377"/>
            <p:cNvSpPr>
              <a:spLocks/>
            </p:cNvSpPr>
            <p:nvPr/>
          </p:nvSpPr>
          <p:spPr bwMode="auto">
            <a:xfrm>
              <a:off x="3237" y="2075"/>
              <a:ext cx="50" cy="530"/>
            </a:xfrm>
            <a:custGeom>
              <a:avLst/>
              <a:gdLst>
                <a:gd name="T0" fmla="*/ 0 w 360"/>
                <a:gd name="T1" fmla="*/ 245 h 780"/>
                <a:gd name="T2" fmla="*/ 0 w 360"/>
                <a:gd name="T3" fmla="*/ 0 h 780"/>
                <a:gd name="T4" fmla="*/ 1 w 360"/>
                <a:gd name="T5" fmla="*/ 245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47" name="Freeform 378"/>
            <p:cNvSpPr>
              <a:spLocks/>
            </p:cNvSpPr>
            <p:nvPr/>
          </p:nvSpPr>
          <p:spPr bwMode="auto">
            <a:xfrm rot="10800000">
              <a:off x="3286" y="2594"/>
              <a:ext cx="49" cy="524"/>
            </a:xfrm>
            <a:custGeom>
              <a:avLst/>
              <a:gdLst>
                <a:gd name="T0" fmla="*/ 0 w 360"/>
                <a:gd name="T1" fmla="*/ 236 h 780"/>
                <a:gd name="T2" fmla="*/ 0 w 360"/>
                <a:gd name="T3" fmla="*/ 0 h 780"/>
                <a:gd name="T4" fmla="*/ 1 w 360"/>
                <a:gd name="T5" fmla="*/ 23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48" name="Freeform 379"/>
            <p:cNvSpPr>
              <a:spLocks/>
            </p:cNvSpPr>
            <p:nvPr/>
          </p:nvSpPr>
          <p:spPr bwMode="auto">
            <a:xfrm>
              <a:off x="3336" y="2083"/>
              <a:ext cx="49" cy="521"/>
            </a:xfrm>
            <a:custGeom>
              <a:avLst/>
              <a:gdLst>
                <a:gd name="T0" fmla="*/ 0 w 360"/>
                <a:gd name="T1" fmla="*/ 232 h 780"/>
                <a:gd name="T2" fmla="*/ 0 w 360"/>
                <a:gd name="T3" fmla="*/ 0 h 780"/>
                <a:gd name="T4" fmla="*/ 1 w 360"/>
                <a:gd name="T5" fmla="*/ 23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49" name="Freeform 380"/>
            <p:cNvSpPr>
              <a:spLocks/>
            </p:cNvSpPr>
            <p:nvPr/>
          </p:nvSpPr>
          <p:spPr bwMode="auto">
            <a:xfrm rot="10800000">
              <a:off x="3384" y="2598"/>
              <a:ext cx="50" cy="512"/>
            </a:xfrm>
            <a:custGeom>
              <a:avLst/>
              <a:gdLst>
                <a:gd name="T0" fmla="*/ 0 w 360"/>
                <a:gd name="T1" fmla="*/ 221 h 780"/>
                <a:gd name="T2" fmla="*/ 0 w 360"/>
                <a:gd name="T3" fmla="*/ 0 h 780"/>
                <a:gd name="T4" fmla="*/ 1 w 360"/>
                <a:gd name="T5" fmla="*/ 22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0" name="Freeform 381"/>
            <p:cNvSpPr>
              <a:spLocks/>
            </p:cNvSpPr>
            <p:nvPr/>
          </p:nvSpPr>
          <p:spPr bwMode="auto">
            <a:xfrm>
              <a:off x="3435" y="2099"/>
              <a:ext cx="49" cy="499"/>
            </a:xfrm>
            <a:custGeom>
              <a:avLst/>
              <a:gdLst>
                <a:gd name="T0" fmla="*/ 0 w 360"/>
                <a:gd name="T1" fmla="*/ 204 h 780"/>
                <a:gd name="T2" fmla="*/ 0 w 360"/>
                <a:gd name="T3" fmla="*/ 0 h 780"/>
                <a:gd name="T4" fmla="*/ 1 w 360"/>
                <a:gd name="T5" fmla="*/ 20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1" name="Freeform 382"/>
            <p:cNvSpPr>
              <a:spLocks/>
            </p:cNvSpPr>
            <p:nvPr/>
          </p:nvSpPr>
          <p:spPr bwMode="auto">
            <a:xfrm rot="10800000">
              <a:off x="3483" y="2596"/>
              <a:ext cx="49" cy="501"/>
            </a:xfrm>
            <a:custGeom>
              <a:avLst/>
              <a:gdLst>
                <a:gd name="T0" fmla="*/ 0 w 360"/>
                <a:gd name="T1" fmla="*/ 207 h 780"/>
                <a:gd name="T2" fmla="*/ 0 w 360"/>
                <a:gd name="T3" fmla="*/ 0 h 780"/>
                <a:gd name="T4" fmla="*/ 1 w 360"/>
                <a:gd name="T5" fmla="*/ 207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2" name="Freeform 383"/>
            <p:cNvSpPr>
              <a:spLocks/>
            </p:cNvSpPr>
            <p:nvPr/>
          </p:nvSpPr>
          <p:spPr bwMode="auto">
            <a:xfrm>
              <a:off x="3533" y="2114"/>
              <a:ext cx="50" cy="492"/>
            </a:xfrm>
            <a:custGeom>
              <a:avLst/>
              <a:gdLst>
                <a:gd name="T0" fmla="*/ 0 w 360"/>
                <a:gd name="T1" fmla="*/ 196 h 780"/>
                <a:gd name="T2" fmla="*/ 0 w 360"/>
                <a:gd name="T3" fmla="*/ 0 h 780"/>
                <a:gd name="T4" fmla="*/ 1 w 360"/>
                <a:gd name="T5" fmla="*/ 19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3" name="Freeform 384"/>
            <p:cNvSpPr>
              <a:spLocks/>
            </p:cNvSpPr>
            <p:nvPr/>
          </p:nvSpPr>
          <p:spPr bwMode="auto">
            <a:xfrm rot="10800000">
              <a:off x="3582" y="2596"/>
              <a:ext cx="49" cy="481"/>
            </a:xfrm>
            <a:custGeom>
              <a:avLst/>
              <a:gdLst>
                <a:gd name="T0" fmla="*/ 0 w 360"/>
                <a:gd name="T1" fmla="*/ 183 h 780"/>
                <a:gd name="T2" fmla="*/ 0 w 360"/>
                <a:gd name="T3" fmla="*/ 0 h 780"/>
                <a:gd name="T4" fmla="*/ 1 w 360"/>
                <a:gd name="T5" fmla="*/ 18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4" name="Freeform 385"/>
            <p:cNvSpPr>
              <a:spLocks/>
            </p:cNvSpPr>
            <p:nvPr/>
          </p:nvSpPr>
          <p:spPr bwMode="auto">
            <a:xfrm>
              <a:off x="3632" y="2146"/>
              <a:ext cx="49" cy="453"/>
            </a:xfrm>
            <a:custGeom>
              <a:avLst/>
              <a:gdLst>
                <a:gd name="T0" fmla="*/ 0 w 360"/>
                <a:gd name="T1" fmla="*/ 153 h 780"/>
                <a:gd name="T2" fmla="*/ 0 w 360"/>
                <a:gd name="T3" fmla="*/ 0 h 780"/>
                <a:gd name="T4" fmla="*/ 1 w 360"/>
                <a:gd name="T5" fmla="*/ 15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5" name="Freeform 386"/>
            <p:cNvSpPr>
              <a:spLocks/>
            </p:cNvSpPr>
            <p:nvPr/>
          </p:nvSpPr>
          <p:spPr bwMode="auto">
            <a:xfrm rot="10800000">
              <a:off x="3681" y="2608"/>
              <a:ext cx="49" cy="442"/>
            </a:xfrm>
            <a:custGeom>
              <a:avLst/>
              <a:gdLst>
                <a:gd name="T0" fmla="*/ 0 w 360"/>
                <a:gd name="T1" fmla="*/ 142 h 780"/>
                <a:gd name="T2" fmla="*/ 0 w 360"/>
                <a:gd name="T3" fmla="*/ 0 h 780"/>
                <a:gd name="T4" fmla="*/ 1 w 360"/>
                <a:gd name="T5" fmla="*/ 14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6" name="Freeform 387"/>
            <p:cNvSpPr>
              <a:spLocks/>
            </p:cNvSpPr>
            <p:nvPr/>
          </p:nvSpPr>
          <p:spPr bwMode="auto">
            <a:xfrm>
              <a:off x="3730" y="2169"/>
              <a:ext cx="50" cy="428"/>
            </a:xfrm>
            <a:custGeom>
              <a:avLst/>
              <a:gdLst>
                <a:gd name="T0" fmla="*/ 0 w 360"/>
                <a:gd name="T1" fmla="*/ 129 h 780"/>
                <a:gd name="T2" fmla="*/ 0 w 360"/>
                <a:gd name="T3" fmla="*/ 0 h 780"/>
                <a:gd name="T4" fmla="*/ 1 w 360"/>
                <a:gd name="T5" fmla="*/ 12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7" name="Freeform 388"/>
            <p:cNvSpPr>
              <a:spLocks/>
            </p:cNvSpPr>
            <p:nvPr/>
          </p:nvSpPr>
          <p:spPr bwMode="auto">
            <a:xfrm rot="10800000">
              <a:off x="3780" y="2602"/>
              <a:ext cx="49" cy="410"/>
            </a:xfrm>
            <a:custGeom>
              <a:avLst/>
              <a:gdLst>
                <a:gd name="T0" fmla="*/ 0 w 360"/>
                <a:gd name="T1" fmla="*/ 114 h 780"/>
                <a:gd name="T2" fmla="*/ 0 w 360"/>
                <a:gd name="T3" fmla="*/ 0 h 780"/>
                <a:gd name="T4" fmla="*/ 1 w 360"/>
                <a:gd name="T5" fmla="*/ 11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8" name="Freeform 389"/>
            <p:cNvSpPr>
              <a:spLocks/>
            </p:cNvSpPr>
            <p:nvPr/>
          </p:nvSpPr>
          <p:spPr bwMode="auto">
            <a:xfrm>
              <a:off x="3829" y="2200"/>
              <a:ext cx="50" cy="404"/>
            </a:xfrm>
            <a:custGeom>
              <a:avLst/>
              <a:gdLst>
                <a:gd name="T0" fmla="*/ 0 w 360"/>
                <a:gd name="T1" fmla="*/ 108 h 780"/>
                <a:gd name="T2" fmla="*/ 0 w 360"/>
                <a:gd name="T3" fmla="*/ 0 h 780"/>
                <a:gd name="T4" fmla="*/ 1 w 360"/>
                <a:gd name="T5" fmla="*/ 108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59" name="Freeform 390"/>
            <p:cNvSpPr>
              <a:spLocks/>
            </p:cNvSpPr>
            <p:nvPr/>
          </p:nvSpPr>
          <p:spPr bwMode="auto">
            <a:xfrm rot="10800000">
              <a:off x="3879" y="2606"/>
              <a:ext cx="49" cy="370"/>
            </a:xfrm>
            <a:custGeom>
              <a:avLst/>
              <a:gdLst>
                <a:gd name="T0" fmla="*/ 0 w 360"/>
                <a:gd name="T1" fmla="*/ 83 h 780"/>
                <a:gd name="T2" fmla="*/ 0 w 360"/>
                <a:gd name="T3" fmla="*/ 0 h 780"/>
                <a:gd name="T4" fmla="*/ 1 w 360"/>
                <a:gd name="T5" fmla="*/ 8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0" name="Freeform 391"/>
            <p:cNvSpPr>
              <a:spLocks/>
            </p:cNvSpPr>
            <p:nvPr/>
          </p:nvSpPr>
          <p:spPr bwMode="auto">
            <a:xfrm>
              <a:off x="3928" y="2243"/>
              <a:ext cx="49" cy="356"/>
            </a:xfrm>
            <a:custGeom>
              <a:avLst/>
              <a:gdLst>
                <a:gd name="T0" fmla="*/ 0 w 360"/>
                <a:gd name="T1" fmla="*/ 74 h 780"/>
                <a:gd name="T2" fmla="*/ 0 w 360"/>
                <a:gd name="T3" fmla="*/ 0 h 780"/>
                <a:gd name="T4" fmla="*/ 1 w 360"/>
                <a:gd name="T5" fmla="*/ 7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1" name="Freeform 392"/>
            <p:cNvSpPr>
              <a:spLocks/>
            </p:cNvSpPr>
            <p:nvPr/>
          </p:nvSpPr>
          <p:spPr bwMode="auto">
            <a:xfrm rot="10800000">
              <a:off x="3977" y="2598"/>
              <a:ext cx="49" cy="336"/>
            </a:xfrm>
            <a:custGeom>
              <a:avLst/>
              <a:gdLst>
                <a:gd name="T0" fmla="*/ 0 w 360"/>
                <a:gd name="T1" fmla="*/ 62 h 780"/>
                <a:gd name="T2" fmla="*/ 0 w 360"/>
                <a:gd name="T3" fmla="*/ 0 h 780"/>
                <a:gd name="T4" fmla="*/ 1 w 360"/>
                <a:gd name="T5" fmla="*/ 6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2" name="Freeform 393"/>
            <p:cNvSpPr>
              <a:spLocks/>
            </p:cNvSpPr>
            <p:nvPr/>
          </p:nvSpPr>
          <p:spPr bwMode="auto">
            <a:xfrm>
              <a:off x="4026" y="2282"/>
              <a:ext cx="50" cy="317"/>
            </a:xfrm>
            <a:custGeom>
              <a:avLst/>
              <a:gdLst>
                <a:gd name="T0" fmla="*/ 0 w 360"/>
                <a:gd name="T1" fmla="*/ 52 h 780"/>
                <a:gd name="T2" fmla="*/ 0 w 360"/>
                <a:gd name="T3" fmla="*/ 0 h 780"/>
                <a:gd name="T4" fmla="*/ 1 w 360"/>
                <a:gd name="T5" fmla="*/ 5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3" name="Freeform 394"/>
            <p:cNvSpPr>
              <a:spLocks/>
            </p:cNvSpPr>
            <p:nvPr/>
          </p:nvSpPr>
          <p:spPr bwMode="auto">
            <a:xfrm rot="10800000">
              <a:off x="4076" y="2598"/>
              <a:ext cx="49" cy="295"/>
            </a:xfrm>
            <a:custGeom>
              <a:avLst/>
              <a:gdLst>
                <a:gd name="T0" fmla="*/ 0 w 360"/>
                <a:gd name="T1" fmla="*/ 42 h 780"/>
                <a:gd name="T2" fmla="*/ 0 w 360"/>
                <a:gd name="T3" fmla="*/ 0 h 780"/>
                <a:gd name="T4" fmla="*/ 1 w 360"/>
                <a:gd name="T5" fmla="*/ 4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4" name="Freeform 395"/>
            <p:cNvSpPr>
              <a:spLocks/>
            </p:cNvSpPr>
            <p:nvPr/>
          </p:nvSpPr>
          <p:spPr bwMode="auto">
            <a:xfrm>
              <a:off x="4125" y="2325"/>
              <a:ext cx="49" cy="272"/>
            </a:xfrm>
            <a:custGeom>
              <a:avLst/>
              <a:gdLst>
                <a:gd name="T0" fmla="*/ 0 w 360"/>
                <a:gd name="T1" fmla="*/ 33 h 780"/>
                <a:gd name="T2" fmla="*/ 0 w 360"/>
                <a:gd name="T3" fmla="*/ 0 h 780"/>
                <a:gd name="T4" fmla="*/ 1 w 360"/>
                <a:gd name="T5" fmla="*/ 3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5" name="Freeform 396"/>
            <p:cNvSpPr>
              <a:spLocks/>
            </p:cNvSpPr>
            <p:nvPr/>
          </p:nvSpPr>
          <p:spPr bwMode="auto">
            <a:xfrm rot="10800000">
              <a:off x="4174" y="2598"/>
              <a:ext cx="49" cy="254"/>
            </a:xfrm>
            <a:custGeom>
              <a:avLst/>
              <a:gdLst>
                <a:gd name="T0" fmla="*/ 0 w 360"/>
                <a:gd name="T1" fmla="*/ 27 h 780"/>
                <a:gd name="T2" fmla="*/ 0 w 360"/>
                <a:gd name="T3" fmla="*/ 0 h 780"/>
                <a:gd name="T4" fmla="*/ 1 w 360"/>
                <a:gd name="T5" fmla="*/ 27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6" name="Freeform 397"/>
            <p:cNvSpPr>
              <a:spLocks/>
            </p:cNvSpPr>
            <p:nvPr/>
          </p:nvSpPr>
          <p:spPr bwMode="auto">
            <a:xfrm>
              <a:off x="4223" y="2372"/>
              <a:ext cx="50" cy="229"/>
            </a:xfrm>
            <a:custGeom>
              <a:avLst/>
              <a:gdLst>
                <a:gd name="T0" fmla="*/ 0 w 360"/>
                <a:gd name="T1" fmla="*/ 20 h 780"/>
                <a:gd name="T2" fmla="*/ 0 w 360"/>
                <a:gd name="T3" fmla="*/ 0 h 780"/>
                <a:gd name="T4" fmla="*/ 1 w 360"/>
                <a:gd name="T5" fmla="*/ 2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7" name="Freeform 398"/>
            <p:cNvSpPr>
              <a:spLocks/>
            </p:cNvSpPr>
            <p:nvPr/>
          </p:nvSpPr>
          <p:spPr bwMode="auto">
            <a:xfrm rot="10800000">
              <a:off x="4273" y="2606"/>
              <a:ext cx="49" cy="204"/>
            </a:xfrm>
            <a:custGeom>
              <a:avLst/>
              <a:gdLst>
                <a:gd name="T0" fmla="*/ 0 w 360"/>
                <a:gd name="T1" fmla="*/ 14 h 780"/>
                <a:gd name="T2" fmla="*/ 0 w 360"/>
                <a:gd name="T3" fmla="*/ 0 h 780"/>
                <a:gd name="T4" fmla="*/ 1 w 360"/>
                <a:gd name="T5" fmla="*/ 1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8" name="Freeform 399"/>
            <p:cNvSpPr>
              <a:spLocks/>
            </p:cNvSpPr>
            <p:nvPr/>
          </p:nvSpPr>
          <p:spPr bwMode="auto">
            <a:xfrm>
              <a:off x="4322" y="2402"/>
              <a:ext cx="50" cy="195"/>
            </a:xfrm>
            <a:custGeom>
              <a:avLst/>
              <a:gdLst>
                <a:gd name="T0" fmla="*/ 0 w 360"/>
                <a:gd name="T1" fmla="*/ 12 h 780"/>
                <a:gd name="T2" fmla="*/ 0 w 360"/>
                <a:gd name="T3" fmla="*/ 0 h 780"/>
                <a:gd name="T4" fmla="*/ 1 w 360"/>
                <a:gd name="T5" fmla="*/ 1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69" name="Freeform 400"/>
            <p:cNvSpPr>
              <a:spLocks/>
            </p:cNvSpPr>
            <p:nvPr/>
          </p:nvSpPr>
          <p:spPr bwMode="auto">
            <a:xfrm rot="10800000">
              <a:off x="4372" y="2604"/>
              <a:ext cx="49" cy="181"/>
            </a:xfrm>
            <a:custGeom>
              <a:avLst/>
              <a:gdLst>
                <a:gd name="T0" fmla="*/ 0 w 360"/>
                <a:gd name="T1" fmla="*/ 10 h 780"/>
                <a:gd name="T2" fmla="*/ 0 w 360"/>
                <a:gd name="T3" fmla="*/ 0 h 780"/>
                <a:gd name="T4" fmla="*/ 1 w 360"/>
                <a:gd name="T5" fmla="*/ 1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0" name="Freeform 401"/>
            <p:cNvSpPr>
              <a:spLocks/>
            </p:cNvSpPr>
            <p:nvPr/>
          </p:nvSpPr>
          <p:spPr bwMode="auto">
            <a:xfrm>
              <a:off x="4421" y="2418"/>
              <a:ext cx="49"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1" name="Freeform 402"/>
            <p:cNvSpPr>
              <a:spLocks/>
            </p:cNvSpPr>
            <p:nvPr/>
          </p:nvSpPr>
          <p:spPr bwMode="auto">
            <a:xfrm rot="10800000">
              <a:off x="4470" y="2598"/>
              <a:ext cx="49" cy="165"/>
            </a:xfrm>
            <a:custGeom>
              <a:avLst/>
              <a:gdLst>
                <a:gd name="T0" fmla="*/ 0 w 360"/>
                <a:gd name="T1" fmla="*/ 7 h 780"/>
                <a:gd name="T2" fmla="*/ 0 w 360"/>
                <a:gd name="T3" fmla="*/ 0 h 780"/>
                <a:gd name="T4" fmla="*/ 1 w 360"/>
                <a:gd name="T5" fmla="*/ 7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2" name="Freeform 403"/>
            <p:cNvSpPr>
              <a:spLocks/>
            </p:cNvSpPr>
            <p:nvPr/>
          </p:nvSpPr>
          <p:spPr bwMode="auto">
            <a:xfrm>
              <a:off x="4519" y="2445"/>
              <a:ext cx="50" cy="152"/>
            </a:xfrm>
            <a:custGeom>
              <a:avLst/>
              <a:gdLst>
                <a:gd name="T0" fmla="*/ 0 w 360"/>
                <a:gd name="T1" fmla="*/ 6 h 780"/>
                <a:gd name="T2" fmla="*/ 0 w 360"/>
                <a:gd name="T3" fmla="*/ 0 h 780"/>
                <a:gd name="T4" fmla="*/ 1 w 360"/>
                <a:gd name="T5" fmla="*/ 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3" name="Freeform 404"/>
            <p:cNvSpPr>
              <a:spLocks/>
            </p:cNvSpPr>
            <p:nvPr/>
          </p:nvSpPr>
          <p:spPr bwMode="auto">
            <a:xfrm rot="10800000">
              <a:off x="4569" y="2599"/>
              <a:ext cx="49" cy="143"/>
            </a:xfrm>
            <a:custGeom>
              <a:avLst/>
              <a:gdLst>
                <a:gd name="T0" fmla="*/ 0 w 360"/>
                <a:gd name="T1" fmla="*/ 5 h 780"/>
                <a:gd name="T2" fmla="*/ 0 w 360"/>
                <a:gd name="T3" fmla="*/ 0 h 780"/>
                <a:gd name="T4" fmla="*/ 1 w 360"/>
                <a:gd name="T5" fmla="*/ 5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4" name="Freeform 405"/>
            <p:cNvSpPr>
              <a:spLocks/>
            </p:cNvSpPr>
            <p:nvPr/>
          </p:nvSpPr>
          <p:spPr bwMode="auto">
            <a:xfrm rot="10800000">
              <a:off x="4673" y="2595"/>
              <a:ext cx="50" cy="131"/>
            </a:xfrm>
            <a:custGeom>
              <a:avLst/>
              <a:gdLst>
                <a:gd name="T0" fmla="*/ 0 w 360"/>
                <a:gd name="T1" fmla="*/ 4 h 780"/>
                <a:gd name="T2" fmla="*/ 0 w 360"/>
                <a:gd name="T3" fmla="*/ 0 h 780"/>
                <a:gd name="T4" fmla="*/ 1 w 360"/>
                <a:gd name="T5" fmla="*/ 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5" name="Freeform 406"/>
            <p:cNvSpPr>
              <a:spLocks/>
            </p:cNvSpPr>
            <p:nvPr/>
          </p:nvSpPr>
          <p:spPr bwMode="auto">
            <a:xfrm>
              <a:off x="4723" y="2471"/>
              <a:ext cx="49" cy="127"/>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6" name="Freeform 407"/>
            <p:cNvSpPr>
              <a:spLocks/>
            </p:cNvSpPr>
            <p:nvPr/>
          </p:nvSpPr>
          <p:spPr bwMode="auto">
            <a:xfrm rot="10800000">
              <a:off x="4772" y="2605"/>
              <a:ext cx="49" cy="120"/>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7" name="Freeform 408"/>
            <p:cNvSpPr>
              <a:spLocks/>
            </p:cNvSpPr>
            <p:nvPr/>
          </p:nvSpPr>
          <p:spPr bwMode="auto">
            <a:xfrm>
              <a:off x="4821" y="2479"/>
              <a:ext cx="49" cy="122"/>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8" name="Freeform 409"/>
            <p:cNvSpPr>
              <a:spLocks/>
            </p:cNvSpPr>
            <p:nvPr/>
          </p:nvSpPr>
          <p:spPr bwMode="auto">
            <a:xfrm rot="10800000">
              <a:off x="4870" y="2598"/>
              <a:ext cx="49" cy="127"/>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79" name="Freeform 410"/>
            <p:cNvSpPr>
              <a:spLocks/>
            </p:cNvSpPr>
            <p:nvPr/>
          </p:nvSpPr>
          <p:spPr bwMode="auto">
            <a:xfrm>
              <a:off x="4919" y="2478"/>
              <a:ext cx="50" cy="122"/>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80" name="Freeform 411"/>
            <p:cNvSpPr>
              <a:spLocks/>
            </p:cNvSpPr>
            <p:nvPr/>
          </p:nvSpPr>
          <p:spPr bwMode="auto">
            <a:xfrm rot="10800000">
              <a:off x="4969" y="2595"/>
              <a:ext cx="49" cy="136"/>
            </a:xfrm>
            <a:custGeom>
              <a:avLst/>
              <a:gdLst>
                <a:gd name="T0" fmla="*/ 0 w 360"/>
                <a:gd name="T1" fmla="*/ 4 h 780"/>
                <a:gd name="T2" fmla="*/ 0 w 360"/>
                <a:gd name="T3" fmla="*/ 0 h 780"/>
                <a:gd name="T4" fmla="*/ 1 w 360"/>
                <a:gd name="T5" fmla="*/ 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81" name="Freeform 412"/>
            <p:cNvSpPr>
              <a:spLocks/>
            </p:cNvSpPr>
            <p:nvPr/>
          </p:nvSpPr>
          <p:spPr bwMode="auto">
            <a:xfrm>
              <a:off x="5018" y="2470"/>
              <a:ext cx="50" cy="129"/>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82" name="Line 413"/>
            <p:cNvSpPr>
              <a:spLocks noChangeShapeType="1"/>
            </p:cNvSpPr>
            <p:nvPr/>
          </p:nvSpPr>
          <p:spPr bwMode="auto">
            <a:xfrm>
              <a:off x="3231" y="2011"/>
              <a:ext cx="0" cy="1134"/>
            </a:xfrm>
            <a:prstGeom prst="line">
              <a:avLst/>
            </a:prstGeom>
            <a:noFill/>
            <a:ln w="1270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50483" name="Line 414"/>
            <p:cNvSpPr>
              <a:spLocks noChangeShapeType="1"/>
            </p:cNvSpPr>
            <p:nvPr/>
          </p:nvSpPr>
          <p:spPr bwMode="auto">
            <a:xfrm>
              <a:off x="3223" y="2602"/>
              <a:ext cx="2358"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50484" name="Text Box 415"/>
            <p:cNvSpPr txBox="1">
              <a:spLocks noChangeArrowheads="1"/>
            </p:cNvSpPr>
            <p:nvPr/>
          </p:nvSpPr>
          <p:spPr bwMode="auto">
            <a:xfrm>
              <a:off x="5456" y="2587"/>
              <a:ext cx="3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t</a:t>
              </a:r>
            </a:p>
          </p:txBody>
        </p:sp>
        <p:sp>
          <p:nvSpPr>
            <p:cNvPr id="650485" name="Text Box 416"/>
            <p:cNvSpPr txBox="1">
              <a:spLocks noChangeArrowheads="1"/>
            </p:cNvSpPr>
            <p:nvPr/>
          </p:nvSpPr>
          <p:spPr bwMode="auto">
            <a:xfrm>
              <a:off x="3030" y="1973"/>
              <a:ext cx="28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u</a:t>
              </a:r>
              <a:r>
                <a:rPr lang="en-US" altLang="zh-CN" sz="2000" b="1" baseline="-25000">
                  <a:latin typeface="Times New Roman" panose="02020603050405020304" pitchFamily="18" charset="0"/>
                </a:rPr>
                <a:t>s</a:t>
              </a:r>
            </a:p>
          </p:txBody>
        </p:sp>
        <p:sp>
          <p:nvSpPr>
            <p:cNvPr id="650486" name="Freeform 417"/>
            <p:cNvSpPr>
              <a:spLocks/>
            </p:cNvSpPr>
            <p:nvPr/>
          </p:nvSpPr>
          <p:spPr bwMode="auto">
            <a:xfrm>
              <a:off x="3226" y="2075"/>
              <a:ext cx="1839" cy="406"/>
            </a:xfrm>
            <a:custGeom>
              <a:avLst/>
              <a:gdLst>
                <a:gd name="T0" fmla="*/ 0 w 4680"/>
                <a:gd name="T1" fmla="*/ 0 h 1456"/>
                <a:gd name="T2" fmla="*/ 55 w 4680"/>
                <a:gd name="T3" fmla="*/ 3 h 1456"/>
                <a:gd name="T4" fmla="*/ 98 w 4680"/>
                <a:gd name="T5" fmla="*/ 10 h 1456"/>
                <a:gd name="T6" fmla="*/ 164 w 4680"/>
                <a:gd name="T7" fmla="*/ 24 h 1456"/>
                <a:gd name="T8" fmla="*/ 229 w 4680"/>
                <a:gd name="T9" fmla="*/ 30 h 1456"/>
                <a:gd name="T10" fmla="*/ 284 w 4680"/>
                <a:gd name="T11" fmla="*/ 30 h 1456"/>
                <a:gd name="T12" fmla="*/ 0 60000 65536"/>
                <a:gd name="T13" fmla="*/ 0 60000 65536"/>
                <a:gd name="T14" fmla="*/ 0 60000 65536"/>
                <a:gd name="T15" fmla="*/ 0 60000 65536"/>
                <a:gd name="T16" fmla="*/ 0 60000 65536"/>
                <a:gd name="T17" fmla="*/ 0 60000 65536"/>
                <a:gd name="T18" fmla="*/ 0 w 4680"/>
                <a:gd name="T19" fmla="*/ 0 h 1456"/>
                <a:gd name="T20" fmla="*/ 4680 w 4680"/>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4680" h="1456">
                  <a:moveTo>
                    <a:pt x="0" y="0"/>
                  </a:moveTo>
                  <a:cubicBezTo>
                    <a:pt x="315" y="39"/>
                    <a:pt x="630" y="78"/>
                    <a:pt x="900" y="156"/>
                  </a:cubicBezTo>
                  <a:cubicBezTo>
                    <a:pt x="1170" y="234"/>
                    <a:pt x="1320" y="312"/>
                    <a:pt x="1620" y="468"/>
                  </a:cubicBezTo>
                  <a:cubicBezTo>
                    <a:pt x="1920" y="624"/>
                    <a:pt x="2340" y="936"/>
                    <a:pt x="2700" y="1092"/>
                  </a:cubicBezTo>
                  <a:cubicBezTo>
                    <a:pt x="3060" y="1248"/>
                    <a:pt x="3450" y="1352"/>
                    <a:pt x="3780" y="1404"/>
                  </a:cubicBezTo>
                  <a:cubicBezTo>
                    <a:pt x="4110" y="1456"/>
                    <a:pt x="4530" y="1404"/>
                    <a:pt x="4680" y="1404"/>
                  </a:cubicBez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87" name="Freeform 418"/>
            <p:cNvSpPr>
              <a:spLocks/>
            </p:cNvSpPr>
            <p:nvPr/>
          </p:nvSpPr>
          <p:spPr bwMode="auto">
            <a:xfrm flipV="1">
              <a:off x="3210" y="2723"/>
              <a:ext cx="1839" cy="406"/>
            </a:xfrm>
            <a:custGeom>
              <a:avLst/>
              <a:gdLst>
                <a:gd name="T0" fmla="*/ 0 w 4680"/>
                <a:gd name="T1" fmla="*/ 0 h 1456"/>
                <a:gd name="T2" fmla="*/ 55 w 4680"/>
                <a:gd name="T3" fmla="*/ 3 h 1456"/>
                <a:gd name="T4" fmla="*/ 98 w 4680"/>
                <a:gd name="T5" fmla="*/ 10 h 1456"/>
                <a:gd name="T6" fmla="*/ 164 w 4680"/>
                <a:gd name="T7" fmla="*/ 24 h 1456"/>
                <a:gd name="T8" fmla="*/ 229 w 4680"/>
                <a:gd name="T9" fmla="*/ 30 h 1456"/>
                <a:gd name="T10" fmla="*/ 284 w 4680"/>
                <a:gd name="T11" fmla="*/ 30 h 1456"/>
                <a:gd name="T12" fmla="*/ 0 60000 65536"/>
                <a:gd name="T13" fmla="*/ 0 60000 65536"/>
                <a:gd name="T14" fmla="*/ 0 60000 65536"/>
                <a:gd name="T15" fmla="*/ 0 60000 65536"/>
                <a:gd name="T16" fmla="*/ 0 60000 65536"/>
                <a:gd name="T17" fmla="*/ 0 60000 65536"/>
                <a:gd name="T18" fmla="*/ 0 w 4680"/>
                <a:gd name="T19" fmla="*/ 0 h 1456"/>
                <a:gd name="T20" fmla="*/ 4680 w 4680"/>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4680" h="1456">
                  <a:moveTo>
                    <a:pt x="0" y="0"/>
                  </a:moveTo>
                  <a:cubicBezTo>
                    <a:pt x="315" y="39"/>
                    <a:pt x="630" y="78"/>
                    <a:pt x="900" y="156"/>
                  </a:cubicBezTo>
                  <a:cubicBezTo>
                    <a:pt x="1170" y="234"/>
                    <a:pt x="1320" y="312"/>
                    <a:pt x="1620" y="468"/>
                  </a:cubicBezTo>
                  <a:cubicBezTo>
                    <a:pt x="1920" y="624"/>
                    <a:pt x="2340" y="936"/>
                    <a:pt x="2700" y="1092"/>
                  </a:cubicBezTo>
                  <a:cubicBezTo>
                    <a:pt x="3060" y="1248"/>
                    <a:pt x="3450" y="1352"/>
                    <a:pt x="3780" y="1404"/>
                  </a:cubicBezTo>
                  <a:cubicBezTo>
                    <a:pt x="4110" y="1456"/>
                    <a:pt x="4530" y="1404"/>
                    <a:pt x="4680" y="1404"/>
                  </a:cubicBez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88" name="Text Box 419"/>
            <p:cNvSpPr txBox="1">
              <a:spLocks noChangeArrowheads="1"/>
            </p:cNvSpPr>
            <p:nvPr/>
          </p:nvSpPr>
          <p:spPr bwMode="auto">
            <a:xfrm>
              <a:off x="3010" y="3121"/>
              <a:ext cx="28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u</a:t>
              </a:r>
              <a:r>
                <a:rPr lang="en-US" altLang="zh-CN" sz="2000" b="1" baseline="-25000">
                  <a:latin typeface="Times New Roman" panose="02020603050405020304" pitchFamily="18" charset="0"/>
                </a:rPr>
                <a:t>s</a:t>
              </a:r>
            </a:p>
          </p:txBody>
        </p:sp>
        <p:sp>
          <p:nvSpPr>
            <p:cNvPr id="650489" name="Line 420"/>
            <p:cNvSpPr>
              <a:spLocks noChangeShapeType="1"/>
            </p:cNvSpPr>
            <p:nvPr/>
          </p:nvSpPr>
          <p:spPr bwMode="auto">
            <a:xfrm>
              <a:off x="3236" y="3428"/>
              <a:ext cx="2358" cy="0"/>
            </a:xfrm>
            <a:prstGeom prst="line">
              <a:avLst/>
            </a:prstGeom>
            <a:noFill/>
            <a:ln w="127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50490" name="Text Box 421"/>
            <p:cNvSpPr txBox="1">
              <a:spLocks noChangeArrowheads="1"/>
            </p:cNvSpPr>
            <p:nvPr/>
          </p:nvSpPr>
          <p:spPr bwMode="auto">
            <a:xfrm>
              <a:off x="5460" y="3373"/>
              <a:ext cx="21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t</a:t>
              </a:r>
            </a:p>
          </p:txBody>
        </p:sp>
        <p:sp>
          <p:nvSpPr>
            <p:cNvPr id="650491" name="Text Box 422"/>
            <p:cNvSpPr txBox="1">
              <a:spLocks noChangeArrowheads="1"/>
            </p:cNvSpPr>
            <p:nvPr/>
          </p:nvSpPr>
          <p:spPr bwMode="auto">
            <a:xfrm>
              <a:off x="3006" y="3382"/>
              <a:ext cx="21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latin typeface="Times New Roman" panose="02020603050405020304" pitchFamily="18" charset="0"/>
                </a:rPr>
                <a:t>O</a:t>
              </a:r>
            </a:p>
          </p:txBody>
        </p:sp>
        <p:sp>
          <p:nvSpPr>
            <p:cNvPr id="650492" name="Line 423"/>
            <p:cNvSpPr>
              <a:spLocks noChangeShapeType="1"/>
            </p:cNvSpPr>
            <p:nvPr/>
          </p:nvSpPr>
          <p:spPr bwMode="auto">
            <a:xfrm>
              <a:off x="3231" y="3192"/>
              <a:ext cx="0" cy="431"/>
            </a:xfrm>
            <a:prstGeom prst="line">
              <a:avLst/>
            </a:prstGeom>
            <a:noFill/>
            <a:ln w="12700">
              <a:solidFill>
                <a:schemeClr val="tx1"/>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50493" name="Freeform 424"/>
            <p:cNvSpPr>
              <a:spLocks/>
            </p:cNvSpPr>
            <p:nvPr/>
          </p:nvSpPr>
          <p:spPr bwMode="auto">
            <a:xfrm>
              <a:off x="3234" y="3244"/>
              <a:ext cx="50"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94" name="Freeform 425"/>
            <p:cNvSpPr>
              <a:spLocks/>
            </p:cNvSpPr>
            <p:nvPr/>
          </p:nvSpPr>
          <p:spPr bwMode="auto">
            <a:xfrm rot="10800000">
              <a:off x="3284" y="3421"/>
              <a:ext cx="50" cy="173"/>
            </a:xfrm>
            <a:custGeom>
              <a:avLst/>
              <a:gdLst>
                <a:gd name="T0" fmla="*/ 0 w 360"/>
                <a:gd name="T1" fmla="*/ 8 h 780"/>
                <a:gd name="T2" fmla="*/ 0 w 360"/>
                <a:gd name="T3" fmla="*/ 0 h 780"/>
                <a:gd name="T4" fmla="*/ 1 w 360"/>
                <a:gd name="T5" fmla="*/ 8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95" name="Freeform 426"/>
            <p:cNvSpPr>
              <a:spLocks/>
            </p:cNvSpPr>
            <p:nvPr/>
          </p:nvSpPr>
          <p:spPr bwMode="auto">
            <a:xfrm>
              <a:off x="3334" y="3244"/>
              <a:ext cx="50"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96" name="Freeform 427"/>
            <p:cNvSpPr>
              <a:spLocks/>
            </p:cNvSpPr>
            <p:nvPr/>
          </p:nvSpPr>
          <p:spPr bwMode="auto">
            <a:xfrm rot="10800000">
              <a:off x="3384" y="3421"/>
              <a:ext cx="50" cy="153"/>
            </a:xfrm>
            <a:custGeom>
              <a:avLst/>
              <a:gdLst>
                <a:gd name="T0" fmla="*/ 0 w 360"/>
                <a:gd name="T1" fmla="*/ 6 h 780"/>
                <a:gd name="T2" fmla="*/ 0 w 360"/>
                <a:gd name="T3" fmla="*/ 0 h 780"/>
                <a:gd name="T4" fmla="*/ 1 w 360"/>
                <a:gd name="T5" fmla="*/ 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97" name="Freeform 428"/>
            <p:cNvSpPr>
              <a:spLocks/>
            </p:cNvSpPr>
            <p:nvPr/>
          </p:nvSpPr>
          <p:spPr bwMode="auto">
            <a:xfrm>
              <a:off x="3434" y="3264"/>
              <a:ext cx="50" cy="157"/>
            </a:xfrm>
            <a:custGeom>
              <a:avLst/>
              <a:gdLst>
                <a:gd name="T0" fmla="*/ 0 w 360"/>
                <a:gd name="T1" fmla="*/ 6 h 780"/>
                <a:gd name="T2" fmla="*/ 0 w 360"/>
                <a:gd name="T3" fmla="*/ 0 h 780"/>
                <a:gd name="T4" fmla="*/ 1 w 360"/>
                <a:gd name="T5" fmla="*/ 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98" name="Freeform 429"/>
            <p:cNvSpPr>
              <a:spLocks/>
            </p:cNvSpPr>
            <p:nvPr/>
          </p:nvSpPr>
          <p:spPr bwMode="auto">
            <a:xfrm rot="10800000">
              <a:off x="3484" y="3421"/>
              <a:ext cx="49" cy="153"/>
            </a:xfrm>
            <a:custGeom>
              <a:avLst/>
              <a:gdLst>
                <a:gd name="T0" fmla="*/ 0 w 360"/>
                <a:gd name="T1" fmla="*/ 6 h 780"/>
                <a:gd name="T2" fmla="*/ 0 w 360"/>
                <a:gd name="T3" fmla="*/ 0 h 780"/>
                <a:gd name="T4" fmla="*/ 1 w 360"/>
                <a:gd name="T5" fmla="*/ 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499" name="Freeform 430"/>
            <p:cNvSpPr>
              <a:spLocks/>
            </p:cNvSpPr>
            <p:nvPr/>
          </p:nvSpPr>
          <p:spPr bwMode="auto">
            <a:xfrm>
              <a:off x="3533" y="3276"/>
              <a:ext cx="50" cy="147"/>
            </a:xfrm>
            <a:custGeom>
              <a:avLst/>
              <a:gdLst>
                <a:gd name="T0" fmla="*/ 0 w 360"/>
                <a:gd name="T1" fmla="*/ 5 h 780"/>
                <a:gd name="T2" fmla="*/ 0 w 360"/>
                <a:gd name="T3" fmla="*/ 0 h 780"/>
                <a:gd name="T4" fmla="*/ 1 w 360"/>
                <a:gd name="T5" fmla="*/ 5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0" name="Freeform 431"/>
            <p:cNvSpPr>
              <a:spLocks/>
            </p:cNvSpPr>
            <p:nvPr/>
          </p:nvSpPr>
          <p:spPr bwMode="auto">
            <a:xfrm rot="10800000">
              <a:off x="3583" y="3425"/>
              <a:ext cx="50" cy="133"/>
            </a:xfrm>
            <a:custGeom>
              <a:avLst/>
              <a:gdLst>
                <a:gd name="T0" fmla="*/ 0 w 360"/>
                <a:gd name="T1" fmla="*/ 4 h 780"/>
                <a:gd name="T2" fmla="*/ 0 w 360"/>
                <a:gd name="T3" fmla="*/ 0 h 780"/>
                <a:gd name="T4" fmla="*/ 1 w 360"/>
                <a:gd name="T5" fmla="*/ 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1" name="Freeform 432"/>
            <p:cNvSpPr>
              <a:spLocks/>
            </p:cNvSpPr>
            <p:nvPr/>
          </p:nvSpPr>
          <p:spPr bwMode="auto">
            <a:xfrm>
              <a:off x="3633" y="3295"/>
              <a:ext cx="50" cy="127"/>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2" name="Freeform 433"/>
            <p:cNvSpPr>
              <a:spLocks/>
            </p:cNvSpPr>
            <p:nvPr/>
          </p:nvSpPr>
          <p:spPr bwMode="auto">
            <a:xfrm rot="10800000">
              <a:off x="3683" y="3421"/>
              <a:ext cx="49" cy="114"/>
            </a:xfrm>
            <a:custGeom>
              <a:avLst/>
              <a:gdLst>
                <a:gd name="T0" fmla="*/ 0 w 360"/>
                <a:gd name="T1" fmla="*/ 2 h 780"/>
                <a:gd name="T2" fmla="*/ 0 w 360"/>
                <a:gd name="T3" fmla="*/ 0 h 780"/>
                <a:gd name="T4" fmla="*/ 1 w 360"/>
                <a:gd name="T5" fmla="*/ 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3" name="Freeform 434"/>
            <p:cNvSpPr>
              <a:spLocks/>
            </p:cNvSpPr>
            <p:nvPr/>
          </p:nvSpPr>
          <p:spPr bwMode="auto">
            <a:xfrm>
              <a:off x="3732" y="3319"/>
              <a:ext cx="50" cy="104"/>
            </a:xfrm>
            <a:custGeom>
              <a:avLst/>
              <a:gdLst>
                <a:gd name="T0" fmla="*/ 0 w 360"/>
                <a:gd name="T1" fmla="*/ 2 h 780"/>
                <a:gd name="T2" fmla="*/ 0 w 360"/>
                <a:gd name="T3" fmla="*/ 0 h 780"/>
                <a:gd name="T4" fmla="*/ 1 w 360"/>
                <a:gd name="T5" fmla="*/ 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4" name="Freeform 435"/>
            <p:cNvSpPr>
              <a:spLocks/>
            </p:cNvSpPr>
            <p:nvPr/>
          </p:nvSpPr>
          <p:spPr bwMode="auto">
            <a:xfrm rot="10800000">
              <a:off x="3782" y="3421"/>
              <a:ext cx="50" cy="96"/>
            </a:xfrm>
            <a:custGeom>
              <a:avLst/>
              <a:gdLst>
                <a:gd name="T0" fmla="*/ 0 w 360"/>
                <a:gd name="T1" fmla="*/ 1 h 780"/>
                <a:gd name="T2" fmla="*/ 0 w 360"/>
                <a:gd name="T3" fmla="*/ 0 h 780"/>
                <a:gd name="T4" fmla="*/ 1 w 360"/>
                <a:gd name="T5" fmla="*/ 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5" name="Freeform 436"/>
            <p:cNvSpPr>
              <a:spLocks/>
            </p:cNvSpPr>
            <p:nvPr/>
          </p:nvSpPr>
          <p:spPr bwMode="auto">
            <a:xfrm>
              <a:off x="3832" y="3357"/>
              <a:ext cx="50" cy="68"/>
            </a:xfrm>
            <a:custGeom>
              <a:avLst/>
              <a:gdLst>
                <a:gd name="T0" fmla="*/ 0 w 360"/>
                <a:gd name="T1" fmla="*/ 1 h 780"/>
                <a:gd name="T2" fmla="*/ 0 w 360"/>
                <a:gd name="T3" fmla="*/ 0 h 780"/>
                <a:gd name="T4" fmla="*/ 1 w 360"/>
                <a:gd name="T5" fmla="*/ 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6" name="Freeform 437"/>
            <p:cNvSpPr>
              <a:spLocks/>
            </p:cNvSpPr>
            <p:nvPr/>
          </p:nvSpPr>
          <p:spPr bwMode="auto">
            <a:xfrm rot="10800000">
              <a:off x="3882" y="3421"/>
              <a:ext cx="50" cy="76"/>
            </a:xfrm>
            <a:custGeom>
              <a:avLst/>
              <a:gdLst>
                <a:gd name="T0" fmla="*/ 0 w 360"/>
                <a:gd name="T1" fmla="*/ 1 h 780"/>
                <a:gd name="T2" fmla="*/ 0 w 360"/>
                <a:gd name="T3" fmla="*/ 0 h 780"/>
                <a:gd name="T4" fmla="*/ 1 w 360"/>
                <a:gd name="T5" fmla="*/ 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7" name="Freeform 438"/>
            <p:cNvSpPr>
              <a:spLocks/>
            </p:cNvSpPr>
            <p:nvPr/>
          </p:nvSpPr>
          <p:spPr bwMode="auto">
            <a:xfrm>
              <a:off x="3932" y="3390"/>
              <a:ext cx="50" cy="36"/>
            </a:xfrm>
            <a:custGeom>
              <a:avLst/>
              <a:gdLst>
                <a:gd name="T0" fmla="*/ 0 w 360"/>
                <a:gd name="T1" fmla="*/ 0 h 780"/>
                <a:gd name="T2" fmla="*/ 0 w 360"/>
                <a:gd name="T3" fmla="*/ 0 h 780"/>
                <a:gd name="T4" fmla="*/ 1 w 360"/>
                <a:gd name="T5" fmla="*/ 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8" name="Freeform 439"/>
            <p:cNvSpPr>
              <a:spLocks/>
            </p:cNvSpPr>
            <p:nvPr/>
          </p:nvSpPr>
          <p:spPr bwMode="auto">
            <a:xfrm rot="10800000">
              <a:off x="3982" y="3421"/>
              <a:ext cx="50" cy="37"/>
            </a:xfrm>
            <a:custGeom>
              <a:avLst/>
              <a:gdLst>
                <a:gd name="T0" fmla="*/ 0 w 360"/>
                <a:gd name="T1" fmla="*/ 0 h 780"/>
                <a:gd name="T2" fmla="*/ 0 w 360"/>
                <a:gd name="T3" fmla="*/ 0 h 780"/>
                <a:gd name="T4" fmla="*/ 1 w 360"/>
                <a:gd name="T5" fmla="*/ 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09" name="Freeform 440"/>
            <p:cNvSpPr>
              <a:spLocks/>
            </p:cNvSpPr>
            <p:nvPr/>
          </p:nvSpPr>
          <p:spPr bwMode="auto">
            <a:xfrm>
              <a:off x="4032" y="3401"/>
              <a:ext cx="50" cy="20"/>
            </a:xfrm>
            <a:custGeom>
              <a:avLst/>
              <a:gdLst>
                <a:gd name="T0" fmla="*/ 0 w 360"/>
                <a:gd name="T1" fmla="*/ 0 h 780"/>
                <a:gd name="T2" fmla="*/ 0 w 360"/>
                <a:gd name="T3" fmla="*/ 0 h 780"/>
                <a:gd name="T4" fmla="*/ 1 w 360"/>
                <a:gd name="T5" fmla="*/ 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0" name="Freeform 441"/>
            <p:cNvSpPr>
              <a:spLocks/>
            </p:cNvSpPr>
            <p:nvPr/>
          </p:nvSpPr>
          <p:spPr bwMode="auto">
            <a:xfrm>
              <a:off x="4080" y="3401"/>
              <a:ext cx="50" cy="20"/>
            </a:xfrm>
            <a:custGeom>
              <a:avLst/>
              <a:gdLst>
                <a:gd name="T0" fmla="*/ 0 w 360"/>
                <a:gd name="T1" fmla="*/ 0 h 780"/>
                <a:gd name="T2" fmla="*/ 0 w 360"/>
                <a:gd name="T3" fmla="*/ 0 h 780"/>
                <a:gd name="T4" fmla="*/ 1 w 360"/>
                <a:gd name="T5" fmla="*/ 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1" name="Freeform 442"/>
            <p:cNvSpPr>
              <a:spLocks/>
            </p:cNvSpPr>
            <p:nvPr/>
          </p:nvSpPr>
          <p:spPr bwMode="auto">
            <a:xfrm rot="10800000">
              <a:off x="4126" y="3417"/>
              <a:ext cx="49" cy="45"/>
            </a:xfrm>
            <a:custGeom>
              <a:avLst/>
              <a:gdLst>
                <a:gd name="T0" fmla="*/ 0 w 360"/>
                <a:gd name="T1" fmla="*/ 0 h 780"/>
                <a:gd name="T2" fmla="*/ 0 w 360"/>
                <a:gd name="T3" fmla="*/ 0 h 780"/>
                <a:gd name="T4" fmla="*/ 1 w 360"/>
                <a:gd name="T5" fmla="*/ 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2" name="Freeform 443"/>
            <p:cNvSpPr>
              <a:spLocks/>
            </p:cNvSpPr>
            <p:nvPr/>
          </p:nvSpPr>
          <p:spPr bwMode="auto">
            <a:xfrm>
              <a:off x="4175" y="3380"/>
              <a:ext cx="50" cy="41"/>
            </a:xfrm>
            <a:custGeom>
              <a:avLst/>
              <a:gdLst>
                <a:gd name="T0" fmla="*/ 0 w 360"/>
                <a:gd name="T1" fmla="*/ 0 h 780"/>
                <a:gd name="T2" fmla="*/ 0 w 360"/>
                <a:gd name="T3" fmla="*/ 0 h 780"/>
                <a:gd name="T4" fmla="*/ 1 w 360"/>
                <a:gd name="T5" fmla="*/ 0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3" name="Freeform 444"/>
            <p:cNvSpPr>
              <a:spLocks/>
            </p:cNvSpPr>
            <p:nvPr/>
          </p:nvSpPr>
          <p:spPr bwMode="auto">
            <a:xfrm rot="10800000">
              <a:off x="4225" y="3423"/>
              <a:ext cx="50" cy="73"/>
            </a:xfrm>
            <a:custGeom>
              <a:avLst/>
              <a:gdLst>
                <a:gd name="T0" fmla="*/ 0 w 360"/>
                <a:gd name="T1" fmla="*/ 1 h 780"/>
                <a:gd name="T2" fmla="*/ 0 w 360"/>
                <a:gd name="T3" fmla="*/ 0 h 780"/>
                <a:gd name="T4" fmla="*/ 1 w 360"/>
                <a:gd name="T5" fmla="*/ 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4" name="Freeform 445"/>
            <p:cNvSpPr>
              <a:spLocks/>
            </p:cNvSpPr>
            <p:nvPr/>
          </p:nvSpPr>
          <p:spPr bwMode="auto">
            <a:xfrm>
              <a:off x="4275" y="3341"/>
              <a:ext cx="50" cy="80"/>
            </a:xfrm>
            <a:custGeom>
              <a:avLst/>
              <a:gdLst>
                <a:gd name="T0" fmla="*/ 0 w 360"/>
                <a:gd name="T1" fmla="*/ 1 h 780"/>
                <a:gd name="T2" fmla="*/ 0 w 360"/>
                <a:gd name="T3" fmla="*/ 0 h 780"/>
                <a:gd name="T4" fmla="*/ 1 w 360"/>
                <a:gd name="T5" fmla="*/ 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5" name="Freeform 446"/>
            <p:cNvSpPr>
              <a:spLocks/>
            </p:cNvSpPr>
            <p:nvPr/>
          </p:nvSpPr>
          <p:spPr bwMode="auto">
            <a:xfrm rot="10800000">
              <a:off x="4325" y="3421"/>
              <a:ext cx="50" cy="96"/>
            </a:xfrm>
            <a:custGeom>
              <a:avLst/>
              <a:gdLst>
                <a:gd name="T0" fmla="*/ 0 w 360"/>
                <a:gd name="T1" fmla="*/ 1 h 780"/>
                <a:gd name="T2" fmla="*/ 0 w 360"/>
                <a:gd name="T3" fmla="*/ 0 h 780"/>
                <a:gd name="T4" fmla="*/ 1 w 360"/>
                <a:gd name="T5" fmla="*/ 1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6" name="Freeform 447"/>
            <p:cNvSpPr>
              <a:spLocks/>
            </p:cNvSpPr>
            <p:nvPr/>
          </p:nvSpPr>
          <p:spPr bwMode="auto">
            <a:xfrm>
              <a:off x="4375" y="3323"/>
              <a:ext cx="50" cy="98"/>
            </a:xfrm>
            <a:custGeom>
              <a:avLst/>
              <a:gdLst>
                <a:gd name="T0" fmla="*/ 0 w 360"/>
                <a:gd name="T1" fmla="*/ 2 h 780"/>
                <a:gd name="T2" fmla="*/ 0 w 360"/>
                <a:gd name="T3" fmla="*/ 0 h 780"/>
                <a:gd name="T4" fmla="*/ 1 w 360"/>
                <a:gd name="T5" fmla="*/ 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7" name="Freeform 448"/>
            <p:cNvSpPr>
              <a:spLocks/>
            </p:cNvSpPr>
            <p:nvPr/>
          </p:nvSpPr>
          <p:spPr bwMode="auto">
            <a:xfrm rot="10800000">
              <a:off x="4425" y="3429"/>
              <a:ext cx="49" cy="114"/>
            </a:xfrm>
            <a:custGeom>
              <a:avLst/>
              <a:gdLst>
                <a:gd name="T0" fmla="*/ 0 w 360"/>
                <a:gd name="T1" fmla="*/ 2 h 780"/>
                <a:gd name="T2" fmla="*/ 0 w 360"/>
                <a:gd name="T3" fmla="*/ 0 h 780"/>
                <a:gd name="T4" fmla="*/ 1 w 360"/>
                <a:gd name="T5" fmla="*/ 2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8" name="Freeform 449"/>
            <p:cNvSpPr>
              <a:spLocks/>
            </p:cNvSpPr>
            <p:nvPr/>
          </p:nvSpPr>
          <p:spPr bwMode="auto">
            <a:xfrm>
              <a:off x="4474" y="3303"/>
              <a:ext cx="50" cy="118"/>
            </a:xfrm>
            <a:custGeom>
              <a:avLst/>
              <a:gdLst>
                <a:gd name="T0" fmla="*/ 0 w 360"/>
                <a:gd name="T1" fmla="*/ 3 h 780"/>
                <a:gd name="T2" fmla="*/ 0 w 360"/>
                <a:gd name="T3" fmla="*/ 0 h 780"/>
                <a:gd name="T4" fmla="*/ 1 w 360"/>
                <a:gd name="T5" fmla="*/ 3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19" name="Freeform 450"/>
            <p:cNvSpPr>
              <a:spLocks/>
            </p:cNvSpPr>
            <p:nvPr/>
          </p:nvSpPr>
          <p:spPr bwMode="auto">
            <a:xfrm rot="10800000">
              <a:off x="4524" y="3421"/>
              <a:ext cx="50" cy="133"/>
            </a:xfrm>
            <a:custGeom>
              <a:avLst/>
              <a:gdLst>
                <a:gd name="T0" fmla="*/ 0 w 360"/>
                <a:gd name="T1" fmla="*/ 4 h 780"/>
                <a:gd name="T2" fmla="*/ 0 w 360"/>
                <a:gd name="T3" fmla="*/ 0 h 780"/>
                <a:gd name="T4" fmla="*/ 1 w 360"/>
                <a:gd name="T5" fmla="*/ 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0" name="Freeform 451"/>
            <p:cNvSpPr>
              <a:spLocks/>
            </p:cNvSpPr>
            <p:nvPr/>
          </p:nvSpPr>
          <p:spPr bwMode="auto">
            <a:xfrm>
              <a:off x="4574" y="3283"/>
              <a:ext cx="50" cy="138"/>
            </a:xfrm>
            <a:custGeom>
              <a:avLst/>
              <a:gdLst>
                <a:gd name="T0" fmla="*/ 0 w 360"/>
                <a:gd name="T1" fmla="*/ 4 h 780"/>
                <a:gd name="T2" fmla="*/ 0 w 360"/>
                <a:gd name="T3" fmla="*/ 0 h 780"/>
                <a:gd name="T4" fmla="*/ 1 w 360"/>
                <a:gd name="T5" fmla="*/ 4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1" name="Freeform 452"/>
            <p:cNvSpPr>
              <a:spLocks/>
            </p:cNvSpPr>
            <p:nvPr/>
          </p:nvSpPr>
          <p:spPr bwMode="auto">
            <a:xfrm rot="10800000">
              <a:off x="4624" y="3421"/>
              <a:ext cx="50" cy="153"/>
            </a:xfrm>
            <a:custGeom>
              <a:avLst/>
              <a:gdLst>
                <a:gd name="T0" fmla="*/ 0 w 360"/>
                <a:gd name="T1" fmla="*/ 6 h 780"/>
                <a:gd name="T2" fmla="*/ 0 w 360"/>
                <a:gd name="T3" fmla="*/ 0 h 780"/>
                <a:gd name="T4" fmla="*/ 1 w 360"/>
                <a:gd name="T5" fmla="*/ 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2" name="Freeform 453"/>
            <p:cNvSpPr>
              <a:spLocks/>
            </p:cNvSpPr>
            <p:nvPr/>
          </p:nvSpPr>
          <p:spPr bwMode="auto">
            <a:xfrm>
              <a:off x="4674" y="3264"/>
              <a:ext cx="50" cy="157"/>
            </a:xfrm>
            <a:custGeom>
              <a:avLst/>
              <a:gdLst>
                <a:gd name="T0" fmla="*/ 0 w 360"/>
                <a:gd name="T1" fmla="*/ 6 h 780"/>
                <a:gd name="T2" fmla="*/ 0 w 360"/>
                <a:gd name="T3" fmla="*/ 0 h 780"/>
                <a:gd name="T4" fmla="*/ 1 w 360"/>
                <a:gd name="T5" fmla="*/ 6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3" name="Freeform 454"/>
            <p:cNvSpPr>
              <a:spLocks/>
            </p:cNvSpPr>
            <p:nvPr/>
          </p:nvSpPr>
          <p:spPr bwMode="auto">
            <a:xfrm rot="10800000">
              <a:off x="4724" y="3421"/>
              <a:ext cx="50" cy="173"/>
            </a:xfrm>
            <a:custGeom>
              <a:avLst/>
              <a:gdLst>
                <a:gd name="T0" fmla="*/ 0 w 360"/>
                <a:gd name="T1" fmla="*/ 8 h 780"/>
                <a:gd name="T2" fmla="*/ 0 w 360"/>
                <a:gd name="T3" fmla="*/ 0 h 780"/>
                <a:gd name="T4" fmla="*/ 1 w 360"/>
                <a:gd name="T5" fmla="*/ 8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4" name="Freeform 455"/>
            <p:cNvSpPr>
              <a:spLocks/>
            </p:cNvSpPr>
            <p:nvPr/>
          </p:nvSpPr>
          <p:spPr bwMode="auto">
            <a:xfrm>
              <a:off x="4774" y="3244"/>
              <a:ext cx="50"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5" name="Freeform 456"/>
            <p:cNvSpPr>
              <a:spLocks/>
            </p:cNvSpPr>
            <p:nvPr/>
          </p:nvSpPr>
          <p:spPr bwMode="auto">
            <a:xfrm rot="10800000">
              <a:off x="4824" y="3421"/>
              <a:ext cx="49" cy="173"/>
            </a:xfrm>
            <a:custGeom>
              <a:avLst/>
              <a:gdLst>
                <a:gd name="T0" fmla="*/ 0 w 360"/>
                <a:gd name="T1" fmla="*/ 8 h 780"/>
                <a:gd name="T2" fmla="*/ 0 w 360"/>
                <a:gd name="T3" fmla="*/ 0 h 780"/>
                <a:gd name="T4" fmla="*/ 1 w 360"/>
                <a:gd name="T5" fmla="*/ 8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6" name="Freeform 457"/>
            <p:cNvSpPr>
              <a:spLocks/>
            </p:cNvSpPr>
            <p:nvPr/>
          </p:nvSpPr>
          <p:spPr bwMode="auto">
            <a:xfrm>
              <a:off x="4873" y="3244"/>
              <a:ext cx="50"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7" name="Freeform 458"/>
            <p:cNvSpPr>
              <a:spLocks/>
            </p:cNvSpPr>
            <p:nvPr/>
          </p:nvSpPr>
          <p:spPr bwMode="auto">
            <a:xfrm rot="10800000">
              <a:off x="4923" y="3430"/>
              <a:ext cx="50" cy="159"/>
            </a:xfrm>
            <a:custGeom>
              <a:avLst/>
              <a:gdLst>
                <a:gd name="T0" fmla="*/ 0 w 360"/>
                <a:gd name="T1" fmla="*/ 7 h 780"/>
                <a:gd name="T2" fmla="*/ 0 w 360"/>
                <a:gd name="T3" fmla="*/ 0 h 780"/>
                <a:gd name="T4" fmla="*/ 1 w 360"/>
                <a:gd name="T5" fmla="*/ 7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8" name="Freeform 459"/>
            <p:cNvSpPr>
              <a:spLocks/>
            </p:cNvSpPr>
            <p:nvPr/>
          </p:nvSpPr>
          <p:spPr bwMode="auto">
            <a:xfrm>
              <a:off x="4973" y="3244"/>
              <a:ext cx="50"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29" name="Freeform 460"/>
            <p:cNvSpPr>
              <a:spLocks/>
            </p:cNvSpPr>
            <p:nvPr/>
          </p:nvSpPr>
          <p:spPr bwMode="auto">
            <a:xfrm rot="10800000">
              <a:off x="5023" y="3425"/>
              <a:ext cx="49" cy="159"/>
            </a:xfrm>
            <a:custGeom>
              <a:avLst/>
              <a:gdLst>
                <a:gd name="T0" fmla="*/ 0 w 360"/>
                <a:gd name="T1" fmla="*/ 7 h 780"/>
                <a:gd name="T2" fmla="*/ 0 w 360"/>
                <a:gd name="T3" fmla="*/ 0 h 780"/>
                <a:gd name="T4" fmla="*/ 1 w 360"/>
                <a:gd name="T5" fmla="*/ 7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30" name="Freeform 461"/>
            <p:cNvSpPr>
              <a:spLocks/>
            </p:cNvSpPr>
            <p:nvPr/>
          </p:nvSpPr>
          <p:spPr bwMode="auto">
            <a:xfrm>
              <a:off x="5072" y="3244"/>
              <a:ext cx="50" cy="177"/>
            </a:xfrm>
            <a:custGeom>
              <a:avLst/>
              <a:gdLst>
                <a:gd name="T0" fmla="*/ 0 w 360"/>
                <a:gd name="T1" fmla="*/ 9 h 780"/>
                <a:gd name="T2" fmla="*/ 0 w 360"/>
                <a:gd name="T3" fmla="*/ 0 h 780"/>
                <a:gd name="T4" fmla="*/ 1 w 360"/>
                <a:gd name="T5" fmla="*/ 9 h 780"/>
                <a:gd name="T6" fmla="*/ 0 60000 65536"/>
                <a:gd name="T7" fmla="*/ 0 60000 65536"/>
                <a:gd name="T8" fmla="*/ 0 60000 65536"/>
                <a:gd name="T9" fmla="*/ 0 w 360"/>
                <a:gd name="T10" fmla="*/ 0 h 780"/>
                <a:gd name="T11" fmla="*/ 360 w 360"/>
                <a:gd name="T12" fmla="*/ 780 h 780"/>
              </a:gdLst>
              <a:ahLst/>
              <a:cxnLst>
                <a:cxn ang="T6">
                  <a:pos x="T0" y="T1"/>
                </a:cxn>
                <a:cxn ang="T7">
                  <a:pos x="T2" y="T3"/>
                </a:cxn>
                <a:cxn ang="T8">
                  <a:pos x="T4" y="T5"/>
                </a:cxn>
              </a:cxnLst>
              <a:rect l="T9" t="T10" r="T11" b="T12"/>
              <a:pathLst>
                <a:path w="360" h="780">
                  <a:moveTo>
                    <a:pt x="0" y="780"/>
                  </a:moveTo>
                  <a:cubicBezTo>
                    <a:pt x="60" y="390"/>
                    <a:pt x="120" y="0"/>
                    <a:pt x="180" y="0"/>
                  </a:cubicBezTo>
                  <a:cubicBezTo>
                    <a:pt x="240" y="0"/>
                    <a:pt x="330" y="650"/>
                    <a:pt x="360" y="78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50531" name="Freeform 462"/>
            <p:cNvSpPr>
              <a:spLocks/>
            </p:cNvSpPr>
            <p:nvPr/>
          </p:nvSpPr>
          <p:spPr bwMode="auto">
            <a:xfrm>
              <a:off x="3246" y="3237"/>
              <a:ext cx="1815" cy="363"/>
            </a:xfrm>
            <a:custGeom>
              <a:avLst/>
              <a:gdLst>
                <a:gd name="T0" fmla="*/ 0 w 4680"/>
                <a:gd name="T1" fmla="*/ 0 h 1456"/>
                <a:gd name="T2" fmla="*/ 52 w 4680"/>
                <a:gd name="T3" fmla="*/ 2 h 1456"/>
                <a:gd name="T4" fmla="*/ 95 w 4680"/>
                <a:gd name="T5" fmla="*/ 7 h 1456"/>
                <a:gd name="T6" fmla="*/ 157 w 4680"/>
                <a:gd name="T7" fmla="*/ 17 h 1456"/>
                <a:gd name="T8" fmla="*/ 221 w 4680"/>
                <a:gd name="T9" fmla="*/ 22 h 1456"/>
                <a:gd name="T10" fmla="*/ 273 w 4680"/>
                <a:gd name="T11" fmla="*/ 22 h 1456"/>
                <a:gd name="T12" fmla="*/ 0 60000 65536"/>
                <a:gd name="T13" fmla="*/ 0 60000 65536"/>
                <a:gd name="T14" fmla="*/ 0 60000 65536"/>
                <a:gd name="T15" fmla="*/ 0 60000 65536"/>
                <a:gd name="T16" fmla="*/ 0 60000 65536"/>
                <a:gd name="T17" fmla="*/ 0 60000 65536"/>
                <a:gd name="T18" fmla="*/ 0 w 4680"/>
                <a:gd name="T19" fmla="*/ 0 h 1456"/>
                <a:gd name="T20" fmla="*/ 4680 w 4680"/>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4680" h="1456">
                  <a:moveTo>
                    <a:pt x="0" y="0"/>
                  </a:moveTo>
                  <a:cubicBezTo>
                    <a:pt x="315" y="39"/>
                    <a:pt x="630" y="78"/>
                    <a:pt x="900" y="156"/>
                  </a:cubicBezTo>
                  <a:cubicBezTo>
                    <a:pt x="1170" y="234"/>
                    <a:pt x="1320" y="312"/>
                    <a:pt x="1620" y="468"/>
                  </a:cubicBezTo>
                  <a:cubicBezTo>
                    <a:pt x="1920" y="624"/>
                    <a:pt x="2340" y="936"/>
                    <a:pt x="2700" y="1092"/>
                  </a:cubicBezTo>
                  <a:cubicBezTo>
                    <a:pt x="3060" y="1248"/>
                    <a:pt x="3450" y="1352"/>
                    <a:pt x="3780" y="1404"/>
                  </a:cubicBezTo>
                  <a:cubicBezTo>
                    <a:pt x="4110" y="1456"/>
                    <a:pt x="4530" y="1404"/>
                    <a:pt x="4680" y="1404"/>
                  </a:cubicBez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650534" name="Rectangle 7"/>
          <p:cNvSpPr>
            <a:spLocks noChangeArrowheads="1"/>
          </p:cNvSpPr>
          <p:nvPr/>
        </p:nvSpPr>
        <p:spPr bwMode="auto">
          <a:xfrm>
            <a:off x="827880" y="4412983"/>
            <a:ext cx="53189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pPr>
            <a:r>
              <a:rPr kumimoji="1" lang="zh-CN" altLang="en-US" sz="2000" dirty="0">
                <a:solidFill>
                  <a:srgbClr val="030301"/>
                </a:solidFill>
                <a:latin typeface="微软雅黑" panose="020B0503020204020204" pitchFamily="34" charset="-122"/>
                <a:ea typeface="微软雅黑" panose="020B0503020204020204" pitchFamily="34" charset="-122"/>
              </a:rPr>
              <a:t>为了使检波电路具有判别信号相位和频率的能力，提高抗干扰能力，需采用相敏检波电路。</a:t>
            </a:r>
          </a:p>
        </p:txBody>
      </p:sp>
    </p:spTree>
    <p:extLst>
      <p:ext uri="{BB962C8B-B14F-4D97-AF65-F5344CB8AC3E}">
        <p14:creationId xmlns:p14="http://schemas.microsoft.com/office/powerpoint/2010/main" val="38601544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、相敏检波的功用和原理</a:t>
            </a:r>
          </a:p>
        </p:txBody>
      </p:sp>
      <p:sp>
        <p:nvSpPr>
          <p:cNvPr id="5" name="内容占位符 2"/>
          <p:cNvSpPr>
            <a:spLocks noGrp="1"/>
          </p:cNvSpPr>
          <p:nvPr>
            <p:ph idx="4294967295"/>
          </p:nvPr>
        </p:nvSpPr>
        <p:spPr>
          <a:xfrm>
            <a:off x="838200" y="1199177"/>
            <a:ext cx="10515600" cy="4977788"/>
          </a:xfrm>
        </p:spPr>
        <p:txBody>
          <a:bodyPr>
            <a:normAutofit fontScale="92500"/>
          </a:bodyPr>
          <a:lstStyle/>
          <a:p>
            <a:r>
              <a:rPr lang="zh-CN" altLang="en-US" dirty="0">
                <a:latin typeface="微软雅黑" panose="020B0503020204020204" pitchFamily="34" charset="-122"/>
                <a:ea typeface="微软雅黑" panose="020B0503020204020204" pitchFamily="34" charset="-122"/>
              </a:rPr>
              <a:t>相敏检波电路的定义和原理</a:t>
            </a:r>
          </a:p>
          <a:p>
            <a:pPr lvl="1"/>
            <a:r>
              <a:rPr lang="zh-CN" altLang="en-US" dirty="0">
                <a:latin typeface="微软雅黑" panose="020B0503020204020204" pitchFamily="34" charset="-122"/>
                <a:ea typeface="微软雅黑" panose="020B0503020204020204" pitchFamily="34" charset="-122"/>
              </a:rPr>
              <a:t>相敏检波电路是具有鉴别调制信号相位和选频能力的幅值检波（检幅）电路。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相敏检波电路与包络检波电路在功能与电路构成上最主要的区别是什么？</a:t>
            </a:r>
          </a:p>
          <a:p>
            <a:pPr lvl="1"/>
            <a:r>
              <a:rPr lang="zh-CN" altLang="en-US" dirty="0">
                <a:latin typeface="微软雅黑" panose="020B0503020204020204" pitchFamily="34" charset="-122"/>
                <a:ea typeface="微软雅黑" panose="020B0503020204020204" pitchFamily="34" charset="-122"/>
              </a:rPr>
              <a:t>在功能上的主要区别是相敏检波电路能够鉴别调制信号相位，从而判别被测量变化的方向，同时相敏检波电路还具有选频的能力，从而提高测控系统的抗干扰能力。</a:t>
            </a:r>
          </a:p>
          <a:p>
            <a:pPr lvl="1"/>
            <a:r>
              <a:rPr lang="zh-CN" altLang="en-US" dirty="0">
                <a:latin typeface="微软雅黑" panose="020B0503020204020204" pitchFamily="34" charset="-122"/>
                <a:ea typeface="微软雅黑" panose="020B0503020204020204" pitchFamily="34" charset="-122"/>
              </a:rPr>
              <a:t>从电路结构上看，相敏检波电路的主要特点是，除了所需解调的调幅信号外，还要输入一个参考信号。参考信号与调幅信号有相同的频率</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4669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、相敏检波的功用和原理</a:t>
            </a:r>
          </a:p>
        </p:txBody>
      </p:sp>
      <p:sp>
        <p:nvSpPr>
          <p:cNvPr id="758786" name="Text Box 2"/>
          <p:cNvSpPr txBox="1">
            <a:spLocks noChangeArrowheads="1"/>
          </p:cNvSpPr>
          <p:nvPr/>
        </p:nvSpPr>
        <p:spPr bwMode="auto">
          <a:xfrm>
            <a:off x="838200" y="1402766"/>
            <a:ext cx="6934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同频信号作为参考∴ 又称为</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同步检波电路</a:t>
            </a:r>
          </a:p>
        </p:txBody>
      </p:sp>
      <p:sp>
        <p:nvSpPr>
          <p:cNvPr id="758787" name="Text Box 3"/>
          <p:cNvSpPr txBox="1">
            <a:spLocks noChangeArrowheads="1"/>
          </p:cNvSpPr>
          <p:nvPr/>
        </p:nvSpPr>
        <p:spPr bwMode="auto">
          <a:xfrm>
            <a:off x="1169152" y="1957252"/>
            <a:ext cx="107661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原理：输入的调制信号</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000" baseline="-25000" dirty="0" err="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乘以幅值为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的载波信号</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cos</a:t>
            </a:r>
            <a:r>
              <a:rPr lang="el-GR" altLang="zh-CN" sz="2000"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可得到双边带调幅信号</a:t>
            </a:r>
          </a:p>
        </p:txBody>
      </p:sp>
      <p:graphicFrame>
        <p:nvGraphicFramePr>
          <p:cNvPr id="758788" name="Object 4"/>
          <p:cNvGraphicFramePr>
            <a:graphicFrameLocks noChangeAspect="1"/>
          </p:cNvGraphicFramePr>
          <p:nvPr/>
        </p:nvGraphicFramePr>
        <p:xfrm>
          <a:off x="4305300" y="2514765"/>
          <a:ext cx="3276600" cy="542925"/>
        </p:xfrm>
        <a:graphic>
          <a:graphicData uri="http://schemas.openxmlformats.org/presentationml/2006/ole">
            <mc:AlternateContent xmlns:mc="http://schemas.openxmlformats.org/markup-compatibility/2006">
              <mc:Choice xmlns:v="urn:schemas-microsoft-com:vml" Requires="v">
                <p:oleObj name="公式" r:id="rId2" imgW="1384300" imgH="228600" progId="Equation.3">
                  <p:embed/>
                </p:oleObj>
              </mc:Choice>
              <mc:Fallback>
                <p:oleObj name="公式" r:id="rId2" imgW="1384300" imgH="228600" progId="Equation.3">
                  <p:embed/>
                  <p:pic>
                    <p:nvPicPr>
                      <p:cNvPr id="7587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2514765"/>
                        <a:ext cx="32766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789" name="Text Box 5"/>
          <p:cNvSpPr txBox="1">
            <a:spLocks noChangeArrowheads="1"/>
          </p:cNvSpPr>
          <p:nvPr/>
        </p:nvSpPr>
        <p:spPr bwMode="auto">
          <a:xfrm>
            <a:off x="1169152" y="3203905"/>
            <a:ext cx="7993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再乘以载波信号</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cos</a:t>
            </a:r>
            <a:r>
              <a:rPr lang="el-GR" altLang="zh-CN" sz="2000"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000" i="1" baseline="-250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（幅值为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的载波信号）</a:t>
            </a:r>
          </a:p>
        </p:txBody>
      </p:sp>
      <p:graphicFrame>
        <p:nvGraphicFramePr>
          <p:cNvPr id="758790" name="Object 6"/>
          <p:cNvGraphicFramePr>
            <a:graphicFrameLocks noChangeAspect="1"/>
          </p:cNvGraphicFramePr>
          <p:nvPr/>
        </p:nvGraphicFramePr>
        <p:xfrm>
          <a:off x="2352675" y="3758613"/>
          <a:ext cx="7543800" cy="787400"/>
        </p:xfrm>
        <a:graphic>
          <a:graphicData uri="http://schemas.openxmlformats.org/presentationml/2006/ole">
            <mc:AlternateContent xmlns:mc="http://schemas.openxmlformats.org/markup-compatibility/2006">
              <mc:Choice xmlns:v="urn:schemas-microsoft-com:vml" Requires="v">
                <p:oleObj name="公式" r:id="rId4" imgW="3733800" imgH="393700" progId="Equation.3">
                  <p:embed/>
                </p:oleObj>
              </mc:Choice>
              <mc:Fallback>
                <p:oleObj name="公式" r:id="rId4" imgW="3733800" imgH="393700" progId="Equation.3">
                  <p:embed/>
                  <p:pic>
                    <p:nvPicPr>
                      <p:cNvPr id="7587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5" y="3758613"/>
                        <a:ext cx="7543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791" name="Object 7"/>
          <p:cNvGraphicFramePr>
            <a:graphicFrameLocks noChangeAspect="1"/>
          </p:cNvGraphicFramePr>
          <p:nvPr/>
        </p:nvGraphicFramePr>
        <p:xfrm>
          <a:off x="2713038" y="4334876"/>
          <a:ext cx="6705600" cy="790575"/>
        </p:xfrm>
        <a:graphic>
          <a:graphicData uri="http://schemas.openxmlformats.org/presentationml/2006/ole">
            <mc:AlternateContent xmlns:mc="http://schemas.openxmlformats.org/markup-compatibility/2006">
              <mc:Choice xmlns:v="urn:schemas-microsoft-com:vml" Requires="v">
                <p:oleObj name="公式" r:id="rId6" imgW="3302000" imgH="393700" progId="Equation.3">
                  <p:embed/>
                </p:oleObj>
              </mc:Choice>
              <mc:Fallback>
                <p:oleObj name="公式" r:id="rId6" imgW="3302000" imgH="393700" progId="Equation.3">
                  <p:embed/>
                  <p:pic>
                    <p:nvPicPr>
                      <p:cNvPr id="75879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3038" y="4334876"/>
                        <a:ext cx="67056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793" name="Line 9"/>
          <p:cNvSpPr>
            <a:spLocks noChangeShapeType="1"/>
          </p:cNvSpPr>
          <p:nvPr/>
        </p:nvSpPr>
        <p:spPr bwMode="auto">
          <a:xfrm>
            <a:off x="4800601" y="4550775"/>
            <a:ext cx="4752975"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8794" name="Text Box 10"/>
          <p:cNvSpPr txBox="1">
            <a:spLocks noChangeArrowheads="1"/>
          </p:cNvSpPr>
          <p:nvPr/>
        </p:nvSpPr>
        <p:spPr bwMode="auto">
          <a:xfrm>
            <a:off x="977232" y="5228476"/>
            <a:ext cx="100436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用低通滤波器滤掉高频分量后，即可得到调制信号                  ，实现解调。</a:t>
            </a:r>
          </a:p>
          <a:p>
            <a:pPr>
              <a:lnSpc>
                <a:spcPct val="120000"/>
              </a:lnSpc>
              <a:spcBef>
                <a:spcPct val="3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可以用相乘电路来实现，也可以用含开关的非线性元件的相加电路来实现 。 </a:t>
            </a:r>
          </a:p>
        </p:txBody>
      </p:sp>
      <p:sp>
        <p:nvSpPr>
          <p:cNvPr id="758795" name="Rectangle 11"/>
          <p:cNvSpPr>
            <a:spLocks noChangeArrowheads="1"/>
          </p:cNvSpPr>
          <p:nvPr/>
        </p:nvSpPr>
        <p:spPr bwMode="auto">
          <a:xfrm>
            <a:off x="1992313" y="1"/>
            <a:ext cx="8229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Times New Roman" panose="02020603050405020304" pitchFamily="18" charset="0"/>
                <a:ea typeface="黑体" panose="02010609060101010101" pitchFamily="49" charset="-122"/>
              </a:defRPr>
            </a:lvl1pPr>
            <a:lvl2pPr algn="ctr">
              <a:defRPr sz="4000">
                <a:solidFill>
                  <a:schemeClr val="tx2"/>
                </a:solidFill>
                <a:latin typeface="Times New Roman" panose="02020603050405020304" pitchFamily="18" charset="0"/>
                <a:ea typeface="黑体" panose="02010609060101010101" pitchFamily="49" charset="-122"/>
              </a:defRPr>
            </a:lvl2pPr>
            <a:lvl3pPr algn="ctr">
              <a:defRPr sz="4000">
                <a:solidFill>
                  <a:schemeClr val="tx2"/>
                </a:solidFill>
                <a:latin typeface="Times New Roman" panose="02020603050405020304" pitchFamily="18" charset="0"/>
                <a:ea typeface="黑体" panose="02010609060101010101" pitchFamily="49" charset="-122"/>
              </a:defRPr>
            </a:lvl3pPr>
            <a:lvl4pPr algn="ctr">
              <a:defRPr sz="4000">
                <a:solidFill>
                  <a:schemeClr val="tx2"/>
                </a:solidFill>
                <a:latin typeface="Times New Roman" panose="02020603050405020304" pitchFamily="18" charset="0"/>
                <a:ea typeface="黑体" panose="02010609060101010101" pitchFamily="49" charset="-122"/>
              </a:defRPr>
            </a:lvl4pPr>
            <a:lvl5pPr algn="ctr">
              <a:defRPr sz="4000">
                <a:solidFill>
                  <a:schemeClr val="tx2"/>
                </a:solidFill>
                <a:latin typeface="Times New Roman" panose="02020603050405020304" pitchFamily="18" charset="0"/>
                <a:ea typeface="黑体" panose="02010609060101010101" pitchFamily="49" charset="-122"/>
              </a:defRPr>
            </a:lvl5pPr>
            <a:lvl6pPr marL="457200" algn="ctr" fontAlgn="base">
              <a:spcBef>
                <a:spcPct val="0"/>
              </a:spcBef>
              <a:spcAft>
                <a:spcPct val="0"/>
              </a:spcAft>
              <a:defRPr sz="4000">
                <a:solidFill>
                  <a:schemeClr val="tx2"/>
                </a:solidFill>
                <a:latin typeface="Times New Roman" panose="02020603050405020304" pitchFamily="18" charset="0"/>
                <a:ea typeface="黑体" panose="02010609060101010101" pitchFamily="49" charset="-122"/>
              </a:defRPr>
            </a:lvl6pPr>
            <a:lvl7pPr marL="914400" algn="ctr" fontAlgn="base">
              <a:spcBef>
                <a:spcPct val="0"/>
              </a:spcBef>
              <a:spcAft>
                <a:spcPct val="0"/>
              </a:spcAft>
              <a:defRPr sz="4000">
                <a:solidFill>
                  <a:schemeClr val="tx2"/>
                </a:solidFill>
                <a:latin typeface="Times New Roman" panose="02020603050405020304" pitchFamily="18" charset="0"/>
                <a:ea typeface="黑体" panose="02010609060101010101" pitchFamily="49" charset="-122"/>
              </a:defRPr>
            </a:lvl7pPr>
            <a:lvl8pPr marL="1371600" algn="ctr" fontAlgn="base">
              <a:spcBef>
                <a:spcPct val="0"/>
              </a:spcBef>
              <a:spcAft>
                <a:spcPct val="0"/>
              </a:spcAft>
              <a:defRPr sz="4000">
                <a:solidFill>
                  <a:schemeClr val="tx2"/>
                </a:solidFill>
                <a:latin typeface="Times New Roman" panose="02020603050405020304" pitchFamily="18" charset="0"/>
                <a:ea typeface="黑体" panose="02010609060101010101" pitchFamily="49" charset="-122"/>
              </a:defRPr>
            </a:lvl8pPr>
            <a:lvl9pPr marL="1828800" algn="ctr" fontAlgn="base">
              <a:spcBef>
                <a:spcPct val="0"/>
              </a:spcBef>
              <a:spcAft>
                <a:spcPct val="0"/>
              </a:spcAft>
              <a:defRPr sz="4000">
                <a:solidFill>
                  <a:schemeClr val="tx2"/>
                </a:solidFill>
                <a:latin typeface="Times New Roman" panose="02020603050405020304" pitchFamily="18" charset="0"/>
                <a:ea typeface="黑体" panose="02010609060101010101" pitchFamily="49" charset="-122"/>
              </a:defRPr>
            </a:lvl9pPr>
          </a:lstStyle>
          <a:p>
            <a:endParaRPr lang="zh-CN" altLang="en-US" dirty="0"/>
          </a:p>
        </p:txBody>
      </p:sp>
      <p:graphicFrame>
        <p:nvGraphicFramePr>
          <p:cNvPr id="758796" name="Object 12"/>
          <p:cNvGraphicFramePr>
            <a:graphicFrameLocks noChangeAspect="1"/>
          </p:cNvGraphicFramePr>
          <p:nvPr/>
        </p:nvGraphicFramePr>
        <p:xfrm>
          <a:off x="6742106" y="5317376"/>
          <a:ext cx="1152525" cy="347662"/>
        </p:xfrm>
        <a:graphic>
          <a:graphicData uri="http://schemas.openxmlformats.org/presentationml/2006/ole">
            <mc:AlternateContent xmlns:mc="http://schemas.openxmlformats.org/markup-compatibility/2006">
              <mc:Choice xmlns:v="urn:schemas-microsoft-com:vml" Requires="v">
                <p:oleObj name="Equation" r:id="rId8" imgW="723586" imgH="215806" progId="Equation.DSMT4">
                  <p:embed/>
                </p:oleObj>
              </mc:Choice>
              <mc:Fallback>
                <p:oleObj name="Equation" r:id="rId8" imgW="723586" imgH="215806" progId="Equation.DSMT4">
                  <p:embed/>
                  <p:pic>
                    <p:nvPicPr>
                      <p:cNvPr id="758796"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2106" y="5317376"/>
                        <a:ext cx="11525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431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58793"/>
                                        </p:tgtEl>
                                        <p:attrNameLst>
                                          <p:attrName>style.visibility</p:attrName>
                                        </p:attrNameLst>
                                      </p:cBhvr>
                                      <p:to>
                                        <p:strVal val="visible"/>
                                      </p:to>
                                    </p:set>
                                    <p:animEffect transition="in" filter="wipe(down)">
                                      <p:cBhvr>
                                        <p:cTn id="7" dur="500"/>
                                        <p:tgtEl>
                                          <p:spTgt spid="75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0" name="Rectangle 4"/>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、相乘式相敏检波电路</a:t>
            </a:r>
          </a:p>
        </p:txBody>
      </p:sp>
      <p:sp>
        <p:nvSpPr>
          <p:cNvPr id="695299" name="Rectangle 3"/>
          <p:cNvSpPr>
            <a:spLocks noGrp="1" noChangeArrowheads="1"/>
          </p:cNvSpPr>
          <p:nvPr>
            <p:ph idx="4294967295"/>
          </p:nvPr>
        </p:nvSpPr>
        <p:spPr>
          <a:xfrm>
            <a:off x="838200" y="1199177"/>
            <a:ext cx="10515600" cy="4977788"/>
          </a:xfrm>
        </p:spPr>
        <p:txBody>
          <a:bodyPr/>
          <a:lstStyle/>
          <a:p>
            <a:r>
              <a:rPr kumimoji="1" lang="zh-CN" altLang="en-US" dirty="0">
                <a:latin typeface="微软雅黑" panose="020B0503020204020204" pitchFamily="34" charset="-122"/>
                <a:ea typeface="微软雅黑" panose="020B0503020204020204" pitchFamily="34" charset="-122"/>
              </a:rPr>
              <a:t>乘法器式相敏检波电路</a:t>
            </a:r>
          </a:p>
        </p:txBody>
      </p:sp>
      <p:grpSp>
        <p:nvGrpSpPr>
          <p:cNvPr id="695301" name="Group 5"/>
          <p:cNvGrpSpPr>
            <a:grpSpLocks/>
          </p:cNvGrpSpPr>
          <p:nvPr/>
        </p:nvGrpSpPr>
        <p:grpSpPr bwMode="auto">
          <a:xfrm>
            <a:off x="2424114" y="2133601"/>
            <a:ext cx="2003425" cy="1108075"/>
            <a:chOff x="768" y="2588"/>
            <a:chExt cx="1116" cy="590"/>
          </a:xfrm>
        </p:grpSpPr>
        <p:sp>
          <p:nvSpPr>
            <p:cNvPr id="695302" name="Text Box 6"/>
            <p:cNvSpPr txBox="1">
              <a:spLocks noChangeArrowheads="1"/>
            </p:cNvSpPr>
            <p:nvPr/>
          </p:nvSpPr>
          <p:spPr bwMode="auto">
            <a:xfrm>
              <a:off x="768" y="29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just" eaLnBrk="0" hangingPunct="0"/>
              <a:r>
                <a:rPr lang="en-US" altLang="zh-CN" sz="1400" b="1" i="1">
                  <a:solidFill>
                    <a:srgbClr val="800080"/>
                  </a:solidFill>
                  <a:latin typeface="Times New Roman" panose="02020603050405020304" pitchFamily="18" charset="0"/>
                </a:rPr>
                <a:t>u</a:t>
              </a:r>
              <a:r>
                <a:rPr lang="en-US" altLang="zh-CN" sz="1400" b="1" baseline="-25000">
                  <a:solidFill>
                    <a:srgbClr val="800080"/>
                  </a:solidFill>
                  <a:latin typeface="Times New Roman" panose="02020603050405020304" pitchFamily="18" charset="0"/>
                </a:rPr>
                <a:t>c</a:t>
              </a:r>
            </a:p>
          </p:txBody>
        </p:sp>
        <p:sp>
          <p:nvSpPr>
            <p:cNvPr id="695303" name="Text Box 7"/>
            <p:cNvSpPr txBox="1">
              <a:spLocks noChangeArrowheads="1"/>
            </p:cNvSpPr>
            <p:nvPr/>
          </p:nvSpPr>
          <p:spPr bwMode="auto">
            <a:xfrm>
              <a:off x="780" y="2688"/>
              <a:ext cx="31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just" eaLnBrk="0" hangingPunct="0"/>
              <a:r>
                <a:rPr lang="en-US" altLang="zh-CN" sz="1400" b="1" i="1">
                  <a:solidFill>
                    <a:srgbClr val="800080"/>
                  </a:solidFill>
                  <a:latin typeface="Times New Roman" panose="02020603050405020304" pitchFamily="18" charset="0"/>
                </a:rPr>
                <a:t>u</a:t>
              </a:r>
              <a:r>
                <a:rPr lang="en-US" altLang="zh-CN" sz="1400" b="1" baseline="-25000">
                  <a:solidFill>
                    <a:srgbClr val="800080"/>
                  </a:solidFill>
                  <a:latin typeface="Times New Roman" panose="02020603050405020304" pitchFamily="18" charset="0"/>
                </a:rPr>
                <a:t>s</a:t>
              </a:r>
            </a:p>
          </p:txBody>
        </p:sp>
        <p:sp>
          <p:nvSpPr>
            <p:cNvPr id="695304" name="Text Box 8"/>
            <p:cNvSpPr txBox="1">
              <a:spLocks noChangeArrowheads="1"/>
            </p:cNvSpPr>
            <p:nvPr/>
          </p:nvSpPr>
          <p:spPr bwMode="auto">
            <a:xfrm>
              <a:off x="1548" y="2868"/>
              <a:ext cx="3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a:lstStyle/>
            <a:p>
              <a:pPr algn="just" eaLnBrk="0" hangingPunct="0"/>
              <a:r>
                <a:rPr lang="en-US" altLang="zh-CN" sz="1400" b="1" i="1">
                  <a:solidFill>
                    <a:srgbClr val="800080"/>
                  </a:solidFill>
                  <a:latin typeface="Times New Roman" panose="02020603050405020304" pitchFamily="18" charset="0"/>
                </a:rPr>
                <a:t>u</a:t>
              </a:r>
              <a:r>
                <a:rPr lang="en-US" altLang="zh-CN" sz="1400" b="1" baseline="-25000">
                  <a:solidFill>
                    <a:srgbClr val="800080"/>
                  </a:solidFill>
                  <a:latin typeface="Times New Roman" panose="02020603050405020304" pitchFamily="18" charset="0"/>
                </a:rPr>
                <a:t>o</a:t>
              </a:r>
            </a:p>
          </p:txBody>
        </p:sp>
        <p:sp>
          <p:nvSpPr>
            <p:cNvPr id="695305" name="Line 9"/>
            <p:cNvSpPr>
              <a:spLocks noChangeShapeType="1"/>
            </p:cNvSpPr>
            <p:nvPr/>
          </p:nvSpPr>
          <p:spPr bwMode="auto">
            <a:xfrm>
              <a:off x="1153" y="2592"/>
              <a:ext cx="339"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06" name="Line 10"/>
            <p:cNvSpPr>
              <a:spLocks noChangeShapeType="1"/>
            </p:cNvSpPr>
            <p:nvPr/>
          </p:nvSpPr>
          <p:spPr bwMode="auto">
            <a:xfrm rot="5400000">
              <a:off x="1210" y="2876"/>
              <a:ext cx="564"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07" name="Line 11"/>
            <p:cNvSpPr>
              <a:spLocks noChangeShapeType="1"/>
            </p:cNvSpPr>
            <p:nvPr/>
          </p:nvSpPr>
          <p:spPr bwMode="auto">
            <a:xfrm>
              <a:off x="1153" y="3153"/>
              <a:ext cx="339"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08" name="Line 12"/>
            <p:cNvSpPr>
              <a:spLocks noChangeShapeType="1"/>
            </p:cNvSpPr>
            <p:nvPr/>
          </p:nvSpPr>
          <p:spPr bwMode="auto">
            <a:xfrm rot="5400000">
              <a:off x="871" y="2876"/>
              <a:ext cx="564"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09" name="Line 13"/>
            <p:cNvSpPr>
              <a:spLocks noChangeShapeType="1"/>
            </p:cNvSpPr>
            <p:nvPr/>
          </p:nvSpPr>
          <p:spPr bwMode="auto">
            <a:xfrm>
              <a:off x="1008" y="2820"/>
              <a:ext cx="14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10" name="Line 14"/>
            <p:cNvSpPr>
              <a:spLocks noChangeShapeType="1"/>
            </p:cNvSpPr>
            <p:nvPr/>
          </p:nvSpPr>
          <p:spPr bwMode="auto">
            <a:xfrm>
              <a:off x="1008" y="3048"/>
              <a:ext cx="14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11" name="Line 15"/>
            <p:cNvSpPr>
              <a:spLocks noChangeShapeType="1"/>
            </p:cNvSpPr>
            <p:nvPr/>
          </p:nvSpPr>
          <p:spPr bwMode="auto">
            <a:xfrm>
              <a:off x="1491" y="2928"/>
              <a:ext cx="145" cy="0"/>
            </a:xfrm>
            <a:prstGeom prst="line">
              <a:avLst/>
            </a:prstGeom>
            <a:noFill/>
            <a:ln w="952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12" name="Text Box 16"/>
            <p:cNvSpPr txBox="1">
              <a:spLocks noChangeArrowheads="1"/>
            </p:cNvSpPr>
            <p:nvPr/>
          </p:nvSpPr>
          <p:spPr bwMode="auto">
            <a:xfrm>
              <a:off x="1188" y="2717"/>
              <a:ext cx="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lIns="0" tIns="0" rIns="0" bIns="0"/>
            <a:lstStyle/>
            <a:p>
              <a:pPr algn="just" eaLnBrk="0" hangingPunct="0"/>
              <a:r>
                <a:rPr lang="en-US" altLang="zh-CN" sz="1400" b="1" i="1">
                  <a:solidFill>
                    <a:srgbClr val="800080"/>
                  </a:solidFill>
                  <a:latin typeface="Times New Roman" panose="02020603050405020304" pitchFamily="18" charset="0"/>
                </a:rPr>
                <a:t>x</a:t>
              </a:r>
            </a:p>
          </p:txBody>
        </p:sp>
        <p:sp>
          <p:nvSpPr>
            <p:cNvPr id="695313" name="Text Box 17"/>
            <p:cNvSpPr txBox="1">
              <a:spLocks noChangeArrowheads="1"/>
            </p:cNvSpPr>
            <p:nvPr/>
          </p:nvSpPr>
          <p:spPr bwMode="auto">
            <a:xfrm>
              <a:off x="1194" y="2938"/>
              <a:ext cx="11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lIns="0" tIns="0" rIns="0" bIns="0"/>
            <a:lstStyle/>
            <a:p>
              <a:pPr algn="just" eaLnBrk="0" hangingPunct="0"/>
              <a:r>
                <a:rPr lang="en-US" altLang="zh-CN" sz="1400" b="1" i="1">
                  <a:solidFill>
                    <a:srgbClr val="800080"/>
                  </a:solidFill>
                  <a:latin typeface="Times New Roman" panose="02020603050405020304" pitchFamily="18" charset="0"/>
                </a:rPr>
                <a:t>y</a:t>
              </a:r>
            </a:p>
          </p:txBody>
        </p:sp>
        <p:sp>
          <p:nvSpPr>
            <p:cNvPr id="695314" name="Text Box 18"/>
            <p:cNvSpPr txBox="1">
              <a:spLocks noChangeArrowheads="1"/>
            </p:cNvSpPr>
            <p:nvPr/>
          </p:nvSpPr>
          <p:spPr bwMode="auto">
            <a:xfrm>
              <a:off x="1234" y="2588"/>
              <a:ext cx="29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lIns="0" tIns="0" rIns="0" bIns="0"/>
            <a:lstStyle/>
            <a:p>
              <a:pPr algn="just" eaLnBrk="0" hangingPunct="0"/>
              <a:r>
                <a:rPr lang="en-US" altLang="zh-CN" sz="1400" b="1" i="1">
                  <a:solidFill>
                    <a:srgbClr val="800080"/>
                  </a:solidFill>
                  <a:latin typeface="Times New Roman" panose="02020603050405020304" pitchFamily="18" charset="0"/>
                </a:rPr>
                <a:t>Kxy</a:t>
              </a:r>
              <a:endParaRPr lang="en-US" altLang="zh-CN" sz="1400" b="1" i="1" baseline="30000">
                <a:solidFill>
                  <a:srgbClr val="800080"/>
                </a:solidFill>
                <a:latin typeface="Times New Roman" panose="02020603050405020304" pitchFamily="18" charset="0"/>
              </a:endParaRPr>
            </a:p>
          </p:txBody>
        </p:sp>
        <p:sp>
          <p:nvSpPr>
            <p:cNvPr id="695315" name="Text Box 19"/>
            <p:cNvSpPr txBox="1">
              <a:spLocks noChangeArrowheads="1"/>
            </p:cNvSpPr>
            <p:nvPr/>
          </p:nvSpPr>
          <p:spPr bwMode="auto">
            <a:xfrm>
              <a:off x="1333" y="2966"/>
              <a:ext cx="2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txBody>
            <a:bodyPr lIns="0" tIns="0" rIns="0" bIns="0"/>
            <a:lstStyle/>
            <a:p>
              <a:pPr algn="just" eaLnBrk="0" hangingPunct="0"/>
              <a:r>
                <a:rPr lang="en-US" altLang="zh-CN" sz="1400" b="1">
                  <a:solidFill>
                    <a:srgbClr val="800080"/>
                  </a:solidFill>
                  <a:latin typeface="Times New Roman" panose="02020603050405020304" pitchFamily="18" charset="0"/>
                </a:rPr>
                <a:t>N</a:t>
              </a:r>
            </a:p>
          </p:txBody>
        </p:sp>
        <p:sp>
          <p:nvSpPr>
            <p:cNvPr id="695316" name="Oval 20"/>
            <p:cNvSpPr>
              <a:spLocks noChangeArrowheads="1"/>
            </p:cNvSpPr>
            <p:nvPr/>
          </p:nvSpPr>
          <p:spPr bwMode="auto">
            <a:xfrm>
              <a:off x="1632" y="2910"/>
              <a:ext cx="36" cy="34"/>
            </a:xfrm>
            <a:prstGeom prst="ellipse">
              <a:avLst/>
            </a:prstGeom>
            <a:solidFill>
              <a:srgbClr val="FFFFFF"/>
            </a:solidFill>
            <a:ln w="9525">
              <a:solidFill>
                <a:srgbClr val="030301"/>
              </a:solidFill>
              <a:round/>
              <a:headEnd/>
              <a:tailEnd/>
            </a:ln>
          </p:spPr>
          <p:txBody>
            <a:bodyPr/>
            <a:lstStyle/>
            <a:p>
              <a:endParaRPr lang="zh-CN" altLang="en-US"/>
            </a:p>
          </p:txBody>
        </p:sp>
        <p:sp>
          <p:nvSpPr>
            <p:cNvPr id="695317" name="Oval 21"/>
            <p:cNvSpPr>
              <a:spLocks noChangeArrowheads="1"/>
            </p:cNvSpPr>
            <p:nvPr/>
          </p:nvSpPr>
          <p:spPr bwMode="auto">
            <a:xfrm>
              <a:off x="966" y="3029"/>
              <a:ext cx="36" cy="34"/>
            </a:xfrm>
            <a:prstGeom prst="ellipse">
              <a:avLst/>
            </a:prstGeom>
            <a:solidFill>
              <a:srgbClr val="FFFFFF"/>
            </a:solidFill>
            <a:ln w="9525">
              <a:solidFill>
                <a:srgbClr val="030301"/>
              </a:solidFill>
              <a:round/>
              <a:headEnd/>
              <a:tailEnd/>
            </a:ln>
          </p:spPr>
          <p:txBody>
            <a:bodyPr/>
            <a:lstStyle/>
            <a:p>
              <a:endParaRPr lang="zh-CN" altLang="en-US"/>
            </a:p>
          </p:txBody>
        </p:sp>
        <p:sp>
          <p:nvSpPr>
            <p:cNvPr id="695318" name="Oval 22"/>
            <p:cNvSpPr>
              <a:spLocks noChangeArrowheads="1"/>
            </p:cNvSpPr>
            <p:nvPr/>
          </p:nvSpPr>
          <p:spPr bwMode="auto">
            <a:xfrm>
              <a:off x="966" y="2801"/>
              <a:ext cx="36" cy="35"/>
            </a:xfrm>
            <a:prstGeom prst="ellipse">
              <a:avLst/>
            </a:prstGeom>
            <a:solidFill>
              <a:srgbClr val="FFFFFF"/>
            </a:solidFill>
            <a:ln w="9525">
              <a:solidFill>
                <a:srgbClr val="030301"/>
              </a:solidFill>
              <a:round/>
              <a:headEnd/>
              <a:tailEnd/>
            </a:ln>
          </p:spPr>
          <p:txBody>
            <a:bodyPr/>
            <a:lstStyle/>
            <a:p>
              <a:endParaRPr lang="zh-CN" altLang="en-US"/>
            </a:p>
          </p:txBody>
        </p:sp>
      </p:grpSp>
      <p:grpSp>
        <p:nvGrpSpPr>
          <p:cNvPr id="695319" name="Group 23"/>
          <p:cNvGrpSpPr>
            <a:grpSpLocks/>
          </p:cNvGrpSpPr>
          <p:nvPr/>
        </p:nvGrpSpPr>
        <p:grpSpPr bwMode="auto">
          <a:xfrm>
            <a:off x="5777664" y="1412876"/>
            <a:ext cx="5972175" cy="3768725"/>
            <a:chOff x="1920" y="1872"/>
            <a:chExt cx="3600" cy="2304"/>
          </a:xfrm>
        </p:grpSpPr>
        <p:sp>
          <p:nvSpPr>
            <p:cNvPr id="695320" name="Text Box 24"/>
            <p:cNvSpPr txBox="1">
              <a:spLocks noChangeArrowheads="1"/>
            </p:cNvSpPr>
            <p:nvPr/>
          </p:nvSpPr>
          <p:spPr bwMode="auto">
            <a:xfrm>
              <a:off x="1920" y="3069"/>
              <a:ext cx="5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0.1μF</a:t>
              </a:r>
            </a:p>
          </p:txBody>
        </p:sp>
        <p:sp>
          <p:nvSpPr>
            <p:cNvPr id="695321" name="Text Box 25"/>
            <p:cNvSpPr txBox="1">
              <a:spLocks noChangeArrowheads="1"/>
            </p:cNvSpPr>
            <p:nvPr/>
          </p:nvSpPr>
          <p:spPr bwMode="auto">
            <a:xfrm>
              <a:off x="2112" y="3686"/>
              <a:ext cx="50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47kΩ</a:t>
              </a:r>
            </a:p>
          </p:txBody>
        </p:sp>
        <p:sp>
          <p:nvSpPr>
            <p:cNvPr id="695322" name="Text Box 26"/>
            <p:cNvSpPr txBox="1">
              <a:spLocks noChangeArrowheads="1"/>
            </p:cNvSpPr>
            <p:nvPr/>
          </p:nvSpPr>
          <p:spPr bwMode="auto">
            <a:xfrm>
              <a:off x="3200" y="2323"/>
              <a:ext cx="54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0.1μF</a:t>
              </a:r>
            </a:p>
          </p:txBody>
        </p:sp>
        <p:sp>
          <p:nvSpPr>
            <p:cNvPr id="695323" name="Text Box 27"/>
            <p:cNvSpPr txBox="1">
              <a:spLocks noChangeArrowheads="1"/>
            </p:cNvSpPr>
            <p:nvPr/>
          </p:nvSpPr>
          <p:spPr bwMode="auto">
            <a:xfrm>
              <a:off x="3350" y="2538"/>
              <a:ext cx="49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1kΩ</a:t>
              </a:r>
            </a:p>
          </p:txBody>
        </p:sp>
        <p:sp>
          <p:nvSpPr>
            <p:cNvPr id="695324" name="Text Box 28"/>
            <p:cNvSpPr txBox="1">
              <a:spLocks noChangeArrowheads="1"/>
            </p:cNvSpPr>
            <p:nvPr/>
          </p:nvSpPr>
          <p:spPr bwMode="auto">
            <a:xfrm>
              <a:off x="2496" y="2705"/>
              <a:ext cx="5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0.1μF</a:t>
              </a:r>
            </a:p>
          </p:txBody>
        </p:sp>
        <p:sp>
          <p:nvSpPr>
            <p:cNvPr id="695325" name="Line 29"/>
            <p:cNvSpPr>
              <a:spLocks noChangeShapeType="1"/>
            </p:cNvSpPr>
            <p:nvPr/>
          </p:nvSpPr>
          <p:spPr bwMode="auto">
            <a:xfrm>
              <a:off x="3854" y="2841"/>
              <a:ext cx="3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26" name="Line 30"/>
            <p:cNvSpPr>
              <a:spLocks noChangeShapeType="1"/>
            </p:cNvSpPr>
            <p:nvPr/>
          </p:nvSpPr>
          <p:spPr bwMode="auto">
            <a:xfrm flipH="1">
              <a:off x="2629" y="3316"/>
              <a:ext cx="5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27" name="Line 31"/>
            <p:cNvSpPr>
              <a:spLocks noChangeShapeType="1"/>
            </p:cNvSpPr>
            <p:nvPr/>
          </p:nvSpPr>
          <p:spPr bwMode="auto">
            <a:xfrm rot="-5400000">
              <a:off x="2844" y="2401"/>
              <a:ext cx="19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28" name="Line 32"/>
            <p:cNvSpPr>
              <a:spLocks noChangeShapeType="1"/>
            </p:cNvSpPr>
            <p:nvPr/>
          </p:nvSpPr>
          <p:spPr bwMode="auto">
            <a:xfrm rot="-5400000">
              <a:off x="2810" y="2812"/>
              <a:ext cx="2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29" name="Line 33"/>
            <p:cNvSpPr>
              <a:spLocks noChangeShapeType="1"/>
            </p:cNvSpPr>
            <p:nvPr/>
          </p:nvSpPr>
          <p:spPr bwMode="auto">
            <a:xfrm>
              <a:off x="3409" y="2572"/>
              <a:ext cx="0"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30" name="Line 34"/>
            <p:cNvSpPr>
              <a:spLocks noChangeShapeType="1"/>
            </p:cNvSpPr>
            <p:nvPr/>
          </p:nvSpPr>
          <p:spPr bwMode="auto">
            <a:xfrm>
              <a:off x="3643" y="2572"/>
              <a:ext cx="0"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31" name="Line 35"/>
            <p:cNvSpPr>
              <a:spLocks noChangeShapeType="1"/>
            </p:cNvSpPr>
            <p:nvPr/>
          </p:nvSpPr>
          <p:spPr bwMode="auto">
            <a:xfrm flipH="1">
              <a:off x="2515" y="3864"/>
              <a:ext cx="9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32" name="Line 36"/>
            <p:cNvSpPr>
              <a:spLocks noChangeShapeType="1"/>
            </p:cNvSpPr>
            <p:nvPr/>
          </p:nvSpPr>
          <p:spPr bwMode="auto">
            <a:xfrm flipV="1">
              <a:off x="2515" y="3728"/>
              <a:ext cx="0" cy="136"/>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695333" name="Group 37"/>
            <p:cNvGrpSpPr>
              <a:grpSpLocks/>
            </p:cNvGrpSpPr>
            <p:nvPr/>
          </p:nvGrpSpPr>
          <p:grpSpPr bwMode="auto">
            <a:xfrm>
              <a:off x="2040" y="3044"/>
              <a:ext cx="150" cy="26"/>
              <a:chOff x="5160" y="9084"/>
              <a:chExt cx="375" cy="59"/>
            </a:xfrm>
          </p:grpSpPr>
          <p:sp>
            <p:nvSpPr>
              <p:cNvPr id="695334" name="Oval 38"/>
              <p:cNvSpPr>
                <a:spLocks noChangeArrowheads="1"/>
              </p:cNvSpPr>
              <p:nvPr/>
            </p:nvSpPr>
            <p:spPr bwMode="auto">
              <a:xfrm>
                <a:off x="5160" y="9084"/>
                <a:ext cx="56" cy="5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35" name="Line 39"/>
              <p:cNvSpPr>
                <a:spLocks noChangeShapeType="1"/>
              </p:cNvSpPr>
              <p:nvPr/>
            </p:nvSpPr>
            <p:spPr bwMode="auto">
              <a:xfrm>
                <a:off x="5220" y="9114"/>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336" name="Text Box 40"/>
            <p:cNvSpPr txBox="1">
              <a:spLocks noChangeArrowheads="1"/>
            </p:cNvSpPr>
            <p:nvPr/>
          </p:nvSpPr>
          <p:spPr bwMode="auto">
            <a:xfrm>
              <a:off x="2604" y="2444"/>
              <a:ext cx="4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51Ω</a:t>
              </a:r>
            </a:p>
          </p:txBody>
        </p:sp>
        <p:sp>
          <p:nvSpPr>
            <p:cNvPr id="695337" name="Text Box 41"/>
            <p:cNvSpPr txBox="1">
              <a:spLocks noChangeArrowheads="1"/>
            </p:cNvSpPr>
            <p:nvPr/>
          </p:nvSpPr>
          <p:spPr bwMode="auto">
            <a:xfrm>
              <a:off x="2232" y="3383"/>
              <a:ext cx="5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910Ω</a:t>
              </a:r>
            </a:p>
          </p:txBody>
        </p:sp>
        <p:sp>
          <p:nvSpPr>
            <p:cNvPr id="695338" name="Text Box 42"/>
            <p:cNvSpPr txBox="1">
              <a:spLocks noChangeArrowheads="1"/>
            </p:cNvSpPr>
            <p:nvPr/>
          </p:nvSpPr>
          <p:spPr bwMode="auto">
            <a:xfrm>
              <a:off x="3194" y="3973"/>
              <a:ext cx="48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   -8V</a:t>
              </a:r>
              <a:endParaRPr lang="en-US" altLang="zh-CN" sz="1400" b="1" baseline="-25000">
                <a:latin typeface="Times New Roman" panose="02020603050405020304" pitchFamily="18" charset="0"/>
              </a:endParaRPr>
            </a:p>
          </p:txBody>
        </p:sp>
        <p:sp>
          <p:nvSpPr>
            <p:cNvPr id="695339" name="Text Box 43"/>
            <p:cNvSpPr txBox="1">
              <a:spLocks noChangeArrowheads="1"/>
            </p:cNvSpPr>
            <p:nvPr/>
          </p:nvSpPr>
          <p:spPr bwMode="auto">
            <a:xfrm>
              <a:off x="3337" y="3129"/>
              <a:ext cx="2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14</a:t>
              </a:r>
            </a:p>
          </p:txBody>
        </p:sp>
        <p:sp>
          <p:nvSpPr>
            <p:cNvPr id="695340" name="Text Box 44"/>
            <p:cNvSpPr txBox="1">
              <a:spLocks noChangeArrowheads="1"/>
            </p:cNvSpPr>
            <p:nvPr/>
          </p:nvSpPr>
          <p:spPr bwMode="auto">
            <a:xfrm>
              <a:off x="3199" y="2842"/>
              <a:ext cx="36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 10 </a:t>
              </a:r>
            </a:p>
          </p:txBody>
        </p:sp>
        <p:sp>
          <p:nvSpPr>
            <p:cNvPr id="695341" name="Line 45"/>
            <p:cNvSpPr>
              <a:spLocks noChangeShapeType="1"/>
            </p:cNvSpPr>
            <p:nvPr/>
          </p:nvSpPr>
          <p:spPr bwMode="auto">
            <a:xfrm flipV="1">
              <a:off x="2773" y="3058"/>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42" name="Rectangle 46"/>
            <p:cNvSpPr>
              <a:spLocks noChangeArrowheads="1"/>
            </p:cNvSpPr>
            <p:nvPr/>
          </p:nvSpPr>
          <p:spPr bwMode="auto">
            <a:xfrm>
              <a:off x="3277" y="2707"/>
              <a:ext cx="576" cy="6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343" name="Text Box 47"/>
            <p:cNvSpPr txBox="1">
              <a:spLocks noChangeArrowheads="1"/>
            </p:cNvSpPr>
            <p:nvPr/>
          </p:nvSpPr>
          <p:spPr bwMode="auto">
            <a:xfrm>
              <a:off x="3235" y="2978"/>
              <a:ext cx="2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a:t>
              </a:r>
            </a:p>
          </p:txBody>
        </p:sp>
        <p:sp>
          <p:nvSpPr>
            <p:cNvPr id="695344" name="Text Box 48"/>
            <p:cNvSpPr txBox="1">
              <a:spLocks noChangeArrowheads="1"/>
            </p:cNvSpPr>
            <p:nvPr/>
          </p:nvSpPr>
          <p:spPr bwMode="auto">
            <a:xfrm>
              <a:off x="3721" y="2710"/>
              <a:ext cx="2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6</a:t>
              </a:r>
            </a:p>
          </p:txBody>
        </p:sp>
        <p:sp>
          <p:nvSpPr>
            <p:cNvPr id="695345" name="Line 49"/>
            <p:cNvSpPr>
              <a:spLocks noChangeShapeType="1"/>
            </p:cNvSpPr>
            <p:nvPr/>
          </p:nvSpPr>
          <p:spPr bwMode="auto">
            <a:xfrm>
              <a:off x="2288" y="3060"/>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46" name="Oval 50"/>
            <p:cNvSpPr>
              <a:spLocks noChangeArrowheads="1"/>
            </p:cNvSpPr>
            <p:nvPr/>
          </p:nvSpPr>
          <p:spPr bwMode="auto">
            <a:xfrm>
              <a:off x="2917" y="3715"/>
              <a:ext cx="8" cy="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47" name="Line 51"/>
            <p:cNvSpPr>
              <a:spLocks noChangeShapeType="1"/>
            </p:cNvSpPr>
            <p:nvPr/>
          </p:nvSpPr>
          <p:spPr bwMode="auto">
            <a:xfrm flipH="1">
              <a:off x="2917" y="3181"/>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48" name="Line 52"/>
            <p:cNvSpPr>
              <a:spLocks noChangeShapeType="1"/>
            </p:cNvSpPr>
            <p:nvPr/>
          </p:nvSpPr>
          <p:spPr bwMode="auto">
            <a:xfrm rot="-5400000">
              <a:off x="2266" y="3144"/>
              <a:ext cx="19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49" name="Line 53"/>
            <p:cNvSpPr>
              <a:spLocks noChangeShapeType="1"/>
            </p:cNvSpPr>
            <p:nvPr/>
          </p:nvSpPr>
          <p:spPr bwMode="auto">
            <a:xfrm>
              <a:off x="2773" y="371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50" name="Line 54"/>
            <p:cNvSpPr>
              <a:spLocks noChangeShapeType="1"/>
            </p:cNvSpPr>
            <p:nvPr/>
          </p:nvSpPr>
          <p:spPr bwMode="auto">
            <a:xfrm flipV="1">
              <a:off x="2365" y="3573"/>
              <a:ext cx="0"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51" name="Text Box 55"/>
            <p:cNvSpPr txBox="1">
              <a:spLocks noChangeArrowheads="1"/>
            </p:cNvSpPr>
            <p:nvPr/>
          </p:nvSpPr>
          <p:spPr bwMode="auto">
            <a:xfrm>
              <a:off x="2604" y="3201"/>
              <a:ext cx="40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dirty="0">
                  <a:latin typeface="Times New Roman" panose="02020603050405020304" pitchFamily="18" charset="0"/>
                </a:rPr>
                <a:t>1kΩ</a:t>
              </a:r>
            </a:p>
          </p:txBody>
        </p:sp>
        <p:sp>
          <p:nvSpPr>
            <p:cNvPr id="695352" name="Line 56"/>
            <p:cNvSpPr>
              <a:spLocks noChangeShapeType="1"/>
            </p:cNvSpPr>
            <p:nvPr/>
          </p:nvSpPr>
          <p:spPr bwMode="auto">
            <a:xfrm>
              <a:off x="3060" y="2308"/>
              <a:ext cx="0" cy="4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53" name="Line 57"/>
            <p:cNvSpPr>
              <a:spLocks noChangeShapeType="1"/>
            </p:cNvSpPr>
            <p:nvPr/>
          </p:nvSpPr>
          <p:spPr bwMode="auto">
            <a:xfrm>
              <a:off x="3061" y="2790"/>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54" name="Text Box 58"/>
            <p:cNvSpPr txBox="1">
              <a:spLocks noChangeArrowheads="1"/>
            </p:cNvSpPr>
            <p:nvPr/>
          </p:nvSpPr>
          <p:spPr bwMode="auto">
            <a:xfrm>
              <a:off x="3566" y="2668"/>
              <a:ext cx="2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3</a:t>
              </a:r>
            </a:p>
          </p:txBody>
        </p:sp>
        <p:sp>
          <p:nvSpPr>
            <p:cNvPr id="695355" name="Text Box 59"/>
            <p:cNvSpPr txBox="1">
              <a:spLocks noChangeArrowheads="1"/>
            </p:cNvSpPr>
            <p:nvPr/>
          </p:nvSpPr>
          <p:spPr bwMode="auto">
            <a:xfrm>
              <a:off x="3242" y="2704"/>
              <a:ext cx="2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8</a:t>
              </a:r>
            </a:p>
          </p:txBody>
        </p:sp>
        <p:sp>
          <p:nvSpPr>
            <p:cNvPr id="695356" name="Text Box 60"/>
            <p:cNvSpPr txBox="1">
              <a:spLocks noChangeArrowheads="1"/>
            </p:cNvSpPr>
            <p:nvPr/>
          </p:nvSpPr>
          <p:spPr bwMode="auto">
            <a:xfrm>
              <a:off x="3296" y="2982"/>
              <a:ext cx="7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MC1496</a:t>
              </a:r>
            </a:p>
          </p:txBody>
        </p:sp>
        <p:sp>
          <p:nvSpPr>
            <p:cNvPr id="695357" name="Text Box 61"/>
            <p:cNvSpPr txBox="1">
              <a:spLocks noChangeArrowheads="1"/>
            </p:cNvSpPr>
            <p:nvPr/>
          </p:nvSpPr>
          <p:spPr bwMode="auto">
            <a:xfrm>
              <a:off x="3516" y="2080"/>
              <a:ext cx="45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1kΩ</a:t>
              </a:r>
            </a:p>
          </p:txBody>
        </p:sp>
        <p:sp>
          <p:nvSpPr>
            <p:cNvPr id="695358" name="Text Box 62"/>
            <p:cNvSpPr txBox="1">
              <a:spLocks noChangeArrowheads="1"/>
            </p:cNvSpPr>
            <p:nvPr/>
          </p:nvSpPr>
          <p:spPr bwMode="auto">
            <a:xfrm>
              <a:off x="3589" y="2361"/>
              <a:ext cx="563"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3.3kΩ</a:t>
              </a:r>
            </a:p>
          </p:txBody>
        </p:sp>
        <p:sp>
          <p:nvSpPr>
            <p:cNvPr id="695359" name="Text Box 63"/>
            <p:cNvSpPr txBox="1">
              <a:spLocks noChangeArrowheads="1"/>
            </p:cNvSpPr>
            <p:nvPr/>
          </p:nvSpPr>
          <p:spPr bwMode="auto">
            <a:xfrm>
              <a:off x="4147" y="2444"/>
              <a:ext cx="60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3.3kΩ</a:t>
              </a:r>
            </a:p>
          </p:txBody>
        </p:sp>
        <p:sp>
          <p:nvSpPr>
            <p:cNvPr id="695360" name="Text Box 64"/>
            <p:cNvSpPr txBox="1">
              <a:spLocks noChangeArrowheads="1"/>
            </p:cNvSpPr>
            <p:nvPr/>
          </p:nvSpPr>
          <p:spPr bwMode="auto">
            <a:xfrm>
              <a:off x="1956" y="3277"/>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910Ω</a:t>
              </a:r>
            </a:p>
          </p:txBody>
        </p:sp>
        <p:sp>
          <p:nvSpPr>
            <p:cNvPr id="695361" name="Text Box 65"/>
            <p:cNvSpPr txBox="1">
              <a:spLocks noChangeArrowheads="1"/>
            </p:cNvSpPr>
            <p:nvPr/>
          </p:nvSpPr>
          <p:spPr bwMode="auto">
            <a:xfrm>
              <a:off x="2864" y="3266"/>
              <a:ext cx="43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1kΩ</a:t>
              </a:r>
            </a:p>
          </p:txBody>
        </p:sp>
        <p:sp>
          <p:nvSpPr>
            <p:cNvPr id="695362" name="Text Box 66"/>
            <p:cNvSpPr txBox="1">
              <a:spLocks noChangeArrowheads="1"/>
            </p:cNvSpPr>
            <p:nvPr/>
          </p:nvSpPr>
          <p:spPr bwMode="auto">
            <a:xfrm>
              <a:off x="3620" y="3349"/>
              <a:ext cx="5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6.8kΩ</a:t>
              </a:r>
            </a:p>
          </p:txBody>
        </p:sp>
        <p:sp>
          <p:nvSpPr>
            <p:cNvPr id="695363" name="Text Box 67"/>
            <p:cNvSpPr txBox="1">
              <a:spLocks noChangeArrowheads="1"/>
            </p:cNvSpPr>
            <p:nvPr/>
          </p:nvSpPr>
          <p:spPr bwMode="auto">
            <a:xfrm>
              <a:off x="3091" y="3445"/>
              <a:ext cx="55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0.1μF</a:t>
              </a:r>
            </a:p>
          </p:txBody>
        </p:sp>
        <p:sp>
          <p:nvSpPr>
            <p:cNvPr id="695364" name="Text Box 68"/>
            <p:cNvSpPr txBox="1">
              <a:spLocks noChangeArrowheads="1"/>
            </p:cNvSpPr>
            <p:nvPr/>
          </p:nvSpPr>
          <p:spPr bwMode="auto">
            <a:xfrm>
              <a:off x="2184" y="2692"/>
              <a:ext cx="25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a:t>
              </a:r>
            </a:p>
          </p:txBody>
        </p:sp>
        <p:sp>
          <p:nvSpPr>
            <p:cNvPr id="695365" name="Line 69"/>
            <p:cNvSpPr>
              <a:spLocks noChangeShapeType="1"/>
            </p:cNvSpPr>
            <p:nvPr/>
          </p:nvSpPr>
          <p:spPr bwMode="auto">
            <a:xfrm rot="-5400000">
              <a:off x="3895" y="2406"/>
              <a:ext cx="2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66" name="Line 70"/>
            <p:cNvSpPr>
              <a:spLocks noChangeShapeType="1"/>
            </p:cNvSpPr>
            <p:nvPr/>
          </p:nvSpPr>
          <p:spPr bwMode="auto">
            <a:xfrm rot="-5400000">
              <a:off x="3906" y="2746"/>
              <a:ext cx="18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67" name="Oval 71"/>
            <p:cNvSpPr>
              <a:spLocks noChangeArrowheads="1"/>
            </p:cNvSpPr>
            <p:nvPr/>
          </p:nvSpPr>
          <p:spPr bwMode="auto">
            <a:xfrm>
              <a:off x="5310" y="2904"/>
              <a:ext cx="23" cy="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68" name="Line 72"/>
            <p:cNvSpPr>
              <a:spLocks noChangeShapeType="1"/>
            </p:cNvSpPr>
            <p:nvPr/>
          </p:nvSpPr>
          <p:spPr bwMode="auto">
            <a:xfrm rot="-5400000">
              <a:off x="3991" y="2340"/>
              <a:ext cx="3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69" name="Line 73"/>
            <p:cNvSpPr>
              <a:spLocks noChangeShapeType="1"/>
            </p:cNvSpPr>
            <p:nvPr/>
          </p:nvSpPr>
          <p:spPr bwMode="auto">
            <a:xfrm rot="-5400000">
              <a:off x="3973" y="2853"/>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70" name="Oval 74"/>
            <p:cNvSpPr>
              <a:spLocks noChangeArrowheads="1"/>
            </p:cNvSpPr>
            <p:nvPr/>
          </p:nvSpPr>
          <p:spPr bwMode="auto">
            <a:xfrm>
              <a:off x="4153" y="2144"/>
              <a:ext cx="22"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71" name="Line 75"/>
            <p:cNvSpPr>
              <a:spLocks noChangeShapeType="1"/>
            </p:cNvSpPr>
            <p:nvPr/>
          </p:nvSpPr>
          <p:spPr bwMode="auto">
            <a:xfrm>
              <a:off x="3854" y="3047"/>
              <a:ext cx="3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72" name="Text Box 76"/>
            <p:cNvSpPr txBox="1">
              <a:spLocks noChangeArrowheads="1"/>
            </p:cNvSpPr>
            <p:nvPr/>
          </p:nvSpPr>
          <p:spPr bwMode="auto">
            <a:xfrm>
              <a:off x="2484" y="2080"/>
              <a:ext cx="4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1kΩ</a:t>
              </a:r>
            </a:p>
          </p:txBody>
        </p:sp>
        <p:sp>
          <p:nvSpPr>
            <p:cNvPr id="695373" name="Line 77"/>
            <p:cNvSpPr>
              <a:spLocks noChangeShapeType="1"/>
            </p:cNvSpPr>
            <p:nvPr/>
          </p:nvSpPr>
          <p:spPr bwMode="auto">
            <a:xfrm flipV="1">
              <a:off x="3205" y="2308"/>
              <a:ext cx="0" cy="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74" name="Line 78"/>
            <p:cNvSpPr>
              <a:spLocks noChangeShapeType="1"/>
            </p:cNvSpPr>
            <p:nvPr/>
          </p:nvSpPr>
          <p:spPr bwMode="auto">
            <a:xfrm>
              <a:off x="2791" y="2308"/>
              <a:ext cx="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75" name="Text Box 79"/>
            <p:cNvSpPr txBox="1">
              <a:spLocks noChangeArrowheads="1"/>
            </p:cNvSpPr>
            <p:nvPr/>
          </p:nvSpPr>
          <p:spPr bwMode="auto">
            <a:xfrm>
              <a:off x="4156" y="3334"/>
              <a:ext cx="59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0.01μF</a:t>
              </a:r>
            </a:p>
          </p:txBody>
        </p:sp>
        <p:sp>
          <p:nvSpPr>
            <p:cNvPr id="695376" name="Text Box 80"/>
            <p:cNvSpPr txBox="1">
              <a:spLocks noChangeArrowheads="1"/>
            </p:cNvSpPr>
            <p:nvPr/>
          </p:nvSpPr>
          <p:spPr bwMode="auto">
            <a:xfrm>
              <a:off x="3925" y="1872"/>
              <a:ext cx="48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宋体" panose="02010600030101010101" pitchFamily="2" charset="-122"/>
                </a:rPr>
                <a:t>+12V</a:t>
              </a:r>
              <a:endParaRPr lang="en-US" altLang="zh-CN" sz="1400" b="1" baseline="-25000">
                <a:latin typeface="Times New Roman" panose="02020603050405020304" pitchFamily="18" charset="0"/>
              </a:endParaRPr>
            </a:p>
          </p:txBody>
        </p:sp>
        <p:sp>
          <p:nvSpPr>
            <p:cNvPr id="695377" name="Text Box 81"/>
            <p:cNvSpPr txBox="1">
              <a:spLocks noChangeArrowheads="1"/>
            </p:cNvSpPr>
            <p:nvPr/>
          </p:nvSpPr>
          <p:spPr bwMode="auto">
            <a:xfrm>
              <a:off x="3331" y="2668"/>
              <a:ext cx="2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2</a:t>
              </a:r>
            </a:p>
          </p:txBody>
        </p:sp>
        <p:sp>
          <p:nvSpPr>
            <p:cNvPr id="695378" name="Text Box 82"/>
            <p:cNvSpPr txBox="1">
              <a:spLocks noChangeArrowheads="1"/>
            </p:cNvSpPr>
            <p:nvPr/>
          </p:nvSpPr>
          <p:spPr bwMode="auto">
            <a:xfrm>
              <a:off x="3655" y="2867"/>
              <a:ext cx="35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12</a:t>
              </a:r>
            </a:p>
          </p:txBody>
        </p:sp>
        <p:sp>
          <p:nvSpPr>
            <p:cNvPr id="695379" name="Text Box 83"/>
            <p:cNvSpPr txBox="1">
              <a:spLocks noChangeArrowheads="1"/>
            </p:cNvSpPr>
            <p:nvPr/>
          </p:nvSpPr>
          <p:spPr bwMode="auto">
            <a:xfrm>
              <a:off x="3565" y="3129"/>
              <a:ext cx="24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5</a:t>
              </a:r>
            </a:p>
          </p:txBody>
        </p:sp>
        <p:sp>
          <p:nvSpPr>
            <p:cNvPr id="695380" name="Text Box 84"/>
            <p:cNvSpPr txBox="1">
              <a:spLocks noChangeArrowheads="1"/>
            </p:cNvSpPr>
            <p:nvPr/>
          </p:nvSpPr>
          <p:spPr bwMode="auto">
            <a:xfrm>
              <a:off x="3247" y="3100"/>
              <a:ext cx="2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4</a:t>
              </a:r>
            </a:p>
          </p:txBody>
        </p:sp>
        <p:sp>
          <p:nvSpPr>
            <p:cNvPr id="695381" name="Text Box 85"/>
            <p:cNvSpPr txBox="1">
              <a:spLocks noChangeArrowheads="1"/>
            </p:cNvSpPr>
            <p:nvPr/>
          </p:nvSpPr>
          <p:spPr bwMode="auto">
            <a:xfrm>
              <a:off x="5234" y="2867"/>
              <a:ext cx="28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u</a:t>
              </a:r>
              <a:r>
                <a:rPr lang="en-US" altLang="zh-CN" sz="1400" b="1" baseline="-25000">
                  <a:latin typeface="Times New Roman" panose="02020603050405020304" pitchFamily="18" charset="0"/>
                </a:rPr>
                <a:t>o</a:t>
              </a:r>
            </a:p>
          </p:txBody>
        </p:sp>
        <p:sp>
          <p:nvSpPr>
            <p:cNvPr id="695382" name="Line 86"/>
            <p:cNvSpPr>
              <a:spLocks noChangeShapeType="1"/>
            </p:cNvSpPr>
            <p:nvPr/>
          </p:nvSpPr>
          <p:spPr bwMode="auto">
            <a:xfrm flipV="1">
              <a:off x="3134" y="3315"/>
              <a:ext cx="0"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83" name="Line 87"/>
            <p:cNvSpPr>
              <a:spLocks noChangeShapeType="1"/>
            </p:cNvSpPr>
            <p:nvPr/>
          </p:nvSpPr>
          <p:spPr bwMode="auto">
            <a:xfrm rot="-5400000">
              <a:off x="2263" y="3507"/>
              <a:ext cx="20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84" name="Line 88"/>
            <p:cNvSpPr>
              <a:spLocks noChangeShapeType="1"/>
            </p:cNvSpPr>
            <p:nvPr/>
          </p:nvSpPr>
          <p:spPr bwMode="auto">
            <a:xfrm rot="-5400000">
              <a:off x="2592" y="3353"/>
              <a:ext cx="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85" name="Line 89"/>
            <p:cNvSpPr>
              <a:spLocks noChangeShapeType="1"/>
            </p:cNvSpPr>
            <p:nvPr/>
          </p:nvSpPr>
          <p:spPr bwMode="auto">
            <a:xfrm>
              <a:off x="2774" y="3546"/>
              <a:ext cx="0" cy="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86" name="Line 90"/>
            <p:cNvSpPr>
              <a:spLocks noChangeShapeType="1"/>
            </p:cNvSpPr>
            <p:nvPr/>
          </p:nvSpPr>
          <p:spPr bwMode="auto">
            <a:xfrm>
              <a:off x="3134" y="3498"/>
              <a:ext cx="0"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87" name="Oval 91"/>
            <p:cNvSpPr>
              <a:spLocks noChangeArrowheads="1"/>
            </p:cNvSpPr>
            <p:nvPr/>
          </p:nvSpPr>
          <p:spPr bwMode="auto">
            <a:xfrm>
              <a:off x="2918" y="3315"/>
              <a:ext cx="8" cy="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88" name="Line 92"/>
            <p:cNvSpPr>
              <a:spLocks noChangeShapeType="1"/>
            </p:cNvSpPr>
            <p:nvPr/>
          </p:nvSpPr>
          <p:spPr bwMode="auto">
            <a:xfrm>
              <a:off x="3452" y="3322"/>
              <a:ext cx="0" cy="6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89" name="Oval 93"/>
            <p:cNvSpPr>
              <a:spLocks noChangeArrowheads="1"/>
            </p:cNvSpPr>
            <p:nvPr/>
          </p:nvSpPr>
          <p:spPr bwMode="auto">
            <a:xfrm>
              <a:off x="2372" y="2930"/>
              <a:ext cx="22"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90" name="Line 94"/>
            <p:cNvSpPr>
              <a:spLocks noChangeShapeType="1"/>
            </p:cNvSpPr>
            <p:nvPr/>
          </p:nvSpPr>
          <p:spPr bwMode="auto">
            <a:xfrm>
              <a:off x="2395" y="2938"/>
              <a:ext cx="2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91" name="Line 95"/>
            <p:cNvSpPr>
              <a:spLocks noChangeShapeType="1"/>
            </p:cNvSpPr>
            <p:nvPr/>
          </p:nvSpPr>
          <p:spPr bwMode="auto">
            <a:xfrm>
              <a:off x="2918" y="3180"/>
              <a:ext cx="0"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92" name="Line 96"/>
            <p:cNvSpPr>
              <a:spLocks noChangeShapeType="1"/>
            </p:cNvSpPr>
            <p:nvPr/>
          </p:nvSpPr>
          <p:spPr bwMode="auto">
            <a:xfrm>
              <a:off x="2924" y="3540"/>
              <a:ext cx="0" cy="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93" name="Oval 97"/>
            <p:cNvSpPr>
              <a:spLocks noChangeArrowheads="1"/>
            </p:cNvSpPr>
            <p:nvPr/>
          </p:nvSpPr>
          <p:spPr bwMode="auto">
            <a:xfrm>
              <a:off x="2360" y="3051"/>
              <a:ext cx="8" cy="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94" name="Oval 98"/>
            <p:cNvSpPr>
              <a:spLocks noChangeArrowheads="1"/>
            </p:cNvSpPr>
            <p:nvPr/>
          </p:nvSpPr>
          <p:spPr bwMode="auto">
            <a:xfrm>
              <a:off x="2768" y="3057"/>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95" name="Oval 99"/>
            <p:cNvSpPr>
              <a:spLocks noChangeArrowheads="1"/>
            </p:cNvSpPr>
            <p:nvPr/>
          </p:nvSpPr>
          <p:spPr bwMode="auto">
            <a:xfrm>
              <a:off x="3440" y="3992"/>
              <a:ext cx="22" cy="2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396" name="Line 100"/>
            <p:cNvSpPr>
              <a:spLocks noChangeShapeType="1"/>
            </p:cNvSpPr>
            <p:nvPr/>
          </p:nvSpPr>
          <p:spPr bwMode="auto">
            <a:xfrm>
              <a:off x="2702" y="2939"/>
              <a:ext cx="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397" name="Line 101"/>
            <p:cNvSpPr>
              <a:spLocks noChangeShapeType="1"/>
            </p:cNvSpPr>
            <p:nvPr/>
          </p:nvSpPr>
          <p:spPr bwMode="auto">
            <a:xfrm>
              <a:off x="2630" y="3592"/>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398" name="Group 102"/>
            <p:cNvGrpSpPr>
              <a:grpSpLocks noChangeAspect="1"/>
            </p:cNvGrpSpPr>
            <p:nvPr/>
          </p:nvGrpSpPr>
          <p:grpSpPr bwMode="auto">
            <a:xfrm>
              <a:off x="2552" y="2282"/>
              <a:ext cx="238" cy="49"/>
              <a:chOff x="2157" y="2328"/>
              <a:chExt cx="860" cy="164"/>
            </a:xfrm>
          </p:grpSpPr>
          <p:grpSp>
            <p:nvGrpSpPr>
              <p:cNvPr id="695399" name="Group 103"/>
              <p:cNvGrpSpPr>
                <a:grpSpLocks noChangeAspect="1"/>
              </p:cNvGrpSpPr>
              <p:nvPr/>
            </p:nvGrpSpPr>
            <p:grpSpPr bwMode="auto">
              <a:xfrm>
                <a:off x="2157" y="2328"/>
                <a:ext cx="640" cy="164"/>
                <a:chOff x="2160" y="2016"/>
                <a:chExt cx="640" cy="164"/>
              </a:xfrm>
            </p:grpSpPr>
            <p:sp>
              <p:nvSpPr>
                <p:cNvPr id="695400" name="Rectangle 104"/>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01" name="Line 105"/>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02" name="Line 106"/>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03" name="Group 107"/>
            <p:cNvGrpSpPr>
              <a:grpSpLocks noChangeAspect="1"/>
            </p:cNvGrpSpPr>
            <p:nvPr/>
          </p:nvGrpSpPr>
          <p:grpSpPr bwMode="auto">
            <a:xfrm>
              <a:off x="2504" y="2308"/>
              <a:ext cx="93" cy="102"/>
              <a:chOff x="6740" y="12872"/>
              <a:chExt cx="333" cy="337"/>
            </a:xfrm>
          </p:grpSpPr>
          <p:sp>
            <p:nvSpPr>
              <p:cNvPr id="695404" name="Line 108"/>
              <p:cNvSpPr>
                <a:spLocks noChangeAspect="1" noChangeShapeType="1"/>
              </p:cNvSpPr>
              <p:nvPr/>
            </p:nvSpPr>
            <p:spPr bwMode="auto">
              <a:xfrm>
                <a:off x="6740" y="1320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05" name="Line 109"/>
              <p:cNvSpPr>
                <a:spLocks noChangeAspect="1" noChangeShapeType="1"/>
              </p:cNvSpPr>
              <p:nvPr/>
            </p:nvSpPr>
            <p:spPr bwMode="auto">
              <a:xfrm rot="5400000">
                <a:off x="6740" y="13039"/>
                <a:ext cx="3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06" name="Group 110"/>
            <p:cNvGrpSpPr>
              <a:grpSpLocks noChangeAspect="1"/>
            </p:cNvGrpSpPr>
            <p:nvPr/>
          </p:nvGrpSpPr>
          <p:grpSpPr bwMode="auto">
            <a:xfrm>
              <a:off x="3602" y="3580"/>
              <a:ext cx="93" cy="102"/>
              <a:chOff x="6740" y="12872"/>
              <a:chExt cx="333" cy="337"/>
            </a:xfrm>
          </p:grpSpPr>
          <p:sp>
            <p:nvSpPr>
              <p:cNvPr id="695407" name="Line 111"/>
              <p:cNvSpPr>
                <a:spLocks noChangeAspect="1" noChangeShapeType="1"/>
              </p:cNvSpPr>
              <p:nvPr/>
            </p:nvSpPr>
            <p:spPr bwMode="auto">
              <a:xfrm>
                <a:off x="6740" y="1320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08" name="Line 112"/>
              <p:cNvSpPr>
                <a:spLocks noChangeAspect="1" noChangeShapeType="1"/>
              </p:cNvSpPr>
              <p:nvPr/>
            </p:nvSpPr>
            <p:spPr bwMode="auto">
              <a:xfrm rot="5400000">
                <a:off x="6740" y="13039"/>
                <a:ext cx="3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09" name="Group 113"/>
            <p:cNvGrpSpPr>
              <a:grpSpLocks noChangeAspect="1"/>
            </p:cNvGrpSpPr>
            <p:nvPr/>
          </p:nvGrpSpPr>
          <p:grpSpPr bwMode="auto">
            <a:xfrm rot="5400000">
              <a:off x="2812" y="2595"/>
              <a:ext cx="258" cy="45"/>
              <a:chOff x="2157" y="2328"/>
              <a:chExt cx="860" cy="164"/>
            </a:xfrm>
          </p:grpSpPr>
          <p:grpSp>
            <p:nvGrpSpPr>
              <p:cNvPr id="695410" name="Group 114"/>
              <p:cNvGrpSpPr>
                <a:grpSpLocks noChangeAspect="1"/>
              </p:cNvGrpSpPr>
              <p:nvPr/>
            </p:nvGrpSpPr>
            <p:grpSpPr bwMode="auto">
              <a:xfrm>
                <a:off x="2157" y="2328"/>
                <a:ext cx="640" cy="164"/>
                <a:chOff x="2160" y="2016"/>
                <a:chExt cx="640" cy="164"/>
              </a:xfrm>
            </p:grpSpPr>
            <p:sp>
              <p:nvSpPr>
                <p:cNvPr id="695411" name="Rectangle 115"/>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12" name="Line 116"/>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13" name="Line 117"/>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14" name="Line 118"/>
            <p:cNvSpPr>
              <a:spLocks noChangeAspect="1" noChangeShapeType="1"/>
            </p:cNvSpPr>
            <p:nvPr/>
          </p:nvSpPr>
          <p:spPr bwMode="auto">
            <a:xfrm rot="-5400000">
              <a:off x="2638" y="2943"/>
              <a:ext cx="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15" name="Line 119"/>
            <p:cNvSpPr>
              <a:spLocks noChangeAspect="1" noChangeShapeType="1"/>
            </p:cNvSpPr>
            <p:nvPr/>
          </p:nvSpPr>
          <p:spPr bwMode="auto">
            <a:xfrm rot="-5400000">
              <a:off x="2662" y="2943"/>
              <a:ext cx="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16" name="Line 120"/>
            <p:cNvSpPr>
              <a:spLocks noChangeAspect="1" noChangeShapeType="1"/>
            </p:cNvSpPr>
            <p:nvPr/>
          </p:nvSpPr>
          <p:spPr bwMode="auto">
            <a:xfrm>
              <a:off x="3170" y="2454"/>
              <a:ext cx="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17" name="Line 121"/>
            <p:cNvSpPr>
              <a:spLocks noChangeAspect="1" noChangeShapeType="1"/>
            </p:cNvSpPr>
            <p:nvPr/>
          </p:nvSpPr>
          <p:spPr bwMode="auto">
            <a:xfrm>
              <a:off x="3170" y="2480"/>
              <a:ext cx="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18" name="Line 122"/>
            <p:cNvSpPr>
              <a:spLocks noChangeAspect="1" noChangeShapeType="1"/>
            </p:cNvSpPr>
            <p:nvPr/>
          </p:nvSpPr>
          <p:spPr bwMode="auto">
            <a:xfrm rot="5400000">
              <a:off x="3165" y="2415"/>
              <a:ext cx="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19" name="Line 123"/>
            <p:cNvSpPr>
              <a:spLocks noChangeAspect="1" noChangeShapeType="1"/>
            </p:cNvSpPr>
            <p:nvPr/>
          </p:nvSpPr>
          <p:spPr bwMode="auto">
            <a:xfrm rot="5400000">
              <a:off x="3127" y="2556"/>
              <a:ext cx="1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20" name="Line 124"/>
            <p:cNvSpPr>
              <a:spLocks noChangeAspect="1" noChangeShapeType="1"/>
            </p:cNvSpPr>
            <p:nvPr/>
          </p:nvSpPr>
          <p:spPr bwMode="auto">
            <a:xfrm>
              <a:off x="3162" y="2632"/>
              <a:ext cx="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421" name="Group 125"/>
            <p:cNvGrpSpPr>
              <a:grpSpLocks noChangeAspect="1"/>
            </p:cNvGrpSpPr>
            <p:nvPr/>
          </p:nvGrpSpPr>
          <p:grpSpPr bwMode="auto">
            <a:xfrm>
              <a:off x="3572" y="2282"/>
              <a:ext cx="177" cy="49"/>
              <a:chOff x="2160" y="2016"/>
              <a:chExt cx="640" cy="164"/>
            </a:xfrm>
          </p:grpSpPr>
          <p:sp>
            <p:nvSpPr>
              <p:cNvPr id="695422" name="Rectangle 126"/>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23" name="Line 127"/>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24" name="Line 128"/>
            <p:cNvSpPr>
              <a:spLocks noChangeAspect="1" noChangeShapeType="1"/>
            </p:cNvSpPr>
            <p:nvPr/>
          </p:nvSpPr>
          <p:spPr bwMode="auto">
            <a:xfrm>
              <a:off x="3749" y="2307"/>
              <a:ext cx="41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425" name="Group 129"/>
            <p:cNvGrpSpPr>
              <a:grpSpLocks noChangeAspect="1"/>
            </p:cNvGrpSpPr>
            <p:nvPr/>
          </p:nvGrpSpPr>
          <p:grpSpPr bwMode="auto">
            <a:xfrm rot="5400000">
              <a:off x="3868" y="2584"/>
              <a:ext cx="258" cy="45"/>
              <a:chOff x="2157" y="2328"/>
              <a:chExt cx="860" cy="164"/>
            </a:xfrm>
          </p:grpSpPr>
          <p:grpSp>
            <p:nvGrpSpPr>
              <p:cNvPr id="695426" name="Group 130"/>
              <p:cNvGrpSpPr>
                <a:grpSpLocks noChangeAspect="1"/>
              </p:cNvGrpSpPr>
              <p:nvPr/>
            </p:nvGrpSpPr>
            <p:grpSpPr bwMode="auto">
              <a:xfrm>
                <a:off x="2157" y="2328"/>
                <a:ext cx="640" cy="164"/>
                <a:chOff x="2160" y="2016"/>
                <a:chExt cx="640" cy="164"/>
              </a:xfrm>
            </p:grpSpPr>
            <p:sp>
              <p:nvSpPr>
                <p:cNvPr id="695427" name="Rectangle 131"/>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28" name="Line 132"/>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29" name="Line 133"/>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30" name="Group 134"/>
            <p:cNvGrpSpPr>
              <a:grpSpLocks noChangeAspect="1"/>
            </p:cNvGrpSpPr>
            <p:nvPr/>
          </p:nvGrpSpPr>
          <p:grpSpPr bwMode="auto">
            <a:xfrm rot="5400000">
              <a:off x="4036" y="2578"/>
              <a:ext cx="258" cy="45"/>
              <a:chOff x="2157" y="2328"/>
              <a:chExt cx="860" cy="164"/>
            </a:xfrm>
          </p:grpSpPr>
          <p:grpSp>
            <p:nvGrpSpPr>
              <p:cNvPr id="695431" name="Group 135"/>
              <p:cNvGrpSpPr>
                <a:grpSpLocks noChangeAspect="1"/>
              </p:cNvGrpSpPr>
              <p:nvPr/>
            </p:nvGrpSpPr>
            <p:grpSpPr bwMode="auto">
              <a:xfrm>
                <a:off x="2157" y="2328"/>
                <a:ext cx="640" cy="164"/>
                <a:chOff x="2160" y="2016"/>
                <a:chExt cx="640" cy="164"/>
              </a:xfrm>
            </p:grpSpPr>
            <p:sp>
              <p:nvSpPr>
                <p:cNvPr id="695432" name="Rectangle 136"/>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33" name="Line 137"/>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34" name="Line 138"/>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35" name="Group 139"/>
            <p:cNvGrpSpPr>
              <a:grpSpLocks noChangeAspect="1"/>
            </p:cNvGrpSpPr>
            <p:nvPr/>
          </p:nvGrpSpPr>
          <p:grpSpPr bwMode="auto">
            <a:xfrm>
              <a:off x="3410" y="2542"/>
              <a:ext cx="238" cy="50"/>
              <a:chOff x="2157" y="2328"/>
              <a:chExt cx="860" cy="164"/>
            </a:xfrm>
          </p:grpSpPr>
          <p:grpSp>
            <p:nvGrpSpPr>
              <p:cNvPr id="695436" name="Group 140"/>
              <p:cNvGrpSpPr>
                <a:grpSpLocks noChangeAspect="1"/>
              </p:cNvGrpSpPr>
              <p:nvPr/>
            </p:nvGrpSpPr>
            <p:grpSpPr bwMode="auto">
              <a:xfrm>
                <a:off x="2157" y="2328"/>
                <a:ext cx="640" cy="164"/>
                <a:chOff x="2160" y="2016"/>
                <a:chExt cx="640" cy="164"/>
              </a:xfrm>
            </p:grpSpPr>
            <p:sp>
              <p:nvSpPr>
                <p:cNvPr id="695437" name="Rectangle 141"/>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38" name="Line 142"/>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39" name="Line 143"/>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40" name="Group 144"/>
            <p:cNvGrpSpPr>
              <a:grpSpLocks noChangeAspect="1"/>
            </p:cNvGrpSpPr>
            <p:nvPr/>
          </p:nvGrpSpPr>
          <p:grpSpPr bwMode="auto">
            <a:xfrm rot="-5400000">
              <a:off x="2225" y="2974"/>
              <a:ext cx="79" cy="169"/>
              <a:chOff x="2677" y="3260"/>
              <a:chExt cx="260" cy="608"/>
            </a:xfrm>
          </p:grpSpPr>
          <p:sp>
            <p:nvSpPr>
              <p:cNvPr id="695441" name="Line 145"/>
              <p:cNvSpPr>
                <a:spLocks noChangeAspect="1" noChangeShapeType="1"/>
              </p:cNvSpPr>
              <p:nvPr/>
            </p:nvSpPr>
            <p:spPr bwMode="auto">
              <a:xfrm>
                <a:off x="2677" y="3520"/>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42" name="Line 146"/>
              <p:cNvSpPr>
                <a:spLocks noChangeAspect="1" noChangeShapeType="1"/>
              </p:cNvSpPr>
              <p:nvPr/>
            </p:nvSpPr>
            <p:spPr bwMode="auto">
              <a:xfrm>
                <a:off x="2677" y="360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43" name="Line 147"/>
              <p:cNvSpPr>
                <a:spLocks noChangeAspect="1" noChangeShapeType="1"/>
              </p:cNvSpPr>
              <p:nvPr/>
            </p:nvSpPr>
            <p:spPr bwMode="auto">
              <a:xfrm rot="5400000">
                <a:off x="2675" y="3390"/>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44" name="Line 148"/>
              <p:cNvSpPr>
                <a:spLocks noChangeAspect="1" noChangeShapeType="1"/>
              </p:cNvSpPr>
              <p:nvPr/>
            </p:nvSpPr>
            <p:spPr bwMode="auto">
              <a:xfrm rot="5400000">
                <a:off x="2675" y="373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45" name="Group 149"/>
            <p:cNvGrpSpPr>
              <a:grpSpLocks noChangeAspect="1"/>
            </p:cNvGrpSpPr>
            <p:nvPr/>
          </p:nvGrpSpPr>
          <p:grpSpPr bwMode="auto">
            <a:xfrm rot="5400000">
              <a:off x="2236" y="3354"/>
              <a:ext cx="258" cy="45"/>
              <a:chOff x="2157" y="2328"/>
              <a:chExt cx="860" cy="164"/>
            </a:xfrm>
          </p:grpSpPr>
          <p:grpSp>
            <p:nvGrpSpPr>
              <p:cNvPr id="695446" name="Group 150"/>
              <p:cNvGrpSpPr>
                <a:grpSpLocks noChangeAspect="1"/>
              </p:cNvGrpSpPr>
              <p:nvPr/>
            </p:nvGrpSpPr>
            <p:grpSpPr bwMode="auto">
              <a:xfrm>
                <a:off x="2157" y="2328"/>
                <a:ext cx="640" cy="164"/>
                <a:chOff x="2160" y="2016"/>
                <a:chExt cx="640" cy="164"/>
              </a:xfrm>
            </p:grpSpPr>
            <p:sp>
              <p:nvSpPr>
                <p:cNvPr id="695447" name="Rectangle 151"/>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48" name="Line 152"/>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49" name="Line 153"/>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50" name="Group 154"/>
            <p:cNvGrpSpPr>
              <a:grpSpLocks noChangeAspect="1"/>
            </p:cNvGrpSpPr>
            <p:nvPr/>
          </p:nvGrpSpPr>
          <p:grpSpPr bwMode="auto">
            <a:xfrm rot="5400000">
              <a:off x="2502" y="3457"/>
              <a:ext cx="258" cy="45"/>
              <a:chOff x="2157" y="2328"/>
              <a:chExt cx="860" cy="164"/>
            </a:xfrm>
          </p:grpSpPr>
          <p:grpSp>
            <p:nvGrpSpPr>
              <p:cNvPr id="695451" name="Group 155"/>
              <p:cNvGrpSpPr>
                <a:grpSpLocks noChangeAspect="1"/>
              </p:cNvGrpSpPr>
              <p:nvPr/>
            </p:nvGrpSpPr>
            <p:grpSpPr bwMode="auto">
              <a:xfrm>
                <a:off x="2157" y="2328"/>
                <a:ext cx="640" cy="164"/>
                <a:chOff x="2160" y="2016"/>
                <a:chExt cx="640" cy="164"/>
              </a:xfrm>
            </p:grpSpPr>
            <p:sp>
              <p:nvSpPr>
                <p:cNvPr id="695452" name="Rectangle 156"/>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53" name="Line 157"/>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54" name="Line 158"/>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55" name="Group 159"/>
            <p:cNvGrpSpPr>
              <a:grpSpLocks noChangeAspect="1"/>
            </p:cNvGrpSpPr>
            <p:nvPr/>
          </p:nvGrpSpPr>
          <p:grpSpPr bwMode="auto">
            <a:xfrm rot="5400000">
              <a:off x="2794" y="3429"/>
              <a:ext cx="258" cy="45"/>
              <a:chOff x="2157" y="2328"/>
              <a:chExt cx="860" cy="164"/>
            </a:xfrm>
          </p:grpSpPr>
          <p:grpSp>
            <p:nvGrpSpPr>
              <p:cNvPr id="695456" name="Group 160"/>
              <p:cNvGrpSpPr>
                <a:grpSpLocks noChangeAspect="1"/>
              </p:cNvGrpSpPr>
              <p:nvPr/>
            </p:nvGrpSpPr>
            <p:grpSpPr bwMode="auto">
              <a:xfrm>
                <a:off x="2157" y="2328"/>
                <a:ext cx="640" cy="164"/>
                <a:chOff x="2160" y="2016"/>
                <a:chExt cx="640" cy="164"/>
              </a:xfrm>
            </p:grpSpPr>
            <p:sp>
              <p:nvSpPr>
                <p:cNvPr id="695457" name="Rectangle 161"/>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58" name="Line 162"/>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59" name="Line 163"/>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60" name="Rectangle 164"/>
            <p:cNvSpPr>
              <a:spLocks noChangeAspect="1" noChangeArrowheads="1"/>
            </p:cNvSpPr>
            <p:nvPr/>
          </p:nvSpPr>
          <p:spPr bwMode="auto">
            <a:xfrm rot="5400000">
              <a:off x="2709" y="3434"/>
              <a:ext cx="126" cy="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61" name="Line 165"/>
            <p:cNvSpPr>
              <a:spLocks noChangeAspect="1" noChangeShapeType="1"/>
            </p:cNvSpPr>
            <p:nvPr/>
          </p:nvSpPr>
          <p:spPr bwMode="auto">
            <a:xfrm rot="5400000">
              <a:off x="2739" y="3554"/>
              <a:ext cx="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462" name="Group 166"/>
            <p:cNvGrpSpPr>
              <a:grpSpLocks noChangeAspect="1"/>
            </p:cNvGrpSpPr>
            <p:nvPr/>
          </p:nvGrpSpPr>
          <p:grpSpPr bwMode="auto">
            <a:xfrm>
              <a:off x="3098" y="3374"/>
              <a:ext cx="72" cy="183"/>
              <a:chOff x="2677" y="3260"/>
              <a:chExt cx="260" cy="608"/>
            </a:xfrm>
          </p:grpSpPr>
          <p:sp>
            <p:nvSpPr>
              <p:cNvPr id="695463" name="Line 167"/>
              <p:cNvSpPr>
                <a:spLocks noChangeAspect="1" noChangeShapeType="1"/>
              </p:cNvSpPr>
              <p:nvPr/>
            </p:nvSpPr>
            <p:spPr bwMode="auto">
              <a:xfrm>
                <a:off x="2677" y="3520"/>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64" name="Line 168"/>
              <p:cNvSpPr>
                <a:spLocks noChangeAspect="1" noChangeShapeType="1"/>
              </p:cNvSpPr>
              <p:nvPr/>
            </p:nvSpPr>
            <p:spPr bwMode="auto">
              <a:xfrm>
                <a:off x="2677" y="360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65" name="Line 169"/>
              <p:cNvSpPr>
                <a:spLocks noChangeAspect="1" noChangeShapeType="1"/>
              </p:cNvSpPr>
              <p:nvPr/>
            </p:nvSpPr>
            <p:spPr bwMode="auto">
              <a:xfrm rot="5400000">
                <a:off x="2675" y="3390"/>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66" name="Line 170"/>
              <p:cNvSpPr>
                <a:spLocks noChangeAspect="1" noChangeShapeType="1"/>
              </p:cNvSpPr>
              <p:nvPr/>
            </p:nvSpPr>
            <p:spPr bwMode="auto">
              <a:xfrm rot="5400000">
                <a:off x="2675" y="373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67" name="Group 171"/>
            <p:cNvGrpSpPr>
              <a:grpSpLocks noChangeAspect="1"/>
            </p:cNvGrpSpPr>
            <p:nvPr/>
          </p:nvGrpSpPr>
          <p:grpSpPr bwMode="auto">
            <a:xfrm rot="5400000">
              <a:off x="3520" y="3429"/>
              <a:ext cx="258" cy="45"/>
              <a:chOff x="2157" y="2328"/>
              <a:chExt cx="860" cy="164"/>
            </a:xfrm>
          </p:grpSpPr>
          <p:grpSp>
            <p:nvGrpSpPr>
              <p:cNvPr id="695468" name="Group 172"/>
              <p:cNvGrpSpPr>
                <a:grpSpLocks noChangeAspect="1"/>
              </p:cNvGrpSpPr>
              <p:nvPr/>
            </p:nvGrpSpPr>
            <p:grpSpPr bwMode="auto">
              <a:xfrm>
                <a:off x="2157" y="2328"/>
                <a:ext cx="640" cy="164"/>
                <a:chOff x="2160" y="2016"/>
                <a:chExt cx="640" cy="164"/>
              </a:xfrm>
            </p:grpSpPr>
            <p:sp>
              <p:nvSpPr>
                <p:cNvPr id="695469" name="Rectangle 173"/>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70" name="Line 174"/>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71" name="Line 175"/>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472" name="Group 176"/>
            <p:cNvGrpSpPr>
              <a:grpSpLocks noChangeAspect="1"/>
            </p:cNvGrpSpPr>
            <p:nvPr/>
          </p:nvGrpSpPr>
          <p:grpSpPr bwMode="auto">
            <a:xfrm>
              <a:off x="2876" y="3700"/>
              <a:ext cx="93" cy="102"/>
              <a:chOff x="6740" y="12872"/>
              <a:chExt cx="333" cy="337"/>
            </a:xfrm>
          </p:grpSpPr>
          <p:sp>
            <p:nvSpPr>
              <p:cNvPr id="695473" name="Line 177"/>
              <p:cNvSpPr>
                <a:spLocks noChangeAspect="1" noChangeShapeType="1"/>
              </p:cNvSpPr>
              <p:nvPr/>
            </p:nvSpPr>
            <p:spPr bwMode="auto">
              <a:xfrm>
                <a:off x="6740" y="1320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74" name="Line 178"/>
              <p:cNvSpPr>
                <a:spLocks noChangeAspect="1" noChangeShapeType="1"/>
              </p:cNvSpPr>
              <p:nvPr/>
            </p:nvSpPr>
            <p:spPr bwMode="auto">
              <a:xfrm rot="5400000">
                <a:off x="6740" y="13039"/>
                <a:ext cx="3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75" name="Line 179"/>
            <p:cNvSpPr>
              <a:spLocks noChangeAspect="1" noChangeShapeType="1"/>
            </p:cNvSpPr>
            <p:nvPr/>
          </p:nvSpPr>
          <p:spPr bwMode="auto">
            <a:xfrm flipV="1">
              <a:off x="2366" y="3715"/>
              <a:ext cx="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76" name="Rectangle 180"/>
            <p:cNvSpPr>
              <a:spLocks noChangeAspect="1" noChangeArrowheads="1"/>
            </p:cNvSpPr>
            <p:nvPr/>
          </p:nvSpPr>
          <p:spPr bwMode="auto">
            <a:xfrm>
              <a:off x="2457" y="3687"/>
              <a:ext cx="116" cy="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77" name="Line 181"/>
            <p:cNvSpPr>
              <a:spLocks noChangeAspect="1" noChangeShapeType="1"/>
            </p:cNvSpPr>
            <p:nvPr/>
          </p:nvSpPr>
          <p:spPr bwMode="auto">
            <a:xfrm>
              <a:off x="2573" y="3712"/>
              <a:ext cx="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78" name="Oval 182"/>
            <p:cNvSpPr>
              <a:spLocks noChangeArrowheads="1"/>
            </p:cNvSpPr>
            <p:nvPr/>
          </p:nvSpPr>
          <p:spPr bwMode="auto">
            <a:xfrm>
              <a:off x="2936" y="2301"/>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79" name="Oval 183"/>
            <p:cNvSpPr>
              <a:spLocks noChangeArrowheads="1"/>
            </p:cNvSpPr>
            <p:nvPr/>
          </p:nvSpPr>
          <p:spPr bwMode="auto">
            <a:xfrm>
              <a:off x="3446" y="3857"/>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80" name="Oval 184"/>
            <p:cNvSpPr>
              <a:spLocks noChangeArrowheads="1"/>
            </p:cNvSpPr>
            <p:nvPr/>
          </p:nvSpPr>
          <p:spPr bwMode="auto">
            <a:xfrm>
              <a:off x="4166" y="3042"/>
              <a:ext cx="8" cy="7"/>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81" name="Oval 185"/>
            <p:cNvSpPr>
              <a:spLocks noChangeArrowheads="1"/>
            </p:cNvSpPr>
            <p:nvPr/>
          </p:nvSpPr>
          <p:spPr bwMode="auto">
            <a:xfrm>
              <a:off x="2936" y="2937"/>
              <a:ext cx="8" cy="7"/>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82" name="Oval 186"/>
            <p:cNvSpPr>
              <a:spLocks noChangeArrowheads="1"/>
            </p:cNvSpPr>
            <p:nvPr/>
          </p:nvSpPr>
          <p:spPr bwMode="auto">
            <a:xfrm>
              <a:off x="3056" y="2301"/>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83" name="Oval 187"/>
            <p:cNvSpPr>
              <a:spLocks noChangeArrowheads="1"/>
            </p:cNvSpPr>
            <p:nvPr/>
          </p:nvSpPr>
          <p:spPr bwMode="auto">
            <a:xfrm>
              <a:off x="3200" y="2301"/>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84" name="Oval 188"/>
            <p:cNvSpPr>
              <a:spLocks noChangeArrowheads="1"/>
            </p:cNvSpPr>
            <p:nvPr/>
          </p:nvSpPr>
          <p:spPr bwMode="auto">
            <a:xfrm>
              <a:off x="3992" y="2301"/>
              <a:ext cx="8" cy="1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485" name="Oval 189"/>
            <p:cNvSpPr>
              <a:spLocks noChangeArrowheads="1"/>
            </p:cNvSpPr>
            <p:nvPr/>
          </p:nvSpPr>
          <p:spPr bwMode="auto">
            <a:xfrm>
              <a:off x="4166" y="2301"/>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95486" name="Group 190"/>
            <p:cNvGrpSpPr>
              <a:grpSpLocks noChangeAspect="1"/>
            </p:cNvGrpSpPr>
            <p:nvPr/>
          </p:nvGrpSpPr>
          <p:grpSpPr bwMode="auto">
            <a:xfrm rot="5400000">
              <a:off x="4040" y="3171"/>
              <a:ext cx="258" cy="45"/>
              <a:chOff x="2157" y="2328"/>
              <a:chExt cx="860" cy="164"/>
            </a:xfrm>
          </p:grpSpPr>
          <p:grpSp>
            <p:nvGrpSpPr>
              <p:cNvPr id="695487" name="Group 191"/>
              <p:cNvGrpSpPr>
                <a:grpSpLocks noChangeAspect="1"/>
              </p:cNvGrpSpPr>
              <p:nvPr/>
            </p:nvGrpSpPr>
            <p:grpSpPr bwMode="auto">
              <a:xfrm>
                <a:off x="2157" y="2328"/>
                <a:ext cx="640" cy="164"/>
                <a:chOff x="2160" y="2016"/>
                <a:chExt cx="640" cy="164"/>
              </a:xfrm>
            </p:grpSpPr>
            <p:sp>
              <p:nvSpPr>
                <p:cNvPr id="695488" name="Rectangle 192"/>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89" name="Line 193"/>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90" name="Line 194"/>
              <p:cNvSpPr>
                <a:spLocks noChangeAspect="1" noChangeShapeType="1"/>
              </p:cNvSpPr>
              <p:nvPr/>
            </p:nvSpPr>
            <p:spPr bwMode="auto">
              <a:xfrm>
                <a:off x="2797" y="2412"/>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91" name="Line 195"/>
            <p:cNvSpPr>
              <a:spLocks noChangeAspect="1" noChangeShapeType="1"/>
            </p:cNvSpPr>
            <p:nvPr/>
          </p:nvSpPr>
          <p:spPr bwMode="auto">
            <a:xfrm>
              <a:off x="4130" y="3394"/>
              <a:ext cx="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92" name="Line 196"/>
            <p:cNvSpPr>
              <a:spLocks noChangeAspect="1" noChangeShapeType="1"/>
            </p:cNvSpPr>
            <p:nvPr/>
          </p:nvSpPr>
          <p:spPr bwMode="auto">
            <a:xfrm>
              <a:off x="4130" y="3421"/>
              <a:ext cx="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93" name="Line 197"/>
            <p:cNvSpPr>
              <a:spLocks noChangeAspect="1" noChangeShapeType="1"/>
            </p:cNvSpPr>
            <p:nvPr/>
          </p:nvSpPr>
          <p:spPr bwMode="auto">
            <a:xfrm rot="5400000">
              <a:off x="4127" y="3355"/>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94" name="Line 198"/>
            <p:cNvSpPr>
              <a:spLocks noChangeAspect="1" noChangeShapeType="1"/>
            </p:cNvSpPr>
            <p:nvPr/>
          </p:nvSpPr>
          <p:spPr bwMode="auto">
            <a:xfrm rot="5400000">
              <a:off x="4083" y="3512"/>
              <a:ext cx="1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495" name="Line 199"/>
            <p:cNvSpPr>
              <a:spLocks noChangeShapeType="1"/>
            </p:cNvSpPr>
            <p:nvPr/>
          </p:nvSpPr>
          <p:spPr bwMode="auto">
            <a:xfrm>
              <a:off x="3638" y="3598"/>
              <a:ext cx="11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496" name="Group 200"/>
            <p:cNvGrpSpPr>
              <a:grpSpLocks noChangeAspect="1"/>
            </p:cNvGrpSpPr>
            <p:nvPr/>
          </p:nvGrpSpPr>
          <p:grpSpPr bwMode="auto">
            <a:xfrm>
              <a:off x="4192" y="2815"/>
              <a:ext cx="177" cy="49"/>
              <a:chOff x="2160" y="2016"/>
              <a:chExt cx="640" cy="164"/>
            </a:xfrm>
          </p:grpSpPr>
          <p:sp>
            <p:nvSpPr>
              <p:cNvPr id="695497" name="Rectangle 201"/>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498" name="Line 202"/>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499" name="Line 203"/>
            <p:cNvSpPr>
              <a:spLocks noChangeAspect="1" noChangeShapeType="1"/>
            </p:cNvSpPr>
            <p:nvPr/>
          </p:nvSpPr>
          <p:spPr bwMode="auto">
            <a:xfrm>
              <a:off x="4369" y="2840"/>
              <a:ext cx="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500" name="Group 204"/>
            <p:cNvGrpSpPr>
              <a:grpSpLocks noChangeAspect="1"/>
            </p:cNvGrpSpPr>
            <p:nvPr/>
          </p:nvGrpSpPr>
          <p:grpSpPr bwMode="auto">
            <a:xfrm>
              <a:off x="4388" y="2843"/>
              <a:ext cx="72" cy="184"/>
              <a:chOff x="2677" y="3260"/>
              <a:chExt cx="260" cy="608"/>
            </a:xfrm>
          </p:grpSpPr>
          <p:sp>
            <p:nvSpPr>
              <p:cNvPr id="695501" name="Line 205"/>
              <p:cNvSpPr>
                <a:spLocks noChangeAspect="1" noChangeShapeType="1"/>
              </p:cNvSpPr>
              <p:nvPr/>
            </p:nvSpPr>
            <p:spPr bwMode="auto">
              <a:xfrm>
                <a:off x="2677" y="3520"/>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02" name="Line 206"/>
              <p:cNvSpPr>
                <a:spLocks noChangeAspect="1" noChangeShapeType="1"/>
              </p:cNvSpPr>
              <p:nvPr/>
            </p:nvSpPr>
            <p:spPr bwMode="auto">
              <a:xfrm>
                <a:off x="2677" y="360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03" name="Line 207"/>
              <p:cNvSpPr>
                <a:spLocks noChangeAspect="1" noChangeShapeType="1"/>
              </p:cNvSpPr>
              <p:nvPr/>
            </p:nvSpPr>
            <p:spPr bwMode="auto">
              <a:xfrm rot="5400000">
                <a:off x="2675" y="3390"/>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04" name="Line 208"/>
              <p:cNvSpPr>
                <a:spLocks noChangeAspect="1" noChangeShapeType="1"/>
              </p:cNvSpPr>
              <p:nvPr/>
            </p:nvSpPr>
            <p:spPr bwMode="auto">
              <a:xfrm rot="5400000">
                <a:off x="2675" y="373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5505" name="Group 209"/>
            <p:cNvGrpSpPr>
              <a:grpSpLocks noChangeAspect="1"/>
            </p:cNvGrpSpPr>
            <p:nvPr/>
          </p:nvGrpSpPr>
          <p:grpSpPr bwMode="auto">
            <a:xfrm>
              <a:off x="4376" y="2974"/>
              <a:ext cx="93" cy="102"/>
              <a:chOff x="6740" y="12872"/>
              <a:chExt cx="333" cy="337"/>
            </a:xfrm>
          </p:grpSpPr>
          <p:sp>
            <p:nvSpPr>
              <p:cNvPr id="695506" name="Line 210"/>
              <p:cNvSpPr>
                <a:spLocks noChangeAspect="1" noChangeShapeType="1"/>
              </p:cNvSpPr>
              <p:nvPr/>
            </p:nvSpPr>
            <p:spPr bwMode="auto">
              <a:xfrm>
                <a:off x="6740" y="1320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07" name="Line 211"/>
              <p:cNvSpPr>
                <a:spLocks noChangeAspect="1" noChangeShapeType="1"/>
              </p:cNvSpPr>
              <p:nvPr/>
            </p:nvSpPr>
            <p:spPr bwMode="auto">
              <a:xfrm rot="5400000">
                <a:off x="6740" y="13039"/>
                <a:ext cx="3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508" name="Rectangle 212"/>
            <p:cNvSpPr>
              <a:spLocks noChangeAspect="1" noChangeArrowheads="1"/>
            </p:cNvSpPr>
            <p:nvPr/>
          </p:nvSpPr>
          <p:spPr bwMode="auto">
            <a:xfrm>
              <a:off x="4607" y="2814"/>
              <a:ext cx="116" cy="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509" name="Line 213"/>
            <p:cNvSpPr>
              <a:spLocks noChangeShapeType="1"/>
            </p:cNvSpPr>
            <p:nvPr/>
          </p:nvSpPr>
          <p:spPr bwMode="auto">
            <a:xfrm>
              <a:off x="4424" y="2846"/>
              <a:ext cx="1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10" name="Line 214"/>
            <p:cNvSpPr>
              <a:spLocks noChangeAspect="1" noChangeShapeType="1"/>
            </p:cNvSpPr>
            <p:nvPr/>
          </p:nvSpPr>
          <p:spPr bwMode="auto">
            <a:xfrm>
              <a:off x="4723" y="2840"/>
              <a:ext cx="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11" name="Line 215"/>
            <p:cNvSpPr>
              <a:spLocks noChangeShapeType="1"/>
            </p:cNvSpPr>
            <p:nvPr/>
          </p:nvSpPr>
          <p:spPr bwMode="auto">
            <a:xfrm>
              <a:off x="4168" y="3329"/>
              <a:ext cx="3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512" name="Group 216"/>
            <p:cNvGrpSpPr>
              <a:grpSpLocks noChangeAspect="1"/>
            </p:cNvGrpSpPr>
            <p:nvPr/>
          </p:nvGrpSpPr>
          <p:grpSpPr bwMode="auto">
            <a:xfrm>
              <a:off x="4546" y="2987"/>
              <a:ext cx="177" cy="48"/>
              <a:chOff x="2160" y="2016"/>
              <a:chExt cx="640" cy="164"/>
            </a:xfrm>
          </p:grpSpPr>
          <p:sp>
            <p:nvSpPr>
              <p:cNvPr id="695513" name="Rectangle 217"/>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514" name="Line 218"/>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515" name="Line 219"/>
            <p:cNvSpPr>
              <a:spLocks noChangeAspect="1" noChangeShapeType="1"/>
            </p:cNvSpPr>
            <p:nvPr/>
          </p:nvSpPr>
          <p:spPr bwMode="auto">
            <a:xfrm>
              <a:off x="4723" y="3012"/>
              <a:ext cx="15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16" name="AutoShape 220"/>
            <p:cNvSpPr>
              <a:spLocks noChangeAspect="1" noChangeArrowheads="1"/>
            </p:cNvSpPr>
            <p:nvPr/>
          </p:nvSpPr>
          <p:spPr bwMode="auto">
            <a:xfrm rot="5400000">
              <a:off x="4902" y="2719"/>
              <a:ext cx="87" cy="67"/>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517" name="Line 221"/>
            <p:cNvSpPr>
              <a:spLocks noChangeAspect="1" noChangeShapeType="1"/>
            </p:cNvSpPr>
            <p:nvPr/>
          </p:nvSpPr>
          <p:spPr bwMode="auto">
            <a:xfrm>
              <a:off x="4882" y="2674"/>
              <a:ext cx="2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18" name="Line 222"/>
            <p:cNvSpPr>
              <a:spLocks noChangeAspect="1" noChangeShapeType="1"/>
            </p:cNvSpPr>
            <p:nvPr/>
          </p:nvSpPr>
          <p:spPr bwMode="auto">
            <a:xfrm>
              <a:off x="4882" y="3105"/>
              <a:ext cx="2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19" name="Line 223"/>
            <p:cNvSpPr>
              <a:spLocks noChangeAspect="1" noChangeShapeType="1"/>
            </p:cNvSpPr>
            <p:nvPr/>
          </p:nvSpPr>
          <p:spPr bwMode="auto">
            <a:xfrm rot="5400000">
              <a:off x="4667" y="2890"/>
              <a:ext cx="4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20" name="Text Box 224"/>
            <p:cNvSpPr txBox="1">
              <a:spLocks noChangeAspect="1" noChangeArrowheads="1"/>
            </p:cNvSpPr>
            <p:nvPr/>
          </p:nvSpPr>
          <p:spPr bwMode="auto">
            <a:xfrm>
              <a:off x="4990" y="2647"/>
              <a:ext cx="10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a:latin typeface="Times New Roman" panose="02020603050405020304" pitchFamily="18" charset="0"/>
                </a:rPr>
                <a:t>∞</a:t>
              </a:r>
            </a:p>
          </p:txBody>
        </p:sp>
        <p:sp>
          <p:nvSpPr>
            <p:cNvPr id="695521" name="Line 225"/>
            <p:cNvSpPr>
              <a:spLocks noChangeAspect="1" noChangeShapeType="1"/>
            </p:cNvSpPr>
            <p:nvPr/>
          </p:nvSpPr>
          <p:spPr bwMode="auto">
            <a:xfrm>
              <a:off x="4780" y="2841"/>
              <a:ext cx="1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22" name="Line 226"/>
            <p:cNvSpPr>
              <a:spLocks noChangeAspect="1" noChangeShapeType="1"/>
            </p:cNvSpPr>
            <p:nvPr/>
          </p:nvSpPr>
          <p:spPr bwMode="auto">
            <a:xfrm>
              <a:off x="5124" y="2917"/>
              <a:ext cx="1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23" name="Text Box 227"/>
            <p:cNvSpPr txBox="1">
              <a:spLocks noChangeAspect="1" noChangeArrowheads="1"/>
            </p:cNvSpPr>
            <p:nvPr/>
          </p:nvSpPr>
          <p:spPr bwMode="auto">
            <a:xfrm>
              <a:off x="4906" y="2787"/>
              <a:ext cx="6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a:latin typeface="Times New Roman" panose="02020603050405020304" pitchFamily="18" charset="0"/>
                </a:rPr>
                <a:t>-</a:t>
              </a:r>
            </a:p>
          </p:txBody>
        </p:sp>
        <p:sp>
          <p:nvSpPr>
            <p:cNvPr id="695524" name="Text Box 228"/>
            <p:cNvSpPr txBox="1">
              <a:spLocks noChangeAspect="1" noChangeArrowheads="1"/>
            </p:cNvSpPr>
            <p:nvPr/>
          </p:nvSpPr>
          <p:spPr bwMode="auto">
            <a:xfrm>
              <a:off x="4907" y="2954"/>
              <a:ext cx="5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a:latin typeface="Times New Roman" panose="02020603050405020304" pitchFamily="18" charset="0"/>
                </a:rPr>
                <a:t>+</a:t>
              </a:r>
            </a:p>
          </p:txBody>
        </p:sp>
        <p:sp>
          <p:nvSpPr>
            <p:cNvPr id="695525" name="Text Box 229"/>
            <p:cNvSpPr txBox="1">
              <a:spLocks noChangeAspect="1" noChangeArrowheads="1"/>
            </p:cNvSpPr>
            <p:nvPr/>
          </p:nvSpPr>
          <p:spPr bwMode="auto">
            <a:xfrm>
              <a:off x="5037" y="2843"/>
              <a:ext cx="6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a:latin typeface="Times New Roman" panose="02020603050405020304" pitchFamily="18" charset="0"/>
                </a:rPr>
                <a:t>+</a:t>
              </a:r>
            </a:p>
          </p:txBody>
        </p:sp>
        <p:sp>
          <p:nvSpPr>
            <p:cNvPr id="695526" name="Text Box 230"/>
            <p:cNvSpPr txBox="1">
              <a:spLocks noChangeAspect="1" noChangeArrowheads="1"/>
            </p:cNvSpPr>
            <p:nvPr/>
          </p:nvSpPr>
          <p:spPr bwMode="auto">
            <a:xfrm>
              <a:off x="4995" y="2971"/>
              <a:ext cx="66"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a:latin typeface="Times New Roman" panose="02020603050405020304" pitchFamily="18" charset="0"/>
                </a:rPr>
                <a:t>N</a:t>
              </a:r>
            </a:p>
          </p:txBody>
        </p:sp>
        <p:sp>
          <p:nvSpPr>
            <p:cNvPr id="695527" name="Line 231"/>
            <p:cNvSpPr>
              <a:spLocks noChangeAspect="1" noChangeShapeType="1"/>
            </p:cNvSpPr>
            <p:nvPr/>
          </p:nvSpPr>
          <p:spPr bwMode="auto">
            <a:xfrm rot="5400000">
              <a:off x="4904" y="2890"/>
              <a:ext cx="4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28" name="Line 232"/>
            <p:cNvSpPr>
              <a:spLocks noChangeShapeType="1"/>
            </p:cNvSpPr>
            <p:nvPr/>
          </p:nvSpPr>
          <p:spPr bwMode="auto">
            <a:xfrm flipH="1">
              <a:off x="4540" y="3013"/>
              <a:ext cx="0"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5529" name="Group 233"/>
            <p:cNvGrpSpPr>
              <a:grpSpLocks noChangeAspect="1"/>
            </p:cNvGrpSpPr>
            <p:nvPr/>
          </p:nvGrpSpPr>
          <p:grpSpPr bwMode="auto">
            <a:xfrm rot="5400000">
              <a:off x="4720" y="3086"/>
              <a:ext cx="192" cy="45"/>
              <a:chOff x="2160" y="2016"/>
              <a:chExt cx="640" cy="164"/>
            </a:xfrm>
          </p:grpSpPr>
          <p:sp>
            <p:nvSpPr>
              <p:cNvPr id="695530" name="Rectangle 234"/>
              <p:cNvSpPr>
                <a:spLocks noChangeAspect="1"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531" name="Line 235"/>
              <p:cNvSpPr>
                <a:spLocks noChangeAspect="1"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5532" name="Line 236"/>
            <p:cNvSpPr>
              <a:spLocks noChangeShapeType="1"/>
            </p:cNvSpPr>
            <p:nvPr/>
          </p:nvSpPr>
          <p:spPr bwMode="auto">
            <a:xfrm rot="5400000">
              <a:off x="4617" y="3399"/>
              <a:ext cx="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33" name="Rectangle 237"/>
            <p:cNvSpPr>
              <a:spLocks noChangeAspect="1" noChangeArrowheads="1"/>
            </p:cNvSpPr>
            <p:nvPr/>
          </p:nvSpPr>
          <p:spPr bwMode="auto">
            <a:xfrm>
              <a:off x="4956" y="2555"/>
              <a:ext cx="116" cy="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5534" name="Line 238"/>
            <p:cNvSpPr>
              <a:spLocks noChangeShapeType="1"/>
            </p:cNvSpPr>
            <p:nvPr/>
          </p:nvSpPr>
          <p:spPr bwMode="auto">
            <a:xfrm>
              <a:off x="4812" y="2578"/>
              <a:ext cx="1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35" name="Line 239"/>
            <p:cNvSpPr>
              <a:spLocks noChangeShapeType="1"/>
            </p:cNvSpPr>
            <p:nvPr/>
          </p:nvSpPr>
          <p:spPr bwMode="auto">
            <a:xfrm>
              <a:off x="4810" y="2582"/>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36" name="Line 240"/>
            <p:cNvSpPr>
              <a:spLocks noChangeShapeType="1"/>
            </p:cNvSpPr>
            <p:nvPr/>
          </p:nvSpPr>
          <p:spPr bwMode="auto">
            <a:xfrm>
              <a:off x="5076" y="2579"/>
              <a:ext cx="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37" name="Line 241"/>
            <p:cNvSpPr>
              <a:spLocks noChangeShapeType="1"/>
            </p:cNvSpPr>
            <p:nvPr/>
          </p:nvSpPr>
          <p:spPr bwMode="auto">
            <a:xfrm>
              <a:off x="5212" y="2575"/>
              <a:ext cx="0" cy="3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5538" name="Oval 242"/>
            <p:cNvSpPr>
              <a:spLocks noChangeArrowheads="1"/>
            </p:cNvSpPr>
            <p:nvPr/>
          </p:nvSpPr>
          <p:spPr bwMode="auto">
            <a:xfrm>
              <a:off x="4804" y="2837"/>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39" name="Oval 243"/>
            <p:cNvSpPr>
              <a:spLocks noChangeArrowheads="1"/>
            </p:cNvSpPr>
            <p:nvPr/>
          </p:nvSpPr>
          <p:spPr bwMode="auto">
            <a:xfrm>
              <a:off x="4164" y="3327"/>
              <a:ext cx="8" cy="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40" name="Oval 244"/>
            <p:cNvSpPr>
              <a:spLocks noChangeArrowheads="1"/>
            </p:cNvSpPr>
            <p:nvPr/>
          </p:nvSpPr>
          <p:spPr bwMode="auto">
            <a:xfrm>
              <a:off x="5206" y="2911"/>
              <a:ext cx="8" cy="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41" name="Oval 245"/>
            <p:cNvSpPr>
              <a:spLocks noChangeArrowheads="1"/>
            </p:cNvSpPr>
            <p:nvPr/>
          </p:nvSpPr>
          <p:spPr bwMode="auto">
            <a:xfrm>
              <a:off x="4805" y="3004"/>
              <a:ext cx="9" cy="1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42" name="Oval 246"/>
            <p:cNvSpPr>
              <a:spLocks noChangeArrowheads="1"/>
            </p:cNvSpPr>
            <p:nvPr/>
          </p:nvSpPr>
          <p:spPr bwMode="auto">
            <a:xfrm>
              <a:off x="4422" y="2839"/>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43" name="Oval 247"/>
            <p:cNvSpPr>
              <a:spLocks noChangeArrowheads="1"/>
            </p:cNvSpPr>
            <p:nvPr/>
          </p:nvSpPr>
          <p:spPr bwMode="auto">
            <a:xfrm>
              <a:off x="3994" y="2839"/>
              <a:ext cx="8" cy="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44" name="Text Box 248"/>
            <p:cNvSpPr txBox="1">
              <a:spLocks noChangeArrowheads="1"/>
            </p:cNvSpPr>
            <p:nvPr/>
          </p:nvSpPr>
          <p:spPr bwMode="auto">
            <a:xfrm>
              <a:off x="4472" y="2620"/>
              <a:ext cx="5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20kΩ</a:t>
              </a:r>
            </a:p>
          </p:txBody>
        </p:sp>
        <p:sp>
          <p:nvSpPr>
            <p:cNvPr id="695545" name="Text Box 249"/>
            <p:cNvSpPr txBox="1">
              <a:spLocks noChangeArrowheads="1"/>
            </p:cNvSpPr>
            <p:nvPr/>
          </p:nvSpPr>
          <p:spPr bwMode="auto">
            <a:xfrm>
              <a:off x="4492" y="3004"/>
              <a:ext cx="6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20kΩ</a:t>
              </a:r>
            </a:p>
          </p:txBody>
        </p:sp>
        <p:sp>
          <p:nvSpPr>
            <p:cNvPr id="695546" name="Text Box 250"/>
            <p:cNvSpPr txBox="1">
              <a:spLocks noChangeArrowheads="1"/>
            </p:cNvSpPr>
            <p:nvPr/>
          </p:nvSpPr>
          <p:spPr bwMode="auto">
            <a:xfrm>
              <a:off x="4124" y="2614"/>
              <a:ext cx="55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10kΩ</a:t>
              </a:r>
            </a:p>
          </p:txBody>
        </p:sp>
        <p:sp>
          <p:nvSpPr>
            <p:cNvPr id="695547" name="Text Box 251"/>
            <p:cNvSpPr txBox="1">
              <a:spLocks noChangeArrowheads="1"/>
            </p:cNvSpPr>
            <p:nvPr/>
          </p:nvSpPr>
          <p:spPr bwMode="auto">
            <a:xfrm>
              <a:off x="4128" y="3073"/>
              <a:ext cx="5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10kΩ</a:t>
              </a:r>
            </a:p>
          </p:txBody>
        </p:sp>
        <p:sp>
          <p:nvSpPr>
            <p:cNvPr id="695548" name="Text Box 252"/>
            <p:cNvSpPr txBox="1">
              <a:spLocks noChangeArrowheads="1"/>
            </p:cNvSpPr>
            <p:nvPr/>
          </p:nvSpPr>
          <p:spPr bwMode="auto">
            <a:xfrm>
              <a:off x="4796" y="2362"/>
              <a:ext cx="62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200kΩ</a:t>
              </a:r>
            </a:p>
          </p:txBody>
        </p:sp>
        <p:sp>
          <p:nvSpPr>
            <p:cNvPr id="695549" name="Text Box 253"/>
            <p:cNvSpPr txBox="1">
              <a:spLocks noChangeArrowheads="1"/>
            </p:cNvSpPr>
            <p:nvPr/>
          </p:nvSpPr>
          <p:spPr bwMode="auto">
            <a:xfrm>
              <a:off x="3980" y="3062"/>
              <a:ext cx="20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R</a:t>
              </a:r>
              <a:endParaRPr lang="en-US" altLang="zh-CN" sz="1400" b="1" i="1" baseline="-25000">
                <a:latin typeface="Times New Roman" panose="02020603050405020304" pitchFamily="18" charset="0"/>
              </a:endParaRPr>
            </a:p>
          </p:txBody>
        </p:sp>
        <p:sp>
          <p:nvSpPr>
            <p:cNvPr id="695550" name="Text Box 254"/>
            <p:cNvSpPr txBox="1">
              <a:spLocks noChangeArrowheads="1"/>
            </p:cNvSpPr>
            <p:nvPr/>
          </p:nvSpPr>
          <p:spPr bwMode="auto">
            <a:xfrm>
              <a:off x="4010" y="3386"/>
              <a:ext cx="20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C</a:t>
              </a:r>
              <a:endParaRPr lang="en-US" altLang="zh-CN" sz="1400" b="1" i="1" baseline="-25000">
                <a:latin typeface="Times New Roman" panose="02020603050405020304" pitchFamily="18" charset="0"/>
              </a:endParaRPr>
            </a:p>
          </p:txBody>
        </p:sp>
        <p:sp>
          <p:nvSpPr>
            <p:cNvPr id="695551" name="Text Box 255"/>
            <p:cNvSpPr txBox="1">
              <a:spLocks noChangeArrowheads="1"/>
            </p:cNvSpPr>
            <p:nvPr/>
          </p:nvSpPr>
          <p:spPr bwMode="auto">
            <a:xfrm>
              <a:off x="4196" y="2809"/>
              <a:ext cx="20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R</a:t>
              </a:r>
              <a:endParaRPr lang="en-US" altLang="zh-CN" sz="1400" b="1" i="1" baseline="-25000">
                <a:latin typeface="Times New Roman" panose="02020603050405020304" pitchFamily="18" charset="0"/>
              </a:endParaRPr>
            </a:p>
          </p:txBody>
        </p:sp>
        <p:sp>
          <p:nvSpPr>
            <p:cNvPr id="695552" name="Text Box 256"/>
            <p:cNvSpPr txBox="1">
              <a:spLocks noChangeArrowheads="1"/>
            </p:cNvSpPr>
            <p:nvPr/>
          </p:nvSpPr>
          <p:spPr bwMode="auto">
            <a:xfrm>
              <a:off x="4240" y="2891"/>
              <a:ext cx="20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C</a:t>
              </a:r>
              <a:endParaRPr lang="en-US" altLang="zh-CN" sz="1400" b="1" i="1" baseline="-25000">
                <a:latin typeface="Times New Roman" panose="02020603050405020304" pitchFamily="18" charset="0"/>
              </a:endParaRPr>
            </a:p>
          </p:txBody>
        </p:sp>
        <p:sp>
          <p:nvSpPr>
            <p:cNvPr id="695553" name="Text Box 257"/>
            <p:cNvSpPr txBox="1">
              <a:spLocks noChangeArrowheads="1"/>
            </p:cNvSpPr>
            <p:nvPr/>
          </p:nvSpPr>
          <p:spPr bwMode="auto">
            <a:xfrm>
              <a:off x="4410" y="2809"/>
              <a:ext cx="67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dirty="0">
                  <a:latin typeface="Times New Roman" panose="02020603050405020304" pitchFamily="18" charset="0"/>
                </a:rPr>
                <a:t>0.01μF</a:t>
              </a:r>
            </a:p>
          </p:txBody>
        </p:sp>
        <p:sp>
          <p:nvSpPr>
            <p:cNvPr id="695554" name="Oval 258"/>
            <p:cNvSpPr>
              <a:spLocks noChangeArrowheads="1"/>
            </p:cNvSpPr>
            <p:nvPr/>
          </p:nvSpPr>
          <p:spPr bwMode="auto">
            <a:xfrm>
              <a:off x="3644" y="3592"/>
              <a:ext cx="8" cy="7"/>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55" name="Oval 259"/>
            <p:cNvSpPr>
              <a:spLocks noChangeArrowheads="1"/>
            </p:cNvSpPr>
            <p:nvPr/>
          </p:nvSpPr>
          <p:spPr bwMode="auto">
            <a:xfrm>
              <a:off x="4166" y="3594"/>
              <a:ext cx="8" cy="7"/>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5556" name="Text Box 260"/>
            <p:cNvSpPr txBox="1">
              <a:spLocks noChangeArrowheads="1"/>
            </p:cNvSpPr>
            <p:nvPr/>
          </p:nvSpPr>
          <p:spPr bwMode="auto">
            <a:xfrm>
              <a:off x="4508" y="3160"/>
              <a:ext cx="58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200kΩ</a:t>
              </a:r>
            </a:p>
          </p:txBody>
        </p:sp>
        <p:sp>
          <p:nvSpPr>
            <p:cNvPr id="695557" name="Text Box 261"/>
            <p:cNvSpPr txBox="1">
              <a:spLocks noChangeArrowheads="1"/>
            </p:cNvSpPr>
            <p:nvPr/>
          </p:nvSpPr>
          <p:spPr bwMode="auto">
            <a:xfrm>
              <a:off x="4846" y="3089"/>
              <a:ext cx="4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a:latin typeface="Times New Roman" panose="02020603050405020304" pitchFamily="18" charset="0"/>
                </a:rPr>
                <a:t>F007</a:t>
              </a:r>
            </a:p>
          </p:txBody>
        </p:sp>
        <p:sp>
          <p:nvSpPr>
            <p:cNvPr id="695558" name="Text Box 262"/>
            <p:cNvSpPr txBox="1">
              <a:spLocks noChangeArrowheads="1"/>
            </p:cNvSpPr>
            <p:nvPr/>
          </p:nvSpPr>
          <p:spPr bwMode="auto">
            <a:xfrm>
              <a:off x="1968" y="2796"/>
              <a:ext cx="25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i="1">
                  <a:latin typeface="Times New Roman" panose="02020603050405020304" pitchFamily="18" charset="0"/>
                </a:rPr>
                <a:t>u</a:t>
              </a:r>
              <a:r>
                <a:rPr lang="en-US" altLang="zh-CN" sz="1400" b="1" baseline="-25000">
                  <a:latin typeface="Times New Roman" panose="02020603050405020304" pitchFamily="18" charset="0"/>
                </a:rPr>
                <a:t>s</a:t>
              </a:r>
            </a:p>
          </p:txBody>
        </p:sp>
      </p:grpSp>
      <p:sp>
        <p:nvSpPr>
          <p:cNvPr id="695559" name="Text Box 263"/>
          <p:cNvSpPr txBox="1">
            <a:spLocks noChangeArrowheads="1"/>
          </p:cNvSpPr>
          <p:nvPr/>
        </p:nvSpPr>
        <p:spPr bwMode="auto">
          <a:xfrm>
            <a:off x="1145832" y="3472782"/>
            <a:ext cx="35089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spcBef>
                <a:spcPct val="50000"/>
              </a:spcBef>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乘法器式相敏检波与乘法器式调幅电路在结构上有哪些区别？ </a:t>
            </a:r>
          </a:p>
        </p:txBody>
      </p:sp>
      <p:sp>
        <p:nvSpPr>
          <p:cNvPr id="695560" name="Text Box 264"/>
          <p:cNvSpPr txBox="1">
            <a:spLocks noChangeArrowheads="1"/>
          </p:cNvSpPr>
          <p:nvPr/>
        </p:nvSpPr>
        <p:spPr bwMode="auto">
          <a:xfrm>
            <a:off x="1125188" y="4865088"/>
            <a:ext cx="691197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输入输出的信号不同，导致不同的耦合回路</a:t>
            </a:r>
          </a:p>
          <a:p>
            <a:pPr>
              <a:spcBef>
                <a:spcPct val="20000"/>
              </a:spcBef>
              <a:buFontTx/>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相敏检波电路多了一级滤波电路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52204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3194B16-69D0-479D-BCBF-9799BDA4EF67}"/>
              </a:ext>
            </a:extLst>
          </p:cNvPr>
          <p:cNvSpPr>
            <a:spLocks noGrp="1"/>
          </p:cNvSpPr>
          <p:nvPr>
            <p:ph type="title"/>
          </p:nvPr>
        </p:nvSpPr>
        <p:spPr/>
        <p:txBody>
          <a:bodyPr>
            <a:normAutofit/>
          </a:bodyPr>
          <a:lstStyle/>
          <a:p>
            <a:r>
              <a:rPr lang="zh-CN" altLang="en-US" sz="4800" b="1" dirty="0">
                <a:latin typeface="微软雅黑" panose="020B0503020204020204" pitchFamily="34" charset="-122"/>
                <a:ea typeface="微软雅黑" panose="020B0503020204020204" pitchFamily="34" charset="-122"/>
              </a:rPr>
              <a:t>本章知识点</a:t>
            </a:r>
          </a:p>
        </p:txBody>
      </p:sp>
      <p:sp>
        <p:nvSpPr>
          <p:cNvPr id="5" name="内容占位符 4">
            <a:extLst>
              <a:ext uri="{FF2B5EF4-FFF2-40B4-BE49-F238E27FC236}">
                <a16:creationId xmlns:a16="http://schemas.microsoft.com/office/drawing/2014/main" id="{AE8C2C18-CE9A-42BF-B273-7B2972DFF49B}"/>
              </a:ext>
            </a:extLst>
          </p:cNvPr>
          <p:cNvSpPr>
            <a:spLocks noGrp="1"/>
          </p:cNvSpPr>
          <p:nvPr>
            <p:ph idx="1"/>
          </p:nvPr>
        </p:nvSpPr>
        <p:spPr>
          <a:xfrm>
            <a:off x="4723060" y="2387566"/>
            <a:ext cx="7417778" cy="3168178"/>
          </a:xfrm>
        </p:spPr>
        <p:txBody>
          <a:bodyPr/>
          <a:lstStyle/>
          <a:p>
            <a:pPr marL="457200" indent="-457200">
              <a:lnSpc>
                <a:spcPct val="200000"/>
              </a:lnSpc>
              <a:buFont typeface="+mj-lt"/>
              <a:buAutoNum type="arabicPeriod"/>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调幅波信号的产生方法及解调方法</a:t>
            </a:r>
          </a:p>
          <a:p>
            <a:pPr marL="457200" indent="-457200">
              <a:lnSpc>
                <a:spcPct val="200000"/>
              </a:lnSpc>
              <a:buFont typeface="+mj-lt"/>
              <a:buAutoNum type="arabicPeriod"/>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调频信号的产生方法及鉴频方法</a:t>
            </a:r>
          </a:p>
          <a:p>
            <a:pPr marL="457200" indent="-457200">
              <a:lnSpc>
                <a:spcPct val="200000"/>
              </a:lnSpc>
              <a:buFont typeface="+mj-lt"/>
              <a:buAutoNum type="arabicPeriod"/>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调相信号的产生方法及鉴相方法</a:t>
            </a:r>
          </a:p>
          <a:p>
            <a:pPr marL="457200" indent="-457200">
              <a:lnSpc>
                <a:spcPct val="200000"/>
              </a:lnSpc>
              <a:buFont typeface="+mj-lt"/>
              <a:buAutoNum type="arabicPeriod"/>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脉宽调制信号的产生方法及解调方法</a:t>
            </a:r>
          </a:p>
          <a:p>
            <a:pPr marL="457200" indent="-457200">
              <a:lnSpc>
                <a:spcPct val="200000"/>
              </a:lnSpc>
              <a:buFont typeface="+mj-lt"/>
              <a:buAutoNum type="arabicPeriod"/>
            </a:pP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716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626" name="Rectangle 98"/>
          <p:cNvSpPr>
            <a:spLocks noGrp="1" noChangeArrowheads="1"/>
          </p:cNvSpPr>
          <p:nvPr>
            <p:ph type="title"/>
          </p:nvPr>
        </p:nvSpPr>
        <p:spPr>
          <a:xfrm>
            <a:off x="838200" y="474784"/>
            <a:ext cx="10515600" cy="590429"/>
          </a:xfrm>
          <a:noFill/>
          <a:ln/>
        </p:spPr>
        <p:txBody>
          <a:bodyPr>
            <a:norm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、相乘式相敏检波电路</a:t>
            </a:r>
            <a:endParaRPr kumimoji="1" lang="zh-CN" altLang="en-US"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4294967295"/>
          </p:nvPr>
        </p:nvSpPr>
        <p:spPr>
          <a:xfrm>
            <a:off x="838200" y="1199177"/>
            <a:ext cx="10515600" cy="4977788"/>
          </a:xfrm>
        </p:spPr>
        <p:txBody>
          <a:bodyPr/>
          <a:lstStyle/>
          <a:p>
            <a:r>
              <a:rPr kumimoji="1" lang="zh-CN" altLang="en-US" dirty="0">
                <a:latin typeface="微软雅黑" panose="020B0503020204020204" pitchFamily="34" charset="-122"/>
                <a:ea typeface="微软雅黑" panose="020B0503020204020204" pitchFamily="34" charset="-122"/>
              </a:rPr>
              <a:t>开关式半波相敏检波电路</a:t>
            </a:r>
          </a:p>
          <a:p>
            <a:endParaRPr lang="zh-CN" altLang="en-US" dirty="0">
              <a:latin typeface="微软雅黑" panose="020B0503020204020204" pitchFamily="34" charset="-122"/>
              <a:ea typeface="微软雅黑" panose="020B0503020204020204" pitchFamily="34" charset="-122"/>
            </a:endParaRPr>
          </a:p>
        </p:txBody>
      </p:sp>
      <p:grpSp>
        <p:nvGrpSpPr>
          <p:cNvPr id="662531" name="Group 3"/>
          <p:cNvGrpSpPr>
            <a:grpSpLocks/>
          </p:cNvGrpSpPr>
          <p:nvPr/>
        </p:nvGrpSpPr>
        <p:grpSpPr bwMode="auto">
          <a:xfrm>
            <a:off x="1586844" y="2098675"/>
            <a:ext cx="2286000" cy="2168525"/>
            <a:chOff x="1152" y="1747"/>
            <a:chExt cx="1440" cy="1366"/>
          </a:xfrm>
        </p:grpSpPr>
        <p:sp>
          <p:nvSpPr>
            <p:cNvPr id="662532" name="Text Box 4"/>
            <p:cNvSpPr txBox="1">
              <a:spLocks noChangeArrowheads="1"/>
            </p:cNvSpPr>
            <p:nvPr/>
          </p:nvSpPr>
          <p:spPr bwMode="auto">
            <a:xfrm>
              <a:off x="1152" y="2242"/>
              <a:ext cx="3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s</a:t>
              </a:r>
              <a:endParaRPr lang="en-US" altLang="zh-CN" sz="2000" i="1" baseline="-25000">
                <a:latin typeface="Times New Roman" panose="02020603050405020304" pitchFamily="18" charset="0"/>
              </a:endParaRPr>
            </a:p>
          </p:txBody>
        </p:sp>
        <p:sp>
          <p:nvSpPr>
            <p:cNvPr id="662533" name="Line 5"/>
            <p:cNvSpPr>
              <a:spLocks noChangeShapeType="1"/>
            </p:cNvSpPr>
            <p:nvPr/>
          </p:nvSpPr>
          <p:spPr bwMode="auto">
            <a:xfrm>
              <a:off x="1253" y="2765"/>
              <a:ext cx="1111"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2534" name="Group 6"/>
            <p:cNvGrpSpPr>
              <a:grpSpLocks/>
            </p:cNvGrpSpPr>
            <p:nvPr/>
          </p:nvGrpSpPr>
          <p:grpSpPr bwMode="auto">
            <a:xfrm>
              <a:off x="1536" y="2266"/>
              <a:ext cx="124" cy="624"/>
              <a:chOff x="3780" y="5184"/>
              <a:chExt cx="360" cy="1560"/>
            </a:xfrm>
          </p:grpSpPr>
          <p:sp>
            <p:nvSpPr>
              <p:cNvPr id="662535" name="Line 7"/>
              <p:cNvSpPr>
                <a:spLocks noChangeShapeType="1"/>
              </p:cNvSpPr>
              <p:nvPr/>
            </p:nvSpPr>
            <p:spPr bwMode="auto">
              <a:xfrm>
                <a:off x="4140" y="5184"/>
                <a:ext cx="0" cy="156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36" name="Line 8"/>
              <p:cNvSpPr>
                <a:spLocks noChangeShapeType="1"/>
              </p:cNvSpPr>
              <p:nvPr/>
            </p:nvSpPr>
            <p:spPr bwMode="auto">
              <a:xfrm flipH="1">
                <a:off x="3780" y="5184"/>
                <a:ext cx="360"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2537" name="Oval 9"/>
            <p:cNvSpPr>
              <a:spLocks noChangeArrowheads="1"/>
            </p:cNvSpPr>
            <p:nvPr/>
          </p:nvSpPr>
          <p:spPr bwMode="auto">
            <a:xfrm>
              <a:off x="1649" y="2890"/>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38" name="Line 10"/>
            <p:cNvSpPr>
              <a:spLocks noChangeShapeType="1"/>
            </p:cNvSpPr>
            <p:nvPr/>
          </p:nvSpPr>
          <p:spPr bwMode="auto">
            <a:xfrm>
              <a:off x="1809" y="2266"/>
              <a:ext cx="0" cy="624"/>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39" name="Line 11"/>
            <p:cNvSpPr>
              <a:spLocks noChangeShapeType="1"/>
            </p:cNvSpPr>
            <p:nvPr/>
          </p:nvSpPr>
          <p:spPr bwMode="auto">
            <a:xfrm>
              <a:off x="1264" y="1978"/>
              <a:ext cx="281"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40" name="Line 12"/>
            <p:cNvSpPr>
              <a:spLocks noChangeShapeType="1"/>
            </p:cNvSpPr>
            <p:nvPr/>
          </p:nvSpPr>
          <p:spPr bwMode="auto">
            <a:xfrm>
              <a:off x="1631" y="1978"/>
              <a:ext cx="726"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41" name="Line 13"/>
            <p:cNvSpPr>
              <a:spLocks noChangeShapeType="1"/>
            </p:cNvSpPr>
            <p:nvPr/>
          </p:nvSpPr>
          <p:spPr bwMode="auto">
            <a:xfrm>
              <a:off x="2144" y="1978"/>
              <a:ext cx="0" cy="197"/>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42" name="Line 14"/>
            <p:cNvSpPr>
              <a:spLocks noChangeShapeType="1"/>
            </p:cNvSpPr>
            <p:nvPr/>
          </p:nvSpPr>
          <p:spPr bwMode="auto">
            <a:xfrm>
              <a:off x="2145" y="2269"/>
              <a:ext cx="0" cy="503"/>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43" name="Text Box 15"/>
            <p:cNvSpPr txBox="1">
              <a:spLocks noChangeArrowheads="1"/>
            </p:cNvSpPr>
            <p:nvPr/>
          </p:nvSpPr>
          <p:spPr bwMode="auto">
            <a:xfrm>
              <a:off x="2258" y="2266"/>
              <a:ext cx="33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i="1" baseline="-25000">
                <a:latin typeface="Times New Roman" panose="02020603050405020304" pitchFamily="18" charset="0"/>
              </a:endParaRPr>
            </a:p>
          </p:txBody>
        </p:sp>
        <p:sp>
          <p:nvSpPr>
            <p:cNvPr id="662544" name="Text Box 16"/>
            <p:cNvSpPr txBox="1">
              <a:spLocks noChangeArrowheads="1"/>
            </p:cNvSpPr>
            <p:nvPr/>
          </p:nvSpPr>
          <p:spPr bwMode="auto">
            <a:xfrm>
              <a:off x="1484" y="2866"/>
              <a:ext cx="33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c</a:t>
              </a:r>
              <a:endParaRPr lang="en-US" altLang="zh-CN" sz="2000" i="1" baseline="-25000">
                <a:latin typeface="Times New Roman" panose="02020603050405020304" pitchFamily="18" charset="0"/>
              </a:endParaRPr>
            </a:p>
          </p:txBody>
        </p:sp>
        <p:sp>
          <p:nvSpPr>
            <p:cNvPr id="662545" name="Text Box 17"/>
            <p:cNvSpPr txBox="1">
              <a:spLocks noChangeArrowheads="1"/>
            </p:cNvSpPr>
            <p:nvPr/>
          </p:nvSpPr>
          <p:spPr bwMode="auto">
            <a:xfrm>
              <a:off x="2104" y="2092"/>
              <a:ext cx="30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a:latin typeface="Times New Roman" panose="02020603050405020304" pitchFamily="18" charset="0"/>
                </a:rPr>
                <a:t>V</a:t>
              </a:r>
              <a:r>
                <a:rPr lang="en-US" altLang="zh-CN" sz="2000" baseline="-25000">
                  <a:latin typeface="Times New Roman" panose="02020603050405020304" pitchFamily="18" charset="0"/>
                </a:rPr>
                <a:t>2</a:t>
              </a:r>
            </a:p>
          </p:txBody>
        </p:sp>
        <p:sp>
          <p:nvSpPr>
            <p:cNvPr id="662546" name="Text Box 18"/>
            <p:cNvSpPr txBox="1">
              <a:spLocks noChangeArrowheads="1"/>
            </p:cNvSpPr>
            <p:nvPr/>
          </p:nvSpPr>
          <p:spPr bwMode="auto">
            <a:xfrm>
              <a:off x="1475" y="1747"/>
              <a:ext cx="3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a:latin typeface="Times New Roman" panose="02020603050405020304" pitchFamily="18" charset="0"/>
                </a:rPr>
                <a:t>V</a:t>
              </a:r>
              <a:r>
                <a:rPr lang="en-US" altLang="zh-CN" sz="2000" baseline="-25000">
                  <a:latin typeface="Times New Roman" panose="02020603050405020304" pitchFamily="18" charset="0"/>
                </a:rPr>
                <a:t>1</a:t>
              </a:r>
            </a:p>
          </p:txBody>
        </p:sp>
        <p:sp>
          <p:nvSpPr>
            <p:cNvPr id="662547" name="Oval 19"/>
            <p:cNvSpPr>
              <a:spLocks noChangeArrowheads="1"/>
            </p:cNvSpPr>
            <p:nvPr/>
          </p:nvSpPr>
          <p:spPr bwMode="auto">
            <a:xfrm flipH="1">
              <a:off x="2133" y="2750"/>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662548" name="Oval 20"/>
            <p:cNvSpPr>
              <a:spLocks noChangeArrowheads="1"/>
            </p:cNvSpPr>
            <p:nvPr/>
          </p:nvSpPr>
          <p:spPr bwMode="auto">
            <a:xfrm flipH="1">
              <a:off x="1524" y="2253"/>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662549" name="Oval 21"/>
            <p:cNvSpPr>
              <a:spLocks noChangeArrowheads="1"/>
            </p:cNvSpPr>
            <p:nvPr/>
          </p:nvSpPr>
          <p:spPr bwMode="auto">
            <a:xfrm flipH="1">
              <a:off x="1524" y="2750"/>
              <a:ext cx="28"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662550" name="Oval 22"/>
            <p:cNvSpPr>
              <a:spLocks noChangeArrowheads="1"/>
            </p:cNvSpPr>
            <p:nvPr/>
          </p:nvSpPr>
          <p:spPr bwMode="auto">
            <a:xfrm flipH="1">
              <a:off x="2133" y="1965"/>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662551" name="Text Box 23"/>
            <p:cNvSpPr txBox="1">
              <a:spLocks noChangeArrowheads="1"/>
            </p:cNvSpPr>
            <p:nvPr/>
          </p:nvSpPr>
          <p:spPr bwMode="auto">
            <a:xfrm>
              <a:off x="1789" y="2890"/>
              <a:ext cx="33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c</a:t>
              </a:r>
              <a:endParaRPr lang="en-US" altLang="zh-CN" sz="2000" i="1" baseline="-25000">
                <a:latin typeface="Times New Roman" panose="02020603050405020304" pitchFamily="18" charset="0"/>
              </a:endParaRPr>
            </a:p>
          </p:txBody>
        </p:sp>
        <p:sp>
          <p:nvSpPr>
            <p:cNvPr id="662552" name="Line 24"/>
            <p:cNvSpPr>
              <a:spLocks noChangeShapeType="1"/>
            </p:cNvSpPr>
            <p:nvPr/>
          </p:nvSpPr>
          <p:spPr bwMode="auto">
            <a:xfrm flipV="1">
              <a:off x="1874" y="2928"/>
              <a:ext cx="94" cy="4"/>
            </a:xfrm>
            <a:prstGeom prst="line">
              <a:avLst/>
            </a:prstGeom>
            <a:noFill/>
            <a:ln w="3175">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3" name="Line 25"/>
            <p:cNvSpPr>
              <a:spLocks noChangeAspect="1" noChangeShapeType="1"/>
            </p:cNvSpPr>
            <p:nvPr/>
          </p:nvSpPr>
          <p:spPr bwMode="auto">
            <a:xfrm rot="16200000" flipV="1">
              <a:off x="1376" y="2279"/>
              <a:ext cx="322" cy="1"/>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4" name="Line 26"/>
            <p:cNvSpPr>
              <a:spLocks noChangeAspect="1" noChangeShapeType="1"/>
            </p:cNvSpPr>
            <p:nvPr/>
          </p:nvSpPr>
          <p:spPr bwMode="auto">
            <a:xfrm rot="16200000" flipV="1">
              <a:off x="1482" y="2032"/>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5" name="Line 27"/>
            <p:cNvSpPr>
              <a:spLocks noChangeAspect="1" noChangeShapeType="1"/>
            </p:cNvSpPr>
            <p:nvPr/>
          </p:nvSpPr>
          <p:spPr bwMode="auto">
            <a:xfrm rot="16200000" flipV="1">
              <a:off x="1577" y="2032"/>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6" name="Line 28"/>
            <p:cNvSpPr>
              <a:spLocks noChangeAspect="1" noChangeShapeType="1"/>
            </p:cNvSpPr>
            <p:nvPr/>
          </p:nvSpPr>
          <p:spPr bwMode="auto">
            <a:xfrm flipV="1">
              <a:off x="1538" y="2119"/>
              <a:ext cx="9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7" name="Line 29"/>
            <p:cNvSpPr>
              <a:spLocks noChangeAspect="1" noChangeShapeType="1"/>
            </p:cNvSpPr>
            <p:nvPr/>
          </p:nvSpPr>
          <p:spPr bwMode="auto">
            <a:xfrm flipV="1">
              <a:off x="1517" y="2091"/>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8" name="Line 30"/>
            <p:cNvSpPr>
              <a:spLocks noChangeAspect="1" noChangeShapeType="1"/>
            </p:cNvSpPr>
            <p:nvPr/>
          </p:nvSpPr>
          <p:spPr bwMode="auto">
            <a:xfrm flipV="1">
              <a:off x="1568" y="2091"/>
              <a:ext cx="3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59" name="Line 31"/>
            <p:cNvSpPr>
              <a:spLocks noChangeAspect="1" noChangeShapeType="1"/>
            </p:cNvSpPr>
            <p:nvPr/>
          </p:nvSpPr>
          <p:spPr bwMode="auto">
            <a:xfrm rot="16200000" flipV="1">
              <a:off x="1532" y="2036"/>
              <a:ext cx="114" cy="0"/>
            </a:xfrm>
            <a:prstGeom prst="line">
              <a:avLst/>
            </a:prstGeom>
            <a:noFill/>
            <a:ln w="9525">
              <a:solidFill>
                <a:srgbClr val="9A0A18"/>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62560" name="Line 32"/>
            <p:cNvSpPr>
              <a:spLocks noChangeAspect="1" noChangeShapeType="1"/>
            </p:cNvSpPr>
            <p:nvPr/>
          </p:nvSpPr>
          <p:spPr bwMode="auto">
            <a:xfrm flipV="1">
              <a:off x="1616" y="2091"/>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61" name="Line 33"/>
            <p:cNvSpPr>
              <a:spLocks noChangeAspect="1" noChangeShapeType="1"/>
            </p:cNvSpPr>
            <p:nvPr/>
          </p:nvSpPr>
          <p:spPr bwMode="auto">
            <a:xfrm>
              <a:off x="2031" y="2267"/>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62" name="Line 34"/>
            <p:cNvSpPr>
              <a:spLocks noChangeAspect="1" noChangeShapeType="1"/>
            </p:cNvSpPr>
            <p:nvPr/>
          </p:nvSpPr>
          <p:spPr bwMode="auto">
            <a:xfrm>
              <a:off x="2031" y="2172"/>
              <a:ext cx="11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63" name="Line 35"/>
            <p:cNvSpPr>
              <a:spLocks noChangeAspect="1" noChangeShapeType="1"/>
            </p:cNvSpPr>
            <p:nvPr/>
          </p:nvSpPr>
          <p:spPr bwMode="auto">
            <a:xfrm rot="-5400000">
              <a:off x="1954" y="2221"/>
              <a:ext cx="92"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64" name="Line 36"/>
            <p:cNvSpPr>
              <a:spLocks noChangeAspect="1" noChangeShapeType="1"/>
            </p:cNvSpPr>
            <p:nvPr/>
          </p:nvSpPr>
          <p:spPr bwMode="auto">
            <a:xfrm>
              <a:off x="2029" y="2220"/>
              <a:ext cx="113" cy="1"/>
            </a:xfrm>
            <a:prstGeom prst="line">
              <a:avLst/>
            </a:prstGeom>
            <a:noFill/>
            <a:ln w="9525">
              <a:solidFill>
                <a:srgbClr val="9A0A18"/>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62565" name="Line 37"/>
            <p:cNvSpPr>
              <a:spLocks noChangeAspect="1" noChangeShapeType="1"/>
            </p:cNvSpPr>
            <p:nvPr/>
          </p:nvSpPr>
          <p:spPr bwMode="auto">
            <a:xfrm rot="-5400000">
              <a:off x="2010" y="2171"/>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66" name="Oval 38"/>
            <p:cNvSpPr>
              <a:spLocks noChangeArrowheads="1"/>
            </p:cNvSpPr>
            <p:nvPr/>
          </p:nvSpPr>
          <p:spPr bwMode="auto">
            <a:xfrm>
              <a:off x="1795" y="2888"/>
              <a:ext cx="27" cy="28"/>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67" name="Oval 39"/>
            <p:cNvSpPr>
              <a:spLocks noChangeArrowheads="1"/>
            </p:cNvSpPr>
            <p:nvPr/>
          </p:nvSpPr>
          <p:spPr bwMode="auto">
            <a:xfrm>
              <a:off x="1235" y="1965"/>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68" name="Oval 40"/>
            <p:cNvSpPr>
              <a:spLocks noChangeArrowheads="1"/>
            </p:cNvSpPr>
            <p:nvPr/>
          </p:nvSpPr>
          <p:spPr bwMode="auto">
            <a:xfrm>
              <a:off x="1241" y="2752"/>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69" name="Oval 41"/>
            <p:cNvSpPr>
              <a:spLocks noChangeArrowheads="1"/>
            </p:cNvSpPr>
            <p:nvPr/>
          </p:nvSpPr>
          <p:spPr bwMode="auto">
            <a:xfrm>
              <a:off x="2364" y="2754"/>
              <a:ext cx="27" cy="28"/>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70" name="Oval 42"/>
            <p:cNvSpPr>
              <a:spLocks noChangeArrowheads="1"/>
            </p:cNvSpPr>
            <p:nvPr/>
          </p:nvSpPr>
          <p:spPr bwMode="auto">
            <a:xfrm>
              <a:off x="2361" y="1969"/>
              <a:ext cx="27" cy="27"/>
            </a:xfrm>
            <a:prstGeom prst="ellipse">
              <a:avLst/>
            </a:prstGeom>
            <a:noFill/>
            <a:ln w="9525">
              <a:solidFill>
                <a:srgbClr val="9A0A18"/>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71" name="Line 43"/>
            <p:cNvSpPr>
              <a:spLocks noChangeShapeType="1"/>
            </p:cNvSpPr>
            <p:nvPr/>
          </p:nvSpPr>
          <p:spPr bwMode="auto">
            <a:xfrm>
              <a:off x="1953" y="2266"/>
              <a:ext cx="0" cy="182"/>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72" name="Oval 44"/>
            <p:cNvSpPr>
              <a:spLocks noChangeArrowheads="1"/>
            </p:cNvSpPr>
            <p:nvPr/>
          </p:nvSpPr>
          <p:spPr bwMode="auto">
            <a:xfrm flipH="1">
              <a:off x="1941" y="2253"/>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662573" name="Oval 45"/>
            <p:cNvSpPr>
              <a:spLocks noChangeArrowheads="1"/>
            </p:cNvSpPr>
            <p:nvPr/>
          </p:nvSpPr>
          <p:spPr bwMode="auto">
            <a:xfrm flipH="1">
              <a:off x="1938" y="2750"/>
              <a:ext cx="27" cy="26"/>
            </a:xfrm>
            <a:prstGeom prst="ellipse">
              <a:avLst/>
            </a:prstGeom>
            <a:noFill/>
            <a:ln w="9525">
              <a:solidFill>
                <a:srgbClr val="9A0A18"/>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662574" name="Line 46"/>
            <p:cNvSpPr>
              <a:spLocks noChangeAspect="1" noChangeShapeType="1"/>
            </p:cNvSpPr>
            <p:nvPr/>
          </p:nvSpPr>
          <p:spPr bwMode="auto">
            <a:xfrm>
              <a:off x="1807" y="2267"/>
              <a:ext cx="191" cy="1"/>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75" name="Line 47"/>
            <p:cNvSpPr>
              <a:spLocks noChangeAspect="1" noChangeShapeType="1"/>
            </p:cNvSpPr>
            <p:nvPr/>
          </p:nvSpPr>
          <p:spPr bwMode="auto">
            <a:xfrm rot="-5400000">
              <a:off x="2010" y="2270"/>
              <a:ext cx="37"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76" name="Line 48"/>
            <p:cNvSpPr>
              <a:spLocks noChangeAspect="1" noChangeShapeType="1"/>
            </p:cNvSpPr>
            <p:nvPr/>
          </p:nvSpPr>
          <p:spPr bwMode="auto">
            <a:xfrm rot="-5400000">
              <a:off x="2013" y="2221"/>
              <a:ext cx="31"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77" name="Rectangle 49"/>
            <p:cNvSpPr>
              <a:spLocks noChangeAspect="1" noChangeArrowheads="1"/>
            </p:cNvSpPr>
            <p:nvPr/>
          </p:nvSpPr>
          <p:spPr bwMode="auto">
            <a:xfrm rot="5400000">
              <a:off x="1885" y="2488"/>
              <a:ext cx="127" cy="50"/>
            </a:xfrm>
            <a:prstGeom prst="rect">
              <a:avLst/>
            </a:prstGeom>
            <a:noFill/>
            <a:ln w="9525">
              <a:solidFill>
                <a:srgbClr val="9A0A1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2578" name="Line 50"/>
            <p:cNvSpPr>
              <a:spLocks noChangeShapeType="1"/>
            </p:cNvSpPr>
            <p:nvPr/>
          </p:nvSpPr>
          <p:spPr bwMode="auto">
            <a:xfrm>
              <a:off x="1949" y="2580"/>
              <a:ext cx="0" cy="186"/>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79" name="Rectangle 51"/>
            <p:cNvSpPr>
              <a:spLocks noChangeAspect="1" noChangeArrowheads="1"/>
            </p:cNvSpPr>
            <p:nvPr/>
          </p:nvSpPr>
          <p:spPr bwMode="auto">
            <a:xfrm rot="5400000">
              <a:off x="1472" y="2484"/>
              <a:ext cx="127" cy="49"/>
            </a:xfrm>
            <a:prstGeom prst="rect">
              <a:avLst/>
            </a:prstGeom>
            <a:noFill/>
            <a:ln w="9525">
              <a:solidFill>
                <a:srgbClr val="9A0A18"/>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2580" name="Line 52"/>
            <p:cNvSpPr>
              <a:spLocks noChangeShapeType="1"/>
            </p:cNvSpPr>
            <p:nvPr/>
          </p:nvSpPr>
          <p:spPr bwMode="auto">
            <a:xfrm>
              <a:off x="1537" y="2574"/>
              <a:ext cx="0" cy="189"/>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2581" name="Group 53"/>
            <p:cNvGrpSpPr>
              <a:grpSpLocks noChangeAspect="1"/>
            </p:cNvGrpSpPr>
            <p:nvPr/>
          </p:nvGrpSpPr>
          <p:grpSpPr bwMode="auto">
            <a:xfrm>
              <a:off x="2325" y="2786"/>
              <a:ext cx="100" cy="101"/>
              <a:chOff x="6740" y="12872"/>
              <a:chExt cx="333" cy="337"/>
            </a:xfrm>
          </p:grpSpPr>
          <p:sp>
            <p:nvSpPr>
              <p:cNvPr id="662582" name="Line 54"/>
              <p:cNvSpPr>
                <a:spLocks noChangeAspect="1" noChangeShapeType="1"/>
              </p:cNvSpPr>
              <p:nvPr/>
            </p:nvSpPr>
            <p:spPr bwMode="auto">
              <a:xfrm>
                <a:off x="6740" y="13209"/>
                <a:ext cx="333" cy="0"/>
              </a:xfrm>
              <a:prstGeom prst="line">
                <a:avLst/>
              </a:prstGeom>
              <a:noFill/>
              <a:ln w="19050">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583" name="Line 55"/>
              <p:cNvSpPr>
                <a:spLocks noChangeAspect="1" noChangeShapeType="1"/>
              </p:cNvSpPr>
              <p:nvPr/>
            </p:nvSpPr>
            <p:spPr bwMode="auto">
              <a:xfrm rot="5400000">
                <a:off x="6740" y="13039"/>
                <a:ext cx="333" cy="0"/>
              </a:xfrm>
              <a:prstGeom prst="line">
                <a:avLst/>
              </a:prstGeom>
              <a:noFill/>
              <a:ln w="9525">
                <a:solidFill>
                  <a:srgbClr val="9A0A1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 name="组合 2">
            <a:extLst>
              <a:ext uri="{FF2B5EF4-FFF2-40B4-BE49-F238E27FC236}">
                <a16:creationId xmlns:a16="http://schemas.microsoft.com/office/drawing/2014/main" id="{C50C8168-0670-437C-9120-2A951C44824C}"/>
              </a:ext>
            </a:extLst>
          </p:cNvPr>
          <p:cNvGrpSpPr/>
          <p:nvPr/>
        </p:nvGrpSpPr>
        <p:grpSpPr>
          <a:xfrm>
            <a:off x="6491288" y="1697628"/>
            <a:ext cx="3866505" cy="4439647"/>
            <a:chOff x="6491288" y="1341438"/>
            <a:chExt cx="4176712" cy="4795837"/>
          </a:xfrm>
        </p:grpSpPr>
        <p:grpSp>
          <p:nvGrpSpPr>
            <p:cNvPr id="662584" name="Group 56"/>
            <p:cNvGrpSpPr>
              <a:grpSpLocks/>
            </p:cNvGrpSpPr>
            <p:nvPr/>
          </p:nvGrpSpPr>
          <p:grpSpPr bwMode="auto">
            <a:xfrm>
              <a:off x="6491288" y="1412875"/>
              <a:ext cx="4176712" cy="4724400"/>
              <a:chOff x="3072" y="1248"/>
              <a:chExt cx="2588" cy="2976"/>
            </a:xfrm>
          </p:grpSpPr>
          <p:sp>
            <p:nvSpPr>
              <p:cNvPr id="662585" name="Text Box 57"/>
              <p:cNvSpPr txBox="1">
                <a:spLocks noChangeArrowheads="1"/>
              </p:cNvSpPr>
              <p:nvPr/>
            </p:nvSpPr>
            <p:spPr bwMode="auto">
              <a:xfrm>
                <a:off x="5380" y="3368"/>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t</a:t>
                </a:r>
              </a:p>
            </p:txBody>
          </p:sp>
          <p:sp>
            <p:nvSpPr>
              <p:cNvPr id="662586" name="Freeform 58"/>
              <p:cNvSpPr>
                <a:spLocks/>
              </p:cNvSpPr>
              <p:nvPr/>
            </p:nvSpPr>
            <p:spPr bwMode="auto">
              <a:xfrm>
                <a:off x="3314" y="3209"/>
                <a:ext cx="2022" cy="342"/>
              </a:xfrm>
              <a:custGeom>
                <a:avLst/>
                <a:gdLst>
                  <a:gd name="T0" fmla="*/ 202 w 20000"/>
                  <a:gd name="T1" fmla="*/ 1321 h 20000"/>
                  <a:gd name="T2" fmla="*/ 562 w 20000"/>
                  <a:gd name="T3" fmla="*/ 5026 h 20000"/>
                  <a:gd name="T4" fmla="*/ 881 w 20000"/>
                  <a:gd name="T5" fmla="*/ 18667 h 20000"/>
                  <a:gd name="T6" fmla="*/ 1230 w 20000"/>
                  <a:gd name="T7" fmla="*/ 15032 h 20000"/>
                  <a:gd name="T8" fmla="*/ 1539 w 20000"/>
                  <a:gd name="T9" fmla="*/ 1578 h 20000"/>
                  <a:gd name="T10" fmla="*/ 1908 w 20000"/>
                  <a:gd name="T11" fmla="*/ 5225 h 20000"/>
                  <a:gd name="T12" fmla="*/ 2207 w 20000"/>
                  <a:gd name="T13" fmla="*/ 18270 h 20000"/>
                  <a:gd name="T14" fmla="*/ 2572 w 20000"/>
                  <a:gd name="T15" fmla="*/ 14693 h 20000"/>
                  <a:gd name="T16" fmla="*/ 2885 w 20000"/>
                  <a:gd name="T17" fmla="*/ 2244 h 20000"/>
                  <a:gd name="T18" fmla="*/ 3240 w 20000"/>
                  <a:gd name="T19" fmla="*/ 5681 h 20000"/>
                  <a:gd name="T20" fmla="*/ 3548 w 20000"/>
                  <a:gd name="T21" fmla="*/ 17475 h 20000"/>
                  <a:gd name="T22" fmla="*/ 3908 w 20000"/>
                  <a:gd name="T23" fmla="*/ 14167 h 20000"/>
                  <a:gd name="T24" fmla="*/ 4217 w 20000"/>
                  <a:gd name="T25" fmla="*/ 3168 h 20000"/>
                  <a:gd name="T26" fmla="*/ 4576 w 20000"/>
                  <a:gd name="T27" fmla="*/ 6277 h 20000"/>
                  <a:gd name="T28" fmla="*/ 4885 w 20000"/>
                  <a:gd name="T29" fmla="*/ 16341 h 20000"/>
                  <a:gd name="T30" fmla="*/ 5199 w 20000"/>
                  <a:gd name="T31" fmla="*/ 13501 h 20000"/>
                  <a:gd name="T32" fmla="*/ 5553 w 20000"/>
                  <a:gd name="T33" fmla="*/ 4430 h 20000"/>
                  <a:gd name="T34" fmla="*/ 5862 w 20000"/>
                  <a:gd name="T35" fmla="*/ 7002 h 20000"/>
                  <a:gd name="T36" fmla="*/ 6221 w 20000"/>
                  <a:gd name="T37" fmla="*/ 14962 h 20000"/>
                  <a:gd name="T38" fmla="*/ 6530 w 20000"/>
                  <a:gd name="T39" fmla="*/ 12648 h 20000"/>
                  <a:gd name="T40" fmla="*/ 6889 w 20000"/>
                  <a:gd name="T41" fmla="*/ 5961 h 20000"/>
                  <a:gd name="T42" fmla="*/ 7198 w 20000"/>
                  <a:gd name="T43" fmla="*/ 7937 h 20000"/>
                  <a:gd name="T44" fmla="*/ 7558 w 20000"/>
                  <a:gd name="T45" fmla="*/ 13302 h 20000"/>
                  <a:gd name="T46" fmla="*/ 7866 w 20000"/>
                  <a:gd name="T47" fmla="*/ 11701 h 20000"/>
                  <a:gd name="T48" fmla="*/ 8221 w 20000"/>
                  <a:gd name="T49" fmla="*/ 7680 h 20000"/>
                  <a:gd name="T50" fmla="*/ 8535 w 20000"/>
                  <a:gd name="T51" fmla="*/ 8930 h 20000"/>
                  <a:gd name="T52" fmla="*/ 8894 w 20000"/>
                  <a:gd name="T53" fmla="*/ 11572 h 20000"/>
                  <a:gd name="T54" fmla="*/ 9203 w 20000"/>
                  <a:gd name="T55" fmla="*/ 10649 h 20000"/>
                  <a:gd name="T56" fmla="*/ 9562 w 20000"/>
                  <a:gd name="T57" fmla="*/ 9468 h 20000"/>
                  <a:gd name="T58" fmla="*/ 9871 w 20000"/>
                  <a:gd name="T59" fmla="*/ 10006 h 20000"/>
                  <a:gd name="T60" fmla="*/ 10225 w 20000"/>
                  <a:gd name="T61" fmla="*/ 9737 h 20000"/>
                  <a:gd name="T62" fmla="*/ 10539 w 20000"/>
                  <a:gd name="T63" fmla="*/ 9608 h 20000"/>
                  <a:gd name="T64" fmla="*/ 10904 w 20000"/>
                  <a:gd name="T65" fmla="*/ 11245 h 20000"/>
                  <a:gd name="T66" fmla="*/ 11207 w 20000"/>
                  <a:gd name="T67" fmla="*/ 11046 h 20000"/>
                  <a:gd name="T68" fmla="*/ 11562 w 20000"/>
                  <a:gd name="T69" fmla="*/ 7937 h 20000"/>
                  <a:gd name="T70" fmla="*/ 11881 w 20000"/>
                  <a:gd name="T71" fmla="*/ 8603 h 20000"/>
                  <a:gd name="T72" fmla="*/ 12230 w 20000"/>
                  <a:gd name="T73" fmla="*/ 13033 h 20000"/>
                  <a:gd name="T74" fmla="*/ 12539 w 20000"/>
                  <a:gd name="T75" fmla="*/ 12051 h 20000"/>
                  <a:gd name="T76" fmla="*/ 12852 w 20000"/>
                  <a:gd name="T77" fmla="*/ 6219 h 20000"/>
                  <a:gd name="T78" fmla="*/ 13217 w 20000"/>
                  <a:gd name="T79" fmla="*/ 7598 h 20000"/>
                  <a:gd name="T80" fmla="*/ 13516 w 20000"/>
                  <a:gd name="T81" fmla="*/ 14693 h 20000"/>
                  <a:gd name="T82" fmla="*/ 13885 w 20000"/>
                  <a:gd name="T83" fmla="*/ 12975 h 20000"/>
                  <a:gd name="T84" fmla="*/ 14194 w 20000"/>
                  <a:gd name="T85" fmla="*/ 4699 h 20000"/>
                  <a:gd name="T86" fmla="*/ 14548 w 20000"/>
                  <a:gd name="T87" fmla="*/ 6745 h 20000"/>
                  <a:gd name="T88" fmla="*/ 14852 w 20000"/>
                  <a:gd name="T89" fmla="*/ 16084 h 20000"/>
                  <a:gd name="T90" fmla="*/ 15221 w 20000"/>
                  <a:gd name="T91" fmla="*/ 13758 h 20000"/>
                  <a:gd name="T92" fmla="*/ 15525 w 20000"/>
                  <a:gd name="T93" fmla="*/ 3366 h 20000"/>
                  <a:gd name="T94" fmla="*/ 15885 w 20000"/>
                  <a:gd name="T95" fmla="*/ 6008 h 20000"/>
                  <a:gd name="T96" fmla="*/ 16198 w 20000"/>
                  <a:gd name="T97" fmla="*/ 17276 h 20000"/>
                  <a:gd name="T98" fmla="*/ 16553 w 20000"/>
                  <a:gd name="T99" fmla="*/ 14366 h 20000"/>
                  <a:gd name="T100" fmla="*/ 16862 w 20000"/>
                  <a:gd name="T101" fmla="*/ 2373 h 20000"/>
                  <a:gd name="T102" fmla="*/ 17221 w 20000"/>
                  <a:gd name="T103" fmla="*/ 5494 h 20000"/>
                  <a:gd name="T104" fmla="*/ 17530 w 20000"/>
                  <a:gd name="T105" fmla="*/ 18130 h 20000"/>
                  <a:gd name="T106" fmla="*/ 17889 w 20000"/>
                  <a:gd name="T107" fmla="*/ 14833 h 20000"/>
                  <a:gd name="T108" fmla="*/ 18198 w 20000"/>
                  <a:gd name="T109" fmla="*/ 1648 h 20000"/>
                  <a:gd name="T110" fmla="*/ 18557 w 20000"/>
                  <a:gd name="T111" fmla="*/ 5155 h 20000"/>
                  <a:gd name="T112" fmla="*/ 18866 w 20000"/>
                  <a:gd name="T113" fmla="*/ 18667 h 20000"/>
                  <a:gd name="T114" fmla="*/ 19226 w 20000"/>
                  <a:gd name="T115" fmla="*/ 15032 h 20000"/>
                  <a:gd name="T116" fmla="*/ 19534 w 20000"/>
                  <a:gd name="T117" fmla="*/ 1391 h 20000"/>
                  <a:gd name="T118" fmla="*/ 19894 w 20000"/>
                  <a:gd name="T119" fmla="*/ 5026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00" h="20000">
                    <a:moveTo>
                      <a:pt x="0" y="10064"/>
                    </a:moveTo>
                    <a:lnTo>
                      <a:pt x="106" y="5026"/>
                    </a:lnTo>
                    <a:lnTo>
                      <a:pt x="202" y="1321"/>
                    </a:lnTo>
                    <a:lnTo>
                      <a:pt x="309" y="0"/>
                    </a:lnTo>
                    <a:lnTo>
                      <a:pt x="461" y="1391"/>
                    </a:lnTo>
                    <a:lnTo>
                      <a:pt x="562" y="5026"/>
                    </a:lnTo>
                    <a:lnTo>
                      <a:pt x="673" y="10064"/>
                    </a:lnTo>
                    <a:lnTo>
                      <a:pt x="774" y="15032"/>
                    </a:lnTo>
                    <a:lnTo>
                      <a:pt x="881" y="18667"/>
                    </a:lnTo>
                    <a:lnTo>
                      <a:pt x="977" y="19988"/>
                    </a:lnTo>
                    <a:lnTo>
                      <a:pt x="1134" y="18667"/>
                    </a:lnTo>
                    <a:lnTo>
                      <a:pt x="1230" y="15032"/>
                    </a:lnTo>
                    <a:lnTo>
                      <a:pt x="1336" y="10064"/>
                    </a:lnTo>
                    <a:lnTo>
                      <a:pt x="1438" y="5155"/>
                    </a:lnTo>
                    <a:lnTo>
                      <a:pt x="1539" y="1578"/>
                    </a:lnTo>
                    <a:lnTo>
                      <a:pt x="1645" y="327"/>
                    </a:lnTo>
                    <a:lnTo>
                      <a:pt x="1802" y="1648"/>
                    </a:lnTo>
                    <a:lnTo>
                      <a:pt x="1908" y="5225"/>
                    </a:lnTo>
                    <a:lnTo>
                      <a:pt x="2005" y="10064"/>
                    </a:lnTo>
                    <a:lnTo>
                      <a:pt x="2111" y="14833"/>
                    </a:lnTo>
                    <a:lnTo>
                      <a:pt x="2207" y="18270"/>
                    </a:lnTo>
                    <a:lnTo>
                      <a:pt x="2313" y="19462"/>
                    </a:lnTo>
                    <a:lnTo>
                      <a:pt x="2465" y="18130"/>
                    </a:lnTo>
                    <a:lnTo>
                      <a:pt x="2572" y="14693"/>
                    </a:lnTo>
                    <a:lnTo>
                      <a:pt x="2673" y="10064"/>
                    </a:lnTo>
                    <a:lnTo>
                      <a:pt x="2779" y="5494"/>
                    </a:lnTo>
                    <a:lnTo>
                      <a:pt x="2885" y="2244"/>
                    </a:lnTo>
                    <a:lnTo>
                      <a:pt x="2982" y="1122"/>
                    </a:lnTo>
                    <a:lnTo>
                      <a:pt x="3088" y="2373"/>
                    </a:lnTo>
                    <a:lnTo>
                      <a:pt x="3240" y="5681"/>
                    </a:lnTo>
                    <a:lnTo>
                      <a:pt x="3341" y="10064"/>
                    </a:lnTo>
                    <a:lnTo>
                      <a:pt x="3442" y="14366"/>
                    </a:lnTo>
                    <a:lnTo>
                      <a:pt x="3548" y="17475"/>
                    </a:lnTo>
                    <a:lnTo>
                      <a:pt x="3650" y="18480"/>
                    </a:lnTo>
                    <a:lnTo>
                      <a:pt x="3751" y="17276"/>
                    </a:lnTo>
                    <a:lnTo>
                      <a:pt x="3908" y="14167"/>
                    </a:lnTo>
                    <a:lnTo>
                      <a:pt x="4014" y="10064"/>
                    </a:lnTo>
                    <a:lnTo>
                      <a:pt x="4115" y="6008"/>
                    </a:lnTo>
                    <a:lnTo>
                      <a:pt x="4217" y="3168"/>
                    </a:lnTo>
                    <a:lnTo>
                      <a:pt x="4318" y="2244"/>
                    </a:lnTo>
                    <a:lnTo>
                      <a:pt x="4424" y="3366"/>
                    </a:lnTo>
                    <a:lnTo>
                      <a:pt x="4576" y="6277"/>
                    </a:lnTo>
                    <a:lnTo>
                      <a:pt x="4682" y="10064"/>
                    </a:lnTo>
                    <a:lnTo>
                      <a:pt x="4779" y="13758"/>
                    </a:lnTo>
                    <a:lnTo>
                      <a:pt x="4885" y="16341"/>
                    </a:lnTo>
                    <a:lnTo>
                      <a:pt x="4986" y="17148"/>
                    </a:lnTo>
                    <a:lnTo>
                      <a:pt x="5092" y="16084"/>
                    </a:lnTo>
                    <a:lnTo>
                      <a:pt x="5199" y="13501"/>
                    </a:lnTo>
                    <a:lnTo>
                      <a:pt x="5351" y="10064"/>
                    </a:lnTo>
                    <a:lnTo>
                      <a:pt x="5447" y="6745"/>
                    </a:lnTo>
                    <a:lnTo>
                      <a:pt x="5553" y="4430"/>
                    </a:lnTo>
                    <a:lnTo>
                      <a:pt x="5659" y="3705"/>
                    </a:lnTo>
                    <a:lnTo>
                      <a:pt x="5756" y="4699"/>
                    </a:lnTo>
                    <a:lnTo>
                      <a:pt x="5862" y="7002"/>
                    </a:lnTo>
                    <a:lnTo>
                      <a:pt x="6014" y="10064"/>
                    </a:lnTo>
                    <a:lnTo>
                      <a:pt x="6115" y="12975"/>
                    </a:lnTo>
                    <a:lnTo>
                      <a:pt x="6221" y="14962"/>
                    </a:lnTo>
                    <a:lnTo>
                      <a:pt x="6328" y="15546"/>
                    </a:lnTo>
                    <a:lnTo>
                      <a:pt x="6429" y="14693"/>
                    </a:lnTo>
                    <a:lnTo>
                      <a:pt x="6530" y="12648"/>
                    </a:lnTo>
                    <a:lnTo>
                      <a:pt x="6687" y="10064"/>
                    </a:lnTo>
                    <a:lnTo>
                      <a:pt x="6783" y="7598"/>
                    </a:lnTo>
                    <a:lnTo>
                      <a:pt x="6889" y="5961"/>
                    </a:lnTo>
                    <a:lnTo>
                      <a:pt x="6986" y="5494"/>
                    </a:lnTo>
                    <a:lnTo>
                      <a:pt x="7092" y="6219"/>
                    </a:lnTo>
                    <a:lnTo>
                      <a:pt x="7198" y="7937"/>
                    </a:lnTo>
                    <a:lnTo>
                      <a:pt x="7355" y="10064"/>
                    </a:lnTo>
                    <a:lnTo>
                      <a:pt x="7451" y="12051"/>
                    </a:lnTo>
                    <a:lnTo>
                      <a:pt x="7558" y="13302"/>
                    </a:lnTo>
                    <a:lnTo>
                      <a:pt x="7664" y="13641"/>
                    </a:lnTo>
                    <a:lnTo>
                      <a:pt x="7760" y="13033"/>
                    </a:lnTo>
                    <a:lnTo>
                      <a:pt x="7866" y="11701"/>
                    </a:lnTo>
                    <a:lnTo>
                      <a:pt x="7963" y="10064"/>
                    </a:lnTo>
                    <a:lnTo>
                      <a:pt x="8119" y="8603"/>
                    </a:lnTo>
                    <a:lnTo>
                      <a:pt x="8221" y="7680"/>
                    </a:lnTo>
                    <a:lnTo>
                      <a:pt x="8332" y="7469"/>
                    </a:lnTo>
                    <a:lnTo>
                      <a:pt x="8438" y="7937"/>
                    </a:lnTo>
                    <a:lnTo>
                      <a:pt x="8535" y="8930"/>
                    </a:lnTo>
                    <a:lnTo>
                      <a:pt x="8641" y="10064"/>
                    </a:lnTo>
                    <a:lnTo>
                      <a:pt x="8793" y="11046"/>
                    </a:lnTo>
                    <a:lnTo>
                      <a:pt x="8894" y="11572"/>
                    </a:lnTo>
                    <a:lnTo>
                      <a:pt x="8995" y="11642"/>
                    </a:lnTo>
                    <a:lnTo>
                      <a:pt x="9096" y="11245"/>
                    </a:lnTo>
                    <a:lnTo>
                      <a:pt x="9203" y="10649"/>
                    </a:lnTo>
                    <a:lnTo>
                      <a:pt x="9304" y="10064"/>
                    </a:lnTo>
                    <a:lnTo>
                      <a:pt x="9461" y="9608"/>
                    </a:lnTo>
                    <a:lnTo>
                      <a:pt x="9562" y="9468"/>
                    </a:lnTo>
                    <a:lnTo>
                      <a:pt x="9668" y="9527"/>
                    </a:lnTo>
                    <a:lnTo>
                      <a:pt x="9770" y="9737"/>
                    </a:lnTo>
                    <a:lnTo>
                      <a:pt x="9871" y="10006"/>
                    </a:lnTo>
                    <a:lnTo>
                      <a:pt x="9972" y="10064"/>
                    </a:lnTo>
                    <a:lnTo>
                      <a:pt x="10073" y="10006"/>
                    </a:lnTo>
                    <a:lnTo>
                      <a:pt x="10225" y="9737"/>
                    </a:lnTo>
                    <a:lnTo>
                      <a:pt x="10332" y="9527"/>
                    </a:lnTo>
                    <a:lnTo>
                      <a:pt x="10438" y="9468"/>
                    </a:lnTo>
                    <a:lnTo>
                      <a:pt x="10539" y="9608"/>
                    </a:lnTo>
                    <a:lnTo>
                      <a:pt x="10645" y="10064"/>
                    </a:lnTo>
                    <a:lnTo>
                      <a:pt x="10742" y="10649"/>
                    </a:lnTo>
                    <a:lnTo>
                      <a:pt x="10904" y="11245"/>
                    </a:lnTo>
                    <a:lnTo>
                      <a:pt x="11000" y="11642"/>
                    </a:lnTo>
                    <a:lnTo>
                      <a:pt x="11106" y="11572"/>
                    </a:lnTo>
                    <a:lnTo>
                      <a:pt x="11207" y="11046"/>
                    </a:lnTo>
                    <a:lnTo>
                      <a:pt x="11309" y="10064"/>
                    </a:lnTo>
                    <a:lnTo>
                      <a:pt x="11415" y="8930"/>
                    </a:lnTo>
                    <a:lnTo>
                      <a:pt x="11562" y="7937"/>
                    </a:lnTo>
                    <a:lnTo>
                      <a:pt x="11668" y="7469"/>
                    </a:lnTo>
                    <a:lnTo>
                      <a:pt x="11774" y="7680"/>
                    </a:lnTo>
                    <a:lnTo>
                      <a:pt x="11881" y="8603"/>
                    </a:lnTo>
                    <a:lnTo>
                      <a:pt x="11977" y="10064"/>
                    </a:lnTo>
                    <a:lnTo>
                      <a:pt x="12083" y="11701"/>
                    </a:lnTo>
                    <a:lnTo>
                      <a:pt x="12230" y="13033"/>
                    </a:lnTo>
                    <a:lnTo>
                      <a:pt x="12336" y="13641"/>
                    </a:lnTo>
                    <a:lnTo>
                      <a:pt x="12442" y="13302"/>
                    </a:lnTo>
                    <a:lnTo>
                      <a:pt x="12539" y="12051"/>
                    </a:lnTo>
                    <a:lnTo>
                      <a:pt x="12645" y="10064"/>
                    </a:lnTo>
                    <a:lnTo>
                      <a:pt x="12751" y="7937"/>
                    </a:lnTo>
                    <a:lnTo>
                      <a:pt x="12852" y="6219"/>
                    </a:lnTo>
                    <a:lnTo>
                      <a:pt x="13004" y="5494"/>
                    </a:lnTo>
                    <a:lnTo>
                      <a:pt x="13111" y="5961"/>
                    </a:lnTo>
                    <a:lnTo>
                      <a:pt x="13217" y="7598"/>
                    </a:lnTo>
                    <a:lnTo>
                      <a:pt x="13313" y="10064"/>
                    </a:lnTo>
                    <a:lnTo>
                      <a:pt x="13419" y="12648"/>
                    </a:lnTo>
                    <a:lnTo>
                      <a:pt x="13516" y="14693"/>
                    </a:lnTo>
                    <a:lnTo>
                      <a:pt x="13672" y="15546"/>
                    </a:lnTo>
                    <a:lnTo>
                      <a:pt x="13774" y="14962"/>
                    </a:lnTo>
                    <a:lnTo>
                      <a:pt x="13885" y="12975"/>
                    </a:lnTo>
                    <a:lnTo>
                      <a:pt x="13981" y="10064"/>
                    </a:lnTo>
                    <a:lnTo>
                      <a:pt x="14088" y="7002"/>
                    </a:lnTo>
                    <a:lnTo>
                      <a:pt x="14194" y="4699"/>
                    </a:lnTo>
                    <a:lnTo>
                      <a:pt x="14341" y="3705"/>
                    </a:lnTo>
                    <a:lnTo>
                      <a:pt x="14447" y="4430"/>
                    </a:lnTo>
                    <a:lnTo>
                      <a:pt x="14548" y="6745"/>
                    </a:lnTo>
                    <a:lnTo>
                      <a:pt x="14649" y="10064"/>
                    </a:lnTo>
                    <a:lnTo>
                      <a:pt x="14751" y="13501"/>
                    </a:lnTo>
                    <a:lnTo>
                      <a:pt x="14852" y="16084"/>
                    </a:lnTo>
                    <a:lnTo>
                      <a:pt x="14958" y="17148"/>
                    </a:lnTo>
                    <a:lnTo>
                      <a:pt x="15115" y="16341"/>
                    </a:lnTo>
                    <a:lnTo>
                      <a:pt x="15221" y="13758"/>
                    </a:lnTo>
                    <a:lnTo>
                      <a:pt x="15318" y="10064"/>
                    </a:lnTo>
                    <a:lnTo>
                      <a:pt x="15424" y="6277"/>
                    </a:lnTo>
                    <a:lnTo>
                      <a:pt x="15525" y="3366"/>
                    </a:lnTo>
                    <a:lnTo>
                      <a:pt x="15626" y="2244"/>
                    </a:lnTo>
                    <a:lnTo>
                      <a:pt x="15778" y="3168"/>
                    </a:lnTo>
                    <a:lnTo>
                      <a:pt x="15885" y="6008"/>
                    </a:lnTo>
                    <a:lnTo>
                      <a:pt x="15981" y="10064"/>
                    </a:lnTo>
                    <a:lnTo>
                      <a:pt x="16092" y="14167"/>
                    </a:lnTo>
                    <a:lnTo>
                      <a:pt x="16198" y="17276"/>
                    </a:lnTo>
                    <a:lnTo>
                      <a:pt x="16295" y="18480"/>
                    </a:lnTo>
                    <a:lnTo>
                      <a:pt x="16452" y="17475"/>
                    </a:lnTo>
                    <a:lnTo>
                      <a:pt x="16553" y="14366"/>
                    </a:lnTo>
                    <a:lnTo>
                      <a:pt x="16659" y="10064"/>
                    </a:lnTo>
                    <a:lnTo>
                      <a:pt x="16755" y="5681"/>
                    </a:lnTo>
                    <a:lnTo>
                      <a:pt x="16862" y="2373"/>
                    </a:lnTo>
                    <a:lnTo>
                      <a:pt x="16963" y="1122"/>
                    </a:lnTo>
                    <a:lnTo>
                      <a:pt x="17115" y="2244"/>
                    </a:lnTo>
                    <a:lnTo>
                      <a:pt x="17221" y="5494"/>
                    </a:lnTo>
                    <a:lnTo>
                      <a:pt x="17327" y="10064"/>
                    </a:lnTo>
                    <a:lnTo>
                      <a:pt x="17428" y="14693"/>
                    </a:lnTo>
                    <a:lnTo>
                      <a:pt x="17530" y="18130"/>
                    </a:lnTo>
                    <a:lnTo>
                      <a:pt x="17636" y="19462"/>
                    </a:lnTo>
                    <a:lnTo>
                      <a:pt x="17732" y="18270"/>
                    </a:lnTo>
                    <a:lnTo>
                      <a:pt x="17889" y="14833"/>
                    </a:lnTo>
                    <a:lnTo>
                      <a:pt x="17985" y="10064"/>
                    </a:lnTo>
                    <a:lnTo>
                      <a:pt x="18092" y="5225"/>
                    </a:lnTo>
                    <a:lnTo>
                      <a:pt x="18198" y="1648"/>
                    </a:lnTo>
                    <a:lnTo>
                      <a:pt x="18304" y="327"/>
                    </a:lnTo>
                    <a:lnTo>
                      <a:pt x="18405" y="1578"/>
                    </a:lnTo>
                    <a:lnTo>
                      <a:pt x="18557" y="5155"/>
                    </a:lnTo>
                    <a:lnTo>
                      <a:pt x="18664" y="10064"/>
                    </a:lnTo>
                    <a:lnTo>
                      <a:pt x="18760" y="15032"/>
                    </a:lnTo>
                    <a:lnTo>
                      <a:pt x="18866" y="18667"/>
                    </a:lnTo>
                    <a:lnTo>
                      <a:pt x="18972" y="19988"/>
                    </a:lnTo>
                    <a:lnTo>
                      <a:pt x="19069" y="18667"/>
                    </a:lnTo>
                    <a:lnTo>
                      <a:pt x="19226" y="15032"/>
                    </a:lnTo>
                    <a:lnTo>
                      <a:pt x="19327" y="10064"/>
                    </a:lnTo>
                    <a:lnTo>
                      <a:pt x="19438" y="5026"/>
                    </a:lnTo>
                    <a:lnTo>
                      <a:pt x="19534" y="1391"/>
                    </a:lnTo>
                    <a:lnTo>
                      <a:pt x="19641" y="0"/>
                    </a:lnTo>
                    <a:lnTo>
                      <a:pt x="19737" y="1321"/>
                    </a:lnTo>
                    <a:lnTo>
                      <a:pt x="19894" y="5026"/>
                    </a:lnTo>
                    <a:lnTo>
                      <a:pt x="19995" y="10064"/>
                    </a:lnTo>
                  </a:path>
                </a:pathLst>
              </a:custGeom>
              <a:noFill/>
              <a:ln w="5715" cap="flat">
                <a:solidFill>
                  <a:srgbClr val="80008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87" name="Rectangle 59"/>
              <p:cNvSpPr>
                <a:spLocks noChangeArrowheads="1"/>
              </p:cNvSpPr>
              <p:nvPr/>
            </p:nvSpPr>
            <p:spPr bwMode="auto">
              <a:xfrm>
                <a:off x="3319" y="3390"/>
                <a:ext cx="1022" cy="179"/>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662588" name="Rectangle 60"/>
              <p:cNvSpPr>
                <a:spLocks noChangeArrowheads="1"/>
              </p:cNvSpPr>
              <p:nvPr/>
            </p:nvSpPr>
            <p:spPr bwMode="auto">
              <a:xfrm>
                <a:off x="4319" y="3186"/>
                <a:ext cx="1099" cy="201"/>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662589" name="Text Box 61"/>
              <p:cNvSpPr txBox="1">
                <a:spLocks noChangeArrowheads="1"/>
              </p:cNvSpPr>
              <p:nvPr/>
            </p:nvSpPr>
            <p:spPr bwMode="auto">
              <a:xfrm>
                <a:off x="3094" y="3067"/>
                <a:ext cx="6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u</a:t>
                </a:r>
                <a:r>
                  <a:rPr lang="en-US" altLang="zh-CN" sz="2000" b="1" baseline="-25000">
                    <a:latin typeface="Times New Roman" panose="02020603050405020304" pitchFamily="18" charset="0"/>
                  </a:rPr>
                  <a:t>o</a:t>
                </a:r>
              </a:p>
            </p:txBody>
          </p:sp>
          <p:sp>
            <p:nvSpPr>
              <p:cNvPr id="662590" name="Text Box 62"/>
              <p:cNvSpPr txBox="1">
                <a:spLocks noChangeArrowheads="1"/>
              </p:cNvSpPr>
              <p:nvPr/>
            </p:nvSpPr>
            <p:spPr bwMode="auto">
              <a:xfrm>
                <a:off x="3132" y="3315"/>
                <a:ext cx="6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O</a:t>
                </a:r>
                <a:endParaRPr lang="en-US" altLang="zh-CN" sz="2000" b="1" baseline="-25000">
                  <a:latin typeface="Times New Roman" panose="02020603050405020304" pitchFamily="18" charset="0"/>
                </a:endParaRPr>
              </a:p>
            </p:txBody>
          </p:sp>
          <p:sp>
            <p:nvSpPr>
              <p:cNvPr id="662591" name="Line 63"/>
              <p:cNvSpPr>
                <a:spLocks noChangeShapeType="1"/>
              </p:cNvSpPr>
              <p:nvPr/>
            </p:nvSpPr>
            <p:spPr bwMode="auto">
              <a:xfrm>
                <a:off x="3314" y="3977"/>
                <a:ext cx="2176"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592" name="Line 64"/>
              <p:cNvSpPr>
                <a:spLocks noChangeShapeType="1"/>
              </p:cNvSpPr>
              <p:nvPr/>
            </p:nvSpPr>
            <p:spPr bwMode="auto">
              <a:xfrm flipV="1">
                <a:off x="3314" y="3685"/>
                <a:ext cx="0" cy="539"/>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593" name="Freeform 65"/>
              <p:cNvSpPr>
                <a:spLocks/>
              </p:cNvSpPr>
              <p:nvPr/>
            </p:nvSpPr>
            <p:spPr bwMode="auto">
              <a:xfrm>
                <a:off x="3319" y="3767"/>
                <a:ext cx="1912" cy="418"/>
              </a:xfrm>
              <a:custGeom>
                <a:avLst/>
                <a:gdLst>
                  <a:gd name="T0" fmla="*/ 201 w 20000"/>
                  <a:gd name="T1" fmla="*/ 1311 h 20000"/>
                  <a:gd name="T2" fmla="*/ 563 w 20000"/>
                  <a:gd name="T3" fmla="*/ 4998 h 20000"/>
                  <a:gd name="T4" fmla="*/ 873 w 20000"/>
                  <a:gd name="T5" fmla="*/ 1451 h 20000"/>
                  <a:gd name="T6" fmla="*/ 1230 w 20000"/>
                  <a:gd name="T7" fmla="*/ 5067 h 20000"/>
                  <a:gd name="T8" fmla="*/ 1540 w 20000"/>
                  <a:gd name="T9" fmla="*/ 1580 h 20000"/>
                  <a:gd name="T10" fmla="*/ 1902 w 20000"/>
                  <a:gd name="T11" fmla="*/ 5196 h 20000"/>
                  <a:gd name="T12" fmla="*/ 2212 w 20000"/>
                  <a:gd name="T13" fmla="*/ 1838 h 20000"/>
                  <a:gd name="T14" fmla="*/ 2562 w 20000"/>
                  <a:gd name="T15" fmla="*/ 5395 h 20000"/>
                  <a:gd name="T16" fmla="*/ 2873 w 20000"/>
                  <a:gd name="T17" fmla="*/ 2235 h 20000"/>
                  <a:gd name="T18" fmla="*/ 3235 w 20000"/>
                  <a:gd name="T19" fmla="*/ 5663 h 20000"/>
                  <a:gd name="T20" fmla="*/ 3545 w 20000"/>
                  <a:gd name="T21" fmla="*/ 2633 h 20000"/>
                  <a:gd name="T22" fmla="*/ 3907 w 20000"/>
                  <a:gd name="T23" fmla="*/ 5922 h 20000"/>
                  <a:gd name="T24" fmla="*/ 4211 w 20000"/>
                  <a:gd name="T25" fmla="*/ 3159 h 20000"/>
                  <a:gd name="T26" fmla="*/ 4573 w 20000"/>
                  <a:gd name="T27" fmla="*/ 6249 h 20000"/>
                  <a:gd name="T28" fmla="*/ 4878 w 20000"/>
                  <a:gd name="T29" fmla="*/ 3746 h 20000"/>
                  <a:gd name="T30" fmla="*/ 5188 w 20000"/>
                  <a:gd name="T31" fmla="*/ 6577 h 20000"/>
                  <a:gd name="T32" fmla="*/ 5550 w 20000"/>
                  <a:gd name="T33" fmla="*/ 4411 h 20000"/>
                  <a:gd name="T34" fmla="*/ 5860 w 20000"/>
                  <a:gd name="T35" fmla="*/ 6975 h 20000"/>
                  <a:gd name="T36" fmla="*/ 6217 w 20000"/>
                  <a:gd name="T37" fmla="*/ 5137 h 20000"/>
                  <a:gd name="T38" fmla="*/ 6527 w 20000"/>
                  <a:gd name="T39" fmla="*/ 7432 h 20000"/>
                  <a:gd name="T40" fmla="*/ 6883 w 20000"/>
                  <a:gd name="T41" fmla="*/ 5922 h 20000"/>
                  <a:gd name="T42" fmla="*/ 7193 w 20000"/>
                  <a:gd name="T43" fmla="*/ 7889 h 20000"/>
                  <a:gd name="T44" fmla="*/ 7550 w 20000"/>
                  <a:gd name="T45" fmla="*/ 6776 h 20000"/>
                  <a:gd name="T46" fmla="*/ 7860 w 20000"/>
                  <a:gd name="T47" fmla="*/ 8356 h 20000"/>
                  <a:gd name="T48" fmla="*/ 8222 w 20000"/>
                  <a:gd name="T49" fmla="*/ 7630 h 20000"/>
                  <a:gd name="T50" fmla="*/ 8532 w 20000"/>
                  <a:gd name="T51" fmla="*/ 8882 h 20000"/>
                  <a:gd name="T52" fmla="*/ 8894 w 20000"/>
                  <a:gd name="T53" fmla="*/ 8485 h 20000"/>
                  <a:gd name="T54" fmla="*/ 9199 w 20000"/>
                  <a:gd name="T55" fmla="*/ 9409 h 20000"/>
                  <a:gd name="T56" fmla="*/ 9555 w 20000"/>
                  <a:gd name="T57" fmla="*/ 9409 h 20000"/>
                  <a:gd name="T58" fmla="*/ 9865 w 20000"/>
                  <a:gd name="T59" fmla="*/ 9935 h 20000"/>
                  <a:gd name="T60" fmla="*/ 10227 w 20000"/>
                  <a:gd name="T61" fmla="*/ 10323 h 20000"/>
                  <a:gd name="T62" fmla="*/ 10537 w 20000"/>
                  <a:gd name="T63" fmla="*/ 10462 h 20000"/>
                  <a:gd name="T64" fmla="*/ 10893 w 20000"/>
                  <a:gd name="T65" fmla="*/ 11177 h 20000"/>
                  <a:gd name="T66" fmla="*/ 11198 w 20000"/>
                  <a:gd name="T67" fmla="*/ 10989 h 20000"/>
                  <a:gd name="T68" fmla="*/ 11560 w 20000"/>
                  <a:gd name="T69" fmla="*/ 12101 h 20000"/>
                  <a:gd name="T70" fmla="*/ 11870 w 20000"/>
                  <a:gd name="T71" fmla="*/ 11446 h 20000"/>
                  <a:gd name="T72" fmla="*/ 12232 w 20000"/>
                  <a:gd name="T73" fmla="*/ 12956 h 20000"/>
                  <a:gd name="T74" fmla="*/ 12542 w 20000"/>
                  <a:gd name="T75" fmla="*/ 11972 h 20000"/>
                  <a:gd name="T76" fmla="*/ 12847 w 20000"/>
                  <a:gd name="T77" fmla="*/ 13810 h 20000"/>
                  <a:gd name="T78" fmla="*/ 13209 w 20000"/>
                  <a:gd name="T79" fmla="*/ 12429 h 20000"/>
                  <a:gd name="T80" fmla="*/ 13513 w 20000"/>
                  <a:gd name="T81" fmla="*/ 14595 h 20000"/>
                  <a:gd name="T82" fmla="*/ 13875 w 20000"/>
                  <a:gd name="T83" fmla="*/ 12896 h 20000"/>
                  <a:gd name="T84" fmla="*/ 14186 w 20000"/>
                  <a:gd name="T85" fmla="*/ 15330 h 20000"/>
                  <a:gd name="T86" fmla="*/ 14542 w 20000"/>
                  <a:gd name="T87" fmla="*/ 13284 h 20000"/>
                  <a:gd name="T88" fmla="*/ 14852 w 20000"/>
                  <a:gd name="T89" fmla="*/ 15976 h 20000"/>
                  <a:gd name="T90" fmla="*/ 15214 w 20000"/>
                  <a:gd name="T91" fmla="*/ 13681 h 20000"/>
                  <a:gd name="T92" fmla="*/ 15519 w 20000"/>
                  <a:gd name="T93" fmla="*/ 16642 h 20000"/>
                  <a:gd name="T94" fmla="*/ 15875 w 20000"/>
                  <a:gd name="T95" fmla="*/ 14009 h 20000"/>
                  <a:gd name="T96" fmla="*/ 16185 w 20000"/>
                  <a:gd name="T97" fmla="*/ 17168 h 20000"/>
                  <a:gd name="T98" fmla="*/ 16547 w 20000"/>
                  <a:gd name="T99" fmla="*/ 14277 h 20000"/>
                  <a:gd name="T100" fmla="*/ 16857 w 20000"/>
                  <a:gd name="T101" fmla="*/ 17625 h 20000"/>
                  <a:gd name="T102" fmla="*/ 17219 w 20000"/>
                  <a:gd name="T103" fmla="*/ 14536 h 20000"/>
                  <a:gd name="T104" fmla="*/ 17529 w 20000"/>
                  <a:gd name="T105" fmla="*/ 18023 h 20000"/>
                  <a:gd name="T106" fmla="*/ 17880 w 20000"/>
                  <a:gd name="T107" fmla="*/ 14734 h 20000"/>
                  <a:gd name="T108" fmla="*/ 18190 w 20000"/>
                  <a:gd name="T109" fmla="*/ 18341 h 20000"/>
                  <a:gd name="T110" fmla="*/ 18552 w 20000"/>
                  <a:gd name="T111" fmla="*/ 14863 h 20000"/>
                  <a:gd name="T112" fmla="*/ 18862 w 20000"/>
                  <a:gd name="T113" fmla="*/ 18549 h 20000"/>
                  <a:gd name="T114" fmla="*/ 19219 w 20000"/>
                  <a:gd name="T115" fmla="*/ 14923 h 20000"/>
                  <a:gd name="T116" fmla="*/ 19529 w 20000"/>
                  <a:gd name="T117" fmla="*/ 18609 h 20000"/>
                  <a:gd name="T118" fmla="*/ 19891 w 20000"/>
                  <a:gd name="T119" fmla="*/ 14993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00" h="20000">
                    <a:moveTo>
                      <a:pt x="0" y="10005"/>
                    </a:moveTo>
                    <a:lnTo>
                      <a:pt x="98" y="4998"/>
                    </a:lnTo>
                    <a:lnTo>
                      <a:pt x="201" y="1311"/>
                    </a:lnTo>
                    <a:lnTo>
                      <a:pt x="310" y="0"/>
                    </a:lnTo>
                    <a:lnTo>
                      <a:pt x="460" y="1381"/>
                    </a:lnTo>
                    <a:lnTo>
                      <a:pt x="563" y="4998"/>
                    </a:lnTo>
                    <a:lnTo>
                      <a:pt x="666" y="10005"/>
                    </a:lnTo>
                    <a:lnTo>
                      <a:pt x="770" y="5067"/>
                    </a:lnTo>
                    <a:lnTo>
                      <a:pt x="873" y="1451"/>
                    </a:lnTo>
                    <a:lnTo>
                      <a:pt x="971" y="129"/>
                    </a:lnTo>
                    <a:lnTo>
                      <a:pt x="1132" y="1451"/>
                    </a:lnTo>
                    <a:lnTo>
                      <a:pt x="1230" y="5067"/>
                    </a:lnTo>
                    <a:lnTo>
                      <a:pt x="1333" y="10005"/>
                    </a:lnTo>
                    <a:lnTo>
                      <a:pt x="1436" y="5137"/>
                    </a:lnTo>
                    <a:lnTo>
                      <a:pt x="1540" y="1580"/>
                    </a:lnTo>
                    <a:lnTo>
                      <a:pt x="1643" y="338"/>
                    </a:lnTo>
                    <a:lnTo>
                      <a:pt x="1798" y="1649"/>
                    </a:lnTo>
                    <a:lnTo>
                      <a:pt x="1902" y="5196"/>
                    </a:lnTo>
                    <a:lnTo>
                      <a:pt x="1999" y="10005"/>
                    </a:lnTo>
                    <a:lnTo>
                      <a:pt x="2103" y="5256"/>
                    </a:lnTo>
                    <a:lnTo>
                      <a:pt x="2212" y="1838"/>
                    </a:lnTo>
                    <a:lnTo>
                      <a:pt x="2310" y="656"/>
                    </a:lnTo>
                    <a:lnTo>
                      <a:pt x="2465" y="1977"/>
                    </a:lnTo>
                    <a:lnTo>
                      <a:pt x="2562" y="5395"/>
                    </a:lnTo>
                    <a:lnTo>
                      <a:pt x="2672" y="10005"/>
                    </a:lnTo>
                    <a:lnTo>
                      <a:pt x="2775" y="5464"/>
                    </a:lnTo>
                    <a:lnTo>
                      <a:pt x="2873" y="2235"/>
                    </a:lnTo>
                    <a:lnTo>
                      <a:pt x="2982" y="1123"/>
                    </a:lnTo>
                    <a:lnTo>
                      <a:pt x="3085" y="2365"/>
                    </a:lnTo>
                    <a:lnTo>
                      <a:pt x="3235" y="5663"/>
                    </a:lnTo>
                    <a:lnTo>
                      <a:pt x="3344" y="10005"/>
                    </a:lnTo>
                    <a:lnTo>
                      <a:pt x="3442" y="5723"/>
                    </a:lnTo>
                    <a:lnTo>
                      <a:pt x="3545" y="2633"/>
                    </a:lnTo>
                    <a:lnTo>
                      <a:pt x="3648" y="1649"/>
                    </a:lnTo>
                    <a:lnTo>
                      <a:pt x="3746" y="2822"/>
                    </a:lnTo>
                    <a:lnTo>
                      <a:pt x="3907" y="5922"/>
                    </a:lnTo>
                    <a:lnTo>
                      <a:pt x="4005" y="10005"/>
                    </a:lnTo>
                    <a:lnTo>
                      <a:pt x="4108" y="5991"/>
                    </a:lnTo>
                    <a:lnTo>
                      <a:pt x="4211" y="3159"/>
                    </a:lnTo>
                    <a:lnTo>
                      <a:pt x="4315" y="2235"/>
                    </a:lnTo>
                    <a:lnTo>
                      <a:pt x="4418" y="3348"/>
                    </a:lnTo>
                    <a:lnTo>
                      <a:pt x="4573" y="6249"/>
                    </a:lnTo>
                    <a:lnTo>
                      <a:pt x="4677" y="10005"/>
                    </a:lnTo>
                    <a:lnTo>
                      <a:pt x="4774" y="6309"/>
                    </a:lnTo>
                    <a:lnTo>
                      <a:pt x="4878" y="3746"/>
                    </a:lnTo>
                    <a:lnTo>
                      <a:pt x="4987" y="2961"/>
                    </a:lnTo>
                    <a:lnTo>
                      <a:pt x="5085" y="4014"/>
                    </a:lnTo>
                    <a:lnTo>
                      <a:pt x="5188" y="6577"/>
                    </a:lnTo>
                    <a:lnTo>
                      <a:pt x="5338" y="10005"/>
                    </a:lnTo>
                    <a:lnTo>
                      <a:pt x="5447" y="6706"/>
                    </a:lnTo>
                    <a:lnTo>
                      <a:pt x="5550" y="4411"/>
                    </a:lnTo>
                    <a:lnTo>
                      <a:pt x="5648" y="3686"/>
                    </a:lnTo>
                    <a:lnTo>
                      <a:pt x="5757" y="4670"/>
                    </a:lnTo>
                    <a:lnTo>
                      <a:pt x="5860" y="6975"/>
                    </a:lnTo>
                    <a:lnTo>
                      <a:pt x="6010" y="10005"/>
                    </a:lnTo>
                    <a:lnTo>
                      <a:pt x="6119" y="7104"/>
                    </a:lnTo>
                    <a:lnTo>
                      <a:pt x="6217" y="5137"/>
                    </a:lnTo>
                    <a:lnTo>
                      <a:pt x="6320" y="4540"/>
                    </a:lnTo>
                    <a:lnTo>
                      <a:pt x="6423" y="5395"/>
                    </a:lnTo>
                    <a:lnTo>
                      <a:pt x="6527" y="7432"/>
                    </a:lnTo>
                    <a:lnTo>
                      <a:pt x="6682" y="10005"/>
                    </a:lnTo>
                    <a:lnTo>
                      <a:pt x="6780" y="7571"/>
                    </a:lnTo>
                    <a:lnTo>
                      <a:pt x="6883" y="5922"/>
                    </a:lnTo>
                    <a:lnTo>
                      <a:pt x="6986" y="5464"/>
                    </a:lnTo>
                    <a:lnTo>
                      <a:pt x="7090" y="6180"/>
                    </a:lnTo>
                    <a:lnTo>
                      <a:pt x="7193" y="7889"/>
                    </a:lnTo>
                    <a:lnTo>
                      <a:pt x="7348" y="10005"/>
                    </a:lnTo>
                    <a:lnTo>
                      <a:pt x="7452" y="8028"/>
                    </a:lnTo>
                    <a:lnTo>
                      <a:pt x="7550" y="6776"/>
                    </a:lnTo>
                    <a:lnTo>
                      <a:pt x="7653" y="6448"/>
                    </a:lnTo>
                    <a:lnTo>
                      <a:pt x="7762" y="7044"/>
                    </a:lnTo>
                    <a:lnTo>
                      <a:pt x="7860" y="8356"/>
                    </a:lnTo>
                    <a:lnTo>
                      <a:pt x="7963" y="10005"/>
                    </a:lnTo>
                    <a:lnTo>
                      <a:pt x="8118" y="8554"/>
                    </a:lnTo>
                    <a:lnTo>
                      <a:pt x="8222" y="7630"/>
                    </a:lnTo>
                    <a:lnTo>
                      <a:pt x="8325" y="7432"/>
                    </a:lnTo>
                    <a:lnTo>
                      <a:pt x="8423" y="7889"/>
                    </a:lnTo>
                    <a:lnTo>
                      <a:pt x="8532" y="8882"/>
                    </a:lnTo>
                    <a:lnTo>
                      <a:pt x="8635" y="10005"/>
                    </a:lnTo>
                    <a:lnTo>
                      <a:pt x="8785" y="9011"/>
                    </a:lnTo>
                    <a:lnTo>
                      <a:pt x="8894" y="8485"/>
                    </a:lnTo>
                    <a:lnTo>
                      <a:pt x="8992" y="8415"/>
                    </a:lnTo>
                    <a:lnTo>
                      <a:pt x="9095" y="8813"/>
                    </a:lnTo>
                    <a:lnTo>
                      <a:pt x="9199" y="9409"/>
                    </a:lnTo>
                    <a:lnTo>
                      <a:pt x="9302" y="10005"/>
                    </a:lnTo>
                    <a:lnTo>
                      <a:pt x="9457" y="9538"/>
                    </a:lnTo>
                    <a:lnTo>
                      <a:pt x="9555" y="9409"/>
                    </a:lnTo>
                    <a:lnTo>
                      <a:pt x="9664" y="9468"/>
                    </a:lnTo>
                    <a:lnTo>
                      <a:pt x="9762" y="9667"/>
                    </a:lnTo>
                    <a:lnTo>
                      <a:pt x="9865" y="9935"/>
                    </a:lnTo>
                    <a:lnTo>
                      <a:pt x="9968" y="10005"/>
                    </a:lnTo>
                    <a:lnTo>
                      <a:pt x="10072" y="10055"/>
                    </a:lnTo>
                    <a:lnTo>
                      <a:pt x="10227" y="10323"/>
                    </a:lnTo>
                    <a:lnTo>
                      <a:pt x="10325" y="10532"/>
                    </a:lnTo>
                    <a:lnTo>
                      <a:pt x="10428" y="10581"/>
                    </a:lnTo>
                    <a:lnTo>
                      <a:pt x="10537" y="10462"/>
                    </a:lnTo>
                    <a:lnTo>
                      <a:pt x="10635" y="10005"/>
                    </a:lnTo>
                    <a:lnTo>
                      <a:pt x="10738" y="10581"/>
                    </a:lnTo>
                    <a:lnTo>
                      <a:pt x="10893" y="11177"/>
                    </a:lnTo>
                    <a:lnTo>
                      <a:pt x="10997" y="11575"/>
                    </a:lnTo>
                    <a:lnTo>
                      <a:pt x="11100" y="11505"/>
                    </a:lnTo>
                    <a:lnTo>
                      <a:pt x="11198" y="10989"/>
                    </a:lnTo>
                    <a:lnTo>
                      <a:pt x="11307" y="10005"/>
                    </a:lnTo>
                    <a:lnTo>
                      <a:pt x="11411" y="11108"/>
                    </a:lnTo>
                    <a:lnTo>
                      <a:pt x="11560" y="12101"/>
                    </a:lnTo>
                    <a:lnTo>
                      <a:pt x="11669" y="12558"/>
                    </a:lnTo>
                    <a:lnTo>
                      <a:pt x="11767" y="12370"/>
                    </a:lnTo>
                    <a:lnTo>
                      <a:pt x="11870" y="11446"/>
                    </a:lnTo>
                    <a:lnTo>
                      <a:pt x="11974" y="10005"/>
                    </a:lnTo>
                    <a:lnTo>
                      <a:pt x="12077" y="11644"/>
                    </a:lnTo>
                    <a:lnTo>
                      <a:pt x="12232" y="12956"/>
                    </a:lnTo>
                    <a:lnTo>
                      <a:pt x="12330" y="13542"/>
                    </a:lnTo>
                    <a:lnTo>
                      <a:pt x="12439" y="13224"/>
                    </a:lnTo>
                    <a:lnTo>
                      <a:pt x="12542" y="11972"/>
                    </a:lnTo>
                    <a:lnTo>
                      <a:pt x="12640" y="10005"/>
                    </a:lnTo>
                    <a:lnTo>
                      <a:pt x="12743" y="12101"/>
                    </a:lnTo>
                    <a:lnTo>
                      <a:pt x="12847" y="13810"/>
                    </a:lnTo>
                    <a:lnTo>
                      <a:pt x="13002" y="14536"/>
                    </a:lnTo>
                    <a:lnTo>
                      <a:pt x="13100" y="14069"/>
                    </a:lnTo>
                    <a:lnTo>
                      <a:pt x="13209" y="12429"/>
                    </a:lnTo>
                    <a:lnTo>
                      <a:pt x="13312" y="10005"/>
                    </a:lnTo>
                    <a:lnTo>
                      <a:pt x="13410" y="12558"/>
                    </a:lnTo>
                    <a:lnTo>
                      <a:pt x="13513" y="14595"/>
                    </a:lnTo>
                    <a:lnTo>
                      <a:pt x="13668" y="15450"/>
                    </a:lnTo>
                    <a:lnTo>
                      <a:pt x="13772" y="14863"/>
                    </a:lnTo>
                    <a:lnTo>
                      <a:pt x="13875" y="12896"/>
                    </a:lnTo>
                    <a:lnTo>
                      <a:pt x="13973" y="10005"/>
                    </a:lnTo>
                    <a:lnTo>
                      <a:pt x="14082" y="13015"/>
                    </a:lnTo>
                    <a:lnTo>
                      <a:pt x="14186" y="15330"/>
                    </a:lnTo>
                    <a:lnTo>
                      <a:pt x="14335" y="16314"/>
                    </a:lnTo>
                    <a:lnTo>
                      <a:pt x="14444" y="15589"/>
                    </a:lnTo>
                    <a:lnTo>
                      <a:pt x="14542" y="13284"/>
                    </a:lnTo>
                    <a:lnTo>
                      <a:pt x="14645" y="10005"/>
                    </a:lnTo>
                    <a:lnTo>
                      <a:pt x="14754" y="13423"/>
                    </a:lnTo>
                    <a:lnTo>
                      <a:pt x="14852" y="15976"/>
                    </a:lnTo>
                    <a:lnTo>
                      <a:pt x="14955" y="17029"/>
                    </a:lnTo>
                    <a:lnTo>
                      <a:pt x="15105" y="16244"/>
                    </a:lnTo>
                    <a:lnTo>
                      <a:pt x="15214" y="13681"/>
                    </a:lnTo>
                    <a:lnTo>
                      <a:pt x="15317" y="10005"/>
                    </a:lnTo>
                    <a:lnTo>
                      <a:pt x="15415" y="13751"/>
                    </a:lnTo>
                    <a:lnTo>
                      <a:pt x="15519" y="16642"/>
                    </a:lnTo>
                    <a:lnTo>
                      <a:pt x="15622" y="17765"/>
                    </a:lnTo>
                    <a:lnTo>
                      <a:pt x="15777" y="16841"/>
                    </a:lnTo>
                    <a:lnTo>
                      <a:pt x="15875" y="14009"/>
                    </a:lnTo>
                    <a:lnTo>
                      <a:pt x="15984" y="10005"/>
                    </a:lnTo>
                    <a:lnTo>
                      <a:pt x="16087" y="14069"/>
                    </a:lnTo>
                    <a:lnTo>
                      <a:pt x="16185" y="17168"/>
                    </a:lnTo>
                    <a:lnTo>
                      <a:pt x="16288" y="18341"/>
                    </a:lnTo>
                    <a:lnTo>
                      <a:pt x="16444" y="17357"/>
                    </a:lnTo>
                    <a:lnTo>
                      <a:pt x="16547" y="14277"/>
                    </a:lnTo>
                    <a:lnTo>
                      <a:pt x="16650" y="10005"/>
                    </a:lnTo>
                    <a:lnTo>
                      <a:pt x="16754" y="14337"/>
                    </a:lnTo>
                    <a:lnTo>
                      <a:pt x="16857" y="17625"/>
                    </a:lnTo>
                    <a:lnTo>
                      <a:pt x="16961" y="18877"/>
                    </a:lnTo>
                    <a:lnTo>
                      <a:pt x="17110" y="17765"/>
                    </a:lnTo>
                    <a:lnTo>
                      <a:pt x="17219" y="14536"/>
                    </a:lnTo>
                    <a:lnTo>
                      <a:pt x="17317" y="10005"/>
                    </a:lnTo>
                    <a:lnTo>
                      <a:pt x="17420" y="14595"/>
                    </a:lnTo>
                    <a:lnTo>
                      <a:pt x="17529" y="18023"/>
                    </a:lnTo>
                    <a:lnTo>
                      <a:pt x="17627" y="19334"/>
                    </a:lnTo>
                    <a:lnTo>
                      <a:pt x="17731" y="18152"/>
                    </a:lnTo>
                    <a:lnTo>
                      <a:pt x="17880" y="14734"/>
                    </a:lnTo>
                    <a:lnTo>
                      <a:pt x="17989" y="10005"/>
                    </a:lnTo>
                    <a:lnTo>
                      <a:pt x="18093" y="14804"/>
                    </a:lnTo>
                    <a:lnTo>
                      <a:pt x="18190" y="18341"/>
                    </a:lnTo>
                    <a:lnTo>
                      <a:pt x="18299" y="19662"/>
                    </a:lnTo>
                    <a:lnTo>
                      <a:pt x="18397" y="18410"/>
                    </a:lnTo>
                    <a:lnTo>
                      <a:pt x="18552" y="14863"/>
                    </a:lnTo>
                    <a:lnTo>
                      <a:pt x="18650" y="10005"/>
                    </a:lnTo>
                    <a:lnTo>
                      <a:pt x="18759" y="14923"/>
                    </a:lnTo>
                    <a:lnTo>
                      <a:pt x="18862" y="18549"/>
                    </a:lnTo>
                    <a:lnTo>
                      <a:pt x="18960" y="19861"/>
                    </a:lnTo>
                    <a:lnTo>
                      <a:pt x="19063" y="18549"/>
                    </a:lnTo>
                    <a:lnTo>
                      <a:pt x="19219" y="14923"/>
                    </a:lnTo>
                    <a:lnTo>
                      <a:pt x="19322" y="10005"/>
                    </a:lnTo>
                    <a:lnTo>
                      <a:pt x="19425" y="14993"/>
                    </a:lnTo>
                    <a:lnTo>
                      <a:pt x="19529" y="18609"/>
                    </a:lnTo>
                    <a:lnTo>
                      <a:pt x="19632" y="19990"/>
                    </a:lnTo>
                    <a:lnTo>
                      <a:pt x="19736" y="18679"/>
                    </a:lnTo>
                    <a:lnTo>
                      <a:pt x="19891" y="14993"/>
                    </a:lnTo>
                    <a:lnTo>
                      <a:pt x="19994" y="10005"/>
                    </a:lnTo>
                  </a:path>
                </a:pathLst>
              </a:custGeom>
              <a:noFill/>
              <a:ln w="5080" cap="flat">
                <a:solidFill>
                  <a:srgbClr val="5E831B"/>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594" name="Text Box 66"/>
              <p:cNvSpPr txBox="1">
                <a:spLocks noChangeArrowheads="1"/>
              </p:cNvSpPr>
              <p:nvPr/>
            </p:nvSpPr>
            <p:spPr bwMode="auto">
              <a:xfrm>
                <a:off x="3088" y="3641"/>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u</a:t>
                </a:r>
                <a:r>
                  <a:rPr lang="en-US" altLang="zh-CN" sz="2000" b="1" baseline="-25000">
                    <a:latin typeface="Times New Roman" panose="02020603050405020304" pitchFamily="18" charset="0"/>
                  </a:rPr>
                  <a:t>o</a:t>
                </a:r>
                <a:endParaRPr lang="en-US" altLang="zh-CN" sz="2000" b="1" baseline="30000">
                  <a:latin typeface="Times New Roman" panose="02020603050405020304" pitchFamily="18" charset="0"/>
                </a:endParaRPr>
              </a:p>
            </p:txBody>
          </p:sp>
          <p:sp>
            <p:nvSpPr>
              <p:cNvPr id="662595" name="Text Box 67"/>
              <p:cNvSpPr txBox="1">
                <a:spLocks noChangeArrowheads="1"/>
              </p:cNvSpPr>
              <p:nvPr/>
            </p:nvSpPr>
            <p:spPr bwMode="auto">
              <a:xfrm>
                <a:off x="3132" y="3911"/>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O</a:t>
                </a:r>
                <a:endParaRPr lang="en-US" altLang="zh-CN" sz="2000" b="1" baseline="-25000">
                  <a:latin typeface="Times New Roman" panose="02020603050405020304" pitchFamily="18" charset="0"/>
                </a:endParaRPr>
              </a:p>
            </p:txBody>
          </p:sp>
          <p:sp>
            <p:nvSpPr>
              <p:cNvPr id="662596" name="Text Box 68"/>
              <p:cNvSpPr txBox="1">
                <a:spLocks noChangeArrowheads="1"/>
              </p:cNvSpPr>
              <p:nvPr/>
            </p:nvSpPr>
            <p:spPr bwMode="auto">
              <a:xfrm>
                <a:off x="5358" y="3962"/>
                <a:ext cx="24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t</a:t>
                </a:r>
              </a:p>
            </p:txBody>
          </p:sp>
          <p:sp>
            <p:nvSpPr>
              <p:cNvPr id="662597" name="Line 69"/>
              <p:cNvSpPr>
                <a:spLocks noChangeShapeType="1"/>
              </p:cNvSpPr>
              <p:nvPr/>
            </p:nvSpPr>
            <p:spPr bwMode="auto">
              <a:xfrm>
                <a:off x="3314" y="2167"/>
                <a:ext cx="2176"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598" name="Line 70"/>
              <p:cNvSpPr>
                <a:spLocks noChangeShapeType="1"/>
              </p:cNvSpPr>
              <p:nvPr/>
            </p:nvSpPr>
            <p:spPr bwMode="auto">
              <a:xfrm flipV="1">
                <a:off x="3314" y="1873"/>
                <a:ext cx="0" cy="539"/>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599" name="Freeform 71"/>
              <p:cNvSpPr>
                <a:spLocks/>
              </p:cNvSpPr>
              <p:nvPr/>
            </p:nvSpPr>
            <p:spPr bwMode="auto">
              <a:xfrm>
                <a:off x="3314" y="1970"/>
                <a:ext cx="1961" cy="393"/>
              </a:xfrm>
              <a:custGeom>
                <a:avLst/>
                <a:gdLst>
                  <a:gd name="T0" fmla="*/ 202 w 20000"/>
                  <a:gd name="T1" fmla="*/ 1313 h 20000"/>
                  <a:gd name="T2" fmla="*/ 566 w 20000"/>
                  <a:gd name="T3" fmla="*/ 4992 h 20000"/>
                  <a:gd name="T4" fmla="*/ 874 w 20000"/>
                  <a:gd name="T5" fmla="*/ 18676 h 20000"/>
                  <a:gd name="T6" fmla="*/ 1232 w 20000"/>
                  <a:gd name="T7" fmla="*/ 14986 h 20000"/>
                  <a:gd name="T8" fmla="*/ 1540 w 20000"/>
                  <a:gd name="T9" fmla="*/ 1313 h 20000"/>
                  <a:gd name="T10" fmla="*/ 1899 w 20000"/>
                  <a:gd name="T11" fmla="*/ 4992 h 20000"/>
                  <a:gd name="T12" fmla="*/ 2212 w 20000"/>
                  <a:gd name="T13" fmla="*/ 18676 h 20000"/>
                  <a:gd name="T14" fmla="*/ 2565 w 20000"/>
                  <a:gd name="T15" fmla="*/ 14986 h 20000"/>
                  <a:gd name="T16" fmla="*/ 2873 w 20000"/>
                  <a:gd name="T17" fmla="*/ 1313 h 20000"/>
                  <a:gd name="T18" fmla="*/ 3237 w 20000"/>
                  <a:gd name="T19" fmla="*/ 4992 h 20000"/>
                  <a:gd name="T20" fmla="*/ 3545 w 20000"/>
                  <a:gd name="T21" fmla="*/ 18676 h 20000"/>
                  <a:gd name="T22" fmla="*/ 3909 w 20000"/>
                  <a:gd name="T23" fmla="*/ 14986 h 20000"/>
                  <a:gd name="T24" fmla="*/ 4212 w 20000"/>
                  <a:gd name="T25" fmla="*/ 1313 h 20000"/>
                  <a:gd name="T26" fmla="*/ 4570 w 20000"/>
                  <a:gd name="T27" fmla="*/ 4992 h 20000"/>
                  <a:gd name="T28" fmla="*/ 4878 w 20000"/>
                  <a:gd name="T29" fmla="*/ 18676 h 20000"/>
                  <a:gd name="T30" fmla="*/ 5192 w 20000"/>
                  <a:gd name="T31" fmla="*/ 14986 h 20000"/>
                  <a:gd name="T32" fmla="*/ 5550 w 20000"/>
                  <a:gd name="T33" fmla="*/ 1313 h 20000"/>
                  <a:gd name="T34" fmla="*/ 5858 w 20000"/>
                  <a:gd name="T35" fmla="*/ 4992 h 20000"/>
                  <a:gd name="T36" fmla="*/ 6217 w 20000"/>
                  <a:gd name="T37" fmla="*/ 18676 h 20000"/>
                  <a:gd name="T38" fmla="*/ 6525 w 20000"/>
                  <a:gd name="T39" fmla="*/ 14986 h 20000"/>
                  <a:gd name="T40" fmla="*/ 6883 w 20000"/>
                  <a:gd name="T41" fmla="*/ 1313 h 20000"/>
                  <a:gd name="T42" fmla="*/ 7197 w 20000"/>
                  <a:gd name="T43" fmla="*/ 4992 h 20000"/>
                  <a:gd name="T44" fmla="*/ 7550 w 20000"/>
                  <a:gd name="T45" fmla="*/ 18676 h 20000"/>
                  <a:gd name="T46" fmla="*/ 7858 w 20000"/>
                  <a:gd name="T47" fmla="*/ 14986 h 20000"/>
                  <a:gd name="T48" fmla="*/ 8222 w 20000"/>
                  <a:gd name="T49" fmla="*/ 1313 h 20000"/>
                  <a:gd name="T50" fmla="*/ 8530 w 20000"/>
                  <a:gd name="T51" fmla="*/ 4992 h 20000"/>
                  <a:gd name="T52" fmla="*/ 8894 w 20000"/>
                  <a:gd name="T53" fmla="*/ 18676 h 20000"/>
                  <a:gd name="T54" fmla="*/ 9202 w 20000"/>
                  <a:gd name="T55" fmla="*/ 14986 h 20000"/>
                  <a:gd name="T56" fmla="*/ 9555 w 20000"/>
                  <a:gd name="T57" fmla="*/ 1313 h 20000"/>
                  <a:gd name="T58" fmla="*/ 9863 w 20000"/>
                  <a:gd name="T59" fmla="*/ 4992 h 20000"/>
                  <a:gd name="T60" fmla="*/ 10227 w 20000"/>
                  <a:gd name="T61" fmla="*/ 18676 h 20000"/>
                  <a:gd name="T62" fmla="*/ 10535 w 20000"/>
                  <a:gd name="T63" fmla="*/ 14986 h 20000"/>
                  <a:gd name="T64" fmla="*/ 10893 w 20000"/>
                  <a:gd name="T65" fmla="*/ 1313 h 20000"/>
                  <a:gd name="T66" fmla="*/ 11201 w 20000"/>
                  <a:gd name="T67" fmla="*/ 4992 h 20000"/>
                  <a:gd name="T68" fmla="*/ 11560 w 20000"/>
                  <a:gd name="T69" fmla="*/ 18676 h 20000"/>
                  <a:gd name="T70" fmla="*/ 11873 w 20000"/>
                  <a:gd name="T71" fmla="*/ 14986 h 20000"/>
                  <a:gd name="T72" fmla="*/ 12232 w 20000"/>
                  <a:gd name="T73" fmla="*/ 1313 h 20000"/>
                  <a:gd name="T74" fmla="*/ 12540 w 20000"/>
                  <a:gd name="T75" fmla="*/ 4992 h 20000"/>
                  <a:gd name="T76" fmla="*/ 12842 w 20000"/>
                  <a:gd name="T77" fmla="*/ 18676 h 20000"/>
                  <a:gd name="T78" fmla="*/ 13206 w 20000"/>
                  <a:gd name="T79" fmla="*/ 14986 h 20000"/>
                  <a:gd name="T80" fmla="*/ 13514 w 20000"/>
                  <a:gd name="T81" fmla="*/ 1313 h 20000"/>
                  <a:gd name="T82" fmla="*/ 13878 w 20000"/>
                  <a:gd name="T83" fmla="*/ 4992 h 20000"/>
                  <a:gd name="T84" fmla="*/ 14187 w 20000"/>
                  <a:gd name="T85" fmla="*/ 18676 h 20000"/>
                  <a:gd name="T86" fmla="*/ 14539 w 20000"/>
                  <a:gd name="T87" fmla="*/ 14986 h 20000"/>
                  <a:gd name="T88" fmla="*/ 14853 w 20000"/>
                  <a:gd name="T89" fmla="*/ 1313 h 20000"/>
                  <a:gd name="T90" fmla="*/ 15211 w 20000"/>
                  <a:gd name="T91" fmla="*/ 4992 h 20000"/>
                  <a:gd name="T92" fmla="*/ 15519 w 20000"/>
                  <a:gd name="T93" fmla="*/ 18676 h 20000"/>
                  <a:gd name="T94" fmla="*/ 15878 w 20000"/>
                  <a:gd name="T95" fmla="*/ 14986 h 20000"/>
                  <a:gd name="T96" fmla="*/ 16186 w 20000"/>
                  <a:gd name="T97" fmla="*/ 1313 h 20000"/>
                  <a:gd name="T98" fmla="*/ 16550 w 20000"/>
                  <a:gd name="T99" fmla="*/ 4992 h 20000"/>
                  <a:gd name="T100" fmla="*/ 16858 w 20000"/>
                  <a:gd name="T101" fmla="*/ 18676 h 20000"/>
                  <a:gd name="T102" fmla="*/ 17216 w 20000"/>
                  <a:gd name="T103" fmla="*/ 14986 h 20000"/>
                  <a:gd name="T104" fmla="*/ 17525 w 20000"/>
                  <a:gd name="T105" fmla="*/ 1313 h 20000"/>
                  <a:gd name="T106" fmla="*/ 17883 w 20000"/>
                  <a:gd name="T107" fmla="*/ 4992 h 20000"/>
                  <a:gd name="T108" fmla="*/ 18191 w 20000"/>
                  <a:gd name="T109" fmla="*/ 18676 h 20000"/>
                  <a:gd name="T110" fmla="*/ 18555 w 20000"/>
                  <a:gd name="T111" fmla="*/ 14986 h 20000"/>
                  <a:gd name="T112" fmla="*/ 18863 w 20000"/>
                  <a:gd name="T113" fmla="*/ 1313 h 20000"/>
                  <a:gd name="T114" fmla="*/ 19216 w 20000"/>
                  <a:gd name="T115" fmla="*/ 4992 h 20000"/>
                  <a:gd name="T116" fmla="*/ 19524 w 20000"/>
                  <a:gd name="T117" fmla="*/ 18676 h 20000"/>
                  <a:gd name="T118" fmla="*/ 19888 w 20000"/>
                  <a:gd name="T119" fmla="*/ 14986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00" h="20000">
                    <a:moveTo>
                      <a:pt x="0" y="9995"/>
                    </a:moveTo>
                    <a:lnTo>
                      <a:pt x="101" y="4992"/>
                    </a:lnTo>
                    <a:lnTo>
                      <a:pt x="202" y="1313"/>
                    </a:lnTo>
                    <a:lnTo>
                      <a:pt x="308" y="0"/>
                    </a:lnTo>
                    <a:lnTo>
                      <a:pt x="459" y="1313"/>
                    </a:lnTo>
                    <a:lnTo>
                      <a:pt x="566" y="4992"/>
                    </a:lnTo>
                    <a:lnTo>
                      <a:pt x="666" y="9995"/>
                    </a:lnTo>
                    <a:lnTo>
                      <a:pt x="767" y="14986"/>
                    </a:lnTo>
                    <a:lnTo>
                      <a:pt x="874" y="18676"/>
                    </a:lnTo>
                    <a:lnTo>
                      <a:pt x="975" y="19989"/>
                    </a:lnTo>
                    <a:lnTo>
                      <a:pt x="1131" y="18676"/>
                    </a:lnTo>
                    <a:lnTo>
                      <a:pt x="1232" y="14986"/>
                    </a:lnTo>
                    <a:lnTo>
                      <a:pt x="1333" y="9995"/>
                    </a:lnTo>
                    <a:lnTo>
                      <a:pt x="1434" y="4992"/>
                    </a:lnTo>
                    <a:lnTo>
                      <a:pt x="1540" y="1313"/>
                    </a:lnTo>
                    <a:lnTo>
                      <a:pt x="1647" y="0"/>
                    </a:lnTo>
                    <a:lnTo>
                      <a:pt x="1798" y="1313"/>
                    </a:lnTo>
                    <a:lnTo>
                      <a:pt x="1899" y="4992"/>
                    </a:lnTo>
                    <a:lnTo>
                      <a:pt x="1999" y="9995"/>
                    </a:lnTo>
                    <a:lnTo>
                      <a:pt x="2106" y="14986"/>
                    </a:lnTo>
                    <a:lnTo>
                      <a:pt x="2212" y="18676"/>
                    </a:lnTo>
                    <a:lnTo>
                      <a:pt x="2307" y="19989"/>
                    </a:lnTo>
                    <a:lnTo>
                      <a:pt x="2464" y="18676"/>
                    </a:lnTo>
                    <a:lnTo>
                      <a:pt x="2565" y="14986"/>
                    </a:lnTo>
                    <a:lnTo>
                      <a:pt x="2672" y="9995"/>
                    </a:lnTo>
                    <a:lnTo>
                      <a:pt x="2778" y="4992"/>
                    </a:lnTo>
                    <a:lnTo>
                      <a:pt x="2873" y="1313"/>
                    </a:lnTo>
                    <a:lnTo>
                      <a:pt x="2980" y="0"/>
                    </a:lnTo>
                    <a:lnTo>
                      <a:pt x="3086" y="1313"/>
                    </a:lnTo>
                    <a:lnTo>
                      <a:pt x="3237" y="4992"/>
                    </a:lnTo>
                    <a:lnTo>
                      <a:pt x="3344" y="9995"/>
                    </a:lnTo>
                    <a:lnTo>
                      <a:pt x="3439" y="14986"/>
                    </a:lnTo>
                    <a:lnTo>
                      <a:pt x="3545" y="18676"/>
                    </a:lnTo>
                    <a:lnTo>
                      <a:pt x="3652" y="19989"/>
                    </a:lnTo>
                    <a:lnTo>
                      <a:pt x="3747" y="18676"/>
                    </a:lnTo>
                    <a:lnTo>
                      <a:pt x="3909" y="14986"/>
                    </a:lnTo>
                    <a:lnTo>
                      <a:pt x="4004" y="9995"/>
                    </a:lnTo>
                    <a:lnTo>
                      <a:pt x="4111" y="4992"/>
                    </a:lnTo>
                    <a:lnTo>
                      <a:pt x="4212" y="1313"/>
                    </a:lnTo>
                    <a:lnTo>
                      <a:pt x="4313" y="0"/>
                    </a:lnTo>
                    <a:lnTo>
                      <a:pt x="4419" y="1313"/>
                    </a:lnTo>
                    <a:lnTo>
                      <a:pt x="4570" y="4992"/>
                    </a:lnTo>
                    <a:lnTo>
                      <a:pt x="4677" y="9995"/>
                    </a:lnTo>
                    <a:lnTo>
                      <a:pt x="4777" y="14986"/>
                    </a:lnTo>
                    <a:lnTo>
                      <a:pt x="4878" y="18676"/>
                    </a:lnTo>
                    <a:lnTo>
                      <a:pt x="4985" y="19989"/>
                    </a:lnTo>
                    <a:lnTo>
                      <a:pt x="5085" y="18676"/>
                    </a:lnTo>
                    <a:lnTo>
                      <a:pt x="5192" y="14986"/>
                    </a:lnTo>
                    <a:lnTo>
                      <a:pt x="5343" y="9995"/>
                    </a:lnTo>
                    <a:lnTo>
                      <a:pt x="5444" y="4992"/>
                    </a:lnTo>
                    <a:lnTo>
                      <a:pt x="5550" y="1313"/>
                    </a:lnTo>
                    <a:lnTo>
                      <a:pt x="5651" y="0"/>
                    </a:lnTo>
                    <a:lnTo>
                      <a:pt x="5752" y="1313"/>
                    </a:lnTo>
                    <a:lnTo>
                      <a:pt x="5858" y="4992"/>
                    </a:lnTo>
                    <a:lnTo>
                      <a:pt x="6010" y="9995"/>
                    </a:lnTo>
                    <a:lnTo>
                      <a:pt x="6116" y="14986"/>
                    </a:lnTo>
                    <a:lnTo>
                      <a:pt x="6217" y="18676"/>
                    </a:lnTo>
                    <a:lnTo>
                      <a:pt x="6318" y="19989"/>
                    </a:lnTo>
                    <a:lnTo>
                      <a:pt x="6424" y="18676"/>
                    </a:lnTo>
                    <a:lnTo>
                      <a:pt x="6525" y="14986"/>
                    </a:lnTo>
                    <a:lnTo>
                      <a:pt x="6682" y="9995"/>
                    </a:lnTo>
                    <a:lnTo>
                      <a:pt x="6782" y="4992"/>
                    </a:lnTo>
                    <a:lnTo>
                      <a:pt x="6883" y="1313"/>
                    </a:lnTo>
                    <a:lnTo>
                      <a:pt x="6984" y="0"/>
                    </a:lnTo>
                    <a:lnTo>
                      <a:pt x="7090" y="1313"/>
                    </a:lnTo>
                    <a:lnTo>
                      <a:pt x="7197" y="4992"/>
                    </a:lnTo>
                    <a:lnTo>
                      <a:pt x="7348" y="9995"/>
                    </a:lnTo>
                    <a:lnTo>
                      <a:pt x="7449" y="14986"/>
                    </a:lnTo>
                    <a:lnTo>
                      <a:pt x="7550" y="18676"/>
                    </a:lnTo>
                    <a:lnTo>
                      <a:pt x="7656" y="19989"/>
                    </a:lnTo>
                    <a:lnTo>
                      <a:pt x="7763" y="18676"/>
                    </a:lnTo>
                    <a:lnTo>
                      <a:pt x="7858" y="14986"/>
                    </a:lnTo>
                    <a:lnTo>
                      <a:pt x="7964" y="9995"/>
                    </a:lnTo>
                    <a:lnTo>
                      <a:pt x="8115" y="4992"/>
                    </a:lnTo>
                    <a:lnTo>
                      <a:pt x="8222" y="1313"/>
                    </a:lnTo>
                    <a:lnTo>
                      <a:pt x="8328" y="0"/>
                    </a:lnTo>
                    <a:lnTo>
                      <a:pt x="8423" y="1313"/>
                    </a:lnTo>
                    <a:lnTo>
                      <a:pt x="8530" y="4992"/>
                    </a:lnTo>
                    <a:lnTo>
                      <a:pt x="8636" y="9995"/>
                    </a:lnTo>
                    <a:lnTo>
                      <a:pt x="8787" y="14986"/>
                    </a:lnTo>
                    <a:lnTo>
                      <a:pt x="8894" y="18676"/>
                    </a:lnTo>
                    <a:lnTo>
                      <a:pt x="8989" y="19989"/>
                    </a:lnTo>
                    <a:lnTo>
                      <a:pt x="9095" y="18676"/>
                    </a:lnTo>
                    <a:lnTo>
                      <a:pt x="9202" y="14986"/>
                    </a:lnTo>
                    <a:lnTo>
                      <a:pt x="9297" y="9995"/>
                    </a:lnTo>
                    <a:lnTo>
                      <a:pt x="9460" y="4992"/>
                    </a:lnTo>
                    <a:lnTo>
                      <a:pt x="9555" y="1313"/>
                    </a:lnTo>
                    <a:lnTo>
                      <a:pt x="9661" y="0"/>
                    </a:lnTo>
                    <a:lnTo>
                      <a:pt x="9762" y="1313"/>
                    </a:lnTo>
                    <a:lnTo>
                      <a:pt x="9863" y="4992"/>
                    </a:lnTo>
                    <a:lnTo>
                      <a:pt x="9969" y="9995"/>
                    </a:lnTo>
                    <a:lnTo>
                      <a:pt x="10070" y="14986"/>
                    </a:lnTo>
                    <a:lnTo>
                      <a:pt x="10227" y="18676"/>
                    </a:lnTo>
                    <a:lnTo>
                      <a:pt x="10328" y="19989"/>
                    </a:lnTo>
                    <a:lnTo>
                      <a:pt x="10428" y="18676"/>
                    </a:lnTo>
                    <a:lnTo>
                      <a:pt x="10535" y="14986"/>
                    </a:lnTo>
                    <a:lnTo>
                      <a:pt x="10636" y="9995"/>
                    </a:lnTo>
                    <a:lnTo>
                      <a:pt x="10742" y="4992"/>
                    </a:lnTo>
                    <a:lnTo>
                      <a:pt x="10893" y="1313"/>
                    </a:lnTo>
                    <a:lnTo>
                      <a:pt x="10994" y="0"/>
                    </a:lnTo>
                    <a:lnTo>
                      <a:pt x="11101" y="1313"/>
                    </a:lnTo>
                    <a:lnTo>
                      <a:pt x="11201" y="4992"/>
                    </a:lnTo>
                    <a:lnTo>
                      <a:pt x="11308" y="9995"/>
                    </a:lnTo>
                    <a:lnTo>
                      <a:pt x="11409" y="14986"/>
                    </a:lnTo>
                    <a:lnTo>
                      <a:pt x="11560" y="18676"/>
                    </a:lnTo>
                    <a:lnTo>
                      <a:pt x="11666" y="19989"/>
                    </a:lnTo>
                    <a:lnTo>
                      <a:pt x="11767" y="18676"/>
                    </a:lnTo>
                    <a:lnTo>
                      <a:pt x="11873" y="14986"/>
                    </a:lnTo>
                    <a:lnTo>
                      <a:pt x="11974" y="9995"/>
                    </a:lnTo>
                    <a:lnTo>
                      <a:pt x="12075" y="4992"/>
                    </a:lnTo>
                    <a:lnTo>
                      <a:pt x="12232" y="1313"/>
                    </a:lnTo>
                    <a:lnTo>
                      <a:pt x="12333" y="0"/>
                    </a:lnTo>
                    <a:lnTo>
                      <a:pt x="12439" y="1313"/>
                    </a:lnTo>
                    <a:lnTo>
                      <a:pt x="12540" y="4992"/>
                    </a:lnTo>
                    <a:lnTo>
                      <a:pt x="12641" y="9995"/>
                    </a:lnTo>
                    <a:lnTo>
                      <a:pt x="12747" y="14986"/>
                    </a:lnTo>
                    <a:lnTo>
                      <a:pt x="12842" y="18676"/>
                    </a:lnTo>
                    <a:lnTo>
                      <a:pt x="13005" y="19989"/>
                    </a:lnTo>
                    <a:lnTo>
                      <a:pt x="13100" y="18676"/>
                    </a:lnTo>
                    <a:lnTo>
                      <a:pt x="13206" y="14986"/>
                    </a:lnTo>
                    <a:lnTo>
                      <a:pt x="13313" y="9995"/>
                    </a:lnTo>
                    <a:lnTo>
                      <a:pt x="13408" y="4992"/>
                    </a:lnTo>
                    <a:lnTo>
                      <a:pt x="13514" y="1313"/>
                    </a:lnTo>
                    <a:lnTo>
                      <a:pt x="13666" y="0"/>
                    </a:lnTo>
                    <a:lnTo>
                      <a:pt x="13772" y="1313"/>
                    </a:lnTo>
                    <a:lnTo>
                      <a:pt x="13878" y="4992"/>
                    </a:lnTo>
                    <a:lnTo>
                      <a:pt x="13974" y="9995"/>
                    </a:lnTo>
                    <a:lnTo>
                      <a:pt x="14080" y="14986"/>
                    </a:lnTo>
                    <a:lnTo>
                      <a:pt x="14187" y="18676"/>
                    </a:lnTo>
                    <a:lnTo>
                      <a:pt x="14338" y="19989"/>
                    </a:lnTo>
                    <a:lnTo>
                      <a:pt x="14444" y="18676"/>
                    </a:lnTo>
                    <a:lnTo>
                      <a:pt x="14539" y="14986"/>
                    </a:lnTo>
                    <a:lnTo>
                      <a:pt x="14646" y="9995"/>
                    </a:lnTo>
                    <a:lnTo>
                      <a:pt x="14752" y="4992"/>
                    </a:lnTo>
                    <a:lnTo>
                      <a:pt x="14853" y="1313"/>
                    </a:lnTo>
                    <a:lnTo>
                      <a:pt x="14954" y="0"/>
                    </a:lnTo>
                    <a:lnTo>
                      <a:pt x="15105" y="1313"/>
                    </a:lnTo>
                    <a:lnTo>
                      <a:pt x="15211" y="4992"/>
                    </a:lnTo>
                    <a:lnTo>
                      <a:pt x="15318" y="9995"/>
                    </a:lnTo>
                    <a:lnTo>
                      <a:pt x="15419" y="14986"/>
                    </a:lnTo>
                    <a:lnTo>
                      <a:pt x="15519" y="18676"/>
                    </a:lnTo>
                    <a:lnTo>
                      <a:pt x="15620" y="19989"/>
                    </a:lnTo>
                    <a:lnTo>
                      <a:pt x="15777" y="18676"/>
                    </a:lnTo>
                    <a:lnTo>
                      <a:pt x="15878" y="14986"/>
                    </a:lnTo>
                    <a:lnTo>
                      <a:pt x="15984" y="9995"/>
                    </a:lnTo>
                    <a:lnTo>
                      <a:pt x="16085" y="4992"/>
                    </a:lnTo>
                    <a:lnTo>
                      <a:pt x="16186" y="1313"/>
                    </a:lnTo>
                    <a:lnTo>
                      <a:pt x="16292" y="0"/>
                    </a:lnTo>
                    <a:lnTo>
                      <a:pt x="16444" y="1313"/>
                    </a:lnTo>
                    <a:lnTo>
                      <a:pt x="16550" y="4992"/>
                    </a:lnTo>
                    <a:lnTo>
                      <a:pt x="16651" y="9995"/>
                    </a:lnTo>
                    <a:lnTo>
                      <a:pt x="16752" y="14986"/>
                    </a:lnTo>
                    <a:lnTo>
                      <a:pt x="16858" y="18676"/>
                    </a:lnTo>
                    <a:lnTo>
                      <a:pt x="16959" y="19989"/>
                    </a:lnTo>
                    <a:lnTo>
                      <a:pt x="17110" y="18676"/>
                    </a:lnTo>
                    <a:lnTo>
                      <a:pt x="17216" y="14986"/>
                    </a:lnTo>
                    <a:lnTo>
                      <a:pt x="17317" y="9995"/>
                    </a:lnTo>
                    <a:lnTo>
                      <a:pt x="17424" y="4992"/>
                    </a:lnTo>
                    <a:lnTo>
                      <a:pt x="17525" y="1313"/>
                    </a:lnTo>
                    <a:lnTo>
                      <a:pt x="17625" y="0"/>
                    </a:lnTo>
                    <a:lnTo>
                      <a:pt x="17732" y="1313"/>
                    </a:lnTo>
                    <a:lnTo>
                      <a:pt x="17883" y="4992"/>
                    </a:lnTo>
                    <a:lnTo>
                      <a:pt x="17989" y="9995"/>
                    </a:lnTo>
                    <a:lnTo>
                      <a:pt x="18090" y="14986"/>
                    </a:lnTo>
                    <a:lnTo>
                      <a:pt x="18191" y="18676"/>
                    </a:lnTo>
                    <a:lnTo>
                      <a:pt x="18297" y="19989"/>
                    </a:lnTo>
                    <a:lnTo>
                      <a:pt x="18393" y="18676"/>
                    </a:lnTo>
                    <a:lnTo>
                      <a:pt x="18555" y="14986"/>
                    </a:lnTo>
                    <a:lnTo>
                      <a:pt x="18650" y="9995"/>
                    </a:lnTo>
                    <a:lnTo>
                      <a:pt x="18757" y="4992"/>
                    </a:lnTo>
                    <a:lnTo>
                      <a:pt x="18863" y="1313"/>
                    </a:lnTo>
                    <a:lnTo>
                      <a:pt x="18958" y="0"/>
                    </a:lnTo>
                    <a:lnTo>
                      <a:pt x="19065" y="1313"/>
                    </a:lnTo>
                    <a:lnTo>
                      <a:pt x="19216" y="4992"/>
                    </a:lnTo>
                    <a:lnTo>
                      <a:pt x="19322" y="9995"/>
                    </a:lnTo>
                    <a:lnTo>
                      <a:pt x="19429" y="14986"/>
                    </a:lnTo>
                    <a:lnTo>
                      <a:pt x="19524" y="18676"/>
                    </a:lnTo>
                    <a:lnTo>
                      <a:pt x="19630" y="19989"/>
                    </a:lnTo>
                    <a:lnTo>
                      <a:pt x="19737" y="18676"/>
                    </a:lnTo>
                    <a:lnTo>
                      <a:pt x="19888" y="14986"/>
                    </a:lnTo>
                    <a:lnTo>
                      <a:pt x="19994" y="9995"/>
                    </a:lnTo>
                  </a:path>
                </a:pathLst>
              </a:custGeom>
              <a:noFill/>
              <a:ln w="5080" cap="flat">
                <a:solidFill>
                  <a:schemeClr val="tx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600" name="Text Box 72"/>
              <p:cNvSpPr txBox="1">
                <a:spLocks noChangeArrowheads="1"/>
              </p:cNvSpPr>
              <p:nvPr/>
            </p:nvSpPr>
            <p:spPr bwMode="auto">
              <a:xfrm>
                <a:off x="3072" y="1826"/>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u</a:t>
                </a:r>
                <a:r>
                  <a:rPr lang="en-US" altLang="zh-CN" sz="2000" b="1" baseline="-25000">
                    <a:latin typeface="Times New Roman" panose="02020603050405020304" pitchFamily="18" charset="0"/>
                  </a:rPr>
                  <a:t>c</a:t>
                </a:r>
              </a:p>
            </p:txBody>
          </p:sp>
          <p:sp>
            <p:nvSpPr>
              <p:cNvPr id="662601" name="Text Box 73"/>
              <p:cNvSpPr txBox="1">
                <a:spLocks noChangeArrowheads="1"/>
              </p:cNvSpPr>
              <p:nvPr/>
            </p:nvSpPr>
            <p:spPr bwMode="auto">
              <a:xfrm>
                <a:off x="3132" y="2096"/>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O</a:t>
                </a:r>
                <a:endParaRPr lang="en-US" altLang="zh-CN" sz="2000" b="1" baseline="-25000">
                  <a:latin typeface="Times New Roman" panose="02020603050405020304" pitchFamily="18" charset="0"/>
                </a:endParaRPr>
              </a:p>
            </p:txBody>
          </p:sp>
          <p:sp>
            <p:nvSpPr>
              <p:cNvPr id="662602" name="Text Box 74"/>
              <p:cNvSpPr txBox="1">
                <a:spLocks noChangeArrowheads="1"/>
              </p:cNvSpPr>
              <p:nvPr/>
            </p:nvSpPr>
            <p:spPr bwMode="auto">
              <a:xfrm>
                <a:off x="5336" y="2143"/>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t</a:t>
                </a:r>
              </a:p>
            </p:txBody>
          </p:sp>
          <p:sp>
            <p:nvSpPr>
              <p:cNvPr id="662603" name="Line 75"/>
              <p:cNvSpPr>
                <a:spLocks noChangeShapeType="1"/>
              </p:cNvSpPr>
              <p:nvPr/>
            </p:nvSpPr>
            <p:spPr bwMode="auto">
              <a:xfrm>
                <a:off x="3314" y="2804"/>
                <a:ext cx="2176"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604" name="Line 76"/>
              <p:cNvSpPr>
                <a:spLocks noChangeShapeType="1"/>
              </p:cNvSpPr>
              <p:nvPr/>
            </p:nvSpPr>
            <p:spPr bwMode="auto">
              <a:xfrm flipV="1">
                <a:off x="3314" y="2511"/>
                <a:ext cx="0" cy="538"/>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605" name="Freeform 77"/>
              <p:cNvSpPr>
                <a:spLocks/>
              </p:cNvSpPr>
              <p:nvPr/>
            </p:nvSpPr>
            <p:spPr bwMode="auto">
              <a:xfrm>
                <a:off x="3314" y="2628"/>
                <a:ext cx="2022" cy="342"/>
              </a:xfrm>
              <a:custGeom>
                <a:avLst/>
                <a:gdLst>
                  <a:gd name="T0" fmla="*/ 202 w 20000"/>
                  <a:gd name="T1" fmla="*/ 1321 h 20000"/>
                  <a:gd name="T2" fmla="*/ 562 w 20000"/>
                  <a:gd name="T3" fmla="*/ 5026 h 20000"/>
                  <a:gd name="T4" fmla="*/ 881 w 20000"/>
                  <a:gd name="T5" fmla="*/ 18667 h 20000"/>
                  <a:gd name="T6" fmla="*/ 1230 w 20000"/>
                  <a:gd name="T7" fmla="*/ 15032 h 20000"/>
                  <a:gd name="T8" fmla="*/ 1539 w 20000"/>
                  <a:gd name="T9" fmla="*/ 1578 h 20000"/>
                  <a:gd name="T10" fmla="*/ 1908 w 20000"/>
                  <a:gd name="T11" fmla="*/ 5225 h 20000"/>
                  <a:gd name="T12" fmla="*/ 2207 w 20000"/>
                  <a:gd name="T13" fmla="*/ 18270 h 20000"/>
                  <a:gd name="T14" fmla="*/ 2572 w 20000"/>
                  <a:gd name="T15" fmla="*/ 14693 h 20000"/>
                  <a:gd name="T16" fmla="*/ 2885 w 20000"/>
                  <a:gd name="T17" fmla="*/ 2244 h 20000"/>
                  <a:gd name="T18" fmla="*/ 3240 w 20000"/>
                  <a:gd name="T19" fmla="*/ 5681 h 20000"/>
                  <a:gd name="T20" fmla="*/ 3548 w 20000"/>
                  <a:gd name="T21" fmla="*/ 17475 h 20000"/>
                  <a:gd name="T22" fmla="*/ 3908 w 20000"/>
                  <a:gd name="T23" fmla="*/ 14167 h 20000"/>
                  <a:gd name="T24" fmla="*/ 4217 w 20000"/>
                  <a:gd name="T25" fmla="*/ 3168 h 20000"/>
                  <a:gd name="T26" fmla="*/ 4576 w 20000"/>
                  <a:gd name="T27" fmla="*/ 6277 h 20000"/>
                  <a:gd name="T28" fmla="*/ 4885 w 20000"/>
                  <a:gd name="T29" fmla="*/ 16341 h 20000"/>
                  <a:gd name="T30" fmla="*/ 5199 w 20000"/>
                  <a:gd name="T31" fmla="*/ 13501 h 20000"/>
                  <a:gd name="T32" fmla="*/ 5553 w 20000"/>
                  <a:gd name="T33" fmla="*/ 4430 h 20000"/>
                  <a:gd name="T34" fmla="*/ 5862 w 20000"/>
                  <a:gd name="T35" fmla="*/ 7002 h 20000"/>
                  <a:gd name="T36" fmla="*/ 6221 w 20000"/>
                  <a:gd name="T37" fmla="*/ 14962 h 20000"/>
                  <a:gd name="T38" fmla="*/ 6530 w 20000"/>
                  <a:gd name="T39" fmla="*/ 12648 h 20000"/>
                  <a:gd name="T40" fmla="*/ 6889 w 20000"/>
                  <a:gd name="T41" fmla="*/ 5961 h 20000"/>
                  <a:gd name="T42" fmla="*/ 7198 w 20000"/>
                  <a:gd name="T43" fmla="*/ 7937 h 20000"/>
                  <a:gd name="T44" fmla="*/ 7558 w 20000"/>
                  <a:gd name="T45" fmla="*/ 13302 h 20000"/>
                  <a:gd name="T46" fmla="*/ 7866 w 20000"/>
                  <a:gd name="T47" fmla="*/ 11701 h 20000"/>
                  <a:gd name="T48" fmla="*/ 8221 w 20000"/>
                  <a:gd name="T49" fmla="*/ 7680 h 20000"/>
                  <a:gd name="T50" fmla="*/ 8535 w 20000"/>
                  <a:gd name="T51" fmla="*/ 8930 h 20000"/>
                  <a:gd name="T52" fmla="*/ 8894 w 20000"/>
                  <a:gd name="T53" fmla="*/ 11572 h 20000"/>
                  <a:gd name="T54" fmla="*/ 9203 w 20000"/>
                  <a:gd name="T55" fmla="*/ 10649 h 20000"/>
                  <a:gd name="T56" fmla="*/ 9562 w 20000"/>
                  <a:gd name="T57" fmla="*/ 9468 h 20000"/>
                  <a:gd name="T58" fmla="*/ 9871 w 20000"/>
                  <a:gd name="T59" fmla="*/ 10006 h 20000"/>
                  <a:gd name="T60" fmla="*/ 10225 w 20000"/>
                  <a:gd name="T61" fmla="*/ 9737 h 20000"/>
                  <a:gd name="T62" fmla="*/ 10539 w 20000"/>
                  <a:gd name="T63" fmla="*/ 9608 h 20000"/>
                  <a:gd name="T64" fmla="*/ 10904 w 20000"/>
                  <a:gd name="T65" fmla="*/ 11245 h 20000"/>
                  <a:gd name="T66" fmla="*/ 11207 w 20000"/>
                  <a:gd name="T67" fmla="*/ 11046 h 20000"/>
                  <a:gd name="T68" fmla="*/ 11562 w 20000"/>
                  <a:gd name="T69" fmla="*/ 7937 h 20000"/>
                  <a:gd name="T70" fmla="*/ 11881 w 20000"/>
                  <a:gd name="T71" fmla="*/ 8603 h 20000"/>
                  <a:gd name="T72" fmla="*/ 12230 w 20000"/>
                  <a:gd name="T73" fmla="*/ 13033 h 20000"/>
                  <a:gd name="T74" fmla="*/ 12539 w 20000"/>
                  <a:gd name="T75" fmla="*/ 12051 h 20000"/>
                  <a:gd name="T76" fmla="*/ 12852 w 20000"/>
                  <a:gd name="T77" fmla="*/ 6219 h 20000"/>
                  <a:gd name="T78" fmla="*/ 13217 w 20000"/>
                  <a:gd name="T79" fmla="*/ 7598 h 20000"/>
                  <a:gd name="T80" fmla="*/ 13516 w 20000"/>
                  <a:gd name="T81" fmla="*/ 14693 h 20000"/>
                  <a:gd name="T82" fmla="*/ 13885 w 20000"/>
                  <a:gd name="T83" fmla="*/ 12975 h 20000"/>
                  <a:gd name="T84" fmla="*/ 14194 w 20000"/>
                  <a:gd name="T85" fmla="*/ 4699 h 20000"/>
                  <a:gd name="T86" fmla="*/ 14548 w 20000"/>
                  <a:gd name="T87" fmla="*/ 6745 h 20000"/>
                  <a:gd name="T88" fmla="*/ 14852 w 20000"/>
                  <a:gd name="T89" fmla="*/ 16084 h 20000"/>
                  <a:gd name="T90" fmla="*/ 15221 w 20000"/>
                  <a:gd name="T91" fmla="*/ 13758 h 20000"/>
                  <a:gd name="T92" fmla="*/ 15525 w 20000"/>
                  <a:gd name="T93" fmla="*/ 3366 h 20000"/>
                  <a:gd name="T94" fmla="*/ 15885 w 20000"/>
                  <a:gd name="T95" fmla="*/ 6008 h 20000"/>
                  <a:gd name="T96" fmla="*/ 16198 w 20000"/>
                  <a:gd name="T97" fmla="*/ 17276 h 20000"/>
                  <a:gd name="T98" fmla="*/ 16553 w 20000"/>
                  <a:gd name="T99" fmla="*/ 14366 h 20000"/>
                  <a:gd name="T100" fmla="*/ 16862 w 20000"/>
                  <a:gd name="T101" fmla="*/ 2373 h 20000"/>
                  <a:gd name="T102" fmla="*/ 17221 w 20000"/>
                  <a:gd name="T103" fmla="*/ 5494 h 20000"/>
                  <a:gd name="T104" fmla="*/ 17530 w 20000"/>
                  <a:gd name="T105" fmla="*/ 18130 h 20000"/>
                  <a:gd name="T106" fmla="*/ 17889 w 20000"/>
                  <a:gd name="T107" fmla="*/ 14833 h 20000"/>
                  <a:gd name="T108" fmla="*/ 18198 w 20000"/>
                  <a:gd name="T109" fmla="*/ 1648 h 20000"/>
                  <a:gd name="T110" fmla="*/ 18557 w 20000"/>
                  <a:gd name="T111" fmla="*/ 5155 h 20000"/>
                  <a:gd name="T112" fmla="*/ 18866 w 20000"/>
                  <a:gd name="T113" fmla="*/ 18667 h 20000"/>
                  <a:gd name="T114" fmla="*/ 19226 w 20000"/>
                  <a:gd name="T115" fmla="*/ 15032 h 20000"/>
                  <a:gd name="T116" fmla="*/ 19534 w 20000"/>
                  <a:gd name="T117" fmla="*/ 1391 h 20000"/>
                  <a:gd name="T118" fmla="*/ 19894 w 20000"/>
                  <a:gd name="T119" fmla="*/ 5026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00" h="20000">
                    <a:moveTo>
                      <a:pt x="0" y="10064"/>
                    </a:moveTo>
                    <a:lnTo>
                      <a:pt x="106" y="5026"/>
                    </a:lnTo>
                    <a:lnTo>
                      <a:pt x="202" y="1321"/>
                    </a:lnTo>
                    <a:lnTo>
                      <a:pt x="309" y="0"/>
                    </a:lnTo>
                    <a:lnTo>
                      <a:pt x="461" y="1391"/>
                    </a:lnTo>
                    <a:lnTo>
                      <a:pt x="562" y="5026"/>
                    </a:lnTo>
                    <a:lnTo>
                      <a:pt x="673" y="10064"/>
                    </a:lnTo>
                    <a:lnTo>
                      <a:pt x="774" y="15032"/>
                    </a:lnTo>
                    <a:lnTo>
                      <a:pt x="881" y="18667"/>
                    </a:lnTo>
                    <a:lnTo>
                      <a:pt x="977" y="19988"/>
                    </a:lnTo>
                    <a:lnTo>
                      <a:pt x="1134" y="18667"/>
                    </a:lnTo>
                    <a:lnTo>
                      <a:pt x="1230" y="15032"/>
                    </a:lnTo>
                    <a:lnTo>
                      <a:pt x="1336" y="10064"/>
                    </a:lnTo>
                    <a:lnTo>
                      <a:pt x="1438" y="5155"/>
                    </a:lnTo>
                    <a:lnTo>
                      <a:pt x="1539" y="1578"/>
                    </a:lnTo>
                    <a:lnTo>
                      <a:pt x="1645" y="327"/>
                    </a:lnTo>
                    <a:lnTo>
                      <a:pt x="1802" y="1648"/>
                    </a:lnTo>
                    <a:lnTo>
                      <a:pt x="1908" y="5225"/>
                    </a:lnTo>
                    <a:lnTo>
                      <a:pt x="2005" y="10064"/>
                    </a:lnTo>
                    <a:lnTo>
                      <a:pt x="2111" y="14833"/>
                    </a:lnTo>
                    <a:lnTo>
                      <a:pt x="2207" y="18270"/>
                    </a:lnTo>
                    <a:lnTo>
                      <a:pt x="2313" y="19462"/>
                    </a:lnTo>
                    <a:lnTo>
                      <a:pt x="2465" y="18130"/>
                    </a:lnTo>
                    <a:lnTo>
                      <a:pt x="2572" y="14693"/>
                    </a:lnTo>
                    <a:lnTo>
                      <a:pt x="2673" y="10064"/>
                    </a:lnTo>
                    <a:lnTo>
                      <a:pt x="2779" y="5494"/>
                    </a:lnTo>
                    <a:lnTo>
                      <a:pt x="2885" y="2244"/>
                    </a:lnTo>
                    <a:lnTo>
                      <a:pt x="2982" y="1122"/>
                    </a:lnTo>
                    <a:lnTo>
                      <a:pt x="3088" y="2373"/>
                    </a:lnTo>
                    <a:lnTo>
                      <a:pt x="3240" y="5681"/>
                    </a:lnTo>
                    <a:lnTo>
                      <a:pt x="3341" y="10064"/>
                    </a:lnTo>
                    <a:lnTo>
                      <a:pt x="3442" y="14366"/>
                    </a:lnTo>
                    <a:lnTo>
                      <a:pt x="3548" y="17475"/>
                    </a:lnTo>
                    <a:lnTo>
                      <a:pt x="3650" y="18480"/>
                    </a:lnTo>
                    <a:lnTo>
                      <a:pt x="3751" y="17276"/>
                    </a:lnTo>
                    <a:lnTo>
                      <a:pt x="3908" y="14167"/>
                    </a:lnTo>
                    <a:lnTo>
                      <a:pt x="4014" y="10064"/>
                    </a:lnTo>
                    <a:lnTo>
                      <a:pt x="4115" y="6008"/>
                    </a:lnTo>
                    <a:lnTo>
                      <a:pt x="4217" y="3168"/>
                    </a:lnTo>
                    <a:lnTo>
                      <a:pt x="4318" y="2244"/>
                    </a:lnTo>
                    <a:lnTo>
                      <a:pt x="4424" y="3366"/>
                    </a:lnTo>
                    <a:lnTo>
                      <a:pt x="4576" y="6277"/>
                    </a:lnTo>
                    <a:lnTo>
                      <a:pt x="4682" y="10064"/>
                    </a:lnTo>
                    <a:lnTo>
                      <a:pt x="4779" y="13758"/>
                    </a:lnTo>
                    <a:lnTo>
                      <a:pt x="4885" y="16341"/>
                    </a:lnTo>
                    <a:lnTo>
                      <a:pt x="4986" y="17148"/>
                    </a:lnTo>
                    <a:lnTo>
                      <a:pt x="5092" y="16084"/>
                    </a:lnTo>
                    <a:lnTo>
                      <a:pt x="5199" y="13501"/>
                    </a:lnTo>
                    <a:lnTo>
                      <a:pt x="5351" y="10064"/>
                    </a:lnTo>
                    <a:lnTo>
                      <a:pt x="5447" y="6745"/>
                    </a:lnTo>
                    <a:lnTo>
                      <a:pt x="5553" y="4430"/>
                    </a:lnTo>
                    <a:lnTo>
                      <a:pt x="5659" y="3705"/>
                    </a:lnTo>
                    <a:lnTo>
                      <a:pt x="5756" y="4699"/>
                    </a:lnTo>
                    <a:lnTo>
                      <a:pt x="5862" y="7002"/>
                    </a:lnTo>
                    <a:lnTo>
                      <a:pt x="6014" y="10064"/>
                    </a:lnTo>
                    <a:lnTo>
                      <a:pt x="6115" y="12975"/>
                    </a:lnTo>
                    <a:lnTo>
                      <a:pt x="6221" y="14962"/>
                    </a:lnTo>
                    <a:lnTo>
                      <a:pt x="6328" y="15546"/>
                    </a:lnTo>
                    <a:lnTo>
                      <a:pt x="6429" y="14693"/>
                    </a:lnTo>
                    <a:lnTo>
                      <a:pt x="6530" y="12648"/>
                    </a:lnTo>
                    <a:lnTo>
                      <a:pt x="6687" y="10064"/>
                    </a:lnTo>
                    <a:lnTo>
                      <a:pt x="6783" y="7598"/>
                    </a:lnTo>
                    <a:lnTo>
                      <a:pt x="6889" y="5961"/>
                    </a:lnTo>
                    <a:lnTo>
                      <a:pt x="6986" y="5494"/>
                    </a:lnTo>
                    <a:lnTo>
                      <a:pt x="7092" y="6219"/>
                    </a:lnTo>
                    <a:lnTo>
                      <a:pt x="7198" y="7937"/>
                    </a:lnTo>
                    <a:lnTo>
                      <a:pt x="7355" y="10064"/>
                    </a:lnTo>
                    <a:lnTo>
                      <a:pt x="7451" y="12051"/>
                    </a:lnTo>
                    <a:lnTo>
                      <a:pt x="7558" y="13302"/>
                    </a:lnTo>
                    <a:lnTo>
                      <a:pt x="7664" y="13641"/>
                    </a:lnTo>
                    <a:lnTo>
                      <a:pt x="7760" y="13033"/>
                    </a:lnTo>
                    <a:lnTo>
                      <a:pt x="7866" y="11701"/>
                    </a:lnTo>
                    <a:lnTo>
                      <a:pt x="7963" y="10064"/>
                    </a:lnTo>
                    <a:lnTo>
                      <a:pt x="8119" y="8603"/>
                    </a:lnTo>
                    <a:lnTo>
                      <a:pt x="8221" y="7680"/>
                    </a:lnTo>
                    <a:lnTo>
                      <a:pt x="8332" y="7469"/>
                    </a:lnTo>
                    <a:lnTo>
                      <a:pt x="8438" y="7937"/>
                    </a:lnTo>
                    <a:lnTo>
                      <a:pt x="8535" y="8930"/>
                    </a:lnTo>
                    <a:lnTo>
                      <a:pt x="8641" y="10064"/>
                    </a:lnTo>
                    <a:lnTo>
                      <a:pt x="8793" y="11046"/>
                    </a:lnTo>
                    <a:lnTo>
                      <a:pt x="8894" y="11572"/>
                    </a:lnTo>
                    <a:lnTo>
                      <a:pt x="8995" y="11642"/>
                    </a:lnTo>
                    <a:lnTo>
                      <a:pt x="9096" y="11245"/>
                    </a:lnTo>
                    <a:lnTo>
                      <a:pt x="9203" y="10649"/>
                    </a:lnTo>
                    <a:lnTo>
                      <a:pt x="9304" y="10064"/>
                    </a:lnTo>
                    <a:lnTo>
                      <a:pt x="9461" y="9608"/>
                    </a:lnTo>
                    <a:lnTo>
                      <a:pt x="9562" y="9468"/>
                    </a:lnTo>
                    <a:lnTo>
                      <a:pt x="9668" y="9527"/>
                    </a:lnTo>
                    <a:lnTo>
                      <a:pt x="9770" y="9737"/>
                    </a:lnTo>
                    <a:lnTo>
                      <a:pt x="9871" y="10006"/>
                    </a:lnTo>
                    <a:lnTo>
                      <a:pt x="9972" y="10064"/>
                    </a:lnTo>
                    <a:lnTo>
                      <a:pt x="10073" y="10006"/>
                    </a:lnTo>
                    <a:lnTo>
                      <a:pt x="10225" y="9737"/>
                    </a:lnTo>
                    <a:lnTo>
                      <a:pt x="10332" y="9527"/>
                    </a:lnTo>
                    <a:lnTo>
                      <a:pt x="10438" y="9468"/>
                    </a:lnTo>
                    <a:lnTo>
                      <a:pt x="10539" y="9608"/>
                    </a:lnTo>
                    <a:lnTo>
                      <a:pt x="10645" y="10064"/>
                    </a:lnTo>
                    <a:lnTo>
                      <a:pt x="10742" y="10649"/>
                    </a:lnTo>
                    <a:lnTo>
                      <a:pt x="10904" y="11245"/>
                    </a:lnTo>
                    <a:lnTo>
                      <a:pt x="11000" y="11642"/>
                    </a:lnTo>
                    <a:lnTo>
                      <a:pt x="11106" y="11572"/>
                    </a:lnTo>
                    <a:lnTo>
                      <a:pt x="11207" y="11046"/>
                    </a:lnTo>
                    <a:lnTo>
                      <a:pt x="11309" y="10064"/>
                    </a:lnTo>
                    <a:lnTo>
                      <a:pt x="11415" y="8930"/>
                    </a:lnTo>
                    <a:lnTo>
                      <a:pt x="11562" y="7937"/>
                    </a:lnTo>
                    <a:lnTo>
                      <a:pt x="11668" y="7469"/>
                    </a:lnTo>
                    <a:lnTo>
                      <a:pt x="11774" y="7680"/>
                    </a:lnTo>
                    <a:lnTo>
                      <a:pt x="11881" y="8603"/>
                    </a:lnTo>
                    <a:lnTo>
                      <a:pt x="11977" y="10064"/>
                    </a:lnTo>
                    <a:lnTo>
                      <a:pt x="12083" y="11701"/>
                    </a:lnTo>
                    <a:lnTo>
                      <a:pt x="12230" y="13033"/>
                    </a:lnTo>
                    <a:lnTo>
                      <a:pt x="12336" y="13641"/>
                    </a:lnTo>
                    <a:lnTo>
                      <a:pt x="12442" y="13302"/>
                    </a:lnTo>
                    <a:lnTo>
                      <a:pt x="12539" y="12051"/>
                    </a:lnTo>
                    <a:lnTo>
                      <a:pt x="12645" y="10064"/>
                    </a:lnTo>
                    <a:lnTo>
                      <a:pt x="12751" y="7937"/>
                    </a:lnTo>
                    <a:lnTo>
                      <a:pt x="12852" y="6219"/>
                    </a:lnTo>
                    <a:lnTo>
                      <a:pt x="13004" y="5494"/>
                    </a:lnTo>
                    <a:lnTo>
                      <a:pt x="13111" y="5961"/>
                    </a:lnTo>
                    <a:lnTo>
                      <a:pt x="13217" y="7598"/>
                    </a:lnTo>
                    <a:lnTo>
                      <a:pt x="13313" y="10064"/>
                    </a:lnTo>
                    <a:lnTo>
                      <a:pt x="13419" y="12648"/>
                    </a:lnTo>
                    <a:lnTo>
                      <a:pt x="13516" y="14693"/>
                    </a:lnTo>
                    <a:lnTo>
                      <a:pt x="13672" y="15546"/>
                    </a:lnTo>
                    <a:lnTo>
                      <a:pt x="13774" y="14962"/>
                    </a:lnTo>
                    <a:lnTo>
                      <a:pt x="13885" y="12975"/>
                    </a:lnTo>
                    <a:lnTo>
                      <a:pt x="13981" y="10064"/>
                    </a:lnTo>
                    <a:lnTo>
                      <a:pt x="14088" y="7002"/>
                    </a:lnTo>
                    <a:lnTo>
                      <a:pt x="14194" y="4699"/>
                    </a:lnTo>
                    <a:lnTo>
                      <a:pt x="14341" y="3705"/>
                    </a:lnTo>
                    <a:lnTo>
                      <a:pt x="14447" y="4430"/>
                    </a:lnTo>
                    <a:lnTo>
                      <a:pt x="14548" y="6745"/>
                    </a:lnTo>
                    <a:lnTo>
                      <a:pt x="14649" y="10064"/>
                    </a:lnTo>
                    <a:lnTo>
                      <a:pt x="14751" y="13501"/>
                    </a:lnTo>
                    <a:lnTo>
                      <a:pt x="14852" y="16084"/>
                    </a:lnTo>
                    <a:lnTo>
                      <a:pt x="14958" y="17148"/>
                    </a:lnTo>
                    <a:lnTo>
                      <a:pt x="15115" y="16341"/>
                    </a:lnTo>
                    <a:lnTo>
                      <a:pt x="15221" y="13758"/>
                    </a:lnTo>
                    <a:lnTo>
                      <a:pt x="15318" y="10064"/>
                    </a:lnTo>
                    <a:lnTo>
                      <a:pt x="15424" y="6277"/>
                    </a:lnTo>
                    <a:lnTo>
                      <a:pt x="15525" y="3366"/>
                    </a:lnTo>
                    <a:lnTo>
                      <a:pt x="15626" y="2244"/>
                    </a:lnTo>
                    <a:lnTo>
                      <a:pt x="15778" y="3168"/>
                    </a:lnTo>
                    <a:lnTo>
                      <a:pt x="15885" y="6008"/>
                    </a:lnTo>
                    <a:lnTo>
                      <a:pt x="15981" y="10064"/>
                    </a:lnTo>
                    <a:lnTo>
                      <a:pt x="16092" y="14167"/>
                    </a:lnTo>
                    <a:lnTo>
                      <a:pt x="16198" y="17276"/>
                    </a:lnTo>
                    <a:lnTo>
                      <a:pt x="16295" y="18480"/>
                    </a:lnTo>
                    <a:lnTo>
                      <a:pt x="16452" y="17475"/>
                    </a:lnTo>
                    <a:lnTo>
                      <a:pt x="16553" y="14366"/>
                    </a:lnTo>
                    <a:lnTo>
                      <a:pt x="16659" y="10064"/>
                    </a:lnTo>
                    <a:lnTo>
                      <a:pt x="16755" y="5681"/>
                    </a:lnTo>
                    <a:lnTo>
                      <a:pt x="16862" y="2373"/>
                    </a:lnTo>
                    <a:lnTo>
                      <a:pt x="16963" y="1122"/>
                    </a:lnTo>
                    <a:lnTo>
                      <a:pt x="17115" y="2244"/>
                    </a:lnTo>
                    <a:lnTo>
                      <a:pt x="17221" y="5494"/>
                    </a:lnTo>
                    <a:lnTo>
                      <a:pt x="17327" y="10064"/>
                    </a:lnTo>
                    <a:lnTo>
                      <a:pt x="17428" y="14693"/>
                    </a:lnTo>
                    <a:lnTo>
                      <a:pt x="17530" y="18130"/>
                    </a:lnTo>
                    <a:lnTo>
                      <a:pt x="17636" y="19462"/>
                    </a:lnTo>
                    <a:lnTo>
                      <a:pt x="17732" y="18270"/>
                    </a:lnTo>
                    <a:lnTo>
                      <a:pt x="17889" y="14833"/>
                    </a:lnTo>
                    <a:lnTo>
                      <a:pt x="17985" y="10064"/>
                    </a:lnTo>
                    <a:lnTo>
                      <a:pt x="18092" y="5225"/>
                    </a:lnTo>
                    <a:lnTo>
                      <a:pt x="18198" y="1648"/>
                    </a:lnTo>
                    <a:lnTo>
                      <a:pt x="18304" y="327"/>
                    </a:lnTo>
                    <a:lnTo>
                      <a:pt x="18405" y="1578"/>
                    </a:lnTo>
                    <a:lnTo>
                      <a:pt x="18557" y="5155"/>
                    </a:lnTo>
                    <a:lnTo>
                      <a:pt x="18664" y="10064"/>
                    </a:lnTo>
                    <a:lnTo>
                      <a:pt x="18760" y="15032"/>
                    </a:lnTo>
                    <a:lnTo>
                      <a:pt x="18866" y="18667"/>
                    </a:lnTo>
                    <a:lnTo>
                      <a:pt x="18972" y="19988"/>
                    </a:lnTo>
                    <a:lnTo>
                      <a:pt x="19069" y="18667"/>
                    </a:lnTo>
                    <a:lnTo>
                      <a:pt x="19226" y="15032"/>
                    </a:lnTo>
                    <a:lnTo>
                      <a:pt x="19327" y="10064"/>
                    </a:lnTo>
                    <a:lnTo>
                      <a:pt x="19438" y="5026"/>
                    </a:lnTo>
                    <a:lnTo>
                      <a:pt x="19534" y="1391"/>
                    </a:lnTo>
                    <a:lnTo>
                      <a:pt x="19641" y="0"/>
                    </a:lnTo>
                    <a:lnTo>
                      <a:pt x="19737" y="1321"/>
                    </a:lnTo>
                    <a:lnTo>
                      <a:pt x="19894" y="5026"/>
                    </a:lnTo>
                    <a:lnTo>
                      <a:pt x="19995" y="10064"/>
                    </a:lnTo>
                  </a:path>
                </a:pathLst>
              </a:custGeom>
              <a:noFill/>
              <a:ln w="5715" cap="flat">
                <a:solidFill>
                  <a:srgbClr val="805104"/>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2606" name="Text Box 78"/>
              <p:cNvSpPr txBox="1">
                <a:spLocks noChangeArrowheads="1"/>
              </p:cNvSpPr>
              <p:nvPr/>
            </p:nvSpPr>
            <p:spPr bwMode="auto">
              <a:xfrm>
                <a:off x="3099" y="2476"/>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u</a:t>
                </a:r>
                <a:r>
                  <a:rPr lang="en-US" altLang="zh-CN" sz="2000" b="1" baseline="-25000">
                    <a:latin typeface="Times New Roman" panose="02020603050405020304" pitchFamily="18" charset="0"/>
                  </a:rPr>
                  <a:t>s</a:t>
                </a:r>
              </a:p>
            </p:txBody>
          </p:sp>
          <p:sp>
            <p:nvSpPr>
              <p:cNvPr id="662607" name="Text Box 79"/>
              <p:cNvSpPr txBox="1">
                <a:spLocks noChangeArrowheads="1"/>
              </p:cNvSpPr>
              <p:nvPr/>
            </p:nvSpPr>
            <p:spPr bwMode="auto">
              <a:xfrm>
                <a:off x="3132" y="2731"/>
                <a:ext cx="65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O</a:t>
                </a:r>
                <a:endParaRPr lang="en-US" altLang="zh-CN" sz="2000" b="1" baseline="-25000">
                  <a:latin typeface="Times New Roman" panose="02020603050405020304" pitchFamily="18" charset="0"/>
                </a:endParaRPr>
              </a:p>
            </p:txBody>
          </p:sp>
          <p:sp>
            <p:nvSpPr>
              <p:cNvPr id="662608" name="Text Box 80"/>
              <p:cNvSpPr txBox="1">
                <a:spLocks noChangeArrowheads="1"/>
              </p:cNvSpPr>
              <p:nvPr/>
            </p:nvSpPr>
            <p:spPr bwMode="auto">
              <a:xfrm>
                <a:off x="5358" y="2774"/>
                <a:ext cx="2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t</a:t>
                </a:r>
              </a:p>
            </p:txBody>
          </p:sp>
          <p:sp>
            <p:nvSpPr>
              <p:cNvPr id="662609" name="Line 81"/>
              <p:cNvSpPr>
                <a:spLocks noChangeShapeType="1"/>
              </p:cNvSpPr>
              <p:nvPr/>
            </p:nvSpPr>
            <p:spPr bwMode="auto">
              <a:xfrm>
                <a:off x="3314" y="1586"/>
                <a:ext cx="2176"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610" name="Line 82"/>
              <p:cNvSpPr>
                <a:spLocks noChangeShapeType="1"/>
              </p:cNvSpPr>
              <p:nvPr/>
            </p:nvSpPr>
            <p:spPr bwMode="auto">
              <a:xfrm flipV="1">
                <a:off x="3314" y="1292"/>
                <a:ext cx="0" cy="539"/>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611" name="Freeform 83"/>
              <p:cNvSpPr>
                <a:spLocks/>
              </p:cNvSpPr>
              <p:nvPr/>
            </p:nvSpPr>
            <p:spPr bwMode="auto">
              <a:xfrm>
                <a:off x="3319" y="1418"/>
                <a:ext cx="1912" cy="339"/>
              </a:xfrm>
              <a:custGeom>
                <a:avLst/>
                <a:gdLst>
                  <a:gd name="T0" fmla="*/ 0 w 3480"/>
                  <a:gd name="T1" fmla="*/ 0 h 1080"/>
                  <a:gd name="T2" fmla="*/ 770 w 3480"/>
                  <a:gd name="T3" fmla="*/ 120 h 1080"/>
                  <a:gd name="T4" fmla="*/ 1790 w 3480"/>
                  <a:gd name="T5" fmla="*/ 540 h 1080"/>
                  <a:gd name="T6" fmla="*/ 2700 w 3480"/>
                  <a:gd name="T7" fmla="*/ 910 h 1080"/>
                  <a:gd name="T8" fmla="*/ 3480 w 3480"/>
                  <a:gd name="T9" fmla="*/ 1080 h 1080"/>
                </a:gdLst>
                <a:ahLst/>
                <a:cxnLst>
                  <a:cxn ang="0">
                    <a:pos x="T0" y="T1"/>
                  </a:cxn>
                  <a:cxn ang="0">
                    <a:pos x="T2" y="T3"/>
                  </a:cxn>
                  <a:cxn ang="0">
                    <a:pos x="T4" y="T5"/>
                  </a:cxn>
                  <a:cxn ang="0">
                    <a:pos x="T6" y="T7"/>
                  </a:cxn>
                  <a:cxn ang="0">
                    <a:pos x="T8" y="T9"/>
                  </a:cxn>
                </a:cxnLst>
                <a:rect l="0" t="0" r="r" b="b"/>
                <a:pathLst>
                  <a:path w="3480" h="1080">
                    <a:moveTo>
                      <a:pt x="0" y="0"/>
                    </a:moveTo>
                    <a:cubicBezTo>
                      <a:pt x="236" y="15"/>
                      <a:pt x="472" y="30"/>
                      <a:pt x="770" y="120"/>
                    </a:cubicBezTo>
                    <a:cubicBezTo>
                      <a:pt x="1068" y="210"/>
                      <a:pt x="1468" y="408"/>
                      <a:pt x="1790" y="540"/>
                    </a:cubicBezTo>
                    <a:cubicBezTo>
                      <a:pt x="2112" y="672"/>
                      <a:pt x="2418" y="820"/>
                      <a:pt x="2700" y="910"/>
                    </a:cubicBezTo>
                    <a:cubicBezTo>
                      <a:pt x="2982" y="1000"/>
                      <a:pt x="3231" y="1040"/>
                      <a:pt x="3480" y="108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2612" name="Text Box 84"/>
              <p:cNvSpPr txBox="1">
                <a:spLocks noChangeArrowheads="1"/>
              </p:cNvSpPr>
              <p:nvPr/>
            </p:nvSpPr>
            <p:spPr bwMode="auto">
              <a:xfrm>
                <a:off x="3077" y="1248"/>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dirty="0" err="1">
                    <a:latin typeface="Times New Roman" panose="02020603050405020304" pitchFamily="18" charset="0"/>
                  </a:rPr>
                  <a:t>u</a:t>
                </a:r>
                <a:r>
                  <a:rPr lang="en-US" altLang="zh-CN" sz="2000" b="1" baseline="-25000" dirty="0" err="1">
                    <a:latin typeface="Times New Roman" panose="02020603050405020304" pitchFamily="18" charset="0"/>
                  </a:rPr>
                  <a:t>x</a:t>
                </a:r>
                <a:endParaRPr lang="en-US" altLang="zh-CN" sz="2000" b="1" baseline="-25000" dirty="0">
                  <a:latin typeface="Times New Roman" panose="02020603050405020304" pitchFamily="18" charset="0"/>
                </a:endParaRPr>
              </a:p>
            </p:txBody>
          </p:sp>
          <p:sp>
            <p:nvSpPr>
              <p:cNvPr id="662613" name="Text Box 85"/>
              <p:cNvSpPr txBox="1">
                <a:spLocks noChangeArrowheads="1"/>
              </p:cNvSpPr>
              <p:nvPr/>
            </p:nvSpPr>
            <p:spPr bwMode="auto">
              <a:xfrm>
                <a:off x="3135" y="1534"/>
                <a:ext cx="6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O</a:t>
                </a:r>
                <a:endParaRPr lang="en-US" altLang="zh-CN" sz="2000" b="1" baseline="-25000">
                  <a:latin typeface="Times New Roman" panose="02020603050405020304" pitchFamily="18" charset="0"/>
                </a:endParaRPr>
              </a:p>
            </p:txBody>
          </p:sp>
          <p:sp>
            <p:nvSpPr>
              <p:cNvPr id="662614" name="Text Box 86"/>
              <p:cNvSpPr txBox="1">
                <a:spLocks noChangeArrowheads="1"/>
              </p:cNvSpPr>
              <p:nvPr/>
            </p:nvSpPr>
            <p:spPr bwMode="auto">
              <a:xfrm>
                <a:off x="5363" y="1565"/>
                <a:ext cx="2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i="1">
                    <a:latin typeface="Times New Roman" panose="02020603050405020304" pitchFamily="18" charset="0"/>
                  </a:rPr>
                  <a:t>t</a:t>
                </a:r>
              </a:p>
            </p:txBody>
          </p:sp>
          <p:sp>
            <p:nvSpPr>
              <p:cNvPr id="662615" name="Line 87"/>
              <p:cNvSpPr>
                <a:spLocks noChangeShapeType="1"/>
              </p:cNvSpPr>
              <p:nvPr/>
            </p:nvSpPr>
            <p:spPr bwMode="auto">
              <a:xfrm>
                <a:off x="5512" y="171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2616" name="Text Box 88"/>
              <p:cNvSpPr txBox="1">
                <a:spLocks noChangeArrowheads="1"/>
              </p:cNvSpPr>
              <p:nvPr/>
            </p:nvSpPr>
            <p:spPr bwMode="auto">
              <a:xfrm>
                <a:off x="3099" y="3645"/>
                <a:ext cx="27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lang="en-US" altLang="zh-CN" sz="2000" b="1">
                    <a:latin typeface="宋体" panose="02010600030101010101" pitchFamily="2" charset="-122"/>
                  </a:rPr>
                  <a:t>ˊ</a:t>
                </a:r>
                <a:endParaRPr lang="en-US" altLang="zh-CN" sz="2000" b="1">
                  <a:latin typeface="Times New Roman" panose="02020603050405020304" pitchFamily="18" charset="0"/>
                </a:endParaRPr>
              </a:p>
            </p:txBody>
          </p:sp>
          <p:sp>
            <p:nvSpPr>
              <p:cNvPr id="662617" name="Line 89"/>
              <p:cNvSpPr>
                <a:spLocks noChangeShapeType="1"/>
              </p:cNvSpPr>
              <p:nvPr/>
            </p:nvSpPr>
            <p:spPr bwMode="auto">
              <a:xfrm flipV="1">
                <a:off x="3314" y="3098"/>
                <a:ext cx="0" cy="539"/>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2618" name="Line 90"/>
              <p:cNvSpPr>
                <a:spLocks noChangeShapeType="1"/>
              </p:cNvSpPr>
              <p:nvPr/>
            </p:nvSpPr>
            <p:spPr bwMode="auto">
              <a:xfrm>
                <a:off x="3314" y="3385"/>
                <a:ext cx="2176" cy="0"/>
              </a:xfrm>
              <a:prstGeom prst="line">
                <a:avLst/>
              </a:prstGeom>
              <a:noFill/>
              <a:ln w="635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662619" name="Rectangle 91"/>
            <p:cNvSpPr>
              <a:spLocks noChangeArrowheads="1"/>
            </p:cNvSpPr>
            <p:nvPr/>
          </p:nvSpPr>
          <p:spPr bwMode="auto">
            <a:xfrm>
              <a:off x="8040688" y="1341438"/>
              <a:ext cx="262731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Char char="•"/>
                <a:defRPr sz="2400">
                  <a:solidFill>
                    <a:srgbClr val="0000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buFont typeface="Wingdings" panose="05000000000000000000" pitchFamily="2" charset="2"/>
                <a:buChar char="ü"/>
                <a:defRPr sz="2000" b="1">
                  <a:solidFill>
                    <a:schemeClr val="tx1"/>
                  </a:solidFill>
                  <a:latin typeface="Times New Roman" panose="02020603050405020304" pitchFamily="18" charset="0"/>
                  <a:ea typeface="楷体_GB2312"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1800" dirty="0">
                  <a:solidFill>
                    <a:srgbClr val="FF0000"/>
                  </a:solidFill>
                </a:rPr>
                <a:t>调制信号</a:t>
              </a:r>
            </a:p>
            <a:p>
              <a:pPr>
                <a:buFontTx/>
                <a:buNone/>
              </a:pPr>
              <a:endParaRPr lang="zh-CN" altLang="en-US" sz="1800" dirty="0">
                <a:solidFill>
                  <a:srgbClr val="FF0000"/>
                </a:solidFill>
              </a:endParaRPr>
            </a:p>
            <a:p>
              <a:pPr>
                <a:buFontTx/>
                <a:buNone/>
              </a:pPr>
              <a:r>
                <a:rPr lang="zh-CN" altLang="en-US" sz="1800" dirty="0">
                  <a:solidFill>
                    <a:srgbClr val="FF0000"/>
                  </a:solidFill>
                </a:rPr>
                <a:t>载波信号</a:t>
              </a:r>
            </a:p>
            <a:p>
              <a:pPr>
                <a:buFontTx/>
                <a:buNone/>
              </a:pPr>
              <a:endParaRPr lang="zh-CN" altLang="en-US" sz="1800" dirty="0">
                <a:solidFill>
                  <a:srgbClr val="FF0000"/>
                </a:solidFill>
              </a:endParaRPr>
            </a:p>
            <a:p>
              <a:pPr>
                <a:buFontTx/>
                <a:buNone/>
              </a:pPr>
              <a:endParaRPr lang="zh-CN" altLang="en-US" sz="1800" dirty="0">
                <a:solidFill>
                  <a:srgbClr val="FF0000"/>
                </a:solidFill>
              </a:endParaRPr>
            </a:p>
            <a:p>
              <a:pPr>
                <a:buFontTx/>
                <a:buNone/>
              </a:pPr>
              <a:r>
                <a:rPr lang="zh-CN" altLang="en-US" sz="1800" dirty="0">
                  <a:solidFill>
                    <a:srgbClr val="FF0000"/>
                  </a:solidFill>
                </a:rPr>
                <a:t>双边带调幅信号</a:t>
              </a:r>
            </a:p>
            <a:p>
              <a:pPr>
                <a:buFontTx/>
                <a:buNone/>
              </a:pPr>
              <a:endParaRPr lang="zh-CN" altLang="en-US" sz="1800" dirty="0">
                <a:solidFill>
                  <a:srgbClr val="FF0000"/>
                </a:solidFill>
              </a:endParaRPr>
            </a:p>
            <a:p>
              <a:pPr>
                <a:buFontTx/>
                <a:buNone/>
              </a:pPr>
              <a:r>
                <a:rPr lang="zh-CN" altLang="en-US" sz="1800" dirty="0">
                  <a:solidFill>
                    <a:srgbClr val="FF0000"/>
                  </a:solidFill>
                </a:rPr>
                <a:t>半波相敏检波输出</a:t>
              </a:r>
            </a:p>
            <a:p>
              <a:pPr>
                <a:buFontTx/>
                <a:buNone/>
              </a:pPr>
              <a:endParaRPr lang="zh-CN" altLang="en-US" sz="1800" dirty="0">
                <a:solidFill>
                  <a:srgbClr val="FF0000"/>
                </a:solidFill>
              </a:endParaRPr>
            </a:p>
            <a:p>
              <a:pPr>
                <a:buFontTx/>
                <a:buNone/>
              </a:pPr>
              <a:r>
                <a:rPr lang="zh-CN" altLang="en-US" sz="1800" dirty="0">
                  <a:solidFill>
                    <a:srgbClr val="FF0000"/>
                  </a:solidFill>
                </a:rPr>
                <a:t>全波相敏检波输出</a:t>
              </a:r>
            </a:p>
          </p:txBody>
        </p:sp>
      </p:grpSp>
      <p:sp>
        <p:nvSpPr>
          <p:cNvPr id="662621" name="Rectangle 93"/>
          <p:cNvSpPr>
            <a:spLocks noChangeArrowheads="1"/>
          </p:cNvSpPr>
          <p:nvPr/>
        </p:nvSpPr>
        <p:spPr bwMode="auto">
          <a:xfrm>
            <a:off x="3838076" y="2327357"/>
            <a:ext cx="1368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参考信号：</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1600" baseline="-25000" dirty="0" err="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整形后的方波信号</a:t>
            </a:r>
          </a:p>
        </p:txBody>
      </p:sp>
      <p:sp>
        <p:nvSpPr>
          <p:cNvPr id="662622" name="Rectangle 94"/>
          <p:cNvSpPr>
            <a:spLocks noChangeArrowheads="1"/>
          </p:cNvSpPr>
          <p:nvPr/>
        </p:nvSpPr>
        <p:spPr bwMode="auto">
          <a:xfrm>
            <a:off x="1029789" y="1895557"/>
            <a:ext cx="363537"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rPr>
              <a:t>双边带调幅信号</a:t>
            </a:r>
          </a:p>
        </p:txBody>
      </p:sp>
      <p:sp>
        <p:nvSpPr>
          <p:cNvPr id="662623" name="Text Box 95"/>
          <p:cNvSpPr txBox="1">
            <a:spLocks noChangeArrowheads="1"/>
          </p:cNvSpPr>
          <p:nvPr/>
        </p:nvSpPr>
        <p:spPr bwMode="auto">
          <a:xfrm>
            <a:off x="1834207" y="5316619"/>
            <a:ext cx="4745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i="1"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同相，输出</a:t>
            </a:r>
            <a:r>
              <a:rPr lang="en-US" altLang="zh-CN" sz="2000" b="1" i="1"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sz="2000" b="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为正</a:t>
            </a:r>
          </a:p>
        </p:txBody>
      </p:sp>
      <p:sp>
        <p:nvSpPr>
          <p:cNvPr id="662624" name="Text Box 96"/>
          <p:cNvSpPr txBox="1">
            <a:spLocks noChangeArrowheads="1"/>
          </p:cNvSpPr>
          <p:nvPr/>
        </p:nvSpPr>
        <p:spPr bwMode="auto">
          <a:xfrm>
            <a:off x="1810021" y="5713494"/>
            <a:ext cx="4103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i="1"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反相，输出</a:t>
            </a:r>
            <a:r>
              <a:rPr lang="en-US" altLang="zh-CN" sz="2000" b="1" i="1"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1" baseline="-25000" dirty="0" err="1">
                <a:solidFill>
                  <a:srgbClr val="F53C17"/>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sz="2000" b="1" dirty="0">
                <a:solidFill>
                  <a:srgbClr val="F53C17"/>
                </a:solidFill>
                <a:latin typeface="Times New Roman" panose="02020603050405020304" pitchFamily="18" charset="0"/>
                <a:ea typeface="宋体" panose="02010600030101010101" pitchFamily="2" charset="-122"/>
                <a:cs typeface="Times New Roman" panose="02020603050405020304" pitchFamily="18" charset="0"/>
              </a:rPr>
              <a:t>为负</a:t>
            </a:r>
          </a:p>
        </p:txBody>
      </p:sp>
      <p:sp>
        <p:nvSpPr>
          <p:cNvPr id="662625" name="Line 97"/>
          <p:cNvSpPr>
            <a:spLocks noChangeShapeType="1"/>
          </p:cNvSpPr>
          <p:nvPr/>
        </p:nvSpPr>
        <p:spPr bwMode="auto">
          <a:xfrm flipH="1" flipV="1">
            <a:off x="3766639" y="3046493"/>
            <a:ext cx="15876" cy="83653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627" name="Line 99"/>
          <p:cNvSpPr>
            <a:spLocks noChangeShapeType="1"/>
          </p:cNvSpPr>
          <p:nvPr/>
        </p:nvSpPr>
        <p:spPr bwMode="auto">
          <a:xfrm flipH="1">
            <a:off x="5206501" y="4724400"/>
            <a:ext cx="1537199" cy="841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2628" name="Text Box 100"/>
          <p:cNvSpPr txBox="1">
            <a:spLocks noChangeArrowheads="1"/>
          </p:cNvSpPr>
          <p:nvPr/>
        </p:nvSpPr>
        <p:spPr bwMode="auto">
          <a:xfrm>
            <a:off x="6733317" y="1278622"/>
            <a:ext cx="4103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53C17"/>
                </a:solidFill>
                <a:latin typeface="Times New Roman" panose="02020603050405020304" pitchFamily="18" charset="0"/>
                <a:ea typeface="楷体_GB2312" pitchFamily="49" charset="-122"/>
              </a:rPr>
              <a:t>主要缺点：输出信号脉动较大</a:t>
            </a:r>
          </a:p>
        </p:txBody>
      </p:sp>
    </p:spTree>
    <p:extLst>
      <p:ext uri="{BB962C8B-B14F-4D97-AF65-F5344CB8AC3E}">
        <p14:creationId xmlns:p14="http://schemas.microsoft.com/office/powerpoint/2010/main" val="210406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838200" y="1199177"/>
            <a:ext cx="10515600" cy="4977788"/>
          </a:xfrm>
        </p:spPr>
        <p:txBody>
          <a:bodyPr/>
          <a:lstStyle/>
          <a:p>
            <a:r>
              <a:rPr kumimoji="1" lang="zh-CN" altLang="en-US" dirty="0">
                <a:latin typeface="微软雅黑" panose="020B0503020204020204" pitchFamily="34" charset="-122"/>
                <a:ea typeface="微软雅黑" panose="020B0503020204020204" pitchFamily="34" charset="-122"/>
              </a:rPr>
              <a:t>开关式全波相敏检波电路</a:t>
            </a:r>
          </a:p>
          <a:p>
            <a:endParaRPr lang="zh-CN" altLang="en-US" dirty="0">
              <a:latin typeface="微软雅黑" panose="020B0503020204020204" pitchFamily="34" charset="-122"/>
              <a:ea typeface="微软雅黑" panose="020B0503020204020204" pitchFamily="34" charset="-122"/>
            </a:endParaRPr>
          </a:p>
        </p:txBody>
      </p:sp>
      <p:grpSp>
        <p:nvGrpSpPr>
          <p:cNvPr id="762884" name="Group 4"/>
          <p:cNvGrpSpPr>
            <a:grpSpLocks/>
          </p:cNvGrpSpPr>
          <p:nvPr/>
        </p:nvGrpSpPr>
        <p:grpSpPr bwMode="auto">
          <a:xfrm>
            <a:off x="1488281" y="2358721"/>
            <a:ext cx="3024188" cy="2160588"/>
            <a:chOff x="1152" y="1140"/>
            <a:chExt cx="1596" cy="1164"/>
          </a:xfrm>
        </p:grpSpPr>
        <p:sp>
          <p:nvSpPr>
            <p:cNvPr id="762885" name="Text Box 5"/>
            <p:cNvSpPr txBox="1">
              <a:spLocks noChangeArrowheads="1"/>
            </p:cNvSpPr>
            <p:nvPr/>
          </p:nvSpPr>
          <p:spPr bwMode="auto">
            <a:xfrm>
              <a:off x="2454" y="1633"/>
              <a:ext cx="29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p>
          </p:txBody>
        </p:sp>
        <p:sp>
          <p:nvSpPr>
            <p:cNvPr id="762886" name="Text Box 6"/>
            <p:cNvSpPr txBox="1">
              <a:spLocks noChangeArrowheads="1"/>
            </p:cNvSpPr>
            <p:nvPr/>
          </p:nvSpPr>
          <p:spPr bwMode="auto">
            <a:xfrm>
              <a:off x="1176" y="1485"/>
              <a:ext cx="31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a:t>
              </a:r>
            </a:p>
          </p:txBody>
        </p:sp>
        <p:sp>
          <p:nvSpPr>
            <p:cNvPr id="762887" name="Text Box 7"/>
            <p:cNvSpPr txBox="1">
              <a:spLocks noChangeArrowheads="1"/>
            </p:cNvSpPr>
            <p:nvPr/>
          </p:nvSpPr>
          <p:spPr bwMode="auto">
            <a:xfrm>
              <a:off x="1152" y="1797"/>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p>
          </p:txBody>
        </p:sp>
        <p:sp>
          <p:nvSpPr>
            <p:cNvPr id="762888" name="Text Box 8"/>
            <p:cNvSpPr txBox="1">
              <a:spLocks noChangeArrowheads="1"/>
            </p:cNvSpPr>
            <p:nvPr/>
          </p:nvSpPr>
          <p:spPr bwMode="auto">
            <a:xfrm>
              <a:off x="1596" y="1377"/>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i="1">
                  <a:latin typeface="Times New Roman" panose="02020603050405020304" pitchFamily="18" charset="0"/>
                </a:rPr>
                <a:t>R</a:t>
              </a:r>
              <a:endParaRPr lang="en-US" altLang="zh-CN" sz="1600" b="1" baseline="-25000">
                <a:latin typeface="Times New Roman" panose="02020603050405020304" pitchFamily="18" charset="0"/>
              </a:endParaRPr>
            </a:p>
          </p:txBody>
        </p:sp>
        <p:sp>
          <p:nvSpPr>
            <p:cNvPr id="762889" name="Text Box 9"/>
            <p:cNvSpPr txBox="1">
              <a:spLocks noChangeArrowheads="1"/>
            </p:cNvSpPr>
            <p:nvPr/>
          </p:nvSpPr>
          <p:spPr bwMode="auto">
            <a:xfrm>
              <a:off x="1656" y="1893"/>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a:latin typeface="Times New Roman" panose="02020603050405020304" pitchFamily="18" charset="0"/>
                </a:rPr>
                <a:t>V</a:t>
              </a:r>
            </a:p>
          </p:txBody>
        </p:sp>
        <p:sp>
          <p:nvSpPr>
            <p:cNvPr id="762890" name="Text Box 10"/>
            <p:cNvSpPr txBox="1">
              <a:spLocks noChangeArrowheads="1"/>
            </p:cNvSpPr>
            <p:nvPr/>
          </p:nvSpPr>
          <p:spPr bwMode="auto">
            <a:xfrm>
              <a:off x="2014" y="1140"/>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i="1">
                  <a:latin typeface="Times New Roman" panose="02020603050405020304" pitchFamily="18" charset="0"/>
                </a:rPr>
                <a:t>R</a:t>
              </a:r>
              <a:endParaRPr lang="en-US" altLang="zh-CN" sz="1600" b="1" baseline="-25000">
                <a:latin typeface="Times New Roman" panose="02020603050405020304" pitchFamily="18" charset="0"/>
              </a:endParaRPr>
            </a:p>
          </p:txBody>
        </p:sp>
        <p:sp>
          <p:nvSpPr>
            <p:cNvPr id="762891" name="Text Box 11"/>
            <p:cNvSpPr txBox="1">
              <a:spLocks noChangeArrowheads="1"/>
            </p:cNvSpPr>
            <p:nvPr/>
          </p:nvSpPr>
          <p:spPr bwMode="auto">
            <a:xfrm>
              <a:off x="1474" y="1722"/>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i="1">
                  <a:latin typeface="Times New Roman" panose="02020603050405020304" pitchFamily="18" charset="0"/>
                </a:rPr>
                <a:t>R</a:t>
              </a:r>
              <a:endParaRPr lang="en-US" altLang="zh-CN" sz="1600" b="1" baseline="-25000">
                <a:latin typeface="Times New Roman" panose="02020603050405020304" pitchFamily="18" charset="0"/>
              </a:endParaRPr>
            </a:p>
          </p:txBody>
        </p:sp>
        <p:sp>
          <p:nvSpPr>
            <p:cNvPr id="762892" name="Line 12"/>
            <p:cNvSpPr>
              <a:spLocks noChangeShapeType="1"/>
            </p:cNvSpPr>
            <p:nvPr/>
          </p:nvSpPr>
          <p:spPr bwMode="auto">
            <a:xfrm>
              <a:off x="1874" y="1920"/>
              <a:ext cx="0" cy="149"/>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893" name="Line 13"/>
            <p:cNvSpPr>
              <a:spLocks noChangeShapeType="1"/>
            </p:cNvSpPr>
            <p:nvPr/>
          </p:nvSpPr>
          <p:spPr bwMode="auto">
            <a:xfrm>
              <a:off x="1806" y="2073"/>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894" name="Line 14"/>
            <p:cNvSpPr>
              <a:spLocks noChangeShapeType="1"/>
            </p:cNvSpPr>
            <p:nvPr/>
          </p:nvSpPr>
          <p:spPr bwMode="auto">
            <a:xfrm flipH="1">
              <a:off x="1404" y="1611"/>
              <a:ext cx="22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895" name="Oval 15"/>
            <p:cNvSpPr>
              <a:spLocks noChangeArrowheads="1"/>
            </p:cNvSpPr>
            <p:nvPr/>
          </p:nvSpPr>
          <p:spPr bwMode="auto">
            <a:xfrm>
              <a:off x="2534" y="1676"/>
              <a:ext cx="22" cy="23"/>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896" name="Oval 16"/>
            <p:cNvSpPr>
              <a:spLocks noChangeArrowheads="1"/>
            </p:cNvSpPr>
            <p:nvPr/>
          </p:nvSpPr>
          <p:spPr bwMode="auto">
            <a:xfrm>
              <a:off x="1392" y="1598"/>
              <a:ext cx="22" cy="24"/>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897" name="Line 17"/>
            <p:cNvSpPr>
              <a:spLocks noChangeShapeType="1"/>
            </p:cNvSpPr>
            <p:nvPr/>
          </p:nvSpPr>
          <p:spPr bwMode="auto">
            <a:xfrm>
              <a:off x="1530" y="1611"/>
              <a:ext cx="0" cy="1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898" name="Line 18"/>
            <p:cNvSpPr>
              <a:spLocks noChangeShapeType="1"/>
            </p:cNvSpPr>
            <p:nvPr/>
          </p:nvSpPr>
          <p:spPr bwMode="auto">
            <a:xfrm>
              <a:off x="1818" y="1845"/>
              <a:ext cx="0" cy="11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899" name="Line 19"/>
            <p:cNvSpPr>
              <a:spLocks noChangeShapeType="1"/>
            </p:cNvSpPr>
            <p:nvPr/>
          </p:nvSpPr>
          <p:spPr bwMode="auto">
            <a:xfrm flipV="1">
              <a:off x="1874" y="1772"/>
              <a:ext cx="0" cy="10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00" name="Line 20"/>
            <p:cNvSpPr>
              <a:spLocks noChangeShapeType="1"/>
            </p:cNvSpPr>
            <p:nvPr/>
          </p:nvSpPr>
          <p:spPr bwMode="auto">
            <a:xfrm>
              <a:off x="1824" y="1923"/>
              <a:ext cx="5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01" name="Line 21"/>
            <p:cNvSpPr>
              <a:spLocks noChangeShapeType="1"/>
            </p:cNvSpPr>
            <p:nvPr/>
          </p:nvSpPr>
          <p:spPr bwMode="auto">
            <a:xfrm>
              <a:off x="1824" y="1875"/>
              <a:ext cx="5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02" name="Line 22"/>
            <p:cNvSpPr>
              <a:spLocks noChangeShapeType="1"/>
            </p:cNvSpPr>
            <p:nvPr/>
          </p:nvSpPr>
          <p:spPr bwMode="auto">
            <a:xfrm>
              <a:off x="1408" y="1924"/>
              <a:ext cx="408" cy="0"/>
            </a:xfrm>
            <a:prstGeom prst="line">
              <a:avLst/>
            </a:prstGeom>
            <a:noFill/>
            <a:ln w="952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62903" name="Oval 23"/>
            <p:cNvSpPr>
              <a:spLocks noChangeArrowheads="1"/>
            </p:cNvSpPr>
            <p:nvPr/>
          </p:nvSpPr>
          <p:spPr bwMode="auto">
            <a:xfrm>
              <a:off x="1392" y="1910"/>
              <a:ext cx="22" cy="23"/>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904" name="Rectangle 24"/>
            <p:cNvSpPr>
              <a:spLocks noChangeArrowheads="1"/>
            </p:cNvSpPr>
            <p:nvPr/>
          </p:nvSpPr>
          <p:spPr bwMode="auto">
            <a:xfrm rot="10800000">
              <a:off x="1629" y="1587"/>
              <a:ext cx="136" cy="4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2905" name="Rectangle 25"/>
            <p:cNvSpPr>
              <a:spLocks noChangeArrowheads="1"/>
            </p:cNvSpPr>
            <p:nvPr/>
          </p:nvSpPr>
          <p:spPr bwMode="auto">
            <a:xfrm rot="10800000">
              <a:off x="1641" y="1755"/>
              <a:ext cx="136" cy="4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2906" name="Rectangle 26"/>
            <p:cNvSpPr>
              <a:spLocks noChangeArrowheads="1"/>
            </p:cNvSpPr>
            <p:nvPr/>
          </p:nvSpPr>
          <p:spPr bwMode="auto">
            <a:xfrm rot="10800000">
              <a:off x="2055" y="1341"/>
              <a:ext cx="136" cy="4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2907" name="Line 27"/>
            <p:cNvSpPr>
              <a:spLocks noChangeShapeType="1"/>
            </p:cNvSpPr>
            <p:nvPr/>
          </p:nvSpPr>
          <p:spPr bwMode="auto">
            <a:xfrm flipV="1">
              <a:off x="1878" y="1365"/>
              <a:ext cx="0" cy="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08" name="Line 28"/>
            <p:cNvSpPr>
              <a:spLocks noChangeShapeType="1"/>
            </p:cNvSpPr>
            <p:nvPr/>
          </p:nvSpPr>
          <p:spPr bwMode="auto">
            <a:xfrm>
              <a:off x="1878" y="1362"/>
              <a:ext cx="177"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09" name="Line 29"/>
            <p:cNvSpPr>
              <a:spLocks noChangeShapeType="1"/>
            </p:cNvSpPr>
            <p:nvPr/>
          </p:nvSpPr>
          <p:spPr bwMode="auto">
            <a:xfrm>
              <a:off x="2190" y="1365"/>
              <a:ext cx="2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10" name="Line 30"/>
            <p:cNvSpPr>
              <a:spLocks noChangeShapeType="1"/>
            </p:cNvSpPr>
            <p:nvPr/>
          </p:nvSpPr>
          <p:spPr bwMode="auto">
            <a:xfrm>
              <a:off x="2412" y="1365"/>
              <a:ext cx="0" cy="33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11" name="Oval 31"/>
            <p:cNvSpPr>
              <a:spLocks noChangeArrowheads="1"/>
            </p:cNvSpPr>
            <p:nvPr/>
          </p:nvSpPr>
          <p:spPr bwMode="auto">
            <a:xfrm>
              <a:off x="1866" y="1599"/>
              <a:ext cx="22" cy="24"/>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912" name="Oval 32"/>
            <p:cNvSpPr>
              <a:spLocks noChangeArrowheads="1"/>
            </p:cNvSpPr>
            <p:nvPr/>
          </p:nvSpPr>
          <p:spPr bwMode="auto">
            <a:xfrm>
              <a:off x="2400" y="1677"/>
              <a:ext cx="22" cy="24"/>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913" name="Oval 33"/>
            <p:cNvSpPr>
              <a:spLocks noChangeArrowheads="1"/>
            </p:cNvSpPr>
            <p:nvPr/>
          </p:nvSpPr>
          <p:spPr bwMode="auto">
            <a:xfrm>
              <a:off x="1518" y="1599"/>
              <a:ext cx="22" cy="24"/>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914" name="Line 34"/>
            <p:cNvSpPr>
              <a:spLocks noChangeShapeType="1"/>
            </p:cNvSpPr>
            <p:nvPr/>
          </p:nvSpPr>
          <p:spPr bwMode="auto">
            <a:xfrm>
              <a:off x="1530" y="1779"/>
              <a:ext cx="113"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15" name="AutoShape 35"/>
            <p:cNvSpPr>
              <a:spLocks noChangeAspect="1" noChangeArrowheads="1"/>
            </p:cNvSpPr>
            <p:nvPr/>
          </p:nvSpPr>
          <p:spPr bwMode="auto">
            <a:xfrm rot="5400000">
              <a:off x="2044" y="1491"/>
              <a:ext cx="81" cy="68"/>
            </a:xfrm>
            <a:prstGeom prst="triangle">
              <a:avLst>
                <a:gd name="adj"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2916" name="Line 36"/>
            <p:cNvSpPr>
              <a:spLocks noChangeAspect="1" noChangeShapeType="1"/>
            </p:cNvSpPr>
            <p:nvPr/>
          </p:nvSpPr>
          <p:spPr bwMode="auto">
            <a:xfrm>
              <a:off x="2006" y="1451"/>
              <a:ext cx="2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17" name="Line 37"/>
            <p:cNvSpPr>
              <a:spLocks noChangeAspect="1" noChangeShapeType="1"/>
            </p:cNvSpPr>
            <p:nvPr/>
          </p:nvSpPr>
          <p:spPr bwMode="auto">
            <a:xfrm>
              <a:off x="2006" y="1857"/>
              <a:ext cx="2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18" name="Line 38"/>
            <p:cNvSpPr>
              <a:spLocks noChangeAspect="1" noChangeShapeType="1"/>
            </p:cNvSpPr>
            <p:nvPr/>
          </p:nvSpPr>
          <p:spPr bwMode="auto">
            <a:xfrm rot="5400000">
              <a:off x="1803" y="1655"/>
              <a:ext cx="4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19" name="Text Box 39"/>
            <p:cNvSpPr txBox="1">
              <a:spLocks noChangeAspect="1" noChangeArrowheads="1"/>
            </p:cNvSpPr>
            <p:nvPr/>
          </p:nvSpPr>
          <p:spPr bwMode="auto">
            <a:xfrm>
              <a:off x="2107" y="1427"/>
              <a:ext cx="18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lIns="0" tIns="0" rIns="0" bIns="0"/>
            <a:lstStyle/>
            <a:p>
              <a:pPr algn="just" eaLnBrk="0" hangingPunct="0"/>
              <a:r>
                <a:rPr lang="en-US" altLang="zh-CN" sz="1600" b="1">
                  <a:latin typeface="宋体" panose="02010600030101010101" pitchFamily="2" charset="-122"/>
                </a:rPr>
                <a:t>∞</a:t>
              </a:r>
              <a:endParaRPr lang="en-US" altLang="zh-CN" sz="1600" b="1">
                <a:latin typeface="Times New Roman" panose="02020603050405020304" pitchFamily="18" charset="0"/>
              </a:endParaRPr>
            </a:p>
          </p:txBody>
        </p:sp>
        <p:sp>
          <p:nvSpPr>
            <p:cNvPr id="762920" name="Line 40"/>
            <p:cNvSpPr>
              <a:spLocks noChangeAspect="1" noChangeShapeType="1"/>
            </p:cNvSpPr>
            <p:nvPr/>
          </p:nvSpPr>
          <p:spPr bwMode="auto">
            <a:xfrm>
              <a:off x="1764" y="1608"/>
              <a:ext cx="243" cy="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21" name="Line 41"/>
            <p:cNvSpPr>
              <a:spLocks noChangeAspect="1" noChangeShapeType="1"/>
            </p:cNvSpPr>
            <p:nvPr/>
          </p:nvSpPr>
          <p:spPr bwMode="auto">
            <a:xfrm>
              <a:off x="1772" y="1779"/>
              <a:ext cx="231" cy="1"/>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22" name="Line 42"/>
            <p:cNvSpPr>
              <a:spLocks noChangeAspect="1" noChangeShapeType="1"/>
            </p:cNvSpPr>
            <p:nvPr/>
          </p:nvSpPr>
          <p:spPr bwMode="auto">
            <a:xfrm>
              <a:off x="2249" y="1685"/>
              <a:ext cx="286" cy="1"/>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23" name="Text Box 43"/>
            <p:cNvSpPr txBox="1">
              <a:spLocks noChangeAspect="1" noChangeArrowheads="1"/>
            </p:cNvSpPr>
            <p:nvPr/>
          </p:nvSpPr>
          <p:spPr bwMode="auto">
            <a:xfrm>
              <a:off x="2031" y="1564"/>
              <a:ext cx="6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lIns="0" tIns="0" rIns="0" bIns="0"/>
            <a:lstStyle/>
            <a:p>
              <a:pPr algn="just" eaLnBrk="0" hangingPunct="0"/>
              <a:r>
                <a:rPr lang="en-US" altLang="zh-CN" sz="1600" b="1">
                  <a:latin typeface="宋体" panose="02010600030101010101" pitchFamily="2" charset="-122"/>
                </a:rPr>
                <a:t>-</a:t>
              </a:r>
              <a:endParaRPr lang="en-US" altLang="zh-CN" sz="1600" b="1">
                <a:latin typeface="Times New Roman" panose="02020603050405020304" pitchFamily="18" charset="0"/>
              </a:endParaRPr>
            </a:p>
          </p:txBody>
        </p:sp>
        <p:sp>
          <p:nvSpPr>
            <p:cNvPr id="762924" name="Text Box 44"/>
            <p:cNvSpPr txBox="1">
              <a:spLocks noChangeAspect="1" noChangeArrowheads="1"/>
            </p:cNvSpPr>
            <p:nvPr/>
          </p:nvSpPr>
          <p:spPr bwMode="auto">
            <a:xfrm>
              <a:off x="2032" y="1727"/>
              <a:ext cx="5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lIns="0" tIns="0" rIns="0" bIns="0"/>
            <a:lstStyle/>
            <a:p>
              <a:pPr algn="just" eaLnBrk="0" hangingPunct="0"/>
              <a:r>
                <a:rPr lang="en-US" altLang="zh-CN" sz="1600" b="1">
                  <a:latin typeface="宋体" panose="02010600030101010101" pitchFamily="2" charset="-122"/>
                </a:rPr>
                <a:t>+</a:t>
              </a:r>
              <a:endParaRPr lang="en-US" altLang="zh-CN" sz="1600" b="1">
                <a:latin typeface="Times New Roman" panose="02020603050405020304" pitchFamily="18" charset="0"/>
              </a:endParaRPr>
            </a:p>
          </p:txBody>
        </p:sp>
        <p:sp>
          <p:nvSpPr>
            <p:cNvPr id="762925" name="Text Box 45"/>
            <p:cNvSpPr txBox="1">
              <a:spLocks noChangeAspect="1" noChangeArrowheads="1"/>
            </p:cNvSpPr>
            <p:nvPr/>
          </p:nvSpPr>
          <p:spPr bwMode="auto">
            <a:xfrm>
              <a:off x="2190" y="1642"/>
              <a:ext cx="6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lIns="0" tIns="0" rIns="0" bIns="0"/>
            <a:lstStyle/>
            <a:p>
              <a:pPr algn="just" eaLnBrk="0" hangingPunct="0"/>
              <a:r>
                <a:rPr lang="en-US" altLang="zh-CN" sz="1600" b="1">
                  <a:latin typeface="宋体" panose="02010600030101010101" pitchFamily="2" charset="-122"/>
                </a:rPr>
                <a:t>+</a:t>
              </a:r>
              <a:endParaRPr lang="en-US" altLang="zh-CN" sz="1600" b="1">
                <a:latin typeface="Times New Roman" panose="02020603050405020304" pitchFamily="18" charset="0"/>
              </a:endParaRPr>
            </a:p>
          </p:txBody>
        </p:sp>
        <p:sp>
          <p:nvSpPr>
            <p:cNvPr id="762926" name="Text Box 46"/>
            <p:cNvSpPr txBox="1">
              <a:spLocks noChangeAspect="1" noChangeArrowheads="1"/>
            </p:cNvSpPr>
            <p:nvPr/>
          </p:nvSpPr>
          <p:spPr bwMode="auto">
            <a:xfrm>
              <a:off x="2086" y="1671"/>
              <a:ext cx="6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lIns="0" tIns="0" rIns="0" bIns="0"/>
            <a:lstStyle/>
            <a:p>
              <a:pPr algn="just" eaLnBrk="0" hangingPunct="0"/>
              <a:r>
                <a:rPr lang="en-US" altLang="zh-CN" sz="1600" b="1">
                  <a:latin typeface="Times New Roman" panose="02020603050405020304" pitchFamily="18" charset="0"/>
                </a:rPr>
                <a:t>N</a:t>
              </a:r>
            </a:p>
          </p:txBody>
        </p:sp>
        <p:sp>
          <p:nvSpPr>
            <p:cNvPr id="762927" name="Line 47"/>
            <p:cNvSpPr>
              <a:spLocks noChangeAspect="1" noChangeShapeType="1"/>
            </p:cNvSpPr>
            <p:nvPr/>
          </p:nvSpPr>
          <p:spPr bwMode="auto">
            <a:xfrm rot="5400000">
              <a:off x="2046" y="1656"/>
              <a:ext cx="4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2928" name="Oval 48"/>
            <p:cNvSpPr>
              <a:spLocks noChangeArrowheads="1"/>
            </p:cNvSpPr>
            <p:nvPr/>
          </p:nvSpPr>
          <p:spPr bwMode="auto">
            <a:xfrm>
              <a:off x="1864" y="1764"/>
              <a:ext cx="22" cy="23"/>
            </a:xfrm>
            <a:prstGeom prst="ellipse">
              <a:avLst/>
            </a:prstGeom>
            <a:noFill/>
            <a:ln w="9525">
              <a:solidFill>
                <a:schemeClr val="tx2"/>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2929" name="Text Box 49"/>
            <p:cNvSpPr txBox="1">
              <a:spLocks noChangeArrowheads="1"/>
            </p:cNvSpPr>
            <p:nvPr/>
          </p:nvSpPr>
          <p:spPr bwMode="auto">
            <a:xfrm>
              <a:off x="1829" y="2112"/>
              <a:ext cx="3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txBody>
            <a:bodyPr/>
            <a:lstStyle/>
            <a:p>
              <a:pPr algn="just" eaLnBrk="0" hangingPunct="0"/>
              <a:r>
                <a:rPr lang="en-US" altLang="zh-CN" sz="1600" b="1">
                  <a:latin typeface="Times New Roman" panose="02020603050405020304" pitchFamily="18" charset="0"/>
                </a:rPr>
                <a:t>a)</a:t>
              </a:r>
            </a:p>
          </p:txBody>
        </p:sp>
      </p:grpSp>
      <p:grpSp>
        <p:nvGrpSpPr>
          <p:cNvPr id="763000" name="Group 120"/>
          <p:cNvGrpSpPr>
            <a:grpSpLocks/>
          </p:cNvGrpSpPr>
          <p:nvPr/>
        </p:nvGrpSpPr>
        <p:grpSpPr bwMode="auto">
          <a:xfrm>
            <a:off x="7932114" y="1368772"/>
            <a:ext cx="2409825" cy="3019425"/>
            <a:chOff x="1224" y="2304"/>
            <a:chExt cx="1438" cy="1945"/>
          </a:xfrm>
        </p:grpSpPr>
        <p:sp>
          <p:nvSpPr>
            <p:cNvPr id="763001" name="Text Box 121"/>
            <p:cNvSpPr txBox="1">
              <a:spLocks noChangeArrowheads="1"/>
            </p:cNvSpPr>
            <p:nvPr/>
          </p:nvSpPr>
          <p:spPr bwMode="auto">
            <a:xfrm>
              <a:off x="1224" y="2304"/>
              <a:ext cx="4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p>
          </p:txBody>
        </p:sp>
        <p:sp>
          <p:nvSpPr>
            <p:cNvPr id="763002" name="Line 122"/>
            <p:cNvSpPr>
              <a:spLocks noChangeShapeType="1"/>
            </p:cNvSpPr>
            <p:nvPr/>
          </p:nvSpPr>
          <p:spPr bwMode="auto">
            <a:xfrm>
              <a:off x="1473" y="2374"/>
              <a:ext cx="0" cy="492"/>
            </a:xfrm>
            <a:prstGeom prst="line">
              <a:avLst/>
            </a:prstGeom>
            <a:noFill/>
            <a:ln w="6350">
              <a:solidFill>
                <a:srgbClr val="80008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63003" name="Line 123"/>
            <p:cNvSpPr>
              <a:spLocks noChangeShapeType="1"/>
            </p:cNvSpPr>
            <p:nvPr/>
          </p:nvSpPr>
          <p:spPr bwMode="auto">
            <a:xfrm>
              <a:off x="1479" y="2637"/>
              <a:ext cx="1044" cy="0"/>
            </a:xfrm>
            <a:prstGeom prst="line">
              <a:avLst/>
            </a:prstGeom>
            <a:noFill/>
            <a:ln w="6350">
              <a:solidFill>
                <a:srgbClr val="660066"/>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63004" name="Text Box 124"/>
            <p:cNvSpPr txBox="1">
              <a:spLocks noChangeArrowheads="1"/>
            </p:cNvSpPr>
            <p:nvPr/>
          </p:nvSpPr>
          <p:spPr bwMode="auto">
            <a:xfrm>
              <a:off x="1270" y="2546"/>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O</a:t>
              </a:r>
              <a:endParaRPr lang="en-US" altLang="zh-CN" sz="1600" b="1" baseline="-25000">
                <a:latin typeface="Times New Roman" panose="02020603050405020304" pitchFamily="18" charset="0"/>
              </a:endParaRPr>
            </a:p>
          </p:txBody>
        </p:sp>
        <p:sp>
          <p:nvSpPr>
            <p:cNvPr id="763005" name="Text Box 125"/>
            <p:cNvSpPr txBox="1">
              <a:spLocks noChangeArrowheads="1"/>
            </p:cNvSpPr>
            <p:nvPr/>
          </p:nvSpPr>
          <p:spPr bwMode="auto">
            <a:xfrm>
              <a:off x="2398" y="2601"/>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t</a:t>
              </a:r>
              <a:endParaRPr lang="en-US" altLang="zh-CN" sz="1600" b="1" baseline="-25000">
                <a:latin typeface="Times New Roman" panose="02020603050405020304" pitchFamily="18" charset="0"/>
              </a:endParaRPr>
            </a:p>
          </p:txBody>
        </p:sp>
        <p:sp>
          <p:nvSpPr>
            <p:cNvPr id="763006" name="Line 126"/>
            <p:cNvSpPr>
              <a:spLocks noChangeShapeType="1"/>
            </p:cNvSpPr>
            <p:nvPr/>
          </p:nvSpPr>
          <p:spPr bwMode="auto">
            <a:xfrm>
              <a:off x="1473" y="2635"/>
              <a:ext cx="208" cy="0"/>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07" name="Line 127"/>
            <p:cNvSpPr>
              <a:spLocks noChangeShapeType="1"/>
            </p:cNvSpPr>
            <p:nvPr/>
          </p:nvSpPr>
          <p:spPr bwMode="auto">
            <a:xfrm>
              <a:off x="1684" y="2641"/>
              <a:ext cx="0" cy="156"/>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08" name="Line 128"/>
            <p:cNvSpPr>
              <a:spLocks noChangeShapeType="1"/>
            </p:cNvSpPr>
            <p:nvPr/>
          </p:nvSpPr>
          <p:spPr bwMode="auto">
            <a:xfrm>
              <a:off x="1684" y="2802"/>
              <a:ext cx="240" cy="0"/>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09" name="Line 129"/>
            <p:cNvSpPr>
              <a:spLocks noChangeShapeType="1"/>
            </p:cNvSpPr>
            <p:nvPr/>
          </p:nvSpPr>
          <p:spPr bwMode="auto">
            <a:xfrm flipV="1">
              <a:off x="1924" y="2637"/>
              <a:ext cx="0" cy="160"/>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10" name="Line 130"/>
            <p:cNvSpPr>
              <a:spLocks noChangeShapeType="1"/>
            </p:cNvSpPr>
            <p:nvPr/>
          </p:nvSpPr>
          <p:spPr bwMode="auto">
            <a:xfrm>
              <a:off x="1924" y="2635"/>
              <a:ext cx="212" cy="0"/>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11" name="Line 131"/>
            <p:cNvSpPr>
              <a:spLocks noChangeShapeType="1"/>
            </p:cNvSpPr>
            <p:nvPr/>
          </p:nvSpPr>
          <p:spPr bwMode="auto">
            <a:xfrm>
              <a:off x="2136" y="2637"/>
              <a:ext cx="0" cy="164"/>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12" name="Line 132"/>
            <p:cNvSpPr>
              <a:spLocks noChangeShapeType="1"/>
            </p:cNvSpPr>
            <p:nvPr/>
          </p:nvSpPr>
          <p:spPr bwMode="auto">
            <a:xfrm>
              <a:off x="2136" y="2801"/>
              <a:ext cx="240" cy="0"/>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13" name="Line 133"/>
            <p:cNvSpPr>
              <a:spLocks noChangeShapeType="1"/>
            </p:cNvSpPr>
            <p:nvPr/>
          </p:nvSpPr>
          <p:spPr bwMode="auto">
            <a:xfrm flipV="1">
              <a:off x="2376" y="2637"/>
              <a:ext cx="0" cy="164"/>
            </a:xfrm>
            <a:prstGeom prst="line">
              <a:avLst/>
            </a:prstGeom>
            <a:noFill/>
            <a:ln w="9525">
              <a:solidFill>
                <a:srgbClr val="66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014" name="Line 134"/>
            <p:cNvSpPr>
              <a:spLocks noChangeShapeType="1"/>
            </p:cNvSpPr>
            <p:nvPr/>
          </p:nvSpPr>
          <p:spPr bwMode="auto">
            <a:xfrm>
              <a:off x="1476" y="3021"/>
              <a:ext cx="0" cy="492"/>
            </a:xfrm>
            <a:prstGeom prst="line">
              <a:avLst/>
            </a:prstGeom>
            <a:noFill/>
            <a:ln w="6350">
              <a:solidFill>
                <a:srgbClr val="660066"/>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63015" name="Line 135"/>
            <p:cNvSpPr>
              <a:spLocks noChangeShapeType="1"/>
            </p:cNvSpPr>
            <p:nvPr/>
          </p:nvSpPr>
          <p:spPr bwMode="auto">
            <a:xfrm>
              <a:off x="1476" y="3285"/>
              <a:ext cx="1044" cy="0"/>
            </a:xfrm>
            <a:prstGeom prst="line">
              <a:avLst/>
            </a:prstGeom>
            <a:noFill/>
            <a:ln w="6350">
              <a:solidFill>
                <a:srgbClr val="660066"/>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63016" name="Text Box 136"/>
            <p:cNvSpPr txBox="1">
              <a:spLocks noChangeArrowheads="1"/>
            </p:cNvSpPr>
            <p:nvPr/>
          </p:nvSpPr>
          <p:spPr bwMode="auto">
            <a:xfrm>
              <a:off x="1278" y="2997"/>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a:t>
              </a:r>
            </a:p>
          </p:txBody>
        </p:sp>
        <p:sp>
          <p:nvSpPr>
            <p:cNvPr id="763017" name="Text Box 137"/>
            <p:cNvSpPr txBox="1">
              <a:spLocks noChangeArrowheads="1"/>
            </p:cNvSpPr>
            <p:nvPr/>
          </p:nvSpPr>
          <p:spPr bwMode="auto">
            <a:xfrm>
              <a:off x="1280" y="3203"/>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O</a:t>
              </a:r>
              <a:endParaRPr lang="en-US" altLang="zh-CN" sz="1600" b="1" baseline="-25000">
                <a:latin typeface="Times New Roman" panose="02020603050405020304" pitchFamily="18" charset="0"/>
              </a:endParaRPr>
            </a:p>
          </p:txBody>
        </p:sp>
        <p:sp>
          <p:nvSpPr>
            <p:cNvPr id="763018" name="Text Box 138"/>
            <p:cNvSpPr txBox="1">
              <a:spLocks noChangeArrowheads="1"/>
            </p:cNvSpPr>
            <p:nvPr/>
          </p:nvSpPr>
          <p:spPr bwMode="auto">
            <a:xfrm>
              <a:off x="2376" y="3249"/>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t</a:t>
              </a:r>
              <a:endParaRPr lang="en-US" altLang="zh-CN" sz="1600" b="1" baseline="-25000">
                <a:latin typeface="Times New Roman" panose="02020603050405020304" pitchFamily="18" charset="0"/>
              </a:endParaRPr>
            </a:p>
          </p:txBody>
        </p:sp>
        <p:sp>
          <p:nvSpPr>
            <p:cNvPr id="763019" name="Freeform 139"/>
            <p:cNvSpPr>
              <a:spLocks/>
            </p:cNvSpPr>
            <p:nvPr/>
          </p:nvSpPr>
          <p:spPr bwMode="auto">
            <a:xfrm>
              <a:off x="1484" y="3191"/>
              <a:ext cx="864" cy="182"/>
            </a:xfrm>
            <a:custGeom>
              <a:avLst/>
              <a:gdLst>
                <a:gd name="T0" fmla="*/ 204 w 20000"/>
                <a:gd name="T1" fmla="*/ 8611 h 20000"/>
                <a:gd name="T2" fmla="*/ 566 w 20000"/>
                <a:gd name="T3" fmla="*/ 6567 h 20000"/>
                <a:gd name="T4" fmla="*/ 875 w 20000"/>
                <a:gd name="T5" fmla="*/ 4663 h 20000"/>
                <a:gd name="T6" fmla="*/ 1230 w 20000"/>
                <a:gd name="T7" fmla="*/ 3026 h 20000"/>
                <a:gd name="T8" fmla="*/ 1539 w 20000"/>
                <a:gd name="T9" fmla="*/ 1706 h 20000"/>
                <a:gd name="T10" fmla="*/ 1901 w 20000"/>
                <a:gd name="T11" fmla="*/ 724 h 20000"/>
                <a:gd name="T12" fmla="*/ 2210 w 20000"/>
                <a:gd name="T13" fmla="*/ 129 h 20000"/>
                <a:gd name="T14" fmla="*/ 2565 w 20000"/>
                <a:gd name="T15" fmla="*/ 0 h 20000"/>
                <a:gd name="T16" fmla="*/ 2874 w 20000"/>
                <a:gd name="T17" fmla="*/ 327 h 20000"/>
                <a:gd name="T18" fmla="*/ 3236 w 20000"/>
                <a:gd name="T19" fmla="*/ 982 h 20000"/>
                <a:gd name="T20" fmla="*/ 3545 w 20000"/>
                <a:gd name="T21" fmla="*/ 2103 h 20000"/>
                <a:gd name="T22" fmla="*/ 3907 w 20000"/>
                <a:gd name="T23" fmla="*/ 3552 h 20000"/>
                <a:gd name="T24" fmla="*/ 4209 w 20000"/>
                <a:gd name="T25" fmla="*/ 5327 h 20000"/>
                <a:gd name="T26" fmla="*/ 4571 w 20000"/>
                <a:gd name="T27" fmla="*/ 7232 h 20000"/>
                <a:gd name="T28" fmla="*/ 4880 w 20000"/>
                <a:gd name="T29" fmla="*/ 9266 h 20000"/>
                <a:gd name="T30" fmla="*/ 5189 w 20000"/>
                <a:gd name="T31" fmla="*/ 11369 h 20000"/>
                <a:gd name="T32" fmla="*/ 5551 w 20000"/>
                <a:gd name="T33" fmla="*/ 13413 h 20000"/>
                <a:gd name="T34" fmla="*/ 5860 w 20000"/>
                <a:gd name="T35" fmla="*/ 15317 h 20000"/>
                <a:gd name="T36" fmla="*/ 6215 w 20000"/>
                <a:gd name="T37" fmla="*/ 16964 h 20000"/>
                <a:gd name="T38" fmla="*/ 6524 w 20000"/>
                <a:gd name="T39" fmla="*/ 18274 h 20000"/>
                <a:gd name="T40" fmla="*/ 6886 w 20000"/>
                <a:gd name="T41" fmla="*/ 19266 h 20000"/>
                <a:gd name="T42" fmla="*/ 7195 w 20000"/>
                <a:gd name="T43" fmla="*/ 19851 h 20000"/>
                <a:gd name="T44" fmla="*/ 7550 w 20000"/>
                <a:gd name="T45" fmla="*/ 19990 h 20000"/>
                <a:gd name="T46" fmla="*/ 7859 w 20000"/>
                <a:gd name="T47" fmla="*/ 19663 h 20000"/>
                <a:gd name="T48" fmla="*/ 8221 w 20000"/>
                <a:gd name="T49" fmla="*/ 18998 h 20000"/>
                <a:gd name="T50" fmla="*/ 8530 w 20000"/>
                <a:gd name="T51" fmla="*/ 17887 h 20000"/>
                <a:gd name="T52" fmla="*/ 8892 w 20000"/>
                <a:gd name="T53" fmla="*/ 16438 h 20000"/>
                <a:gd name="T54" fmla="*/ 9201 w 20000"/>
                <a:gd name="T55" fmla="*/ 14663 h 20000"/>
                <a:gd name="T56" fmla="*/ 9556 w 20000"/>
                <a:gd name="T57" fmla="*/ 12758 h 20000"/>
                <a:gd name="T58" fmla="*/ 9865 w 20000"/>
                <a:gd name="T59" fmla="*/ 10714 h 20000"/>
                <a:gd name="T60" fmla="*/ 10227 w 20000"/>
                <a:gd name="T61" fmla="*/ 8611 h 20000"/>
                <a:gd name="T62" fmla="*/ 10536 w 20000"/>
                <a:gd name="T63" fmla="*/ 6567 h 20000"/>
                <a:gd name="T64" fmla="*/ 10891 w 20000"/>
                <a:gd name="T65" fmla="*/ 4663 h 20000"/>
                <a:gd name="T66" fmla="*/ 11200 w 20000"/>
                <a:gd name="T67" fmla="*/ 3026 h 20000"/>
                <a:gd name="T68" fmla="*/ 11562 w 20000"/>
                <a:gd name="T69" fmla="*/ 1706 h 20000"/>
                <a:gd name="T70" fmla="*/ 11871 w 20000"/>
                <a:gd name="T71" fmla="*/ 724 h 20000"/>
                <a:gd name="T72" fmla="*/ 12233 w 20000"/>
                <a:gd name="T73" fmla="*/ 129 h 20000"/>
                <a:gd name="T74" fmla="*/ 12542 w 20000"/>
                <a:gd name="T75" fmla="*/ 0 h 20000"/>
                <a:gd name="T76" fmla="*/ 12844 w 20000"/>
                <a:gd name="T77" fmla="*/ 327 h 20000"/>
                <a:gd name="T78" fmla="*/ 13206 w 20000"/>
                <a:gd name="T79" fmla="*/ 982 h 20000"/>
                <a:gd name="T80" fmla="*/ 13515 w 20000"/>
                <a:gd name="T81" fmla="*/ 2103 h 20000"/>
                <a:gd name="T82" fmla="*/ 13877 w 20000"/>
                <a:gd name="T83" fmla="*/ 3552 h 20000"/>
                <a:gd name="T84" fmla="*/ 14186 w 20000"/>
                <a:gd name="T85" fmla="*/ 5327 h 20000"/>
                <a:gd name="T86" fmla="*/ 14541 w 20000"/>
                <a:gd name="T87" fmla="*/ 7232 h 20000"/>
                <a:gd name="T88" fmla="*/ 14850 w 20000"/>
                <a:gd name="T89" fmla="*/ 9266 h 20000"/>
                <a:gd name="T90" fmla="*/ 15212 w 20000"/>
                <a:gd name="T91" fmla="*/ 11369 h 20000"/>
                <a:gd name="T92" fmla="*/ 15521 w 20000"/>
                <a:gd name="T93" fmla="*/ 13413 h 20000"/>
                <a:gd name="T94" fmla="*/ 15876 w 20000"/>
                <a:gd name="T95" fmla="*/ 15317 h 20000"/>
                <a:gd name="T96" fmla="*/ 16185 w 20000"/>
                <a:gd name="T97" fmla="*/ 16964 h 20000"/>
                <a:gd name="T98" fmla="*/ 16547 w 20000"/>
                <a:gd name="T99" fmla="*/ 18274 h 20000"/>
                <a:gd name="T100" fmla="*/ 16856 w 20000"/>
                <a:gd name="T101" fmla="*/ 19266 h 20000"/>
                <a:gd name="T102" fmla="*/ 17218 w 20000"/>
                <a:gd name="T103" fmla="*/ 19851 h 20000"/>
                <a:gd name="T104" fmla="*/ 17527 w 20000"/>
                <a:gd name="T105" fmla="*/ 19990 h 20000"/>
                <a:gd name="T106" fmla="*/ 17882 w 20000"/>
                <a:gd name="T107" fmla="*/ 19663 h 20000"/>
                <a:gd name="T108" fmla="*/ 18191 w 20000"/>
                <a:gd name="T109" fmla="*/ 18998 h 20000"/>
                <a:gd name="T110" fmla="*/ 18553 w 20000"/>
                <a:gd name="T111" fmla="*/ 17887 h 20000"/>
                <a:gd name="T112" fmla="*/ 18862 w 20000"/>
                <a:gd name="T113" fmla="*/ 16438 h 20000"/>
                <a:gd name="T114" fmla="*/ 19217 w 20000"/>
                <a:gd name="T115" fmla="*/ 14663 h 20000"/>
                <a:gd name="T116" fmla="*/ 19526 w 20000"/>
                <a:gd name="T117" fmla="*/ 12758 h 20000"/>
                <a:gd name="T118" fmla="*/ 19888 w 20000"/>
                <a:gd name="T119" fmla="*/ 10714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00" h="20000">
                  <a:moveTo>
                    <a:pt x="0" y="9990"/>
                  </a:moveTo>
                  <a:lnTo>
                    <a:pt x="99" y="9266"/>
                  </a:lnTo>
                  <a:lnTo>
                    <a:pt x="204" y="8611"/>
                  </a:lnTo>
                  <a:lnTo>
                    <a:pt x="309" y="7887"/>
                  </a:lnTo>
                  <a:lnTo>
                    <a:pt x="460" y="7232"/>
                  </a:lnTo>
                  <a:lnTo>
                    <a:pt x="566" y="6567"/>
                  </a:lnTo>
                  <a:lnTo>
                    <a:pt x="664" y="5913"/>
                  </a:lnTo>
                  <a:lnTo>
                    <a:pt x="769" y="5327"/>
                  </a:lnTo>
                  <a:lnTo>
                    <a:pt x="875" y="4663"/>
                  </a:lnTo>
                  <a:lnTo>
                    <a:pt x="973" y="4137"/>
                  </a:lnTo>
                  <a:lnTo>
                    <a:pt x="1131" y="3552"/>
                  </a:lnTo>
                  <a:lnTo>
                    <a:pt x="1230" y="3026"/>
                  </a:lnTo>
                  <a:lnTo>
                    <a:pt x="1335" y="2560"/>
                  </a:lnTo>
                  <a:lnTo>
                    <a:pt x="1434" y="2103"/>
                  </a:lnTo>
                  <a:lnTo>
                    <a:pt x="1539" y="1706"/>
                  </a:lnTo>
                  <a:lnTo>
                    <a:pt x="1644" y="1310"/>
                  </a:lnTo>
                  <a:lnTo>
                    <a:pt x="1795" y="982"/>
                  </a:lnTo>
                  <a:lnTo>
                    <a:pt x="1901" y="724"/>
                  </a:lnTo>
                  <a:lnTo>
                    <a:pt x="1999" y="456"/>
                  </a:lnTo>
                  <a:lnTo>
                    <a:pt x="2105" y="327"/>
                  </a:lnTo>
                  <a:lnTo>
                    <a:pt x="2210" y="129"/>
                  </a:lnTo>
                  <a:lnTo>
                    <a:pt x="2308" y="60"/>
                  </a:lnTo>
                  <a:lnTo>
                    <a:pt x="2466" y="0"/>
                  </a:lnTo>
                  <a:lnTo>
                    <a:pt x="2565" y="0"/>
                  </a:lnTo>
                  <a:lnTo>
                    <a:pt x="2670" y="60"/>
                  </a:lnTo>
                  <a:lnTo>
                    <a:pt x="2775" y="129"/>
                  </a:lnTo>
                  <a:lnTo>
                    <a:pt x="2874" y="327"/>
                  </a:lnTo>
                  <a:lnTo>
                    <a:pt x="2979" y="456"/>
                  </a:lnTo>
                  <a:lnTo>
                    <a:pt x="3085" y="724"/>
                  </a:lnTo>
                  <a:lnTo>
                    <a:pt x="3236" y="982"/>
                  </a:lnTo>
                  <a:lnTo>
                    <a:pt x="3341" y="1310"/>
                  </a:lnTo>
                  <a:lnTo>
                    <a:pt x="3440" y="1706"/>
                  </a:lnTo>
                  <a:lnTo>
                    <a:pt x="3545" y="2103"/>
                  </a:lnTo>
                  <a:lnTo>
                    <a:pt x="3650" y="2560"/>
                  </a:lnTo>
                  <a:lnTo>
                    <a:pt x="3749" y="3026"/>
                  </a:lnTo>
                  <a:lnTo>
                    <a:pt x="3907" y="3552"/>
                  </a:lnTo>
                  <a:lnTo>
                    <a:pt x="4005" y="4137"/>
                  </a:lnTo>
                  <a:lnTo>
                    <a:pt x="4110" y="4663"/>
                  </a:lnTo>
                  <a:lnTo>
                    <a:pt x="4209" y="5327"/>
                  </a:lnTo>
                  <a:lnTo>
                    <a:pt x="4314" y="5913"/>
                  </a:lnTo>
                  <a:lnTo>
                    <a:pt x="4420" y="6567"/>
                  </a:lnTo>
                  <a:lnTo>
                    <a:pt x="4571" y="7232"/>
                  </a:lnTo>
                  <a:lnTo>
                    <a:pt x="4676" y="7887"/>
                  </a:lnTo>
                  <a:lnTo>
                    <a:pt x="4775" y="8611"/>
                  </a:lnTo>
                  <a:lnTo>
                    <a:pt x="4880" y="9266"/>
                  </a:lnTo>
                  <a:lnTo>
                    <a:pt x="4985" y="9990"/>
                  </a:lnTo>
                  <a:lnTo>
                    <a:pt x="5084" y="10714"/>
                  </a:lnTo>
                  <a:lnTo>
                    <a:pt x="5189" y="11369"/>
                  </a:lnTo>
                  <a:lnTo>
                    <a:pt x="5340" y="12093"/>
                  </a:lnTo>
                  <a:lnTo>
                    <a:pt x="5446" y="12758"/>
                  </a:lnTo>
                  <a:lnTo>
                    <a:pt x="5551" y="13413"/>
                  </a:lnTo>
                  <a:lnTo>
                    <a:pt x="5649" y="14067"/>
                  </a:lnTo>
                  <a:lnTo>
                    <a:pt x="5755" y="14663"/>
                  </a:lnTo>
                  <a:lnTo>
                    <a:pt x="5860" y="15317"/>
                  </a:lnTo>
                  <a:lnTo>
                    <a:pt x="6011" y="15843"/>
                  </a:lnTo>
                  <a:lnTo>
                    <a:pt x="6116" y="16438"/>
                  </a:lnTo>
                  <a:lnTo>
                    <a:pt x="6215" y="16964"/>
                  </a:lnTo>
                  <a:lnTo>
                    <a:pt x="6320" y="17421"/>
                  </a:lnTo>
                  <a:lnTo>
                    <a:pt x="6426" y="17887"/>
                  </a:lnTo>
                  <a:lnTo>
                    <a:pt x="6524" y="18274"/>
                  </a:lnTo>
                  <a:lnTo>
                    <a:pt x="6682" y="18671"/>
                  </a:lnTo>
                  <a:lnTo>
                    <a:pt x="6781" y="18998"/>
                  </a:lnTo>
                  <a:lnTo>
                    <a:pt x="6886" y="19266"/>
                  </a:lnTo>
                  <a:lnTo>
                    <a:pt x="6985" y="19524"/>
                  </a:lnTo>
                  <a:lnTo>
                    <a:pt x="7090" y="19663"/>
                  </a:lnTo>
                  <a:lnTo>
                    <a:pt x="7195" y="19851"/>
                  </a:lnTo>
                  <a:lnTo>
                    <a:pt x="7346" y="19921"/>
                  </a:lnTo>
                  <a:lnTo>
                    <a:pt x="7451" y="19990"/>
                  </a:lnTo>
                  <a:lnTo>
                    <a:pt x="7550" y="19990"/>
                  </a:lnTo>
                  <a:lnTo>
                    <a:pt x="7655" y="19921"/>
                  </a:lnTo>
                  <a:lnTo>
                    <a:pt x="7761" y="19851"/>
                  </a:lnTo>
                  <a:lnTo>
                    <a:pt x="7859" y="19663"/>
                  </a:lnTo>
                  <a:lnTo>
                    <a:pt x="7964" y="19524"/>
                  </a:lnTo>
                  <a:lnTo>
                    <a:pt x="8116" y="19266"/>
                  </a:lnTo>
                  <a:lnTo>
                    <a:pt x="8221" y="18998"/>
                  </a:lnTo>
                  <a:lnTo>
                    <a:pt x="8326" y="18671"/>
                  </a:lnTo>
                  <a:lnTo>
                    <a:pt x="8425" y="18274"/>
                  </a:lnTo>
                  <a:lnTo>
                    <a:pt x="8530" y="17887"/>
                  </a:lnTo>
                  <a:lnTo>
                    <a:pt x="8635" y="17421"/>
                  </a:lnTo>
                  <a:lnTo>
                    <a:pt x="8787" y="16964"/>
                  </a:lnTo>
                  <a:lnTo>
                    <a:pt x="8892" y="16438"/>
                  </a:lnTo>
                  <a:lnTo>
                    <a:pt x="8990" y="15843"/>
                  </a:lnTo>
                  <a:lnTo>
                    <a:pt x="9096" y="15317"/>
                  </a:lnTo>
                  <a:lnTo>
                    <a:pt x="9201" y="14663"/>
                  </a:lnTo>
                  <a:lnTo>
                    <a:pt x="9300" y="14067"/>
                  </a:lnTo>
                  <a:lnTo>
                    <a:pt x="9457" y="13413"/>
                  </a:lnTo>
                  <a:lnTo>
                    <a:pt x="9556" y="12758"/>
                  </a:lnTo>
                  <a:lnTo>
                    <a:pt x="9661" y="12093"/>
                  </a:lnTo>
                  <a:lnTo>
                    <a:pt x="9760" y="11369"/>
                  </a:lnTo>
                  <a:lnTo>
                    <a:pt x="9865" y="10714"/>
                  </a:lnTo>
                  <a:lnTo>
                    <a:pt x="9970" y="9990"/>
                  </a:lnTo>
                  <a:lnTo>
                    <a:pt x="10069" y="9266"/>
                  </a:lnTo>
                  <a:lnTo>
                    <a:pt x="10227" y="8611"/>
                  </a:lnTo>
                  <a:lnTo>
                    <a:pt x="10326" y="7887"/>
                  </a:lnTo>
                  <a:lnTo>
                    <a:pt x="10431" y="7232"/>
                  </a:lnTo>
                  <a:lnTo>
                    <a:pt x="10536" y="6567"/>
                  </a:lnTo>
                  <a:lnTo>
                    <a:pt x="10635" y="5913"/>
                  </a:lnTo>
                  <a:lnTo>
                    <a:pt x="10740" y="5327"/>
                  </a:lnTo>
                  <a:lnTo>
                    <a:pt x="10891" y="4663"/>
                  </a:lnTo>
                  <a:lnTo>
                    <a:pt x="10996" y="4137"/>
                  </a:lnTo>
                  <a:lnTo>
                    <a:pt x="11102" y="3552"/>
                  </a:lnTo>
                  <a:lnTo>
                    <a:pt x="11200" y="3026"/>
                  </a:lnTo>
                  <a:lnTo>
                    <a:pt x="11305" y="2560"/>
                  </a:lnTo>
                  <a:lnTo>
                    <a:pt x="11411" y="2103"/>
                  </a:lnTo>
                  <a:lnTo>
                    <a:pt x="11562" y="1706"/>
                  </a:lnTo>
                  <a:lnTo>
                    <a:pt x="11667" y="1310"/>
                  </a:lnTo>
                  <a:lnTo>
                    <a:pt x="11766" y="982"/>
                  </a:lnTo>
                  <a:lnTo>
                    <a:pt x="11871" y="724"/>
                  </a:lnTo>
                  <a:lnTo>
                    <a:pt x="11976" y="456"/>
                  </a:lnTo>
                  <a:lnTo>
                    <a:pt x="12075" y="327"/>
                  </a:lnTo>
                  <a:lnTo>
                    <a:pt x="12233" y="129"/>
                  </a:lnTo>
                  <a:lnTo>
                    <a:pt x="12331" y="60"/>
                  </a:lnTo>
                  <a:lnTo>
                    <a:pt x="12437" y="0"/>
                  </a:lnTo>
                  <a:lnTo>
                    <a:pt x="12542" y="0"/>
                  </a:lnTo>
                  <a:lnTo>
                    <a:pt x="12641" y="60"/>
                  </a:lnTo>
                  <a:lnTo>
                    <a:pt x="12746" y="129"/>
                  </a:lnTo>
                  <a:lnTo>
                    <a:pt x="12844" y="327"/>
                  </a:lnTo>
                  <a:lnTo>
                    <a:pt x="13002" y="456"/>
                  </a:lnTo>
                  <a:lnTo>
                    <a:pt x="13101" y="724"/>
                  </a:lnTo>
                  <a:lnTo>
                    <a:pt x="13206" y="982"/>
                  </a:lnTo>
                  <a:lnTo>
                    <a:pt x="13311" y="1310"/>
                  </a:lnTo>
                  <a:lnTo>
                    <a:pt x="13410" y="1706"/>
                  </a:lnTo>
                  <a:lnTo>
                    <a:pt x="13515" y="2103"/>
                  </a:lnTo>
                  <a:lnTo>
                    <a:pt x="13667" y="2560"/>
                  </a:lnTo>
                  <a:lnTo>
                    <a:pt x="13772" y="3026"/>
                  </a:lnTo>
                  <a:lnTo>
                    <a:pt x="13877" y="3552"/>
                  </a:lnTo>
                  <a:lnTo>
                    <a:pt x="13976" y="4137"/>
                  </a:lnTo>
                  <a:lnTo>
                    <a:pt x="14081" y="4663"/>
                  </a:lnTo>
                  <a:lnTo>
                    <a:pt x="14186" y="5327"/>
                  </a:lnTo>
                  <a:lnTo>
                    <a:pt x="14337" y="5913"/>
                  </a:lnTo>
                  <a:lnTo>
                    <a:pt x="14443" y="6567"/>
                  </a:lnTo>
                  <a:lnTo>
                    <a:pt x="14541" y="7232"/>
                  </a:lnTo>
                  <a:lnTo>
                    <a:pt x="14646" y="7887"/>
                  </a:lnTo>
                  <a:lnTo>
                    <a:pt x="14752" y="8611"/>
                  </a:lnTo>
                  <a:lnTo>
                    <a:pt x="14850" y="9266"/>
                  </a:lnTo>
                  <a:lnTo>
                    <a:pt x="14956" y="9990"/>
                  </a:lnTo>
                  <a:lnTo>
                    <a:pt x="15107" y="10714"/>
                  </a:lnTo>
                  <a:lnTo>
                    <a:pt x="15212" y="11369"/>
                  </a:lnTo>
                  <a:lnTo>
                    <a:pt x="15317" y="12093"/>
                  </a:lnTo>
                  <a:lnTo>
                    <a:pt x="15416" y="12758"/>
                  </a:lnTo>
                  <a:lnTo>
                    <a:pt x="15521" y="13413"/>
                  </a:lnTo>
                  <a:lnTo>
                    <a:pt x="15620" y="14067"/>
                  </a:lnTo>
                  <a:lnTo>
                    <a:pt x="15778" y="14663"/>
                  </a:lnTo>
                  <a:lnTo>
                    <a:pt x="15876" y="15317"/>
                  </a:lnTo>
                  <a:lnTo>
                    <a:pt x="15982" y="15843"/>
                  </a:lnTo>
                  <a:lnTo>
                    <a:pt x="16087" y="16438"/>
                  </a:lnTo>
                  <a:lnTo>
                    <a:pt x="16185" y="16964"/>
                  </a:lnTo>
                  <a:lnTo>
                    <a:pt x="16291" y="17421"/>
                  </a:lnTo>
                  <a:lnTo>
                    <a:pt x="16442" y="17887"/>
                  </a:lnTo>
                  <a:lnTo>
                    <a:pt x="16547" y="18274"/>
                  </a:lnTo>
                  <a:lnTo>
                    <a:pt x="16652" y="18671"/>
                  </a:lnTo>
                  <a:lnTo>
                    <a:pt x="16751" y="18998"/>
                  </a:lnTo>
                  <a:lnTo>
                    <a:pt x="16856" y="19266"/>
                  </a:lnTo>
                  <a:lnTo>
                    <a:pt x="16962" y="19524"/>
                  </a:lnTo>
                  <a:lnTo>
                    <a:pt x="17113" y="19663"/>
                  </a:lnTo>
                  <a:lnTo>
                    <a:pt x="17218" y="19851"/>
                  </a:lnTo>
                  <a:lnTo>
                    <a:pt x="17317" y="19921"/>
                  </a:lnTo>
                  <a:lnTo>
                    <a:pt x="17422" y="19990"/>
                  </a:lnTo>
                  <a:lnTo>
                    <a:pt x="17527" y="19990"/>
                  </a:lnTo>
                  <a:lnTo>
                    <a:pt x="17626" y="19921"/>
                  </a:lnTo>
                  <a:lnTo>
                    <a:pt x="17731" y="19851"/>
                  </a:lnTo>
                  <a:lnTo>
                    <a:pt x="17882" y="19663"/>
                  </a:lnTo>
                  <a:lnTo>
                    <a:pt x="17988" y="19524"/>
                  </a:lnTo>
                  <a:lnTo>
                    <a:pt x="18093" y="19266"/>
                  </a:lnTo>
                  <a:lnTo>
                    <a:pt x="18191" y="18998"/>
                  </a:lnTo>
                  <a:lnTo>
                    <a:pt x="18297" y="18671"/>
                  </a:lnTo>
                  <a:lnTo>
                    <a:pt x="18395" y="18274"/>
                  </a:lnTo>
                  <a:lnTo>
                    <a:pt x="18553" y="17887"/>
                  </a:lnTo>
                  <a:lnTo>
                    <a:pt x="18652" y="17421"/>
                  </a:lnTo>
                  <a:lnTo>
                    <a:pt x="18757" y="16964"/>
                  </a:lnTo>
                  <a:lnTo>
                    <a:pt x="18862" y="16438"/>
                  </a:lnTo>
                  <a:lnTo>
                    <a:pt x="18961" y="15843"/>
                  </a:lnTo>
                  <a:lnTo>
                    <a:pt x="19066" y="15317"/>
                  </a:lnTo>
                  <a:lnTo>
                    <a:pt x="19217" y="14663"/>
                  </a:lnTo>
                  <a:lnTo>
                    <a:pt x="19323" y="14067"/>
                  </a:lnTo>
                  <a:lnTo>
                    <a:pt x="19428" y="13413"/>
                  </a:lnTo>
                  <a:lnTo>
                    <a:pt x="19526" y="12758"/>
                  </a:lnTo>
                  <a:lnTo>
                    <a:pt x="19632" y="12093"/>
                  </a:lnTo>
                  <a:lnTo>
                    <a:pt x="19737" y="11369"/>
                  </a:lnTo>
                  <a:lnTo>
                    <a:pt x="19888" y="10714"/>
                  </a:lnTo>
                  <a:lnTo>
                    <a:pt x="19993" y="9990"/>
                  </a:lnTo>
                </a:path>
              </a:pathLst>
            </a:custGeom>
            <a:noFill/>
            <a:ln w="9525" cap="flat">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3020" name="Line 140"/>
            <p:cNvSpPr>
              <a:spLocks noChangeShapeType="1"/>
            </p:cNvSpPr>
            <p:nvPr/>
          </p:nvSpPr>
          <p:spPr bwMode="auto">
            <a:xfrm>
              <a:off x="1476" y="3573"/>
              <a:ext cx="0" cy="492"/>
            </a:xfrm>
            <a:prstGeom prst="line">
              <a:avLst/>
            </a:prstGeom>
            <a:noFill/>
            <a:ln w="6350">
              <a:solidFill>
                <a:srgbClr val="660066"/>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63021" name="Line 141"/>
            <p:cNvSpPr>
              <a:spLocks noChangeShapeType="1"/>
            </p:cNvSpPr>
            <p:nvPr/>
          </p:nvSpPr>
          <p:spPr bwMode="auto">
            <a:xfrm>
              <a:off x="1476" y="3837"/>
              <a:ext cx="1044" cy="0"/>
            </a:xfrm>
            <a:prstGeom prst="line">
              <a:avLst/>
            </a:prstGeom>
            <a:noFill/>
            <a:ln w="6350">
              <a:solidFill>
                <a:srgbClr val="660066"/>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63022" name="Text Box 142"/>
            <p:cNvSpPr txBox="1">
              <a:spLocks noChangeArrowheads="1"/>
            </p:cNvSpPr>
            <p:nvPr/>
          </p:nvSpPr>
          <p:spPr bwMode="auto">
            <a:xfrm>
              <a:off x="1272" y="3543"/>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p>
          </p:txBody>
        </p:sp>
        <p:sp>
          <p:nvSpPr>
            <p:cNvPr id="763023" name="Text Box 143"/>
            <p:cNvSpPr txBox="1">
              <a:spLocks noChangeArrowheads="1"/>
            </p:cNvSpPr>
            <p:nvPr/>
          </p:nvSpPr>
          <p:spPr bwMode="auto">
            <a:xfrm>
              <a:off x="1276" y="3759"/>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O</a:t>
              </a:r>
              <a:endParaRPr lang="en-US" altLang="zh-CN" sz="1600" b="1" baseline="-25000">
                <a:latin typeface="Times New Roman" panose="02020603050405020304" pitchFamily="18" charset="0"/>
              </a:endParaRPr>
            </a:p>
          </p:txBody>
        </p:sp>
        <p:sp>
          <p:nvSpPr>
            <p:cNvPr id="763024" name="Text Box 144"/>
            <p:cNvSpPr txBox="1">
              <a:spLocks noChangeArrowheads="1"/>
            </p:cNvSpPr>
            <p:nvPr/>
          </p:nvSpPr>
          <p:spPr bwMode="auto">
            <a:xfrm>
              <a:off x="2376" y="3801"/>
              <a:ext cx="26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CCFF"/>
                  </a:solidFill>
                  <a:miter lim="800000"/>
                  <a:headEnd/>
                  <a:tailEnd/>
                </a14:hiddenLine>
              </a:ext>
            </a:extLst>
          </p:spPr>
          <p:txBody>
            <a:bodyPr/>
            <a:lstStyle/>
            <a:p>
              <a:pPr algn="just" eaLnBrk="0" hangingPunct="0"/>
              <a:r>
                <a:rPr lang="en-US" altLang="zh-CN" sz="1600" b="1" i="1">
                  <a:latin typeface="Times New Roman" panose="02020603050405020304" pitchFamily="18" charset="0"/>
                </a:rPr>
                <a:t>t</a:t>
              </a:r>
              <a:endParaRPr lang="en-US" altLang="zh-CN" sz="1600" b="1" baseline="-25000">
                <a:latin typeface="Times New Roman" panose="02020603050405020304" pitchFamily="18" charset="0"/>
              </a:endParaRPr>
            </a:p>
          </p:txBody>
        </p:sp>
        <p:sp>
          <p:nvSpPr>
            <p:cNvPr id="763025" name="Freeform 145"/>
            <p:cNvSpPr>
              <a:spLocks/>
            </p:cNvSpPr>
            <p:nvPr/>
          </p:nvSpPr>
          <p:spPr bwMode="auto">
            <a:xfrm>
              <a:off x="1482" y="3837"/>
              <a:ext cx="212" cy="145"/>
            </a:xfrm>
            <a:custGeom>
              <a:avLst/>
              <a:gdLst>
                <a:gd name="T0" fmla="*/ 0 w 530"/>
                <a:gd name="T1" fmla="*/ 0 h 363"/>
                <a:gd name="T2" fmla="*/ 120 w 530"/>
                <a:gd name="T3" fmla="*/ 220 h 363"/>
                <a:gd name="T4" fmla="*/ 220 w 530"/>
                <a:gd name="T5" fmla="*/ 340 h 363"/>
                <a:gd name="T6" fmla="*/ 246 w 530"/>
                <a:gd name="T7" fmla="*/ 359 h 363"/>
                <a:gd name="T8" fmla="*/ 273 w 530"/>
                <a:gd name="T9" fmla="*/ 356 h 363"/>
                <a:gd name="T10" fmla="*/ 310 w 530"/>
                <a:gd name="T11" fmla="*/ 340 h 363"/>
                <a:gd name="T12" fmla="*/ 360 w 530"/>
                <a:gd name="T13" fmla="*/ 300 h 363"/>
                <a:gd name="T14" fmla="*/ 400 w 530"/>
                <a:gd name="T15" fmla="*/ 240 h 363"/>
                <a:gd name="T16" fmla="*/ 470 w 530"/>
                <a:gd name="T17" fmla="*/ 130 h 363"/>
                <a:gd name="T18" fmla="*/ 530 w 530"/>
                <a:gd name="T19"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026" name="Freeform 146"/>
            <p:cNvSpPr>
              <a:spLocks/>
            </p:cNvSpPr>
            <p:nvPr/>
          </p:nvSpPr>
          <p:spPr bwMode="auto">
            <a:xfrm>
              <a:off x="1698" y="3837"/>
              <a:ext cx="212" cy="145"/>
            </a:xfrm>
            <a:custGeom>
              <a:avLst/>
              <a:gdLst>
                <a:gd name="T0" fmla="*/ 0 w 530"/>
                <a:gd name="T1" fmla="*/ 0 h 363"/>
                <a:gd name="T2" fmla="*/ 120 w 530"/>
                <a:gd name="T3" fmla="*/ 220 h 363"/>
                <a:gd name="T4" fmla="*/ 220 w 530"/>
                <a:gd name="T5" fmla="*/ 340 h 363"/>
                <a:gd name="T6" fmla="*/ 246 w 530"/>
                <a:gd name="T7" fmla="*/ 359 h 363"/>
                <a:gd name="T8" fmla="*/ 273 w 530"/>
                <a:gd name="T9" fmla="*/ 356 h 363"/>
                <a:gd name="T10" fmla="*/ 310 w 530"/>
                <a:gd name="T11" fmla="*/ 340 h 363"/>
                <a:gd name="T12" fmla="*/ 360 w 530"/>
                <a:gd name="T13" fmla="*/ 300 h 363"/>
                <a:gd name="T14" fmla="*/ 400 w 530"/>
                <a:gd name="T15" fmla="*/ 240 h 363"/>
                <a:gd name="T16" fmla="*/ 470 w 530"/>
                <a:gd name="T17" fmla="*/ 130 h 363"/>
                <a:gd name="T18" fmla="*/ 530 w 530"/>
                <a:gd name="T19"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6350" cap="flat">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027" name="Freeform 147"/>
            <p:cNvSpPr>
              <a:spLocks/>
            </p:cNvSpPr>
            <p:nvPr/>
          </p:nvSpPr>
          <p:spPr bwMode="auto">
            <a:xfrm>
              <a:off x="1906" y="3837"/>
              <a:ext cx="212" cy="145"/>
            </a:xfrm>
            <a:custGeom>
              <a:avLst/>
              <a:gdLst>
                <a:gd name="T0" fmla="*/ 0 w 530"/>
                <a:gd name="T1" fmla="*/ 0 h 363"/>
                <a:gd name="T2" fmla="*/ 120 w 530"/>
                <a:gd name="T3" fmla="*/ 220 h 363"/>
                <a:gd name="T4" fmla="*/ 220 w 530"/>
                <a:gd name="T5" fmla="*/ 340 h 363"/>
                <a:gd name="T6" fmla="*/ 246 w 530"/>
                <a:gd name="T7" fmla="*/ 359 h 363"/>
                <a:gd name="T8" fmla="*/ 273 w 530"/>
                <a:gd name="T9" fmla="*/ 356 h 363"/>
                <a:gd name="T10" fmla="*/ 310 w 530"/>
                <a:gd name="T11" fmla="*/ 340 h 363"/>
                <a:gd name="T12" fmla="*/ 360 w 530"/>
                <a:gd name="T13" fmla="*/ 300 h 363"/>
                <a:gd name="T14" fmla="*/ 400 w 530"/>
                <a:gd name="T15" fmla="*/ 240 h 363"/>
                <a:gd name="T16" fmla="*/ 470 w 530"/>
                <a:gd name="T17" fmla="*/ 130 h 363"/>
                <a:gd name="T18" fmla="*/ 530 w 530"/>
                <a:gd name="T19"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028" name="Freeform 148"/>
            <p:cNvSpPr>
              <a:spLocks/>
            </p:cNvSpPr>
            <p:nvPr/>
          </p:nvSpPr>
          <p:spPr bwMode="auto">
            <a:xfrm>
              <a:off x="2118" y="3837"/>
              <a:ext cx="212" cy="145"/>
            </a:xfrm>
            <a:custGeom>
              <a:avLst/>
              <a:gdLst>
                <a:gd name="T0" fmla="*/ 0 w 530"/>
                <a:gd name="T1" fmla="*/ 0 h 363"/>
                <a:gd name="T2" fmla="*/ 120 w 530"/>
                <a:gd name="T3" fmla="*/ 220 h 363"/>
                <a:gd name="T4" fmla="*/ 220 w 530"/>
                <a:gd name="T5" fmla="*/ 340 h 363"/>
                <a:gd name="T6" fmla="*/ 246 w 530"/>
                <a:gd name="T7" fmla="*/ 359 h 363"/>
                <a:gd name="T8" fmla="*/ 273 w 530"/>
                <a:gd name="T9" fmla="*/ 356 h 363"/>
                <a:gd name="T10" fmla="*/ 310 w 530"/>
                <a:gd name="T11" fmla="*/ 340 h 363"/>
                <a:gd name="T12" fmla="*/ 360 w 530"/>
                <a:gd name="T13" fmla="*/ 300 h 363"/>
                <a:gd name="T14" fmla="*/ 400 w 530"/>
                <a:gd name="T15" fmla="*/ 240 h 363"/>
                <a:gd name="T16" fmla="*/ 470 w 530"/>
                <a:gd name="T17" fmla="*/ 130 h 363"/>
                <a:gd name="T18" fmla="*/ 530 w 530"/>
                <a:gd name="T19"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63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3029" name="Text Box 149"/>
            <p:cNvSpPr txBox="1">
              <a:spLocks noChangeArrowheads="1"/>
            </p:cNvSpPr>
            <p:nvPr/>
          </p:nvSpPr>
          <p:spPr bwMode="auto">
            <a:xfrm>
              <a:off x="1845" y="4032"/>
              <a:ext cx="32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b="1">
                  <a:latin typeface="Times New Roman" panose="02020603050405020304" pitchFamily="18" charset="0"/>
                </a:rPr>
                <a:t>c)</a:t>
              </a:r>
            </a:p>
          </p:txBody>
        </p:sp>
      </p:grpSp>
      <p:sp>
        <p:nvSpPr>
          <p:cNvPr id="763061" name="Text Box 181"/>
          <p:cNvSpPr txBox="1">
            <a:spLocks noChangeArrowheads="1"/>
          </p:cNvSpPr>
          <p:nvPr/>
        </p:nvSpPr>
        <p:spPr bwMode="auto">
          <a:xfrm>
            <a:off x="1391805" y="4722188"/>
            <a:ext cx="101264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，同相端接地，</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从反相端输入，反相放大电路，输出信号</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s</a:t>
            </a:r>
          </a:p>
        </p:txBody>
      </p:sp>
      <p:sp>
        <p:nvSpPr>
          <p:cNvPr id="763064" name="Rectangle 184"/>
          <p:cNvSpPr>
            <a:spLocks noChangeArrowheads="1"/>
          </p:cNvSpPr>
          <p:nvPr/>
        </p:nvSpPr>
        <p:spPr bwMode="auto">
          <a:xfrm>
            <a:off x="3000375" y="6237288"/>
            <a:ext cx="1322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chemeClr val="tx2"/>
                </a:solidFill>
              </a:rPr>
              <a:t>u</a:t>
            </a:r>
            <a:r>
              <a:rPr lang="en-US" altLang="zh-CN" b="1" baseline="-25000">
                <a:solidFill>
                  <a:schemeClr val="tx2"/>
                </a:solidFill>
              </a:rPr>
              <a:t>s</a:t>
            </a:r>
            <a:r>
              <a:rPr lang="zh-CN" altLang="en-US" b="1">
                <a:solidFill>
                  <a:schemeClr val="tx2"/>
                </a:solidFill>
              </a:rPr>
              <a:t>与</a:t>
            </a:r>
            <a:r>
              <a:rPr lang="en-US" altLang="zh-CN" b="1">
                <a:solidFill>
                  <a:schemeClr val="tx2"/>
                </a:solidFill>
              </a:rPr>
              <a:t>u</a:t>
            </a:r>
            <a:r>
              <a:rPr lang="en-US" altLang="zh-CN" b="1" baseline="-25000">
                <a:solidFill>
                  <a:schemeClr val="tx2"/>
                </a:solidFill>
              </a:rPr>
              <a:t>c</a:t>
            </a:r>
            <a:r>
              <a:rPr lang="zh-CN" altLang="en-US" b="1">
                <a:solidFill>
                  <a:schemeClr val="tx2"/>
                </a:solidFill>
              </a:rPr>
              <a:t>同相</a:t>
            </a:r>
          </a:p>
        </p:txBody>
      </p:sp>
      <p:sp>
        <p:nvSpPr>
          <p:cNvPr id="763100" name="Text Box 220"/>
          <p:cNvSpPr txBox="1">
            <a:spLocks noChangeArrowheads="1"/>
          </p:cNvSpPr>
          <p:nvPr/>
        </p:nvSpPr>
        <p:spPr bwMode="auto">
          <a:xfrm>
            <a:off x="1417897" y="5403509"/>
            <a:ext cx="4313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截止，输出信号</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s</a:t>
            </a:r>
          </a:p>
          <a:p>
            <a:pPr>
              <a:spcBef>
                <a:spcPct val="50000"/>
              </a:spcBef>
            </a:pPr>
            <a:endParaRPr lang="en-US" altLang="zh-CN" sz="2400" b="1" baseline="-25000" dirty="0">
              <a:solidFill>
                <a:schemeClr val="tx2"/>
              </a:solidFill>
              <a:latin typeface="Times New Roman" panose="02020603050405020304" pitchFamily="18" charset="0"/>
              <a:ea typeface="楷体_GB2312" pitchFamily="49" charset="-122"/>
            </a:endParaRPr>
          </a:p>
        </p:txBody>
      </p:sp>
      <p:sp>
        <p:nvSpPr>
          <p:cNvPr id="85" name="Rectangle 98"/>
          <p:cNvSpPr>
            <a:spLocks noGrp="1" noChangeArrowheads="1"/>
          </p:cNvSpPr>
          <p:nvPr>
            <p:ph type="title"/>
          </p:nvPr>
        </p:nvSpPr>
        <p:spPr>
          <a:xfrm>
            <a:off x="838200" y="474784"/>
            <a:ext cx="10515600" cy="590429"/>
          </a:xfrm>
          <a:noFill/>
          <a:ln/>
        </p:spPr>
        <p:txBody>
          <a:bodyPr>
            <a:norm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、相乘式相敏检波电路</a:t>
            </a: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299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
        <p:nvSpPr>
          <p:cNvPr id="4" name="Rectangle 287"/>
          <p:cNvSpPr>
            <a:spLocks noChangeArrowheads="1"/>
          </p:cNvSpPr>
          <p:nvPr/>
        </p:nvSpPr>
        <p:spPr bwMode="auto">
          <a:xfrm>
            <a:off x="7921970" y="5502864"/>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None/>
            </a:pPr>
            <a:r>
              <a:rPr kumimoji="1"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相加式调幅电路</a:t>
            </a:r>
          </a:p>
        </p:txBody>
      </p:sp>
      <p:grpSp>
        <p:nvGrpSpPr>
          <p:cNvPr id="5" name="Group 425"/>
          <p:cNvGrpSpPr>
            <a:grpSpLocks/>
          </p:cNvGrpSpPr>
          <p:nvPr/>
        </p:nvGrpSpPr>
        <p:grpSpPr bwMode="auto">
          <a:xfrm>
            <a:off x="1297333" y="1527208"/>
            <a:ext cx="4130675" cy="4344988"/>
            <a:chOff x="0" y="1163"/>
            <a:chExt cx="2602" cy="2737"/>
          </a:xfrm>
        </p:grpSpPr>
        <p:sp>
          <p:nvSpPr>
            <p:cNvPr id="6" name="Rectangle 286"/>
            <p:cNvSpPr>
              <a:spLocks noChangeArrowheads="1"/>
            </p:cNvSpPr>
            <p:nvPr/>
          </p:nvSpPr>
          <p:spPr bwMode="auto">
            <a:xfrm>
              <a:off x="451" y="3667"/>
              <a:ext cx="17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相加式半波相敏检波电路</a:t>
              </a:r>
            </a:p>
          </p:txBody>
        </p:sp>
        <p:sp>
          <p:nvSpPr>
            <p:cNvPr id="7" name="Text Box 294"/>
            <p:cNvSpPr txBox="1">
              <a:spLocks noChangeAspect="1" noChangeArrowheads="1"/>
            </p:cNvSpPr>
            <p:nvPr/>
          </p:nvSpPr>
          <p:spPr bwMode="auto">
            <a:xfrm>
              <a:off x="0" y="1953"/>
              <a:ext cx="36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i="1">
                  <a:latin typeface="Times New Roman" panose="02020603050405020304" pitchFamily="18" charset="0"/>
                </a:rPr>
                <a:t>u</a:t>
              </a:r>
              <a:r>
                <a:rPr lang="en-US" altLang="zh-CN" sz="1600" baseline="-25000">
                  <a:latin typeface="Times New Roman" panose="02020603050405020304" pitchFamily="18" charset="0"/>
                </a:rPr>
                <a:t>s</a:t>
              </a:r>
              <a:endParaRPr lang="en-US" altLang="zh-CN" sz="1600">
                <a:latin typeface="Times New Roman" panose="02020603050405020304" pitchFamily="18" charset="0"/>
              </a:endParaRPr>
            </a:p>
          </p:txBody>
        </p:sp>
        <p:sp>
          <p:nvSpPr>
            <p:cNvPr id="8" name="Text Box 289"/>
            <p:cNvSpPr txBox="1">
              <a:spLocks noChangeAspect="1" noChangeArrowheads="1"/>
            </p:cNvSpPr>
            <p:nvPr/>
          </p:nvSpPr>
          <p:spPr bwMode="auto">
            <a:xfrm>
              <a:off x="1612" y="1175"/>
              <a:ext cx="3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endParaRPr lang="en-US" altLang="zh-CN" sz="1600" b="1">
                <a:latin typeface="Times New Roman" panose="02020603050405020304" pitchFamily="18" charset="0"/>
              </a:endParaRPr>
            </a:p>
          </p:txBody>
        </p:sp>
        <p:sp>
          <p:nvSpPr>
            <p:cNvPr id="9" name="Text Box 290"/>
            <p:cNvSpPr txBox="1">
              <a:spLocks noChangeAspect="1" noChangeArrowheads="1"/>
            </p:cNvSpPr>
            <p:nvPr/>
          </p:nvSpPr>
          <p:spPr bwMode="auto">
            <a:xfrm>
              <a:off x="407" y="1163"/>
              <a:ext cx="27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a</a:t>
              </a:r>
              <a:endParaRPr lang="en-US" altLang="zh-CN" sz="1600" b="1">
                <a:latin typeface="Times New Roman" panose="02020603050405020304" pitchFamily="18" charset="0"/>
              </a:endParaRPr>
            </a:p>
          </p:txBody>
        </p:sp>
        <p:sp>
          <p:nvSpPr>
            <p:cNvPr id="10" name="Line 291"/>
            <p:cNvSpPr>
              <a:spLocks noChangeAspect="1" noChangeShapeType="1"/>
            </p:cNvSpPr>
            <p:nvPr/>
          </p:nvSpPr>
          <p:spPr bwMode="auto">
            <a:xfrm>
              <a:off x="466" y="1759"/>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Oval 292"/>
            <p:cNvSpPr>
              <a:spLocks noChangeAspect="1" noChangeArrowheads="1"/>
            </p:cNvSpPr>
            <p:nvPr/>
          </p:nvSpPr>
          <p:spPr bwMode="auto">
            <a:xfrm>
              <a:off x="141" y="2253"/>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2" name="Oval 293"/>
            <p:cNvSpPr>
              <a:spLocks noChangeAspect="1" noChangeArrowheads="1"/>
            </p:cNvSpPr>
            <p:nvPr/>
          </p:nvSpPr>
          <p:spPr bwMode="auto">
            <a:xfrm>
              <a:off x="147" y="1839"/>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3" name="Text Box 295"/>
            <p:cNvSpPr txBox="1">
              <a:spLocks noChangeAspect="1" noChangeArrowheads="1"/>
            </p:cNvSpPr>
            <p:nvPr/>
          </p:nvSpPr>
          <p:spPr bwMode="auto">
            <a:xfrm>
              <a:off x="244" y="1649"/>
              <a:ext cx="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T</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14" name="Line 296"/>
            <p:cNvSpPr>
              <a:spLocks noChangeAspect="1" noChangeShapeType="1"/>
            </p:cNvSpPr>
            <p:nvPr/>
          </p:nvSpPr>
          <p:spPr bwMode="auto">
            <a:xfrm rot="10800000">
              <a:off x="189" y="1868"/>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97"/>
            <p:cNvSpPr>
              <a:spLocks noChangeAspect="1" noChangeShapeType="1"/>
            </p:cNvSpPr>
            <p:nvPr/>
          </p:nvSpPr>
          <p:spPr bwMode="auto">
            <a:xfrm rot="10800000">
              <a:off x="188" y="2278"/>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 name="Group 298"/>
            <p:cNvGrpSpPr>
              <a:grpSpLocks noChangeAspect="1"/>
            </p:cNvGrpSpPr>
            <p:nvPr/>
          </p:nvGrpSpPr>
          <p:grpSpPr bwMode="auto">
            <a:xfrm flipV="1">
              <a:off x="373" y="1867"/>
              <a:ext cx="51" cy="102"/>
              <a:chOff x="3653" y="4688"/>
              <a:chExt cx="72" cy="144"/>
            </a:xfrm>
          </p:grpSpPr>
          <p:sp>
            <p:nvSpPr>
              <p:cNvPr id="132" name="Arc 29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 name="Arc 30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 name="Group 301"/>
            <p:cNvGrpSpPr>
              <a:grpSpLocks noChangeAspect="1"/>
            </p:cNvGrpSpPr>
            <p:nvPr/>
          </p:nvGrpSpPr>
          <p:grpSpPr bwMode="auto">
            <a:xfrm flipV="1">
              <a:off x="373" y="1970"/>
              <a:ext cx="51" cy="102"/>
              <a:chOff x="3653" y="4688"/>
              <a:chExt cx="72" cy="144"/>
            </a:xfrm>
          </p:grpSpPr>
          <p:sp>
            <p:nvSpPr>
              <p:cNvPr id="130" name="Arc 30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Arc 30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 name="Group 304"/>
            <p:cNvGrpSpPr>
              <a:grpSpLocks noChangeAspect="1"/>
            </p:cNvGrpSpPr>
            <p:nvPr/>
          </p:nvGrpSpPr>
          <p:grpSpPr bwMode="auto">
            <a:xfrm flipV="1">
              <a:off x="365" y="2072"/>
              <a:ext cx="51" cy="103"/>
              <a:chOff x="3653" y="4688"/>
              <a:chExt cx="72" cy="144"/>
            </a:xfrm>
          </p:grpSpPr>
          <p:sp>
            <p:nvSpPr>
              <p:cNvPr id="128" name="Arc 30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Arc 30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 name="Group 307"/>
            <p:cNvGrpSpPr>
              <a:grpSpLocks noChangeAspect="1"/>
            </p:cNvGrpSpPr>
            <p:nvPr/>
          </p:nvGrpSpPr>
          <p:grpSpPr bwMode="auto">
            <a:xfrm flipV="1">
              <a:off x="368" y="2175"/>
              <a:ext cx="51" cy="102"/>
              <a:chOff x="3653" y="4688"/>
              <a:chExt cx="72" cy="144"/>
            </a:xfrm>
          </p:grpSpPr>
          <p:sp>
            <p:nvSpPr>
              <p:cNvPr id="126" name="Arc 30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Arc 30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 name="Group 310"/>
            <p:cNvGrpSpPr>
              <a:grpSpLocks noChangeAspect="1"/>
            </p:cNvGrpSpPr>
            <p:nvPr/>
          </p:nvGrpSpPr>
          <p:grpSpPr bwMode="auto">
            <a:xfrm flipH="1" flipV="1">
              <a:off x="503" y="1726"/>
              <a:ext cx="52" cy="102"/>
              <a:chOff x="3653" y="4688"/>
              <a:chExt cx="72" cy="144"/>
            </a:xfrm>
          </p:grpSpPr>
          <p:sp>
            <p:nvSpPr>
              <p:cNvPr id="124" name="Arc 31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Arc 31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 name="Group 313"/>
            <p:cNvGrpSpPr>
              <a:grpSpLocks noChangeAspect="1"/>
            </p:cNvGrpSpPr>
            <p:nvPr/>
          </p:nvGrpSpPr>
          <p:grpSpPr bwMode="auto">
            <a:xfrm flipH="1" flipV="1">
              <a:off x="503" y="1829"/>
              <a:ext cx="51" cy="102"/>
              <a:chOff x="3653" y="4688"/>
              <a:chExt cx="72" cy="144"/>
            </a:xfrm>
          </p:grpSpPr>
          <p:sp>
            <p:nvSpPr>
              <p:cNvPr id="122" name="Arc 31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Arc 31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 name="Group 316"/>
            <p:cNvGrpSpPr>
              <a:grpSpLocks noChangeAspect="1"/>
            </p:cNvGrpSpPr>
            <p:nvPr/>
          </p:nvGrpSpPr>
          <p:grpSpPr bwMode="auto">
            <a:xfrm flipH="1" flipV="1">
              <a:off x="502" y="1931"/>
              <a:ext cx="51" cy="102"/>
              <a:chOff x="3653" y="4688"/>
              <a:chExt cx="72" cy="144"/>
            </a:xfrm>
          </p:grpSpPr>
          <p:sp>
            <p:nvSpPr>
              <p:cNvPr id="120" name="Arc 31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Arc 31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 name="Group 319"/>
            <p:cNvGrpSpPr>
              <a:grpSpLocks noChangeAspect="1"/>
            </p:cNvGrpSpPr>
            <p:nvPr/>
          </p:nvGrpSpPr>
          <p:grpSpPr bwMode="auto">
            <a:xfrm flipH="1" flipV="1">
              <a:off x="500" y="2034"/>
              <a:ext cx="51" cy="102"/>
              <a:chOff x="3653" y="4688"/>
              <a:chExt cx="72" cy="144"/>
            </a:xfrm>
          </p:grpSpPr>
          <p:sp>
            <p:nvSpPr>
              <p:cNvPr id="118" name="Arc 32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 name="Arc 32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 name="Group 322"/>
            <p:cNvGrpSpPr>
              <a:grpSpLocks noChangeAspect="1"/>
            </p:cNvGrpSpPr>
            <p:nvPr/>
          </p:nvGrpSpPr>
          <p:grpSpPr bwMode="auto">
            <a:xfrm flipH="1" flipV="1">
              <a:off x="492" y="2137"/>
              <a:ext cx="51" cy="102"/>
              <a:chOff x="3653" y="4688"/>
              <a:chExt cx="72" cy="144"/>
            </a:xfrm>
          </p:grpSpPr>
          <p:sp>
            <p:nvSpPr>
              <p:cNvPr id="116" name="Arc 32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Arc 32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 name="Group 325"/>
            <p:cNvGrpSpPr>
              <a:grpSpLocks noChangeAspect="1"/>
            </p:cNvGrpSpPr>
            <p:nvPr/>
          </p:nvGrpSpPr>
          <p:grpSpPr bwMode="auto">
            <a:xfrm flipH="1" flipV="1">
              <a:off x="497" y="2240"/>
              <a:ext cx="50" cy="102"/>
              <a:chOff x="3653" y="4688"/>
              <a:chExt cx="72" cy="144"/>
            </a:xfrm>
          </p:grpSpPr>
          <p:sp>
            <p:nvSpPr>
              <p:cNvPr id="114" name="Arc 32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Arc 32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 name="Line 328"/>
            <p:cNvSpPr>
              <a:spLocks noChangeAspect="1" noChangeShapeType="1"/>
            </p:cNvSpPr>
            <p:nvPr/>
          </p:nvSpPr>
          <p:spPr bwMode="auto">
            <a:xfrm>
              <a:off x="1378" y="2046"/>
              <a:ext cx="603"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7" name="Line 329"/>
            <p:cNvSpPr>
              <a:spLocks noChangeAspect="1" noChangeShapeType="1"/>
            </p:cNvSpPr>
            <p:nvPr/>
          </p:nvSpPr>
          <p:spPr bwMode="auto">
            <a:xfrm>
              <a:off x="552" y="2035"/>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30"/>
            <p:cNvSpPr>
              <a:spLocks noChangeAspect="1" noChangeShapeType="1"/>
            </p:cNvSpPr>
            <p:nvPr/>
          </p:nvSpPr>
          <p:spPr bwMode="auto">
            <a:xfrm>
              <a:off x="1698" y="1701"/>
              <a:ext cx="0" cy="6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Oval 331"/>
            <p:cNvSpPr>
              <a:spLocks noChangeAspect="1" noChangeArrowheads="1"/>
            </p:cNvSpPr>
            <p:nvPr/>
          </p:nvSpPr>
          <p:spPr bwMode="auto">
            <a:xfrm>
              <a:off x="1681" y="2027"/>
              <a:ext cx="31" cy="33"/>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0" name="Oval 332"/>
            <p:cNvSpPr>
              <a:spLocks noChangeAspect="1" noChangeArrowheads="1"/>
            </p:cNvSpPr>
            <p:nvPr/>
          </p:nvSpPr>
          <p:spPr bwMode="auto">
            <a:xfrm>
              <a:off x="2387" y="2687"/>
              <a:ext cx="48"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 name="Oval 333"/>
            <p:cNvSpPr>
              <a:spLocks noChangeAspect="1" noChangeArrowheads="1"/>
            </p:cNvSpPr>
            <p:nvPr/>
          </p:nvSpPr>
          <p:spPr bwMode="auto">
            <a:xfrm>
              <a:off x="2328" y="1328"/>
              <a:ext cx="48"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2" name="Line 334"/>
            <p:cNvSpPr>
              <a:spLocks noChangeAspect="1" noChangeShapeType="1"/>
            </p:cNvSpPr>
            <p:nvPr/>
          </p:nvSpPr>
          <p:spPr bwMode="auto">
            <a:xfrm>
              <a:off x="850" y="2035"/>
              <a:ext cx="0" cy="9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35"/>
            <p:cNvSpPr>
              <a:spLocks noChangeAspect="1" noChangeShapeType="1"/>
            </p:cNvSpPr>
            <p:nvPr/>
          </p:nvSpPr>
          <p:spPr bwMode="auto">
            <a:xfrm flipV="1">
              <a:off x="1378" y="2045"/>
              <a:ext cx="0" cy="9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Oval 336"/>
            <p:cNvSpPr>
              <a:spLocks noChangeAspect="1" noChangeArrowheads="1"/>
            </p:cNvSpPr>
            <p:nvPr/>
          </p:nvSpPr>
          <p:spPr bwMode="auto">
            <a:xfrm>
              <a:off x="880" y="3371"/>
              <a:ext cx="48"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5" name="Oval 337"/>
            <p:cNvSpPr>
              <a:spLocks noChangeAspect="1" noChangeArrowheads="1"/>
            </p:cNvSpPr>
            <p:nvPr/>
          </p:nvSpPr>
          <p:spPr bwMode="auto">
            <a:xfrm>
              <a:off x="1297" y="3371"/>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6" name="Text Box 338"/>
            <p:cNvSpPr txBox="1">
              <a:spLocks noChangeAspect="1" noChangeArrowheads="1"/>
            </p:cNvSpPr>
            <p:nvPr/>
          </p:nvSpPr>
          <p:spPr bwMode="auto">
            <a:xfrm>
              <a:off x="1404" y="1558"/>
              <a:ext cx="36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37" name="Text Box 339"/>
            <p:cNvSpPr txBox="1">
              <a:spLocks noChangeAspect="1" noChangeArrowheads="1"/>
            </p:cNvSpPr>
            <p:nvPr/>
          </p:nvSpPr>
          <p:spPr bwMode="auto">
            <a:xfrm>
              <a:off x="957" y="1398"/>
              <a:ext cx="36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VD</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38" name="Text Box 340"/>
            <p:cNvSpPr txBox="1">
              <a:spLocks noChangeAspect="1" noChangeArrowheads="1"/>
            </p:cNvSpPr>
            <p:nvPr/>
          </p:nvSpPr>
          <p:spPr bwMode="auto">
            <a:xfrm>
              <a:off x="925" y="2390"/>
              <a:ext cx="4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VD</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39" name="Text Box 341"/>
            <p:cNvSpPr txBox="1">
              <a:spLocks noChangeAspect="1" noChangeArrowheads="1"/>
            </p:cNvSpPr>
            <p:nvPr/>
          </p:nvSpPr>
          <p:spPr bwMode="auto">
            <a:xfrm>
              <a:off x="1434" y="2288"/>
              <a:ext cx="36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40" name="Text Box 342"/>
            <p:cNvSpPr txBox="1">
              <a:spLocks noChangeAspect="1" noChangeArrowheads="1"/>
            </p:cNvSpPr>
            <p:nvPr/>
          </p:nvSpPr>
          <p:spPr bwMode="auto">
            <a:xfrm>
              <a:off x="1757" y="1457"/>
              <a:ext cx="3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41" name="Text Box 343"/>
            <p:cNvSpPr txBox="1">
              <a:spLocks noChangeAspect="1" noChangeArrowheads="1"/>
            </p:cNvSpPr>
            <p:nvPr/>
          </p:nvSpPr>
          <p:spPr bwMode="auto">
            <a:xfrm>
              <a:off x="1749" y="2306"/>
              <a:ext cx="36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42" name="Text Box 344"/>
            <p:cNvSpPr txBox="1">
              <a:spLocks noChangeAspect="1" noChangeArrowheads="1"/>
            </p:cNvSpPr>
            <p:nvPr/>
          </p:nvSpPr>
          <p:spPr bwMode="auto">
            <a:xfrm>
              <a:off x="1731" y="1785"/>
              <a:ext cx="36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RP</a:t>
              </a:r>
            </a:p>
          </p:txBody>
        </p:sp>
        <p:sp>
          <p:nvSpPr>
            <p:cNvPr id="43" name="Text Box 345"/>
            <p:cNvSpPr txBox="1">
              <a:spLocks noChangeAspect="1" noChangeArrowheads="1"/>
            </p:cNvSpPr>
            <p:nvPr/>
          </p:nvSpPr>
          <p:spPr bwMode="auto">
            <a:xfrm>
              <a:off x="2226" y="1967"/>
              <a:ext cx="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endParaRPr lang="en-US" altLang="zh-CN" sz="1600" b="1">
                <a:latin typeface="Times New Roman" panose="02020603050405020304" pitchFamily="18" charset="0"/>
              </a:endParaRPr>
            </a:p>
          </p:txBody>
        </p:sp>
        <p:sp>
          <p:nvSpPr>
            <p:cNvPr id="44" name="Text Box 346"/>
            <p:cNvSpPr txBox="1">
              <a:spLocks noChangeAspect="1" noChangeArrowheads="1"/>
            </p:cNvSpPr>
            <p:nvPr/>
          </p:nvSpPr>
          <p:spPr bwMode="auto">
            <a:xfrm>
              <a:off x="580" y="2980"/>
              <a:ext cx="36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T</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45" name="Text Box 347"/>
            <p:cNvSpPr txBox="1">
              <a:spLocks noChangeAspect="1" noChangeArrowheads="1"/>
            </p:cNvSpPr>
            <p:nvPr/>
          </p:nvSpPr>
          <p:spPr bwMode="auto">
            <a:xfrm>
              <a:off x="546" y="1499"/>
              <a:ext cx="3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s1</a:t>
              </a:r>
              <a:endParaRPr lang="en-US" altLang="zh-CN" sz="1600" b="1">
                <a:latin typeface="Times New Roman" panose="02020603050405020304" pitchFamily="18" charset="0"/>
              </a:endParaRPr>
            </a:p>
          </p:txBody>
        </p:sp>
        <p:sp>
          <p:nvSpPr>
            <p:cNvPr id="46" name="Text Box 348"/>
            <p:cNvSpPr txBox="1">
              <a:spLocks noChangeAspect="1" noChangeArrowheads="1"/>
            </p:cNvSpPr>
            <p:nvPr/>
          </p:nvSpPr>
          <p:spPr bwMode="auto">
            <a:xfrm>
              <a:off x="515" y="1289"/>
              <a:ext cx="36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47" name="Text Box 349"/>
            <p:cNvSpPr txBox="1">
              <a:spLocks noChangeAspect="1" noChangeArrowheads="1"/>
            </p:cNvSpPr>
            <p:nvPr/>
          </p:nvSpPr>
          <p:spPr bwMode="auto">
            <a:xfrm>
              <a:off x="513" y="1866"/>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48" name="Text Box 350"/>
            <p:cNvSpPr txBox="1">
              <a:spLocks noChangeAspect="1" noChangeArrowheads="1"/>
            </p:cNvSpPr>
            <p:nvPr/>
          </p:nvSpPr>
          <p:spPr bwMode="auto">
            <a:xfrm>
              <a:off x="1597" y="2651"/>
              <a:ext cx="36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e</a:t>
              </a:r>
              <a:endParaRPr lang="en-US" altLang="zh-CN" sz="1600" b="1">
                <a:latin typeface="Times New Roman" panose="02020603050405020304" pitchFamily="18" charset="0"/>
              </a:endParaRPr>
            </a:p>
          </p:txBody>
        </p:sp>
        <p:sp>
          <p:nvSpPr>
            <p:cNvPr id="49" name="Text Box 351"/>
            <p:cNvSpPr txBox="1">
              <a:spLocks noChangeAspect="1" noChangeArrowheads="1"/>
            </p:cNvSpPr>
            <p:nvPr/>
          </p:nvSpPr>
          <p:spPr bwMode="auto">
            <a:xfrm>
              <a:off x="1512" y="1994"/>
              <a:ext cx="36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d</a:t>
              </a:r>
              <a:endParaRPr lang="en-US" altLang="zh-CN" sz="1600" b="1">
                <a:latin typeface="Times New Roman" panose="02020603050405020304" pitchFamily="18" charset="0"/>
              </a:endParaRPr>
            </a:p>
          </p:txBody>
        </p:sp>
        <p:sp>
          <p:nvSpPr>
            <p:cNvPr id="50" name="Text Box 352"/>
            <p:cNvSpPr txBox="1">
              <a:spLocks noChangeAspect="1" noChangeArrowheads="1"/>
            </p:cNvSpPr>
            <p:nvPr/>
          </p:nvSpPr>
          <p:spPr bwMode="auto">
            <a:xfrm>
              <a:off x="389" y="2620"/>
              <a:ext cx="3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b</a:t>
              </a:r>
              <a:endParaRPr lang="en-US" altLang="zh-CN" sz="1600" b="1">
                <a:latin typeface="Times New Roman" panose="02020603050405020304" pitchFamily="18" charset="0"/>
              </a:endParaRPr>
            </a:p>
          </p:txBody>
        </p:sp>
        <p:sp>
          <p:nvSpPr>
            <p:cNvPr id="51" name="Text Box 353"/>
            <p:cNvSpPr txBox="1">
              <a:spLocks noChangeAspect="1" noChangeArrowheads="1"/>
            </p:cNvSpPr>
            <p:nvPr/>
          </p:nvSpPr>
          <p:spPr bwMode="auto">
            <a:xfrm>
              <a:off x="543" y="2210"/>
              <a:ext cx="3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s2</a:t>
              </a:r>
              <a:endParaRPr lang="en-US" altLang="zh-CN" sz="1600" b="1">
                <a:latin typeface="Times New Roman" panose="02020603050405020304" pitchFamily="18" charset="0"/>
              </a:endParaRPr>
            </a:p>
          </p:txBody>
        </p:sp>
        <p:sp>
          <p:nvSpPr>
            <p:cNvPr id="52" name="Text Box 354"/>
            <p:cNvSpPr txBox="1">
              <a:spLocks noChangeAspect="1" noChangeArrowheads="1"/>
            </p:cNvSpPr>
            <p:nvPr/>
          </p:nvSpPr>
          <p:spPr bwMode="auto">
            <a:xfrm>
              <a:off x="521" y="1978"/>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53" name="Text Box 355"/>
            <p:cNvSpPr txBox="1">
              <a:spLocks noChangeAspect="1" noChangeArrowheads="1"/>
            </p:cNvSpPr>
            <p:nvPr/>
          </p:nvSpPr>
          <p:spPr bwMode="auto">
            <a:xfrm>
              <a:off x="1093" y="2831"/>
              <a:ext cx="36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baseline="-25000">
                  <a:latin typeface="Times New Roman" panose="02020603050405020304" pitchFamily="18" charset="0"/>
                </a:rPr>
                <a:t>c</a:t>
              </a:r>
              <a:endParaRPr lang="en-US" altLang="zh-CN" sz="1600" b="1">
                <a:latin typeface="Times New Roman" panose="02020603050405020304" pitchFamily="18" charset="0"/>
              </a:endParaRPr>
            </a:p>
          </p:txBody>
        </p:sp>
        <p:sp>
          <p:nvSpPr>
            <p:cNvPr id="54" name="Text Box 356"/>
            <p:cNvSpPr txBox="1">
              <a:spLocks noChangeAspect="1" noChangeArrowheads="1"/>
            </p:cNvSpPr>
            <p:nvPr/>
          </p:nvSpPr>
          <p:spPr bwMode="auto">
            <a:xfrm>
              <a:off x="804" y="2850"/>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55" name="Text Box 357"/>
            <p:cNvSpPr txBox="1">
              <a:spLocks noChangeAspect="1" noChangeArrowheads="1"/>
            </p:cNvSpPr>
            <p:nvPr/>
          </p:nvSpPr>
          <p:spPr bwMode="auto">
            <a:xfrm>
              <a:off x="1238" y="2855"/>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56" name="Line 358"/>
            <p:cNvSpPr>
              <a:spLocks noChangeShapeType="1"/>
            </p:cNvSpPr>
            <p:nvPr/>
          </p:nvSpPr>
          <p:spPr bwMode="auto">
            <a:xfrm>
              <a:off x="560" y="1343"/>
              <a:ext cx="0"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359"/>
            <p:cNvSpPr>
              <a:spLocks noChangeAspect="1" noChangeShapeType="1"/>
            </p:cNvSpPr>
            <p:nvPr/>
          </p:nvSpPr>
          <p:spPr bwMode="auto">
            <a:xfrm>
              <a:off x="550" y="2339"/>
              <a:ext cx="1" cy="3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360"/>
            <p:cNvSpPr>
              <a:spLocks noChangeAspect="1" noChangeShapeType="1"/>
            </p:cNvSpPr>
            <p:nvPr/>
          </p:nvSpPr>
          <p:spPr bwMode="auto">
            <a:xfrm rot="5400000">
              <a:off x="818" y="3278"/>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361"/>
            <p:cNvSpPr>
              <a:spLocks noChangeAspect="1" noChangeShapeType="1"/>
            </p:cNvSpPr>
            <p:nvPr/>
          </p:nvSpPr>
          <p:spPr bwMode="auto">
            <a:xfrm rot="5400000">
              <a:off x="1230" y="3274"/>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 name="Group 362"/>
            <p:cNvGrpSpPr>
              <a:grpSpLocks noChangeAspect="1"/>
            </p:cNvGrpSpPr>
            <p:nvPr/>
          </p:nvGrpSpPr>
          <p:grpSpPr bwMode="auto">
            <a:xfrm rot="16200000" flipV="1">
              <a:off x="935" y="3109"/>
              <a:ext cx="52" cy="102"/>
              <a:chOff x="3653" y="4688"/>
              <a:chExt cx="72" cy="144"/>
            </a:xfrm>
          </p:grpSpPr>
          <p:sp>
            <p:nvSpPr>
              <p:cNvPr id="112" name="Arc 36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 name="Arc 36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 name="Group 365"/>
            <p:cNvGrpSpPr>
              <a:grpSpLocks noChangeAspect="1"/>
            </p:cNvGrpSpPr>
            <p:nvPr/>
          </p:nvGrpSpPr>
          <p:grpSpPr bwMode="auto">
            <a:xfrm rot="16200000" flipV="1">
              <a:off x="1039" y="3109"/>
              <a:ext cx="51" cy="102"/>
              <a:chOff x="3653" y="4688"/>
              <a:chExt cx="72" cy="144"/>
            </a:xfrm>
          </p:grpSpPr>
          <p:sp>
            <p:nvSpPr>
              <p:cNvPr id="110" name="Arc 36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Arc 36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2" name="Group 368"/>
            <p:cNvGrpSpPr>
              <a:grpSpLocks noChangeAspect="1"/>
            </p:cNvGrpSpPr>
            <p:nvPr/>
          </p:nvGrpSpPr>
          <p:grpSpPr bwMode="auto">
            <a:xfrm rot="16200000" flipV="1">
              <a:off x="1141" y="3108"/>
              <a:ext cx="51" cy="102"/>
              <a:chOff x="3653" y="4688"/>
              <a:chExt cx="72" cy="144"/>
            </a:xfrm>
          </p:grpSpPr>
          <p:sp>
            <p:nvSpPr>
              <p:cNvPr id="108" name="Arc 36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 name="Arc 37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 name="Group 371"/>
            <p:cNvGrpSpPr>
              <a:grpSpLocks noChangeAspect="1"/>
            </p:cNvGrpSpPr>
            <p:nvPr/>
          </p:nvGrpSpPr>
          <p:grpSpPr bwMode="auto">
            <a:xfrm rot="16200000" flipV="1">
              <a:off x="1243" y="3106"/>
              <a:ext cx="51" cy="102"/>
              <a:chOff x="3653" y="4688"/>
              <a:chExt cx="72" cy="144"/>
            </a:xfrm>
          </p:grpSpPr>
          <p:sp>
            <p:nvSpPr>
              <p:cNvPr id="106" name="Arc 37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Arc 37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4" name="Line 374"/>
            <p:cNvSpPr>
              <a:spLocks noChangeAspect="1" noChangeShapeType="1"/>
            </p:cNvSpPr>
            <p:nvPr/>
          </p:nvSpPr>
          <p:spPr bwMode="auto">
            <a:xfrm rot="-5400000">
              <a:off x="1130" y="2810"/>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 name="Group 375"/>
            <p:cNvGrpSpPr>
              <a:grpSpLocks noChangeAspect="1"/>
            </p:cNvGrpSpPr>
            <p:nvPr/>
          </p:nvGrpSpPr>
          <p:grpSpPr bwMode="auto">
            <a:xfrm rot="5400000">
              <a:off x="936" y="2989"/>
              <a:ext cx="52" cy="102"/>
              <a:chOff x="3653" y="4688"/>
              <a:chExt cx="72" cy="144"/>
            </a:xfrm>
          </p:grpSpPr>
          <p:sp>
            <p:nvSpPr>
              <p:cNvPr id="104" name="Arc 37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Arc 37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 name="Group 378"/>
            <p:cNvGrpSpPr>
              <a:grpSpLocks noChangeAspect="1"/>
            </p:cNvGrpSpPr>
            <p:nvPr/>
          </p:nvGrpSpPr>
          <p:grpSpPr bwMode="auto">
            <a:xfrm rot="5400000">
              <a:off x="1039" y="2990"/>
              <a:ext cx="51" cy="102"/>
              <a:chOff x="3653" y="4688"/>
              <a:chExt cx="72" cy="144"/>
            </a:xfrm>
          </p:grpSpPr>
          <p:sp>
            <p:nvSpPr>
              <p:cNvPr id="102" name="Arc 37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Arc 38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 name="Group 381"/>
            <p:cNvGrpSpPr>
              <a:grpSpLocks noChangeAspect="1"/>
            </p:cNvGrpSpPr>
            <p:nvPr/>
          </p:nvGrpSpPr>
          <p:grpSpPr bwMode="auto">
            <a:xfrm rot="5400000">
              <a:off x="1142" y="2990"/>
              <a:ext cx="51" cy="103"/>
              <a:chOff x="3653" y="4688"/>
              <a:chExt cx="72" cy="144"/>
            </a:xfrm>
          </p:grpSpPr>
          <p:sp>
            <p:nvSpPr>
              <p:cNvPr id="100" name="Arc 38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 name="Arc 38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8" name="Group 384"/>
            <p:cNvGrpSpPr>
              <a:grpSpLocks noChangeAspect="1"/>
            </p:cNvGrpSpPr>
            <p:nvPr/>
          </p:nvGrpSpPr>
          <p:grpSpPr bwMode="auto">
            <a:xfrm rot="5400000">
              <a:off x="1244" y="2993"/>
              <a:ext cx="51" cy="102"/>
              <a:chOff x="3653" y="4688"/>
              <a:chExt cx="72" cy="144"/>
            </a:xfrm>
          </p:grpSpPr>
          <p:sp>
            <p:nvSpPr>
              <p:cNvPr id="98" name="Arc 38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 name="Arc 38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 name="Line 387"/>
            <p:cNvSpPr>
              <a:spLocks noChangeShapeType="1"/>
            </p:cNvSpPr>
            <p:nvPr/>
          </p:nvSpPr>
          <p:spPr bwMode="auto">
            <a:xfrm>
              <a:off x="1315" y="3016"/>
              <a:ext cx="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388"/>
            <p:cNvSpPr>
              <a:spLocks noChangeAspect="1" noChangeShapeType="1"/>
            </p:cNvSpPr>
            <p:nvPr/>
          </p:nvSpPr>
          <p:spPr bwMode="auto">
            <a:xfrm>
              <a:off x="852" y="3016"/>
              <a:ext cx="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 name="Group 389"/>
            <p:cNvGrpSpPr>
              <a:grpSpLocks noChangeAspect="1"/>
            </p:cNvGrpSpPr>
            <p:nvPr/>
          </p:nvGrpSpPr>
          <p:grpSpPr bwMode="auto">
            <a:xfrm>
              <a:off x="1055" y="2625"/>
              <a:ext cx="146" cy="162"/>
              <a:chOff x="3244" y="6428"/>
              <a:chExt cx="261" cy="288"/>
            </a:xfrm>
          </p:grpSpPr>
          <p:sp>
            <p:nvSpPr>
              <p:cNvPr id="96" name="Line 39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AutoShape 391"/>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72" name="Group 392"/>
            <p:cNvGrpSpPr>
              <a:grpSpLocks noChangeAspect="1"/>
            </p:cNvGrpSpPr>
            <p:nvPr/>
          </p:nvGrpSpPr>
          <p:grpSpPr bwMode="auto">
            <a:xfrm>
              <a:off x="1056" y="1266"/>
              <a:ext cx="146" cy="162"/>
              <a:chOff x="3244" y="6428"/>
              <a:chExt cx="261" cy="288"/>
            </a:xfrm>
          </p:grpSpPr>
          <p:sp>
            <p:nvSpPr>
              <p:cNvPr id="94" name="Line 393"/>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AutoShape 394"/>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73" name="Rectangle 395"/>
            <p:cNvSpPr>
              <a:spLocks noChangeAspect="1" noChangeArrowheads="1"/>
            </p:cNvSpPr>
            <p:nvPr/>
          </p:nvSpPr>
          <p:spPr bwMode="auto">
            <a:xfrm rot="-5400000">
              <a:off x="1904" y="2386"/>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 name="Line 396"/>
            <p:cNvSpPr>
              <a:spLocks noChangeAspect="1" noChangeShapeType="1"/>
            </p:cNvSpPr>
            <p:nvPr/>
          </p:nvSpPr>
          <p:spPr bwMode="auto">
            <a:xfrm rot="-5400000">
              <a:off x="1947" y="2632"/>
              <a:ext cx="1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Rectangle 397"/>
            <p:cNvSpPr>
              <a:spLocks noChangeAspect="1" noChangeArrowheads="1"/>
            </p:cNvSpPr>
            <p:nvPr/>
          </p:nvSpPr>
          <p:spPr bwMode="auto">
            <a:xfrm rot="-5400000">
              <a:off x="1905" y="1512"/>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 name="Line 398"/>
            <p:cNvSpPr>
              <a:spLocks noChangeAspect="1" noChangeShapeType="1"/>
            </p:cNvSpPr>
            <p:nvPr/>
          </p:nvSpPr>
          <p:spPr bwMode="auto">
            <a:xfrm rot="-5400000">
              <a:off x="1980" y="1395"/>
              <a:ext cx="8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399"/>
            <p:cNvSpPr>
              <a:spLocks noChangeAspect="1" noChangeArrowheads="1"/>
            </p:cNvSpPr>
            <p:nvPr/>
          </p:nvSpPr>
          <p:spPr bwMode="auto">
            <a:xfrm rot="-5400000">
              <a:off x="1903" y="2000"/>
              <a:ext cx="235" cy="91"/>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8" name="Line 400"/>
            <p:cNvSpPr>
              <a:spLocks noChangeAspect="1" noChangeShapeType="1"/>
            </p:cNvSpPr>
            <p:nvPr/>
          </p:nvSpPr>
          <p:spPr bwMode="auto">
            <a:xfrm rot="-5400000">
              <a:off x="1945" y="2237"/>
              <a:ext cx="1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401"/>
            <p:cNvSpPr>
              <a:spLocks noChangeAspect="1" noChangeShapeType="1"/>
            </p:cNvSpPr>
            <p:nvPr/>
          </p:nvSpPr>
          <p:spPr bwMode="auto">
            <a:xfrm rot="-5400000">
              <a:off x="1896" y="1803"/>
              <a:ext cx="2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402"/>
            <p:cNvSpPr>
              <a:spLocks noChangeAspect="1" noChangeShapeType="1"/>
            </p:cNvSpPr>
            <p:nvPr/>
          </p:nvSpPr>
          <p:spPr bwMode="auto">
            <a:xfrm>
              <a:off x="1627" y="2348"/>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403"/>
            <p:cNvSpPr>
              <a:spLocks noChangeAspect="1" noChangeShapeType="1"/>
            </p:cNvSpPr>
            <p:nvPr/>
          </p:nvSpPr>
          <p:spPr bwMode="auto">
            <a:xfrm>
              <a:off x="1627" y="2398"/>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404"/>
            <p:cNvSpPr>
              <a:spLocks noChangeAspect="1" noChangeShapeType="1"/>
            </p:cNvSpPr>
            <p:nvPr/>
          </p:nvSpPr>
          <p:spPr bwMode="auto">
            <a:xfrm>
              <a:off x="1627" y="1652"/>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405"/>
            <p:cNvSpPr>
              <a:spLocks noChangeAspect="1" noChangeShapeType="1"/>
            </p:cNvSpPr>
            <p:nvPr/>
          </p:nvSpPr>
          <p:spPr bwMode="auto">
            <a:xfrm>
              <a:off x="1627" y="1701"/>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406"/>
            <p:cNvSpPr>
              <a:spLocks noChangeAspect="1" noChangeShapeType="1"/>
            </p:cNvSpPr>
            <p:nvPr/>
          </p:nvSpPr>
          <p:spPr bwMode="auto">
            <a:xfrm rot="5400000">
              <a:off x="1548" y="1494"/>
              <a:ext cx="2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407"/>
            <p:cNvSpPr>
              <a:spLocks noChangeAspect="1" noChangeShapeType="1"/>
            </p:cNvSpPr>
            <p:nvPr/>
          </p:nvSpPr>
          <p:spPr bwMode="auto">
            <a:xfrm rot="-5400000">
              <a:off x="1544" y="2552"/>
              <a:ext cx="31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 name="Text Box 408"/>
            <p:cNvSpPr txBox="1">
              <a:spLocks noChangeAspect="1" noChangeArrowheads="1"/>
            </p:cNvSpPr>
            <p:nvPr/>
          </p:nvSpPr>
          <p:spPr bwMode="auto">
            <a:xfrm>
              <a:off x="521" y="2500"/>
              <a:ext cx="36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87" name="Line 409"/>
            <p:cNvSpPr>
              <a:spLocks noChangeAspect="1" noChangeShapeType="1"/>
            </p:cNvSpPr>
            <p:nvPr/>
          </p:nvSpPr>
          <p:spPr bwMode="auto">
            <a:xfrm>
              <a:off x="555" y="2708"/>
              <a:ext cx="18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410"/>
            <p:cNvSpPr>
              <a:spLocks noChangeAspect="1" noChangeShapeType="1"/>
            </p:cNvSpPr>
            <p:nvPr/>
          </p:nvSpPr>
          <p:spPr bwMode="auto">
            <a:xfrm>
              <a:off x="565" y="1348"/>
              <a:ext cx="17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Text Box 411"/>
            <p:cNvSpPr txBox="1">
              <a:spLocks noChangeAspect="1" noChangeArrowheads="1"/>
            </p:cNvSpPr>
            <p:nvPr/>
          </p:nvSpPr>
          <p:spPr bwMode="auto">
            <a:xfrm>
              <a:off x="1009" y="3274"/>
              <a:ext cx="3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endParaRPr lang="en-US" altLang="zh-CN" sz="1600" b="1">
                <a:latin typeface="Times New Roman" panose="02020603050405020304" pitchFamily="18" charset="0"/>
              </a:endParaRPr>
            </a:p>
          </p:txBody>
        </p:sp>
        <p:sp>
          <p:nvSpPr>
            <p:cNvPr id="90" name="Text Box 412"/>
            <p:cNvSpPr txBox="1">
              <a:spLocks noChangeAspect="1" noChangeArrowheads="1"/>
            </p:cNvSpPr>
            <p:nvPr/>
          </p:nvSpPr>
          <p:spPr bwMode="auto">
            <a:xfrm>
              <a:off x="1021" y="2839"/>
              <a:ext cx="3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endParaRPr lang="en-US" altLang="zh-CN" sz="1600" b="1">
                <a:latin typeface="Times New Roman" panose="02020603050405020304" pitchFamily="18" charset="0"/>
              </a:endParaRPr>
            </a:p>
          </p:txBody>
        </p:sp>
        <p:sp>
          <p:nvSpPr>
            <p:cNvPr id="91" name="Text Box 413"/>
            <p:cNvSpPr txBox="1">
              <a:spLocks noChangeAspect="1" noChangeArrowheads="1"/>
            </p:cNvSpPr>
            <p:nvPr/>
          </p:nvSpPr>
          <p:spPr bwMode="auto">
            <a:xfrm>
              <a:off x="1085" y="2855"/>
              <a:ext cx="3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92" name="Rectangle 416"/>
            <p:cNvSpPr>
              <a:spLocks noChangeArrowheads="1"/>
            </p:cNvSpPr>
            <p:nvPr/>
          </p:nvSpPr>
          <p:spPr bwMode="auto">
            <a:xfrm>
              <a:off x="1454" y="3031"/>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solidFill>
                    <a:srgbClr val="030301"/>
                  </a:solidFill>
                  <a:latin typeface="Times New Roman" panose="02020603050405020304" pitchFamily="18" charset="0"/>
                  <a:cs typeface="Times New Roman" panose="02020603050405020304" pitchFamily="18" charset="0"/>
                </a:rPr>
                <a:t>高频参考信号</a:t>
              </a:r>
            </a:p>
          </p:txBody>
        </p:sp>
        <p:sp>
          <p:nvSpPr>
            <p:cNvPr id="93" name="Rectangle 418"/>
            <p:cNvSpPr>
              <a:spLocks noChangeArrowheads="1"/>
            </p:cNvSpPr>
            <p:nvPr/>
          </p:nvSpPr>
          <p:spPr bwMode="auto">
            <a:xfrm>
              <a:off x="2046" y="1527"/>
              <a:ext cx="55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b="1" dirty="0">
                  <a:solidFill>
                    <a:srgbClr val="030301"/>
                  </a:solidFill>
                  <a:latin typeface="Times New Roman" panose="02020603050405020304" pitchFamily="18" charset="0"/>
                  <a:cs typeface="Times New Roman" panose="02020603050405020304" pitchFamily="18" charset="0"/>
                </a:rPr>
                <a:t>低频解</a:t>
              </a:r>
            </a:p>
            <a:p>
              <a:pPr eaLnBrk="1" hangingPunct="1">
                <a:spcBef>
                  <a:spcPct val="0"/>
                </a:spcBef>
                <a:buClrTx/>
                <a:buSzTx/>
                <a:buFontTx/>
                <a:buNone/>
              </a:pPr>
              <a:r>
                <a:rPr kumimoji="1" lang="zh-CN" altLang="en-US" sz="1800" b="1" dirty="0">
                  <a:solidFill>
                    <a:srgbClr val="030301"/>
                  </a:solidFill>
                  <a:latin typeface="Times New Roman" panose="02020603050405020304" pitchFamily="18" charset="0"/>
                  <a:cs typeface="Times New Roman" panose="02020603050405020304" pitchFamily="18" charset="0"/>
                </a:rPr>
                <a:t>调信号</a:t>
              </a:r>
            </a:p>
          </p:txBody>
        </p:sp>
      </p:grpSp>
      <p:grpSp>
        <p:nvGrpSpPr>
          <p:cNvPr id="134" name="Group 424"/>
          <p:cNvGrpSpPr>
            <a:grpSpLocks/>
          </p:cNvGrpSpPr>
          <p:nvPr/>
        </p:nvGrpSpPr>
        <p:grpSpPr bwMode="auto">
          <a:xfrm>
            <a:off x="6166195" y="1934401"/>
            <a:ext cx="5057775" cy="2359025"/>
            <a:chOff x="2574" y="1328"/>
            <a:chExt cx="3186" cy="1486"/>
          </a:xfrm>
        </p:grpSpPr>
        <p:sp>
          <p:nvSpPr>
            <p:cNvPr id="135" name="Text Box 173"/>
            <p:cNvSpPr txBox="1">
              <a:spLocks noChangeArrowheads="1"/>
            </p:cNvSpPr>
            <p:nvPr/>
          </p:nvSpPr>
          <p:spPr bwMode="auto">
            <a:xfrm>
              <a:off x="5200" y="1920"/>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i="1">
                  <a:latin typeface="Times New Roman" panose="02020603050405020304" pitchFamily="18" charset="0"/>
                </a:rPr>
                <a:t>R</a:t>
              </a:r>
              <a:r>
                <a:rPr lang="en-US" altLang="zh-CN" sz="2000" b="1" baseline="-25000">
                  <a:latin typeface="Times New Roman" panose="02020603050405020304" pitchFamily="18" charset="0"/>
                </a:rPr>
                <a:t>L</a:t>
              </a:r>
            </a:p>
          </p:txBody>
        </p:sp>
        <p:sp>
          <p:nvSpPr>
            <p:cNvPr id="136" name="Text Box 175"/>
            <p:cNvSpPr txBox="1">
              <a:spLocks noChangeArrowheads="1"/>
            </p:cNvSpPr>
            <p:nvPr/>
          </p:nvSpPr>
          <p:spPr bwMode="auto">
            <a:xfrm>
              <a:off x="5423" y="1624"/>
              <a:ext cx="337"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a:t>
              </a:r>
              <a:endParaRPr lang="en-US" altLang="zh-CN" sz="2000" b="1" i="1">
                <a:latin typeface="Times New Roman" panose="02020603050405020304" pitchFamily="18" charset="0"/>
              </a:endParaRPr>
            </a:p>
            <a:p>
              <a:pPr algn="just">
                <a:spcBef>
                  <a:spcPct val="35000"/>
                </a:spcBef>
                <a:spcAft>
                  <a:spcPct val="35000"/>
                </a:spcAft>
                <a:buClrTx/>
                <a:buSzTx/>
                <a:buFontTx/>
                <a:buNone/>
              </a:pP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o</a:t>
              </a:r>
              <a:endParaRPr lang="en-US" altLang="zh-CN" sz="2000" b="1" i="1">
                <a:latin typeface="Times New Roman" panose="02020603050405020304" pitchFamily="18" charset="0"/>
              </a:endParaRPr>
            </a:p>
            <a:p>
              <a:pPr algn="just">
                <a:spcBef>
                  <a:spcPct val="0"/>
                </a:spcBef>
                <a:buClrTx/>
                <a:buSzTx/>
                <a:buFontTx/>
                <a:buNone/>
              </a:pPr>
              <a:r>
                <a:rPr lang="en-US" altLang="zh-CN" sz="2000" b="1">
                  <a:latin typeface="Times New Roman" panose="02020603050405020304" pitchFamily="18" charset="0"/>
                </a:rPr>
                <a:t>_</a:t>
              </a:r>
            </a:p>
            <a:p>
              <a:pPr algn="just">
                <a:spcBef>
                  <a:spcPct val="0"/>
                </a:spcBef>
                <a:buClrTx/>
                <a:buSzTx/>
                <a:buFontTx/>
                <a:buNone/>
              </a:pPr>
              <a:endParaRPr lang="en-US" altLang="zh-CN" sz="2000" b="1">
                <a:latin typeface="Times New Roman" panose="02020603050405020304" pitchFamily="18" charset="0"/>
              </a:endParaRPr>
            </a:p>
            <a:p>
              <a:pPr algn="just">
                <a:spcBef>
                  <a:spcPct val="0"/>
                </a:spcBef>
                <a:buClrTx/>
                <a:buSzTx/>
                <a:buFontTx/>
                <a:buNone/>
              </a:pPr>
              <a:endParaRPr lang="en-US" altLang="zh-CN" sz="2000" b="1">
                <a:latin typeface="Times New Roman" panose="02020603050405020304" pitchFamily="18" charset="0"/>
              </a:endParaRPr>
            </a:p>
            <a:p>
              <a:pPr algn="just">
                <a:spcBef>
                  <a:spcPct val="0"/>
                </a:spcBef>
                <a:buClrTx/>
                <a:buSzTx/>
                <a:buFontTx/>
                <a:buNone/>
              </a:pPr>
              <a:endParaRPr lang="zh-CN" altLang="en-US" sz="2000" b="1">
                <a:latin typeface="Times New Roman" panose="02020603050405020304" pitchFamily="18" charset="0"/>
              </a:endParaRPr>
            </a:p>
          </p:txBody>
        </p:sp>
        <p:sp>
          <p:nvSpPr>
            <p:cNvPr id="137" name="Rectangle 417"/>
            <p:cNvSpPr>
              <a:spLocks noChangeArrowheads="1"/>
            </p:cNvSpPr>
            <p:nvPr/>
          </p:nvSpPr>
          <p:spPr bwMode="auto">
            <a:xfrm>
              <a:off x="4526" y="2535"/>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latin typeface="Times New Roman" panose="02020603050405020304" pitchFamily="18" charset="0"/>
                  <a:cs typeface="Times New Roman" panose="02020603050405020304" pitchFamily="18" charset="0"/>
                </a:rPr>
                <a:t>高频已调信号</a:t>
              </a:r>
            </a:p>
          </p:txBody>
        </p:sp>
        <p:sp>
          <p:nvSpPr>
            <p:cNvPr id="138" name="Text Box 138"/>
            <p:cNvSpPr txBox="1">
              <a:spLocks noChangeArrowheads="1"/>
            </p:cNvSpPr>
            <p:nvPr/>
          </p:nvSpPr>
          <p:spPr bwMode="auto">
            <a:xfrm>
              <a:off x="2987" y="1328"/>
              <a:ext cx="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p>
          </p:txBody>
        </p:sp>
        <p:sp>
          <p:nvSpPr>
            <p:cNvPr id="139" name="Text Box 139"/>
            <p:cNvSpPr txBox="1">
              <a:spLocks noChangeArrowheads="1"/>
            </p:cNvSpPr>
            <p:nvPr/>
          </p:nvSpPr>
          <p:spPr bwMode="auto">
            <a:xfrm>
              <a:off x="3247" y="1356"/>
              <a:ext cx="267"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  </a:t>
              </a: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x  </a:t>
              </a:r>
              <a:endParaRPr lang="en-US" altLang="zh-CN" sz="2000" b="1">
                <a:latin typeface="Times New Roman" panose="02020603050405020304" pitchFamily="18" charset="0"/>
              </a:endParaRPr>
            </a:p>
            <a:p>
              <a:pPr algn="just">
                <a:spcBef>
                  <a:spcPct val="0"/>
                </a:spcBef>
                <a:buClrTx/>
                <a:buSzTx/>
                <a:buFontTx/>
                <a:buNone/>
              </a:pPr>
              <a:r>
                <a:rPr lang="en-US" altLang="zh-CN" sz="2400" b="1">
                  <a:latin typeface="Times New Roman" panose="02020603050405020304" pitchFamily="18" charset="0"/>
                </a:rPr>
                <a:t>_</a:t>
              </a:r>
              <a:endParaRPr lang="en-US" altLang="zh-CN" sz="2000" b="1">
                <a:latin typeface="Times New Roman" panose="02020603050405020304" pitchFamily="18" charset="0"/>
              </a:endParaRPr>
            </a:p>
            <a:p>
              <a:pPr algn="just">
                <a:spcBef>
                  <a:spcPct val="0"/>
                </a:spcBef>
                <a:buClrTx/>
                <a:buSzTx/>
                <a:buFontTx/>
                <a:buNone/>
              </a:pPr>
              <a:endParaRPr lang="en-US" altLang="zh-CN" sz="2000" b="1" baseline="-25000">
                <a:latin typeface="Times New Roman" panose="02020603050405020304" pitchFamily="18" charset="0"/>
              </a:endParaRPr>
            </a:p>
            <a:p>
              <a:pPr algn="just">
                <a:spcBef>
                  <a:spcPct val="0"/>
                </a:spcBef>
                <a:buClrTx/>
                <a:buSzTx/>
                <a:buFontTx/>
                <a:buNone/>
              </a:pPr>
              <a:endParaRPr lang="zh-CN" altLang="en-US" sz="2000" b="1" baseline="-25000">
                <a:latin typeface="Times New Roman" panose="02020603050405020304" pitchFamily="18" charset="0"/>
              </a:endParaRPr>
            </a:p>
          </p:txBody>
        </p:sp>
        <p:sp>
          <p:nvSpPr>
            <p:cNvPr id="140" name="Text Box 140"/>
            <p:cNvSpPr txBox="1">
              <a:spLocks noChangeArrowheads="1"/>
            </p:cNvSpPr>
            <p:nvPr/>
          </p:nvSpPr>
          <p:spPr bwMode="auto">
            <a:xfrm>
              <a:off x="3209" y="2072"/>
              <a:ext cx="307"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  </a:t>
              </a: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x</a:t>
              </a:r>
              <a:r>
                <a:rPr lang="en-US" altLang="zh-CN" sz="2000" b="1" i="1" baseline="-25000">
                  <a:latin typeface="Times New Roman" panose="02020603050405020304" pitchFamily="18" charset="0"/>
                </a:rPr>
                <a:t> </a:t>
              </a:r>
              <a:r>
                <a:rPr lang="en-US" altLang="zh-CN" sz="2000" b="1" baseline="-25000">
                  <a:latin typeface="Times New Roman" panose="02020603050405020304" pitchFamily="18" charset="0"/>
                </a:rPr>
                <a:t>  </a:t>
              </a:r>
              <a:r>
                <a:rPr lang="en-US" altLang="zh-CN" sz="2400" b="1">
                  <a:latin typeface="Times New Roman" panose="02020603050405020304" pitchFamily="18" charset="0"/>
                </a:rPr>
                <a:t>_</a:t>
              </a:r>
              <a:endParaRPr lang="en-US" altLang="zh-CN" sz="2000" b="1">
                <a:latin typeface="Times New Roman" panose="02020603050405020304" pitchFamily="18" charset="0"/>
              </a:endParaRPr>
            </a:p>
            <a:p>
              <a:pPr algn="just">
                <a:spcBef>
                  <a:spcPct val="0"/>
                </a:spcBef>
                <a:buClrTx/>
                <a:buSzTx/>
                <a:buFontTx/>
                <a:buNone/>
              </a:pPr>
              <a:endParaRPr lang="en-US" altLang="zh-CN" sz="2000" b="1" baseline="-25000">
                <a:latin typeface="Times New Roman" panose="02020603050405020304" pitchFamily="18" charset="0"/>
              </a:endParaRPr>
            </a:p>
            <a:p>
              <a:pPr algn="just">
                <a:spcBef>
                  <a:spcPct val="0"/>
                </a:spcBef>
                <a:buClrTx/>
                <a:buSzTx/>
                <a:buFontTx/>
                <a:buNone/>
              </a:pPr>
              <a:endParaRPr lang="zh-CN" altLang="en-US" sz="2000" b="1" baseline="-25000">
                <a:latin typeface="Times New Roman" panose="02020603050405020304" pitchFamily="18" charset="0"/>
              </a:endParaRPr>
            </a:p>
          </p:txBody>
        </p:sp>
        <p:sp>
          <p:nvSpPr>
            <p:cNvPr id="141" name="Line 141"/>
            <p:cNvSpPr>
              <a:spLocks noChangeShapeType="1"/>
            </p:cNvSpPr>
            <p:nvPr/>
          </p:nvSpPr>
          <p:spPr bwMode="auto">
            <a:xfrm>
              <a:off x="3124" y="1565"/>
              <a:ext cx="0" cy="1009"/>
            </a:xfrm>
            <a:prstGeom prst="line">
              <a:avLst/>
            </a:prstGeom>
            <a:noFill/>
            <a:ln w="19050">
              <a:solidFill>
                <a:srgbClr val="03030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142"/>
            <p:cNvSpPr>
              <a:spLocks noChangeShapeType="1"/>
            </p:cNvSpPr>
            <p:nvPr/>
          </p:nvSpPr>
          <p:spPr bwMode="auto">
            <a:xfrm>
              <a:off x="4037" y="1489"/>
              <a:ext cx="357" cy="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43" name="Line 143"/>
            <p:cNvSpPr>
              <a:spLocks noChangeShapeType="1"/>
            </p:cNvSpPr>
            <p:nvPr/>
          </p:nvSpPr>
          <p:spPr bwMode="auto">
            <a:xfrm>
              <a:off x="4037" y="2645"/>
              <a:ext cx="357" cy="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44" name="Line 144"/>
            <p:cNvSpPr>
              <a:spLocks noChangeShapeType="1"/>
            </p:cNvSpPr>
            <p:nvPr/>
          </p:nvSpPr>
          <p:spPr bwMode="auto">
            <a:xfrm flipV="1">
              <a:off x="4760" y="1877"/>
              <a:ext cx="0" cy="37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145"/>
            <p:cNvSpPr>
              <a:spLocks noChangeShapeType="1"/>
            </p:cNvSpPr>
            <p:nvPr/>
          </p:nvSpPr>
          <p:spPr bwMode="auto">
            <a:xfrm>
              <a:off x="4760" y="1872"/>
              <a:ext cx="26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146"/>
            <p:cNvSpPr>
              <a:spLocks noChangeShapeType="1"/>
            </p:cNvSpPr>
            <p:nvPr/>
          </p:nvSpPr>
          <p:spPr bwMode="auto">
            <a:xfrm>
              <a:off x="5027" y="1872"/>
              <a:ext cx="0" cy="386"/>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47" name="Line 147"/>
            <p:cNvSpPr>
              <a:spLocks noChangeShapeType="1"/>
            </p:cNvSpPr>
            <p:nvPr/>
          </p:nvSpPr>
          <p:spPr bwMode="auto">
            <a:xfrm rot="-5400000">
              <a:off x="3189" y="1920"/>
              <a:ext cx="77" cy="0"/>
            </a:xfrm>
            <a:prstGeom prst="line">
              <a:avLst/>
            </a:prstGeom>
            <a:noFill/>
            <a:ln w="19050">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 name="Line 148"/>
            <p:cNvSpPr>
              <a:spLocks noChangeShapeType="1"/>
            </p:cNvSpPr>
            <p:nvPr/>
          </p:nvSpPr>
          <p:spPr bwMode="auto">
            <a:xfrm rot="-5400000">
              <a:off x="3188" y="2204"/>
              <a:ext cx="77" cy="0"/>
            </a:xfrm>
            <a:prstGeom prst="line">
              <a:avLst/>
            </a:prstGeom>
            <a:noFill/>
            <a:ln w="19050">
              <a:solidFill>
                <a:srgbClr val="030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Line 149"/>
            <p:cNvSpPr>
              <a:spLocks noChangeShapeType="1"/>
            </p:cNvSpPr>
            <p:nvPr/>
          </p:nvSpPr>
          <p:spPr bwMode="auto">
            <a:xfrm flipV="1">
              <a:off x="3235" y="1410"/>
              <a:ext cx="0" cy="1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150"/>
            <p:cNvSpPr>
              <a:spLocks noChangeShapeType="1"/>
            </p:cNvSpPr>
            <p:nvPr/>
          </p:nvSpPr>
          <p:spPr bwMode="auto">
            <a:xfrm>
              <a:off x="3220" y="2561"/>
              <a:ext cx="0" cy="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151"/>
            <p:cNvSpPr>
              <a:spLocks noChangeShapeType="1"/>
            </p:cNvSpPr>
            <p:nvPr/>
          </p:nvSpPr>
          <p:spPr bwMode="auto">
            <a:xfrm>
              <a:off x="4487" y="2390"/>
              <a:ext cx="0" cy="3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Line 152"/>
            <p:cNvSpPr>
              <a:spLocks noChangeShapeType="1"/>
            </p:cNvSpPr>
            <p:nvPr/>
          </p:nvSpPr>
          <p:spPr bwMode="auto">
            <a:xfrm flipV="1">
              <a:off x="4475" y="1414"/>
              <a:ext cx="0" cy="3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153"/>
            <p:cNvSpPr>
              <a:spLocks noChangeShapeType="1"/>
            </p:cNvSpPr>
            <p:nvPr/>
          </p:nvSpPr>
          <p:spPr bwMode="auto">
            <a:xfrm>
              <a:off x="4579" y="1720"/>
              <a:ext cx="0" cy="694"/>
            </a:xfrm>
            <a:prstGeom prst="line">
              <a:avLst/>
            </a:prstGeom>
            <a:noFill/>
            <a:ln w="19050">
              <a:solidFill>
                <a:srgbClr val="03030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154"/>
            <p:cNvSpPr>
              <a:spLocks noChangeShapeType="1"/>
            </p:cNvSpPr>
            <p:nvPr/>
          </p:nvSpPr>
          <p:spPr bwMode="auto">
            <a:xfrm>
              <a:off x="4671" y="2403"/>
              <a:ext cx="70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155"/>
            <p:cNvSpPr>
              <a:spLocks noChangeShapeType="1"/>
            </p:cNvSpPr>
            <p:nvPr/>
          </p:nvSpPr>
          <p:spPr bwMode="auto">
            <a:xfrm>
              <a:off x="4671" y="1697"/>
              <a:ext cx="70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158"/>
            <p:cNvSpPr>
              <a:spLocks noChangeShapeType="1"/>
            </p:cNvSpPr>
            <p:nvPr/>
          </p:nvSpPr>
          <p:spPr bwMode="auto">
            <a:xfrm flipH="1">
              <a:off x="3250" y="2069"/>
              <a:ext cx="351"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7" name="Line 159"/>
            <p:cNvSpPr>
              <a:spLocks noChangeShapeType="1"/>
            </p:cNvSpPr>
            <p:nvPr/>
          </p:nvSpPr>
          <p:spPr bwMode="auto">
            <a:xfrm>
              <a:off x="3602" y="2176"/>
              <a:ext cx="426"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160"/>
            <p:cNvSpPr>
              <a:spLocks noChangeShapeType="1"/>
            </p:cNvSpPr>
            <p:nvPr/>
          </p:nvSpPr>
          <p:spPr bwMode="auto">
            <a:xfrm flipH="1">
              <a:off x="3526" y="2273"/>
              <a:ext cx="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161"/>
            <p:cNvSpPr>
              <a:spLocks noChangeShapeType="1"/>
            </p:cNvSpPr>
            <p:nvPr/>
          </p:nvSpPr>
          <p:spPr bwMode="auto">
            <a:xfrm>
              <a:off x="3526" y="2270"/>
              <a:ext cx="0" cy="1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0" name="Group 162"/>
            <p:cNvGrpSpPr>
              <a:grpSpLocks/>
            </p:cNvGrpSpPr>
            <p:nvPr/>
          </p:nvGrpSpPr>
          <p:grpSpPr bwMode="auto">
            <a:xfrm>
              <a:off x="4058" y="2270"/>
              <a:ext cx="89" cy="154"/>
              <a:chOff x="5940" y="10176"/>
              <a:chExt cx="180" cy="312"/>
            </a:xfrm>
          </p:grpSpPr>
          <p:sp>
            <p:nvSpPr>
              <p:cNvPr id="280" name="Line 163"/>
              <p:cNvSpPr>
                <a:spLocks noChangeShapeType="1"/>
              </p:cNvSpPr>
              <p:nvPr/>
            </p:nvSpPr>
            <p:spPr bwMode="auto">
              <a:xfrm>
                <a:off x="5940" y="10176"/>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164"/>
              <p:cNvSpPr>
                <a:spLocks noChangeShapeType="1"/>
              </p:cNvSpPr>
              <p:nvPr/>
            </p:nvSpPr>
            <p:spPr bwMode="auto">
              <a:xfrm>
                <a:off x="6120" y="10176"/>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1" name="Text Box 165"/>
            <p:cNvSpPr txBox="1">
              <a:spLocks noChangeArrowheads="1"/>
            </p:cNvSpPr>
            <p:nvPr/>
          </p:nvSpPr>
          <p:spPr bwMode="auto">
            <a:xfrm>
              <a:off x="3484" y="1836"/>
              <a:ext cx="72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  </a:t>
              </a: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c      </a:t>
              </a:r>
              <a:r>
                <a:rPr lang="en-US" altLang="zh-CN" sz="2000" b="1">
                  <a:latin typeface="宋体" panose="02010600030101010101" pitchFamily="2" charset="-122"/>
                </a:rPr>
                <a:t>-</a:t>
              </a:r>
              <a:endParaRPr lang="en-US" altLang="zh-CN" sz="2000" b="1">
                <a:latin typeface="Times New Roman" panose="02020603050405020304" pitchFamily="18" charset="0"/>
              </a:endParaRPr>
            </a:p>
          </p:txBody>
        </p:sp>
        <p:sp>
          <p:nvSpPr>
            <p:cNvPr id="162" name="Text Box 166"/>
            <p:cNvSpPr txBox="1">
              <a:spLocks noChangeArrowheads="1"/>
            </p:cNvSpPr>
            <p:nvPr/>
          </p:nvSpPr>
          <p:spPr bwMode="auto">
            <a:xfrm>
              <a:off x="3770" y="1463"/>
              <a:ext cx="4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VD</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163" name="Text Box 167"/>
            <p:cNvSpPr txBox="1">
              <a:spLocks noChangeArrowheads="1"/>
            </p:cNvSpPr>
            <p:nvPr/>
          </p:nvSpPr>
          <p:spPr bwMode="auto">
            <a:xfrm>
              <a:off x="4126" y="1467"/>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i="1">
                  <a:latin typeface="Times New Roman" panose="02020603050405020304" pitchFamily="18" charset="0"/>
                </a:rPr>
                <a:t>i</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164" name="Text Box 168"/>
            <p:cNvSpPr txBox="1">
              <a:spLocks noChangeArrowheads="1"/>
            </p:cNvSpPr>
            <p:nvPr/>
          </p:nvSpPr>
          <p:spPr bwMode="auto">
            <a:xfrm>
              <a:off x="3733" y="2424"/>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VD</a:t>
              </a:r>
              <a:r>
                <a:rPr lang="en-US" altLang="zh-CN" sz="2000" b="1" baseline="-25000">
                  <a:latin typeface="Times New Roman" panose="02020603050405020304" pitchFamily="18" charset="0"/>
                </a:rPr>
                <a:t>2</a:t>
              </a:r>
              <a:endParaRPr lang="en-US" altLang="zh-CN" sz="2000" b="1">
                <a:latin typeface="Times New Roman" panose="02020603050405020304" pitchFamily="18" charset="0"/>
              </a:endParaRPr>
            </a:p>
          </p:txBody>
        </p:sp>
        <p:sp>
          <p:nvSpPr>
            <p:cNvPr id="165" name="Text Box 169"/>
            <p:cNvSpPr txBox="1">
              <a:spLocks noChangeArrowheads="1"/>
            </p:cNvSpPr>
            <p:nvPr/>
          </p:nvSpPr>
          <p:spPr bwMode="auto">
            <a:xfrm>
              <a:off x="4133" y="2407"/>
              <a:ext cx="27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i="1">
                  <a:latin typeface="Times New Roman" panose="02020603050405020304" pitchFamily="18" charset="0"/>
                </a:rPr>
                <a:t>i</a:t>
              </a:r>
              <a:r>
                <a:rPr lang="en-US" altLang="zh-CN" sz="2000" b="1" baseline="-25000">
                  <a:latin typeface="Times New Roman" panose="02020603050405020304" pitchFamily="18" charset="0"/>
                </a:rPr>
                <a:t>2</a:t>
              </a:r>
            </a:p>
          </p:txBody>
        </p:sp>
        <p:sp>
          <p:nvSpPr>
            <p:cNvPr id="166" name="Text Box 170"/>
            <p:cNvSpPr txBox="1">
              <a:spLocks noChangeArrowheads="1"/>
            </p:cNvSpPr>
            <p:nvPr/>
          </p:nvSpPr>
          <p:spPr bwMode="auto">
            <a:xfrm>
              <a:off x="3496" y="2236"/>
              <a:ext cx="76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1800" b="1" dirty="0">
                  <a:latin typeface="Times New Roman" panose="02020603050405020304" pitchFamily="18" charset="0"/>
                </a:rPr>
                <a:t>载波信号</a:t>
              </a:r>
            </a:p>
          </p:txBody>
        </p:sp>
        <p:sp>
          <p:nvSpPr>
            <p:cNvPr id="167" name="Text Box 171"/>
            <p:cNvSpPr txBox="1">
              <a:spLocks noChangeArrowheads="1"/>
            </p:cNvSpPr>
            <p:nvPr/>
          </p:nvSpPr>
          <p:spPr bwMode="auto">
            <a:xfrm>
              <a:off x="4452" y="1453"/>
              <a:ext cx="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3</a:t>
              </a:r>
            </a:p>
          </p:txBody>
        </p:sp>
        <p:sp>
          <p:nvSpPr>
            <p:cNvPr id="168" name="Text Box 172"/>
            <p:cNvSpPr txBox="1">
              <a:spLocks noChangeArrowheads="1"/>
            </p:cNvSpPr>
            <p:nvPr/>
          </p:nvSpPr>
          <p:spPr bwMode="auto">
            <a:xfrm>
              <a:off x="4020" y="2040"/>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p>
          </p:txBody>
        </p:sp>
        <p:sp>
          <p:nvSpPr>
            <p:cNvPr id="169" name="Text Box 174"/>
            <p:cNvSpPr txBox="1">
              <a:spLocks noChangeArrowheads="1"/>
            </p:cNvSpPr>
            <p:nvPr/>
          </p:nvSpPr>
          <p:spPr bwMode="auto">
            <a:xfrm>
              <a:off x="4816" y="1951"/>
              <a:ext cx="3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i="1">
                  <a:latin typeface="Times New Roman" panose="02020603050405020304" pitchFamily="18" charset="0"/>
                </a:rPr>
                <a:t>i</a:t>
              </a:r>
              <a:r>
                <a:rPr lang="en-US" altLang="zh-CN" sz="2000" b="1" baseline="-25000">
                  <a:latin typeface="Times New Roman" panose="02020603050405020304" pitchFamily="18" charset="0"/>
                </a:rPr>
                <a:t>3</a:t>
              </a:r>
            </a:p>
          </p:txBody>
        </p:sp>
        <p:sp>
          <p:nvSpPr>
            <p:cNvPr id="170" name="Text Box 176"/>
            <p:cNvSpPr txBox="1">
              <a:spLocks noChangeArrowheads="1"/>
            </p:cNvSpPr>
            <p:nvPr/>
          </p:nvSpPr>
          <p:spPr bwMode="auto">
            <a:xfrm>
              <a:off x="3180" y="1736"/>
              <a:ext cx="42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i="1">
                  <a:latin typeface="Times New Roman" panose="02020603050405020304" pitchFamily="18" charset="0"/>
                </a:rPr>
                <a:t>R</a:t>
              </a:r>
              <a:r>
                <a:rPr lang="en-US" altLang="zh-CN" sz="2000" b="1" baseline="-25000">
                  <a:latin typeface="Times New Roman" panose="02020603050405020304" pitchFamily="18" charset="0"/>
                </a:rPr>
                <a:t>P</a:t>
              </a:r>
              <a:endParaRPr lang="en-US" altLang="zh-CN" sz="2000" b="1">
                <a:latin typeface="Times New Roman" panose="02020603050405020304" pitchFamily="18" charset="0"/>
              </a:endParaRPr>
            </a:p>
          </p:txBody>
        </p:sp>
        <p:sp>
          <p:nvSpPr>
            <p:cNvPr id="171" name="Line 177"/>
            <p:cNvSpPr>
              <a:spLocks noChangeShapeType="1"/>
            </p:cNvSpPr>
            <p:nvPr/>
          </p:nvSpPr>
          <p:spPr bwMode="auto">
            <a:xfrm>
              <a:off x="4049" y="2066"/>
              <a:ext cx="4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2" name="Group 179"/>
            <p:cNvGrpSpPr>
              <a:grpSpLocks noChangeAspect="1"/>
            </p:cNvGrpSpPr>
            <p:nvPr/>
          </p:nvGrpSpPr>
          <p:grpSpPr bwMode="auto">
            <a:xfrm flipV="1">
              <a:off x="4475" y="1742"/>
              <a:ext cx="55" cy="108"/>
              <a:chOff x="3653" y="4688"/>
              <a:chExt cx="72" cy="144"/>
            </a:xfrm>
          </p:grpSpPr>
          <p:sp>
            <p:nvSpPr>
              <p:cNvPr id="278" name="Arc 18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9" name="Arc 18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3" name="Group 182"/>
            <p:cNvGrpSpPr>
              <a:grpSpLocks noChangeAspect="1"/>
            </p:cNvGrpSpPr>
            <p:nvPr/>
          </p:nvGrpSpPr>
          <p:grpSpPr bwMode="auto">
            <a:xfrm flipV="1">
              <a:off x="4475" y="1850"/>
              <a:ext cx="55" cy="107"/>
              <a:chOff x="3653" y="4688"/>
              <a:chExt cx="72" cy="144"/>
            </a:xfrm>
          </p:grpSpPr>
          <p:sp>
            <p:nvSpPr>
              <p:cNvPr id="276" name="Arc 18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 name="Arc 18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 name="Group 185"/>
            <p:cNvGrpSpPr>
              <a:grpSpLocks noChangeAspect="1"/>
            </p:cNvGrpSpPr>
            <p:nvPr/>
          </p:nvGrpSpPr>
          <p:grpSpPr bwMode="auto">
            <a:xfrm flipV="1">
              <a:off x="4476" y="1957"/>
              <a:ext cx="55" cy="108"/>
              <a:chOff x="3653" y="4688"/>
              <a:chExt cx="72" cy="144"/>
            </a:xfrm>
          </p:grpSpPr>
          <p:sp>
            <p:nvSpPr>
              <p:cNvPr id="274" name="Arc 18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5" name="Arc 18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 name="Group 188"/>
            <p:cNvGrpSpPr>
              <a:grpSpLocks noChangeAspect="1"/>
            </p:cNvGrpSpPr>
            <p:nvPr/>
          </p:nvGrpSpPr>
          <p:grpSpPr bwMode="auto">
            <a:xfrm flipV="1">
              <a:off x="4478" y="2065"/>
              <a:ext cx="55" cy="107"/>
              <a:chOff x="3653" y="4688"/>
              <a:chExt cx="72" cy="144"/>
            </a:xfrm>
          </p:grpSpPr>
          <p:sp>
            <p:nvSpPr>
              <p:cNvPr id="272" name="Arc 18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 name="Arc 19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 name="Group 191"/>
            <p:cNvGrpSpPr>
              <a:grpSpLocks noChangeAspect="1"/>
            </p:cNvGrpSpPr>
            <p:nvPr/>
          </p:nvGrpSpPr>
          <p:grpSpPr bwMode="auto">
            <a:xfrm flipV="1">
              <a:off x="4479" y="2177"/>
              <a:ext cx="55" cy="107"/>
              <a:chOff x="3653" y="4688"/>
              <a:chExt cx="72" cy="144"/>
            </a:xfrm>
          </p:grpSpPr>
          <p:sp>
            <p:nvSpPr>
              <p:cNvPr id="270" name="Arc 1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 name="Arc 1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7" name="Group 194"/>
            <p:cNvGrpSpPr>
              <a:grpSpLocks noChangeAspect="1"/>
            </p:cNvGrpSpPr>
            <p:nvPr/>
          </p:nvGrpSpPr>
          <p:grpSpPr bwMode="auto">
            <a:xfrm flipV="1">
              <a:off x="4487" y="2286"/>
              <a:ext cx="54" cy="108"/>
              <a:chOff x="3653" y="4688"/>
              <a:chExt cx="72" cy="144"/>
            </a:xfrm>
          </p:grpSpPr>
          <p:sp>
            <p:nvSpPr>
              <p:cNvPr id="268" name="Arc 1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 name="Arc 1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 name="Group 197"/>
            <p:cNvGrpSpPr>
              <a:grpSpLocks noChangeAspect="1"/>
            </p:cNvGrpSpPr>
            <p:nvPr/>
          </p:nvGrpSpPr>
          <p:grpSpPr bwMode="auto">
            <a:xfrm flipH="1" flipV="1">
              <a:off x="3172" y="2238"/>
              <a:ext cx="54" cy="108"/>
              <a:chOff x="3653" y="4688"/>
              <a:chExt cx="72" cy="144"/>
            </a:xfrm>
          </p:grpSpPr>
          <p:sp>
            <p:nvSpPr>
              <p:cNvPr id="266" name="Arc 19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 name="Arc 19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 name="Group 200"/>
            <p:cNvGrpSpPr>
              <a:grpSpLocks noChangeAspect="1"/>
            </p:cNvGrpSpPr>
            <p:nvPr/>
          </p:nvGrpSpPr>
          <p:grpSpPr bwMode="auto">
            <a:xfrm flipH="1" flipV="1">
              <a:off x="3171" y="2347"/>
              <a:ext cx="54" cy="107"/>
              <a:chOff x="3653" y="4688"/>
              <a:chExt cx="72" cy="144"/>
            </a:xfrm>
          </p:grpSpPr>
          <p:sp>
            <p:nvSpPr>
              <p:cNvPr id="264" name="Arc 20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 name="Arc 20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0" name="Group 203"/>
            <p:cNvGrpSpPr>
              <a:grpSpLocks noChangeAspect="1"/>
            </p:cNvGrpSpPr>
            <p:nvPr/>
          </p:nvGrpSpPr>
          <p:grpSpPr bwMode="auto">
            <a:xfrm flipH="1" flipV="1">
              <a:off x="3167" y="2457"/>
              <a:ext cx="54" cy="107"/>
              <a:chOff x="3653" y="4688"/>
              <a:chExt cx="72" cy="144"/>
            </a:xfrm>
          </p:grpSpPr>
          <p:sp>
            <p:nvSpPr>
              <p:cNvPr id="262" name="Arc 20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Arc 20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1" name="Text Box 206"/>
            <p:cNvSpPr txBox="1">
              <a:spLocks noChangeArrowheads="1"/>
            </p:cNvSpPr>
            <p:nvPr/>
          </p:nvSpPr>
          <p:spPr bwMode="auto">
            <a:xfrm>
              <a:off x="2656" y="1676"/>
              <a:ext cx="267"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1800" b="1">
                  <a:latin typeface="Times New Roman" panose="02020603050405020304" pitchFamily="18" charset="0"/>
                </a:rPr>
                <a:t>调制信号</a:t>
              </a:r>
            </a:p>
          </p:txBody>
        </p:sp>
        <p:sp>
          <p:nvSpPr>
            <p:cNvPr id="182" name="Line 207"/>
            <p:cNvSpPr>
              <a:spLocks noChangeShapeType="1"/>
            </p:cNvSpPr>
            <p:nvPr/>
          </p:nvSpPr>
          <p:spPr bwMode="auto">
            <a:xfrm flipH="1">
              <a:off x="2753" y="2337"/>
              <a:ext cx="26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Line 208"/>
            <p:cNvSpPr>
              <a:spLocks noChangeShapeType="1"/>
            </p:cNvSpPr>
            <p:nvPr/>
          </p:nvSpPr>
          <p:spPr bwMode="auto">
            <a:xfrm flipH="1">
              <a:off x="2740" y="1635"/>
              <a:ext cx="26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209"/>
            <p:cNvSpPr>
              <a:spLocks noChangeShapeType="1"/>
            </p:cNvSpPr>
            <p:nvPr/>
          </p:nvSpPr>
          <p:spPr bwMode="auto">
            <a:xfrm>
              <a:off x="3012" y="1636"/>
              <a:ext cx="0" cy="126"/>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210"/>
            <p:cNvSpPr>
              <a:spLocks noChangeShapeType="1"/>
            </p:cNvSpPr>
            <p:nvPr/>
          </p:nvSpPr>
          <p:spPr bwMode="auto">
            <a:xfrm>
              <a:off x="3020" y="2211"/>
              <a:ext cx="0" cy="126"/>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6" name="Group 211"/>
            <p:cNvGrpSpPr>
              <a:grpSpLocks/>
            </p:cNvGrpSpPr>
            <p:nvPr/>
          </p:nvGrpSpPr>
          <p:grpSpPr bwMode="auto">
            <a:xfrm>
              <a:off x="3015" y="1759"/>
              <a:ext cx="59" cy="448"/>
              <a:chOff x="2332" y="1774"/>
              <a:chExt cx="59" cy="448"/>
            </a:xfrm>
          </p:grpSpPr>
          <p:sp>
            <p:nvSpPr>
              <p:cNvPr id="254" name="Arc 212"/>
              <p:cNvSpPr>
                <a:spLocks noChangeAspect="1"/>
              </p:cNvSpPr>
              <p:nvPr/>
            </p:nvSpPr>
            <p:spPr bwMode="auto">
              <a:xfrm flipV="1">
                <a:off x="2332" y="1828"/>
                <a:ext cx="54" cy="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Arc 213"/>
              <p:cNvSpPr>
                <a:spLocks noChangeAspect="1"/>
              </p:cNvSpPr>
              <p:nvPr/>
            </p:nvSpPr>
            <p:spPr bwMode="auto">
              <a:xfrm>
                <a:off x="2332" y="1774"/>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 name="Arc 214"/>
              <p:cNvSpPr>
                <a:spLocks noChangeAspect="1"/>
              </p:cNvSpPr>
              <p:nvPr/>
            </p:nvSpPr>
            <p:spPr bwMode="auto">
              <a:xfrm flipV="1">
                <a:off x="2334" y="1944"/>
                <a:ext cx="54" cy="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 name="Arc 215"/>
              <p:cNvSpPr>
                <a:spLocks noChangeAspect="1"/>
              </p:cNvSpPr>
              <p:nvPr/>
            </p:nvSpPr>
            <p:spPr bwMode="auto">
              <a:xfrm>
                <a:off x="2334" y="1890"/>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 name="Arc 216"/>
              <p:cNvSpPr>
                <a:spLocks noChangeAspect="1"/>
              </p:cNvSpPr>
              <p:nvPr/>
            </p:nvSpPr>
            <p:spPr bwMode="auto">
              <a:xfrm flipV="1">
                <a:off x="2333" y="2057"/>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 name="Arc 217"/>
              <p:cNvSpPr>
                <a:spLocks noChangeAspect="1"/>
              </p:cNvSpPr>
              <p:nvPr/>
            </p:nvSpPr>
            <p:spPr bwMode="auto">
              <a:xfrm>
                <a:off x="2333" y="2003"/>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 name="Arc 218"/>
              <p:cNvSpPr>
                <a:spLocks noChangeAspect="1"/>
              </p:cNvSpPr>
              <p:nvPr/>
            </p:nvSpPr>
            <p:spPr bwMode="auto">
              <a:xfrm flipV="1">
                <a:off x="2337" y="2169"/>
                <a:ext cx="54" cy="5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 name="Arc 219"/>
              <p:cNvSpPr>
                <a:spLocks noChangeAspect="1"/>
              </p:cNvSpPr>
              <p:nvPr/>
            </p:nvSpPr>
            <p:spPr bwMode="auto">
              <a:xfrm>
                <a:off x="2337" y="2115"/>
                <a:ext cx="54" cy="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7" name="Group 220"/>
            <p:cNvGrpSpPr>
              <a:grpSpLocks noChangeAspect="1"/>
            </p:cNvGrpSpPr>
            <p:nvPr/>
          </p:nvGrpSpPr>
          <p:grpSpPr bwMode="auto">
            <a:xfrm flipH="1" flipV="1">
              <a:off x="4614" y="1830"/>
              <a:ext cx="54" cy="108"/>
              <a:chOff x="3653" y="4688"/>
              <a:chExt cx="72" cy="144"/>
            </a:xfrm>
          </p:grpSpPr>
          <p:sp>
            <p:nvSpPr>
              <p:cNvPr id="252" name="Arc 22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3" name="Arc 22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8" name="Group 223"/>
            <p:cNvGrpSpPr>
              <a:grpSpLocks noChangeAspect="1"/>
            </p:cNvGrpSpPr>
            <p:nvPr/>
          </p:nvGrpSpPr>
          <p:grpSpPr bwMode="auto">
            <a:xfrm flipH="1" flipV="1">
              <a:off x="4613" y="1943"/>
              <a:ext cx="54" cy="107"/>
              <a:chOff x="3653" y="4688"/>
              <a:chExt cx="72" cy="144"/>
            </a:xfrm>
          </p:grpSpPr>
          <p:sp>
            <p:nvSpPr>
              <p:cNvPr id="250" name="Arc 22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1" name="Arc 22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9" name="Group 226"/>
            <p:cNvGrpSpPr>
              <a:grpSpLocks noChangeAspect="1"/>
            </p:cNvGrpSpPr>
            <p:nvPr/>
          </p:nvGrpSpPr>
          <p:grpSpPr bwMode="auto">
            <a:xfrm flipH="1" flipV="1">
              <a:off x="4613" y="2053"/>
              <a:ext cx="54" cy="107"/>
              <a:chOff x="3653" y="4688"/>
              <a:chExt cx="72" cy="144"/>
            </a:xfrm>
          </p:grpSpPr>
          <p:sp>
            <p:nvSpPr>
              <p:cNvPr id="248" name="Arc 22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9" name="Arc 22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0" name="Group 229"/>
            <p:cNvGrpSpPr>
              <a:grpSpLocks noChangeAspect="1"/>
            </p:cNvGrpSpPr>
            <p:nvPr/>
          </p:nvGrpSpPr>
          <p:grpSpPr bwMode="auto">
            <a:xfrm flipH="1" flipV="1">
              <a:off x="4616" y="2167"/>
              <a:ext cx="54" cy="107"/>
              <a:chOff x="3653" y="4688"/>
              <a:chExt cx="72" cy="144"/>
            </a:xfrm>
          </p:grpSpPr>
          <p:sp>
            <p:nvSpPr>
              <p:cNvPr id="246" name="Arc 23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 name="Arc 23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1" name="Group 232"/>
            <p:cNvGrpSpPr>
              <a:grpSpLocks noChangeAspect="1"/>
            </p:cNvGrpSpPr>
            <p:nvPr/>
          </p:nvGrpSpPr>
          <p:grpSpPr bwMode="auto">
            <a:xfrm rot="5400000" flipH="1" flipV="1">
              <a:off x="3978" y="2188"/>
              <a:ext cx="54" cy="108"/>
              <a:chOff x="3653" y="4688"/>
              <a:chExt cx="72" cy="144"/>
            </a:xfrm>
          </p:grpSpPr>
          <p:sp>
            <p:nvSpPr>
              <p:cNvPr id="244" name="Arc 23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 name="Arc 23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2" name="Group 235"/>
            <p:cNvGrpSpPr>
              <a:grpSpLocks noChangeAspect="1"/>
            </p:cNvGrpSpPr>
            <p:nvPr/>
          </p:nvGrpSpPr>
          <p:grpSpPr bwMode="auto">
            <a:xfrm rot="5400000" flipH="1" flipV="1">
              <a:off x="3866" y="2195"/>
              <a:ext cx="53" cy="108"/>
              <a:chOff x="3653" y="4688"/>
              <a:chExt cx="72" cy="144"/>
            </a:xfrm>
          </p:grpSpPr>
          <p:sp>
            <p:nvSpPr>
              <p:cNvPr id="242" name="Arc 23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3" name="Arc 23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3" name="Group 238"/>
            <p:cNvGrpSpPr>
              <a:grpSpLocks noChangeAspect="1"/>
            </p:cNvGrpSpPr>
            <p:nvPr/>
          </p:nvGrpSpPr>
          <p:grpSpPr bwMode="auto">
            <a:xfrm rot="5400000" flipH="1" flipV="1">
              <a:off x="3754" y="2195"/>
              <a:ext cx="53" cy="108"/>
              <a:chOff x="3653" y="4688"/>
              <a:chExt cx="72" cy="144"/>
            </a:xfrm>
          </p:grpSpPr>
          <p:sp>
            <p:nvSpPr>
              <p:cNvPr id="240" name="Arc 23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1" name="Arc 24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4" name="Group 241"/>
            <p:cNvGrpSpPr>
              <a:grpSpLocks noChangeAspect="1"/>
            </p:cNvGrpSpPr>
            <p:nvPr/>
          </p:nvGrpSpPr>
          <p:grpSpPr bwMode="auto">
            <a:xfrm rot="5400000" flipH="1" flipV="1">
              <a:off x="3636" y="2191"/>
              <a:ext cx="53" cy="108"/>
              <a:chOff x="3653" y="4688"/>
              <a:chExt cx="72" cy="144"/>
            </a:xfrm>
          </p:grpSpPr>
          <p:sp>
            <p:nvSpPr>
              <p:cNvPr id="238" name="Arc 24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 name="Arc 24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5" name="Group 244"/>
            <p:cNvGrpSpPr>
              <a:grpSpLocks noChangeAspect="1"/>
            </p:cNvGrpSpPr>
            <p:nvPr/>
          </p:nvGrpSpPr>
          <p:grpSpPr bwMode="auto">
            <a:xfrm rot="16200000" flipH="1">
              <a:off x="3967" y="2044"/>
              <a:ext cx="54" cy="108"/>
              <a:chOff x="3653" y="4688"/>
              <a:chExt cx="72" cy="144"/>
            </a:xfrm>
          </p:grpSpPr>
          <p:sp>
            <p:nvSpPr>
              <p:cNvPr id="236" name="Arc 24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7" name="Arc 24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6" name="Group 247"/>
            <p:cNvGrpSpPr>
              <a:grpSpLocks noChangeAspect="1"/>
            </p:cNvGrpSpPr>
            <p:nvPr/>
          </p:nvGrpSpPr>
          <p:grpSpPr bwMode="auto">
            <a:xfrm rot="16200000" flipH="1">
              <a:off x="3851" y="2045"/>
              <a:ext cx="54" cy="108"/>
              <a:chOff x="3653" y="4688"/>
              <a:chExt cx="72" cy="144"/>
            </a:xfrm>
          </p:grpSpPr>
          <p:sp>
            <p:nvSpPr>
              <p:cNvPr id="234" name="Arc 24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 name="Arc 24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7" name="Group 250"/>
            <p:cNvGrpSpPr>
              <a:grpSpLocks noChangeAspect="1"/>
            </p:cNvGrpSpPr>
            <p:nvPr/>
          </p:nvGrpSpPr>
          <p:grpSpPr bwMode="auto">
            <a:xfrm rot="16200000" flipH="1">
              <a:off x="3736" y="2045"/>
              <a:ext cx="54" cy="108"/>
              <a:chOff x="3653" y="4688"/>
              <a:chExt cx="72" cy="144"/>
            </a:xfrm>
          </p:grpSpPr>
          <p:sp>
            <p:nvSpPr>
              <p:cNvPr id="232" name="Arc 25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 name="Arc 25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8" name="Group 253"/>
            <p:cNvGrpSpPr>
              <a:grpSpLocks noChangeAspect="1"/>
            </p:cNvGrpSpPr>
            <p:nvPr/>
          </p:nvGrpSpPr>
          <p:grpSpPr bwMode="auto">
            <a:xfrm rot="16200000" flipH="1">
              <a:off x="3626" y="2042"/>
              <a:ext cx="54" cy="108"/>
              <a:chOff x="3653" y="4688"/>
              <a:chExt cx="72" cy="144"/>
            </a:xfrm>
          </p:grpSpPr>
          <p:sp>
            <p:nvSpPr>
              <p:cNvPr id="230" name="Arc 25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1" name="Arc 25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9" name="Group 256"/>
            <p:cNvGrpSpPr>
              <a:grpSpLocks/>
            </p:cNvGrpSpPr>
            <p:nvPr/>
          </p:nvGrpSpPr>
          <p:grpSpPr bwMode="auto">
            <a:xfrm>
              <a:off x="3170" y="1556"/>
              <a:ext cx="62" cy="331"/>
              <a:chOff x="2483" y="1571"/>
              <a:chExt cx="62" cy="331"/>
            </a:xfrm>
          </p:grpSpPr>
          <p:grpSp>
            <p:nvGrpSpPr>
              <p:cNvPr id="221" name="Group 257"/>
              <p:cNvGrpSpPr>
                <a:grpSpLocks noChangeAspect="1"/>
              </p:cNvGrpSpPr>
              <p:nvPr/>
            </p:nvGrpSpPr>
            <p:grpSpPr bwMode="auto">
              <a:xfrm flipH="1" flipV="1">
                <a:off x="2491" y="1571"/>
                <a:ext cx="54" cy="108"/>
                <a:chOff x="3653" y="4688"/>
                <a:chExt cx="72" cy="144"/>
              </a:xfrm>
            </p:grpSpPr>
            <p:sp>
              <p:nvSpPr>
                <p:cNvPr id="228" name="Arc 25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9" name="Arc 25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2" name="Group 260"/>
              <p:cNvGrpSpPr>
                <a:grpSpLocks noChangeAspect="1"/>
              </p:cNvGrpSpPr>
              <p:nvPr/>
            </p:nvGrpSpPr>
            <p:grpSpPr bwMode="auto">
              <a:xfrm flipH="1" flipV="1">
                <a:off x="2490" y="1680"/>
                <a:ext cx="54" cy="107"/>
                <a:chOff x="3653" y="4688"/>
                <a:chExt cx="72" cy="144"/>
              </a:xfrm>
            </p:grpSpPr>
            <p:sp>
              <p:nvSpPr>
                <p:cNvPr id="226" name="Arc 26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 name="Arc 26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3" name="Group 263"/>
              <p:cNvGrpSpPr>
                <a:grpSpLocks noChangeAspect="1"/>
              </p:cNvGrpSpPr>
              <p:nvPr/>
            </p:nvGrpSpPr>
            <p:grpSpPr bwMode="auto">
              <a:xfrm flipH="1" flipV="1">
                <a:off x="2483" y="1794"/>
                <a:ext cx="54" cy="108"/>
                <a:chOff x="3653" y="4688"/>
                <a:chExt cx="72" cy="144"/>
              </a:xfrm>
            </p:grpSpPr>
            <p:sp>
              <p:nvSpPr>
                <p:cNvPr id="224" name="Arc 26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 name="Arc 26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00" name="Line 266"/>
            <p:cNvSpPr>
              <a:spLocks noChangeShapeType="1"/>
            </p:cNvSpPr>
            <p:nvPr/>
          </p:nvSpPr>
          <p:spPr bwMode="auto">
            <a:xfrm>
              <a:off x="4673" y="2271"/>
              <a:ext cx="0" cy="134"/>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267"/>
            <p:cNvSpPr>
              <a:spLocks noChangeShapeType="1"/>
            </p:cNvSpPr>
            <p:nvPr/>
          </p:nvSpPr>
          <p:spPr bwMode="auto">
            <a:xfrm>
              <a:off x="4671" y="1698"/>
              <a:ext cx="0" cy="134"/>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Rectangle 268"/>
            <p:cNvSpPr>
              <a:spLocks noChangeArrowheads="1"/>
            </p:cNvSpPr>
            <p:nvPr/>
          </p:nvSpPr>
          <p:spPr bwMode="auto">
            <a:xfrm rot="5400000">
              <a:off x="3123" y="2024"/>
              <a:ext cx="207" cy="81"/>
            </a:xfrm>
            <a:prstGeom prst="rect">
              <a:avLst/>
            </a:prstGeom>
            <a:noFill/>
            <a:ln w="19050">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3" name="Rectangle 269"/>
            <p:cNvSpPr>
              <a:spLocks noChangeArrowheads="1"/>
            </p:cNvSpPr>
            <p:nvPr/>
          </p:nvSpPr>
          <p:spPr bwMode="auto">
            <a:xfrm rot="5400000">
              <a:off x="5093" y="2011"/>
              <a:ext cx="208" cy="81"/>
            </a:xfrm>
            <a:prstGeom prst="rect">
              <a:avLst/>
            </a:prstGeom>
            <a:noFill/>
            <a:ln w="19050">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4" name="Line 270"/>
            <p:cNvSpPr>
              <a:spLocks noChangeShapeType="1"/>
            </p:cNvSpPr>
            <p:nvPr/>
          </p:nvSpPr>
          <p:spPr bwMode="auto">
            <a:xfrm rot="5400000">
              <a:off x="5077" y="1827"/>
              <a:ext cx="2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271"/>
            <p:cNvSpPr>
              <a:spLocks noChangeShapeType="1"/>
            </p:cNvSpPr>
            <p:nvPr/>
          </p:nvSpPr>
          <p:spPr bwMode="auto">
            <a:xfrm rot="5400000">
              <a:off x="5074" y="2282"/>
              <a:ext cx="2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6" name="Group 272"/>
            <p:cNvGrpSpPr>
              <a:grpSpLocks/>
            </p:cNvGrpSpPr>
            <p:nvPr/>
          </p:nvGrpSpPr>
          <p:grpSpPr bwMode="auto">
            <a:xfrm>
              <a:off x="3851" y="1344"/>
              <a:ext cx="129" cy="142"/>
              <a:chOff x="3244" y="6428"/>
              <a:chExt cx="261" cy="288"/>
            </a:xfrm>
          </p:grpSpPr>
          <p:sp>
            <p:nvSpPr>
              <p:cNvPr id="219" name="Line 273"/>
              <p:cNvSpPr>
                <a:spLocks noChangeShapeType="1"/>
              </p:cNvSpPr>
              <p:nvPr/>
            </p:nvSpPr>
            <p:spPr bwMode="auto">
              <a:xfrm rot="5400000">
                <a:off x="3361" y="6572"/>
                <a:ext cx="288"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AutoShape 274"/>
              <p:cNvSpPr>
                <a:spLocks noChangeArrowheads="1"/>
              </p:cNvSpPr>
              <p:nvPr/>
            </p:nvSpPr>
            <p:spPr bwMode="auto">
              <a:xfrm rot="5400000">
                <a:off x="3225" y="6447"/>
                <a:ext cx="288" cy="250"/>
              </a:xfrm>
              <a:prstGeom prst="triangle">
                <a:avLst>
                  <a:gd name="adj" fmla="val 50000"/>
                </a:avLst>
              </a:prstGeom>
              <a:noFill/>
              <a:ln w="19050">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207" name="Group 275"/>
            <p:cNvGrpSpPr>
              <a:grpSpLocks/>
            </p:cNvGrpSpPr>
            <p:nvPr/>
          </p:nvGrpSpPr>
          <p:grpSpPr bwMode="auto">
            <a:xfrm>
              <a:off x="3851" y="2648"/>
              <a:ext cx="129" cy="142"/>
              <a:chOff x="3244" y="6428"/>
              <a:chExt cx="261" cy="288"/>
            </a:xfrm>
          </p:grpSpPr>
          <p:sp>
            <p:nvSpPr>
              <p:cNvPr id="217" name="Line 276"/>
              <p:cNvSpPr>
                <a:spLocks noChangeShapeType="1"/>
              </p:cNvSpPr>
              <p:nvPr/>
            </p:nvSpPr>
            <p:spPr bwMode="auto">
              <a:xfrm rot="5400000">
                <a:off x="3361" y="6572"/>
                <a:ext cx="288"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AutoShape 277"/>
              <p:cNvSpPr>
                <a:spLocks noChangeArrowheads="1"/>
              </p:cNvSpPr>
              <p:nvPr/>
            </p:nvSpPr>
            <p:spPr bwMode="auto">
              <a:xfrm rot="5400000">
                <a:off x="3225" y="6447"/>
                <a:ext cx="288" cy="250"/>
              </a:xfrm>
              <a:prstGeom prst="triangle">
                <a:avLst>
                  <a:gd name="adj" fmla="val 50000"/>
                </a:avLst>
              </a:prstGeom>
              <a:noFill/>
              <a:ln w="19050">
                <a:solidFill>
                  <a:srgbClr val="03030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208" name="Oval 278"/>
            <p:cNvSpPr>
              <a:spLocks noChangeArrowheads="1"/>
            </p:cNvSpPr>
            <p:nvPr/>
          </p:nvSpPr>
          <p:spPr bwMode="auto">
            <a:xfrm>
              <a:off x="5371" y="2381"/>
              <a:ext cx="42" cy="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9" name="Oval 279"/>
            <p:cNvSpPr>
              <a:spLocks noChangeArrowheads="1"/>
            </p:cNvSpPr>
            <p:nvPr/>
          </p:nvSpPr>
          <p:spPr bwMode="auto">
            <a:xfrm>
              <a:off x="5366" y="1672"/>
              <a:ext cx="43" cy="43"/>
            </a:xfrm>
            <a:prstGeom prst="ellipse">
              <a:avLst/>
            </a:prstGeom>
            <a:noFill/>
            <a:ln w="19050">
              <a:solidFill>
                <a:srgbClr val="03030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0" name="Oval 280"/>
            <p:cNvSpPr>
              <a:spLocks noChangeArrowheads="1"/>
            </p:cNvSpPr>
            <p:nvPr/>
          </p:nvSpPr>
          <p:spPr bwMode="auto">
            <a:xfrm>
              <a:off x="2711" y="2315"/>
              <a:ext cx="43" cy="43"/>
            </a:xfrm>
            <a:prstGeom prst="ellipse">
              <a:avLst/>
            </a:prstGeom>
            <a:solidFill>
              <a:srgbClr val="FFFFFF"/>
            </a:solidFill>
            <a:ln w="19050">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1" name="Oval 281"/>
            <p:cNvSpPr>
              <a:spLocks noChangeArrowheads="1"/>
            </p:cNvSpPr>
            <p:nvPr/>
          </p:nvSpPr>
          <p:spPr bwMode="auto">
            <a:xfrm>
              <a:off x="4124" y="2423"/>
              <a:ext cx="42" cy="43"/>
            </a:xfrm>
            <a:prstGeom prst="ellipse">
              <a:avLst/>
            </a:prstGeom>
            <a:solidFill>
              <a:srgbClr val="FFFFFF"/>
            </a:solidFill>
            <a:ln w="19050">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2" name="Oval 282"/>
            <p:cNvSpPr>
              <a:spLocks noChangeArrowheads="1"/>
            </p:cNvSpPr>
            <p:nvPr/>
          </p:nvSpPr>
          <p:spPr bwMode="auto">
            <a:xfrm>
              <a:off x="3506" y="2406"/>
              <a:ext cx="42" cy="42"/>
            </a:xfrm>
            <a:prstGeom prst="ellipse">
              <a:avLst/>
            </a:prstGeom>
            <a:solidFill>
              <a:srgbClr val="FFFFFF"/>
            </a:solidFill>
            <a:ln w="19050">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3" name="Oval 283"/>
            <p:cNvSpPr>
              <a:spLocks noChangeArrowheads="1"/>
            </p:cNvSpPr>
            <p:nvPr/>
          </p:nvSpPr>
          <p:spPr bwMode="auto">
            <a:xfrm>
              <a:off x="2710" y="1613"/>
              <a:ext cx="43" cy="43"/>
            </a:xfrm>
            <a:prstGeom prst="ellipse">
              <a:avLst/>
            </a:prstGeom>
            <a:solidFill>
              <a:srgbClr val="FFFFFF"/>
            </a:solidFill>
            <a:ln w="19050">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4" name="Line 284"/>
            <p:cNvSpPr>
              <a:spLocks noChangeShapeType="1"/>
            </p:cNvSpPr>
            <p:nvPr/>
          </p:nvSpPr>
          <p:spPr bwMode="auto">
            <a:xfrm>
              <a:off x="3240" y="1413"/>
              <a:ext cx="12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285"/>
            <p:cNvSpPr>
              <a:spLocks noChangeShapeType="1"/>
            </p:cNvSpPr>
            <p:nvPr/>
          </p:nvSpPr>
          <p:spPr bwMode="auto">
            <a:xfrm>
              <a:off x="3220" y="2722"/>
              <a:ext cx="12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Rectangle 419"/>
            <p:cNvSpPr>
              <a:spLocks noChangeArrowheads="1"/>
            </p:cNvSpPr>
            <p:nvPr/>
          </p:nvSpPr>
          <p:spPr bwMode="auto">
            <a:xfrm>
              <a:off x="2574" y="2407"/>
              <a:ext cx="55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b="1" dirty="0">
                  <a:latin typeface="Times New Roman" panose="02020603050405020304" pitchFamily="18" charset="0"/>
                  <a:cs typeface="Times New Roman" panose="02020603050405020304" pitchFamily="18" charset="0"/>
                </a:rPr>
                <a:t>低频调</a:t>
              </a:r>
            </a:p>
            <a:p>
              <a:pPr eaLnBrk="1" hangingPunct="1">
                <a:spcBef>
                  <a:spcPct val="0"/>
                </a:spcBef>
                <a:buClrTx/>
                <a:buSzTx/>
                <a:buFontTx/>
                <a:buNone/>
              </a:pPr>
              <a:r>
                <a:rPr kumimoji="1" lang="zh-CN" altLang="en-US" sz="1800" b="1" dirty="0">
                  <a:latin typeface="Times New Roman" panose="02020603050405020304" pitchFamily="18" charset="0"/>
                  <a:cs typeface="Times New Roman" panose="02020603050405020304" pitchFamily="18" charset="0"/>
                </a:rPr>
                <a:t>制信号</a:t>
              </a:r>
            </a:p>
          </p:txBody>
        </p:sp>
      </p:grpSp>
    </p:spTree>
    <p:extLst>
      <p:ext uri="{BB962C8B-B14F-4D97-AF65-F5344CB8AC3E}">
        <p14:creationId xmlns:p14="http://schemas.microsoft.com/office/powerpoint/2010/main" val="1684168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
        <p:nvSpPr>
          <p:cNvPr id="282" name="Rectangle 3"/>
          <p:cNvSpPr txBox="1">
            <a:spLocks noChangeArrowheads="1"/>
          </p:cNvSpPr>
          <p:nvPr/>
        </p:nvSpPr>
        <p:spPr bwMode="auto">
          <a:xfrm>
            <a:off x="5876375" y="1370391"/>
            <a:ext cx="604633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kumimoji="1" lang="zh-CN" altLang="en-US" sz="18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相加只是形式，实际上由</a:t>
            </a:r>
            <a:r>
              <a:rPr kumimoji="1" lang="en-US" altLang="zh-CN" sz="1800" b="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uc</a:t>
            </a:r>
            <a:r>
              <a:rPr kumimoji="1" lang="zh-CN" altLang="en-US" sz="18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控制，工作在开关模式。</a:t>
            </a:r>
          </a:p>
        </p:txBody>
      </p:sp>
      <p:sp>
        <p:nvSpPr>
          <p:cNvPr id="283" name="Rectangle 137"/>
          <p:cNvSpPr>
            <a:spLocks noChangeArrowheads="1"/>
          </p:cNvSpPr>
          <p:nvPr/>
        </p:nvSpPr>
        <p:spPr bwMode="auto">
          <a:xfrm>
            <a:off x="2606596" y="28860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84" name="Object 136"/>
          <p:cNvGraphicFramePr>
            <a:graphicFrameLocks noChangeAspect="1"/>
          </p:cNvGraphicFramePr>
          <p:nvPr/>
        </p:nvGraphicFramePr>
        <p:xfrm>
          <a:off x="7070534" y="2109372"/>
          <a:ext cx="3195637" cy="803275"/>
        </p:xfrm>
        <a:graphic>
          <a:graphicData uri="http://schemas.openxmlformats.org/presentationml/2006/ole">
            <mc:AlternateContent xmlns:mc="http://schemas.openxmlformats.org/markup-compatibility/2006">
              <mc:Choice xmlns:v="urn:schemas-microsoft-com:vml" Requires="v">
                <p:oleObj name="Equation" r:id="rId2" imgW="1777229" imgH="444307" progId="Equation.DSMT4">
                  <p:embed/>
                </p:oleObj>
              </mc:Choice>
              <mc:Fallback>
                <p:oleObj name="Equation" r:id="rId2" imgW="1777229" imgH="444307" progId="Equation.DSMT4">
                  <p:embed/>
                  <p:pic>
                    <p:nvPicPr>
                      <p:cNvPr id="284" name="Object 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534" y="2109372"/>
                        <a:ext cx="319563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5" name="Object 138"/>
          <p:cNvGraphicFramePr>
            <a:graphicFrameLocks noChangeAspect="1"/>
          </p:cNvGraphicFramePr>
          <p:nvPr/>
        </p:nvGraphicFramePr>
        <p:xfrm>
          <a:off x="7132446" y="2896772"/>
          <a:ext cx="3279775" cy="790575"/>
        </p:xfrm>
        <a:graphic>
          <a:graphicData uri="http://schemas.openxmlformats.org/presentationml/2006/ole">
            <mc:AlternateContent xmlns:mc="http://schemas.openxmlformats.org/markup-compatibility/2006">
              <mc:Choice xmlns:v="urn:schemas-microsoft-com:vml" Requires="v">
                <p:oleObj name="Equation" r:id="rId4" imgW="1854200" imgH="444500" progId="Equation.DSMT4">
                  <p:embed/>
                </p:oleObj>
              </mc:Choice>
              <mc:Fallback>
                <p:oleObj name="Equation" r:id="rId4" imgW="1854200" imgH="444500" progId="Equation.DSMT4">
                  <p:embed/>
                  <p:pic>
                    <p:nvPicPr>
                      <p:cNvPr id="285"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2446" y="2896772"/>
                        <a:ext cx="32797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 name="Rectangle 140"/>
          <p:cNvSpPr>
            <a:spLocks noChangeArrowheads="1"/>
          </p:cNvSpPr>
          <p:nvPr/>
        </p:nvSpPr>
        <p:spPr bwMode="auto">
          <a:xfrm>
            <a:off x="6529196" y="3724931"/>
            <a:ext cx="1944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b="1" dirty="0">
                <a:solidFill>
                  <a:srgbClr val="030301"/>
                </a:solidFill>
                <a:latin typeface="Times New Roman" panose="02020603050405020304" pitchFamily="18" charset="0"/>
                <a:cs typeface="Times New Roman" panose="02020603050405020304" pitchFamily="18" charset="0"/>
              </a:rPr>
              <a:t>调整电位器</a:t>
            </a:r>
            <a:r>
              <a:rPr kumimoji="1" lang="en-US" altLang="zh-CN" sz="1800" b="1" i="1" dirty="0">
                <a:solidFill>
                  <a:srgbClr val="030301"/>
                </a:solidFill>
                <a:latin typeface="Times New Roman" panose="02020603050405020304" pitchFamily="18" charset="0"/>
                <a:cs typeface="Times New Roman" panose="02020603050405020304" pitchFamily="18" charset="0"/>
              </a:rPr>
              <a:t>R</a:t>
            </a:r>
            <a:r>
              <a:rPr kumimoji="1" lang="en-US" altLang="zh-CN" sz="1800" b="1" i="1" baseline="-25000" dirty="0">
                <a:solidFill>
                  <a:srgbClr val="030301"/>
                </a:solidFill>
                <a:latin typeface="Times New Roman" panose="02020603050405020304" pitchFamily="18" charset="0"/>
                <a:cs typeface="Times New Roman" panose="02020603050405020304" pitchFamily="18" charset="0"/>
              </a:rPr>
              <a:t>P</a:t>
            </a:r>
            <a:r>
              <a:rPr kumimoji="1" lang="zh-CN" altLang="en-US" sz="1800" b="1" dirty="0">
                <a:solidFill>
                  <a:srgbClr val="030301"/>
                </a:solidFill>
                <a:latin typeface="Times New Roman" panose="02020603050405020304" pitchFamily="18" charset="0"/>
                <a:cs typeface="Times New Roman" panose="02020603050405020304" pitchFamily="18" charset="0"/>
              </a:rPr>
              <a:t>使 </a:t>
            </a:r>
          </a:p>
        </p:txBody>
      </p:sp>
      <p:graphicFrame>
        <p:nvGraphicFramePr>
          <p:cNvPr id="287" name="Object 141"/>
          <p:cNvGraphicFramePr>
            <a:graphicFrameLocks noChangeAspect="1"/>
          </p:cNvGraphicFramePr>
          <p:nvPr/>
        </p:nvGraphicFramePr>
        <p:xfrm>
          <a:off x="7003859" y="4255672"/>
          <a:ext cx="2928937" cy="777875"/>
        </p:xfrm>
        <a:graphic>
          <a:graphicData uri="http://schemas.openxmlformats.org/presentationml/2006/ole">
            <mc:AlternateContent xmlns:mc="http://schemas.openxmlformats.org/markup-compatibility/2006">
              <mc:Choice xmlns:v="urn:schemas-microsoft-com:vml" Requires="v">
                <p:oleObj name="Equation" r:id="rId6" imgW="1688367" imgH="444307" progId="Equation.DSMT4">
                  <p:embed/>
                </p:oleObj>
              </mc:Choice>
              <mc:Fallback>
                <p:oleObj name="Equation" r:id="rId6" imgW="1688367" imgH="444307" progId="Equation.DSMT4">
                  <p:embed/>
                  <p:pic>
                    <p:nvPicPr>
                      <p:cNvPr id="287" name="Object 1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3859" y="4255672"/>
                        <a:ext cx="292893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8" name="Object 143"/>
          <p:cNvGraphicFramePr>
            <a:graphicFrameLocks noChangeAspect="1"/>
          </p:cNvGraphicFramePr>
          <p:nvPr/>
        </p:nvGraphicFramePr>
        <p:xfrm>
          <a:off x="6940359" y="5139909"/>
          <a:ext cx="3206818" cy="540872"/>
        </p:xfrm>
        <a:graphic>
          <a:graphicData uri="http://schemas.openxmlformats.org/presentationml/2006/ole">
            <mc:AlternateContent xmlns:mc="http://schemas.openxmlformats.org/markup-compatibility/2006">
              <mc:Choice xmlns:v="urn:schemas-microsoft-com:vml" Requires="v">
                <p:oleObj name="Equation" r:id="rId8" imgW="1358900" imgH="228600" progId="Equation.DSMT4">
                  <p:embed/>
                </p:oleObj>
              </mc:Choice>
              <mc:Fallback>
                <p:oleObj name="Equation" r:id="rId8" imgW="1358900" imgH="228600" progId="Equation.DSMT4">
                  <p:embed/>
                  <p:pic>
                    <p:nvPicPr>
                      <p:cNvPr id="288" name="Object 1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0359" y="5139909"/>
                        <a:ext cx="3206818" cy="540872"/>
                      </a:xfrm>
                      <a:prstGeom prst="rect">
                        <a:avLst/>
                      </a:prstGeom>
                      <a:noFill/>
                      <a:ln>
                        <a:noFill/>
                      </a:ln>
                    </p:spPr>
                  </p:pic>
                </p:oleObj>
              </mc:Fallback>
            </mc:AlternateContent>
          </a:graphicData>
        </a:graphic>
      </p:graphicFrame>
      <p:sp>
        <p:nvSpPr>
          <p:cNvPr id="289" name="Text Box 153"/>
          <p:cNvSpPr txBox="1">
            <a:spLocks noChangeArrowheads="1"/>
          </p:cNvSpPr>
          <p:nvPr/>
        </p:nvSpPr>
        <p:spPr bwMode="auto">
          <a:xfrm>
            <a:off x="978616" y="1376340"/>
            <a:ext cx="21875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dirty="0">
                <a:solidFill>
                  <a:schemeClr val="hlink"/>
                </a:solidFill>
                <a:latin typeface="微软雅黑" panose="020B0503020204020204" pitchFamily="34" charset="-122"/>
                <a:ea typeface="微软雅黑" panose="020B0503020204020204" pitchFamily="34" charset="-122"/>
              </a:rPr>
              <a:t>半波检波</a:t>
            </a:r>
          </a:p>
        </p:txBody>
      </p:sp>
      <p:grpSp>
        <p:nvGrpSpPr>
          <p:cNvPr id="290" name="Group 282"/>
          <p:cNvGrpSpPr>
            <a:grpSpLocks/>
          </p:cNvGrpSpPr>
          <p:nvPr/>
        </p:nvGrpSpPr>
        <p:grpSpPr bwMode="auto">
          <a:xfrm>
            <a:off x="1122284" y="2249072"/>
            <a:ext cx="3883025" cy="3765550"/>
            <a:chOff x="133" y="1715"/>
            <a:chExt cx="2446" cy="2372"/>
          </a:xfrm>
        </p:grpSpPr>
        <p:sp>
          <p:nvSpPr>
            <p:cNvPr id="291" name="Text Box 157"/>
            <p:cNvSpPr txBox="1">
              <a:spLocks noChangeAspect="1" noChangeArrowheads="1"/>
            </p:cNvSpPr>
            <p:nvPr/>
          </p:nvSpPr>
          <p:spPr bwMode="auto">
            <a:xfrm>
              <a:off x="1604" y="1727"/>
              <a:ext cx="3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endParaRPr lang="en-US" altLang="zh-CN" sz="1600" b="1">
                <a:latin typeface="Times New Roman" panose="02020603050405020304" pitchFamily="18" charset="0"/>
              </a:endParaRPr>
            </a:p>
          </p:txBody>
        </p:sp>
        <p:sp>
          <p:nvSpPr>
            <p:cNvPr id="292" name="Text Box 158"/>
            <p:cNvSpPr txBox="1">
              <a:spLocks noChangeAspect="1" noChangeArrowheads="1"/>
            </p:cNvSpPr>
            <p:nvPr/>
          </p:nvSpPr>
          <p:spPr bwMode="auto">
            <a:xfrm>
              <a:off x="399" y="1715"/>
              <a:ext cx="27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a</a:t>
              </a:r>
              <a:endParaRPr lang="en-US" altLang="zh-CN" sz="1600" b="1">
                <a:latin typeface="Times New Roman" panose="02020603050405020304" pitchFamily="18" charset="0"/>
              </a:endParaRPr>
            </a:p>
          </p:txBody>
        </p:sp>
        <p:sp>
          <p:nvSpPr>
            <p:cNvPr id="293" name="Line 159"/>
            <p:cNvSpPr>
              <a:spLocks noChangeAspect="1" noChangeShapeType="1"/>
            </p:cNvSpPr>
            <p:nvPr/>
          </p:nvSpPr>
          <p:spPr bwMode="auto">
            <a:xfrm>
              <a:off x="458" y="2311"/>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Oval 160"/>
            <p:cNvSpPr>
              <a:spLocks noChangeAspect="1" noChangeArrowheads="1"/>
            </p:cNvSpPr>
            <p:nvPr/>
          </p:nvSpPr>
          <p:spPr bwMode="auto">
            <a:xfrm>
              <a:off x="133" y="2805"/>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5" name="Oval 161"/>
            <p:cNvSpPr>
              <a:spLocks noChangeAspect="1" noChangeArrowheads="1"/>
            </p:cNvSpPr>
            <p:nvPr/>
          </p:nvSpPr>
          <p:spPr bwMode="auto">
            <a:xfrm>
              <a:off x="139" y="2391"/>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6" name="Text Box 162"/>
            <p:cNvSpPr txBox="1">
              <a:spLocks noChangeAspect="1" noChangeArrowheads="1"/>
            </p:cNvSpPr>
            <p:nvPr/>
          </p:nvSpPr>
          <p:spPr bwMode="auto">
            <a:xfrm>
              <a:off x="236" y="2201"/>
              <a:ext cx="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T</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297" name="Line 163"/>
            <p:cNvSpPr>
              <a:spLocks noChangeAspect="1" noChangeShapeType="1"/>
            </p:cNvSpPr>
            <p:nvPr/>
          </p:nvSpPr>
          <p:spPr bwMode="auto">
            <a:xfrm rot="10800000">
              <a:off x="181" y="2420"/>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Line 164"/>
            <p:cNvSpPr>
              <a:spLocks noChangeAspect="1" noChangeShapeType="1"/>
            </p:cNvSpPr>
            <p:nvPr/>
          </p:nvSpPr>
          <p:spPr bwMode="auto">
            <a:xfrm rot="10800000">
              <a:off x="180" y="2830"/>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9" name="Group 165"/>
            <p:cNvGrpSpPr>
              <a:grpSpLocks noChangeAspect="1"/>
            </p:cNvGrpSpPr>
            <p:nvPr/>
          </p:nvGrpSpPr>
          <p:grpSpPr bwMode="auto">
            <a:xfrm flipV="1">
              <a:off x="365" y="2419"/>
              <a:ext cx="51" cy="102"/>
              <a:chOff x="3653" y="4688"/>
              <a:chExt cx="72" cy="144"/>
            </a:xfrm>
          </p:grpSpPr>
          <p:sp>
            <p:nvSpPr>
              <p:cNvPr id="414" name="Arc 16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5" name="Arc 16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0" name="Group 168"/>
            <p:cNvGrpSpPr>
              <a:grpSpLocks noChangeAspect="1"/>
            </p:cNvGrpSpPr>
            <p:nvPr/>
          </p:nvGrpSpPr>
          <p:grpSpPr bwMode="auto">
            <a:xfrm flipV="1">
              <a:off x="365" y="2522"/>
              <a:ext cx="51" cy="102"/>
              <a:chOff x="3653" y="4688"/>
              <a:chExt cx="72" cy="144"/>
            </a:xfrm>
          </p:grpSpPr>
          <p:sp>
            <p:nvSpPr>
              <p:cNvPr id="412" name="Arc 16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 name="Arc 17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1" name="Group 171"/>
            <p:cNvGrpSpPr>
              <a:grpSpLocks noChangeAspect="1"/>
            </p:cNvGrpSpPr>
            <p:nvPr/>
          </p:nvGrpSpPr>
          <p:grpSpPr bwMode="auto">
            <a:xfrm flipV="1">
              <a:off x="357" y="2624"/>
              <a:ext cx="51" cy="103"/>
              <a:chOff x="3653" y="4688"/>
              <a:chExt cx="72" cy="144"/>
            </a:xfrm>
          </p:grpSpPr>
          <p:sp>
            <p:nvSpPr>
              <p:cNvPr id="410" name="Arc 17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 name="Arc 17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2" name="Group 174"/>
            <p:cNvGrpSpPr>
              <a:grpSpLocks noChangeAspect="1"/>
            </p:cNvGrpSpPr>
            <p:nvPr/>
          </p:nvGrpSpPr>
          <p:grpSpPr bwMode="auto">
            <a:xfrm flipV="1">
              <a:off x="360" y="2727"/>
              <a:ext cx="51" cy="102"/>
              <a:chOff x="3653" y="4688"/>
              <a:chExt cx="72" cy="144"/>
            </a:xfrm>
          </p:grpSpPr>
          <p:sp>
            <p:nvSpPr>
              <p:cNvPr id="408" name="Arc 17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 name="Arc 17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3" name="Group 177"/>
            <p:cNvGrpSpPr>
              <a:grpSpLocks noChangeAspect="1"/>
            </p:cNvGrpSpPr>
            <p:nvPr/>
          </p:nvGrpSpPr>
          <p:grpSpPr bwMode="auto">
            <a:xfrm flipH="1" flipV="1">
              <a:off x="495" y="2278"/>
              <a:ext cx="52" cy="102"/>
              <a:chOff x="3653" y="4688"/>
              <a:chExt cx="72" cy="144"/>
            </a:xfrm>
          </p:grpSpPr>
          <p:sp>
            <p:nvSpPr>
              <p:cNvPr id="406" name="Arc 17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7" name="Arc 17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4" name="Group 180"/>
            <p:cNvGrpSpPr>
              <a:grpSpLocks noChangeAspect="1"/>
            </p:cNvGrpSpPr>
            <p:nvPr/>
          </p:nvGrpSpPr>
          <p:grpSpPr bwMode="auto">
            <a:xfrm flipH="1" flipV="1">
              <a:off x="495" y="2381"/>
              <a:ext cx="51" cy="102"/>
              <a:chOff x="3653" y="4688"/>
              <a:chExt cx="72" cy="144"/>
            </a:xfrm>
          </p:grpSpPr>
          <p:sp>
            <p:nvSpPr>
              <p:cNvPr id="404" name="Arc 18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5" name="Arc 18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5" name="Group 183"/>
            <p:cNvGrpSpPr>
              <a:grpSpLocks noChangeAspect="1"/>
            </p:cNvGrpSpPr>
            <p:nvPr/>
          </p:nvGrpSpPr>
          <p:grpSpPr bwMode="auto">
            <a:xfrm flipH="1" flipV="1">
              <a:off x="494" y="2483"/>
              <a:ext cx="51" cy="102"/>
              <a:chOff x="3653" y="4688"/>
              <a:chExt cx="72" cy="144"/>
            </a:xfrm>
          </p:grpSpPr>
          <p:sp>
            <p:nvSpPr>
              <p:cNvPr id="402" name="Arc 18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3" name="Arc 18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6" name="Group 186"/>
            <p:cNvGrpSpPr>
              <a:grpSpLocks noChangeAspect="1"/>
            </p:cNvGrpSpPr>
            <p:nvPr/>
          </p:nvGrpSpPr>
          <p:grpSpPr bwMode="auto">
            <a:xfrm flipH="1" flipV="1">
              <a:off x="492" y="2586"/>
              <a:ext cx="51" cy="102"/>
              <a:chOff x="3653" y="4688"/>
              <a:chExt cx="72" cy="144"/>
            </a:xfrm>
          </p:grpSpPr>
          <p:sp>
            <p:nvSpPr>
              <p:cNvPr id="400" name="Arc 18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 name="Arc 18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7" name="Group 189"/>
            <p:cNvGrpSpPr>
              <a:grpSpLocks noChangeAspect="1"/>
            </p:cNvGrpSpPr>
            <p:nvPr/>
          </p:nvGrpSpPr>
          <p:grpSpPr bwMode="auto">
            <a:xfrm flipH="1" flipV="1">
              <a:off x="484" y="2689"/>
              <a:ext cx="51" cy="102"/>
              <a:chOff x="3653" y="4688"/>
              <a:chExt cx="72" cy="144"/>
            </a:xfrm>
          </p:grpSpPr>
          <p:sp>
            <p:nvSpPr>
              <p:cNvPr id="398" name="Arc 19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 name="Arc 19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8" name="Group 192"/>
            <p:cNvGrpSpPr>
              <a:grpSpLocks noChangeAspect="1"/>
            </p:cNvGrpSpPr>
            <p:nvPr/>
          </p:nvGrpSpPr>
          <p:grpSpPr bwMode="auto">
            <a:xfrm flipH="1" flipV="1">
              <a:off x="489" y="2792"/>
              <a:ext cx="50" cy="102"/>
              <a:chOff x="3653" y="4688"/>
              <a:chExt cx="72" cy="144"/>
            </a:xfrm>
          </p:grpSpPr>
          <p:sp>
            <p:nvSpPr>
              <p:cNvPr id="396" name="Arc 19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7" name="Arc 19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9" name="Line 195"/>
            <p:cNvSpPr>
              <a:spLocks noChangeAspect="1" noChangeShapeType="1"/>
            </p:cNvSpPr>
            <p:nvPr/>
          </p:nvSpPr>
          <p:spPr bwMode="auto">
            <a:xfrm>
              <a:off x="1370" y="2598"/>
              <a:ext cx="603"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10" name="Line 196"/>
            <p:cNvSpPr>
              <a:spLocks noChangeAspect="1" noChangeShapeType="1"/>
            </p:cNvSpPr>
            <p:nvPr/>
          </p:nvSpPr>
          <p:spPr bwMode="auto">
            <a:xfrm>
              <a:off x="544" y="2587"/>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 name="Line 197"/>
            <p:cNvSpPr>
              <a:spLocks noChangeAspect="1" noChangeShapeType="1"/>
            </p:cNvSpPr>
            <p:nvPr/>
          </p:nvSpPr>
          <p:spPr bwMode="auto">
            <a:xfrm>
              <a:off x="1690" y="2253"/>
              <a:ext cx="0" cy="6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 name="Oval 198"/>
            <p:cNvSpPr>
              <a:spLocks noChangeAspect="1" noChangeArrowheads="1"/>
            </p:cNvSpPr>
            <p:nvPr/>
          </p:nvSpPr>
          <p:spPr bwMode="auto">
            <a:xfrm>
              <a:off x="1673" y="2579"/>
              <a:ext cx="31" cy="33"/>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3" name="Oval 199"/>
            <p:cNvSpPr>
              <a:spLocks noChangeAspect="1" noChangeArrowheads="1"/>
            </p:cNvSpPr>
            <p:nvPr/>
          </p:nvSpPr>
          <p:spPr bwMode="auto">
            <a:xfrm>
              <a:off x="2379" y="3239"/>
              <a:ext cx="48"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4" name="Oval 200"/>
            <p:cNvSpPr>
              <a:spLocks noChangeAspect="1" noChangeArrowheads="1"/>
            </p:cNvSpPr>
            <p:nvPr/>
          </p:nvSpPr>
          <p:spPr bwMode="auto">
            <a:xfrm>
              <a:off x="2320" y="1880"/>
              <a:ext cx="48"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5" name="Line 201"/>
            <p:cNvSpPr>
              <a:spLocks noChangeAspect="1" noChangeShapeType="1"/>
            </p:cNvSpPr>
            <p:nvPr/>
          </p:nvSpPr>
          <p:spPr bwMode="auto">
            <a:xfrm>
              <a:off x="842" y="2587"/>
              <a:ext cx="0" cy="9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202"/>
            <p:cNvSpPr>
              <a:spLocks noChangeAspect="1" noChangeShapeType="1"/>
            </p:cNvSpPr>
            <p:nvPr/>
          </p:nvSpPr>
          <p:spPr bwMode="auto">
            <a:xfrm flipV="1">
              <a:off x="1370" y="2597"/>
              <a:ext cx="0" cy="9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Oval 203"/>
            <p:cNvSpPr>
              <a:spLocks noChangeAspect="1" noChangeArrowheads="1"/>
            </p:cNvSpPr>
            <p:nvPr/>
          </p:nvSpPr>
          <p:spPr bwMode="auto">
            <a:xfrm>
              <a:off x="872" y="3923"/>
              <a:ext cx="48"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8" name="Oval 204"/>
            <p:cNvSpPr>
              <a:spLocks noChangeAspect="1" noChangeArrowheads="1"/>
            </p:cNvSpPr>
            <p:nvPr/>
          </p:nvSpPr>
          <p:spPr bwMode="auto">
            <a:xfrm>
              <a:off x="1289" y="3923"/>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9" name="Text Box 205"/>
            <p:cNvSpPr txBox="1">
              <a:spLocks noChangeAspect="1" noChangeArrowheads="1"/>
            </p:cNvSpPr>
            <p:nvPr/>
          </p:nvSpPr>
          <p:spPr bwMode="auto">
            <a:xfrm>
              <a:off x="1396" y="2110"/>
              <a:ext cx="36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320" name="Text Box 206"/>
            <p:cNvSpPr txBox="1">
              <a:spLocks noChangeAspect="1" noChangeArrowheads="1"/>
            </p:cNvSpPr>
            <p:nvPr/>
          </p:nvSpPr>
          <p:spPr bwMode="auto">
            <a:xfrm>
              <a:off x="949" y="1950"/>
              <a:ext cx="36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VD</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321" name="Text Box 207"/>
            <p:cNvSpPr txBox="1">
              <a:spLocks noChangeAspect="1" noChangeArrowheads="1"/>
            </p:cNvSpPr>
            <p:nvPr/>
          </p:nvSpPr>
          <p:spPr bwMode="auto">
            <a:xfrm>
              <a:off x="917" y="2942"/>
              <a:ext cx="4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VD</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322" name="Text Box 208"/>
            <p:cNvSpPr txBox="1">
              <a:spLocks noChangeAspect="1" noChangeArrowheads="1"/>
            </p:cNvSpPr>
            <p:nvPr/>
          </p:nvSpPr>
          <p:spPr bwMode="auto">
            <a:xfrm>
              <a:off x="1426" y="2840"/>
              <a:ext cx="36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323" name="Text Box 209"/>
            <p:cNvSpPr txBox="1">
              <a:spLocks noChangeAspect="1" noChangeArrowheads="1"/>
            </p:cNvSpPr>
            <p:nvPr/>
          </p:nvSpPr>
          <p:spPr bwMode="auto">
            <a:xfrm>
              <a:off x="1749" y="2009"/>
              <a:ext cx="36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324" name="Text Box 210"/>
            <p:cNvSpPr txBox="1">
              <a:spLocks noChangeAspect="1" noChangeArrowheads="1"/>
            </p:cNvSpPr>
            <p:nvPr/>
          </p:nvSpPr>
          <p:spPr bwMode="auto">
            <a:xfrm>
              <a:off x="1741" y="2858"/>
              <a:ext cx="36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325" name="Text Box 211"/>
            <p:cNvSpPr txBox="1">
              <a:spLocks noChangeAspect="1" noChangeArrowheads="1"/>
            </p:cNvSpPr>
            <p:nvPr/>
          </p:nvSpPr>
          <p:spPr bwMode="auto">
            <a:xfrm>
              <a:off x="1723" y="2337"/>
              <a:ext cx="36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RP</a:t>
              </a:r>
            </a:p>
          </p:txBody>
        </p:sp>
        <p:sp>
          <p:nvSpPr>
            <p:cNvPr id="326" name="Text Box 212"/>
            <p:cNvSpPr txBox="1">
              <a:spLocks noChangeAspect="1" noChangeArrowheads="1"/>
            </p:cNvSpPr>
            <p:nvPr/>
          </p:nvSpPr>
          <p:spPr bwMode="auto">
            <a:xfrm>
              <a:off x="2218" y="2519"/>
              <a:ext cx="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endParaRPr lang="en-US" altLang="zh-CN" sz="1600" b="1">
                <a:latin typeface="Times New Roman" panose="02020603050405020304" pitchFamily="18" charset="0"/>
              </a:endParaRPr>
            </a:p>
          </p:txBody>
        </p:sp>
        <p:sp>
          <p:nvSpPr>
            <p:cNvPr id="327" name="Text Box 213"/>
            <p:cNvSpPr txBox="1">
              <a:spLocks noChangeAspect="1" noChangeArrowheads="1"/>
            </p:cNvSpPr>
            <p:nvPr/>
          </p:nvSpPr>
          <p:spPr bwMode="auto">
            <a:xfrm>
              <a:off x="572" y="3532"/>
              <a:ext cx="36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T</a:t>
              </a:r>
              <a:r>
                <a:rPr lang="en-US" altLang="zh-CN" sz="16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328" name="Text Box 214"/>
            <p:cNvSpPr txBox="1">
              <a:spLocks noChangeAspect="1" noChangeArrowheads="1"/>
            </p:cNvSpPr>
            <p:nvPr/>
          </p:nvSpPr>
          <p:spPr bwMode="auto">
            <a:xfrm>
              <a:off x="538" y="2051"/>
              <a:ext cx="3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s1</a:t>
              </a:r>
              <a:endParaRPr lang="en-US" altLang="zh-CN" sz="1600" b="1">
                <a:latin typeface="Times New Roman" panose="02020603050405020304" pitchFamily="18" charset="0"/>
              </a:endParaRPr>
            </a:p>
          </p:txBody>
        </p:sp>
        <p:sp>
          <p:nvSpPr>
            <p:cNvPr id="329" name="Text Box 215"/>
            <p:cNvSpPr txBox="1">
              <a:spLocks noChangeAspect="1" noChangeArrowheads="1"/>
            </p:cNvSpPr>
            <p:nvPr/>
          </p:nvSpPr>
          <p:spPr bwMode="auto">
            <a:xfrm>
              <a:off x="507" y="1841"/>
              <a:ext cx="36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30" name="Text Box 216"/>
            <p:cNvSpPr txBox="1">
              <a:spLocks noChangeAspect="1" noChangeArrowheads="1"/>
            </p:cNvSpPr>
            <p:nvPr/>
          </p:nvSpPr>
          <p:spPr bwMode="auto">
            <a:xfrm>
              <a:off x="505" y="2418"/>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31" name="Text Box 217"/>
            <p:cNvSpPr txBox="1">
              <a:spLocks noChangeAspect="1" noChangeArrowheads="1"/>
            </p:cNvSpPr>
            <p:nvPr/>
          </p:nvSpPr>
          <p:spPr bwMode="auto">
            <a:xfrm>
              <a:off x="1589" y="3203"/>
              <a:ext cx="36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e</a:t>
              </a:r>
              <a:endParaRPr lang="en-US" altLang="zh-CN" sz="1600" b="1">
                <a:latin typeface="Times New Roman" panose="02020603050405020304" pitchFamily="18" charset="0"/>
              </a:endParaRPr>
            </a:p>
          </p:txBody>
        </p:sp>
        <p:sp>
          <p:nvSpPr>
            <p:cNvPr id="332" name="Text Box 218"/>
            <p:cNvSpPr txBox="1">
              <a:spLocks noChangeAspect="1" noChangeArrowheads="1"/>
            </p:cNvSpPr>
            <p:nvPr/>
          </p:nvSpPr>
          <p:spPr bwMode="auto">
            <a:xfrm>
              <a:off x="1504" y="2546"/>
              <a:ext cx="36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d</a:t>
              </a:r>
              <a:endParaRPr lang="en-US" altLang="zh-CN" sz="1600" b="1">
                <a:latin typeface="Times New Roman" panose="02020603050405020304" pitchFamily="18" charset="0"/>
              </a:endParaRPr>
            </a:p>
          </p:txBody>
        </p:sp>
        <p:sp>
          <p:nvSpPr>
            <p:cNvPr id="333" name="Text Box 219"/>
            <p:cNvSpPr txBox="1">
              <a:spLocks noChangeAspect="1" noChangeArrowheads="1"/>
            </p:cNvSpPr>
            <p:nvPr/>
          </p:nvSpPr>
          <p:spPr bwMode="auto">
            <a:xfrm>
              <a:off x="381" y="3172"/>
              <a:ext cx="3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b</a:t>
              </a:r>
              <a:endParaRPr lang="en-US" altLang="zh-CN" sz="1600" b="1">
                <a:latin typeface="Times New Roman" panose="02020603050405020304" pitchFamily="18" charset="0"/>
              </a:endParaRPr>
            </a:p>
          </p:txBody>
        </p:sp>
        <p:sp>
          <p:nvSpPr>
            <p:cNvPr id="334" name="Text Box 220"/>
            <p:cNvSpPr txBox="1">
              <a:spLocks noChangeAspect="1" noChangeArrowheads="1"/>
            </p:cNvSpPr>
            <p:nvPr/>
          </p:nvSpPr>
          <p:spPr bwMode="auto">
            <a:xfrm>
              <a:off x="535" y="2762"/>
              <a:ext cx="3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s2</a:t>
              </a:r>
              <a:endParaRPr lang="en-US" altLang="zh-CN" sz="1600" b="1">
                <a:latin typeface="Times New Roman" panose="02020603050405020304" pitchFamily="18" charset="0"/>
              </a:endParaRPr>
            </a:p>
          </p:txBody>
        </p:sp>
        <p:sp>
          <p:nvSpPr>
            <p:cNvPr id="335" name="Text Box 221"/>
            <p:cNvSpPr txBox="1">
              <a:spLocks noChangeAspect="1" noChangeArrowheads="1"/>
            </p:cNvSpPr>
            <p:nvPr/>
          </p:nvSpPr>
          <p:spPr bwMode="auto">
            <a:xfrm>
              <a:off x="513" y="2530"/>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36" name="Text Box 222"/>
            <p:cNvSpPr txBox="1">
              <a:spLocks noChangeAspect="1" noChangeArrowheads="1"/>
            </p:cNvSpPr>
            <p:nvPr/>
          </p:nvSpPr>
          <p:spPr bwMode="auto">
            <a:xfrm>
              <a:off x="1085" y="3383"/>
              <a:ext cx="36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baseline="-25000">
                  <a:latin typeface="Times New Roman" panose="02020603050405020304" pitchFamily="18" charset="0"/>
                </a:rPr>
                <a:t>c</a:t>
              </a:r>
              <a:endParaRPr lang="en-US" altLang="zh-CN" sz="1600" b="1">
                <a:latin typeface="Times New Roman" panose="02020603050405020304" pitchFamily="18" charset="0"/>
              </a:endParaRPr>
            </a:p>
          </p:txBody>
        </p:sp>
        <p:sp>
          <p:nvSpPr>
            <p:cNvPr id="337" name="Text Box 223"/>
            <p:cNvSpPr txBox="1">
              <a:spLocks noChangeAspect="1" noChangeArrowheads="1"/>
            </p:cNvSpPr>
            <p:nvPr/>
          </p:nvSpPr>
          <p:spPr bwMode="auto">
            <a:xfrm>
              <a:off x="796" y="3402"/>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38" name="Text Box 224"/>
            <p:cNvSpPr txBox="1">
              <a:spLocks noChangeAspect="1" noChangeArrowheads="1"/>
            </p:cNvSpPr>
            <p:nvPr/>
          </p:nvSpPr>
          <p:spPr bwMode="auto">
            <a:xfrm>
              <a:off x="1230" y="3407"/>
              <a:ext cx="36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39" name="Line 225"/>
            <p:cNvSpPr>
              <a:spLocks noChangeShapeType="1"/>
            </p:cNvSpPr>
            <p:nvPr/>
          </p:nvSpPr>
          <p:spPr bwMode="auto">
            <a:xfrm>
              <a:off x="552" y="1895"/>
              <a:ext cx="0"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0" name="Line 226"/>
            <p:cNvSpPr>
              <a:spLocks noChangeAspect="1" noChangeShapeType="1"/>
            </p:cNvSpPr>
            <p:nvPr/>
          </p:nvSpPr>
          <p:spPr bwMode="auto">
            <a:xfrm>
              <a:off x="542" y="2891"/>
              <a:ext cx="1" cy="3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 name="Line 227"/>
            <p:cNvSpPr>
              <a:spLocks noChangeAspect="1" noChangeShapeType="1"/>
            </p:cNvSpPr>
            <p:nvPr/>
          </p:nvSpPr>
          <p:spPr bwMode="auto">
            <a:xfrm rot="5400000">
              <a:off x="810" y="3830"/>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2" name="Line 228"/>
            <p:cNvSpPr>
              <a:spLocks noChangeAspect="1" noChangeShapeType="1"/>
            </p:cNvSpPr>
            <p:nvPr/>
          </p:nvSpPr>
          <p:spPr bwMode="auto">
            <a:xfrm rot="5400000">
              <a:off x="1222" y="3826"/>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3" name="Group 229"/>
            <p:cNvGrpSpPr>
              <a:grpSpLocks noChangeAspect="1"/>
            </p:cNvGrpSpPr>
            <p:nvPr/>
          </p:nvGrpSpPr>
          <p:grpSpPr bwMode="auto">
            <a:xfrm rot="16200000" flipV="1">
              <a:off x="927" y="3661"/>
              <a:ext cx="52" cy="102"/>
              <a:chOff x="3653" y="4688"/>
              <a:chExt cx="72" cy="144"/>
            </a:xfrm>
          </p:grpSpPr>
          <p:sp>
            <p:nvSpPr>
              <p:cNvPr id="394" name="Arc 23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5" name="Arc 23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4" name="Group 232"/>
            <p:cNvGrpSpPr>
              <a:grpSpLocks noChangeAspect="1"/>
            </p:cNvGrpSpPr>
            <p:nvPr/>
          </p:nvGrpSpPr>
          <p:grpSpPr bwMode="auto">
            <a:xfrm rot="16200000" flipV="1">
              <a:off x="1031" y="3661"/>
              <a:ext cx="51" cy="102"/>
              <a:chOff x="3653" y="4688"/>
              <a:chExt cx="72" cy="144"/>
            </a:xfrm>
          </p:grpSpPr>
          <p:sp>
            <p:nvSpPr>
              <p:cNvPr id="392" name="Arc 23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3" name="Arc 23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5" name="Group 235"/>
            <p:cNvGrpSpPr>
              <a:grpSpLocks noChangeAspect="1"/>
            </p:cNvGrpSpPr>
            <p:nvPr/>
          </p:nvGrpSpPr>
          <p:grpSpPr bwMode="auto">
            <a:xfrm rot="16200000" flipV="1">
              <a:off x="1133" y="3660"/>
              <a:ext cx="51" cy="102"/>
              <a:chOff x="3653" y="4688"/>
              <a:chExt cx="72" cy="144"/>
            </a:xfrm>
          </p:grpSpPr>
          <p:sp>
            <p:nvSpPr>
              <p:cNvPr id="390" name="Arc 23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1" name="Arc 23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6" name="Group 238"/>
            <p:cNvGrpSpPr>
              <a:grpSpLocks noChangeAspect="1"/>
            </p:cNvGrpSpPr>
            <p:nvPr/>
          </p:nvGrpSpPr>
          <p:grpSpPr bwMode="auto">
            <a:xfrm rot="16200000" flipV="1">
              <a:off x="1235" y="3658"/>
              <a:ext cx="51" cy="102"/>
              <a:chOff x="3653" y="4688"/>
              <a:chExt cx="72" cy="144"/>
            </a:xfrm>
          </p:grpSpPr>
          <p:sp>
            <p:nvSpPr>
              <p:cNvPr id="388" name="Arc 23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 name="Arc 24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7" name="Line 241"/>
            <p:cNvSpPr>
              <a:spLocks noChangeAspect="1" noChangeShapeType="1"/>
            </p:cNvSpPr>
            <p:nvPr/>
          </p:nvSpPr>
          <p:spPr bwMode="auto">
            <a:xfrm rot="-5400000">
              <a:off x="1122" y="3362"/>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 name="Group 242"/>
            <p:cNvGrpSpPr>
              <a:grpSpLocks noChangeAspect="1"/>
            </p:cNvGrpSpPr>
            <p:nvPr/>
          </p:nvGrpSpPr>
          <p:grpSpPr bwMode="auto">
            <a:xfrm rot="5400000">
              <a:off x="928" y="3541"/>
              <a:ext cx="52" cy="102"/>
              <a:chOff x="3653" y="4688"/>
              <a:chExt cx="72" cy="144"/>
            </a:xfrm>
          </p:grpSpPr>
          <p:sp>
            <p:nvSpPr>
              <p:cNvPr id="386" name="Arc 24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7" name="Arc 24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9" name="Group 245"/>
            <p:cNvGrpSpPr>
              <a:grpSpLocks noChangeAspect="1"/>
            </p:cNvGrpSpPr>
            <p:nvPr/>
          </p:nvGrpSpPr>
          <p:grpSpPr bwMode="auto">
            <a:xfrm rot="5400000">
              <a:off x="1031" y="3542"/>
              <a:ext cx="51" cy="102"/>
              <a:chOff x="3653" y="4688"/>
              <a:chExt cx="72" cy="144"/>
            </a:xfrm>
          </p:grpSpPr>
          <p:sp>
            <p:nvSpPr>
              <p:cNvPr id="384" name="Arc 24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 name="Arc 24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0" name="Group 248"/>
            <p:cNvGrpSpPr>
              <a:grpSpLocks noChangeAspect="1"/>
            </p:cNvGrpSpPr>
            <p:nvPr/>
          </p:nvGrpSpPr>
          <p:grpSpPr bwMode="auto">
            <a:xfrm rot="5400000">
              <a:off x="1134" y="3542"/>
              <a:ext cx="51" cy="103"/>
              <a:chOff x="3653" y="4688"/>
              <a:chExt cx="72" cy="144"/>
            </a:xfrm>
          </p:grpSpPr>
          <p:sp>
            <p:nvSpPr>
              <p:cNvPr id="382" name="Arc 24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3" name="Arc 25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51" name="Group 251"/>
            <p:cNvGrpSpPr>
              <a:grpSpLocks noChangeAspect="1"/>
            </p:cNvGrpSpPr>
            <p:nvPr/>
          </p:nvGrpSpPr>
          <p:grpSpPr bwMode="auto">
            <a:xfrm rot="5400000">
              <a:off x="1236" y="3545"/>
              <a:ext cx="51" cy="102"/>
              <a:chOff x="3653" y="4688"/>
              <a:chExt cx="72" cy="144"/>
            </a:xfrm>
          </p:grpSpPr>
          <p:sp>
            <p:nvSpPr>
              <p:cNvPr id="380" name="Arc 25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1" name="Arc 25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52" name="Line 254"/>
            <p:cNvSpPr>
              <a:spLocks noChangeShapeType="1"/>
            </p:cNvSpPr>
            <p:nvPr/>
          </p:nvSpPr>
          <p:spPr bwMode="auto">
            <a:xfrm>
              <a:off x="1307" y="3568"/>
              <a:ext cx="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 name="Line 255"/>
            <p:cNvSpPr>
              <a:spLocks noChangeAspect="1" noChangeShapeType="1"/>
            </p:cNvSpPr>
            <p:nvPr/>
          </p:nvSpPr>
          <p:spPr bwMode="auto">
            <a:xfrm>
              <a:off x="844" y="3568"/>
              <a:ext cx="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4" name="Group 256"/>
            <p:cNvGrpSpPr>
              <a:grpSpLocks noChangeAspect="1"/>
            </p:cNvGrpSpPr>
            <p:nvPr/>
          </p:nvGrpSpPr>
          <p:grpSpPr bwMode="auto">
            <a:xfrm>
              <a:off x="1047" y="3177"/>
              <a:ext cx="146" cy="162"/>
              <a:chOff x="3244" y="6428"/>
              <a:chExt cx="261" cy="288"/>
            </a:xfrm>
          </p:grpSpPr>
          <p:sp>
            <p:nvSpPr>
              <p:cNvPr id="378" name="Line 257"/>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 name="AutoShape 258"/>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grpSp>
          <p:nvGrpSpPr>
            <p:cNvPr id="355" name="Group 259"/>
            <p:cNvGrpSpPr>
              <a:grpSpLocks noChangeAspect="1"/>
            </p:cNvGrpSpPr>
            <p:nvPr/>
          </p:nvGrpSpPr>
          <p:grpSpPr bwMode="auto">
            <a:xfrm>
              <a:off x="1048" y="1822"/>
              <a:ext cx="146" cy="162"/>
              <a:chOff x="3244" y="6428"/>
              <a:chExt cx="261" cy="288"/>
            </a:xfrm>
          </p:grpSpPr>
          <p:sp>
            <p:nvSpPr>
              <p:cNvPr id="376" name="Line 26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7" name="AutoShape 261"/>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356" name="Rectangle 262"/>
            <p:cNvSpPr>
              <a:spLocks noChangeAspect="1" noChangeArrowheads="1"/>
            </p:cNvSpPr>
            <p:nvPr/>
          </p:nvSpPr>
          <p:spPr bwMode="auto">
            <a:xfrm rot="-5400000">
              <a:off x="1896" y="2938"/>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57" name="Line 263"/>
            <p:cNvSpPr>
              <a:spLocks noChangeAspect="1" noChangeShapeType="1"/>
            </p:cNvSpPr>
            <p:nvPr/>
          </p:nvSpPr>
          <p:spPr bwMode="auto">
            <a:xfrm rot="-5400000">
              <a:off x="1939" y="3184"/>
              <a:ext cx="1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 name="Rectangle 264"/>
            <p:cNvSpPr>
              <a:spLocks noChangeAspect="1" noChangeArrowheads="1"/>
            </p:cNvSpPr>
            <p:nvPr/>
          </p:nvSpPr>
          <p:spPr bwMode="auto">
            <a:xfrm rot="-5400000">
              <a:off x="1897" y="2064"/>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59" name="Line 265"/>
            <p:cNvSpPr>
              <a:spLocks noChangeAspect="1" noChangeShapeType="1"/>
            </p:cNvSpPr>
            <p:nvPr/>
          </p:nvSpPr>
          <p:spPr bwMode="auto">
            <a:xfrm rot="-5400000">
              <a:off x="1972" y="1947"/>
              <a:ext cx="8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0" name="Rectangle 266"/>
            <p:cNvSpPr>
              <a:spLocks noChangeAspect="1" noChangeArrowheads="1"/>
            </p:cNvSpPr>
            <p:nvPr/>
          </p:nvSpPr>
          <p:spPr bwMode="auto">
            <a:xfrm rot="-5400000">
              <a:off x="1895" y="2552"/>
              <a:ext cx="235" cy="91"/>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61" name="Line 267"/>
            <p:cNvSpPr>
              <a:spLocks noChangeAspect="1" noChangeShapeType="1"/>
            </p:cNvSpPr>
            <p:nvPr/>
          </p:nvSpPr>
          <p:spPr bwMode="auto">
            <a:xfrm rot="-5400000">
              <a:off x="1937" y="2789"/>
              <a:ext cx="1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2" name="Line 268"/>
            <p:cNvSpPr>
              <a:spLocks noChangeAspect="1" noChangeShapeType="1"/>
            </p:cNvSpPr>
            <p:nvPr/>
          </p:nvSpPr>
          <p:spPr bwMode="auto">
            <a:xfrm rot="-5400000">
              <a:off x="1888" y="2355"/>
              <a:ext cx="2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3" name="Line 269"/>
            <p:cNvSpPr>
              <a:spLocks noChangeAspect="1" noChangeShapeType="1"/>
            </p:cNvSpPr>
            <p:nvPr/>
          </p:nvSpPr>
          <p:spPr bwMode="auto">
            <a:xfrm>
              <a:off x="1619" y="2900"/>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 name="Line 270"/>
            <p:cNvSpPr>
              <a:spLocks noChangeAspect="1" noChangeShapeType="1"/>
            </p:cNvSpPr>
            <p:nvPr/>
          </p:nvSpPr>
          <p:spPr bwMode="auto">
            <a:xfrm>
              <a:off x="1619" y="2950"/>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5" name="Line 271"/>
            <p:cNvSpPr>
              <a:spLocks noChangeAspect="1" noChangeShapeType="1"/>
            </p:cNvSpPr>
            <p:nvPr/>
          </p:nvSpPr>
          <p:spPr bwMode="auto">
            <a:xfrm>
              <a:off x="1619" y="2204"/>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6" name="Line 272"/>
            <p:cNvSpPr>
              <a:spLocks noChangeAspect="1" noChangeShapeType="1"/>
            </p:cNvSpPr>
            <p:nvPr/>
          </p:nvSpPr>
          <p:spPr bwMode="auto">
            <a:xfrm>
              <a:off x="1619" y="2253"/>
              <a:ext cx="1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7" name="Line 273"/>
            <p:cNvSpPr>
              <a:spLocks noChangeAspect="1" noChangeShapeType="1"/>
            </p:cNvSpPr>
            <p:nvPr/>
          </p:nvSpPr>
          <p:spPr bwMode="auto">
            <a:xfrm rot="5400000">
              <a:off x="1540" y="2046"/>
              <a:ext cx="2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 name="Line 274"/>
            <p:cNvSpPr>
              <a:spLocks noChangeAspect="1" noChangeShapeType="1"/>
            </p:cNvSpPr>
            <p:nvPr/>
          </p:nvSpPr>
          <p:spPr bwMode="auto">
            <a:xfrm rot="-5400000">
              <a:off x="1536" y="3104"/>
              <a:ext cx="31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 name="Text Box 275"/>
            <p:cNvSpPr txBox="1">
              <a:spLocks noChangeAspect="1" noChangeArrowheads="1"/>
            </p:cNvSpPr>
            <p:nvPr/>
          </p:nvSpPr>
          <p:spPr bwMode="auto">
            <a:xfrm>
              <a:off x="513" y="3052"/>
              <a:ext cx="36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70" name="Line 276"/>
            <p:cNvSpPr>
              <a:spLocks noChangeAspect="1" noChangeShapeType="1"/>
            </p:cNvSpPr>
            <p:nvPr/>
          </p:nvSpPr>
          <p:spPr bwMode="auto">
            <a:xfrm>
              <a:off x="547" y="3260"/>
              <a:ext cx="18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1" name="Line 277"/>
            <p:cNvSpPr>
              <a:spLocks noChangeAspect="1" noChangeShapeType="1"/>
            </p:cNvSpPr>
            <p:nvPr/>
          </p:nvSpPr>
          <p:spPr bwMode="auto">
            <a:xfrm>
              <a:off x="557" y="1900"/>
              <a:ext cx="17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2" name="Text Box 278"/>
            <p:cNvSpPr txBox="1">
              <a:spLocks noChangeAspect="1" noChangeArrowheads="1"/>
            </p:cNvSpPr>
            <p:nvPr/>
          </p:nvSpPr>
          <p:spPr bwMode="auto">
            <a:xfrm>
              <a:off x="1001" y="3826"/>
              <a:ext cx="3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endParaRPr lang="en-US" altLang="zh-CN" sz="1600" b="1">
                <a:latin typeface="Times New Roman" panose="02020603050405020304" pitchFamily="18" charset="0"/>
              </a:endParaRPr>
            </a:p>
          </p:txBody>
        </p:sp>
        <p:sp>
          <p:nvSpPr>
            <p:cNvPr id="373" name="Text Box 279"/>
            <p:cNvSpPr txBox="1">
              <a:spLocks noChangeAspect="1" noChangeArrowheads="1"/>
            </p:cNvSpPr>
            <p:nvPr/>
          </p:nvSpPr>
          <p:spPr bwMode="auto">
            <a:xfrm>
              <a:off x="1013" y="3391"/>
              <a:ext cx="3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endParaRPr lang="en-US" altLang="zh-CN" sz="1600" b="1">
                <a:latin typeface="Times New Roman" panose="02020603050405020304" pitchFamily="18" charset="0"/>
              </a:endParaRPr>
            </a:p>
          </p:txBody>
        </p:sp>
        <p:sp>
          <p:nvSpPr>
            <p:cNvPr id="374" name="Text Box 280"/>
            <p:cNvSpPr txBox="1">
              <a:spLocks noChangeAspect="1" noChangeArrowheads="1"/>
            </p:cNvSpPr>
            <p:nvPr/>
          </p:nvSpPr>
          <p:spPr bwMode="auto">
            <a:xfrm>
              <a:off x="1077" y="3407"/>
              <a:ext cx="36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375" name="Rectangle 281"/>
            <p:cNvSpPr>
              <a:spLocks noChangeArrowheads="1"/>
            </p:cNvSpPr>
            <p:nvPr/>
          </p:nvSpPr>
          <p:spPr bwMode="auto">
            <a:xfrm>
              <a:off x="1446" y="3583"/>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1800" b="1" dirty="0">
                  <a:solidFill>
                    <a:srgbClr val="030301"/>
                  </a:solidFill>
                  <a:latin typeface="Times New Roman" panose="02020603050405020304" pitchFamily="18" charset="0"/>
                  <a:cs typeface="Times New Roman" panose="02020603050405020304" pitchFamily="18" charset="0"/>
                </a:rPr>
                <a:t>高频参考信号</a:t>
              </a:r>
            </a:p>
          </p:txBody>
        </p:sp>
      </p:grpSp>
    </p:spTree>
    <p:extLst>
      <p:ext uri="{BB962C8B-B14F-4D97-AF65-F5344CB8AC3E}">
        <p14:creationId xmlns:p14="http://schemas.microsoft.com/office/powerpoint/2010/main" val="2138724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
        <p:nvSpPr>
          <p:cNvPr id="283" name="Rectangle 137"/>
          <p:cNvSpPr>
            <a:spLocks noChangeArrowheads="1"/>
          </p:cNvSpPr>
          <p:nvPr/>
        </p:nvSpPr>
        <p:spPr bwMode="auto">
          <a:xfrm>
            <a:off x="2606596" y="28860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37" name="Text Box 445"/>
          <p:cNvSpPr txBox="1">
            <a:spLocks noChangeArrowheads="1"/>
          </p:cNvSpPr>
          <p:nvPr/>
        </p:nvSpPr>
        <p:spPr bwMode="auto">
          <a:xfrm>
            <a:off x="7424738" y="5373677"/>
            <a:ext cx="14779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宋体" panose="02010600030101010101" pitchFamily="2" charset="-122"/>
              </a:rPr>
              <a:t>a)</a:t>
            </a:r>
            <a:r>
              <a:rPr lang="zh-CN" altLang="en-US" sz="2000">
                <a:latin typeface="宋体" panose="02010600030101010101" pitchFamily="2" charset="-122"/>
              </a:rPr>
              <a:t>电原理图</a:t>
            </a:r>
            <a:endParaRPr lang="zh-CN" altLang="en-US" sz="2000">
              <a:latin typeface="Times New Roman" panose="02020603050405020304" pitchFamily="18" charset="0"/>
            </a:endParaRPr>
          </a:p>
          <a:p>
            <a:pPr algn="just" eaLnBrk="1" hangingPunct="1">
              <a:spcBef>
                <a:spcPct val="0"/>
              </a:spcBef>
              <a:buClrTx/>
              <a:buSzTx/>
              <a:buFontTx/>
              <a:buNone/>
            </a:pPr>
            <a:r>
              <a:rPr lang="zh-CN" altLang="en-US" sz="2000">
                <a:latin typeface="Times New Roman" panose="02020603050405020304" pitchFamily="18" charset="0"/>
              </a:rPr>
              <a:t>  </a:t>
            </a:r>
          </a:p>
        </p:txBody>
      </p:sp>
      <p:grpSp>
        <p:nvGrpSpPr>
          <p:cNvPr id="138" name="Group 650"/>
          <p:cNvGrpSpPr>
            <a:grpSpLocks/>
          </p:cNvGrpSpPr>
          <p:nvPr/>
        </p:nvGrpSpPr>
        <p:grpSpPr bwMode="auto">
          <a:xfrm>
            <a:off x="838200" y="1693852"/>
            <a:ext cx="5822950" cy="4133850"/>
            <a:chOff x="0" y="1024"/>
            <a:chExt cx="3668" cy="2604"/>
          </a:xfrm>
        </p:grpSpPr>
        <p:sp>
          <p:nvSpPr>
            <p:cNvPr id="139" name="Text Box 411"/>
            <p:cNvSpPr txBox="1">
              <a:spLocks noChangeAspect="1" noChangeArrowheads="1"/>
            </p:cNvSpPr>
            <p:nvPr/>
          </p:nvSpPr>
          <p:spPr bwMode="auto">
            <a:xfrm>
              <a:off x="0" y="1911"/>
              <a:ext cx="38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a:t>
              </a:r>
              <a:endParaRPr lang="en-US" altLang="zh-CN" sz="1800" b="1">
                <a:latin typeface="Times New Roman" panose="02020603050405020304" pitchFamily="18" charset="0"/>
              </a:endParaRPr>
            </a:p>
          </p:txBody>
        </p:sp>
        <p:sp>
          <p:nvSpPr>
            <p:cNvPr id="140" name="Line 330"/>
            <p:cNvSpPr>
              <a:spLocks noChangeAspect="1" noChangeShapeType="1"/>
            </p:cNvSpPr>
            <p:nvPr/>
          </p:nvSpPr>
          <p:spPr bwMode="auto">
            <a:xfrm>
              <a:off x="1898" y="3303"/>
              <a:ext cx="0" cy="1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331"/>
            <p:cNvSpPr>
              <a:spLocks noChangeShapeType="1"/>
            </p:cNvSpPr>
            <p:nvPr/>
          </p:nvSpPr>
          <p:spPr bwMode="auto">
            <a:xfrm>
              <a:off x="1890" y="2007"/>
              <a:ext cx="0" cy="2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Text Box 332"/>
            <p:cNvSpPr txBox="1">
              <a:spLocks noChangeAspect="1" noChangeArrowheads="1"/>
            </p:cNvSpPr>
            <p:nvPr/>
          </p:nvSpPr>
          <p:spPr bwMode="auto">
            <a:xfrm>
              <a:off x="564" y="205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c2</a:t>
              </a:r>
              <a:endParaRPr lang="en-US" altLang="zh-CN" sz="1800" b="1">
                <a:latin typeface="Times New Roman" panose="02020603050405020304" pitchFamily="18" charset="0"/>
              </a:endParaRPr>
            </a:p>
          </p:txBody>
        </p:sp>
        <p:sp>
          <p:nvSpPr>
            <p:cNvPr id="143" name="Text Box 333"/>
            <p:cNvSpPr txBox="1">
              <a:spLocks noChangeAspect="1" noChangeArrowheads="1"/>
            </p:cNvSpPr>
            <p:nvPr/>
          </p:nvSpPr>
          <p:spPr bwMode="auto">
            <a:xfrm>
              <a:off x="551" y="166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c1</a:t>
              </a:r>
              <a:endParaRPr lang="en-US" altLang="zh-CN" sz="1800" b="1">
                <a:latin typeface="Times New Roman" panose="02020603050405020304" pitchFamily="18" charset="0"/>
              </a:endParaRPr>
            </a:p>
          </p:txBody>
        </p:sp>
        <p:sp>
          <p:nvSpPr>
            <p:cNvPr id="144" name="Line 334"/>
            <p:cNvSpPr>
              <a:spLocks noChangeAspect="1" noChangeShapeType="1"/>
            </p:cNvSpPr>
            <p:nvPr/>
          </p:nvSpPr>
          <p:spPr bwMode="auto">
            <a:xfrm flipH="1">
              <a:off x="1889" y="1684"/>
              <a:ext cx="320" cy="3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335"/>
            <p:cNvSpPr>
              <a:spLocks noChangeShapeType="1"/>
            </p:cNvSpPr>
            <p:nvPr/>
          </p:nvSpPr>
          <p:spPr bwMode="auto">
            <a:xfrm>
              <a:off x="597" y="2920"/>
              <a:ext cx="2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Oval 336"/>
            <p:cNvSpPr>
              <a:spLocks noChangeAspect="1" noChangeArrowheads="1"/>
            </p:cNvSpPr>
            <p:nvPr/>
          </p:nvSpPr>
          <p:spPr bwMode="auto">
            <a:xfrm>
              <a:off x="1098" y="3439"/>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47" name="Line 337"/>
            <p:cNvSpPr>
              <a:spLocks noChangeShapeType="1"/>
            </p:cNvSpPr>
            <p:nvPr/>
          </p:nvSpPr>
          <p:spPr bwMode="auto">
            <a:xfrm>
              <a:off x="1124" y="2004"/>
              <a:ext cx="0" cy="1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338"/>
            <p:cNvSpPr>
              <a:spLocks noChangeAspect="1" noChangeShapeType="1"/>
            </p:cNvSpPr>
            <p:nvPr/>
          </p:nvSpPr>
          <p:spPr bwMode="auto">
            <a:xfrm flipH="1">
              <a:off x="1521" y="2007"/>
              <a:ext cx="37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339"/>
            <p:cNvSpPr>
              <a:spLocks noChangeAspect="1" noChangeShapeType="1"/>
            </p:cNvSpPr>
            <p:nvPr/>
          </p:nvSpPr>
          <p:spPr bwMode="auto">
            <a:xfrm>
              <a:off x="1900" y="2554"/>
              <a:ext cx="0" cy="4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340"/>
            <p:cNvSpPr>
              <a:spLocks noChangeAspect="1" noChangeShapeType="1"/>
            </p:cNvSpPr>
            <p:nvPr/>
          </p:nvSpPr>
          <p:spPr bwMode="auto">
            <a:xfrm>
              <a:off x="3492" y="2025"/>
              <a:ext cx="171" cy="0"/>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341"/>
            <p:cNvSpPr>
              <a:spLocks noChangeAspect="1" noChangeShapeType="1"/>
            </p:cNvSpPr>
            <p:nvPr/>
          </p:nvSpPr>
          <p:spPr bwMode="auto">
            <a:xfrm>
              <a:off x="3663" y="2025"/>
              <a:ext cx="0" cy="14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Line 342"/>
            <p:cNvSpPr>
              <a:spLocks noChangeAspect="1" noChangeShapeType="1"/>
            </p:cNvSpPr>
            <p:nvPr/>
          </p:nvSpPr>
          <p:spPr bwMode="auto">
            <a:xfrm>
              <a:off x="1449" y="3459"/>
              <a:ext cx="22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343"/>
            <p:cNvSpPr>
              <a:spLocks noChangeShapeType="1"/>
            </p:cNvSpPr>
            <p:nvPr/>
          </p:nvSpPr>
          <p:spPr bwMode="auto">
            <a:xfrm>
              <a:off x="1520" y="2407"/>
              <a:ext cx="0" cy="10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Oval 344"/>
            <p:cNvSpPr>
              <a:spLocks noChangeAspect="1" noChangeArrowheads="1"/>
            </p:cNvSpPr>
            <p:nvPr/>
          </p:nvSpPr>
          <p:spPr bwMode="auto">
            <a:xfrm>
              <a:off x="1424" y="3439"/>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5" name="Text Box 345"/>
            <p:cNvSpPr txBox="1">
              <a:spLocks noChangeAspect="1" noChangeArrowheads="1"/>
            </p:cNvSpPr>
            <p:nvPr/>
          </p:nvSpPr>
          <p:spPr bwMode="auto">
            <a:xfrm>
              <a:off x="708" y="2047"/>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C</a:t>
              </a:r>
              <a:r>
                <a:rPr lang="en-US" altLang="zh-CN" sz="1800" b="1" baseline="-25000">
                  <a:latin typeface="Times New Roman" panose="02020603050405020304" pitchFamily="18" charset="0"/>
                </a:rPr>
                <a:t>0</a:t>
              </a:r>
              <a:endParaRPr lang="en-US" altLang="zh-CN" sz="1800" b="1">
                <a:latin typeface="Times New Roman" panose="02020603050405020304" pitchFamily="18" charset="0"/>
              </a:endParaRPr>
            </a:p>
          </p:txBody>
        </p:sp>
        <p:sp>
          <p:nvSpPr>
            <p:cNvPr id="156" name="Text Box 346"/>
            <p:cNvSpPr txBox="1">
              <a:spLocks noChangeAspect="1" noChangeArrowheads="1"/>
            </p:cNvSpPr>
            <p:nvPr/>
          </p:nvSpPr>
          <p:spPr bwMode="auto">
            <a:xfrm>
              <a:off x="1175" y="3313"/>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s</a:t>
              </a:r>
              <a:endParaRPr lang="en-US" altLang="zh-CN" sz="1800" b="1">
                <a:latin typeface="Times New Roman" panose="02020603050405020304" pitchFamily="18" charset="0"/>
              </a:endParaRPr>
            </a:p>
          </p:txBody>
        </p:sp>
        <p:sp>
          <p:nvSpPr>
            <p:cNvPr id="157" name="Text Box 347"/>
            <p:cNvSpPr txBox="1">
              <a:spLocks noChangeAspect="1" noChangeArrowheads="1"/>
            </p:cNvSpPr>
            <p:nvPr/>
          </p:nvSpPr>
          <p:spPr bwMode="auto">
            <a:xfrm>
              <a:off x="1298" y="237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C</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158" name="Text Box 348"/>
            <p:cNvSpPr txBox="1">
              <a:spLocks noChangeAspect="1" noChangeArrowheads="1"/>
            </p:cNvSpPr>
            <p:nvPr/>
          </p:nvSpPr>
          <p:spPr bwMode="auto">
            <a:xfrm>
              <a:off x="3254" y="1392"/>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4</a:t>
              </a:r>
              <a:endParaRPr lang="en-US" altLang="zh-CN" sz="1800" b="1">
                <a:latin typeface="Times New Roman" panose="02020603050405020304" pitchFamily="18" charset="0"/>
              </a:endParaRPr>
            </a:p>
          </p:txBody>
        </p:sp>
        <p:sp>
          <p:nvSpPr>
            <p:cNvPr id="159" name="Text Box 349"/>
            <p:cNvSpPr txBox="1">
              <a:spLocks noChangeAspect="1" noChangeArrowheads="1"/>
            </p:cNvSpPr>
            <p:nvPr/>
          </p:nvSpPr>
          <p:spPr bwMode="auto">
            <a:xfrm>
              <a:off x="1890" y="1516"/>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160" name="Text Box 350"/>
            <p:cNvSpPr txBox="1">
              <a:spLocks noChangeAspect="1" noChangeArrowheads="1"/>
            </p:cNvSpPr>
            <p:nvPr/>
          </p:nvSpPr>
          <p:spPr bwMode="auto">
            <a:xfrm>
              <a:off x="2993" y="2746"/>
              <a:ext cx="50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3</a:t>
              </a:r>
              <a:endParaRPr lang="en-US" altLang="zh-CN" sz="1800" b="1">
                <a:latin typeface="Times New Roman" panose="02020603050405020304" pitchFamily="18" charset="0"/>
              </a:endParaRPr>
            </a:p>
          </p:txBody>
        </p:sp>
        <p:sp>
          <p:nvSpPr>
            <p:cNvPr id="161" name="Text Box 351"/>
            <p:cNvSpPr txBox="1">
              <a:spLocks noChangeAspect="1" noChangeArrowheads="1"/>
            </p:cNvSpPr>
            <p:nvPr/>
          </p:nvSpPr>
          <p:spPr bwMode="auto">
            <a:xfrm>
              <a:off x="2189" y="2668"/>
              <a:ext cx="42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162" name="Text Box 352"/>
            <p:cNvSpPr txBox="1">
              <a:spLocks noChangeAspect="1" noChangeArrowheads="1"/>
            </p:cNvSpPr>
            <p:nvPr/>
          </p:nvSpPr>
          <p:spPr bwMode="auto">
            <a:xfrm>
              <a:off x="2216" y="1068"/>
              <a:ext cx="46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163" name="Text Box 353"/>
            <p:cNvSpPr txBox="1">
              <a:spLocks noChangeAspect="1" noChangeArrowheads="1"/>
            </p:cNvSpPr>
            <p:nvPr/>
          </p:nvSpPr>
          <p:spPr bwMode="auto">
            <a:xfrm>
              <a:off x="3268" y="2487"/>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3</a:t>
              </a:r>
              <a:endParaRPr lang="en-US" altLang="zh-CN" sz="1800" b="1">
                <a:latin typeface="Times New Roman" panose="02020603050405020304" pitchFamily="18" charset="0"/>
              </a:endParaRPr>
            </a:p>
          </p:txBody>
        </p:sp>
        <p:sp>
          <p:nvSpPr>
            <p:cNvPr id="164" name="Text Box 354"/>
            <p:cNvSpPr txBox="1">
              <a:spLocks noChangeAspect="1" noChangeArrowheads="1"/>
            </p:cNvSpPr>
            <p:nvPr/>
          </p:nvSpPr>
          <p:spPr bwMode="auto">
            <a:xfrm>
              <a:off x="2070" y="2388"/>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165" name="Text Box 355"/>
            <p:cNvSpPr txBox="1">
              <a:spLocks noChangeAspect="1" noChangeArrowheads="1"/>
            </p:cNvSpPr>
            <p:nvPr/>
          </p:nvSpPr>
          <p:spPr bwMode="auto">
            <a:xfrm>
              <a:off x="1622" y="224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5</a:t>
              </a:r>
              <a:endParaRPr lang="en-US" altLang="zh-CN" sz="1800" b="1">
                <a:latin typeface="Times New Roman" panose="02020603050405020304" pitchFamily="18" charset="0"/>
              </a:endParaRPr>
            </a:p>
          </p:txBody>
        </p:sp>
        <p:sp>
          <p:nvSpPr>
            <p:cNvPr id="166" name="Text Box 356"/>
            <p:cNvSpPr txBox="1">
              <a:spLocks noChangeAspect="1" noChangeArrowheads="1"/>
            </p:cNvSpPr>
            <p:nvPr/>
          </p:nvSpPr>
          <p:spPr bwMode="auto">
            <a:xfrm>
              <a:off x="3122" y="1887"/>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RP</a:t>
              </a:r>
            </a:p>
          </p:txBody>
        </p:sp>
        <p:sp>
          <p:nvSpPr>
            <p:cNvPr id="167" name="Text Box 357"/>
            <p:cNvSpPr txBox="1">
              <a:spLocks noChangeAspect="1" noChangeArrowheads="1"/>
            </p:cNvSpPr>
            <p:nvPr/>
          </p:nvSpPr>
          <p:spPr bwMode="auto">
            <a:xfrm>
              <a:off x="2889" y="1030"/>
              <a:ext cx="50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4</a:t>
              </a:r>
              <a:endParaRPr lang="en-US" altLang="zh-CN" sz="1800" b="1">
                <a:latin typeface="Times New Roman" panose="02020603050405020304" pitchFamily="18" charset="0"/>
              </a:endParaRPr>
            </a:p>
          </p:txBody>
        </p:sp>
        <p:sp>
          <p:nvSpPr>
            <p:cNvPr id="168" name="Line 358"/>
            <p:cNvSpPr>
              <a:spLocks noChangeShapeType="1"/>
            </p:cNvSpPr>
            <p:nvPr/>
          </p:nvSpPr>
          <p:spPr bwMode="auto">
            <a:xfrm flipV="1">
              <a:off x="594" y="2339"/>
              <a:ext cx="1" cy="5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359"/>
            <p:cNvSpPr>
              <a:spLocks noChangeAspect="1" noChangeShapeType="1"/>
            </p:cNvSpPr>
            <p:nvPr/>
          </p:nvSpPr>
          <p:spPr bwMode="auto">
            <a:xfrm>
              <a:off x="598" y="1116"/>
              <a:ext cx="2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360"/>
            <p:cNvSpPr>
              <a:spLocks noChangeShapeType="1"/>
            </p:cNvSpPr>
            <p:nvPr/>
          </p:nvSpPr>
          <p:spPr bwMode="auto">
            <a:xfrm flipV="1">
              <a:off x="594" y="1112"/>
              <a:ext cx="0" cy="5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Line 363"/>
            <p:cNvSpPr>
              <a:spLocks noChangeAspect="1" noChangeShapeType="1"/>
            </p:cNvSpPr>
            <p:nvPr/>
          </p:nvSpPr>
          <p:spPr bwMode="auto">
            <a:xfrm>
              <a:off x="1445" y="2358"/>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364"/>
            <p:cNvSpPr>
              <a:spLocks noChangeAspect="1" noChangeShapeType="1"/>
            </p:cNvSpPr>
            <p:nvPr/>
          </p:nvSpPr>
          <p:spPr bwMode="auto">
            <a:xfrm>
              <a:off x="1445" y="2410"/>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367"/>
            <p:cNvSpPr>
              <a:spLocks noChangeAspect="1" noChangeShapeType="1"/>
            </p:cNvSpPr>
            <p:nvPr/>
          </p:nvSpPr>
          <p:spPr bwMode="auto">
            <a:xfrm rot="-5400000">
              <a:off x="746" y="2006"/>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368"/>
            <p:cNvSpPr>
              <a:spLocks noChangeAspect="1" noChangeShapeType="1"/>
            </p:cNvSpPr>
            <p:nvPr/>
          </p:nvSpPr>
          <p:spPr bwMode="auto">
            <a:xfrm rot="-5400000">
              <a:off x="798" y="2006"/>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369"/>
            <p:cNvSpPr>
              <a:spLocks noChangeAspect="1" noChangeShapeType="1"/>
            </p:cNvSpPr>
            <p:nvPr/>
          </p:nvSpPr>
          <p:spPr bwMode="auto">
            <a:xfrm>
              <a:off x="592" y="2007"/>
              <a:ext cx="2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370"/>
            <p:cNvSpPr>
              <a:spLocks noChangeAspect="1" noChangeShapeType="1"/>
            </p:cNvSpPr>
            <p:nvPr/>
          </p:nvSpPr>
          <p:spPr bwMode="auto">
            <a:xfrm>
              <a:off x="872" y="2004"/>
              <a:ext cx="25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371"/>
            <p:cNvSpPr>
              <a:spLocks noChangeShapeType="1"/>
            </p:cNvSpPr>
            <p:nvPr/>
          </p:nvSpPr>
          <p:spPr bwMode="auto">
            <a:xfrm flipH="1">
              <a:off x="1521" y="2005"/>
              <a:ext cx="0" cy="3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Oval 372"/>
            <p:cNvSpPr>
              <a:spLocks noChangeAspect="1" noChangeArrowheads="1"/>
            </p:cNvSpPr>
            <p:nvPr/>
          </p:nvSpPr>
          <p:spPr bwMode="auto">
            <a:xfrm>
              <a:off x="1773" y="3033"/>
              <a:ext cx="252" cy="27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79" name="Line 373"/>
            <p:cNvSpPr>
              <a:spLocks noChangeAspect="1" noChangeShapeType="1"/>
            </p:cNvSpPr>
            <p:nvPr/>
          </p:nvSpPr>
          <p:spPr bwMode="auto">
            <a:xfrm>
              <a:off x="1899" y="3066"/>
              <a:ext cx="0" cy="196"/>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180" name="Group 374"/>
            <p:cNvGrpSpPr>
              <a:grpSpLocks noChangeAspect="1"/>
            </p:cNvGrpSpPr>
            <p:nvPr/>
          </p:nvGrpSpPr>
          <p:grpSpPr bwMode="auto">
            <a:xfrm rot="2700000">
              <a:off x="3036" y="1512"/>
              <a:ext cx="384" cy="97"/>
              <a:chOff x="2160" y="2016"/>
              <a:chExt cx="640" cy="164"/>
            </a:xfrm>
          </p:grpSpPr>
          <p:sp>
            <p:nvSpPr>
              <p:cNvPr id="244" name="Rectangle 375"/>
              <p:cNvSpPr>
                <a:spLocks noChangeAspect="1" noChangeArrowheads="1"/>
              </p:cNvSpPr>
              <p:nvPr/>
            </p:nvSpPr>
            <p:spPr bwMode="auto">
              <a:xfrm>
                <a:off x="2380" y="2016"/>
                <a:ext cx="420" cy="164"/>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 name="Line 376"/>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 name="Line 377"/>
            <p:cNvSpPr>
              <a:spLocks noChangeAspect="1" noChangeShapeType="1"/>
            </p:cNvSpPr>
            <p:nvPr/>
          </p:nvSpPr>
          <p:spPr bwMode="auto">
            <a:xfrm rot="2700000">
              <a:off x="3342" y="1735"/>
              <a:ext cx="1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Rectangle 378"/>
            <p:cNvSpPr>
              <a:spLocks noChangeAspect="1" noChangeArrowheads="1"/>
            </p:cNvSpPr>
            <p:nvPr/>
          </p:nvSpPr>
          <p:spPr bwMode="auto">
            <a:xfrm rot="-5400000">
              <a:off x="1770" y="2377"/>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83" name="Rectangle 380"/>
            <p:cNvSpPr>
              <a:spLocks noChangeAspect="1" noChangeArrowheads="1"/>
            </p:cNvSpPr>
            <p:nvPr/>
          </p:nvSpPr>
          <p:spPr bwMode="auto">
            <a:xfrm rot="-5400000">
              <a:off x="3311" y="1969"/>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84" name="Line 381"/>
            <p:cNvSpPr>
              <a:spLocks noChangeShapeType="1"/>
            </p:cNvSpPr>
            <p:nvPr/>
          </p:nvSpPr>
          <p:spPr bwMode="auto">
            <a:xfrm rot="-5400000">
              <a:off x="3363" y="2219"/>
              <a:ext cx="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382"/>
            <p:cNvSpPr>
              <a:spLocks noChangeAspect="1" noChangeShapeType="1"/>
            </p:cNvSpPr>
            <p:nvPr/>
          </p:nvSpPr>
          <p:spPr bwMode="auto">
            <a:xfrm rot="-5400000">
              <a:off x="3371" y="1834"/>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6" name="Group 383"/>
            <p:cNvGrpSpPr>
              <a:grpSpLocks noChangeAspect="1"/>
            </p:cNvGrpSpPr>
            <p:nvPr/>
          </p:nvGrpSpPr>
          <p:grpSpPr bwMode="auto">
            <a:xfrm rot="13500000" flipV="1">
              <a:off x="2864" y="1189"/>
              <a:ext cx="156" cy="173"/>
              <a:chOff x="3244" y="6428"/>
              <a:chExt cx="261" cy="288"/>
            </a:xfrm>
          </p:grpSpPr>
          <p:sp>
            <p:nvSpPr>
              <p:cNvPr id="242" name="Line 384"/>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AutoShape 385"/>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7" name="Line 386"/>
            <p:cNvSpPr>
              <a:spLocks noChangeAspect="1" noChangeShapeType="1"/>
            </p:cNvSpPr>
            <p:nvPr/>
          </p:nvSpPr>
          <p:spPr bwMode="auto">
            <a:xfrm rot="13500000" flipV="1">
              <a:off x="2708" y="1276"/>
              <a:ext cx="47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8" name="Group 388"/>
            <p:cNvGrpSpPr>
              <a:grpSpLocks noChangeAspect="1"/>
            </p:cNvGrpSpPr>
            <p:nvPr/>
          </p:nvGrpSpPr>
          <p:grpSpPr bwMode="auto">
            <a:xfrm rot="2700000">
              <a:off x="2550" y="2649"/>
              <a:ext cx="157" cy="174"/>
              <a:chOff x="3244" y="6428"/>
              <a:chExt cx="261" cy="288"/>
            </a:xfrm>
          </p:grpSpPr>
          <p:sp>
            <p:nvSpPr>
              <p:cNvPr id="240" name="Line 389"/>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AutoShape 390"/>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9" name="Line 391"/>
            <p:cNvSpPr>
              <a:spLocks noChangeShapeType="1"/>
            </p:cNvSpPr>
            <p:nvPr/>
          </p:nvSpPr>
          <p:spPr bwMode="auto">
            <a:xfrm rot="2700000">
              <a:off x="2307" y="2713"/>
              <a:ext cx="5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0" name="Group 392"/>
            <p:cNvGrpSpPr>
              <a:grpSpLocks noChangeAspect="1"/>
            </p:cNvGrpSpPr>
            <p:nvPr/>
          </p:nvGrpSpPr>
          <p:grpSpPr bwMode="auto">
            <a:xfrm rot="18900000" flipH="1">
              <a:off x="2520" y="1220"/>
              <a:ext cx="157" cy="172"/>
              <a:chOff x="3244" y="6428"/>
              <a:chExt cx="261" cy="288"/>
            </a:xfrm>
          </p:grpSpPr>
          <p:sp>
            <p:nvSpPr>
              <p:cNvPr id="238" name="Line 393"/>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 name="AutoShape 394"/>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91" name="Line 395"/>
            <p:cNvSpPr>
              <a:spLocks noChangeShapeType="1"/>
            </p:cNvSpPr>
            <p:nvPr/>
          </p:nvSpPr>
          <p:spPr bwMode="auto">
            <a:xfrm rot="18900000" flipH="1">
              <a:off x="2263" y="1333"/>
              <a:ext cx="6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2" name="Group 396"/>
            <p:cNvGrpSpPr>
              <a:grpSpLocks noChangeAspect="1"/>
            </p:cNvGrpSpPr>
            <p:nvPr/>
          </p:nvGrpSpPr>
          <p:grpSpPr bwMode="auto">
            <a:xfrm rot="18900000" flipV="1">
              <a:off x="2894" y="2675"/>
              <a:ext cx="156" cy="172"/>
              <a:chOff x="3244" y="6428"/>
              <a:chExt cx="261" cy="288"/>
            </a:xfrm>
          </p:grpSpPr>
          <p:sp>
            <p:nvSpPr>
              <p:cNvPr id="236" name="Line 397"/>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AutoShape 398"/>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93" name="Line 399"/>
            <p:cNvSpPr>
              <a:spLocks noChangeAspect="1" noChangeShapeType="1"/>
            </p:cNvSpPr>
            <p:nvPr/>
          </p:nvSpPr>
          <p:spPr bwMode="auto">
            <a:xfrm rot="18900000" flipV="1">
              <a:off x="2728" y="2718"/>
              <a:ext cx="5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Rectangle 400"/>
            <p:cNvSpPr>
              <a:spLocks noChangeAspect="1" noChangeArrowheads="1"/>
            </p:cNvSpPr>
            <p:nvPr/>
          </p:nvSpPr>
          <p:spPr bwMode="auto">
            <a:xfrm rot="2700000">
              <a:off x="2179" y="2368"/>
              <a:ext cx="252" cy="97"/>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5" name="Rectangle 402"/>
            <p:cNvSpPr>
              <a:spLocks noChangeAspect="1" noChangeArrowheads="1"/>
            </p:cNvSpPr>
            <p:nvPr/>
          </p:nvSpPr>
          <p:spPr bwMode="auto">
            <a:xfrm rot="-2700000">
              <a:off x="3132" y="2426"/>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6" name="Line 403"/>
            <p:cNvSpPr>
              <a:spLocks noChangeAspect="1" noChangeShapeType="1"/>
            </p:cNvSpPr>
            <p:nvPr/>
          </p:nvSpPr>
          <p:spPr bwMode="auto">
            <a:xfrm rot="-2700000">
              <a:off x="3328" y="2337"/>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Rectangle 405"/>
            <p:cNvSpPr>
              <a:spLocks noChangeAspect="1" noChangeArrowheads="1"/>
            </p:cNvSpPr>
            <p:nvPr/>
          </p:nvSpPr>
          <p:spPr bwMode="auto">
            <a:xfrm rot="-2700000">
              <a:off x="2136" y="1588"/>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8" name="Line 407"/>
            <p:cNvSpPr>
              <a:spLocks noChangeAspect="1" noChangeShapeType="1"/>
            </p:cNvSpPr>
            <p:nvPr/>
          </p:nvSpPr>
          <p:spPr bwMode="auto">
            <a:xfrm>
              <a:off x="1888" y="2004"/>
              <a:ext cx="324" cy="3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Line 408"/>
            <p:cNvSpPr>
              <a:spLocks noChangeAspect="1" noChangeShapeType="1"/>
            </p:cNvSpPr>
            <p:nvPr/>
          </p:nvSpPr>
          <p:spPr bwMode="auto">
            <a:xfrm>
              <a:off x="500" y="1714"/>
              <a:ext cx="0" cy="6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Oval 409"/>
            <p:cNvSpPr>
              <a:spLocks noChangeAspect="1" noChangeArrowheads="1"/>
            </p:cNvSpPr>
            <p:nvPr/>
          </p:nvSpPr>
          <p:spPr bwMode="auto">
            <a:xfrm>
              <a:off x="150" y="2231"/>
              <a:ext cx="51" cy="5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1" name="Oval 410"/>
            <p:cNvSpPr>
              <a:spLocks noChangeAspect="1" noChangeArrowheads="1"/>
            </p:cNvSpPr>
            <p:nvPr/>
          </p:nvSpPr>
          <p:spPr bwMode="auto">
            <a:xfrm>
              <a:off x="158" y="1788"/>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2" name="Text Box 412"/>
            <p:cNvSpPr txBox="1">
              <a:spLocks noChangeAspect="1" noChangeArrowheads="1"/>
            </p:cNvSpPr>
            <p:nvPr/>
          </p:nvSpPr>
          <p:spPr bwMode="auto">
            <a:xfrm>
              <a:off x="261" y="1585"/>
              <a:ext cx="3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T</a:t>
              </a:r>
            </a:p>
          </p:txBody>
        </p:sp>
        <p:sp>
          <p:nvSpPr>
            <p:cNvPr id="203" name="Line 413"/>
            <p:cNvSpPr>
              <a:spLocks noChangeAspect="1" noChangeShapeType="1"/>
            </p:cNvSpPr>
            <p:nvPr/>
          </p:nvSpPr>
          <p:spPr bwMode="auto">
            <a:xfrm rot="10800000">
              <a:off x="203" y="1819"/>
              <a:ext cx="1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414"/>
            <p:cNvSpPr>
              <a:spLocks noChangeAspect="1" noChangeShapeType="1"/>
            </p:cNvSpPr>
            <p:nvPr/>
          </p:nvSpPr>
          <p:spPr bwMode="auto">
            <a:xfrm rot="10800000">
              <a:off x="201" y="2258"/>
              <a:ext cx="1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 name="Group 415"/>
            <p:cNvGrpSpPr>
              <a:grpSpLocks noChangeAspect="1"/>
            </p:cNvGrpSpPr>
            <p:nvPr/>
          </p:nvGrpSpPr>
          <p:grpSpPr bwMode="auto">
            <a:xfrm flipV="1">
              <a:off x="399" y="1819"/>
              <a:ext cx="56" cy="108"/>
              <a:chOff x="3653" y="4688"/>
              <a:chExt cx="72" cy="144"/>
            </a:xfrm>
          </p:grpSpPr>
          <p:sp>
            <p:nvSpPr>
              <p:cNvPr id="234" name="Arc 41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 name="Arc 41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6" name="Group 418"/>
            <p:cNvGrpSpPr>
              <a:grpSpLocks noChangeAspect="1"/>
            </p:cNvGrpSpPr>
            <p:nvPr/>
          </p:nvGrpSpPr>
          <p:grpSpPr bwMode="auto">
            <a:xfrm flipV="1">
              <a:off x="399" y="1929"/>
              <a:ext cx="56" cy="109"/>
              <a:chOff x="3653" y="4688"/>
              <a:chExt cx="72" cy="144"/>
            </a:xfrm>
          </p:grpSpPr>
          <p:sp>
            <p:nvSpPr>
              <p:cNvPr id="232" name="Arc 41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 name="Arc 42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7" name="Group 421"/>
            <p:cNvGrpSpPr>
              <a:grpSpLocks noChangeAspect="1"/>
            </p:cNvGrpSpPr>
            <p:nvPr/>
          </p:nvGrpSpPr>
          <p:grpSpPr bwMode="auto">
            <a:xfrm flipV="1">
              <a:off x="392" y="2038"/>
              <a:ext cx="54" cy="110"/>
              <a:chOff x="3653" y="4688"/>
              <a:chExt cx="72" cy="144"/>
            </a:xfrm>
          </p:grpSpPr>
          <p:sp>
            <p:nvSpPr>
              <p:cNvPr id="230" name="Arc 42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1" name="Arc 42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8" name="Group 424"/>
            <p:cNvGrpSpPr>
              <a:grpSpLocks noChangeAspect="1"/>
            </p:cNvGrpSpPr>
            <p:nvPr/>
          </p:nvGrpSpPr>
          <p:grpSpPr bwMode="auto">
            <a:xfrm flipV="1">
              <a:off x="393" y="2148"/>
              <a:ext cx="56" cy="109"/>
              <a:chOff x="3653" y="4688"/>
              <a:chExt cx="72" cy="144"/>
            </a:xfrm>
          </p:grpSpPr>
          <p:sp>
            <p:nvSpPr>
              <p:cNvPr id="228" name="Arc 42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9" name="Arc 42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9" name="Group 427"/>
            <p:cNvGrpSpPr>
              <a:grpSpLocks noChangeAspect="1"/>
            </p:cNvGrpSpPr>
            <p:nvPr/>
          </p:nvGrpSpPr>
          <p:grpSpPr bwMode="auto">
            <a:xfrm flipH="1" flipV="1">
              <a:off x="539" y="1676"/>
              <a:ext cx="55" cy="109"/>
              <a:chOff x="3653" y="4688"/>
              <a:chExt cx="72" cy="144"/>
            </a:xfrm>
          </p:grpSpPr>
          <p:sp>
            <p:nvSpPr>
              <p:cNvPr id="226" name="Arc 42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 name="Arc 42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0" name="Group 430"/>
            <p:cNvGrpSpPr>
              <a:grpSpLocks noChangeAspect="1"/>
            </p:cNvGrpSpPr>
            <p:nvPr/>
          </p:nvGrpSpPr>
          <p:grpSpPr bwMode="auto">
            <a:xfrm flipH="1" flipV="1">
              <a:off x="539" y="1785"/>
              <a:ext cx="54" cy="110"/>
              <a:chOff x="3653" y="4688"/>
              <a:chExt cx="72" cy="144"/>
            </a:xfrm>
          </p:grpSpPr>
          <p:sp>
            <p:nvSpPr>
              <p:cNvPr id="224" name="Arc 43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 name="Arc 43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1" name="Group 433"/>
            <p:cNvGrpSpPr>
              <a:grpSpLocks noChangeAspect="1"/>
            </p:cNvGrpSpPr>
            <p:nvPr/>
          </p:nvGrpSpPr>
          <p:grpSpPr bwMode="auto">
            <a:xfrm flipH="1" flipV="1">
              <a:off x="537" y="1895"/>
              <a:ext cx="56" cy="109"/>
              <a:chOff x="3653" y="4688"/>
              <a:chExt cx="72" cy="144"/>
            </a:xfrm>
          </p:grpSpPr>
          <p:sp>
            <p:nvSpPr>
              <p:cNvPr id="222" name="Arc 43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3" name="Arc 43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2" name="Group 436"/>
            <p:cNvGrpSpPr>
              <a:grpSpLocks noChangeAspect="1"/>
            </p:cNvGrpSpPr>
            <p:nvPr/>
          </p:nvGrpSpPr>
          <p:grpSpPr bwMode="auto">
            <a:xfrm flipH="1" flipV="1">
              <a:off x="536" y="2004"/>
              <a:ext cx="54" cy="110"/>
              <a:chOff x="3653" y="4688"/>
              <a:chExt cx="72" cy="144"/>
            </a:xfrm>
          </p:grpSpPr>
          <p:sp>
            <p:nvSpPr>
              <p:cNvPr id="220" name="Arc 43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1" name="Arc 43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3" name="Group 439"/>
            <p:cNvGrpSpPr>
              <a:grpSpLocks noChangeAspect="1"/>
            </p:cNvGrpSpPr>
            <p:nvPr/>
          </p:nvGrpSpPr>
          <p:grpSpPr bwMode="auto">
            <a:xfrm flipH="1" flipV="1">
              <a:off x="536" y="2120"/>
              <a:ext cx="54" cy="109"/>
              <a:chOff x="3653" y="4688"/>
              <a:chExt cx="72" cy="144"/>
            </a:xfrm>
          </p:grpSpPr>
          <p:sp>
            <p:nvSpPr>
              <p:cNvPr id="218" name="Arc 44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 name="Arc 44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4" name="Group 442"/>
            <p:cNvGrpSpPr>
              <a:grpSpLocks noChangeAspect="1"/>
            </p:cNvGrpSpPr>
            <p:nvPr/>
          </p:nvGrpSpPr>
          <p:grpSpPr bwMode="auto">
            <a:xfrm flipH="1" flipV="1">
              <a:off x="536" y="2234"/>
              <a:ext cx="55" cy="110"/>
              <a:chOff x="3653" y="4688"/>
              <a:chExt cx="72" cy="144"/>
            </a:xfrm>
          </p:grpSpPr>
          <p:sp>
            <p:nvSpPr>
              <p:cNvPr id="216" name="Arc 44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 name="Arc 44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 name="Text Box 639"/>
            <p:cNvSpPr txBox="1">
              <a:spLocks noChangeAspect="1" noChangeArrowheads="1"/>
            </p:cNvSpPr>
            <p:nvPr/>
          </p:nvSpPr>
          <p:spPr bwMode="auto">
            <a:xfrm>
              <a:off x="1982" y="3045"/>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P</a:t>
              </a:r>
            </a:p>
          </p:txBody>
        </p:sp>
      </p:grpSp>
      <p:sp>
        <p:nvSpPr>
          <p:cNvPr id="246" name="Rectangle 645"/>
          <p:cNvSpPr>
            <a:spLocks noChangeArrowheads="1"/>
          </p:cNvSpPr>
          <p:nvPr/>
        </p:nvSpPr>
        <p:spPr bwMode="auto">
          <a:xfrm>
            <a:off x="7770228" y="2146160"/>
            <a:ext cx="3206750"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1" lang="zh-CN" altLang="en-US" sz="2000" b="1" dirty="0">
                <a:solidFill>
                  <a:srgbClr val="030301"/>
                </a:solidFill>
                <a:latin typeface="Times New Roman" panose="02020603050405020304" pitchFamily="18" charset="0"/>
                <a:cs typeface="Times New Roman" panose="02020603050405020304" pitchFamily="18" charset="0"/>
              </a:rPr>
              <a:t>只需一路调幅信号</a:t>
            </a:r>
            <a:r>
              <a:rPr kumimoji="1" lang="en-US" altLang="zh-CN" sz="2000" b="1" i="1" dirty="0">
                <a:solidFill>
                  <a:srgbClr val="030301"/>
                </a:solidFill>
                <a:latin typeface="Times New Roman" panose="02020603050405020304" pitchFamily="18" charset="0"/>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cs typeface="Times New Roman" panose="02020603050405020304" pitchFamily="18" charset="0"/>
              </a:rPr>
              <a:t>s</a:t>
            </a:r>
            <a:r>
              <a:rPr kumimoji="1" lang="zh-CN" altLang="en-US" sz="2000" b="1" dirty="0">
                <a:solidFill>
                  <a:srgbClr val="030301"/>
                </a:solidFill>
                <a:latin typeface="Times New Roman" panose="02020603050405020304" pitchFamily="18" charset="0"/>
                <a:cs typeface="Times New Roman" panose="02020603050405020304" pitchFamily="18" charset="0"/>
              </a:rPr>
              <a:t>输入，并且采用电容</a:t>
            </a:r>
            <a:r>
              <a:rPr kumimoji="1" lang="en-US" altLang="zh-CN" sz="2000" b="1" i="1" dirty="0">
                <a:solidFill>
                  <a:srgbClr val="030301"/>
                </a:solidFill>
                <a:latin typeface="Times New Roman" panose="02020603050405020304" pitchFamily="18" charset="0"/>
                <a:cs typeface="Times New Roman" panose="02020603050405020304" pitchFamily="18" charset="0"/>
              </a:rPr>
              <a:t>C</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0</a:t>
            </a:r>
            <a:r>
              <a:rPr kumimoji="1" lang="zh-CN" altLang="en-US" sz="2000" b="1" dirty="0">
                <a:solidFill>
                  <a:srgbClr val="030301"/>
                </a:solidFill>
                <a:latin typeface="Times New Roman" panose="02020603050405020304" pitchFamily="18" charset="0"/>
                <a:cs typeface="Times New Roman" panose="02020603050405020304" pitchFamily="18" charset="0"/>
              </a:rPr>
              <a:t>耦合。有利于电路的简化。 </a:t>
            </a:r>
          </a:p>
        </p:txBody>
      </p:sp>
    </p:spTree>
    <p:extLst>
      <p:ext uri="{BB962C8B-B14F-4D97-AF65-F5344CB8AC3E}">
        <p14:creationId xmlns:p14="http://schemas.microsoft.com/office/powerpoint/2010/main" val="3745337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3"/>
          <p:cNvSpPr>
            <a:spLocks noChangeArrowheads="1"/>
          </p:cNvSpPr>
          <p:nvPr/>
        </p:nvSpPr>
        <p:spPr bwMode="auto">
          <a:xfrm>
            <a:off x="850002" y="30898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5" name="Object 232"/>
          <p:cNvGraphicFramePr>
            <a:graphicFrameLocks noChangeAspect="1"/>
          </p:cNvGraphicFramePr>
          <p:nvPr/>
        </p:nvGraphicFramePr>
        <p:xfrm>
          <a:off x="6491976" y="4848841"/>
          <a:ext cx="4246563" cy="431800"/>
        </p:xfrm>
        <a:graphic>
          <a:graphicData uri="http://schemas.openxmlformats.org/presentationml/2006/ole">
            <mc:AlternateContent xmlns:mc="http://schemas.openxmlformats.org/markup-compatibility/2006">
              <mc:Choice xmlns:v="urn:schemas-microsoft-com:vml" Requires="v">
                <p:oleObj name="Equation" r:id="rId2" imgW="2247900" imgH="228600" progId="Equation.DSMT4">
                  <p:embed/>
                </p:oleObj>
              </mc:Choice>
              <mc:Fallback>
                <p:oleObj name="Equation" r:id="rId2" imgW="2247900" imgH="228600" progId="Equation.DSMT4">
                  <p:embed/>
                  <p:pic>
                    <p:nvPicPr>
                      <p:cNvPr id="5" name="Object 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76" y="4848841"/>
                        <a:ext cx="42465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36"/>
          <p:cNvSpPr>
            <a:spLocks noChangeArrowheads="1"/>
          </p:cNvSpPr>
          <p:nvPr/>
        </p:nvSpPr>
        <p:spPr bwMode="auto">
          <a:xfrm>
            <a:off x="850002" y="30898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7" name="Object 235"/>
          <p:cNvGraphicFramePr>
            <a:graphicFrameLocks noChangeAspect="1"/>
          </p:cNvGraphicFramePr>
          <p:nvPr/>
        </p:nvGraphicFramePr>
        <p:xfrm>
          <a:off x="6560239" y="5394941"/>
          <a:ext cx="4108450" cy="407988"/>
        </p:xfrm>
        <a:graphic>
          <a:graphicData uri="http://schemas.openxmlformats.org/presentationml/2006/ole">
            <mc:AlternateContent xmlns:mc="http://schemas.openxmlformats.org/markup-compatibility/2006">
              <mc:Choice xmlns:v="urn:schemas-microsoft-com:vml" Requires="v">
                <p:oleObj name="Equation" r:id="rId4" imgW="2298700" imgH="228600" progId="Equation.DSMT4">
                  <p:embed/>
                </p:oleObj>
              </mc:Choice>
              <mc:Fallback>
                <p:oleObj name="Equation" r:id="rId4" imgW="2298700" imgH="228600" progId="Equation.DSMT4">
                  <p:embed/>
                  <p:pic>
                    <p:nvPicPr>
                      <p:cNvPr id="7" name="Object 2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0239" y="5394941"/>
                        <a:ext cx="41084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37"/>
          <p:cNvSpPr>
            <a:spLocks noChangeArrowheads="1"/>
          </p:cNvSpPr>
          <p:nvPr/>
        </p:nvSpPr>
        <p:spPr bwMode="auto">
          <a:xfrm>
            <a:off x="6523726" y="4167804"/>
            <a:ext cx="37465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en-US" altLang="zh-CN" sz="2000" b="1" i="1" dirty="0">
                <a:solidFill>
                  <a:srgbClr val="030301"/>
                </a:solidFill>
                <a:latin typeface="Times New Roman" panose="02020603050405020304" pitchFamily="18" charset="0"/>
                <a:cs typeface="Times New Roman" panose="02020603050405020304" pitchFamily="18" charset="0"/>
              </a:rPr>
              <a:t>C</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0</a:t>
            </a:r>
            <a:r>
              <a:rPr kumimoji="1" lang="zh-CN" altLang="en-US" sz="2000" b="1" dirty="0">
                <a:solidFill>
                  <a:srgbClr val="030301"/>
                </a:solidFill>
                <a:latin typeface="Times New Roman" panose="02020603050405020304" pitchFamily="18" charset="0"/>
                <a:cs typeface="Times New Roman" panose="02020603050405020304" pitchFamily="18" charset="0"/>
              </a:rPr>
              <a:t>很大，先不考虑</a:t>
            </a:r>
            <a:r>
              <a:rPr kumimoji="1" lang="en-US" altLang="zh-CN" sz="2000" b="1" i="1" dirty="0">
                <a:solidFill>
                  <a:srgbClr val="030301"/>
                </a:solidFill>
                <a:latin typeface="Times New Roman" panose="02020603050405020304" pitchFamily="18" charset="0"/>
                <a:cs typeface="Times New Roman" panose="02020603050405020304" pitchFamily="18" charset="0"/>
              </a:rPr>
              <a:t>C</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1</a:t>
            </a:r>
            <a:endParaRPr kumimoji="1" lang="zh-CN" altLang="en-US" sz="2000" b="1" baseline="-25000" dirty="0">
              <a:solidFill>
                <a:srgbClr val="030301"/>
              </a:solidFill>
              <a:latin typeface="Times New Roman" panose="02020603050405020304" pitchFamily="18" charset="0"/>
              <a:cs typeface="Times New Roman" panose="02020603050405020304" pitchFamily="18" charset="0"/>
            </a:endParaRPr>
          </a:p>
        </p:txBody>
      </p:sp>
      <p:grpSp>
        <p:nvGrpSpPr>
          <p:cNvPr id="10" name="Group 363"/>
          <p:cNvGrpSpPr>
            <a:grpSpLocks/>
          </p:cNvGrpSpPr>
          <p:nvPr/>
        </p:nvGrpSpPr>
        <p:grpSpPr bwMode="auto">
          <a:xfrm>
            <a:off x="6688826" y="1673841"/>
            <a:ext cx="3665538" cy="2597150"/>
            <a:chOff x="2992" y="1152"/>
            <a:chExt cx="2309" cy="1636"/>
          </a:xfrm>
        </p:grpSpPr>
        <p:sp>
          <p:nvSpPr>
            <p:cNvPr id="11" name="Text Box 133"/>
            <p:cNvSpPr txBox="1">
              <a:spLocks noChangeAspect="1" noChangeArrowheads="1"/>
            </p:cNvSpPr>
            <p:nvPr/>
          </p:nvSpPr>
          <p:spPr bwMode="auto">
            <a:xfrm>
              <a:off x="4166" y="2494"/>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s</a:t>
              </a:r>
              <a:endParaRPr lang="en-US" altLang="zh-CN" sz="1400" b="1">
                <a:latin typeface="Times New Roman" panose="02020603050405020304" pitchFamily="18" charset="0"/>
              </a:endParaRPr>
            </a:p>
          </p:txBody>
        </p:sp>
        <p:sp>
          <p:nvSpPr>
            <p:cNvPr id="12" name="Text Box 118"/>
            <p:cNvSpPr txBox="1">
              <a:spLocks noChangeAspect="1" noChangeArrowheads="1"/>
            </p:cNvSpPr>
            <p:nvPr/>
          </p:nvSpPr>
          <p:spPr bwMode="auto">
            <a:xfrm>
              <a:off x="4545" y="1182"/>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13" name="Text Box 119"/>
            <p:cNvSpPr txBox="1">
              <a:spLocks noChangeAspect="1" noChangeArrowheads="1"/>
            </p:cNvSpPr>
            <p:nvPr/>
          </p:nvSpPr>
          <p:spPr bwMode="auto">
            <a:xfrm>
              <a:off x="3807" y="1475"/>
              <a:ext cx="604"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b="1">
                <a:latin typeface="Times New Roman" panose="02020603050405020304" pitchFamily="18" charset="0"/>
              </a:endParaRPr>
            </a:p>
          </p:txBody>
        </p:sp>
        <p:sp>
          <p:nvSpPr>
            <p:cNvPr id="14" name="Text Box 120"/>
            <p:cNvSpPr txBox="1">
              <a:spLocks noChangeAspect="1" noChangeArrowheads="1"/>
            </p:cNvSpPr>
            <p:nvPr/>
          </p:nvSpPr>
          <p:spPr bwMode="auto">
            <a:xfrm>
              <a:off x="4054" y="1152"/>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VD</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15" name="Text Box 121"/>
            <p:cNvSpPr txBox="1">
              <a:spLocks noChangeAspect="1" noChangeArrowheads="1"/>
            </p:cNvSpPr>
            <p:nvPr/>
          </p:nvSpPr>
          <p:spPr bwMode="auto">
            <a:xfrm>
              <a:off x="3521" y="1364"/>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16" name="Text Box 122"/>
            <p:cNvSpPr txBox="1">
              <a:spLocks noChangeAspect="1" noChangeArrowheads="1"/>
            </p:cNvSpPr>
            <p:nvPr/>
          </p:nvSpPr>
          <p:spPr bwMode="auto">
            <a:xfrm>
              <a:off x="3479" y="1682"/>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17" name="Text Box 123"/>
            <p:cNvSpPr txBox="1">
              <a:spLocks noChangeAspect="1" noChangeArrowheads="1"/>
            </p:cNvSpPr>
            <p:nvPr/>
          </p:nvSpPr>
          <p:spPr bwMode="auto">
            <a:xfrm>
              <a:off x="3479" y="1807"/>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18" name="Text Box 124"/>
            <p:cNvSpPr txBox="1">
              <a:spLocks noChangeAspect="1" noChangeArrowheads="1"/>
            </p:cNvSpPr>
            <p:nvPr/>
          </p:nvSpPr>
          <p:spPr bwMode="auto">
            <a:xfrm>
              <a:off x="3521" y="2146"/>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19" name="Text Box 125"/>
            <p:cNvSpPr txBox="1">
              <a:spLocks noChangeAspect="1" noChangeArrowheads="1"/>
            </p:cNvSpPr>
            <p:nvPr/>
          </p:nvSpPr>
          <p:spPr bwMode="auto">
            <a:xfrm>
              <a:off x="4110" y="2037"/>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VD</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20" name="Text Box 126"/>
            <p:cNvSpPr txBox="1">
              <a:spLocks noChangeAspect="1" noChangeArrowheads="1"/>
            </p:cNvSpPr>
            <p:nvPr/>
          </p:nvSpPr>
          <p:spPr bwMode="auto">
            <a:xfrm>
              <a:off x="4008" y="245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21" name="Text Box 127"/>
            <p:cNvSpPr txBox="1">
              <a:spLocks noChangeAspect="1" noChangeArrowheads="1"/>
            </p:cNvSpPr>
            <p:nvPr/>
          </p:nvSpPr>
          <p:spPr bwMode="auto">
            <a:xfrm>
              <a:off x="4223" y="1489"/>
              <a:ext cx="604"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b="1">
                <a:latin typeface="Times New Roman" panose="02020603050405020304" pitchFamily="18" charset="0"/>
              </a:endParaRPr>
            </a:p>
          </p:txBody>
        </p:sp>
        <p:sp>
          <p:nvSpPr>
            <p:cNvPr id="22" name="Text Box 128"/>
            <p:cNvSpPr txBox="1">
              <a:spLocks noChangeAspect="1" noChangeArrowheads="1"/>
            </p:cNvSpPr>
            <p:nvPr/>
          </p:nvSpPr>
          <p:spPr bwMode="auto">
            <a:xfrm>
              <a:off x="4344" y="2393"/>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_</a:t>
              </a:r>
            </a:p>
          </p:txBody>
        </p:sp>
        <p:sp>
          <p:nvSpPr>
            <p:cNvPr id="23" name="Text Box 129"/>
            <p:cNvSpPr txBox="1">
              <a:spLocks noChangeAspect="1" noChangeArrowheads="1"/>
            </p:cNvSpPr>
            <p:nvPr/>
          </p:nvSpPr>
          <p:spPr bwMode="auto">
            <a:xfrm>
              <a:off x="4936" y="1166"/>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24" name="Text Box 130"/>
            <p:cNvSpPr txBox="1">
              <a:spLocks noChangeAspect="1" noChangeArrowheads="1"/>
            </p:cNvSpPr>
            <p:nvPr/>
          </p:nvSpPr>
          <p:spPr bwMode="auto">
            <a:xfrm>
              <a:off x="4982" y="2372"/>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25" name="Text Box 131"/>
            <p:cNvSpPr txBox="1">
              <a:spLocks noChangeAspect="1" noChangeArrowheads="1"/>
            </p:cNvSpPr>
            <p:nvPr/>
          </p:nvSpPr>
          <p:spPr bwMode="auto">
            <a:xfrm>
              <a:off x="3511" y="1491"/>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c1</a:t>
              </a:r>
              <a:endParaRPr lang="en-US" altLang="zh-CN" sz="1400" b="1">
                <a:latin typeface="Times New Roman" panose="02020603050405020304" pitchFamily="18" charset="0"/>
              </a:endParaRPr>
            </a:p>
          </p:txBody>
        </p:sp>
        <p:sp>
          <p:nvSpPr>
            <p:cNvPr id="26" name="Text Box 132"/>
            <p:cNvSpPr txBox="1">
              <a:spLocks noChangeAspect="1" noChangeArrowheads="1"/>
            </p:cNvSpPr>
            <p:nvPr/>
          </p:nvSpPr>
          <p:spPr bwMode="auto">
            <a:xfrm>
              <a:off x="3502" y="1998"/>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c2</a:t>
              </a:r>
              <a:endParaRPr lang="en-US" altLang="zh-CN" sz="1400" b="1">
                <a:latin typeface="Times New Roman" panose="02020603050405020304" pitchFamily="18" charset="0"/>
              </a:endParaRPr>
            </a:p>
          </p:txBody>
        </p:sp>
        <p:sp>
          <p:nvSpPr>
            <p:cNvPr id="27" name="Line 134"/>
            <p:cNvSpPr>
              <a:spLocks noChangeAspect="1" noChangeShapeType="1"/>
            </p:cNvSpPr>
            <p:nvPr/>
          </p:nvSpPr>
          <p:spPr bwMode="auto">
            <a:xfrm>
              <a:off x="4048" y="1865"/>
              <a:ext cx="0" cy="7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35"/>
            <p:cNvSpPr>
              <a:spLocks noChangeAspect="1" noChangeShapeType="1"/>
            </p:cNvSpPr>
            <p:nvPr/>
          </p:nvSpPr>
          <p:spPr bwMode="auto">
            <a:xfrm>
              <a:off x="4496" y="1943"/>
              <a:ext cx="0" cy="6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36"/>
            <p:cNvSpPr>
              <a:spLocks noChangeAspect="1" noChangeShapeType="1"/>
            </p:cNvSpPr>
            <p:nvPr/>
          </p:nvSpPr>
          <p:spPr bwMode="auto">
            <a:xfrm>
              <a:off x="5295" y="1414"/>
              <a:ext cx="0"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37"/>
            <p:cNvSpPr>
              <a:spLocks noChangeAspect="1" noChangeShapeType="1"/>
            </p:cNvSpPr>
            <p:nvPr/>
          </p:nvSpPr>
          <p:spPr bwMode="auto">
            <a:xfrm>
              <a:off x="4781" y="1414"/>
              <a:ext cx="5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Oval 138"/>
            <p:cNvSpPr>
              <a:spLocks noChangeAspect="1" noChangeArrowheads="1"/>
            </p:cNvSpPr>
            <p:nvPr/>
          </p:nvSpPr>
          <p:spPr bwMode="auto">
            <a:xfrm>
              <a:off x="4034" y="2609"/>
              <a:ext cx="31" cy="3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2" name="Oval 139"/>
            <p:cNvSpPr>
              <a:spLocks noChangeAspect="1" noChangeArrowheads="1"/>
            </p:cNvSpPr>
            <p:nvPr/>
          </p:nvSpPr>
          <p:spPr bwMode="auto">
            <a:xfrm>
              <a:off x="4479" y="2600"/>
              <a:ext cx="32" cy="3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3" name="Line 140"/>
            <p:cNvSpPr>
              <a:spLocks noChangeAspect="1" noChangeShapeType="1"/>
            </p:cNvSpPr>
            <p:nvPr/>
          </p:nvSpPr>
          <p:spPr bwMode="auto">
            <a:xfrm>
              <a:off x="4854" y="1364"/>
              <a:ext cx="344"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 name="Text Box 141"/>
            <p:cNvSpPr txBox="1">
              <a:spLocks noChangeAspect="1" noChangeArrowheads="1"/>
            </p:cNvSpPr>
            <p:nvPr/>
          </p:nvSpPr>
          <p:spPr bwMode="auto">
            <a:xfrm>
              <a:off x="4809" y="206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C</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35" name="Text Box 142"/>
            <p:cNvSpPr txBox="1">
              <a:spLocks noChangeAspect="1" noChangeArrowheads="1"/>
            </p:cNvSpPr>
            <p:nvPr/>
          </p:nvSpPr>
          <p:spPr bwMode="auto">
            <a:xfrm>
              <a:off x="4516" y="208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36" name="Text Box 143"/>
            <p:cNvSpPr txBox="1">
              <a:spLocks noChangeAspect="1" noChangeArrowheads="1"/>
            </p:cNvSpPr>
            <p:nvPr/>
          </p:nvSpPr>
          <p:spPr bwMode="auto">
            <a:xfrm>
              <a:off x="4951" y="157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5</a:t>
              </a:r>
              <a:endParaRPr lang="en-US" altLang="zh-CN" sz="1400" b="1">
                <a:latin typeface="Times New Roman" panose="02020603050405020304" pitchFamily="18" charset="0"/>
              </a:endParaRPr>
            </a:p>
          </p:txBody>
        </p:sp>
        <p:sp>
          <p:nvSpPr>
            <p:cNvPr id="37" name="Text Box 144"/>
            <p:cNvSpPr txBox="1">
              <a:spLocks noChangeAspect="1" noChangeArrowheads="1"/>
            </p:cNvSpPr>
            <p:nvPr/>
          </p:nvSpPr>
          <p:spPr bwMode="auto">
            <a:xfrm>
              <a:off x="4677" y="1579"/>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P</a:t>
              </a:r>
            </a:p>
          </p:txBody>
        </p:sp>
        <p:sp>
          <p:nvSpPr>
            <p:cNvPr id="38" name="Line 145"/>
            <p:cNvSpPr>
              <a:spLocks noChangeAspect="1" noChangeShapeType="1"/>
            </p:cNvSpPr>
            <p:nvPr/>
          </p:nvSpPr>
          <p:spPr bwMode="auto">
            <a:xfrm>
              <a:off x="4844" y="2081"/>
              <a:ext cx="4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46"/>
            <p:cNvSpPr>
              <a:spLocks noChangeShapeType="1"/>
            </p:cNvSpPr>
            <p:nvPr/>
          </p:nvSpPr>
          <p:spPr bwMode="auto">
            <a:xfrm flipH="1">
              <a:off x="4496" y="1882"/>
              <a:ext cx="8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47"/>
            <p:cNvSpPr>
              <a:spLocks noChangeAspect="1" noChangeShapeType="1"/>
            </p:cNvSpPr>
            <p:nvPr/>
          </p:nvSpPr>
          <p:spPr bwMode="auto">
            <a:xfrm>
              <a:off x="4496" y="2081"/>
              <a:ext cx="2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48"/>
            <p:cNvSpPr>
              <a:spLocks noChangeAspect="1" noChangeShapeType="1"/>
            </p:cNvSpPr>
            <p:nvPr/>
          </p:nvSpPr>
          <p:spPr bwMode="auto">
            <a:xfrm>
              <a:off x="4421" y="1808"/>
              <a:ext cx="0" cy="311"/>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2" name="Line 149"/>
            <p:cNvSpPr>
              <a:spLocks noChangeAspect="1" noChangeShapeType="1"/>
            </p:cNvSpPr>
            <p:nvPr/>
          </p:nvSpPr>
          <p:spPr bwMode="auto">
            <a:xfrm>
              <a:off x="4421" y="1808"/>
              <a:ext cx="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50"/>
            <p:cNvSpPr>
              <a:spLocks noChangeAspect="1" noChangeShapeType="1"/>
            </p:cNvSpPr>
            <p:nvPr/>
          </p:nvSpPr>
          <p:spPr bwMode="auto">
            <a:xfrm>
              <a:off x="4784" y="2352"/>
              <a:ext cx="51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51"/>
            <p:cNvSpPr>
              <a:spLocks noChangeAspect="1" noChangeShapeType="1"/>
            </p:cNvSpPr>
            <p:nvPr/>
          </p:nvSpPr>
          <p:spPr bwMode="auto">
            <a:xfrm>
              <a:off x="4874" y="2410"/>
              <a:ext cx="404" cy="0"/>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152"/>
            <p:cNvSpPr txBox="1">
              <a:spLocks noChangeAspect="1" noChangeArrowheads="1"/>
            </p:cNvSpPr>
            <p:nvPr/>
          </p:nvSpPr>
          <p:spPr bwMode="auto">
            <a:xfrm>
              <a:off x="3591" y="180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46" name="Line 153"/>
            <p:cNvSpPr>
              <a:spLocks noChangeAspect="1" noChangeShapeType="1"/>
            </p:cNvSpPr>
            <p:nvPr/>
          </p:nvSpPr>
          <p:spPr bwMode="auto">
            <a:xfrm>
              <a:off x="3761" y="1809"/>
              <a:ext cx="0"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54"/>
            <p:cNvSpPr>
              <a:spLocks noChangeAspect="1" noChangeShapeType="1"/>
            </p:cNvSpPr>
            <p:nvPr/>
          </p:nvSpPr>
          <p:spPr bwMode="auto">
            <a:xfrm>
              <a:off x="3818" y="1809"/>
              <a:ext cx="0"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55"/>
            <p:cNvSpPr>
              <a:spLocks noChangeAspect="1" noChangeShapeType="1"/>
            </p:cNvSpPr>
            <p:nvPr/>
          </p:nvSpPr>
          <p:spPr bwMode="auto">
            <a:xfrm flipH="1">
              <a:off x="3530" y="1862"/>
              <a:ext cx="2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56"/>
            <p:cNvSpPr>
              <a:spLocks noChangeShapeType="1"/>
            </p:cNvSpPr>
            <p:nvPr/>
          </p:nvSpPr>
          <p:spPr bwMode="auto">
            <a:xfrm>
              <a:off x="3818" y="1861"/>
              <a:ext cx="2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57"/>
            <p:cNvSpPr>
              <a:spLocks noChangeAspect="1" noChangeShapeType="1"/>
            </p:cNvSpPr>
            <p:nvPr/>
          </p:nvSpPr>
          <p:spPr bwMode="auto">
            <a:xfrm>
              <a:off x="4123" y="1815"/>
              <a:ext cx="0" cy="445"/>
            </a:xfrm>
            <a:prstGeom prst="line">
              <a:avLst/>
            </a:prstGeom>
            <a:noFill/>
            <a:ln w="9525">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1" name="Line 158"/>
            <p:cNvSpPr>
              <a:spLocks noChangeAspect="1" noChangeShapeType="1"/>
            </p:cNvSpPr>
            <p:nvPr/>
          </p:nvSpPr>
          <p:spPr bwMode="auto">
            <a:xfrm flipV="1">
              <a:off x="3862" y="1815"/>
              <a:ext cx="261" cy="0"/>
            </a:xfrm>
            <a:prstGeom prst="line">
              <a:avLst/>
            </a:prstGeom>
            <a:noFill/>
            <a:ln w="9525">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 name="Text Box 159"/>
            <p:cNvSpPr txBox="1">
              <a:spLocks noChangeAspect="1" noChangeArrowheads="1"/>
            </p:cNvSpPr>
            <p:nvPr/>
          </p:nvSpPr>
          <p:spPr bwMode="auto">
            <a:xfrm>
              <a:off x="3656" y="1873"/>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C</a:t>
              </a:r>
              <a:r>
                <a:rPr lang="en-US" altLang="zh-CN" sz="1400" b="1" baseline="-25000">
                  <a:latin typeface="Times New Roman" panose="02020603050405020304" pitchFamily="18" charset="0"/>
                </a:rPr>
                <a:t>0</a:t>
              </a:r>
              <a:endParaRPr lang="en-US" altLang="zh-CN" sz="1400" b="1">
                <a:latin typeface="Times New Roman" panose="02020603050405020304" pitchFamily="18" charset="0"/>
              </a:endParaRPr>
            </a:p>
          </p:txBody>
        </p:sp>
        <p:sp>
          <p:nvSpPr>
            <p:cNvPr id="53" name="Text Box 160"/>
            <p:cNvSpPr txBox="1">
              <a:spLocks noChangeAspect="1" noChangeArrowheads="1"/>
            </p:cNvSpPr>
            <p:nvPr/>
          </p:nvSpPr>
          <p:spPr bwMode="auto">
            <a:xfrm>
              <a:off x="3799" y="1825"/>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54" name="Line 161"/>
            <p:cNvSpPr>
              <a:spLocks noChangeAspect="1" noChangeShapeType="1"/>
            </p:cNvSpPr>
            <p:nvPr/>
          </p:nvSpPr>
          <p:spPr bwMode="auto">
            <a:xfrm flipV="1">
              <a:off x="4497" y="1875"/>
              <a:ext cx="0"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62"/>
            <p:cNvSpPr>
              <a:spLocks noChangeAspect="1" noChangeShapeType="1"/>
            </p:cNvSpPr>
            <p:nvPr/>
          </p:nvSpPr>
          <p:spPr bwMode="auto">
            <a:xfrm>
              <a:off x="3552" y="1417"/>
              <a:ext cx="1"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63"/>
            <p:cNvSpPr>
              <a:spLocks noChangeShapeType="1"/>
            </p:cNvSpPr>
            <p:nvPr/>
          </p:nvSpPr>
          <p:spPr bwMode="auto">
            <a:xfrm>
              <a:off x="3551" y="2173"/>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64"/>
            <p:cNvSpPr>
              <a:spLocks noChangeAspect="1" noChangeShapeType="1"/>
            </p:cNvSpPr>
            <p:nvPr/>
          </p:nvSpPr>
          <p:spPr bwMode="auto">
            <a:xfrm>
              <a:off x="3458" y="1588"/>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Oval 165"/>
            <p:cNvSpPr>
              <a:spLocks noChangeAspect="1" noChangeArrowheads="1"/>
            </p:cNvSpPr>
            <p:nvPr/>
          </p:nvSpPr>
          <p:spPr bwMode="auto">
            <a:xfrm>
              <a:off x="3133" y="2082"/>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9" name="Oval 166"/>
            <p:cNvSpPr>
              <a:spLocks noChangeAspect="1" noChangeArrowheads="1"/>
            </p:cNvSpPr>
            <p:nvPr/>
          </p:nvSpPr>
          <p:spPr bwMode="auto">
            <a:xfrm>
              <a:off x="3139" y="1668"/>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0" name="Text Box 167"/>
            <p:cNvSpPr txBox="1">
              <a:spLocks noChangeAspect="1" noChangeArrowheads="1"/>
            </p:cNvSpPr>
            <p:nvPr/>
          </p:nvSpPr>
          <p:spPr bwMode="auto">
            <a:xfrm>
              <a:off x="2992" y="1782"/>
              <a:ext cx="36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a:t>
              </a:r>
              <a:endParaRPr lang="en-US" altLang="zh-CN" sz="1400" b="1">
                <a:latin typeface="Times New Roman" panose="02020603050405020304" pitchFamily="18" charset="0"/>
              </a:endParaRPr>
            </a:p>
          </p:txBody>
        </p:sp>
        <p:sp>
          <p:nvSpPr>
            <p:cNvPr id="61" name="Text Box 168"/>
            <p:cNvSpPr txBox="1">
              <a:spLocks noChangeAspect="1" noChangeArrowheads="1"/>
            </p:cNvSpPr>
            <p:nvPr/>
          </p:nvSpPr>
          <p:spPr bwMode="auto">
            <a:xfrm>
              <a:off x="3236" y="1479"/>
              <a:ext cx="3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T</a:t>
              </a:r>
            </a:p>
          </p:txBody>
        </p:sp>
        <p:sp>
          <p:nvSpPr>
            <p:cNvPr id="62" name="Line 169"/>
            <p:cNvSpPr>
              <a:spLocks noChangeAspect="1" noChangeShapeType="1"/>
            </p:cNvSpPr>
            <p:nvPr/>
          </p:nvSpPr>
          <p:spPr bwMode="auto">
            <a:xfrm rot="10800000">
              <a:off x="3181" y="1697"/>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70"/>
            <p:cNvSpPr>
              <a:spLocks noChangeAspect="1" noChangeShapeType="1"/>
            </p:cNvSpPr>
            <p:nvPr/>
          </p:nvSpPr>
          <p:spPr bwMode="auto">
            <a:xfrm rot="10800000">
              <a:off x="3180" y="2107"/>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 name="Group 171"/>
            <p:cNvGrpSpPr>
              <a:grpSpLocks noChangeAspect="1"/>
            </p:cNvGrpSpPr>
            <p:nvPr/>
          </p:nvGrpSpPr>
          <p:grpSpPr bwMode="auto">
            <a:xfrm flipV="1">
              <a:off x="3365" y="1696"/>
              <a:ext cx="51" cy="102"/>
              <a:chOff x="3653" y="4688"/>
              <a:chExt cx="72" cy="144"/>
            </a:xfrm>
          </p:grpSpPr>
          <p:sp>
            <p:nvSpPr>
              <p:cNvPr id="117" name="Arc 17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Arc 17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5" name="Group 174"/>
            <p:cNvGrpSpPr>
              <a:grpSpLocks noChangeAspect="1"/>
            </p:cNvGrpSpPr>
            <p:nvPr/>
          </p:nvGrpSpPr>
          <p:grpSpPr bwMode="auto">
            <a:xfrm flipV="1">
              <a:off x="3365" y="1799"/>
              <a:ext cx="51" cy="102"/>
              <a:chOff x="3653" y="4688"/>
              <a:chExt cx="72" cy="144"/>
            </a:xfrm>
          </p:grpSpPr>
          <p:sp>
            <p:nvSpPr>
              <p:cNvPr id="115" name="Arc 17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Arc 17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6" name="Group 177"/>
            <p:cNvGrpSpPr>
              <a:grpSpLocks noChangeAspect="1"/>
            </p:cNvGrpSpPr>
            <p:nvPr/>
          </p:nvGrpSpPr>
          <p:grpSpPr bwMode="auto">
            <a:xfrm flipV="1">
              <a:off x="3357" y="1901"/>
              <a:ext cx="51" cy="103"/>
              <a:chOff x="3653" y="4688"/>
              <a:chExt cx="72" cy="144"/>
            </a:xfrm>
          </p:grpSpPr>
          <p:sp>
            <p:nvSpPr>
              <p:cNvPr id="113" name="Arc 17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Arc 17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 name="Group 180"/>
            <p:cNvGrpSpPr>
              <a:grpSpLocks noChangeAspect="1"/>
            </p:cNvGrpSpPr>
            <p:nvPr/>
          </p:nvGrpSpPr>
          <p:grpSpPr bwMode="auto">
            <a:xfrm flipV="1">
              <a:off x="3360" y="2004"/>
              <a:ext cx="51" cy="102"/>
              <a:chOff x="3653" y="4688"/>
              <a:chExt cx="72" cy="144"/>
            </a:xfrm>
          </p:grpSpPr>
          <p:sp>
            <p:nvSpPr>
              <p:cNvPr id="111" name="Arc 18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Arc 18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8" name="Group 183"/>
            <p:cNvGrpSpPr>
              <a:grpSpLocks noChangeAspect="1"/>
            </p:cNvGrpSpPr>
            <p:nvPr/>
          </p:nvGrpSpPr>
          <p:grpSpPr bwMode="auto">
            <a:xfrm flipH="1" flipV="1">
              <a:off x="3495" y="1555"/>
              <a:ext cx="52" cy="102"/>
              <a:chOff x="3653" y="4688"/>
              <a:chExt cx="72" cy="144"/>
            </a:xfrm>
          </p:grpSpPr>
          <p:sp>
            <p:nvSpPr>
              <p:cNvPr id="109" name="Arc 18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Arc 18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9" name="Group 186"/>
            <p:cNvGrpSpPr>
              <a:grpSpLocks noChangeAspect="1"/>
            </p:cNvGrpSpPr>
            <p:nvPr/>
          </p:nvGrpSpPr>
          <p:grpSpPr bwMode="auto">
            <a:xfrm flipH="1" flipV="1">
              <a:off x="3495" y="1658"/>
              <a:ext cx="51" cy="102"/>
              <a:chOff x="3653" y="4688"/>
              <a:chExt cx="72" cy="144"/>
            </a:xfrm>
          </p:grpSpPr>
          <p:sp>
            <p:nvSpPr>
              <p:cNvPr id="107" name="Arc 18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Arc 18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 name="Group 189"/>
            <p:cNvGrpSpPr>
              <a:grpSpLocks noChangeAspect="1"/>
            </p:cNvGrpSpPr>
            <p:nvPr/>
          </p:nvGrpSpPr>
          <p:grpSpPr bwMode="auto">
            <a:xfrm flipH="1" flipV="1">
              <a:off x="3494" y="1760"/>
              <a:ext cx="51" cy="102"/>
              <a:chOff x="3653" y="4688"/>
              <a:chExt cx="72" cy="144"/>
            </a:xfrm>
          </p:grpSpPr>
          <p:sp>
            <p:nvSpPr>
              <p:cNvPr id="105" name="Arc 19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Arc 19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 name="Group 192"/>
            <p:cNvGrpSpPr>
              <a:grpSpLocks noChangeAspect="1"/>
            </p:cNvGrpSpPr>
            <p:nvPr/>
          </p:nvGrpSpPr>
          <p:grpSpPr bwMode="auto">
            <a:xfrm flipH="1" flipV="1">
              <a:off x="3492" y="1863"/>
              <a:ext cx="51" cy="102"/>
              <a:chOff x="3653" y="4688"/>
              <a:chExt cx="72" cy="144"/>
            </a:xfrm>
          </p:grpSpPr>
          <p:sp>
            <p:nvSpPr>
              <p:cNvPr id="103" name="Arc 19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Arc 19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 name="Group 195"/>
            <p:cNvGrpSpPr>
              <a:grpSpLocks noChangeAspect="1"/>
            </p:cNvGrpSpPr>
            <p:nvPr/>
          </p:nvGrpSpPr>
          <p:grpSpPr bwMode="auto">
            <a:xfrm flipH="1" flipV="1">
              <a:off x="3492" y="1970"/>
              <a:ext cx="51" cy="102"/>
              <a:chOff x="3653" y="4688"/>
              <a:chExt cx="72" cy="144"/>
            </a:xfrm>
          </p:grpSpPr>
          <p:sp>
            <p:nvSpPr>
              <p:cNvPr id="101" name="Arc 19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Arc 19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 name="Group 198"/>
            <p:cNvGrpSpPr>
              <a:grpSpLocks noChangeAspect="1"/>
            </p:cNvGrpSpPr>
            <p:nvPr/>
          </p:nvGrpSpPr>
          <p:grpSpPr bwMode="auto">
            <a:xfrm flipH="1" flipV="1">
              <a:off x="3493" y="2077"/>
              <a:ext cx="51" cy="102"/>
              <a:chOff x="3653" y="4688"/>
              <a:chExt cx="72" cy="144"/>
            </a:xfrm>
          </p:grpSpPr>
          <p:sp>
            <p:nvSpPr>
              <p:cNvPr id="99" name="Arc 19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 name="Arc 20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 name="Group 201"/>
            <p:cNvGrpSpPr>
              <a:grpSpLocks noChangeAspect="1"/>
            </p:cNvGrpSpPr>
            <p:nvPr/>
          </p:nvGrpSpPr>
          <p:grpSpPr bwMode="auto">
            <a:xfrm>
              <a:off x="4164" y="1340"/>
              <a:ext cx="146" cy="161"/>
              <a:chOff x="3244" y="6428"/>
              <a:chExt cx="261" cy="288"/>
            </a:xfrm>
          </p:grpSpPr>
          <p:sp>
            <p:nvSpPr>
              <p:cNvPr id="97" name="Line 202"/>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AutoShape 203"/>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75" name="Line 204"/>
            <p:cNvSpPr>
              <a:spLocks noChangeAspect="1" noChangeShapeType="1"/>
            </p:cNvSpPr>
            <p:nvPr/>
          </p:nvSpPr>
          <p:spPr bwMode="auto">
            <a:xfrm rot="-5400000">
              <a:off x="4716" y="2084"/>
              <a:ext cx="1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05"/>
            <p:cNvSpPr>
              <a:spLocks noChangeAspect="1" noChangeShapeType="1"/>
            </p:cNvSpPr>
            <p:nvPr/>
          </p:nvSpPr>
          <p:spPr bwMode="auto">
            <a:xfrm rot="-5400000">
              <a:off x="4766" y="2084"/>
              <a:ext cx="1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206"/>
            <p:cNvSpPr>
              <a:spLocks noChangeAspect="1" noChangeArrowheads="1"/>
            </p:cNvSpPr>
            <p:nvPr/>
          </p:nvSpPr>
          <p:spPr bwMode="auto">
            <a:xfrm rot="10800000">
              <a:off x="4551" y="2298"/>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78" name="Group 207"/>
            <p:cNvGrpSpPr>
              <a:grpSpLocks noChangeAspect="1"/>
            </p:cNvGrpSpPr>
            <p:nvPr/>
          </p:nvGrpSpPr>
          <p:grpSpPr bwMode="auto">
            <a:xfrm>
              <a:off x="4580" y="1751"/>
              <a:ext cx="235" cy="236"/>
              <a:chOff x="10316" y="10945"/>
              <a:chExt cx="420" cy="450"/>
            </a:xfrm>
          </p:grpSpPr>
          <p:sp>
            <p:nvSpPr>
              <p:cNvPr id="95" name="Oval 208"/>
              <p:cNvSpPr>
                <a:spLocks noChangeAspect="1" noChangeArrowheads="1"/>
              </p:cNvSpPr>
              <p:nvPr/>
            </p:nvSpPr>
            <p:spPr bwMode="auto">
              <a:xfrm>
                <a:off x="10316" y="10945"/>
                <a:ext cx="420" cy="4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96" name="Line 209"/>
              <p:cNvSpPr>
                <a:spLocks noChangeAspect="1" noChangeShapeType="1"/>
              </p:cNvSpPr>
              <p:nvPr/>
            </p:nvSpPr>
            <p:spPr bwMode="auto">
              <a:xfrm>
                <a:off x="10526" y="10998"/>
                <a:ext cx="0" cy="329"/>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210"/>
            <p:cNvGrpSpPr>
              <a:grpSpLocks noChangeAspect="1"/>
            </p:cNvGrpSpPr>
            <p:nvPr/>
          </p:nvGrpSpPr>
          <p:grpSpPr bwMode="auto">
            <a:xfrm flipH="1">
              <a:off x="4169" y="2257"/>
              <a:ext cx="146" cy="161"/>
              <a:chOff x="3244" y="6428"/>
              <a:chExt cx="261" cy="288"/>
            </a:xfrm>
          </p:grpSpPr>
          <p:sp>
            <p:nvSpPr>
              <p:cNvPr id="93" name="Line 211"/>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AutoShape 212"/>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80" name="Rectangle 213"/>
            <p:cNvSpPr>
              <a:spLocks noChangeAspect="1" noChangeArrowheads="1"/>
            </p:cNvSpPr>
            <p:nvPr/>
          </p:nvSpPr>
          <p:spPr bwMode="auto">
            <a:xfrm rot="10800000">
              <a:off x="4548" y="1368"/>
              <a:ext cx="236"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81" name="Group 214"/>
            <p:cNvGrpSpPr>
              <a:grpSpLocks noChangeAspect="1"/>
            </p:cNvGrpSpPr>
            <p:nvPr/>
          </p:nvGrpSpPr>
          <p:grpSpPr bwMode="auto">
            <a:xfrm rot="10800000">
              <a:off x="4808" y="1831"/>
              <a:ext cx="482" cy="92"/>
              <a:chOff x="2157" y="2328"/>
              <a:chExt cx="860" cy="164"/>
            </a:xfrm>
          </p:grpSpPr>
          <p:grpSp>
            <p:nvGrpSpPr>
              <p:cNvPr id="89" name="Group 215"/>
              <p:cNvGrpSpPr>
                <a:grpSpLocks noChangeAspect="1"/>
              </p:cNvGrpSpPr>
              <p:nvPr/>
            </p:nvGrpSpPr>
            <p:grpSpPr bwMode="auto">
              <a:xfrm>
                <a:off x="2157" y="2328"/>
                <a:ext cx="640" cy="164"/>
                <a:chOff x="2160" y="2016"/>
                <a:chExt cx="640" cy="164"/>
              </a:xfrm>
            </p:grpSpPr>
            <p:sp>
              <p:nvSpPr>
                <p:cNvPr id="91" name="Rectangle 216"/>
                <p:cNvSpPr>
                  <a:spLocks noChangeAspect="1" noChangeArrowheads="1"/>
                </p:cNvSpPr>
                <p:nvPr/>
              </p:nvSpPr>
              <p:spPr bwMode="auto">
                <a:xfrm>
                  <a:off x="2380" y="2016"/>
                  <a:ext cx="420" cy="164"/>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92" name="Line 217"/>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0" name="Line 218"/>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 name="Line 219"/>
            <p:cNvSpPr>
              <a:spLocks noChangeAspect="1" noChangeShapeType="1"/>
            </p:cNvSpPr>
            <p:nvPr/>
          </p:nvSpPr>
          <p:spPr bwMode="auto">
            <a:xfrm flipH="1">
              <a:off x="3547" y="2339"/>
              <a:ext cx="9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220"/>
            <p:cNvSpPr>
              <a:spLocks noChangeAspect="1" noChangeShapeType="1"/>
            </p:cNvSpPr>
            <p:nvPr/>
          </p:nvSpPr>
          <p:spPr bwMode="auto">
            <a:xfrm flipH="1">
              <a:off x="3553" y="1416"/>
              <a:ext cx="9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Text Box 239"/>
            <p:cNvSpPr txBox="1">
              <a:spLocks noChangeAspect="1" noChangeArrowheads="1"/>
            </p:cNvSpPr>
            <p:nvPr/>
          </p:nvSpPr>
          <p:spPr bwMode="auto">
            <a:xfrm>
              <a:off x="4160" y="1438"/>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85" name="Text Box 240"/>
            <p:cNvSpPr txBox="1">
              <a:spLocks noChangeAspect="1" noChangeArrowheads="1"/>
            </p:cNvSpPr>
            <p:nvPr/>
          </p:nvSpPr>
          <p:spPr bwMode="auto">
            <a:xfrm>
              <a:off x="4104" y="2358"/>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86" name="Text Box 241"/>
            <p:cNvSpPr txBox="1">
              <a:spLocks noChangeAspect="1" noChangeArrowheads="1"/>
            </p:cNvSpPr>
            <p:nvPr/>
          </p:nvSpPr>
          <p:spPr bwMode="auto">
            <a:xfrm>
              <a:off x="4480" y="1854"/>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A</a:t>
              </a:r>
              <a:endParaRPr lang="en-US" altLang="zh-CN" sz="1400" b="1">
                <a:latin typeface="Times New Roman" panose="02020603050405020304" pitchFamily="18" charset="0"/>
              </a:endParaRPr>
            </a:p>
          </p:txBody>
        </p:sp>
        <p:sp>
          <p:nvSpPr>
            <p:cNvPr id="87" name="Text Box 244"/>
            <p:cNvSpPr txBox="1">
              <a:spLocks noChangeAspect="1" noChangeArrowheads="1"/>
            </p:cNvSpPr>
            <p:nvPr/>
          </p:nvSpPr>
          <p:spPr bwMode="auto">
            <a:xfrm>
              <a:off x="3848" y="1614"/>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1</a:t>
              </a:r>
              <a:r>
                <a:rPr lang="en-US" altLang="zh-CN" sz="1400" b="1">
                  <a:latin typeface="Times New Roman" panose="02020603050405020304" pitchFamily="18" charset="0"/>
                </a:rPr>
                <a:t>-</a:t>
              </a: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2</a:t>
              </a:r>
            </a:p>
          </p:txBody>
        </p:sp>
        <p:sp>
          <p:nvSpPr>
            <p:cNvPr id="88" name="Text Box 245"/>
            <p:cNvSpPr txBox="1">
              <a:spLocks noChangeAspect="1" noChangeArrowheads="1"/>
            </p:cNvSpPr>
            <p:nvPr/>
          </p:nvSpPr>
          <p:spPr bwMode="auto">
            <a:xfrm>
              <a:off x="4168" y="1790"/>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1</a:t>
              </a:r>
              <a:r>
                <a:rPr lang="en-US" altLang="zh-CN" sz="1400" b="1">
                  <a:latin typeface="Times New Roman" panose="02020603050405020304" pitchFamily="18" charset="0"/>
                </a:rPr>
                <a:t>-</a:t>
              </a: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2</a:t>
              </a:r>
            </a:p>
          </p:txBody>
        </p:sp>
      </p:grpSp>
      <p:grpSp>
        <p:nvGrpSpPr>
          <p:cNvPr id="119" name="Group 366"/>
          <p:cNvGrpSpPr>
            <a:grpSpLocks/>
          </p:cNvGrpSpPr>
          <p:nvPr/>
        </p:nvGrpSpPr>
        <p:grpSpPr bwMode="auto">
          <a:xfrm>
            <a:off x="838200" y="1888153"/>
            <a:ext cx="4594225" cy="4133850"/>
            <a:chOff x="0" y="1536"/>
            <a:chExt cx="2894" cy="2604"/>
          </a:xfrm>
        </p:grpSpPr>
        <p:sp>
          <p:nvSpPr>
            <p:cNvPr id="120" name="Text Box 250"/>
            <p:cNvSpPr txBox="1">
              <a:spLocks noChangeAspect="1" noChangeArrowheads="1"/>
            </p:cNvSpPr>
            <p:nvPr/>
          </p:nvSpPr>
          <p:spPr bwMode="auto">
            <a:xfrm>
              <a:off x="0" y="2423"/>
              <a:ext cx="38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a:t>
              </a:r>
              <a:endParaRPr lang="en-US" altLang="zh-CN" sz="1800" b="1">
                <a:latin typeface="Times New Roman" panose="02020603050405020304" pitchFamily="18" charset="0"/>
              </a:endParaRPr>
            </a:p>
          </p:txBody>
        </p:sp>
        <p:sp>
          <p:nvSpPr>
            <p:cNvPr id="121" name="Line 251"/>
            <p:cNvSpPr>
              <a:spLocks noChangeAspect="1" noChangeShapeType="1"/>
            </p:cNvSpPr>
            <p:nvPr/>
          </p:nvSpPr>
          <p:spPr bwMode="auto">
            <a:xfrm>
              <a:off x="1890" y="3815"/>
              <a:ext cx="0" cy="1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252"/>
            <p:cNvSpPr>
              <a:spLocks noChangeAspect="1" noChangeShapeType="1"/>
            </p:cNvSpPr>
            <p:nvPr/>
          </p:nvSpPr>
          <p:spPr bwMode="auto">
            <a:xfrm>
              <a:off x="1890" y="2519"/>
              <a:ext cx="0" cy="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Text Box 253"/>
            <p:cNvSpPr txBox="1">
              <a:spLocks noChangeAspect="1" noChangeArrowheads="1"/>
            </p:cNvSpPr>
            <p:nvPr/>
          </p:nvSpPr>
          <p:spPr bwMode="auto">
            <a:xfrm>
              <a:off x="564" y="255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c2</a:t>
              </a:r>
              <a:endParaRPr lang="en-US" altLang="zh-CN" sz="1800" b="1">
                <a:latin typeface="Times New Roman" panose="02020603050405020304" pitchFamily="18" charset="0"/>
              </a:endParaRPr>
            </a:p>
          </p:txBody>
        </p:sp>
        <p:sp>
          <p:nvSpPr>
            <p:cNvPr id="124" name="Text Box 254"/>
            <p:cNvSpPr txBox="1">
              <a:spLocks noChangeAspect="1" noChangeArrowheads="1"/>
            </p:cNvSpPr>
            <p:nvPr/>
          </p:nvSpPr>
          <p:spPr bwMode="auto">
            <a:xfrm>
              <a:off x="551" y="216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c1</a:t>
              </a:r>
              <a:endParaRPr lang="en-US" altLang="zh-CN" sz="1800" b="1">
                <a:latin typeface="Times New Roman" panose="02020603050405020304" pitchFamily="18" charset="0"/>
              </a:endParaRPr>
            </a:p>
          </p:txBody>
        </p:sp>
        <p:sp>
          <p:nvSpPr>
            <p:cNvPr id="125" name="Line 255"/>
            <p:cNvSpPr>
              <a:spLocks noChangeAspect="1" noChangeShapeType="1"/>
            </p:cNvSpPr>
            <p:nvPr/>
          </p:nvSpPr>
          <p:spPr bwMode="auto">
            <a:xfrm flipH="1">
              <a:off x="1889" y="2196"/>
              <a:ext cx="320" cy="3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256"/>
            <p:cNvSpPr>
              <a:spLocks noChangeShapeType="1"/>
            </p:cNvSpPr>
            <p:nvPr/>
          </p:nvSpPr>
          <p:spPr bwMode="auto">
            <a:xfrm>
              <a:off x="597" y="3432"/>
              <a:ext cx="2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Oval 257"/>
            <p:cNvSpPr>
              <a:spLocks noChangeAspect="1" noChangeArrowheads="1"/>
            </p:cNvSpPr>
            <p:nvPr/>
          </p:nvSpPr>
          <p:spPr bwMode="auto">
            <a:xfrm>
              <a:off x="1106" y="3951"/>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28" name="Line 258"/>
            <p:cNvSpPr>
              <a:spLocks noChangeShapeType="1"/>
            </p:cNvSpPr>
            <p:nvPr/>
          </p:nvSpPr>
          <p:spPr bwMode="auto">
            <a:xfrm>
              <a:off x="1124" y="2520"/>
              <a:ext cx="0" cy="1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259"/>
            <p:cNvSpPr>
              <a:spLocks noChangeAspect="1" noChangeShapeType="1"/>
            </p:cNvSpPr>
            <p:nvPr/>
          </p:nvSpPr>
          <p:spPr bwMode="auto">
            <a:xfrm flipH="1">
              <a:off x="1521" y="2519"/>
              <a:ext cx="37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260"/>
            <p:cNvSpPr>
              <a:spLocks noChangeAspect="1" noChangeShapeType="1"/>
            </p:cNvSpPr>
            <p:nvPr/>
          </p:nvSpPr>
          <p:spPr bwMode="auto">
            <a:xfrm>
              <a:off x="1892" y="3066"/>
              <a:ext cx="0" cy="4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263"/>
            <p:cNvSpPr>
              <a:spLocks noChangeAspect="1" noChangeShapeType="1"/>
            </p:cNvSpPr>
            <p:nvPr/>
          </p:nvSpPr>
          <p:spPr bwMode="auto">
            <a:xfrm>
              <a:off x="1457" y="3971"/>
              <a:ext cx="43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264"/>
            <p:cNvSpPr>
              <a:spLocks noChangeShapeType="1"/>
            </p:cNvSpPr>
            <p:nvPr/>
          </p:nvSpPr>
          <p:spPr bwMode="auto">
            <a:xfrm>
              <a:off x="1520" y="2919"/>
              <a:ext cx="0" cy="10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Oval 265"/>
            <p:cNvSpPr>
              <a:spLocks noChangeAspect="1" noChangeArrowheads="1"/>
            </p:cNvSpPr>
            <p:nvPr/>
          </p:nvSpPr>
          <p:spPr bwMode="auto">
            <a:xfrm>
              <a:off x="1424" y="3951"/>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34" name="Text Box 266"/>
            <p:cNvSpPr txBox="1">
              <a:spLocks noChangeAspect="1" noChangeArrowheads="1"/>
            </p:cNvSpPr>
            <p:nvPr/>
          </p:nvSpPr>
          <p:spPr bwMode="auto">
            <a:xfrm>
              <a:off x="820" y="2547"/>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C</a:t>
              </a:r>
              <a:r>
                <a:rPr lang="en-US" altLang="zh-CN" sz="1800" b="1" baseline="-25000">
                  <a:latin typeface="Times New Roman" panose="02020603050405020304" pitchFamily="18" charset="0"/>
                </a:rPr>
                <a:t>0</a:t>
              </a:r>
              <a:endParaRPr lang="en-US" altLang="zh-CN" sz="1800" b="1">
                <a:latin typeface="Times New Roman" panose="02020603050405020304" pitchFamily="18" charset="0"/>
              </a:endParaRPr>
            </a:p>
          </p:txBody>
        </p:sp>
        <p:sp>
          <p:nvSpPr>
            <p:cNvPr id="135" name="Text Box 267"/>
            <p:cNvSpPr txBox="1">
              <a:spLocks noChangeAspect="1" noChangeArrowheads="1"/>
            </p:cNvSpPr>
            <p:nvPr/>
          </p:nvSpPr>
          <p:spPr bwMode="auto">
            <a:xfrm>
              <a:off x="1175" y="3825"/>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s</a:t>
              </a:r>
              <a:endParaRPr lang="en-US" altLang="zh-CN" sz="1800" b="1">
                <a:latin typeface="Times New Roman" panose="02020603050405020304" pitchFamily="18" charset="0"/>
              </a:endParaRPr>
            </a:p>
          </p:txBody>
        </p:sp>
        <p:sp>
          <p:nvSpPr>
            <p:cNvPr id="136" name="Text Box 268"/>
            <p:cNvSpPr txBox="1">
              <a:spLocks noChangeAspect="1" noChangeArrowheads="1"/>
            </p:cNvSpPr>
            <p:nvPr/>
          </p:nvSpPr>
          <p:spPr bwMode="auto">
            <a:xfrm>
              <a:off x="1298" y="2882"/>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C</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137" name="Text Box 270"/>
            <p:cNvSpPr txBox="1">
              <a:spLocks noChangeAspect="1" noChangeArrowheads="1"/>
            </p:cNvSpPr>
            <p:nvPr/>
          </p:nvSpPr>
          <p:spPr bwMode="auto">
            <a:xfrm>
              <a:off x="1890" y="2028"/>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138" name="Text Box 272"/>
            <p:cNvSpPr txBox="1">
              <a:spLocks noChangeAspect="1" noChangeArrowheads="1"/>
            </p:cNvSpPr>
            <p:nvPr/>
          </p:nvSpPr>
          <p:spPr bwMode="auto">
            <a:xfrm>
              <a:off x="2189" y="3180"/>
              <a:ext cx="42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139" name="Text Box 273"/>
            <p:cNvSpPr txBox="1">
              <a:spLocks noChangeAspect="1" noChangeArrowheads="1"/>
            </p:cNvSpPr>
            <p:nvPr/>
          </p:nvSpPr>
          <p:spPr bwMode="auto">
            <a:xfrm>
              <a:off x="2216" y="1580"/>
              <a:ext cx="46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140" name="Text Box 275"/>
            <p:cNvSpPr txBox="1">
              <a:spLocks noChangeAspect="1" noChangeArrowheads="1"/>
            </p:cNvSpPr>
            <p:nvPr/>
          </p:nvSpPr>
          <p:spPr bwMode="auto">
            <a:xfrm>
              <a:off x="2070" y="290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141" name="Text Box 276"/>
            <p:cNvSpPr txBox="1">
              <a:spLocks noChangeAspect="1" noChangeArrowheads="1"/>
            </p:cNvSpPr>
            <p:nvPr/>
          </p:nvSpPr>
          <p:spPr bwMode="auto">
            <a:xfrm>
              <a:off x="1590" y="2712"/>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5</a:t>
              </a:r>
              <a:endParaRPr lang="en-US" altLang="zh-CN" sz="1800" b="1">
                <a:latin typeface="Times New Roman" panose="02020603050405020304" pitchFamily="18" charset="0"/>
              </a:endParaRPr>
            </a:p>
          </p:txBody>
        </p:sp>
        <p:sp>
          <p:nvSpPr>
            <p:cNvPr id="142" name="Line 279"/>
            <p:cNvSpPr>
              <a:spLocks noChangeShapeType="1"/>
            </p:cNvSpPr>
            <p:nvPr/>
          </p:nvSpPr>
          <p:spPr bwMode="auto">
            <a:xfrm flipV="1">
              <a:off x="594" y="2851"/>
              <a:ext cx="1" cy="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280"/>
            <p:cNvSpPr>
              <a:spLocks noChangeShapeType="1"/>
            </p:cNvSpPr>
            <p:nvPr/>
          </p:nvSpPr>
          <p:spPr bwMode="auto">
            <a:xfrm>
              <a:off x="594" y="1628"/>
              <a:ext cx="2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281"/>
            <p:cNvSpPr>
              <a:spLocks noChangeShapeType="1"/>
            </p:cNvSpPr>
            <p:nvPr/>
          </p:nvSpPr>
          <p:spPr bwMode="auto">
            <a:xfrm flipV="1">
              <a:off x="594" y="1624"/>
              <a:ext cx="0" cy="5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283"/>
            <p:cNvSpPr>
              <a:spLocks noChangeAspect="1" noChangeShapeType="1"/>
            </p:cNvSpPr>
            <p:nvPr/>
          </p:nvSpPr>
          <p:spPr bwMode="auto">
            <a:xfrm>
              <a:off x="1445" y="2870"/>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284"/>
            <p:cNvSpPr>
              <a:spLocks noChangeAspect="1" noChangeShapeType="1"/>
            </p:cNvSpPr>
            <p:nvPr/>
          </p:nvSpPr>
          <p:spPr bwMode="auto">
            <a:xfrm>
              <a:off x="1445" y="2922"/>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285"/>
            <p:cNvSpPr>
              <a:spLocks noChangeAspect="1" noChangeShapeType="1"/>
            </p:cNvSpPr>
            <p:nvPr/>
          </p:nvSpPr>
          <p:spPr bwMode="auto">
            <a:xfrm rot="-5400000">
              <a:off x="746" y="2518"/>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286"/>
            <p:cNvSpPr>
              <a:spLocks noChangeAspect="1" noChangeShapeType="1"/>
            </p:cNvSpPr>
            <p:nvPr/>
          </p:nvSpPr>
          <p:spPr bwMode="auto">
            <a:xfrm rot="-5400000">
              <a:off x="798" y="2514"/>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287"/>
            <p:cNvSpPr>
              <a:spLocks noChangeAspect="1" noChangeShapeType="1"/>
            </p:cNvSpPr>
            <p:nvPr/>
          </p:nvSpPr>
          <p:spPr bwMode="auto">
            <a:xfrm>
              <a:off x="592" y="2519"/>
              <a:ext cx="2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288"/>
            <p:cNvSpPr>
              <a:spLocks noChangeAspect="1" noChangeShapeType="1"/>
            </p:cNvSpPr>
            <p:nvPr/>
          </p:nvSpPr>
          <p:spPr bwMode="auto">
            <a:xfrm>
              <a:off x="876" y="2516"/>
              <a:ext cx="25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289"/>
            <p:cNvSpPr>
              <a:spLocks noChangeShapeType="1"/>
            </p:cNvSpPr>
            <p:nvPr/>
          </p:nvSpPr>
          <p:spPr bwMode="auto">
            <a:xfrm flipH="1">
              <a:off x="1521" y="2517"/>
              <a:ext cx="0" cy="3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Oval 290"/>
            <p:cNvSpPr>
              <a:spLocks noChangeAspect="1" noChangeArrowheads="1"/>
            </p:cNvSpPr>
            <p:nvPr/>
          </p:nvSpPr>
          <p:spPr bwMode="auto">
            <a:xfrm>
              <a:off x="1773" y="3545"/>
              <a:ext cx="252" cy="27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3" name="Line 291"/>
            <p:cNvSpPr>
              <a:spLocks noChangeAspect="1" noChangeShapeType="1"/>
            </p:cNvSpPr>
            <p:nvPr/>
          </p:nvSpPr>
          <p:spPr bwMode="auto">
            <a:xfrm>
              <a:off x="1899" y="3578"/>
              <a:ext cx="0" cy="196"/>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54" name="Rectangle 296"/>
            <p:cNvSpPr>
              <a:spLocks noChangeAspect="1" noChangeArrowheads="1"/>
            </p:cNvSpPr>
            <p:nvPr/>
          </p:nvSpPr>
          <p:spPr bwMode="auto">
            <a:xfrm rot="-5400000">
              <a:off x="1762" y="2889"/>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5" name="Line 297"/>
            <p:cNvSpPr>
              <a:spLocks noChangeAspect="1" noChangeShapeType="1"/>
            </p:cNvSpPr>
            <p:nvPr/>
          </p:nvSpPr>
          <p:spPr bwMode="auto">
            <a:xfrm rot="-5400000">
              <a:off x="1823" y="2747"/>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6" name="Group 305"/>
            <p:cNvGrpSpPr>
              <a:grpSpLocks noChangeAspect="1"/>
            </p:cNvGrpSpPr>
            <p:nvPr/>
          </p:nvGrpSpPr>
          <p:grpSpPr bwMode="auto">
            <a:xfrm rot="2700000">
              <a:off x="2550" y="3161"/>
              <a:ext cx="157" cy="174"/>
              <a:chOff x="3244" y="6428"/>
              <a:chExt cx="261" cy="288"/>
            </a:xfrm>
          </p:grpSpPr>
          <p:sp>
            <p:nvSpPr>
              <p:cNvPr id="207" name="Line 306"/>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AutoShape 307"/>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57" name="Line 308"/>
            <p:cNvSpPr>
              <a:spLocks noChangeShapeType="1"/>
            </p:cNvSpPr>
            <p:nvPr/>
          </p:nvSpPr>
          <p:spPr bwMode="auto">
            <a:xfrm rot="2700000">
              <a:off x="2307" y="3225"/>
              <a:ext cx="5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8" name="Group 309"/>
            <p:cNvGrpSpPr>
              <a:grpSpLocks noChangeAspect="1"/>
            </p:cNvGrpSpPr>
            <p:nvPr/>
          </p:nvGrpSpPr>
          <p:grpSpPr bwMode="auto">
            <a:xfrm rot="18900000" flipH="1">
              <a:off x="2520" y="1732"/>
              <a:ext cx="157" cy="172"/>
              <a:chOff x="3244" y="6428"/>
              <a:chExt cx="261" cy="288"/>
            </a:xfrm>
          </p:grpSpPr>
          <p:sp>
            <p:nvSpPr>
              <p:cNvPr id="205" name="Line 31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AutoShape 311"/>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59" name="Line 312"/>
            <p:cNvSpPr>
              <a:spLocks noChangeShapeType="1"/>
            </p:cNvSpPr>
            <p:nvPr/>
          </p:nvSpPr>
          <p:spPr bwMode="auto">
            <a:xfrm rot="18900000" flipH="1">
              <a:off x="2263" y="1845"/>
              <a:ext cx="6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 name="Rectangle 317"/>
            <p:cNvSpPr>
              <a:spLocks noChangeAspect="1" noChangeArrowheads="1"/>
            </p:cNvSpPr>
            <p:nvPr/>
          </p:nvSpPr>
          <p:spPr bwMode="auto">
            <a:xfrm rot="2700000">
              <a:off x="2179" y="2880"/>
              <a:ext cx="252" cy="97"/>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61" name="Rectangle 320"/>
            <p:cNvSpPr>
              <a:spLocks noChangeAspect="1" noChangeArrowheads="1"/>
            </p:cNvSpPr>
            <p:nvPr/>
          </p:nvSpPr>
          <p:spPr bwMode="auto">
            <a:xfrm rot="-2700000">
              <a:off x="2136" y="2100"/>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62" name="Line 321"/>
            <p:cNvSpPr>
              <a:spLocks noChangeAspect="1" noChangeShapeType="1"/>
            </p:cNvSpPr>
            <p:nvPr/>
          </p:nvSpPr>
          <p:spPr bwMode="auto">
            <a:xfrm>
              <a:off x="1888" y="2516"/>
              <a:ext cx="324" cy="3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322"/>
            <p:cNvSpPr>
              <a:spLocks noChangeAspect="1" noChangeShapeType="1"/>
            </p:cNvSpPr>
            <p:nvPr/>
          </p:nvSpPr>
          <p:spPr bwMode="auto">
            <a:xfrm>
              <a:off x="500" y="2222"/>
              <a:ext cx="0" cy="6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Oval 323"/>
            <p:cNvSpPr>
              <a:spLocks noChangeAspect="1" noChangeArrowheads="1"/>
            </p:cNvSpPr>
            <p:nvPr/>
          </p:nvSpPr>
          <p:spPr bwMode="auto">
            <a:xfrm>
              <a:off x="150" y="2743"/>
              <a:ext cx="51" cy="5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65" name="Oval 324"/>
            <p:cNvSpPr>
              <a:spLocks noChangeAspect="1" noChangeArrowheads="1"/>
            </p:cNvSpPr>
            <p:nvPr/>
          </p:nvSpPr>
          <p:spPr bwMode="auto">
            <a:xfrm>
              <a:off x="158" y="2300"/>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66" name="Text Box 325"/>
            <p:cNvSpPr txBox="1">
              <a:spLocks noChangeAspect="1" noChangeArrowheads="1"/>
            </p:cNvSpPr>
            <p:nvPr/>
          </p:nvSpPr>
          <p:spPr bwMode="auto">
            <a:xfrm>
              <a:off x="261" y="2097"/>
              <a:ext cx="3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T</a:t>
              </a:r>
            </a:p>
          </p:txBody>
        </p:sp>
        <p:sp>
          <p:nvSpPr>
            <p:cNvPr id="167" name="Line 326"/>
            <p:cNvSpPr>
              <a:spLocks noChangeAspect="1" noChangeShapeType="1"/>
            </p:cNvSpPr>
            <p:nvPr/>
          </p:nvSpPr>
          <p:spPr bwMode="auto">
            <a:xfrm rot="10800000">
              <a:off x="203" y="2331"/>
              <a:ext cx="1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Line 327"/>
            <p:cNvSpPr>
              <a:spLocks noChangeAspect="1" noChangeShapeType="1"/>
            </p:cNvSpPr>
            <p:nvPr/>
          </p:nvSpPr>
          <p:spPr bwMode="auto">
            <a:xfrm rot="10800000">
              <a:off x="201" y="2770"/>
              <a:ext cx="1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9" name="Group 328"/>
            <p:cNvGrpSpPr>
              <a:grpSpLocks noChangeAspect="1"/>
            </p:cNvGrpSpPr>
            <p:nvPr/>
          </p:nvGrpSpPr>
          <p:grpSpPr bwMode="auto">
            <a:xfrm flipV="1">
              <a:off x="399" y="2331"/>
              <a:ext cx="56" cy="108"/>
              <a:chOff x="3653" y="4688"/>
              <a:chExt cx="72" cy="144"/>
            </a:xfrm>
          </p:grpSpPr>
          <p:sp>
            <p:nvSpPr>
              <p:cNvPr id="203" name="Arc 32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 name="Arc 33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0" name="Group 331"/>
            <p:cNvGrpSpPr>
              <a:grpSpLocks noChangeAspect="1"/>
            </p:cNvGrpSpPr>
            <p:nvPr/>
          </p:nvGrpSpPr>
          <p:grpSpPr bwMode="auto">
            <a:xfrm flipV="1">
              <a:off x="399" y="2441"/>
              <a:ext cx="56" cy="109"/>
              <a:chOff x="3653" y="4688"/>
              <a:chExt cx="72" cy="144"/>
            </a:xfrm>
          </p:grpSpPr>
          <p:sp>
            <p:nvSpPr>
              <p:cNvPr id="201" name="Arc 33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Arc 33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1" name="Group 334"/>
            <p:cNvGrpSpPr>
              <a:grpSpLocks noChangeAspect="1"/>
            </p:cNvGrpSpPr>
            <p:nvPr/>
          </p:nvGrpSpPr>
          <p:grpSpPr bwMode="auto">
            <a:xfrm flipV="1">
              <a:off x="392" y="2550"/>
              <a:ext cx="54" cy="110"/>
              <a:chOff x="3653" y="4688"/>
              <a:chExt cx="72" cy="144"/>
            </a:xfrm>
          </p:grpSpPr>
          <p:sp>
            <p:nvSpPr>
              <p:cNvPr id="199" name="Arc 33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 name="Arc 33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2" name="Group 337"/>
            <p:cNvGrpSpPr>
              <a:grpSpLocks noChangeAspect="1"/>
            </p:cNvGrpSpPr>
            <p:nvPr/>
          </p:nvGrpSpPr>
          <p:grpSpPr bwMode="auto">
            <a:xfrm flipV="1">
              <a:off x="393" y="2660"/>
              <a:ext cx="56" cy="109"/>
              <a:chOff x="3653" y="4688"/>
              <a:chExt cx="72" cy="144"/>
            </a:xfrm>
          </p:grpSpPr>
          <p:sp>
            <p:nvSpPr>
              <p:cNvPr id="197" name="Arc 33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8" name="Arc 33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3" name="Group 340"/>
            <p:cNvGrpSpPr>
              <a:grpSpLocks noChangeAspect="1"/>
            </p:cNvGrpSpPr>
            <p:nvPr/>
          </p:nvGrpSpPr>
          <p:grpSpPr bwMode="auto">
            <a:xfrm flipH="1" flipV="1">
              <a:off x="539" y="2188"/>
              <a:ext cx="55" cy="109"/>
              <a:chOff x="3653" y="4688"/>
              <a:chExt cx="72" cy="144"/>
            </a:xfrm>
          </p:grpSpPr>
          <p:sp>
            <p:nvSpPr>
              <p:cNvPr id="195" name="Arc 34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 name="Arc 34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 name="Group 343"/>
            <p:cNvGrpSpPr>
              <a:grpSpLocks noChangeAspect="1"/>
            </p:cNvGrpSpPr>
            <p:nvPr/>
          </p:nvGrpSpPr>
          <p:grpSpPr bwMode="auto">
            <a:xfrm flipH="1" flipV="1">
              <a:off x="539" y="2297"/>
              <a:ext cx="54" cy="110"/>
              <a:chOff x="3653" y="4688"/>
              <a:chExt cx="72" cy="144"/>
            </a:xfrm>
          </p:grpSpPr>
          <p:sp>
            <p:nvSpPr>
              <p:cNvPr id="193" name="Arc 34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 name="Arc 34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 name="Group 346"/>
            <p:cNvGrpSpPr>
              <a:grpSpLocks noChangeAspect="1"/>
            </p:cNvGrpSpPr>
            <p:nvPr/>
          </p:nvGrpSpPr>
          <p:grpSpPr bwMode="auto">
            <a:xfrm flipH="1" flipV="1">
              <a:off x="537" y="2407"/>
              <a:ext cx="56" cy="109"/>
              <a:chOff x="3653" y="4688"/>
              <a:chExt cx="72" cy="144"/>
            </a:xfrm>
          </p:grpSpPr>
          <p:sp>
            <p:nvSpPr>
              <p:cNvPr id="191" name="Arc 34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2" name="Arc 34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 name="Group 349"/>
            <p:cNvGrpSpPr>
              <a:grpSpLocks noChangeAspect="1"/>
            </p:cNvGrpSpPr>
            <p:nvPr/>
          </p:nvGrpSpPr>
          <p:grpSpPr bwMode="auto">
            <a:xfrm flipH="1" flipV="1">
              <a:off x="536" y="2516"/>
              <a:ext cx="54" cy="110"/>
              <a:chOff x="3653" y="4688"/>
              <a:chExt cx="72" cy="144"/>
            </a:xfrm>
          </p:grpSpPr>
          <p:sp>
            <p:nvSpPr>
              <p:cNvPr id="189" name="Arc 35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 name="Arc 35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7" name="Group 352"/>
            <p:cNvGrpSpPr>
              <a:grpSpLocks noChangeAspect="1"/>
            </p:cNvGrpSpPr>
            <p:nvPr/>
          </p:nvGrpSpPr>
          <p:grpSpPr bwMode="auto">
            <a:xfrm flipH="1" flipV="1">
              <a:off x="536" y="2632"/>
              <a:ext cx="54" cy="109"/>
              <a:chOff x="3653" y="4688"/>
              <a:chExt cx="72" cy="144"/>
            </a:xfrm>
          </p:grpSpPr>
          <p:sp>
            <p:nvSpPr>
              <p:cNvPr id="187" name="Arc 35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 name="Arc 35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 name="Group 355"/>
            <p:cNvGrpSpPr>
              <a:grpSpLocks noChangeAspect="1"/>
            </p:cNvGrpSpPr>
            <p:nvPr/>
          </p:nvGrpSpPr>
          <p:grpSpPr bwMode="auto">
            <a:xfrm flipH="1" flipV="1">
              <a:off x="536" y="2746"/>
              <a:ext cx="55" cy="110"/>
              <a:chOff x="3653" y="4688"/>
              <a:chExt cx="72" cy="144"/>
            </a:xfrm>
          </p:grpSpPr>
          <p:sp>
            <p:nvSpPr>
              <p:cNvPr id="185" name="Arc 35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6" name="Arc 35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9" name="Text Box 358"/>
            <p:cNvSpPr txBox="1">
              <a:spLocks noChangeAspect="1" noChangeArrowheads="1"/>
            </p:cNvSpPr>
            <p:nvPr/>
          </p:nvSpPr>
          <p:spPr bwMode="auto">
            <a:xfrm>
              <a:off x="1982" y="3557"/>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P</a:t>
              </a:r>
            </a:p>
          </p:txBody>
        </p:sp>
        <p:sp>
          <p:nvSpPr>
            <p:cNvPr id="180" name="Line 359"/>
            <p:cNvSpPr>
              <a:spLocks noChangeShapeType="1"/>
            </p:cNvSpPr>
            <p:nvPr/>
          </p:nvSpPr>
          <p:spPr bwMode="auto">
            <a:xfrm rot="18900000" flipH="1">
              <a:off x="2265" y="1846"/>
              <a:ext cx="608"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360"/>
            <p:cNvSpPr>
              <a:spLocks noChangeShapeType="1"/>
            </p:cNvSpPr>
            <p:nvPr/>
          </p:nvSpPr>
          <p:spPr bwMode="auto">
            <a:xfrm rot="13500000" flipH="1">
              <a:off x="2300" y="3225"/>
              <a:ext cx="594"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Text Box 361"/>
            <p:cNvSpPr txBox="1">
              <a:spLocks noChangeAspect="1" noChangeArrowheads="1"/>
            </p:cNvSpPr>
            <p:nvPr/>
          </p:nvSpPr>
          <p:spPr bwMode="auto">
            <a:xfrm>
              <a:off x="598" y="2005"/>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a:t>
              </a:r>
            </a:p>
          </p:txBody>
        </p:sp>
        <p:sp>
          <p:nvSpPr>
            <p:cNvPr id="183" name="Text Box 362"/>
            <p:cNvSpPr txBox="1">
              <a:spLocks noChangeAspect="1" noChangeArrowheads="1"/>
            </p:cNvSpPr>
            <p:nvPr/>
          </p:nvSpPr>
          <p:spPr bwMode="auto">
            <a:xfrm>
              <a:off x="574" y="2813"/>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800" b="1">
                  <a:latin typeface="Times New Roman" panose="02020603050405020304" pitchFamily="18" charset="0"/>
                </a:rPr>
                <a:t>－</a:t>
              </a:r>
            </a:p>
          </p:txBody>
        </p:sp>
        <p:sp>
          <p:nvSpPr>
            <p:cNvPr id="184" name="Text Box 364"/>
            <p:cNvSpPr txBox="1">
              <a:spLocks noChangeArrowheads="1"/>
            </p:cNvSpPr>
            <p:nvPr/>
          </p:nvSpPr>
          <p:spPr bwMode="auto">
            <a:xfrm>
              <a:off x="1717" y="2304"/>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b="1" i="1">
                  <a:solidFill>
                    <a:schemeClr val="hlink"/>
                  </a:solidFill>
                  <a:latin typeface="Times New Roman" panose="02020603050405020304" pitchFamily="18" charset="0"/>
                </a:rPr>
                <a:t>A</a:t>
              </a:r>
              <a:endParaRPr lang="en-US" altLang="zh-CN" sz="1800" b="1" baseline="-25000">
                <a:solidFill>
                  <a:schemeClr val="hlink"/>
                </a:solidFill>
                <a:latin typeface="Times New Roman" panose="02020603050405020304" pitchFamily="18" charset="0"/>
              </a:endParaRPr>
            </a:p>
          </p:txBody>
        </p:sp>
      </p:grpSp>
      <p:sp>
        <p:nvSpPr>
          <p:cNvPr id="209" name="Text Box 365"/>
          <p:cNvSpPr txBox="1">
            <a:spLocks noChangeArrowheads="1"/>
          </p:cNvSpPr>
          <p:nvPr/>
        </p:nvSpPr>
        <p:spPr bwMode="auto">
          <a:xfrm>
            <a:off x="10379764" y="2664441"/>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b="1" i="1">
                <a:solidFill>
                  <a:schemeClr val="hlink"/>
                </a:solidFill>
                <a:latin typeface="Times New Roman" panose="02020603050405020304" pitchFamily="18" charset="0"/>
              </a:rPr>
              <a:t>A</a:t>
            </a:r>
            <a:endParaRPr lang="en-US" altLang="zh-CN" sz="1800" b="1" baseline="-25000">
              <a:solidFill>
                <a:schemeClr val="hlink"/>
              </a:solidFill>
              <a:latin typeface="Times New Roman" panose="02020603050405020304" pitchFamily="18" charset="0"/>
            </a:endParaRPr>
          </a:p>
        </p:txBody>
      </p:sp>
      <p:sp>
        <p:nvSpPr>
          <p:cNvPr id="210"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Tree>
    <p:extLst>
      <p:ext uri="{BB962C8B-B14F-4D97-AF65-F5344CB8AC3E}">
        <p14:creationId xmlns:p14="http://schemas.microsoft.com/office/powerpoint/2010/main" val="2247211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6"/>
          <p:cNvSpPr>
            <a:spLocks noChangeArrowheads="1"/>
          </p:cNvSpPr>
          <p:nvPr/>
        </p:nvSpPr>
        <p:spPr bwMode="auto">
          <a:xfrm>
            <a:off x="747713" y="1331822"/>
            <a:ext cx="44370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选配电阻 </a:t>
            </a:r>
            <a:r>
              <a:rPr kumimoji="1" lang="en-US" altLang="zh-CN" sz="2000" b="1" i="1" dirty="0">
                <a:solidFill>
                  <a:srgbClr val="030301"/>
                </a:solidFill>
                <a:latin typeface="Times New Roman" panose="02020603050405020304" pitchFamily="18" charset="0"/>
                <a:cs typeface="Times New Roman" panose="02020603050405020304" pitchFamily="18" charset="0"/>
              </a:rPr>
              <a:t>R</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1</a:t>
            </a:r>
            <a:r>
              <a:rPr kumimoji="1" lang="zh-CN" altLang="en-US" sz="2000" b="1" dirty="0">
                <a:solidFill>
                  <a:srgbClr val="030301"/>
                </a:solidFill>
                <a:latin typeface="Times New Roman" panose="02020603050405020304" pitchFamily="18" charset="0"/>
                <a:cs typeface="Times New Roman" panose="02020603050405020304" pitchFamily="18" charset="0"/>
              </a:rPr>
              <a:t>与</a:t>
            </a:r>
            <a:r>
              <a:rPr kumimoji="1" lang="en-US" altLang="zh-CN" sz="2000" b="1" i="1" dirty="0">
                <a:solidFill>
                  <a:srgbClr val="030301"/>
                </a:solidFill>
                <a:latin typeface="Times New Roman" panose="02020603050405020304" pitchFamily="18" charset="0"/>
                <a:cs typeface="Times New Roman" panose="02020603050405020304" pitchFamily="18" charset="0"/>
              </a:rPr>
              <a:t>R</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2</a:t>
            </a:r>
            <a:r>
              <a:rPr kumimoji="1" lang="en-US" altLang="zh-CN" sz="2000" b="1" dirty="0">
                <a:solidFill>
                  <a:srgbClr val="030301"/>
                </a:solidFill>
                <a:latin typeface="Times New Roman" panose="02020603050405020304" pitchFamily="18" charset="0"/>
                <a:cs typeface="Times New Roman" panose="02020603050405020304" pitchFamily="18" charset="0"/>
              </a:rPr>
              <a:t> </a:t>
            </a:r>
            <a:r>
              <a:rPr kumimoji="1" lang="zh-CN" altLang="en-US" sz="2000" b="1" dirty="0">
                <a:solidFill>
                  <a:srgbClr val="030301"/>
                </a:solidFill>
                <a:latin typeface="Times New Roman" panose="02020603050405020304" pitchFamily="18" charset="0"/>
                <a:cs typeface="Times New Roman" panose="02020603050405020304" pitchFamily="18" charset="0"/>
              </a:rPr>
              <a:t>，使</a:t>
            </a:r>
            <a:r>
              <a:rPr kumimoji="1" lang="en-US" altLang="zh-CN" sz="2000" b="1" i="1" dirty="0">
                <a:solidFill>
                  <a:srgbClr val="030301"/>
                </a:solidFill>
                <a:latin typeface="Times New Roman" panose="02020603050405020304" pitchFamily="18" charset="0"/>
                <a:cs typeface="Times New Roman" panose="02020603050405020304" pitchFamily="18" charset="0"/>
              </a:rPr>
              <a:t>u</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s</a:t>
            </a:r>
            <a:r>
              <a:rPr kumimoji="1" lang="en-US" altLang="zh-CN" sz="2000" b="1" dirty="0">
                <a:solidFill>
                  <a:srgbClr val="030301"/>
                </a:solidFill>
                <a:latin typeface="Times New Roman" panose="02020603050405020304" pitchFamily="18" charset="0"/>
                <a:cs typeface="Times New Roman" panose="02020603050405020304" pitchFamily="18" charset="0"/>
              </a:rPr>
              <a:t>=0</a:t>
            </a:r>
            <a:r>
              <a:rPr kumimoji="1" lang="zh-CN" altLang="en-US" sz="2000" b="1" dirty="0">
                <a:solidFill>
                  <a:srgbClr val="030301"/>
                </a:solidFill>
                <a:latin typeface="Times New Roman" panose="02020603050405020304" pitchFamily="18" charset="0"/>
                <a:cs typeface="Times New Roman" panose="02020603050405020304" pitchFamily="18" charset="0"/>
              </a:rPr>
              <a:t>时，</a:t>
            </a:r>
          </a:p>
        </p:txBody>
      </p:sp>
      <p:graphicFrame>
        <p:nvGraphicFramePr>
          <p:cNvPr id="5" name="Object 115"/>
          <p:cNvGraphicFramePr>
            <a:graphicFrameLocks noChangeAspect="1"/>
          </p:cNvGraphicFramePr>
          <p:nvPr>
            <p:extLst>
              <p:ext uri="{D42A27DB-BD31-4B8C-83A1-F6EECF244321}">
                <p14:modId xmlns:p14="http://schemas.microsoft.com/office/powerpoint/2010/main" val="677232497"/>
              </p:ext>
            </p:extLst>
          </p:nvPr>
        </p:nvGraphicFramePr>
        <p:xfrm>
          <a:off x="4378328" y="1418395"/>
          <a:ext cx="798512" cy="447675"/>
        </p:xfrm>
        <a:graphic>
          <a:graphicData uri="http://schemas.openxmlformats.org/presentationml/2006/ole">
            <mc:AlternateContent xmlns:mc="http://schemas.openxmlformats.org/markup-compatibility/2006">
              <mc:Choice xmlns:v="urn:schemas-microsoft-com:vml" Requires="v">
                <p:oleObj name="Equation" r:id="rId2" imgW="393359" imgH="215713" progId="Equation.DSMT4">
                  <p:embed/>
                </p:oleObj>
              </mc:Choice>
              <mc:Fallback>
                <p:oleObj name="Equation" r:id="rId2" imgW="393359" imgH="215713" progId="Equation.DSMT4">
                  <p:embed/>
                  <p:pic>
                    <p:nvPicPr>
                      <p:cNvPr id="5" name="Object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8" y="1418395"/>
                        <a:ext cx="7985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18"/>
          <p:cNvGraphicFramePr>
            <a:graphicFrameLocks noChangeAspect="1"/>
          </p:cNvGraphicFramePr>
          <p:nvPr>
            <p:extLst>
              <p:ext uri="{D42A27DB-BD31-4B8C-83A1-F6EECF244321}">
                <p14:modId xmlns:p14="http://schemas.microsoft.com/office/powerpoint/2010/main" val="3294591587"/>
              </p:ext>
            </p:extLst>
          </p:nvPr>
        </p:nvGraphicFramePr>
        <p:xfrm>
          <a:off x="2646705" y="2001281"/>
          <a:ext cx="2144713" cy="892175"/>
        </p:xfrm>
        <a:graphic>
          <a:graphicData uri="http://schemas.openxmlformats.org/presentationml/2006/ole">
            <mc:AlternateContent xmlns:mc="http://schemas.openxmlformats.org/markup-compatibility/2006">
              <mc:Choice xmlns:v="urn:schemas-microsoft-com:vml" Requires="v">
                <p:oleObj name="Equation" r:id="rId4" imgW="1079500" imgH="444500" progId="Equation.DSMT4">
                  <p:embed/>
                </p:oleObj>
              </mc:Choice>
              <mc:Fallback>
                <p:oleObj name="Equation" r:id="rId4" imgW="1079500" imgH="444500" progId="Equation.DSMT4">
                  <p:embed/>
                  <p:pic>
                    <p:nvPicPr>
                      <p:cNvPr id="6" name="Object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705" y="2001281"/>
                        <a:ext cx="21447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22"/>
          <p:cNvSpPr>
            <a:spLocks noChangeArrowheads="1"/>
          </p:cNvSpPr>
          <p:nvPr/>
        </p:nvSpPr>
        <p:spPr bwMode="auto">
          <a:xfrm>
            <a:off x="713353" y="3322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8" name="Object 121"/>
          <p:cNvGraphicFramePr>
            <a:graphicFrameLocks noChangeAspect="1"/>
          </p:cNvGraphicFramePr>
          <p:nvPr/>
        </p:nvGraphicFramePr>
        <p:xfrm>
          <a:off x="1016000" y="3043692"/>
          <a:ext cx="906463" cy="493713"/>
        </p:xfrm>
        <a:graphic>
          <a:graphicData uri="http://schemas.openxmlformats.org/presentationml/2006/ole">
            <mc:AlternateContent xmlns:mc="http://schemas.openxmlformats.org/markup-compatibility/2006">
              <mc:Choice xmlns:v="urn:schemas-microsoft-com:vml" Requires="v">
                <p:oleObj name="Equation" r:id="rId6" imgW="419100" imgH="228600" progId="Equation.DSMT4">
                  <p:embed/>
                </p:oleObj>
              </mc:Choice>
              <mc:Fallback>
                <p:oleObj name="Equation" r:id="rId6" imgW="419100" imgH="228600" progId="Equation.DSMT4">
                  <p:embed/>
                  <p:pic>
                    <p:nvPicPr>
                      <p:cNvPr id="8" name="Object 1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3043692"/>
                        <a:ext cx="9064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23"/>
          <p:cNvSpPr>
            <a:spLocks noChangeArrowheads="1"/>
          </p:cNvSpPr>
          <p:nvPr/>
        </p:nvSpPr>
        <p:spPr bwMode="auto">
          <a:xfrm>
            <a:off x="1879600" y="3010212"/>
            <a:ext cx="2664512"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时，流经电表</a:t>
            </a:r>
            <a:r>
              <a:rPr kumimoji="1" lang="en-US" altLang="zh-CN" sz="2000" b="1" dirty="0">
                <a:solidFill>
                  <a:srgbClr val="030301"/>
                </a:solidFill>
                <a:latin typeface="Times New Roman" panose="02020603050405020304" pitchFamily="18" charset="0"/>
                <a:cs typeface="Times New Roman" panose="02020603050405020304" pitchFamily="18" charset="0"/>
              </a:rPr>
              <a:t>P</a:t>
            </a:r>
            <a:r>
              <a:rPr kumimoji="1" lang="zh-CN" altLang="en-US" sz="2000" b="1" dirty="0">
                <a:solidFill>
                  <a:srgbClr val="030301"/>
                </a:solidFill>
                <a:latin typeface="Times New Roman" panose="02020603050405020304" pitchFamily="18" charset="0"/>
                <a:cs typeface="Times New Roman" panose="02020603050405020304" pitchFamily="18" charset="0"/>
              </a:rPr>
              <a:t>的电流</a:t>
            </a:r>
          </a:p>
        </p:txBody>
      </p:sp>
      <p:graphicFrame>
        <p:nvGraphicFramePr>
          <p:cNvPr id="10" name="Object 124"/>
          <p:cNvGraphicFramePr>
            <a:graphicFrameLocks noChangeAspect="1"/>
          </p:cNvGraphicFramePr>
          <p:nvPr/>
        </p:nvGraphicFramePr>
        <p:xfrm>
          <a:off x="1054100" y="3578680"/>
          <a:ext cx="6543675" cy="790575"/>
        </p:xfrm>
        <a:graphic>
          <a:graphicData uri="http://schemas.openxmlformats.org/presentationml/2006/ole">
            <mc:AlternateContent xmlns:mc="http://schemas.openxmlformats.org/markup-compatibility/2006">
              <mc:Choice xmlns:v="urn:schemas-microsoft-com:vml" Requires="v">
                <p:oleObj name="Equation" r:id="rId8" imgW="3708400" imgH="444500" progId="Equation.DSMT4">
                  <p:embed/>
                </p:oleObj>
              </mc:Choice>
              <mc:Fallback>
                <p:oleObj name="Equation" r:id="rId8" imgW="3708400" imgH="444500" progId="Equation.DSMT4">
                  <p:embed/>
                  <p:pic>
                    <p:nvPicPr>
                      <p:cNvPr id="10" name="Object 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4100" y="3578680"/>
                        <a:ext cx="65436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26"/>
          <p:cNvSpPr>
            <a:spLocks noChangeArrowheads="1"/>
          </p:cNvSpPr>
          <p:nvPr/>
        </p:nvSpPr>
        <p:spPr bwMode="auto">
          <a:xfrm>
            <a:off x="713353" y="3796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2" name="Rectangle 129"/>
          <p:cNvSpPr>
            <a:spLocks noChangeArrowheads="1"/>
          </p:cNvSpPr>
          <p:nvPr/>
        </p:nvSpPr>
        <p:spPr bwMode="auto">
          <a:xfrm>
            <a:off x="990600" y="4390706"/>
            <a:ext cx="18101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en-US" altLang="zh-CN" sz="2000" b="1" i="1" dirty="0">
                <a:solidFill>
                  <a:srgbClr val="030301"/>
                </a:solidFill>
                <a:latin typeface="Times New Roman" panose="02020603050405020304" pitchFamily="18" charset="0"/>
                <a:cs typeface="Times New Roman" panose="02020603050405020304" pitchFamily="18" charset="0"/>
              </a:rPr>
              <a:t>R</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5</a:t>
            </a:r>
            <a:r>
              <a:rPr kumimoji="1" lang="zh-CN" altLang="en-US" sz="2000" b="1" dirty="0">
                <a:solidFill>
                  <a:srgbClr val="030301"/>
                </a:solidFill>
                <a:latin typeface="Times New Roman" panose="02020603050405020304" pitchFamily="18" charset="0"/>
                <a:cs typeface="Times New Roman" panose="02020603050405020304" pitchFamily="18" charset="0"/>
              </a:rPr>
              <a:t>上输出电压 </a:t>
            </a:r>
          </a:p>
        </p:txBody>
      </p:sp>
      <p:graphicFrame>
        <p:nvGraphicFramePr>
          <p:cNvPr id="13" name="Object 130"/>
          <p:cNvGraphicFramePr>
            <a:graphicFrameLocks noChangeAspect="1"/>
          </p:cNvGraphicFramePr>
          <p:nvPr/>
        </p:nvGraphicFramePr>
        <p:xfrm>
          <a:off x="3086100" y="4429580"/>
          <a:ext cx="5665788" cy="765175"/>
        </p:xfrm>
        <a:graphic>
          <a:graphicData uri="http://schemas.openxmlformats.org/presentationml/2006/ole">
            <mc:AlternateContent xmlns:mc="http://schemas.openxmlformats.org/markup-compatibility/2006">
              <mc:Choice xmlns:v="urn:schemas-microsoft-com:vml" Requires="v">
                <p:oleObj name="Equation" r:id="rId10" imgW="3314700" imgH="444500" progId="Equation.DSMT4">
                  <p:embed/>
                </p:oleObj>
              </mc:Choice>
              <mc:Fallback>
                <p:oleObj name="Equation" r:id="rId10" imgW="3314700" imgH="444500" progId="Equation.DSMT4">
                  <p:embed/>
                  <p:pic>
                    <p:nvPicPr>
                      <p:cNvPr id="13" name="Object 1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6100" y="4429580"/>
                        <a:ext cx="56657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2"/>
          <p:cNvSpPr>
            <a:spLocks noChangeArrowheads="1"/>
          </p:cNvSpPr>
          <p:nvPr/>
        </p:nvSpPr>
        <p:spPr bwMode="auto">
          <a:xfrm>
            <a:off x="713353" y="3796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 name="Text Box 134"/>
          <p:cNvSpPr txBox="1">
            <a:spLocks noChangeArrowheads="1"/>
          </p:cNvSpPr>
          <p:nvPr/>
        </p:nvSpPr>
        <p:spPr bwMode="auto">
          <a:xfrm>
            <a:off x="1317625" y="546304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16" name="Rectangle 139"/>
          <p:cNvSpPr>
            <a:spLocks noChangeArrowheads="1"/>
          </p:cNvSpPr>
          <p:nvPr/>
        </p:nvSpPr>
        <p:spPr bwMode="auto">
          <a:xfrm>
            <a:off x="959403" y="5351518"/>
            <a:ext cx="9707563"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FF0000"/>
                </a:solidFill>
                <a:latin typeface="Times New Roman" panose="02020603050405020304" pitchFamily="18" charset="0"/>
                <a:cs typeface="Times New Roman" panose="02020603050405020304" pitchFamily="18" charset="0"/>
              </a:rPr>
              <a:t>问题：</a:t>
            </a:r>
            <a:r>
              <a:rPr kumimoji="1" lang="en-US" altLang="zh-CN" sz="2000" b="1" i="1" dirty="0">
                <a:solidFill>
                  <a:srgbClr val="FF0000"/>
                </a:solidFill>
                <a:latin typeface="Times New Roman" panose="02020603050405020304" pitchFamily="18" charset="0"/>
                <a:cs typeface="Times New Roman" panose="02020603050405020304" pitchFamily="18" charset="0"/>
              </a:rPr>
              <a:t>i</a:t>
            </a:r>
            <a:r>
              <a:rPr kumimoji="1" lang="en-US" altLang="zh-CN" sz="2000" b="1" baseline="-25000" dirty="0">
                <a:solidFill>
                  <a:srgbClr val="FF0000"/>
                </a:solidFill>
                <a:latin typeface="Times New Roman" panose="02020603050405020304" pitchFamily="18" charset="0"/>
                <a:cs typeface="Times New Roman" panose="02020603050405020304" pitchFamily="18" charset="0"/>
              </a:rPr>
              <a:t>1</a:t>
            </a:r>
            <a:r>
              <a:rPr kumimoji="1" lang="en-US" altLang="zh-CN" sz="2000" b="1" dirty="0">
                <a:solidFill>
                  <a:srgbClr val="FF0000"/>
                </a:solidFill>
                <a:latin typeface="Times New Roman" panose="02020603050405020304" pitchFamily="18" charset="0"/>
                <a:cs typeface="Times New Roman" panose="02020603050405020304" pitchFamily="18" charset="0"/>
              </a:rPr>
              <a:t>-</a:t>
            </a:r>
            <a:r>
              <a:rPr kumimoji="1" lang="en-US" altLang="zh-CN" sz="2000" b="1" i="1" dirty="0">
                <a:solidFill>
                  <a:srgbClr val="FF0000"/>
                </a:solidFill>
                <a:latin typeface="Times New Roman" panose="02020603050405020304" pitchFamily="18" charset="0"/>
                <a:cs typeface="Times New Roman" panose="02020603050405020304" pitchFamily="18" charset="0"/>
              </a:rPr>
              <a:t>i</a:t>
            </a:r>
            <a:r>
              <a:rPr kumimoji="1" lang="en-US" altLang="zh-CN" sz="2000" b="1" baseline="-25000" dirty="0">
                <a:solidFill>
                  <a:srgbClr val="FF0000"/>
                </a:solidFill>
                <a:latin typeface="Times New Roman" panose="02020603050405020304" pitchFamily="18" charset="0"/>
                <a:cs typeface="Times New Roman" panose="02020603050405020304" pitchFamily="18" charset="0"/>
              </a:rPr>
              <a:t>2</a:t>
            </a:r>
            <a:r>
              <a:rPr kumimoji="1" lang="zh-CN" altLang="en-US" sz="2000" b="1" dirty="0">
                <a:solidFill>
                  <a:srgbClr val="FF0000"/>
                </a:solidFill>
                <a:latin typeface="Times New Roman" panose="02020603050405020304" pitchFamily="18" charset="0"/>
                <a:cs typeface="Times New Roman" panose="02020603050405020304" pitchFamily="18" charset="0"/>
              </a:rPr>
              <a:t>总是从同一方向通过电容</a:t>
            </a:r>
            <a:r>
              <a:rPr kumimoji="1" lang="en-US" altLang="zh-CN" sz="2000" b="1" i="1" dirty="0">
                <a:solidFill>
                  <a:srgbClr val="FF0000"/>
                </a:solidFill>
                <a:latin typeface="Times New Roman" panose="02020603050405020304" pitchFamily="18" charset="0"/>
                <a:cs typeface="Times New Roman" panose="02020603050405020304" pitchFamily="18" charset="0"/>
              </a:rPr>
              <a:t>C</a:t>
            </a:r>
            <a:r>
              <a:rPr kumimoji="1" lang="en-US" altLang="zh-CN" sz="2000" b="1" baseline="-25000" dirty="0">
                <a:solidFill>
                  <a:srgbClr val="FF0000"/>
                </a:solidFill>
                <a:latin typeface="Times New Roman" panose="02020603050405020304" pitchFamily="18" charset="0"/>
                <a:cs typeface="Times New Roman" panose="02020603050405020304" pitchFamily="18" charset="0"/>
              </a:rPr>
              <a:t>0</a:t>
            </a:r>
            <a:r>
              <a:rPr kumimoji="1" lang="zh-CN" altLang="en-US" sz="2000" b="1" dirty="0">
                <a:solidFill>
                  <a:srgbClr val="FF0000"/>
                </a:solidFill>
                <a:latin typeface="Times New Roman" panose="02020603050405020304" pitchFamily="18" charset="0"/>
                <a:cs typeface="Times New Roman" panose="02020603050405020304" pitchFamily="18" charset="0"/>
              </a:rPr>
              <a:t>，使它按图示极性充电，很快使</a:t>
            </a:r>
            <a:r>
              <a:rPr kumimoji="1" lang="en-US" altLang="zh-CN" sz="2000" b="1" dirty="0">
                <a:solidFill>
                  <a:srgbClr val="FF0000"/>
                </a:solidFill>
                <a:latin typeface="Times New Roman" panose="02020603050405020304" pitchFamily="18" charset="0"/>
                <a:cs typeface="Times New Roman" panose="02020603050405020304" pitchFamily="18" charset="0"/>
              </a:rPr>
              <a:t>VD</a:t>
            </a:r>
            <a:r>
              <a:rPr kumimoji="1" lang="en-US" altLang="zh-CN" sz="2000" b="1" baseline="-25000" dirty="0">
                <a:solidFill>
                  <a:srgbClr val="FF0000"/>
                </a:solidFill>
                <a:latin typeface="Times New Roman" panose="02020603050405020304" pitchFamily="18" charset="0"/>
                <a:cs typeface="Times New Roman" panose="02020603050405020304" pitchFamily="18" charset="0"/>
              </a:rPr>
              <a:t>1</a:t>
            </a:r>
            <a:r>
              <a:rPr kumimoji="1" lang="zh-CN" altLang="en-US" sz="2000" b="1" dirty="0">
                <a:solidFill>
                  <a:srgbClr val="FF0000"/>
                </a:solidFill>
                <a:latin typeface="Times New Roman" panose="02020603050405020304" pitchFamily="18" charset="0"/>
                <a:cs typeface="Times New Roman" panose="02020603050405020304" pitchFamily="18" charset="0"/>
              </a:rPr>
              <a:t>阻塞 </a:t>
            </a:r>
          </a:p>
        </p:txBody>
      </p:sp>
      <p:grpSp>
        <p:nvGrpSpPr>
          <p:cNvPr id="17" name="Group 140"/>
          <p:cNvGrpSpPr>
            <a:grpSpLocks/>
          </p:cNvGrpSpPr>
          <p:nvPr/>
        </p:nvGrpSpPr>
        <p:grpSpPr bwMode="auto">
          <a:xfrm>
            <a:off x="7116763" y="1377119"/>
            <a:ext cx="3665538" cy="2597150"/>
            <a:chOff x="2992" y="1152"/>
            <a:chExt cx="2309" cy="1636"/>
          </a:xfrm>
        </p:grpSpPr>
        <p:sp>
          <p:nvSpPr>
            <p:cNvPr id="18" name="Text Box 141"/>
            <p:cNvSpPr txBox="1">
              <a:spLocks noChangeAspect="1" noChangeArrowheads="1"/>
            </p:cNvSpPr>
            <p:nvPr/>
          </p:nvSpPr>
          <p:spPr bwMode="auto">
            <a:xfrm>
              <a:off x="4166" y="2494"/>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s</a:t>
              </a:r>
              <a:endParaRPr lang="en-US" altLang="zh-CN" sz="1400" b="1">
                <a:latin typeface="Times New Roman" panose="02020603050405020304" pitchFamily="18" charset="0"/>
              </a:endParaRPr>
            </a:p>
          </p:txBody>
        </p:sp>
        <p:sp>
          <p:nvSpPr>
            <p:cNvPr id="19" name="Text Box 142"/>
            <p:cNvSpPr txBox="1">
              <a:spLocks noChangeAspect="1" noChangeArrowheads="1"/>
            </p:cNvSpPr>
            <p:nvPr/>
          </p:nvSpPr>
          <p:spPr bwMode="auto">
            <a:xfrm>
              <a:off x="4545" y="1182"/>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20" name="Text Box 143"/>
            <p:cNvSpPr txBox="1">
              <a:spLocks noChangeAspect="1" noChangeArrowheads="1"/>
            </p:cNvSpPr>
            <p:nvPr/>
          </p:nvSpPr>
          <p:spPr bwMode="auto">
            <a:xfrm>
              <a:off x="3807" y="1475"/>
              <a:ext cx="604"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b="1">
                <a:latin typeface="Times New Roman" panose="02020603050405020304" pitchFamily="18" charset="0"/>
              </a:endParaRPr>
            </a:p>
          </p:txBody>
        </p:sp>
        <p:sp>
          <p:nvSpPr>
            <p:cNvPr id="21" name="Text Box 144"/>
            <p:cNvSpPr txBox="1">
              <a:spLocks noChangeAspect="1" noChangeArrowheads="1"/>
            </p:cNvSpPr>
            <p:nvPr/>
          </p:nvSpPr>
          <p:spPr bwMode="auto">
            <a:xfrm>
              <a:off x="4054" y="1152"/>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VD</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22" name="Text Box 145"/>
            <p:cNvSpPr txBox="1">
              <a:spLocks noChangeAspect="1" noChangeArrowheads="1"/>
            </p:cNvSpPr>
            <p:nvPr/>
          </p:nvSpPr>
          <p:spPr bwMode="auto">
            <a:xfrm>
              <a:off x="3521" y="1364"/>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23" name="Text Box 146"/>
            <p:cNvSpPr txBox="1">
              <a:spLocks noChangeAspect="1" noChangeArrowheads="1"/>
            </p:cNvSpPr>
            <p:nvPr/>
          </p:nvSpPr>
          <p:spPr bwMode="auto">
            <a:xfrm>
              <a:off x="3479" y="1682"/>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24" name="Text Box 147"/>
            <p:cNvSpPr txBox="1">
              <a:spLocks noChangeAspect="1" noChangeArrowheads="1"/>
            </p:cNvSpPr>
            <p:nvPr/>
          </p:nvSpPr>
          <p:spPr bwMode="auto">
            <a:xfrm>
              <a:off x="3479" y="1807"/>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25" name="Text Box 148"/>
            <p:cNvSpPr txBox="1">
              <a:spLocks noChangeAspect="1" noChangeArrowheads="1"/>
            </p:cNvSpPr>
            <p:nvPr/>
          </p:nvSpPr>
          <p:spPr bwMode="auto">
            <a:xfrm>
              <a:off x="3521" y="2146"/>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26" name="Text Box 149"/>
            <p:cNvSpPr txBox="1">
              <a:spLocks noChangeAspect="1" noChangeArrowheads="1"/>
            </p:cNvSpPr>
            <p:nvPr/>
          </p:nvSpPr>
          <p:spPr bwMode="auto">
            <a:xfrm>
              <a:off x="4110" y="2037"/>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VD</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27" name="Text Box 150"/>
            <p:cNvSpPr txBox="1">
              <a:spLocks noChangeAspect="1" noChangeArrowheads="1"/>
            </p:cNvSpPr>
            <p:nvPr/>
          </p:nvSpPr>
          <p:spPr bwMode="auto">
            <a:xfrm>
              <a:off x="4008" y="245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28" name="Text Box 151"/>
            <p:cNvSpPr txBox="1">
              <a:spLocks noChangeAspect="1" noChangeArrowheads="1"/>
            </p:cNvSpPr>
            <p:nvPr/>
          </p:nvSpPr>
          <p:spPr bwMode="auto">
            <a:xfrm>
              <a:off x="4223" y="1489"/>
              <a:ext cx="604"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b="1">
                <a:latin typeface="Times New Roman" panose="02020603050405020304" pitchFamily="18" charset="0"/>
              </a:endParaRPr>
            </a:p>
          </p:txBody>
        </p:sp>
        <p:sp>
          <p:nvSpPr>
            <p:cNvPr id="29" name="Text Box 152"/>
            <p:cNvSpPr txBox="1">
              <a:spLocks noChangeAspect="1" noChangeArrowheads="1"/>
            </p:cNvSpPr>
            <p:nvPr/>
          </p:nvSpPr>
          <p:spPr bwMode="auto">
            <a:xfrm>
              <a:off x="4344" y="2393"/>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_</a:t>
              </a:r>
            </a:p>
          </p:txBody>
        </p:sp>
        <p:sp>
          <p:nvSpPr>
            <p:cNvPr id="30" name="Text Box 153"/>
            <p:cNvSpPr txBox="1">
              <a:spLocks noChangeAspect="1" noChangeArrowheads="1"/>
            </p:cNvSpPr>
            <p:nvPr/>
          </p:nvSpPr>
          <p:spPr bwMode="auto">
            <a:xfrm>
              <a:off x="4936" y="1166"/>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31" name="Text Box 154"/>
            <p:cNvSpPr txBox="1">
              <a:spLocks noChangeAspect="1" noChangeArrowheads="1"/>
            </p:cNvSpPr>
            <p:nvPr/>
          </p:nvSpPr>
          <p:spPr bwMode="auto">
            <a:xfrm>
              <a:off x="4982" y="2372"/>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32" name="Text Box 155"/>
            <p:cNvSpPr txBox="1">
              <a:spLocks noChangeAspect="1" noChangeArrowheads="1"/>
            </p:cNvSpPr>
            <p:nvPr/>
          </p:nvSpPr>
          <p:spPr bwMode="auto">
            <a:xfrm>
              <a:off x="3511" y="1491"/>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c1</a:t>
              </a:r>
              <a:endParaRPr lang="en-US" altLang="zh-CN" sz="1400" b="1">
                <a:latin typeface="Times New Roman" panose="02020603050405020304" pitchFamily="18" charset="0"/>
              </a:endParaRPr>
            </a:p>
          </p:txBody>
        </p:sp>
        <p:sp>
          <p:nvSpPr>
            <p:cNvPr id="33" name="Text Box 156"/>
            <p:cNvSpPr txBox="1">
              <a:spLocks noChangeAspect="1" noChangeArrowheads="1"/>
            </p:cNvSpPr>
            <p:nvPr/>
          </p:nvSpPr>
          <p:spPr bwMode="auto">
            <a:xfrm>
              <a:off x="3502" y="1998"/>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c2</a:t>
              </a:r>
              <a:endParaRPr lang="en-US" altLang="zh-CN" sz="1400" b="1">
                <a:latin typeface="Times New Roman" panose="02020603050405020304" pitchFamily="18" charset="0"/>
              </a:endParaRPr>
            </a:p>
          </p:txBody>
        </p:sp>
        <p:sp>
          <p:nvSpPr>
            <p:cNvPr id="34" name="Line 157"/>
            <p:cNvSpPr>
              <a:spLocks noChangeAspect="1" noChangeShapeType="1"/>
            </p:cNvSpPr>
            <p:nvPr/>
          </p:nvSpPr>
          <p:spPr bwMode="auto">
            <a:xfrm>
              <a:off x="4048" y="1865"/>
              <a:ext cx="0" cy="7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58"/>
            <p:cNvSpPr>
              <a:spLocks noChangeAspect="1" noChangeShapeType="1"/>
            </p:cNvSpPr>
            <p:nvPr/>
          </p:nvSpPr>
          <p:spPr bwMode="auto">
            <a:xfrm>
              <a:off x="4496" y="1943"/>
              <a:ext cx="0" cy="6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59"/>
            <p:cNvSpPr>
              <a:spLocks noChangeAspect="1" noChangeShapeType="1"/>
            </p:cNvSpPr>
            <p:nvPr/>
          </p:nvSpPr>
          <p:spPr bwMode="auto">
            <a:xfrm>
              <a:off x="5295" y="1414"/>
              <a:ext cx="0"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60"/>
            <p:cNvSpPr>
              <a:spLocks noChangeAspect="1" noChangeShapeType="1"/>
            </p:cNvSpPr>
            <p:nvPr/>
          </p:nvSpPr>
          <p:spPr bwMode="auto">
            <a:xfrm>
              <a:off x="4781" y="1414"/>
              <a:ext cx="5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Oval 161"/>
            <p:cNvSpPr>
              <a:spLocks noChangeAspect="1" noChangeArrowheads="1"/>
            </p:cNvSpPr>
            <p:nvPr/>
          </p:nvSpPr>
          <p:spPr bwMode="auto">
            <a:xfrm>
              <a:off x="4034" y="2609"/>
              <a:ext cx="31" cy="3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9" name="Oval 162"/>
            <p:cNvSpPr>
              <a:spLocks noChangeAspect="1" noChangeArrowheads="1"/>
            </p:cNvSpPr>
            <p:nvPr/>
          </p:nvSpPr>
          <p:spPr bwMode="auto">
            <a:xfrm>
              <a:off x="4479" y="2600"/>
              <a:ext cx="32" cy="3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0" name="Line 163"/>
            <p:cNvSpPr>
              <a:spLocks noChangeAspect="1" noChangeShapeType="1"/>
            </p:cNvSpPr>
            <p:nvPr/>
          </p:nvSpPr>
          <p:spPr bwMode="auto">
            <a:xfrm>
              <a:off x="4854" y="1364"/>
              <a:ext cx="344"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 name="Text Box 164"/>
            <p:cNvSpPr txBox="1">
              <a:spLocks noChangeAspect="1" noChangeArrowheads="1"/>
            </p:cNvSpPr>
            <p:nvPr/>
          </p:nvSpPr>
          <p:spPr bwMode="auto">
            <a:xfrm>
              <a:off x="4809" y="206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C</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42" name="Text Box 165"/>
            <p:cNvSpPr txBox="1">
              <a:spLocks noChangeAspect="1" noChangeArrowheads="1"/>
            </p:cNvSpPr>
            <p:nvPr/>
          </p:nvSpPr>
          <p:spPr bwMode="auto">
            <a:xfrm>
              <a:off x="4516" y="208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43" name="Text Box 166"/>
            <p:cNvSpPr txBox="1">
              <a:spLocks noChangeAspect="1" noChangeArrowheads="1"/>
            </p:cNvSpPr>
            <p:nvPr/>
          </p:nvSpPr>
          <p:spPr bwMode="auto">
            <a:xfrm>
              <a:off x="4951" y="157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5</a:t>
              </a:r>
              <a:endParaRPr lang="en-US" altLang="zh-CN" sz="1400" b="1">
                <a:latin typeface="Times New Roman" panose="02020603050405020304" pitchFamily="18" charset="0"/>
              </a:endParaRPr>
            </a:p>
          </p:txBody>
        </p:sp>
        <p:sp>
          <p:nvSpPr>
            <p:cNvPr id="44" name="Text Box 167"/>
            <p:cNvSpPr txBox="1">
              <a:spLocks noChangeAspect="1" noChangeArrowheads="1"/>
            </p:cNvSpPr>
            <p:nvPr/>
          </p:nvSpPr>
          <p:spPr bwMode="auto">
            <a:xfrm>
              <a:off x="4677" y="1579"/>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P</a:t>
              </a:r>
            </a:p>
          </p:txBody>
        </p:sp>
        <p:sp>
          <p:nvSpPr>
            <p:cNvPr id="45" name="Line 168"/>
            <p:cNvSpPr>
              <a:spLocks noChangeAspect="1" noChangeShapeType="1"/>
            </p:cNvSpPr>
            <p:nvPr/>
          </p:nvSpPr>
          <p:spPr bwMode="auto">
            <a:xfrm>
              <a:off x="4844" y="2081"/>
              <a:ext cx="4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69"/>
            <p:cNvSpPr>
              <a:spLocks noChangeShapeType="1"/>
            </p:cNvSpPr>
            <p:nvPr/>
          </p:nvSpPr>
          <p:spPr bwMode="auto">
            <a:xfrm flipH="1">
              <a:off x="4496" y="1882"/>
              <a:ext cx="8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70"/>
            <p:cNvSpPr>
              <a:spLocks noChangeAspect="1" noChangeShapeType="1"/>
            </p:cNvSpPr>
            <p:nvPr/>
          </p:nvSpPr>
          <p:spPr bwMode="auto">
            <a:xfrm>
              <a:off x="4496" y="2081"/>
              <a:ext cx="2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71"/>
            <p:cNvSpPr>
              <a:spLocks noChangeAspect="1" noChangeShapeType="1"/>
            </p:cNvSpPr>
            <p:nvPr/>
          </p:nvSpPr>
          <p:spPr bwMode="auto">
            <a:xfrm>
              <a:off x="4421" y="1808"/>
              <a:ext cx="0" cy="311"/>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9" name="Line 172"/>
            <p:cNvSpPr>
              <a:spLocks noChangeAspect="1" noChangeShapeType="1"/>
            </p:cNvSpPr>
            <p:nvPr/>
          </p:nvSpPr>
          <p:spPr bwMode="auto">
            <a:xfrm>
              <a:off x="4421" y="1808"/>
              <a:ext cx="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73"/>
            <p:cNvSpPr>
              <a:spLocks noChangeAspect="1" noChangeShapeType="1"/>
            </p:cNvSpPr>
            <p:nvPr/>
          </p:nvSpPr>
          <p:spPr bwMode="auto">
            <a:xfrm>
              <a:off x="4784" y="2352"/>
              <a:ext cx="51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74"/>
            <p:cNvSpPr>
              <a:spLocks noChangeAspect="1" noChangeShapeType="1"/>
            </p:cNvSpPr>
            <p:nvPr/>
          </p:nvSpPr>
          <p:spPr bwMode="auto">
            <a:xfrm>
              <a:off x="4874" y="2410"/>
              <a:ext cx="404" cy="0"/>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52" name="Text Box 175"/>
            <p:cNvSpPr txBox="1">
              <a:spLocks noChangeAspect="1" noChangeArrowheads="1"/>
            </p:cNvSpPr>
            <p:nvPr/>
          </p:nvSpPr>
          <p:spPr bwMode="auto">
            <a:xfrm>
              <a:off x="3591" y="180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53" name="Line 176"/>
            <p:cNvSpPr>
              <a:spLocks noChangeAspect="1" noChangeShapeType="1"/>
            </p:cNvSpPr>
            <p:nvPr/>
          </p:nvSpPr>
          <p:spPr bwMode="auto">
            <a:xfrm>
              <a:off x="3761" y="1809"/>
              <a:ext cx="0"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77"/>
            <p:cNvSpPr>
              <a:spLocks noChangeAspect="1" noChangeShapeType="1"/>
            </p:cNvSpPr>
            <p:nvPr/>
          </p:nvSpPr>
          <p:spPr bwMode="auto">
            <a:xfrm>
              <a:off x="3818" y="1809"/>
              <a:ext cx="0"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78"/>
            <p:cNvSpPr>
              <a:spLocks noChangeAspect="1" noChangeShapeType="1"/>
            </p:cNvSpPr>
            <p:nvPr/>
          </p:nvSpPr>
          <p:spPr bwMode="auto">
            <a:xfrm flipH="1">
              <a:off x="3530" y="1862"/>
              <a:ext cx="2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79"/>
            <p:cNvSpPr>
              <a:spLocks noChangeShapeType="1"/>
            </p:cNvSpPr>
            <p:nvPr/>
          </p:nvSpPr>
          <p:spPr bwMode="auto">
            <a:xfrm>
              <a:off x="3818" y="1861"/>
              <a:ext cx="2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80"/>
            <p:cNvSpPr>
              <a:spLocks noChangeAspect="1" noChangeShapeType="1"/>
            </p:cNvSpPr>
            <p:nvPr/>
          </p:nvSpPr>
          <p:spPr bwMode="auto">
            <a:xfrm>
              <a:off x="4123" y="1815"/>
              <a:ext cx="0" cy="445"/>
            </a:xfrm>
            <a:prstGeom prst="line">
              <a:avLst/>
            </a:prstGeom>
            <a:noFill/>
            <a:ln w="9525">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8" name="Line 181"/>
            <p:cNvSpPr>
              <a:spLocks noChangeAspect="1" noChangeShapeType="1"/>
            </p:cNvSpPr>
            <p:nvPr/>
          </p:nvSpPr>
          <p:spPr bwMode="auto">
            <a:xfrm flipV="1">
              <a:off x="3862" y="1815"/>
              <a:ext cx="261" cy="0"/>
            </a:xfrm>
            <a:prstGeom prst="line">
              <a:avLst/>
            </a:prstGeom>
            <a:noFill/>
            <a:ln w="9525">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9" name="Text Box 182"/>
            <p:cNvSpPr txBox="1">
              <a:spLocks noChangeAspect="1" noChangeArrowheads="1"/>
            </p:cNvSpPr>
            <p:nvPr/>
          </p:nvSpPr>
          <p:spPr bwMode="auto">
            <a:xfrm>
              <a:off x="3656" y="1873"/>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C</a:t>
              </a:r>
              <a:r>
                <a:rPr lang="en-US" altLang="zh-CN" sz="1400" b="1" baseline="-25000">
                  <a:latin typeface="Times New Roman" panose="02020603050405020304" pitchFamily="18" charset="0"/>
                </a:rPr>
                <a:t>0</a:t>
              </a:r>
              <a:endParaRPr lang="en-US" altLang="zh-CN" sz="1400" b="1">
                <a:latin typeface="Times New Roman" panose="02020603050405020304" pitchFamily="18" charset="0"/>
              </a:endParaRPr>
            </a:p>
          </p:txBody>
        </p:sp>
        <p:sp>
          <p:nvSpPr>
            <p:cNvPr id="60" name="Text Box 183"/>
            <p:cNvSpPr txBox="1">
              <a:spLocks noChangeAspect="1" noChangeArrowheads="1"/>
            </p:cNvSpPr>
            <p:nvPr/>
          </p:nvSpPr>
          <p:spPr bwMode="auto">
            <a:xfrm>
              <a:off x="3799" y="1825"/>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a:t>
              </a:r>
            </a:p>
          </p:txBody>
        </p:sp>
        <p:sp>
          <p:nvSpPr>
            <p:cNvPr id="61" name="Line 184"/>
            <p:cNvSpPr>
              <a:spLocks noChangeAspect="1" noChangeShapeType="1"/>
            </p:cNvSpPr>
            <p:nvPr/>
          </p:nvSpPr>
          <p:spPr bwMode="auto">
            <a:xfrm flipV="1">
              <a:off x="4497" y="1875"/>
              <a:ext cx="0"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85"/>
            <p:cNvSpPr>
              <a:spLocks noChangeAspect="1" noChangeShapeType="1"/>
            </p:cNvSpPr>
            <p:nvPr/>
          </p:nvSpPr>
          <p:spPr bwMode="auto">
            <a:xfrm>
              <a:off x="3552" y="1417"/>
              <a:ext cx="1" cy="1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86"/>
            <p:cNvSpPr>
              <a:spLocks noChangeShapeType="1"/>
            </p:cNvSpPr>
            <p:nvPr/>
          </p:nvSpPr>
          <p:spPr bwMode="auto">
            <a:xfrm>
              <a:off x="3551" y="2173"/>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187"/>
            <p:cNvSpPr>
              <a:spLocks noChangeAspect="1" noChangeShapeType="1"/>
            </p:cNvSpPr>
            <p:nvPr/>
          </p:nvSpPr>
          <p:spPr bwMode="auto">
            <a:xfrm>
              <a:off x="3458" y="1588"/>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Oval 188"/>
            <p:cNvSpPr>
              <a:spLocks noChangeAspect="1" noChangeArrowheads="1"/>
            </p:cNvSpPr>
            <p:nvPr/>
          </p:nvSpPr>
          <p:spPr bwMode="auto">
            <a:xfrm>
              <a:off x="3133" y="2082"/>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6" name="Oval 189"/>
            <p:cNvSpPr>
              <a:spLocks noChangeAspect="1" noChangeArrowheads="1"/>
            </p:cNvSpPr>
            <p:nvPr/>
          </p:nvSpPr>
          <p:spPr bwMode="auto">
            <a:xfrm>
              <a:off x="3139" y="1668"/>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7" name="Text Box 190"/>
            <p:cNvSpPr txBox="1">
              <a:spLocks noChangeAspect="1" noChangeArrowheads="1"/>
            </p:cNvSpPr>
            <p:nvPr/>
          </p:nvSpPr>
          <p:spPr bwMode="auto">
            <a:xfrm>
              <a:off x="2992" y="1782"/>
              <a:ext cx="36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u</a:t>
              </a:r>
              <a:r>
                <a:rPr lang="en-US" altLang="zh-CN" sz="1400" b="1" baseline="-25000">
                  <a:latin typeface="Times New Roman" panose="02020603050405020304" pitchFamily="18" charset="0"/>
                </a:rPr>
                <a:t>c</a:t>
              </a:r>
              <a:endParaRPr lang="en-US" altLang="zh-CN" sz="1400" b="1">
                <a:latin typeface="Times New Roman" panose="02020603050405020304" pitchFamily="18" charset="0"/>
              </a:endParaRPr>
            </a:p>
          </p:txBody>
        </p:sp>
        <p:sp>
          <p:nvSpPr>
            <p:cNvPr id="68" name="Text Box 191"/>
            <p:cNvSpPr txBox="1">
              <a:spLocks noChangeAspect="1" noChangeArrowheads="1"/>
            </p:cNvSpPr>
            <p:nvPr/>
          </p:nvSpPr>
          <p:spPr bwMode="auto">
            <a:xfrm>
              <a:off x="3236" y="1479"/>
              <a:ext cx="3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a:latin typeface="Times New Roman" panose="02020603050405020304" pitchFamily="18" charset="0"/>
                </a:rPr>
                <a:t>T</a:t>
              </a:r>
            </a:p>
          </p:txBody>
        </p:sp>
        <p:sp>
          <p:nvSpPr>
            <p:cNvPr id="69" name="Line 192"/>
            <p:cNvSpPr>
              <a:spLocks noChangeAspect="1" noChangeShapeType="1"/>
            </p:cNvSpPr>
            <p:nvPr/>
          </p:nvSpPr>
          <p:spPr bwMode="auto">
            <a:xfrm rot="10800000">
              <a:off x="3181" y="1697"/>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93"/>
            <p:cNvSpPr>
              <a:spLocks noChangeAspect="1" noChangeShapeType="1"/>
            </p:cNvSpPr>
            <p:nvPr/>
          </p:nvSpPr>
          <p:spPr bwMode="auto">
            <a:xfrm rot="10800000">
              <a:off x="3180" y="2107"/>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 name="Group 194"/>
            <p:cNvGrpSpPr>
              <a:grpSpLocks noChangeAspect="1"/>
            </p:cNvGrpSpPr>
            <p:nvPr/>
          </p:nvGrpSpPr>
          <p:grpSpPr bwMode="auto">
            <a:xfrm flipV="1">
              <a:off x="3365" y="1696"/>
              <a:ext cx="51" cy="102"/>
              <a:chOff x="3653" y="4688"/>
              <a:chExt cx="72" cy="144"/>
            </a:xfrm>
          </p:grpSpPr>
          <p:sp>
            <p:nvSpPr>
              <p:cNvPr id="124" name="Arc 1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Arc 1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 name="Group 197"/>
            <p:cNvGrpSpPr>
              <a:grpSpLocks noChangeAspect="1"/>
            </p:cNvGrpSpPr>
            <p:nvPr/>
          </p:nvGrpSpPr>
          <p:grpSpPr bwMode="auto">
            <a:xfrm flipV="1">
              <a:off x="3365" y="1799"/>
              <a:ext cx="51" cy="102"/>
              <a:chOff x="3653" y="4688"/>
              <a:chExt cx="72" cy="144"/>
            </a:xfrm>
          </p:grpSpPr>
          <p:sp>
            <p:nvSpPr>
              <p:cNvPr id="122" name="Arc 19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Arc 19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 name="Group 200"/>
            <p:cNvGrpSpPr>
              <a:grpSpLocks noChangeAspect="1"/>
            </p:cNvGrpSpPr>
            <p:nvPr/>
          </p:nvGrpSpPr>
          <p:grpSpPr bwMode="auto">
            <a:xfrm flipV="1">
              <a:off x="3357" y="1901"/>
              <a:ext cx="51" cy="103"/>
              <a:chOff x="3653" y="4688"/>
              <a:chExt cx="72" cy="144"/>
            </a:xfrm>
          </p:grpSpPr>
          <p:sp>
            <p:nvSpPr>
              <p:cNvPr id="120" name="Arc 20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Arc 20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 name="Group 203"/>
            <p:cNvGrpSpPr>
              <a:grpSpLocks noChangeAspect="1"/>
            </p:cNvGrpSpPr>
            <p:nvPr/>
          </p:nvGrpSpPr>
          <p:grpSpPr bwMode="auto">
            <a:xfrm flipV="1">
              <a:off x="3360" y="2004"/>
              <a:ext cx="51" cy="102"/>
              <a:chOff x="3653" y="4688"/>
              <a:chExt cx="72" cy="144"/>
            </a:xfrm>
          </p:grpSpPr>
          <p:sp>
            <p:nvSpPr>
              <p:cNvPr id="118" name="Arc 20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 name="Arc 20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 name="Group 206"/>
            <p:cNvGrpSpPr>
              <a:grpSpLocks noChangeAspect="1"/>
            </p:cNvGrpSpPr>
            <p:nvPr/>
          </p:nvGrpSpPr>
          <p:grpSpPr bwMode="auto">
            <a:xfrm flipH="1" flipV="1">
              <a:off x="3495" y="1555"/>
              <a:ext cx="52" cy="102"/>
              <a:chOff x="3653" y="4688"/>
              <a:chExt cx="72" cy="144"/>
            </a:xfrm>
          </p:grpSpPr>
          <p:sp>
            <p:nvSpPr>
              <p:cNvPr id="116" name="Arc 20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Arc 20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6" name="Group 209"/>
            <p:cNvGrpSpPr>
              <a:grpSpLocks noChangeAspect="1"/>
            </p:cNvGrpSpPr>
            <p:nvPr/>
          </p:nvGrpSpPr>
          <p:grpSpPr bwMode="auto">
            <a:xfrm flipH="1" flipV="1">
              <a:off x="3495" y="1658"/>
              <a:ext cx="51" cy="102"/>
              <a:chOff x="3653" y="4688"/>
              <a:chExt cx="72" cy="144"/>
            </a:xfrm>
          </p:grpSpPr>
          <p:sp>
            <p:nvSpPr>
              <p:cNvPr id="114" name="Arc 21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Arc 21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7" name="Group 212"/>
            <p:cNvGrpSpPr>
              <a:grpSpLocks noChangeAspect="1"/>
            </p:cNvGrpSpPr>
            <p:nvPr/>
          </p:nvGrpSpPr>
          <p:grpSpPr bwMode="auto">
            <a:xfrm flipH="1" flipV="1">
              <a:off x="3494" y="1760"/>
              <a:ext cx="51" cy="102"/>
              <a:chOff x="3653" y="4688"/>
              <a:chExt cx="72" cy="144"/>
            </a:xfrm>
          </p:grpSpPr>
          <p:sp>
            <p:nvSpPr>
              <p:cNvPr id="112" name="Arc 21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 name="Arc 21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 name="Group 215"/>
            <p:cNvGrpSpPr>
              <a:grpSpLocks noChangeAspect="1"/>
            </p:cNvGrpSpPr>
            <p:nvPr/>
          </p:nvGrpSpPr>
          <p:grpSpPr bwMode="auto">
            <a:xfrm flipH="1" flipV="1">
              <a:off x="3492" y="1863"/>
              <a:ext cx="51" cy="102"/>
              <a:chOff x="3653" y="4688"/>
              <a:chExt cx="72" cy="144"/>
            </a:xfrm>
          </p:grpSpPr>
          <p:sp>
            <p:nvSpPr>
              <p:cNvPr id="110" name="Arc 21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Arc 21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9" name="Group 218"/>
            <p:cNvGrpSpPr>
              <a:grpSpLocks noChangeAspect="1"/>
            </p:cNvGrpSpPr>
            <p:nvPr/>
          </p:nvGrpSpPr>
          <p:grpSpPr bwMode="auto">
            <a:xfrm flipH="1" flipV="1">
              <a:off x="3492" y="1970"/>
              <a:ext cx="51" cy="102"/>
              <a:chOff x="3653" y="4688"/>
              <a:chExt cx="72" cy="144"/>
            </a:xfrm>
          </p:grpSpPr>
          <p:sp>
            <p:nvSpPr>
              <p:cNvPr id="108" name="Arc 21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 name="Arc 22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0" name="Group 221"/>
            <p:cNvGrpSpPr>
              <a:grpSpLocks noChangeAspect="1"/>
            </p:cNvGrpSpPr>
            <p:nvPr/>
          </p:nvGrpSpPr>
          <p:grpSpPr bwMode="auto">
            <a:xfrm flipH="1" flipV="1">
              <a:off x="3493" y="2077"/>
              <a:ext cx="51" cy="102"/>
              <a:chOff x="3653" y="4688"/>
              <a:chExt cx="72" cy="144"/>
            </a:xfrm>
          </p:grpSpPr>
          <p:sp>
            <p:nvSpPr>
              <p:cNvPr id="106" name="Arc 22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Arc 22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 name="Group 224"/>
            <p:cNvGrpSpPr>
              <a:grpSpLocks noChangeAspect="1"/>
            </p:cNvGrpSpPr>
            <p:nvPr/>
          </p:nvGrpSpPr>
          <p:grpSpPr bwMode="auto">
            <a:xfrm>
              <a:off x="4164" y="1340"/>
              <a:ext cx="146" cy="161"/>
              <a:chOff x="3244" y="6428"/>
              <a:chExt cx="261" cy="288"/>
            </a:xfrm>
          </p:grpSpPr>
          <p:sp>
            <p:nvSpPr>
              <p:cNvPr id="104" name="Line 225"/>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AutoShape 226"/>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82" name="Line 227"/>
            <p:cNvSpPr>
              <a:spLocks noChangeAspect="1" noChangeShapeType="1"/>
            </p:cNvSpPr>
            <p:nvPr/>
          </p:nvSpPr>
          <p:spPr bwMode="auto">
            <a:xfrm rot="-5400000">
              <a:off x="4716" y="2084"/>
              <a:ext cx="1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228"/>
            <p:cNvSpPr>
              <a:spLocks noChangeAspect="1" noChangeShapeType="1"/>
            </p:cNvSpPr>
            <p:nvPr/>
          </p:nvSpPr>
          <p:spPr bwMode="auto">
            <a:xfrm rot="-5400000">
              <a:off x="4766" y="2084"/>
              <a:ext cx="1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Rectangle 229"/>
            <p:cNvSpPr>
              <a:spLocks noChangeAspect="1" noChangeArrowheads="1"/>
            </p:cNvSpPr>
            <p:nvPr/>
          </p:nvSpPr>
          <p:spPr bwMode="auto">
            <a:xfrm rot="10800000">
              <a:off x="4551" y="2298"/>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85" name="Group 230"/>
            <p:cNvGrpSpPr>
              <a:grpSpLocks noChangeAspect="1"/>
            </p:cNvGrpSpPr>
            <p:nvPr/>
          </p:nvGrpSpPr>
          <p:grpSpPr bwMode="auto">
            <a:xfrm>
              <a:off x="4580" y="1751"/>
              <a:ext cx="235" cy="236"/>
              <a:chOff x="10316" y="10945"/>
              <a:chExt cx="420" cy="450"/>
            </a:xfrm>
          </p:grpSpPr>
          <p:sp>
            <p:nvSpPr>
              <p:cNvPr id="102" name="Oval 231"/>
              <p:cNvSpPr>
                <a:spLocks noChangeAspect="1" noChangeArrowheads="1"/>
              </p:cNvSpPr>
              <p:nvPr/>
            </p:nvSpPr>
            <p:spPr bwMode="auto">
              <a:xfrm>
                <a:off x="10316" y="10945"/>
                <a:ext cx="420" cy="4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03" name="Line 232"/>
              <p:cNvSpPr>
                <a:spLocks noChangeAspect="1" noChangeShapeType="1"/>
              </p:cNvSpPr>
              <p:nvPr/>
            </p:nvSpPr>
            <p:spPr bwMode="auto">
              <a:xfrm>
                <a:off x="10526" y="10998"/>
                <a:ext cx="0" cy="329"/>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6" name="Group 233"/>
            <p:cNvGrpSpPr>
              <a:grpSpLocks noChangeAspect="1"/>
            </p:cNvGrpSpPr>
            <p:nvPr/>
          </p:nvGrpSpPr>
          <p:grpSpPr bwMode="auto">
            <a:xfrm flipH="1">
              <a:off x="4169" y="2257"/>
              <a:ext cx="146" cy="161"/>
              <a:chOff x="3244" y="6428"/>
              <a:chExt cx="261" cy="288"/>
            </a:xfrm>
          </p:grpSpPr>
          <p:sp>
            <p:nvSpPr>
              <p:cNvPr id="100" name="Line 234"/>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AutoShape 235"/>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87" name="Rectangle 236"/>
            <p:cNvSpPr>
              <a:spLocks noChangeAspect="1" noChangeArrowheads="1"/>
            </p:cNvSpPr>
            <p:nvPr/>
          </p:nvSpPr>
          <p:spPr bwMode="auto">
            <a:xfrm rot="10800000">
              <a:off x="4548" y="1368"/>
              <a:ext cx="236"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88" name="Group 237"/>
            <p:cNvGrpSpPr>
              <a:grpSpLocks noChangeAspect="1"/>
            </p:cNvGrpSpPr>
            <p:nvPr/>
          </p:nvGrpSpPr>
          <p:grpSpPr bwMode="auto">
            <a:xfrm rot="10800000">
              <a:off x="4808" y="1831"/>
              <a:ext cx="482" cy="92"/>
              <a:chOff x="2157" y="2328"/>
              <a:chExt cx="860" cy="164"/>
            </a:xfrm>
          </p:grpSpPr>
          <p:grpSp>
            <p:nvGrpSpPr>
              <p:cNvPr id="96" name="Group 238"/>
              <p:cNvGrpSpPr>
                <a:grpSpLocks noChangeAspect="1"/>
              </p:cNvGrpSpPr>
              <p:nvPr/>
            </p:nvGrpSpPr>
            <p:grpSpPr bwMode="auto">
              <a:xfrm>
                <a:off x="2157" y="2328"/>
                <a:ext cx="640" cy="164"/>
                <a:chOff x="2160" y="2016"/>
                <a:chExt cx="640" cy="164"/>
              </a:xfrm>
            </p:grpSpPr>
            <p:sp>
              <p:nvSpPr>
                <p:cNvPr id="98" name="Rectangle 239"/>
                <p:cNvSpPr>
                  <a:spLocks noChangeAspect="1" noChangeArrowheads="1"/>
                </p:cNvSpPr>
                <p:nvPr/>
              </p:nvSpPr>
              <p:spPr bwMode="auto">
                <a:xfrm>
                  <a:off x="2380" y="2016"/>
                  <a:ext cx="420" cy="164"/>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99" name="Line 240"/>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 name="Line 241"/>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 name="Line 242"/>
            <p:cNvSpPr>
              <a:spLocks noChangeAspect="1" noChangeShapeType="1"/>
            </p:cNvSpPr>
            <p:nvPr/>
          </p:nvSpPr>
          <p:spPr bwMode="auto">
            <a:xfrm flipH="1">
              <a:off x="3547" y="2339"/>
              <a:ext cx="9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243"/>
            <p:cNvSpPr>
              <a:spLocks noChangeAspect="1" noChangeShapeType="1"/>
            </p:cNvSpPr>
            <p:nvPr/>
          </p:nvSpPr>
          <p:spPr bwMode="auto">
            <a:xfrm flipH="1">
              <a:off x="3553" y="1416"/>
              <a:ext cx="9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Text Box 244"/>
            <p:cNvSpPr txBox="1">
              <a:spLocks noChangeAspect="1" noChangeArrowheads="1"/>
            </p:cNvSpPr>
            <p:nvPr/>
          </p:nvSpPr>
          <p:spPr bwMode="auto">
            <a:xfrm>
              <a:off x="4160" y="1438"/>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1</a:t>
              </a:r>
              <a:endParaRPr lang="en-US" altLang="zh-CN" sz="1400" b="1">
                <a:latin typeface="Times New Roman" panose="02020603050405020304" pitchFamily="18" charset="0"/>
              </a:endParaRPr>
            </a:p>
          </p:txBody>
        </p:sp>
        <p:sp>
          <p:nvSpPr>
            <p:cNvPr id="92" name="Text Box 245"/>
            <p:cNvSpPr txBox="1">
              <a:spLocks noChangeAspect="1" noChangeArrowheads="1"/>
            </p:cNvSpPr>
            <p:nvPr/>
          </p:nvSpPr>
          <p:spPr bwMode="auto">
            <a:xfrm>
              <a:off x="4104" y="2358"/>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2</a:t>
              </a:r>
              <a:endParaRPr lang="en-US" altLang="zh-CN" sz="1400" b="1">
                <a:latin typeface="Times New Roman" panose="02020603050405020304" pitchFamily="18" charset="0"/>
              </a:endParaRPr>
            </a:p>
          </p:txBody>
        </p:sp>
        <p:sp>
          <p:nvSpPr>
            <p:cNvPr id="93" name="Text Box 246"/>
            <p:cNvSpPr txBox="1">
              <a:spLocks noChangeAspect="1" noChangeArrowheads="1"/>
            </p:cNvSpPr>
            <p:nvPr/>
          </p:nvSpPr>
          <p:spPr bwMode="auto">
            <a:xfrm>
              <a:off x="4480" y="1854"/>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r</a:t>
              </a:r>
              <a:r>
                <a:rPr lang="en-US" altLang="zh-CN" sz="1400" b="1" baseline="-25000">
                  <a:latin typeface="Times New Roman" panose="02020603050405020304" pitchFamily="18" charset="0"/>
                </a:rPr>
                <a:t>A</a:t>
              </a:r>
              <a:endParaRPr lang="en-US" altLang="zh-CN" sz="1400" b="1">
                <a:latin typeface="Times New Roman" panose="02020603050405020304" pitchFamily="18" charset="0"/>
              </a:endParaRPr>
            </a:p>
          </p:txBody>
        </p:sp>
        <p:sp>
          <p:nvSpPr>
            <p:cNvPr id="94" name="Text Box 247"/>
            <p:cNvSpPr txBox="1">
              <a:spLocks noChangeAspect="1" noChangeArrowheads="1"/>
            </p:cNvSpPr>
            <p:nvPr/>
          </p:nvSpPr>
          <p:spPr bwMode="auto">
            <a:xfrm>
              <a:off x="3848" y="1614"/>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1</a:t>
              </a:r>
              <a:r>
                <a:rPr lang="en-US" altLang="zh-CN" sz="1400" b="1">
                  <a:latin typeface="Times New Roman" panose="02020603050405020304" pitchFamily="18" charset="0"/>
                </a:rPr>
                <a:t>-</a:t>
              </a: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2</a:t>
              </a:r>
            </a:p>
          </p:txBody>
        </p:sp>
        <p:sp>
          <p:nvSpPr>
            <p:cNvPr id="95" name="Text Box 248"/>
            <p:cNvSpPr txBox="1">
              <a:spLocks noChangeAspect="1" noChangeArrowheads="1"/>
            </p:cNvSpPr>
            <p:nvPr/>
          </p:nvSpPr>
          <p:spPr bwMode="auto">
            <a:xfrm>
              <a:off x="4168" y="1790"/>
              <a:ext cx="3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1</a:t>
              </a:r>
              <a:r>
                <a:rPr lang="en-US" altLang="zh-CN" sz="1400" b="1">
                  <a:latin typeface="Times New Roman" panose="02020603050405020304" pitchFamily="18" charset="0"/>
                </a:rPr>
                <a:t>-</a:t>
              </a:r>
              <a:r>
                <a:rPr lang="en-US" altLang="zh-CN" sz="1400" b="1" i="1">
                  <a:latin typeface="Times New Roman" panose="02020603050405020304" pitchFamily="18" charset="0"/>
                </a:rPr>
                <a:t>i</a:t>
              </a:r>
              <a:r>
                <a:rPr lang="en-US" altLang="zh-CN" sz="1400" b="1" baseline="-25000">
                  <a:latin typeface="Times New Roman" panose="02020603050405020304" pitchFamily="18" charset="0"/>
                </a:rPr>
                <a:t>2</a:t>
              </a:r>
            </a:p>
          </p:txBody>
        </p:sp>
      </p:grpSp>
      <p:sp>
        <p:nvSpPr>
          <p:cNvPr id="126" name="Text Box 249"/>
          <p:cNvSpPr txBox="1">
            <a:spLocks noChangeArrowheads="1"/>
          </p:cNvSpPr>
          <p:nvPr/>
        </p:nvSpPr>
        <p:spPr bwMode="auto">
          <a:xfrm>
            <a:off x="10874032" y="254424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b="1" i="1">
                <a:solidFill>
                  <a:schemeClr val="hlink"/>
                </a:solidFill>
                <a:latin typeface="Times New Roman" panose="02020603050405020304" pitchFamily="18" charset="0"/>
              </a:rPr>
              <a:t>A</a:t>
            </a:r>
            <a:endParaRPr lang="en-US" altLang="zh-CN" sz="1800" b="1" baseline="-25000">
              <a:solidFill>
                <a:schemeClr val="hlink"/>
              </a:solidFill>
              <a:latin typeface="Times New Roman" panose="02020603050405020304" pitchFamily="18" charset="0"/>
            </a:endParaRPr>
          </a:p>
        </p:txBody>
      </p:sp>
      <p:sp>
        <p:nvSpPr>
          <p:cNvPr id="127"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Tree>
    <p:extLst>
      <p:ext uri="{BB962C8B-B14F-4D97-AF65-F5344CB8AC3E}">
        <p14:creationId xmlns:p14="http://schemas.microsoft.com/office/powerpoint/2010/main" val="1486698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37"/>
          <p:cNvGrpSpPr>
            <a:grpSpLocks/>
          </p:cNvGrpSpPr>
          <p:nvPr/>
        </p:nvGrpSpPr>
        <p:grpSpPr bwMode="auto">
          <a:xfrm>
            <a:off x="1403648" y="1772816"/>
            <a:ext cx="5822950" cy="4133850"/>
            <a:chOff x="0" y="1536"/>
            <a:chExt cx="3668" cy="2604"/>
          </a:xfrm>
        </p:grpSpPr>
        <p:sp>
          <p:nvSpPr>
            <p:cNvPr id="5" name="Oval 5"/>
            <p:cNvSpPr>
              <a:spLocks noChangeArrowheads="1"/>
            </p:cNvSpPr>
            <p:nvPr/>
          </p:nvSpPr>
          <p:spPr bwMode="auto">
            <a:xfrm>
              <a:off x="1168" y="1648"/>
              <a:ext cx="2088" cy="1776"/>
            </a:xfrm>
            <a:prstGeom prst="ellipse">
              <a:avLst/>
            </a:prstGeom>
            <a:noFill/>
            <a:ln w="19050" algn="ctr">
              <a:solidFill>
                <a:srgbClr val="E117D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 name="Text Box 6"/>
            <p:cNvSpPr txBox="1">
              <a:spLocks noChangeAspect="1" noChangeArrowheads="1"/>
            </p:cNvSpPr>
            <p:nvPr/>
          </p:nvSpPr>
          <p:spPr bwMode="auto">
            <a:xfrm>
              <a:off x="0" y="2423"/>
              <a:ext cx="38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a:t>
              </a:r>
              <a:endParaRPr lang="en-US" altLang="zh-CN" sz="1800" b="1">
                <a:latin typeface="Times New Roman" panose="02020603050405020304" pitchFamily="18" charset="0"/>
              </a:endParaRPr>
            </a:p>
          </p:txBody>
        </p:sp>
        <p:sp>
          <p:nvSpPr>
            <p:cNvPr id="7" name="Line 7"/>
            <p:cNvSpPr>
              <a:spLocks noChangeAspect="1" noChangeShapeType="1"/>
            </p:cNvSpPr>
            <p:nvPr/>
          </p:nvSpPr>
          <p:spPr bwMode="auto">
            <a:xfrm>
              <a:off x="1890" y="3815"/>
              <a:ext cx="0" cy="1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Aspect="1" noChangeShapeType="1"/>
            </p:cNvSpPr>
            <p:nvPr/>
          </p:nvSpPr>
          <p:spPr bwMode="auto">
            <a:xfrm>
              <a:off x="1890" y="2519"/>
              <a:ext cx="0" cy="1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9"/>
            <p:cNvSpPr txBox="1">
              <a:spLocks noChangeAspect="1" noChangeArrowheads="1"/>
            </p:cNvSpPr>
            <p:nvPr/>
          </p:nvSpPr>
          <p:spPr bwMode="auto">
            <a:xfrm>
              <a:off x="564" y="255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c2</a:t>
              </a:r>
              <a:endParaRPr lang="en-US" altLang="zh-CN" sz="1800" b="1">
                <a:latin typeface="Times New Roman" panose="02020603050405020304" pitchFamily="18" charset="0"/>
              </a:endParaRPr>
            </a:p>
          </p:txBody>
        </p:sp>
        <p:sp>
          <p:nvSpPr>
            <p:cNvPr id="10" name="Text Box 10"/>
            <p:cNvSpPr txBox="1">
              <a:spLocks noChangeAspect="1" noChangeArrowheads="1"/>
            </p:cNvSpPr>
            <p:nvPr/>
          </p:nvSpPr>
          <p:spPr bwMode="auto">
            <a:xfrm>
              <a:off x="551" y="216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c1</a:t>
              </a:r>
              <a:endParaRPr lang="en-US" altLang="zh-CN" sz="1800" b="1">
                <a:latin typeface="Times New Roman" panose="02020603050405020304" pitchFamily="18" charset="0"/>
              </a:endParaRPr>
            </a:p>
          </p:txBody>
        </p:sp>
        <p:sp>
          <p:nvSpPr>
            <p:cNvPr id="11" name="Line 11"/>
            <p:cNvSpPr>
              <a:spLocks noChangeAspect="1" noChangeShapeType="1"/>
            </p:cNvSpPr>
            <p:nvPr/>
          </p:nvSpPr>
          <p:spPr bwMode="auto">
            <a:xfrm flipH="1">
              <a:off x="1889" y="2196"/>
              <a:ext cx="320" cy="3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597" y="3432"/>
              <a:ext cx="2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Oval 13"/>
            <p:cNvSpPr>
              <a:spLocks noChangeAspect="1" noChangeArrowheads="1"/>
            </p:cNvSpPr>
            <p:nvPr/>
          </p:nvSpPr>
          <p:spPr bwMode="auto">
            <a:xfrm>
              <a:off x="1106" y="3951"/>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4" name="Line 14"/>
            <p:cNvSpPr>
              <a:spLocks noChangeShapeType="1"/>
            </p:cNvSpPr>
            <p:nvPr/>
          </p:nvSpPr>
          <p:spPr bwMode="auto">
            <a:xfrm>
              <a:off x="1132" y="2520"/>
              <a:ext cx="0" cy="1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Aspect="1" noChangeShapeType="1"/>
            </p:cNvSpPr>
            <p:nvPr/>
          </p:nvSpPr>
          <p:spPr bwMode="auto">
            <a:xfrm flipH="1">
              <a:off x="1521" y="2519"/>
              <a:ext cx="37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Aspect="1" noChangeShapeType="1"/>
            </p:cNvSpPr>
            <p:nvPr/>
          </p:nvSpPr>
          <p:spPr bwMode="auto">
            <a:xfrm>
              <a:off x="1892" y="3066"/>
              <a:ext cx="0" cy="4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p:cNvSpPr>
              <a:spLocks noChangeAspect="1" noChangeShapeType="1"/>
            </p:cNvSpPr>
            <p:nvPr/>
          </p:nvSpPr>
          <p:spPr bwMode="auto">
            <a:xfrm>
              <a:off x="3492" y="2537"/>
              <a:ext cx="171" cy="0"/>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Aspect="1" noChangeShapeType="1"/>
            </p:cNvSpPr>
            <p:nvPr/>
          </p:nvSpPr>
          <p:spPr bwMode="auto">
            <a:xfrm>
              <a:off x="3663" y="2537"/>
              <a:ext cx="0" cy="14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Aspect="1" noChangeShapeType="1"/>
            </p:cNvSpPr>
            <p:nvPr/>
          </p:nvSpPr>
          <p:spPr bwMode="auto">
            <a:xfrm>
              <a:off x="1449" y="3971"/>
              <a:ext cx="22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a:off x="1520" y="2919"/>
              <a:ext cx="0" cy="10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21"/>
            <p:cNvSpPr>
              <a:spLocks noChangeAspect="1" noChangeArrowheads="1"/>
            </p:cNvSpPr>
            <p:nvPr/>
          </p:nvSpPr>
          <p:spPr bwMode="auto">
            <a:xfrm>
              <a:off x="1424" y="3951"/>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2" name="Text Box 22"/>
            <p:cNvSpPr txBox="1">
              <a:spLocks noChangeAspect="1" noChangeArrowheads="1"/>
            </p:cNvSpPr>
            <p:nvPr/>
          </p:nvSpPr>
          <p:spPr bwMode="auto">
            <a:xfrm>
              <a:off x="816" y="253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C</a:t>
              </a:r>
              <a:r>
                <a:rPr lang="en-US" altLang="zh-CN" sz="1800" b="1" baseline="-25000">
                  <a:latin typeface="Times New Roman" panose="02020603050405020304" pitchFamily="18" charset="0"/>
                </a:rPr>
                <a:t>0</a:t>
              </a:r>
              <a:endParaRPr lang="en-US" altLang="zh-CN" sz="1800" b="1">
                <a:latin typeface="Times New Roman" panose="02020603050405020304" pitchFamily="18" charset="0"/>
              </a:endParaRPr>
            </a:p>
          </p:txBody>
        </p:sp>
        <p:sp>
          <p:nvSpPr>
            <p:cNvPr id="23" name="Text Box 23"/>
            <p:cNvSpPr txBox="1">
              <a:spLocks noChangeAspect="1" noChangeArrowheads="1"/>
            </p:cNvSpPr>
            <p:nvPr/>
          </p:nvSpPr>
          <p:spPr bwMode="auto">
            <a:xfrm>
              <a:off x="1175" y="3825"/>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u</a:t>
              </a:r>
              <a:r>
                <a:rPr lang="en-US" altLang="zh-CN" sz="1800" b="1" baseline="-25000">
                  <a:latin typeface="Times New Roman" panose="02020603050405020304" pitchFamily="18" charset="0"/>
                </a:rPr>
                <a:t>s</a:t>
              </a:r>
              <a:endParaRPr lang="en-US" altLang="zh-CN" sz="1800" b="1">
                <a:latin typeface="Times New Roman" panose="02020603050405020304" pitchFamily="18" charset="0"/>
              </a:endParaRPr>
            </a:p>
          </p:txBody>
        </p:sp>
        <p:sp>
          <p:nvSpPr>
            <p:cNvPr id="24" name="Text Box 24"/>
            <p:cNvSpPr txBox="1">
              <a:spLocks noChangeAspect="1" noChangeArrowheads="1"/>
            </p:cNvSpPr>
            <p:nvPr/>
          </p:nvSpPr>
          <p:spPr bwMode="auto">
            <a:xfrm>
              <a:off x="1298" y="2882"/>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C</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25" name="Text Box 25"/>
            <p:cNvSpPr txBox="1">
              <a:spLocks noChangeAspect="1" noChangeArrowheads="1"/>
            </p:cNvSpPr>
            <p:nvPr/>
          </p:nvSpPr>
          <p:spPr bwMode="auto">
            <a:xfrm>
              <a:off x="3254" y="1904"/>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4</a:t>
              </a:r>
              <a:endParaRPr lang="en-US" altLang="zh-CN" sz="1800" b="1">
                <a:latin typeface="Times New Roman" panose="02020603050405020304" pitchFamily="18" charset="0"/>
              </a:endParaRPr>
            </a:p>
          </p:txBody>
        </p:sp>
        <p:sp>
          <p:nvSpPr>
            <p:cNvPr id="26" name="Text Box 26"/>
            <p:cNvSpPr txBox="1">
              <a:spLocks noChangeAspect="1" noChangeArrowheads="1"/>
            </p:cNvSpPr>
            <p:nvPr/>
          </p:nvSpPr>
          <p:spPr bwMode="auto">
            <a:xfrm>
              <a:off x="1890" y="2028"/>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27" name="Text Box 27"/>
            <p:cNvSpPr txBox="1">
              <a:spLocks noChangeAspect="1" noChangeArrowheads="1"/>
            </p:cNvSpPr>
            <p:nvPr/>
          </p:nvSpPr>
          <p:spPr bwMode="auto">
            <a:xfrm>
              <a:off x="2993" y="3258"/>
              <a:ext cx="50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3</a:t>
              </a:r>
              <a:endParaRPr lang="en-US" altLang="zh-CN" sz="1800" b="1">
                <a:latin typeface="Times New Roman" panose="02020603050405020304" pitchFamily="18" charset="0"/>
              </a:endParaRPr>
            </a:p>
          </p:txBody>
        </p:sp>
        <p:sp>
          <p:nvSpPr>
            <p:cNvPr id="28" name="Text Box 28"/>
            <p:cNvSpPr txBox="1">
              <a:spLocks noChangeAspect="1" noChangeArrowheads="1"/>
            </p:cNvSpPr>
            <p:nvPr/>
          </p:nvSpPr>
          <p:spPr bwMode="auto">
            <a:xfrm>
              <a:off x="2189" y="3180"/>
              <a:ext cx="42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29" name="Text Box 29"/>
            <p:cNvSpPr txBox="1">
              <a:spLocks noChangeAspect="1" noChangeArrowheads="1"/>
            </p:cNvSpPr>
            <p:nvPr/>
          </p:nvSpPr>
          <p:spPr bwMode="auto">
            <a:xfrm>
              <a:off x="2216" y="1580"/>
              <a:ext cx="46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1</a:t>
              </a:r>
              <a:endParaRPr lang="en-US" altLang="zh-CN" sz="1800" b="1">
                <a:latin typeface="Times New Roman" panose="02020603050405020304" pitchFamily="18" charset="0"/>
              </a:endParaRPr>
            </a:p>
          </p:txBody>
        </p:sp>
        <p:sp>
          <p:nvSpPr>
            <p:cNvPr id="30" name="Text Box 30"/>
            <p:cNvSpPr txBox="1">
              <a:spLocks noChangeAspect="1" noChangeArrowheads="1"/>
            </p:cNvSpPr>
            <p:nvPr/>
          </p:nvSpPr>
          <p:spPr bwMode="auto">
            <a:xfrm>
              <a:off x="3268" y="299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3</a:t>
              </a:r>
              <a:endParaRPr lang="en-US" altLang="zh-CN" sz="1800" b="1">
                <a:latin typeface="Times New Roman" panose="02020603050405020304" pitchFamily="18" charset="0"/>
              </a:endParaRPr>
            </a:p>
          </p:txBody>
        </p:sp>
        <p:sp>
          <p:nvSpPr>
            <p:cNvPr id="31" name="Text Box 31"/>
            <p:cNvSpPr txBox="1">
              <a:spLocks noChangeAspect="1" noChangeArrowheads="1"/>
            </p:cNvSpPr>
            <p:nvPr/>
          </p:nvSpPr>
          <p:spPr bwMode="auto">
            <a:xfrm>
              <a:off x="2070" y="2900"/>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2</a:t>
              </a:r>
              <a:endParaRPr lang="en-US" altLang="zh-CN" sz="1800" b="1">
                <a:latin typeface="Times New Roman" panose="02020603050405020304" pitchFamily="18" charset="0"/>
              </a:endParaRPr>
            </a:p>
          </p:txBody>
        </p:sp>
        <p:sp>
          <p:nvSpPr>
            <p:cNvPr id="32" name="Text Box 32"/>
            <p:cNvSpPr txBox="1">
              <a:spLocks noChangeAspect="1" noChangeArrowheads="1"/>
            </p:cNvSpPr>
            <p:nvPr/>
          </p:nvSpPr>
          <p:spPr bwMode="auto">
            <a:xfrm>
              <a:off x="1590" y="2712"/>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i="1">
                  <a:latin typeface="Times New Roman" panose="02020603050405020304" pitchFamily="18" charset="0"/>
                </a:rPr>
                <a:t>R</a:t>
              </a:r>
              <a:r>
                <a:rPr lang="en-US" altLang="zh-CN" sz="1800" b="1" baseline="-25000">
                  <a:latin typeface="Times New Roman" panose="02020603050405020304" pitchFamily="18" charset="0"/>
                </a:rPr>
                <a:t>5</a:t>
              </a:r>
              <a:endParaRPr lang="en-US" altLang="zh-CN" sz="1800" b="1">
                <a:latin typeface="Times New Roman" panose="02020603050405020304" pitchFamily="18" charset="0"/>
              </a:endParaRPr>
            </a:p>
          </p:txBody>
        </p:sp>
        <p:sp>
          <p:nvSpPr>
            <p:cNvPr id="33" name="Text Box 33"/>
            <p:cNvSpPr txBox="1">
              <a:spLocks noChangeAspect="1" noChangeArrowheads="1"/>
            </p:cNvSpPr>
            <p:nvPr/>
          </p:nvSpPr>
          <p:spPr bwMode="auto">
            <a:xfrm>
              <a:off x="3122" y="239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RP</a:t>
              </a:r>
            </a:p>
          </p:txBody>
        </p:sp>
        <p:sp>
          <p:nvSpPr>
            <p:cNvPr id="34" name="Text Box 34"/>
            <p:cNvSpPr txBox="1">
              <a:spLocks noChangeAspect="1" noChangeArrowheads="1"/>
            </p:cNvSpPr>
            <p:nvPr/>
          </p:nvSpPr>
          <p:spPr bwMode="auto">
            <a:xfrm>
              <a:off x="2889" y="1542"/>
              <a:ext cx="50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VD</a:t>
              </a:r>
              <a:r>
                <a:rPr lang="en-US" altLang="zh-CN" sz="1800" b="1" baseline="-25000">
                  <a:latin typeface="Times New Roman" panose="02020603050405020304" pitchFamily="18" charset="0"/>
                </a:rPr>
                <a:t>4</a:t>
              </a:r>
              <a:endParaRPr lang="en-US" altLang="zh-CN" sz="1800" b="1">
                <a:latin typeface="Times New Roman" panose="02020603050405020304" pitchFamily="18" charset="0"/>
              </a:endParaRPr>
            </a:p>
          </p:txBody>
        </p:sp>
        <p:sp>
          <p:nvSpPr>
            <p:cNvPr id="35" name="Line 35"/>
            <p:cNvSpPr>
              <a:spLocks noChangeShapeType="1"/>
            </p:cNvSpPr>
            <p:nvPr/>
          </p:nvSpPr>
          <p:spPr bwMode="auto">
            <a:xfrm flipV="1">
              <a:off x="594" y="2851"/>
              <a:ext cx="1" cy="5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6"/>
            <p:cNvSpPr>
              <a:spLocks noChangeShapeType="1"/>
            </p:cNvSpPr>
            <p:nvPr/>
          </p:nvSpPr>
          <p:spPr bwMode="auto">
            <a:xfrm>
              <a:off x="590" y="1628"/>
              <a:ext cx="2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7"/>
            <p:cNvSpPr>
              <a:spLocks noChangeShapeType="1"/>
            </p:cNvSpPr>
            <p:nvPr/>
          </p:nvSpPr>
          <p:spPr bwMode="auto">
            <a:xfrm flipV="1">
              <a:off x="594" y="1624"/>
              <a:ext cx="0" cy="5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9"/>
            <p:cNvSpPr>
              <a:spLocks noChangeAspect="1" noChangeShapeType="1"/>
            </p:cNvSpPr>
            <p:nvPr/>
          </p:nvSpPr>
          <p:spPr bwMode="auto">
            <a:xfrm>
              <a:off x="1445" y="2870"/>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0"/>
            <p:cNvSpPr>
              <a:spLocks noChangeAspect="1" noChangeShapeType="1"/>
            </p:cNvSpPr>
            <p:nvPr/>
          </p:nvSpPr>
          <p:spPr bwMode="auto">
            <a:xfrm>
              <a:off x="1445" y="2922"/>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1"/>
            <p:cNvSpPr>
              <a:spLocks noChangeAspect="1" noChangeShapeType="1"/>
            </p:cNvSpPr>
            <p:nvPr/>
          </p:nvSpPr>
          <p:spPr bwMode="auto">
            <a:xfrm rot="-5400000">
              <a:off x="746" y="2514"/>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2"/>
            <p:cNvSpPr>
              <a:spLocks noChangeAspect="1" noChangeShapeType="1"/>
            </p:cNvSpPr>
            <p:nvPr/>
          </p:nvSpPr>
          <p:spPr bwMode="auto">
            <a:xfrm rot="-5400000">
              <a:off x="798" y="2514"/>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3"/>
            <p:cNvSpPr>
              <a:spLocks noChangeAspect="1" noChangeShapeType="1"/>
            </p:cNvSpPr>
            <p:nvPr/>
          </p:nvSpPr>
          <p:spPr bwMode="auto">
            <a:xfrm>
              <a:off x="592" y="2519"/>
              <a:ext cx="2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4"/>
            <p:cNvSpPr>
              <a:spLocks noChangeShapeType="1"/>
            </p:cNvSpPr>
            <p:nvPr/>
          </p:nvSpPr>
          <p:spPr bwMode="auto">
            <a:xfrm>
              <a:off x="876" y="2516"/>
              <a:ext cx="26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5"/>
            <p:cNvSpPr>
              <a:spLocks noChangeShapeType="1"/>
            </p:cNvSpPr>
            <p:nvPr/>
          </p:nvSpPr>
          <p:spPr bwMode="auto">
            <a:xfrm flipH="1">
              <a:off x="1521" y="2517"/>
              <a:ext cx="0" cy="3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Oval 46"/>
            <p:cNvSpPr>
              <a:spLocks noChangeAspect="1" noChangeArrowheads="1"/>
            </p:cNvSpPr>
            <p:nvPr/>
          </p:nvSpPr>
          <p:spPr bwMode="auto">
            <a:xfrm>
              <a:off x="1773" y="3545"/>
              <a:ext cx="252" cy="27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6" name="Line 47"/>
            <p:cNvSpPr>
              <a:spLocks noChangeAspect="1" noChangeShapeType="1"/>
            </p:cNvSpPr>
            <p:nvPr/>
          </p:nvSpPr>
          <p:spPr bwMode="auto">
            <a:xfrm>
              <a:off x="1899" y="3578"/>
              <a:ext cx="0" cy="196"/>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7" name="Rectangle 49"/>
            <p:cNvSpPr>
              <a:spLocks noChangeAspect="1" noChangeArrowheads="1"/>
            </p:cNvSpPr>
            <p:nvPr/>
          </p:nvSpPr>
          <p:spPr bwMode="auto">
            <a:xfrm rot="2700000">
              <a:off x="3148" y="2070"/>
              <a:ext cx="252" cy="97"/>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8" name="Line 51"/>
            <p:cNvSpPr>
              <a:spLocks noChangeAspect="1" noChangeShapeType="1"/>
            </p:cNvSpPr>
            <p:nvPr/>
          </p:nvSpPr>
          <p:spPr bwMode="auto">
            <a:xfrm rot="2700000">
              <a:off x="3342" y="2247"/>
              <a:ext cx="1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52"/>
            <p:cNvSpPr>
              <a:spLocks noChangeAspect="1" noChangeArrowheads="1"/>
            </p:cNvSpPr>
            <p:nvPr/>
          </p:nvSpPr>
          <p:spPr bwMode="auto">
            <a:xfrm rot="-5400000">
              <a:off x="1762" y="2889"/>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0" name="Line 53"/>
            <p:cNvSpPr>
              <a:spLocks noChangeAspect="1" noChangeShapeType="1"/>
            </p:cNvSpPr>
            <p:nvPr/>
          </p:nvSpPr>
          <p:spPr bwMode="auto">
            <a:xfrm rot="-5400000">
              <a:off x="1823" y="2747"/>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Rectangle 54"/>
            <p:cNvSpPr>
              <a:spLocks noChangeAspect="1" noChangeArrowheads="1"/>
            </p:cNvSpPr>
            <p:nvPr/>
          </p:nvSpPr>
          <p:spPr bwMode="auto">
            <a:xfrm rot="-5400000">
              <a:off x="3311" y="2481"/>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52" name="Line 55"/>
            <p:cNvSpPr>
              <a:spLocks noChangeShapeType="1"/>
            </p:cNvSpPr>
            <p:nvPr/>
          </p:nvSpPr>
          <p:spPr bwMode="auto">
            <a:xfrm rot="-5400000">
              <a:off x="3363" y="2731"/>
              <a:ext cx="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6"/>
            <p:cNvSpPr>
              <a:spLocks noChangeAspect="1" noChangeShapeType="1"/>
            </p:cNvSpPr>
            <p:nvPr/>
          </p:nvSpPr>
          <p:spPr bwMode="auto">
            <a:xfrm rot="-5400000">
              <a:off x="3371" y="2346"/>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 name="Group 57"/>
            <p:cNvGrpSpPr>
              <a:grpSpLocks noChangeAspect="1"/>
            </p:cNvGrpSpPr>
            <p:nvPr/>
          </p:nvGrpSpPr>
          <p:grpSpPr bwMode="auto">
            <a:xfrm rot="13500000" flipV="1">
              <a:off x="2864" y="1701"/>
              <a:ext cx="156" cy="173"/>
              <a:chOff x="3244" y="6428"/>
              <a:chExt cx="261" cy="288"/>
            </a:xfrm>
          </p:grpSpPr>
          <p:sp>
            <p:nvSpPr>
              <p:cNvPr id="114" name="Line 58"/>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AutoShape 59"/>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55" name="Line 60"/>
            <p:cNvSpPr>
              <a:spLocks noChangeAspect="1" noChangeShapeType="1"/>
            </p:cNvSpPr>
            <p:nvPr/>
          </p:nvSpPr>
          <p:spPr bwMode="auto">
            <a:xfrm rot="13500000" flipV="1">
              <a:off x="2696" y="1834"/>
              <a:ext cx="567" cy="1"/>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 name="Group 61"/>
            <p:cNvGrpSpPr>
              <a:grpSpLocks noChangeAspect="1"/>
            </p:cNvGrpSpPr>
            <p:nvPr/>
          </p:nvGrpSpPr>
          <p:grpSpPr bwMode="auto">
            <a:xfrm rot="2700000">
              <a:off x="2550" y="3161"/>
              <a:ext cx="157" cy="174"/>
              <a:chOff x="3244" y="6428"/>
              <a:chExt cx="261" cy="288"/>
            </a:xfrm>
          </p:grpSpPr>
          <p:sp>
            <p:nvSpPr>
              <p:cNvPr id="112" name="Line 62"/>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AutoShape 63"/>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57" name="Line 64"/>
            <p:cNvSpPr>
              <a:spLocks noChangeShapeType="1"/>
            </p:cNvSpPr>
            <p:nvPr/>
          </p:nvSpPr>
          <p:spPr bwMode="auto">
            <a:xfrm rot="2700000">
              <a:off x="2307" y="3225"/>
              <a:ext cx="5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 name="Group 65"/>
            <p:cNvGrpSpPr>
              <a:grpSpLocks noChangeAspect="1"/>
            </p:cNvGrpSpPr>
            <p:nvPr/>
          </p:nvGrpSpPr>
          <p:grpSpPr bwMode="auto">
            <a:xfrm rot="18900000" flipH="1">
              <a:off x="2520" y="1732"/>
              <a:ext cx="157" cy="172"/>
              <a:chOff x="3244" y="6428"/>
              <a:chExt cx="261" cy="288"/>
            </a:xfrm>
          </p:grpSpPr>
          <p:sp>
            <p:nvSpPr>
              <p:cNvPr id="110" name="Line 66"/>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AutoShape 67"/>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59" name="Line 68"/>
            <p:cNvSpPr>
              <a:spLocks noChangeShapeType="1"/>
            </p:cNvSpPr>
            <p:nvPr/>
          </p:nvSpPr>
          <p:spPr bwMode="auto">
            <a:xfrm rot="18900000" flipH="1">
              <a:off x="2263" y="1845"/>
              <a:ext cx="6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 name="Group 69"/>
            <p:cNvGrpSpPr>
              <a:grpSpLocks noChangeAspect="1"/>
            </p:cNvGrpSpPr>
            <p:nvPr/>
          </p:nvGrpSpPr>
          <p:grpSpPr bwMode="auto">
            <a:xfrm rot="18900000" flipV="1">
              <a:off x="2894" y="3187"/>
              <a:ext cx="156" cy="172"/>
              <a:chOff x="3244" y="6428"/>
              <a:chExt cx="261" cy="288"/>
            </a:xfrm>
          </p:grpSpPr>
          <p:sp>
            <p:nvSpPr>
              <p:cNvPr id="108" name="Line 7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AutoShape 71"/>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61" name="Line 72"/>
            <p:cNvSpPr>
              <a:spLocks noChangeAspect="1" noChangeShapeType="1"/>
            </p:cNvSpPr>
            <p:nvPr/>
          </p:nvSpPr>
          <p:spPr bwMode="auto">
            <a:xfrm rot="18900000" flipV="1">
              <a:off x="2728" y="3230"/>
              <a:ext cx="572"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73"/>
            <p:cNvSpPr>
              <a:spLocks noChangeAspect="1" noChangeArrowheads="1"/>
            </p:cNvSpPr>
            <p:nvPr/>
          </p:nvSpPr>
          <p:spPr bwMode="auto">
            <a:xfrm rot="2700000">
              <a:off x="2179" y="2880"/>
              <a:ext cx="252" cy="97"/>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3" name="Rectangle 74"/>
            <p:cNvSpPr>
              <a:spLocks noChangeAspect="1" noChangeArrowheads="1"/>
            </p:cNvSpPr>
            <p:nvPr/>
          </p:nvSpPr>
          <p:spPr bwMode="auto">
            <a:xfrm rot="-2700000">
              <a:off x="3132" y="2938"/>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4" name="Line 75"/>
            <p:cNvSpPr>
              <a:spLocks noChangeAspect="1" noChangeShapeType="1"/>
            </p:cNvSpPr>
            <p:nvPr/>
          </p:nvSpPr>
          <p:spPr bwMode="auto">
            <a:xfrm rot="-2700000">
              <a:off x="3328" y="2849"/>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76"/>
            <p:cNvSpPr>
              <a:spLocks noChangeAspect="1" noChangeArrowheads="1"/>
            </p:cNvSpPr>
            <p:nvPr/>
          </p:nvSpPr>
          <p:spPr bwMode="auto">
            <a:xfrm rot="-2700000">
              <a:off x="2136" y="2100"/>
              <a:ext cx="252" cy="99"/>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6" name="Line 77"/>
            <p:cNvSpPr>
              <a:spLocks noChangeAspect="1" noChangeShapeType="1"/>
            </p:cNvSpPr>
            <p:nvPr/>
          </p:nvSpPr>
          <p:spPr bwMode="auto">
            <a:xfrm>
              <a:off x="1888" y="2516"/>
              <a:ext cx="324" cy="3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78"/>
            <p:cNvSpPr>
              <a:spLocks noChangeAspect="1" noChangeShapeType="1"/>
            </p:cNvSpPr>
            <p:nvPr/>
          </p:nvSpPr>
          <p:spPr bwMode="auto">
            <a:xfrm>
              <a:off x="500" y="2222"/>
              <a:ext cx="0" cy="6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Oval 79"/>
            <p:cNvSpPr>
              <a:spLocks noChangeAspect="1" noChangeArrowheads="1"/>
            </p:cNvSpPr>
            <p:nvPr/>
          </p:nvSpPr>
          <p:spPr bwMode="auto">
            <a:xfrm>
              <a:off x="150" y="2743"/>
              <a:ext cx="51" cy="5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9" name="Oval 80"/>
            <p:cNvSpPr>
              <a:spLocks noChangeAspect="1" noChangeArrowheads="1"/>
            </p:cNvSpPr>
            <p:nvPr/>
          </p:nvSpPr>
          <p:spPr bwMode="auto">
            <a:xfrm>
              <a:off x="158" y="2300"/>
              <a:ext cx="51" cy="5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0" name="Text Box 81"/>
            <p:cNvSpPr txBox="1">
              <a:spLocks noChangeAspect="1" noChangeArrowheads="1"/>
            </p:cNvSpPr>
            <p:nvPr/>
          </p:nvSpPr>
          <p:spPr bwMode="auto">
            <a:xfrm>
              <a:off x="261" y="2097"/>
              <a:ext cx="3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T</a:t>
              </a:r>
            </a:p>
          </p:txBody>
        </p:sp>
        <p:sp>
          <p:nvSpPr>
            <p:cNvPr id="71" name="Line 82"/>
            <p:cNvSpPr>
              <a:spLocks noChangeAspect="1" noChangeShapeType="1"/>
            </p:cNvSpPr>
            <p:nvPr/>
          </p:nvSpPr>
          <p:spPr bwMode="auto">
            <a:xfrm rot="10800000">
              <a:off x="203" y="2331"/>
              <a:ext cx="1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83"/>
            <p:cNvSpPr>
              <a:spLocks noChangeAspect="1" noChangeShapeType="1"/>
            </p:cNvSpPr>
            <p:nvPr/>
          </p:nvSpPr>
          <p:spPr bwMode="auto">
            <a:xfrm rot="10800000">
              <a:off x="201" y="2770"/>
              <a:ext cx="1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 name="Group 84"/>
            <p:cNvGrpSpPr>
              <a:grpSpLocks noChangeAspect="1"/>
            </p:cNvGrpSpPr>
            <p:nvPr/>
          </p:nvGrpSpPr>
          <p:grpSpPr bwMode="auto">
            <a:xfrm flipV="1">
              <a:off x="399" y="2331"/>
              <a:ext cx="56" cy="108"/>
              <a:chOff x="3653" y="4688"/>
              <a:chExt cx="72" cy="144"/>
            </a:xfrm>
          </p:grpSpPr>
          <p:sp>
            <p:nvSpPr>
              <p:cNvPr id="106" name="Arc 8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Arc 8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4" name="Group 87"/>
            <p:cNvGrpSpPr>
              <a:grpSpLocks noChangeAspect="1"/>
            </p:cNvGrpSpPr>
            <p:nvPr/>
          </p:nvGrpSpPr>
          <p:grpSpPr bwMode="auto">
            <a:xfrm flipV="1">
              <a:off x="399" y="2441"/>
              <a:ext cx="56" cy="109"/>
              <a:chOff x="3653" y="4688"/>
              <a:chExt cx="72" cy="144"/>
            </a:xfrm>
          </p:grpSpPr>
          <p:sp>
            <p:nvSpPr>
              <p:cNvPr id="104" name="Arc 8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Arc 8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 name="Group 90"/>
            <p:cNvGrpSpPr>
              <a:grpSpLocks noChangeAspect="1"/>
            </p:cNvGrpSpPr>
            <p:nvPr/>
          </p:nvGrpSpPr>
          <p:grpSpPr bwMode="auto">
            <a:xfrm flipV="1">
              <a:off x="392" y="2550"/>
              <a:ext cx="54" cy="110"/>
              <a:chOff x="3653" y="4688"/>
              <a:chExt cx="72" cy="144"/>
            </a:xfrm>
          </p:grpSpPr>
          <p:sp>
            <p:nvSpPr>
              <p:cNvPr id="102" name="Arc 9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Arc 9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6" name="Group 93"/>
            <p:cNvGrpSpPr>
              <a:grpSpLocks noChangeAspect="1"/>
            </p:cNvGrpSpPr>
            <p:nvPr/>
          </p:nvGrpSpPr>
          <p:grpSpPr bwMode="auto">
            <a:xfrm flipV="1">
              <a:off x="393" y="2660"/>
              <a:ext cx="56" cy="109"/>
              <a:chOff x="3653" y="4688"/>
              <a:chExt cx="72" cy="144"/>
            </a:xfrm>
          </p:grpSpPr>
          <p:sp>
            <p:nvSpPr>
              <p:cNvPr id="100" name="Arc 9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 name="Arc 9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7" name="Group 96"/>
            <p:cNvGrpSpPr>
              <a:grpSpLocks noChangeAspect="1"/>
            </p:cNvGrpSpPr>
            <p:nvPr/>
          </p:nvGrpSpPr>
          <p:grpSpPr bwMode="auto">
            <a:xfrm flipH="1" flipV="1">
              <a:off x="539" y="2188"/>
              <a:ext cx="55" cy="109"/>
              <a:chOff x="3653" y="4688"/>
              <a:chExt cx="72" cy="144"/>
            </a:xfrm>
          </p:grpSpPr>
          <p:sp>
            <p:nvSpPr>
              <p:cNvPr id="98" name="Arc 9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 name="Arc 9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 name="Group 99"/>
            <p:cNvGrpSpPr>
              <a:grpSpLocks noChangeAspect="1"/>
            </p:cNvGrpSpPr>
            <p:nvPr/>
          </p:nvGrpSpPr>
          <p:grpSpPr bwMode="auto">
            <a:xfrm flipH="1" flipV="1">
              <a:off x="539" y="2297"/>
              <a:ext cx="54" cy="110"/>
              <a:chOff x="3653" y="4688"/>
              <a:chExt cx="72" cy="144"/>
            </a:xfrm>
          </p:grpSpPr>
          <p:sp>
            <p:nvSpPr>
              <p:cNvPr id="96" name="Arc 10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Arc 10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9" name="Group 102"/>
            <p:cNvGrpSpPr>
              <a:grpSpLocks noChangeAspect="1"/>
            </p:cNvGrpSpPr>
            <p:nvPr/>
          </p:nvGrpSpPr>
          <p:grpSpPr bwMode="auto">
            <a:xfrm flipH="1" flipV="1">
              <a:off x="537" y="2407"/>
              <a:ext cx="56" cy="109"/>
              <a:chOff x="3653" y="4688"/>
              <a:chExt cx="72" cy="144"/>
            </a:xfrm>
          </p:grpSpPr>
          <p:sp>
            <p:nvSpPr>
              <p:cNvPr id="94" name="Arc 10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Arc 10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0" name="Group 105"/>
            <p:cNvGrpSpPr>
              <a:grpSpLocks noChangeAspect="1"/>
            </p:cNvGrpSpPr>
            <p:nvPr/>
          </p:nvGrpSpPr>
          <p:grpSpPr bwMode="auto">
            <a:xfrm flipH="1" flipV="1">
              <a:off x="536" y="2516"/>
              <a:ext cx="54" cy="110"/>
              <a:chOff x="3653" y="4688"/>
              <a:chExt cx="72" cy="144"/>
            </a:xfrm>
          </p:grpSpPr>
          <p:sp>
            <p:nvSpPr>
              <p:cNvPr id="92" name="Arc 10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Arc 10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 name="Group 108"/>
            <p:cNvGrpSpPr>
              <a:grpSpLocks noChangeAspect="1"/>
            </p:cNvGrpSpPr>
            <p:nvPr/>
          </p:nvGrpSpPr>
          <p:grpSpPr bwMode="auto">
            <a:xfrm flipH="1" flipV="1">
              <a:off x="536" y="2632"/>
              <a:ext cx="54" cy="109"/>
              <a:chOff x="3653" y="4688"/>
              <a:chExt cx="72" cy="144"/>
            </a:xfrm>
          </p:grpSpPr>
          <p:sp>
            <p:nvSpPr>
              <p:cNvPr id="90" name="Arc 10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Arc 11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 name="Group 111"/>
            <p:cNvGrpSpPr>
              <a:grpSpLocks noChangeAspect="1"/>
            </p:cNvGrpSpPr>
            <p:nvPr/>
          </p:nvGrpSpPr>
          <p:grpSpPr bwMode="auto">
            <a:xfrm flipH="1" flipV="1">
              <a:off x="536" y="2746"/>
              <a:ext cx="55" cy="110"/>
              <a:chOff x="3653" y="4688"/>
              <a:chExt cx="72" cy="144"/>
            </a:xfrm>
          </p:grpSpPr>
          <p:sp>
            <p:nvSpPr>
              <p:cNvPr id="88" name="Arc 11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 name="Arc 11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 name="Text Box 114"/>
            <p:cNvSpPr txBox="1">
              <a:spLocks noChangeAspect="1" noChangeArrowheads="1"/>
            </p:cNvSpPr>
            <p:nvPr/>
          </p:nvSpPr>
          <p:spPr bwMode="auto">
            <a:xfrm>
              <a:off x="1982" y="3557"/>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latin typeface="Times New Roman" panose="02020603050405020304" pitchFamily="18" charset="0"/>
                </a:rPr>
                <a:t>P</a:t>
              </a:r>
            </a:p>
          </p:txBody>
        </p:sp>
        <p:sp>
          <p:nvSpPr>
            <p:cNvPr id="84" name="Line 115"/>
            <p:cNvSpPr>
              <a:spLocks noChangeShapeType="1"/>
            </p:cNvSpPr>
            <p:nvPr/>
          </p:nvSpPr>
          <p:spPr bwMode="auto">
            <a:xfrm rot="18900000" flipH="1">
              <a:off x="2265" y="1846"/>
              <a:ext cx="6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116"/>
            <p:cNvSpPr>
              <a:spLocks noChangeShapeType="1"/>
            </p:cNvSpPr>
            <p:nvPr/>
          </p:nvSpPr>
          <p:spPr bwMode="auto">
            <a:xfrm rot="13500000" flipH="1">
              <a:off x="2300" y="3225"/>
              <a:ext cx="5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Text Box 117"/>
            <p:cNvSpPr txBox="1">
              <a:spLocks noChangeAspect="1" noChangeArrowheads="1"/>
            </p:cNvSpPr>
            <p:nvPr/>
          </p:nvSpPr>
          <p:spPr bwMode="auto">
            <a:xfrm>
              <a:off x="582" y="2749"/>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800" b="1">
                  <a:solidFill>
                    <a:schemeClr val="hlink"/>
                  </a:solidFill>
                  <a:latin typeface="Times New Roman" panose="02020603050405020304" pitchFamily="18" charset="0"/>
                </a:rPr>
                <a:t>+</a:t>
              </a:r>
            </a:p>
          </p:txBody>
        </p:sp>
        <p:sp>
          <p:nvSpPr>
            <p:cNvPr id="87" name="Text Box 118"/>
            <p:cNvSpPr txBox="1">
              <a:spLocks noChangeAspect="1" noChangeArrowheads="1"/>
            </p:cNvSpPr>
            <p:nvPr/>
          </p:nvSpPr>
          <p:spPr bwMode="auto">
            <a:xfrm>
              <a:off x="558" y="2045"/>
              <a:ext cx="33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1800" b="1">
                  <a:solidFill>
                    <a:schemeClr val="hlink"/>
                  </a:solidFill>
                  <a:latin typeface="Times New Roman" panose="02020603050405020304" pitchFamily="18" charset="0"/>
                </a:rPr>
                <a:t>－</a:t>
              </a:r>
            </a:p>
          </p:txBody>
        </p:sp>
      </p:grpSp>
      <p:sp>
        <p:nvSpPr>
          <p:cNvPr id="116"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Tree>
    <p:extLst>
      <p:ext uri="{BB962C8B-B14F-4D97-AF65-F5344CB8AC3E}">
        <p14:creationId xmlns:p14="http://schemas.microsoft.com/office/powerpoint/2010/main" val="206098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8"/>
          <p:cNvGrpSpPr>
            <a:grpSpLocks/>
          </p:cNvGrpSpPr>
          <p:nvPr/>
        </p:nvGrpSpPr>
        <p:grpSpPr bwMode="auto">
          <a:xfrm>
            <a:off x="1161684" y="2167686"/>
            <a:ext cx="3913187" cy="2686050"/>
            <a:chOff x="247" y="1672"/>
            <a:chExt cx="2465" cy="1692"/>
          </a:xfrm>
        </p:grpSpPr>
        <p:sp>
          <p:nvSpPr>
            <p:cNvPr id="5" name="Text Box 10"/>
            <p:cNvSpPr txBox="1">
              <a:spLocks noChangeAspect="1" noChangeArrowheads="1"/>
            </p:cNvSpPr>
            <p:nvPr/>
          </p:nvSpPr>
          <p:spPr bwMode="auto">
            <a:xfrm>
              <a:off x="2002" y="1676"/>
              <a:ext cx="34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i</a:t>
              </a:r>
              <a:r>
                <a:rPr lang="en-US" altLang="zh-CN" sz="1600" b="1" baseline="-25000">
                  <a:latin typeface="Times New Roman" panose="02020603050405020304" pitchFamily="18" charset="0"/>
                </a:rPr>
                <a:t>4</a:t>
              </a:r>
              <a:endParaRPr lang="en-US" altLang="zh-CN" sz="1600" b="1">
                <a:latin typeface="Times New Roman" panose="02020603050405020304" pitchFamily="18" charset="0"/>
              </a:endParaRPr>
            </a:p>
          </p:txBody>
        </p:sp>
        <p:sp>
          <p:nvSpPr>
            <p:cNvPr id="6" name="Text Box 11"/>
            <p:cNvSpPr txBox="1">
              <a:spLocks noChangeAspect="1" noChangeArrowheads="1"/>
            </p:cNvSpPr>
            <p:nvPr/>
          </p:nvSpPr>
          <p:spPr bwMode="auto">
            <a:xfrm>
              <a:off x="2205" y="2890"/>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i</a:t>
              </a:r>
              <a:r>
                <a:rPr lang="en-US" altLang="zh-CN" sz="16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7" name="Text Box 12"/>
            <p:cNvSpPr txBox="1">
              <a:spLocks noChangeAspect="1" noChangeArrowheads="1"/>
            </p:cNvSpPr>
            <p:nvPr/>
          </p:nvSpPr>
          <p:spPr bwMode="auto">
            <a:xfrm>
              <a:off x="1732" y="1738"/>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4</a:t>
              </a:r>
              <a:endParaRPr lang="en-US" altLang="zh-CN" sz="1600" b="1">
                <a:latin typeface="Times New Roman" panose="02020603050405020304" pitchFamily="18" charset="0"/>
              </a:endParaRPr>
            </a:p>
          </p:txBody>
        </p:sp>
        <p:sp>
          <p:nvSpPr>
            <p:cNvPr id="8" name="Text Box 13"/>
            <p:cNvSpPr txBox="1">
              <a:spLocks noChangeAspect="1" noChangeArrowheads="1"/>
            </p:cNvSpPr>
            <p:nvPr/>
          </p:nvSpPr>
          <p:spPr bwMode="auto">
            <a:xfrm>
              <a:off x="1213" y="1672"/>
              <a:ext cx="43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VD</a:t>
              </a:r>
              <a:r>
                <a:rPr lang="en-US" altLang="zh-CN" sz="1600" b="1" baseline="-25000">
                  <a:latin typeface="Times New Roman" panose="02020603050405020304" pitchFamily="18" charset="0"/>
                </a:rPr>
                <a:t>4</a:t>
              </a:r>
              <a:endParaRPr lang="en-US" altLang="zh-CN" sz="1600" b="1">
                <a:latin typeface="Times New Roman" panose="02020603050405020304" pitchFamily="18" charset="0"/>
              </a:endParaRPr>
            </a:p>
          </p:txBody>
        </p:sp>
        <p:sp>
          <p:nvSpPr>
            <p:cNvPr id="9" name="Text Box 14"/>
            <p:cNvSpPr txBox="1">
              <a:spLocks noChangeAspect="1" noChangeArrowheads="1"/>
            </p:cNvSpPr>
            <p:nvPr/>
          </p:nvSpPr>
          <p:spPr bwMode="auto">
            <a:xfrm>
              <a:off x="758" y="2741"/>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10" name="Text Box 15"/>
            <p:cNvSpPr txBox="1">
              <a:spLocks noChangeAspect="1" noChangeArrowheads="1"/>
            </p:cNvSpPr>
            <p:nvPr/>
          </p:nvSpPr>
          <p:spPr bwMode="auto">
            <a:xfrm>
              <a:off x="784" y="1981"/>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11" name="Text Box 16"/>
            <p:cNvSpPr txBox="1">
              <a:spLocks noChangeAspect="1" noChangeArrowheads="1"/>
            </p:cNvSpPr>
            <p:nvPr/>
          </p:nvSpPr>
          <p:spPr bwMode="auto">
            <a:xfrm>
              <a:off x="767" y="2272"/>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12" name="Text Box 17"/>
            <p:cNvSpPr txBox="1">
              <a:spLocks noChangeAspect="1" noChangeArrowheads="1"/>
            </p:cNvSpPr>
            <p:nvPr/>
          </p:nvSpPr>
          <p:spPr bwMode="auto">
            <a:xfrm>
              <a:off x="767" y="236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13" name="Text Box 18"/>
            <p:cNvSpPr txBox="1">
              <a:spLocks noChangeAspect="1" noChangeArrowheads="1"/>
            </p:cNvSpPr>
            <p:nvPr/>
          </p:nvSpPr>
          <p:spPr bwMode="auto">
            <a:xfrm>
              <a:off x="1356" y="2655"/>
              <a:ext cx="49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VD</a:t>
              </a:r>
              <a:r>
                <a:rPr lang="en-US" altLang="zh-CN" sz="16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14" name="Text Box 19"/>
            <p:cNvSpPr txBox="1">
              <a:spLocks noChangeAspect="1" noChangeArrowheads="1"/>
            </p:cNvSpPr>
            <p:nvPr/>
          </p:nvSpPr>
          <p:spPr bwMode="auto">
            <a:xfrm>
              <a:off x="1576" y="3041"/>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15" name="Text Box 20"/>
            <p:cNvSpPr txBox="1">
              <a:spLocks noChangeAspect="1" noChangeArrowheads="1"/>
            </p:cNvSpPr>
            <p:nvPr/>
          </p:nvSpPr>
          <p:spPr bwMode="auto">
            <a:xfrm>
              <a:off x="1264" y="2967"/>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_</a:t>
              </a:r>
            </a:p>
          </p:txBody>
        </p:sp>
        <p:sp>
          <p:nvSpPr>
            <p:cNvPr id="16" name="Text Box 21"/>
            <p:cNvSpPr txBox="1">
              <a:spLocks noChangeAspect="1" noChangeArrowheads="1"/>
            </p:cNvSpPr>
            <p:nvPr/>
          </p:nvSpPr>
          <p:spPr bwMode="auto">
            <a:xfrm>
              <a:off x="782" y="2093"/>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c1</a:t>
              </a:r>
              <a:endParaRPr lang="en-US" altLang="zh-CN" sz="1600" b="1">
                <a:latin typeface="Times New Roman" panose="02020603050405020304" pitchFamily="18" charset="0"/>
              </a:endParaRPr>
            </a:p>
          </p:txBody>
        </p:sp>
        <p:sp>
          <p:nvSpPr>
            <p:cNvPr id="17" name="Text Box 22"/>
            <p:cNvSpPr txBox="1">
              <a:spLocks noChangeAspect="1" noChangeArrowheads="1"/>
            </p:cNvSpPr>
            <p:nvPr/>
          </p:nvSpPr>
          <p:spPr bwMode="auto">
            <a:xfrm>
              <a:off x="757" y="2549"/>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c2</a:t>
              </a:r>
              <a:endParaRPr lang="en-US" altLang="zh-CN" sz="1600" b="1">
                <a:latin typeface="Times New Roman" panose="02020603050405020304" pitchFamily="18" charset="0"/>
              </a:endParaRPr>
            </a:p>
          </p:txBody>
        </p:sp>
        <p:sp>
          <p:nvSpPr>
            <p:cNvPr id="18" name="Text Box 23"/>
            <p:cNvSpPr txBox="1">
              <a:spLocks noChangeAspect="1" noChangeArrowheads="1"/>
            </p:cNvSpPr>
            <p:nvPr/>
          </p:nvSpPr>
          <p:spPr bwMode="auto">
            <a:xfrm>
              <a:off x="1396" y="3070"/>
              <a:ext cx="3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a:t>
              </a:r>
              <a:endParaRPr lang="en-US" altLang="zh-CN" sz="1600" b="1">
                <a:latin typeface="Times New Roman" panose="02020603050405020304" pitchFamily="18" charset="0"/>
              </a:endParaRPr>
            </a:p>
          </p:txBody>
        </p:sp>
        <p:sp>
          <p:nvSpPr>
            <p:cNvPr id="19" name="Line 24"/>
            <p:cNvSpPr>
              <a:spLocks noChangeAspect="1" noChangeShapeType="1"/>
            </p:cNvSpPr>
            <p:nvPr/>
          </p:nvSpPr>
          <p:spPr bwMode="auto">
            <a:xfrm>
              <a:off x="1303" y="2458"/>
              <a:ext cx="0" cy="7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5"/>
            <p:cNvSpPr>
              <a:spLocks noChangeAspect="1" noChangeShapeType="1"/>
            </p:cNvSpPr>
            <p:nvPr/>
          </p:nvSpPr>
          <p:spPr bwMode="auto">
            <a:xfrm>
              <a:off x="1749" y="2461"/>
              <a:ext cx="0" cy="7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26"/>
            <p:cNvSpPr>
              <a:spLocks noChangeAspect="1" noChangeArrowheads="1"/>
            </p:cNvSpPr>
            <p:nvPr/>
          </p:nvSpPr>
          <p:spPr bwMode="auto">
            <a:xfrm>
              <a:off x="1289" y="3176"/>
              <a:ext cx="31" cy="3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2" name="Oval 27"/>
            <p:cNvSpPr>
              <a:spLocks noChangeAspect="1" noChangeArrowheads="1"/>
            </p:cNvSpPr>
            <p:nvPr/>
          </p:nvSpPr>
          <p:spPr bwMode="auto">
            <a:xfrm>
              <a:off x="1734" y="3176"/>
              <a:ext cx="31" cy="3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3" name="Line 28"/>
            <p:cNvSpPr>
              <a:spLocks noChangeAspect="1" noChangeShapeType="1"/>
            </p:cNvSpPr>
            <p:nvPr/>
          </p:nvSpPr>
          <p:spPr bwMode="auto">
            <a:xfrm flipH="1">
              <a:off x="1943" y="1898"/>
              <a:ext cx="318"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4" name="Text Box 29"/>
            <p:cNvSpPr txBox="1">
              <a:spLocks noChangeAspect="1" noChangeArrowheads="1"/>
            </p:cNvSpPr>
            <p:nvPr/>
          </p:nvSpPr>
          <p:spPr bwMode="auto">
            <a:xfrm>
              <a:off x="1795" y="2679"/>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25" name="Line 30"/>
            <p:cNvSpPr>
              <a:spLocks noChangeAspect="1" noChangeShapeType="1"/>
            </p:cNvSpPr>
            <p:nvPr/>
          </p:nvSpPr>
          <p:spPr bwMode="auto">
            <a:xfrm>
              <a:off x="1675" y="2384"/>
              <a:ext cx="0" cy="311"/>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6" name="Line 31"/>
            <p:cNvSpPr>
              <a:spLocks noChangeAspect="1" noChangeShapeType="1"/>
            </p:cNvSpPr>
            <p:nvPr/>
          </p:nvSpPr>
          <p:spPr bwMode="auto">
            <a:xfrm>
              <a:off x="1675" y="2384"/>
              <a:ext cx="413"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7" name="Line 32"/>
            <p:cNvSpPr>
              <a:spLocks noChangeAspect="1" noChangeShapeType="1"/>
            </p:cNvSpPr>
            <p:nvPr/>
          </p:nvSpPr>
          <p:spPr bwMode="auto">
            <a:xfrm>
              <a:off x="2037" y="2929"/>
              <a:ext cx="3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3"/>
            <p:cNvSpPr>
              <a:spLocks noChangeAspect="1" noChangeShapeType="1"/>
            </p:cNvSpPr>
            <p:nvPr/>
          </p:nvSpPr>
          <p:spPr bwMode="auto">
            <a:xfrm flipH="1">
              <a:off x="1930" y="3013"/>
              <a:ext cx="317" cy="0"/>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34"/>
            <p:cNvSpPr txBox="1">
              <a:spLocks noChangeAspect="1" noChangeArrowheads="1"/>
            </p:cNvSpPr>
            <p:nvPr/>
          </p:nvSpPr>
          <p:spPr bwMode="auto">
            <a:xfrm>
              <a:off x="871" y="2385"/>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0" name="Line 35"/>
            <p:cNvSpPr>
              <a:spLocks noChangeAspect="1" noChangeShapeType="1"/>
            </p:cNvSpPr>
            <p:nvPr/>
          </p:nvSpPr>
          <p:spPr bwMode="auto">
            <a:xfrm>
              <a:off x="1027" y="2402"/>
              <a:ext cx="0"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6"/>
            <p:cNvSpPr>
              <a:spLocks noChangeAspect="1" noChangeShapeType="1"/>
            </p:cNvSpPr>
            <p:nvPr/>
          </p:nvSpPr>
          <p:spPr bwMode="auto">
            <a:xfrm>
              <a:off x="1073" y="2402"/>
              <a:ext cx="0" cy="1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7"/>
            <p:cNvSpPr>
              <a:spLocks noChangeAspect="1" noChangeShapeType="1"/>
            </p:cNvSpPr>
            <p:nvPr/>
          </p:nvSpPr>
          <p:spPr bwMode="auto">
            <a:xfrm flipH="1">
              <a:off x="789" y="2455"/>
              <a:ext cx="2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8"/>
            <p:cNvSpPr>
              <a:spLocks noChangeShapeType="1"/>
            </p:cNvSpPr>
            <p:nvPr/>
          </p:nvSpPr>
          <p:spPr bwMode="auto">
            <a:xfrm>
              <a:off x="1073" y="2453"/>
              <a:ext cx="2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9"/>
            <p:cNvSpPr>
              <a:spLocks noChangeAspect="1" noChangeShapeType="1"/>
            </p:cNvSpPr>
            <p:nvPr/>
          </p:nvSpPr>
          <p:spPr bwMode="auto">
            <a:xfrm>
              <a:off x="1377" y="2391"/>
              <a:ext cx="0" cy="445"/>
            </a:xfrm>
            <a:prstGeom prst="line">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 name="Line 40"/>
            <p:cNvSpPr>
              <a:spLocks noChangeAspect="1" noChangeShapeType="1"/>
            </p:cNvSpPr>
            <p:nvPr/>
          </p:nvSpPr>
          <p:spPr bwMode="auto">
            <a:xfrm flipV="1">
              <a:off x="1117" y="2391"/>
              <a:ext cx="260" cy="0"/>
            </a:xfrm>
            <a:prstGeom prst="line">
              <a:avLst/>
            </a:prstGeom>
            <a:noFill/>
            <a:ln w="9525">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6" name="Text Box 41"/>
            <p:cNvSpPr txBox="1">
              <a:spLocks noChangeAspect="1" noChangeArrowheads="1"/>
            </p:cNvSpPr>
            <p:nvPr/>
          </p:nvSpPr>
          <p:spPr bwMode="auto">
            <a:xfrm>
              <a:off x="931" y="2473"/>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C</a:t>
              </a:r>
              <a:r>
                <a:rPr lang="en-US" altLang="zh-CN" sz="1600" b="1" baseline="-25000">
                  <a:latin typeface="Times New Roman" panose="02020603050405020304" pitchFamily="18" charset="0"/>
                </a:rPr>
                <a:t>0</a:t>
              </a:r>
              <a:endParaRPr lang="en-US" altLang="zh-CN" sz="1600" b="1">
                <a:latin typeface="Times New Roman" panose="02020603050405020304" pitchFamily="18" charset="0"/>
              </a:endParaRPr>
            </a:p>
          </p:txBody>
        </p:sp>
        <p:sp>
          <p:nvSpPr>
            <p:cNvPr id="37" name="Text Box 42"/>
            <p:cNvSpPr txBox="1">
              <a:spLocks noChangeAspect="1" noChangeArrowheads="1"/>
            </p:cNvSpPr>
            <p:nvPr/>
          </p:nvSpPr>
          <p:spPr bwMode="auto">
            <a:xfrm>
              <a:off x="1044" y="2399"/>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a:t>
              </a:r>
            </a:p>
          </p:txBody>
        </p:sp>
        <p:sp>
          <p:nvSpPr>
            <p:cNvPr id="38" name="Line 43"/>
            <p:cNvSpPr>
              <a:spLocks noChangeShapeType="1"/>
            </p:cNvSpPr>
            <p:nvPr/>
          </p:nvSpPr>
          <p:spPr bwMode="auto">
            <a:xfrm>
              <a:off x="803" y="1979"/>
              <a:ext cx="1"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4"/>
            <p:cNvSpPr>
              <a:spLocks noChangeShapeType="1"/>
            </p:cNvSpPr>
            <p:nvPr/>
          </p:nvSpPr>
          <p:spPr bwMode="auto">
            <a:xfrm>
              <a:off x="805" y="2766"/>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5"/>
            <p:cNvSpPr>
              <a:spLocks noChangeAspect="1" noChangeShapeType="1"/>
            </p:cNvSpPr>
            <p:nvPr/>
          </p:nvSpPr>
          <p:spPr bwMode="auto">
            <a:xfrm>
              <a:off x="713" y="2181"/>
              <a:ext cx="0" cy="5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Oval 46"/>
            <p:cNvSpPr>
              <a:spLocks noChangeAspect="1" noChangeArrowheads="1"/>
            </p:cNvSpPr>
            <p:nvPr/>
          </p:nvSpPr>
          <p:spPr bwMode="auto">
            <a:xfrm>
              <a:off x="388" y="2676"/>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2" name="Oval 47"/>
            <p:cNvSpPr>
              <a:spLocks noChangeAspect="1" noChangeArrowheads="1"/>
            </p:cNvSpPr>
            <p:nvPr/>
          </p:nvSpPr>
          <p:spPr bwMode="auto">
            <a:xfrm>
              <a:off x="394" y="2265"/>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3" name="Text Box 48"/>
            <p:cNvSpPr txBox="1">
              <a:spLocks noChangeAspect="1" noChangeArrowheads="1"/>
            </p:cNvSpPr>
            <p:nvPr/>
          </p:nvSpPr>
          <p:spPr bwMode="auto">
            <a:xfrm>
              <a:off x="247" y="2375"/>
              <a:ext cx="36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endParaRPr lang="en-US" altLang="zh-CN" sz="1600" b="1">
                <a:latin typeface="Times New Roman" panose="02020603050405020304" pitchFamily="18" charset="0"/>
              </a:endParaRPr>
            </a:p>
          </p:txBody>
        </p:sp>
        <p:sp>
          <p:nvSpPr>
            <p:cNvPr id="44" name="Text Box 49"/>
            <p:cNvSpPr txBox="1">
              <a:spLocks noChangeAspect="1" noChangeArrowheads="1"/>
            </p:cNvSpPr>
            <p:nvPr/>
          </p:nvSpPr>
          <p:spPr bwMode="auto">
            <a:xfrm>
              <a:off x="491" y="2071"/>
              <a:ext cx="36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T</a:t>
              </a:r>
            </a:p>
          </p:txBody>
        </p:sp>
        <p:sp>
          <p:nvSpPr>
            <p:cNvPr id="45" name="Line 50"/>
            <p:cNvSpPr>
              <a:spLocks noChangeAspect="1" noChangeShapeType="1"/>
            </p:cNvSpPr>
            <p:nvPr/>
          </p:nvSpPr>
          <p:spPr bwMode="auto">
            <a:xfrm rot="10800000">
              <a:off x="436" y="2290"/>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51"/>
            <p:cNvSpPr>
              <a:spLocks noChangeAspect="1" noChangeShapeType="1"/>
            </p:cNvSpPr>
            <p:nvPr/>
          </p:nvSpPr>
          <p:spPr bwMode="auto">
            <a:xfrm rot="10800000">
              <a:off x="435" y="2700"/>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 name="Group 52"/>
            <p:cNvGrpSpPr>
              <a:grpSpLocks noChangeAspect="1"/>
            </p:cNvGrpSpPr>
            <p:nvPr/>
          </p:nvGrpSpPr>
          <p:grpSpPr bwMode="auto">
            <a:xfrm flipV="1">
              <a:off x="619" y="2289"/>
              <a:ext cx="52" cy="102"/>
              <a:chOff x="3653" y="4688"/>
              <a:chExt cx="72" cy="144"/>
            </a:xfrm>
          </p:grpSpPr>
          <p:sp>
            <p:nvSpPr>
              <p:cNvPr id="98" name="Arc 5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 name="Arc 5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8" name="Group 55"/>
            <p:cNvGrpSpPr>
              <a:grpSpLocks noChangeAspect="1"/>
            </p:cNvGrpSpPr>
            <p:nvPr/>
          </p:nvGrpSpPr>
          <p:grpSpPr bwMode="auto">
            <a:xfrm flipV="1">
              <a:off x="620" y="2392"/>
              <a:ext cx="51" cy="102"/>
              <a:chOff x="3653" y="4688"/>
              <a:chExt cx="72" cy="144"/>
            </a:xfrm>
          </p:grpSpPr>
          <p:sp>
            <p:nvSpPr>
              <p:cNvPr id="96" name="Arc 5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Arc 5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 name="Group 58"/>
            <p:cNvGrpSpPr>
              <a:grpSpLocks noChangeAspect="1"/>
            </p:cNvGrpSpPr>
            <p:nvPr/>
          </p:nvGrpSpPr>
          <p:grpSpPr bwMode="auto">
            <a:xfrm flipV="1">
              <a:off x="612" y="2494"/>
              <a:ext cx="51" cy="103"/>
              <a:chOff x="3653" y="4688"/>
              <a:chExt cx="72" cy="144"/>
            </a:xfrm>
          </p:grpSpPr>
          <p:sp>
            <p:nvSpPr>
              <p:cNvPr id="94" name="Arc 5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Arc 6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0" name="Group 61"/>
            <p:cNvGrpSpPr>
              <a:grpSpLocks noChangeAspect="1"/>
            </p:cNvGrpSpPr>
            <p:nvPr/>
          </p:nvGrpSpPr>
          <p:grpSpPr bwMode="auto">
            <a:xfrm flipV="1">
              <a:off x="614" y="2597"/>
              <a:ext cx="51" cy="102"/>
              <a:chOff x="3653" y="4688"/>
              <a:chExt cx="72" cy="144"/>
            </a:xfrm>
          </p:grpSpPr>
          <p:sp>
            <p:nvSpPr>
              <p:cNvPr id="92" name="Arc 6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Arc 6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 name="Group 64"/>
            <p:cNvGrpSpPr>
              <a:grpSpLocks noChangeAspect="1"/>
            </p:cNvGrpSpPr>
            <p:nvPr/>
          </p:nvGrpSpPr>
          <p:grpSpPr bwMode="auto">
            <a:xfrm flipH="1" flipV="1">
              <a:off x="750" y="2148"/>
              <a:ext cx="52" cy="102"/>
              <a:chOff x="3653" y="4688"/>
              <a:chExt cx="72" cy="144"/>
            </a:xfrm>
          </p:grpSpPr>
          <p:sp>
            <p:nvSpPr>
              <p:cNvPr id="90" name="Arc 6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Arc 6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 name="Group 67"/>
            <p:cNvGrpSpPr>
              <a:grpSpLocks noChangeAspect="1"/>
            </p:cNvGrpSpPr>
            <p:nvPr/>
          </p:nvGrpSpPr>
          <p:grpSpPr bwMode="auto">
            <a:xfrm flipH="1" flipV="1">
              <a:off x="749" y="2251"/>
              <a:ext cx="51" cy="102"/>
              <a:chOff x="3653" y="4688"/>
              <a:chExt cx="72" cy="144"/>
            </a:xfrm>
          </p:grpSpPr>
          <p:sp>
            <p:nvSpPr>
              <p:cNvPr id="88" name="Arc 6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 name="Arc 6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3" name="Group 70"/>
            <p:cNvGrpSpPr>
              <a:grpSpLocks noChangeAspect="1"/>
            </p:cNvGrpSpPr>
            <p:nvPr/>
          </p:nvGrpSpPr>
          <p:grpSpPr bwMode="auto">
            <a:xfrm flipH="1" flipV="1">
              <a:off x="749" y="2352"/>
              <a:ext cx="51" cy="103"/>
              <a:chOff x="3653" y="4688"/>
              <a:chExt cx="72" cy="144"/>
            </a:xfrm>
          </p:grpSpPr>
          <p:sp>
            <p:nvSpPr>
              <p:cNvPr id="86" name="Arc 7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Arc 7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4" name="Group 73"/>
            <p:cNvGrpSpPr>
              <a:grpSpLocks noChangeAspect="1"/>
            </p:cNvGrpSpPr>
            <p:nvPr/>
          </p:nvGrpSpPr>
          <p:grpSpPr bwMode="auto">
            <a:xfrm flipH="1" flipV="1">
              <a:off x="747" y="2456"/>
              <a:ext cx="51" cy="101"/>
              <a:chOff x="3653" y="4688"/>
              <a:chExt cx="72" cy="144"/>
            </a:xfrm>
          </p:grpSpPr>
          <p:sp>
            <p:nvSpPr>
              <p:cNvPr id="84" name="Arc 7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Arc 7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5" name="Group 76"/>
            <p:cNvGrpSpPr>
              <a:grpSpLocks noChangeAspect="1"/>
            </p:cNvGrpSpPr>
            <p:nvPr/>
          </p:nvGrpSpPr>
          <p:grpSpPr bwMode="auto">
            <a:xfrm flipH="1" flipV="1">
              <a:off x="747" y="2563"/>
              <a:ext cx="51" cy="102"/>
              <a:chOff x="3653" y="4688"/>
              <a:chExt cx="72" cy="144"/>
            </a:xfrm>
          </p:grpSpPr>
          <p:sp>
            <p:nvSpPr>
              <p:cNvPr id="82" name="Arc 7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Arc 7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6" name="Group 79"/>
            <p:cNvGrpSpPr>
              <a:grpSpLocks noChangeAspect="1"/>
            </p:cNvGrpSpPr>
            <p:nvPr/>
          </p:nvGrpSpPr>
          <p:grpSpPr bwMode="auto">
            <a:xfrm flipH="1" flipV="1">
              <a:off x="748" y="2670"/>
              <a:ext cx="51" cy="102"/>
              <a:chOff x="3653" y="4688"/>
              <a:chExt cx="72" cy="144"/>
            </a:xfrm>
          </p:grpSpPr>
          <p:sp>
            <p:nvSpPr>
              <p:cNvPr id="80" name="Arc 8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Arc 8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 name="Group 82"/>
            <p:cNvGrpSpPr>
              <a:grpSpLocks noChangeAspect="1"/>
            </p:cNvGrpSpPr>
            <p:nvPr/>
          </p:nvGrpSpPr>
          <p:grpSpPr bwMode="auto">
            <a:xfrm flipH="1">
              <a:off x="1417" y="1907"/>
              <a:ext cx="146" cy="162"/>
              <a:chOff x="3244" y="6428"/>
              <a:chExt cx="261" cy="288"/>
            </a:xfrm>
          </p:grpSpPr>
          <p:sp>
            <p:nvSpPr>
              <p:cNvPr id="78" name="Line 83"/>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AutoShape 84"/>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58" name="Line 85"/>
            <p:cNvSpPr>
              <a:spLocks noChangeAspect="1" noChangeShapeType="1"/>
            </p:cNvSpPr>
            <p:nvPr/>
          </p:nvSpPr>
          <p:spPr bwMode="auto">
            <a:xfrm flipH="1">
              <a:off x="809" y="1988"/>
              <a:ext cx="9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86"/>
            <p:cNvSpPr>
              <a:spLocks noChangeAspect="1" noChangeArrowheads="1"/>
            </p:cNvSpPr>
            <p:nvPr/>
          </p:nvSpPr>
          <p:spPr bwMode="auto">
            <a:xfrm rot="10800000">
              <a:off x="1797" y="2883"/>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60" name="Group 87"/>
            <p:cNvGrpSpPr>
              <a:grpSpLocks noChangeAspect="1"/>
            </p:cNvGrpSpPr>
            <p:nvPr/>
          </p:nvGrpSpPr>
          <p:grpSpPr bwMode="auto">
            <a:xfrm>
              <a:off x="1425" y="2850"/>
              <a:ext cx="147" cy="161"/>
              <a:chOff x="3244" y="6428"/>
              <a:chExt cx="261" cy="288"/>
            </a:xfrm>
          </p:grpSpPr>
          <p:sp>
            <p:nvSpPr>
              <p:cNvPr id="76" name="Line 88"/>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AutoShape 89"/>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61" name="Rectangle 90"/>
            <p:cNvSpPr>
              <a:spLocks noChangeAspect="1" noChangeArrowheads="1"/>
            </p:cNvSpPr>
            <p:nvPr/>
          </p:nvSpPr>
          <p:spPr bwMode="auto">
            <a:xfrm rot="10800000">
              <a:off x="1803" y="1944"/>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2" name="Line 91"/>
            <p:cNvSpPr>
              <a:spLocks noChangeAspect="1" noChangeShapeType="1"/>
            </p:cNvSpPr>
            <p:nvPr/>
          </p:nvSpPr>
          <p:spPr bwMode="auto">
            <a:xfrm rot="10800000">
              <a:off x="2043" y="1987"/>
              <a:ext cx="2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Rectangle 92"/>
            <p:cNvSpPr>
              <a:spLocks noChangeAspect="1" noChangeArrowheads="1"/>
            </p:cNvSpPr>
            <p:nvPr/>
          </p:nvSpPr>
          <p:spPr bwMode="auto">
            <a:xfrm rot="5400000">
              <a:off x="2213" y="2406"/>
              <a:ext cx="235" cy="92"/>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4" name="Line 93"/>
            <p:cNvSpPr>
              <a:spLocks noChangeAspect="1" noChangeShapeType="1"/>
            </p:cNvSpPr>
            <p:nvPr/>
          </p:nvSpPr>
          <p:spPr bwMode="auto">
            <a:xfrm rot="5400000">
              <a:off x="2163" y="2158"/>
              <a:ext cx="3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94"/>
            <p:cNvSpPr>
              <a:spLocks noChangeShapeType="1"/>
            </p:cNvSpPr>
            <p:nvPr/>
          </p:nvSpPr>
          <p:spPr bwMode="auto">
            <a:xfrm rot="5400000">
              <a:off x="2151" y="2748"/>
              <a:ext cx="3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Text Box 95"/>
            <p:cNvSpPr txBox="1">
              <a:spLocks noChangeAspect="1" noChangeArrowheads="1"/>
            </p:cNvSpPr>
            <p:nvPr/>
          </p:nvSpPr>
          <p:spPr bwMode="auto">
            <a:xfrm>
              <a:off x="1565" y="2069"/>
              <a:ext cx="5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endParaRPr lang="zh-CN" altLang="en-US" sz="1600" b="1">
                <a:latin typeface="Times New Roman" panose="02020603050405020304" pitchFamily="18" charset="0"/>
              </a:endParaRPr>
            </a:p>
            <a:p>
              <a:pPr eaLnBrk="1" hangingPunct="1">
                <a:spcBef>
                  <a:spcPct val="0"/>
                </a:spcBef>
                <a:buClrTx/>
                <a:buSzTx/>
                <a:buFontTx/>
                <a:buNone/>
              </a:pPr>
              <a:endParaRPr lang="zh-CN" altLang="en-US" sz="1600" b="1">
                <a:latin typeface="Times New Roman" panose="02020603050405020304" pitchFamily="18" charset="0"/>
              </a:endParaRPr>
            </a:p>
          </p:txBody>
        </p:sp>
        <p:sp>
          <p:nvSpPr>
            <p:cNvPr id="67" name="Line 96"/>
            <p:cNvSpPr>
              <a:spLocks noChangeAspect="1" noChangeShapeType="1"/>
            </p:cNvSpPr>
            <p:nvPr/>
          </p:nvSpPr>
          <p:spPr bwMode="auto">
            <a:xfrm rot="-5400000">
              <a:off x="2022" y="2188"/>
              <a:ext cx="0" cy="546"/>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8" name="Line 98"/>
            <p:cNvSpPr>
              <a:spLocks noChangeAspect="1" noChangeShapeType="1"/>
            </p:cNvSpPr>
            <p:nvPr/>
          </p:nvSpPr>
          <p:spPr bwMode="auto">
            <a:xfrm flipH="1">
              <a:off x="811" y="2931"/>
              <a:ext cx="9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Text Box 99"/>
            <p:cNvSpPr txBox="1">
              <a:spLocks noChangeAspect="1" noChangeArrowheads="1"/>
            </p:cNvSpPr>
            <p:nvPr/>
          </p:nvSpPr>
          <p:spPr bwMode="auto">
            <a:xfrm>
              <a:off x="2353" y="2341"/>
              <a:ext cx="31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a:latin typeface="Times New Roman" panose="02020603050405020304" pitchFamily="18" charset="0"/>
                </a:rPr>
                <a:t>RP</a:t>
              </a:r>
            </a:p>
          </p:txBody>
        </p:sp>
        <p:graphicFrame>
          <p:nvGraphicFramePr>
            <p:cNvPr id="70" name="Object 100"/>
            <p:cNvGraphicFramePr>
              <a:graphicFrameLocks noChangeAspect="1"/>
            </p:cNvGraphicFramePr>
            <p:nvPr/>
          </p:nvGraphicFramePr>
          <p:xfrm>
            <a:off x="1728" y="2192"/>
            <a:ext cx="336" cy="201"/>
          </p:xfrm>
          <a:graphic>
            <a:graphicData uri="http://schemas.openxmlformats.org/presentationml/2006/ole">
              <mc:AlternateContent xmlns:mc="http://schemas.openxmlformats.org/markup-compatibility/2006">
                <mc:Choice xmlns:v="urn:schemas-microsoft-com:vml" Requires="v">
                  <p:oleObj name="Equation" r:id="rId2" imgW="381000" imgH="228600" progId="Equation.DSMT4">
                    <p:embed/>
                  </p:oleObj>
                </mc:Choice>
                <mc:Fallback>
                  <p:oleObj name="Equation" r:id="rId2" imgW="381000" imgH="228600" progId="Equation.DSMT4">
                    <p:embed/>
                    <p:pic>
                      <p:nvPicPr>
                        <p:cNvPr id="70" name="Object 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2192"/>
                          <a:ext cx="33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71" name="Object 102"/>
            <p:cNvGraphicFramePr>
              <a:graphicFrameLocks noChangeAspect="1"/>
            </p:cNvGraphicFramePr>
            <p:nvPr/>
          </p:nvGraphicFramePr>
          <p:xfrm>
            <a:off x="1185" y="2207"/>
            <a:ext cx="329" cy="198"/>
          </p:xfrm>
          <a:graphic>
            <a:graphicData uri="http://schemas.openxmlformats.org/presentationml/2006/ole">
              <mc:AlternateContent xmlns:mc="http://schemas.openxmlformats.org/markup-compatibility/2006">
                <mc:Choice xmlns:v="urn:schemas-microsoft-com:vml" Requires="v">
                  <p:oleObj name="Equation" r:id="rId4" imgW="381000" imgH="228600" progId="Equation.DSMT4">
                    <p:embed/>
                  </p:oleObj>
                </mc:Choice>
                <mc:Fallback>
                  <p:oleObj name="Equation" r:id="rId4" imgW="381000" imgH="228600" progId="Equation.DSMT4">
                    <p:embed/>
                    <p:pic>
                      <p:nvPicPr>
                        <p:cNvPr id="71" name="Object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 y="2207"/>
                          <a:ext cx="329"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Text Box 105"/>
            <p:cNvSpPr txBox="1">
              <a:spLocks noChangeAspect="1" noChangeArrowheads="1"/>
            </p:cNvSpPr>
            <p:nvPr/>
          </p:nvSpPr>
          <p:spPr bwMode="auto">
            <a:xfrm>
              <a:off x="1370" y="2004"/>
              <a:ext cx="34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4</a:t>
              </a:r>
              <a:endParaRPr lang="en-US" altLang="zh-CN" sz="1600" b="1">
                <a:latin typeface="Times New Roman" panose="02020603050405020304" pitchFamily="18" charset="0"/>
              </a:endParaRPr>
            </a:p>
          </p:txBody>
        </p:sp>
        <p:sp>
          <p:nvSpPr>
            <p:cNvPr id="73" name="Text Box 106"/>
            <p:cNvSpPr txBox="1">
              <a:spLocks noChangeAspect="1" noChangeArrowheads="1"/>
            </p:cNvSpPr>
            <p:nvPr/>
          </p:nvSpPr>
          <p:spPr bwMode="auto">
            <a:xfrm>
              <a:off x="1373" y="2930"/>
              <a:ext cx="31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74" name="Text Box 107"/>
            <p:cNvSpPr txBox="1">
              <a:spLocks noChangeAspect="1" noChangeArrowheads="1"/>
            </p:cNvSpPr>
            <p:nvPr/>
          </p:nvSpPr>
          <p:spPr bwMode="auto">
            <a:xfrm>
              <a:off x="2305" y="2149"/>
              <a:ext cx="40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P1</a:t>
              </a:r>
            </a:p>
          </p:txBody>
        </p:sp>
        <p:sp>
          <p:nvSpPr>
            <p:cNvPr id="75" name="Text Box 108"/>
            <p:cNvSpPr txBox="1">
              <a:spLocks noChangeAspect="1" noChangeArrowheads="1"/>
            </p:cNvSpPr>
            <p:nvPr/>
          </p:nvSpPr>
          <p:spPr bwMode="auto">
            <a:xfrm>
              <a:off x="2297" y="2533"/>
              <a:ext cx="40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b="1" i="1">
                  <a:latin typeface="Times New Roman" panose="02020603050405020304" pitchFamily="18" charset="0"/>
                </a:rPr>
                <a:t>R</a:t>
              </a:r>
              <a:r>
                <a:rPr lang="en-US" altLang="zh-CN" sz="1600" b="1" baseline="-25000">
                  <a:latin typeface="Times New Roman" panose="02020603050405020304" pitchFamily="18" charset="0"/>
                </a:rPr>
                <a:t>P2</a:t>
              </a:r>
            </a:p>
          </p:txBody>
        </p:sp>
      </p:grpSp>
      <p:graphicFrame>
        <p:nvGraphicFramePr>
          <p:cNvPr id="100" name="Object 109"/>
          <p:cNvGraphicFramePr>
            <a:graphicFrameLocks noChangeAspect="1"/>
          </p:cNvGraphicFramePr>
          <p:nvPr/>
        </p:nvGraphicFramePr>
        <p:xfrm>
          <a:off x="6759877" y="1958136"/>
          <a:ext cx="3328988" cy="431800"/>
        </p:xfrm>
        <a:graphic>
          <a:graphicData uri="http://schemas.openxmlformats.org/presentationml/2006/ole">
            <mc:AlternateContent xmlns:mc="http://schemas.openxmlformats.org/markup-compatibility/2006">
              <mc:Choice xmlns:v="urn:schemas-microsoft-com:vml" Requires="v">
                <p:oleObj name="Equation" r:id="rId5" imgW="1765300" imgH="228600" progId="Equation.DSMT4">
                  <p:embed/>
                </p:oleObj>
              </mc:Choice>
              <mc:Fallback>
                <p:oleObj name="Equation" r:id="rId5" imgW="1765300" imgH="228600" progId="Equation.DSMT4">
                  <p:embed/>
                  <p:pic>
                    <p:nvPicPr>
                      <p:cNvPr id="100" name="Object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9877" y="1958136"/>
                        <a:ext cx="3328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111"/>
          <p:cNvGraphicFramePr>
            <a:graphicFrameLocks noChangeAspect="1"/>
          </p:cNvGraphicFramePr>
          <p:nvPr/>
        </p:nvGraphicFramePr>
        <p:xfrm>
          <a:off x="6747177" y="2428036"/>
          <a:ext cx="3332163" cy="434975"/>
        </p:xfrm>
        <a:graphic>
          <a:graphicData uri="http://schemas.openxmlformats.org/presentationml/2006/ole">
            <mc:AlternateContent xmlns:mc="http://schemas.openxmlformats.org/markup-compatibility/2006">
              <mc:Choice xmlns:v="urn:schemas-microsoft-com:vml" Requires="v">
                <p:oleObj name="Equation" r:id="rId7" imgW="1752600" imgH="228600" progId="Equation.DSMT4">
                  <p:embed/>
                </p:oleObj>
              </mc:Choice>
              <mc:Fallback>
                <p:oleObj name="Equation" r:id="rId7" imgW="1752600" imgH="228600" progId="Equation.DSMT4">
                  <p:embed/>
                  <p:pic>
                    <p:nvPicPr>
                      <p:cNvPr id="101" name="Object 1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7177" y="2428036"/>
                        <a:ext cx="33321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 name="Rectangle 113"/>
          <p:cNvSpPr>
            <a:spLocks noChangeArrowheads="1"/>
          </p:cNvSpPr>
          <p:nvPr/>
        </p:nvSpPr>
        <p:spPr bwMode="auto">
          <a:xfrm>
            <a:off x="6309028" y="2903772"/>
            <a:ext cx="4920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调节电位器</a:t>
            </a:r>
            <a:r>
              <a:rPr kumimoji="1" lang="en-US" altLang="zh-CN" sz="2000" b="1" i="1" dirty="0">
                <a:solidFill>
                  <a:srgbClr val="030301"/>
                </a:solidFill>
                <a:latin typeface="Times New Roman" panose="02020603050405020304" pitchFamily="18" charset="0"/>
                <a:cs typeface="Times New Roman" panose="02020603050405020304" pitchFamily="18" charset="0"/>
              </a:rPr>
              <a:t>R</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P</a:t>
            </a:r>
            <a:r>
              <a:rPr kumimoji="1" lang="zh-CN" altLang="en-US" sz="2000" b="1" dirty="0">
                <a:solidFill>
                  <a:srgbClr val="030301"/>
                </a:solidFill>
                <a:latin typeface="Times New Roman" panose="02020603050405020304" pitchFamily="18" charset="0"/>
                <a:cs typeface="Times New Roman" panose="02020603050405020304" pitchFamily="18" charset="0"/>
              </a:rPr>
              <a:t>使</a:t>
            </a:r>
            <a:r>
              <a:rPr kumimoji="1" lang="en-US" altLang="zh-CN" sz="2000" b="1" i="1" dirty="0">
                <a:solidFill>
                  <a:srgbClr val="030301"/>
                </a:solidFill>
                <a:latin typeface="Times New Roman" panose="02020603050405020304" pitchFamily="18" charset="0"/>
                <a:cs typeface="Times New Roman" panose="02020603050405020304" pitchFamily="18" charset="0"/>
              </a:rPr>
              <a:t>i</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4</a:t>
            </a:r>
            <a:r>
              <a:rPr kumimoji="1" lang="en-US" altLang="zh-CN" sz="2000" b="1" dirty="0">
                <a:solidFill>
                  <a:srgbClr val="030301"/>
                </a:solidFill>
                <a:latin typeface="Times New Roman" panose="02020603050405020304" pitchFamily="18" charset="0"/>
                <a:cs typeface="Times New Roman" panose="02020603050405020304" pitchFamily="18" charset="0"/>
              </a:rPr>
              <a:t>-</a:t>
            </a:r>
            <a:r>
              <a:rPr kumimoji="1" lang="en-US" altLang="zh-CN" sz="2000" b="1" i="1" dirty="0">
                <a:solidFill>
                  <a:srgbClr val="030301"/>
                </a:solidFill>
                <a:latin typeface="Times New Roman" panose="02020603050405020304" pitchFamily="18" charset="0"/>
                <a:cs typeface="Times New Roman" panose="02020603050405020304" pitchFamily="18" charset="0"/>
              </a:rPr>
              <a:t>i</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3</a:t>
            </a:r>
            <a:r>
              <a:rPr kumimoji="1" lang="en-US" altLang="zh-CN" sz="2000" b="1" dirty="0">
                <a:solidFill>
                  <a:srgbClr val="030301"/>
                </a:solidFill>
                <a:latin typeface="Times New Roman" panose="02020603050405020304" pitchFamily="18" charset="0"/>
                <a:cs typeface="Times New Roman" panose="02020603050405020304" pitchFamily="18" charset="0"/>
              </a:rPr>
              <a:t>=</a:t>
            </a:r>
            <a:r>
              <a:rPr kumimoji="1" lang="en-US" altLang="zh-CN" sz="2000" b="1" i="1" dirty="0">
                <a:solidFill>
                  <a:srgbClr val="030301"/>
                </a:solidFill>
                <a:latin typeface="Times New Roman" panose="02020603050405020304" pitchFamily="18" charset="0"/>
                <a:cs typeface="Times New Roman" panose="02020603050405020304" pitchFamily="18" charset="0"/>
              </a:rPr>
              <a:t>i</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1</a:t>
            </a:r>
            <a:r>
              <a:rPr kumimoji="1" lang="en-US" altLang="zh-CN" sz="2000" b="1" dirty="0">
                <a:solidFill>
                  <a:srgbClr val="030301"/>
                </a:solidFill>
                <a:latin typeface="Times New Roman" panose="02020603050405020304" pitchFamily="18" charset="0"/>
                <a:cs typeface="Times New Roman" panose="02020603050405020304" pitchFamily="18" charset="0"/>
              </a:rPr>
              <a:t>-</a:t>
            </a:r>
            <a:r>
              <a:rPr kumimoji="1" lang="en-US" altLang="zh-CN" sz="2000" b="1" i="1" dirty="0">
                <a:solidFill>
                  <a:srgbClr val="030301"/>
                </a:solidFill>
                <a:latin typeface="Times New Roman" panose="02020603050405020304" pitchFamily="18" charset="0"/>
                <a:cs typeface="Times New Roman" panose="02020603050405020304" pitchFamily="18" charset="0"/>
              </a:rPr>
              <a:t>i</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2</a:t>
            </a:r>
            <a:r>
              <a:rPr kumimoji="1" lang="zh-CN" altLang="en-US" sz="2000" b="1" dirty="0">
                <a:solidFill>
                  <a:srgbClr val="030301"/>
                </a:solidFill>
                <a:latin typeface="Times New Roman" panose="02020603050405020304" pitchFamily="18" charset="0"/>
                <a:cs typeface="Times New Roman" panose="02020603050405020304" pitchFamily="18" charset="0"/>
              </a:rPr>
              <a:t>。实际调整中，通过调整</a:t>
            </a:r>
            <a:r>
              <a:rPr kumimoji="1" lang="en-US" altLang="zh-CN" sz="2000" b="1" i="1" dirty="0">
                <a:solidFill>
                  <a:srgbClr val="030301"/>
                </a:solidFill>
                <a:latin typeface="Times New Roman" panose="02020603050405020304" pitchFamily="18" charset="0"/>
                <a:cs typeface="Times New Roman" panose="02020603050405020304" pitchFamily="18" charset="0"/>
              </a:rPr>
              <a:t>R</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P</a:t>
            </a:r>
            <a:r>
              <a:rPr kumimoji="1" lang="zh-CN" altLang="en-US" sz="2000" b="1" dirty="0">
                <a:solidFill>
                  <a:srgbClr val="030301"/>
                </a:solidFill>
                <a:latin typeface="Times New Roman" panose="02020603050405020304" pitchFamily="18" charset="0"/>
                <a:cs typeface="Times New Roman" panose="02020603050405020304" pitchFamily="18" charset="0"/>
              </a:rPr>
              <a:t>，使</a:t>
            </a:r>
            <a:r>
              <a:rPr kumimoji="1" lang="en-US" altLang="zh-CN" sz="2000" b="1" i="1" dirty="0">
                <a:solidFill>
                  <a:srgbClr val="030301"/>
                </a:solidFill>
                <a:latin typeface="Times New Roman" panose="02020603050405020304" pitchFamily="18" charset="0"/>
                <a:cs typeface="Times New Roman" panose="02020603050405020304" pitchFamily="18" charset="0"/>
              </a:rPr>
              <a:t>u</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s</a:t>
            </a:r>
            <a:r>
              <a:rPr kumimoji="1" lang="en-US" altLang="zh-CN" sz="2000" b="1" dirty="0">
                <a:solidFill>
                  <a:srgbClr val="030301"/>
                </a:solidFill>
                <a:latin typeface="Times New Roman" panose="02020603050405020304" pitchFamily="18" charset="0"/>
                <a:cs typeface="Times New Roman" panose="02020603050405020304" pitchFamily="18" charset="0"/>
              </a:rPr>
              <a:t>=0</a:t>
            </a:r>
            <a:r>
              <a:rPr kumimoji="1" lang="zh-CN" altLang="en-US" sz="2000" b="1" dirty="0">
                <a:solidFill>
                  <a:srgbClr val="030301"/>
                </a:solidFill>
                <a:latin typeface="Times New Roman" panose="02020603050405020304" pitchFamily="18" charset="0"/>
                <a:cs typeface="Times New Roman" panose="02020603050405020304" pitchFamily="18" charset="0"/>
              </a:rPr>
              <a:t>时流经电表</a:t>
            </a:r>
            <a:r>
              <a:rPr kumimoji="1" lang="en-US" altLang="zh-CN" sz="2000" b="1" dirty="0">
                <a:solidFill>
                  <a:srgbClr val="030301"/>
                </a:solidFill>
                <a:latin typeface="Times New Roman" panose="02020603050405020304" pitchFamily="18" charset="0"/>
                <a:cs typeface="Times New Roman" panose="02020603050405020304" pitchFamily="18" charset="0"/>
              </a:rPr>
              <a:t>P</a:t>
            </a:r>
            <a:r>
              <a:rPr kumimoji="1" lang="zh-CN" altLang="en-US" sz="2000" b="1" dirty="0">
                <a:solidFill>
                  <a:srgbClr val="030301"/>
                </a:solidFill>
                <a:latin typeface="Times New Roman" panose="02020603050405020304" pitchFamily="18" charset="0"/>
                <a:cs typeface="Times New Roman" panose="02020603050405020304" pitchFamily="18" charset="0"/>
              </a:rPr>
              <a:t>的电流为零来达到这一要求。电容</a:t>
            </a:r>
            <a:r>
              <a:rPr kumimoji="1" lang="en-US" altLang="zh-CN" sz="2000" b="1" i="1" dirty="0">
                <a:solidFill>
                  <a:srgbClr val="030301"/>
                </a:solidFill>
                <a:latin typeface="Times New Roman" panose="02020603050405020304" pitchFamily="18" charset="0"/>
                <a:cs typeface="Times New Roman" panose="02020603050405020304" pitchFamily="18" charset="0"/>
              </a:rPr>
              <a:t>C</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1</a:t>
            </a:r>
            <a:r>
              <a:rPr kumimoji="1" lang="zh-CN" altLang="en-US" sz="2000" b="1" dirty="0">
                <a:solidFill>
                  <a:srgbClr val="030301"/>
                </a:solidFill>
                <a:latin typeface="Times New Roman" panose="02020603050405020304" pitchFamily="18" charset="0"/>
                <a:cs typeface="Times New Roman" panose="02020603050405020304" pitchFamily="18" charset="0"/>
              </a:rPr>
              <a:t>用于滤除载波频率的信号 </a:t>
            </a:r>
          </a:p>
        </p:txBody>
      </p:sp>
      <p:sp>
        <p:nvSpPr>
          <p:cNvPr id="103" name="Text Box 114"/>
          <p:cNvSpPr txBox="1">
            <a:spLocks noChangeArrowheads="1"/>
          </p:cNvSpPr>
          <p:nvPr/>
        </p:nvSpPr>
        <p:spPr bwMode="auto">
          <a:xfrm>
            <a:off x="3717558" y="4940442"/>
            <a:ext cx="21875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半波检波</a:t>
            </a:r>
          </a:p>
        </p:txBody>
      </p:sp>
      <p:sp>
        <p:nvSpPr>
          <p:cNvPr id="104"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Tree>
    <p:extLst>
      <p:ext uri="{BB962C8B-B14F-4D97-AF65-F5344CB8AC3E}">
        <p14:creationId xmlns:p14="http://schemas.microsoft.com/office/powerpoint/2010/main" val="299553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95"/>
          <p:cNvGrpSpPr>
            <a:grpSpLocks/>
          </p:cNvGrpSpPr>
          <p:nvPr/>
        </p:nvGrpSpPr>
        <p:grpSpPr bwMode="auto">
          <a:xfrm>
            <a:off x="6674624" y="1613262"/>
            <a:ext cx="2946400" cy="3046413"/>
            <a:chOff x="3600" y="812"/>
            <a:chExt cx="1856" cy="1919"/>
          </a:xfrm>
        </p:grpSpPr>
        <p:sp>
          <p:nvSpPr>
            <p:cNvPr id="5" name="Text Box 162"/>
            <p:cNvSpPr txBox="1">
              <a:spLocks noChangeArrowheads="1"/>
            </p:cNvSpPr>
            <p:nvPr/>
          </p:nvSpPr>
          <p:spPr bwMode="auto">
            <a:xfrm>
              <a:off x="4008" y="812"/>
              <a:ext cx="3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D1</a:t>
              </a:r>
            </a:p>
          </p:txBody>
        </p:sp>
        <p:sp>
          <p:nvSpPr>
            <p:cNvPr id="6" name="Text Box 163"/>
            <p:cNvSpPr txBox="1">
              <a:spLocks noChangeArrowheads="1"/>
            </p:cNvSpPr>
            <p:nvPr/>
          </p:nvSpPr>
          <p:spPr bwMode="auto">
            <a:xfrm>
              <a:off x="5172" y="2415"/>
              <a:ext cx="28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r>
                <a:rPr lang="en-US" altLang="zh-CN" sz="1800" baseline="-25000">
                  <a:solidFill>
                    <a:srgbClr val="000066"/>
                  </a:solidFill>
                  <a:latin typeface="Times New Roman" panose="02020603050405020304" pitchFamily="18" charset="0"/>
                </a:rPr>
                <a:t>2</a:t>
              </a:r>
            </a:p>
          </p:txBody>
        </p:sp>
        <p:sp>
          <p:nvSpPr>
            <p:cNvPr id="7" name="Text Box 164"/>
            <p:cNvSpPr txBox="1">
              <a:spLocks noChangeArrowheads="1"/>
            </p:cNvSpPr>
            <p:nvPr/>
          </p:nvSpPr>
          <p:spPr bwMode="auto">
            <a:xfrm>
              <a:off x="4452" y="843"/>
              <a:ext cx="38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1</a:t>
              </a:r>
            </a:p>
          </p:txBody>
        </p:sp>
        <p:sp>
          <p:nvSpPr>
            <p:cNvPr id="8" name="Text Box 165"/>
            <p:cNvSpPr txBox="1">
              <a:spLocks noChangeArrowheads="1"/>
            </p:cNvSpPr>
            <p:nvPr/>
          </p:nvSpPr>
          <p:spPr bwMode="auto">
            <a:xfrm>
              <a:off x="3954" y="1047"/>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9" name="Text Box 166"/>
            <p:cNvSpPr txBox="1">
              <a:spLocks noChangeArrowheads="1"/>
            </p:cNvSpPr>
            <p:nvPr/>
          </p:nvSpPr>
          <p:spPr bwMode="auto">
            <a:xfrm>
              <a:off x="3948" y="135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10" name="Text Box 167"/>
            <p:cNvSpPr txBox="1">
              <a:spLocks noChangeArrowheads="1"/>
            </p:cNvSpPr>
            <p:nvPr/>
          </p:nvSpPr>
          <p:spPr bwMode="auto">
            <a:xfrm>
              <a:off x="3954" y="1581"/>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11" name="Text Box 168"/>
            <p:cNvSpPr txBox="1">
              <a:spLocks noChangeArrowheads="1"/>
            </p:cNvSpPr>
            <p:nvPr/>
          </p:nvSpPr>
          <p:spPr bwMode="auto">
            <a:xfrm>
              <a:off x="3944" y="1716"/>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D2</a:t>
              </a:r>
            </a:p>
          </p:txBody>
        </p:sp>
        <p:sp>
          <p:nvSpPr>
            <p:cNvPr id="12" name="Text Box 169"/>
            <p:cNvSpPr txBox="1">
              <a:spLocks noChangeArrowheads="1"/>
            </p:cNvSpPr>
            <p:nvPr/>
          </p:nvSpPr>
          <p:spPr bwMode="auto">
            <a:xfrm>
              <a:off x="4804" y="1709"/>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_</a:t>
              </a:r>
              <a:endParaRPr lang="en-US" altLang="zh-CN" sz="1800" baseline="-25000">
                <a:solidFill>
                  <a:srgbClr val="000066"/>
                </a:solidFill>
                <a:latin typeface="Times New Roman" panose="02020603050405020304" pitchFamily="18" charset="0"/>
              </a:endParaRPr>
            </a:p>
          </p:txBody>
        </p:sp>
        <p:sp>
          <p:nvSpPr>
            <p:cNvPr id="13" name="Text Box 170"/>
            <p:cNvSpPr txBox="1">
              <a:spLocks noChangeArrowheads="1"/>
            </p:cNvSpPr>
            <p:nvPr/>
          </p:nvSpPr>
          <p:spPr bwMode="auto">
            <a:xfrm>
              <a:off x="4452" y="1117"/>
              <a:ext cx="24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1</a:t>
              </a:r>
            </a:p>
          </p:txBody>
        </p:sp>
        <p:sp>
          <p:nvSpPr>
            <p:cNvPr id="14" name="Text Box 171"/>
            <p:cNvSpPr txBox="1">
              <a:spLocks noChangeArrowheads="1"/>
            </p:cNvSpPr>
            <p:nvPr/>
          </p:nvSpPr>
          <p:spPr bwMode="auto">
            <a:xfrm>
              <a:off x="4536" y="1479"/>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2</a:t>
              </a:r>
            </a:p>
          </p:txBody>
        </p:sp>
        <p:sp>
          <p:nvSpPr>
            <p:cNvPr id="15" name="Text Box 172"/>
            <p:cNvSpPr txBox="1">
              <a:spLocks noChangeArrowheads="1"/>
            </p:cNvSpPr>
            <p:nvPr/>
          </p:nvSpPr>
          <p:spPr bwMode="auto">
            <a:xfrm>
              <a:off x="4022" y="1122"/>
              <a:ext cx="3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c1</a:t>
              </a:r>
            </a:p>
          </p:txBody>
        </p:sp>
        <p:sp>
          <p:nvSpPr>
            <p:cNvPr id="16" name="Text Box 173"/>
            <p:cNvSpPr txBox="1">
              <a:spLocks noChangeArrowheads="1"/>
            </p:cNvSpPr>
            <p:nvPr/>
          </p:nvSpPr>
          <p:spPr bwMode="auto">
            <a:xfrm>
              <a:off x="3952" y="1445"/>
              <a:ext cx="30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c2</a:t>
              </a:r>
            </a:p>
          </p:txBody>
        </p:sp>
        <p:sp>
          <p:nvSpPr>
            <p:cNvPr id="17" name="Line 174"/>
            <p:cNvSpPr>
              <a:spLocks noChangeShapeType="1"/>
            </p:cNvSpPr>
            <p:nvPr/>
          </p:nvSpPr>
          <p:spPr bwMode="auto">
            <a:xfrm>
              <a:off x="4306" y="1399"/>
              <a:ext cx="0" cy="7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5"/>
            <p:cNvSpPr>
              <a:spLocks noChangeShapeType="1"/>
            </p:cNvSpPr>
            <p:nvPr/>
          </p:nvSpPr>
          <p:spPr bwMode="auto">
            <a:xfrm>
              <a:off x="4734" y="1087"/>
              <a:ext cx="0" cy="6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6"/>
            <p:cNvSpPr>
              <a:spLocks noChangeShapeType="1"/>
            </p:cNvSpPr>
            <p:nvPr/>
          </p:nvSpPr>
          <p:spPr bwMode="auto">
            <a:xfrm>
              <a:off x="5250" y="1399"/>
              <a:ext cx="0" cy="9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77"/>
            <p:cNvSpPr>
              <a:spLocks noChangeShapeType="1"/>
            </p:cNvSpPr>
            <p:nvPr/>
          </p:nvSpPr>
          <p:spPr bwMode="auto">
            <a:xfrm flipH="1">
              <a:off x="4735" y="1403"/>
              <a:ext cx="5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178"/>
            <p:cNvSpPr txBox="1">
              <a:spLocks noChangeArrowheads="1"/>
            </p:cNvSpPr>
            <p:nvPr/>
          </p:nvSpPr>
          <p:spPr bwMode="auto">
            <a:xfrm>
              <a:off x="4470" y="1809"/>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2" name="Text Box 179"/>
            <p:cNvSpPr txBox="1">
              <a:spLocks noChangeArrowheads="1"/>
            </p:cNvSpPr>
            <p:nvPr/>
          </p:nvSpPr>
          <p:spPr bwMode="auto">
            <a:xfrm>
              <a:off x="4603" y="1777"/>
              <a:ext cx="38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o</a:t>
              </a:r>
            </a:p>
          </p:txBody>
        </p:sp>
        <p:sp>
          <p:nvSpPr>
            <p:cNvPr id="23" name="Line 180"/>
            <p:cNvSpPr>
              <a:spLocks noChangeShapeType="1"/>
            </p:cNvSpPr>
            <p:nvPr/>
          </p:nvSpPr>
          <p:spPr bwMode="auto">
            <a:xfrm>
              <a:off x="4380" y="1155"/>
              <a:ext cx="246" cy="0"/>
            </a:xfrm>
            <a:prstGeom prst="line">
              <a:avLst/>
            </a:prstGeom>
            <a:noFill/>
            <a:ln w="952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4" name="Text Box 181"/>
            <p:cNvSpPr txBox="1">
              <a:spLocks noChangeArrowheads="1"/>
            </p:cNvSpPr>
            <p:nvPr/>
          </p:nvSpPr>
          <p:spPr bwMode="auto">
            <a:xfrm>
              <a:off x="4266" y="1841"/>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C</a:t>
              </a:r>
              <a:endParaRPr lang="en-US" altLang="zh-CN" sz="1800" baseline="-25000">
                <a:solidFill>
                  <a:srgbClr val="000066"/>
                </a:solidFill>
                <a:latin typeface="Times New Roman" panose="02020603050405020304" pitchFamily="18" charset="0"/>
              </a:endParaRPr>
            </a:p>
          </p:txBody>
        </p:sp>
        <p:sp>
          <p:nvSpPr>
            <p:cNvPr id="25" name="Text Box 182"/>
            <p:cNvSpPr txBox="1">
              <a:spLocks noChangeArrowheads="1"/>
            </p:cNvSpPr>
            <p:nvPr/>
          </p:nvSpPr>
          <p:spPr bwMode="auto">
            <a:xfrm>
              <a:off x="4364" y="1470"/>
              <a:ext cx="32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2</a:t>
              </a:r>
            </a:p>
          </p:txBody>
        </p:sp>
        <p:sp>
          <p:nvSpPr>
            <p:cNvPr id="26" name="Text Box 183"/>
            <p:cNvSpPr txBox="1">
              <a:spLocks noChangeArrowheads="1"/>
            </p:cNvSpPr>
            <p:nvPr/>
          </p:nvSpPr>
          <p:spPr bwMode="auto">
            <a:xfrm>
              <a:off x="4590" y="2198"/>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P</a:t>
              </a:r>
              <a:endParaRPr lang="en-US" altLang="zh-CN" sz="1800" baseline="-25000">
                <a:solidFill>
                  <a:srgbClr val="000066"/>
                </a:solidFill>
                <a:latin typeface="Times New Roman" panose="02020603050405020304" pitchFamily="18" charset="0"/>
              </a:endParaRPr>
            </a:p>
          </p:txBody>
        </p:sp>
        <p:sp>
          <p:nvSpPr>
            <p:cNvPr id="27" name="Line 184"/>
            <p:cNvSpPr>
              <a:spLocks noChangeShapeType="1"/>
            </p:cNvSpPr>
            <p:nvPr/>
          </p:nvSpPr>
          <p:spPr bwMode="auto">
            <a:xfrm>
              <a:off x="4302" y="1876"/>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85"/>
            <p:cNvSpPr>
              <a:spLocks noChangeShapeType="1"/>
            </p:cNvSpPr>
            <p:nvPr/>
          </p:nvSpPr>
          <p:spPr bwMode="auto">
            <a:xfrm>
              <a:off x="4702" y="1423"/>
              <a:ext cx="0" cy="222"/>
            </a:xfrm>
            <a:prstGeom prst="line">
              <a:avLst/>
            </a:prstGeom>
            <a:noFill/>
            <a:ln w="952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9" name="Line 186"/>
            <p:cNvSpPr>
              <a:spLocks noChangeShapeType="1"/>
            </p:cNvSpPr>
            <p:nvPr/>
          </p:nvSpPr>
          <p:spPr bwMode="auto">
            <a:xfrm>
              <a:off x="4836" y="2177"/>
              <a:ext cx="1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187"/>
            <p:cNvSpPr txBox="1">
              <a:spLocks noChangeArrowheads="1"/>
            </p:cNvSpPr>
            <p:nvPr/>
          </p:nvSpPr>
          <p:spPr bwMode="auto">
            <a:xfrm>
              <a:off x="3944" y="1233"/>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31" name="Line 188"/>
            <p:cNvSpPr>
              <a:spLocks noChangeShapeType="1"/>
            </p:cNvSpPr>
            <p:nvPr/>
          </p:nvSpPr>
          <p:spPr bwMode="auto">
            <a:xfrm flipH="1">
              <a:off x="3978" y="1403"/>
              <a:ext cx="3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89"/>
            <p:cNvSpPr>
              <a:spLocks noChangeShapeType="1"/>
            </p:cNvSpPr>
            <p:nvPr/>
          </p:nvSpPr>
          <p:spPr bwMode="auto">
            <a:xfrm>
              <a:off x="5192" y="2427"/>
              <a:ext cx="1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90"/>
            <p:cNvSpPr>
              <a:spLocks noChangeShapeType="1"/>
            </p:cNvSpPr>
            <p:nvPr/>
          </p:nvSpPr>
          <p:spPr bwMode="auto">
            <a:xfrm>
              <a:off x="4974" y="1893"/>
              <a:ext cx="0" cy="555"/>
            </a:xfrm>
            <a:prstGeom prst="line">
              <a:avLst/>
            </a:prstGeom>
            <a:noFill/>
            <a:ln w="190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4" name="Text Box 191"/>
            <p:cNvSpPr txBox="1">
              <a:spLocks noChangeArrowheads="1"/>
            </p:cNvSpPr>
            <p:nvPr/>
          </p:nvSpPr>
          <p:spPr bwMode="auto">
            <a:xfrm>
              <a:off x="4733" y="2222"/>
              <a:ext cx="42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s1</a:t>
              </a:r>
            </a:p>
          </p:txBody>
        </p:sp>
        <p:sp>
          <p:nvSpPr>
            <p:cNvPr id="35" name="Text Box 192"/>
            <p:cNvSpPr txBox="1">
              <a:spLocks noChangeArrowheads="1"/>
            </p:cNvSpPr>
            <p:nvPr/>
          </p:nvSpPr>
          <p:spPr bwMode="auto">
            <a:xfrm>
              <a:off x="4592" y="230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36" name="Line 196"/>
            <p:cNvSpPr>
              <a:spLocks noChangeShapeType="1"/>
            </p:cNvSpPr>
            <p:nvPr/>
          </p:nvSpPr>
          <p:spPr bwMode="auto">
            <a:xfrm>
              <a:off x="3989" y="1080"/>
              <a:ext cx="1"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97"/>
            <p:cNvSpPr>
              <a:spLocks noChangeShapeType="1"/>
            </p:cNvSpPr>
            <p:nvPr/>
          </p:nvSpPr>
          <p:spPr bwMode="auto">
            <a:xfrm>
              <a:off x="3987" y="1627"/>
              <a:ext cx="0" cy="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98"/>
            <p:cNvSpPr>
              <a:spLocks noChangeShapeType="1"/>
            </p:cNvSpPr>
            <p:nvPr/>
          </p:nvSpPr>
          <p:spPr bwMode="auto">
            <a:xfrm>
              <a:off x="3921" y="1207"/>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Oval 199"/>
            <p:cNvSpPr>
              <a:spLocks noChangeArrowheads="1"/>
            </p:cNvSpPr>
            <p:nvPr/>
          </p:nvSpPr>
          <p:spPr bwMode="auto">
            <a:xfrm>
              <a:off x="3680" y="1565"/>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0" name="Oval 200"/>
            <p:cNvSpPr>
              <a:spLocks noChangeArrowheads="1"/>
            </p:cNvSpPr>
            <p:nvPr/>
          </p:nvSpPr>
          <p:spPr bwMode="auto">
            <a:xfrm>
              <a:off x="3693" y="1272"/>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1" name="Text Box 201"/>
            <p:cNvSpPr txBox="1">
              <a:spLocks noChangeArrowheads="1"/>
            </p:cNvSpPr>
            <p:nvPr/>
          </p:nvSpPr>
          <p:spPr bwMode="auto">
            <a:xfrm>
              <a:off x="4884" y="2558"/>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a:t>
              </a:r>
              <a:endParaRPr lang="en-US" altLang="zh-CN" sz="1800" i="1" baseline="-25000">
                <a:solidFill>
                  <a:srgbClr val="000066"/>
                </a:solidFill>
                <a:latin typeface="Times New Roman" panose="02020603050405020304" pitchFamily="18" charset="0"/>
              </a:endParaRPr>
            </a:p>
          </p:txBody>
        </p:sp>
        <p:sp>
          <p:nvSpPr>
            <p:cNvPr id="42" name="Text Box 202"/>
            <p:cNvSpPr txBox="1">
              <a:spLocks noChangeArrowheads="1"/>
            </p:cNvSpPr>
            <p:nvPr/>
          </p:nvSpPr>
          <p:spPr bwMode="auto">
            <a:xfrm>
              <a:off x="3694" y="1045"/>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r>
                <a:rPr lang="en-US" altLang="zh-CN" sz="1800" baseline="-25000">
                  <a:solidFill>
                    <a:srgbClr val="000066"/>
                  </a:solidFill>
                  <a:latin typeface="Times New Roman" panose="02020603050405020304" pitchFamily="18" charset="0"/>
                </a:rPr>
                <a:t>1</a:t>
              </a:r>
            </a:p>
          </p:txBody>
        </p:sp>
        <p:sp>
          <p:nvSpPr>
            <p:cNvPr id="43" name="Line 203"/>
            <p:cNvSpPr>
              <a:spLocks noChangeAspect="1" noChangeShapeType="1"/>
            </p:cNvSpPr>
            <p:nvPr/>
          </p:nvSpPr>
          <p:spPr bwMode="auto">
            <a:xfrm rot="10800000">
              <a:off x="3723" y="1285"/>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04"/>
            <p:cNvSpPr>
              <a:spLocks noChangeAspect="1" noChangeShapeType="1"/>
            </p:cNvSpPr>
            <p:nvPr/>
          </p:nvSpPr>
          <p:spPr bwMode="auto">
            <a:xfrm rot="10800000">
              <a:off x="3722" y="1579"/>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205"/>
            <p:cNvGrpSpPr>
              <a:grpSpLocks noChangeAspect="1"/>
            </p:cNvGrpSpPr>
            <p:nvPr/>
          </p:nvGrpSpPr>
          <p:grpSpPr bwMode="auto">
            <a:xfrm flipV="1">
              <a:off x="3854" y="1284"/>
              <a:ext cx="37" cy="73"/>
              <a:chOff x="3653" y="4688"/>
              <a:chExt cx="72" cy="144"/>
            </a:xfrm>
          </p:grpSpPr>
          <p:sp>
            <p:nvSpPr>
              <p:cNvPr id="141" name="Arc 20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 name="Arc 20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6" name="Group 208"/>
            <p:cNvGrpSpPr>
              <a:grpSpLocks noChangeAspect="1"/>
            </p:cNvGrpSpPr>
            <p:nvPr/>
          </p:nvGrpSpPr>
          <p:grpSpPr bwMode="auto">
            <a:xfrm flipV="1">
              <a:off x="3854" y="1358"/>
              <a:ext cx="37" cy="73"/>
              <a:chOff x="3653" y="4688"/>
              <a:chExt cx="72" cy="144"/>
            </a:xfrm>
          </p:grpSpPr>
          <p:sp>
            <p:nvSpPr>
              <p:cNvPr id="139" name="Arc 20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 name="Arc 21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 name="Group 211"/>
            <p:cNvGrpSpPr>
              <a:grpSpLocks noChangeAspect="1"/>
            </p:cNvGrpSpPr>
            <p:nvPr/>
          </p:nvGrpSpPr>
          <p:grpSpPr bwMode="auto">
            <a:xfrm flipV="1">
              <a:off x="3849" y="1431"/>
              <a:ext cx="36" cy="73"/>
              <a:chOff x="3653" y="4688"/>
              <a:chExt cx="72" cy="144"/>
            </a:xfrm>
          </p:grpSpPr>
          <p:sp>
            <p:nvSpPr>
              <p:cNvPr id="137" name="Arc 21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 name="Arc 21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8" name="Group 214"/>
            <p:cNvGrpSpPr>
              <a:grpSpLocks noChangeAspect="1"/>
            </p:cNvGrpSpPr>
            <p:nvPr/>
          </p:nvGrpSpPr>
          <p:grpSpPr bwMode="auto">
            <a:xfrm flipV="1">
              <a:off x="3850" y="1504"/>
              <a:ext cx="37" cy="73"/>
              <a:chOff x="3653" y="4688"/>
              <a:chExt cx="72" cy="144"/>
            </a:xfrm>
          </p:grpSpPr>
          <p:sp>
            <p:nvSpPr>
              <p:cNvPr id="135" name="Arc 21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 name="Arc 21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 name="Group 218"/>
            <p:cNvGrpSpPr>
              <a:grpSpLocks noChangeAspect="1"/>
            </p:cNvGrpSpPr>
            <p:nvPr/>
          </p:nvGrpSpPr>
          <p:grpSpPr bwMode="auto">
            <a:xfrm flipH="1" flipV="1">
              <a:off x="3947" y="1183"/>
              <a:ext cx="37" cy="73"/>
              <a:chOff x="3653" y="4688"/>
              <a:chExt cx="72" cy="144"/>
            </a:xfrm>
          </p:grpSpPr>
          <p:sp>
            <p:nvSpPr>
              <p:cNvPr id="133" name="Arc 21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Arc 22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0" name="Group 221"/>
            <p:cNvGrpSpPr>
              <a:grpSpLocks noChangeAspect="1"/>
            </p:cNvGrpSpPr>
            <p:nvPr/>
          </p:nvGrpSpPr>
          <p:grpSpPr bwMode="auto">
            <a:xfrm flipH="1" flipV="1">
              <a:off x="3947" y="1257"/>
              <a:ext cx="36" cy="73"/>
              <a:chOff x="3653" y="4688"/>
              <a:chExt cx="72" cy="144"/>
            </a:xfrm>
          </p:grpSpPr>
          <p:sp>
            <p:nvSpPr>
              <p:cNvPr id="131" name="Arc 22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Arc 22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 name="Group 224"/>
            <p:cNvGrpSpPr>
              <a:grpSpLocks noChangeAspect="1"/>
            </p:cNvGrpSpPr>
            <p:nvPr/>
          </p:nvGrpSpPr>
          <p:grpSpPr bwMode="auto">
            <a:xfrm flipH="1" flipV="1">
              <a:off x="3946" y="1329"/>
              <a:ext cx="37" cy="74"/>
              <a:chOff x="3653" y="4688"/>
              <a:chExt cx="72" cy="144"/>
            </a:xfrm>
          </p:grpSpPr>
          <p:sp>
            <p:nvSpPr>
              <p:cNvPr id="129" name="Arc 22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 name="Arc 22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2" name="Group 227"/>
            <p:cNvGrpSpPr>
              <a:grpSpLocks noChangeAspect="1"/>
            </p:cNvGrpSpPr>
            <p:nvPr/>
          </p:nvGrpSpPr>
          <p:grpSpPr bwMode="auto">
            <a:xfrm flipH="1" flipV="1">
              <a:off x="3945" y="1403"/>
              <a:ext cx="36" cy="73"/>
              <a:chOff x="3653" y="4688"/>
              <a:chExt cx="72" cy="144"/>
            </a:xfrm>
          </p:grpSpPr>
          <p:sp>
            <p:nvSpPr>
              <p:cNvPr id="127" name="Arc 22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Arc 22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3" name="Group 230"/>
            <p:cNvGrpSpPr>
              <a:grpSpLocks noChangeAspect="1"/>
            </p:cNvGrpSpPr>
            <p:nvPr/>
          </p:nvGrpSpPr>
          <p:grpSpPr bwMode="auto">
            <a:xfrm flipH="1" flipV="1">
              <a:off x="3945" y="1480"/>
              <a:ext cx="37" cy="73"/>
              <a:chOff x="3653" y="4688"/>
              <a:chExt cx="72" cy="144"/>
            </a:xfrm>
          </p:grpSpPr>
          <p:sp>
            <p:nvSpPr>
              <p:cNvPr id="125" name="Arc 23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Arc 23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4" name="Group 233"/>
            <p:cNvGrpSpPr>
              <a:grpSpLocks noChangeAspect="1"/>
            </p:cNvGrpSpPr>
            <p:nvPr/>
          </p:nvGrpSpPr>
          <p:grpSpPr bwMode="auto">
            <a:xfrm flipH="1" flipV="1">
              <a:off x="3946" y="1555"/>
              <a:ext cx="36" cy="73"/>
              <a:chOff x="3653" y="4688"/>
              <a:chExt cx="72" cy="144"/>
            </a:xfrm>
          </p:grpSpPr>
          <p:sp>
            <p:nvSpPr>
              <p:cNvPr id="123" name="Arc 23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Arc 23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5" name="Group 236"/>
            <p:cNvGrpSpPr>
              <a:grpSpLocks/>
            </p:cNvGrpSpPr>
            <p:nvPr/>
          </p:nvGrpSpPr>
          <p:grpSpPr bwMode="auto">
            <a:xfrm>
              <a:off x="4095" y="1030"/>
              <a:ext cx="105" cy="115"/>
              <a:chOff x="3244" y="6428"/>
              <a:chExt cx="261" cy="288"/>
            </a:xfrm>
          </p:grpSpPr>
          <p:sp>
            <p:nvSpPr>
              <p:cNvPr id="121" name="Line 237"/>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AutoShape 238"/>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56" name="Line 239"/>
            <p:cNvSpPr>
              <a:spLocks noChangeShapeType="1"/>
            </p:cNvSpPr>
            <p:nvPr/>
          </p:nvSpPr>
          <p:spPr bwMode="auto">
            <a:xfrm rot="-5400000">
              <a:off x="4384" y="2019"/>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40"/>
            <p:cNvSpPr>
              <a:spLocks noChangeShapeType="1"/>
            </p:cNvSpPr>
            <p:nvPr/>
          </p:nvSpPr>
          <p:spPr bwMode="auto">
            <a:xfrm rot="-5400000">
              <a:off x="4419" y="2019"/>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41"/>
            <p:cNvSpPr>
              <a:spLocks noChangeShapeType="1"/>
            </p:cNvSpPr>
            <p:nvPr/>
          </p:nvSpPr>
          <p:spPr bwMode="auto">
            <a:xfrm>
              <a:off x="4312" y="2020"/>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42"/>
            <p:cNvSpPr>
              <a:spLocks noChangeShapeType="1"/>
            </p:cNvSpPr>
            <p:nvPr/>
          </p:nvSpPr>
          <p:spPr bwMode="auto">
            <a:xfrm>
              <a:off x="4463" y="2020"/>
              <a:ext cx="50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Rectangle 243"/>
            <p:cNvSpPr>
              <a:spLocks noChangeArrowheads="1"/>
            </p:cNvSpPr>
            <p:nvPr/>
          </p:nvSpPr>
          <p:spPr bwMode="auto">
            <a:xfrm rot="10800000">
              <a:off x="4473" y="1711"/>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1" name="Line 244"/>
            <p:cNvSpPr>
              <a:spLocks noChangeShapeType="1"/>
            </p:cNvSpPr>
            <p:nvPr/>
          </p:nvSpPr>
          <p:spPr bwMode="auto">
            <a:xfrm rot="10800000">
              <a:off x="4641" y="1737"/>
              <a:ext cx="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2" name="Group 245"/>
            <p:cNvGrpSpPr>
              <a:grpSpLocks/>
            </p:cNvGrpSpPr>
            <p:nvPr/>
          </p:nvGrpSpPr>
          <p:grpSpPr bwMode="auto">
            <a:xfrm>
              <a:off x="4668" y="2092"/>
              <a:ext cx="168" cy="168"/>
              <a:chOff x="10316" y="10945"/>
              <a:chExt cx="420" cy="450"/>
            </a:xfrm>
          </p:grpSpPr>
          <p:sp>
            <p:nvSpPr>
              <p:cNvPr id="119" name="Oval 246"/>
              <p:cNvSpPr>
                <a:spLocks noChangeArrowheads="1"/>
              </p:cNvSpPr>
              <p:nvPr/>
            </p:nvSpPr>
            <p:spPr bwMode="auto">
              <a:xfrm>
                <a:off x="10316" y="10945"/>
                <a:ext cx="420" cy="4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20" name="Line 247"/>
              <p:cNvSpPr>
                <a:spLocks noChangeShapeType="1"/>
              </p:cNvSpPr>
              <p:nvPr/>
            </p:nvSpPr>
            <p:spPr bwMode="auto">
              <a:xfrm>
                <a:off x="10526" y="10998"/>
                <a:ext cx="0" cy="329"/>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248"/>
            <p:cNvGrpSpPr>
              <a:grpSpLocks/>
            </p:cNvGrpSpPr>
            <p:nvPr/>
          </p:nvGrpSpPr>
          <p:grpSpPr bwMode="auto">
            <a:xfrm flipH="1">
              <a:off x="4126" y="1676"/>
              <a:ext cx="104" cy="115"/>
              <a:chOff x="3244" y="6428"/>
              <a:chExt cx="261" cy="288"/>
            </a:xfrm>
          </p:grpSpPr>
          <p:sp>
            <p:nvSpPr>
              <p:cNvPr id="117" name="Line 249"/>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AutoShape 250"/>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64" name="Line 251"/>
            <p:cNvSpPr>
              <a:spLocks noChangeShapeType="1"/>
            </p:cNvSpPr>
            <p:nvPr/>
          </p:nvSpPr>
          <p:spPr bwMode="auto">
            <a:xfrm flipH="1">
              <a:off x="3984" y="1739"/>
              <a:ext cx="49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 name="Group 252"/>
            <p:cNvGrpSpPr>
              <a:grpSpLocks/>
            </p:cNvGrpSpPr>
            <p:nvPr/>
          </p:nvGrpSpPr>
          <p:grpSpPr bwMode="auto">
            <a:xfrm rot="10800000">
              <a:off x="4474" y="1054"/>
              <a:ext cx="256" cy="65"/>
              <a:chOff x="2160" y="2016"/>
              <a:chExt cx="640" cy="164"/>
            </a:xfrm>
          </p:grpSpPr>
          <p:sp>
            <p:nvSpPr>
              <p:cNvPr id="115" name="Rectangle 253"/>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16" name="Line 254"/>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 name="Line 255"/>
            <p:cNvSpPr>
              <a:spLocks noChangeShapeType="1"/>
            </p:cNvSpPr>
            <p:nvPr/>
          </p:nvSpPr>
          <p:spPr bwMode="auto">
            <a:xfrm rot="10800000">
              <a:off x="3990" y="1083"/>
              <a:ext cx="4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 name="Group 257"/>
            <p:cNvGrpSpPr>
              <a:grpSpLocks/>
            </p:cNvGrpSpPr>
            <p:nvPr/>
          </p:nvGrpSpPr>
          <p:grpSpPr bwMode="auto">
            <a:xfrm rot="10800000">
              <a:off x="4408" y="2144"/>
              <a:ext cx="256" cy="66"/>
              <a:chOff x="2160" y="2016"/>
              <a:chExt cx="640" cy="164"/>
            </a:xfrm>
          </p:grpSpPr>
          <p:sp>
            <p:nvSpPr>
              <p:cNvPr id="113" name="Rectangle 258"/>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14" name="Line 259"/>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 name="Line 260"/>
            <p:cNvSpPr>
              <a:spLocks noChangeShapeType="1"/>
            </p:cNvSpPr>
            <p:nvPr/>
          </p:nvSpPr>
          <p:spPr bwMode="auto">
            <a:xfrm rot="10800000">
              <a:off x="4300" y="2175"/>
              <a:ext cx="1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Oval 261"/>
            <p:cNvSpPr>
              <a:spLocks noChangeArrowheads="1"/>
            </p:cNvSpPr>
            <p:nvPr/>
          </p:nvSpPr>
          <p:spPr bwMode="auto">
            <a:xfrm>
              <a:off x="4956" y="1859"/>
              <a:ext cx="34" cy="3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0" name="Oval 262"/>
            <p:cNvSpPr>
              <a:spLocks noChangeArrowheads="1"/>
            </p:cNvSpPr>
            <p:nvPr/>
          </p:nvSpPr>
          <p:spPr bwMode="auto">
            <a:xfrm>
              <a:off x="4484" y="1859"/>
              <a:ext cx="36" cy="3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1" name="Line 264"/>
            <p:cNvSpPr>
              <a:spLocks noChangeShapeType="1"/>
            </p:cNvSpPr>
            <p:nvPr/>
          </p:nvSpPr>
          <p:spPr bwMode="auto">
            <a:xfrm rot="-5400000">
              <a:off x="4988" y="2280"/>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Oval 265"/>
            <p:cNvSpPr>
              <a:spLocks noChangeArrowheads="1"/>
            </p:cNvSpPr>
            <p:nvPr/>
          </p:nvSpPr>
          <p:spPr bwMode="auto">
            <a:xfrm rot="-5400000">
              <a:off x="5129" y="2691"/>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3" name="Oval 266"/>
            <p:cNvSpPr>
              <a:spLocks noChangeArrowheads="1"/>
            </p:cNvSpPr>
            <p:nvPr/>
          </p:nvSpPr>
          <p:spPr bwMode="auto">
            <a:xfrm rot="-5400000">
              <a:off x="4832" y="2687"/>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 name="Line 267"/>
            <p:cNvSpPr>
              <a:spLocks noChangeAspect="1" noChangeShapeType="1"/>
            </p:cNvSpPr>
            <p:nvPr/>
          </p:nvSpPr>
          <p:spPr bwMode="auto">
            <a:xfrm rot="5400000">
              <a:off x="4787" y="2625"/>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68"/>
            <p:cNvSpPr>
              <a:spLocks noChangeAspect="1" noChangeShapeType="1"/>
            </p:cNvSpPr>
            <p:nvPr/>
          </p:nvSpPr>
          <p:spPr bwMode="auto">
            <a:xfrm rot="5400000">
              <a:off x="5081" y="2626"/>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 name="Group 269"/>
            <p:cNvGrpSpPr>
              <a:grpSpLocks noChangeAspect="1"/>
            </p:cNvGrpSpPr>
            <p:nvPr/>
          </p:nvGrpSpPr>
          <p:grpSpPr bwMode="auto">
            <a:xfrm rot="16200000" flipV="1">
              <a:off x="4870" y="2505"/>
              <a:ext cx="37" cy="73"/>
              <a:chOff x="3653" y="4688"/>
              <a:chExt cx="72" cy="144"/>
            </a:xfrm>
          </p:grpSpPr>
          <p:sp>
            <p:nvSpPr>
              <p:cNvPr id="111" name="Arc 27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Arc 27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7" name="Group 272"/>
            <p:cNvGrpSpPr>
              <a:grpSpLocks noChangeAspect="1"/>
            </p:cNvGrpSpPr>
            <p:nvPr/>
          </p:nvGrpSpPr>
          <p:grpSpPr bwMode="auto">
            <a:xfrm rot="16200000" flipV="1">
              <a:off x="4945" y="2504"/>
              <a:ext cx="36" cy="73"/>
              <a:chOff x="3653" y="4688"/>
              <a:chExt cx="72" cy="144"/>
            </a:xfrm>
          </p:grpSpPr>
          <p:sp>
            <p:nvSpPr>
              <p:cNvPr id="109" name="Arc 27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Arc 27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 name="Group 275"/>
            <p:cNvGrpSpPr>
              <a:grpSpLocks noChangeAspect="1"/>
            </p:cNvGrpSpPr>
            <p:nvPr/>
          </p:nvGrpSpPr>
          <p:grpSpPr bwMode="auto">
            <a:xfrm rot="16200000" flipV="1">
              <a:off x="5018" y="2510"/>
              <a:ext cx="36" cy="73"/>
              <a:chOff x="3653" y="4688"/>
              <a:chExt cx="72" cy="144"/>
            </a:xfrm>
          </p:grpSpPr>
          <p:sp>
            <p:nvSpPr>
              <p:cNvPr id="107" name="Arc 27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Arc 27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9" name="Group 278"/>
            <p:cNvGrpSpPr>
              <a:grpSpLocks noChangeAspect="1"/>
            </p:cNvGrpSpPr>
            <p:nvPr/>
          </p:nvGrpSpPr>
          <p:grpSpPr bwMode="auto">
            <a:xfrm rot="16200000" flipV="1">
              <a:off x="5091" y="2508"/>
              <a:ext cx="36" cy="73"/>
              <a:chOff x="3653" y="4688"/>
              <a:chExt cx="72" cy="144"/>
            </a:xfrm>
          </p:grpSpPr>
          <p:sp>
            <p:nvSpPr>
              <p:cNvPr id="105" name="Arc 27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Arc 28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0" name="Group 282"/>
            <p:cNvGrpSpPr>
              <a:grpSpLocks noChangeAspect="1"/>
            </p:cNvGrpSpPr>
            <p:nvPr/>
          </p:nvGrpSpPr>
          <p:grpSpPr bwMode="auto">
            <a:xfrm rot="-5400000" flipH="1" flipV="1">
              <a:off x="4769" y="2413"/>
              <a:ext cx="37" cy="72"/>
              <a:chOff x="3653" y="4688"/>
              <a:chExt cx="72" cy="144"/>
            </a:xfrm>
          </p:grpSpPr>
          <p:sp>
            <p:nvSpPr>
              <p:cNvPr id="103" name="Arc 28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Arc 28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 name="Group 285"/>
            <p:cNvGrpSpPr>
              <a:grpSpLocks noChangeAspect="1"/>
            </p:cNvGrpSpPr>
            <p:nvPr/>
          </p:nvGrpSpPr>
          <p:grpSpPr bwMode="auto">
            <a:xfrm rot="-5400000" flipH="1" flipV="1">
              <a:off x="4844" y="2412"/>
              <a:ext cx="36" cy="73"/>
              <a:chOff x="3653" y="4688"/>
              <a:chExt cx="72" cy="144"/>
            </a:xfrm>
          </p:grpSpPr>
          <p:sp>
            <p:nvSpPr>
              <p:cNvPr id="101" name="Arc 28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Arc 28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 name="Group 288"/>
            <p:cNvGrpSpPr>
              <a:grpSpLocks noChangeAspect="1"/>
            </p:cNvGrpSpPr>
            <p:nvPr/>
          </p:nvGrpSpPr>
          <p:grpSpPr bwMode="auto">
            <a:xfrm rot="-5400000" flipH="1" flipV="1">
              <a:off x="4917" y="2412"/>
              <a:ext cx="36" cy="73"/>
              <a:chOff x="3653" y="4688"/>
              <a:chExt cx="72" cy="144"/>
            </a:xfrm>
          </p:grpSpPr>
          <p:sp>
            <p:nvSpPr>
              <p:cNvPr id="99" name="Arc 28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 name="Arc 29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3" name="Group 291"/>
            <p:cNvGrpSpPr>
              <a:grpSpLocks noChangeAspect="1"/>
            </p:cNvGrpSpPr>
            <p:nvPr/>
          </p:nvGrpSpPr>
          <p:grpSpPr bwMode="auto">
            <a:xfrm rot="-5400000" flipH="1" flipV="1">
              <a:off x="4990" y="2414"/>
              <a:ext cx="36" cy="73"/>
              <a:chOff x="3653" y="4688"/>
              <a:chExt cx="72" cy="144"/>
            </a:xfrm>
          </p:grpSpPr>
          <p:sp>
            <p:nvSpPr>
              <p:cNvPr id="97" name="Arc 2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Arc 2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4" name="Group 294"/>
            <p:cNvGrpSpPr>
              <a:grpSpLocks noChangeAspect="1"/>
            </p:cNvGrpSpPr>
            <p:nvPr/>
          </p:nvGrpSpPr>
          <p:grpSpPr bwMode="auto">
            <a:xfrm rot="-5400000" flipH="1" flipV="1">
              <a:off x="5066" y="2414"/>
              <a:ext cx="37" cy="73"/>
              <a:chOff x="3653" y="4688"/>
              <a:chExt cx="72" cy="144"/>
            </a:xfrm>
          </p:grpSpPr>
          <p:sp>
            <p:nvSpPr>
              <p:cNvPr id="95" name="Arc 2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Arc 2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5" name="Group 297"/>
            <p:cNvGrpSpPr>
              <a:grpSpLocks noChangeAspect="1"/>
            </p:cNvGrpSpPr>
            <p:nvPr/>
          </p:nvGrpSpPr>
          <p:grpSpPr bwMode="auto">
            <a:xfrm rot="-5400000" flipH="1" flipV="1">
              <a:off x="5140" y="2413"/>
              <a:ext cx="36" cy="73"/>
              <a:chOff x="3653" y="4688"/>
              <a:chExt cx="72" cy="144"/>
            </a:xfrm>
          </p:grpSpPr>
          <p:sp>
            <p:nvSpPr>
              <p:cNvPr id="93" name="Arc 29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Arc 29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6" name="Line 300"/>
            <p:cNvSpPr>
              <a:spLocks noChangeShapeType="1"/>
            </p:cNvSpPr>
            <p:nvPr/>
          </p:nvSpPr>
          <p:spPr bwMode="auto">
            <a:xfrm>
              <a:off x="4752" y="2317"/>
              <a:ext cx="0" cy="1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301"/>
            <p:cNvSpPr>
              <a:spLocks noChangeShapeType="1"/>
            </p:cNvSpPr>
            <p:nvPr/>
          </p:nvSpPr>
          <p:spPr bwMode="auto">
            <a:xfrm>
              <a:off x="4748" y="2314"/>
              <a:ext cx="5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Text Box 302"/>
            <p:cNvSpPr txBox="1">
              <a:spLocks noChangeArrowheads="1"/>
            </p:cNvSpPr>
            <p:nvPr/>
          </p:nvSpPr>
          <p:spPr bwMode="auto">
            <a:xfrm>
              <a:off x="4320" y="2207"/>
              <a:ext cx="3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2</a:t>
              </a:r>
              <a:r>
                <a:rPr lang="en-US" altLang="zh-CN" sz="1800">
                  <a:solidFill>
                    <a:srgbClr val="000066"/>
                  </a:solidFill>
                  <a:latin typeface="Times New Roman" panose="02020603050405020304" pitchFamily="18" charset="0"/>
                </a:rPr>
                <a:t>-</a:t>
              </a: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1</a:t>
              </a:r>
            </a:p>
          </p:txBody>
        </p:sp>
        <p:sp>
          <p:nvSpPr>
            <p:cNvPr id="89" name="Line 303"/>
            <p:cNvSpPr>
              <a:spLocks noChangeShapeType="1"/>
            </p:cNvSpPr>
            <p:nvPr/>
          </p:nvSpPr>
          <p:spPr bwMode="auto">
            <a:xfrm>
              <a:off x="4362" y="2246"/>
              <a:ext cx="246" cy="0"/>
            </a:xfrm>
            <a:prstGeom prst="line">
              <a:avLst/>
            </a:prstGeom>
            <a:noFill/>
            <a:ln w="1270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0" name="Text Box 304"/>
            <p:cNvSpPr txBox="1">
              <a:spLocks noChangeArrowheads="1"/>
            </p:cNvSpPr>
            <p:nvPr/>
          </p:nvSpPr>
          <p:spPr bwMode="auto">
            <a:xfrm>
              <a:off x="4464" y="1959"/>
              <a:ext cx="4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5</a:t>
              </a:r>
            </a:p>
          </p:txBody>
        </p:sp>
        <p:sp>
          <p:nvSpPr>
            <p:cNvPr id="91" name="Text Box 305"/>
            <p:cNvSpPr txBox="1">
              <a:spLocks noChangeArrowheads="1"/>
            </p:cNvSpPr>
            <p:nvPr/>
          </p:nvSpPr>
          <p:spPr bwMode="auto">
            <a:xfrm>
              <a:off x="4932" y="2209"/>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_</a:t>
              </a:r>
              <a:endParaRPr lang="en-US" altLang="zh-CN" sz="1800" baseline="-25000">
                <a:solidFill>
                  <a:srgbClr val="000066"/>
                </a:solidFill>
                <a:latin typeface="Times New Roman" panose="02020603050405020304" pitchFamily="18" charset="0"/>
              </a:endParaRPr>
            </a:p>
          </p:txBody>
        </p:sp>
        <p:sp>
          <p:nvSpPr>
            <p:cNvPr id="92" name="Text Box 307"/>
            <p:cNvSpPr txBox="1">
              <a:spLocks noChangeArrowheads="1"/>
            </p:cNvSpPr>
            <p:nvPr/>
          </p:nvSpPr>
          <p:spPr bwMode="auto">
            <a:xfrm>
              <a:off x="3600" y="1284"/>
              <a:ext cx="3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a:t>
              </a:r>
            </a:p>
          </p:txBody>
        </p:sp>
      </p:grpSp>
      <p:sp>
        <p:nvSpPr>
          <p:cNvPr id="143" name="Text Box 463"/>
          <p:cNvSpPr txBox="1">
            <a:spLocks noChangeArrowheads="1"/>
          </p:cNvSpPr>
          <p:nvPr/>
        </p:nvSpPr>
        <p:spPr bwMode="auto">
          <a:xfrm>
            <a:off x="4956949" y="2575287"/>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030301"/>
                </a:solidFill>
                <a:latin typeface="Times New Roman" panose="02020603050405020304" pitchFamily="18" charset="0"/>
                <a:cs typeface="Times New Roman" panose="02020603050405020304" pitchFamily="18" charset="0"/>
              </a:rPr>
              <a:t>正半周期＝</a:t>
            </a:r>
          </a:p>
        </p:txBody>
      </p:sp>
      <p:sp>
        <p:nvSpPr>
          <p:cNvPr id="144" name="Text Box 590"/>
          <p:cNvSpPr txBox="1">
            <a:spLocks noChangeArrowheads="1"/>
          </p:cNvSpPr>
          <p:nvPr/>
        </p:nvSpPr>
        <p:spPr bwMode="auto">
          <a:xfrm>
            <a:off x="4166374" y="5709012"/>
            <a:ext cx="21875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全波检波</a:t>
            </a:r>
          </a:p>
        </p:txBody>
      </p:sp>
      <p:sp>
        <p:nvSpPr>
          <p:cNvPr id="145" name="Line 4"/>
          <p:cNvSpPr>
            <a:spLocks noChangeShapeType="1"/>
          </p:cNvSpPr>
          <p:nvPr/>
        </p:nvSpPr>
        <p:spPr bwMode="auto">
          <a:xfrm>
            <a:off x="2552103" y="4092293"/>
            <a:ext cx="0" cy="215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Text Box 5"/>
          <p:cNvSpPr txBox="1">
            <a:spLocks noChangeArrowheads="1"/>
          </p:cNvSpPr>
          <p:nvPr/>
        </p:nvSpPr>
        <p:spPr bwMode="auto">
          <a:xfrm>
            <a:off x="1709140" y="2882618"/>
            <a:ext cx="508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c2</a:t>
            </a:r>
          </a:p>
        </p:txBody>
      </p:sp>
      <p:sp>
        <p:nvSpPr>
          <p:cNvPr id="147" name="Text Box 6"/>
          <p:cNvSpPr txBox="1">
            <a:spLocks noChangeArrowheads="1"/>
          </p:cNvSpPr>
          <p:nvPr/>
        </p:nvSpPr>
        <p:spPr bwMode="auto">
          <a:xfrm>
            <a:off x="1752003" y="2461931"/>
            <a:ext cx="5127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c1</a:t>
            </a:r>
          </a:p>
        </p:txBody>
      </p:sp>
      <p:sp>
        <p:nvSpPr>
          <p:cNvPr id="148" name="Line 7"/>
          <p:cNvSpPr>
            <a:spLocks noChangeShapeType="1"/>
          </p:cNvSpPr>
          <p:nvPr/>
        </p:nvSpPr>
        <p:spPr bwMode="auto">
          <a:xfrm>
            <a:off x="1777403" y="3822418"/>
            <a:ext cx="19716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Oval 8"/>
          <p:cNvSpPr>
            <a:spLocks noChangeArrowheads="1"/>
          </p:cNvSpPr>
          <p:nvPr/>
        </p:nvSpPr>
        <p:spPr bwMode="auto">
          <a:xfrm>
            <a:off x="2523528" y="4031968"/>
            <a:ext cx="53975" cy="5397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0" name="Line 9"/>
          <p:cNvSpPr>
            <a:spLocks noChangeShapeType="1"/>
          </p:cNvSpPr>
          <p:nvPr/>
        </p:nvSpPr>
        <p:spPr bwMode="auto">
          <a:xfrm>
            <a:off x="2075853" y="2842931"/>
            <a:ext cx="0" cy="1755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10"/>
          <p:cNvSpPr>
            <a:spLocks noChangeShapeType="1"/>
          </p:cNvSpPr>
          <p:nvPr/>
        </p:nvSpPr>
        <p:spPr bwMode="auto">
          <a:xfrm flipH="1">
            <a:off x="2798165" y="4893981"/>
            <a:ext cx="6048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Line 11"/>
          <p:cNvSpPr>
            <a:spLocks noChangeShapeType="1"/>
          </p:cNvSpPr>
          <p:nvPr/>
        </p:nvSpPr>
        <p:spPr bwMode="auto">
          <a:xfrm>
            <a:off x="4698403" y="2877856"/>
            <a:ext cx="0" cy="201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Oval 13"/>
          <p:cNvSpPr>
            <a:spLocks noChangeArrowheads="1"/>
          </p:cNvSpPr>
          <p:nvPr/>
        </p:nvSpPr>
        <p:spPr bwMode="auto">
          <a:xfrm>
            <a:off x="3733203" y="4031968"/>
            <a:ext cx="53975" cy="5397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4" name="Text Box 14"/>
          <p:cNvSpPr txBox="1">
            <a:spLocks noChangeArrowheads="1"/>
          </p:cNvSpPr>
          <p:nvPr/>
        </p:nvSpPr>
        <p:spPr bwMode="auto">
          <a:xfrm>
            <a:off x="2780703" y="431136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C</a:t>
            </a:r>
            <a:endParaRPr lang="en-US" altLang="zh-CN" sz="1800" baseline="-25000">
              <a:solidFill>
                <a:srgbClr val="000066"/>
              </a:solidFill>
              <a:latin typeface="Times New Roman" panose="02020603050405020304" pitchFamily="18" charset="0"/>
            </a:endParaRPr>
          </a:p>
        </p:txBody>
      </p:sp>
      <p:sp>
        <p:nvSpPr>
          <p:cNvPr id="155" name="Text Box 15"/>
          <p:cNvSpPr txBox="1">
            <a:spLocks noChangeArrowheads="1"/>
          </p:cNvSpPr>
          <p:nvPr/>
        </p:nvSpPr>
        <p:spPr bwMode="auto">
          <a:xfrm>
            <a:off x="2371128" y="4597118"/>
            <a:ext cx="4841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5</a:t>
            </a:r>
          </a:p>
        </p:txBody>
      </p:sp>
      <p:sp>
        <p:nvSpPr>
          <p:cNvPr id="156" name="Line 16"/>
          <p:cNvSpPr>
            <a:spLocks noChangeShapeType="1"/>
          </p:cNvSpPr>
          <p:nvPr/>
        </p:nvSpPr>
        <p:spPr bwMode="auto">
          <a:xfrm flipV="1">
            <a:off x="1785340" y="3203293"/>
            <a:ext cx="0" cy="622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Line 17"/>
          <p:cNvSpPr>
            <a:spLocks noChangeShapeType="1"/>
          </p:cNvSpPr>
          <p:nvPr/>
        </p:nvSpPr>
        <p:spPr bwMode="auto">
          <a:xfrm>
            <a:off x="1788515" y="1919006"/>
            <a:ext cx="1954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18"/>
          <p:cNvSpPr>
            <a:spLocks noChangeShapeType="1"/>
          </p:cNvSpPr>
          <p:nvPr/>
        </p:nvSpPr>
        <p:spPr bwMode="auto">
          <a:xfrm flipV="1">
            <a:off x="1788515" y="1919006"/>
            <a:ext cx="0" cy="5873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20"/>
          <p:cNvSpPr>
            <a:spLocks noChangeShapeType="1"/>
          </p:cNvSpPr>
          <p:nvPr/>
        </p:nvSpPr>
        <p:spPr bwMode="auto">
          <a:xfrm rot="16200000">
            <a:off x="2853728" y="4301843"/>
            <a:ext cx="165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 name="Line 21"/>
          <p:cNvSpPr>
            <a:spLocks noChangeShapeType="1"/>
          </p:cNvSpPr>
          <p:nvPr/>
        </p:nvSpPr>
        <p:spPr bwMode="auto">
          <a:xfrm rot="16200000">
            <a:off x="2909290" y="4301843"/>
            <a:ext cx="165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Line 22"/>
          <p:cNvSpPr>
            <a:spLocks noChangeShapeType="1"/>
          </p:cNvSpPr>
          <p:nvPr/>
        </p:nvSpPr>
        <p:spPr bwMode="auto">
          <a:xfrm>
            <a:off x="1790103" y="2846106"/>
            <a:ext cx="2873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Line 23"/>
          <p:cNvSpPr>
            <a:spLocks noChangeShapeType="1"/>
          </p:cNvSpPr>
          <p:nvPr/>
        </p:nvSpPr>
        <p:spPr bwMode="auto">
          <a:xfrm flipH="1">
            <a:off x="2804515" y="2861981"/>
            <a:ext cx="0" cy="20399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Text Box 24"/>
          <p:cNvSpPr txBox="1">
            <a:spLocks noChangeArrowheads="1"/>
          </p:cNvSpPr>
          <p:nvPr/>
        </p:nvSpPr>
        <p:spPr bwMode="auto">
          <a:xfrm>
            <a:off x="2904528" y="459711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P</a:t>
            </a:r>
            <a:endParaRPr lang="en-US" altLang="zh-CN" sz="1800" i="1" baseline="-25000">
              <a:solidFill>
                <a:srgbClr val="000066"/>
              </a:solidFill>
              <a:latin typeface="Times New Roman" panose="02020603050405020304" pitchFamily="18" charset="0"/>
            </a:endParaRPr>
          </a:p>
        </p:txBody>
      </p:sp>
      <p:grpSp>
        <p:nvGrpSpPr>
          <p:cNvPr id="164" name="Group 25"/>
          <p:cNvGrpSpPr>
            <a:grpSpLocks/>
          </p:cNvGrpSpPr>
          <p:nvPr/>
        </p:nvGrpSpPr>
        <p:grpSpPr bwMode="auto">
          <a:xfrm>
            <a:off x="3095028" y="4451068"/>
            <a:ext cx="266700" cy="285750"/>
            <a:chOff x="5295" y="5595"/>
            <a:chExt cx="420" cy="450"/>
          </a:xfrm>
        </p:grpSpPr>
        <p:sp>
          <p:nvSpPr>
            <p:cNvPr id="165" name="Oval 26"/>
            <p:cNvSpPr>
              <a:spLocks noChangeArrowheads="1"/>
            </p:cNvSpPr>
            <p:nvPr/>
          </p:nvSpPr>
          <p:spPr bwMode="auto">
            <a:xfrm>
              <a:off x="5295" y="5595"/>
              <a:ext cx="420" cy="4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66" name="Line 27"/>
            <p:cNvSpPr>
              <a:spLocks noChangeShapeType="1"/>
            </p:cNvSpPr>
            <p:nvPr/>
          </p:nvSpPr>
          <p:spPr bwMode="auto">
            <a:xfrm>
              <a:off x="5520" y="5631"/>
              <a:ext cx="0" cy="329"/>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167" name="Line 31"/>
          <p:cNvSpPr>
            <a:spLocks noChangeAspect="1" noChangeShapeType="1"/>
          </p:cNvSpPr>
          <p:nvPr/>
        </p:nvSpPr>
        <p:spPr bwMode="auto">
          <a:xfrm flipH="1">
            <a:off x="2807690" y="2588931"/>
            <a:ext cx="274638" cy="2746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Text Box 32"/>
          <p:cNvSpPr txBox="1">
            <a:spLocks noChangeArrowheads="1"/>
          </p:cNvSpPr>
          <p:nvPr/>
        </p:nvSpPr>
        <p:spPr bwMode="auto">
          <a:xfrm>
            <a:off x="4419003" y="2323818"/>
            <a:ext cx="5508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4</a:t>
            </a:r>
          </a:p>
        </p:txBody>
      </p:sp>
      <p:sp>
        <p:nvSpPr>
          <p:cNvPr id="169" name="Text Box 33"/>
          <p:cNvSpPr txBox="1">
            <a:spLocks noChangeArrowheads="1"/>
          </p:cNvSpPr>
          <p:nvPr/>
        </p:nvSpPr>
        <p:spPr bwMode="auto">
          <a:xfrm>
            <a:off x="2755303" y="2158718"/>
            <a:ext cx="5318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1</a:t>
            </a:r>
          </a:p>
        </p:txBody>
      </p:sp>
      <p:sp>
        <p:nvSpPr>
          <p:cNvPr id="170" name="Text Box 34"/>
          <p:cNvSpPr txBox="1">
            <a:spLocks noChangeArrowheads="1"/>
          </p:cNvSpPr>
          <p:nvPr/>
        </p:nvSpPr>
        <p:spPr bwMode="auto">
          <a:xfrm>
            <a:off x="4114203" y="3390618"/>
            <a:ext cx="6080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D3</a:t>
            </a:r>
          </a:p>
        </p:txBody>
      </p:sp>
      <p:sp>
        <p:nvSpPr>
          <p:cNvPr id="171" name="Text Box 35"/>
          <p:cNvSpPr txBox="1">
            <a:spLocks noChangeArrowheads="1"/>
          </p:cNvSpPr>
          <p:nvPr/>
        </p:nvSpPr>
        <p:spPr bwMode="auto">
          <a:xfrm>
            <a:off x="3066453" y="3384268"/>
            <a:ext cx="7032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D2</a:t>
            </a:r>
          </a:p>
        </p:txBody>
      </p:sp>
      <p:sp>
        <p:nvSpPr>
          <p:cNvPr id="172" name="Text Box 36"/>
          <p:cNvSpPr txBox="1">
            <a:spLocks noChangeArrowheads="1"/>
          </p:cNvSpPr>
          <p:nvPr/>
        </p:nvSpPr>
        <p:spPr bwMode="auto">
          <a:xfrm>
            <a:off x="2868015" y="1895193"/>
            <a:ext cx="603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D1</a:t>
            </a:r>
          </a:p>
        </p:txBody>
      </p:sp>
      <p:sp>
        <p:nvSpPr>
          <p:cNvPr id="173" name="Text Box 37"/>
          <p:cNvSpPr txBox="1">
            <a:spLocks noChangeArrowheads="1"/>
          </p:cNvSpPr>
          <p:nvPr/>
        </p:nvSpPr>
        <p:spPr bwMode="auto">
          <a:xfrm>
            <a:off x="4344390" y="3111218"/>
            <a:ext cx="644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3</a:t>
            </a:r>
          </a:p>
        </p:txBody>
      </p:sp>
      <p:sp>
        <p:nvSpPr>
          <p:cNvPr id="174" name="Text Box 38"/>
          <p:cNvSpPr txBox="1">
            <a:spLocks noChangeArrowheads="1"/>
          </p:cNvSpPr>
          <p:nvPr/>
        </p:nvSpPr>
        <p:spPr bwMode="auto">
          <a:xfrm>
            <a:off x="2817215" y="3082643"/>
            <a:ext cx="506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2</a:t>
            </a:r>
          </a:p>
        </p:txBody>
      </p:sp>
      <p:sp>
        <p:nvSpPr>
          <p:cNvPr id="175" name="Text Box 39"/>
          <p:cNvSpPr txBox="1">
            <a:spLocks noChangeArrowheads="1"/>
          </p:cNvSpPr>
          <p:nvPr/>
        </p:nvSpPr>
        <p:spPr bwMode="auto">
          <a:xfrm>
            <a:off x="4114203" y="2006318"/>
            <a:ext cx="684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D4</a:t>
            </a:r>
          </a:p>
        </p:txBody>
      </p:sp>
      <p:sp>
        <p:nvSpPr>
          <p:cNvPr id="176" name="Rectangle 40"/>
          <p:cNvSpPr>
            <a:spLocks noChangeAspect="1" noChangeArrowheads="1"/>
          </p:cNvSpPr>
          <p:nvPr/>
        </p:nvSpPr>
        <p:spPr bwMode="auto">
          <a:xfrm rot="2700000" flipH="1">
            <a:off x="4290415" y="2552418"/>
            <a:ext cx="266700" cy="103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177" name="Group 41"/>
          <p:cNvGrpSpPr>
            <a:grpSpLocks noChangeAspect="1"/>
          </p:cNvGrpSpPr>
          <p:nvPr/>
        </p:nvGrpSpPr>
        <p:grpSpPr bwMode="auto">
          <a:xfrm rot="13500000" flipV="1">
            <a:off x="4060228" y="2223806"/>
            <a:ext cx="165100" cy="182562"/>
            <a:chOff x="3244" y="6428"/>
            <a:chExt cx="261" cy="288"/>
          </a:xfrm>
        </p:grpSpPr>
        <p:sp>
          <p:nvSpPr>
            <p:cNvPr id="178" name="Line 42"/>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AutoShape 43"/>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0" name="Line 44"/>
          <p:cNvSpPr>
            <a:spLocks noChangeAspect="1" noChangeShapeType="1"/>
          </p:cNvSpPr>
          <p:nvPr/>
        </p:nvSpPr>
        <p:spPr bwMode="auto">
          <a:xfrm rot="13500000" flipV="1">
            <a:off x="3622078" y="2211106"/>
            <a:ext cx="8286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1" name="Group 45"/>
          <p:cNvGrpSpPr>
            <a:grpSpLocks noChangeAspect="1"/>
          </p:cNvGrpSpPr>
          <p:nvPr/>
        </p:nvGrpSpPr>
        <p:grpSpPr bwMode="auto">
          <a:xfrm rot="2700000">
            <a:off x="3295053" y="3358868"/>
            <a:ext cx="166687" cy="182563"/>
            <a:chOff x="3244" y="6428"/>
            <a:chExt cx="261" cy="288"/>
          </a:xfrm>
        </p:grpSpPr>
        <p:sp>
          <p:nvSpPr>
            <p:cNvPr id="182" name="Line 46"/>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AutoShape 47"/>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4" name="Line 48"/>
          <p:cNvSpPr>
            <a:spLocks noChangeAspect="1" noChangeShapeType="1"/>
          </p:cNvSpPr>
          <p:nvPr/>
        </p:nvSpPr>
        <p:spPr bwMode="auto">
          <a:xfrm rot="2700000">
            <a:off x="3088678" y="3546193"/>
            <a:ext cx="7731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5" name="Group 49"/>
          <p:cNvGrpSpPr>
            <a:grpSpLocks noChangeAspect="1"/>
          </p:cNvGrpSpPr>
          <p:nvPr/>
        </p:nvGrpSpPr>
        <p:grpSpPr bwMode="auto">
          <a:xfrm rot="18900000" flipH="1">
            <a:off x="3372047" y="2127761"/>
            <a:ext cx="165100" cy="182563"/>
            <a:chOff x="3244" y="6428"/>
            <a:chExt cx="261" cy="288"/>
          </a:xfrm>
        </p:grpSpPr>
        <p:sp>
          <p:nvSpPr>
            <p:cNvPr id="186" name="Line 5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AutoShape 51"/>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8" name="Line 52"/>
          <p:cNvSpPr>
            <a:spLocks noChangeShapeType="1"/>
          </p:cNvSpPr>
          <p:nvPr/>
        </p:nvSpPr>
        <p:spPr bwMode="auto">
          <a:xfrm rot="18900000" flipH="1">
            <a:off x="3185515" y="2158718"/>
            <a:ext cx="65563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9" name="Group 53"/>
          <p:cNvGrpSpPr>
            <a:grpSpLocks noChangeAspect="1"/>
          </p:cNvGrpSpPr>
          <p:nvPr/>
        </p:nvGrpSpPr>
        <p:grpSpPr bwMode="auto">
          <a:xfrm rot="18900000" flipV="1">
            <a:off x="4038797" y="3356486"/>
            <a:ext cx="165100" cy="182563"/>
            <a:chOff x="3244" y="6428"/>
            <a:chExt cx="261" cy="288"/>
          </a:xfrm>
        </p:grpSpPr>
        <p:sp>
          <p:nvSpPr>
            <p:cNvPr id="190" name="Line 54"/>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 name="AutoShape 55"/>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92" name="Line 56"/>
          <p:cNvSpPr>
            <a:spLocks noChangeAspect="1" noChangeShapeType="1"/>
          </p:cNvSpPr>
          <p:nvPr/>
        </p:nvSpPr>
        <p:spPr bwMode="auto">
          <a:xfrm rot="18900000" flipV="1">
            <a:off x="3634778" y="3549368"/>
            <a:ext cx="7747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 name="Rectangle 57"/>
          <p:cNvSpPr>
            <a:spLocks noChangeAspect="1" noChangeArrowheads="1"/>
          </p:cNvSpPr>
          <p:nvPr/>
        </p:nvSpPr>
        <p:spPr bwMode="auto">
          <a:xfrm rot="2700000">
            <a:off x="2972791" y="3111218"/>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4" name="Line 58"/>
          <p:cNvSpPr>
            <a:spLocks noChangeAspect="1" noChangeShapeType="1"/>
          </p:cNvSpPr>
          <p:nvPr/>
        </p:nvSpPr>
        <p:spPr bwMode="auto">
          <a:xfrm rot="2700000">
            <a:off x="2763241" y="2965168"/>
            <a:ext cx="28416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Rectangle 59"/>
          <p:cNvSpPr>
            <a:spLocks noChangeAspect="1" noChangeArrowheads="1"/>
          </p:cNvSpPr>
          <p:nvPr/>
        </p:nvSpPr>
        <p:spPr bwMode="auto">
          <a:xfrm rot="18900000">
            <a:off x="4247553" y="3130268"/>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6" name="Line 60"/>
          <p:cNvSpPr>
            <a:spLocks noChangeAspect="1" noChangeShapeType="1"/>
          </p:cNvSpPr>
          <p:nvPr/>
        </p:nvSpPr>
        <p:spPr bwMode="auto">
          <a:xfrm rot="18900000">
            <a:off x="4430115" y="2977868"/>
            <a:ext cx="31273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Rectangle 61"/>
          <p:cNvSpPr>
            <a:spLocks noChangeAspect="1" noChangeArrowheads="1"/>
          </p:cNvSpPr>
          <p:nvPr/>
        </p:nvSpPr>
        <p:spPr bwMode="auto">
          <a:xfrm rot="18900000">
            <a:off x="3050578" y="2436531"/>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8" name="Line 62"/>
          <p:cNvSpPr>
            <a:spLocks noChangeShapeType="1"/>
          </p:cNvSpPr>
          <p:nvPr/>
        </p:nvSpPr>
        <p:spPr bwMode="auto">
          <a:xfrm>
            <a:off x="1688503" y="2534956"/>
            <a:ext cx="0" cy="676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9" name="Oval 63"/>
          <p:cNvSpPr>
            <a:spLocks noChangeArrowheads="1"/>
          </p:cNvSpPr>
          <p:nvPr/>
        </p:nvSpPr>
        <p:spPr bwMode="auto">
          <a:xfrm>
            <a:off x="1305915" y="3090581"/>
            <a:ext cx="53975" cy="5397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0" name="Oval 64"/>
          <p:cNvSpPr>
            <a:spLocks noChangeArrowheads="1"/>
          </p:cNvSpPr>
          <p:nvPr/>
        </p:nvSpPr>
        <p:spPr bwMode="auto">
          <a:xfrm>
            <a:off x="1313853" y="2625443"/>
            <a:ext cx="53975" cy="5397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01" name="Text Box 65"/>
          <p:cNvSpPr txBox="1">
            <a:spLocks noChangeArrowheads="1"/>
          </p:cNvSpPr>
          <p:nvPr/>
        </p:nvSpPr>
        <p:spPr bwMode="auto">
          <a:xfrm>
            <a:off x="3626840" y="5097181"/>
            <a:ext cx="5238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a:t>
            </a:r>
            <a:endParaRPr lang="en-US" altLang="zh-CN" sz="1800" i="1" baseline="-25000">
              <a:solidFill>
                <a:srgbClr val="000066"/>
              </a:solidFill>
              <a:latin typeface="Times New Roman" panose="02020603050405020304" pitchFamily="18" charset="0"/>
            </a:endParaRPr>
          </a:p>
        </p:txBody>
      </p:sp>
      <p:sp>
        <p:nvSpPr>
          <p:cNvPr id="202" name="Text Box 66"/>
          <p:cNvSpPr txBox="1">
            <a:spLocks noChangeArrowheads="1"/>
          </p:cNvSpPr>
          <p:nvPr/>
        </p:nvSpPr>
        <p:spPr bwMode="auto">
          <a:xfrm>
            <a:off x="1436090" y="2322231"/>
            <a:ext cx="4095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endParaRPr lang="en-US" altLang="zh-CN" sz="1800" baseline="-25000">
              <a:solidFill>
                <a:srgbClr val="000066"/>
              </a:solidFill>
              <a:latin typeface="Times New Roman" panose="02020603050405020304" pitchFamily="18" charset="0"/>
            </a:endParaRPr>
          </a:p>
        </p:txBody>
      </p:sp>
      <p:sp>
        <p:nvSpPr>
          <p:cNvPr id="203" name="Line 67"/>
          <p:cNvSpPr>
            <a:spLocks noChangeAspect="1" noChangeShapeType="1"/>
          </p:cNvSpPr>
          <p:nvPr/>
        </p:nvSpPr>
        <p:spPr bwMode="auto">
          <a:xfrm rot="10800000">
            <a:off x="1374178" y="2658781"/>
            <a:ext cx="209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68"/>
          <p:cNvSpPr>
            <a:spLocks noChangeAspect="1" noChangeShapeType="1"/>
          </p:cNvSpPr>
          <p:nvPr/>
        </p:nvSpPr>
        <p:spPr bwMode="auto">
          <a:xfrm rot="10800000">
            <a:off x="1372590" y="3128681"/>
            <a:ext cx="209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 name="Group 69"/>
          <p:cNvGrpSpPr>
            <a:grpSpLocks noChangeAspect="1"/>
          </p:cNvGrpSpPr>
          <p:nvPr/>
        </p:nvGrpSpPr>
        <p:grpSpPr bwMode="auto">
          <a:xfrm flipV="1">
            <a:off x="1582140" y="2657193"/>
            <a:ext cx="58738" cy="115888"/>
            <a:chOff x="3653" y="4688"/>
            <a:chExt cx="72" cy="144"/>
          </a:xfrm>
        </p:grpSpPr>
        <p:sp>
          <p:nvSpPr>
            <p:cNvPr id="206" name="Arc 7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Arc 7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8" name="Group 72"/>
          <p:cNvGrpSpPr>
            <a:grpSpLocks noChangeAspect="1"/>
          </p:cNvGrpSpPr>
          <p:nvPr/>
        </p:nvGrpSpPr>
        <p:grpSpPr bwMode="auto">
          <a:xfrm flipV="1">
            <a:off x="1582140" y="2774668"/>
            <a:ext cx="58738" cy="115888"/>
            <a:chOff x="3653" y="4688"/>
            <a:chExt cx="72" cy="144"/>
          </a:xfrm>
        </p:grpSpPr>
        <p:sp>
          <p:nvSpPr>
            <p:cNvPr id="209" name="Arc 7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 name="Arc 7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1" name="Group 75"/>
          <p:cNvGrpSpPr>
            <a:grpSpLocks noChangeAspect="1"/>
          </p:cNvGrpSpPr>
          <p:nvPr/>
        </p:nvGrpSpPr>
        <p:grpSpPr bwMode="auto">
          <a:xfrm flipV="1">
            <a:off x="1574203" y="2890556"/>
            <a:ext cx="57150" cy="115887"/>
            <a:chOff x="3653" y="4688"/>
            <a:chExt cx="72" cy="144"/>
          </a:xfrm>
        </p:grpSpPr>
        <p:sp>
          <p:nvSpPr>
            <p:cNvPr id="212" name="Arc 7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 name="Arc 7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4" name="Group 78"/>
          <p:cNvGrpSpPr>
            <a:grpSpLocks noChangeAspect="1"/>
          </p:cNvGrpSpPr>
          <p:nvPr/>
        </p:nvGrpSpPr>
        <p:grpSpPr bwMode="auto">
          <a:xfrm flipV="1">
            <a:off x="1575790" y="3006443"/>
            <a:ext cx="58738" cy="115888"/>
            <a:chOff x="3653" y="4688"/>
            <a:chExt cx="72" cy="144"/>
          </a:xfrm>
        </p:grpSpPr>
        <p:sp>
          <p:nvSpPr>
            <p:cNvPr id="215" name="Arc 7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 name="Arc 8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7" name="Group 82"/>
          <p:cNvGrpSpPr>
            <a:grpSpLocks noChangeAspect="1"/>
          </p:cNvGrpSpPr>
          <p:nvPr/>
        </p:nvGrpSpPr>
        <p:grpSpPr bwMode="auto">
          <a:xfrm flipH="1" flipV="1">
            <a:off x="1729778" y="2498443"/>
            <a:ext cx="58737" cy="114300"/>
            <a:chOff x="3653" y="4688"/>
            <a:chExt cx="72" cy="144"/>
          </a:xfrm>
        </p:grpSpPr>
        <p:sp>
          <p:nvSpPr>
            <p:cNvPr id="218" name="Arc 8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 name="Arc 8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0" name="Group 85"/>
          <p:cNvGrpSpPr>
            <a:grpSpLocks noChangeAspect="1"/>
          </p:cNvGrpSpPr>
          <p:nvPr/>
        </p:nvGrpSpPr>
        <p:grpSpPr bwMode="auto">
          <a:xfrm flipH="1" flipV="1">
            <a:off x="1729778" y="2614331"/>
            <a:ext cx="57150" cy="115887"/>
            <a:chOff x="3653" y="4688"/>
            <a:chExt cx="72" cy="144"/>
          </a:xfrm>
        </p:grpSpPr>
        <p:sp>
          <p:nvSpPr>
            <p:cNvPr id="221" name="Arc 8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2" name="Arc 8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3" name="Group 88"/>
          <p:cNvGrpSpPr>
            <a:grpSpLocks noChangeAspect="1"/>
          </p:cNvGrpSpPr>
          <p:nvPr/>
        </p:nvGrpSpPr>
        <p:grpSpPr bwMode="auto">
          <a:xfrm flipH="1" flipV="1">
            <a:off x="1728190" y="2730218"/>
            <a:ext cx="58738" cy="115888"/>
            <a:chOff x="3653" y="4688"/>
            <a:chExt cx="72" cy="144"/>
          </a:xfrm>
        </p:grpSpPr>
        <p:sp>
          <p:nvSpPr>
            <p:cNvPr id="224" name="Arc 8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 name="Arc 9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 name="Group 91"/>
          <p:cNvGrpSpPr>
            <a:grpSpLocks noChangeAspect="1"/>
          </p:cNvGrpSpPr>
          <p:nvPr/>
        </p:nvGrpSpPr>
        <p:grpSpPr bwMode="auto">
          <a:xfrm flipH="1" flipV="1">
            <a:off x="1726603" y="2846106"/>
            <a:ext cx="57150" cy="115887"/>
            <a:chOff x="3653" y="4688"/>
            <a:chExt cx="72" cy="144"/>
          </a:xfrm>
        </p:grpSpPr>
        <p:sp>
          <p:nvSpPr>
            <p:cNvPr id="227" name="Arc 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8" name="Arc 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9" name="Group 94"/>
          <p:cNvGrpSpPr>
            <a:grpSpLocks noChangeAspect="1"/>
          </p:cNvGrpSpPr>
          <p:nvPr/>
        </p:nvGrpSpPr>
        <p:grpSpPr bwMode="auto">
          <a:xfrm flipH="1" flipV="1">
            <a:off x="1726603" y="2968343"/>
            <a:ext cx="58737" cy="115888"/>
            <a:chOff x="3653" y="4688"/>
            <a:chExt cx="72" cy="144"/>
          </a:xfrm>
        </p:grpSpPr>
        <p:sp>
          <p:nvSpPr>
            <p:cNvPr id="230" name="Arc 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1" name="Arc 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2" name="Group 97"/>
          <p:cNvGrpSpPr>
            <a:grpSpLocks noChangeAspect="1"/>
          </p:cNvGrpSpPr>
          <p:nvPr/>
        </p:nvGrpSpPr>
        <p:grpSpPr bwMode="auto">
          <a:xfrm flipH="1" flipV="1">
            <a:off x="1728190" y="3087406"/>
            <a:ext cx="57150" cy="115887"/>
            <a:chOff x="3653" y="4688"/>
            <a:chExt cx="72" cy="144"/>
          </a:xfrm>
        </p:grpSpPr>
        <p:sp>
          <p:nvSpPr>
            <p:cNvPr id="233" name="Arc 9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 name="Arc 9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 name="Text Box 100"/>
          <p:cNvSpPr txBox="1">
            <a:spLocks noChangeArrowheads="1"/>
          </p:cNvSpPr>
          <p:nvPr/>
        </p:nvSpPr>
        <p:spPr bwMode="auto">
          <a:xfrm>
            <a:off x="3028353" y="3795431"/>
            <a:ext cx="54451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o</a:t>
            </a:r>
            <a:endParaRPr lang="en-US" altLang="zh-CN" sz="1800" i="1" baseline="-25000">
              <a:solidFill>
                <a:srgbClr val="000066"/>
              </a:solidFill>
              <a:latin typeface="Times New Roman" panose="02020603050405020304" pitchFamily="18" charset="0"/>
            </a:endParaRPr>
          </a:p>
        </p:txBody>
      </p:sp>
      <p:sp>
        <p:nvSpPr>
          <p:cNvPr id="236" name="Line 101"/>
          <p:cNvSpPr>
            <a:spLocks noChangeShapeType="1"/>
          </p:cNvSpPr>
          <p:nvPr/>
        </p:nvSpPr>
        <p:spPr bwMode="auto">
          <a:xfrm rot="16200000">
            <a:off x="3785591" y="4647918"/>
            <a:ext cx="0" cy="676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Oval 102"/>
          <p:cNvSpPr>
            <a:spLocks noChangeArrowheads="1"/>
          </p:cNvSpPr>
          <p:nvPr/>
        </p:nvSpPr>
        <p:spPr bwMode="auto">
          <a:xfrm rot="16200000">
            <a:off x="4003078" y="5290856"/>
            <a:ext cx="53975" cy="5397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38" name="Oval 103"/>
          <p:cNvSpPr>
            <a:spLocks noChangeArrowheads="1"/>
          </p:cNvSpPr>
          <p:nvPr/>
        </p:nvSpPr>
        <p:spPr bwMode="auto">
          <a:xfrm rot="16200000">
            <a:off x="3536353" y="5294031"/>
            <a:ext cx="53975" cy="5397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39" name="Line 104"/>
          <p:cNvSpPr>
            <a:spLocks noChangeAspect="1" noChangeShapeType="1"/>
          </p:cNvSpPr>
          <p:nvPr/>
        </p:nvSpPr>
        <p:spPr bwMode="auto">
          <a:xfrm rot="5400000">
            <a:off x="3464915" y="5195606"/>
            <a:ext cx="209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Line 105"/>
          <p:cNvSpPr>
            <a:spLocks noChangeAspect="1" noChangeShapeType="1"/>
          </p:cNvSpPr>
          <p:nvPr/>
        </p:nvSpPr>
        <p:spPr bwMode="auto">
          <a:xfrm rot="5400000">
            <a:off x="3928465" y="5187668"/>
            <a:ext cx="209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1" name="Group 106"/>
          <p:cNvGrpSpPr>
            <a:grpSpLocks noChangeAspect="1"/>
          </p:cNvGrpSpPr>
          <p:nvPr/>
        </p:nvGrpSpPr>
        <p:grpSpPr bwMode="auto">
          <a:xfrm rot="16200000" flipV="1">
            <a:off x="3598265" y="5005106"/>
            <a:ext cx="58737" cy="115888"/>
            <a:chOff x="3653" y="4688"/>
            <a:chExt cx="72" cy="144"/>
          </a:xfrm>
        </p:grpSpPr>
        <p:sp>
          <p:nvSpPr>
            <p:cNvPr id="242" name="Arc 10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3" name="Arc 10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4" name="Group 109"/>
          <p:cNvGrpSpPr>
            <a:grpSpLocks noChangeAspect="1"/>
          </p:cNvGrpSpPr>
          <p:nvPr/>
        </p:nvGrpSpPr>
        <p:grpSpPr bwMode="auto">
          <a:xfrm rot="16200000" flipV="1">
            <a:off x="3714947" y="5004312"/>
            <a:ext cx="57150" cy="115887"/>
            <a:chOff x="3653" y="4688"/>
            <a:chExt cx="72" cy="144"/>
          </a:xfrm>
        </p:grpSpPr>
        <p:sp>
          <p:nvSpPr>
            <p:cNvPr id="245" name="Arc 11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 name="Arc 11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7" name="Group 112"/>
          <p:cNvGrpSpPr>
            <a:grpSpLocks noChangeAspect="1"/>
          </p:cNvGrpSpPr>
          <p:nvPr/>
        </p:nvGrpSpPr>
        <p:grpSpPr bwMode="auto">
          <a:xfrm rot="16200000" flipV="1">
            <a:off x="3830040" y="5013043"/>
            <a:ext cx="58738" cy="115888"/>
            <a:chOff x="3653" y="4688"/>
            <a:chExt cx="72" cy="144"/>
          </a:xfrm>
        </p:grpSpPr>
        <p:sp>
          <p:nvSpPr>
            <p:cNvPr id="248" name="Arc 11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9" name="Arc 11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0" name="Group 115"/>
          <p:cNvGrpSpPr>
            <a:grpSpLocks noChangeAspect="1"/>
          </p:cNvGrpSpPr>
          <p:nvPr/>
        </p:nvGrpSpPr>
        <p:grpSpPr bwMode="auto">
          <a:xfrm rot="16200000" flipV="1">
            <a:off x="3946722" y="5010662"/>
            <a:ext cx="57150" cy="115887"/>
            <a:chOff x="3653" y="4688"/>
            <a:chExt cx="72" cy="144"/>
          </a:xfrm>
        </p:grpSpPr>
        <p:sp>
          <p:nvSpPr>
            <p:cNvPr id="251" name="Arc 11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 name="Arc 11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3" name="Group 119"/>
          <p:cNvGrpSpPr>
            <a:grpSpLocks noChangeAspect="1"/>
          </p:cNvGrpSpPr>
          <p:nvPr/>
        </p:nvGrpSpPr>
        <p:grpSpPr bwMode="auto">
          <a:xfrm rot="-5400000" flipH="1" flipV="1">
            <a:off x="3437928" y="4857468"/>
            <a:ext cx="58738" cy="115887"/>
            <a:chOff x="3653" y="4688"/>
            <a:chExt cx="72" cy="144"/>
          </a:xfrm>
        </p:grpSpPr>
        <p:sp>
          <p:nvSpPr>
            <p:cNvPr id="254" name="Arc 12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Arc 12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 name="Group 122"/>
          <p:cNvGrpSpPr>
            <a:grpSpLocks noChangeAspect="1"/>
          </p:cNvGrpSpPr>
          <p:nvPr/>
        </p:nvGrpSpPr>
        <p:grpSpPr bwMode="auto">
          <a:xfrm rot="-5400000" flipH="1" flipV="1">
            <a:off x="3554609" y="4858262"/>
            <a:ext cx="58738" cy="114300"/>
            <a:chOff x="3653" y="4688"/>
            <a:chExt cx="72" cy="144"/>
          </a:xfrm>
        </p:grpSpPr>
        <p:sp>
          <p:nvSpPr>
            <p:cNvPr id="257" name="Arc 12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 name="Arc 12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9" name="Group 125"/>
          <p:cNvGrpSpPr>
            <a:grpSpLocks noChangeAspect="1"/>
          </p:cNvGrpSpPr>
          <p:nvPr/>
        </p:nvGrpSpPr>
        <p:grpSpPr bwMode="auto">
          <a:xfrm rot="-5400000" flipH="1" flipV="1">
            <a:off x="3670497" y="4858262"/>
            <a:ext cx="57150" cy="115887"/>
            <a:chOff x="3653" y="4688"/>
            <a:chExt cx="72" cy="144"/>
          </a:xfrm>
        </p:grpSpPr>
        <p:sp>
          <p:nvSpPr>
            <p:cNvPr id="260" name="Arc 12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 name="Arc 12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2" name="Group 128"/>
          <p:cNvGrpSpPr>
            <a:grpSpLocks noChangeAspect="1"/>
          </p:cNvGrpSpPr>
          <p:nvPr/>
        </p:nvGrpSpPr>
        <p:grpSpPr bwMode="auto">
          <a:xfrm rot="-5400000" flipH="1" flipV="1">
            <a:off x="3786384" y="4861437"/>
            <a:ext cx="58738" cy="114300"/>
            <a:chOff x="3653" y="4688"/>
            <a:chExt cx="72" cy="144"/>
          </a:xfrm>
        </p:grpSpPr>
        <p:sp>
          <p:nvSpPr>
            <p:cNvPr id="263" name="Arc 12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 name="Arc 13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5" name="Group 131"/>
          <p:cNvGrpSpPr>
            <a:grpSpLocks noChangeAspect="1"/>
          </p:cNvGrpSpPr>
          <p:nvPr/>
        </p:nvGrpSpPr>
        <p:grpSpPr bwMode="auto">
          <a:xfrm rot="-5400000" flipH="1" flipV="1">
            <a:off x="3908622" y="4859849"/>
            <a:ext cx="57150" cy="115887"/>
            <a:chOff x="3653" y="4688"/>
            <a:chExt cx="72" cy="144"/>
          </a:xfrm>
        </p:grpSpPr>
        <p:sp>
          <p:nvSpPr>
            <p:cNvPr id="266" name="Arc 13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 name="Arc 13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68" name="Group 134"/>
          <p:cNvGrpSpPr>
            <a:grpSpLocks noChangeAspect="1"/>
          </p:cNvGrpSpPr>
          <p:nvPr/>
        </p:nvGrpSpPr>
        <p:grpSpPr bwMode="auto">
          <a:xfrm rot="-5400000" flipH="1" flipV="1">
            <a:off x="4034828" y="4860643"/>
            <a:ext cx="57150" cy="114300"/>
            <a:chOff x="3653" y="4688"/>
            <a:chExt cx="72" cy="144"/>
          </a:xfrm>
        </p:grpSpPr>
        <p:sp>
          <p:nvSpPr>
            <p:cNvPr id="269" name="Arc 13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 name="Arc 13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1" name="Line 137"/>
          <p:cNvSpPr>
            <a:spLocks noChangeShapeType="1"/>
          </p:cNvSpPr>
          <p:nvPr/>
        </p:nvSpPr>
        <p:spPr bwMode="auto">
          <a:xfrm>
            <a:off x="4523778" y="2704818"/>
            <a:ext cx="180975" cy="1809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138"/>
          <p:cNvSpPr>
            <a:spLocks noChangeShapeType="1"/>
          </p:cNvSpPr>
          <p:nvPr/>
        </p:nvSpPr>
        <p:spPr bwMode="auto">
          <a:xfrm>
            <a:off x="3761778" y="4097056"/>
            <a:ext cx="0" cy="812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Line 139"/>
          <p:cNvSpPr>
            <a:spLocks noChangeShapeType="1"/>
          </p:cNvSpPr>
          <p:nvPr/>
        </p:nvSpPr>
        <p:spPr bwMode="auto">
          <a:xfrm>
            <a:off x="2075853" y="4300256"/>
            <a:ext cx="8540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140"/>
          <p:cNvSpPr>
            <a:spLocks noChangeShapeType="1"/>
          </p:cNvSpPr>
          <p:nvPr/>
        </p:nvSpPr>
        <p:spPr bwMode="auto">
          <a:xfrm>
            <a:off x="2990253" y="4300256"/>
            <a:ext cx="7715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Rectangle 141"/>
          <p:cNvSpPr>
            <a:spLocks noChangeArrowheads="1"/>
          </p:cNvSpPr>
          <p:nvPr/>
        </p:nvSpPr>
        <p:spPr bwMode="auto">
          <a:xfrm rot="10800000">
            <a:off x="2413990" y="4547906"/>
            <a:ext cx="266700" cy="104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76" name="Line 142"/>
          <p:cNvSpPr>
            <a:spLocks noChangeShapeType="1"/>
          </p:cNvSpPr>
          <p:nvPr/>
        </p:nvSpPr>
        <p:spPr bwMode="auto">
          <a:xfrm rot="10800000">
            <a:off x="2687040" y="4597118"/>
            <a:ext cx="3968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143"/>
          <p:cNvSpPr>
            <a:spLocks noChangeShapeType="1"/>
          </p:cNvSpPr>
          <p:nvPr/>
        </p:nvSpPr>
        <p:spPr bwMode="auto">
          <a:xfrm rot="10800000">
            <a:off x="2074265" y="4597118"/>
            <a:ext cx="3381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Line 144"/>
          <p:cNvSpPr>
            <a:spLocks noChangeShapeType="1"/>
          </p:cNvSpPr>
          <p:nvPr/>
        </p:nvSpPr>
        <p:spPr bwMode="auto">
          <a:xfrm rot="10800000">
            <a:off x="3364903" y="4597118"/>
            <a:ext cx="3968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 name="Line 145"/>
          <p:cNvSpPr>
            <a:spLocks noChangeShapeType="1"/>
          </p:cNvSpPr>
          <p:nvPr/>
        </p:nvSpPr>
        <p:spPr bwMode="auto">
          <a:xfrm flipH="1">
            <a:off x="4114203" y="4893981"/>
            <a:ext cx="587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Text Box 147"/>
          <p:cNvSpPr txBox="1">
            <a:spLocks noChangeArrowheads="1"/>
          </p:cNvSpPr>
          <p:nvPr/>
        </p:nvSpPr>
        <p:spPr bwMode="auto">
          <a:xfrm>
            <a:off x="3304578" y="4546318"/>
            <a:ext cx="5794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s1</a:t>
            </a:r>
          </a:p>
        </p:txBody>
      </p:sp>
      <p:sp>
        <p:nvSpPr>
          <p:cNvPr id="281" name="Text Box 149"/>
          <p:cNvSpPr txBox="1">
            <a:spLocks noChangeArrowheads="1"/>
          </p:cNvSpPr>
          <p:nvPr/>
        </p:nvSpPr>
        <p:spPr bwMode="auto">
          <a:xfrm>
            <a:off x="3847503" y="4520918"/>
            <a:ext cx="5318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s2</a:t>
            </a:r>
          </a:p>
        </p:txBody>
      </p:sp>
      <p:sp>
        <p:nvSpPr>
          <p:cNvPr id="282" name="Text Box 151"/>
          <p:cNvSpPr txBox="1">
            <a:spLocks noChangeArrowheads="1"/>
          </p:cNvSpPr>
          <p:nvPr/>
        </p:nvSpPr>
        <p:spPr bwMode="auto">
          <a:xfrm>
            <a:off x="1702790" y="2742918"/>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3" name="Text Box 152"/>
          <p:cNvSpPr txBox="1">
            <a:spLocks noChangeArrowheads="1"/>
          </p:cNvSpPr>
          <p:nvPr/>
        </p:nvSpPr>
        <p:spPr bwMode="auto">
          <a:xfrm>
            <a:off x="4138015" y="4546318"/>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4" name="Text Box 153"/>
          <p:cNvSpPr txBox="1">
            <a:spLocks noChangeArrowheads="1"/>
          </p:cNvSpPr>
          <p:nvPr/>
        </p:nvSpPr>
        <p:spPr bwMode="auto">
          <a:xfrm>
            <a:off x="1731365" y="2304768"/>
            <a:ext cx="3603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5" name="Text Box 154"/>
          <p:cNvSpPr txBox="1">
            <a:spLocks noChangeArrowheads="1"/>
          </p:cNvSpPr>
          <p:nvPr/>
        </p:nvSpPr>
        <p:spPr bwMode="auto">
          <a:xfrm>
            <a:off x="3142653" y="4579656"/>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6" name="Text Box 155"/>
          <p:cNvSpPr txBox="1">
            <a:spLocks noChangeArrowheads="1"/>
          </p:cNvSpPr>
          <p:nvPr/>
        </p:nvSpPr>
        <p:spPr bwMode="auto">
          <a:xfrm>
            <a:off x="3695103" y="4597118"/>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7" name="Text Box 156"/>
          <p:cNvSpPr txBox="1">
            <a:spLocks noChangeArrowheads="1"/>
          </p:cNvSpPr>
          <p:nvPr/>
        </p:nvSpPr>
        <p:spPr bwMode="auto">
          <a:xfrm>
            <a:off x="3530003" y="4555843"/>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8" name="Text Box 157"/>
          <p:cNvSpPr txBox="1">
            <a:spLocks noChangeArrowheads="1"/>
          </p:cNvSpPr>
          <p:nvPr/>
        </p:nvSpPr>
        <p:spPr bwMode="auto">
          <a:xfrm>
            <a:off x="1725015" y="3066768"/>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89" name="Text Box 159"/>
          <p:cNvSpPr txBox="1">
            <a:spLocks noChangeArrowheads="1"/>
          </p:cNvSpPr>
          <p:nvPr/>
        </p:nvSpPr>
        <p:spPr bwMode="auto">
          <a:xfrm>
            <a:off x="3196628" y="4857468"/>
            <a:ext cx="477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r>
              <a:rPr lang="en-US" altLang="zh-CN" sz="1800" baseline="-25000">
                <a:solidFill>
                  <a:srgbClr val="000066"/>
                </a:solidFill>
                <a:latin typeface="Times New Roman" panose="02020603050405020304" pitchFamily="18" charset="0"/>
              </a:rPr>
              <a:t>2</a:t>
            </a:r>
          </a:p>
        </p:txBody>
      </p:sp>
      <p:sp>
        <p:nvSpPr>
          <p:cNvPr id="290" name="Text Box 160"/>
          <p:cNvSpPr txBox="1">
            <a:spLocks noChangeArrowheads="1"/>
          </p:cNvSpPr>
          <p:nvPr/>
        </p:nvSpPr>
        <p:spPr bwMode="auto">
          <a:xfrm>
            <a:off x="1210665" y="2619093"/>
            <a:ext cx="3810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a:t>
            </a:r>
          </a:p>
        </p:txBody>
      </p:sp>
      <p:sp>
        <p:nvSpPr>
          <p:cNvPr id="291" name="Text Box 591"/>
          <p:cNvSpPr txBox="1">
            <a:spLocks noChangeArrowheads="1"/>
          </p:cNvSpPr>
          <p:nvPr/>
        </p:nvSpPr>
        <p:spPr bwMode="auto">
          <a:xfrm>
            <a:off x="1717078" y="2574643"/>
            <a:ext cx="360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a:t>
            </a:r>
            <a:endParaRPr lang="en-US" altLang="zh-CN" sz="1800" baseline="-25000">
              <a:solidFill>
                <a:srgbClr val="000066"/>
              </a:solidFill>
              <a:latin typeface="Times New Roman" panose="02020603050405020304" pitchFamily="18" charset="0"/>
            </a:endParaRPr>
          </a:p>
        </p:txBody>
      </p:sp>
      <p:sp>
        <p:nvSpPr>
          <p:cNvPr id="292" name="Text Box 596"/>
          <p:cNvSpPr txBox="1">
            <a:spLocks noChangeArrowheads="1"/>
          </p:cNvSpPr>
          <p:nvPr/>
        </p:nvSpPr>
        <p:spPr bwMode="auto">
          <a:xfrm>
            <a:off x="2514003" y="268576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chemeClr val="hlink"/>
                </a:solidFill>
                <a:latin typeface="Times New Roman" panose="02020603050405020304" pitchFamily="18" charset="0"/>
              </a:rPr>
              <a:t>A</a:t>
            </a:r>
            <a:endParaRPr lang="en-US" altLang="zh-CN" sz="1800" baseline="-25000">
              <a:solidFill>
                <a:schemeClr val="hlink"/>
              </a:solidFill>
              <a:latin typeface="Times New Roman" panose="02020603050405020304" pitchFamily="18" charset="0"/>
            </a:endParaRPr>
          </a:p>
        </p:txBody>
      </p:sp>
      <p:sp>
        <p:nvSpPr>
          <p:cNvPr id="293" name="Text Box 597"/>
          <p:cNvSpPr txBox="1">
            <a:spLocks noChangeArrowheads="1"/>
          </p:cNvSpPr>
          <p:nvPr/>
        </p:nvSpPr>
        <p:spPr bwMode="auto">
          <a:xfrm>
            <a:off x="8485962" y="2254612"/>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chemeClr val="hlink"/>
                </a:solidFill>
                <a:latin typeface="Times New Roman" panose="02020603050405020304" pitchFamily="18" charset="0"/>
              </a:rPr>
              <a:t>A</a:t>
            </a:r>
            <a:endParaRPr lang="en-US" altLang="zh-CN" sz="1800" baseline="-25000">
              <a:solidFill>
                <a:schemeClr val="hlink"/>
              </a:solidFill>
              <a:latin typeface="Times New Roman" panose="02020603050405020304" pitchFamily="18" charset="0"/>
            </a:endParaRPr>
          </a:p>
        </p:txBody>
      </p:sp>
      <p:sp>
        <p:nvSpPr>
          <p:cNvPr id="294" name="Text Box 598"/>
          <p:cNvSpPr txBox="1">
            <a:spLocks noChangeArrowheads="1"/>
          </p:cNvSpPr>
          <p:nvPr/>
        </p:nvSpPr>
        <p:spPr bwMode="auto">
          <a:xfrm>
            <a:off x="4673003" y="271116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chemeClr val="hlink"/>
                </a:solidFill>
                <a:latin typeface="Times New Roman" panose="02020603050405020304" pitchFamily="18" charset="0"/>
              </a:rPr>
              <a:t>B</a:t>
            </a:r>
            <a:endParaRPr lang="en-US" altLang="zh-CN" sz="1800" baseline="-25000">
              <a:solidFill>
                <a:schemeClr val="hlink"/>
              </a:solidFill>
              <a:latin typeface="Times New Roman" panose="02020603050405020304" pitchFamily="18" charset="0"/>
            </a:endParaRPr>
          </a:p>
        </p:txBody>
      </p:sp>
      <p:sp>
        <p:nvSpPr>
          <p:cNvPr id="295" name="Oval 599"/>
          <p:cNvSpPr>
            <a:spLocks noChangeArrowheads="1"/>
          </p:cNvSpPr>
          <p:nvPr/>
        </p:nvSpPr>
        <p:spPr bwMode="auto">
          <a:xfrm>
            <a:off x="3598265" y="1758668"/>
            <a:ext cx="1308100" cy="2146300"/>
          </a:xfrm>
          <a:prstGeom prst="ellipse">
            <a:avLst/>
          </a:prstGeom>
          <a:noFill/>
          <a:ln w="19050"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6"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Tree>
    <p:extLst>
      <p:ext uri="{BB962C8B-B14F-4D97-AF65-F5344CB8AC3E}">
        <p14:creationId xmlns:p14="http://schemas.microsoft.com/office/powerpoint/2010/main" val="58512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title"/>
          </p:nvPr>
        </p:nvSpPr>
        <p:spPr>
          <a:xfrm>
            <a:off x="838200" y="474784"/>
            <a:ext cx="10515600" cy="590429"/>
          </a:xfrm>
          <a:noFill/>
          <a:ln/>
        </p:spPr>
        <p:txBody>
          <a:bodyPr/>
          <a:lstStyle/>
          <a:p>
            <a:r>
              <a:rPr lang="zh-CN" altLang="en-US" dirty="0">
                <a:latin typeface="微软雅黑" panose="020B0503020204020204" pitchFamily="34" charset="-122"/>
                <a:ea typeface="微软雅黑" panose="020B0503020204020204" pitchFamily="34" charset="-122"/>
              </a:rPr>
              <a:t>信号调制解调电路</a:t>
            </a:r>
          </a:p>
        </p:txBody>
      </p:sp>
      <p:sp>
        <p:nvSpPr>
          <p:cNvPr id="560130" name="Rectangle 2"/>
          <p:cNvSpPr>
            <a:spLocks noGrp="1" noChangeArrowheads="1"/>
          </p:cNvSpPr>
          <p:nvPr>
            <p:ph idx="4294967295"/>
          </p:nvPr>
        </p:nvSpPr>
        <p:spPr>
          <a:xfrm>
            <a:off x="838200" y="1199177"/>
            <a:ext cx="10515600" cy="4977788"/>
          </a:xfrm>
          <a:noFill/>
          <a:ln/>
        </p:spPr>
        <p:txBody>
          <a:bodyPr/>
          <a:lstStyle/>
          <a:p>
            <a:r>
              <a:rPr lang="zh-CN" altLang="en-US" sz="2400" dirty="0">
                <a:latin typeface="微软雅黑" panose="020B0503020204020204" pitchFamily="34" charset="-122"/>
                <a:ea typeface="微软雅黑" panose="020B0503020204020204" pitchFamily="34" charset="-122"/>
              </a:rPr>
              <a:t>在测控系统中为什么要采用信号调制？ </a:t>
            </a:r>
          </a:p>
          <a:p>
            <a:pPr lvl="1"/>
            <a:r>
              <a:rPr lang="zh-CN" altLang="en-US" dirty="0">
                <a:latin typeface="微软雅黑" panose="020B0503020204020204" pitchFamily="34" charset="-122"/>
                <a:ea typeface="微软雅黑" panose="020B0503020204020204" pitchFamily="34" charset="-122"/>
              </a:rPr>
              <a:t> 在测控系统中，进入测控电路的除了传感器输出的测量信号外，还往往有各种噪声。而传感器的输出信号一般又很微弱，将测量信号从含有噪声的信号中分离出来是测控电路的一项重要任务。为了便于区别信号与噪声，往往给测量信号赋予一定特征，这就是调制的主要功用。</a:t>
            </a:r>
          </a:p>
          <a:p>
            <a:pPr lvl="1"/>
            <a:r>
              <a:rPr lang="zh-CN" altLang="en-US" dirty="0">
                <a:latin typeface="微软雅黑" panose="020B0503020204020204" pitchFamily="34" charset="-122"/>
                <a:ea typeface="微软雅黑" panose="020B0503020204020204" pitchFamily="34" charset="-122"/>
              </a:rPr>
              <a:t>调制还有利于减小漂移的影响，是提高测控系统精度的重要手段。 </a:t>
            </a:r>
          </a:p>
        </p:txBody>
      </p:sp>
    </p:spTree>
    <p:extLst>
      <p:ext uri="{BB962C8B-B14F-4D97-AF65-F5344CB8AC3E}">
        <p14:creationId xmlns:p14="http://schemas.microsoft.com/office/powerpoint/2010/main" val="2076141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12"/>
          <p:cNvGrpSpPr>
            <a:grpSpLocks/>
          </p:cNvGrpSpPr>
          <p:nvPr/>
        </p:nvGrpSpPr>
        <p:grpSpPr bwMode="auto">
          <a:xfrm>
            <a:off x="6586621" y="1678298"/>
            <a:ext cx="3086100" cy="3073400"/>
            <a:chOff x="3496" y="1008"/>
            <a:chExt cx="1944" cy="1936"/>
          </a:xfrm>
        </p:grpSpPr>
        <p:sp>
          <p:nvSpPr>
            <p:cNvPr id="5" name="Oval 158"/>
            <p:cNvSpPr>
              <a:spLocks noChangeArrowheads="1"/>
            </p:cNvSpPr>
            <p:nvPr/>
          </p:nvSpPr>
          <p:spPr bwMode="auto">
            <a:xfrm>
              <a:off x="3581" y="1765"/>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 name="Oval 159"/>
            <p:cNvSpPr>
              <a:spLocks noChangeArrowheads="1"/>
            </p:cNvSpPr>
            <p:nvPr/>
          </p:nvSpPr>
          <p:spPr bwMode="auto">
            <a:xfrm>
              <a:off x="3584" y="1476"/>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 name="Text Box 160"/>
            <p:cNvSpPr txBox="1">
              <a:spLocks noChangeArrowheads="1"/>
            </p:cNvSpPr>
            <p:nvPr/>
          </p:nvSpPr>
          <p:spPr bwMode="auto">
            <a:xfrm>
              <a:off x="3496" y="1480"/>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a:t>
              </a:r>
              <a:endParaRPr lang="en-US" altLang="zh-CN" sz="1800" i="1" baseline="-25000">
                <a:solidFill>
                  <a:srgbClr val="000066"/>
                </a:solidFill>
                <a:latin typeface="Times New Roman" panose="02020603050405020304" pitchFamily="18" charset="0"/>
              </a:endParaRPr>
            </a:p>
          </p:txBody>
        </p:sp>
        <p:sp>
          <p:nvSpPr>
            <p:cNvPr id="8" name="Text Box 161"/>
            <p:cNvSpPr txBox="1">
              <a:spLocks noChangeArrowheads="1"/>
            </p:cNvSpPr>
            <p:nvPr/>
          </p:nvSpPr>
          <p:spPr bwMode="auto">
            <a:xfrm>
              <a:off x="3898" y="1008"/>
              <a:ext cx="39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D4</a:t>
              </a:r>
            </a:p>
          </p:txBody>
        </p:sp>
        <p:sp>
          <p:nvSpPr>
            <p:cNvPr id="9" name="Line 162"/>
            <p:cNvSpPr>
              <a:spLocks noChangeShapeType="1"/>
            </p:cNvSpPr>
            <p:nvPr/>
          </p:nvSpPr>
          <p:spPr bwMode="auto">
            <a:xfrm>
              <a:off x="3817" y="1412"/>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63"/>
            <p:cNvSpPr txBox="1">
              <a:spLocks noChangeArrowheads="1"/>
            </p:cNvSpPr>
            <p:nvPr/>
          </p:nvSpPr>
          <p:spPr bwMode="auto">
            <a:xfrm>
              <a:off x="3578" y="1253"/>
              <a:ext cx="2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r>
                <a:rPr lang="en-US" altLang="zh-CN" sz="1800" baseline="-25000">
                  <a:solidFill>
                    <a:srgbClr val="000066"/>
                  </a:solidFill>
                  <a:latin typeface="Times New Roman" panose="02020603050405020304" pitchFamily="18" charset="0"/>
                </a:rPr>
                <a:t>1</a:t>
              </a:r>
            </a:p>
          </p:txBody>
        </p:sp>
        <p:sp>
          <p:nvSpPr>
            <p:cNvPr id="11" name="Line 164"/>
            <p:cNvSpPr>
              <a:spLocks noChangeAspect="1" noChangeShapeType="1"/>
            </p:cNvSpPr>
            <p:nvPr/>
          </p:nvSpPr>
          <p:spPr bwMode="auto">
            <a:xfrm rot="10800000">
              <a:off x="3619" y="1489"/>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65"/>
            <p:cNvSpPr>
              <a:spLocks noChangeAspect="1" noChangeShapeType="1"/>
            </p:cNvSpPr>
            <p:nvPr/>
          </p:nvSpPr>
          <p:spPr bwMode="auto">
            <a:xfrm rot="10800000">
              <a:off x="3618" y="1782"/>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66"/>
            <p:cNvGrpSpPr>
              <a:grpSpLocks noChangeAspect="1"/>
            </p:cNvGrpSpPr>
            <p:nvPr/>
          </p:nvGrpSpPr>
          <p:grpSpPr bwMode="auto">
            <a:xfrm flipV="1">
              <a:off x="3750" y="1489"/>
              <a:ext cx="37" cy="73"/>
              <a:chOff x="3653" y="4688"/>
              <a:chExt cx="72" cy="144"/>
            </a:xfrm>
          </p:grpSpPr>
          <p:sp>
            <p:nvSpPr>
              <p:cNvPr id="141" name="Arc 16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 name="Arc 16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Group 169"/>
            <p:cNvGrpSpPr>
              <a:grpSpLocks noChangeAspect="1"/>
            </p:cNvGrpSpPr>
            <p:nvPr/>
          </p:nvGrpSpPr>
          <p:grpSpPr bwMode="auto">
            <a:xfrm flipV="1">
              <a:off x="3750" y="1562"/>
              <a:ext cx="37" cy="73"/>
              <a:chOff x="3653" y="4688"/>
              <a:chExt cx="72" cy="144"/>
            </a:xfrm>
          </p:grpSpPr>
          <p:sp>
            <p:nvSpPr>
              <p:cNvPr id="139" name="Arc 17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 name="Arc 17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 name="Group 172"/>
            <p:cNvGrpSpPr>
              <a:grpSpLocks noChangeAspect="1"/>
            </p:cNvGrpSpPr>
            <p:nvPr/>
          </p:nvGrpSpPr>
          <p:grpSpPr bwMode="auto">
            <a:xfrm flipV="1">
              <a:off x="3745" y="1635"/>
              <a:ext cx="36" cy="73"/>
              <a:chOff x="3653" y="4688"/>
              <a:chExt cx="72" cy="144"/>
            </a:xfrm>
          </p:grpSpPr>
          <p:sp>
            <p:nvSpPr>
              <p:cNvPr id="137" name="Arc 17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 name="Arc 17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 name="Group 175"/>
            <p:cNvGrpSpPr>
              <a:grpSpLocks noChangeAspect="1"/>
            </p:cNvGrpSpPr>
            <p:nvPr/>
          </p:nvGrpSpPr>
          <p:grpSpPr bwMode="auto">
            <a:xfrm flipV="1">
              <a:off x="3746" y="1708"/>
              <a:ext cx="37" cy="73"/>
              <a:chOff x="3653" y="4688"/>
              <a:chExt cx="72" cy="144"/>
            </a:xfrm>
          </p:grpSpPr>
          <p:sp>
            <p:nvSpPr>
              <p:cNvPr id="135" name="Arc 17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 name="Arc 17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 name="Group 179"/>
            <p:cNvGrpSpPr>
              <a:grpSpLocks noChangeAspect="1"/>
            </p:cNvGrpSpPr>
            <p:nvPr/>
          </p:nvGrpSpPr>
          <p:grpSpPr bwMode="auto">
            <a:xfrm flipH="1" flipV="1">
              <a:off x="3843" y="1388"/>
              <a:ext cx="37" cy="73"/>
              <a:chOff x="3653" y="4688"/>
              <a:chExt cx="72" cy="144"/>
            </a:xfrm>
          </p:grpSpPr>
          <p:sp>
            <p:nvSpPr>
              <p:cNvPr id="133" name="Arc 18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Arc 18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 name="Group 182"/>
            <p:cNvGrpSpPr>
              <a:grpSpLocks noChangeAspect="1"/>
            </p:cNvGrpSpPr>
            <p:nvPr/>
          </p:nvGrpSpPr>
          <p:grpSpPr bwMode="auto">
            <a:xfrm flipH="1" flipV="1">
              <a:off x="3843" y="1462"/>
              <a:ext cx="36" cy="72"/>
              <a:chOff x="3653" y="4688"/>
              <a:chExt cx="72" cy="144"/>
            </a:xfrm>
          </p:grpSpPr>
          <p:sp>
            <p:nvSpPr>
              <p:cNvPr id="131" name="Arc 18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Arc 18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 name="Group 185"/>
            <p:cNvGrpSpPr>
              <a:grpSpLocks noChangeAspect="1"/>
            </p:cNvGrpSpPr>
            <p:nvPr/>
          </p:nvGrpSpPr>
          <p:grpSpPr bwMode="auto">
            <a:xfrm flipH="1" flipV="1">
              <a:off x="3842" y="1534"/>
              <a:ext cx="37" cy="73"/>
              <a:chOff x="3653" y="4688"/>
              <a:chExt cx="72" cy="144"/>
            </a:xfrm>
          </p:grpSpPr>
          <p:sp>
            <p:nvSpPr>
              <p:cNvPr id="129" name="Arc 18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 name="Arc 18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 name="Group 188"/>
            <p:cNvGrpSpPr>
              <a:grpSpLocks noChangeAspect="1"/>
            </p:cNvGrpSpPr>
            <p:nvPr/>
          </p:nvGrpSpPr>
          <p:grpSpPr bwMode="auto">
            <a:xfrm flipH="1" flipV="1">
              <a:off x="3841" y="1608"/>
              <a:ext cx="36" cy="72"/>
              <a:chOff x="3653" y="4688"/>
              <a:chExt cx="72" cy="144"/>
            </a:xfrm>
          </p:grpSpPr>
          <p:sp>
            <p:nvSpPr>
              <p:cNvPr id="127" name="Arc 18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Arc 19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 name="Group 191"/>
            <p:cNvGrpSpPr>
              <a:grpSpLocks noChangeAspect="1"/>
            </p:cNvGrpSpPr>
            <p:nvPr/>
          </p:nvGrpSpPr>
          <p:grpSpPr bwMode="auto">
            <a:xfrm flipH="1" flipV="1">
              <a:off x="3841" y="1680"/>
              <a:ext cx="37" cy="73"/>
              <a:chOff x="3653" y="4688"/>
              <a:chExt cx="72" cy="144"/>
            </a:xfrm>
          </p:grpSpPr>
          <p:sp>
            <p:nvSpPr>
              <p:cNvPr id="125" name="Arc 1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Arc 1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 name="Group 194"/>
            <p:cNvGrpSpPr>
              <a:grpSpLocks noChangeAspect="1"/>
            </p:cNvGrpSpPr>
            <p:nvPr/>
          </p:nvGrpSpPr>
          <p:grpSpPr bwMode="auto">
            <a:xfrm flipH="1" flipV="1">
              <a:off x="3842" y="1756"/>
              <a:ext cx="36" cy="72"/>
              <a:chOff x="3653" y="4688"/>
              <a:chExt cx="72" cy="144"/>
            </a:xfrm>
          </p:grpSpPr>
          <p:sp>
            <p:nvSpPr>
              <p:cNvPr id="123" name="Arc 1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Arc 1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 name="Text Box 197"/>
            <p:cNvSpPr txBox="1">
              <a:spLocks noChangeArrowheads="1"/>
            </p:cNvSpPr>
            <p:nvPr/>
          </p:nvSpPr>
          <p:spPr bwMode="auto">
            <a:xfrm>
              <a:off x="4246" y="1032"/>
              <a:ext cx="30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4</a:t>
              </a:r>
            </a:p>
          </p:txBody>
        </p:sp>
        <p:sp>
          <p:nvSpPr>
            <p:cNvPr id="24" name="Text Box 198"/>
            <p:cNvSpPr txBox="1">
              <a:spLocks noChangeArrowheads="1"/>
            </p:cNvSpPr>
            <p:nvPr/>
          </p:nvSpPr>
          <p:spPr bwMode="auto">
            <a:xfrm>
              <a:off x="3834" y="1438"/>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5" name="Text Box 199"/>
            <p:cNvSpPr txBox="1">
              <a:spLocks noChangeArrowheads="1"/>
            </p:cNvSpPr>
            <p:nvPr/>
          </p:nvSpPr>
          <p:spPr bwMode="auto">
            <a:xfrm>
              <a:off x="3834" y="1502"/>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6" name="Text Box 200"/>
            <p:cNvSpPr txBox="1">
              <a:spLocks noChangeArrowheads="1"/>
            </p:cNvSpPr>
            <p:nvPr/>
          </p:nvSpPr>
          <p:spPr bwMode="auto">
            <a:xfrm>
              <a:off x="3838" y="1710"/>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7" name="Text Box 201"/>
            <p:cNvSpPr txBox="1">
              <a:spLocks noChangeArrowheads="1"/>
            </p:cNvSpPr>
            <p:nvPr/>
          </p:nvSpPr>
          <p:spPr bwMode="auto">
            <a:xfrm>
              <a:off x="3880" y="1948"/>
              <a:ext cx="39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D3</a:t>
              </a:r>
            </a:p>
          </p:txBody>
        </p:sp>
        <p:sp>
          <p:nvSpPr>
            <p:cNvPr id="28" name="Text Box 202"/>
            <p:cNvSpPr txBox="1">
              <a:spLocks noChangeArrowheads="1"/>
            </p:cNvSpPr>
            <p:nvPr/>
          </p:nvSpPr>
          <p:spPr bwMode="auto">
            <a:xfrm>
              <a:off x="4710" y="1909"/>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_</a:t>
              </a:r>
              <a:endParaRPr lang="en-US" altLang="zh-CN" sz="1800" baseline="-25000">
                <a:solidFill>
                  <a:srgbClr val="000066"/>
                </a:solidFill>
                <a:latin typeface="Times New Roman" panose="02020603050405020304" pitchFamily="18" charset="0"/>
              </a:endParaRPr>
            </a:p>
          </p:txBody>
        </p:sp>
        <p:sp>
          <p:nvSpPr>
            <p:cNvPr id="29" name="Text Box 203"/>
            <p:cNvSpPr txBox="1">
              <a:spLocks noChangeArrowheads="1"/>
            </p:cNvSpPr>
            <p:nvPr/>
          </p:nvSpPr>
          <p:spPr bwMode="auto">
            <a:xfrm>
              <a:off x="4330" y="1305"/>
              <a:ext cx="24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4</a:t>
              </a:r>
            </a:p>
          </p:txBody>
        </p:sp>
        <p:sp>
          <p:nvSpPr>
            <p:cNvPr id="30" name="Text Box 204"/>
            <p:cNvSpPr txBox="1">
              <a:spLocks noChangeArrowheads="1"/>
            </p:cNvSpPr>
            <p:nvPr/>
          </p:nvSpPr>
          <p:spPr bwMode="auto">
            <a:xfrm>
              <a:off x="4406" y="168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3</a:t>
              </a:r>
            </a:p>
          </p:txBody>
        </p:sp>
        <p:sp>
          <p:nvSpPr>
            <p:cNvPr id="31" name="Text Box 205"/>
            <p:cNvSpPr txBox="1">
              <a:spLocks noChangeArrowheads="1"/>
            </p:cNvSpPr>
            <p:nvPr/>
          </p:nvSpPr>
          <p:spPr bwMode="auto">
            <a:xfrm>
              <a:off x="3852" y="1322"/>
              <a:ext cx="33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c1</a:t>
              </a:r>
            </a:p>
          </p:txBody>
        </p:sp>
        <p:sp>
          <p:nvSpPr>
            <p:cNvPr id="32" name="Text Box 206"/>
            <p:cNvSpPr txBox="1">
              <a:spLocks noChangeArrowheads="1"/>
            </p:cNvSpPr>
            <p:nvPr/>
          </p:nvSpPr>
          <p:spPr bwMode="auto">
            <a:xfrm>
              <a:off x="3842" y="1572"/>
              <a:ext cx="33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c2</a:t>
              </a:r>
            </a:p>
          </p:txBody>
        </p:sp>
        <p:sp>
          <p:nvSpPr>
            <p:cNvPr id="33" name="Line 207"/>
            <p:cNvSpPr>
              <a:spLocks noChangeShapeType="1"/>
            </p:cNvSpPr>
            <p:nvPr/>
          </p:nvSpPr>
          <p:spPr bwMode="auto">
            <a:xfrm>
              <a:off x="4220" y="1603"/>
              <a:ext cx="0" cy="7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08"/>
            <p:cNvSpPr>
              <a:spLocks noChangeShapeType="1"/>
            </p:cNvSpPr>
            <p:nvPr/>
          </p:nvSpPr>
          <p:spPr bwMode="auto">
            <a:xfrm>
              <a:off x="4636" y="1291"/>
              <a:ext cx="0" cy="6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09"/>
            <p:cNvSpPr>
              <a:spLocks noChangeShapeType="1"/>
            </p:cNvSpPr>
            <p:nvPr/>
          </p:nvSpPr>
          <p:spPr bwMode="auto">
            <a:xfrm>
              <a:off x="5152" y="1608"/>
              <a:ext cx="0" cy="1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10"/>
            <p:cNvSpPr>
              <a:spLocks noChangeShapeType="1"/>
            </p:cNvSpPr>
            <p:nvPr/>
          </p:nvSpPr>
          <p:spPr bwMode="auto">
            <a:xfrm flipH="1">
              <a:off x="4629" y="1609"/>
              <a:ext cx="5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Text Box 211"/>
            <p:cNvSpPr txBox="1">
              <a:spLocks noChangeArrowheads="1"/>
            </p:cNvSpPr>
            <p:nvPr/>
          </p:nvSpPr>
          <p:spPr bwMode="auto">
            <a:xfrm>
              <a:off x="5120" y="2470"/>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38" name="Text Box 212"/>
            <p:cNvSpPr txBox="1">
              <a:spLocks noChangeArrowheads="1"/>
            </p:cNvSpPr>
            <p:nvPr/>
          </p:nvSpPr>
          <p:spPr bwMode="auto">
            <a:xfrm>
              <a:off x="4545" y="1956"/>
              <a:ext cx="27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o</a:t>
              </a:r>
            </a:p>
          </p:txBody>
        </p:sp>
        <p:sp>
          <p:nvSpPr>
            <p:cNvPr id="39" name="Line 213"/>
            <p:cNvSpPr>
              <a:spLocks noChangeShapeType="1"/>
            </p:cNvSpPr>
            <p:nvPr/>
          </p:nvSpPr>
          <p:spPr bwMode="auto">
            <a:xfrm flipH="1">
              <a:off x="4282" y="1360"/>
              <a:ext cx="246" cy="0"/>
            </a:xfrm>
            <a:prstGeom prst="line">
              <a:avLst/>
            </a:prstGeom>
            <a:noFill/>
            <a:ln w="9525">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14"/>
            <p:cNvSpPr txBox="1">
              <a:spLocks noChangeArrowheads="1"/>
            </p:cNvSpPr>
            <p:nvPr/>
          </p:nvSpPr>
          <p:spPr bwMode="auto">
            <a:xfrm>
              <a:off x="4164" y="217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C</a:t>
              </a:r>
              <a:endParaRPr lang="en-US" altLang="zh-CN" sz="1800" baseline="-25000">
                <a:solidFill>
                  <a:srgbClr val="000066"/>
                </a:solidFill>
                <a:latin typeface="Times New Roman" panose="02020603050405020304" pitchFamily="18" charset="0"/>
              </a:endParaRPr>
            </a:p>
          </p:txBody>
        </p:sp>
        <p:sp>
          <p:nvSpPr>
            <p:cNvPr id="41" name="Text Box 215"/>
            <p:cNvSpPr txBox="1">
              <a:spLocks noChangeArrowheads="1"/>
            </p:cNvSpPr>
            <p:nvPr/>
          </p:nvSpPr>
          <p:spPr bwMode="auto">
            <a:xfrm>
              <a:off x="4246" y="1698"/>
              <a:ext cx="30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3</a:t>
              </a:r>
            </a:p>
          </p:txBody>
        </p:sp>
        <p:sp>
          <p:nvSpPr>
            <p:cNvPr id="42" name="Text Box 216"/>
            <p:cNvSpPr txBox="1">
              <a:spLocks noChangeArrowheads="1"/>
            </p:cNvSpPr>
            <p:nvPr/>
          </p:nvSpPr>
          <p:spPr bwMode="auto">
            <a:xfrm>
              <a:off x="5074" y="2620"/>
              <a:ext cx="3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r>
                <a:rPr lang="en-US" altLang="zh-CN" sz="1800" baseline="-25000">
                  <a:solidFill>
                    <a:srgbClr val="000066"/>
                  </a:solidFill>
                  <a:latin typeface="Times New Roman" panose="02020603050405020304" pitchFamily="18" charset="0"/>
                </a:rPr>
                <a:t>2</a:t>
              </a:r>
            </a:p>
          </p:txBody>
        </p:sp>
        <p:sp>
          <p:nvSpPr>
            <p:cNvPr id="43" name="Text Box 217"/>
            <p:cNvSpPr txBox="1">
              <a:spLocks noChangeArrowheads="1"/>
            </p:cNvSpPr>
            <p:nvPr/>
          </p:nvSpPr>
          <p:spPr bwMode="auto">
            <a:xfrm>
              <a:off x="4492" y="2402"/>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P</a:t>
              </a:r>
              <a:endParaRPr lang="en-US" altLang="zh-CN" sz="1800" baseline="-25000">
                <a:solidFill>
                  <a:srgbClr val="000066"/>
                </a:solidFill>
                <a:latin typeface="Times New Roman" panose="02020603050405020304" pitchFamily="18" charset="0"/>
              </a:endParaRPr>
            </a:p>
          </p:txBody>
        </p:sp>
        <p:sp>
          <p:nvSpPr>
            <p:cNvPr id="44" name="Line 218"/>
            <p:cNvSpPr>
              <a:spLocks noChangeShapeType="1"/>
            </p:cNvSpPr>
            <p:nvPr/>
          </p:nvSpPr>
          <p:spPr bwMode="auto">
            <a:xfrm>
              <a:off x="4228" y="2084"/>
              <a:ext cx="1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220"/>
            <p:cNvSpPr>
              <a:spLocks noChangeShapeType="1"/>
            </p:cNvSpPr>
            <p:nvPr/>
          </p:nvSpPr>
          <p:spPr bwMode="auto">
            <a:xfrm flipV="1">
              <a:off x="4588" y="1684"/>
              <a:ext cx="0" cy="222"/>
            </a:xfrm>
            <a:prstGeom prst="line">
              <a:avLst/>
            </a:prstGeom>
            <a:noFill/>
            <a:ln w="9525">
              <a:solidFill>
                <a:schemeClr val="hlink"/>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6" name="Line 221"/>
            <p:cNvSpPr>
              <a:spLocks noChangeShapeType="1"/>
            </p:cNvSpPr>
            <p:nvPr/>
          </p:nvSpPr>
          <p:spPr bwMode="auto">
            <a:xfrm>
              <a:off x="4726" y="2382"/>
              <a:ext cx="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Text Box 222"/>
            <p:cNvSpPr txBox="1">
              <a:spLocks noChangeArrowheads="1"/>
            </p:cNvSpPr>
            <p:nvPr/>
          </p:nvSpPr>
          <p:spPr bwMode="auto">
            <a:xfrm>
              <a:off x="3850" y="1247"/>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48" name="Line 223"/>
            <p:cNvSpPr>
              <a:spLocks noChangeShapeType="1"/>
            </p:cNvSpPr>
            <p:nvPr/>
          </p:nvSpPr>
          <p:spPr bwMode="auto">
            <a:xfrm flipH="1">
              <a:off x="3880" y="1608"/>
              <a:ext cx="3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224"/>
            <p:cNvSpPr>
              <a:spLocks noChangeShapeType="1"/>
            </p:cNvSpPr>
            <p:nvPr/>
          </p:nvSpPr>
          <p:spPr bwMode="auto">
            <a:xfrm>
              <a:off x="5100" y="2632"/>
              <a:ext cx="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25"/>
            <p:cNvSpPr>
              <a:spLocks noChangeShapeType="1"/>
            </p:cNvSpPr>
            <p:nvPr/>
          </p:nvSpPr>
          <p:spPr bwMode="auto">
            <a:xfrm>
              <a:off x="4872" y="2090"/>
              <a:ext cx="0" cy="553"/>
            </a:xfrm>
            <a:prstGeom prst="line">
              <a:avLst/>
            </a:prstGeom>
            <a:noFill/>
            <a:ln w="1905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1" name="Text Box 226"/>
            <p:cNvSpPr txBox="1">
              <a:spLocks noChangeArrowheads="1"/>
            </p:cNvSpPr>
            <p:nvPr/>
          </p:nvSpPr>
          <p:spPr bwMode="auto">
            <a:xfrm>
              <a:off x="4920" y="2388"/>
              <a:ext cx="3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s2</a:t>
              </a:r>
            </a:p>
          </p:txBody>
        </p:sp>
        <p:sp>
          <p:nvSpPr>
            <p:cNvPr id="52" name="Text Box 227"/>
            <p:cNvSpPr txBox="1">
              <a:spLocks noChangeArrowheads="1"/>
            </p:cNvSpPr>
            <p:nvPr/>
          </p:nvSpPr>
          <p:spPr bwMode="auto">
            <a:xfrm>
              <a:off x="4380" y="1988"/>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latin typeface="Times New Roman" panose="02020603050405020304" pitchFamily="18" charset="0"/>
                </a:rPr>
                <a:t>+</a:t>
              </a:r>
              <a:endParaRPr lang="en-US" altLang="zh-CN" sz="1800" baseline="-25000">
                <a:latin typeface="Times New Roman" panose="02020603050405020304" pitchFamily="18" charset="0"/>
              </a:endParaRPr>
            </a:p>
          </p:txBody>
        </p:sp>
        <p:sp>
          <p:nvSpPr>
            <p:cNvPr id="53" name="Line 231"/>
            <p:cNvSpPr>
              <a:spLocks noChangeShapeType="1"/>
            </p:cNvSpPr>
            <p:nvPr/>
          </p:nvSpPr>
          <p:spPr bwMode="auto">
            <a:xfrm>
              <a:off x="3880" y="1289"/>
              <a:ext cx="1" cy="1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32"/>
            <p:cNvSpPr>
              <a:spLocks noChangeShapeType="1"/>
            </p:cNvSpPr>
            <p:nvPr/>
          </p:nvSpPr>
          <p:spPr bwMode="auto">
            <a:xfrm>
              <a:off x="3879" y="1826"/>
              <a:ext cx="0" cy="1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233"/>
            <p:cNvGrpSpPr>
              <a:grpSpLocks/>
            </p:cNvGrpSpPr>
            <p:nvPr/>
          </p:nvGrpSpPr>
          <p:grpSpPr bwMode="auto">
            <a:xfrm flipH="1">
              <a:off x="3977" y="1229"/>
              <a:ext cx="104" cy="115"/>
              <a:chOff x="3244" y="6428"/>
              <a:chExt cx="261" cy="288"/>
            </a:xfrm>
          </p:grpSpPr>
          <p:sp>
            <p:nvSpPr>
              <p:cNvPr id="121" name="Line 234"/>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AutoShape 235"/>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56" name="Line 236"/>
            <p:cNvSpPr>
              <a:spLocks noChangeShapeType="1"/>
            </p:cNvSpPr>
            <p:nvPr/>
          </p:nvSpPr>
          <p:spPr bwMode="auto">
            <a:xfrm flipH="1">
              <a:off x="3879" y="1285"/>
              <a:ext cx="4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37"/>
            <p:cNvSpPr>
              <a:spLocks noChangeShapeType="1"/>
            </p:cNvSpPr>
            <p:nvPr/>
          </p:nvSpPr>
          <p:spPr bwMode="auto">
            <a:xfrm rot="-5400000">
              <a:off x="4286" y="2224"/>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38"/>
            <p:cNvSpPr>
              <a:spLocks noChangeShapeType="1"/>
            </p:cNvSpPr>
            <p:nvPr/>
          </p:nvSpPr>
          <p:spPr bwMode="auto">
            <a:xfrm rot="-5400000">
              <a:off x="4321" y="2224"/>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39"/>
            <p:cNvSpPr>
              <a:spLocks noChangeShapeType="1"/>
            </p:cNvSpPr>
            <p:nvPr/>
          </p:nvSpPr>
          <p:spPr bwMode="auto">
            <a:xfrm>
              <a:off x="4214" y="2224"/>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40"/>
            <p:cNvSpPr>
              <a:spLocks noChangeShapeType="1"/>
            </p:cNvSpPr>
            <p:nvPr/>
          </p:nvSpPr>
          <p:spPr bwMode="auto">
            <a:xfrm>
              <a:off x="4373" y="2224"/>
              <a:ext cx="50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243"/>
            <p:cNvSpPr>
              <a:spLocks noChangeArrowheads="1"/>
            </p:cNvSpPr>
            <p:nvPr/>
          </p:nvSpPr>
          <p:spPr bwMode="auto">
            <a:xfrm rot="10800000">
              <a:off x="4286" y="1921"/>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2" name="Line 244"/>
            <p:cNvSpPr>
              <a:spLocks noChangeShapeType="1"/>
            </p:cNvSpPr>
            <p:nvPr/>
          </p:nvSpPr>
          <p:spPr bwMode="auto">
            <a:xfrm rot="10800000">
              <a:off x="4450" y="1953"/>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245"/>
            <p:cNvSpPr>
              <a:spLocks noChangeShapeType="1"/>
            </p:cNvSpPr>
            <p:nvPr/>
          </p:nvSpPr>
          <p:spPr bwMode="auto">
            <a:xfrm rot="10800000">
              <a:off x="4198" y="1953"/>
              <a:ext cx="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 name="Group 246"/>
            <p:cNvGrpSpPr>
              <a:grpSpLocks/>
            </p:cNvGrpSpPr>
            <p:nvPr/>
          </p:nvGrpSpPr>
          <p:grpSpPr bwMode="auto">
            <a:xfrm>
              <a:off x="4552" y="2297"/>
              <a:ext cx="168" cy="168"/>
              <a:chOff x="10316" y="10945"/>
              <a:chExt cx="420" cy="450"/>
            </a:xfrm>
          </p:grpSpPr>
          <p:sp>
            <p:nvSpPr>
              <p:cNvPr id="119" name="Oval 247"/>
              <p:cNvSpPr>
                <a:spLocks noChangeArrowheads="1"/>
              </p:cNvSpPr>
              <p:nvPr/>
            </p:nvSpPr>
            <p:spPr bwMode="auto">
              <a:xfrm>
                <a:off x="10316" y="10945"/>
                <a:ext cx="420" cy="4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20" name="Line 248"/>
              <p:cNvSpPr>
                <a:spLocks noChangeShapeType="1"/>
              </p:cNvSpPr>
              <p:nvPr/>
            </p:nvSpPr>
            <p:spPr bwMode="auto">
              <a:xfrm>
                <a:off x="10526" y="10998"/>
                <a:ext cx="0" cy="329"/>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5" name="Group 249"/>
            <p:cNvGrpSpPr>
              <a:grpSpLocks/>
            </p:cNvGrpSpPr>
            <p:nvPr/>
          </p:nvGrpSpPr>
          <p:grpSpPr bwMode="auto">
            <a:xfrm>
              <a:off x="3997" y="1895"/>
              <a:ext cx="105" cy="115"/>
              <a:chOff x="3244" y="6428"/>
              <a:chExt cx="261" cy="288"/>
            </a:xfrm>
          </p:grpSpPr>
          <p:sp>
            <p:nvSpPr>
              <p:cNvPr id="117" name="Line 250"/>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AutoShape 251"/>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66" name="Line 252"/>
            <p:cNvSpPr>
              <a:spLocks noChangeShapeType="1"/>
            </p:cNvSpPr>
            <p:nvPr/>
          </p:nvSpPr>
          <p:spPr bwMode="auto">
            <a:xfrm>
              <a:off x="3886" y="1952"/>
              <a:ext cx="3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Rectangle 253"/>
            <p:cNvSpPr>
              <a:spLocks noChangeArrowheads="1"/>
            </p:cNvSpPr>
            <p:nvPr/>
          </p:nvSpPr>
          <p:spPr bwMode="auto">
            <a:xfrm rot="10800000">
              <a:off x="4285" y="1252"/>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8" name="Line 254"/>
            <p:cNvSpPr>
              <a:spLocks noChangeShapeType="1"/>
            </p:cNvSpPr>
            <p:nvPr/>
          </p:nvSpPr>
          <p:spPr bwMode="auto">
            <a:xfrm rot="10800000">
              <a:off x="4458" y="1288"/>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 name="Group 255"/>
            <p:cNvGrpSpPr>
              <a:grpSpLocks/>
            </p:cNvGrpSpPr>
            <p:nvPr/>
          </p:nvGrpSpPr>
          <p:grpSpPr bwMode="auto">
            <a:xfrm rot="10800000">
              <a:off x="4214" y="2350"/>
              <a:ext cx="344" cy="65"/>
              <a:chOff x="2157" y="2328"/>
              <a:chExt cx="860" cy="164"/>
            </a:xfrm>
          </p:grpSpPr>
          <p:grpSp>
            <p:nvGrpSpPr>
              <p:cNvPr id="113" name="Group 256"/>
              <p:cNvGrpSpPr>
                <a:grpSpLocks/>
              </p:cNvGrpSpPr>
              <p:nvPr/>
            </p:nvGrpSpPr>
            <p:grpSpPr bwMode="auto">
              <a:xfrm>
                <a:off x="2157" y="2328"/>
                <a:ext cx="640" cy="164"/>
                <a:chOff x="2160" y="2016"/>
                <a:chExt cx="640" cy="164"/>
              </a:xfrm>
            </p:grpSpPr>
            <p:sp>
              <p:nvSpPr>
                <p:cNvPr id="115" name="Rectangle 257"/>
                <p:cNvSpPr>
                  <a:spLocks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16" name="Line 258"/>
                <p:cNvSpPr>
                  <a:spLocks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 name="Line 259"/>
              <p:cNvSpPr>
                <a:spLocks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 name="Oval 260"/>
            <p:cNvSpPr>
              <a:spLocks noChangeArrowheads="1"/>
            </p:cNvSpPr>
            <p:nvPr/>
          </p:nvSpPr>
          <p:spPr bwMode="auto">
            <a:xfrm>
              <a:off x="4858" y="2058"/>
              <a:ext cx="34" cy="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1" name="Oval 261"/>
            <p:cNvSpPr>
              <a:spLocks noChangeArrowheads="1"/>
            </p:cNvSpPr>
            <p:nvPr/>
          </p:nvSpPr>
          <p:spPr bwMode="auto">
            <a:xfrm>
              <a:off x="4390" y="2064"/>
              <a:ext cx="34" cy="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2" name="Line 264"/>
            <p:cNvSpPr>
              <a:spLocks noChangeShapeType="1"/>
            </p:cNvSpPr>
            <p:nvPr/>
          </p:nvSpPr>
          <p:spPr bwMode="auto">
            <a:xfrm rot="-5400000">
              <a:off x="4891" y="2485"/>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Oval 265"/>
            <p:cNvSpPr>
              <a:spLocks noChangeArrowheads="1"/>
            </p:cNvSpPr>
            <p:nvPr/>
          </p:nvSpPr>
          <p:spPr bwMode="auto">
            <a:xfrm rot="-5400000">
              <a:off x="5028" y="2896"/>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 name="Oval 266"/>
            <p:cNvSpPr>
              <a:spLocks noChangeArrowheads="1"/>
            </p:cNvSpPr>
            <p:nvPr/>
          </p:nvSpPr>
          <p:spPr bwMode="auto">
            <a:xfrm rot="-5400000">
              <a:off x="4735" y="2891"/>
              <a:ext cx="34" cy="3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5" name="Line 267"/>
            <p:cNvSpPr>
              <a:spLocks noChangeAspect="1" noChangeShapeType="1"/>
            </p:cNvSpPr>
            <p:nvPr/>
          </p:nvSpPr>
          <p:spPr bwMode="auto">
            <a:xfrm rot="5400000">
              <a:off x="4689" y="2830"/>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68"/>
            <p:cNvSpPr>
              <a:spLocks noChangeAspect="1" noChangeShapeType="1"/>
            </p:cNvSpPr>
            <p:nvPr/>
          </p:nvSpPr>
          <p:spPr bwMode="auto">
            <a:xfrm rot="5400000">
              <a:off x="4980" y="2830"/>
              <a:ext cx="1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 name="Group 269"/>
            <p:cNvGrpSpPr>
              <a:grpSpLocks noChangeAspect="1"/>
            </p:cNvGrpSpPr>
            <p:nvPr/>
          </p:nvGrpSpPr>
          <p:grpSpPr bwMode="auto">
            <a:xfrm rot="16200000" flipV="1">
              <a:off x="4773" y="2709"/>
              <a:ext cx="37" cy="73"/>
              <a:chOff x="3653" y="4688"/>
              <a:chExt cx="72" cy="144"/>
            </a:xfrm>
          </p:grpSpPr>
          <p:sp>
            <p:nvSpPr>
              <p:cNvPr id="111" name="Arc 27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Arc 27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 name="Group 272"/>
            <p:cNvGrpSpPr>
              <a:grpSpLocks noChangeAspect="1"/>
            </p:cNvGrpSpPr>
            <p:nvPr/>
          </p:nvGrpSpPr>
          <p:grpSpPr bwMode="auto">
            <a:xfrm rot="16200000" flipV="1">
              <a:off x="4847" y="2710"/>
              <a:ext cx="36" cy="72"/>
              <a:chOff x="3653" y="4688"/>
              <a:chExt cx="72" cy="144"/>
            </a:xfrm>
          </p:grpSpPr>
          <p:sp>
            <p:nvSpPr>
              <p:cNvPr id="109" name="Arc 27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Arc 27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9" name="Group 275"/>
            <p:cNvGrpSpPr>
              <a:grpSpLocks noChangeAspect="1"/>
            </p:cNvGrpSpPr>
            <p:nvPr/>
          </p:nvGrpSpPr>
          <p:grpSpPr bwMode="auto">
            <a:xfrm rot="16200000" flipV="1">
              <a:off x="4920" y="2715"/>
              <a:ext cx="36" cy="74"/>
              <a:chOff x="3653" y="4688"/>
              <a:chExt cx="72" cy="144"/>
            </a:xfrm>
          </p:grpSpPr>
          <p:sp>
            <p:nvSpPr>
              <p:cNvPr id="107" name="Arc 27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Arc 27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0" name="Group 278"/>
            <p:cNvGrpSpPr>
              <a:grpSpLocks noChangeAspect="1"/>
            </p:cNvGrpSpPr>
            <p:nvPr/>
          </p:nvGrpSpPr>
          <p:grpSpPr bwMode="auto">
            <a:xfrm rot="16200000" flipV="1">
              <a:off x="4994" y="2713"/>
              <a:ext cx="36" cy="73"/>
              <a:chOff x="3653" y="4688"/>
              <a:chExt cx="72" cy="144"/>
            </a:xfrm>
          </p:grpSpPr>
          <p:sp>
            <p:nvSpPr>
              <p:cNvPr id="105" name="Arc 27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Arc 28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1" name="Group 282"/>
            <p:cNvGrpSpPr>
              <a:grpSpLocks noChangeAspect="1"/>
            </p:cNvGrpSpPr>
            <p:nvPr/>
          </p:nvGrpSpPr>
          <p:grpSpPr bwMode="auto">
            <a:xfrm rot="-5400000" flipH="1" flipV="1">
              <a:off x="4672" y="2616"/>
              <a:ext cx="37" cy="73"/>
              <a:chOff x="3653" y="4688"/>
              <a:chExt cx="72" cy="144"/>
            </a:xfrm>
          </p:grpSpPr>
          <p:sp>
            <p:nvSpPr>
              <p:cNvPr id="103" name="Arc 28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Arc 28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 name="Group 285"/>
            <p:cNvGrpSpPr>
              <a:grpSpLocks noChangeAspect="1"/>
            </p:cNvGrpSpPr>
            <p:nvPr/>
          </p:nvGrpSpPr>
          <p:grpSpPr bwMode="auto">
            <a:xfrm rot="-5400000" flipH="1" flipV="1">
              <a:off x="4747" y="2617"/>
              <a:ext cx="36" cy="73"/>
              <a:chOff x="3653" y="4688"/>
              <a:chExt cx="72" cy="144"/>
            </a:xfrm>
          </p:grpSpPr>
          <p:sp>
            <p:nvSpPr>
              <p:cNvPr id="101" name="Arc 28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Arc 28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3" name="Group 288"/>
            <p:cNvGrpSpPr>
              <a:grpSpLocks noChangeAspect="1"/>
            </p:cNvGrpSpPr>
            <p:nvPr/>
          </p:nvGrpSpPr>
          <p:grpSpPr bwMode="auto">
            <a:xfrm rot="-5400000" flipH="1" flipV="1">
              <a:off x="4818" y="2617"/>
              <a:ext cx="37" cy="73"/>
              <a:chOff x="3653" y="4688"/>
              <a:chExt cx="72" cy="144"/>
            </a:xfrm>
          </p:grpSpPr>
          <p:sp>
            <p:nvSpPr>
              <p:cNvPr id="99" name="Arc 28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 name="Arc 29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4" name="Group 291"/>
            <p:cNvGrpSpPr>
              <a:grpSpLocks noChangeAspect="1"/>
            </p:cNvGrpSpPr>
            <p:nvPr/>
          </p:nvGrpSpPr>
          <p:grpSpPr bwMode="auto">
            <a:xfrm rot="-5400000" flipH="1" flipV="1">
              <a:off x="4893" y="2619"/>
              <a:ext cx="36" cy="73"/>
              <a:chOff x="3653" y="4688"/>
              <a:chExt cx="72" cy="144"/>
            </a:xfrm>
          </p:grpSpPr>
          <p:sp>
            <p:nvSpPr>
              <p:cNvPr id="97" name="Arc 2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Arc 2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5" name="Group 294"/>
            <p:cNvGrpSpPr>
              <a:grpSpLocks noChangeAspect="1"/>
            </p:cNvGrpSpPr>
            <p:nvPr/>
          </p:nvGrpSpPr>
          <p:grpSpPr bwMode="auto">
            <a:xfrm rot="-5400000" flipH="1" flipV="1">
              <a:off x="4970" y="2619"/>
              <a:ext cx="36" cy="73"/>
              <a:chOff x="3653" y="4688"/>
              <a:chExt cx="72" cy="144"/>
            </a:xfrm>
          </p:grpSpPr>
          <p:sp>
            <p:nvSpPr>
              <p:cNvPr id="95" name="Arc 2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Arc 2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6" name="Group 297"/>
            <p:cNvGrpSpPr>
              <a:grpSpLocks noChangeAspect="1"/>
            </p:cNvGrpSpPr>
            <p:nvPr/>
          </p:nvGrpSpPr>
          <p:grpSpPr bwMode="auto">
            <a:xfrm rot="-5400000" flipH="1" flipV="1">
              <a:off x="5049" y="2618"/>
              <a:ext cx="36" cy="73"/>
              <a:chOff x="3653" y="4688"/>
              <a:chExt cx="72" cy="144"/>
            </a:xfrm>
          </p:grpSpPr>
          <p:sp>
            <p:nvSpPr>
              <p:cNvPr id="93" name="Arc 29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Arc 29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7" name="Line 300"/>
            <p:cNvSpPr>
              <a:spLocks noChangeShapeType="1"/>
            </p:cNvSpPr>
            <p:nvPr/>
          </p:nvSpPr>
          <p:spPr bwMode="auto">
            <a:xfrm rot="5400000">
              <a:off x="4594" y="2576"/>
              <a:ext cx="0" cy="1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301"/>
            <p:cNvSpPr>
              <a:spLocks noChangeShapeType="1"/>
            </p:cNvSpPr>
            <p:nvPr/>
          </p:nvSpPr>
          <p:spPr bwMode="auto">
            <a:xfrm>
              <a:off x="4270" y="2456"/>
              <a:ext cx="246" cy="0"/>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9" name="Text Box 302"/>
            <p:cNvSpPr txBox="1">
              <a:spLocks noChangeArrowheads="1"/>
            </p:cNvSpPr>
            <p:nvPr/>
          </p:nvSpPr>
          <p:spPr bwMode="auto">
            <a:xfrm>
              <a:off x="4346" y="2164"/>
              <a:ext cx="34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5</a:t>
              </a:r>
            </a:p>
          </p:txBody>
        </p:sp>
        <p:sp>
          <p:nvSpPr>
            <p:cNvPr id="90" name="Text Box 303"/>
            <p:cNvSpPr txBox="1">
              <a:spLocks noChangeArrowheads="1"/>
            </p:cNvSpPr>
            <p:nvPr/>
          </p:nvSpPr>
          <p:spPr bwMode="auto">
            <a:xfrm>
              <a:off x="4728" y="2396"/>
              <a:ext cx="2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_</a:t>
              </a:r>
              <a:endParaRPr lang="en-US" altLang="zh-CN" sz="1800" baseline="-25000">
                <a:solidFill>
                  <a:schemeClr val="hlink"/>
                </a:solidFill>
                <a:latin typeface="Times New Roman" panose="02020603050405020304" pitchFamily="18" charset="0"/>
              </a:endParaRPr>
            </a:p>
          </p:txBody>
        </p:sp>
        <p:sp>
          <p:nvSpPr>
            <p:cNvPr id="91" name="Text Box 305"/>
            <p:cNvSpPr txBox="1">
              <a:spLocks noChangeArrowheads="1"/>
            </p:cNvSpPr>
            <p:nvPr/>
          </p:nvSpPr>
          <p:spPr bwMode="auto">
            <a:xfrm>
              <a:off x="4240" y="2432"/>
              <a:ext cx="38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4</a:t>
              </a:r>
              <a:r>
                <a:rPr lang="en-US" altLang="zh-CN" sz="1800">
                  <a:solidFill>
                    <a:srgbClr val="000066"/>
                  </a:solidFill>
                  <a:latin typeface="Times New Roman" panose="02020603050405020304" pitchFamily="18" charset="0"/>
                </a:rPr>
                <a:t>-</a:t>
              </a:r>
              <a:r>
                <a:rPr lang="en-US" altLang="zh-CN" sz="1800" i="1">
                  <a:solidFill>
                    <a:srgbClr val="000066"/>
                  </a:solidFill>
                  <a:latin typeface="Times New Roman" panose="02020603050405020304" pitchFamily="18" charset="0"/>
                </a:rPr>
                <a:t>i</a:t>
              </a:r>
              <a:r>
                <a:rPr lang="en-US" altLang="zh-CN" sz="1800" baseline="-25000">
                  <a:solidFill>
                    <a:srgbClr val="000066"/>
                  </a:solidFill>
                  <a:latin typeface="Times New Roman" panose="02020603050405020304" pitchFamily="18" charset="0"/>
                </a:rPr>
                <a:t>3</a:t>
              </a:r>
            </a:p>
          </p:txBody>
        </p:sp>
        <p:sp>
          <p:nvSpPr>
            <p:cNvPr id="92" name="Text Box 306"/>
            <p:cNvSpPr txBox="1">
              <a:spLocks noChangeArrowheads="1"/>
            </p:cNvSpPr>
            <p:nvPr/>
          </p:nvSpPr>
          <p:spPr bwMode="auto">
            <a:xfrm>
              <a:off x="4804" y="2771"/>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a:t>
              </a:r>
              <a:endParaRPr lang="en-US" altLang="zh-CN" sz="1800" i="1" baseline="-25000">
                <a:solidFill>
                  <a:srgbClr val="000066"/>
                </a:solidFill>
                <a:latin typeface="Times New Roman" panose="02020603050405020304" pitchFamily="18" charset="0"/>
              </a:endParaRPr>
            </a:p>
          </p:txBody>
        </p:sp>
      </p:grpSp>
      <p:sp>
        <p:nvSpPr>
          <p:cNvPr id="143" name="Text Box 307"/>
          <p:cNvSpPr txBox="1">
            <a:spLocks noChangeArrowheads="1"/>
          </p:cNvSpPr>
          <p:nvPr/>
        </p:nvSpPr>
        <p:spPr bwMode="auto">
          <a:xfrm>
            <a:off x="4868946" y="2329173"/>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030301"/>
                </a:solidFill>
                <a:latin typeface="Times New Roman" panose="02020603050405020304" pitchFamily="18" charset="0"/>
                <a:cs typeface="Times New Roman" panose="02020603050405020304" pitchFamily="18" charset="0"/>
              </a:rPr>
              <a:t>负半周期＝</a:t>
            </a:r>
          </a:p>
        </p:txBody>
      </p:sp>
      <p:sp>
        <p:nvSpPr>
          <p:cNvPr id="144" name="Text Box 459"/>
          <p:cNvSpPr txBox="1">
            <a:spLocks noChangeArrowheads="1"/>
          </p:cNvSpPr>
          <p:nvPr/>
        </p:nvSpPr>
        <p:spPr bwMode="auto">
          <a:xfrm>
            <a:off x="4662571" y="4899336"/>
            <a:ext cx="47420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相敏：输出与</a:t>
            </a:r>
            <a:r>
              <a:rPr kumimoji="1" lang="en-US" altLang="zh-CN" sz="2000" b="1" i="1" dirty="0" err="1">
                <a:solidFill>
                  <a:srgbClr val="030301"/>
                </a:solidFill>
                <a:latin typeface="Times New Roman" panose="02020603050405020304" pitchFamily="18" charset="0"/>
                <a:cs typeface="Times New Roman" panose="02020603050405020304" pitchFamily="18" charset="0"/>
              </a:rPr>
              <a:t>u</a:t>
            </a:r>
            <a:r>
              <a:rPr kumimoji="1" lang="en-US" altLang="zh-CN" sz="2000" b="1" baseline="-25000" dirty="0" err="1">
                <a:solidFill>
                  <a:srgbClr val="030301"/>
                </a:solidFill>
                <a:latin typeface="Times New Roman" panose="02020603050405020304" pitchFamily="18" charset="0"/>
                <a:cs typeface="Times New Roman" panose="02020603050405020304" pitchFamily="18" charset="0"/>
              </a:rPr>
              <a:t>c</a:t>
            </a:r>
            <a:r>
              <a:rPr kumimoji="1" lang="zh-CN" altLang="en-US" sz="2000" b="1" dirty="0">
                <a:solidFill>
                  <a:srgbClr val="030301"/>
                </a:solidFill>
                <a:latin typeface="Times New Roman" panose="02020603050405020304" pitchFamily="18" charset="0"/>
                <a:cs typeface="Times New Roman" panose="02020603050405020304" pitchFamily="18" charset="0"/>
              </a:rPr>
              <a:t>和</a:t>
            </a:r>
            <a:r>
              <a:rPr kumimoji="1" lang="en-US" altLang="zh-CN" sz="2000" b="1" i="1" dirty="0">
                <a:solidFill>
                  <a:srgbClr val="030301"/>
                </a:solidFill>
                <a:latin typeface="Times New Roman" panose="02020603050405020304" pitchFamily="18" charset="0"/>
                <a:cs typeface="Times New Roman" panose="02020603050405020304" pitchFamily="18" charset="0"/>
              </a:rPr>
              <a:t>u</a:t>
            </a:r>
            <a:r>
              <a:rPr kumimoji="1" lang="en-US" altLang="zh-CN" sz="2000" b="1" baseline="-25000" dirty="0">
                <a:solidFill>
                  <a:srgbClr val="030301"/>
                </a:solidFill>
                <a:latin typeface="Times New Roman" panose="02020603050405020304" pitchFamily="18" charset="0"/>
                <a:cs typeface="Times New Roman" panose="02020603050405020304" pitchFamily="18" charset="0"/>
              </a:rPr>
              <a:t>s</a:t>
            </a:r>
            <a:r>
              <a:rPr kumimoji="1" lang="zh-CN" altLang="en-US" sz="2000" b="1" dirty="0">
                <a:solidFill>
                  <a:srgbClr val="030301"/>
                </a:solidFill>
                <a:latin typeface="Times New Roman" panose="02020603050405020304" pitchFamily="18" charset="0"/>
                <a:cs typeface="Times New Roman" panose="02020603050405020304" pitchFamily="18" charset="0"/>
              </a:rPr>
              <a:t>之间的相位关系有关</a:t>
            </a:r>
          </a:p>
        </p:txBody>
      </p:sp>
      <p:sp>
        <p:nvSpPr>
          <p:cNvPr id="145" name="Text Box 460"/>
          <p:cNvSpPr txBox="1">
            <a:spLocks noChangeArrowheads="1"/>
          </p:cNvSpPr>
          <p:nvPr/>
        </p:nvSpPr>
        <p:spPr bwMode="auto">
          <a:xfrm>
            <a:off x="4660984" y="5347012"/>
            <a:ext cx="4314001"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检波：输出的极性在两个半周期不变</a:t>
            </a:r>
          </a:p>
        </p:txBody>
      </p:sp>
      <p:sp>
        <p:nvSpPr>
          <p:cNvPr id="146" name="Text Box 461"/>
          <p:cNvSpPr txBox="1">
            <a:spLocks noChangeArrowheads="1"/>
          </p:cNvSpPr>
          <p:nvPr/>
        </p:nvSpPr>
        <p:spPr bwMode="auto">
          <a:xfrm>
            <a:off x="2428959" y="5534337"/>
            <a:ext cx="21875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ClrTx/>
              <a:buSzTx/>
              <a:buNone/>
            </a:pPr>
            <a:r>
              <a:rPr kumimoji="1" lang="zh-CN" altLang="en-US" sz="2000" b="1" dirty="0">
                <a:solidFill>
                  <a:srgbClr val="030301"/>
                </a:solidFill>
                <a:latin typeface="Times New Roman" panose="02020603050405020304" pitchFamily="18" charset="0"/>
                <a:cs typeface="Times New Roman" panose="02020603050405020304" pitchFamily="18" charset="0"/>
              </a:rPr>
              <a:t>全波检波</a:t>
            </a:r>
          </a:p>
        </p:txBody>
      </p:sp>
      <p:grpSp>
        <p:nvGrpSpPr>
          <p:cNvPr id="147" name="Group 611"/>
          <p:cNvGrpSpPr>
            <a:grpSpLocks/>
          </p:cNvGrpSpPr>
          <p:nvPr/>
        </p:nvGrpSpPr>
        <p:grpSpPr bwMode="auto">
          <a:xfrm>
            <a:off x="1303421" y="1678298"/>
            <a:ext cx="3778250" cy="3616325"/>
            <a:chOff x="112" y="1534"/>
            <a:chExt cx="2380" cy="2278"/>
          </a:xfrm>
        </p:grpSpPr>
        <p:sp>
          <p:nvSpPr>
            <p:cNvPr id="148" name="Line 463"/>
            <p:cNvSpPr>
              <a:spLocks noChangeShapeType="1"/>
            </p:cNvSpPr>
            <p:nvPr/>
          </p:nvSpPr>
          <p:spPr bwMode="auto">
            <a:xfrm>
              <a:off x="957" y="2958"/>
              <a:ext cx="0" cy="1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Text Box 464"/>
            <p:cNvSpPr txBox="1">
              <a:spLocks noChangeArrowheads="1"/>
            </p:cNvSpPr>
            <p:nvPr/>
          </p:nvSpPr>
          <p:spPr bwMode="auto">
            <a:xfrm>
              <a:off x="426" y="2196"/>
              <a:ext cx="3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c2</a:t>
              </a:r>
            </a:p>
          </p:txBody>
        </p:sp>
        <p:sp>
          <p:nvSpPr>
            <p:cNvPr id="150" name="Text Box 465"/>
            <p:cNvSpPr txBox="1">
              <a:spLocks noChangeArrowheads="1"/>
            </p:cNvSpPr>
            <p:nvPr/>
          </p:nvSpPr>
          <p:spPr bwMode="auto">
            <a:xfrm>
              <a:off x="445" y="1867"/>
              <a:ext cx="42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c1</a:t>
              </a:r>
              <a:endParaRPr lang="zh-CN" altLang="en-US" sz="1800" baseline="-25000">
                <a:solidFill>
                  <a:srgbClr val="000066"/>
                </a:solidFill>
                <a:latin typeface="Times New Roman" panose="02020603050405020304" pitchFamily="18" charset="0"/>
              </a:endParaRPr>
            </a:p>
          </p:txBody>
        </p:sp>
        <p:sp>
          <p:nvSpPr>
            <p:cNvPr id="151" name="Line 466"/>
            <p:cNvSpPr>
              <a:spLocks noChangeShapeType="1"/>
            </p:cNvSpPr>
            <p:nvPr/>
          </p:nvSpPr>
          <p:spPr bwMode="auto">
            <a:xfrm>
              <a:off x="469" y="2788"/>
              <a:ext cx="12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Oval 467"/>
            <p:cNvSpPr>
              <a:spLocks noChangeArrowheads="1"/>
            </p:cNvSpPr>
            <p:nvPr/>
          </p:nvSpPr>
          <p:spPr bwMode="auto">
            <a:xfrm>
              <a:off x="939" y="2920"/>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3" name="Line 468"/>
            <p:cNvSpPr>
              <a:spLocks noChangeShapeType="1"/>
            </p:cNvSpPr>
            <p:nvPr/>
          </p:nvSpPr>
          <p:spPr bwMode="auto">
            <a:xfrm>
              <a:off x="657" y="2171"/>
              <a:ext cx="0" cy="1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469"/>
            <p:cNvSpPr>
              <a:spLocks noChangeShapeType="1"/>
            </p:cNvSpPr>
            <p:nvPr/>
          </p:nvSpPr>
          <p:spPr bwMode="auto">
            <a:xfrm flipH="1">
              <a:off x="1112" y="3463"/>
              <a:ext cx="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470"/>
            <p:cNvSpPr>
              <a:spLocks noChangeShapeType="1"/>
            </p:cNvSpPr>
            <p:nvPr/>
          </p:nvSpPr>
          <p:spPr bwMode="auto">
            <a:xfrm>
              <a:off x="2309" y="2193"/>
              <a:ext cx="0" cy="12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Oval 471"/>
            <p:cNvSpPr>
              <a:spLocks noChangeArrowheads="1"/>
            </p:cNvSpPr>
            <p:nvPr/>
          </p:nvSpPr>
          <p:spPr bwMode="auto">
            <a:xfrm>
              <a:off x="1701" y="2920"/>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57" name="Text Box 472"/>
            <p:cNvSpPr txBox="1">
              <a:spLocks noChangeArrowheads="1"/>
            </p:cNvSpPr>
            <p:nvPr/>
          </p:nvSpPr>
          <p:spPr bwMode="auto">
            <a:xfrm>
              <a:off x="1101" y="3096"/>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C</a:t>
              </a:r>
              <a:endParaRPr lang="en-US" altLang="zh-CN" sz="1800" baseline="-25000">
                <a:solidFill>
                  <a:srgbClr val="000066"/>
                </a:solidFill>
                <a:latin typeface="Times New Roman" panose="02020603050405020304" pitchFamily="18" charset="0"/>
              </a:endParaRPr>
            </a:p>
          </p:txBody>
        </p:sp>
        <p:sp>
          <p:nvSpPr>
            <p:cNvPr id="158" name="Text Box 473"/>
            <p:cNvSpPr txBox="1">
              <a:spLocks noChangeArrowheads="1"/>
            </p:cNvSpPr>
            <p:nvPr/>
          </p:nvSpPr>
          <p:spPr bwMode="auto">
            <a:xfrm>
              <a:off x="843" y="3276"/>
              <a:ext cx="30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5</a:t>
              </a:r>
            </a:p>
          </p:txBody>
        </p:sp>
        <p:sp>
          <p:nvSpPr>
            <p:cNvPr id="159" name="Line 474"/>
            <p:cNvSpPr>
              <a:spLocks noChangeShapeType="1"/>
            </p:cNvSpPr>
            <p:nvPr/>
          </p:nvSpPr>
          <p:spPr bwMode="auto">
            <a:xfrm flipV="1">
              <a:off x="474" y="2398"/>
              <a:ext cx="0" cy="3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 name="Line 475"/>
            <p:cNvSpPr>
              <a:spLocks noChangeShapeType="1"/>
            </p:cNvSpPr>
            <p:nvPr/>
          </p:nvSpPr>
          <p:spPr bwMode="auto">
            <a:xfrm>
              <a:off x="476" y="1589"/>
              <a:ext cx="12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Line 476"/>
            <p:cNvSpPr>
              <a:spLocks noChangeShapeType="1"/>
            </p:cNvSpPr>
            <p:nvPr/>
          </p:nvSpPr>
          <p:spPr bwMode="auto">
            <a:xfrm flipV="1">
              <a:off x="476" y="1589"/>
              <a:ext cx="0" cy="3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Line 477"/>
            <p:cNvSpPr>
              <a:spLocks noChangeShapeType="1"/>
            </p:cNvSpPr>
            <p:nvPr/>
          </p:nvSpPr>
          <p:spPr bwMode="auto">
            <a:xfrm rot="-5400000">
              <a:off x="1147" y="3090"/>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478"/>
            <p:cNvSpPr>
              <a:spLocks noChangeShapeType="1"/>
            </p:cNvSpPr>
            <p:nvPr/>
          </p:nvSpPr>
          <p:spPr bwMode="auto">
            <a:xfrm rot="-5400000">
              <a:off x="1182" y="3090"/>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479"/>
            <p:cNvSpPr>
              <a:spLocks noChangeShapeType="1"/>
            </p:cNvSpPr>
            <p:nvPr/>
          </p:nvSpPr>
          <p:spPr bwMode="auto">
            <a:xfrm>
              <a:off x="477" y="2173"/>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480"/>
            <p:cNvSpPr>
              <a:spLocks noChangeShapeType="1"/>
            </p:cNvSpPr>
            <p:nvPr/>
          </p:nvSpPr>
          <p:spPr bwMode="auto">
            <a:xfrm flipH="1">
              <a:off x="1116" y="2183"/>
              <a:ext cx="0" cy="12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Text Box 481"/>
            <p:cNvSpPr txBox="1">
              <a:spLocks noChangeArrowheads="1"/>
            </p:cNvSpPr>
            <p:nvPr/>
          </p:nvSpPr>
          <p:spPr bwMode="auto">
            <a:xfrm>
              <a:off x="1179" y="3276"/>
              <a:ext cx="22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P</a:t>
              </a:r>
              <a:endParaRPr lang="en-US" altLang="zh-CN" sz="1800" i="1" baseline="-25000">
                <a:solidFill>
                  <a:srgbClr val="000066"/>
                </a:solidFill>
                <a:latin typeface="Times New Roman" panose="02020603050405020304" pitchFamily="18" charset="0"/>
              </a:endParaRPr>
            </a:p>
          </p:txBody>
        </p:sp>
        <p:grpSp>
          <p:nvGrpSpPr>
            <p:cNvPr id="167" name="Group 482"/>
            <p:cNvGrpSpPr>
              <a:grpSpLocks/>
            </p:cNvGrpSpPr>
            <p:nvPr/>
          </p:nvGrpSpPr>
          <p:grpSpPr bwMode="auto">
            <a:xfrm>
              <a:off x="1299" y="3184"/>
              <a:ext cx="168" cy="180"/>
              <a:chOff x="5295" y="5595"/>
              <a:chExt cx="420" cy="450"/>
            </a:xfrm>
          </p:grpSpPr>
          <p:sp>
            <p:nvSpPr>
              <p:cNvPr id="293" name="Oval 483"/>
              <p:cNvSpPr>
                <a:spLocks noChangeArrowheads="1"/>
              </p:cNvSpPr>
              <p:nvPr/>
            </p:nvSpPr>
            <p:spPr bwMode="auto">
              <a:xfrm>
                <a:off x="5295" y="5595"/>
                <a:ext cx="420" cy="4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4" name="Line 484"/>
              <p:cNvSpPr>
                <a:spLocks noChangeShapeType="1"/>
              </p:cNvSpPr>
              <p:nvPr/>
            </p:nvSpPr>
            <p:spPr bwMode="auto">
              <a:xfrm>
                <a:off x="5520" y="5631"/>
                <a:ext cx="0" cy="329"/>
              </a:xfrm>
              <a:prstGeom prst="line">
                <a:avLst/>
              </a:prstGeom>
              <a:noFill/>
              <a:ln w="19050">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168" name="Line 485"/>
            <p:cNvSpPr>
              <a:spLocks noChangeAspect="1" noChangeShapeType="1"/>
            </p:cNvSpPr>
            <p:nvPr/>
          </p:nvSpPr>
          <p:spPr bwMode="auto">
            <a:xfrm flipH="1">
              <a:off x="1118" y="2011"/>
              <a:ext cx="173" cy="1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Text Box 486"/>
            <p:cNvSpPr txBox="1">
              <a:spLocks noChangeArrowheads="1"/>
            </p:cNvSpPr>
            <p:nvPr/>
          </p:nvSpPr>
          <p:spPr bwMode="auto">
            <a:xfrm>
              <a:off x="2133" y="1844"/>
              <a:ext cx="3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4</a:t>
              </a:r>
            </a:p>
          </p:txBody>
        </p:sp>
        <p:sp>
          <p:nvSpPr>
            <p:cNvPr id="170" name="Text Box 487"/>
            <p:cNvSpPr txBox="1">
              <a:spLocks noChangeArrowheads="1"/>
            </p:cNvSpPr>
            <p:nvPr/>
          </p:nvSpPr>
          <p:spPr bwMode="auto">
            <a:xfrm>
              <a:off x="1093" y="1748"/>
              <a:ext cx="33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1</a:t>
              </a:r>
            </a:p>
          </p:txBody>
        </p:sp>
        <p:sp>
          <p:nvSpPr>
            <p:cNvPr id="171" name="Text Box 488"/>
            <p:cNvSpPr txBox="1">
              <a:spLocks noChangeArrowheads="1"/>
            </p:cNvSpPr>
            <p:nvPr/>
          </p:nvSpPr>
          <p:spPr bwMode="auto">
            <a:xfrm>
              <a:off x="1941" y="2516"/>
              <a:ext cx="38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D3</a:t>
              </a:r>
            </a:p>
          </p:txBody>
        </p:sp>
        <p:sp>
          <p:nvSpPr>
            <p:cNvPr id="172" name="Text Box 489"/>
            <p:cNvSpPr txBox="1">
              <a:spLocks noChangeArrowheads="1"/>
            </p:cNvSpPr>
            <p:nvPr/>
          </p:nvSpPr>
          <p:spPr bwMode="auto">
            <a:xfrm>
              <a:off x="1281" y="2512"/>
              <a:ext cx="44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D2</a:t>
              </a:r>
            </a:p>
          </p:txBody>
        </p:sp>
        <p:sp>
          <p:nvSpPr>
            <p:cNvPr id="173" name="Text Box 490"/>
            <p:cNvSpPr txBox="1">
              <a:spLocks noChangeArrowheads="1"/>
            </p:cNvSpPr>
            <p:nvPr/>
          </p:nvSpPr>
          <p:spPr bwMode="auto">
            <a:xfrm>
              <a:off x="1156" y="1574"/>
              <a:ext cx="38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D1</a:t>
              </a:r>
            </a:p>
          </p:txBody>
        </p:sp>
        <p:sp>
          <p:nvSpPr>
            <p:cNvPr id="174" name="Text Box 491"/>
            <p:cNvSpPr txBox="1">
              <a:spLocks noChangeArrowheads="1"/>
            </p:cNvSpPr>
            <p:nvPr/>
          </p:nvSpPr>
          <p:spPr bwMode="auto">
            <a:xfrm>
              <a:off x="2086" y="2340"/>
              <a:ext cx="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3</a:t>
              </a:r>
            </a:p>
          </p:txBody>
        </p:sp>
        <p:sp>
          <p:nvSpPr>
            <p:cNvPr id="175" name="Text Box 492"/>
            <p:cNvSpPr txBox="1">
              <a:spLocks noChangeArrowheads="1"/>
            </p:cNvSpPr>
            <p:nvPr/>
          </p:nvSpPr>
          <p:spPr bwMode="auto">
            <a:xfrm>
              <a:off x="1124" y="2322"/>
              <a:ext cx="3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R</a:t>
              </a:r>
              <a:r>
                <a:rPr lang="en-US" altLang="zh-CN" sz="1800" baseline="-25000">
                  <a:solidFill>
                    <a:srgbClr val="000066"/>
                  </a:solidFill>
                  <a:latin typeface="Times New Roman" panose="02020603050405020304" pitchFamily="18" charset="0"/>
                </a:rPr>
                <a:t>2</a:t>
              </a:r>
            </a:p>
          </p:txBody>
        </p:sp>
        <p:sp>
          <p:nvSpPr>
            <p:cNvPr id="176" name="Text Box 493"/>
            <p:cNvSpPr txBox="1">
              <a:spLocks noChangeArrowheads="1"/>
            </p:cNvSpPr>
            <p:nvPr/>
          </p:nvSpPr>
          <p:spPr bwMode="auto">
            <a:xfrm>
              <a:off x="1941" y="1644"/>
              <a:ext cx="4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V</a:t>
              </a:r>
              <a:r>
                <a:rPr lang="en-US" altLang="zh-CN" sz="1800" baseline="-25000">
                  <a:solidFill>
                    <a:srgbClr val="000066"/>
                  </a:solidFill>
                  <a:latin typeface="Times New Roman" panose="02020603050405020304" pitchFamily="18" charset="0"/>
                </a:rPr>
                <a:t>D4</a:t>
              </a:r>
            </a:p>
          </p:txBody>
        </p:sp>
        <p:sp>
          <p:nvSpPr>
            <p:cNvPr id="177" name="Rectangle 494"/>
            <p:cNvSpPr>
              <a:spLocks noChangeAspect="1" noChangeArrowheads="1"/>
            </p:cNvSpPr>
            <p:nvPr/>
          </p:nvSpPr>
          <p:spPr bwMode="auto">
            <a:xfrm rot="2700000" flipH="1">
              <a:off x="2052" y="1988"/>
              <a:ext cx="168" cy="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178" name="Group 495"/>
            <p:cNvGrpSpPr>
              <a:grpSpLocks noChangeAspect="1"/>
            </p:cNvGrpSpPr>
            <p:nvPr/>
          </p:nvGrpSpPr>
          <p:grpSpPr bwMode="auto">
            <a:xfrm rot="13500000" flipV="1">
              <a:off x="1907" y="1781"/>
              <a:ext cx="104" cy="115"/>
              <a:chOff x="3244" y="6428"/>
              <a:chExt cx="261" cy="288"/>
            </a:xfrm>
          </p:grpSpPr>
          <p:sp>
            <p:nvSpPr>
              <p:cNvPr id="291" name="Line 496"/>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2" name="AutoShape 497"/>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79" name="Line 498"/>
            <p:cNvSpPr>
              <a:spLocks noChangeAspect="1" noChangeShapeType="1"/>
            </p:cNvSpPr>
            <p:nvPr/>
          </p:nvSpPr>
          <p:spPr bwMode="auto">
            <a:xfrm rot="13500000" flipV="1">
              <a:off x="1631" y="1773"/>
              <a:ext cx="52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0" name="Group 499"/>
            <p:cNvGrpSpPr>
              <a:grpSpLocks noChangeAspect="1"/>
            </p:cNvGrpSpPr>
            <p:nvPr/>
          </p:nvGrpSpPr>
          <p:grpSpPr bwMode="auto">
            <a:xfrm rot="2700000">
              <a:off x="1425" y="2496"/>
              <a:ext cx="105" cy="115"/>
              <a:chOff x="3244" y="6428"/>
              <a:chExt cx="261" cy="288"/>
            </a:xfrm>
          </p:grpSpPr>
          <p:sp>
            <p:nvSpPr>
              <p:cNvPr id="289" name="Line 50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 name="AutoShape 501"/>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1" name="Line 502"/>
            <p:cNvSpPr>
              <a:spLocks noChangeAspect="1" noChangeShapeType="1"/>
            </p:cNvSpPr>
            <p:nvPr/>
          </p:nvSpPr>
          <p:spPr bwMode="auto">
            <a:xfrm rot="2700000">
              <a:off x="1295" y="2614"/>
              <a:ext cx="48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2" name="Group 503"/>
            <p:cNvGrpSpPr>
              <a:grpSpLocks noChangeAspect="1"/>
            </p:cNvGrpSpPr>
            <p:nvPr/>
          </p:nvGrpSpPr>
          <p:grpSpPr bwMode="auto">
            <a:xfrm rot="18900000" flipH="1">
              <a:off x="1474" y="1720"/>
              <a:ext cx="104" cy="115"/>
              <a:chOff x="3244" y="6428"/>
              <a:chExt cx="261" cy="288"/>
            </a:xfrm>
          </p:grpSpPr>
          <p:sp>
            <p:nvSpPr>
              <p:cNvPr id="287" name="Line 504"/>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AutoShape 505"/>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3" name="Line 506"/>
            <p:cNvSpPr>
              <a:spLocks noChangeShapeType="1"/>
            </p:cNvSpPr>
            <p:nvPr/>
          </p:nvSpPr>
          <p:spPr bwMode="auto">
            <a:xfrm rot="18900000" flipH="1">
              <a:off x="1356" y="1740"/>
              <a:ext cx="41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 name="Group 507"/>
            <p:cNvGrpSpPr>
              <a:grpSpLocks noChangeAspect="1"/>
            </p:cNvGrpSpPr>
            <p:nvPr/>
          </p:nvGrpSpPr>
          <p:grpSpPr bwMode="auto">
            <a:xfrm rot="18900000" flipV="1">
              <a:off x="1894" y="2494"/>
              <a:ext cx="104" cy="115"/>
              <a:chOff x="3244" y="6428"/>
              <a:chExt cx="261" cy="288"/>
            </a:xfrm>
          </p:grpSpPr>
          <p:sp>
            <p:nvSpPr>
              <p:cNvPr id="285" name="Line 508"/>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AutoShape 509"/>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185" name="Line 510"/>
            <p:cNvSpPr>
              <a:spLocks noChangeAspect="1" noChangeShapeType="1"/>
            </p:cNvSpPr>
            <p:nvPr/>
          </p:nvSpPr>
          <p:spPr bwMode="auto">
            <a:xfrm rot="18900000" flipV="1">
              <a:off x="1639" y="2616"/>
              <a:ext cx="4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Rectangle 511"/>
            <p:cNvSpPr>
              <a:spLocks noChangeAspect="1" noChangeArrowheads="1"/>
            </p:cNvSpPr>
            <p:nvPr/>
          </p:nvSpPr>
          <p:spPr bwMode="auto">
            <a:xfrm rot="2700000">
              <a:off x="1222" y="2340"/>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87" name="Line 512"/>
            <p:cNvSpPr>
              <a:spLocks noChangeAspect="1" noChangeShapeType="1"/>
            </p:cNvSpPr>
            <p:nvPr/>
          </p:nvSpPr>
          <p:spPr bwMode="auto">
            <a:xfrm rot="2700000">
              <a:off x="1090" y="2248"/>
              <a:ext cx="17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 name="Rectangle 513"/>
            <p:cNvSpPr>
              <a:spLocks noChangeAspect="1" noChangeArrowheads="1"/>
            </p:cNvSpPr>
            <p:nvPr/>
          </p:nvSpPr>
          <p:spPr bwMode="auto">
            <a:xfrm rot="-2700000">
              <a:off x="2025" y="2352"/>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89" name="Line 514"/>
            <p:cNvSpPr>
              <a:spLocks noChangeAspect="1" noChangeShapeType="1"/>
            </p:cNvSpPr>
            <p:nvPr/>
          </p:nvSpPr>
          <p:spPr bwMode="auto">
            <a:xfrm rot="-2700000">
              <a:off x="2140" y="2256"/>
              <a:ext cx="19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Rectangle 515"/>
            <p:cNvSpPr>
              <a:spLocks noChangeAspect="1" noChangeArrowheads="1"/>
            </p:cNvSpPr>
            <p:nvPr/>
          </p:nvSpPr>
          <p:spPr bwMode="auto">
            <a:xfrm rot="-2700000">
              <a:off x="1271" y="1915"/>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1" name="Line 516"/>
            <p:cNvSpPr>
              <a:spLocks noChangeShapeType="1"/>
            </p:cNvSpPr>
            <p:nvPr/>
          </p:nvSpPr>
          <p:spPr bwMode="auto">
            <a:xfrm>
              <a:off x="413" y="1977"/>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Oval 517"/>
            <p:cNvSpPr>
              <a:spLocks noChangeArrowheads="1"/>
            </p:cNvSpPr>
            <p:nvPr/>
          </p:nvSpPr>
          <p:spPr bwMode="auto">
            <a:xfrm>
              <a:off x="172" y="2327"/>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3" name="Oval 518"/>
            <p:cNvSpPr>
              <a:spLocks noChangeArrowheads="1"/>
            </p:cNvSpPr>
            <p:nvPr/>
          </p:nvSpPr>
          <p:spPr bwMode="auto">
            <a:xfrm>
              <a:off x="177" y="2034"/>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94" name="Text Box 519"/>
            <p:cNvSpPr txBox="1">
              <a:spLocks noChangeArrowheads="1"/>
            </p:cNvSpPr>
            <p:nvPr/>
          </p:nvSpPr>
          <p:spPr bwMode="auto">
            <a:xfrm>
              <a:off x="1634" y="3591"/>
              <a:ext cx="3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a:t>
              </a:r>
              <a:endParaRPr lang="en-US" altLang="zh-CN" sz="1800" i="1" baseline="-25000">
                <a:solidFill>
                  <a:srgbClr val="000066"/>
                </a:solidFill>
                <a:latin typeface="Times New Roman" panose="02020603050405020304" pitchFamily="18" charset="0"/>
              </a:endParaRPr>
            </a:p>
          </p:txBody>
        </p:sp>
        <p:sp>
          <p:nvSpPr>
            <p:cNvPr id="195" name="Text Box 520"/>
            <p:cNvSpPr txBox="1">
              <a:spLocks noChangeArrowheads="1"/>
            </p:cNvSpPr>
            <p:nvPr/>
          </p:nvSpPr>
          <p:spPr bwMode="auto">
            <a:xfrm>
              <a:off x="254" y="1843"/>
              <a:ext cx="2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endParaRPr lang="en-US" altLang="zh-CN" sz="1800" baseline="-25000">
                <a:solidFill>
                  <a:srgbClr val="000066"/>
                </a:solidFill>
                <a:latin typeface="Times New Roman" panose="02020603050405020304" pitchFamily="18" charset="0"/>
              </a:endParaRPr>
            </a:p>
          </p:txBody>
        </p:sp>
        <p:sp>
          <p:nvSpPr>
            <p:cNvPr id="196" name="Line 521"/>
            <p:cNvSpPr>
              <a:spLocks noChangeAspect="1" noChangeShapeType="1"/>
            </p:cNvSpPr>
            <p:nvPr/>
          </p:nvSpPr>
          <p:spPr bwMode="auto">
            <a:xfrm rot="10800000">
              <a:off x="215" y="2055"/>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522"/>
            <p:cNvSpPr>
              <a:spLocks noChangeAspect="1" noChangeShapeType="1"/>
            </p:cNvSpPr>
            <p:nvPr/>
          </p:nvSpPr>
          <p:spPr bwMode="auto">
            <a:xfrm rot="10800000">
              <a:off x="214" y="2351"/>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8" name="Group 523"/>
            <p:cNvGrpSpPr>
              <a:grpSpLocks noChangeAspect="1"/>
            </p:cNvGrpSpPr>
            <p:nvPr/>
          </p:nvGrpSpPr>
          <p:grpSpPr bwMode="auto">
            <a:xfrm flipV="1">
              <a:off x="346" y="2054"/>
              <a:ext cx="37" cy="73"/>
              <a:chOff x="3653" y="4688"/>
              <a:chExt cx="72" cy="144"/>
            </a:xfrm>
          </p:grpSpPr>
          <p:sp>
            <p:nvSpPr>
              <p:cNvPr id="283" name="Arc 52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4" name="Arc 52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9" name="Group 526"/>
            <p:cNvGrpSpPr>
              <a:grpSpLocks noChangeAspect="1"/>
            </p:cNvGrpSpPr>
            <p:nvPr/>
          </p:nvGrpSpPr>
          <p:grpSpPr bwMode="auto">
            <a:xfrm flipV="1">
              <a:off x="346" y="2128"/>
              <a:ext cx="37" cy="73"/>
              <a:chOff x="3653" y="4688"/>
              <a:chExt cx="72" cy="144"/>
            </a:xfrm>
          </p:grpSpPr>
          <p:sp>
            <p:nvSpPr>
              <p:cNvPr id="281" name="Arc 52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2" name="Arc 52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0" name="Group 529"/>
            <p:cNvGrpSpPr>
              <a:grpSpLocks noChangeAspect="1"/>
            </p:cNvGrpSpPr>
            <p:nvPr/>
          </p:nvGrpSpPr>
          <p:grpSpPr bwMode="auto">
            <a:xfrm flipV="1">
              <a:off x="341" y="2201"/>
              <a:ext cx="36" cy="73"/>
              <a:chOff x="3653" y="4688"/>
              <a:chExt cx="72" cy="144"/>
            </a:xfrm>
          </p:grpSpPr>
          <p:sp>
            <p:nvSpPr>
              <p:cNvPr id="279" name="Arc 53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0" name="Arc 53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1" name="Group 532"/>
            <p:cNvGrpSpPr>
              <a:grpSpLocks noChangeAspect="1"/>
            </p:cNvGrpSpPr>
            <p:nvPr/>
          </p:nvGrpSpPr>
          <p:grpSpPr bwMode="auto">
            <a:xfrm flipV="1">
              <a:off x="342" y="2274"/>
              <a:ext cx="37" cy="73"/>
              <a:chOff x="3653" y="4688"/>
              <a:chExt cx="72" cy="144"/>
            </a:xfrm>
          </p:grpSpPr>
          <p:sp>
            <p:nvSpPr>
              <p:cNvPr id="277" name="Arc 53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 name="Arc 53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2" name="Group 535"/>
            <p:cNvGrpSpPr>
              <a:grpSpLocks noChangeAspect="1"/>
            </p:cNvGrpSpPr>
            <p:nvPr/>
          </p:nvGrpSpPr>
          <p:grpSpPr bwMode="auto">
            <a:xfrm flipH="1" flipV="1">
              <a:off x="439" y="1954"/>
              <a:ext cx="37" cy="72"/>
              <a:chOff x="3653" y="4688"/>
              <a:chExt cx="72" cy="144"/>
            </a:xfrm>
          </p:grpSpPr>
          <p:sp>
            <p:nvSpPr>
              <p:cNvPr id="275" name="Arc 53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 name="Arc 53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3" name="Group 538"/>
            <p:cNvGrpSpPr>
              <a:grpSpLocks noChangeAspect="1"/>
            </p:cNvGrpSpPr>
            <p:nvPr/>
          </p:nvGrpSpPr>
          <p:grpSpPr bwMode="auto">
            <a:xfrm flipH="1" flipV="1">
              <a:off x="439" y="2027"/>
              <a:ext cx="36" cy="73"/>
              <a:chOff x="3653" y="4688"/>
              <a:chExt cx="72" cy="144"/>
            </a:xfrm>
          </p:grpSpPr>
          <p:sp>
            <p:nvSpPr>
              <p:cNvPr id="273" name="Arc 53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4" name="Arc 54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4" name="Group 541"/>
            <p:cNvGrpSpPr>
              <a:grpSpLocks noChangeAspect="1"/>
            </p:cNvGrpSpPr>
            <p:nvPr/>
          </p:nvGrpSpPr>
          <p:grpSpPr bwMode="auto">
            <a:xfrm flipH="1" flipV="1">
              <a:off x="438" y="2100"/>
              <a:ext cx="37" cy="73"/>
              <a:chOff x="3653" y="4688"/>
              <a:chExt cx="72" cy="144"/>
            </a:xfrm>
          </p:grpSpPr>
          <p:sp>
            <p:nvSpPr>
              <p:cNvPr id="271" name="Arc 54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2" name="Arc 54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5" name="Group 544"/>
            <p:cNvGrpSpPr>
              <a:grpSpLocks noChangeAspect="1"/>
            </p:cNvGrpSpPr>
            <p:nvPr/>
          </p:nvGrpSpPr>
          <p:grpSpPr bwMode="auto">
            <a:xfrm flipH="1" flipV="1">
              <a:off x="437" y="2173"/>
              <a:ext cx="36" cy="73"/>
              <a:chOff x="3653" y="4688"/>
              <a:chExt cx="72" cy="144"/>
            </a:xfrm>
          </p:grpSpPr>
          <p:sp>
            <p:nvSpPr>
              <p:cNvPr id="269" name="Arc 54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 name="Arc 54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6" name="Group 547"/>
            <p:cNvGrpSpPr>
              <a:grpSpLocks noChangeAspect="1"/>
            </p:cNvGrpSpPr>
            <p:nvPr/>
          </p:nvGrpSpPr>
          <p:grpSpPr bwMode="auto">
            <a:xfrm flipH="1" flipV="1">
              <a:off x="437" y="2250"/>
              <a:ext cx="37" cy="73"/>
              <a:chOff x="3653" y="4688"/>
              <a:chExt cx="72" cy="144"/>
            </a:xfrm>
          </p:grpSpPr>
          <p:sp>
            <p:nvSpPr>
              <p:cNvPr id="267" name="Arc 54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 name="Arc 54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7" name="Group 550"/>
            <p:cNvGrpSpPr>
              <a:grpSpLocks noChangeAspect="1"/>
            </p:cNvGrpSpPr>
            <p:nvPr/>
          </p:nvGrpSpPr>
          <p:grpSpPr bwMode="auto">
            <a:xfrm flipH="1" flipV="1">
              <a:off x="438" y="2325"/>
              <a:ext cx="36" cy="73"/>
              <a:chOff x="3653" y="4688"/>
              <a:chExt cx="72" cy="144"/>
            </a:xfrm>
          </p:grpSpPr>
          <p:sp>
            <p:nvSpPr>
              <p:cNvPr id="265" name="Arc 55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 name="Arc 55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8" name="Text Box 553"/>
            <p:cNvSpPr txBox="1">
              <a:spLocks noChangeArrowheads="1"/>
            </p:cNvSpPr>
            <p:nvPr/>
          </p:nvSpPr>
          <p:spPr bwMode="auto">
            <a:xfrm>
              <a:off x="1257" y="2771"/>
              <a:ext cx="34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o</a:t>
              </a:r>
              <a:endParaRPr lang="en-US" altLang="zh-CN" sz="1800" i="1" baseline="-25000">
                <a:solidFill>
                  <a:srgbClr val="000066"/>
                </a:solidFill>
                <a:latin typeface="Times New Roman" panose="02020603050405020304" pitchFamily="18" charset="0"/>
              </a:endParaRPr>
            </a:p>
          </p:txBody>
        </p:sp>
        <p:sp>
          <p:nvSpPr>
            <p:cNvPr id="209" name="Line 554"/>
            <p:cNvSpPr>
              <a:spLocks noChangeShapeType="1"/>
            </p:cNvSpPr>
            <p:nvPr/>
          </p:nvSpPr>
          <p:spPr bwMode="auto">
            <a:xfrm rot="-5400000">
              <a:off x="1734" y="3308"/>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Oval 555"/>
            <p:cNvSpPr>
              <a:spLocks noChangeArrowheads="1"/>
            </p:cNvSpPr>
            <p:nvPr/>
          </p:nvSpPr>
          <p:spPr bwMode="auto">
            <a:xfrm rot="-5400000">
              <a:off x="1871" y="3713"/>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1" name="Oval 556"/>
            <p:cNvSpPr>
              <a:spLocks noChangeArrowheads="1"/>
            </p:cNvSpPr>
            <p:nvPr/>
          </p:nvSpPr>
          <p:spPr bwMode="auto">
            <a:xfrm rot="-5400000">
              <a:off x="1577" y="3715"/>
              <a:ext cx="34"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12" name="Line 557"/>
            <p:cNvSpPr>
              <a:spLocks noChangeAspect="1" noChangeShapeType="1"/>
            </p:cNvSpPr>
            <p:nvPr/>
          </p:nvSpPr>
          <p:spPr bwMode="auto">
            <a:xfrm rot="5400000">
              <a:off x="1532" y="3653"/>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558"/>
            <p:cNvSpPr>
              <a:spLocks noChangeAspect="1" noChangeShapeType="1"/>
            </p:cNvSpPr>
            <p:nvPr/>
          </p:nvSpPr>
          <p:spPr bwMode="auto">
            <a:xfrm rot="5400000">
              <a:off x="1824" y="3648"/>
              <a:ext cx="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4" name="Group 559"/>
            <p:cNvGrpSpPr>
              <a:grpSpLocks noChangeAspect="1"/>
            </p:cNvGrpSpPr>
            <p:nvPr/>
          </p:nvGrpSpPr>
          <p:grpSpPr bwMode="auto">
            <a:xfrm rot="16200000" flipV="1">
              <a:off x="1616" y="3533"/>
              <a:ext cx="37" cy="73"/>
              <a:chOff x="3653" y="4688"/>
              <a:chExt cx="72" cy="144"/>
            </a:xfrm>
          </p:grpSpPr>
          <p:sp>
            <p:nvSpPr>
              <p:cNvPr id="263" name="Arc 56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 name="Arc 56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5" name="Group 562"/>
            <p:cNvGrpSpPr>
              <a:grpSpLocks noChangeAspect="1"/>
            </p:cNvGrpSpPr>
            <p:nvPr/>
          </p:nvGrpSpPr>
          <p:grpSpPr bwMode="auto">
            <a:xfrm rot="16200000" flipV="1">
              <a:off x="1690" y="3532"/>
              <a:ext cx="36" cy="73"/>
              <a:chOff x="3653" y="4688"/>
              <a:chExt cx="72" cy="144"/>
            </a:xfrm>
          </p:grpSpPr>
          <p:sp>
            <p:nvSpPr>
              <p:cNvPr id="261" name="Arc 56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2" name="Arc 56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 name="Group 565"/>
            <p:cNvGrpSpPr>
              <a:grpSpLocks noChangeAspect="1"/>
            </p:cNvGrpSpPr>
            <p:nvPr/>
          </p:nvGrpSpPr>
          <p:grpSpPr bwMode="auto">
            <a:xfrm rot="16200000" flipV="1">
              <a:off x="1762" y="3538"/>
              <a:ext cx="37" cy="73"/>
              <a:chOff x="3653" y="4688"/>
              <a:chExt cx="72" cy="144"/>
            </a:xfrm>
          </p:grpSpPr>
          <p:sp>
            <p:nvSpPr>
              <p:cNvPr id="259" name="Arc 56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 name="Arc 56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7" name="Group 568"/>
            <p:cNvGrpSpPr>
              <a:grpSpLocks noChangeAspect="1"/>
            </p:cNvGrpSpPr>
            <p:nvPr/>
          </p:nvGrpSpPr>
          <p:grpSpPr bwMode="auto">
            <a:xfrm rot="16200000" flipV="1">
              <a:off x="1836" y="3536"/>
              <a:ext cx="36" cy="73"/>
              <a:chOff x="3653" y="4688"/>
              <a:chExt cx="72" cy="144"/>
            </a:xfrm>
          </p:grpSpPr>
          <p:sp>
            <p:nvSpPr>
              <p:cNvPr id="257" name="Arc 56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 name="Arc 57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8" name="Group 571"/>
            <p:cNvGrpSpPr>
              <a:grpSpLocks noChangeAspect="1"/>
            </p:cNvGrpSpPr>
            <p:nvPr/>
          </p:nvGrpSpPr>
          <p:grpSpPr bwMode="auto">
            <a:xfrm rot="-5400000" flipH="1" flipV="1">
              <a:off x="1515" y="3440"/>
              <a:ext cx="37" cy="73"/>
              <a:chOff x="3653" y="4688"/>
              <a:chExt cx="72" cy="144"/>
            </a:xfrm>
          </p:grpSpPr>
          <p:sp>
            <p:nvSpPr>
              <p:cNvPr id="255" name="Arc 57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 name="Arc 57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9" name="Group 574"/>
            <p:cNvGrpSpPr>
              <a:grpSpLocks noChangeAspect="1"/>
            </p:cNvGrpSpPr>
            <p:nvPr/>
          </p:nvGrpSpPr>
          <p:grpSpPr bwMode="auto">
            <a:xfrm rot="-5400000" flipH="1" flipV="1">
              <a:off x="1588" y="3441"/>
              <a:ext cx="37" cy="72"/>
              <a:chOff x="3653" y="4688"/>
              <a:chExt cx="72" cy="144"/>
            </a:xfrm>
          </p:grpSpPr>
          <p:sp>
            <p:nvSpPr>
              <p:cNvPr id="253" name="Arc 57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 name="Arc 57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0" name="Group 577"/>
            <p:cNvGrpSpPr>
              <a:grpSpLocks noChangeAspect="1"/>
            </p:cNvGrpSpPr>
            <p:nvPr/>
          </p:nvGrpSpPr>
          <p:grpSpPr bwMode="auto">
            <a:xfrm rot="-5400000" flipH="1" flipV="1">
              <a:off x="1662" y="3440"/>
              <a:ext cx="36" cy="73"/>
              <a:chOff x="3653" y="4688"/>
              <a:chExt cx="72" cy="144"/>
            </a:xfrm>
          </p:grpSpPr>
          <p:sp>
            <p:nvSpPr>
              <p:cNvPr id="251" name="Arc 57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 name="Arc 57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1" name="Group 580"/>
            <p:cNvGrpSpPr>
              <a:grpSpLocks noChangeAspect="1"/>
            </p:cNvGrpSpPr>
            <p:nvPr/>
          </p:nvGrpSpPr>
          <p:grpSpPr bwMode="auto">
            <a:xfrm rot="-5400000" flipH="1" flipV="1">
              <a:off x="1734" y="3443"/>
              <a:ext cx="37" cy="72"/>
              <a:chOff x="3653" y="4688"/>
              <a:chExt cx="72" cy="144"/>
            </a:xfrm>
          </p:grpSpPr>
          <p:sp>
            <p:nvSpPr>
              <p:cNvPr id="249" name="Arc 58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 name="Arc 58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2" name="Group 583"/>
            <p:cNvGrpSpPr>
              <a:grpSpLocks noChangeAspect="1"/>
            </p:cNvGrpSpPr>
            <p:nvPr/>
          </p:nvGrpSpPr>
          <p:grpSpPr bwMode="auto">
            <a:xfrm rot="-5400000" flipH="1" flipV="1">
              <a:off x="1812" y="3441"/>
              <a:ext cx="36" cy="73"/>
              <a:chOff x="3653" y="4688"/>
              <a:chExt cx="72" cy="144"/>
            </a:xfrm>
          </p:grpSpPr>
          <p:sp>
            <p:nvSpPr>
              <p:cNvPr id="247" name="Arc 58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8" name="Arc 58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3" name="Group 586"/>
            <p:cNvGrpSpPr>
              <a:grpSpLocks noChangeAspect="1"/>
            </p:cNvGrpSpPr>
            <p:nvPr/>
          </p:nvGrpSpPr>
          <p:grpSpPr bwMode="auto">
            <a:xfrm rot="-5400000" flipH="1" flipV="1">
              <a:off x="1891" y="3442"/>
              <a:ext cx="36" cy="72"/>
              <a:chOff x="3653" y="4688"/>
              <a:chExt cx="72" cy="144"/>
            </a:xfrm>
          </p:grpSpPr>
          <p:sp>
            <p:nvSpPr>
              <p:cNvPr id="245" name="Arc 58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 name="Arc 58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4" name="Line 589"/>
            <p:cNvSpPr>
              <a:spLocks noChangeShapeType="1"/>
            </p:cNvSpPr>
            <p:nvPr/>
          </p:nvSpPr>
          <p:spPr bwMode="auto">
            <a:xfrm>
              <a:off x="2199" y="2084"/>
              <a:ext cx="114" cy="1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 name="Line 590"/>
            <p:cNvSpPr>
              <a:spLocks noChangeShapeType="1"/>
            </p:cNvSpPr>
            <p:nvPr/>
          </p:nvSpPr>
          <p:spPr bwMode="auto">
            <a:xfrm>
              <a:off x="1719" y="2961"/>
              <a:ext cx="0" cy="5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591"/>
            <p:cNvSpPr>
              <a:spLocks noChangeShapeType="1"/>
            </p:cNvSpPr>
            <p:nvPr/>
          </p:nvSpPr>
          <p:spPr bwMode="auto">
            <a:xfrm>
              <a:off x="657" y="3089"/>
              <a:ext cx="5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592"/>
            <p:cNvSpPr>
              <a:spLocks noChangeShapeType="1"/>
            </p:cNvSpPr>
            <p:nvPr/>
          </p:nvSpPr>
          <p:spPr bwMode="auto">
            <a:xfrm>
              <a:off x="1233" y="3089"/>
              <a:ext cx="48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Rectangle 593"/>
            <p:cNvSpPr>
              <a:spLocks noChangeArrowheads="1"/>
            </p:cNvSpPr>
            <p:nvPr/>
          </p:nvSpPr>
          <p:spPr bwMode="auto">
            <a:xfrm rot="10800000">
              <a:off x="870" y="3245"/>
              <a:ext cx="168"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29" name="Line 594"/>
            <p:cNvSpPr>
              <a:spLocks noChangeShapeType="1"/>
            </p:cNvSpPr>
            <p:nvPr/>
          </p:nvSpPr>
          <p:spPr bwMode="auto">
            <a:xfrm rot="10800000">
              <a:off x="1042" y="3276"/>
              <a:ext cx="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595"/>
            <p:cNvSpPr>
              <a:spLocks noChangeShapeType="1"/>
            </p:cNvSpPr>
            <p:nvPr/>
          </p:nvSpPr>
          <p:spPr bwMode="auto">
            <a:xfrm rot="10800000">
              <a:off x="656" y="3276"/>
              <a:ext cx="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596"/>
            <p:cNvSpPr>
              <a:spLocks noChangeShapeType="1"/>
            </p:cNvSpPr>
            <p:nvPr/>
          </p:nvSpPr>
          <p:spPr bwMode="auto">
            <a:xfrm rot="10800000">
              <a:off x="1469" y="3276"/>
              <a:ext cx="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597"/>
            <p:cNvSpPr>
              <a:spLocks noChangeShapeType="1"/>
            </p:cNvSpPr>
            <p:nvPr/>
          </p:nvSpPr>
          <p:spPr bwMode="auto">
            <a:xfrm flipH="1">
              <a:off x="1941" y="3463"/>
              <a:ext cx="3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Text Box 598"/>
            <p:cNvSpPr txBox="1">
              <a:spLocks noChangeArrowheads="1"/>
            </p:cNvSpPr>
            <p:nvPr/>
          </p:nvSpPr>
          <p:spPr bwMode="auto">
            <a:xfrm>
              <a:off x="1431" y="3244"/>
              <a:ext cx="36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s1</a:t>
              </a:r>
            </a:p>
          </p:txBody>
        </p:sp>
        <p:sp>
          <p:nvSpPr>
            <p:cNvPr id="234" name="Text Box 599"/>
            <p:cNvSpPr txBox="1">
              <a:spLocks noChangeArrowheads="1"/>
            </p:cNvSpPr>
            <p:nvPr/>
          </p:nvSpPr>
          <p:spPr bwMode="auto">
            <a:xfrm>
              <a:off x="1773" y="3228"/>
              <a:ext cx="33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s2</a:t>
              </a:r>
            </a:p>
          </p:txBody>
        </p:sp>
        <p:sp>
          <p:nvSpPr>
            <p:cNvPr id="235" name="Text Box 600"/>
            <p:cNvSpPr txBox="1">
              <a:spLocks noChangeArrowheads="1"/>
            </p:cNvSpPr>
            <p:nvPr/>
          </p:nvSpPr>
          <p:spPr bwMode="auto">
            <a:xfrm>
              <a:off x="438" y="2340"/>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36" name="Text Box 601"/>
            <p:cNvSpPr txBox="1">
              <a:spLocks noChangeArrowheads="1"/>
            </p:cNvSpPr>
            <p:nvPr/>
          </p:nvSpPr>
          <p:spPr bwMode="auto">
            <a:xfrm>
              <a:off x="1676" y="324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37" name="Text Box 602"/>
            <p:cNvSpPr txBox="1">
              <a:spLocks noChangeArrowheads="1"/>
            </p:cNvSpPr>
            <p:nvPr/>
          </p:nvSpPr>
          <p:spPr bwMode="auto">
            <a:xfrm>
              <a:off x="440" y="2000"/>
              <a:ext cx="22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38" name="Text Box 603"/>
            <p:cNvSpPr txBox="1">
              <a:spLocks noChangeArrowheads="1"/>
            </p:cNvSpPr>
            <p:nvPr/>
          </p:nvSpPr>
          <p:spPr bwMode="auto">
            <a:xfrm>
              <a:off x="1953" y="3265"/>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39" name="Text Box 604"/>
            <p:cNvSpPr txBox="1">
              <a:spLocks noChangeArrowheads="1"/>
            </p:cNvSpPr>
            <p:nvPr/>
          </p:nvSpPr>
          <p:spPr bwMode="auto">
            <a:xfrm>
              <a:off x="1581" y="3260"/>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40" name="Text Box 605"/>
            <p:cNvSpPr txBox="1">
              <a:spLocks noChangeArrowheads="1"/>
            </p:cNvSpPr>
            <p:nvPr/>
          </p:nvSpPr>
          <p:spPr bwMode="auto">
            <a:xfrm>
              <a:off x="1325" y="3250"/>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41" name="Text Box 606"/>
            <p:cNvSpPr txBox="1">
              <a:spLocks noChangeArrowheads="1"/>
            </p:cNvSpPr>
            <p:nvPr/>
          </p:nvSpPr>
          <p:spPr bwMode="auto">
            <a:xfrm>
              <a:off x="444" y="1784"/>
              <a:ext cx="2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sp>
          <p:nvSpPr>
            <p:cNvPr id="242" name="Text Box 607"/>
            <p:cNvSpPr txBox="1">
              <a:spLocks noChangeArrowheads="1"/>
            </p:cNvSpPr>
            <p:nvPr/>
          </p:nvSpPr>
          <p:spPr bwMode="auto">
            <a:xfrm>
              <a:off x="1363" y="3440"/>
              <a:ext cx="30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rgbClr val="000066"/>
                  </a:solidFill>
                  <a:latin typeface="Times New Roman" panose="02020603050405020304" pitchFamily="18" charset="0"/>
                </a:rPr>
                <a:t>T</a:t>
              </a:r>
              <a:r>
                <a:rPr lang="en-US" altLang="zh-CN" sz="1800" baseline="-25000">
                  <a:solidFill>
                    <a:srgbClr val="000066"/>
                  </a:solidFill>
                  <a:latin typeface="Times New Roman" panose="02020603050405020304" pitchFamily="18" charset="0"/>
                </a:rPr>
                <a:t>2</a:t>
              </a:r>
            </a:p>
          </p:txBody>
        </p:sp>
        <p:sp>
          <p:nvSpPr>
            <p:cNvPr id="243" name="Text Box 608"/>
            <p:cNvSpPr txBox="1">
              <a:spLocks noChangeArrowheads="1"/>
            </p:cNvSpPr>
            <p:nvPr/>
          </p:nvSpPr>
          <p:spPr bwMode="auto">
            <a:xfrm>
              <a:off x="112" y="2030"/>
              <a:ext cx="24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rgbClr val="000066"/>
                  </a:solidFill>
                  <a:latin typeface="Times New Roman" panose="02020603050405020304" pitchFamily="18" charset="0"/>
                </a:rPr>
                <a:t>u</a:t>
              </a:r>
              <a:r>
                <a:rPr lang="en-US" altLang="zh-CN" sz="1800" baseline="-25000">
                  <a:solidFill>
                    <a:srgbClr val="000066"/>
                  </a:solidFill>
                  <a:latin typeface="Times New Roman" panose="02020603050405020304" pitchFamily="18" charset="0"/>
                </a:rPr>
                <a:t>c</a:t>
              </a:r>
            </a:p>
          </p:txBody>
        </p:sp>
        <p:sp>
          <p:nvSpPr>
            <p:cNvPr id="244" name="Text Box 609"/>
            <p:cNvSpPr txBox="1">
              <a:spLocks noChangeArrowheads="1"/>
            </p:cNvSpPr>
            <p:nvPr/>
          </p:nvSpPr>
          <p:spPr bwMode="auto">
            <a:xfrm>
              <a:off x="447" y="2090"/>
              <a:ext cx="22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a:solidFill>
                    <a:schemeClr val="hlink"/>
                  </a:solidFill>
                  <a:latin typeface="Times New Roman" panose="02020603050405020304" pitchFamily="18" charset="0"/>
                </a:rPr>
                <a:t>–</a:t>
              </a:r>
              <a:endParaRPr lang="en-US" altLang="zh-CN" sz="1800" baseline="-25000">
                <a:solidFill>
                  <a:schemeClr val="hlink"/>
                </a:solidFill>
                <a:latin typeface="Times New Roman" panose="02020603050405020304" pitchFamily="18" charset="0"/>
              </a:endParaRPr>
            </a:p>
          </p:txBody>
        </p:sp>
      </p:grpSp>
      <p:sp>
        <p:nvSpPr>
          <p:cNvPr id="295" name="Text Box 613"/>
          <p:cNvSpPr txBox="1">
            <a:spLocks noChangeArrowheads="1"/>
          </p:cNvSpPr>
          <p:nvPr/>
        </p:nvSpPr>
        <p:spPr bwMode="auto">
          <a:xfrm>
            <a:off x="4702259" y="336739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chemeClr val="hlink"/>
                </a:solidFill>
                <a:latin typeface="Times New Roman" panose="02020603050405020304" pitchFamily="18" charset="0"/>
              </a:rPr>
              <a:t>B</a:t>
            </a:r>
            <a:endParaRPr lang="en-US" altLang="zh-CN" sz="1800" baseline="-25000">
              <a:solidFill>
                <a:schemeClr val="hlink"/>
              </a:solidFill>
              <a:latin typeface="Times New Roman" panose="02020603050405020304" pitchFamily="18" charset="0"/>
            </a:endParaRPr>
          </a:p>
        </p:txBody>
      </p:sp>
      <p:sp>
        <p:nvSpPr>
          <p:cNvPr id="296" name="Text Box 614"/>
          <p:cNvSpPr txBox="1">
            <a:spLocks noChangeArrowheads="1"/>
          </p:cNvSpPr>
          <p:nvPr/>
        </p:nvSpPr>
        <p:spPr bwMode="auto">
          <a:xfrm>
            <a:off x="2517859" y="335469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chemeClr val="hlink"/>
                </a:solidFill>
                <a:latin typeface="Times New Roman" panose="02020603050405020304" pitchFamily="18" charset="0"/>
              </a:rPr>
              <a:t>A</a:t>
            </a:r>
            <a:endParaRPr lang="en-US" altLang="zh-CN" sz="1800" baseline="-25000">
              <a:solidFill>
                <a:schemeClr val="hlink"/>
              </a:solidFill>
              <a:latin typeface="Times New Roman" panose="02020603050405020304" pitchFamily="18" charset="0"/>
            </a:endParaRPr>
          </a:p>
        </p:txBody>
      </p:sp>
      <p:sp>
        <p:nvSpPr>
          <p:cNvPr id="297" name="Text Box 615"/>
          <p:cNvSpPr txBox="1">
            <a:spLocks noChangeArrowheads="1"/>
          </p:cNvSpPr>
          <p:nvPr/>
        </p:nvSpPr>
        <p:spPr bwMode="auto">
          <a:xfrm>
            <a:off x="8359859" y="2313298"/>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800" i="1">
                <a:solidFill>
                  <a:schemeClr val="hlink"/>
                </a:solidFill>
                <a:latin typeface="Times New Roman" panose="02020603050405020304" pitchFamily="18" charset="0"/>
              </a:rPr>
              <a:t>B</a:t>
            </a:r>
            <a:endParaRPr lang="en-US" altLang="zh-CN" sz="1800" baseline="-25000">
              <a:solidFill>
                <a:schemeClr val="hlink"/>
              </a:solidFill>
              <a:latin typeface="Times New Roman" panose="02020603050405020304" pitchFamily="18" charset="0"/>
            </a:endParaRPr>
          </a:p>
        </p:txBody>
      </p:sp>
      <p:sp>
        <p:nvSpPr>
          <p:cNvPr id="298" name="Oval 616"/>
          <p:cNvSpPr>
            <a:spLocks noChangeArrowheads="1"/>
          </p:cNvSpPr>
          <p:nvPr/>
        </p:nvSpPr>
        <p:spPr bwMode="auto">
          <a:xfrm>
            <a:off x="2497221" y="2618098"/>
            <a:ext cx="1562100" cy="1816100"/>
          </a:xfrm>
          <a:prstGeom prst="ellipse">
            <a:avLst/>
          </a:prstGeom>
          <a:noFill/>
          <a:ln w="19050"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9"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、相加式相敏检波电路</a:t>
            </a:r>
          </a:p>
        </p:txBody>
      </p:sp>
    </p:spTree>
    <p:extLst>
      <p:ext uri="{BB962C8B-B14F-4D97-AF65-F5344CB8AC3E}">
        <p14:creationId xmlns:p14="http://schemas.microsoft.com/office/powerpoint/2010/main" val="2389644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691" name="Rectangle 115"/>
          <p:cNvSpPr>
            <a:spLocks noGrp="1" noChangeArrowheads="1"/>
          </p:cNvSpPr>
          <p:nvPr>
            <p:ph type="title"/>
          </p:nvPr>
        </p:nvSpPr>
        <p:spPr>
          <a:xfrm>
            <a:off x="838200" y="474784"/>
            <a:ext cx="10515600" cy="590429"/>
          </a:xfrm>
          <a:noFill/>
          <a:ln/>
        </p:spPr>
        <p:txBody>
          <a:bodyPr/>
          <a:lstStyle/>
          <a:p>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、精密整流型相敏检波电路</a:t>
            </a:r>
          </a:p>
        </p:txBody>
      </p:sp>
      <p:sp>
        <p:nvSpPr>
          <p:cNvPr id="664578" name="Rectangle 2"/>
          <p:cNvSpPr>
            <a:spLocks noGrp="1" noChangeArrowheads="1"/>
          </p:cNvSpPr>
          <p:nvPr>
            <p:ph idx="4294967295"/>
          </p:nvPr>
        </p:nvSpPr>
        <p:spPr>
          <a:xfrm>
            <a:off x="838200" y="1199177"/>
            <a:ext cx="10515600" cy="4977788"/>
          </a:xfrm>
        </p:spPr>
        <p:txBody>
          <a:bodyPr>
            <a:normAutofit/>
          </a:bodyPr>
          <a:lstStyle/>
          <a:p>
            <a:r>
              <a:rPr lang="zh-CN" altLang="en-US" sz="2400" dirty="0">
                <a:latin typeface="微软雅黑" panose="020B0503020204020204" pitchFamily="34" charset="-122"/>
                <a:ea typeface="微软雅黑" panose="020B0503020204020204" pitchFamily="34" charset="-122"/>
              </a:rPr>
              <a:t>减小由于开关器件为非理想器件而带来的误差，仿照精密整流包络检波电路的原理构成</a:t>
            </a:r>
            <a:r>
              <a:rPr lang="zh-CN" altLang="en-US" sz="2400" dirty="0">
                <a:solidFill>
                  <a:srgbClr val="FF0000"/>
                </a:solidFill>
                <a:latin typeface="微软雅黑" panose="020B0503020204020204" pitchFamily="34" charset="-122"/>
                <a:ea typeface="微软雅黑" panose="020B0503020204020204" pitchFamily="34" charset="-122"/>
              </a:rPr>
              <a:t>精密整流型相敏检波电路</a:t>
            </a:r>
          </a:p>
        </p:txBody>
      </p:sp>
      <p:grpSp>
        <p:nvGrpSpPr>
          <p:cNvPr id="664579" name="Group 3"/>
          <p:cNvGrpSpPr>
            <a:grpSpLocks/>
          </p:cNvGrpSpPr>
          <p:nvPr/>
        </p:nvGrpSpPr>
        <p:grpSpPr bwMode="auto">
          <a:xfrm>
            <a:off x="3840498" y="3094708"/>
            <a:ext cx="5297487" cy="2928937"/>
            <a:chOff x="1296" y="1851"/>
            <a:chExt cx="3337" cy="1845"/>
          </a:xfrm>
        </p:grpSpPr>
        <p:sp>
          <p:nvSpPr>
            <p:cNvPr id="664580" name="Line 4"/>
            <p:cNvSpPr>
              <a:spLocks noChangeShapeType="1"/>
            </p:cNvSpPr>
            <p:nvPr/>
          </p:nvSpPr>
          <p:spPr bwMode="auto">
            <a:xfrm>
              <a:off x="2514" y="3458"/>
              <a:ext cx="74"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81" name="Line 5"/>
            <p:cNvSpPr>
              <a:spLocks noChangeShapeType="1"/>
            </p:cNvSpPr>
            <p:nvPr/>
          </p:nvSpPr>
          <p:spPr bwMode="auto">
            <a:xfrm>
              <a:off x="3407" y="2594"/>
              <a:ext cx="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82" name="Text Box 6"/>
            <p:cNvSpPr txBox="1">
              <a:spLocks noChangeArrowheads="1"/>
            </p:cNvSpPr>
            <p:nvPr/>
          </p:nvSpPr>
          <p:spPr bwMode="auto">
            <a:xfrm>
              <a:off x="3860" y="2100"/>
              <a:ext cx="22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C</a:t>
              </a:r>
            </a:p>
          </p:txBody>
        </p:sp>
        <p:sp>
          <p:nvSpPr>
            <p:cNvPr id="664583" name="Text Box 7"/>
            <p:cNvSpPr txBox="1">
              <a:spLocks noChangeArrowheads="1"/>
            </p:cNvSpPr>
            <p:nvPr/>
          </p:nvSpPr>
          <p:spPr bwMode="auto">
            <a:xfrm>
              <a:off x="3856" y="1851"/>
              <a:ext cx="32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R</a:t>
              </a:r>
              <a:r>
                <a:rPr lang="en-US" altLang="zh-CN" sz="2000" baseline="-25000">
                  <a:latin typeface="Times New Roman" panose="02020603050405020304" pitchFamily="18" charset="0"/>
                </a:rPr>
                <a:t>4</a:t>
              </a:r>
            </a:p>
          </p:txBody>
        </p:sp>
        <p:sp>
          <p:nvSpPr>
            <p:cNvPr id="664584" name="Line 8"/>
            <p:cNvSpPr>
              <a:spLocks noChangeShapeType="1"/>
            </p:cNvSpPr>
            <p:nvPr/>
          </p:nvSpPr>
          <p:spPr bwMode="auto">
            <a:xfrm>
              <a:off x="3564" y="2949"/>
              <a:ext cx="0" cy="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85" name="Line 9"/>
            <p:cNvSpPr>
              <a:spLocks noChangeShapeType="1"/>
            </p:cNvSpPr>
            <p:nvPr/>
          </p:nvSpPr>
          <p:spPr bwMode="auto">
            <a:xfrm>
              <a:off x="4212" y="2807"/>
              <a:ext cx="2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86" name="Line 10"/>
            <p:cNvSpPr>
              <a:spLocks noChangeShapeType="1"/>
            </p:cNvSpPr>
            <p:nvPr/>
          </p:nvSpPr>
          <p:spPr bwMode="auto">
            <a:xfrm flipV="1">
              <a:off x="3564" y="2088"/>
              <a:ext cx="0" cy="7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87" name="Line 11"/>
            <p:cNvSpPr>
              <a:spLocks noChangeShapeType="1"/>
            </p:cNvSpPr>
            <p:nvPr/>
          </p:nvSpPr>
          <p:spPr bwMode="auto">
            <a:xfrm>
              <a:off x="4256" y="2093"/>
              <a:ext cx="0" cy="7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88" name="Oval 12"/>
            <p:cNvSpPr>
              <a:spLocks noChangeArrowheads="1"/>
            </p:cNvSpPr>
            <p:nvPr/>
          </p:nvSpPr>
          <p:spPr bwMode="auto">
            <a:xfrm>
              <a:off x="4243" y="2790"/>
              <a:ext cx="23"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589" name="Text Box 13"/>
            <p:cNvSpPr txBox="1">
              <a:spLocks noChangeArrowheads="1"/>
            </p:cNvSpPr>
            <p:nvPr/>
          </p:nvSpPr>
          <p:spPr bwMode="auto">
            <a:xfrm>
              <a:off x="4374" y="2831"/>
              <a:ext cx="25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p>
          </p:txBody>
        </p:sp>
        <p:sp>
          <p:nvSpPr>
            <p:cNvPr id="664590" name="Oval 14"/>
            <p:cNvSpPr>
              <a:spLocks noChangeAspect="1" noChangeArrowheads="1"/>
            </p:cNvSpPr>
            <p:nvPr/>
          </p:nvSpPr>
          <p:spPr bwMode="auto">
            <a:xfrm>
              <a:off x="4459" y="2786"/>
              <a:ext cx="35" cy="41"/>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591" name="Oval 15"/>
            <p:cNvSpPr>
              <a:spLocks noChangeArrowheads="1"/>
            </p:cNvSpPr>
            <p:nvPr/>
          </p:nvSpPr>
          <p:spPr bwMode="auto">
            <a:xfrm>
              <a:off x="4466" y="3130"/>
              <a:ext cx="35" cy="3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592" name="Text Box 16"/>
            <p:cNvSpPr txBox="1">
              <a:spLocks noChangeArrowheads="1"/>
            </p:cNvSpPr>
            <p:nvPr/>
          </p:nvSpPr>
          <p:spPr bwMode="auto">
            <a:xfrm>
              <a:off x="1502" y="2419"/>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p>
          </p:txBody>
        </p:sp>
        <p:sp>
          <p:nvSpPr>
            <p:cNvPr id="664593" name="Oval 17"/>
            <p:cNvSpPr>
              <a:spLocks noChangeArrowheads="1"/>
            </p:cNvSpPr>
            <p:nvPr/>
          </p:nvSpPr>
          <p:spPr bwMode="auto">
            <a:xfrm>
              <a:off x="1390" y="3130"/>
              <a:ext cx="35" cy="3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594" name="Line 18"/>
            <p:cNvSpPr>
              <a:spLocks noChangeShapeType="1"/>
            </p:cNvSpPr>
            <p:nvPr/>
          </p:nvSpPr>
          <p:spPr bwMode="auto">
            <a:xfrm>
              <a:off x="1436" y="3151"/>
              <a:ext cx="30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595" name="Text Box 19"/>
            <p:cNvSpPr txBox="1">
              <a:spLocks noChangeArrowheads="1"/>
            </p:cNvSpPr>
            <p:nvPr/>
          </p:nvSpPr>
          <p:spPr bwMode="auto">
            <a:xfrm>
              <a:off x="2243" y="2072"/>
              <a:ext cx="42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endParaRPr lang="en-US" altLang="zh-CN" sz="2000">
                <a:latin typeface="Times New Roman" panose="02020603050405020304" pitchFamily="18" charset="0"/>
              </a:endParaRPr>
            </a:p>
          </p:txBody>
        </p:sp>
        <p:sp>
          <p:nvSpPr>
            <p:cNvPr id="664596" name="Text Box 20"/>
            <p:cNvSpPr txBox="1">
              <a:spLocks noChangeArrowheads="1"/>
            </p:cNvSpPr>
            <p:nvPr/>
          </p:nvSpPr>
          <p:spPr bwMode="auto">
            <a:xfrm>
              <a:off x="2243" y="1860"/>
              <a:ext cx="34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p>
          </p:txBody>
        </p:sp>
        <p:sp>
          <p:nvSpPr>
            <p:cNvPr id="664597" name="Text Box 21"/>
            <p:cNvSpPr txBox="1">
              <a:spLocks noChangeArrowheads="1"/>
            </p:cNvSpPr>
            <p:nvPr/>
          </p:nvSpPr>
          <p:spPr bwMode="auto">
            <a:xfrm>
              <a:off x="3284" y="2579"/>
              <a:ext cx="30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R</a:t>
              </a:r>
              <a:r>
                <a:rPr lang="en-US" altLang="zh-CN" sz="2000" baseline="-25000">
                  <a:latin typeface="Times New Roman" panose="02020603050405020304" pitchFamily="18" charset="0"/>
                </a:rPr>
                <a:t>3</a:t>
              </a:r>
            </a:p>
          </p:txBody>
        </p:sp>
        <p:sp>
          <p:nvSpPr>
            <p:cNvPr id="664598" name="Text Box 22"/>
            <p:cNvSpPr txBox="1">
              <a:spLocks noChangeArrowheads="1"/>
            </p:cNvSpPr>
            <p:nvPr/>
          </p:nvSpPr>
          <p:spPr bwMode="auto">
            <a:xfrm>
              <a:off x="2662" y="3405"/>
              <a:ext cx="28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c</a:t>
              </a:r>
            </a:p>
          </p:txBody>
        </p:sp>
        <p:sp>
          <p:nvSpPr>
            <p:cNvPr id="664599" name="Line 23"/>
            <p:cNvSpPr>
              <a:spLocks noChangeShapeType="1"/>
            </p:cNvSpPr>
            <p:nvPr/>
          </p:nvSpPr>
          <p:spPr bwMode="auto">
            <a:xfrm flipV="1">
              <a:off x="1859" y="2088"/>
              <a:ext cx="0" cy="5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00" name="Line 24"/>
            <p:cNvSpPr>
              <a:spLocks noChangeShapeType="1"/>
            </p:cNvSpPr>
            <p:nvPr/>
          </p:nvSpPr>
          <p:spPr bwMode="auto">
            <a:xfrm>
              <a:off x="2334" y="2299"/>
              <a:ext cx="2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1" name="Line 25"/>
            <p:cNvSpPr>
              <a:spLocks noChangeShapeType="1"/>
            </p:cNvSpPr>
            <p:nvPr/>
          </p:nvSpPr>
          <p:spPr bwMode="auto">
            <a:xfrm>
              <a:off x="1860" y="2301"/>
              <a:ext cx="30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2" name="Oval 26"/>
            <p:cNvSpPr>
              <a:spLocks noChangeArrowheads="1"/>
            </p:cNvSpPr>
            <p:nvPr/>
          </p:nvSpPr>
          <p:spPr bwMode="auto">
            <a:xfrm>
              <a:off x="1847" y="2675"/>
              <a:ext cx="22"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3" name="Oval 27"/>
            <p:cNvSpPr>
              <a:spLocks noChangeArrowheads="1"/>
            </p:cNvSpPr>
            <p:nvPr/>
          </p:nvSpPr>
          <p:spPr bwMode="auto">
            <a:xfrm>
              <a:off x="1847" y="2294"/>
              <a:ext cx="22" cy="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4" name="Line 28"/>
            <p:cNvSpPr>
              <a:spLocks noChangeShapeType="1"/>
            </p:cNvSpPr>
            <p:nvPr/>
          </p:nvSpPr>
          <p:spPr bwMode="auto">
            <a:xfrm flipV="1">
              <a:off x="2971" y="2093"/>
              <a:ext cx="0" cy="7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05" name="Oval 29"/>
            <p:cNvSpPr>
              <a:spLocks noChangeArrowheads="1"/>
            </p:cNvSpPr>
            <p:nvPr/>
          </p:nvSpPr>
          <p:spPr bwMode="auto">
            <a:xfrm>
              <a:off x="2958" y="2800"/>
              <a:ext cx="23" cy="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6" name="Oval 30"/>
            <p:cNvSpPr>
              <a:spLocks noChangeArrowheads="1"/>
            </p:cNvSpPr>
            <p:nvPr/>
          </p:nvSpPr>
          <p:spPr bwMode="auto">
            <a:xfrm>
              <a:off x="2699" y="2792"/>
              <a:ext cx="23"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7" name="Line 31"/>
            <p:cNvSpPr>
              <a:spLocks noChangeShapeType="1"/>
            </p:cNvSpPr>
            <p:nvPr/>
          </p:nvSpPr>
          <p:spPr bwMode="auto">
            <a:xfrm>
              <a:off x="1858" y="2945"/>
              <a:ext cx="1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08" name="Line 32"/>
            <p:cNvSpPr>
              <a:spLocks noChangeShapeType="1"/>
            </p:cNvSpPr>
            <p:nvPr/>
          </p:nvSpPr>
          <p:spPr bwMode="auto">
            <a:xfrm>
              <a:off x="1859" y="2945"/>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09" name="Line 33"/>
            <p:cNvSpPr>
              <a:spLocks noChangeShapeType="1"/>
            </p:cNvSpPr>
            <p:nvPr/>
          </p:nvSpPr>
          <p:spPr bwMode="auto">
            <a:xfrm>
              <a:off x="1407" y="2688"/>
              <a:ext cx="1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10" name="Oval 34"/>
            <p:cNvSpPr>
              <a:spLocks noChangeArrowheads="1"/>
            </p:cNvSpPr>
            <p:nvPr/>
          </p:nvSpPr>
          <p:spPr bwMode="auto">
            <a:xfrm>
              <a:off x="3551" y="3137"/>
              <a:ext cx="23" cy="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11" name="Oval 35"/>
            <p:cNvSpPr>
              <a:spLocks noChangeArrowheads="1"/>
            </p:cNvSpPr>
            <p:nvPr/>
          </p:nvSpPr>
          <p:spPr bwMode="auto">
            <a:xfrm>
              <a:off x="1847" y="3140"/>
              <a:ext cx="22" cy="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12" name="AutoShape 36"/>
            <p:cNvSpPr>
              <a:spLocks noChangeArrowheads="1"/>
            </p:cNvSpPr>
            <p:nvPr/>
          </p:nvSpPr>
          <p:spPr bwMode="auto">
            <a:xfrm rot="5400000">
              <a:off x="2110" y="2502"/>
              <a:ext cx="129" cy="97"/>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13" name="Line 37"/>
            <p:cNvSpPr>
              <a:spLocks noChangeShapeType="1"/>
            </p:cNvSpPr>
            <p:nvPr/>
          </p:nvSpPr>
          <p:spPr bwMode="auto">
            <a:xfrm>
              <a:off x="2070" y="2434"/>
              <a:ext cx="3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14" name="Line 38"/>
            <p:cNvSpPr>
              <a:spLocks noChangeShapeType="1"/>
            </p:cNvSpPr>
            <p:nvPr/>
          </p:nvSpPr>
          <p:spPr bwMode="auto">
            <a:xfrm>
              <a:off x="2070" y="3079"/>
              <a:ext cx="3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15" name="Line 39"/>
            <p:cNvSpPr>
              <a:spLocks noChangeShapeType="1"/>
            </p:cNvSpPr>
            <p:nvPr/>
          </p:nvSpPr>
          <p:spPr bwMode="auto">
            <a:xfrm rot="5400000">
              <a:off x="1748" y="2758"/>
              <a:ext cx="6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16" name="Text Box 40"/>
            <p:cNvSpPr txBox="1">
              <a:spLocks noChangeArrowheads="1"/>
            </p:cNvSpPr>
            <p:nvPr/>
          </p:nvSpPr>
          <p:spPr bwMode="auto">
            <a:xfrm>
              <a:off x="2241" y="2443"/>
              <a:ext cx="10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17" name="Line 41"/>
            <p:cNvSpPr>
              <a:spLocks noChangeShapeType="1"/>
            </p:cNvSpPr>
            <p:nvPr/>
          </p:nvSpPr>
          <p:spPr bwMode="auto">
            <a:xfrm>
              <a:off x="1717" y="2691"/>
              <a:ext cx="3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18" name="Line 42"/>
            <p:cNvSpPr>
              <a:spLocks noChangeShapeType="1"/>
            </p:cNvSpPr>
            <p:nvPr/>
          </p:nvSpPr>
          <p:spPr bwMode="auto">
            <a:xfrm>
              <a:off x="1921" y="2943"/>
              <a:ext cx="1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19" name="Text Box 43"/>
            <p:cNvSpPr txBox="1">
              <a:spLocks noChangeArrowheads="1"/>
            </p:cNvSpPr>
            <p:nvPr/>
          </p:nvSpPr>
          <p:spPr bwMode="auto">
            <a:xfrm>
              <a:off x="2106" y="2613"/>
              <a:ext cx="9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20" name="Text Box 44"/>
            <p:cNvSpPr txBox="1">
              <a:spLocks noChangeArrowheads="1"/>
            </p:cNvSpPr>
            <p:nvPr/>
          </p:nvSpPr>
          <p:spPr bwMode="auto">
            <a:xfrm>
              <a:off x="2108" y="2873"/>
              <a:ext cx="7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21" name="Text Box 45"/>
            <p:cNvSpPr txBox="1">
              <a:spLocks noChangeArrowheads="1"/>
            </p:cNvSpPr>
            <p:nvPr/>
          </p:nvSpPr>
          <p:spPr bwMode="auto">
            <a:xfrm>
              <a:off x="2335" y="2736"/>
              <a:ext cx="8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22" name="Text Box 46"/>
            <p:cNvSpPr txBox="1">
              <a:spLocks noChangeArrowheads="1"/>
            </p:cNvSpPr>
            <p:nvPr/>
          </p:nvSpPr>
          <p:spPr bwMode="auto">
            <a:xfrm>
              <a:off x="2236" y="2867"/>
              <a:ext cx="21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N</a:t>
              </a:r>
              <a:r>
                <a:rPr lang="en-US" altLang="zh-CN" sz="2000" baseline="-25000">
                  <a:latin typeface="Times New Roman" panose="02020603050405020304" pitchFamily="18" charset="0"/>
                </a:rPr>
                <a:t>1</a:t>
              </a:r>
            </a:p>
          </p:txBody>
        </p:sp>
        <p:sp>
          <p:nvSpPr>
            <p:cNvPr id="664623" name="Line 47"/>
            <p:cNvSpPr>
              <a:spLocks noChangeShapeType="1"/>
            </p:cNvSpPr>
            <p:nvPr/>
          </p:nvSpPr>
          <p:spPr bwMode="auto">
            <a:xfrm rot="5400000">
              <a:off x="2094" y="2761"/>
              <a:ext cx="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24" name="AutoShape 48"/>
            <p:cNvSpPr>
              <a:spLocks noChangeArrowheads="1"/>
            </p:cNvSpPr>
            <p:nvPr/>
          </p:nvSpPr>
          <p:spPr bwMode="auto">
            <a:xfrm rot="5400000">
              <a:off x="3741" y="2502"/>
              <a:ext cx="129" cy="97"/>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25" name="Line 49"/>
            <p:cNvSpPr>
              <a:spLocks noChangeShapeType="1"/>
            </p:cNvSpPr>
            <p:nvPr/>
          </p:nvSpPr>
          <p:spPr bwMode="auto">
            <a:xfrm>
              <a:off x="3713" y="2434"/>
              <a:ext cx="3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26" name="Line 50"/>
            <p:cNvSpPr>
              <a:spLocks noChangeShapeType="1"/>
            </p:cNvSpPr>
            <p:nvPr/>
          </p:nvSpPr>
          <p:spPr bwMode="auto">
            <a:xfrm>
              <a:off x="3713" y="3079"/>
              <a:ext cx="3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27" name="Line 51"/>
            <p:cNvSpPr>
              <a:spLocks noChangeShapeType="1"/>
            </p:cNvSpPr>
            <p:nvPr/>
          </p:nvSpPr>
          <p:spPr bwMode="auto">
            <a:xfrm rot="5400000">
              <a:off x="3391" y="2758"/>
              <a:ext cx="6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28" name="Text Box 52"/>
            <p:cNvSpPr txBox="1">
              <a:spLocks noChangeArrowheads="1"/>
            </p:cNvSpPr>
            <p:nvPr/>
          </p:nvSpPr>
          <p:spPr bwMode="auto">
            <a:xfrm>
              <a:off x="3884" y="2455"/>
              <a:ext cx="10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29" name="Line 53"/>
            <p:cNvSpPr>
              <a:spLocks noChangeShapeType="1"/>
            </p:cNvSpPr>
            <p:nvPr/>
          </p:nvSpPr>
          <p:spPr bwMode="auto">
            <a:xfrm>
              <a:off x="3564" y="2684"/>
              <a:ext cx="1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30" name="Line 54"/>
            <p:cNvSpPr>
              <a:spLocks noChangeShapeType="1"/>
            </p:cNvSpPr>
            <p:nvPr/>
          </p:nvSpPr>
          <p:spPr bwMode="auto">
            <a:xfrm>
              <a:off x="3564" y="2943"/>
              <a:ext cx="1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31" name="Line 55"/>
            <p:cNvSpPr>
              <a:spLocks noChangeShapeType="1"/>
            </p:cNvSpPr>
            <p:nvPr/>
          </p:nvSpPr>
          <p:spPr bwMode="auto">
            <a:xfrm>
              <a:off x="4061" y="2807"/>
              <a:ext cx="1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32" name="Text Box 56"/>
            <p:cNvSpPr txBox="1">
              <a:spLocks noChangeArrowheads="1"/>
            </p:cNvSpPr>
            <p:nvPr/>
          </p:nvSpPr>
          <p:spPr bwMode="auto">
            <a:xfrm>
              <a:off x="3749" y="2613"/>
              <a:ext cx="9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33" name="Text Box 57"/>
            <p:cNvSpPr txBox="1">
              <a:spLocks noChangeArrowheads="1"/>
            </p:cNvSpPr>
            <p:nvPr/>
          </p:nvSpPr>
          <p:spPr bwMode="auto">
            <a:xfrm>
              <a:off x="3751" y="2873"/>
              <a:ext cx="7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34" name="Text Box 58"/>
            <p:cNvSpPr txBox="1">
              <a:spLocks noChangeArrowheads="1"/>
            </p:cNvSpPr>
            <p:nvPr/>
          </p:nvSpPr>
          <p:spPr bwMode="auto">
            <a:xfrm>
              <a:off x="3978" y="2736"/>
              <a:ext cx="8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664635" name="Text Box 59"/>
            <p:cNvSpPr txBox="1">
              <a:spLocks noChangeArrowheads="1"/>
            </p:cNvSpPr>
            <p:nvPr/>
          </p:nvSpPr>
          <p:spPr bwMode="auto">
            <a:xfrm>
              <a:off x="3867" y="2867"/>
              <a:ext cx="2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N</a:t>
              </a:r>
              <a:r>
                <a:rPr lang="en-US" altLang="zh-CN" sz="2000" baseline="-25000">
                  <a:latin typeface="Times New Roman" panose="02020603050405020304" pitchFamily="18" charset="0"/>
                </a:rPr>
                <a:t>2</a:t>
              </a:r>
            </a:p>
          </p:txBody>
        </p:sp>
        <p:sp>
          <p:nvSpPr>
            <p:cNvPr id="664636" name="Line 60"/>
            <p:cNvSpPr>
              <a:spLocks noChangeShapeType="1"/>
            </p:cNvSpPr>
            <p:nvPr/>
          </p:nvSpPr>
          <p:spPr bwMode="auto">
            <a:xfrm rot="5400000">
              <a:off x="3737" y="2758"/>
              <a:ext cx="6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37" name="Line 61"/>
            <p:cNvSpPr>
              <a:spLocks noChangeShapeType="1"/>
            </p:cNvSpPr>
            <p:nvPr/>
          </p:nvSpPr>
          <p:spPr bwMode="auto">
            <a:xfrm rot="5400000">
              <a:off x="2455" y="2555"/>
              <a:ext cx="5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38" name="Line 62"/>
            <p:cNvSpPr>
              <a:spLocks noChangeShapeType="1"/>
            </p:cNvSpPr>
            <p:nvPr/>
          </p:nvSpPr>
          <p:spPr bwMode="auto">
            <a:xfrm>
              <a:off x="2860" y="2814"/>
              <a:ext cx="2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39" name="Rectangle 63"/>
            <p:cNvSpPr>
              <a:spLocks noChangeArrowheads="1"/>
            </p:cNvSpPr>
            <p:nvPr/>
          </p:nvSpPr>
          <p:spPr bwMode="auto">
            <a:xfrm>
              <a:off x="2160" y="2261"/>
              <a:ext cx="173" cy="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40" name="Rectangle 64"/>
            <p:cNvSpPr>
              <a:spLocks noChangeArrowheads="1"/>
            </p:cNvSpPr>
            <p:nvPr/>
          </p:nvSpPr>
          <p:spPr bwMode="auto">
            <a:xfrm>
              <a:off x="2160" y="2052"/>
              <a:ext cx="173" cy="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41" name="Line 65"/>
            <p:cNvSpPr>
              <a:spLocks noChangeShapeType="1"/>
            </p:cNvSpPr>
            <p:nvPr/>
          </p:nvSpPr>
          <p:spPr bwMode="auto">
            <a:xfrm>
              <a:off x="1859" y="2089"/>
              <a:ext cx="3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42" name="Line 66"/>
            <p:cNvSpPr>
              <a:spLocks noChangeShapeType="1"/>
            </p:cNvSpPr>
            <p:nvPr/>
          </p:nvSpPr>
          <p:spPr bwMode="auto">
            <a:xfrm>
              <a:off x="2333" y="2096"/>
              <a:ext cx="6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43" name="Rectangle 67"/>
            <p:cNvSpPr>
              <a:spLocks noChangeArrowheads="1"/>
            </p:cNvSpPr>
            <p:nvPr/>
          </p:nvSpPr>
          <p:spPr bwMode="auto">
            <a:xfrm>
              <a:off x="1544" y="2654"/>
              <a:ext cx="173" cy="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44" name="Oval 68"/>
            <p:cNvSpPr>
              <a:spLocks noChangeArrowheads="1"/>
            </p:cNvSpPr>
            <p:nvPr/>
          </p:nvSpPr>
          <p:spPr bwMode="auto">
            <a:xfrm>
              <a:off x="1390" y="2668"/>
              <a:ext cx="35" cy="3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64645" name="Group 69"/>
            <p:cNvGrpSpPr>
              <a:grpSpLocks/>
            </p:cNvGrpSpPr>
            <p:nvPr/>
          </p:nvGrpSpPr>
          <p:grpSpPr bwMode="auto">
            <a:xfrm>
              <a:off x="3144" y="2776"/>
              <a:ext cx="263" cy="74"/>
              <a:chOff x="2160" y="2016"/>
              <a:chExt cx="640" cy="164"/>
            </a:xfrm>
          </p:grpSpPr>
          <p:sp>
            <p:nvSpPr>
              <p:cNvPr id="664646" name="Rectangle 70"/>
              <p:cNvSpPr>
                <a:spLocks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47" name="Line 71"/>
              <p:cNvSpPr>
                <a:spLocks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4648" name="Line 72"/>
            <p:cNvSpPr>
              <a:spLocks noChangeShapeType="1"/>
            </p:cNvSpPr>
            <p:nvPr/>
          </p:nvSpPr>
          <p:spPr bwMode="auto">
            <a:xfrm>
              <a:off x="3410" y="2812"/>
              <a:ext cx="1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4649" name="Group 73"/>
            <p:cNvGrpSpPr>
              <a:grpSpLocks/>
            </p:cNvGrpSpPr>
            <p:nvPr/>
          </p:nvGrpSpPr>
          <p:grpSpPr bwMode="auto">
            <a:xfrm>
              <a:off x="3866" y="2227"/>
              <a:ext cx="36" cy="119"/>
              <a:chOff x="9000" y="2063"/>
              <a:chExt cx="88" cy="260"/>
            </a:xfrm>
          </p:grpSpPr>
          <p:sp>
            <p:nvSpPr>
              <p:cNvPr id="664650" name="Line 74"/>
              <p:cNvSpPr>
                <a:spLocks noChangeShapeType="1"/>
              </p:cNvSpPr>
              <p:nvPr/>
            </p:nvSpPr>
            <p:spPr bwMode="auto">
              <a:xfrm rot="-5400000">
                <a:off x="8870" y="2193"/>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1" name="Line 75"/>
              <p:cNvSpPr>
                <a:spLocks noChangeShapeType="1"/>
              </p:cNvSpPr>
              <p:nvPr/>
            </p:nvSpPr>
            <p:spPr bwMode="auto">
              <a:xfrm rot="-5400000">
                <a:off x="8958" y="2193"/>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4652" name="Line 76"/>
            <p:cNvSpPr>
              <a:spLocks noChangeShapeType="1"/>
            </p:cNvSpPr>
            <p:nvPr/>
          </p:nvSpPr>
          <p:spPr bwMode="auto">
            <a:xfrm>
              <a:off x="3564" y="2288"/>
              <a:ext cx="3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3" name="Line 77"/>
            <p:cNvSpPr>
              <a:spLocks noChangeShapeType="1"/>
            </p:cNvSpPr>
            <p:nvPr/>
          </p:nvSpPr>
          <p:spPr bwMode="auto">
            <a:xfrm>
              <a:off x="3905" y="2288"/>
              <a:ext cx="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4" name="Rectangle 78"/>
            <p:cNvSpPr>
              <a:spLocks noChangeArrowheads="1"/>
            </p:cNvSpPr>
            <p:nvPr/>
          </p:nvSpPr>
          <p:spPr bwMode="auto">
            <a:xfrm>
              <a:off x="3798" y="2059"/>
              <a:ext cx="173" cy="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55" name="Line 79"/>
            <p:cNvSpPr>
              <a:spLocks noChangeShapeType="1"/>
            </p:cNvSpPr>
            <p:nvPr/>
          </p:nvSpPr>
          <p:spPr bwMode="auto">
            <a:xfrm>
              <a:off x="3564" y="2093"/>
              <a:ext cx="2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6" name="Line 80"/>
            <p:cNvSpPr>
              <a:spLocks noChangeShapeType="1"/>
            </p:cNvSpPr>
            <p:nvPr/>
          </p:nvSpPr>
          <p:spPr bwMode="auto">
            <a:xfrm>
              <a:off x="3971" y="2093"/>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7" name="Line 81"/>
            <p:cNvSpPr>
              <a:spLocks noChangeShapeType="1"/>
            </p:cNvSpPr>
            <p:nvPr/>
          </p:nvSpPr>
          <p:spPr bwMode="auto">
            <a:xfrm>
              <a:off x="1488" y="1910"/>
              <a:ext cx="0" cy="7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8" name="Line 82"/>
            <p:cNvSpPr>
              <a:spLocks noChangeShapeType="1"/>
            </p:cNvSpPr>
            <p:nvPr/>
          </p:nvSpPr>
          <p:spPr bwMode="auto">
            <a:xfrm>
              <a:off x="1488" y="1910"/>
              <a:ext cx="165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59" name="Line 83"/>
            <p:cNvSpPr>
              <a:spLocks noChangeShapeType="1"/>
            </p:cNvSpPr>
            <p:nvPr/>
          </p:nvSpPr>
          <p:spPr bwMode="auto">
            <a:xfrm>
              <a:off x="3138" y="1910"/>
              <a:ext cx="0"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4660" name="Group 84"/>
            <p:cNvGrpSpPr>
              <a:grpSpLocks/>
            </p:cNvGrpSpPr>
            <p:nvPr/>
          </p:nvGrpSpPr>
          <p:grpSpPr bwMode="auto">
            <a:xfrm>
              <a:off x="3144" y="2555"/>
              <a:ext cx="263" cy="75"/>
              <a:chOff x="2160" y="2016"/>
              <a:chExt cx="640" cy="164"/>
            </a:xfrm>
          </p:grpSpPr>
          <p:sp>
            <p:nvSpPr>
              <p:cNvPr id="664661" name="Rectangle 85"/>
              <p:cNvSpPr>
                <a:spLocks noChangeArrowheads="1"/>
              </p:cNvSpPr>
              <p:nvPr/>
            </p:nvSpPr>
            <p:spPr bwMode="auto">
              <a:xfrm>
                <a:off x="2380" y="2016"/>
                <a:ext cx="420" cy="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4662" name="Line 86"/>
              <p:cNvSpPr>
                <a:spLocks noChangeShapeType="1"/>
              </p:cNvSpPr>
              <p:nvPr/>
            </p:nvSpPr>
            <p:spPr bwMode="auto">
              <a:xfrm>
                <a:off x="2160" y="210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4663" name="Text Box 87"/>
            <p:cNvSpPr txBox="1">
              <a:spLocks noChangeArrowheads="1"/>
            </p:cNvSpPr>
            <p:nvPr/>
          </p:nvSpPr>
          <p:spPr bwMode="auto">
            <a:xfrm>
              <a:off x="3181" y="2320"/>
              <a:ext cx="46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R’</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grpSp>
          <p:nvGrpSpPr>
            <p:cNvPr id="664664" name="Group 88"/>
            <p:cNvGrpSpPr>
              <a:grpSpLocks/>
            </p:cNvGrpSpPr>
            <p:nvPr/>
          </p:nvGrpSpPr>
          <p:grpSpPr bwMode="auto">
            <a:xfrm>
              <a:off x="3496" y="3137"/>
              <a:ext cx="137" cy="154"/>
              <a:chOff x="6740" y="12872"/>
              <a:chExt cx="333" cy="337"/>
            </a:xfrm>
          </p:grpSpPr>
          <p:sp>
            <p:nvSpPr>
              <p:cNvPr id="664665" name="Line 89"/>
              <p:cNvSpPr>
                <a:spLocks noChangeShapeType="1"/>
              </p:cNvSpPr>
              <p:nvPr/>
            </p:nvSpPr>
            <p:spPr bwMode="auto">
              <a:xfrm>
                <a:off x="6740" y="1320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66" name="Line 90"/>
              <p:cNvSpPr>
                <a:spLocks noChangeShapeType="1"/>
              </p:cNvSpPr>
              <p:nvPr/>
            </p:nvSpPr>
            <p:spPr bwMode="auto">
              <a:xfrm rot="5400000">
                <a:off x="6740" y="13039"/>
                <a:ext cx="3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4667" name="Oval 91"/>
            <p:cNvSpPr>
              <a:spLocks noChangeArrowheads="1"/>
            </p:cNvSpPr>
            <p:nvPr/>
          </p:nvSpPr>
          <p:spPr bwMode="auto">
            <a:xfrm>
              <a:off x="3551" y="2579"/>
              <a:ext cx="23"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68" name="Oval 92"/>
            <p:cNvSpPr>
              <a:spLocks noChangeArrowheads="1"/>
            </p:cNvSpPr>
            <p:nvPr/>
          </p:nvSpPr>
          <p:spPr bwMode="auto">
            <a:xfrm>
              <a:off x="3551" y="2682"/>
              <a:ext cx="23"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69" name="Oval 93"/>
            <p:cNvSpPr>
              <a:spLocks noChangeArrowheads="1"/>
            </p:cNvSpPr>
            <p:nvPr/>
          </p:nvSpPr>
          <p:spPr bwMode="auto">
            <a:xfrm>
              <a:off x="3551" y="2272"/>
              <a:ext cx="23" cy="26"/>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70" name="Oval 94"/>
            <p:cNvSpPr>
              <a:spLocks noChangeArrowheads="1"/>
            </p:cNvSpPr>
            <p:nvPr/>
          </p:nvSpPr>
          <p:spPr bwMode="auto">
            <a:xfrm>
              <a:off x="4243" y="2278"/>
              <a:ext cx="23" cy="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71" name="Line 95"/>
            <p:cNvSpPr>
              <a:spLocks noChangeShapeType="1"/>
            </p:cNvSpPr>
            <p:nvPr/>
          </p:nvSpPr>
          <p:spPr bwMode="auto">
            <a:xfrm flipV="1">
              <a:off x="2736" y="2954"/>
              <a:ext cx="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2" name="Line 96"/>
            <p:cNvSpPr>
              <a:spLocks noChangeShapeType="1"/>
            </p:cNvSpPr>
            <p:nvPr/>
          </p:nvSpPr>
          <p:spPr bwMode="auto">
            <a:xfrm rot="16200000" flipV="1">
              <a:off x="2690" y="2878"/>
              <a:ext cx="15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3" name="Line 97"/>
            <p:cNvSpPr>
              <a:spLocks noChangeShapeType="1"/>
            </p:cNvSpPr>
            <p:nvPr/>
          </p:nvSpPr>
          <p:spPr bwMode="auto">
            <a:xfrm rot="16200000" flipV="1">
              <a:off x="2787" y="2882"/>
              <a:ext cx="1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4" name="Line 98"/>
            <p:cNvSpPr>
              <a:spLocks noChangeShapeType="1"/>
            </p:cNvSpPr>
            <p:nvPr/>
          </p:nvSpPr>
          <p:spPr bwMode="auto">
            <a:xfrm rot="16200000" flipV="1">
              <a:off x="2556" y="3162"/>
              <a:ext cx="4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5" name="Line 99"/>
            <p:cNvSpPr>
              <a:spLocks noChangeShapeType="1"/>
            </p:cNvSpPr>
            <p:nvPr/>
          </p:nvSpPr>
          <p:spPr bwMode="auto">
            <a:xfrm>
              <a:off x="2767" y="2978"/>
              <a:ext cx="0" cy="67"/>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64676" name="Line 100"/>
            <p:cNvSpPr>
              <a:spLocks noChangeShapeType="1"/>
            </p:cNvSpPr>
            <p:nvPr/>
          </p:nvSpPr>
          <p:spPr bwMode="auto">
            <a:xfrm flipV="1">
              <a:off x="2514" y="2436"/>
              <a:ext cx="1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7" name="Line 101"/>
            <p:cNvSpPr>
              <a:spLocks noChangeShapeType="1"/>
            </p:cNvSpPr>
            <p:nvPr/>
          </p:nvSpPr>
          <p:spPr bwMode="auto">
            <a:xfrm rot="16200000" flipV="1">
              <a:off x="2472" y="236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8" name="Line 102"/>
            <p:cNvSpPr>
              <a:spLocks noChangeShapeType="1"/>
            </p:cNvSpPr>
            <p:nvPr/>
          </p:nvSpPr>
          <p:spPr bwMode="auto">
            <a:xfrm rot="16200000" flipV="1">
              <a:off x="2565" y="236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79" name="Line 103"/>
            <p:cNvSpPr>
              <a:spLocks noChangeShapeType="1"/>
            </p:cNvSpPr>
            <p:nvPr/>
          </p:nvSpPr>
          <p:spPr bwMode="auto">
            <a:xfrm rot="16200000" flipV="1">
              <a:off x="2071" y="2909"/>
              <a:ext cx="9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80" name="Line 104"/>
            <p:cNvSpPr>
              <a:spLocks noChangeShapeType="1"/>
            </p:cNvSpPr>
            <p:nvPr/>
          </p:nvSpPr>
          <p:spPr bwMode="auto">
            <a:xfrm>
              <a:off x="2545" y="2461"/>
              <a:ext cx="0" cy="66"/>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64681" name="Line 105"/>
            <p:cNvSpPr>
              <a:spLocks noChangeShapeType="1"/>
            </p:cNvSpPr>
            <p:nvPr/>
          </p:nvSpPr>
          <p:spPr bwMode="auto">
            <a:xfrm>
              <a:off x="2424" y="2808"/>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4682" name="Line 106"/>
            <p:cNvSpPr>
              <a:spLocks noChangeShapeType="1"/>
            </p:cNvSpPr>
            <p:nvPr/>
          </p:nvSpPr>
          <p:spPr bwMode="auto">
            <a:xfrm>
              <a:off x="2643" y="2301"/>
              <a:ext cx="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83" name="Oval 107"/>
            <p:cNvSpPr>
              <a:spLocks noChangeArrowheads="1"/>
            </p:cNvSpPr>
            <p:nvPr/>
          </p:nvSpPr>
          <p:spPr bwMode="auto">
            <a:xfrm>
              <a:off x="2748" y="3374"/>
              <a:ext cx="35" cy="3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84" name="Oval 108"/>
            <p:cNvSpPr>
              <a:spLocks noChangeArrowheads="1"/>
            </p:cNvSpPr>
            <p:nvPr/>
          </p:nvSpPr>
          <p:spPr bwMode="auto">
            <a:xfrm>
              <a:off x="2526" y="3381"/>
              <a:ext cx="35" cy="3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85" name="Oval 109"/>
            <p:cNvSpPr>
              <a:spLocks noChangeArrowheads="1"/>
            </p:cNvSpPr>
            <p:nvPr/>
          </p:nvSpPr>
          <p:spPr bwMode="auto">
            <a:xfrm>
              <a:off x="1476" y="2677"/>
              <a:ext cx="23" cy="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4686" name="Text Box 110"/>
            <p:cNvSpPr txBox="1">
              <a:spLocks noChangeArrowheads="1"/>
            </p:cNvSpPr>
            <p:nvPr/>
          </p:nvSpPr>
          <p:spPr bwMode="auto">
            <a:xfrm>
              <a:off x="2502" y="2406"/>
              <a:ext cx="35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latin typeface="Times New Roman" panose="02020603050405020304" pitchFamily="18" charset="0"/>
                </a:rPr>
                <a:t>V</a:t>
              </a:r>
              <a:r>
                <a:rPr lang="en-US" altLang="zh-CN" sz="2000" baseline="-25000">
                  <a:latin typeface="Times New Roman" panose="02020603050405020304" pitchFamily="18" charset="0"/>
                </a:rPr>
                <a:t>1</a:t>
              </a:r>
            </a:p>
          </p:txBody>
        </p:sp>
        <p:sp>
          <p:nvSpPr>
            <p:cNvPr id="664687" name="Text Box 111"/>
            <p:cNvSpPr txBox="1">
              <a:spLocks noChangeArrowheads="1"/>
            </p:cNvSpPr>
            <p:nvPr/>
          </p:nvSpPr>
          <p:spPr bwMode="auto">
            <a:xfrm>
              <a:off x="2748" y="2921"/>
              <a:ext cx="31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a:latin typeface="Times New Roman" panose="02020603050405020304" pitchFamily="18" charset="0"/>
                </a:rPr>
                <a:t>V</a:t>
              </a:r>
              <a:r>
                <a:rPr lang="en-US" altLang="zh-CN" sz="2000" baseline="-25000">
                  <a:latin typeface="Times New Roman" panose="02020603050405020304" pitchFamily="18" charset="0"/>
                </a:rPr>
                <a:t>2</a:t>
              </a:r>
            </a:p>
          </p:txBody>
        </p:sp>
        <p:sp>
          <p:nvSpPr>
            <p:cNvPr id="664688" name="Text Box 112"/>
            <p:cNvSpPr txBox="1">
              <a:spLocks noChangeArrowheads="1"/>
            </p:cNvSpPr>
            <p:nvPr/>
          </p:nvSpPr>
          <p:spPr bwMode="auto">
            <a:xfrm>
              <a:off x="2856" y="2756"/>
              <a:ext cx="30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i="1" baseline="-25000">
                  <a:latin typeface="Times New Roman" panose="02020603050405020304" pitchFamily="18" charset="0"/>
                </a:rPr>
                <a:t>A</a:t>
              </a:r>
              <a:endParaRPr lang="en-US" altLang="zh-CN" sz="2000" baseline="-25000">
                <a:latin typeface="Times New Roman" panose="02020603050405020304" pitchFamily="18" charset="0"/>
              </a:endParaRPr>
            </a:p>
          </p:txBody>
        </p:sp>
        <p:sp>
          <p:nvSpPr>
            <p:cNvPr id="664689" name="Text Box 113"/>
            <p:cNvSpPr txBox="1">
              <a:spLocks noChangeArrowheads="1"/>
            </p:cNvSpPr>
            <p:nvPr/>
          </p:nvSpPr>
          <p:spPr bwMode="auto">
            <a:xfrm>
              <a:off x="2413" y="3411"/>
              <a:ext cx="28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c</a:t>
              </a:r>
            </a:p>
          </p:txBody>
        </p:sp>
        <p:sp>
          <p:nvSpPr>
            <p:cNvPr id="664690" name="Text Box 114"/>
            <p:cNvSpPr txBox="1">
              <a:spLocks noChangeArrowheads="1"/>
            </p:cNvSpPr>
            <p:nvPr/>
          </p:nvSpPr>
          <p:spPr bwMode="auto">
            <a:xfrm>
              <a:off x="1296" y="2736"/>
              <a:ext cx="259"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i="1">
                  <a:latin typeface="Times New Roman" panose="02020603050405020304" pitchFamily="18" charset="0"/>
                </a:rPr>
                <a:t>u</a:t>
              </a:r>
              <a:r>
                <a:rPr lang="en-US" altLang="zh-CN" sz="2000" baseline="-25000">
                  <a:latin typeface="Times New Roman" panose="02020603050405020304" pitchFamily="18" charset="0"/>
                </a:rPr>
                <a:t>s</a:t>
              </a:r>
            </a:p>
          </p:txBody>
        </p:sp>
      </p:grpSp>
    </p:spTree>
    <p:extLst>
      <p:ext uri="{BB962C8B-B14F-4D97-AF65-F5344CB8AC3E}">
        <p14:creationId xmlns:p14="http://schemas.microsoft.com/office/powerpoint/2010/main" val="2565815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7" name="Rectangle 3"/>
          <p:cNvSpPr>
            <a:spLocks noChangeArrowheads="1"/>
          </p:cNvSpPr>
          <p:nvPr/>
        </p:nvSpPr>
        <p:spPr bwMode="auto">
          <a:xfrm>
            <a:off x="1124952" y="1951038"/>
            <a:ext cx="994209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60000"/>
              </a:lnSpc>
              <a:spcBef>
                <a:spcPct val="50000"/>
              </a:spcBef>
            </a:pP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相敏检波电路的选频特性是指它对不同频率的输入信号有不同的传递特性。以参考信号为基波，所有偶次谐波在载波信号一个周期内平均输出为零，即它有</a:t>
            </a:r>
            <a:r>
              <a:rPr kumimoji="1" lang="zh-CN" altLang="en-US" sz="2400" dirty="0">
                <a:solidFill>
                  <a:srgbClr val="F53C17"/>
                </a:solidFill>
                <a:latin typeface="Times New Roman" panose="02020603050405020304" pitchFamily="18" charset="0"/>
                <a:ea typeface="微软雅黑" panose="020B0503020204020204" pitchFamily="34" charset="-122"/>
                <a:cs typeface="Times New Roman" panose="02020603050405020304" pitchFamily="18" charset="0"/>
              </a:rPr>
              <a:t>抑制偶次谐波</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的功能。</a:t>
            </a:r>
          </a:p>
          <a:p>
            <a:pPr>
              <a:lnSpc>
                <a:spcPct val="160000"/>
              </a:lnSpc>
              <a:spcBef>
                <a:spcPct val="50000"/>
              </a:spcBef>
            </a:pP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对于</a:t>
            </a:r>
            <a:r>
              <a:rPr kumimoji="1" lang="en-US" altLang="zh-CN" sz="2400" i="1"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=1,3,5</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等各奇次谐波，输出信号的幅值相应衰减为基波的</a:t>
            </a:r>
            <a:r>
              <a:rPr kumimoji="1" lang="en-US" altLang="zh-CN"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i="1"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 n</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，即信号的传递系数随谐波次数增高而衰减，</a:t>
            </a:r>
            <a:r>
              <a:rPr kumimoji="1" lang="zh-CN" altLang="en-US" sz="2400" dirty="0">
                <a:solidFill>
                  <a:srgbClr val="F53C17"/>
                </a:solidFill>
                <a:latin typeface="Times New Roman" panose="02020603050405020304" pitchFamily="18" charset="0"/>
                <a:ea typeface="微软雅黑" panose="020B0503020204020204" pitchFamily="34" charset="-122"/>
                <a:cs typeface="Times New Roman" panose="02020603050405020304" pitchFamily="18" charset="0"/>
              </a:rPr>
              <a:t>对高次谐波有一定抑制作用</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7"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
        <p:nvSpPr>
          <p:cNvPr id="2" name="内容占位符 1">
            <a:extLst>
              <a:ext uri="{FF2B5EF4-FFF2-40B4-BE49-F238E27FC236}">
                <a16:creationId xmlns:a16="http://schemas.microsoft.com/office/drawing/2014/main" id="{0653CA35-BE9B-4C36-B7FC-B0CAE8B39142}"/>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相敏检波电路的选频特性</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995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Text Box 2"/>
          <p:cNvSpPr txBox="1">
            <a:spLocks noChangeArrowheads="1"/>
          </p:cNvSpPr>
          <p:nvPr/>
        </p:nvSpPr>
        <p:spPr bwMode="auto">
          <a:xfrm>
            <a:off x="771525" y="1261920"/>
            <a:ext cx="9117597"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滤除载波信号在数学上就是载波信号一个周期内取平均值来表示</a:t>
            </a:r>
          </a:p>
        </p:txBody>
      </p:sp>
      <p:graphicFrame>
        <p:nvGraphicFramePr>
          <p:cNvPr id="667651" name="Object 3"/>
          <p:cNvGraphicFramePr>
            <a:graphicFrameLocks noChangeAspect="1"/>
          </p:cNvGraphicFramePr>
          <p:nvPr>
            <p:extLst>
              <p:ext uri="{D42A27DB-BD31-4B8C-83A1-F6EECF244321}">
                <p14:modId xmlns:p14="http://schemas.microsoft.com/office/powerpoint/2010/main" val="2592423987"/>
              </p:ext>
            </p:extLst>
          </p:nvPr>
        </p:nvGraphicFramePr>
        <p:xfrm>
          <a:off x="2203450" y="1934530"/>
          <a:ext cx="3657600" cy="831850"/>
        </p:xfrm>
        <a:graphic>
          <a:graphicData uri="http://schemas.openxmlformats.org/presentationml/2006/ole">
            <mc:AlternateContent xmlns:mc="http://schemas.openxmlformats.org/markup-compatibility/2006">
              <mc:Choice xmlns:v="urn:schemas-microsoft-com:vml" Requires="v">
                <p:oleObj name="公式" r:id="rId2" imgW="1714320" imgH="393480" progId="Equation.3">
                  <p:embed/>
                </p:oleObj>
              </mc:Choice>
              <mc:Fallback>
                <p:oleObj name="公式" r:id="rId2" imgW="1714320" imgH="393480" progId="Equation.3">
                  <p:embed/>
                  <p:pic>
                    <p:nvPicPr>
                      <p:cNvPr id="6676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1934530"/>
                        <a:ext cx="36576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7652" name="Object 4"/>
          <p:cNvGraphicFramePr>
            <a:graphicFrameLocks noChangeAspect="1"/>
          </p:cNvGraphicFramePr>
          <p:nvPr/>
        </p:nvGraphicFramePr>
        <p:xfrm>
          <a:off x="2597150" y="2792413"/>
          <a:ext cx="7391400" cy="749300"/>
        </p:xfrm>
        <a:graphic>
          <a:graphicData uri="http://schemas.openxmlformats.org/presentationml/2006/ole">
            <mc:AlternateContent xmlns:mc="http://schemas.openxmlformats.org/markup-compatibility/2006">
              <mc:Choice xmlns:v="urn:schemas-microsoft-com:vml" Requires="v">
                <p:oleObj name="公式" r:id="rId4" imgW="3860640" imgH="393480" progId="Equation.3">
                  <p:embed/>
                </p:oleObj>
              </mc:Choice>
              <mc:Fallback>
                <p:oleObj name="公式" r:id="rId4" imgW="3860640" imgH="393480" progId="Equation.3">
                  <p:embed/>
                  <p:pic>
                    <p:nvPicPr>
                      <p:cNvPr id="6676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792413"/>
                        <a:ext cx="73914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7653" name="Text Box 5"/>
          <p:cNvSpPr txBox="1">
            <a:spLocks noChangeArrowheads="1"/>
          </p:cNvSpPr>
          <p:nvPr/>
        </p:nvSpPr>
        <p:spPr bwMode="auto">
          <a:xfrm>
            <a:off x="990600" y="3630614"/>
            <a:ext cx="5105400"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0"/>
              </a:spcBef>
            </a:pP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如果输入中含有高次谐波，设为</a:t>
            </a:r>
          </a:p>
        </p:txBody>
      </p:sp>
      <p:graphicFrame>
        <p:nvGraphicFramePr>
          <p:cNvPr id="667654" name="Object 6"/>
          <p:cNvGraphicFramePr>
            <a:graphicFrameLocks noChangeAspect="1"/>
          </p:cNvGraphicFramePr>
          <p:nvPr/>
        </p:nvGraphicFramePr>
        <p:xfrm>
          <a:off x="4773658" y="3682680"/>
          <a:ext cx="1680408" cy="532420"/>
        </p:xfrm>
        <a:graphic>
          <a:graphicData uri="http://schemas.openxmlformats.org/presentationml/2006/ole">
            <mc:AlternateContent xmlns:mc="http://schemas.openxmlformats.org/markup-compatibility/2006">
              <mc:Choice xmlns:v="urn:schemas-microsoft-com:vml" Requires="v">
                <p:oleObj name="公式" r:id="rId6" imgW="723586" imgH="228501" progId="Equation.3">
                  <p:embed/>
                </p:oleObj>
              </mc:Choice>
              <mc:Fallback>
                <p:oleObj name="公式" r:id="rId6" imgW="723586" imgH="228501" progId="Equation.3">
                  <p:embed/>
                  <p:pic>
                    <p:nvPicPr>
                      <p:cNvPr id="6676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3658" y="3682680"/>
                        <a:ext cx="1680408" cy="532420"/>
                      </a:xfrm>
                      <a:prstGeom prst="rect">
                        <a:avLst/>
                      </a:prstGeom>
                      <a:noFill/>
                    </p:spPr>
                  </p:pic>
                </p:oleObj>
              </mc:Fallback>
            </mc:AlternateContent>
          </a:graphicData>
        </a:graphic>
      </p:graphicFrame>
      <p:sp>
        <p:nvSpPr>
          <p:cNvPr id="667655" name="Text Box 7"/>
          <p:cNvSpPr txBox="1">
            <a:spLocks noChangeArrowheads="1"/>
          </p:cNvSpPr>
          <p:nvPr/>
        </p:nvSpPr>
        <p:spPr bwMode="auto">
          <a:xfrm>
            <a:off x="838200" y="4335465"/>
            <a:ext cx="2339975"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0"/>
              </a:spcBef>
            </a:pP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附加输出为：</a:t>
            </a:r>
          </a:p>
        </p:txBody>
      </p:sp>
      <p:graphicFrame>
        <p:nvGraphicFramePr>
          <p:cNvPr id="667656" name="Object 8"/>
          <p:cNvGraphicFramePr>
            <a:graphicFrameLocks noChangeAspect="1"/>
          </p:cNvGraphicFramePr>
          <p:nvPr/>
        </p:nvGraphicFramePr>
        <p:xfrm>
          <a:off x="3321050" y="4475163"/>
          <a:ext cx="5943600" cy="1536700"/>
        </p:xfrm>
        <a:graphic>
          <a:graphicData uri="http://schemas.openxmlformats.org/presentationml/2006/ole">
            <mc:AlternateContent xmlns:mc="http://schemas.openxmlformats.org/markup-compatibility/2006">
              <mc:Choice xmlns:v="urn:schemas-microsoft-com:vml" Requires="v">
                <p:oleObj name="Equation" r:id="rId8" imgW="3124080" imgH="812520" progId="Equation.3">
                  <p:embed/>
                </p:oleObj>
              </mc:Choice>
              <mc:Fallback>
                <p:oleObj name="Equation" r:id="rId8" imgW="3124080" imgH="812520" progId="Equation.3">
                  <p:embed/>
                  <p:pic>
                    <p:nvPicPr>
                      <p:cNvPr id="66765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1050" y="4475163"/>
                        <a:ext cx="594360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7657" name="Text Box 9"/>
          <p:cNvSpPr txBox="1">
            <a:spLocks noChangeArrowheads="1"/>
          </p:cNvSpPr>
          <p:nvPr/>
        </p:nvSpPr>
        <p:spPr bwMode="auto">
          <a:xfrm>
            <a:off x="7770812" y="4560141"/>
            <a:ext cx="2987675"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0"/>
              </a:spcBef>
            </a:pPr>
            <a:r>
              <a:rPr kumimoji="1"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抑制了高次谐波</a:t>
            </a:r>
          </a:p>
        </p:txBody>
      </p:sp>
      <p:sp>
        <p:nvSpPr>
          <p:cNvPr id="14"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Tree>
    <p:extLst>
      <p:ext uri="{BB962C8B-B14F-4D97-AF65-F5344CB8AC3E}">
        <p14:creationId xmlns:p14="http://schemas.microsoft.com/office/powerpoint/2010/main" val="625385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Text Box 2"/>
          <p:cNvSpPr txBox="1">
            <a:spLocks noChangeArrowheads="1"/>
          </p:cNvSpPr>
          <p:nvPr/>
        </p:nvSpPr>
        <p:spPr bwMode="auto">
          <a:xfrm>
            <a:off x="836111" y="1313915"/>
            <a:ext cx="1023085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sz="2000" b="1" dirty="0">
                <a:solidFill>
                  <a:srgbClr val="030301"/>
                </a:solidFill>
                <a:latin typeface="Times New Roman" panose="02020603050405020304" pitchFamily="18" charset="0"/>
                <a:cs typeface="Times New Roman" panose="02020603050405020304" pitchFamily="18" charset="0"/>
              </a:rPr>
              <a:t>常采用方波信号作为参考信号，这时输入信号是与归一化的方波信号相乘</a:t>
            </a:r>
            <a:r>
              <a:rPr lang="zh-CN" altLang="en-US" sz="2400" dirty="0">
                <a:solidFill>
                  <a:schemeClr val="tx2"/>
                </a:solidFill>
                <a:latin typeface="微软雅黑" panose="020B0503020204020204" pitchFamily="34" charset="-122"/>
                <a:ea typeface="微软雅黑" panose="020B0503020204020204" pitchFamily="34" charset="-122"/>
              </a:rPr>
              <a:t>。</a:t>
            </a:r>
          </a:p>
        </p:txBody>
      </p:sp>
      <p:graphicFrame>
        <p:nvGraphicFramePr>
          <p:cNvPr id="668675" name="Object 3"/>
          <p:cNvGraphicFramePr>
            <a:graphicFrameLocks noChangeAspect="1"/>
          </p:cNvGraphicFramePr>
          <p:nvPr/>
        </p:nvGraphicFramePr>
        <p:xfrm>
          <a:off x="2057400" y="2286000"/>
          <a:ext cx="8153400" cy="869950"/>
        </p:xfrm>
        <a:graphic>
          <a:graphicData uri="http://schemas.openxmlformats.org/presentationml/2006/ole">
            <mc:AlternateContent xmlns:mc="http://schemas.openxmlformats.org/markup-compatibility/2006">
              <mc:Choice xmlns:v="urn:schemas-microsoft-com:vml" Requires="v">
                <p:oleObj name="公式" r:id="rId2" imgW="4025900" imgH="431800" progId="Equation.3">
                  <p:embed/>
                </p:oleObj>
              </mc:Choice>
              <mc:Fallback>
                <p:oleObj name="公式" r:id="rId2" imgW="4025900" imgH="431800" progId="Equation.3">
                  <p:embed/>
                  <p:pic>
                    <p:nvPicPr>
                      <p:cNvPr id="66867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81534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6" name="Object 4"/>
          <p:cNvGraphicFramePr>
            <a:graphicFrameLocks noChangeAspect="1"/>
          </p:cNvGraphicFramePr>
          <p:nvPr/>
        </p:nvGraphicFramePr>
        <p:xfrm>
          <a:off x="2438400" y="3276601"/>
          <a:ext cx="7086600" cy="815975"/>
        </p:xfrm>
        <a:graphic>
          <a:graphicData uri="http://schemas.openxmlformats.org/presentationml/2006/ole">
            <mc:AlternateContent xmlns:mc="http://schemas.openxmlformats.org/markup-compatibility/2006">
              <mc:Choice xmlns:v="urn:schemas-microsoft-com:vml" Requires="v">
                <p:oleObj name="公式" r:id="rId4" imgW="3721100" imgH="431800" progId="Equation.3">
                  <p:embed/>
                </p:oleObj>
              </mc:Choice>
              <mc:Fallback>
                <p:oleObj name="公式" r:id="rId4" imgW="3721100" imgH="431800" progId="Equation.3">
                  <p:embed/>
                  <p:pic>
                    <p:nvPicPr>
                      <p:cNvPr id="668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276601"/>
                        <a:ext cx="70866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8677" name="Rectangle 5"/>
          <p:cNvSpPr>
            <a:spLocks noChangeArrowheads="1"/>
          </p:cNvSpPr>
          <p:nvPr/>
        </p:nvSpPr>
        <p:spPr bwMode="auto">
          <a:xfrm>
            <a:off x="937796" y="4213227"/>
            <a:ext cx="101291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对于</a:t>
            </a: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等各偶次谐波，积分输出为</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ct val="0"/>
              </a:spcBef>
            </a:pP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对于</a:t>
            </a: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=1,3,5</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等各奇次谐波，输出信号的幅值相应衰减为基波的</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，即信号的传递系数随谐波次数增高而衰减，对高次谐波有一定抑制作用。</a:t>
            </a:r>
          </a:p>
        </p:txBody>
      </p:sp>
      <p:sp>
        <p:nvSpPr>
          <p:cNvPr id="1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Tree>
    <p:extLst>
      <p:ext uri="{BB962C8B-B14F-4D97-AF65-F5344CB8AC3E}">
        <p14:creationId xmlns:p14="http://schemas.microsoft.com/office/powerpoint/2010/main" val="2712641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0723" name="Group 220"/>
          <p:cNvGrpSpPr>
            <a:grpSpLocks/>
          </p:cNvGrpSpPr>
          <p:nvPr/>
        </p:nvGrpSpPr>
        <p:grpSpPr bwMode="auto">
          <a:xfrm>
            <a:off x="1004972" y="1483430"/>
            <a:ext cx="5859463" cy="4303712"/>
            <a:chOff x="922" y="1089"/>
            <a:chExt cx="3691" cy="2711"/>
          </a:xfrm>
        </p:grpSpPr>
        <p:sp>
          <p:nvSpPr>
            <p:cNvPr id="670724" name="Text Box 109"/>
            <p:cNvSpPr txBox="1">
              <a:spLocks noChangeAspect="1" noChangeArrowheads="1"/>
            </p:cNvSpPr>
            <p:nvPr/>
          </p:nvSpPr>
          <p:spPr bwMode="auto">
            <a:xfrm>
              <a:off x="2635" y="3520"/>
              <a:ext cx="72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b)</a:t>
              </a:r>
              <a:r>
                <a:rPr lang="en-US" altLang="zh-CN" sz="1600" i="1">
                  <a:latin typeface="Times New Roman" panose="02020603050405020304" pitchFamily="18" charset="0"/>
                </a:rPr>
                <a:t> n</a:t>
              </a:r>
              <a:r>
                <a:rPr lang="en-US" altLang="zh-CN" sz="1600">
                  <a:latin typeface="Times New Roman" panose="02020603050405020304" pitchFamily="18" charset="0"/>
                </a:rPr>
                <a:t>=2</a:t>
              </a:r>
            </a:p>
          </p:txBody>
        </p:sp>
        <p:sp>
          <p:nvSpPr>
            <p:cNvPr id="670725" name="Text Box 110"/>
            <p:cNvSpPr txBox="1">
              <a:spLocks noChangeAspect="1" noChangeArrowheads="1"/>
            </p:cNvSpPr>
            <p:nvPr/>
          </p:nvSpPr>
          <p:spPr bwMode="auto">
            <a:xfrm>
              <a:off x="922" y="3486"/>
              <a:ext cx="12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8000"/>
                </a:lnSpc>
              </a:pPr>
              <a:r>
                <a:rPr lang="en-US" altLang="zh-CN" sz="1600">
                  <a:latin typeface="Times New Roman" panose="02020603050405020304" pitchFamily="18" charset="0"/>
                </a:rPr>
                <a:t>a) </a:t>
              </a:r>
              <a:r>
                <a:rPr lang="en-US" altLang="zh-CN" sz="1600" i="1">
                  <a:latin typeface="Times New Roman" panose="02020603050405020304" pitchFamily="18" charset="0"/>
                </a:rPr>
                <a:t>n</a:t>
              </a:r>
              <a:r>
                <a:rPr lang="en-US" altLang="zh-CN" sz="1600">
                  <a:latin typeface="Times New Roman" panose="02020603050405020304" pitchFamily="18" charset="0"/>
                </a:rPr>
                <a:t>=1</a:t>
              </a:r>
            </a:p>
            <a:p>
              <a:endParaRPr lang="en-US" altLang="zh-CN" sz="1600">
                <a:latin typeface="Times New Roman" panose="02020603050405020304" pitchFamily="18" charset="0"/>
              </a:endParaRPr>
            </a:p>
          </p:txBody>
        </p:sp>
        <p:sp>
          <p:nvSpPr>
            <p:cNvPr id="670726" name="Text Box 111"/>
            <p:cNvSpPr txBox="1">
              <a:spLocks noChangeAspect="1" noChangeArrowheads="1"/>
            </p:cNvSpPr>
            <p:nvPr/>
          </p:nvSpPr>
          <p:spPr bwMode="auto">
            <a:xfrm>
              <a:off x="3851" y="3496"/>
              <a:ext cx="67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c) </a:t>
              </a:r>
              <a:r>
                <a:rPr lang="en-US" altLang="zh-CN" sz="1600" i="1">
                  <a:latin typeface="Times New Roman" panose="02020603050405020304" pitchFamily="18" charset="0"/>
                </a:rPr>
                <a:t>n</a:t>
              </a:r>
              <a:r>
                <a:rPr lang="en-US" altLang="zh-CN" sz="1600">
                  <a:latin typeface="Times New Roman" panose="02020603050405020304" pitchFamily="18" charset="0"/>
                </a:rPr>
                <a:t>=3</a:t>
              </a:r>
            </a:p>
          </p:txBody>
        </p:sp>
        <p:sp>
          <p:nvSpPr>
            <p:cNvPr id="670727" name="Text Box 112"/>
            <p:cNvSpPr txBox="1">
              <a:spLocks noChangeAspect="1" noChangeArrowheads="1"/>
            </p:cNvSpPr>
            <p:nvPr/>
          </p:nvSpPr>
          <p:spPr bwMode="auto">
            <a:xfrm>
              <a:off x="961" y="1974"/>
              <a:ext cx="2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s</a:t>
              </a:r>
              <a:endParaRPr lang="en-US" altLang="zh-CN" sz="1600">
                <a:latin typeface="Times New Roman" panose="02020603050405020304" pitchFamily="18" charset="0"/>
              </a:endParaRPr>
            </a:p>
          </p:txBody>
        </p:sp>
        <p:sp>
          <p:nvSpPr>
            <p:cNvPr id="670728" name="Line 113"/>
            <p:cNvSpPr>
              <a:spLocks noChangeAspect="1" noChangeShapeType="1"/>
            </p:cNvSpPr>
            <p:nvPr/>
          </p:nvSpPr>
          <p:spPr bwMode="auto">
            <a:xfrm flipV="1">
              <a:off x="2447" y="2064"/>
              <a:ext cx="0" cy="733"/>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29" name="Line 114"/>
            <p:cNvSpPr>
              <a:spLocks noChangeAspect="1" noChangeShapeType="1"/>
            </p:cNvSpPr>
            <p:nvPr/>
          </p:nvSpPr>
          <p:spPr bwMode="auto">
            <a:xfrm>
              <a:off x="2447" y="2551"/>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30" name="Text Box 115"/>
            <p:cNvSpPr txBox="1">
              <a:spLocks noChangeAspect="1" noChangeArrowheads="1"/>
            </p:cNvSpPr>
            <p:nvPr/>
          </p:nvSpPr>
          <p:spPr bwMode="auto">
            <a:xfrm>
              <a:off x="2232" y="1974"/>
              <a:ext cx="2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s</a:t>
              </a:r>
              <a:endParaRPr lang="en-US" altLang="zh-CN" sz="1600">
                <a:latin typeface="Times New Roman" panose="02020603050405020304" pitchFamily="18" charset="0"/>
              </a:endParaRPr>
            </a:p>
          </p:txBody>
        </p:sp>
        <p:sp>
          <p:nvSpPr>
            <p:cNvPr id="670731" name="Text Box 116"/>
            <p:cNvSpPr txBox="1">
              <a:spLocks noChangeAspect="1" noChangeArrowheads="1"/>
            </p:cNvSpPr>
            <p:nvPr/>
          </p:nvSpPr>
          <p:spPr bwMode="auto">
            <a:xfrm>
              <a:off x="3128" y="2489"/>
              <a:ext cx="2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32" name="Text Box 117"/>
            <p:cNvSpPr txBox="1">
              <a:spLocks noChangeAspect="1" noChangeArrowheads="1"/>
            </p:cNvSpPr>
            <p:nvPr/>
          </p:nvSpPr>
          <p:spPr bwMode="auto">
            <a:xfrm>
              <a:off x="2266" y="2416"/>
              <a:ext cx="29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33" name="Freeform 118"/>
            <p:cNvSpPr>
              <a:spLocks noChangeAspect="1"/>
            </p:cNvSpPr>
            <p:nvPr/>
          </p:nvSpPr>
          <p:spPr bwMode="auto">
            <a:xfrm>
              <a:off x="2445" y="2356"/>
              <a:ext cx="342" cy="392"/>
            </a:xfrm>
            <a:custGeom>
              <a:avLst/>
              <a:gdLst>
                <a:gd name="T0" fmla="*/ 0 w 610"/>
                <a:gd name="T1" fmla="*/ 59 h 700"/>
                <a:gd name="T2" fmla="*/ 26 w 610"/>
                <a:gd name="T3" fmla="*/ 1 h 700"/>
                <a:gd name="T4" fmla="*/ 54 w 610"/>
                <a:gd name="T5" fmla="*/ 61 h 700"/>
                <a:gd name="T6" fmla="*/ 80 w 610"/>
                <a:gd name="T7" fmla="*/ 123 h 700"/>
                <a:gd name="T8" fmla="*/ 108 w 610"/>
                <a:gd name="T9" fmla="*/ 59 h 700"/>
                <a:gd name="T10" fmla="*/ 0 60000 65536"/>
                <a:gd name="T11" fmla="*/ 0 60000 65536"/>
                <a:gd name="T12" fmla="*/ 0 60000 65536"/>
                <a:gd name="T13" fmla="*/ 0 60000 65536"/>
                <a:gd name="T14" fmla="*/ 0 60000 65536"/>
                <a:gd name="T15" fmla="*/ 0 w 610"/>
                <a:gd name="T16" fmla="*/ 0 h 700"/>
                <a:gd name="T17" fmla="*/ 610 w 610"/>
                <a:gd name="T18" fmla="*/ 700 h 700"/>
              </a:gdLst>
              <a:ahLst/>
              <a:cxnLst>
                <a:cxn ang="T10">
                  <a:pos x="T0" y="T1"/>
                </a:cxn>
                <a:cxn ang="T11">
                  <a:pos x="T2" y="T3"/>
                </a:cxn>
                <a:cxn ang="T12">
                  <a:pos x="T4" y="T5"/>
                </a:cxn>
                <a:cxn ang="T13">
                  <a:pos x="T6" y="T7"/>
                </a:cxn>
                <a:cxn ang="T14">
                  <a:pos x="T8" y="T9"/>
                </a:cxn>
              </a:cxnLst>
              <a:rect l="T15" t="T16" r="T17" b="T18"/>
              <a:pathLst>
                <a:path w="610" h="700">
                  <a:moveTo>
                    <a:pt x="0" y="336"/>
                  </a:moveTo>
                  <a:cubicBezTo>
                    <a:pt x="25" y="280"/>
                    <a:pt x="98" y="0"/>
                    <a:pt x="149" y="2"/>
                  </a:cubicBezTo>
                  <a:cubicBezTo>
                    <a:pt x="200" y="4"/>
                    <a:pt x="254" y="230"/>
                    <a:pt x="305" y="346"/>
                  </a:cubicBezTo>
                  <a:cubicBezTo>
                    <a:pt x="356" y="462"/>
                    <a:pt x="401" y="700"/>
                    <a:pt x="452" y="698"/>
                  </a:cubicBezTo>
                  <a:cubicBezTo>
                    <a:pt x="503" y="696"/>
                    <a:pt x="577" y="411"/>
                    <a:pt x="610" y="33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34" name="Freeform 119"/>
            <p:cNvSpPr>
              <a:spLocks noChangeAspect="1"/>
            </p:cNvSpPr>
            <p:nvPr/>
          </p:nvSpPr>
          <p:spPr bwMode="auto">
            <a:xfrm>
              <a:off x="2787" y="2359"/>
              <a:ext cx="341" cy="389"/>
            </a:xfrm>
            <a:custGeom>
              <a:avLst/>
              <a:gdLst>
                <a:gd name="T0" fmla="*/ 0 w 610"/>
                <a:gd name="T1" fmla="*/ 61 h 694"/>
                <a:gd name="T2" fmla="*/ 26 w 610"/>
                <a:gd name="T3" fmla="*/ 1 h 694"/>
                <a:gd name="T4" fmla="*/ 54 w 610"/>
                <a:gd name="T5" fmla="*/ 62 h 694"/>
                <a:gd name="T6" fmla="*/ 78 w 610"/>
                <a:gd name="T7" fmla="*/ 122 h 694"/>
                <a:gd name="T8" fmla="*/ 107 w 610"/>
                <a:gd name="T9" fmla="*/ 61 h 694"/>
                <a:gd name="T10" fmla="*/ 0 60000 65536"/>
                <a:gd name="T11" fmla="*/ 0 60000 65536"/>
                <a:gd name="T12" fmla="*/ 0 60000 65536"/>
                <a:gd name="T13" fmla="*/ 0 60000 65536"/>
                <a:gd name="T14" fmla="*/ 0 60000 65536"/>
                <a:gd name="T15" fmla="*/ 0 w 610"/>
                <a:gd name="T16" fmla="*/ 0 h 694"/>
                <a:gd name="T17" fmla="*/ 610 w 610"/>
                <a:gd name="T18" fmla="*/ 694 h 694"/>
              </a:gdLst>
              <a:ahLst/>
              <a:cxnLst>
                <a:cxn ang="T10">
                  <a:pos x="T0" y="T1"/>
                </a:cxn>
                <a:cxn ang="T11">
                  <a:pos x="T2" y="T3"/>
                </a:cxn>
                <a:cxn ang="T12">
                  <a:pos x="T4" y="T5"/>
                </a:cxn>
                <a:cxn ang="T13">
                  <a:pos x="T6" y="T7"/>
                </a:cxn>
                <a:cxn ang="T14">
                  <a:pos x="T8" y="T9"/>
                </a:cxn>
              </a:cxnLst>
              <a:rect l="T15" t="T16" r="T17" b="T18"/>
              <a:pathLst>
                <a:path w="610" h="694">
                  <a:moveTo>
                    <a:pt x="0" y="342"/>
                  </a:moveTo>
                  <a:cubicBezTo>
                    <a:pt x="25" y="285"/>
                    <a:pt x="99" y="0"/>
                    <a:pt x="150" y="2"/>
                  </a:cubicBezTo>
                  <a:cubicBezTo>
                    <a:pt x="201" y="4"/>
                    <a:pt x="255" y="237"/>
                    <a:pt x="305" y="352"/>
                  </a:cubicBezTo>
                  <a:cubicBezTo>
                    <a:pt x="355" y="467"/>
                    <a:pt x="397" y="694"/>
                    <a:pt x="448" y="692"/>
                  </a:cubicBezTo>
                  <a:cubicBezTo>
                    <a:pt x="499" y="690"/>
                    <a:pt x="576" y="415"/>
                    <a:pt x="610"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35" name="Line 120"/>
            <p:cNvSpPr>
              <a:spLocks noChangeAspect="1" noChangeShapeType="1"/>
            </p:cNvSpPr>
            <p:nvPr/>
          </p:nvSpPr>
          <p:spPr bwMode="auto">
            <a:xfrm flipV="1">
              <a:off x="2447" y="2837"/>
              <a:ext cx="0" cy="711"/>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36" name="Line 121"/>
            <p:cNvSpPr>
              <a:spLocks noChangeAspect="1" noChangeShapeType="1"/>
            </p:cNvSpPr>
            <p:nvPr/>
          </p:nvSpPr>
          <p:spPr bwMode="auto">
            <a:xfrm>
              <a:off x="2447" y="3320"/>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37" name="Text Box 122"/>
            <p:cNvSpPr txBox="1">
              <a:spLocks noChangeAspect="1" noChangeArrowheads="1"/>
            </p:cNvSpPr>
            <p:nvPr/>
          </p:nvSpPr>
          <p:spPr bwMode="auto">
            <a:xfrm>
              <a:off x="2232" y="2775"/>
              <a:ext cx="2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o</a:t>
              </a:r>
              <a:endParaRPr lang="en-US" altLang="zh-CN" sz="1600">
                <a:latin typeface="Times New Roman" panose="02020603050405020304" pitchFamily="18" charset="0"/>
              </a:endParaRPr>
            </a:p>
          </p:txBody>
        </p:sp>
        <p:sp>
          <p:nvSpPr>
            <p:cNvPr id="670738" name="Text Box 123"/>
            <p:cNvSpPr txBox="1">
              <a:spLocks noChangeAspect="1" noChangeArrowheads="1"/>
            </p:cNvSpPr>
            <p:nvPr/>
          </p:nvSpPr>
          <p:spPr bwMode="auto">
            <a:xfrm>
              <a:off x="3144" y="3281"/>
              <a:ext cx="2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39" name="Text Box 124"/>
            <p:cNvSpPr txBox="1">
              <a:spLocks noChangeAspect="1" noChangeArrowheads="1"/>
            </p:cNvSpPr>
            <p:nvPr/>
          </p:nvSpPr>
          <p:spPr bwMode="auto">
            <a:xfrm>
              <a:off x="2266" y="3195"/>
              <a:ext cx="29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40" name="Freeform 125"/>
            <p:cNvSpPr>
              <a:spLocks noChangeAspect="1"/>
            </p:cNvSpPr>
            <p:nvPr/>
          </p:nvSpPr>
          <p:spPr bwMode="auto">
            <a:xfrm>
              <a:off x="2445" y="3129"/>
              <a:ext cx="337" cy="391"/>
            </a:xfrm>
            <a:custGeom>
              <a:avLst/>
              <a:gdLst>
                <a:gd name="T0" fmla="*/ 0 w 602"/>
                <a:gd name="T1" fmla="*/ 59 h 699"/>
                <a:gd name="T2" fmla="*/ 26 w 602"/>
                <a:gd name="T3" fmla="*/ 1 h 699"/>
                <a:gd name="T4" fmla="*/ 54 w 602"/>
                <a:gd name="T5" fmla="*/ 61 h 699"/>
                <a:gd name="T6" fmla="*/ 79 w 602"/>
                <a:gd name="T7" fmla="*/ 122 h 699"/>
                <a:gd name="T8" fmla="*/ 106 w 602"/>
                <a:gd name="T9" fmla="*/ 62 h 699"/>
                <a:gd name="T10" fmla="*/ 0 60000 65536"/>
                <a:gd name="T11" fmla="*/ 0 60000 65536"/>
                <a:gd name="T12" fmla="*/ 0 60000 65536"/>
                <a:gd name="T13" fmla="*/ 0 60000 65536"/>
                <a:gd name="T14" fmla="*/ 0 60000 65536"/>
                <a:gd name="T15" fmla="*/ 0 w 602"/>
                <a:gd name="T16" fmla="*/ 0 h 699"/>
                <a:gd name="T17" fmla="*/ 602 w 602"/>
                <a:gd name="T18" fmla="*/ 699 h 699"/>
              </a:gdLst>
              <a:ahLst/>
              <a:cxnLst>
                <a:cxn ang="T10">
                  <a:pos x="T0" y="T1"/>
                </a:cxn>
                <a:cxn ang="T11">
                  <a:pos x="T2" y="T3"/>
                </a:cxn>
                <a:cxn ang="T12">
                  <a:pos x="T4" y="T5"/>
                </a:cxn>
                <a:cxn ang="T13">
                  <a:pos x="T6" y="T7"/>
                </a:cxn>
                <a:cxn ang="T14">
                  <a:pos x="T8" y="T9"/>
                </a:cxn>
              </a:cxnLst>
              <a:rect l="T15" t="T16" r="T17" b="T18"/>
              <a:pathLst>
                <a:path w="602" h="699">
                  <a:moveTo>
                    <a:pt x="0" y="336"/>
                  </a:moveTo>
                  <a:cubicBezTo>
                    <a:pt x="25" y="280"/>
                    <a:pt x="98" y="0"/>
                    <a:pt x="149" y="2"/>
                  </a:cubicBezTo>
                  <a:cubicBezTo>
                    <a:pt x="200" y="4"/>
                    <a:pt x="254" y="230"/>
                    <a:pt x="305" y="346"/>
                  </a:cubicBezTo>
                  <a:cubicBezTo>
                    <a:pt x="356" y="462"/>
                    <a:pt x="403" y="697"/>
                    <a:pt x="452" y="698"/>
                  </a:cubicBezTo>
                  <a:cubicBezTo>
                    <a:pt x="501" y="699"/>
                    <a:pt x="571" y="422"/>
                    <a:pt x="602" y="35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41" name="Freeform 126"/>
            <p:cNvSpPr>
              <a:spLocks noChangeAspect="1"/>
            </p:cNvSpPr>
            <p:nvPr/>
          </p:nvSpPr>
          <p:spPr bwMode="auto">
            <a:xfrm>
              <a:off x="2787" y="3132"/>
              <a:ext cx="333" cy="389"/>
            </a:xfrm>
            <a:custGeom>
              <a:avLst/>
              <a:gdLst>
                <a:gd name="T0" fmla="*/ 0 w 595"/>
                <a:gd name="T1" fmla="*/ 62 h 694"/>
                <a:gd name="T2" fmla="*/ 26 w 595"/>
                <a:gd name="T3" fmla="*/ 122 h 694"/>
                <a:gd name="T4" fmla="*/ 54 w 595"/>
                <a:gd name="T5" fmla="*/ 61 h 694"/>
                <a:gd name="T6" fmla="*/ 78 w 595"/>
                <a:gd name="T7" fmla="*/ 1 h 694"/>
                <a:gd name="T8" fmla="*/ 104 w 595"/>
                <a:gd name="T9" fmla="*/ 58 h 694"/>
                <a:gd name="T10" fmla="*/ 0 60000 65536"/>
                <a:gd name="T11" fmla="*/ 0 60000 65536"/>
                <a:gd name="T12" fmla="*/ 0 60000 65536"/>
                <a:gd name="T13" fmla="*/ 0 60000 65536"/>
                <a:gd name="T14" fmla="*/ 0 60000 65536"/>
                <a:gd name="T15" fmla="*/ 0 w 595"/>
                <a:gd name="T16" fmla="*/ 0 h 694"/>
                <a:gd name="T17" fmla="*/ 595 w 595"/>
                <a:gd name="T18" fmla="*/ 694 h 694"/>
              </a:gdLst>
              <a:ahLst/>
              <a:cxnLst>
                <a:cxn ang="T10">
                  <a:pos x="T0" y="T1"/>
                </a:cxn>
                <a:cxn ang="T11">
                  <a:pos x="T2" y="T3"/>
                </a:cxn>
                <a:cxn ang="T12">
                  <a:pos x="T4" y="T5"/>
                </a:cxn>
                <a:cxn ang="T13">
                  <a:pos x="T6" y="T7"/>
                </a:cxn>
                <a:cxn ang="T14">
                  <a:pos x="T8" y="T9"/>
                </a:cxn>
              </a:cxnLst>
              <a:rect l="T15" t="T16" r="T17" b="T18"/>
              <a:pathLst>
                <a:path w="595" h="694">
                  <a:moveTo>
                    <a:pt x="0" y="352"/>
                  </a:moveTo>
                  <a:cubicBezTo>
                    <a:pt x="25" y="409"/>
                    <a:pt x="99" y="694"/>
                    <a:pt x="150" y="692"/>
                  </a:cubicBezTo>
                  <a:cubicBezTo>
                    <a:pt x="201" y="690"/>
                    <a:pt x="255" y="457"/>
                    <a:pt x="305" y="342"/>
                  </a:cubicBezTo>
                  <a:cubicBezTo>
                    <a:pt x="355" y="227"/>
                    <a:pt x="400" y="4"/>
                    <a:pt x="448" y="2"/>
                  </a:cubicBezTo>
                  <a:cubicBezTo>
                    <a:pt x="496" y="0"/>
                    <a:pt x="564" y="263"/>
                    <a:pt x="595" y="33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42" name="Text Box 127"/>
            <p:cNvSpPr txBox="1">
              <a:spLocks noChangeAspect="1" noChangeArrowheads="1"/>
            </p:cNvSpPr>
            <p:nvPr/>
          </p:nvSpPr>
          <p:spPr bwMode="auto">
            <a:xfrm>
              <a:off x="2441" y="2349"/>
              <a:ext cx="21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3" name="Text Box 128"/>
            <p:cNvSpPr txBox="1">
              <a:spLocks noChangeAspect="1" noChangeArrowheads="1"/>
            </p:cNvSpPr>
            <p:nvPr/>
          </p:nvSpPr>
          <p:spPr bwMode="auto">
            <a:xfrm>
              <a:off x="2783" y="2359"/>
              <a:ext cx="21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4" name="Text Box 129"/>
            <p:cNvSpPr txBox="1">
              <a:spLocks noChangeAspect="1" noChangeArrowheads="1"/>
            </p:cNvSpPr>
            <p:nvPr/>
          </p:nvSpPr>
          <p:spPr bwMode="auto">
            <a:xfrm>
              <a:off x="4074" y="1661"/>
              <a:ext cx="21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5" name="Text Box 130"/>
            <p:cNvSpPr txBox="1">
              <a:spLocks noChangeAspect="1" noChangeArrowheads="1"/>
            </p:cNvSpPr>
            <p:nvPr/>
          </p:nvSpPr>
          <p:spPr bwMode="auto">
            <a:xfrm>
              <a:off x="2614" y="2473"/>
              <a:ext cx="21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6" name="Text Box 131"/>
            <p:cNvSpPr txBox="1">
              <a:spLocks noChangeAspect="1" noChangeArrowheads="1"/>
            </p:cNvSpPr>
            <p:nvPr/>
          </p:nvSpPr>
          <p:spPr bwMode="auto">
            <a:xfrm>
              <a:off x="2439" y="3133"/>
              <a:ext cx="2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7" name="Text Box 132"/>
            <p:cNvSpPr txBox="1">
              <a:spLocks noChangeAspect="1" noChangeArrowheads="1"/>
            </p:cNvSpPr>
            <p:nvPr/>
          </p:nvSpPr>
          <p:spPr bwMode="auto">
            <a:xfrm>
              <a:off x="2952" y="3133"/>
              <a:ext cx="2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8" name="Text Box 133"/>
            <p:cNvSpPr txBox="1">
              <a:spLocks noChangeAspect="1" noChangeArrowheads="1"/>
            </p:cNvSpPr>
            <p:nvPr/>
          </p:nvSpPr>
          <p:spPr bwMode="auto">
            <a:xfrm>
              <a:off x="2606" y="3251"/>
              <a:ext cx="26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49" name="Text Box 134"/>
            <p:cNvSpPr txBox="1">
              <a:spLocks noChangeAspect="1" noChangeArrowheads="1"/>
            </p:cNvSpPr>
            <p:nvPr/>
          </p:nvSpPr>
          <p:spPr bwMode="auto">
            <a:xfrm>
              <a:off x="2788" y="3259"/>
              <a:ext cx="26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50" name="Text Box 135"/>
            <p:cNvSpPr txBox="1">
              <a:spLocks noChangeAspect="1" noChangeArrowheads="1"/>
            </p:cNvSpPr>
            <p:nvPr/>
          </p:nvSpPr>
          <p:spPr bwMode="auto">
            <a:xfrm>
              <a:off x="933" y="1089"/>
              <a:ext cx="3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c</a:t>
              </a:r>
              <a:endParaRPr lang="en-US" altLang="zh-CN" sz="1600">
                <a:latin typeface="Times New Roman" panose="02020603050405020304" pitchFamily="18" charset="0"/>
              </a:endParaRPr>
            </a:p>
          </p:txBody>
        </p:sp>
        <p:sp>
          <p:nvSpPr>
            <p:cNvPr id="670751" name="Line 136"/>
            <p:cNvSpPr>
              <a:spLocks noChangeAspect="1" noChangeShapeType="1"/>
            </p:cNvSpPr>
            <p:nvPr/>
          </p:nvSpPr>
          <p:spPr bwMode="auto">
            <a:xfrm flipV="1">
              <a:off x="1181" y="2064"/>
              <a:ext cx="0" cy="686"/>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52" name="Line 137"/>
            <p:cNvSpPr>
              <a:spLocks noChangeAspect="1" noChangeShapeType="1"/>
            </p:cNvSpPr>
            <p:nvPr/>
          </p:nvSpPr>
          <p:spPr bwMode="auto">
            <a:xfrm>
              <a:off x="1181" y="2551"/>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53" name="Text Box 138"/>
            <p:cNvSpPr txBox="1">
              <a:spLocks noChangeAspect="1" noChangeArrowheads="1"/>
            </p:cNvSpPr>
            <p:nvPr/>
          </p:nvSpPr>
          <p:spPr bwMode="auto">
            <a:xfrm>
              <a:off x="1884" y="2503"/>
              <a:ext cx="2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54" name="Text Box 139"/>
            <p:cNvSpPr txBox="1">
              <a:spLocks noChangeAspect="1" noChangeArrowheads="1"/>
            </p:cNvSpPr>
            <p:nvPr/>
          </p:nvSpPr>
          <p:spPr bwMode="auto">
            <a:xfrm>
              <a:off x="1000" y="2416"/>
              <a:ext cx="29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55" name="Freeform 140"/>
            <p:cNvSpPr>
              <a:spLocks noChangeAspect="1"/>
            </p:cNvSpPr>
            <p:nvPr/>
          </p:nvSpPr>
          <p:spPr bwMode="auto">
            <a:xfrm>
              <a:off x="1179" y="2359"/>
              <a:ext cx="683" cy="391"/>
            </a:xfrm>
            <a:custGeom>
              <a:avLst/>
              <a:gdLst>
                <a:gd name="T0" fmla="*/ 0 w 1220"/>
                <a:gd name="T1" fmla="*/ 61 h 697"/>
                <a:gd name="T2" fmla="*/ 53 w 1220"/>
                <a:gd name="T3" fmla="*/ 1 h 697"/>
                <a:gd name="T4" fmla="*/ 107 w 1220"/>
                <a:gd name="T5" fmla="*/ 62 h 697"/>
                <a:gd name="T6" fmla="*/ 157 w 1220"/>
                <a:gd name="T7" fmla="*/ 123 h 697"/>
                <a:gd name="T8" fmla="*/ 214 w 1220"/>
                <a:gd name="T9" fmla="*/ 61 h 697"/>
                <a:gd name="T10" fmla="*/ 0 60000 65536"/>
                <a:gd name="T11" fmla="*/ 0 60000 65536"/>
                <a:gd name="T12" fmla="*/ 0 60000 65536"/>
                <a:gd name="T13" fmla="*/ 0 60000 65536"/>
                <a:gd name="T14" fmla="*/ 0 60000 65536"/>
                <a:gd name="T15" fmla="*/ 0 w 1220"/>
                <a:gd name="T16" fmla="*/ 0 h 697"/>
                <a:gd name="T17" fmla="*/ 1220 w 1220"/>
                <a:gd name="T18" fmla="*/ 697 h 697"/>
              </a:gdLst>
              <a:ahLst/>
              <a:cxnLst>
                <a:cxn ang="T10">
                  <a:pos x="T0" y="T1"/>
                </a:cxn>
                <a:cxn ang="T11">
                  <a:pos x="T2" y="T3"/>
                </a:cxn>
                <a:cxn ang="T12">
                  <a:pos x="T4" y="T5"/>
                </a:cxn>
                <a:cxn ang="T13">
                  <a:pos x="T6" y="T7"/>
                </a:cxn>
                <a:cxn ang="T14">
                  <a:pos x="T8" y="T9"/>
                </a:cxn>
              </a:cxnLst>
              <a:rect l="T15" t="T16" r="T17" b="T18"/>
              <a:pathLst>
                <a:path w="1220" h="697">
                  <a:moveTo>
                    <a:pt x="0" y="342"/>
                  </a:moveTo>
                  <a:cubicBezTo>
                    <a:pt x="50" y="285"/>
                    <a:pt x="198" y="0"/>
                    <a:pt x="300" y="2"/>
                  </a:cubicBezTo>
                  <a:cubicBezTo>
                    <a:pt x="402" y="4"/>
                    <a:pt x="511" y="237"/>
                    <a:pt x="610" y="352"/>
                  </a:cubicBezTo>
                  <a:cubicBezTo>
                    <a:pt x="709" y="467"/>
                    <a:pt x="793" y="697"/>
                    <a:pt x="895" y="695"/>
                  </a:cubicBezTo>
                  <a:cubicBezTo>
                    <a:pt x="997" y="693"/>
                    <a:pt x="1152" y="416"/>
                    <a:pt x="1220"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56" name="Line 141"/>
            <p:cNvSpPr>
              <a:spLocks noChangeAspect="1" noChangeShapeType="1"/>
            </p:cNvSpPr>
            <p:nvPr/>
          </p:nvSpPr>
          <p:spPr bwMode="auto">
            <a:xfrm flipV="1">
              <a:off x="1181" y="2836"/>
              <a:ext cx="0" cy="712"/>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57" name="Line 142"/>
            <p:cNvSpPr>
              <a:spLocks noChangeAspect="1" noChangeShapeType="1"/>
            </p:cNvSpPr>
            <p:nvPr/>
          </p:nvSpPr>
          <p:spPr bwMode="auto">
            <a:xfrm>
              <a:off x="1181" y="3323"/>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58" name="Text Box 143"/>
            <p:cNvSpPr txBox="1">
              <a:spLocks noChangeAspect="1" noChangeArrowheads="1"/>
            </p:cNvSpPr>
            <p:nvPr/>
          </p:nvSpPr>
          <p:spPr bwMode="auto">
            <a:xfrm>
              <a:off x="964" y="2746"/>
              <a:ext cx="26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o</a:t>
              </a:r>
              <a:endParaRPr lang="en-US" altLang="zh-CN" sz="1600">
                <a:latin typeface="Times New Roman" panose="02020603050405020304" pitchFamily="18" charset="0"/>
              </a:endParaRPr>
            </a:p>
          </p:txBody>
        </p:sp>
        <p:sp>
          <p:nvSpPr>
            <p:cNvPr id="670759" name="Text Box 144"/>
            <p:cNvSpPr txBox="1">
              <a:spLocks noChangeAspect="1" noChangeArrowheads="1"/>
            </p:cNvSpPr>
            <p:nvPr/>
          </p:nvSpPr>
          <p:spPr bwMode="auto">
            <a:xfrm>
              <a:off x="1875" y="3281"/>
              <a:ext cx="2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60" name="Text Box 145"/>
            <p:cNvSpPr txBox="1">
              <a:spLocks noChangeAspect="1" noChangeArrowheads="1"/>
            </p:cNvSpPr>
            <p:nvPr/>
          </p:nvSpPr>
          <p:spPr bwMode="auto">
            <a:xfrm>
              <a:off x="1006" y="3195"/>
              <a:ext cx="29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61" name="Freeform 146"/>
            <p:cNvSpPr>
              <a:spLocks noChangeAspect="1"/>
            </p:cNvSpPr>
            <p:nvPr/>
          </p:nvSpPr>
          <p:spPr bwMode="auto">
            <a:xfrm>
              <a:off x="1179" y="3133"/>
              <a:ext cx="345" cy="190"/>
            </a:xfrm>
            <a:custGeom>
              <a:avLst/>
              <a:gdLst>
                <a:gd name="T0" fmla="*/ 0 w 616"/>
                <a:gd name="T1" fmla="*/ 59 h 339"/>
                <a:gd name="T2" fmla="*/ 55 w 616"/>
                <a:gd name="T3" fmla="*/ 0 h 339"/>
                <a:gd name="T4" fmla="*/ 108 w 616"/>
                <a:gd name="T5" fmla="*/ 59 h 339"/>
                <a:gd name="T6" fmla="*/ 0 60000 65536"/>
                <a:gd name="T7" fmla="*/ 0 60000 65536"/>
                <a:gd name="T8" fmla="*/ 0 60000 65536"/>
                <a:gd name="T9" fmla="*/ 0 w 616"/>
                <a:gd name="T10" fmla="*/ 0 h 339"/>
                <a:gd name="T11" fmla="*/ 616 w 616"/>
                <a:gd name="T12" fmla="*/ 339 h 339"/>
              </a:gdLst>
              <a:ahLst/>
              <a:cxnLst>
                <a:cxn ang="T6">
                  <a:pos x="T0" y="T1"/>
                </a:cxn>
                <a:cxn ang="T7">
                  <a:pos x="T2" y="T3"/>
                </a:cxn>
                <a:cxn ang="T8">
                  <a:pos x="T4" y="T5"/>
                </a:cxn>
              </a:cxnLst>
              <a:rect l="T9" t="T10" r="T11" b="T12"/>
              <a:pathLst>
                <a:path w="616" h="339">
                  <a:moveTo>
                    <a:pt x="0" y="339"/>
                  </a:moveTo>
                  <a:cubicBezTo>
                    <a:pt x="52" y="282"/>
                    <a:pt x="210" y="0"/>
                    <a:pt x="313" y="0"/>
                  </a:cubicBezTo>
                  <a:cubicBezTo>
                    <a:pt x="416" y="0"/>
                    <a:pt x="553" y="266"/>
                    <a:pt x="616" y="33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62" name="Freeform 147"/>
            <p:cNvSpPr>
              <a:spLocks noChangeAspect="1"/>
            </p:cNvSpPr>
            <p:nvPr/>
          </p:nvSpPr>
          <p:spPr bwMode="auto">
            <a:xfrm>
              <a:off x="1524" y="3131"/>
              <a:ext cx="340" cy="192"/>
            </a:xfrm>
            <a:custGeom>
              <a:avLst/>
              <a:gdLst>
                <a:gd name="T0" fmla="*/ 0 w 606"/>
                <a:gd name="T1" fmla="*/ 59 h 343"/>
                <a:gd name="T2" fmla="*/ 56 w 606"/>
                <a:gd name="T3" fmla="*/ 1 h 343"/>
                <a:gd name="T4" fmla="*/ 107 w 606"/>
                <a:gd name="T5" fmla="*/ 60 h 343"/>
                <a:gd name="T6" fmla="*/ 0 60000 65536"/>
                <a:gd name="T7" fmla="*/ 0 60000 65536"/>
                <a:gd name="T8" fmla="*/ 0 60000 65536"/>
                <a:gd name="T9" fmla="*/ 0 w 606"/>
                <a:gd name="T10" fmla="*/ 0 h 343"/>
                <a:gd name="T11" fmla="*/ 606 w 606"/>
                <a:gd name="T12" fmla="*/ 343 h 343"/>
              </a:gdLst>
              <a:ahLst/>
              <a:cxnLst>
                <a:cxn ang="T6">
                  <a:pos x="T0" y="T1"/>
                </a:cxn>
                <a:cxn ang="T7">
                  <a:pos x="T2" y="T3"/>
                </a:cxn>
                <a:cxn ang="T8">
                  <a:pos x="T4" y="T5"/>
                </a:cxn>
              </a:cxnLst>
              <a:rect l="T9" t="T10" r="T11" b="T12"/>
              <a:pathLst>
                <a:path w="606" h="343">
                  <a:moveTo>
                    <a:pt x="0" y="340"/>
                  </a:moveTo>
                  <a:cubicBezTo>
                    <a:pt x="52" y="283"/>
                    <a:pt x="212" y="0"/>
                    <a:pt x="313" y="1"/>
                  </a:cubicBezTo>
                  <a:cubicBezTo>
                    <a:pt x="414" y="2"/>
                    <a:pt x="545" y="272"/>
                    <a:pt x="606" y="34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63" name="Text Box 148"/>
            <p:cNvSpPr txBox="1">
              <a:spLocks noChangeAspect="1" noChangeArrowheads="1"/>
            </p:cNvSpPr>
            <p:nvPr/>
          </p:nvSpPr>
          <p:spPr bwMode="auto">
            <a:xfrm>
              <a:off x="1601" y="2489"/>
              <a:ext cx="21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64" name="Text Box 149"/>
            <p:cNvSpPr txBox="1">
              <a:spLocks noChangeAspect="1" noChangeArrowheads="1"/>
            </p:cNvSpPr>
            <p:nvPr/>
          </p:nvSpPr>
          <p:spPr bwMode="auto">
            <a:xfrm>
              <a:off x="1254" y="2356"/>
              <a:ext cx="2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65" name="Text Box 150"/>
            <p:cNvSpPr txBox="1">
              <a:spLocks noChangeAspect="1" noChangeArrowheads="1"/>
            </p:cNvSpPr>
            <p:nvPr/>
          </p:nvSpPr>
          <p:spPr bwMode="auto">
            <a:xfrm>
              <a:off x="1259" y="3095"/>
              <a:ext cx="2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66" name="Text Box 151"/>
            <p:cNvSpPr txBox="1">
              <a:spLocks noChangeAspect="1" noChangeArrowheads="1"/>
            </p:cNvSpPr>
            <p:nvPr/>
          </p:nvSpPr>
          <p:spPr bwMode="auto">
            <a:xfrm>
              <a:off x="1609" y="3131"/>
              <a:ext cx="2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67" name="Line 152"/>
            <p:cNvSpPr>
              <a:spLocks noChangeAspect="1" noChangeShapeType="1"/>
            </p:cNvSpPr>
            <p:nvPr/>
          </p:nvSpPr>
          <p:spPr bwMode="auto">
            <a:xfrm>
              <a:off x="1179" y="1397"/>
              <a:ext cx="3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68" name="Line 153"/>
            <p:cNvSpPr>
              <a:spLocks noChangeAspect="1" noChangeShapeType="1"/>
            </p:cNvSpPr>
            <p:nvPr/>
          </p:nvSpPr>
          <p:spPr bwMode="auto">
            <a:xfrm>
              <a:off x="1521" y="1397"/>
              <a:ext cx="0" cy="5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69" name="Line 154"/>
            <p:cNvSpPr>
              <a:spLocks noChangeAspect="1" noChangeShapeType="1"/>
            </p:cNvSpPr>
            <p:nvPr/>
          </p:nvSpPr>
          <p:spPr bwMode="auto">
            <a:xfrm>
              <a:off x="1521" y="1924"/>
              <a:ext cx="34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70" name="Line 155"/>
            <p:cNvSpPr>
              <a:spLocks noChangeAspect="1" noChangeShapeType="1"/>
            </p:cNvSpPr>
            <p:nvPr/>
          </p:nvSpPr>
          <p:spPr bwMode="auto">
            <a:xfrm flipV="1">
              <a:off x="1862" y="1666"/>
              <a:ext cx="0" cy="2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71" name="Line 156"/>
            <p:cNvSpPr>
              <a:spLocks noChangeAspect="1" noChangeShapeType="1"/>
            </p:cNvSpPr>
            <p:nvPr/>
          </p:nvSpPr>
          <p:spPr bwMode="auto">
            <a:xfrm flipV="1">
              <a:off x="1181" y="1179"/>
              <a:ext cx="0" cy="745"/>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72" name="Line 157"/>
            <p:cNvSpPr>
              <a:spLocks noChangeAspect="1" noChangeShapeType="1"/>
            </p:cNvSpPr>
            <p:nvPr/>
          </p:nvSpPr>
          <p:spPr bwMode="auto">
            <a:xfrm>
              <a:off x="1181" y="1666"/>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73" name="Text Box 158"/>
            <p:cNvSpPr txBox="1">
              <a:spLocks noChangeAspect="1" noChangeArrowheads="1"/>
            </p:cNvSpPr>
            <p:nvPr/>
          </p:nvSpPr>
          <p:spPr bwMode="auto">
            <a:xfrm>
              <a:off x="1888" y="1632"/>
              <a:ext cx="2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74" name="Text Box 159"/>
            <p:cNvSpPr txBox="1">
              <a:spLocks noChangeAspect="1" noChangeArrowheads="1"/>
            </p:cNvSpPr>
            <p:nvPr/>
          </p:nvSpPr>
          <p:spPr bwMode="auto">
            <a:xfrm>
              <a:off x="1000" y="1548"/>
              <a:ext cx="29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75" name="Text Box 160"/>
            <p:cNvSpPr txBox="1">
              <a:spLocks noChangeAspect="1" noChangeArrowheads="1"/>
            </p:cNvSpPr>
            <p:nvPr/>
          </p:nvSpPr>
          <p:spPr bwMode="auto">
            <a:xfrm>
              <a:off x="1262" y="1429"/>
              <a:ext cx="25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76" name="Text Box 161"/>
            <p:cNvSpPr txBox="1">
              <a:spLocks noChangeAspect="1" noChangeArrowheads="1"/>
            </p:cNvSpPr>
            <p:nvPr/>
          </p:nvSpPr>
          <p:spPr bwMode="auto">
            <a:xfrm>
              <a:off x="1609" y="1682"/>
              <a:ext cx="25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77" name="Text Box 162"/>
            <p:cNvSpPr txBox="1">
              <a:spLocks noChangeAspect="1" noChangeArrowheads="1"/>
            </p:cNvSpPr>
            <p:nvPr/>
          </p:nvSpPr>
          <p:spPr bwMode="auto">
            <a:xfrm>
              <a:off x="3155" y="1634"/>
              <a:ext cx="2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78" name="Line 163"/>
            <p:cNvSpPr>
              <a:spLocks noChangeAspect="1" noChangeShapeType="1"/>
            </p:cNvSpPr>
            <p:nvPr/>
          </p:nvSpPr>
          <p:spPr bwMode="auto">
            <a:xfrm>
              <a:off x="2445" y="1401"/>
              <a:ext cx="3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79" name="Line 164"/>
            <p:cNvSpPr>
              <a:spLocks noChangeAspect="1" noChangeShapeType="1"/>
            </p:cNvSpPr>
            <p:nvPr/>
          </p:nvSpPr>
          <p:spPr bwMode="auto">
            <a:xfrm>
              <a:off x="2787" y="1397"/>
              <a:ext cx="0" cy="5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80" name="Line 165"/>
            <p:cNvSpPr>
              <a:spLocks noChangeAspect="1" noChangeShapeType="1"/>
            </p:cNvSpPr>
            <p:nvPr/>
          </p:nvSpPr>
          <p:spPr bwMode="auto">
            <a:xfrm>
              <a:off x="2787" y="1920"/>
              <a:ext cx="34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81" name="Line 166"/>
            <p:cNvSpPr>
              <a:spLocks noChangeAspect="1" noChangeShapeType="1"/>
            </p:cNvSpPr>
            <p:nvPr/>
          </p:nvSpPr>
          <p:spPr bwMode="auto">
            <a:xfrm flipV="1">
              <a:off x="3128" y="1666"/>
              <a:ext cx="0" cy="2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82" name="Line 167"/>
            <p:cNvSpPr>
              <a:spLocks noChangeAspect="1" noChangeShapeType="1"/>
            </p:cNvSpPr>
            <p:nvPr/>
          </p:nvSpPr>
          <p:spPr bwMode="auto">
            <a:xfrm flipV="1">
              <a:off x="2447" y="1179"/>
              <a:ext cx="0" cy="789"/>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83" name="Line 168"/>
            <p:cNvSpPr>
              <a:spLocks noChangeAspect="1" noChangeShapeType="1"/>
            </p:cNvSpPr>
            <p:nvPr/>
          </p:nvSpPr>
          <p:spPr bwMode="auto">
            <a:xfrm>
              <a:off x="2447" y="1666"/>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84" name="Text Box 169"/>
            <p:cNvSpPr txBox="1">
              <a:spLocks noChangeAspect="1" noChangeArrowheads="1"/>
            </p:cNvSpPr>
            <p:nvPr/>
          </p:nvSpPr>
          <p:spPr bwMode="auto">
            <a:xfrm>
              <a:off x="2198" y="1089"/>
              <a:ext cx="3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c</a:t>
              </a:r>
              <a:endParaRPr lang="en-US" altLang="zh-CN" sz="1600">
                <a:latin typeface="Times New Roman" panose="02020603050405020304" pitchFamily="18" charset="0"/>
              </a:endParaRPr>
            </a:p>
          </p:txBody>
        </p:sp>
        <p:sp>
          <p:nvSpPr>
            <p:cNvPr id="670785" name="Text Box 170"/>
            <p:cNvSpPr txBox="1">
              <a:spLocks noChangeAspect="1" noChangeArrowheads="1"/>
            </p:cNvSpPr>
            <p:nvPr/>
          </p:nvSpPr>
          <p:spPr bwMode="auto">
            <a:xfrm>
              <a:off x="2266" y="1554"/>
              <a:ext cx="29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86" name="Text Box 171"/>
            <p:cNvSpPr txBox="1">
              <a:spLocks noChangeAspect="1" noChangeArrowheads="1"/>
            </p:cNvSpPr>
            <p:nvPr/>
          </p:nvSpPr>
          <p:spPr bwMode="auto">
            <a:xfrm>
              <a:off x="2531" y="1433"/>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87" name="Text Box 172"/>
            <p:cNvSpPr txBox="1">
              <a:spLocks noChangeAspect="1" noChangeArrowheads="1"/>
            </p:cNvSpPr>
            <p:nvPr/>
          </p:nvSpPr>
          <p:spPr bwMode="auto">
            <a:xfrm>
              <a:off x="2871" y="1670"/>
              <a:ext cx="25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788" name="Line 173"/>
            <p:cNvSpPr>
              <a:spLocks noChangeAspect="1" noChangeShapeType="1"/>
            </p:cNvSpPr>
            <p:nvPr/>
          </p:nvSpPr>
          <p:spPr bwMode="auto">
            <a:xfrm flipV="1">
              <a:off x="3652" y="2064"/>
              <a:ext cx="0" cy="745"/>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89" name="Line 174"/>
            <p:cNvSpPr>
              <a:spLocks noChangeAspect="1" noChangeShapeType="1"/>
            </p:cNvSpPr>
            <p:nvPr/>
          </p:nvSpPr>
          <p:spPr bwMode="auto">
            <a:xfrm>
              <a:off x="3658" y="2551"/>
              <a:ext cx="852"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90" name="Text Box 175"/>
            <p:cNvSpPr txBox="1">
              <a:spLocks noChangeAspect="1" noChangeArrowheads="1"/>
            </p:cNvSpPr>
            <p:nvPr/>
          </p:nvSpPr>
          <p:spPr bwMode="auto">
            <a:xfrm>
              <a:off x="3459" y="1999"/>
              <a:ext cx="26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i="1" baseline="-25000">
                  <a:latin typeface="Times New Roman" panose="02020603050405020304" pitchFamily="18" charset="0"/>
                </a:rPr>
                <a:t>s</a:t>
              </a:r>
              <a:endParaRPr lang="en-US" altLang="zh-CN" sz="1600">
                <a:latin typeface="Times New Roman" panose="02020603050405020304" pitchFamily="18" charset="0"/>
              </a:endParaRPr>
            </a:p>
          </p:txBody>
        </p:sp>
        <p:sp>
          <p:nvSpPr>
            <p:cNvPr id="670791" name="Text Box 176"/>
            <p:cNvSpPr txBox="1">
              <a:spLocks noChangeAspect="1" noChangeArrowheads="1"/>
            </p:cNvSpPr>
            <p:nvPr/>
          </p:nvSpPr>
          <p:spPr bwMode="auto">
            <a:xfrm>
              <a:off x="4332" y="2501"/>
              <a:ext cx="2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792" name="Text Box 177"/>
            <p:cNvSpPr txBox="1">
              <a:spLocks noChangeAspect="1" noChangeArrowheads="1"/>
            </p:cNvSpPr>
            <p:nvPr/>
          </p:nvSpPr>
          <p:spPr bwMode="auto">
            <a:xfrm>
              <a:off x="3475" y="2422"/>
              <a:ext cx="29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793" name="Freeform 178"/>
            <p:cNvSpPr>
              <a:spLocks noChangeAspect="1"/>
            </p:cNvSpPr>
            <p:nvPr/>
          </p:nvSpPr>
          <p:spPr bwMode="auto">
            <a:xfrm>
              <a:off x="3656" y="2359"/>
              <a:ext cx="228" cy="389"/>
            </a:xfrm>
            <a:custGeom>
              <a:avLst/>
              <a:gdLst>
                <a:gd name="T0" fmla="*/ 0 w 610"/>
                <a:gd name="T1" fmla="*/ 61 h 694"/>
                <a:gd name="T2" fmla="*/ 8 w 610"/>
                <a:gd name="T3" fmla="*/ 1 h 694"/>
                <a:gd name="T4" fmla="*/ 16 w 610"/>
                <a:gd name="T5" fmla="*/ 62 h 694"/>
                <a:gd name="T6" fmla="*/ 24 w 610"/>
                <a:gd name="T7" fmla="*/ 122 h 694"/>
                <a:gd name="T8" fmla="*/ 32 w 610"/>
                <a:gd name="T9" fmla="*/ 61 h 694"/>
                <a:gd name="T10" fmla="*/ 0 60000 65536"/>
                <a:gd name="T11" fmla="*/ 0 60000 65536"/>
                <a:gd name="T12" fmla="*/ 0 60000 65536"/>
                <a:gd name="T13" fmla="*/ 0 60000 65536"/>
                <a:gd name="T14" fmla="*/ 0 60000 65536"/>
                <a:gd name="T15" fmla="*/ 0 w 610"/>
                <a:gd name="T16" fmla="*/ 0 h 694"/>
                <a:gd name="T17" fmla="*/ 610 w 610"/>
                <a:gd name="T18" fmla="*/ 694 h 694"/>
              </a:gdLst>
              <a:ahLst/>
              <a:cxnLst>
                <a:cxn ang="T10">
                  <a:pos x="T0" y="T1"/>
                </a:cxn>
                <a:cxn ang="T11">
                  <a:pos x="T2" y="T3"/>
                </a:cxn>
                <a:cxn ang="T12">
                  <a:pos x="T4" y="T5"/>
                </a:cxn>
                <a:cxn ang="T13">
                  <a:pos x="T6" y="T7"/>
                </a:cxn>
                <a:cxn ang="T14">
                  <a:pos x="T8" y="T9"/>
                </a:cxn>
              </a:cxnLst>
              <a:rect l="T15" t="T16" r="T17" b="T18"/>
              <a:pathLst>
                <a:path w="610" h="694">
                  <a:moveTo>
                    <a:pt x="0" y="342"/>
                  </a:moveTo>
                  <a:cubicBezTo>
                    <a:pt x="25" y="285"/>
                    <a:pt x="99" y="0"/>
                    <a:pt x="150" y="2"/>
                  </a:cubicBezTo>
                  <a:cubicBezTo>
                    <a:pt x="201" y="4"/>
                    <a:pt x="255" y="237"/>
                    <a:pt x="305" y="352"/>
                  </a:cubicBezTo>
                  <a:cubicBezTo>
                    <a:pt x="355" y="467"/>
                    <a:pt x="402" y="694"/>
                    <a:pt x="453" y="692"/>
                  </a:cubicBezTo>
                  <a:cubicBezTo>
                    <a:pt x="504" y="690"/>
                    <a:pt x="577" y="415"/>
                    <a:pt x="610"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94" name="Freeform 179"/>
            <p:cNvSpPr>
              <a:spLocks noChangeAspect="1"/>
            </p:cNvSpPr>
            <p:nvPr/>
          </p:nvSpPr>
          <p:spPr bwMode="auto">
            <a:xfrm>
              <a:off x="3882" y="2359"/>
              <a:ext cx="228" cy="387"/>
            </a:xfrm>
            <a:custGeom>
              <a:avLst/>
              <a:gdLst>
                <a:gd name="T0" fmla="*/ 0 w 610"/>
                <a:gd name="T1" fmla="*/ 60 h 691"/>
                <a:gd name="T2" fmla="*/ 8 w 610"/>
                <a:gd name="T3" fmla="*/ 1 h 691"/>
                <a:gd name="T4" fmla="*/ 16 w 610"/>
                <a:gd name="T5" fmla="*/ 62 h 691"/>
                <a:gd name="T6" fmla="*/ 23 w 610"/>
                <a:gd name="T7" fmla="*/ 121 h 691"/>
                <a:gd name="T8" fmla="*/ 32 w 610"/>
                <a:gd name="T9" fmla="*/ 60 h 691"/>
                <a:gd name="T10" fmla="*/ 0 60000 65536"/>
                <a:gd name="T11" fmla="*/ 0 60000 65536"/>
                <a:gd name="T12" fmla="*/ 0 60000 65536"/>
                <a:gd name="T13" fmla="*/ 0 60000 65536"/>
                <a:gd name="T14" fmla="*/ 0 60000 65536"/>
                <a:gd name="T15" fmla="*/ 0 w 610"/>
                <a:gd name="T16" fmla="*/ 0 h 691"/>
                <a:gd name="T17" fmla="*/ 610 w 610"/>
                <a:gd name="T18" fmla="*/ 691 h 691"/>
              </a:gdLst>
              <a:ahLst/>
              <a:cxnLst>
                <a:cxn ang="T10">
                  <a:pos x="T0" y="T1"/>
                </a:cxn>
                <a:cxn ang="T11">
                  <a:pos x="T2" y="T3"/>
                </a:cxn>
                <a:cxn ang="T12">
                  <a:pos x="T4" y="T5"/>
                </a:cxn>
                <a:cxn ang="T13">
                  <a:pos x="T6" y="T7"/>
                </a:cxn>
                <a:cxn ang="T14">
                  <a:pos x="T8" y="T9"/>
                </a:cxn>
              </a:cxnLst>
              <a:rect l="T15" t="T16" r="T17" b="T18"/>
              <a:pathLst>
                <a:path w="610" h="691">
                  <a:moveTo>
                    <a:pt x="0" y="342"/>
                  </a:moveTo>
                  <a:cubicBezTo>
                    <a:pt x="25" y="285"/>
                    <a:pt x="99" y="0"/>
                    <a:pt x="150" y="2"/>
                  </a:cubicBezTo>
                  <a:cubicBezTo>
                    <a:pt x="201" y="4"/>
                    <a:pt x="256" y="238"/>
                    <a:pt x="305" y="352"/>
                  </a:cubicBezTo>
                  <a:cubicBezTo>
                    <a:pt x="354" y="466"/>
                    <a:pt x="395" y="691"/>
                    <a:pt x="446" y="689"/>
                  </a:cubicBezTo>
                  <a:cubicBezTo>
                    <a:pt x="497" y="687"/>
                    <a:pt x="576" y="414"/>
                    <a:pt x="610"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95" name="Freeform 180"/>
            <p:cNvSpPr>
              <a:spLocks noChangeAspect="1"/>
            </p:cNvSpPr>
            <p:nvPr/>
          </p:nvSpPr>
          <p:spPr bwMode="auto">
            <a:xfrm>
              <a:off x="4110" y="2353"/>
              <a:ext cx="227" cy="396"/>
            </a:xfrm>
            <a:custGeom>
              <a:avLst/>
              <a:gdLst>
                <a:gd name="T0" fmla="*/ 0 w 404"/>
                <a:gd name="T1" fmla="*/ 60 h 707"/>
                <a:gd name="T2" fmla="*/ 17 w 404"/>
                <a:gd name="T3" fmla="*/ 1 h 707"/>
                <a:gd name="T4" fmla="*/ 36 w 404"/>
                <a:gd name="T5" fmla="*/ 62 h 707"/>
                <a:gd name="T6" fmla="*/ 54 w 404"/>
                <a:gd name="T7" fmla="*/ 124 h 707"/>
                <a:gd name="T8" fmla="*/ 72 w 404"/>
                <a:gd name="T9" fmla="*/ 62 h 707"/>
                <a:gd name="T10" fmla="*/ 0 60000 65536"/>
                <a:gd name="T11" fmla="*/ 0 60000 65536"/>
                <a:gd name="T12" fmla="*/ 0 60000 65536"/>
                <a:gd name="T13" fmla="*/ 0 60000 65536"/>
                <a:gd name="T14" fmla="*/ 0 60000 65536"/>
                <a:gd name="T15" fmla="*/ 0 w 404"/>
                <a:gd name="T16" fmla="*/ 0 h 707"/>
                <a:gd name="T17" fmla="*/ 404 w 404"/>
                <a:gd name="T18" fmla="*/ 707 h 707"/>
              </a:gdLst>
              <a:ahLst/>
              <a:cxnLst>
                <a:cxn ang="T10">
                  <a:pos x="T0" y="T1"/>
                </a:cxn>
                <a:cxn ang="T11">
                  <a:pos x="T2" y="T3"/>
                </a:cxn>
                <a:cxn ang="T12">
                  <a:pos x="T4" y="T5"/>
                </a:cxn>
                <a:cxn ang="T13">
                  <a:pos x="T6" y="T7"/>
                </a:cxn>
                <a:cxn ang="T14">
                  <a:pos x="T8" y="T9"/>
                </a:cxn>
              </a:cxnLst>
              <a:rect l="T15" t="T16" r="T17" b="T18"/>
              <a:pathLst>
                <a:path w="404" h="707">
                  <a:moveTo>
                    <a:pt x="0" y="342"/>
                  </a:moveTo>
                  <a:cubicBezTo>
                    <a:pt x="17" y="285"/>
                    <a:pt x="66" y="0"/>
                    <a:pt x="100" y="2"/>
                  </a:cubicBezTo>
                  <a:cubicBezTo>
                    <a:pt x="134" y="4"/>
                    <a:pt x="169" y="235"/>
                    <a:pt x="203" y="352"/>
                  </a:cubicBezTo>
                  <a:cubicBezTo>
                    <a:pt x="237" y="469"/>
                    <a:pt x="269" y="707"/>
                    <a:pt x="302" y="707"/>
                  </a:cubicBezTo>
                  <a:cubicBezTo>
                    <a:pt x="335" y="707"/>
                    <a:pt x="383" y="427"/>
                    <a:pt x="404" y="35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796" name="Line 181"/>
            <p:cNvSpPr>
              <a:spLocks noChangeAspect="1" noChangeShapeType="1"/>
            </p:cNvSpPr>
            <p:nvPr/>
          </p:nvSpPr>
          <p:spPr bwMode="auto">
            <a:xfrm flipV="1">
              <a:off x="3652" y="2831"/>
              <a:ext cx="0" cy="698"/>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97" name="Line 182"/>
            <p:cNvSpPr>
              <a:spLocks noChangeAspect="1" noChangeShapeType="1"/>
            </p:cNvSpPr>
            <p:nvPr/>
          </p:nvSpPr>
          <p:spPr bwMode="auto">
            <a:xfrm>
              <a:off x="3655" y="3324"/>
              <a:ext cx="849"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798" name="Text Box 183"/>
            <p:cNvSpPr txBox="1">
              <a:spLocks noChangeAspect="1" noChangeArrowheads="1"/>
            </p:cNvSpPr>
            <p:nvPr/>
          </p:nvSpPr>
          <p:spPr bwMode="auto">
            <a:xfrm>
              <a:off x="3442" y="2747"/>
              <a:ext cx="2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o</a:t>
              </a:r>
              <a:endParaRPr lang="en-US" altLang="zh-CN" sz="1600">
                <a:latin typeface="Times New Roman" panose="02020603050405020304" pitchFamily="18" charset="0"/>
              </a:endParaRPr>
            </a:p>
          </p:txBody>
        </p:sp>
        <p:sp>
          <p:nvSpPr>
            <p:cNvPr id="670799" name="Text Box 184"/>
            <p:cNvSpPr txBox="1">
              <a:spLocks noChangeAspect="1" noChangeArrowheads="1"/>
            </p:cNvSpPr>
            <p:nvPr/>
          </p:nvSpPr>
          <p:spPr bwMode="auto">
            <a:xfrm>
              <a:off x="4346" y="3283"/>
              <a:ext cx="2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800" name="Text Box 185"/>
            <p:cNvSpPr txBox="1">
              <a:spLocks noChangeAspect="1" noChangeArrowheads="1"/>
            </p:cNvSpPr>
            <p:nvPr/>
          </p:nvSpPr>
          <p:spPr bwMode="auto">
            <a:xfrm>
              <a:off x="3475" y="3195"/>
              <a:ext cx="29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801" name="Freeform 186"/>
            <p:cNvSpPr>
              <a:spLocks noChangeAspect="1"/>
            </p:cNvSpPr>
            <p:nvPr/>
          </p:nvSpPr>
          <p:spPr bwMode="auto">
            <a:xfrm>
              <a:off x="3656" y="3132"/>
              <a:ext cx="228" cy="389"/>
            </a:xfrm>
            <a:custGeom>
              <a:avLst/>
              <a:gdLst>
                <a:gd name="T0" fmla="*/ 0 w 610"/>
                <a:gd name="T1" fmla="*/ 61 h 694"/>
                <a:gd name="T2" fmla="*/ 8 w 610"/>
                <a:gd name="T3" fmla="*/ 1 h 694"/>
                <a:gd name="T4" fmla="*/ 16 w 610"/>
                <a:gd name="T5" fmla="*/ 62 h 694"/>
                <a:gd name="T6" fmla="*/ 24 w 610"/>
                <a:gd name="T7" fmla="*/ 122 h 694"/>
                <a:gd name="T8" fmla="*/ 32 w 610"/>
                <a:gd name="T9" fmla="*/ 61 h 694"/>
                <a:gd name="T10" fmla="*/ 0 60000 65536"/>
                <a:gd name="T11" fmla="*/ 0 60000 65536"/>
                <a:gd name="T12" fmla="*/ 0 60000 65536"/>
                <a:gd name="T13" fmla="*/ 0 60000 65536"/>
                <a:gd name="T14" fmla="*/ 0 60000 65536"/>
                <a:gd name="T15" fmla="*/ 0 w 610"/>
                <a:gd name="T16" fmla="*/ 0 h 694"/>
                <a:gd name="T17" fmla="*/ 610 w 610"/>
                <a:gd name="T18" fmla="*/ 694 h 694"/>
              </a:gdLst>
              <a:ahLst/>
              <a:cxnLst>
                <a:cxn ang="T10">
                  <a:pos x="T0" y="T1"/>
                </a:cxn>
                <a:cxn ang="T11">
                  <a:pos x="T2" y="T3"/>
                </a:cxn>
                <a:cxn ang="T12">
                  <a:pos x="T4" y="T5"/>
                </a:cxn>
                <a:cxn ang="T13">
                  <a:pos x="T6" y="T7"/>
                </a:cxn>
                <a:cxn ang="T14">
                  <a:pos x="T8" y="T9"/>
                </a:cxn>
              </a:cxnLst>
              <a:rect l="T15" t="T16" r="T17" b="T18"/>
              <a:pathLst>
                <a:path w="610" h="694">
                  <a:moveTo>
                    <a:pt x="0" y="342"/>
                  </a:moveTo>
                  <a:cubicBezTo>
                    <a:pt x="25" y="285"/>
                    <a:pt x="99" y="0"/>
                    <a:pt x="150" y="2"/>
                  </a:cubicBezTo>
                  <a:cubicBezTo>
                    <a:pt x="201" y="4"/>
                    <a:pt x="255" y="237"/>
                    <a:pt x="305" y="352"/>
                  </a:cubicBezTo>
                  <a:cubicBezTo>
                    <a:pt x="355" y="467"/>
                    <a:pt x="402" y="694"/>
                    <a:pt x="453" y="692"/>
                  </a:cubicBezTo>
                  <a:cubicBezTo>
                    <a:pt x="504" y="690"/>
                    <a:pt x="577" y="415"/>
                    <a:pt x="610"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802" name="Freeform 187"/>
            <p:cNvSpPr>
              <a:spLocks noChangeAspect="1"/>
            </p:cNvSpPr>
            <p:nvPr/>
          </p:nvSpPr>
          <p:spPr bwMode="auto">
            <a:xfrm>
              <a:off x="3996" y="3129"/>
              <a:ext cx="228" cy="397"/>
            </a:xfrm>
            <a:custGeom>
              <a:avLst/>
              <a:gdLst>
                <a:gd name="T0" fmla="*/ 0 w 610"/>
                <a:gd name="T1" fmla="*/ 60 h 709"/>
                <a:gd name="T2" fmla="*/ 8 w 610"/>
                <a:gd name="T3" fmla="*/ 1 h 709"/>
                <a:gd name="T4" fmla="*/ 16 w 610"/>
                <a:gd name="T5" fmla="*/ 62 h 709"/>
                <a:gd name="T6" fmla="*/ 24 w 610"/>
                <a:gd name="T7" fmla="*/ 124 h 709"/>
                <a:gd name="T8" fmla="*/ 32 w 610"/>
                <a:gd name="T9" fmla="*/ 60 h 709"/>
                <a:gd name="T10" fmla="*/ 0 60000 65536"/>
                <a:gd name="T11" fmla="*/ 0 60000 65536"/>
                <a:gd name="T12" fmla="*/ 0 60000 65536"/>
                <a:gd name="T13" fmla="*/ 0 60000 65536"/>
                <a:gd name="T14" fmla="*/ 0 60000 65536"/>
                <a:gd name="T15" fmla="*/ 0 w 610"/>
                <a:gd name="T16" fmla="*/ 0 h 709"/>
                <a:gd name="T17" fmla="*/ 610 w 610"/>
                <a:gd name="T18" fmla="*/ 709 h 709"/>
              </a:gdLst>
              <a:ahLst/>
              <a:cxnLst>
                <a:cxn ang="T10">
                  <a:pos x="T0" y="T1"/>
                </a:cxn>
                <a:cxn ang="T11">
                  <a:pos x="T2" y="T3"/>
                </a:cxn>
                <a:cxn ang="T12">
                  <a:pos x="T4" y="T5"/>
                </a:cxn>
                <a:cxn ang="T13">
                  <a:pos x="T6" y="T7"/>
                </a:cxn>
                <a:cxn ang="T14">
                  <a:pos x="T8" y="T9"/>
                </a:cxn>
              </a:cxnLst>
              <a:rect l="T15" t="T16" r="T17" b="T18"/>
              <a:pathLst>
                <a:path w="610" h="709">
                  <a:moveTo>
                    <a:pt x="0" y="342"/>
                  </a:moveTo>
                  <a:cubicBezTo>
                    <a:pt x="25" y="285"/>
                    <a:pt x="99" y="0"/>
                    <a:pt x="150" y="2"/>
                  </a:cubicBezTo>
                  <a:cubicBezTo>
                    <a:pt x="201" y="4"/>
                    <a:pt x="254" y="235"/>
                    <a:pt x="305" y="352"/>
                  </a:cubicBezTo>
                  <a:cubicBezTo>
                    <a:pt x="356" y="469"/>
                    <a:pt x="403" y="709"/>
                    <a:pt x="454" y="707"/>
                  </a:cubicBezTo>
                  <a:cubicBezTo>
                    <a:pt x="505" y="705"/>
                    <a:pt x="578" y="418"/>
                    <a:pt x="610"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803" name="Freeform 188"/>
            <p:cNvSpPr>
              <a:spLocks noChangeAspect="1"/>
            </p:cNvSpPr>
            <p:nvPr/>
          </p:nvSpPr>
          <p:spPr bwMode="auto">
            <a:xfrm>
              <a:off x="3884" y="3132"/>
              <a:ext cx="112" cy="191"/>
            </a:xfrm>
            <a:custGeom>
              <a:avLst/>
              <a:gdLst>
                <a:gd name="T0" fmla="*/ 0 w 201"/>
                <a:gd name="T1" fmla="*/ 60 h 342"/>
                <a:gd name="T2" fmla="*/ 17 w 201"/>
                <a:gd name="T3" fmla="*/ 0 h 342"/>
                <a:gd name="T4" fmla="*/ 35 w 201"/>
                <a:gd name="T5" fmla="*/ 60 h 342"/>
                <a:gd name="T6" fmla="*/ 0 60000 65536"/>
                <a:gd name="T7" fmla="*/ 0 60000 65536"/>
                <a:gd name="T8" fmla="*/ 0 60000 65536"/>
                <a:gd name="T9" fmla="*/ 0 w 201"/>
                <a:gd name="T10" fmla="*/ 0 h 342"/>
                <a:gd name="T11" fmla="*/ 201 w 201"/>
                <a:gd name="T12" fmla="*/ 342 h 342"/>
              </a:gdLst>
              <a:ahLst/>
              <a:cxnLst>
                <a:cxn ang="T6">
                  <a:pos x="T0" y="T1"/>
                </a:cxn>
                <a:cxn ang="T7">
                  <a:pos x="T2" y="T3"/>
                </a:cxn>
                <a:cxn ang="T8">
                  <a:pos x="T4" y="T5"/>
                </a:cxn>
              </a:cxnLst>
              <a:rect l="T9" t="T10" r="T11" b="T12"/>
              <a:pathLst>
                <a:path w="201" h="342">
                  <a:moveTo>
                    <a:pt x="0" y="342"/>
                  </a:moveTo>
                  <a:cubicBezTo>
                    <a:pt x="34" y="171"/>
                    <a:pt x="68" y="0"/>
                    <a:pt x="101" y="0"/>
                  </a:cubicBezTo>
                  <a:cubicBezTo>
                    <a:pt x="134" y="0"/>
                    <a:pt x="167" y="171"/>
                    <a:pt x="201"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804" name="Freeform 189"/>
            <p:cNvSpPr>
              <a:spLocks noChangeAspect="1"/>
            </p:cNvSpPr>
            <p:nvPr/>
          </p:nvSpPr>
          <p:spPr bwMode="auto">
            <a:xfrm>
              <a:off x="4224" y="3132"/>
              <a:ext cx="114" cy="191"/>
            </a:xfrm>
            <a:custGeom>
              <a:avLst/>
              <a:gdLst>
                <a:gd name="T0" fmla="*/ 0 w 204"/>
                <a:gd name="T1" fmla="*/ 60 h 342"/>
                <a:gd name="T2" fmla="*/ 17 w 204"/>
                <a:gd name="T3" fmla="*/ 0 h 342"/>
                <a:gd name="T4" fmla="*/ 36 w 204"/>
                <a:gd name="T5" fmla="*/ 60 h 342"/>
                <a:gd name="T6" fmla="*/ 0 60000 65536"/>
                <a:gd name="T7" fmla="*/ 0 60000 65536"/>
                <a:gd name="T8" fmla="*/ 0 60000 65536"/>
                <a:gd name="T9" fmla="*/ 0 w 204"/>
                <a:gd name="T10" fmla="*/ 0 h 342"/>
                <a:gd name="T11" fmla="*/ 204 w 204"/>
                <a:gd name="T12" fmla="*/ 342 h 342"/>
              </a:gdLst>
              <a:ahLst/>
              <a:cxnLst>
                <a:cxn ang="T6">
                  <a:pos x="T0" y="T1"/>
                </a:cxn>
                <a:cxn ang="T7">
                  <a:pos x="T2" y="T3"/>
                </a:cxn>
                <a:cxn ang="T8">
                  <a:pos x="T4" y="T5"/>
                </a:cxn>
              </a:cxnLst>
              <a:rect l="T9" t="T10" r="T11" b="T12"/>
              <a:pathLst>
                <a:path w="204" h="342">
                  <a:moveTo>
                    <a:pt x="0" y="342"/>
                  </a:moveTo>
                  <a:cubicBezTo>
                    <a:pt x="31" y="171"/>
                    <a:pt x="63" y="0"/>
                    <a:pt x="97" y="0"/>
                  </a:cubicBezTo>
                  <a:cubicBezTo>
                    <a:pt x="131" y="0"/>
                    <a:pt x="167" y="171"/>
                    <a:pt x="204" y="34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0805" name="Text Box 190"/>
            <p:cNvSpPr txBox="1">
              <a:spLocks noChangeAspect="1" noChangeArrowheads="1"/>
            </p:cNvSpPr>
            <p:nvPr/>
          </p:nvSpPr>
          <p:spPr bwMode="auto">
            <a:xfrm>
              <a:off x="4071" y="2344"/>
              <a:ext cx="25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06" name="Text Box 191"/>
            <p:cNvSpPr txBox="1">
              <a:spLocks noChangeAspect="1" noChangeArrowheads="1"/>
            </p:cNvSpPr>
            <p:nvPr/>
          </p:nvSpPr>
          <p:spPr bwMode="auto">
            <a:xfrm>
              <a:off x="3847" y="2356"/>
              <a:ext cx="25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07" name="Text Box 192"/>
            <p:cNvSpPr txBox="1">
              <a:spLocks noChangeAspect="1" noChangeArrowheads="1"/>
            </p:cNvSpPr>
            <p:nvPr/>
          </p:nvSpPr>
          <p:spPr bwMode="auto">
            <a:xfrm>
              <a:off x="3617" y="2344"/>
              <a:ext cx="25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08" name="Text Box 193"/>
            <p:cNvSpPr txBox="1">
              <a:spLocks noChangeAspect="1" noChangeArrowheads="1"/>
            </p:cNvSpPr>
            <p:nvPr/>
          </p:nvSpPr>
          <p:spPr bwMode="auto">
            <a:xfrm>
              <a:off x="3737" y="2470"/>
              <a:ext cx="25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09" name="Text Box 194"/>
            <p:cNvSpPr txBox="1">
              <a:spLocks noChangeAspect="1" noChangeArrowheads="1"/>
            </p:cNvSpPr>
            <p:nvPr/>
          </p:nvSpPr>
          <p:spPr bwMode="auto">
            <a:xfrm>
              <a:off x="2950" y="2482"/>
              <a:ext cx="25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0" name="Text Box 195"/>
            <p:cNvSpPr txBox="1">
              <a:spLocks noChangeAspect="1" noChangeArrowheads="1"/>
            </p:cNvSpPr>
            <p:nvPr/>
          </p:nvSpPr>
          <p:spPr bwMode="auto">
            <a:xfrm>
              <a:off x="4195" y="2474"/>
              <a:ext cx="25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1" name="Text Box 196"/>
            <p:cNvSpPr txBox="1">
              <a:spLocks noChangeAspect="1" noChangeArrowheads="1"/>
            </p:cNvSpPr>
            <p:nvPr/>
          </p:nvSpPr>
          <p:spPr bwMode="auto">
            <a:xfrm>
              <a:off x="3622" y="3133"/>
              <a:ext cx="2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2" name="Text Box 197"/>
            <p:cNvSpPr txBox="1">
              <a:spLocks noChangeAspect="1" noChangeArrowheads="1"/>
            </p:cNvSpPr>
            <p:nvPr/>
          </p:nvSpPr>
          <p:spPr bwMode="auto">
            <a:xfrm>
              <a:off x="4188" y="3123"/>
              <a:ext cx="2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3" name="Text Box 198"/>
            <p:cNvSpPr txBox="1">
              <a:spLocks noChangeAspect="1" noChangeArrowheads="1"/>
            </p:cNvSpPr>
            <p:nvPr/>
          </p:nvSpPr>
          <p:spPr bwMode="auto">
            <a:xfrm>
              <a:off x="3846" y="3121"/>
              <a:ext cx="2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4" name="Text Box 199"/>
            <p:cNvSpPr txBox="1">
              <a:spLocks noChangeAspect="1" noChangeArrowheads="1"/>
            </p:cNvSpPr>
            <p:nvPr/>
          </p:nvSpPr>
          <p:spPr bwMode="auto">
            <a:xfrm>
              <a:off x="3963" y="3125"/>
              <a:ext cx="28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5" name="Text Box 200"/>
            <p:cNvSpPr txBox="1">
              <a:spLocks noChangeAspect="1" noChangeArrowheads="1"/>
            </p:cNvSpPr>
            <p:nvPr/>
          </p:nvSpPr>
          <p:spPr bwMode="auto">
            <a:xfrm>
              <a:off x="4079" y="3246"/>
              <a:ext cx="2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6" name="Text Box 201"/>
            <p:cNvSpPr txBox="1">
              <a:spLocks noChangeAspect="1" noChangeArrowheads="1"/>
            </p:cNvSpPr>
            <p:nvPr/>
          </p:nvSpPr>
          <p:spPr bwMode="auto">
            <a:xfrm>
              <a:off x="3739" y="3242"/>
              <a:ext cx="2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17" name="Line 202"/>
            <p:cNvSpPr>
              <a:spLocks noChangeAspect="1" noChangeShapeType="1"/>
            </p:cNvSpPr>
            <p:nvPr/>
          </p:nvSpPr>
          <p:spPr bwMode="auto">
            <a:xfrm>
              <a:off x="3655" y="1401"/>
              <a:ext cx="34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818" name="Line 203"/>
            <p:cNvSpPr>
              <a:spLocks noChangeAspect="1" noChangeShapeType="1"/>
            </p:cNvSpPr>
            <p:nvPr/>
          </p:nvSpPr>
          <p:spPr bwMode="auto">
            <a:xfrm>
              <a:off x="3996" y="1397"/>
              <a:ext cx="0" cy="5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819" name="Line 204"/>
            <p:cNvSpPr>
              <a:spLocks noChangeAspect="1" noChangeShapeType="1"/>
            </p:cNvSpPr>
            <p:nvPr/>
          </p:nvSpPr>
          <p:spPr bwMode="auto">
            <a:xfrm>
              <a:off x="3996" y="1920"/>
              <a:ext cx="3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820" name="Line 205"/>
            <p:cNvSpPr>
              <a:spLocks noChangeAspect="1" noChangeShapeType="1"/>
            </p:cNvSpPr>
            <p:nvPr/>
          </p:nvSpPr>
          <p:spPr bwMode="auto">
            <a:xfrm flipV="1">
              <a:off x="4338" y="1666"/>
              <a:ext cx="0" cy="2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821" name="Line 206"/>
            <p:cNvSpPr>
              <a:spLocks noChangeAspect="1" noChangeShapeType="1"/>
            </p:cNvSpPr>
            <p:nvPr/>
          </p:nvSpPr>
          <p:spPr bwMode="auto">
            <a:xfrm flipH="1" flipV="1">
              <a:off x="3652" y="1179"/>
              <a:ext cx="4" cy="817"/>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822" name="Line 207"/>
            <p:cNvSpPr>
              <a:spLocks noChangeAspect="1" noChangeShapeType="1"/>
            </p:cNvSpPr>
            <p:nvPr/>
          </p:nvSpPr>
          <p:spPr bwMode="auto">
            <a:xfrm>
              <a:off x="3656" y="1666"/>
              <a:ext cx="850"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0823" name="Text Box 208"/>
            <p:cNvSpPr txBox="1">
              <a:spLocks noChangeAspect="1" noChangeArrowheads="1"/>
            </p:cNvSpPr>
            <p:nvPr/>
          </p:nvSpPr>
          <p:spPr bwMode="auto">
            <a:xfrm>
              <a:off x="4378" y="1611"/>
              <a:ext cx="2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t</a:t>
              </a:r>
              <a:endParaRPr lang="en-US" altLang="zh-CN" sz="1600">
                <a:latin typeface="Times New Roman" panose="02020603050405020304" pitchFamily="18" charset="0"/>
              </a:endParaRPr>
            </a:p>
          </p:txBody>
        </p:sp>
        <p:sp>
          <p:nvSpPr>
            <p:cNvPr id="670824" name="Text Box 209"/>
            <p:cNvSpPr txBox="1">
              <a:spLocks noChangeAspect="1" noChangeArrowheads="1"/>
            </p:cNvSpPr>
            <p:nvPr/>
          </p:nvSpPr>
          <p:spPr bwMode="auto">
            <a:xfrm>
              <a:off x="3459" y="1560"/>
              <a:ext cx="29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O</a:t>
              </a:r>
              <a:endParaRPr lang="en-US" altLang="zh-CN" sz="1600">
                <a:latin typeface="Times New Roman" panose="02020603050405020304" pitchFamily="18" charset="0"/>
              </a:endParaRPr>
            </a:p>
          </p:txBody>
        </p:sp>
        <p:sp>
          <p:nvSpPr>
            <p:cNvPr id="670825" name="Text Box 210"/>
            <p:cNvSpPr txBox="1">
              <a:spLocks noChangeAspect="1" noChangeArrowheads="1"/>
            </p:cNvSpPr>
            <p:nvPr/>
          </p:nvSpPr>
          <p:spPr bwMode="auto">
            <a:xfrm>
              <a:off x="3741" y="1429"/>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26" name="Text Box 211"/>
            <p:cNvSpPr txBox="1">
              <a:spLocks noChangeAspect="1" noChangeArrowheads="1"/>
            </p:cNvSpPr>
            <p:nvPr/>
          </p:nvSpPr>
          <p:spPr bwMode="auto">
            <a:xfrm>
              <a:off x="3967" y="2470"/>
              <a:ext cx="25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latin typeface="Times New Roman" panose="02020603050405020304" pitchFamily="18" charset="0"/>
                </a:rPr>
                <a:t>–</a:t>
              </a:r>
            </a:p>
          </p:txBody>
        </p:sp>
        <p:sp>
          <p:nvSpPr>
            <p:cNvPr id="670827" name="Text Box 212"/>
            <p:cNvSpPr txBox="1">
              <a:spLocks noChangeAspect="1" noChangeArrowheads="1"/>
            </p:cNvSpPr>
            <p:nvPr/>
          </p:nvSpPr>
          <p:spPr bwMode="auto">
            <a:xfrm>
              <a:off x="3400" y="1128"/>
              <a:ext cx="33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U</a:t>
              </a:r>
              <a:r>
                <a:rPr lang="en-US" altLang="zh-CN" sz="1600" baseline="-25000">
                  <a:latin typeface="Times New Roman" panose="02020603050405020304" pitchFamily="18" charset="0"/>
                </a:rPr>
                <a:t>c</a:t>
              </a:r>
              <a:endParaRPr lang="en-US" altLang="zh-CN" sz="1600">
                <a:latin typeface="Times New Roman" panose="02020603050405020304" pitchFamily="18" charset="0"/>
              </a:endParaRPr>
            </a:p>
          </p:txBody>
        </p:sp>
        <p:sp>
          <p:nvSpPr>
            <p:cNvPr id="670828" name="Line 217"/>
            <p:cNvSpPr>
              <a:spLocks noChangeShapeType="1"/>
            </p:cNvSpPr>
            <p:nvPr/>
          </p:nvSpPr>
          <p:spPr bwMode="auto">
            <a:xfrm>
              <a:off x="1521" y="1925"/>
              <a:ext cx="0" cy="1394"/>
            </a:xfrm>
            <a:prstGeom prst="line">
              <a:avLst/>
            </a:prstGeom>
            <a:noFill/>
            <a:ln w="95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829" name="Line 218"/>
            <p:cNvSpPr>
              <a:spLocks noChangeShapeType="1"/>
            </p:cNvSpPr>
            <p:nvPr/>
          </p:nvSpPr>
          <p:spPr bwMode="auto">
            <a:xfrm>
              <a:off x="2781" y="1921"/>
              <a:ext cx="0" cy="1394"/>
            </a:xfrm>
            <a:prstGeom prst="line">
              <a:avLst/>
            </a:prstGeom>
            <a:noFill/>
            <a:ln w="95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830" name="Line 219"/>
            <p:cNvSpPr>
              <a:spLocks noChangeShapeType="1"/>
            </p:cNvSpPr>
            <p:nvPr/>
          </p:nvSpPr>
          <p:spPr bwMode="auto">
            <a:xfrm>
              <a:off x="3993" y="1929"/>
              <a:ext cx="0" cy="1394"/>
            </a:xfrm>
            <a:prstGeom prst="line">
              <a:avLst/>
            </a:prstGeom>
            <a:noFill/>
            <a:ln w="95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0834" name="Text Box 114"/>
          <p:cNvSpPr txBox="1">
            <a:spLocks noChangeArrowheads="1"/>
          </p:cNvSpPr>
          <p:nvPr/>
        </p:nvSpPr>
        <p:spPr bwMode="auto">
          <a:xfrm>
            <a:off x="7616909" y="1836111"/>
            <a:ext cx="415799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i="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有相同极性，输出为正；</a:t>
            </a:r>
          </a:p>
          <a:p>
            <a:pPr>
              <a:lnSpc>
                <a:spcPct val="150000"/>
              </a:lnSpc>
              <a:spcBef>
                <a:spcPct val="0"/>
              </a:spcBef>
            </a:pP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，在</a:t>
            </a:r>
            <a:r>
              <a:rPr kumimoji="1" lang="en-US" altLang="zh-CN" sz="2000" b="1" i="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为正的半周期内，</a:t>
            </a: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变化一个周期，平均输出为</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ct val="0"/>
              </a:spcBef>
            </a:pP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，在</a:t>
            </a:r>
            <a:r>
              <a:rPr kumimoji="1" lang="en-US" altLang="zh-CN" sz="2000" b="1" i="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为正的半周期内，</a:t>
            </a: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s</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变化</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1.5</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个周期，正负抵消后，仍有</a:t>
            </a:r>
            <a:r>
              <a:rPr kumimoji="1" lang="en-US" altLang="zh-CN"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2000" b="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的正信号输出。</a:t>
            </a:r>
          </a:p>
          <a:p>
            <a:endParaRPr lang="en-US" altLang="zh-CN" sz="2000" b="1" dirty="0">
              <a:latin typeface="Times New Roman" panose="02020603050405020304" pitchFamily="18" charset="0"/>
            </a:endParaRPr>
          </a:p>
        </p:txBody>
      </p:sp>
      <p:sp>
        <p:nvSpPr>
          <p:cNvPr id="116"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Tree>
    <p:extLst>
      <p:ext uri="{BB962C8B-B14F-4D97-AF65-F5344CB8AC3E}">
        <p14:creationId xmlns:p14="http://schemas.microsoft.com/office/powerpoint/2010/main" val="9384377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
        <p:nvSpPr>
          <p:cNvPr id="3" name="内容占位符 2"/>
          <p:cNvSpPr>
            <a:spLocks noGrp="1"/>
          </p:cNvSpPr>
          <p:nvPr>
            <p:ph idx="4294967295"/>
          </p:nvPr>
        </p:nvSpPr>
        <p:spPr>
          <a:xfrm>
            <a:off x="838200" y="1199177"/>
            <a:ext cx="10515600" cy="4977788"/>
          </a:xfrm>
        </p:spPr>
        <p:txBody>
          <a:bodyPr/>
          <a:lstStyle/>
          <a:p>
            <a:pPr marL="342900" indent="-342900">
              <a:spcBef>
                <a:spcPct val="50000"/>
              </a:spcBef>
            </a:pPr>
            <a:r>
              <a:rPr lang="zh-CN" altLang="en-US" dirty="0">
                <a:latin typeface="微软雅黑" panose="020B0503020204020204" pitchFamily="34" charset="-122"/>
                <a:ea typeface="微软雅黑" panose="020B0503020204020204" pitchFamily="34" charset="-122"/>
              </a:rPr>
              <a:t>相敏检波电路的鉴相特性</a:t>
            </a:r>
          </a:p>
        </p:txBody>
      </p:sp>
      <p:sp>
        <p:nvSpPr>
          <p:cNvPr id="669699" name="Rectangle 3"/>
          <p:cNvSpPr>
            <a:spLocks noChangeArrowheads="1"/>
          </p:cNvSpPr>
          <p:nvPr/>
        </p:nvSpPr>
        <p:spPr bwMode="auto">
          <a:xfrm>
            <a:off x="1237623" y="1993399"/>
            <a:ext cx="10116177"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如果输入信号</a:t>
            </a:r>
            <a:r>
              <a:rPr kumimoji="1" lang="en-US" altLang="zh-CN" sz="2400" i="1"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aseline="-250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为与参考信号</a:t>
            </a:r>
            <a:r>
              <a:rPr kumimoji="1" lang="en-US" altLang="zh-CN" sz="2400" i="1" dirty="0" err="1">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aseline="-25000" dirty="0" err="1">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c</a:t>
            </a:r>
            <a:r>
              <a:rPr kumimoji="1" lang="en-US" altLang="zh-CN"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en-US" altLang="zh-CN" sz="2400" i="1" dirty="0" err="1">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aseline="-25000" dirty="0" err="1">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c</a:t>
            </a:r>
            <a:r>
              <a:rPr kumimoji="1" lang="en-US" altLang="zh-CN"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dirty="0">
                <a:solidFill>
                  <a:srgbClr val="030301"/>
                </a:solidFill>
                <a:latin typeface="Times New Roman" panose="02020603050405020304" pitchFamily="18" charset="0"/>
                <a:ea typeface="微软雅黑" panose="020B0503020204020204" pitchFamily="34" charset="-122"/>
                <a:cs typeface="Times New Roman" panose="02020603050405020304" pitchFamily="18" charset="0"/>
              </a:rPr>
              <a:t>同频信号，但有一定相位差，这时输出电压</a:t>
            </a:r>
          </a:p>
          <a:p>
            <a:pPr>
              <a:lnSpc>
                <a:spcPct val="130000"/>
              </a:lnSpc>
              <a:spcBef>
                <a:spcPct val="50000"/>
              </a:spcBef>
            </a:pPr>
            <a:endParaRPr kumimoji="1" lang="zh-CN" altLang="en-US" sz="2400" dirty="0">
              <a:solidFill>
                <a:srgbClr val="030301"/>
              </a:solidFill>
              <a:latin typeface="微软雅黑" panose="020B0503020204020204" pitchFamily="34" charset="-122"/>
              <a:ea typeface="微软雅黑" panose="020B0503020204020204" pitchFamily="34" charset="-122"/>
            </a:endParaRPr>
          </a:p>
          <a:p>
            <a:pPr>
              <a:lnSpc>
                <a:spcPct val="130000"/>
              </a:lnSpc>
              <a:spcBef>
                <a:spcPct val="50000"/>
              </a:spcBef>
            </a:pPr>
            <a:r>
              <a:rPr kumimoji="1" lang="zh-CN" altLang="en-US" sz="2400" dirty="0">
                <a:solidFill>
                  <a:srgbClr val="030301"/>
                </a:solidFill>
                <a:latin typeface="微软雅黑" panose="020B0503020204020204" pitchFamily="34" charset="-122"/>
                <a:ea typeface="微软雅黑" panose="020B0503020204020204" pitchFamily="34" charset="-122"/>
              </a:rPr>
              <a:t>即输出信号随相位差的余弦而变化。</a:t>
            </a:r>
          </a:p>
          <a:p>
            <a:pPr>
              <a:lnSpc>
                <a:spcPct val="130000"/>
              </a:lnSpc>
              <a:spcBef>
                <a:spcPct val="50000"/>
              </a:spcBef>
            </a:pPr>
            <a:r>
              <a:rPr kumimoji="1" lang="zh-CN" altLang="en-US" sz="2400" dirty="0">
                <a:solidFill>
                  <a:srgbClr val="030301"/>
                </a:solidFill>
                <a:latin typeface="微软雅黑" panose="020B0503020204020204" pitchFamily="34" charset="-122"/>
                <a:ea typeface="微软雅黑" panose="020B0503020204020204" pitchFamily="34" charset="-122"/>
              </a:rPr>
              <a:t>由于在输入信号与参考信号同频但有一定相位差时，输出信号的大小与相位差有确定的函数关系，可以根据输出信号的大小确定相位差的值，相敏检波电路的这一特性称为</a:t>
            </a:r>
            <a:r>
              <a:rPr kumimoji="1" lang="zh-CN" altLang="en-US" sz="2400" dirty="0">
                <a:solidFill>
                  <a:schemeClr val="tx2"/>
                </a:solidFill>
                <a:latin typeface="微软雅黑" panose="020B0503020204020204" pitchFamily="34" charset="-122"/>
                <a:ea typeface="微软雅黑" panose="020B0503020204020204" pitchFamily="34" charset="-122"/>
              </a:rPr>
              <a:t>鉴相特性</a:t>
            </a:r>
            <a:r>
              <a:rPr kumimoji="1" lang="zh-CN" altLang="en-US" sz="2400" dirty="0">
                <a:solidFill>
                  <a:srgbClr val="030301"/>
                </a:solidFill>
                <a:latin typeface="微软雅黑" panose="020B0503020204020204" pitchFamily="34" charset="-122"/>
                <a:ea typeface="微软雅黑" panose="020B0503020204020204" pitchFamily="34" charset="-122"/>
              </a:rPr>
              <a:t>。</a:t>
            </a:r>
            <a:r>
              <a:rPr kumimoji="1" lang="zh-CN" altLang="en-US" sz="2400" dirty="0">
                <a:solidFill>
                  <a:schemeClr val="tx2"/>
                </a:solidFill>
                <a:latin typeface="微软雅黑" panose="020B0503020204020204" pitchFamily="34" charset="-122"/>
                <a:ea typeface="微软雅黑" panose="020B0503020204020204" pitchFamily="34" charset="-122"/>
              </a:rPr>
              <a:t> </a:t>
            </a:r>
          </a:p>
        </p:txBody>
      </p:sp>
      <p:graphicFrame>
        <p:nvGraphicFramePr>
          <p:cNvPr id="669700" name="Object 4"/>
          <p:cNvGraphicFramePr>
            <a:graphicFrameLocks noChangeAspect="1"/>
          </p:cNvGraphicFramePr>
          <p:nvPr/>
        </p:nvGraphicFramePr>
        <p:xfrm>
          <a:off x="2892425" y="2816226"/>
          <a:ext cx="6337300" cy="760413"/>
        </p:xfrm>
        <a:graphic>
          <a:graphicData uri="http://schemas.openxmlformats.org/presentationml/2006/ole">
            <mc:AlternateContent xmlns:mc="http://schemas.openxmlformats.org/markup-compatibility/2006">
              <mc:Choice xmlns:v="urn:schemas-microsoft-com:vml" Requires="v">
                <p:oleObj name="公式" r:id="rId2" imgW="3276360" imgH="393480" progId="Equation.3">
                  <p:embed/>
                </p:oleObj>
              </mc:Choice>
              <mc:Fallback>
                <p:oleObj name="公式" r:id="rId2" imgW="3276360" imgH="393480" progId="Equation.3">
                  <p:embed/>
                  <p:pic>
                    <p:nvPicPr>
                      <p:cNvPr id="6697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2816226"/>
                        <a:ext cx="6337300"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1200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4819" name="Group 142"/>
          <p:cNvGrpSpPr>
            <a:grpSpLocks/>
          </p:cNvGrpSpPr>
          <p:nvPr/>
        </p:nvGrpSpPr>
        <p:grpSpPr bwMode="auto">
          <a:xfrm>
            <a:off x="2640014" y="1268414"/>
            <a:ext cx="7083425" cy="3921125"/>
            <a:chOff x="434" y="1186"/>
            <a:chExt cx="4462" cy="2470"/>
          </a:xfrm>
        </p:grpSpPr>
        <p:sp>
          <p:nvSpPr>
            <p:cNvPr id="674820" name="Text Box 4"/>
            <p:cNvSpPr txBox="1">
              <a:spLocks noChangeArrowheads="1"/>
            </p:cNvSpPr>
            <p:nvPr/>
          </p:nvSpPr>
          <p:spPr bwMode="auto">
            <a:xfrm>
              <a:off x="867" y="3391"/>
              <a:ext cx="29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a:t>
              </a:r>
            </a:p>
          </p:txBody>
        </p:sp>
        <p:sp>
          <p:nvSpPr>
            <p:cNvPr id="674821" name="Text Box 5"/>
            <p:cNvSpPr txBox="1">
              <a:spLocks noChangeArrowheads="1"/>
            </p:cNvSpPr>
            <p:nvPr/>
          </p:nvSpPr>
          <p:spPr bwMode="auto">
            <a:xfrm>
              <a:off x="1903" y="3419"/>
              <a:ext cx="29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b)</a:t>
              </a:r>
            </a:p>
          </p:txBody>
        </p:sp>
        <p:sp>
          <p:nvSpPr>
            <p:cNvPr id="674822" name="Text Box 6"/>
            <p:cNvSpPr txBox="1">
              <a:spLocks noChangeArrowheads="1"/>
            </p:cNvSpPr>
            <p:nvPr/>
          </p:nvSpPr>
          <p:spPr bwMode="auto">
            <a:xfrm>
              <a:off x="3094" y="3386"/>
              <a:ext cx="29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c)</a:t>
              </a:r>
            </a:p>
          </p:txBody>
        </p:sp>
        <p:sp>
          <p:nvSpPr>
            <p:cNvPr id="674823" name="Text Box 7"/>
            <p:cNvSpPr txBox="1">
              <a:spLocks noChangeArrowheads="1"/>
            </p:cNvSpPr>
            <p:nvPr/>
          </p:nvSpPr>
          <p:spPr bwMode="auto">
            <a:xfrm>
              <a:off x="4159" y="3391"/>
              <a:ext cx="29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d)</a:t>
              </a:r>
            </a:p>
          </p:txBody>
        </p:sp>
        <p:sp>
          <p:nvSpPr>
            <p:cNvPr id="674824" name="Text Box 8"/>
            <p:cNvSpPr txBox="1">
              <a:spLocks noChangeArrowheads="1"/>
            </p:cNvSpPr>
            <p:nvPr/>
          </p:nvSpPr>
          <p:spPr bwMode="auto">
            <a:xfrm>
              <a:off x="434" y="1186"/>
              <a:ext cx="3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c</a:t>
              </a:r>
              <a:endParaRPr lang="en-US" altLang="zh-CN" sz="1200" i="1" baseline="-25000">
                <a:solidFill>
                  <a:srgbClr val="660066"/>
                </a:solidFill>
                <a:latin typeface="Times New Roman" panose="02020603050405020304" pitchFamily="18" charset="0"/>
              </a:endParaRPr>
            </a:p>
          </p:txBody>
        </p:sp>
        <p:sp>
          <p:nvSpPr>
            <p:cNvPr id="674825" name="Line 9"/>
            <p:cNvSpPr>
              <a:spLocks noChangeShapeType="1"/>
            </p:cNvSpPr>
            <p:nvPr/>
          </p:nvSpPr>
          <p:spPr bwMode="auto">
            <a:xfrm>
              <a:off x="649" y="1409"/>
              <a:ext cx="306"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26" name="Line 10"/>
            <p:cNvSpPr>
              <a:spLocks noChangeShapeType="1"/>
            </p:cNvSpPr>
            <p:nvPr/>
          </p:nvSpPr>
          <p:spPr bwMode="auto">
            <a:xfrm>
              <a:off x="952" y="1405"/>
              <a:ext cx="0" cy="458"/>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27" name="Line 11"/>
            <p:cNvSpPr>
              <a:spLocks noChangeShapeType="1"/>
            </p:cNvSpPr>
            <p:nvPr/>
          </p:nvSpPr>
          <p:spPr bwMode="auto">
            <a:xfrm>
              <a:off x="954" y="1854"/>
              <a:ext cx="305" cy="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28" name="Line 12"/>
            <p:cNvSpPr>
              <a:spLocks noChangeShapeType="1"/>
            </p:cNvSpPr>
            <p:nvPr/>
          </p:nvSpPr>
          <p:spPr bwMode="auto">
            <a:xfrm flipV="1">
              <a:off x="1258" y="1636"/>
              <a:ext cx="0" cy="224"/>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29" name="Text Box 15"/>
            <p:cNvSpPr txBox="1">
              <a:spLocks noChangeArrowheads="1"/>
            </p:cNvSpPr>
            <p:nvPr/>
          </p:nvSpPr>
          <p:spPr bwMode="auto">
            <a:xfrm>
              <a:off x="1283" y="1619"/>
              <a:ext cx="2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30" name="Text Box 16"/>
            <p:cNvSpPr txBox="1">
              <a:spLocks noChangeArrowheads="1"/>
            </p:cNvSpPr>
            <p:nvPr/>
          </p:nvSpPr>
          <p:spPr bwMode="auto">
            <a:xfrm>
              <a:off x="479" y="1555"/>
              <a:ext cx="26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31" name="Text Box 17"/>
            <p:cNvSpPr txBox="1">
              <a:spLocks noChangeArrowheads="1"/>
            </p:cNvSpPr>
            <p:nvPr/>
          </p:nvSpPr>
          <p:spPr bwMode="auto">
            <a:xfrm>
              <a:off x="704" y="1406"/>
              <a:ext cx="23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32" name="Text Box 18"/>
            <p:cNvSpPr txBox="1">
              <a:spLocks noChangeArrowheads="1"/>
            </p:cNvSpPr>
            <p:nvPr/>
          </p:nvSpPr>
          <p:spPr bwMode="auto">
            <a:xfrm>
              <a:off x="1007" y="1631"/>
              <a:ext cx="23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33" name="Text Box 21"/>
            <p:cNvSpPr txBox="1">
              <a:spLocks noChangeArrowheads="1"/>
            </p:cNvSpPr>
            <p:nvPr/>
          </p:nvSpPr>
          <p:spPr bwMode="auto">
            <a:xfrm>
              <a:off x="1580" y="2050"/>
              <a:ext cx="24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s</a:t>
              </a:r>
              <a:endParaRPr lang="en-US" altLang="zh-CN" sz="1200" i="1" baseline="-25000">
                <a:solidFill>
                  <a:srgbClr val="660066"/>
                </a:solidFill>
                <a:latin typeface="Times New Roman" panose="02020603050405020304" pitchFamily="18" charset="0"/>
              </a:endParaRPr>
            </a:p>
          </p:txBody>
        </p:sp>
        <p:sp>
          <p:nvSpPr>
            <p:cNvPr id="674834" name="Text Box 22"/>
            <p:cNvSpPr txBox="1">
              <a:spLocks noChangeArrowheads="1"/>
            </p:cNvSpPr>
            <p:nvPr/>
          </p:nvSpPr>
          <p:spPr bwMode="auto">
            <a:xfrm>
              <a:off x="2408" y="2490"/>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35" name="Text Box 23"/>
            <p:cNvSpPr txBox="1">
              <a:spLocks noChangeArrowheads="1"/>
            </p:cNvSpPr>
            <p:nvPr/>
          </p:nvSpPr>
          <p:spPr bwMode="auto">
            <a:xfrm>
              <a:off x="1595" y="2415"/>
              <a:ext cx="2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36" name="Freeform 24"/>
            <p:cNvSpPr>
              <a:spLocks/>
            </p:cNvSpPr>
            <p:nvPr/>
          </p:nvSpPr>
          <p:spPr bwMode="auto">
            <a:xfrm flipV="1">
              <a:off x="1775" y="2341"/>
              <a:ext cx="611" cy="330"/>
            </a:xfrm>
            <a:custGeom>
              <a:avLst/>
              <a:gdLst>
                <a:gd name="T0" fmla="*/ 0 w 1220"/>
                <a:gd name="T1" fmla="*/ 36 h 697"/>
                <a:gd name="T2" fmla="*/ 38 w 1220"/>
                <a:gd name="T3" fmla="*/ 0 h 697"/>
                <a:gd name="T4" fmla="*/ 77 w 1220"/>
                <a:gd name="T5" fmla="*/ 37 h 697"/>
                <a:gd name="T6" fmla="*/ 112 w 1220"/>
                <a:gd name="T7" fmla="*/ 74 h 697"/>
                <a:gd name="T8" fmla="*/ 153 w 1220"/>
                <a:gd name="T9" fmla="*/ 36 h 697"/>
                <a:gd name="T10" fmla="*/ 0 60000 65536"/>
                <a:gd name="T11" fmla="*/ 0 60000 65536"/>
                <a:gd name="T12" fmla="*/ 0 60000 65536"/>
                <a:gd name="T13" fmla="*/ 0 60000 65536"/>
                <a:gd name="T14" fmla="*/ 0 60000 65536"/>
                <a:gd name="T15" fmla="*/ 0 w 1220"/>
                <a:gd name="T16" fmla="*/ 0 h 697"/>
                <a:gd name="T17" fmla="*/ 1220 w 1220"/>
                <a:gd name="T18" fmla="*/ 697 h 697"/>
              </a:gdLst>
              <a:ahLst/>
              <a:cxnLst>
                <a:cxn ang="T10">
                  <a:pos x="T0" y="T1"/>
                </a:cxn>
                <a:cxn ang="T11">
                  <a:pos x="T2" y="T3"/>
                </a:cxn>
                <a:cxn ang="T12">
                  <a:pos x="T4" y="T5"/>
                </a:cxn>
                <a:cxn ang="T13">
                  <a:pos x="T6" y="T7"/>
                </a:cxn>
                <a:cxn ang="T14">
                  <a:pos x="T8" y="T9"/>
                </a:cxn>
              </a:cxnLst>
              <a:rect l="T15" t="T16" r="T17" b="T18"/>
              <a:pathLst>
                <a:path w="1220" h="697">
                  <a:moveTo>
                    <a:pt x="0" y="342"/>
                  </a:moveTo>
                  <a:cubicBezTo>
                    <a:pt x="50" y="285"/>
                    <a:pt x="198" y="0"/>
                    <a:pt x="300" y="2"/>
                  </a:cubicBezTo>
                  <a:cubicBezTo>
                    <a:pt x="402" y="4"/>
                    <a:pt x="511" y="237"/>
                    <a:pt x="610" y="352"/>
                  </a:cubicBezTo>
                  <a:cubicBezTo>
                    <a:pt x="709" y="467"/>
                    <a:pt x="793" y="697"/>
                    <a:pt x="895" y="695"/>
                  </a:cubicBezTo>
                  <a:cubicBezTo>
                    <a:pt x="997" y="693"/>
                    <a:pt x="1152" y="416"/>
                    <a:pt x="1220" y="342"/>
                  </a:cubicBezTo>
                </a:path>
              </a:pathLst>
            </a:custGeom>
            <a:noFill/>
            <a:ln w="25400">
              <a:solidFill>
                <a:srgbClr val="00CC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837" name="Text Box 25"/>
            <p:cNvSpPr txBox="1">
              <a:spLocks noChangeArrowheads="1"/>
            </p:cNvSpPr>
            <p:nvPr/>
          </p:nvSpPr>
          <p:spPr bwMode="auto">
            <a:xfrm>
              <a:off x="1833" y="2465"/>
              <a:ext cx="20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38" name="Text Box 26"/>
            <p:cNvSpPr txBox="1">
              <a:spLocks noChangeArrowheads="1"/>
            </p:cNvSpPr>
            <p:nvPr/>
          </p:nvSpPr>
          <p:spPr bwMode="auto">
            <a:xfrm>
              <a:off x="2120" y="2349"/>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39" name="Text Box 29"/>
            <p:cNvSpPr txBox="1">
              <a:spLocks noChangeArrowheads="1"/>
            </p:cNvSpPr>
            <p:nvPr/>
          </p:nvSpPr>
          <p:spPr bwMode="auto">
            <a:xfrm>
              <a:off x="439" y="2732"/>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o</a:t>
              </a:r>
            </a:p>
          </p:txBody>
        </p:sp>
        <p:sp>
          <p:nvSpPr>
            <p:cNvPr id="674840" name="Text Box 30"/>
            <p:cNvSpPr txBox="1">
              <a:spLocks noChangeArrowheads="1"/>
            </p:cNvSpPr>
            <p:nvPr/>
          </p:nvSpPr>
          <p:spPr bwMode="auto">
            <a:xfrm>
              <a:off x="1289" y="3187"/>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41" name="Text Box 31"/>
            <p:cNvSpPr txBox="1">
              <a:spLocks noChangeArrowheads="1"/>
            </p:cNvSpPr>
            <p:nvPr/>
          </p:nvSpPr>
          <p:spPr bwMode="auto">
            <a:xfrm>
              <a:off x="482" y="3116"/>
              <a:ext cx="2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42" name="Freeform 32"/>
            <p:cNvSpPr>
              <a:spLocks/>
            </p:cNvSpPr>
            <p:nvPr/>
          </p:nvSpPr>
          <p:spPr bwMode="auto">
            <a:xfrm>
              <a:off x="644" y="3045"/>
              <a:ext cx="308" cy="161"/>
            </a:xfrm>
            <a:custGeom>
              <a:avLst/>
              <a:gdLst>
                <a:gd name="T0" fmla="*/ 0 w 616"/>
                <a:gd name="T1" fmla="*/ 36 h 339"/>
                <a:gd name="T2" fmla="*/ 39 w 616"/>
                <a:gd name="T3" fmla="*/ 0 h 339"/>
                <a:gd name="T4" fmla="*/ 77 w 616"/>
                <a:gd name="T5" fmla="*/ 36 h 339"/>
                <a:gd name="T6" fmla="*/ 0 60000 65536"/>
                <a:gd name="T7" fmla="*/ 0 60000 65536"/>
                <a:gd name="T8" fmla="*/ 0 60000 65536"/>
                <a:gd name="T9" fmla="*/ 0 w 616"/>
                <a:gd name="T10" fmla="*/ 0 h 339"/>
                <a:gd name="T11" fmla="*/ 616 w 616"/>
                <a:gd name="T12" fmla="*/ 339 h 339"/>
              </a:gdLst>
              <a:ahLst/>
              <a:cxnLst>
                <a:cxn ang="T6">
                  <a:pos x="T0" y="T1"/>
                </a:cxn>
                <a:cxn ang="T7">
                  <a:pos x="T2" y="T3"/>
                </a:cxn>
                <a:cxn ang="T8">
                  <a:pos x="T4" y="T5"/>
                </a:cxn>
              </a:cxnLst>
              <a:rect l="T9" t="T10" r="T11" b="T12"/>
              <a:pathLst>
                <a:path w="616" h="339">
                  <a:moveTo>
                    <a:pt x="0" y="339"/>
                  </a:moveTo>
                  <a:cubicBezTo>
                    <a:pt x="52" y="282"/>
                    <a:pt x="210" y="0"/>
                    <a:pt x="313" y="0"/>
                  </a:cubicBezTo>
                  <a:cubicBezTo>
                    <a:pt x="416" y="0"/>
                    <a:pt x="553" y="266"/>
                    <a:pt x="616" y="336"/>
                  </a:cubicBezTo>
                </a:path>
              </a:pathLst>
            </a:cu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843" name="Freeform 33"/>
            <p:cNvSpPr>
              <a:spLocks/>
            </p:cNvSpPr>
            <p:nvPr/>
          </p:nvSpPr>
          <p:spPr bwMode="auto">
            <a:xfrm>
              <a:off x="960" y="3043"/>
              <a:ext cx="303" cy="163"/>
            </a:xfrm>
            <a:custGeom>
              <a:avLst/>
              <a:gdLst>
                <a:gd name="T0" fmla="*/ 0 w 606"/>
                <a:gd name="T1" fmla="*/ 37 h 343"/>
                <a:gd name="T2" fmla="*/ 39 w 606"/>
                <a:gd name="T3" fmla="*/ 0 h 343"/>
                <a:gd name="T4" fmla="*/ 76 w 606"/>
                <a:gd name="T5" fmla="*/ 37 h 343"/>
                <a:gd name="T6" fmla="*/ 0 60000 65536"/>
                <a:gd name="T7" fmla="*/ 0 60000 65536"/>
                <a:gd name="T8" fmla="*/ 0 60000 65536"/>
                <a:gd name="T9" fmla="*/ 0 w 606"/>
                <a:gd name="T10" fmla="*/ 0 h 343"/>
                <a:gd name="T11" fmla="*/ 606 w 606"/>
                <a:gd name="T12" fmla="*/ 343 h 343"/>
              </a:gdLst>
              <a:ahLst/>
              <a:cxnLst>
                <a:cxn ang="T6">
                  <a:pos x="T0" y="T1"/>
                </a:cxn>
                <a:cxn ang="T7">
                  <a:pos x="T2" y="T3"/>
                </a:cxn>
                <a:cxn ang="T8">
                  <a:pos x="T4" y="T5"/>
                </a:cxn>
              </a:cxnLst>
              <a:rect l="T9" t="T10" r="T11" b="T12"/>
              <a:pathLst>
                <a:path w="606" h="343">
                  <a:moveTo>
                    <a:pt x="0" y="340"/>
                  </a:moveTo>
                  <a:cubicBezTo>
                    <a:pt x="52" y="283"/>
                    <a:pt x="212" y="0"/>
                    <a:pt x="313" y="1"/>
                  </a:cubicBezTo>
                  <a:cubicBezTo>
                    <a:pt x="414" y="2"/>
                    <a:pt x="545" y="272"/>
                    <a:pt x="606" y="343"/>
                  </a:cubicBezTo>
                </a:path>
              </a:pathLst>
            </a:cu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844" name="Text Box 34"/>
            <p:cNvSpPr txBox="1">
              <a:spLocks noChangeArrowheads="1"/>
            </p:cNvSpPr>
            <p:nvPr/>
          </p:nvSpPr>
          <p:spPr bwMode="auto">
            <a:xfrm>
              <a:off x="694" y="3012"/>
              <a:ext cx="25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45" name="Text Box 35"/>
            <p:cNvSpPr txBox="1">
              <a:spLocks noChangeArrowheads="1"/>
            </p:cNvSpPr>
            <p:nvPr/>
          </p:nvSpPr>
          <p:spPr bwMode="auto">
            <a:xfrm>
              <a:off x="1015" y="3019"/>
              <a:ext cx="25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46" name="Text Box 36"/>
            <p:cNvSpPr txBox="1">
              <a:spLocks noChangeArrowheads="1"/>
            </p:cNvSpPr>
            <p:nvPr/>
          </p:nvSpPr>
          <p:spPr bwMode="auto">
            <a:xfrm>
              <a:off x="2701" y="1186"/>
              <a:ext cx="3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c</a:t>
              </a:r>
              <a:endParaRPr lang="en-US" altLang="zh-CN" sz="1200" i="1" baseline="-25000">
                <a:solidFill>
                  <a:srgbClr val="660066"/>
                </a:solidFill>
                <a:latin typeface="Times New Roman" panose="02020603050405020304" pitchFamily="18" charset="0"/>
              </a:endParaRPr>
            </a:p>
          </p:txBody>
        </p:sp>
        <p:sp>
          <p:nvSpPr>
            <p:cNvPr id="674847" name="Line 37"/>
            <p:cNvSpPr>
              <a:spLocks noChangeShapeType="1"/>
            </p:cNvSpPr>
            <p:nvPr/>
          </p:nvSpPr>
          <p:spPr bwMode="auto">
            <a:xfrm>
              <a:off x="2924" y="1409"/>
              <a:ext cx="323" cy="0"/>
            </a:xfrm>
            <a:prstGeom prst="line">
              <a:avLst/>
            </a:prstGeom>
            <a:noFill/>
            <a:ln w="25400">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48" name="Line 38"/>
            <p:cNvSpPr>
              <a:spLocks noChangeShapeType="1"/>
            </p:cNvSpPr>
            <p:nvPr/>
          </p:nvSpPr>
          <p:spPr bwMode="auto">
            <a:xfrm>
              <a:off x="3244" y="1405"/>
              <a:ext cx="0" cy="458"/>
            </a:xfrm>
            <a:prstGeom prst="line">
              <a:avLst/>
            </a:prstGeom>
            <a:noFill/>
            <a:ln w="25400">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49" name="Line 39"/>
            <p:cNvSpPr>
              <a:spLocks noChangeShapeType="1"/>
            </p:cNvSpPr>
            <p:nvPr/>
          </p:nvSpPr>
          <p:spPr bwMode="auto">
            <a:xfrm>
              <a:off x="3244" y="1854"/>
              <a:ext cx="305" cy="0"/>
            </a:xfrm>
            <a:prstGeom prst="line">
              <a:avLst/>
            </a:prstGeom>
            <a:noFill/>
            <a:ln w="25400">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50" name="Line 40"/>
            <p:cNvSpPr>
              <a:spLocks noChangeShapeType="1"/>
            </p:cNvSpPr>
            <p:nvPr/>
          </p:nvSpPr>
          <p:spPr bwMode="auto">
            <a:xfrm flipV="1">
              <a:off x="3549" y="1636"/>
              <a:ext cx="0" cy="224"/>
            </a:xfrm>
            <a:prstGeom prst="line">
              <a:avLst/>
            </a:prstGeom>
            <a:noFill/>
            <a:ln w="25400">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51" name="Text Box 43"/>
            <p:cNvSpPr txBox="1">
              <a:spLocks noChangeArrowheads="1"/>
            </p:cNvSpPr>
            <p:nvPr/>
          </p:nvSpPr>
          <p:spPr bwMode="auto">
            <a:xfrm>
              <a:off x="3549" y="1612"/>
              <a:ext cx="2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52" name="Text Box 44"/>
            <p:cNvSpPr txBox="1">
              <a:spLocks noChangeArrowheads="1"/>
            </p:cNvSpPr>
            <p:nvPr/>
          </p:nvSpPr>
          <p:spPr bwMode="auto">
            <a:xfrm>
              <a:off x="2754" y="1555"/>
              <a:ext cx="26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53" name="Text Box 45"/>
            <p:cNvSpPr txBox="1">
              <a:spLocks noChangeArrowheads="1"/>
            </p:cNvSpPr>
            <p:nvPr/>
          </p:nvSpPr>
          <p:spPr bwMode="auto">
            <a:xfrm>
              <a:off x="2969" y="1409"/>
              <a:ext cx="2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54" name="Text Box 46"/>
            <p:cNvSpPr txBox="1">
              <a:spLocks noChangeArrowheads="1"/>
            </p:cNvSpPr>
            <p:nvPr/>
          </p:nvSpPr>
          <p:spPr bwMode="auto">
            <a:xfrm>
              <a:off x="3289" y="1626"/>
              <a:ext cx="23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55" name="Text Box 47"/>
            <p:cNvSpPr txBox="1">
              <a:spLocks noChangeArrowheads="1"/>
            </p:cNvSpPr>
            <p:nvPr/>
          </p:nvSpPr>
          <p:spPr bwMode="auto">
            <a:xfrm>
              <a:off x="1552" y="1188"/>
              <a:ext cx="30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c</a:t>
              </a:r>
              <a:endParaRPr lang="en-US" altLang="zh-CN" sz="1200" i="1" baseline="-25000">
                <a:solidFill>
                  <a:srgbClr val="660066"/>
                </a:solidFill>
                <a:latin typeface="Times New Roman" panose="02020603050405020304" pitchFamily="18" charset="0"/>
              </a:endParaRPr>
            </a:p>
          </p:txBody>
        </p:sp>
        <p:sp>
          <p:nvSpPr>
            <p:cNvPr id="674856" name="Line 48"/>
            <p:cNvSpPr>
              <a:spLocks noChangeShapeType="1"/>
            </p:cNvSpPr>
            <p:nvPr/>
          </p:nvSpPr>
          <p:spPr bwMode="auto">
            <a:xfrm>
              <a:off x="1772" y="1411"/>
              <a:ext cx="301" cy="0"/>
            </a:xfrm>
            <a:prstGeom prst="line">
              <a:avLst/>
            </a:prstGeom>
            <a:noFill/>
            <a:ln w="254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57" name="Line 49"/>
            <p:cNvSpPr>
              <a:spLocks noChangeShapeType="1"/>
            </p:cNvSpPr>
            <p:nvPr/>
          </p:nvSpPr>
          <p:spPr bwMode="auto">
            <a:xfrm>
              <a:off x="2073" y="1407"/>
              <a:ext cx="0" cy="458"/>
            </a:xfrm>
            <a:prstGeom prst="line">
              <a:avLst/>
            </a:prstGeom>
            <a:noFill/>
            <a:ln w="254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58" name="Line 50"/>
            <p:cNvSpPr>
              <a:spLocks noChangeShapeType="1"/>
            </p:cNvSpPr>
            <p:nvPr/>
          </p:nvSpPr>
          <p:spPr bwMode="auto">
            <a:xfrm>
              <a:off x="2073" y="1856"/>
              <a:ext cx="305" cy="0"/>
            </a:xfrm>
            <a:prstGeom prst="line">
              <a:avLst/>
            </a:prstGeom>
            <a:noFill/>
            <a:ln w="254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59" name="Line 51"/>
            <p:cNvSpPr>
              <a:spLocks noChangeShapeType="1"/>
            </p:cNvSpPr>
            <p:nvPr/>
          </p:nvSpPr>
          <p:spPr bwMode="auto">
            <a:xfrm flipV="1">
              <a:off x="2378" y="1638"/>
              <a:ext cx="0" cy="224"/>
            </a:xfrm>
            <a:prstGeom prst="line">
              <a:avLst/>
            </a:prstGeom>
            <a:noFill/>
            <a:ln w="2540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60" name="Text Box 54"/>
            <p:cNvSpPr txBox="1">
              <a:spLocks noChangeArrowheads="1"/>
            </p:cNvSpPr>
            <p:nvPr/>
          </p:nvSpPr>
          <p:spPr bwMode="auto">
            <a:xfrm>
              <a:off x="2413" y="1619"/>
              <a:ext cx="2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61" name="Text Box 55"/>
            <p:cNvSpPr txBox="1">
              <a:spLocks noChangeArrowheads="1"/>
            </p:cNvSpPr>
            <p:nvPr/>
          </p:nvSpPr>
          <p:spPr bwMode="auto">
            <a:xfrm>
              <a:off x="1605" y="1551"/>
              <a:ext cx="2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62" name="Text Box 56"/>
            <p:cNvSpPr txBox="1">
              <a:spLocks noChangeArrowheads="1"/>
            </p:cNvSpPr>
            <p:nvPr/>
          </p:nvSpPr>
          <p:spPr bwMode="auto">
            <a:xfrm>
              <a:off x="1812" y="1411"/>
              <a:ext cx="23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63" name="Text Box 57"/>
            <p:cNvSpPr txBox="1">
              <a:spLocks noChangeArrowheads="1"/>
            </p:cNvSpPr>
            <p:nvPr/>
          </p:nvSpPr>
          <p:spPr bwMode="auto">
            <a:xfrm>
              <a:off x="2123" y="1631"/>
              <a:ext cx="23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64" name="Text Box 58"/>
            <p:cNvSpPr txBox="1">
              <a:spLocks noChangeArrowheads="1"/>
            </p:cNvSpPr>
            <p:nvPr/>
          </p:nvSpPr>
          <p:spPr bwMode="auto">
            <a:xfrm>
              <a:off x="3794" y="1186"/>
              <a:ext cx="3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c</a:t>
              </a:r>
              <a:endParaRPr lang="en-US" altLang="zh-CN" sz="1200" i="1" baseline="-25000">
                <a:solidFill>
                  <a:srgbClr val="660066"/>
                </a:solidFill>
                <a:latin typeface="Times New Roman" panose="02020603050405020304" pitchFamily="18" charset="0"/>
              </a:endParaRPr>
            </a:p>
          </p:txBody>
        </p:sp>
        <p:sp>
          <p:nvSpPr>
            <p:cNvPr id="674865" name="Line 59"/>
            <p:cNvSpPr>
              <a:spLocks noChangeShapeType="1"/>
            </p:cNvSpPr>
            <p:nvPr/>
          </p:nvSpPr>
          <p:spPr bwMode="auto">
            <a:xfrm>
              <a:off x="4024" y="1409"/>
              <a:ext cx="315" cy="0"/>
            </a:xfrm>
            <a:prstGeom prst="line">
              <a:avLst/>
            </a:prstGeom>
            <a:noFill/>
            <a:ln w="254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66" name="Line 60"/>
            <p:cNvSpPr>
              <a:spLocks noChangeShapeType="1"/>
            </p:cNvSpPr>
            <p:nvPr/>
          </p:nvSpPr>
          <p:spPr bwMode="auto">
            <a:xfrm>
              <a:off x="4337" y="1401"/>
              <a:ext cx="0" cy="458"/>
            </a:xfrm>
            <a:prstGeom prst="line">
              <a:avLst/>
            </a:prstGeom>
            <a:noFill/>
            <a:ln w="254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67" name="Line 61"/>
            <p:cNvSpPr>
              <a:spLocks noChangeShapeType="1"/>
            </p:cNvSpPr>
            <p:nvPr/>
          </p:nvSpPr>
          <p:spPr bwMode="auto">
            <a:xfrm>
              <a:off x="4337" y="1854"/>
              <a:ext cx="305" cy="0"/>
            </a:xfrm>
            <a:prstGeom prst="line">
              <a:avLst/>
            </a:prstGeom>
            <a:noFill/>
            <a:ln w="254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68" name="Line 62"/>
            <p:cNvSpPr>
              <a:spLocks noChangeShapeType="1"/>
            </p:cNvSpPr>
            <p:nvPr/>
          </p:nvSpPr>
          <p:spPr bwMode="auto">
            <a:xfrm flipV="1">
              <a:off x="4642" y="1636"/>
              <a:ext cx="0" cy="224"/>
            </a:xfrm>
            <a:prstGeom prst="line">
              <a:avLst/>
            </a:prstGeom>
            <a:noFill/>
            <a:ln w="254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4869" name="Group 135"/>
            <p:cNvGrpSpPr>
              <a:grpSpLocks/>
            </p:cNvGrpSpPr>
            <p:nvPr/>
          </p:nvGrpSpPr>
          <p:grpSpPr bwMode="auto">
            <a:xfrm>
              <a:off x="642" y="1636"/>
              <a:ext cx="4142" cy="2"/>
              <a:chOff x="642" y="1636"/>
              <a:chExt cx="4142" cy="2"/>
            </a:xfrm>
          </p:grpSpPr>
          <p:sp>
            <p:nvSpPr>
              <p:cNvPr id="674870" name="Line 14"/>
              <p:cNvSpPr>
                <a:spLocks noChangeShapeType="1"/>
              </p:cNvSpPr>
              <p:nvPr/>
            </p:nvSpPr>
            <p:spPr bwMode="auto">
              <a:xfrm>
                <a:off x="642" y="1636"/>
                <a:ext cx="758"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871" name="Line 42"/>
              <p:cNvSpPr>
                <a:spLocks noChangeShapeType="1"/>
              </p:cNvSpPr>
              <p:nvPr/>
            </p:nvSpPr>
            <p:spPr bwMode="auto">
              <a:xfrm>
                <a:off x="2925" y="1636"/>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872" name="Line 53"/>
              <p:cNvSpPr>
                <a:spLocks noChangeShapeType="1"/>
              </p:cNvSpPr>
              <p:nvPr/>
            </p:nvSpPr>
            <p:spPr bwMode="auto">
              <a:xfrm>
                <a:off x="1769" y="1638"/>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873" name="Line 64"/>
              <p:cNvSpPr>
                <a:spLocks noChangeShapeType="1"/>
              </p:cNvSpPr>
              <p:nvPr/>
            </p:nvSpPr>
            <p:spPr bwMode="auto">
              <a:xfrm>
                <a:off x="4026" y="1636"/>
                <a:ext cx="758"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674874" name="Text Box 65"/>
            <p:cNvSpPr txBox="1">
              <a:spLocks noChangeArrowheads="1"/>
            </p:cNvSpPr>
            <p:nvPr/>
          </p:nvSpPr>
          <p:spPr bwMode="auto">
            <a:xfrm>
              <a:off x="4681" y="1616"/>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75" name="Text Box 66"/>
            <p:cNvSpPr txBox="1">
              <a:spLocks noChangeArrowheads="1"/>
            </p:cNvSpPr>
            <p:nvPr/>
          </p:nvSpPr>
          <p:spPr bwMode="auto">
            <a:xfrm>
              <a:off x="3854" y="1541"/>
              <a:ext cx="26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76" name="Text Box 67"/>
            <p:cNvSpPr txBox="1">
              <a:spLocks noChangeArrowheads="1"/>
            </p:cNvSpPr>
            <p:nvPr/>
          </p:nvSpPr>
          <p:spPr bwMode="auto">
            <a:xfrm>
              <a:off x="4054" y="1409"/>
              <a:ext cx="2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77" name="Text Box 68"/>
            <p:cNvSpPr txBox="1">
              <a:spLocks noChangeArrowheads="1"/>
            </p:cNvSpPr>
            <p:nvPr/>
          </p:nvSpPr>
          <p:spPr bwMode="auto">
            <a:xfrm>
              <a:off x="4389" y="1631"/>
              <a:ext cx="23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78" name="Text Box 71"/>
            <p:cNvSpPr txBox="1">
              <a:spLocks noChangeArrowheads="1"/>
            </p:cNvSpPr>
            <p:nvPr/>
          </p:nvSpPr>
          <p:spPr bwMode="auto">
            <a:xfrm>
              <a:off x="3837" y="2053"/>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s</a:t>
              </a:r>
              <a:endParaRPr lang="en-US" altLang="zh-CN" sz="1200" i="1" baseline="-25000">
                <a:solidFill>
                  <a:srgbClr val="660066"/>
                </a:solidFill>
                <a:latin typeface="Times New Roman" panose="02020603050405020304" pitchFamily="18" charset="0"/>
              </a:endParaRPr>
            </a:p>
          </p:txBody>
        </p:sp>
        <p:sp>
          <p:nvSpPr>
            <p:cNvPr id="674879" name="Text Box 72"/>
            <p:cNvSpPr txBox="1">
              <a:spLocks noChangeArrowheads="1"/>
            </p:cNvSpPr>
            <p:nvPr/>
          </p:nvSpPr>
          <p:spPr bwMode="auto">
            <a:xfrm>
              <a:off x="4659" y="2495"/>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80" name="Text Box 73"/>
            <p:cNvSpPr txBox="1">
              <a:spLocks noChangeArrowheads="1"/>
            </p:cNvSpPr>
            <p:nvPr/>
          </p:nvSpPr>
          <p:spPr bwMode="auto">
            <a:xfrm>
              <a:off x="3844" y="2417"/>
              <a:ext cx="26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81" name="Freeform 74"/>
            <p:cNvSpPr>
              <a:spLocks/>
            </p:cNvSpPr>
            <p:nvPr/>
          </p:nvSpPr>
          <p:spPr bwMode="auto">
            <a:xfrm>
              <a:off x="4016" y="2332"/>
              <a:ext cx="615" cy="360"/>
            </a:xfrm>
            <a:custGeom>
              <a:avLst/>
              <a:gdLst>
                <a:gd name="T0" fmla="*/ 0 w 1230"/>
                <a:gd name="T1" fmla="*/ 20 h 760"/>
                <a:gd name="T2" fmla="*/ 21 w 1230"/>
                <a:gd name="T3" fmla="*/ 3 h 760"/>
                <a:gd name="T4" fmla="*/ 58 w 1230"/>
                <a:gd name="T5" fmla="*/ 40 h 760"/>
                <a:gd name="T6" fmla="*/ 95 w 1230"/>
                <a:gd name="T7" fmla="*/ 77 h 760"/>
                <a:gd name="T8" fmla="*/ 154 w 1230"/>
                <a:gd name="T9" fmla="*/ 18 h 760"/>
                <a:gd name="T10" fmla="*/ 0 60000 65536"/>
                <a:gd name="T11" fmla="*/ 0 60000 65536"/>
                <a:gd name="T12" fmla="*/ 0 60000 65536"/>
                <a:gd name="T13" fmla="*/ 0 60000 65536"/>
                <a:gd name="T14" fmla="*/ 0 60000 65536"/>
                <a:gd name="T15" fmla="*/ 0 w 1230"/>
                <a:gd name="T16" fmla="*/ 0 h 760"/>
                <a:gd name="T17" fmla="*/ 1230 w 1230"/>
                <a:gd name="T18" fmla="*/ 760 h 760"/>
              </a:gdLst>
              <a:ahLst/>
              <a:cxnLst>
                <a:cxn ang="T10">
                  <a:pos x="T0" y="T1"/>
                </a:cxn>
                <a:cxn ang="T11">
                  <a:pos x="T2" y="T3"/>
                </a:cxn>
                <a:cxn ang="T12">
                  <a:pos x="T4" y="T5"/>
                </a:cxn>
                <a:cxn ang="T13">
                  <a:pos x="T6" y="T7"/>
                </a:cxn>
                <a:cxn ang="T14">
                  <a:pos x="T8" y="T9"/>
                </a:cxn>
              </a:cxnLst>
              <a:rect l="T15" t="T16" r="T17" b="T18"/>
              <a:pathLst>
                <a:path w="1230" h="760">
                  <a:moveTo>
                    <a:pt x="0" y="185"/>
                  </a:moveTo>
                  <a:cubicBezTo>
                    <a:pt x="27" y="160"/>
                    <a:pt x="90" y="0"/>
                    <a:pt x="167" y="32"/>
                  </a:cubicBezTo>
                  <a:cubicBezTo>
                    <a:pt x="244" y="64"/>
                    <a:pt x="366" y="265"/>
                    <a:pt x="465" y="380"/>
                  </a:cubicBezTo>
                  <a:cubicBezTo>
                    <a:pt x="564" y="495"/>
                    <a:pt x="634" y="760"/>
                    <a:pt x="762" y="725"/>
                  </a:cubicBezTo>
                  <a:cubicBezTo>
                    <a:pt x="890" y="690"/>
                    <a:pt x="1133" y="286"/>
                    <a:pt x="1230" y="170"/>
                  </a:cubicBezTo>
                </a:path>
              </a:pathLst>
            </a:custGeom>
            <a:noFill/>
            <a:ln w="2540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882" name="Text Box 75"/>
            <p:cNvSpPr txBox="1">
              <a:spLocks noChangeArrowheads="1"/>
            </p:cNvSpPr>
            <p:nvPr/>
          </p:nvSpPr>
          <p:spPr bwMode="auto">
            <a:xfrm>
              <a:off x="4315" y="2472"/>
              <a:ext cx="2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83" name="Text Box 76"/>
            <p:cNvSpPr txBox="1">
              <a:spLocks noChangeArrowheads="1"/>
            </p:cNvSpPr>
            <p:nvPr/>
          </p:nvSpPr>
          <p:spPr bwMode="auto">
            <a:xfrm>
              <a:off x="4004" y="2332"/>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84" name="Line 77"/>
            <p:cNvSpPr>
              <a:spLocks noChangeShapeType="1"/>
            </p:cNvSpPr>
            <p:nvPr/>
          </p:nvSpPr>
          <p:spPr bwMode="auto">
            <a:xfrm>
              <a:off x="4336" y="1814"/>
              <a:ext cx="0" cy="1563"/>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85" name="Line 78"/>
            <p:cNvSpPr>
              <a:spLocks noChangeShapeType="1"/>
            </p:cNvSpPr>
            <p:nvPr/>
          </p:nvSpPr>
          <p:spPr bwMode="auto">
            <a:xfrm>
              <a:off x="948" y="1806"/>
              <a:ext cx="0" cy="1439"/>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86" name="Line 13"/>
            <p:cNvSpPr>
              <a:spLocks noChangeShapeType="1"/>
            </p:cNvSpPr>
            <p:nvPr/>
          </p:nvSpPr>
          <p:spPr bwMode="auto">
            <a:xfrm flipV="1">
              <a:off x="642" y="1224"/>
              <a:ext cx="0" cy="63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887" name="Line 27"/>
            <p:cNvSpPr>
              <a:spLocks noChangeShapeType="1"/>
            </p:cNvSpPr>
            <p:nvPr/>
          </p:nvSpPr>
          <p:spPr bwMode="auto">
            <a:xfrm flipV="1">
              <a:off x="646" y="2794"/>
              <a:ext cx="0" cy="602"/>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888" name="Line 79"/>
            <p:cNvSpPr>
              <a:spLocks noChangeShapeType="1"/>
            </p:cNvSpPr>
            <p:nvPr/>
          </p:nvSpPr>
          <p:spPr bwMode="auto">
            <a:xfrm flipV="1">
              <a:off x="647" y="2098"/>
              <a:ext cx="0" cy="58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889" name="Text Box 81"/>
            <p:cNvSpPr txBox="1">
              <a:spLocks noChangeArrowheads="1"/>
            </p:cNvSpPr>
            <p:nvPr/>
          </p:nvSpPr>
          <p:spPr bwMode="auto">
            <a:xfrm>
              <a:off x="449" y="2036"/>
              <a:ext cx="24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s</a:t>
              </a:r>
              <a:endParaRPr lang="en-US" altLang="zh-CN" sz="1200" i="1" baseline="-25000">
                <a:solidFill>
                  <a:srgbClr val="660066"/>
                </a:solidFill>
                <a:latin typeface="Times New Roman" panose="02020603050405020304" pitchFamily="18" charset="0"/>
              </a:endParaRPr>
            </a:p>
          </p:txBody>
        </p:sp>
        <p:sp>
          <p:nvSpPr>
            <p:cNvPr id="674890" name="Text Box 82"/>
            <p:cNvSpPr txBox="1">
              <a:spLocks noChangeArrowheads="1"/>
            </p:cNvSpPr>
            <p:nvPr/>
          </p:nvSpPr>
          <p:spPr bwMode="auto">
            <a:xfrm>
              <a:off x="1283" y="2488"/>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891" name="Text Box 83"/>
            <p:cNvSpPr txBox="1">
              <a:spLocks noChangeArrowheads="1"/>
            </p:cNvSpPr>
            <p:nvPr/>
          </p:nvSpPr>
          <p:spPr bwMode="auto">
            <a:xfrm>
              <a:off x="477" y="2429"/>
              <a:ext cx="26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892" name="Freeform 84"/>
            <p:cNvSpPr>
              <a:spLocks/>
            </p:cNvSpPr>
            <p:nvPr/>
          </p:nvSpPr>
          <p:spPr bwMode="auto">
            <a:xfrm>
              <a:off x="647" y="2348"/>
              <a:ext cx="610" cy="330"/>
            </a:xfrm>
            <a:custGeom>
              <a:avLst/>
              <a:gdLst>
                <a:gd name="T0" fmla="*/ 0 w 1220"/>
                <a:gd name="T1" fmla="*/ 36 h 697"/>
                <a:gd name="T2" fmla="*/ 38 w 1220"/>
                <a:gd name="T3" fmla="*/ 0 h 697"/>
                <a:gd name="T4" fmla="*/ 76 w 1220"/>
                <a:gd name="T5" fmla="*/ 37 h 697"/>
                <a:gd name="T6" fmla="*/ 112 w 1220"/>
                <a:gd name="T7" fmla="*/ 74 h 697"/>
                <a:gd name="T8" fmla="*/ 153 w 1220"/>
                <a:gd name="T9" fmla="*/ 36 h 697"/>
                <a:gd name="T10" fmla="*/ 0 60000 65536"/>
                <a:gd name="T11" fmla="*/ 0 60000 65536"/>
                <a:gd name="T12" fmla="*/ 0 60000 65536"/>
                <a:gd name="T13" fmla="*/ 0 60000 65536"/>
                <a:gd name="T14" fmla="*/ 0 60000 65536"/>
                <a:gd name="T15" fmla="*/ 0 w 1220"/>
                <a:gd name="T16" fmla="*/ 0 h 697"/>
                <a:gd name="T17" fmla="*/ 1220 w 1220"/>
                <a:gd name="T18" fmla="*/ 697 h 697"/>
              </a:gdLst>
              <a:ahLst/>
              <a:cxnLst>
                <a:cxn ang="T10">
                  <a:pos x="T0" y="T1"/>
                </a:cxn>
                <a:cxn ang="T11">
                  <a:pos x="T2" y="T3"/>
                </a:cxn>
                <a:cxn ang="T12">
                  <a:pos x="T4" y="T5"/>
                </a:cxn>
                <a:cxn ang="T13">
                  <a:pos x="T6" y="T7"/>
                </a:cxn>
                <a:cxn ang="T14">
                  <a:pos x="T8" y="T9"/>
                </a:cxn>
              </a:cxnLst>
              <a:rect l="T15" t="T16" r="T17" b="T18"/>
              <a:pathLst>
                <a:path w="1220" h="697">
                  <a:moveTo>
                    <a:pt x="0" y="342"/>
                  </a:moveTo>
                  <a:cubicBezTo>
                    <a:pt x="50" y="285"/>
                    <a:pt x="198" y="0"/>
                    <a:pt x="300" y="2"/>
                  </a:cubicBezTo>
                  <a:cubicBezTo>
                    <a:pt x="402" y="4"/>
                    <a:pt x="511" y="237"/>
                    <a:pt x="610" y="352"/>
                  </a:cubicBezTo>
                  <a:cubicBezTo>
                    <a:pt x="709" y="467"/>
                    <a:pt x="793" y="697"/>
                    <a:pt x="895" y="695"/>
                  </a:cubicBezTo>
                  <a:cubicBezTo>
                    <a:pt x="997" y="693"/>
                    <a:pt x="1152" y="416"/>
                    <a:pt x="1220" y="342"/>
                  </a:cubicBezTo>
                </a:path>
              </a:pathLst>
            </a:cu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893" name="Text Box 85"/>
            <p:cNvSpPr txBox="1">
              <a:spLocks noChangeArrowheads="1"/>
            </p:cNvSpPr>
            <p:nvPr/>
          </p:nvSpPr>
          <p:spPr bwMode="auto">
            <a:xfrm>
              <a:off x="1002" y="2458"/>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94" name="Text Box 86"/>
            <p:cNvSpPr txBox="1">
              <a:spLocks noChangeArrowheads="1"/>
            </p:cNvSpPr>
            <p:nvPr/>
          </p:nvSpPr>
          <p:spPr bwMode="auto">
            <a:xfrm>
              <a:off x="692" y="2345"/>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895" name="Line 87"/>
            <p:cNvSpPr>
              <a:spLocks noChangeShapeType="1"/>
            </p:cNvSpPr>
            <p:nvPr/>
          </p:nvSpPr>
          <p:spPr bwMode="auto">
            <a:xfrm>
              <a:off x="2073" y="1828"/>
              <a:ext cx="0" cy="1459"/>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96" name="Line 88"/>
            <p:cNvSpPr>
              <a:spLocks noChangeShapeType="1"/>
            </p:cNvSpPr>
            <p:nvPr/>
          </p:nvSpPr>
          <p:spPr bwMode="auto">
            <a:xfrm>
              <a:off x="3244" y="1842"/>
              <a:ext cx="0" cy="1516"/>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97" name="Text Box 89"/>
            <p:cNvSpPr txBox="1">
              <a:spLocks noChangeArrowheads="1"/>
            </p:cNvSpPr>
            <p:nvPr/>
          </p:nvSpPr>
          <p:spPr bwMode="auto">
            <a:xfrm>
              <a:off x="2731" y="2039"/>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s</a:t>
              </a:r>
              <a:endParaRPr lang="en-US" altLang="zh-CN" sz="1200" i="1" baseline="-25000">
                <a:solidFill>
                  <a:srgbClr val="660066"/>
                </a:solidFill>
                <a:latin typeface="Times New Roman" panose="02020603050405020304" pitchFamily="18" charset="0"/>
              </a:endParaRPr>
            </a:p>
          </p:txBody>
        </p:sp>
        <p:grpSp>
          <p:nvGrpSpPr>
            <p:cNvPr id="674898" name="Group 136"/>
            <p:cNvGrpSpPr>
              <a:grpSpLocks/>
            </p:cNvGrpSpPr>
            <p:nvPr/>
          </p:nvGrpSpPr>
          <p:grpSpPr bwMode="auto">
            <a:xfrm>
              <a:off x="648" y="2510"/>
              <a:ext cx="4132" cy="2"/>
              <a:chOff x="648" y="2510"/>
              <a:chExt cx="4132" cy="2"/>
            </a:xfrm>
          </p:grpSpPr>
          <p:sp>
            <p:nvSpPr>
              <p:cNvPr id="674899" name="Line 20"/>
              <p:cNvSpPr>
                <a:spLocks noChangeShapeType="1"/>
              </p:cNvSpPr>
              <p:nvPr/>
            </p:nvSpPr>
            <p:spPr bwMode="auto">
              <a:xfrm>
                <a:off x="1773" y="2510"/>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00" name="Line 70"/>
              <p:cNvSpPr>
                <a:spLocks noChangeShapeType="1"/>
              </p:cNvSpPr>
              <p:nvPr/>
            </p:nvSpPr>
            <p:spPr bwMode="auto">
              <a:xfrm>
                <a:off x="4021" y="2512"/>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01" name="Line 80"/>
              <p:cNvSpPr>
                <a:spLocks noChangeShapeType="1"/>
              </p:cNvSpPr>
              <p:nvPr/>
            </p:nvSpPr>
            <p:spPr bwMode="auto">
              <a:xfrm>
                <a:off x="648" y="2510"/>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02" name="Line 91"/>
              <p:cNvSpPr>
                <a:spLocks noChangeShapeType="1"/>
              </p:cNvSpPr>
              <p:nvPr/>
            </p:nvSpPr>
            <p:spPr bwMode="auto">
              <a:xfrm>
                <a:off x="2922" y="2510"/>
                <a:ext cx="760"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674903" name="Text Box 92"/>
            <p:cNvSpPr txBox="1">
              <a:spLocks noChangeArrowheads="1"/>
            </p:cNvSpPr>
            <p:nvPr/>
          </p:nvSpPr>
          <p:spPr bwMode="auto">
            <a:xfrm>
              <a:off x="3557" y="2491"/>
              <a:ext cx="21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904" name="Text Box 93"/>
            <p:cNvSpPr txBox="1">
              <a:spLocks noChangeArrowheads="1"/>
            </p:cNvSpPr>
            <p:nvPr/>
          </p:nvSpPr>
          <p:spPr bwMode="auto">
            <a:xfrm>
              <a:off x="2746" y="2415"/>
              <a:ext cx="2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905" name="Text Box 94"/>
            <p:cNvSpPr txBox="1">
              <a:spLocks noChangeArrowheads="1"/>
            </p:cNvSpPr>
            <p:nvPr/>
          </p:nvSpPr>
          <p:spPr bwMode="auto">
            <a:xfrm>
              <a:off x="3094" y="2439"/>
              <a:ext cx="2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06" name="Text Box 95"/>
            <p:cNvSpPr txBox="1">
              <a:spLocks noChangeArrowheads="1"/>
            </p:cNvSpPr>
            <p:nvPr/>
          </p:nvSpPr>
          <p:spPr bwMode="auto">
            <a:xfrm>
              <a:off x="3401" y="2363"/>
              <a:ext cx="19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07" name="Freeform 96"/>
            <p:cNvSpPr>
              <a:spLocks/>
            </p:cNvSpPr>
            <p:nvPr/>
          </p:nvSpPr>
          <p:spPr bwMode="auto">
            <a:xfrm>
              <a:off x="2926" y="2354"/>
              <a:ext cx="630" cy="307"/>
            </a:xfrm>
            <a:custGeom>
              <a:avLst/>
              <a:gdLst>
                <a:gd name="T0" fmla="*/ 0 w 2830"/>
                <a:gd name="T1" fmla="*/ 0 h 2355"/>
                <a:gd name="T2" fmla="*/ 3 w 2830"/>
                <a:gd name="T3" fmla="*/ 1 h 2355"/>
                <a:gd name="T4" fmla="*/ 7 w 2830"/>
                <a:gd name="T5" fmla="*/ 2 h 2355"/>
                <a:gd name="T6" fmla="*/ 11 w 2830"/>
                <a:gd name="T7" fmla="*/ 4 h 2355"/>
                <a:gd name="T8" fmla="*/ 14 w 2830"/>
                <a:gd name="T9" fmla="*/ 5 h 2355"/>
                <a:gd name="T10" fmla="*/ 16 w 2830"/>
                <a:gd name="T11" fmla="*/ 5 h 2355"/>
                <a:gd name="T12" fmla="*/ 19 w 2830"/>
                <a:gd name="T13" fmla="*/ 4 h 2355"/>
                <a:gd name="T14" fmla="*/ 21 w 2830"/>
                <a:gd name="T15" fmla="*/ 4 h 2355"/>
                <a:gd name="T16" fmla="*/ 24 w 2830"/>
                <a:gd name="T17" fmla="*/ 2 h 2355"/>
                <a:gd name="T18" fmla="*/ 28 w 2830"/>
                <a:gd name="T19" fmla="*/ 0 h 2355"/>
                <a:gd name="T20" fmla="*/ 31 w 2830"/>
                <a:gd name="T21" fmla="*/ 0 h 23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0"/>
                <a:gd name="T34" fmla="*/ 0 h 2355"/>
                <a:gd name="T35" fmla="*/ 2830 w 2830"/>
                <a:gd name="T36" fmla="*/ 2355 h 23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0" h="2355">
                  <a:moveTo>
                    <a:pt x="0" y="15"/>
                  </a:moveTo>
                  <a:cubicBezTo>
                    <a:pt x="105" y="86"/>
                    <a:pt x="210" y="157"/>
                    <a:pt x="310" y="305"/>
                  </a:cubicBezTo>
                  <a:cubicBezTo>
                    <a:pt x="410" y="453"/>
                    <a:pt x="492" y="655"/>
                    <a:pt x="600" y="905"/>
                  </a:cubicBezTo>
                  <a:cubicBezTo>
                    <a:pt x="708" y="1155"/>
                    <a:pt x="850" y="1580"/>
                    <a:pt x="960" y="1805"/>
                  </a:cubicBezTo>
                  <a:cubicBezTo>
                    <a:pt x="1070" y="2030"/>
                    <a:pt x="1178" y="2170"/>
                    <a:pt x="1260" y="2255"/>
                  </a:cubicBezTo>
                  <a:cubicBezTo>
                    <a:pt x="1342" y="2340"/>
                    <a:pt x="1368" y="2355"/>
                    <a:pt x="1450" y="2315"/>
                  </a:cubicBezTo>
                  <a:cubicBezTo>
                    <a:pt x="1532" y="2275"/>
                    <a:pt x="1672" y="2130"/>
                    <a:pt x="1750" y="2015"/>
                  </a:cubicBezTo>
                  <a:cubicBezTo>
                    <a:pt x="1828" y="1900"/>
                    <a:pt x="1852" y="1785"/>
                    <a:pt x="1920" y="1625"/>
                  </a:cubicBezTo>
                  <a:cubicBezTo>
                    <a:pt x="1988" y="1465"/>
                    <a:pt x="2050" y="1297"/>
                    <a:pt x="2160" y="1055"/>
                  </a:cubicBezTo>
                  <a:cubicBezTo>
                    <a:pt x="2270" y="813"/>
                    <a:pt x="2468" y="340"/>
                    <a:pt x="2580" y="170"/>
                  </a:cubicBezTo>
                  <a:cubicBezTo>
                    <a:pt x="2692" y="0"/>
                    <a:pt x="2778" y="63"/>
                    <a:pt x="2830" y="35"/>
                  </a:cubicBezTo>
                </a:path>
              </a:pathLst>
            </a:custGeom>
            <a:noFill/>
            <a:ln w="25400">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908" name="Text Box 97"/>
            <p:cNvSpPr txBox="1">
              <a:spLocks noChangeArrowheads="1"/>
            </p:cNvSpPr>
            <p:nvPr/>
          </p:nvSpPr>
          <p:spPr bwMode="auto">
            <a:xfrm>
              <a:off x="2886" y="2377"/>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09" name="Text Box 98"/>
            <p:cNvSpPr txBox="1">
              <a:spLocks noChangeArrowheads="1"/>
            </p:cNvSpPr>
            <p:nvPr/>
          </p:nvSpPr>
          <p:spPr bwMode="auto">
            <a:xfrm>
              <a:off x="2746" y="2415"/>
              <a:ext cx="2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910" name="Line 41"/>
            <p:cNvSpPr>
              <a:spLocks noChangeShapeType="1"/>
            </p:cNvSpPr>
            <p:nvPr/>
          </p:nvSpPr>
          <p:spPr bwMode="auto">
            <a:xfrm flipV="1">
              <a:off x="2925" y="1224"/>
              <a:ext cx="0" cy="63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11" name="Line 90"/>
            <p:cNvSpPr>
              <a:spLocks noChangeShapeType="1"/>
            </p:cNvSpPr>
            <p:nvPr/>
          </p:nvSpPr>
          <p:spPr bwMode="auto">
            <a:xfrm flipV="1">
              <a:off x="2922" y="2098"/>
              <a:ext cx="0" cy="58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12" name="Line 99"/>
            <p:cNvSpPr>
              <a:spLocks noChangeShapeType="1"/>
            </p:cNvSpPr>
            <p:nvPr/>
          </p:nvSpPr>
          <p:spPr bwMode="auto">
            <a:xfrm flipV="1">
              <a:off x="2922" y="2796"/>
              <a:ext cx="0" cy="581"/>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13" name="Text Box 101"/>
            <p:cNvSpPr txBox="1">
              <a:spLocks noChangeArrowheads="1"/>
            </p:cNvSpPr>
            <p:nvPr/>
          </p:nvSpPr>
          <p:spPr bwMode="auto">
            <a:xfrm>
              <a:off x="3572" y="3190"/>
              <a:ext cx="21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914" name="Text Box 102"/>
            <p:cNvSpPr txBox="1">
              <a:spLocks noChangeArrowheads="1"/>
            </p:cNvSpPr>
            <p:nvPr/>
          </p:nvSpPr>
          <p:spPr bwMode="auto">
            <a:xfrm>
              <a:off x="2753" y="3114"/>
              <a:ext cx="26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915" name="Text Box 104"/>
            <p:cNvSpPr txBox="1">
              <a:spLocks noChangeArrowheads="1"/>
            </p:cNvSpPr>
            <p:nvPr/>
          </p:nvSpPr>
          <p:spPr bwMode="auto">
            <a:xfrm>
              <a:off x="3206" y="3052"/>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16" name="Text Box 105"/>
            <p:cNvSpPr txBox="1">
              <a:spLocks noChangeArrowheads="1"/>
            </p:cNvSpPr>
            <p:nvPr/>
          </p:nvSpPr>
          <p:spPr bwMode="auto">
            <a:xfrm>
              <a:off x="2886" y="3054"/>
              <a:ext cx="19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17" name="Text Box 106"/>
            <p:cNvSpPr txBox="1">
              <a:spLocks noChangeArrowheads="1"/>
            </p:cNvSpPr>
            <p:nvPr/>
          </p:nvSpPr>
          <p:spPr bwMode="auto">
            <a:xfrm>
              <a:off x="2753" y="3114"/>
              <a:ext cx="26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918" name="Freeform 107"/>
            <p:cNvSpPr>
              <a:spLocks/>
            </p:cNvSpPr>
            <p:nvPr/>
          </p:nvSpPr>
          <p:spPr bwMode="auto">
            <a:xfrm flipH="1">
              <a:off x="3246" y="3052"/>
              <a:ext cx="315" cy="299"/>
            </a:xfrm>
            <a:custGeom>
              <a:avLst/>
              <a:gdLst>
                <a:gd name="T0" fmla="*/ 0 w 630"/>
                <a:gd name="T1" fmla="*/ 67 h 630"/>
                <a:gd name="T2" fmla="*/ 24 w 630"/>
                <a:gd name="T3" fmla="*/ 56 h 630"/>
                <a:gd name="T4" fmla="*/ 41 w 630"/>
                <a:gd name="T5" fmla="*/ 31 h 630"/>
                <a:gd name="T6" fmla="*/ 61 w 630"/>
                <a:gd name="T7" fmla="*/ 8 h 630"/>
                <a:gd name="T8" fmla="*/ 79 w 630"/>
                <a:gd name="T9" fmla="*/ 0 h 630"/>
                <a:gd name="T10" fmla="*/ 0 60000 65536"/>
                <a:gd name="T11" fmla="*/ 0 60000 65536"/>
                <a:gd name="T12" fmla="*/ 0 60000 65536"/>
                <a:gd name="T13" fmla="*/ 0 60000 65536"/>
                <a:gd name="T14" fmla="*/ 0 60000 65536"/>
                <a:gd name="T15" fmla="*/ 0 w 630"/>
                <a:gd name="T16" fmla="*/ 0 h 630"/>
                <a:gd name="T17" fmla="*/ 630 w 630"/>
                <a:gd name="T18" fmla="*/ 630 h 630"/>
              </a:gdLst>
              <a:ahLst/>
              <a:cxnLst>
                <a:cxn ang="T10">
                  <a:pos x="T0" y="T1"/>
                </a:cxn>
                <a:cxn ang="T11">
                  <a:pos x="T2" y="T3"/>
                </a:cxn>
                <a:cxn ang="T12">
                  <a:pos x="T4" y="T5"/>
                </a:cxn>
                <a:cxn ang="T13">
                  <a:pos x="T6" y="T7"/>
                </a:cxn>
                <a:cxn ang="T14">
                  <a:pos x="T8" y="T9"/>
                </a:cxn>
              </a:cxnLst>
              <a:rect l="T15" t="T16" r="T17" b="T18"/>
              <a:pathLst>
                <a:path w="630" h="630">
                  <a:moveTo>
                    <a:pt x="0" y="630"/>
                  </a:moveTo>
                  <a:cubicBezTo>
                    <a:pt x="67" y="603"/>
                    <a:pt x="135" y="577"/>
                    <a:pt x="190" y="520"/>
                  </a:cubicBezTo>
                  <a:cubicBezTo>
                    <a:pt x="245" y="463"/>
                    <a:pt x="280" y="365"/>
                    <a:pt x="330" y="290"/>
                  </a:cubicBezTo>
                  <a:cubicBezTo>
                    <a:pt x="380" y="215"/>
                    <a:pt x="440" y="118"/>
                    <a:pt x="490" y="70"/>
                  </a:cubicBezTo>
                  <a:cubicBezTo>
                    <a:pt x="540" y="22"/>
                    <a:pt x="585" y="11"/>
                    <a:pt x="630" y="0"/>
                  </a:cubicBezTo>
                </a:path>
              </a:pathLst>
            </a:custGeom>
            <a:noFill/>
            <a:ln w="25400">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919" name="Freeform 108"/>
            <p:cNvSpPr>
              <a:spLocks/>
            </p:cNvSpPr>
            <p:nvPr/>
          </p:nvSpPr>
          <p:spPr bwMode="auto">
            <a:xfrm>
              <a:off x="2928" y="3052"/>
              <a:ext cx="311" cy="308"/>
            </a:xfrm>
            <a:custGeom>
              <a:avLst/>
              <a:gdLst>
                <a:gd name="T0" fmla="*/ 0 w 620"/>
                <a:gd name="T1" fmla="*/ 0 h 650"/>
                <a:gd name="T2" fmla="*/ 18 w 620"/>
                <a:gd name="T3" fmla="*/ 8 h 650"/>
                <a:gd name="T4" fmla="*/ 41 w 620"/>
                <a:gd name="T5" fmla="*/ 34 h 650"/>
                <a:gd name="T6" fmla="*/ 61 w 620"/>
                <a:gd name="T7" fmla="*/ 60 h 650"/>
                <a:gd name="T8" fmla="*/ 78 w 620"/>
                <a:gd name="T9" fmla="*/ 69 h 650"/>
                <a:gd name="T10" fmla="*/ 0 60000 65536"/>
                <a:gd name="T11" fmla="*/ 0 60000 65536"/>
                <a:gd name="T12" fmla="*/ 0 60000 65536"/>
                <a:gd name="T13" fmla="*/ 0 60000 65536"/>
                <a:gd name="T14" fmla="*/ 0 60000 65536"/>
                <a:gd name="T15" fmla="*/ 0 w 620"/>
                <a:gd name="T16" fmla="*/ 0 h 650"/>
                <a:gd name="T17" fmla="*/ 620 w 620"/>
                <a:gd name="T18" fmla="*/ 650 h 650"/>
              </a:gdLst>
              <a:ahLst/>
              <a:cxnLst>
                <a:cxn ang="T10">
                  <a:pos x="T0" y="T1"/>
                </a:cxn>
                <a:cxn ang="T11">
                  <a:pos x="T2" y="T3"/>
                </a:cxn>
                <a:cxn ang="T12">
                  <a:pos x="T4" y="T5"/>
                </a:cxn>
                <a:cxn ang="T13">
                  <a:pos x="T6" y="T7"/>
                </a:cxn>
                <a:cxn ang="T14">
                  <a:pos x="T8" y="T9"/>
                </a:cxn>
              </a:cxnLst>
              <a:rect l="T15" t="T16" r="T17" b="T18"/>
              <a:pathLst>
                <a:path w="620" h="650">
                  <a:moveTo>
                    <a:pt x="0" y="0"/>
                  </a:moveTo>
                  <a:cubicBezTo>
                    <a:pt x="43" y="8"/>
                    <a:pt x="87" y="17"/>
                    <a:pt x="140" y="70"/>
                  </a:cubicBezTo>
                  <a:cubicBezTo>
                    <a:pt x="193" y="123"/>
                    <a:pt x="263" y="238"/>
                    <a:pt x="320" y="320"/>
                  </a:cubicBezTo>
                  <a:cubicBezTo>
                    <a:pt x="377" y="402"/>
                    <a:pt x="430" y="505"/>
                    <a:pt x="480" y="560"/>
                  </a:cubicBezTo>
                  <a:cubicBezTo>
                    <a:pt x="530" y="615"/>
                    <a:pt x="575" y="632"/>
                    <a:pt x="620" y="650"/>
                  </a:cubicBezTo>
                </a:path>
              </a:pathLst>
            </a:custGeom>
            <a:noFill/>
            <a:ln w="25400">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920" name="Text Box 110"/>
            <p:cNvSpPr txBox="1">
              <a:spLocks noChangeArrowheads="1"/>
            </p:cNvSpPr>
            <p:nvPr/>
          </p:nvSpPr>
          <p:spPr bwMode="auto">
            <a:xfrm>
              <a:off x="2728" y="2763"/>
              <a:ext cx="24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o</a:t>
              </a:r>
              <a:endParaRPr lang="en-US" altLang="zh-CN" sz="1200" i="1" baseline="-25000">
                <a:solidFill>
                  <a:srgbClr val="660066"/>
                </a:solidFill>
                <a:latin typeface="Times New Roman" panose="02020603050405020304" pitchFamily="18" charset="0"/>
              </a:endParaRPr>
            </a:p>
          </p:txBody>
        </p:sp>
        <p:sp>
          <p:nvSpPr>
            <p:cNvPr id="674921" name="Line 63"/>
            <p:cNvSpPr>
              <a:spLocks noChangeShapeType="1"/>
            </p:cNvSpPr>
            <p:nvPr/>
          </p:nvSpPr>
          <p:spPr bwMode="auto">
            <a:xfrm flipV="1">
              <a:off x="4018" y="1224"/>
              <a:ext cx="0" cy="63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22" name="Line 69"/>
            <p:cNvSpPr>
              <a:spLocks noChangeShapeType="1"/>
            </p:cNvSpPr>
            <p:nvPr/>
          </p:nvSpPr>
          <p:spPr bwMode="auto">
            <a:xfrm flipV="1">
              <a:off x="4017" y="2100"/>
              <a:ext cx="0" cy="58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23" name="Line 111"/>
            <p:cNvSpPr>
              <a:spLocks noChangeShapeType="1"/>
            </p:cNvSpPr>
            <p:nvPr/>
          </p:nvSpPr>
          <p:spPr bwMode="auto">
            <a:xfrm flipV="1">
              <a:off x="4023" y="2796"/>
              <a:ext cx="0" cy="581"/>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24" name="Text Box 113"/>
            <p:cNvSpPr txBox="1">
              <a:spLocks noChangeArrowheads="1"/>
            </p:cNvSpPr>
            <p:nvPr/>
          </p:nvSpPr>
          <p:spPr bwMode="auto">
            <a:xfrm>
              <a:off x="3824" y="2754"/>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o</a:t>
              </a:r>
              <a:endParaRPr lang="en-US" altLang="zh-CN" sz="1200" i="1" baseline="-25000">
                <a:solidFill>
                  <a:srgbClr val="660066"/>
                </a:solidFill>
                <a:latin typeface="Times New Roman" panose="02020603050405020304" pitchFamily="18" charset="0"/>
              </a:endParaRPr>
            </a:p>
          </p:txBody>
        </p:sp>
        <p:sp>
          <p:nvSpPr>
            <p:cNvPr id="674925" name="Text Box 114"/>
            <p:cNvSpPr txBox="1">
              <a:spLocks noChangeArrowheads="1"/>
            </p:cNvSpPr>
            <p:nvPr/>
          </p:nvSpPr>
          <p:spPr bwMode="auto">
            <a:xfrm>
              <a:off x="4660" y="3190"/>
              <a:ext cx="2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926" name="Text Box 115"/>
            <p:cNvSpPr txBox="1">
              <a:spLocks noChangeArrowheads="1"/>
            </p:cNvSpPr>
            <p:nvPr/>
          </p:nvSpPr>
          <p:spPr bwMode="auto">
            <a:xfrm>
              <a:off x="3854" y="3104"/>
              <a:ext cx="26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sp>
          <p:nvSpPr>
            <p:cNvPr id="674927" name="Text Box 116"/>
            <p:cNvSpPr txBox="1">
              <a:spLocks noChangeArrowheads="1"/>
            </p:cNvSpPr>
            <p:nvPr/>
          </p:nvSpPr>
          <p:spPr bwMode="auto">
            <a:xfrm>
              <a:off x="4223" y="3134"/>
              <a:ext cx="22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28" name="Text Box 117"/>
            <p:cNvSpPr txBox="1">
              <a:spLocks noChangeArrowheads="1"/>
            </p:cNvSpPr>
            <p:nvPr/>
          </p:nvSpPr>
          <p:spPr bwMode="auto">
            <a:xfrm>
              <a:off x="4007" y="3028"/>
              <a:ext cx="19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29" name="Freeform 118"/>
            <p:cNvSpPr>
              <a:spLocks/>
            </p:cNvSpPr>
            <p:nvPr/>
          </p:nvSpPr>
          <p:spPr bwMode="auto">
            <a:xfrm>
              <a:off x="4027" y="3040"/>
              <a:ext cx="315" cy="296"/>
            </a:xfrm>
            <a:custGeom>
              <a:avLst/>
              <a:gdLst>
                <a:gd name="T0" fmla="*/ 0 w 630"/>
                <a:gd name="T1" fmla="*/ 14 h 625"/>
                <a:gd name="T2" fmla="*/ 11 w 630"/>
                <a:gd name="T3" fmla="*/ 1 h 625"/>
                <a:gd name="T4" fmla="*/ 22 w 630"/>
                <a:gd name="T5" fmla="*/ 5 h 625"/>
                <a:gd name="T6" fmla="*/ 38 w 630"/>
                <a:gd name="T7" fmla="*/ 18 h 625"/>
                <a:gd name="T8" fmla="*/ 61 w 630"/>
                <a:gd name="T9" fmla="*/ 46 h 625"/>
                <a:gd name="T10" fmla="*/ 79 w 630"/>
                <a:gd name="T11" fmla="*/ 66 h 625"/>
                <a:gd name="T12" fmla="*/ 0 60000 65536"/>
                <a:gd name="T13" fmla="*/ 0 60000 65536"/>
                <a:gd name="T14" fmla="*/ 0 60000 65536"/>
                <a:gd name="T15" fmla="*/ 0 60000 65536"/>
                <a:gd name="T16" fmla="*/ 0 60000 65536"/>
                <a:gd name="T17" fmla="*/ 0 60000 65536"/>
                <a:gd name="T18" fmla="*/ 0 w 630"/>
                <a:gd name="T19" fmla="*/ 0 h 625"/>
                <a:gd name="T20" fmla="*/ 630 w 630"/>
                <a:gd name="T21" fmla="*/ 625 h 625"/>
              </a:gdLst>
              <a:ahLst/>
              <a:cxnLst>
                <a:cxn ang="T12">
                  <a:pos x="T0" y="T1"/>
                </a:cxn>
                <a:cxn ang="T13">
                  <a:pos x="T2" y="T3"/>
                </a:cxn>
                <a:cxn ang="T14">
                  <a:pos x="T4" y="T5"/>
                </a:cxn>
                <a:cxn ang="T15">
                  <a:pos x="T6" y="T7"/>
                </a:cxn>
                <a:cxn ang="T16">
                  <a:pos x="T8" y="T9"/>
                </a:cxn>
                <a:cxn ang="T17">
                  <a:pos x="T10" y="T11"/>
                </a:cxn>
              </a:cxnLst>
              <a:rect l="T18" t="T19" r="T20" b="T21"/>
              <a:pathLst>
                <a:path w="630" h="625">
                  <a:moveTo>
                    <a:pt x="0" y="135"/>
                  </a:moveTo>
                  <a:cubicBezTo>
                    <a:pt x="30" y="82"/>
                    <a:pt x="60" y="30"/>
                    <a:pt x="90" y="15"/>
                  </a:cubicBezTo>
                  <a:cubicBezTo>
                    <a:pt x="120" y="0"/>
                    <a:pt x="145" y="18"/>
                    <a:pt x="180" y="45"/>
                  </a:cubicBezTo>
                  <a:cubicBezTo>
                    <a:pt x="215" y="72"/>
                    <a:pt x="248" y="110"/>
                    <a:pt x="300" y="175"/>
                  </a:cubicBezTo>
                  <a:cubicBezTo>
                    <a:pt x="352" y="240"/>
                    <a:pt x="435" y="360"/>
                    <a:pt x="490" y="435"/>
                  </a:cubicBezTo>
                  <a:cubicBezTo>
                    <a:pt x="545" y="510"/>
                    <a:pt x="587" y="567"/>
                    <a:pt x="630" y="625"/>
                  </a:cubicBezTo>
                </a:path>
              </a:pathLst>
            </a:custGeom>
            <a:noFill/>
            <a:ln w="2540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930" name="Freeform 119"/>
            <p:cNvSpPr>
              <a:spLocks/>
            </p:cNvSpPr>
            <p:nvPr/>
          </p:nvSpPr>
          <p:spPr bwMode="auto">
            <a:xfrm>
              <a:off x="4337" y="3038"/>
              <a:ext cx="315" cy="296"/>
            </a:xfrm>
            <a:custGeom>
              <a:avLst/>
              <a:gdLst>
                <a:gd name="T0" fmla="*/ 0 w 630"/>
                <a:gd name="T1" fmla="*/ 14 h 625"/>
                <a:gd name="T2" fmla="*/ 11 w 630"/>
                <a:gd name="T3" fmla="*/ 1 h 625"/>
                <a:gd name="T4" fmla="*/ 22 w 630"/>
                <a:gd name="T5" fmla="*/ 5 h 625"/>
                <a:gd name="T6" fmla="*/ 38 w 630"/>
                <a:gd name="T7" fmla="*/ 18 h 625"/>
                <a:gd name="T8" fmla="*/ 61 w 630"/>
                <a:gd name="T9" fmla="*/ 46 h 625"/>
                <a:gd name="T10" fmla="*/ 79 w 630"/>
                <a:gd name="T11" fmla="*/ 66 h 625"/>
                <a:gd name="T12" fmla="*/ 0 60000 65536"/>
                <a:gd name="T13" fmla="*/ 0 60000 65536"/>
                <a:gd name="T14" fmla="*/ 0 60000 65536"/>
                <a:gd name="T15" fmla="*/ 0 60000 65536"/>
                <a:gd name="T16" fmla="*/ 0 60000 65536"/>
                <a:gd name="T17" fmla="*/ 0 60000 65536"/>
                <a:gd name="T18" fmla="*/ 0 w 630"/>
                <a:gd name="T19" fmla="*/ 0 h 625"/>
                <a:gd name="T20" fmla="*/ 630 w 630"/>
                <a:gd name="T21" fmla="*/ 625 h 625"/>
              </a:gdLst>
              <a:ahLst/>
              <a:cxnLst>
                <a:cxn ang="T12">
                  <a:pos x="T0" y="T1"/>
                </a:cxn>
                <a:cxn ang="T13">
                  <a:pos x="T2" y="T3"/>
                </a:cxn>
                <a:cxn ang="T14">
                  <a:pos x="T4" y="T5"/>
                </a:cxn>
                <a:cxn ang="T15">
                  <a:pos x="T6" y="T7"/>
                </a:cxn>
                <a:cxn ang="T16">
                  <a:pos x="T8" y="T9"/>
                </a:cxn>
                <a:cxn ang="T17">
                  <a:pos x="T10" y="T11"/>
                </a:cxn>
              </a:cxnLst>
              <a:rect l="T18" t="T19" r="T20" b="T21"/>
              <a:pathLst>
                <a:path w="630" h="625">
                  <a:moveTo>
                    <a:pt x="0" y="135"/>
                  </a:moveTo>
                  <a:cubicBezTo>
                    <a:pt x="30" y="82"/>
                    <a:pt x="60" y="30"/>
                    <a:pt x="90" y="15"/>
                  </a:cubicBezTo>
                  <a:cubicBezTo>
                    <a:pt x="120" y="0"/>
                    <a:pt x="145" y="18"/>
                    <a:pt x="180" y="45"/>
                  </a:cubicBezTo>
                  <a:cubicBezTo>
                    <a:pt x="215" y="72"/>
                    <a:pt x="248" y="110"/>
                    <a:pt x="300" y="175"/>
                  </a:cubicBezTo>
                  <a:cubicBezTo>
                    <a:pt x="352" y="240"/>
                    <a:pt x="435" y="360"/>
                    <a:pt x="490" y="435"/>
                  </a:cubicBezTo>
                  <a:cubicBezTo>
                    <a:pt x="545" y="510"/>
                    <a:pt x="587" y="567"/>
                    <a:pt x="630" y="625"/>
                  </a:cubicBezTo>
                </a:path>
              </a:pathLst>
            </a:custGeom>
            <a:noFill/>
            <a:ln w="2540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931" name="Text Box 120"/>
            <p:cNvSpPr txBox="1">
              <a:spLocks noChangeArrowheads="1"/>
            </p:cNvSpPr>
            <p:nvPr/>
          </p:nvSpPr>
          <p:spPr bwMode="auto">
            <a:xfrm>
              <a:off x="4337" y="3028"/>
              <a:ext cx="19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32" name="Text Box 121"/>
            <p:cNvSpPr txBox="1">
              <a:spLocks noChangeArrowheads="1"/>
            </p:cNvSpPr>
            <p:nvPr/>
          </p:nvSpPr>
          <p:spPr bwMode="auto">
            <a:xfrm>
              <a:off x="4551" y="3152"/>
              <a:ext cx="34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33" name="Line 28"/>
            <p:cNvSpPr>
              <a:spLocks noChangeShapeType="1"/>
            </p:cNvSpPr>
            <p:nvPr/>
          </p:nvSpPr>
          <p:spPr bwMode="auto">
            <a:xfrm>
              <a:off x="649" y="3206"/>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34" name="Line 100"/>
            <p:cNvSpPr>
              <a:spLocks noChangeShapeType="1"/>
            </p:cNvSpPr>
            <p:nvPr/>
          </p:nvSpPr>
          <p:spPr bwMode="auto">
            <a:xfrm>
              <a:off x="2933" y="3208"/>
              <a:ext cx="760"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35" name="Text Box 103"/>
            <p:cNvSpPr txBox="1">
              <a:spLocks noChangeArrowheads="1"/>
            </p:cNvSpPr>
            <p:nvPr/>
          </p:nvSpPr>
          <p:spPr bwMode="auto">
            <a:xfrm>
              <a:off x="3081" y="3137"/>
              <a:ext cx="29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36" name="Text Box 109"/>
            <p:cNvSpPr txBox="1">
              <a:spLocks noChangeArrowheads="1"/>
            </p:cNvSpPr>
            <p:nvPr/>
          </p:nvSpPr>
          <p:spPr bwMode="auto">
            <a:xfrm>
              <a:off x="3424" y="3140"/>
              <a:ext cx="20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37" name="Line 112"/>
            <p:cNvSpPr>
              <a:spLocks noChangeShapeType="1"/>
            </p:cNvSpPr>
            <p:nvPr/>
          </p:nvSpPr>
          <p:spPr bwMode="auto">
            <a:xfrm>
              <a:off x="4023" y="3208"/>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38" name="Line 122"/>
            <p:cNvSpPr>
              <a:spLocks noChangeShapeType="1"/>
            </p:cNvSpPr>
            <p:nvPr/>
          </p:nvSpPr>
          <p:spPr bwMode="auto">
            <a:xfrm>
              <a:off x="1773" y="3206"/>
              <a:ext cx="759" cy="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39" name="Text Box 123"/>
            <p:cNvSpPr txBox="1">
              <a:spLocks noChangeArrowheads="1"/>
            </p:cNvSpPr>
            <p:nvPr/>
          </p:nvSpPr>
          <p:spPr bwMode="auto">
            <a:xfrm>
              <a:off x="1565" y="2747"/>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u</a:t>
              </a:r>
              <a:r>
                <a:rPr lang="en-US" altLang="zh-CN" sz="1200" baseline="-25000">
                  <a:solidFill>
                    <a:srgbClr val="660066"/>
                  </a:solidFill>
                  <a:latin typeface="Times New Roman" panose="02020603050405020304" pitchFamily="18" charset="0"/>
                </a:rPr>
                <a:t>o</a:t>
              </a:r>
            </a:p>
          </p:txBody>
        </p:sp>
        <p:sp>
          <p:nvSpPr>
            <p:cNvPr id="674940" name="Text Box 124"/>
            <p:cNvSpPr txBox="1">
              <a:spLocks noChangeArrowheads="1"/>
            </p:cNvSpPr>
            <p:nvPr/>
          </p:nvSpPr>
          <p:spPr bwMode="auto">
            <a:xfrm>
              <a:off x="2399" y="3180"/>
              <a:ext cx="2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t</a:t>
              </a:r>
            </a:p>
          </p:txBody>
        </p:sp>
        <p:sp>
          <p:nvSpPr>
            <p:cNvPr id="674941" name="Text Box 125"/>
            <p:cNvSpPr txBox="1">
              <a:spLocks noChangeArrowheads="1"/>
            </p:cNvSpPr>
            <p:nvPr/>
          </p:nvSpPr>
          <p:spPr bwMode="auto">
            <a:xfrm>
              <a:off x="1608" y="3119"/>
              <a:ext cx="2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660066"/>
                  </a:solidFill>
                  <a:latin typeface="Times New Roman" panose="02020603050405020304" pitchFamily="18" charset="0"/>
                </a:rPr>
                <a:t>O</a:t>
              </a:r>
            </a:p>
          </p:txBody>
        </p:sp>
        <p:grpSp>
          <p:nvGrpSpPr>
            <p:cNvPr id="674942" name="Group 126"/>
            <p:cNvGrpSpPr>
              <a:grpSpLocks/>
            </p:cNvGrpSpPr>
            <p:nvPr/>
          </p:nvGrpSpPr>
          <p:grpSpPr bwMode="auto">
            <a:xfrm>
              <a:off x="1774" y="3204"/>
              <a:ext cx="611" cy="163"/>
              <a:chOff x="4170" y="6236"/>
              <a:chExt cx="1222" cy="343"/>
            </a:xfrm>
          </p:grpSpPr>
          <p:sp>
            <p:nvSpPr>
              <p:cNvPr id="674943" name="Freeform 127"/>
              <p:cNvSpPr>
                <a:spLocks/>
              </p:cNvSpPr>
              <p:nvPr/>
            </p:nvSpPr>
            <p:spPr bwMode="auto">
              <a:xfrm flipV="1">
                <a:off x="4170" y="6240"/>
                <a:ext cx="616" cy="339"/>
              </a:xfrm>
              <a:custGeom>
                <a:avLst/>
                <a:gdLst>
                  <a:gd name="T0" fmla="*/ 0 w 616"/>
                  <a:gd name="T1" fmla="*/ 339 h 339"/>
                  <a:gd name="T2" fmla="*/ 313 w 616"/>
                  <a:gd name="T3" fmla="*/ 0 h 339"/>
                  <a:gd name="T4" fmla="*/ 616 w 616"/>
                  <a:gd name="T5" fmla="*/ 336 h 339"/>
                  <a:gd name="T6" fmla="*/ 0 60000 65536"/>
                  <a:gd name="T7" fmla="*/ 0 60000 65536"/>
                  <a:gd name="T8" fmla="*/ 0 60000 65536"/>
                  <a:gd name="T9" fmla="*/ 0 w 616"/>
                  <a:gd name="T10" fmla="*/ 0 h 339"/>
                  <a:gd name="T11" fmla="*/ 616 w 616"/>
                  <a:gd name="T12" fmla="*/ 339 h 339"/>
                </a:gdLst>
                <a:ahLst/>
                <a:cxnLst>
                  <a:cxn ang="T6">
                    <a:pos x="T0" y="T1"/>
                  </a:cxn>
                  <a:cxn ang="T7">
                    <a:pos x="T2" y="T3"/>
                  </a:cxn>
                  <a:cxn ang="T8">
                    <a:pos x="T4" y="T5"/>
                  </a:cxn>
                </a:cxnLst>
                <a:rect l="T9" t="T10" r="T11" b="T12"/>
                <a:pathLst>
                  <a:path w="616" h="339">
                    <a:moveTo>
                      <a:pt x="0" y="339"/>
                    </a:moveTo>
                    <a:cubicBezTo>
                      <a:pt x="52" y="282"/>
                      <a:pt x="210" y="0"/>
                      <a:pt x="313" y="0"/>
                    </a:cubicBezTo>
                    <a:cubicBezTo>
                      <a:pt x="416" y="0"/>
                      <a:pt x="553" y="266"/>
                      <a:pt x="616" y="336"/>
                    </a:cubicBezTo>
                  </a:path>
                </a:pathLst>
              </a:custGeom>
              <a:noFill/>
              <a:ln w="25400">
                <a:solidFill>
                  <a:srgbClr val="00CC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4944" name="Freeform 128"/>
              <p:cNvSpPr>
                <a:spLocks/>
              </p:cNvSpPr>
              <p:nvPr/>
            </p:nvSpPr>
            <p:spPr bwMode="auto">
              <a:xfrm flipV="1">
                <a:off x="4786" y="6236"/>
                <a:ext cx="606" cy="343"/>
              </a:xfrm>
              <a:custGeom>
                <a:avLst/>
                <a:gdLst>
                  <a:gd name="T0" fmla="*/ 0 w 606"/>
                  <a:gd name="T1" fmla="*/ 340 h 343"/>
                  <a:gd name="T2" fmla="*/ 313 w 606"/>
                  <a:gd name="T3" fmla="*/ 1 h 343"/>
                  <a:gd name="T4" fmla="*/ 606 w 606"/>
                  <a:gd name="T5" fmla="*/ 343 h 343"/>
                  <a:gd name="T6" fmla="*/ 0 60000 65536"/>
                  <a:gd name="T7" fmla="*/ 0 60000 65536"/>
                  <a:gd name="T8" fmla="*/ 0 60000 65536"/>
                  <a:gd name="T9" fmla="*/ 0 w 606"/>
                  <a:gd name="T10" fmla="*/ 0 h 343"/>
                  <a:gd name="T11" fmla="*/ 606 w 606"/>
                  <a:gd name="T12" fmla="*/ 343 h 343"/>
                </a:gdLst>
                <a:ahLst/>
                <a:cxnLst>
                  <a:cxn ang="T6">
                    <a:pos x="T0" y="T1"/>
                  </a:cxn>
                  <a:cxn ang="T7">
                    <a:pos x="T2" y="T3"/>
                  </a:cxn>
                  <a:cxn ang="T8">
                    <a:pos x="T4" y="T5"/>
                  </a:cxn>
                </a:cxnLst>
                <a:rect l="T9" t="T10" r="T11" b="T12"/>
                <a:pathLst>
                  <a:path w="606" h="343">
                    <a:moveTo>
                      <a:pt x="0" y="340"/>
                    </a:moveTo>
                    <a:cubicBezTo>
                      <a:pt x="52" y="283"/>
                      <a:pt x="212" y="0"/>
                      <a:pt x="313" y="1"/>
                    </a:cubicBezTo>
                    <a:cubicBezTo>
                      <a:pt x="414" y="2"/>
                      <a:pt x="545" y="272"/>
                      <a:pt x="606" y="343"/>
                    </a:cubicBezTo>
                  </a:path>
                </a:pathLst>
              </a:custGeom>
              <a:noFill/>
              <a:ln w="25400">
                <a:solidFill>
                  <a:srgbClr val="00CC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674945" name="Text Box 129"/>
            <p:cNvSpPr txBox="1">
              <a:spLocks noChangeArrowheads="1"/>
            </p:cNvSpPr>
            <p:nvPr/>
          </p:nvSpPr>
          <p:spPr bwMode="auto">
            <a:xfrm>
              <a:off x="1835" y="3164"/>
              <a:ext cx="25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46" name="Text Box 130"/>
            <p:cNvSpPr txBox="1">
              <a:spLocks noChangeArrowheads="1"/>
            </p:cNvSpPr>
            <p:nvPr/>
          </p:nvSpPr>
          <p:spPr bwMode="auto">
            <a:xfrm>
              <a:off x="2130" y="3164"/>
              <a:ext cx="255"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660066"/>
                  </a:solidFill>
                  <a:latin typeface="Times New Roman" panose="02020603050405020304" pitchFamily="18" charset="0"/>
                </a:rPr>
                <a:t>–</a:t>
              </a:r>
            </a:p>
          </p:txBody>
        </p:sp>
        <p:sp>
          <p:nvSpPr>
            <p:cNvPr id="674947" name="Line 19"/>
            <p:cNvSpPr>
              <a:spLocks noChangeShapeType="1"/>
            </p:cNvSpPr>
            <p:nvPr/>
          </p:nvSpPr>
          <p:spPr bwMode="auto">
            <a:xfrm flipV="1">
              <a:off x="1773" y="2098"/>
              <a:ext cx="0" cy="580"/>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48" name="Line 52"/>
            <p:cNvSpPr>
              <a:spLocks noChangeShapeType="1"/>
            </p:cNvSpPr>
            <p:nvPr/>
          </p:nvSpPr>
          <p:spPr bwMode="auto">
            <a:xfrm flipH="1" flipV="1">
              <a:off x="1772" y="1208"/>
              <a:ext cx="0" cy="624"/>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4949" name="Line 131"/>
            <p:cNvSpPr>
              <a:spLocks noChangeShapeType="1"/>
            </p:cNvSpPr>
            <p:nvPr/>
          </p:nvSpPr>
          <p:spPr bwMode="auto">
            <a:xfrm flipV="1">
              <a:off x="1768" y="2794"/>
              <a:ext cx="0" cy="602"/>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674953" name="Text Box 137"/>
          <p:cNvSpPr txBox="1">
            <a:spLocks noChangeArrowheads="1"/>
          </p:cNvSpPr>
          <p:nvPr/>
        </p:nvSpPr>
        <p:spPr bwMode="auto">
          <a:xfrm>
            <a:off x="2424113" y="5084764"/>
            <a:ext cx="3816350" cy="83099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rPr>
              <a:t>、</a:t>
            </a:r>
            <a:r>
              <a:rPr kumimoji="1" lang="en-US" altLang="zh-CN" sz="2000" b="1" i="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dirty="0">
                <a:latin typeface="Times New Roman" panose="02020603050405020304" pitchFamily="18" charset="0"/>
              </a:rPr>
              <a:t>有相同极性，输出为正；</a:t>
            </a:r>
          </a:p>
          <a:p>
            <a:pPr>
              <a:lnSpc>
                <a:spcPct val="120000"/>
              </a:lnSpc>
            </a:pP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t>、</a:t>
            </a:r>
            <a:r>
              <a:rPr kumimoji="1" lang="en-US" altLang="zh-CN" sz="2000" b="1" i="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b="1" dirty="0"/>
              <a:t>有相反极性，输出为负；</a:t>
            </a:r>
          </a:p>
        </p:txBody>
      </p:sp>
      <p:sp>
        <p:nvSpPr>
          <p:cNvPr id="674954" name="Text Box 138"/>
          <p:cNvSpPr txBox="1">
            <a:spLocks noChangeArrowheads="1"/>
          </p:cNvSpPr>
          <p:nvPr/>
        </p:nvSpPr>
        <p:spPr bwMode="auto">
          <a:xfrm>
            <a:off x="6527801" y="5084764"/>
            <a:ext cx="4036626" cy="83099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000" b="1" i="1"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a:solidFill>
                  <a:srgbClr val="030301"/>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rPr>
              <a:t>、</a:t>
            </a:r>
            <a:r>
              <a:rPr kumimoji="1" lang="en-US" altLang="zh-CN" sz="2000" b="1" i="1"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000" b="1" i="1" baseline="-25000" dirty="0" err="1">
                <a:solidFill>
                  <a:srgbClr val="03030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dirty="0">
                <a:latin typeface="Times New Roman" panose="02020603050405020304" pitchFamily="18" charset="0"/>
              </a:rPr>
              <a:t>有相差</a:t>
            </a:r>
            <a:r>
              <a:rPr lang="en-US" altLang="zh-CN" sz="2000" b="1" dirty="0">
                <a:latin typeface="Times New Roman" panose="02020603050405020304" pitchFamily="18" charset="0"/>
              </a:rPr>
              <a:t>90</a:t>
            </a:r>
            <a:r>
              <a:rPr lang="zh-CN" altLang="en-US" sz="2000" b="1" dirty="0">
                <a:latin typeface="Times New Roman" panose="02020603050405020304" pitchFamily="18" charset="0"/>
              </a:rPr>
              <a:t>度，二者极性相同输出为正、极性相反输出为负；</a:t>
            </a:r>
          </a:p>
        </p:txBody>
      </p:sp>
      <p:sp>
        <p:nvSpPr>
          <p:cNvPr id="139"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Tree>
    <p:extLst>
      <p:ext uri="{BB962C8B-B14F-4D97-AF65-F5344CB8AC3E}">
        <p14:creationId xmlns:p14="http://schemas.microsoft.com/office/powerpoint/2010/main" val="9980106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8" name="Text Box 5"/>
          <p:cNvSpPr txBox="1">
            <a:spLocks noChangeAspect="1" noChangeArrowheads="1"/>
          </p:cNvSpPr>
          <p:nvPr/>
        </p:nvSpPr>
        <p:spPr bwMode="auto">
          <a:xfrm>
            <a:off x="1897063" y="3822951"/>
            <a:ext cx="9271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000066"/>
                </a:solidFill>
                <a:latin typeface="Times New Roman" panose="02020603050405020304" pitchFamily="18" charset="0"/>
              </a:rPr>
              <a:t>振荡器</a:t>
            </a:r>
          </a:p>
        </p:txBody>
      </p:sp>
      <p:sp>
        <p:nvSpPr>
          <p:cNvPr id="676869" name="Rectangle 6"/>
          <p:cNvSpPr>
            <a:spLocks noChangeAspect="1" noChangeArrowheads="1"/>
          </p:cNvSpPr>
          <p:nvPr/>
        </p:nvSpPr>
        <p:spPr bwMode="auto">
          <a:xfrm>
            <a:off x="1744664" y="1973512"/>
            <a:ext cx="6904037" cy="3822700"/>
          </a:xfrm>
          <a:prstGeom prst="rect">
            <a:avLst/>
          </a:prstGeom>
          <a:noFill/>
          <a:ln w="9525">
            <a:solidFill>
              <a:srgbClr val="33CCCC"/>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1200">
              <a:solidFill>
                <a:srgbClr val="000066"/>
              </a:solidFill>
              <a:latin typeface="Times New Roman" panose="02020603050405020304" pitchFamily="18" charset="0"/>
            </a:endParaRPr>
          </a:p>
        </p:txBody>
      </p:sp>
      <p:sp>
        <p:nvSpPr>
          <p:cNvPr id="676870" name="Line 7"/>
          <p:cNvSpPr>
            <a:spLocks noChangeAspect="1" noChangeShapeType="1"/>
          </p:cNvSpPr>
          <p:nvPr/>
        </p:nvSpPr>
        <p:spPr bwMode="auto">
          <a:xfrm>
            <a:off x="1741488" y="4265862"/>
            <a:ext cx="3390900" cy="1588"/>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1" name="Text Box 8"/>
          <p:cNvSpPr txBox="1">
            <a:spLocks noChangeAspect="1" noChangeArrowheads="1"/>
          </p:cNvSpPr>
          <p:nvPr/>
        </p:nvSpPr>
        <p:spPr bwMode="auto">
          <a:xfrm>
            <a:off x="2679701" y="3867400"/>
            <a:ext cx="6207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+15V</a:t>
            </a:r>
          </a:p>
        </p:txBody>
      </p:sp>
      <p:sp>
        <p:nvSpPr>
          <p:cNvPr id="676872" name="Text Box 9"/>
          <p:cNvSpPr txBox="1">
            <a:spLocks noChangeAspect="1" noChangeArrowheads="1"/>
          </p:cNvSpPr>
          <p:nvPr/>
        </p:nvSpPr>
        <p:spPr bwMode="auto">
          <a:xfrm>
            <a:off x="5118100" y="4261100"/>
            <a:ext cx="8143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solidFill>
                  <a:srgbClr val="000066"/>
                </a:solidFill>
                <a:latin typeface="Times New Roman" panose="02020603050405020304" pitchFamily="18" charset="0"/>
              </a:rPr>
              <a:t>传感器</a:t>
            </a:r>
            <a:endParaRPr lang="zh-CN" altLang="en-US" sz="1600" baseline="-25000">
              <a:solidFill>
                <a:srgbClr val="000066"/>
              </a:solidFill>
              <a:latin typeface="Times New Roman" panose="02020603050405020304" pitchFamily="18" charset="0"/>
            </a:endParaRPr>
          </a:p>
        </p:txBody>
      </p:sp>
      <p:sp>
        <p:nvSpPr>
          <p:cNvPr id="676873" name="Text Box 10"/>
          <p:cNvSpPr txBox="1">
            <a:spLocks noChangeAspect="1" noChangeArrowheads="1"/>
          </p:cNvSpPr>
          <p:nvPr/>
        </p:nvSpPr>
        <p:spPr bwMode="auto">
          <a:xfrm>
            <a:off x="8189913" y="2805362"/>
            <a:ext cx="4000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u</a:t>
            </a:r>
            <a:r>
              <a:rPr lang="en-US" altLang="zh-CN" sz="1200" baseline="-25000">
                <a:solidFill>
                  <a:srgbClr val="000066"/>
                </a:solidFill>
                <a:latin typeface="Times New Roman" panose="02020603050405020304" pitchFamily="18" charset="0"/>
              </a:rPr>
              <a:t>o</a:t>
            </a:r>
            <a:endParaRPr lang="en-US" altLang="zh-CN" sz="1200" i="1" baseline="-25000">
              <a:solidFill>
                <a:srgbClr val="000066"/>
              </a:solidFill>
              <a:latin typeface="Times New Roman" panose="02020603050405020304" pitchFamily="18" charset="0"/>
            </a:endParaRPr>
          </a:p>
        </p:txBody>
      </p:sp>
      <p:sp>
        <p:nvSpPr>
          <p:cNvPr id="676874" name="Line 11"/>
          <p:cNvSpPr>
            <a:spLocks noChangeAspect="1" noChangeShapeType="1"/>
          </p:cNvSpPr>
          <p:nvPr/>
        </p:nvSpPr>
        <p:spPr bwMode="auto">
          <a:xfrm flipH="1">
            <a:off x="2770189" y="3284787"/>
            <a:ext cx="2127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5" name="Line 12"/>
          <p:cNvSpPr>
            <a:spLocks noChangeAspect="1" noChangeShapeType="1"/>
          </p:cNvSpPr>
          <p:nvPr/>
        </p:nvSpPr>
        <p:spPr bwMode="auto">
          <a:xfrm flipH="1">
            <a:off x="2538413" y="3284787"/>
            <a:ext cx="2397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6" name="Line 13"/>
          <p:cNvSpPr>
            <a:spLocks noChangeShapeType="1"/>
          </p:cNvSpPr>
          <p:nvPr/>
        </p:nvSpPr>
        <p:spPr bwMode="auto">
          <a:xfrm flipV="1">
            <a:off x="3152775" y="3405437"/>
            <a:ext cx="0" cy="3127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7" name="Line 14"/>
          <p:cNvSpPr>
            <a:spLocks noChangeAspect="1" noChangeShapeType="1"/>
          </p:cNvSpPr>
          <p:nvPr/>
        </p:nvSpPr>
        <p:spPr bwMode="auto">
          <a:xfrm flipV="1">
            <a:off x="3149600" y="2972051"/>
            <a:ext cx="1588" cy="193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8" name="Line 15"/>
          <p:cNvSpPr>
            <a:spLocks noChangeAspect="1" noChangeShapeType="1"/>
          </p:cNvSpPr>
          <p:nvPr/>
        </p:nvSpPr>
        <p:spPr bwMode="auto">
          <a:xfrm rot="16200000" flipH="1">
            <a:off x="3671094" y="3158581"/>
            <a:ext cx="0" cy="115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9" name="Line 16"/>
          <p:cNvSpPr>
            <a:spLocks noChangeAspect="1" noChangeShapeType="1"/>
          </p:cNvSpPr>
          <p:nvPr/>
        </p:nvSpPr>
        <p:spPr bwMode="auto">
          <a:xfrm rot="16200000" flipH="1">
            <a:off x="3671094" y="3201443"/>
            <a:ext cx="0" cy="115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0" name="Line 17"/>
          <p:cNvSpPr>
            <a:spLocks noChangeShapeType="1"/>
          </p:cNvSpPr>
          <p:nvPr/>
        </p:nvSpPr>
        <p:spPr bwMode="auto">
          <a:xfrm flipH="1">
            <a:off x="3897313" y="3207000"/>
            <a:ext cx="165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1" name="Line 18"/>
          <p:cNvSpPr>
            <a:spLocks noChangeAspect="1" noChangeShapeType="1"/>
          </p:cNvSpPr>
          <p:nvPr/>
        </p:nvSpPr>
        <p:spPr bwMode="auto">
          <a:xfrm flipV="1">
            <a:off x="3897314" y="2962526"/>
            <a:ext cx="1587" cy="255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2" name="Line 19"/>
          <p:cNvSpPr>
            <a:spLocks noChangeAspect="1" noChangeShapeType="1"/>
          </p:cNvSpPr>
          <p:nvPr/>
        </p:nvSpPr>
        <p:spPr bwMode="auto">
          <a:xfrm flipV="1">
            <a:off x="3662363" y="2378326"/>
            <a:ext cx="0" cy="8334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3" name="Line 20"/>
          <p:cNvSpPr>
            <a:spLocks noChangeShapeType="1"/>
          </p:cNvSpPr>
          <p:nvPr/>
        </p:nvSpPr>
        <p:spPr bwMode="auto">
          <a:xfrm flipH="1">
            <a:off x="3656014" y="2379912"/>
            <a:ext cx="4032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4" name="Line 21"/>
          <p:cNvSpPr>
            <a:spLocks noChangeShapeType="1"/>
          </p:cNvSpPr>
          <p:nvPr/>
        </p:nvSpPr>
        <p:spPr bwMode="auto">
          <a:xfrm>
            <a:off x="2762250" y="2821237"/>
            <a:ext cx="13096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5" name="Line 22"/>
          <p:cNvSpPr>
            <a:spLocks noChangeAspect="1" noChangeShapeType="1"/>
          </p:cNvSpPr>
          <p:nvPr/>
        </p:nvSpPr>
        <p:spPr bwMode="auto">
          <a:xfrm>
            <a:off x="3662364" y="3264150"/>
            <a:ext cx="1587" cy="7350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6" name="Oval 23"/>
          <p:cNvSpPr>
            <a:spLocks noChangeAspect="1" noChangeArrowheads="1"/>
          </p:cNvSpPr>
          <p:nvPr/>
        </p:nvSpPr>
        <p:spPr bwMode="auto">
          <a:xfrm>
            <a:off x="7843838" y="3146676"/>
            <a:ext cx="222250" cy="21907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887" name="Line 24"/>
          <p:cNvSpPr>
            <a:spLocks noChangeAspect="1" noChangeShapeType="1"/>
          </p:cNvSpPr>
          <p:nvPr/>
        </p:nvSpPr>
        <p:spPr bwMode="auto">
          <a:xfrm>
            <a:off x="7500939" y="3503862"/>
            <a:ext cx="4667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8" name="Line 25"/>
          <p:cNvSpPr>
            <a:spLocks noChangeAspect="1" noChangeShapeType="1"/>
          </p:cNvSpPr>
          <p:nvPr/>
        </p:nvSpPr>
        <p:spPr bwMode="auto">
          <a:xfrm>
            <a:off x="7948613" y="3378451"/>
            <a:ext cx="0" cy="136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9" name="Line 26"/>
          <p:cNvSpPr>
            <a:spLocks noChangeAspect="1" noChangeShapeType="1"/>
          </p:cNvSpPr>
          <p:nvPr/>
        </p:nvSpPr>
        <p:spPr bwMode="auto">
          <a:xfrm>
            <a:off x="6024563" y="2754562"/>
            <a:ext cx="201612"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6890" name="Line 27"/>
          <p:cNvSpPr>
            <a:spLocks noChangeAspect="1" noChangeShapeType="1"/>
          </p:cNvSpPr>
          <p:nvPr/>
        </p:nvSpPr>
        <p:spPr bwMode="auto">
          <a:xfrm rot="5400000" flipH="1" flipV="1">
            <a:off x="7854157" y="3241132"/>
            <a:ext cx="190500" cy="1587"/>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6891" name="Oval 28"/>
          <p:cNvSpPr>
            <a:spLocks noChangeAspect="1" noChangeArrowheads="1"/>
          </p:cNvSpPr>
          <p:nvPr/>
        </p:nvSpPr>
        <p:spPr bwMode="auto">
          <a:xfrm>
            <a:off x="8208963" y="2938713"/>
            <a:ext cx="44450" cy="4286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892" name="Line 29"/>
          <p:cNvSpPr>
            <a:spLocks noChangeAspect="1" noChangeShapeType="1"/>
          </p:cNvSpPr>
          <p:nvPr/>
        </p:nvSpPr>
        <p:spPr bwMode="auto">
          <a:xfrm>
            <a:off x="4260850" y="3156200"/>
            <a:ext cx="11366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3" name="Rectangle 30"/>
          <p:cNvSpPr>
            <a:spLocks noChangeAspect="1" noChangeArrowheads="1"/>
          </p:cNvSpPr>
          <p:nvPr/>
        </p:nvSpPr>
        <p:spPr bwMode="auto">
          <a:xfrm>
            <a:off x="5532438" y="3410200"/>
            <a:ext cx="133350" cy="4048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894" name="Line 31"/>
          <p:cNvSpPr>
            <a:spLocks noChangeAspect="1" noChangeShapeType="1"/>
          </p:cNvSpPr>
          <p:nvPr/>
        </p:nvSpPr>
        <p:spPr bwMode="auto">
          <a:xfrm>
            <a:off x="5594350" y="3815012"/>
            <a:ext cx="0" cy="319088"/>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6895" name="Oval 32"/>
          <p:cNvSpPr>
            <a:spLocks noChangeArrowheads="1"/>
          </p:cNvSpPr>
          <p:nvPr/>
        </p:nvSpPr>
        <p:spPr bwMode="auto">
          <a:xfrm>
            <a:off x="5516563" y="4111875"/>
            <a:ext cx="184150" cy="1841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896" name="Line 33"/>
          <p:cNvSpPr>
            <a:spLocks noChangeAspect="1" noChangeShapeType="1"/>
          </p:cNvSpPr>
          <p:nvPr/>
        </p:nvSpPr>
        <p:spPr bwMode="auto">
          <a:xfrm>
            <a:off x="5389563" y="4308725"/>
            <a:ext cx="4000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7" name="Line 34"/>
          <p:cNvSpPr>
            <a:spLocks noChangeAspect="1" noChangeShapeType="1"/>
          </p:cNvSpPr>
          <p:nvPr/>
        </p:nvSpPr>
        <p:spPr bwMode="auto">
          <a:xfrm flipH="1">
            <a:off x="5381626" y="4313488"/>
            <a:ext cx="79375" cy="34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8" name="Line 35"/>
          <p:cNvSpPr>
            <a:spLocks noChangeAspect="1" noChangeShapeType="1"/>
          </p:cNvSpPr>
          <p:nvPr/>
        </p:nvSpPr>
        <p:spPr bwMode="auto">
          <a:xfrm flipH="1">
            <a:off x="5461001" y="4313487"/>
            <a:ext cx="79375" cy="38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9" name="Line 36"/>
          <p:cNvSpPr>
            <a:spLocks noChangeAspect="1" noChangeShapeType="1"/>
          </p:cNvSpPr>
          <p:nvPr/>
        </p:nvSpPr>
        <p:spPr bwMode="auto">
          <a:xfrm flipH="1">
            <a:off x="5540376" y="4308725"/>
            <a:ext cx="80963" cy="42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0" name="Line 37"/>
          <p:cNvSpPr>
            <a:spLocks noChangeAspect="1" noChangeShapeType="1"/>
          </p:cNvSpPr>
          <p:nvPr/>
        </p:nvSpPr>
        <p:spPr bwMode="auto">
          <a:xfrm flipH="1">
            <a:off x="5611814" y="4316663"/>
            <a:ext cx="71437" cy="34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1" name="Line 38"/>
          <p:cNvSpPr>
            <a:spLocks noChangeAspect="1" noChangeShapeType="1"/>
          </p:cNvSpPr>
          <p:nvPr/>
        </p:nvSpPr>
        <p:spPr bwMode="auto">
          <a:xfrm flipH="1">
            <a:off x="5692775" y="4313487"/>
            <a:ext cx="69850" cy="38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2" name="Line 39"/>
          <p:cNvSpPr>
            <a:spLocks noChangeShapeType="1"/>
          </p:cNvSpPr>
          <p:nvPr/>
        </p:nvSpPr>
        <p:spPr bwMode="auto">
          <a:xfrm>
            <a:off x="4244976" y="4070600"/>
            <a:ext cx="1173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3" name="Line 40"/>
          <p:cNvSpPr>
            <a:spLocks noChangeAspect="1" noChangeShapeType="1"/>
          </p:cNvSpPr>
          <p:nvPr/>
        </p:nvSpPr>
        <p:spPr bwMode="auto">
          <a:xfrm>
            <a:off x="5407025" y="4064251"/>
            <a:ext cx="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4" name="Line 41"/>
          <p:cNvSpPr>
            <a:spLocks noChangeAspect="1" noChangeShapeType="1"/>
          </p:cNvSpPr>
          <p:nvPr/>
        </p:nvSpPr>
        <p:spPr bwMode="auto">
          <a:xfrm>
            <a:off x="5075239" y="3754687"/>
            <a:ext cx="198437" cy="1588"/>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6905" name="Line 42"/>
          <p:cNvSpPr>
            <a:spLocks noChangeAspect="1" noChangeShapeType="1"/>
          </p:cNvSpPr>
          <p:nvPr/>
        </p:nvSpPr>
        <p:spPr bwMode="auto">
          <a:xfrm flipH="1">
            <a:off x="4457700" y="3503862"/>
            <a:ext cx="184150"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6906" name="Line 44"/>
          <p:cNvSpPr>
            <a:spLocks noChangeAspect="1" noChangeShapeType="1"/>
          </p:cNvSpPr>
          <p:nvPr/>
        </p:nvSpPr>
        <p:spPr bwMode="auto">
          <a:xfrm>
            <a:off x="4643438" y="3497513"/>
            <a:ext cx="0" cy="150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7" name="Line 45"/>
          <p:cNvSpPr>
            <a:spLocks noChangeAspect="1" noChangeShapeType="1"/>
          </p:cNvSpPr>
          <p:nvPr/>
        </p:nvSpPr>
        <p:spPr bwMode="auto">
          <a:xfrm>
            <a:off x="4564063" y="3648325"/>
            <a:ext cx="150812"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8" name="Line 46"/>
          <p:cNvSpPr>
            <a:spLocks noChangeAspect="1" noChangeShapeType="1"/>
          </p:cNvSpPr>
          <p:nvPr/>
        </p:nvSpPr>
        <p:spPr bwMode="auto">
          <a:xfrm>
            <a:off x="4741863" y="3588000"/>
            <a:ext cx="196850"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6909" name="Line 47"/>
          <p:cNvSpPr>
            <a:spLocks noChangeShapeType="1"/>
          </p:cNvSpPr>
          <p:nvPr/>
        </p:nvSpPr>
        <p:spPr bwMode="auto">
          <a:xfrm>
            <a:off x="4741863" y="3583238"/>
            <a:ext cx="0" cy="866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0" name="Line 48"/>
          <p:cNvSpPr>
            <a:spLocks noChangeShapeType="1"/>
          </p:cNvSpPr>
          <p:nvPr/>
        </p:nvSpPr>
        <p:spPr bwMode="auto">
          <a:xfrm>
            <a:off x="5307013" y="3588000"/>
            <a:ext cx="1079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1" name="Line 49"/>
          <p:cNvSpPr>
            <a:spLocks noChangeAspect="1" noChangeShapeType="1"/>
          </p:cNvSpPr>
          <p:nvPr/>
        </p:nvSpPr>
        <p:spPr bwMode="auto">
          <a:xfrm>
            <a:off x="3741738" y="4443662"/>
            <a:ext cx="9969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2" name="Line 50"/>
          <p:cNvSpPr>
            <a:spLocks noChangeAspect="1" noChangeShapeType="1"/>
          </p:cNvSpPr>
          <p:nvPr/>
        </p:nvSpPr>
        <p:spPr bwMode="auto">
          <a:xfrm>
            <a:off x="3738563" y="4805612"/>
            <a:ext cx="13319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3" name="Line 51"/>
          <p:cNvSpPr>
            <a:spLocks noChangeAspect="1" noChangeShapeType="1"/>
          </p:cNvSpPr>
          <p:nvPr/>
        </p:nvSpPr>
        <p:spPr bwMode="auto">
          <a:xfrm>
            <a:off x="4013200" y="4678612"/>
            <a:ext cx="0" cy="3746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4" name="Line 53"/>
          <p:cNvSpPr>
            <a:spLocks noChangeShapeType="1"/>
          </p:cNvSpPr>
          <p:nvPr/>
        </p:nvSpPr>
        <p:spPr bwMode="auto">
          <a:xfrm flipH="1">
            <a:off x="4252913" y="2027487"/>
            <a:ext cx="25511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5" name="Line 54"/>
          <p:cNvSpPr>
            <a:spLocks noChangeShapeType="1"/>
          </p:cNvSpPr>
          <p:nvPr/>
        </p:nvSpPr>
        <p:spPr bwMode="auto">
          <a:xfrm>
            <a:off x="4252913" y="2021138"/>
            <a:ext cx="0" cy="2524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6" name="Line 55"/>
          <p:cNvSpPr>
            <a:spLocks noChangeAspect="1" noChangeShapeType="1"/>
          </p:cNvSpPr>
          <p:nvPr/>
        </p:nvSpPr>
        <p:spPr bwMode="auto">
          <a:xfrm>
            <a:off x="4260850" y="3048250"/>
            <a:ext cx="1854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7" name="Line 56"/>
          <p:cNvSpPr>
            <a:spLocks noChangeShapeType="1"/>
          </p:cNvSpPr>
          <p:nvPr/>
        </p:nvSpPr>
        <p:spPr bwMode="auto">
          <a:xfrm>
            <a:off x="6119813" y="3041901"/>
            <a:ext cx="0" cy="4286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8" name="Line 57"/>
          <p:cNvSpPr>
            <a:spLocks noChangeShapeType="1"/>
          </p:cNvSpPr>
          <p:nvPr/>
        </p:nvSpPr>
        <p:spPr bwMode="auto">
          <a:xfrm>
            <a:off x="6110288" y="3468937"/>
            <a:ext cx="673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9" name="Line 58"/>
          <p:cNvSpPr>
            <a:spLocks noChangeShapeType="1"/>
          </p:cNvSpPr>
          <p:nvPr/>
        </p:nvSpPr>
        <p:spPr bwMode="auto">
          <a:xfrm>
            <a:off x="5862638" y="2656138"/>
            <a:ext cx="0" cy="10398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0" name="Line 59"/>
          <p:cNvSpPr>
            <a:spLocks noChangeAspect="1" noChangeShapeType="1"/>
          </p:cNvSpPr>
          <p:nvPr/>
        </p:nvSpPr>
        <p:spPr bwMode="auto">
          <a:xfrm>
            <a:off x="5861050" y="3680075"/>
            <a:ext cx="23764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1" name="Line 60"/>
          <p:cNvSpPr>
            <a:spLocks noChangeAspect="1" noChangeShapeType="1"/>
          </p:cNvSpPr>
          <p:nvPr/>
        </p:nvSpPr>
        <p:spPr bwMode="auto">
          <a:xfrm>
            <a:off x="8234363" y="3681663"/>
            <a:ext cx="0" cy="881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2" name="Line 61"/>
          <p:cNvSpPr>
            <a:spLocks noChangeAspect="1" noChangeShapeType="1"/>
          </p:cNvSpPr>
          <p:nvPr/>
        </p:nvSpPr>
        <p:spPr bwMode="auto">
          <a:xfrm>
            <a:off x="3889376" y="4645275"/>
            <a:ext cx="19272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3" name="Line 62"/>
          <p:cNvSpPr>
            <a:spLocks noChangeShapeType="1"/>
          </p:cNvSpPr>
          <p:nvPr/>
        </p:nvSpPr>
        <p:spPr bwMode="auto">
          <a:xfrm>
            <a:off x="5815014" y="4645275"/>
            <a:ext cx="1587" cy="5762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4" name="Oval 63"/>
          <p:cNvSpPr>
            <a:spLocks noChangeArrowheads="1"/>
          </p:cNvSpPr>
          <p:nvPr/>
        </p:nvSpPr>
        <p:spPr bwMode="auto">
          <a:xfrm>
            <a:off x="2754314" y="3268913"/>
            <a:ext cx="34925" cy="349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925" name="Oval 64"/>
          <p:cNvSpPr>
            <a:spLocks noChangeArrowheads="1"/>
          </p:cNvSpPr>
          <p:nvPr/>
        </p:nvSpPr>
        <p:spPr bwMode="auto">
          <a:xfrm flipH="1">
            <a:off x="3125789" y="4011863"/>
            <a:ext cx="39687" cy="4127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926" name="Oval 66"/>
          <p:cNvSpPr>
            <a:spLocks noChangeArrowheads="1"/>
          </p:cNvSpPr>
          <p:nvPr/>
        </p:nvSpPr>
        <p:spPr bwMode="auto">
          <a:xfrm flipH="1">
            <a:off x="7929564" y="3484813"/>
            <a:ext cx="34925" cy="349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927" name="Text Box 68"/>
          <p:cNvSpPr txBox="1">
            <a:spLocks noChangeAspect="1" noChangeArrowheads="1"/>
          </p:cNvSpPr>
          <p:nvPr/>
        </p:nvSpPr>
        <p:spPr bwMode="auto">
          <a:xfrm>
            <a:off x="2938464" y="2968876"/>
            <a:ext cx="4079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V</a:t>
            </a:r>
          </a:p>
        </p:txBody>
      </p:sp>
      <p:sp>
        <p:nvSpPr>
          <p:cNvPr id="676928" name="Text Box 69"/>
          <p:cNvSpPr txBox="1">
            <a:spLocks noChangeAspect="1" noChangeArrowheads="1"/>
          </p:cNvSpPr>
          <p:nvPr/>
        </p:nvSpPr>
        <p:spPr bwMode="auto">
          <a:xfrm>
            <a:off x="2459039" y="2984751"/>
            <a:ext cx="4079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C</a:t>
            </a:r>
          </a:p>
        </p:txBody>
      </p:sp>
      <p:sp>
        <p:nvSpPr>
          <p:cNvPr id="676929" name="Text Box 70"/>
          <p:cNvSpPr txBox="1">
            <a:spLocks noChangeAspect="1" noChangeArrowheads="1"/>
          </p:cNvSpPr>
          <p:nvPr/>
        </p:nvSpPr>
        <p:spPr bwMode="auto">
          <a:xfrm>
            <a:off x="3906839" y="2140201"/>
            <a:ext cx="4079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T</a:t>
            </a:r>
          </a:p>
        </p:txBody>
      </p:sp>
      <p:sp>
        <p:nvSpPr>
          <p:cNvPr id="676930" name="Text Box 71"/>
          <p:cNvSpPr txBox="1">
            <a:spLocks noChangeAspect="1" noChangeArrowheads="1"/>
          </p:cNvSpPr>
          <p:nvPr/>
        </p:nvSpPr>
        <p:spPr bwMode="auto">
          <a:xfrm>
            <a:off x="4211638" y="1986213"/>
            <a:ext cx="373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1</a:t>
            </a:r>
          </a:p>
        </p:txBody>
      </p:sp>
      <p:sp>
        <p:nvSpPr>
          <p:cNvPr id="676931" name="Text Box 72"/>
          <p:cNvSpPr txBox="1">
            <a:spLocks noChangeAspect="1" noChangeArrowheads="1"/>
          </p:cNvSpPr>
          <p:nvPr/>
        </p:nvSpPr>
        <p:spPr bwMode="auto">
          <a:xfrm>
            <a:off x="4186238" y="2443412"/>
            <a:ext cx="37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2</a:t>
            </a:r>
          </a:p>
        </p:txBody>
      </p:sp>
      <p:sp>
        <p:nvSpPr>
          <p:cNvPr id="676932" name="Text Box 73"/>
          <p:cNvSpPr txBox="1">
            <a:spLocks noChangeAspect="1" noChangeArrowheads="1"/>
          </p:cNvSpPr>
          <p:nvPr/>
        </p:nvSpPr>
        <p:spPr bwMode="auto">
          <a:xfrm>
            <a:off x="4189413" y="2822825"/>
            <a:ext cx="37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3</a:t>
            </a:r>
          </a:p>
        </p:txBody>
      </p:sp>
      <p:sp>
        <p:nvSpPr>
          <p:cNvPr id="676933" name="Text Box 74"/>
          <p:cNvSpPr txBox="1">
            <a:spLocks noChangeAspect="1" noChangeArrowheads="1"/>
          </p:cNvSpPr>
          <p:nvPr/>
        </p:nvSpPr>
        <p:spPr bwMode="auto">
          <a:xfrm>
            <a:off x="4054476" y="2999038"/>
            <a:ext cx="3730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4</a:t>
            </a:r>
          </a:p>
        </p:txBody>
      </p:sp>
      <p:sp>
        <p:nvSpPr>
          <p:cNvPr id="676934" name="Text Box 75"/>
          <p:cNvSpPr txBox="1">
            <a:spLocks noChangeAspect="1" noChangeArrowheads="1"/>
          </p:cNvSpPr>
          <p:nvPr/>
        </p:nvSpPr>
        <p:spPr bwMode="auto">
          <a:xfrm>
            <a:off x="4030664" y="3233987"/>
            <a:ext cx="3333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5</a:t>
            </a:r>
          </a:p>
        </p:txBody>
      </p:sp>
      <p:sp>
        <p:nvSpPr>
          <p:cNvPr id="676935" name="Text Box 76"/>
          <p:cNvSpPr txBox="1">
            <a:spLocks noChangeAspect="1" noChangeArrowheads="1"/>
          </p:cNvSpPr>
          <p:nvPr/>
        </p:nvSpPr>
        <p:spPr bwMode="auto">
          <a:xfrm>
            <a:off x="4033838" y="3632450"/>
            <a:ext cx="37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7</a:t>
            </a:r>
          </a:p>
        </p:txBody>
      </p:sp>
      <p:sp>
        <p:nvSpPr>
          <p:cNvPr id="676936" name="Text Box 77"/>
          <p:cNvSpPr txBox="1">
            <a:spLocks noChangeAspect="1" noChangeArrowheads="1"/>
          </p:cNvSpPr>
          <p:nvPr/>
        </p:nvSpPr>
        <p:spPr bwMode="auto">
          <a:xfrm>
            <a:off x="4027488" y="3376862"/>
            <a:ext cx="37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6</a:t>
            </a:r>
          </a:p>
        </p:txBody>
      </p:sp>
      <p:sp>
        <p:nvSpPr>
          <p:cNvPr id="676937" name="Text Box 78"/>
          <p:cNvSpPr txBox="1">
            <a:spLocks noChangeAspect="1" noChangeArrowheads="1"/>
          </p:cNvSpPr>
          <p:nvPr/>
        </p:nvSpPr>
        <p:spPr bwMode="auto">
          <a:xfrm>
            <a:off x="7065963" y="2029076"/>
            <a:ext cx="1676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000066"/>
                </a:solidFill>
                <a:latin typeface="Times New Roman" panose="02020603050405020304" pitchFamily="18" charset="0"/>
              </a:rPr>
              <a:t>相敏检波电路</a:t>
            </a:r>
            <a:r>
              <a:rPr lang="zh-CN" altLang="en-US" sz="1200">
                <a:solidFill>
                  <a:srgbClr val="000066"/>
                </a:solidFill>
                <a:latin typeface="Times New Roman" panose="02020603050405020304" pitchFamily="18" charset="0"/>
              </a:rPr>
              <a:t>　</a:t>
            </a:r>
            <a:endParaRPr lang="zh-CN" altLang="en-US" sz="1200" baseline="-25000">
              <a:solidFill>
                <a:srgbClr val="000066"/>
              </a:solidFill>
              <a:latin typeface="Times New Roman" panose="02020603050405020304" pitchFamily="18" charset="0"/>
            </a:endParaRPr>
          </a:p>
        </p:txBody>
      </p:sp>
      <p:sp>
        <p:nvSpPr>
          <p:cNvPr id="676938" name="Text Box 79"/>
          <p:cNvSpPr txBox="1">
            <a:spLocks noChangeAspect="1" noChangeArrowheads="1"/>
          </p:cNvSpPr>
          <p:nvPr/>
        </p:nvSpPr>
        <p:spPr bwMode="auto">
          <a:xfrm>
            <a:off x="5915026" y="2497387"/>
            <a:ext cx="6572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P4</a:t>
            </a:r>
          </a:p>
        </p:txBody>
      </p:sp>
      <p:sp>
        <p:nvSpPr>
          <p:cNvPr id="676939" name="Oval 80"/>
          <p:cNvSpPr>
            <a:spLocks noChangeArrowheads="1"/>
          </p:cNvSpPr>
          <p:nvPr/>
        </p:nvSpPr>
        <p:spPr bwMode="auto">
          <a:xfrm>
            <a:off x="6881813" y="5527925"/>
            <a:ext cx="44450" cy="4286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6940" name="Text Box 81"/>
          <p:cNvSpPr txBox="1">
            <a:spLocks noChangeAspect="1" noChangeArrowheads="1"/>
          </p:cNvSpPr>
          <p:nvPr/>
        </p:nvSpPr>
        <p:spPr bwMode="auto">
          <a:xfrm>
            <a:off x="6888163" y="5405687"/>
            <a:ext cx="7096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-15V</a:t>
            </a:r>
          </a:p>
        </p:txBody>
      </p:sp>
      <p:sp>
        <p:nvSpPr>
          <p:cNvPr id="676941" name="Text Box 82"/>
          <p:cNvSpPr txBox="1">
            <a:spLocks noChangeAspect="1" noChangeArrowheads="1"/>
          </p:cNvSpPr>
          <p:nvPr/>
        </p:nvSpPr>
        <p:spPr bwMode="auto">
          <a:xfrm>
            <a:off x="7545388" y="4030912"/>
            <a:ext cx="531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t</a:t>
            </a:r>
            <a:endParaRPr lang="en-US" altLang="zh-CN" sz="1200" i="1" baseline="-25000">
              <a:solidFill>
                <a:srgbClr val="000066"/>
              </a:solidFill>
              <a:latin typeface="Times New Roman" panose="02020603050405020304" pitchFamily="18" charset="0"/>
            </a:endParaRPr>
          </a:p>
        </p:txBody>
      </p:sp>
      <p:sp>
        <p:nvSpPr>
          <p:cNvPr id="676942" name="Text Box 83"/>
          <p:cNvSpPr txBox="1">
            <a:spLocks noChangeAspect="1" noChangeArrowheads="1"/>
          </p:cNvSpPr>
          <p:nvPr/>
        </p:nvSpPr>
        <p:spPr bwMode="auto">
          <a:xfrm>
            <a:off x="5846764" y="3857875"/>
            <a:ext cx="936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000066"/>
                </a:solidFill>
                <a:latin typeface="Times New Roman" panose="02020603050405020304" pitchFamily="18" charset="0"/>
              </a:rPr>
              <a:t>放大器</a:t>
            </a:r>
            <a:endParaRPr lang="zh-CN" altLang="en-US" baseline="-25000">
              <a:solidFill>
                <a:srgbClr val="000066"/>
              </a:solidFill>
              <a:latin typeface="Times New Roman" panose="02020603050405020304" pitchFamily="18" charset="0"/>
            </a:endParaRPr>
          </a:p>
        </p:txBody>
      </p:sp>
      <p:sp>
        <p:nvSpPr>
          <p:cNvPr id="676943" name="Text Box 84"/>
          <p:cNvSpPr txBox="1">
            <a:spLocks noChangeAspect="1" noChangeArrowheads="1"/>
          </p:cNvSpPr>
          <p:nvPr/>
        </p:nvSpPr>
        <p:spPr bwMode="auto">
          <a:xfrm>
            <a:off x="2395539" y="4516687"/>
            <a:ext cx="3333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1</a:t>
            </a:r>
          </a:p>
        </p:txBody>
      </p:sp>
      <p:sp>
        <p:nvSpPr>
          <p:cNvPr id="676944" name="Text Box 85"/>
          <p:cNvSpPr txBox="1">
            <a:spLocks noChangeAspect="1" noChangeArrowheads="1"/>
          </p:cNvSpPr>
          <p:nvPr/>
        </p:nvSpPr>
        <p:spPr bwMode="auto">
          <a:xfrm>
            <a:off x="2754314" y="4532562"/>
            <a:ext cx="3333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2</a:t>
            </a:r>
          </a:p>
        </p:txBody>
      </p:sp>
      <p:sp>
        <p:nvSpPr>
          <p:cNvPr id="676945" name="Text Box 86"/>
          <p:cNvSpPr txBox="1">
            <a:spLocks noChangeAspect="1" noChangeArrowheads="1"/>
          </p:cNvSpPr>
          <p:nvPr/>
        </p:nvSpPr>
        <p:spPr bwMode="auto">
          <a:xfrm>
            <a:off x="3138488" y="4526212"/>
            <a:ext cx="4000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3</a:t>
            </a:r>
          </a:p>
        </p:txBody>
      </p:sp>
      <p:sp>
        <p:nvSpPr>
          <p:cNvPr id="676946" name="Text Box 87"/>
          <p:cNvSpPr txBox="1">
            <a:spLocks noChangeAspect="1" noChangeArrowheads="1"/>
          </p:cNvSpPr>
          <p:nvPr/>
        </p:nvSpPr>
        <p:spPr bwMode="auto">
          <a:xfrm>
            <a:off x="3487738" y="4524625"/>
            <a:ext cx="4000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4</a:t>
            </a:r>
          </a:p>
        </p:txBody>
      </p:sp>
      <p:sp>
        <p:nvSpPr>
          <p:cNvPr id="676947" name="Text Box 88"/>
          <p:cNvSpPr txBox="1">
            <a:spLocks noChangeAspect="1" noChangeArrowheads="1"/>
          </p:cNvSpPr>
          <p:nvPr/>
        </p:nvSpPr>
        <p:spPr bwMode="auto">
          <a:xfrm>
            <a:off x="1839913" y="5280276"/>
            <a:ext cx="18097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000066"/>
                </a:solidFill>
                <a:latin typeface="Times New Roman" panose="02020603050405020304" pitchFamily="18" charset="0"/>
              </a:rPr>
              <a:t>量程切换电路</a:t>
            </a:r>
          </a:p>
        </p:txBody>
      </p:sp>
      <p:sp>
        <p:nvSpPr>
          <p:cNvPr id="676948" name="Line 89"/>
          <p:cNvSpPr>
            <a:spLocks noChangeAspect="1" noChangeShapeType="1"/>
          </p:cNvSpPr>
          <p:nvPr/>
        </p:nvSpPr>
        <p:spPr bwMode="auto">
          <a:xfrm flipV="1">
            <a:off x="4167188" y="2006850"/>
            <a:ext cx="0" cy="2259012"/>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49" name="Line 90"/>
          <p:cNvSpPr>
            <a:spLocks noChangeShapeType="1"/>
          </p:cNvSpPr>
          <p:nvPr/>
        </p:nvSpPr>
        <p:spPr bwMode="auto">
          <a:xfrm>
            <a:off x="5146675" y="4256337"/>
            <a:ext cx="0" cy="1536700"/>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0" name="Line 91"/>
          <p:cNvSpPr>
            <a:spLocks noChangeAspect="1" noChangeShapeType="1"/>
          </p:cNvSpPr>
          <p:nvPr/>
        </p:nvSpPr>
        <p:spPr bwMode="auto">
          <a:xfrm>
            <a:off x="5149850" y="4561137"/>
            <a:ext cx="827088" cy="0"/>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1" name="Line 92"/>
          <p:cNvSpPr>
            <a:spLocks noChangeAspect="1" noChangeShapeType="1"/>
          </p:cNvSpPr>
          <p:nvPr/>
        </p:nvSpPr>
        <p:spPr bwMode="auto">
          <a:xfrm>
            <a:off x="4167188" y="3081587"/>
            <a:ext cx="1619250" cy="1588"/>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2" name="Line 93"/>
          <p:cNvSpPr>
            <a:spLocks noChangeAspect="1" noChangeShapeType="1"/>
          </p:cNvSpPr>
          <p:nvPr/>
        </p:nvSpPr>
        <p:spPr bwMode="auto">
          <a:xfrm>
            <a:off x="5772150" y="3118101"/>
            <a:ext cx="0" cy="1082675"/>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3" name="Line 94"/>
          <p:cNvSpPr>
            <a:spLocks noChangeAspect="1" noChangeShapeType="1"/>
          </p:cNvSpPr>
          <p:nvPr/>
        </p:nvSpPr>
        <p:spPr bwMode="auto">
          <a:xfrm>
            <a:off x="5772151" y="4200775"/>
            <a:ext cx="168275" cy="0"/>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4" name="Line 95"/>
          <p:cNvSpPr>
            <a:spLocks noChangeAspect="1" noChangeShapeType="1"/>
          </p:cNvSpPr>
          <p:nvPr/>
        </p:nvSpPr>
        <p:spPr bwMode="auto">
          <a:xfrm>
            <a:off x="5956300" y="4200776"/>
            <a:ext cx="0" cy="352425"/>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5" name="Line 96"/>
          <p:cNvSpPr>
            <a:spLocks noChangeAspect="1" noChangeShapeType="1"/>
          </p:cNvSpPr>
          <p:nvPr/>
        </p:nvSpPr>
        <p:spPr bwMode="auto">
          <a:xfrm>
            <a:off x="5762626" y="3754687"/>
            <a:ext cx="2879725" cy="1588"/>
          </a:xfrm>
          <a:prstGeom prst="line">
            <a:avLst/>
          </a:prstGeom>
          <a:noFill/>
          <a:ln w="9525">
            <a:solidFill>
              <a:srgbClr val="33CC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6" name="Text Box 97"/>
          <p:cNvSpPr txBox="1">
            <a:spLocks noChangeAspect="1" noChangeArrowheads="1"/>
          </p:cNvSpPr>
          <p:nvPr/>
        </p:nvSpPr>
        <p:spPr bwMode="auto">
          <a:xfrm>
            <a:off x="4398963" y="3259388"/>
            <a:ext cx="5334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P1</a:t>
            </a:r>
          </a:p>
        </p:txBody>
      </p:sp>
      <p:sp>
        <p:nvSpPr>
          <p:cNvPr id="676957" name="Text Box 98"/>
          <p:cNvSpPr txBox="1">
            <a:spLocks noChangeAspect="1" noChangeArrowheads="1"/>
          </p:cNvSpPr>
          <p:nvPr/>
        </p:nvSpPr>
        <p:spPr bwMode="auto">
          <a:xfrm>
            <a:off x="4949826" y="3459413"/>
            <a:ext cx="5318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P3</a:t>
            </a:r>
          </a:p>
        </p:txBody>
      </p:sp>
      <p:sp>
        <p:nvSpPr>
          <p:cNvPr id="676958" name="Text Box 99"/>
          <p:cNvSpPr txBox="1">
            <a:spLocks noChangeAspect="1" noChangeArrowheads="1"/>
          </p:cNvSpPr>
          <p:nvPr/>
        </p:nvSpPr>
        <p:spPr bwMode="auto">
          <a:xfrm>
            <a:off x="4614863" y="3297487"/>
            <a:ext cx="5318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P2</a:t>
            </a:r>
          </a:p>
        </p:txBody>
      </p:sp>
      <p:grpSp>
        <p:nvGrpSpPr>
          <p:cNvPr id="676959" name="Group 100"/>
          <p:cNvGrpSpPr>
            <a:grpSpLocks/>
          </p:cNvGrpSpPr>
          <p:nvPr/>
        </p:nvGrpSpPr>
        <p:grpSpPr bwMode="auto">
          <a:xfrm>
            <a:off x="4057651" y="2814887"/>
            <a:ext cx="53975" cy="388938"/>
            <a:chOff x="5093" y="2577"/>
            <a:chExt cx="85" cy="649"/>
          </a:xfrm>
        </p:grpSpPr>
        <p:grpSp>
          <p:nvGrpSpPr>
            <p:cNvPr id="676960" name="Group 101"/>
            <p:cNvGrpSpPr>
              <a:grpSpLocks noChangeAspect="1"/>
            </p:cNvGrpSpPr>
            <p:nvPr/>
          </p:nvGrpSpPr>
          <p:grpSpPr bwMode="auto">
            <a:xfrm flipV="1">
              <a:off x="5093" y="2577"/>
              <a:ext cx="81" cy="162"/>
              <a:chOff x="3653" y="4688"/>
              <a:chExt cx="72" cy="144"/>
            </a:xfrm>
          </p:grpSpPr>
          <p:sp>
            <p:nvSpPr>
              <p:cNvPr id="676961" name="Arc 10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62" name="Arc 10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63" name="Group 104"/>
            <p:cNvGrpSpPr>
              <a:grpSpLocks noChangeAspect="1"/>
            </p:cNvGrpSpPr>
            <p:nvPr/>
          </p:nvGrpSpPr>
          <p:grpSpPr bwMode="auto">
            <a:xfrm flipV="1">
              <a:off x="5093" y="2739"/>
              <a:ext cx="81" cy="163"/>
              <a:chOff x="3653" y="4688"/>
              <a:chExt cx="72" cy="144"/>
            </a:xfrm>
          </p:grpSpPr>
          <p:sp>
            <p:nvSpPr>
              <p:cNvPr id="676964" name="Arc 10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65" name="Arc 10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66" name="Group 107"/>
            <p:cNvGrpSpPr>
              <a:grpSpLocks noChangeAspect="1"/>
            </p:cNvGrpSpPr>
            <p:nvPr/>
          </p:nvGrpSpPr>
          <p:grpSpPr bwMode="auto">
            <a:xfrm flipV="1">
              <a:off x="5094" y="2902"/>
              <a:ext cx="81" cy="162"/>
              <a:chOff x="3653" y="4688"/>
              <a:chExt cx="72" cy="144"/>
            </a:xfrm>
          </p:grpSpPr>
          <p:sp>
            <p:nvSpPr>
              <p:cNvPr id="676967" name="Arc 10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68" name="Arc 10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69" name="Group 110"/>
            <p:cNvGrpSpPr>
              <a:grpSpLocks noChangeAspect="1"/>
            </p:cNvGrpSpPr>
            <p:nvPr/>
          </p:nvGrpSpPr>
          <p:grpSpPr bwMode="auto">
            <a:xfrm flipV="1">
              <a:off x="5097" y="3064"/>
              <a:ext cx="81" cy="162"/>
              <a:chOff x="3653" y="4688"/>
              <a:chExt cx="72" cy="144"/>
            </a:xfrm>
          </p:grpSpPr>
          <p:sp>
            <p:nvSpPr>
              <p:cNvPr id="676970" name="Arc 11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71" name="Arc 11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76972" name="Group 113"/>
          <p:cNvGrpSpPr>
            <a:grpSpLocks/>
          </p:cNvGrpSpPr>
          <p:nvPr/>
        </p:nvGrpSpPr>
        <p:grpSpPr bwMode="auto">
          <a:xfrm>
            <a:off x="4203701" y="2268787"/>
            <a:ext cx="53975" cy="388938"/>
            <a:chOff x="5369" y="2577"/>
            <a:chExt cx="85" cy="649"/>
          </a:xfrm>
        </p:grpSpPr>
        <p:grpSp>
          <p:nvGrpSpPr>
            <p:cNvPr id="676973" name="Group 114"/>
            <p:cNvGrpSpPr>
              <a:grpSpLocks noChangeAspect="1"/>
            </p:cNvGrpSpPr>
            <p:nvPr/>
          </p:nvGrpSpPr>
          <p:grpSpPr bwMode="auto">
            <a:xfrm rot="10800000" flipV="1">
              <a:off x="5373" y="3064"/>
              <a:ext cx="81" cy="162"/>
              <a:chOff x="3653" y="4688"/>
              <a:chExt cx="72" cy="144"/>
            </a:xfrm>
          </p:grpSpPr>
          <p:sp>
            <p:nvSpPr>
              <p:cNvPr id="676974" name="Arc 11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75" name="Arc 11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76" name="Group 117"/>
            <p:cNvGrpSpPr>
              <a:grpSpLocks noChangeAspect="1"/>
            </p:cNvGrpSpPr>
            <p:nvPr/>
          </p:nvGrpSpPr>
          <p:grpSpPr bwMode="auto">
            <a:xfrm rot="10800000" flipV="1">
              <a:off x="5373" y="2902"/>
              <a:ext cx="81" cy="162"/>
              <a:chOff x="3653" y="4688"/>
              <a:chExt cx="72" cy="144"/>
            </a:xfrm>
          </p:grpSpPr>
          <p:sp>
            <p:nvSpPr>
              <p:cNvPr id="676977" name="Arc 11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78" name="Arc 11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79" name="Group 120"/>
            <p:cNvGrpSpPr>
              <a:grpSpLocks noChangeAspect="1"/>
            </p:cNvGrpSpPr>
            <p:nvPr/>
          </p:nvGrpSpPr>
          <p:grpSpPr bwMode="auto">
            <a:xfrm rot="10800000" flipV="1">
              <a:off x="5372" y="2739"/>
              <a:ext cx="81" cy="163"/>
              <a:chOff x="3653" y="4688"/>
              <a:chExt cx="72" cy="144"/>
            </a:xfrm>
          </p:grpSpPr>
          <p:sp>
            <p:nvSpPr>
              <p:cNvPr id="676980" name="Arc 12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81" name="Arc 12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82" name="Group 123"/>
            <p:cNvGrpSpPr>
              <a:grpSpLocks noChangeAspect="1"/>
            </p:cNvGrpSpPr>
            <p:nvPr/>
          </p:nvGrpSpPr>
          <p:grpSpPr bwMode="auto">
            <a:xfrm rot="10800000" flipV="1">
              <a:off x="5369" y="2577"/>
              <a:ext cx="81" cy="162"/>
              <a:chOff x="3653" y="4688"/>
              <a:chExt cx="72" cy="144"/>
            </a:xfrm>
          </p:grpSpPr>
          <p:sp>
            <p:nvSpPr>
              <p:cNvPr id="676983" name="Arc 12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84" name="Arc 12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76985" name="Group 126"/>
          <p:cNvGrpSpPr>
            <a:grpSpLocks noChangeAspect="1"/>
          </p:cNvGrpSpPr>
          <p:nvPr/>
        </p:nvGrpSpPr>
        <p:grpSpPr bwMode="auto">
          <a:xfrm flipV="1">
            <a:off x="4052888" y="3213351"/>
            <a:ext cx="50800" cy="96837"/>
            <a:chOff x="3653" y="4688"/>
            <a:chExt cx="72" cy="144"/>
          </a:xfrm>
        </p:grpSpPr>
        <p:sp>
          <p:nvSpPr>
            <p:cNvPr id="676986" name="Arc 12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87" name="Arc 12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88" name="Group 129"/>
          <p:cNvGrpSpPr>
            <a:grpSpLocks noChangeAspect="1"/>
          </p:cNvGrpSpPr>
          <p:nvPr/>
        </p:nvGrpSpPr>
        <p:grpSpPr bwMode="auto">
          <a:xfrm flipV="1">
            <a:off x="4052888" y="3310188"/>
            <a:ext cx="50800" cy="98425"/>
            <a:chOff x="3653" y="4688"/>
            <a:chExt cx="72" cy="144"/>
          </a:xfrm>
        </p:grpSpPr>
        <p:sp>
          <p:nvSpPr>
            <p:cNvPr id="676989" name="Arc 13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90" name="Arc 13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91" name="Group 132"/>
          <p:cNvGrpSpPr>
            <a:grpSpLocks noChangeAspect="1"/>
          </p:cNvGrpSpPr>
          <p:nvPr/>
        </p:nvGrpSpPr>
        <p:grpSpPr bwMode="auto">
          <a:xfrm flipV="1">
            <a:off x="4052889" y="3408612"/>
            <a:ext cx="52387" cy="96838"/>
            <a:chOff x="3653" y="4688"/>
            <a:chExt cx="72" cy="144"/>
          </a:xfrm>
        </p:grpSpPr>
        <p:sp>
          <p:nvSpPr>
            <p:cNvPr id="676992" name="Arc 13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93" name="Arc 13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676994" name="Line 135"/>
          <p:cNvSpPr>
            <a:spLocks noChangeAspect="1" noChangeShapeType="1"/>
          </p:cNvSpPr>
          <p:nvPr/>
        </p:nvSpPr>
        <p:spPr bwMode="auto">
          <a:xfrm flipV="1">
            <a:off x="4051300" y="3595937"/>
            <a:ext cx="1588" cy="50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995" name="Group 136"/>
          <p:cNvGrpSpPr>
            <a:grpSpLocks/>
          </p:cNvGrpSpPr>
          <p:nvPr/>
        </p:nvGrpSpPr>
        <p:grpSpPr bwMode="auto">
          <a:xfrm>
            <a:off x="4062414" y="2433887"/>
            <a:ext cx="53975" cy="388938"/>
            <a:chOff x="5093" y="2577"/>
            <a:chExt cx="85" cy="649"/>
          </a:xfrm>
        </p:grpSpPr>
        <p:grpSp>
          <p:nvGrpSpPr>
            <p:cNvPr id="676996" name="Group 137"/>
            <p:cNvGrpSpPr>
              <a:grpSpLocks noChangeAspect="1"/>
            </p:cNvGrpSpPr>
            <p:nvPr/>
          </p:nvGrpSpPr>
          <p:grpSpPr bwMode="auto">
            <a:xfrm flipV="1">
              <a:off x="5093" y="2577"/>
              <a:ext cx="81" cy="162"/>
              <a:chOff x="3653" y="4688"/>
              <a:chExt cx="72" cy="144"/>
            </a:xfrm>
          </p:grpSpPr>
          <p:sp>
            <p:nvSpPr>
              <p:cNvPr id="676997" name="Arc 13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6998" name="Arc 13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6999" name="Group 140"/>
            <p:cNvGrpSpPr>
              <a:grpSpLocks noChangeAspect="1"/>
            </p:cNvGrpSpPr>
            <p:nvPr/>
          </p:nvGrpSpPr>
          <p:grpSpPr bwMode="auto">
            <a:xfrm flipV="1">
              <a:off x="5093" y="2739"/>
              <a:ext cx="81" cy="163"/>
              <a:chOff x="3653" y="4688"/>
              <a:chExt cx="72" cy="144"/>
            </a:xfrm>
          </p:grpSpPr>
          <p:sp>
            <p:nvSpPr>
              <p:cNvPr id="677000" name="Arc 14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01" name="Arc 14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02" name="Group 143"/>
            <p:cNvGrpSpPr>
              <a:grpSpLocks noChangeAspect="1"/>
            </p:cNvGrpSpPr>
            <p:nvPr/>
          </p:nvGrpSpPr>
          <p:grpSpPr bwMode="auto">
            <a:xfrm flipV="1">
              <a:off x="5094" y="2902"/>
              <a:ext cx="81" cy="162"/>
              <a:chOff x="3653" y="4688"/>
              <a:chExt cx="72" cy="144"/>
            </a:xfrm>
          </p:grpSpPr>
          <p:sp>
            <p:nvSpPr>
              <p:cNvPr id="677003" name="Arc 14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04" name="Arc 14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05" name="Group 146"/>
            <p:cNvGrpSpPr>
              <a:grpSpLocks noChangeAspect="1"/>
            </p:cNvGrpSpPr>
            <p:nvPr/>
          </p:nvGrpSpPr>
          <p:grpSpPr bwMode="auto">
            <a:xfrm flipV="1">
              <a:off x="5097" y="3064"/>
              <a:ext cx="81" cy="162"/>
              <a:chOff x="3653" y="4688"/>
              <a:chExt cx="72" cy="144"/>
            </a:xfrm>
          </p:grpSpPr>
          <p:sp>
            <p:nvSpPr>
              <p:cNvPr id="677006" name="Arc 14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07" name="Arc 14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77008" name="Group 149"/>
          <p:cNvGrpSpPr>
            <a:grpSpLocks noChangeAspect="1"/>
          </p:cNvGrpSpPr>
          <p:nvPr/>
        </p:nvGrpSpPr>
        <p:grpSpPr bwMode="auto">
          <a:xfrm flipV="1">
            <a:off x="4048125" y="3503862"/>
            <a:ext cx="52388" cy="96838"/>
            <a:chOff x="3653" y="4688"/>
            <a:chExt cx="72" cy="144"/>
          </a:xfrm>
        </p:grpSpPr>
        <p:sp>
          <p:nvSpPr>
            <p:cNvPr id="677009" name="Arc 15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10" name="Arc 15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677011" name="Line 152"/>
          <p:cNvSpPr>
            <a:spLocks noChangeShapeType="1"/>
          </p:cNvSpPr>
          <p:nvPr/>
        </p:nvSpPr>
        <p:spPr bwMode="auto">
          <a:xfrm flipV="1">
            <a:off x="4065588" y="2373562"/>
            <a:ext cx="0" cy="650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2" name="Line 153"/>
          <p:cNvSpPr>
            <a:spLocks noChangeAspect="1" noChangeShapeType="1"/>
          </p:cNvSpPr>
          <p:nvPr/>
        </p:nvSpPr>
        <p:spPr bwMode="auto">
          <a:xfrm>
            <a:off x="2711450" y="3451475"/>
            <a:ext cx="1158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3" name="Line 154"/>
          <p:cNvSpPr>
            <a:spLocks noChangeAspect="1" noChangeShapeType="1"/>
          </p:cNvSpPr>
          <p:nvPr/>
        </p:nvSpPr>
        <p:spPr bwMode="auto">
          <a:xfrm>
            <a:off x="2711450" y="3492751"/>
            <a:ext cx="1158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4" name="Line 155"/>
          <p:cNvSpPr>
            <a:spLocks noChangeAspect="1" noChangeShapeType="1"/>
          </p:cNvSpPr>
          <p:nvPr/>
        </p:nvSpPr>
        <p:spPr bwMode="auto">
          <a:xfrm rot="5400000">
            <a:off x="2625726" y="3300663"/>
            <a:ext cx="282575"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5" name="Line 156"/>
          <p:cNvSpPr>
            <a:spLocks noChangeAspect="1" noChangeShapeType="1"/>
          </p:cNvSpPr>
          <p:nvPr/>
        </p:nvSpPr>
        <p:spPr bwMode="auto">
          <a:xfrm rot="5400000">
            <a:off x="2693988" y="3567362"/>
            <a:ext cx="1460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6" name="Line 157"/>
          <p:cNvSpPr>
            <a:spLocks noChangeAspect="1" noChangeShapeType="1"/>
          </p:cNvSpPr>
          <p:nvPr/>
        </p:nvSpPr>
        <p:spPr bwMode="auto">
          <a:xfrm rot="5400000">
            <a:off x="2927351" y="3286375"/>
            <a:ext cx="123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7" name="Line 158"/>
          <p:cNvSpPr>
            <a:spLocks noChangeAspect="1" noChangeShapeType="1"/>
          </p:cNvSpPr>
          <p:nvPr/>
        </p:nvSpPr>
        <p:spPr bwMode="auto">
          <a:xfrm rot="10800000">
            <a:off x="2900363" y="3283200"/>
            <a:ext cx="88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18" name="Line 159"/>
          <p:cNvSpPr>
            <a:spLocks noChangeAspect="1" noChangeShapeType="1"/>
          </p:cNvSpPr>
          <p:nvPr/>
        </p:nvSpPr>
        <p:spPr bwMode="auto">
          <a:xfrm rot="5400000" flipH="1" flipV="1">
            <a:off x="3029745" y="3117307"/>
            <a:ext cx="100013" cy="174625"/>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7019" name="Line 160"/>
          <p:cNvSpPr>
            <a:spLocks noChangeAspect="1" noChangeShapeType="1"/>
          </p:cNvSpPr>
          <p:nvPr/>
        </p:nvSpPr>
        <p:spPr bwMode="auto">
          <a:xfrm rot="5400000" flipV="1">
            <a:off x="3027363" y="3281613"/>
            <a:ext cx="95250" cy="168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020" name="Group 161"/>
          <p:cNvGrpSpPr>
            <a:grpSpLocks noChangeAspect="1"/>
          </p:cNvGrpSpPr>
          <p:nvPr/>
        </p:nvGrpSpPr>
        <p:grpSpPr bwMode="auto">
          <a:xfrm>
            <a:off x="3148013" y="2932363"/>
            <a:ext cx="323850" cy="79375"/>
            <a:chOff x="2160" y="2016"/>
            <a:chExt cx="640" cy="164"/>
          </a:xfrm>
        </p:grpSpPr>
        <p:sp>
          <p:nvSpPr>
            <p:cNvPr id="677021" name="Rectangle 162"/>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22" name="Line 163"/>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023" name="Line 164"/>
          <p:cNvSpPr>
            <a:spLocks noChangeShapeType="1"/>
          </p:cNvSpPr>
          <p:nvPr/>
        </p:nvSpPr>
        <p:spPr bwMode="auto">
          <a:xfrm>
            <a:off x="3471863" y="2973637"/>
            <a:ext cx="43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24" name="Line 165"/>
          <p:cNvSpPr>
            <a:spLocks noChangeAspect="1" noChangeShapeType="1"/>
          </p:cNvSpPr>
          <p:nvPr/>
        </p:nvSpPr>
        <p:spPr bwMode="auto">
          <a:xfrm>
            <a:off x="3835400" y="4451601"/>
            <a:ext cx="0" cy="211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25" name="Line 166"/>
          <p:cNvSpPr>
            <a:spLocks noChangeAspect="1" noChangeShapeType="1"/>
          </p:cNvSpPr>
          <p:nvPr/>
        </p:nvSpPr>
        <p:spPr bwMode="auto">
          <a:xfrm>
            <a:off x="3463925" y="4451601"/>
            <a:ext cx="0" cy="117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26" name="Line 167"/>
          <p:cNvSpPr>
            <a:spLocks noChangeAspect="1" noChangeShapeType="1"/>
          </p:cNvSpPr>
          <p:nvPr/>
        </p:nvSpPr>
        <p:spPr bwMode="auto">
          <a:xfrm>
            <a:off x="3095625" y="4451601"/>
            <a:ext cx="0" cy="1095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27" name="Line 168"/>
          <p:cNvSpPr>
            <a:spLocks noChangeAspect="1" noChangeShapeType="1"/>
          </p:cNvSpPr>
          <p:nvPr/>
        </p:nvSpPr>
        <p:spPr bwMode="auto">
          <a:xfrm>
            <a:off x="2736850" y="4451600"/>
            <a:ext cx="0" cy="10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28" name="Line 169"/>
          <p:cNvSpPr>
            <a:spLocks noChangeAspect="1" noChangeShapeType="1"/>
          </p:cNvSpPr>
          <p:nvPr/>
        </p:nvSpPr>
        <p:spPr bwMode="auto">
          <a:xfrm>
            <a:off x="3844926" y="4561137"/>
            <a:ext cx="168275" cy="109538"/>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29" name="Line 170"/>
          <p:cNvSpPr>
            <a:spLocks noChangeAspect="1" noChangeShapeType="1"/>
          </p:cNvSpPr>
          <p:nvPr/>
        </p:nvSpPr>
        <p:spPr bwMode="auto">
          <a:xfrm>
            <a:off x="2690814" y="4584950"/>
            <a:ext cx="11890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30" name="Line 171"/>
          <p:cNvSpPr>
            <a:spLocks noChangeAspect="1" noChangeShapeType="1"/>
          </p:cNvSpPr>
          <p:nvPr/>
        </p:nvSpPr>
        <p:spPr bwMode="auto">
          <a:xfrm>
            <a:off x="3878264" y="4584950"/>
            <a:ext cx="1587" cy="682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031" name="Group 173"/>
          <p:cNvGrpSpPr>
            <a:grpSpLocks noChangeAspect="1"/>
          </p:cNvGrpSpPr>
          <p:nvPr/>
        </p:nvGrpSpPr>
        <p:grpSpPr bwMode="auto">
          <a:xfrm>
            <a:off x="2338388" y="4408738"/>
            <a:ext cx="323850" cy="79375"/>
            <a:chOff x="2160" y="2016"/>
            <a:chExt cx="640" cy="164"/>
          </a:xfrm>
        </p:grpSpPr>
        <p:sp>
          <p:nvSpPr>
            <p:cNvPr id="677032" name="Rectangle 174"/>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33" name="Line 175"/>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034" name="Line 176"/>
          <p:cNvSpPr>
            <a:spLocks noChangeAspect="1" noChangeShapeType="1"/>
          </p:cNvSpPr>
          <p:nvPr/>
        </p:nvSpPr>
        <p:spPr bwMode="auto">
          <a:xfrm>
            <a:off x="2662239" y="4448426"/>
            <a:ext cx="1555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35" name="Rectangle 177"/>
          <p:cNvSpPr>
            <a:spLocks noChangeAspect="1" noChangeArrowheads="1"/>
          </p:cNvSpPr>
          <p:nvPr/>
        </p:nvSpPr>
        <p:spPr bwMode="auto">
          <a:xfrm>
            <a:off x="2811464" y="4403976"/>
            <a:ext cx="212725" cy="77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36" name="Line 178"/>
          <p:cNvSpPr>
            <a:spLocks noChangeAspect="1" noChangeShapeType="1"/>
          </p:cNvSpPr>
          <p:nvPr/>
        </p:nvSpPr>
        <p:spPr bwMode="auto">
          <a:xfrm>
            <a:off x="3024189" y="4443662"/>
            <a:ext cx="155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37" name="Rectangle 179"/>
          <p:cNvSpPr>
            <a:spLocks noChangeAspect="1" noChangeArrowheads="1"/>
          </p:cNvSpPr>
          <p:nvPr/>
        </p:nvSpPr>
        <p:spPr bwMode="auto">
          <a:xfrm>
            <a:off x="3173414" y="4403976"/>
            <a:ext cx="212725" cy="77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38" name="Line 180"/>
          <p:cNvSpPr>
            <a:spLocks noChangeAspect="1" noChangeShapeType="1"/>
          </p:cNvSpPr>
          <p:nvPr/>
        </p:nvSpPr>
        <p:spPr bwMode="auto">
          <a:xfrm>
            <a:off x="3386139" y="4443662"/>
            <a:ext cx="155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39" name="Rectangle 181"/>
          <p:cNvSpPr>
            <a:spLocks noChangeAspect="1" noChangeArrowheads="1"/>
          </p:cNvSpPr>
          <p:nvPr/>
        </p:nvSpPr>
        <p:spPr bwMode="auto">
          <a:xfrm>
            <a:off x="3535364" y="4408738"/>
            <a:ext cx="212725" cy="7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40" name="Line 182"/>
          <p:cNvSpPr>
            <a:spLocks noChangeAspect="1" noChangeShapeType="1"/>
          </p:cNvSpPr>
          <p:nvPr/>
        </p:nvSpPr>
        <p:spPr bwMode="auto">
          <a:xfrm>
            <a:off x="3748089" y="4448425"/>
            <a:ext cx="1111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1" name="Line 184"/>
          <p:cNvSpPr>
            <a:spLocks noChangeAspect="1" noChangeShapeType="1"/>
          </p:cNvSpPr>
          <p:nvPr/>
        </p:nvSpPr>
        <p:spPr bwMode="auto">
          <a:xfrm>
            <a:off x="2252664" y="4610350"/>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2" name="Line 185"/>
          <p:cNvSpPr>
            <a:spLocks noChangeAspect="1" noChangeShapeType="1"/>
          </p:cNvSpPr>
          <p:nvPr/>
        </p:nvSpPr>
        <p:spPr bwMode="auto">
          <a:xfrm rot="5400000">
            <a:off x="2256632" y="4528594"/>
            <a:ext cx="1603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3" name="Line 189"/>
          <p:cNvSpPr>
            <a:spLocks noChangeAspect="1" noChangeShapeType="1"/>
          </p:cNvSpPr>
          <p:nvPr/>
        </p:nvSpPr>
        <p:spPr bwMode="auto">
          <a:xfrm>
            <a:off x="3835400" y="4818312"/>
            <a:ext cx="0" cy="2111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4" name="Line 190"/>
          <p:cNvSpPr>
            <a:spLocks noChangeAspect="1" noChangeShapeType="1"/>
          </p:cNvSpPr>
          <p:nvPr/>
        </p:nvSpPr>
        <p:spPr bwMode="auto">
          <a:xfrm>
            <a:off x="3463925" y="4818313"/>
            <a:ext cx="0" cy="117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5" name="Line 191"/>
          <p:cNvSpPr>
            <a:spLocks noChangeAspect="1" noChangeShapeType="1"/>
          </p:cNvSpPr>
          <p:nvPr/>
        </p:nvSpPr>
        <p:spPr bwMode="auto">
          <a:xfrm>
            <a:off x="3095625" y="4818312"/>
            <a:ext cx="0" cy="109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6" name="Line 192"/>
          <p:cNvSpPr>
            <a:spLocks noChangeAspect="1" noChangeShapeType="1"/>
          </p:cNvSpPr>
          <p:nvPr/>
        </p:nvSpPr>
        <p:spPr bwMode="auto">
          <a:xfrm>
            <a:off x="2736850" y="4800850"/>
            <a:ext cx="0" cy="1063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7" name="Line 193"/>
          <p:cNvSpPr>
            <a:spLocks noChangeAspect="1" noChangeShapeType="1"/>
          </p:cNvSpPr>
          <p:nvPr/>
        </p:nvSpPr>
        <p:spPr bwMode="auto">
          <a:xfrm>
            <a:off x="3844926" y="4927851"/>
            <a:ext cx="168275" cy="109537"/>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48" name="Line 194"/>
          <p:cNvSpPr>
            <a:spLocks noChangeAspect="1" noChangeShapeType="1"/>
          </p:cNvSpPr>
          <p:nvPr/>
        </p:nvSpPr>
        <p:spPr bwMode="auto">
          <a:xfrm>
            <a:off x="2700339" y="4978650"/>
            <a:ext cx="11890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049" name="Group 197"/>
          <p:cNvGrpSpPr>
            <a:grpSpLocks noChangeAspect="1"/>
          </p:cNvGrpSpPr>
          <p:nvPr/>
        </p:nvGrpSpPr>
        <p:grpSpPr bwMode="auto">
          <a:xfrm>
            <a:off x="2338388" y="4765926"/>
            <a:ext cx="323850" cy="79375"/>
            <a:chOff x="2160" y="2016"/>
            <a:chExt cx="640" cy="164"/>
          </a:xfrm>
        </p:grpSpPr>
        <p:sp>
          <p:nvSpPr>
            <p:cNvPr id="677050" name="Rectangle 198"/>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51" name="Line 199"/>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052" name="Line 200"/>
          <p:cNvSpPr>
            <a:spLocks noChangeAspect="1" noChangeShapeType="1"/>
          </p:cNvSpPr>
          <p:nvPr/>
        </p:nvSpPr>
        <p:spPr bwMode="auto">
          <a:xfrm>
            <a:off x="2662239" y="4807200"/>
            <a:ext cx="155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53" name="Rectangle 201"/>
          <p:cNvSpPr>
            <a:spLocks noChangeAspect="1" noChangeArrowheads="1"/>
          </p:cNvSpPr>
          <p:nvPr/>
        </p:nvSpPr>
        <p:spPr bwMode="auto">
          <a:xfrm>
            <a:off x="2811464" y="4762751"/>
            <a:ext cx="212725" cy="7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54" name="Line 202"/>
          <p:cNvSpPr>
            <a:spLocks noChangeAspect="1" noChangeShapeType="1"/>
          </p:cNvSpPr>
          <p:nvPr/>
        </p:nvSpPr>
        <p:spPr bwMode="auto">
          <a:xfrm>
            <a:off x="3024189" y="4804025"/>
            <a:ext cx="155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55" name="Rectangle 203"/>
          <p:cNvSpPr>
            <a:spLocks noChangeAspect="1" noChangeArrowheads="1"/>
          </p:cNvSpPr>
          <p:nvPr/>
        </p:nvSpPr>
        <p:spPr bwMode="auto">
          <a:xfrm>
            <a:off x="3173414" y="4770687"/>
            <a:ext cx="212725" cy="777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56" name="Line 204"/>
          <p:cNvSpPr>
            <a:spLocks noChangeAspect="1" noChangeShapeType="1"/>
          </p:cNvSpPr>
          <p:nvPr/>
        </p:nvSpPr>
        <p:spPr bwMode="auto">
          <a:xfrm>
            <a:off x="3386139" y="4810375"/>
            <a:ext cx="155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57" name="Rectangle 205"/>
          <p:cNvSpPr>
            <a:spLocks noChangeAspect="1" noChangeArrowheads="1"/>
          </p:cNvSpPr>
          <p:nvPr/>
        </p:nvSpPr>
        <p:spPr bwMode="auto">
          <a:xfrm>
            <a:off x="3535364" y="4765926"/>
            <a:ext cx="212725" cy="7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58" name="Line 206"/>
          <p:cNvSpPr>
            <a:spLocks noChangeAspect="1" noChangeShapeType="1"/>
          </p:cNvSpPr>
          <p:nvPr/>
        </p:nvSpPr>
        <p:spPr bwMode="auto">
          <a:xfrm>
            <a:off x="3748089" y="4807200"/>
            <a:ext cx="1111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59" name="Line 208"/>
          <p:cNvSpPr>
            <a:spLocks noChangeAspect="1" noChangeShapeType="1"/>
          </p:cNvSpPr>
          <p:nvPr/>
        </p:nvSpPr>
        <p:spPr bwMode="auto">
          <a:xfrm>
            <a:off x="2252664" y="4977062"/>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60" name="Line 209"/>
          <p:cNvSpPr>
            <a:spLocks noChangeAspect="1" noChangeShapeType="1"/>
          </p:cNvSpPr>
          <p:nvPr/>
        </p:nvSpPr>
        <p:spPr bwMode="auto">
          <a:xfrm rot="5400000">
            <a:off x="2256631" y="4882606"/>
            <a:ext cx="160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61" name="Rectangle 216"/>
          <p:cNvSpPr>
            <a:spLocks noChangeAspect="1" noChangeArrowheads="1"/>
          </p:cNvSpPr>
          <p:nvPr/>
        </p:nvSpPr>
        <p:spPr bwMode="auto">
          <a:xfrm rot="5400000">
            <a:off x="3050382" y="3768181"/>
            <a:ext cx="201612" cy="825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62" name="Line 218"/>
          <p:cNvSpPr>
            <a:spLocks noChangeAspect="1" noChangeShapeType="1"/>
          </p:cNvSpPr>
          <p:nvPr/>
        </p:nvSpPr>
        <p:spPr bwMode="auto">
          <a:xfrm rot="5400000">
            <a:off x="3097213" y="3962650"/>
            <a:ext cx="104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63" name="Line 219"/>
          <p:cNvSpPr>
            <a:spLocks noChangeAspect="1" noChangeShapeType="1"/>
          </p:cNvSpPr>
          <p:nvPr/>
        </p:nvSpPr>
        <p:spPr bwMode="auto">
          <a:xfrm>
            <a:off x="3576639" y="4003925"/>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064" name="Group 221"/>
          <p:cNvGrpSpPr>
            <a:grpSpLocks noChangeAspect="1"/>
          </p:cNvGrpSpPr>
          <p:nvPr/>
        </p:nvGrpSpPr>
        <p:grpSpPr bwMode="auto">
          <a:xfrm rot="2700000">
            <a:off x="6565107" y="3250656"/>
            <a:ext cx="125412" cy="146050"/>
            <a:chOff x="3244" y="6428"/>
            <a:chExt cx="261" cy="288"/>
          </a:xfrm>
        </p:grpSpPr>
        <p:sp>
          <p:nvSpPr>
            <p:cNvPr id="677065" name="Line 222"/>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66" name="AutoShape 223"/>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77067" name="Line 224"/>
          <p:cNvSpPr>
            <a:spLocks noChangeShapeType="1"/>
          </p:cNvSpPr>
          <p:nvPr/>
        </p:nvSpPr>
        <p:spPr bwMode="auto">
          <a:xfrm rot="2700000">
            <a:off x="6428582" y="3322094"/>
            <a:ext cx="3952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68" name="Line 225"/>
          <p:cNvSpPr>
            <a:spLocks noChangeAspect="1" noChangeShapeType="1"/>
          </p:cNvSpPr>
          <p:nvPr/>
        </p:nvSpPr>
        <p:spPr bwMode="auto">
          <a:xfrm rot="16200000" flipH="1">
            <a:off x="3193257" y="3644356"/>
            <a:ext cx="1381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69" name="AutoShape 226"/>
          <p:cNvSpPr>
            <a:spLocks noChangeAspect="1" noChangeArrowheads="1"/>
          </p:cNvSpPr>
          <p:nvPr/>
        </p:nvSpPr>
        <p:spPr bwMode="auto">
          <a:xfrm rot="16200000" flipH="1">
            <a:off x="3261519" y="3580856"/>
            <a:ext cx="138112" cy="12700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070" name="Line 227"/>
          <p:cNvSpPr>
            <a:spLocks noChangeAspect="1" noChangeShapeType="1"/>
          </p:cNvSpPr>
          <p:nvPr/>
        </p:nvSpPr>
        <p:spPr bwMode="auto">
          <a:xfrm flipH="1">
            <a:off x="3263901" y="3713412"/>
            <a:ext cx="365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71" name="Line 229"/>
          <p:cNvSpPr>
            <a:spLocks noChangeAspect="1" noChangeShapeType="1"/>
          </p:cNvSpPr>
          <p:nvPr/>
        </p:nvSpPr>
        <p:spPr bwMode="auto">
          <a:xfrm flipH="1">
            <a:off x="3371850" y="3400676"/>
            <a:ext cx="0" cy="1095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72" name="Line 230"/>
          <p:cNvSpPr>
            <a:spLocks noChangeAspect="1" noChangeShapeType="1"/>
          </p:cNvSpPr>
          <p:nvPr/>
        </p:nvSpPr>
        <p:spPr bwMode="auto">
          <a:xfrm flipH="1">
            <a:off x="3327400" y="3400676"/>
            <a:ext cx="0" cy="1095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73" name="Line 231"/>
          <p:cNvSpPr>
            <a:spLocks noChangeAspect="1" noChangeShapeType="1"/>
          </p:cNvSpPr>
          <p:nvPr/>
        </p:nvSpPr>
        <p:spPr bwMode="auto">
          <a:xfrm>
            <a:off x="3379789" y="3451476"/>
            <a:ext cx="2873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074" name="Line 232"/>
          <p:cNvSpPr>
            <a:spLocks noChangeShapeType="1"/>
          </p:cNvSpPr>
          <p:nvPr/>
        </p:nvSpPr>
        <p:spPr bwMode="auto">
          <a:xfrm flipH="1">
            <a:off x="3152775" y="3451475"/>
            <a:ext cx="1730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075" name="Group 233"/>
          <p:cNvGrpSpPr>
            <a:grpSpLocks/>
          </p:cNvGrpSpPr>
          <p:nvPr/>
        </p:nvGrpSpPr>
        <p:grpSpPr bwMode="auto">
          <a:xfrm>
            <a:off x="4213226" y="2657726"/>
            <a:ext cx="53975" cy="390525"/>
            <a:chOff x="5369" y="2577"/>
            <a:chExt cx="85" cy="649"/>
          </a:xfrm>
        </p:grpSpPr>
        <p:grpSp>
          <p:nvGrpSpPr>
            <p:cNvPr id="677076" name="Group 234"/>
            <p:cNvGrpSpPr>
              <a:grpSpLocks noChangeAspect="1"/>
            </p:cNvGrpSpPr>
            <p:nvPr/>
          </p:nvGrpSpPr>
          <p:grpSpPr bwMode="auto">
            <a:xfrm rot="10800000" flipV="1">
              <a:off x="5373" y="3064"/>
              <a:ext cx="81" cy="162"/>
              <a:chOff x="3653" y="4688"/>
              <a:chExt cx="72" cy="144"/>
            </a:xfrm>
          </p:grpSpPr>
          <p:sp>
            <p:nvSpPr>
              <p:cNvPr id="677077" name="Arc 23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78" name="Arc 23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79" name="Group 237"/>
            <p:cNvGrpSpPr>
              <a:grpSpLocks noChangeAspect="1"/>
            </p:cNvGrpSpPr>
            <p:nvPr/>
          </p:nvGrpSpPr>
          <p:grpSpPr bwMode="auto">
            <a:xfrm rot="10800000" flipV="1">
              <a:off x="5373" y="2902"/>
              <a:ext cx="81" cy="162"/>
              <a:chOff x="3653" y="4688"/>
              <a:chExt cx="72" cy="144"/>
            </a:xfrm>
          </p:grpSpPr>
          <p:sp>
            <p:nvSpPr>
              <p:cNvPr id="677080" name="Arc 23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81" name="Arc 23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82" name="Group 240"/>
            <p:cNvGrpSpPr>
              <a:grpSpLocks noChangeAspect="1"/>
            </p:cNvGrpSpPr>
            <p:nvPr/>
          </p:nvGrpSpPr>
          <p:grpSpPr bwMode="auto">
            <a:xfrm rot="10800000" flipV="1">
              <a:off x="5372" y="2739"/>
              <a:ext cx="81" cy="163"/>
              <a:chOff x="3653" y="4688"/>
              <a:chExt cx="72" cy="144"/>
            </a:xfrm>
          </p:grpSpPr>
          <p:sp>
            <p:nvSpPr>
              <p:cNvPr id="677083" name="Arc 24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84" name="Arc 24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85" name="Group 243"/>
            <p:cNvGrpSpPr>
              <a:grpSpLocks noChangeAspect="1"/>
            </p:cNvGrpSpPr>
            <p:nvPr/>
          </p:nvGrpSpPr>
          <p:grpSpPr bwMode="auto">
            <a:xfrm rot="10800000" flipV="1">
              <a:off x="5369" y="2577"/>
              <a:ext cx="81" cy="162"/>
              <a:chOff x="3653" y="4688"/>
              <a:chExt cx="72" cy="144"/>
            </a:xfrm>
          </p:grpSpPr>
          <p:sp>
            <p:nvSpPr>
              <p:cNvPr id="677086" name="Arc 24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87" name="Arc 24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77088" name="Group 246"/>
          <p:cNvGrpSpPr>
            <a:grpSpLocks noChangeAspect="1"/>
          </p:cNvGrpSpPr>
          <p:nvPr/>
        </p:nvGrpSpPr>
        <p:grpSpPr bwMode="auto">
          <a:xfrm rot="10800000" flipV="1">
            <a:off x="4202113" y="3605462"/>
            <a:ext cx="50800" cy="96838"/>
            <a:chOff x="3653" y="4688"/>
            <a:chExt cx="72" cy="144"/>
          </a:xfrm>
        </p:grpSpPr>
        <p:sp>
          <p:nvSpPr>
            <p:cNvPr id="677089" name="Arc 24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90" name="Arc 24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91" name="Group 249"/>
          <p:cNvGrpSpPr>
            <a:grpSpLocks noChangeAspect="1"/>
          </p:cNvGrpSpPr>
          <p:nvPr/>
        </p:nvGrpSpPr>
        <p:grpSpPr bwMode="auto">
          <a:xfrm rot="10800000" flipV="1">
            <a:off x="4200525" y="3499101"/>
            <a:ext cx="50800" cy="96837"/>
            <a:chOff x="3653" y="4688"/>
            <a:chExt cx="72" cy="144"/>
          </a:xfrm>
        </p:grpSpPr>
        <p:sp>
          <p:nvSpPr>
            <p:cNvPr id="677092" name="Arc 25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93" name="Arc 25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94" name="Group 252"/>
          <p:cNvGrpSpPr>
            <a:grpSpLocks noChangeAspect="1"/>
          </p:cNvGrpSpPr>
          <p:nvPr/>
        </p:nvGrpSpPr>
        <p:grpSpPr bwMode="auto">
          <a:xfrm rot="10800000" flipV="1">
            <a:off x="4206875" y="3284787"/>
            <a:ext cx="52388" cy="96838"/>
            <a:chOff x="3653" y="4688"/>
            <a:chExt cx="72" cy="144"/>
          </a:xfrm>
        </p:grpSpPr>
        <p:sp>
          <p:nvSpPr>
            <p:cNvPr id="677095" name="Arc 25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96" name="Arc 25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097" name="Group 255"/>
          <p:cNvGrpSpPr>
            <a:grpSpLocks noChangeAspect="1"/>
          </p:cNvGrpSpPr>
          <p:nvPr/>
        </p:nvGrpSpPr>
        <p:grpSpPr bwMode="auto">
          <a:xfrm rot="10800000" flipV="1">
            <a:off x="4206875" y="3186363"/>
            <a:ext cx="50800" cy="98425"/>
            <a:chOff x="3653" y="4688"/>
            <a:chExt cx="72" cy="144"/>
          </a:xfrm>
        </p:grpSpPr>
        <p:sp>
          <p:nvSpPr>
            <p:cNvPr id="677098" name="Arc 25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099" name="Arc 25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677100" name="Rectangle 259"/>
          <p:cNvSpPr>
            <a:spLocks noChangeAspect="1" noChangeArrowheads="1"/>
          </p:cNvSpPr>
          <p:nvPr/>
        </p:nvSpPr>
        <p:spPr bwMode="auto">
          <a:xfrm rot="5400000">
            <a:off x="4325938" y="3456237"/>
            <a:ext cx="201612" cy="841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01" name="Line 260"/>
          <p:cNvSpPr>
            <a:spLocks noChangeShapeType="1"/>
          </p:cNvSpPr>
          <p:nvPr/>
        </p:nvSpPr>
        <p:spPr bwMode="auto">
          <a:xfrm rot="5400000">
            <a:off x="4369595" y="3331619"/>
            <a:ext cx="1158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2" name="Line 261"/>
          <p:cNvSpPr>
            <a:spLocks noChangeAspect="1" noChangeShapeType="1"/>
          </p:cNvSpPr>
          <p:nvPr/>
        </p:nvSpPr>
        <p:spPr bwMode="auto">
          <a:xfrm rot="5400000">
            <a:off x="4356101" y="3675313"/>
            <a:ext cx="1365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3" name="Line 262"/>
          <p:cNvSpPr>
            <a:spLocks noChangeShapeType="1"/>
          </p:cNvSpPr>
          <p:nvPr/>
        </p:nvSpPr>
        <p:spPr bwMode="auto">
          <a:xfrm>
            <a:off x="4329114" y="3741987"/>
            <a:ext cx="104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4" name="Line 263"/>
          <p:cNvSpPr>
            <a:spLocks noChangeShapeType="1"/>
          </p:cNvSpPr>
          <p:nvPr/>
        </p:nvSpPr>
        <p:spPr bwMode="auto">
          <a:xfrm>
            <a:off x="4243389" y="3499100"/>
            <a:ext cx="904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5" name="Line 264"/>
          <p:cNvSpPr>
            <a:spLocks noChangeShapeType="1"/>
          </p:cNvSpPr>
          <p:nvPr/>
        </p:nvSpPr>
        <p:spPr bwMode="auto">
          <a:xfrm>
            <a:off x="4319589" y="3276850"/>
            <a:ext cx="1158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6" name="Line 265"/>
          <p:cNvSpPr>
            <a:spLocks noChangeShapeType="1"/>
          </p:cNvSpPr>
          <p:nvPr/>
        </p:nvSpPr>
        <p:spPr bwMode="auto">
          <a:xfrm>
            <a:off x="4329113" y="3284788"/>
            <a:ext cx="0" cy="984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7" name="Line 266"/>
          <p:cNvSpPr>
            <a:spLocks noChangeShapeType="1"/>
          </p:cNvSpPr>
          <p:nvPr/>
        </p:nvSpPr>
        <p:spPr bwMode="auto">
          <a:xfrm>
            <a:off x="4329113" y="3497513"/>
            <a:ext cx="0" cy="2524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8" name="Line 267"/>
          <p:cNvSpPr>
            <a:spLocks noChangeShapeType="1"/>
          </p:cNvSpPr>
          <p:nvPr/>
        </p:nvSpPr>
        <p:spPr bwMode="auto">
          <a:xfrm>
            <a:off x="4248150" y="3697537"/>
            <a:ext cx="0" cy="374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9" name="Rectangle 270"/>
          <p:cNvSpPr>
            <a:spLocks noChangeAspect="1" noChangeArrowheads="1"/>
          </p:cNvSpPr>
          <p:nvPr/>
        </p:nvSpPr>
        <p:spPr bwMode="auto">
          <a:xfrm rot="5400000">
            <a:off x="4869657" y="3560219"/>
            <a:ext cx="201613" cy="825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10" name="Line 271"/>
          <p:cNvSpPr>
            <a:spLocks noChangeAspect="1" noChangeShapeType="1"/>
          </p:cNvSpPr>
          <p:nvPr/>
        </p:nvSpPr>
        <p:spPr bwMode="auto">
          <a:xfrm rot="5400000">
            <a:off x="4930775" y="3456237"/>
            <a:ext cx="7143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11" name="Line 272"/>
          <p:cNvSpPr>
            <a:spLocks noChangeShapeType="1"/>
          </p:cNvSpPr>
          <p:nvPr/>
        </p:nvSpPr>
        <p:spPr bwMode="auto">
          <a:xfrm rot="5400000">
            <a:off x="4933157" y="3738019"/>
            <a:ext cx="714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12" name="Rectangle 273"/>
          <p:cNvSpPr>
            <a:spLocks noChangeAspect="1" noChangeArrowheads="1"/>
          </p:cNvSpPr>
          <p:nvPr/>
        </p:nvSpPr>
        <p:spPr bwMode="auto">
          <a:xfrm rot="5400000">
            <a:off x="4868863" y="3278437"/>
            <a:ext cx="201612" cy="841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13" name="Line 274"/>
          <p:cNvSpPr>
            <a:spLocks noChangeAspect="1" noChangeShapeType="1"/>
          </p:cNvSpPr>
          <p:nvPr/>
        </p:nvSpPr>
        <p:spPr bwMode="auto">
          <a:xfrm rot="5400000">
            <a:off x="4929188" y="3189538"/>
            <a:ext cx="7143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14" name="Rectangle 275"/>
          <p:cNvSpPr>
            <a:spLocks noChangeAspect="1" noChangeArrowheads="1"/>
          </p:cNvSpPr>
          <p:nvPr/>
        </p:nvSpPr>
        <p:spPr bwMode="auto">
          <a:xfrm rot="5400000">
            <a:off x="4870451" y="3843588"/>
            <a:ext cx="200025" cy="825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15" name="Rectangle 276"/>
          <p:cNvSpPr>
            <a:spLocks noChangeAspect="1" noChangeArrowheads="1"/>
          </p:cNvSpPr>
          <p:nvPr/>
        </p:nvSpPr>
        <p:spPr bwMode="auto">
          <a:xfrm rot="5400000">
            <a:off x="5212557" y="3714206"/>
            <a:ext cx="201612" cy="825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677116" name="Group 277"/>
          <p:cNvGrpSpPr>
            <a:grpSpLocks/>
          </p:cNvGrpSpPr>
          <p:nvPr/>
        </p:nvGrpSpPr>
        <p:grpSpPr bwMode="auto">
          <a:xfrm>
            <a:off x="5405439" y="3192712"/>
            <a:ext cx="53975" cy="388938"/>
            <a:chOff x="5093" y="2577"/>
            <a:chExt cx="85" cy="649"/>
          </a:xfrm>
        </p:grpSpPr>
        <p:grpSp>
          <p:nvGrpSpPr>
            <p:cNvPr id="677117" name="Group 278"/>
            <p:cNvGrpSpPr>
              <a:grpSpLocks noChangeAspect="1"/>
            </p:cNvGrpSpPr>
            <p:nvPr/>
          </p:nvGrpSpPr>
          <p:grpSpPr bwMode="auto">
            <a:xfrm flipV="1">
              <a:off x="5093" y="2577"/>
              <a:ext cx="81" cy="162"/>
              <a:chOff x="3653" y="4688"/>
              <a:chExt cx="72" cy="144"/>
            </a:xfrm>
          </p:grpSpPr>
          <p:sp>
            <p:nvSpPr>
              <p:cNvPr id="677118" name="Arc 27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19" name="Arc 28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120" name="Group 281"/>
            <p:cNvGrpSpPr>
              <a:grpSpLocks noChangeAspect="1"/>
            </p:cNvGrpSpPr>
            <p:nvPr/>
          </p:nvGrpSpPr>
          <p:grpSpPr bwMode="auto">
            <a:xfrm flipV="1">
              <a:off x="5093" y="2739"/>
              <a:ext cx="81" cy="163"/>
              <a:chOff x="3653" y="4688"/>
              <a:chExt cx="72" cy="144"/>
            </a:xfrm>
          </p:grpSpPr>
          <p:sp>
            <p:nvSpPr>
              <p:cNvPr id="677121" name="Arc 28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22" name="Arc 28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123" name="Group 284"/>
            <p:cNvGrpSpPr>
              <a:grpSpLocks noChangeAspect="1"/>
            </p:cNvGrpSpPr>
            <p:nvPr/>
          </p:nvGrpSpPr>
          <p:grpSpPr bwMode="auto">
            <a:xfrm flipV="1">
              <a:off x="5094" y="2902"/>
              <a:ext cx="81" cy="162"/>
              <a:chOff x="3653" y="4688"/>
              <a:chExt cx="72" cy="144"/>
            </a:xfrm>
          </p:grpSpPr>
          <p:sp>
            <p:nvSpPr>
              <p:cNvPr id="677124" name="Arc 28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25" name="Arc 28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126" name="Group 287"/>
            <p:cNvGrpSpPr>
              <a:grpSpLocks noChangeAspect="1"/>
            </p:cNvGrpSpPr>
            <p:nvPr/>
          </p:nvGrpSpPr>
          <p:grpSpPr bwMode="auto">
            <a:xfrm flipV="1">
              <a:off x="5097" y="3064"/>
              <a:ext cx="81" cy="162"/>
              <a:chOff x="3653" y="4688"/>
              <a:chExt cx="72" cy="144"/>
            </a:xfrm>
          </p:grpSpPr>
          <p:sp>
            <p:nvSpPr>
              <p:cNvPr id="677127" name="Arc 28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28" name="Arc 28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grpSp>
        <p:nvGrpSpPr>
          <p:cNvPr id="677129" name="Group 290"/>
          <p:cNvGrpSpPr>
            <a:grpSpLocks/>
          </p:cNvGrpSpPr>
          <p:nvPr/>
        </p:nvGrpSpPr>
        <p:grpSpPr bwMode="auto">
          <a:xfrm>
            <a:off x="5414964" y="3592763"/>
            <a:ext cx="53975" cy="390525"/>
            <a:chOff x="5093" y="2577"/>
            <a:chExt cx="85" cy="649"/>
          </a:xfrm>
        </p:grpSpPr>
        <p:grpSp>
          <p:nvGrpSpPr>
            <p:cNvPr id="677130" name="Group 291"/>
            <p:cNvGrpSpPr>
              <a:grpSpLocks noChangeAspect="1"/>
            </p:cNvGrpSpPr>
            <p:nvPr/>
          </p:nvGrpSpPr>
          <p:grpSpPr bwMode="auto">
            <a:xfrm flipV="1">
              <a:off x="5093" y="2577"/>
              <a:ext cx="81" cy="162"/>
              <a:chOff x="3653" y="4688"/>
              <a:chExt cx="72" cy="144"/>
            </a:xfrm>
          </p:grpSpPr>
          <p:sp>
            <p:nvSpPr>
              <p:cNvPr id="677131" name="Arc 2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32" name="Arc 2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133" name="Group 294"/>
            <p:cNvGrpSpPr>
              <a:grpSpLocks noChangeAspect="1"/>
            </p:cNvGrpSpPr>
            <p:nvPr/>
          </p:nvGrpSpPr>
          <p:grpSpPr bwMode="auto">
            <a:xfrm flipV="1">
              <a:off x="5093" y="2739"/>
              <a:ext cx="81" cy="163"/>
              <a:chOff x="3653" y="4688"/>
              <a:chExt cx="72" cy="144"/>
            </a:xfrm>
          </p:grpSpPr>
          <p:sp>
            <p:nvSpPr>
              <p:cNvPr id="677134" name="Arc 29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35" name="Arc 29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136" name="Group 297"/>
            <p:cNvGrpSpPr>
              <a:grpSpLocks noChangeAspect="1"/>
            </p:cNvGrpSpPr>
            <p:nvPr/>
          </p:nvGrpSpPr>
          <p:grpSpPr bwMode="auto">
            <a:xfrm flipV="1">
              <a:off x="5094" y="2902"/>
              <a:ext cx="81" cy="162"/>
              <a:chOff x="3653" y="4688"/>
              <a:chExt cx="72" cy="144"/>
            </a:xfrm>
          </p:grpSpPr>
          <p:sp>
            <p:nvSpPr>
              <p:cNvPr id="677137" name="Arc 29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38" name="Arc 29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677139" name="Group 300"/>
            <p:cNvGrpSpPr>
              <a:grpSpLocks noChangeAspect="1"/>
            </p:cNvGrpSpPr>
            <p:nvPr/>
          </p:nvGrpSpPr>
          <p:grpSpPr bwMode="auto">
            <a:xfrm flipV="1">
              <a:off x="5097" y="3064"/>
              <a:ext cx="81" cy="162"/>
              <a:chOff x="3653" y="4688"/>
              <a:chExt cx="72" cy="144"/>
            </a:xfrm>
          </p:grpSpPr>
          <p:sp>
            <p:nvSpPr>
              <p:cNvPr id="677140" name="Arc 30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677141" name="Arc 30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sp>
        <p:nvSpPr>
          <p:cNvPr id="677142" name="Line 303"/>
          <p:cNvSpPr>
            <a:spLocks noChangeShapeType="1"/>
          </p:cNvSpPr>
          <p:nvPr/>
        </p:nvSpPr>
        <p:spPr bwMode="auto">
          <a:xfrm>
            <a:off x="5395913" y="3156201"/>
            <a:ext cx="0" cy="41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3" name="Line 304"/>
          <p:cNvSpPr>
            <a:spLocks noChangeShapeType="1"/>
          </p:cNvSpPr>
          <p:nvPr/>
        </p:nvSpPr>
        <p:spPr bwMode="auto">
          <a:xfrm>
            <a:off x="5416550" y="3976937"/>
            <a:ext cx="0" cy="968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4" name="Line 305"/>
          <p:cNvSpPr>
            <a:spLocks noChangeShapeType="1"/>
          </p:cNvSpPr>
          <p:nvPr/>
        </p:nvSpPr>
        <p:spPr bwMode="auto">
          <a:xfrm>
            <a:off x="4967288" y="3989637"/>
            <a:ext cx="0" cy="714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5" name="Line 306"/>
          <p:cNvSpPr>
            <a:spLocks noChangeShapeType="1"/>
          </p:cNvSpPr>
          <p:nvPr/>
        </p:nvSpPr>
        <p:spPr bwMode="auto">
          <a:xfrm>
            <a:off x="4262438" y="3156200"/>
            <a:ext cx="0" cy="31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6" name="Line 307"/>
          <p:cNvSpPr>
            <a:spLocks noChangeShapeType="1"/>
          </p:cNvSpPr>
          <p:nvPr/>
        </p:nvSpPr>
        <p:spPr bwMode="auto">
          <a:xfrm>
            <a:off x="5310188" y="3597526"/>
            <a:ext cx="0" cy="66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7" name="Line 309"/>
          <p:cNvSpPr>
            <a:spLocks noChangeAspect="1" noChangeShapeType="1"/>
          </p:cNvSpPr>
          <p:nvPr/>
        </p:nvSpPr>
        <p:spPr bwMode="auto">
          <a:xfrm>
            <a:off x="5224464" y="4021387"/>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8" name="Line 310"/>
          <p:cNvSpPr>
            <a:spLocks noChangeAspect="1" noChangeShapeType="1"/>
          </p:cNvSpPr>
          <p:nvPr/>
        </p:nvSpPr>
        <p:spPr bwMode="auto">
          <a:xfrm rot="5400000">
            <a:off x="5228431" y="3939631"/>
            <a:ext cx="160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9" name="Line 311"/>
          <p:cNvSpPr>
            <a:spLocks noChangeAspect="1" noChangeShapeType="1"/>
          </p:cNvSpPr>
          <p:nvPr/>
        </p:nvSpPr>
        <p:spPr bwMode="auto">
          <a:xfrm rot="16200000" flipH="1">
            <a:off x="2767807" y="3044282"/>
            <a:ext cx="0" cy="1158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0" name="Line 312"/>
          <p:cNvSpPr>
            <a:spLocks noChangeAspect="1" noChangeShapeType="1"/>
          </p:cNvSpPr>
          <p:nvPr/>
        </p:nvSpPr>
        <p:spPr bwMode="auto">
          <a:xfrm rot="16200000" flipH="1">
            <a:off x="2765425" y="3094287"/>
            <a:ext cx="1588" cy="115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1" name="Line 313"/>
          <p:cNvSpPr>
            <a:spLocks noChangeAspect="1" noChangeShapeType="1"/>
          </p:cNvSpPr>
          <p:nvPr/>
        </p:nvSpPr>
        <p:spPr bwMode="auto">
          <a:xfrm rot="16200000">
            <a:off x="2632870" y="2958557"/>
            <a:ext cx="2698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2" name="Rectangle 314"/>
          <p:cNvSpPr>
            <a:spLocks noChangeAspect="1" noChangeArrowheads="1"/>
          </p:cNvSpPr>
          <p:nvPr/>
        </p:nvSpPr>
        <p:spPr bwMode="auto">
          <a:xfrm rot="5400000">
            <a:off x="2440782" y="3425281"/>
            <a:ext cx="200025" cy="841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53" name="Line 315"/>
          <p:cNvSpPr>
            <a:spLocks noChangeAspect="1" noChangeShapeType="1"/>
          </p:cNvSpPr>
          <p:nvPr/>
        </p:nvSpPr>
        <p:spPr bwMode="auto">
          <a:xfrm rot="5400000">
            <a:off x="2497932" y="3318919"/>
            <a:ext cx="80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4" name="Line 316"/>
          <p:cNvSpPr>
            <a:spLocks noChangeShapeType="1"/>
          </p:cNvSpPr>
          <p:nvPr/>
        </p:nvSpPr>
        <p:spPr bwMode="auto">
          <a:xfrm rot="5400000">
            <a:off x="2497139" y="3610226"/>
            <a:ext cx="714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5" name="Line 317"/>
          <p:cNvSpPr>
            <a:spLocks noChangeAspect="1" noChangeShapeType="1"/>
          </p:cNvSpPr>
          <p:nvPr/>
        </p:nvSpPr>
        <p:spPr bwMode="auto">
          <a:xfrm flipH="1">
            <a:off x="4759325" y="2608512"/>
            <a:ext cx="0" cy="109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6" name="Line 318"/>
          <p:cNvSpPr>
            <a:spLocks noChangeAspect="1" noChangeShapeType="1"/>
          </p:cNvSpPr>
          <p:nvPr/>
        </p:nvSpPr>
        <p:spPr bwMode="auto">
          <a:xfrm flipH="1">
            <a:off x="4714875" y="2608512"/>
            <a:ext cx="0" cy="109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7" name="Line 319"/>
          <p:cNvSpPr>
            <a:spLocks noChangeShapeType="1"/>
          </p:cNvSpPr>
          <p:nvPr/>
        </p:nvSpPr>
        <p:spPr bwMode="auto">
          <a:xfrm>
            <a:off x="4757739" y="2660900"/>
            <a:ext cx="11080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8" name="Line 320"/>
          <p:cNvSpPr>
            <a:spLocks noChangeShapeType="1"/>
          </p:cNvSpPr>
          <p:nvPr/>
        </p:nvSpPr>
        <p:spPr bwMode="auto">
          <a:xfrm>
            <a:off x="4259264" y="2660900"/>
            <a:ext cx="460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159" name="Group 321"/>
          <p:cNvGrpSpPr>
            <a:grpSpLocks noChangeAspect="1"/>
          </p:cNvGrpSpPr>
          <p:nvPr/>
        </p:nvGrpSpPr>
        <p:grpSpPr bwMode="auto">
          <a:xfrm rot="5400000">
            <a:off x="6059488" y="2721225"/>
            <a:ext cx="412750" cy="82550"/>
            <a:chOff x="2157" y="2328"/>
            <a:chExt cx="860" cy="164"/>
          </a:xfrm>
        </p:grpSpPr>
        <p:grpSp>
          <p:nvGrpSpPr>
            <p:cNvPr id="677160" name="Group 322"/>
            <p:cNvGrpSpPr>
              <a:grpSpLocks noChangeAspect="1"/>
            </p:cNvGrpSpPr>
            <p:nvPr/>
          </p:nvGrpSpPr>
          <p:grpSpPr bwMode="auto">
            <a:xfrm>
              <a:off x="2157" y="2328"/>
              <a:ext cx="640" cy="164"/>
              <a:chOff x="2160" y="2016"/>
              <a:chExt cx="640" cy="164"/>
            </a:xfrm>
          </p:grpSpPr>
          <p:sp>
            <p:nvSpPr>
              <p:cNvPr id="677161" name="Rectangle 323"/>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62" name="Line 324"/>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163" name="Line 325"/>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7164" name="Group 326"/>
          <p:cNvGrpSpPr>
            <a:grpSpLocks noChangeAspect="1"/>
          </p:cNvGrpSpPr>
          <p:nvPr/>
        </p:nvGrpSpPr>
        <p:grpSpPr bwMode="auto">
          <a:xfrm rot="2700000">
            <a:off x="6222207" y="3033169"/>
            <a:ext cx="306387" cy="82550"/>
            <a:chOff x="2160" y="2016"/>
            <a:chExt cx="640" cy="164"/>
          </a:xfrm>
        </p:grpSpPr>
        <p:sp>
          <p:nvSpPr>
            <p:cNvPr id="677165" name="Rectangle 327"/>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66" name="Line 328"/>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167" name="Rectangle 330"/>
          <p:cNvSpPr>
            <a:spLocks noChangeAspect="1" noChangeArrowheads="1"/>
          </p:cNvSpPr>
          <p:nvPr/>
        </p:nvSpPr>
        <p:spPr bwMode="auto">
          <a:xfrm rot="18900000">
            <a:off x="6321426" y="2365626"/>
            <a:ext cx="212725" cy="77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68" name="Line 331"/>
          <p:cNvSpPr>
            <a:spLocks noChangeAspect="1" noChangeShapeType="1"/>
          </p:cNvSpPr>
          <p:nvPr/>
        </p:nvSpPr>
        <p:spPr bwMode="auto">
          <a:xfrm rot="18900000">
            <a:off x="6251576" y="2519612"/>
            <a:ext cx="1111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69" name="Rectangle 333"/>
          <p:cNvSpPr>
            <a:spLocks noChangeAspect="1" noChangeArrowheads="1"/>
          </p:cNvSpPr>
          <p:nvPr/>
        </p:nvSpPr>
        <p:spPr bwMode="auto">
          <a:xfrm rot="18900000">
            <a:off x="7105651" y="2983163"/>
            <a:ext cx="212725" cy="7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70" name="Line 335"/>
          <p:cNvSpPr>
            <a:spLocks noChangeAspect="1" noChangeShapeType="1"/>
          </p:cNvSpPr>
          <p:nvPr/>
        </p:nvSpPr>
        <p:spPr bwMode="auto">
          <a:xfrm rot="18900000">
            <a:off x="7237413" y="2845051"/>
            <a:ext cx="3048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171" name="Group 337"/>
          <p:cNvGrpSpPr>
            <a:grpSpLocks noChangeAspect="1"/>
          </p:cNvGrpSpPr>
          <p:nvPr/>
        </p:nvGrpSpPr>
        <p:grpSpPr bwMode="auto">
          <a:xfrm rot="18900000" flipH="1">
            <a:off x="6555582" y="2118769"/>
            <a:ext cx="125413" cy="146050"/>
            <a:chOff x="3244" y="6428"/>
            <a:chExt cx="261" cy="288"/>
          </a:xfrm>
        </p:grpSpPr>
        <p:sp>
          <p:nvSpPr>
            <p:cNvPr id="677172" name="Line 338"/>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73" name="AutoShape 339"/>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77174" name="Line 340"/>
          <p:cNvSpPr>
            <a:spLocks noChangeShapeType="1"/>
          </p:cNvSpPr>
          <p:nvPr/>
        </p:nvSpPr>
        <p:spPr bwMode="auto">
          <a:xfrm rot="18900000" flipH="1">
            <a:off x="6449220" y="2172744"/>
            <a:ext cx="4143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175" name="Group 342"/>
          <p:cNvGrpSpPr>
            <a:grpSpLocks noChangeAspect="1"/>
          </p:cNvGrpSpPr>
          <p:nvPr/>
        </p:nvGrpSpPr>
        <p:grpSpPr bwMode="auto">
          <a:xfrm rot="2700000" flipH="1" flipV="1">
            <a:off x="6920707" y="2145756"/>
            <a:ext cx="125412" cy="146050"/>
            <a:chOff x="3244" y="6428"/>
            <a:chExt cx="261" cy="288"/>
          </a:xfrm>
        </p:grpSpPr>
        <p:sp>
          <p:nvSpPr>
            <p:cNvPr id="677176" name="Line 343"/>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77" name="AutoShape 344"/>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77178" name="Line 345"/>
          <p:cNvSpPr>
            <a:spLocks noChangeShapeType="1"/>
          </p:cNvSpPr>
          <p:nvPr/>
        </p:nvSpPr>
        <p:spPr bwMode="auto">
          <a:xfrm rot="2700000" flipH="1" flipV="1">
            <a:off x="6726238" y="2205288"/>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179" name="Group 347"/>
          <p:cNvGrpSpPr>
            <a:grpSpLocks noChangeAspect="1"/>
          </p:cNvGrpSpPr>
          <p:nvPr/>
        </p:nvGrpSpPr>
        <p:grpSpPr bwMode="auto">
          <a:xfrm rot="8100000" flipH="1" flipV="1">
            <a:off x="6875463" y="3227638"/>
            <a:ext cx="133350" cy="138113"/>
            <a:chOff x="3244" y="6428"/>
            <a:chExt cx="261" cy="288"/>
          </a:xfrm>
        </p:grpSpPr>
        <p:sp>
          <p:nvSpPr>
            <p:cNvPr id="677180" name="Line 348"/>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1" name="AutoShape 349"/>
            <p:cNvSpPr>
              <a:spLocks noChangeAspect="1"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77182" name="Line 350"/>
          <p:cNvSpPr>
            <a:spLocks noChangeShapeType="1"/>
          </p:cNvSpPr>
          <p:nvPr/>
        </p:nvSpPr>
        <p:spPr bwMode="auto">
          <a:xfrm rot="8100000" flipH="1" flipV="1">
            <a:off x="6692900" y="3283200"/>
            <a:ext cx="522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3" name="Rectangle 352"/>
          <p:cNvSpPr>
            <a:spLocks noChangeAspect="1" noChangeArrowheads="1"/>
          </p:cNvSpPr>
          <p:nvPr/>
        </p:nvSpPr>
        <p:spPr bwMode="auto">
          <a:xfrm rot="2700000">
            <a:off x="7117557" y="2406106"/>
            <a:ext cx="201612" cy="825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84" name="Line 354"/>
          <p:cNvSpPr>
            <a:spLocks noChangeAspect="1" noChangeShapeType="1"/>
          </p:cNvSpPr>
          <p:nvPr/>
        </p:nvSpPr>
        <p:spPr bwMode="auto">
          <a:xfrm rot="2700000">
            <a:off x="7254082" y="2633119"/>
            <a:ext cx="2889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5" name="Line 355"/>
          <p:cNvSpPr>
            <a:spLocks noChangeAspect="1" noChangeShapeType="1"/>
          </p:cNvSpPr>
          <p:nvPr/>
        </p:nvSpPr>
        <p:spPr bwMode="auto">
          <a:xfrm rot="16200000" flipH="1">
            <a:off x="7510463" y="2972050"/>
            <a:ext cx="0" cy="114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6" name="Line 356"/>
          <p:cNvSpPr>
            <a:spLocks noChangeAspect="1" noChangeShapeType="1"/>
          </p:cNvSpPr>
          <p:nvPr/>
        </p:nvSpPr>
        <p:spPr bwMode="auto">
          <a:xfrm rot="16200000" flipH="1">
            <a:off x="7510463" y="3014912"/>
            <a:ext cx="0" cy="114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7" name="Line 357"/>
          <p:cNvSpPr>
            <a:spLocks noChangeAspect="1" noChangeShapeType="1"/>
          </p:cNvSpPr>
          <p:nvPr/>
        </p:nvSpPr>
        <p:spPr bwMode="auto">
          <a:xfrm rot="16200000">
            <a:off x="7363619" y="2879181"/>
            <a:ext cx="284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8" name="Line 358"/>
          <p:cNvSpPr>
            <a:spLocks noChangeAspect="1" noChangeShapeType="1"/>
          </p:cNvSpPr>
          <p:nvPr/>
        </p:nvSpPr>
        <p:spPr bwMode="auto">
          <a:xfrm rot="16200000" flipH="1">
            <a:off x="7287419" y="3290343"/>
            <a:ext cx="4318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189" name="Group 359"/>
          <p:cNvGrpSpPr>
            <a:grpSpLocks noChangeAspect="1"/>
          </p:cNvGrpSpPr>
          <p:nvPr/>
        </p:nvGrpSpPr>
        <p:grpSpPr bwMode="auto">
          <a:xfrm rot="5400000">
            <a:off x="7745413" y="2891087"/>
            <a:ext cx="412750" cy="82550"/>
            <a:chOff x="2157" y="2328"/>
            <a:chExt cx="860" cy="164"/>
          </a:xfrm>
        </p:grpSpPr>
        <p:grpSp>
          <p:nvGrpSpPr>
            <p:cNvPr id="677190" name="Group 360"/>
            <p:cNvGrpSpPr>
              <a:grpSpLocks noChangeAspect="1"/>
            </p:cNvGrpSpPr>
            <p:nvPr/>
          </p:nvGrpSpPr>
          <p:grpSpPr bwMode="auto">
            <a:xfrm>
              <a:off x="2157" y="2328"/>
              <a:ext cx="640" cy="164"/>
              <a:chOff x="2160" y="2016"/>
              <a:chExt cx="640" cy="164"/>
            </a:xfrm>
          </p:grpSpPr>
          <p:sp>
            <p:nvSpPr>
              <p:cNvPr id="677191" name="Rectangle 361"/>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92" name="Line 362"/>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193" name="Line 363"/>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7194" name="Group 364"/>
          <p:cNvGrpSpPr>
            <a:grpSpLocks noChangeAspect="1"/>
          </p:cNvGrpSpPr>
          <p:nvPr/>
        </p:nvGrpSpPr>
        <p:grpSpPr bwMode="auto">
          <a:xfrm>
            <a:off x="7507289" y="2697412"/>
            <a:ext cx="434975" cy="77788"/>
            <a:chOff x="2157" y="2328"/>
            <a:chExt cx="860" cy="164"/>
          </a:xfrm>
        </p:grpSpPr>
        <p:grpSp>
          <p:nvGrpSpPr>
            <p:cNvPr id="677195" name="Group 365"/>
            <p:cNvGrpSpPr>
              <a:grpSpLocks noChangeAspect="1"/>
            </p:cNvGrpSpPr>
            <p:nvPr/>
          </p:nvGrpSpPr>
          <p:grpSpPr bwMode="auto">
            <a:xfrm>
              <a:off x="2157" y="2328"/>
              <a:ext cx="640" cy="164"/>
              <a:chOff x="2160" y="2016"/>
              <a:chExt cx="640" cy="164"/>
            </a:xfrm>
          </p:grpSpPr>
          <p:sp>
            <p:nvSpPr>
              <p:cNvPr id="677196" name="Rectangle 366"/>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197" name="Line 367"/>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198" name="Line 368"/>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199" name="Line 370"/>
          <p:cNvSpPr>
            <a:spLocks noChangeAspect="1" noChangeShapeType="1"/>
          </p:cNvSpPr>
          <p:nvPr/>
        </p:nvSpPr>
        <p:spPr bwMode="auto">
          <a:xfrm>
            <a:off x="5945189" y="2910137"/>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0" name="Line 371"/>
          <p:cNvSpPr>
            <a:spLocks noChangeAspect="1" noChangeShapeType="1"/>
          </p:cNvSpPr>
          <p:nvPr/>
        </p:nvSpPr>
        <p:spPr bwMode="auto">
          <a:xfrm rot="5400000">
            <a:off x="5949156" y="2828381"/>
            <a:ext cx="160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1" name="Line 373"/>
          <p:cNvSpPr>
            <a:spLocks noChangeAspect="1" noChangeShapeType="1"/>
          </p:cNvSpPr>
          <p:nvPr/>
        </p:nvSpPr>
        <p:spPr bwMode="auto">
          <a:xfrm>
            <a:off x="7862889" y="3637212"/>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2" name="Line 374"/>
          <p:cNvSpPr>
            <a:spLocks noChangeAspect="1" noChangeShapeType="1"/>
          </p:cNvSpPr>
          <p:nvPr/>
        </p:nvSpPr>
        <p:spPr bwMode="auto">
          <a:xfrm rot="5400000">
            <a:off x="7867650" y="3556250"/>
            <a:ext cx="1587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3" name="AutoShape 375"/>
          <p:cNvSpPr>
            <a:spLocks noChangeAspect="1" noChangeArrowheads="1"/>
          </p:cNvSpPr>
          <p:nvPr/>
        </p:nvSpPr>
        <p:spPr bwMode="auto">
          <a:xfrm rot="5400000">
            <a:off x="6819901" y="4743700"/>
            <a:ext cx="136525" cy="1206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04" name="Line 376"/>
          <p:cNvSpPr>
            <a:spLocks noChangeShapeType="1"/>
          </p:cNvSpPr>
          <p:nvPr/>
        </p:nvSpPr>
        <p:spPr bwMode="auto">
          <a:xfrm>
            <a:off x="6672264" y="4680200"/>
            <a:ext cx="4540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5" name="Line 377"/>
          <p:cNvSpPr>
            <a:spLocks noChangeShapeType="1"/>
          </p:cNvSpPr>
          <p:nvPr/>
        </p:nvSpPr>
        <p:spPr bwMode="auto">
          <a:xfrm>
            <a:off x="6678614" y="5362825"/>
            <a:ext cx="4540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6" name="Line 378"/>
          <p:cNvSpPr>
            <a:spLocks noChangeAspect="1" noChangeShapeType="1"/>
          </p:cNvSpPr>
          <p:nvPr/>
        </p:nvSpPr>
        <p:spPr bwMode="auto">
          <a:xfrm rot="5400000">
            <a:off x="6345238" y="5023100"/>
            <a:ext cx="6794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7" name="Text Box 379"/>
          <p:cNvSpPr txBox="1">
            <a:spLocks noChangeAspect="1" noChangeArrowheads="1"/>
          </p:cNvSpPr>
          <p:nvPr/>
        </p:nvSpPr>
        <p:spPr bwMode="auto">
          <a:xfrm>
            <a:off x="6969126" y="4742113"/>
            <a:ext cx="1317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宋体" panose="02010600030101010101" pitchFamily="2" charset="-122"/>
              </a:rPr>
              <a:t>∞</a:t>
            </a:r>
            <a:endParaRPr lang="en-US" altLang="zh-CN" sz="1200">
              <a:solidFill>
                <a:srgbClr val="000066"/>
              </a:solidFill>
              <a:latin typeface="Times New Roman" panose="02020603050405020304" pitchFamily="18" charset="0"/>
            </a:endParaRPr>
          </a:p>
        </p:txBody>
      </p:sp>
      <p:sp>
        <p:nvSpPr>
          <p:cNvPr id="677208" name="Line 380"/>
          <p:cNvSpPr>
            <a:spLocks noChangeAspect="1" noChangeShapeType="1"/>
          </p:cNvSpPr>
          <p:nvPr/>
        </p:nvSpPr>
        <p:spPr bwMode="auto">
          <a:xfrm>
            <a:off x="6424613" y="4945312"/>
            <a:ext cx="258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09" name="Line 381"/>
          <p:cNvSpPr>
            <a:spLocks noChangeAspect="1" noChangeShapeType="1"/>
          </p:cNvSpPr>
          <p:nvPr/>
        </p:nvSpPr>
        <p:spPr bwMode="auto">
          <a:xfrm>
            <a:off x="6386513" y="5218362"/>
            <a:ext cx="2905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10" name="Line 382"/>
          <p:cNvSpPr>
            <a:spLocks noChangeShapeType="1"/>
          </p:cNvSpPr>
          <p:nvPr/>
        </p:nvSpPr>
        <p:spPr bwMode="auto">
          <a:xfrm>
            <a:off x="7127876" y="5086600"/>
            <a:ext cx="8810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11" name="Text Box 383"/>
          <p:cNvSpPr txBox="1">
            <a:spLocks noChangeAspect="1" noChangeArrowheads="1"/>
          </p:cNvSpPr>
          <p:nvPr/>
        </p:nvSpPr>
        <p:spPr bwMode="auto">
          <a:xfrm>
            <a:off x="6729414" y="4870701"/>
            <a:ext cx="1222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宋体" panose="02010600030101010101" pitchFamily="2" charset="-122"/>
              </a:rPr>
              <a:t>-</a:t>
            </a:r>
            <a:endParaRPr lang="en-US" altLang="zh-CN" sz="1200">
              <a:solidFill>
                <a:srgbClr val="000066"/>
              </a:solidFill>
              <a:latin typeface="Times New Roman" panose="02020603050405020304" pitchFamily="18" charset="0"/>
            </a:endParaRPr>
          </a:p>
        </p:txBody>
      </p:sp>
      <p:sp>
        <p:nvSpPr>
          <p:cNvPr id="677212" name="Text Box 384"/>
          <p:cNvSpPr txBox="1">
            <a:spLocks noChangeAspect="1" noChangeArrowheads="1"/>
          </p:cNvSpPr>
          <p:nvPr/>
        </p:nvSpPr>
        <p:spPr bwMode="auto">
          <a:xfrm>
            <a:off x="6731001" y="5145338"/>
            <a:ext cx="10001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宋体" panose="02010600030101010101" pitchFamily="2" charset="-122"/>
              </a:rPr>
              <a:t>+</a:t>
            </a:r>
            <a:endParaRPr lang="en-US" altLang="zh-CN" sz="1200">
              <a:solidFill>
                <a:srgbClr val="000066"/>
              </a:solidFill>
              <a:latin typeface="Times New Roman" panose="02020603050405020304" pitchFamily="18" charset="0"/>
            </a:endParaRPr>
          </a:p>
        </p:txBody>
      </p:sp>
      <p:sp>
        <p:nvSpPr>
          <p:cNvPr id="677213" name="Text Box 385"/>
          <p:cNvSpPr txBox="1">
            <a:spLocks noChangeAspect="1" noChangeArrowheads="1"/>
          </p:cNvSpPr>
          <p:nvPr/>
        </p:nvSpPr>
        <p:spPr bwMode="auto">
          <a:xfrm>
            <a:off x="7011989" y="4988176"/>
            <a:ext cx="109537"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宋体" panose="02010600030101010101" pitchFamily="2" charset="-122"/>
              </a:rPr>
              <a:t>+</a:t>
            </a:r>
            <a:endParaRPr lang="en-US" altLang="zh-CN" sz="1200">
              <a:solidFill>
                <a:srgbClr val="000066"/>
              </a:solidFill>
              <a:latin typeface="Times New Roman" panose="02020603050405020304" pitchFamily="18" charset="0"/>
            </a:endParaRPr>
          </a:p>
        </p:txBody>
      </p:sp>
      <p:sp>
        <p:nvSpPr>
          <p:cNvPr id="677214" name="Text Box 386"/>
          <p:cNvSpPr txBox="1">
            <a:spLocks noChangeAspect="1" noChangeArrowheads="1"/>
          </p:cNvSpPr>
          <p:nvPr/>
        </p:nvSpPr>
        <p:spPr bwMode="auto">
          <a:xfrm>
            <a:off x="6889750" y="5150100"/>
            <a:ext cx="1222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N</a:t>
            </a:r>
          </a:p>
        </p:txBody>
      </p:sp>
      <p:sp>
        <p:nvSpPr>
          <p:cNvPr id="677215" name="Line 387"/>
          <p:cNvSpPr>
            <a:spLocks noChangeShapeType="1"/>
          </p:cNvSpPr>
          <p:nvPr/>
        </p:nvSpPr>
        <p:spPr bwMode="auto">
          <a:xfrm rot="5400000">
            <a:off x="6780213" y="5011988"/>
            <a:ext cx="6873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16" name="Line 388"/>
          <p:cNvSpPr>
            <a:spLocks noChangeAspect="1" noChangeShapeType="1"/>
          </p:cNvSpPr>
          <p:nvPr/>
        </p:nvSpPr>
        <p:spPr bwMode="auto">
          <a:xfrm>
            <a:off x="6491289" y="5221537"/>
            <a:ext cx="1587" cy="2174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17" name="Line 389"/>
          <p:cNvSpPr>
            <a:spLocks noChangeAspect="1" noChangeShapeType="1"/>
          </p:cNvSpPr>
          <p:nvPr/>
        </p:nvSpPr>
        <p:spPr bwMode="auto">
          <a:xfrm flipH="1">
            <a:off x="5815014" y="5224712"/>
            <a:ext cx="3524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18" name="Rectangle 390"/>
          <p:cNvSpPr>
            <a:spLocks noChangeAspect="1" noChangeArrowheads="1"/>
          </p:cNvSpPr>
          <p:nvPr/>
        </p:nvSpPr>
        <p:spPr bwMode="auto">
          <a:xfrm>
            <a:off x="6169025" y="5172325"/>
            <a:ext cx="222250" cy="825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19" name="Line 392"/>
          <p:cNvSpPr>
            <a:spLocks noChangeShapeType="1"/>
          </p:cNvSpPr>
          <p:nvPr/>
        </p:nvSpPr>
        <p:spPr bwMode="auto">
          <a:xfrm>
            <a:off x="3875088" y="5431087"/>
            <a:ext cx="230346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20" name="Rectangle 395"/>
          <p:cNvSpPr>
            <a:spLocks noChangeAspect="1" noChangeArrowheads="1"/>
          </p:cNvSpPr>
          <p:nvPr/>
        </p:nvSpPr>
        <p:spPr bwMode="auto">
          <a:xfrm>
            <a:off x="6164264" y="5391401"/>
            <a:ext cx="212725" cy="7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21" name="Line 397"/>
          <p:cNvSpPr>
            <a:spLocks noChangeAspect="1" noChangeShapeType="1"/>
          </p:cNvSpPr>
          <p:nvPr/>
        </p:nvSpPr>
        <p:spPr bwMode="auto">
          <a:xfrm>
            <a:off x="6376989" y="5432675"/>
            <a:ext cx="1111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22" name="Line 398"/>
          <p:cNvSpPr>
            <a:spLocks noChangeShapeType="1"/>
          </p:cNvSpPr>
          <p:nvPr/>
        </p:nvSpPr>
        <p:spPr bwMode="auto">
          <a:xfrm>
            <a:off x="3878263" y="4983412"/>
            <a:ext cx="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223" name="Group 399"/>
          <p:cNvGrpSpPr>
            <a:grpSpLocks noChangeAspect="1"/>
          </p:cNvGrpSpPr>
          <p:nvPr/>
        </p:nvGrpSpPr>
        <p:grpSpPr bwMode="auto">
          <a:xfrm>
            <a:off x="6100763" y="4900862"/>
            <a:ext cx="323850" cy="77788"/>
            <a:chOff x="2160" y="2016"/>
            <a:chExt cx="640" cy="164"/>
          </a:xfrm>
        </p:grpSpPr>
        <p:sp>
          <p:nvSpPr>
            <p:cNvPr id="677224" name="Rectangle 400"/>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25" name="Line 401"/>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226" name="Line 403"/>
          <p:cNvSpPr>
            <a:spLocks noChangeAspect="1" noChangeShapeType="1"/>
          </p:cNvSpPr>
          <p:nvPr/>
        </p:nvSpPr>
        <p:spPr bwMode="auto">
          <a:xfrm>
            <a:off x="6021389" y="5100887"/>
            <a:ext cx="1682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27" name="Line 404"/>
          <p:cNvSpPr>
            <a:spLocks noChangeAspect="1" noChangeShapeType="1"/>
          </p:cNvSpPr>
          <p:nvPr/>
        </p:nvSpPr>
        <p:spPr bwMode="auto">
          <a:xfrm rot="5400000">
            <a:off x="6025356" y="5019131"/>
            <a:ext cx="160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28" name="Line 405"/>
          <p:cNvSpPr>
            <a:spLocks noChangeShapeType="1"/>
          </p:cNvSpPr>
          <p:nvPr/>
        </p:nvSpPr>
        <p:spPr bwMode="auto">
          <a:xfrm>
            <a:off x="6570663" y="4559550"/>
            <a:ext cx="0" cy="381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229" name="Group 406"/>
          <p:cNvGrpSpPr>
            <a:grpSpLocks noChangeAspect="1"/>
          </p:cNvGrpSpPr>
          <p:nvPr/>
        </p:nvGrpSpPr>
        <p:grpSpPr bwMode="auto">
          <a:xfrm>
            <a:off x="7675564" y="4178550"/>
            <a:ext cx="212725" cy="266700"/>
            <a:chOff x="3577" y="1800"/>
            <a:chExt cx="420" cy="560"/>
          </a:xfrm>
        </p:grpSpPr>
        <p:sp>
          <p:nvSpPr>
            <p:cNvPr id="677230" name="Rectangle 407"/>
            <p:cNvSpPr>
              <a:spLocks noChangeAspect="1" noChangeArrowheads="1"/>
            </p:cNvSpPr>
            <p:nvPr/>
          </p:nvSpPr>
          <p:spPr bwMode="auto">
            <a:xfrm>
              <a:off x="3577"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31" name="Line 408"/>
            <p:cNvSpPr>
              <a:spLocks noChangeAspect="1" noChangeShapeType="1"/>
            </p:cNvSpPr>
            <p:nvPr/>
          </p:nvSpPr>
          <p:spPr bwMode="auto">
            <a:xfrm flipH="1">
              <a:off x="3637" y="1800"/>
              <a:ext cx="320" cy="560"/>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677232" name="Line 409"/>
          <p:cNvSpPr>
            <a:spLocks noChangeShapeType="1"/>
          </p:cNvSpPr>
          <p:nvPr/>
        </p:nvSpPr>
        <p:spPr bwMode="auto">
          <a:xfrm>
            <a:off x="8005763" y="4323012"/>
            <a:ext cx="0" cy="755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33" name="Line 411"/>
          <p:cNvSpPr>
            <a:spLocks noChangeAspect="1" noChangeShapeType="1"/>
          </p:cNvSpPr>
          <p:nvPr/>
        </p:nvSpPr>
        <p:spPr bwMode="auto">
          <a:xfrm>
            <a:off x="6569075" y="4565901"/>
            <a:ext cx="71913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34" name="Rectangle 414"/>
          <p:cNvSpPr>
            <a:spLocks noChangeAspect="1" noChangeArrowheads="1"/>
          </p:cNvSpPr>
          <p:nvPr/>
        </p:nvSpPr>
        <p:spPr bwMode="auto">
          <a:xfrm>
            <a:off x="7297739" y="4526213"/>
            <a:ext cx="212725" cy="793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35" name="Line 416"/>
          <p:cNvSpPr>
            <a:spLocks noChangeShapeType="1"/>
          </p:cNvSpPr>
          <p:nvPr/>
        </p:nvSpPr>
        <p:spPr bwMode="auto">
          <a:xfrm>
            <a:off x="7510463" y="4567487"/>
            <a:ext cx="1698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36" name="Rectangle 418"/>
          <p:cNvSpPr>
            <a:spLocks noChangeAspect="1" noChangeArrowheads="1"/>
          </p:cNvSpPr>
          <p:nvPr/>
        </p:nvSpPr>
        <p:spPr bwMode="auto">
          <a:xfrm>
            <a:off x="7678739" y="4518276"/>
            <a:ext cx="212725" cy="777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37" name="Line 420"/>
          <p:cNvSpPr>
            <a:spLocks noChangeAspect="1" noChangeShapeType="1"/>
          </p:cNvSpPr>
          <p:nvPr/>
        </p:nvSpPr>
        <p:spPr bwMode="auto">
          <a:xfrm>
            <a:off x="7891463" y="4557962"/>
            <a:ext cx="342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38" name="Line 421"/>
          <p:cNvSpPr>
            <a:spLocks noChangeShapeType="1"/>
          </p:cNvSpPr>
          <p:nvPr/>
        </p:nvSpPr>
        <p:spPr bwMode="auto">
          <a:xfrm>
            <a:off x="7586663" y="4321425"/>
            <a:ext cx="82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39" name="Line 422"/>
          <p:cNvSpPr>
            <a:spLocks noChangeAspect="1" noChangeShapeType="1"/>
          </p:cNvSpPr>
          <p:nvPr/>
        </p:nvSpPr>
        <p:spPr bwMode="auto">
          <a:xfrm>
            <a:off x="7888288" y="4321426"/>
            <a:ext cx="12541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40" name="Line 423"/>
          <p:cNvSpPr>
            <a:spLocks noChangeShapeType="1"/>
          </p:cNvSpPr>
          <p:nvPr/>
        </p:nvSpPr>
        <p:spPr bwMode="auto">
          <a:xfrm>
            <a:off x="7596188" y="4321426"/>
            <a:ext cx="0" cy="2381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241" name="Group 424"/>
          <p:cNvGrpSpPr>
            <a:grpSpLocks noChangeAspect="1"/>
          </p:cNvGrpSpPr>
          <p:nvPr/>
        </p:nvGrpSpPr>
        <p:grpSpPr bwMode="auto">
          <a:xfrm rot="5400000" flipV="1">
            <a:off x="6635750" y="4303962"/>
            <a:ext cx="306388" cy="84138"/>
            <a:chOff x="2160" y="2016"/>
            <a:chExt cx="640" cy="164"/>
          </a:xfrm>
        </p:grpSpPr>
        <p:sp>
          <p:nvSpPr>
            <p:cNvPr id="677242" name="Rectangle 425"/>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43" name="Line 426"/>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244" name="Line 427"/>
          <p:cNvSpPr>
            <a:spLocks noChangeAspect="1" noChangeShapeType="1"/>
          </p:cNvSpPr>
          <p:nvPr/>
        </p:nvSpPr>
        <p:spPr bwMode="auto">
          <a:xfrm rot="5400000" flipV="1">
            <a:off x="6698457" y="4588919"/>
            <a:ext cx="1778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7245" name="Group 428"/>
          <p:cNvGrpSpPr>
            <a:grpSpLocks noChangeAspect="1"/>
          </p:cNvGrpSpPr>
          <p:nvPr/>
        </p:nvGrpSpPr>
        <p:grpSpPr bwMode="auto">
          <a:xfrm rot="5400000" flipV="1">
            <a:off x="6854826" y="4302375"/>
            <a:ext cx="306387" cy="84138"/>
            <a:chOff x="2160" y="2016"/>
            <a:chExt cx="640" cy="164"/>
          </a:xfrm>
        </p:grpSpPr>
        <p:sp>
          <p:nvSpPr>
            <p:cNvPr id="677246" name="Rectangle 429"/>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47" name="Line 430"/>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248" name="Line 431"/>
          <p:cNvSpPr>
            <a:spLocks noChangeAspect="1" noChangeShapeType="1"/>
          </p:cNvSpPr>
          <p:nvPr/>
        </p:nvSpPr>
        <p:spPr bwMode="auto">
          <a:xfrm rot="5400000" flipV="1">
            <a:off x="6919913" y="4589712"/>
            <a:ext cx="177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49" name="Line 432"/>
          <p:cNvSpPr>
            <a:spLocks noChangeAspect="1" noChangeShapeType="1"/>
          </p:cNvSpPr>
          <p:nvPr/>
        </p:nvSpPr>
        <p:spPr bwMode="auto">
          <a:xfrm flipH="1">
            <a:off x="7996239" y="2956175"/>
            <a:ext cx="200025"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77250" name="Line 433"/>
          <p:cNvSpPr>
            <a:spLocks noChangeShapeType="1"/>
          </p:cNvSpPr>
          <p:nvPr/>
        </p:nvSpPr>
        <p:spPr bwMode="auto">
          <a:xfrm>
            <a:off x="6900863" y="5366001"/>
            <a:ext cx="0" cy="1873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51" name="Line 434"/>
          <p:cNvSpPr>
            <a:spLocks noChangeShapeType="1"/>
          </p:cNvSpPr>
          <p:nvPr/>
        </p:nvSpPr>
        <p:spPr bwMode="auto">
          <a:xfrm>
            <a:off x="7005638" y="4186487"/>
            <a:ext cx="133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52" name="Line 435"/>
          <p:cNvSpPr>
            <a:spLocks noChangeShapeType="1"/>
          </p:cNvSpPr>
          <p:nvPr/>
        </p:nvSpPr>
        <p:spPr bwMode="auto">
          <a:xfrm>
            <a:off x="6662738" y="4186487"/>
            <a:ext cx="133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53" name="Line 436"/>
          <p:cNvSpPr>
            <a:spLocks noChangeShapeType="1"/>
          </p:cNvSpPr>
          <p:nvPr/>
        </p:nvSpPr>
        <p:spPr bwMode="auto">
          <a:xfrm>
            <a:off x="7129463" y="4070601"/>
            <a:ext cx="0" cy="1158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54" name="Line 437"/>
          <p:cNvSpPr>
            <a:spLocks noChangeShapeType="1"/>
          </p:cNvSpPr>
          <p:nvPr/>
        </p:nvSpPr>
        <p:spPr bwMode="auto">
          <a:xfrm>
            <a:off x="6675438" y="4073776"/>
            <a:ext cx="0" cy="1158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55" name="Oval 438"/>
          <p:cNvSpPr>
            <a:spLocks noChangeArrowheads="1"/>
          </p:cNvSpPr>
          <p:nvPr/>
        </p:nvSpPr>
        <p:spPr bwMode="auto">
          <a:xfrm>
            <a:off x="6884988" y="3811838"/>
            <a:ext cx="44450" cy="4286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56" name="Oval 439"/>
          <p:cNvSpPr>
            <a:spLocks noChangeArrowheads="1"/>
          </p:cNvSpPr>
          <p:nvPr/>
        </p:nvSpPr>
        <p:spPr bwMode="auto">
          <a:xfrm flipH="1">
            <a:off x="3643313" y="3632451"/>
            <a:ext cx="36512" cy="349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57" name="Oval 449"/>
          <p:cNvSpPr>
            <a:spLocks noChangeArrowheads="1"/>
          </p:cNvSpPr>
          <p:nvPr/>
        </p:nvSpPr>
        <p:spPr bwMode="auto">
          <a:xfrm flipH="1">
            <a:off x="3128963" y="3632451"/>
            <a:ext cx="36512" cy="349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58" name="Text Box 450"/>
          <p:cNvSpPr txBox="1">
            <a:spLocks noChangeAspect="1" noChangeArrowheads="1"/>
          </p:cNvSpPr>
          <p:nvPr/>
        </p:nvSpPr>
        <p:spPr bwMode="auto">
          <a:xfrm>
            <a:off x="3128963" y="3241925"/>
            <a:ext cx="26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a:t>
            </a:r>
          </a:p>
        </p:txBody>
      </p:sp>
      <p:sp>
        <p:nvSpPr>
          <p:cNvPr id="677259" name="Line 451"/>
          <p:cNvSpPr>
            <a:spLocks noChangeShapeType="1"/>
          </p:cNvSpPr>
          <p:nvPr/>
        </p:nvSpPr>
        <p:spPr bwMode="auto">
          <a:xfrm>
            <a:off x="4256089" y="3383212"/>
            <a:ext cx="79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60" name="Text Box 452"/>
          <p:cNvSpPr txBox="1">
            <a:spLocks noChangeAspect="1" noChangeArrowheads="1"/>
          </p:cNvSpPr>
          <p:nvPr/>
        </p:nvSpPr>
        <p:spPr bwMode="auto">
          <a:xfrm>
            <a:off x="6853238" y="3699125"/>
            <a:ext cx="6207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+15V</a:t>
            </a:r>
          </a:p>
        </p:txBody>
      </p:sp>
      <p:grpSp>
        <p:nvGrpSpPr>
          <p:cNvPr id="677261" name="Group 453"/>
          <p:cNvGrpSpPr>
            <a:grpSpLocks/>
          </p:cNvGrpSpPr>
          <p:nvPr/>
        </p:nvGrpSpPr>
        <p:grpSpPr bwMode="auto">
          <a:xfrm>
            <a:off x="6672263" y="3868987"/>
            <a:ext cx="461962" cy="247650"/>
            <a:chOff x="9165" y="5187"/>
            <a:chExt cx="729" cy="413"/>
          </a:xfrm>
        </p:grpSpPr>
        <p:grpSp>
          <p:nvGrpSpPr>
            <p:cNvPr id="677262" name="Group 454"/>
            <p:cNvGrpSpPr>
              <a:grpSpLocks noChangeAspect="1"/>
            </p:cNvGrpSpPr>
            <p:nvPr/>
          </p:nvGrpSpPr>
          <p:grpSpPr bwMode="auto">
            <a:xfrm>
              <a:off x="9165" y="5469"/>
              <a:ext cx="511" cy="131"/>
              <a:chOff x="2160" y="2016"/>
              <a:chExt cx="640" cy="164"/>
            </a:xfrm>
          </p:grpSpPr>
          <p:sp>
            <p:nvSpPr>
              <p:cNvPr id="677263" name="Rectangle 455"/>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64" name="Line 456"/>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7265" name="Line 457"/>
            <p:cNvSpPr>
              <a:spLocks noChangeAspect="1" noChangeShapeType="1"/>
            </p:cNvSpPr>
            <p:nvPr/>
          </p:nvSpPr>
          <p:spPr bwMode="auto">
            <a:xfrm>
              <a:off x="9679" y="5536"/>
              <a:ext cx="21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66" name="Line 458"/>
            <p:cNvSpPr>
              <a:spLocks noChangeAspect="1" noChangeShapeType="1"/>
            </p:cNvSpPr>
            <p:nvPr/>
          </p:nvSpPr>
          <p:spPr bwMode="auto">
            <a:xfrm rot="5400000">
              <a:off x="9367" y="5345"/>
              <a:ext cx="317" cy="1"/>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677267" name="Text Box 459"/>
          <p:cNvSpPr txBox="1">
            <a:spLocks noChangeAspect="1" noChangeArrowheads="1"/>
          </p:cNvSpPr>
          <p:nvPr/>
        </p:nvSpPr>
        <p:spPr bwMode="auto">
          <a:xfrm>
            <a:off x="7908926" y="2646612"/>
            <a:ext cx="6572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solidFill>
                  <a:srgbClr val="000066"/>
                </a:solidFill>
                <a:latin typeface="Times New Roman" panose="02020603050405020304" pitchFamily="18" charset="0"/>
              </a:rPr>
              <a:t>R</a:t>
            </a:r>
            <a:r>
              <a:rPr lang="en-US" altLang="zh-CN" sz="1200" baseline="-25000">
                <a:solidFill>
                  <a:srgbClr val="000066"/>
                </a:solidFill>
                <a:latin typeface="Times New Roman" panose="02020603050405020304" pitchFamily="18" charset="0"/>
              </a:rPr>
              <a:t>P5</a:t>
            </a:r>
          </a:p>
        </p:txBody>
      </p:sp>
      <p:sp>
        <p:nvSpPr>
          <p:cNvPr id="677268" name="Line 460"/>
          <p:cNvSpPr>
            <a:spLocks noChangeShapeType="1"/>
          </p:cNvSpPr>
          <p:nvPr/>
        </p:nvSpPr>
        <p:spPr bwMode="auto">
          <a:xfrm>
            <a:off x="5072063" y="3753100"/>
            <a:ext cx="0" cy="1065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69" name="Oval 461"/>
          <p:cNvSpPr>
            <a:spLocks noChangeArrowheads="1"/>
          </p:cNvSpPr>
          <p:nvPr/>
        </p:nvSpPr>
        <p:spPr bwMode="auto">
          <a:xfrm flipH="1">
            <a:off x="7986714" y="4542088"/>
            <a:ext cx="34925" cy="349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7270" name="Text Box 462"/>
          <p:cNvSpPr txBox="1">
            <a:spLocks noChangeArrowheads="1"/>
          </p:cNvSpPr>
          <p:nvPr/>
        </p:nvSpPr>
        <p:spPr bwMode="auto">
          <a:xfrm>
            <a:off x="7996238" y="3135563"/>
            <a:ext cx="2667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000066"/>
                </a:solidFill>
                <a:latin typeface="Times New Roman" panose="02020603050405020304" pitchFamily="18" charset="0"/>
              </a:rPr>
              <a:t>P </a:t>
            </a:r>
          </a:p>
        </p:txBody>
      </p:sp>
      <p:sp>
        <p:nvSpPr>
          <p:cNvPr id="677271" name="Line 463"/>
          <p:cNvSpPr>
            <a:spLocks noChangeShapeType="1"/>
          </p:cNvSpPr>
          <p:nvPr/>
        </p:nvSpPr>
        <p:spPr bwMode="auto">
          <a:xfrm>
            <a:off x="2525713" y="3646737"/>
            <a:ext cx="1528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272" name="Rectangle 467"/>
          <p:cNvSpPr>
            <a:spLocks noChangeArrowheads="1"/>
          </p:cNvSpPr>
          <p:nvPr/>
        </p:nvSpPr>
        <p:spPr bwMode="auto">
          <a:xfrm>
            <a:off x="7573963" y="5183438"/>
            <a:ext cx="2806700" cy="96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0"/>
              </a:spcBef>
            </a:pPr>
            <a:r>
              <a:rPr kumimoji="1" lang="zh-CN" altLang="en-US" sz="2000" b="1" dirty="0">
                <a:solidFill>
                  <a:srgbClr val="030301"/>
                </a:solidFill>
                <a:latin typeface="Times New Roman" panose="02020603050405020304" pitchFamily="18" charset="0"/>
                <a:cs typeface="Times New Roman" panose="02020603050405020304" pitchFamily="18" charset="0"/>
              </a:rPr>
              <a:t>相敏检波电路还有利于减小零点残余电压影响</a:t>
            </a:r>
          </a:p>
        </p:txBody>
      </p:sp>
      <p:sp>
        <p:nvSpPr>
          <p:cNvPr id="677273" name="Text Box 472"/>
          <p:cNvSpPr txBox="1">
            <a:spLocks noChangeAspect="1" noChangeArrowheads="1"/>
          </p:cNvSpPr>
          <p:nvPr/>
        </p:nvSpPr>
        <p:spPr bwMode="auto">
          <a:xfrm>
            <a:off x="8577263" y="2751387"/>
            <a:ext cx="1841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P2</a:t>
            </a:r>
            <a:r>
              <a:rPr lang="zh-CN" altLang="en-US">
                <a:latin typeface="Times New Roman" panose="02020603050405020304" pitchFamily="18" charset="0"/>
              </a:rPr>
              <a:t>：电桥调零</a:t>
            </a:r>
            <a:endParaRPr lang="zh-CN" altLang="en-US" baseline="-25000">
              <a:latin typeface="Times New Roman" panose="02020603050405020304" pitchFamily="18" charset="0"/>
            </a:endParaRPr>
          </a:p>
        </p:txBody>
      </p:sp>
      <p:sp>
        <p:nvSpPr>
          <p:cNvPr id="677274" name="Text Box 473"/>
          <p:cNvSpPr txBox="1">
            <a:spLocks noChangeAspect="1" noChangeArrowheads="1"/>
          </p:cNvSpPr>
          <p:nvPr/>
        </p:nvSpPr>
        <p:spPr bwMode="auto">
          <a:xfrm>
            <a:off x="8589963" y="2205288"/>
            <a:ext cx="1981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P1</a:t>
            </a:r>
            <a:r>
              <a:rPr lang="zh-CN" altLang="en-US">
                <a:latin typeface="Times New Roman" panose="02020603050405020304" pitchFamily="18" charset="0"/>
              </a:rPr>
              <a:t>：调零残电压</a:t>
            </a:r>
          </a:p>
        </p:txBody>
      </p:sp>
      <p:sp>
        <p:nvSpPr>
          <p:cNvPr id="677275" name="Text Box 474"/>
          <p:cNvSpPr txBox="1">
            <a:spLocks noChangeAspect="1" noChangeArrowheads="1"/>
          </p:cNvSpPr>
          <p:nvPr/>
        </p:nvSpPr>
        <p:spPr bwMode="auto">
          <a:xfrm>
            <a:off x="8591551" y="3319713"/>
            <a:ext cx="19288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P3</a:t>
            </a:r>
            <a:r>
              <a:rPr lang="zh-CN" altLang="en-US">
                <a:latin typeface="Times New Roman" panose="02020603050405020304" pitchFamily="18" charset="0"/>
              </a:rPr>
              <a:t>：电桥灵敏度</a:t>
            </a:r>
            <a:endParaRPr lang="zh-CN" altLang="en-US" baseline="-25000">
              <a:latin typeface="Times New Roman" panose="02020603050405020304" pitchFamily="18" charset="0"/>
            </a:endParaRPr>
          </a:p>
        </p:txBody>
      </p:sp>
      <p:sp>
        <p:nvSpPr>
          <p:cNvPr id="677276" name="Text Box 475"/>
          <p:cNvSpPr txBox="1">
            <a:spLocks noChangeAspect="1" noChangeArrowheads="1"/>
          </p:cNvSpPr>
          <p:nvPr/>
        </p:nvSpPr>
        <p:spPr bwMode="auto">
          <a:xfrm>
            <a:off x="8594725" y="3856287"/>
            <a:ext cx="17986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P4</a:t>
            </a:r>
            <a:r>
              <a:rPr lang="zh-CN" altLang="en-US">
                <a:latin typeface="Times New Roman" panose="02020603050405020304" pitchFamily="18" charset="0"/>
              </a:rPr>
              <a:t>：检波调零</a:t>
            </a:r>
          </a:p>
        </p:txBody>
      </p:sp>
      <p:sp>
        <p:nvSpPr>
          <p:cNvPr id="677277" name="Text Box 476"/>
          <p:cNvSpPr txBox="1">
            <a:spLocks noChangeAspect="1" noChangeArrowheads="1"/>
          </p:cNvSpPr>
          <p:nvPr/>
        </p:nvSpPr>
        <p:spPr bwMode="auto">
          <a:xfrm>
            <a:off x="8607426" y="4399212"/>
            <a:ext cx="19018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P5</a:t>
            </a:r>
            <a:r>
              <a:rPr lang="zh-CN" altLang="en-US">
                <a:latin typeface="Times New Roman" panose="02020603050405020304" pitchFamily="18" charset="0"/>
              </a:rPr>
              <a:t>：输出灵敏度</a:t>
            </a:r>
          </a:p>
        </p:txBody>
      </p:sp>
      <p:sp>
        <p:nvSpPr>
          <p:cNvPr id="677280" name="Rectangle 3"/>
          <p:cNvSpPr>
            <a:spLocks noChangeArrowheads="1"/>
          </p:cNvSpPr>
          <p:nvPr/>
        </p:nvSpPr>
        <p:spPr bwMode="auto">
          <a:xfrm>
            <a:off x="830263" y="1380942"/>
            <a:ext cx="448945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90000"/>
              </a:lnSpc>
              <a:spcBef>
                <a:spcPct val="50000"/>
              </a:spcBef>
              <a:buFont typeface="Wingdings" panose="05000000000000000000" pitchFamily="2" charset="2"/>
              <a:buChar char="p"/>
            </a:pP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相敏检波电路的应用</a:t>
            </a:r>
          </a:p>
        </p:txBody>
      </p:sp>
      <p:sp>
        <p:nvSpPr>
          <p:cNvPr id="677281" name="Text Box 88"/>
          <p:cNvSpPr txBox="1">
            <a:spLocks noChangeAspect="1" noChangeArrowheads="1"/>
          </p:cNvSpPr>
          <p:nvPr/>
        </p:nvSpPr>
        <p:spPr bwMode="auto">
          <a:xfrm>
            <a:off x="3719514" y="5981951"/>
            <a:ext cx="38877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0000FF"/>
                </a:solidFill>
                <a:latin typeface="Times New Roman" panose="02020603050405020304" pitchFamily="18" charset="0"/>
              </a:rPr>
              <a:t>调幅式电感测微仪电路</a:t>
            </a:r>
          </a:p>
        </p:txBody>
      </p:sp>
      <p:sp>
        <p:nvSpPr>
          <p:cNvPr id="418"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、相敏检波电路的选频与鉴相特性</a:t>
            </a:r>
          </a:p>
        </p:txBody>
      </p:sp>
    </p:spTree>
    <p:extLst>
      <p:ext uri="{BB962C8B-B14F-4D97-AF65-F5344CB8AC3E}">
        <p14:creationId xmlns:p14="http://schemas.microsoft.com/office/powerpoint/2010/main" val="102387303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301D9-64D3-4900-95BE-A2EB133B2518}"/>
              </a:ext>
            </a:extLst>
          </p:cNvPr>
          <p:cNvSpPr>
            <a:spLocks noGrp="1"/>
          </p:cNvSpPr>
          <p:nvPr>
            <p:ph type="title"/>
          </p:nvPr>
        </p:nvSpPr>
        <p:spPr>
          <a:xfrm>
            <a:off x="4703884" y="1178173"/>
            <a:ext cx="7417778" cy="899392"/>
          </a:xfrm>
        </p:spPr>
        <p:txBody>
          <a:bodyPr>
            <a:normAutofit/>
          </a:bodyPr>
          <a:lstStyle/>
          <a:p>
            <a:r>
              <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rPr>
              <a:t>4.2  </a:t>
            </a:r>
            <a:r>
              <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rPr>
              <a:t>调频式测量电路</a:t>
            </a:r>
          </a:p>
        </p:txBody>
      </p:sp>
      <p:sp>
        <p:nvSpPr>
          <p:cNvPr id="3" name="内容占位符 2">
            <a:extLst>
              <a:ext uri="{FF2B5EF4-FFF2-40B4-BE49-F238E27FC236}">
                <a16:creationId xmlns:a16="http://schemas.microsoft.com/office/drawing/2014/main" id="{220BA032-86F1-442D-85AD-F84087D1B980}"/>
              </a:ext>
            </a:extLst>
          </p:cNvPr>
          <p:cNvSpPr>
            <a:spLocks noGrp="1"/>
          </p:cNvSpPr>
          <p:nvPr>
            <p:ph idx="4294967295"/>
          </p:nvPr>
        </p:nvSpPr>
        <p:spPr>
          <a:xfrm>
            <a:off x="4774222" y="2520067"/>
            <a:ext cx="7417778" cy="3306119"/>
          </a:xfrm>
        </p:spPr>
        <p:txBody>
          <a:bodyPr>
            <a:normAutofit/>
          </a:bodyPr>
          <a:lstStyle/>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4.2.1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调频原理与方法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4.2.2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鉴频电路</a:t>
            </a:r>
          </a:p>
          <a:p>
            <a:pPr marL="0" indent="0">
              <a:buNone/>
            </a:pP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0690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474784"/>
            <a:ext cx="10515600" cy="590429"/>
          </a:xfrm>
          <a:noFill/>
          <a:ln/>
        </p:spPr>
        <p:txBody>
          <a:bodyPr/>
          <a:lstStyle/>
          <a:p>
            <a:r>
              <a:rPr lang="zh-CN" altLang="en-US" dirty="0">
                <a:latin typeface="微软雅黑" panose="020B0503020204020204" pitchFamily="34" charset="-122"/>
                <a:ea typeface="微软雅黑" panose="020B0503020204020204" pitchFamily="34" charset="-122"/>
              </a:rPr>
              <a:t>信号调制解调电路</a:t>
            </a:r>
          </a:p>
        </p:txBody>
      </p:sp>
      <p:sp>
        <p:nvSpPr>
          <p:cNvPr id="562179" name="Rectangle 3"/>
          <p:cNvSpPr>
            <a:spLocks noGrp="1" noChangeArrowheads="1"/>
          </p:cNvSpPr>
          <p:nvPr>
            <p:ph idx="4294967295"/>
          </p:nvPr>
        </p:nvSpPr>
        <p:spPr>
          <a:xfrm>
            <a:off x="838200" y="1199177"/>
            <a:ext cx="10515600" cy="4977788"/>
          </a:xfrm>
          <a:noFill/>
          <a:ln/>
        </p:spPr>
        <p:txBody>
          <a:bodyPr/>
          <a:lstStyle/>
          <a:p>
            <a:r>
              <a:rPr lang="zh-CN" altLang="en-US" sz="2400" dirty="0">
                <a:latin typeface="微软雅黑" panose="020B0503020204020204" pitchFamily="34" charset="-122"/>
                <a:ea typeface="微软雅黑" panose="020B0503020204020204" pitchFamily="34" charset="-122"/>
              </a:rPr>
              <a:t>什么是信号调制？</a:t>
            </a:r>
          </a:p>
          <a:p>
            <a:pPr lvl="1"/>
            <a:r>
              <a:rPr lang="zh-CN" altLang="en-US" dirty="0">
                <a:latin typeface="微软雅黑" panose="020B0503020204020204" pitchFamily="34" charset="-122"/>
                <a:ea typeface="微软雅黑" panose="020B0503020204020204" pitchFamily="34" charset="-122"/>
              </a:rPr>
              <a:t>调制</a:t>
            </a:r>
            <a:r>
              <a:rPr lang="en-US" altLang="zh-CN" dirty="0">
                <a:latin typeface="微软雅黑" panose="020B0503020204020204" pitchFamily="34" charset="-122"/>
                <a:ea typeface="微软雅黑" panose="020B0503020204020204" pitchFamily="34" charset="-122"/>
              </a:rPr>
              <a:t>(Modulation)</a:t>
            </a:r>
            <a:r>
              <a:rPr lang="zh-CN" altLang="en-US" dirty="0">
                <a:latin typeface="微软雅黑" panose="020B0503020204020204" pitchFamily="34" charset="-122"/>
                <a:ea typeface="微软雅黑" panose="020B0503020204020204" pitchFamily="34" charset="-122"/>
              </a:rPr>
              <a:t>就是用一个信号（称为调制信号</a:t>
            </a:r>
            <a:r>
              <a:rPr lang="en-US" altLang="zh-CN" dirty="0">
                <a:latin typeface="微软雅黑" panose="020B0503020204020204" pitchFamily="34" charset="-122"/>
                <a:ea typeface="微软雅黑" panose="020B0503020204020204" pitchFamily="34" charset="-122"/>
              </a:rPr>
              <a:t>, modulating signal </a:t>
            </a:r>
            <a:r>
              <a:rPr lang="zh-CN" altLang="en-US" dirty="0">
                <a:latin typeface="微软雅黑" panose="020B0503020204020204" pitchFamily="34" charset="-122"/>
                <a:ea typeface="微软雅黑" panose="020B0503020204020204" pitchFamily="34" charset="-122"/>
              </a:rPr>
              <a:t>）去控制另一个做为载体的信号（称为载波信号</a:t>
            </a:r>
            <a:r>
              <a:rPr lang="en-US" altLang="zh-CN" dirty="0">
                <a:latin typeface="微软雅黑" panose="020B0503020204020204" pitchFamily="34" charset="-122"/>
                <a:ea typeface="微软雅黑" panose="020B0503020204020204" pitchFamily="34" charset="-122"/>
              </a:rPr>
              <a:t>carrying signal </a:t>
            </a:r>
            <a:r>
              <a:rPr lang="zh-CN" altLang="en-US" dirty="0">
                <a:latin typeface="微软雅黑" panose="020B0503020204020204" pitchFamily="34" charset="-122"/>
                <a:ea typeface="微软雅黑" panose="020B0503020204020204" pitchFamily="34" charset="-122"/>
              </a:rPr>
              <a:t>），让后者的某一特征参数（</a:t>
            </a:r>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ƒ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φ </a:t>
            </a:r>
            <a:r>
              <a:rPr lang="zh-CN" altLang="en-US" dirty="0">
                <a:latin typeface="微软雅黑" panose="020B0503020204020204" pitchFamily="34" charset="-122"/>
                <a:ea typeface="微软雅黑" panose="020B0503020204020204" pitchFamily="34" charset="-122"/>
              </a:rPr>
              <a:t>）按前者变化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什么是信号解调？</a:t>
            </a:r>
          </a:p>
          <a:p>
            <a:pPr lvl="1"/>
            <a:r>
              <a:rPr lang="zh-CN" altLang="en-US" dirty="0">
                <a:latin typeface="微软雅黑" panose="020B0503020204020204" pitchFamily="34" charset="-122"/>
                <a:ea typeface="微软雅黑" panose="020B0503020204020204" pitchFamily="34" charset="-122"/>
              </a:rPr>
              <a:t>从已经调制的信号（称为已调信号，</a:t>
            </a:r>
            <a:r>
              <a:rPr lang="en-US" altLang="zh-CN" dirty="0">
                <a:latin typeface="微软雅黑" panose="020B0503020204020204" pitchFamily="34" charset="-122"/>
                <a:ea typeface="微软雅黑" panose="020B0503020204020204" pitchFamily="34" charset="-122"/>
              </a:rPr>
              <a:t>modulated signal</a:t>
            </a:r>
            <a:r>
              <a:rPr lang="zh-CN" altLang="en-US" dirty="0">
                <a:latin typeface="微软雅黑" panose="020B0503020204020204" pitchFamily="34" charset="-122"/>
                <a:ea typeface="微软雅黑" panose="020B0503020204020204" pitchFamily="34" charset="-122"/>
              </a:rPr>
              <a:t>）中提取反映被测量值的测量信号，称为解调</a:t>
            </a:r>
            <a:r>
              <a:rPr lang="en-US" altLang="zh-CN" dirty="0">
                <a:latin typeface="微软雅黑" panose="020B0503020204020204" pitchFamily="34" charset="-122"/>
                <a:ea typeface="微软雅黑" panose="020B0503020204020204" pitchFamily="34" charset="-122"/>
              </a:rPr>
              <a:t>(Demodulation) </a:t>
            </a:r>
            <a:r>
              <a:rPr lang="zh-CN" altLang="en-US" dirty="0">
                <a:latin typeface="微软雅黑" panose="020B0503020204020204" pitchFamily="34" charset="-122"/>
                <a:ea typeface="微软雅黑" panose="020B0503020204020204" pitchFamily="34" charset="-122"/>
              </a:rPr>
              <a:t>。 </a:t>
            </a:r>
          </a:p>
        </p:txBody>
      </p:sp>
      <p:sp>
        <p:nvSpPr>
          <p:cNvPr id="562180" name="Text Box 4"/>
          <p:cNvSpPr txBox="1">
            <a:spLocks noChangeArrowheads="1"/>
          </p:cNvSpPr>
          <p:nvPr/>
        </p:nvSpPr>
        <p:spPr bwMode="auto">
          <a:xfrm>
            <a:off x="850474" y="5281272"/>
            <a:ext cx="7543800" cy="123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a:lnSpc>
                <a:spcPct val="140000"/>
              </a:lnSpc>
              <a:buClr>
                <a:srgbClr val="A50021"/>
              </a:buClr>
              <a:buSzPct val="75000"/>
              <a:buFont typeface="Arial" panose="020B0604020202020204" pitchFamily="34" charset="0"/>
              <a:buChar char="•"/>
            </a:pPr>
            <a:r>
              <a:rPr kumimoji="1" lang="zh-CN" altLang="en-US" sz="2800" b="1" dirty="0">
                <a:solidFill>
                  <a:srgbClr val="FF0000"/>
                </a:solidFill>
                <a:latin typeface="微软雅黑" panose="020B0503020204020204" pitchFamily="34" charset="-122"/>
                <a:ea typeface="微软雅黑" panose="020B0503020204020204" pitchFamily="34" charset="-122"/>
              </a:rPr>
              <a:t> 调制的频率变换是由低频变高频的过程。</a:t>
            </a:r>
          </a:p>
          <a:p>
            <a:pPr marL="457200">
              <a:lnSpc>
                <a:spcPct val="140000"/>
              </a:lnSpc>
              <a:buClr>
                <a:srgbClr val="A50021"/>
              </a:buClr>
              <a:buSzPct val="75000"/>
              <a:buFont typeface="Arial" panose="020B0604020202020204" pitchFamily="34" charset="0"/>
              <a:buChar char="•"/>
            </a:pPr>
            <a:r>
              <a:rPr kumimoji="1" lang="zh-CN" altLang="en-US" sz="2800" b="1" dirty="0">
                <a:solidFill>
                  <a:srgbClr val="FF0000"/>
                </a:solidFill>
                <a:latin typeface="微软雅黑" panose="020B0503020204020204" pitchFamily="34" charset="-122"/>
                <a:ea typeface="微软雅黑" panose="020B0503020204020204" pitchFamily="34" charset="-122"/>
              </a:rPr>
              <a:t> 解调的频率变换是由高频变低频的过程。</a:t>
            </a:r>
          </a:p>
        </p:txBody>
      </p:sp>
    </p:spTree>
    <p:extLst>
      <p:ext uri="{BB962C8B-B14F-4D97-AF65-F5344CB8AC3E}">
        <p14:creationId xmlns:p14="http://schemas.microsoft.com/office/powerpoint/2010/main" val="498064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4.2.1 </a:t>
            </a:r>
            <a:r>
              <a:rPr lang="zh-CN" altLang="en-US" dirty="0">
                <a:latin typeface="微软雅黑" panose="020B0503020204020204" pitchFamily="34" charset="-122"/>
                <a:ea typeface="微软雅黑" panose="020B0503020204020204" pitchFamily="34" charset="-122"/>
              </a:rPr>
              <a:t>调频原理与方法</a:t>
            </a:r>
          </a:p>
        </p:txBody>
      </p:sp>
      <p:sp>
        <p:nvSpPr>
          <p:cNvPr id="3" name="内容占位符 2"/>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调频就是用调制信号</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去控制高频载波信号的频率。常用的是线性调频，即让调频信号的频率按调制信号</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的线性函数变化。</a:t>
            </a:r>
          </a:p>
          <a:p>
            <a:r>
              <a:rPr lang="zh-CN" altLang="en-US" dirty="0">
                <a:latin typeface="微软雅黑" panose="020B0503020204020204" pitchFamily="34" charset="-122"/>
                <a:ea typeface="微软雅黑" panose="020B0503020204020204" pitchFamily="34" charset="-122"/>
              </a:rPr>
              <a:t>调频信号</a:t>
            </a:r>
            <a:r>
              <a:rPr lang="en-US" altLang="zh-CN" dirty="0">
                <a:latin typeface="微软雅黑" panose="020B0503020204020204" pitchFamily="34" charset="-122"/>
                <a:ea typeface="微软雅黑" panose="020B0503020204020204" pitchFamily="34" charset="-122"/>
              </a:rPr>
              <a:t>us</a:t>
            </a:r>
            <a:r>
              <a:rPr lang="zh-CN" altLang="en-US" dirty="0">
                <a:latin typeface="微软雅黑" panose="020B0503020204020204" pitchFamily="34" charset="-122"/>
                <a:ea typeface="微软雅黑" panose="020B0503020204020204" pitchFamily="34" charset="-122"/>
              </a:rPr>
              <a:t>的一般表达式可写为：</a:t>
            </a:r>
          </a:p>
          <a:p>
            <a:endParaRPr lang="zh-CN" altLang="en-US" dirty="0">
              <a:latin typeface="微软雅黑" panose="020B0503020204020204" pitchFamily="34" charset="-122"/>
              <a:ea typeface="微软雅黑" panose="020B0503020204020204" pitchFamily="34" charset="-122"/>
            </a:endParaRPr>
          </a:p>
        </p:txBody>
      </p:sp>
      <p:graphicFrame>
        <p:nvGraphicFramePr>
          <p:cNvPr id="4" name="Object 5"/>
          <p:cNvGraphicFramePr>
            <a:graphicFrameLocks noChangeAspect="1"/>
          </p:cNvGraphicFramePr>
          <p:nvPr/>
        </p:nvGraphicFramePr>
        <p:xfrm>
          <a:off x="6096000" y="3119438"/>
          <a:ext cx="3387725" cy="546100"/>
        </p:xfrm>
        <a:graphic>
          <a:graphicData uri="http://schemas.openxmlformats.org/presentationml/2006/ole">
            <mc:AlternateContent xmlns:mc="http://schemas.openxmlformats.org/markup-compatibility/2006">
              <mc:Choice xmlns:v="urn:schemas-microsoft-com:vml" Requires="v">
                <p:oleObj name="Equation" r:id="rId2" imgW="1422400" imgH="228600" progId="Equation.DSMT4">
                  <p:embed/>
                </p:oleObj>
              </mc:Choice>
              <mc:Fallback>
                <p:oleObj name="Equation" r:id="rId2" imgW="1422400" imgH="228600" progId="Equation.DSMT4">
                  <p:embed/>
                  <p:pic>
                    <p:nvPicPr>
                      <p:cNvPr id="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19438"/>
                        <a:ext cx="33877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1"/>
          <p:cNvGrpSpPr>
            <a:grpSpLocks/>
          </p:cNvGrpSpPr>
          <p:nvPr/>
        </p:nvGrpSpPr>
        <p:grpSpPr bwMode="auto">
          <a:xfrm>
            <a:off x="2566988" y="3529013"/>
            <a:ext cx="3346450" cy="2773362"/>
            <a:chOff x="1152" y="1240"/>
            <a:chExt cx="2108" cy="1747"/>
          </a:xfrm>
        </p:grpSpPr>
        <p:sp>
          <p:nvSpPr>
            <p:cNvPr id="6" name="Freeform 5"/>
            <p:cNvSpPr>
              <a:spLocks/>
            </p:cNvSpPr>
            <p:nvPr/>
          </p:nvSpPr>
          <p:spPr bwMode="auto">
            <a:xfrm>
              <a:off x="1368" y="1522"/>
              <a:ext cx="1572" cy="492"/>
            </a:xfrm>
            <a:custGeom>
              <a:avLst/>
              <a:gdLst>
                <a:gd name="T0" fmla="*/ 0 w 2830"/>
                <a:gd name="T1" fmla="*/ 0 h 2355"/>
                <a:gd name="T2" fmla="*/ 53 w 2830"/>
                <a:gd name="T3" fmla="*/ 3 h 2355"/>
                <a:gd name="T4" fmla="*/ 103 w 2830"/>
                <a:gd name="T5" fmla="*/ 8 h 2355"/>
                <a:gd name="T6" fmla="*/ 164 w 2830"/>
                <a:gd name="T7" fmla="*/ 17 h 2355"/>
                <a:gd name="T8" fmla="*/ 216 w 2830"/>
                <a:gd name="T9" fmla="*/ 20 h 2355"/>
                <a:gd name="T10" fmla="*/ 248 w 2830"/>
                <a:gd name="T11" fmla="*/ 21 h 2355"/>
                <a:gd name="T12" fmla="*/ 300 w 2830"/>
                <a:gd name="T13" fmla="*/ 18 h 2355"/>
                <a:gd name="T14" fmla="*/ 329 w 2830"/>
                <a:gd name="T15" fmla="*/ 15 h 2355"/>
                <a:gd name="T16" fmla="*/ 371 w 2830"/>
                <a:gd name="T17" fmla="*/ 10 h 2355"/>
                <a:gd name="T18" fmla="*/ 442 w 2830"/>
                <a:gd name="T19" fmla="*/ 2 h 2355"/>
                <a:gd name="T20" fmla="*/ 485 w 2830"/>
                <a:gd name="T21" fmla="*/ 0 h 23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0"/>
                <a:gd name="T34" fmla="*/ 0 h 2355"/>
                <a:gd name="T35" fmla="*/ 2830 w 2830"/>
                <a:gd name="T36" fmla="*/ 2355 h 23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0" h="2355">
                  <a:moveTo>
                    <a:pt x="0" y="15"/>
                  </a:moveTo>
                  <a:cubicBezTo>
                    <a:pt x="105" y="86"/>
                    <a:pt x="210" y="157"/>
                    <a:pt x="310" y="305"/>
                  </a:cubicBezTo>
                  <a:cubicBezTo>
                    <a:pt x="410" y="453"/>
                    <a:pt x="492" y="655"/>
                    <a:pt x="600" y="905"/>
                  </a:cubicBezTo>
                  <a:cubicBezTo>
                    <a:pt x="708" y="1155"/>
                    <a:pt x="850" y="1580"/>
                    <a:pt x="960" y="1805"/>
                  </a:cubicBezTo>
                  <a:cubicBezTo>
                    <a:pt x="1070" y="2030"/>
                    <a:pt x="1178" y="2170"/>
                    <a:pt x="1260" y="2255"/>
                  </a:cubicBezTo>
                  <a:cubicBezTo>
                    <a:pt x="1342" y="2340"/>
                    <a:pt x="1368" y="2355"/>
                    <a:pt x="1450" y="2315"/>
                  </a:cubicBezTo>
                  <a:cubicBezTo>
                    <a:pt x="1532" y="2275"/>
                    <a:pt x="1672" y="2130"/>
                    <a:pt x="1750" y="2015"/>
                  </a:cubicBezTo>
                  <a:cubicBezTo>
                    <a:pt x="1828" y="1900"/>
                    <a:pt x="1852" y="1785"/>
                    <a:pt x="1920" y="1625"/>
                  </a:cubicBezTo>
                  <a:cubicBezTo>
                    <a:pt x="1988" y="1465"/>
                    <a:pt x="2050" y="1297"/>
                    <a:pt x="2160" y="1055"/>
                  </a:cubicBezTo>
                  <a:cubicBezTo>
                    <a:pt x="2270" y="813"/>
                    <a:pt x="2468" y="340"/>
                    <a:pt x="2580" y="170"/>
                  </a:cubicBezTo>
                  <a:cubicBezTo>
                    <a:pt x="2692" y="0"/>
                    <a:pt x="2778" y="63"/>
                    <a:pt x="2830" y="3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 name="Line 6"/>
            <p:cNvSpPr>
              <a:spLocks noChangeShapeType="1"/>
            </p:cNvSpPr>
            <p:nvPr/>
          </p:nvSpPr>
          <p:spPr bwMode="auto">
            <a:xfrm>
              <a:off x="1368" y="1778"/>
              <a:ext cx="173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flipV="1">
              <a:off x="1368" y="1266"/>
              <a:ext cx="0" cy="86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8"/>
            <p:cNvSpPr txBox="1">
              <a:spLocks noChangeArrowheads="1"/>
            </p:cNvSpPr>
            <p:nvPr/>
          </p:nvSpPr>
          <p:spPr bwMode="auto">
            <a:xfrm>
              <a:off x="1192" y="1240"/>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x</a:t>
              </a:r>
            </a:p>
          </p:txBody>
        </p:sp>
        <p:sp>
          <p:nvSpPr>
            <p:cNvPr id="10" name="Text Box 9"/>
            <p:cNvSpPr txBox="1">
              <a:spLocks noChangeArrowheads="1"/>
            </p:cNvSpPr>
            <p:nvPr/>
          </p:nvSpPr>
          <p:spPr bwMode="auto">
            <a:xfrm>
              <a:off x="2972" y="1748"/>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t</a:t>
              </a:r>
            </a:p>
          </p:txBody>
        </p:sp>
        <p:sp>
          <p:nvSpPr>
            <p:cNvPr id="11" name="Text Box 10"/>
            <p:cNvSpPr txBox="1">
              <a:spLocks noChangeArrowheads="1"/>
            </p:cNvSpPr>
            <p:nvPr/>
          </p:nvSpPr>
          <p:spPr bwMode="auto">
            <a:xfrm>
              <a:off x="1168" y="1694"/>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O</a:t>
              </a:r>
            </a:p>
          </p:txBody>
        </p:sp>
        <p:sp>
          <p:nvSpPr>
            <p:cNvPr id="12" name="Text Box 12"/>
            <p:cNvSpPr txBox="1">
              <a:spLocks noChangeArrowheads="1"/>
            </p:cNvSpPr>
            <p:nvPr/>
          </p:nvSpPr>
          <p:spPr bwMode="auto">
            <a:xfrm>
              <a:off x="1176" y="2540"/>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O</a:t>
              </a:r>
            </a:p>
          </p:txBody>
        </p:sp>
        <p:sp>
          <p:nvSpPr>
            <p:cNvPr id="13" name="Line 13"/>
            <p:cNvSpPr>
              <a:spLocks noChangeShapeType="1"/>
            </p:cNvSpPr>
            <p:nvPr/>
          </p:nvSpPr>
          <p:spPr bwMode="auto">
            <a:xfrm flipV="1">
              <a:off x="1370" y="2183"/>
              <a:ext cx="0" cy="80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14" name="Group 14"/>
            <p:cNvGrpSpPr>
              <a:grpSpLocks/>
            </p:cNvGrpSpPr>
            <p:nvPr/>
          </p:nvGrpSpPr>
          <p:grpSpPr bwMode="auto">
            <a:xfrm>
              <a:off x="1370" y="2313"/>
              <a:ext cx="713" cy="610"/>
              <a:chOff x="1440" y="3584"/>
              <a:chExt cx="2300" cy="2116"/>
            </a:xfrm>
          </p:grpSpPr>
          <p:sp>
            <p:nvSpPr>
              <p:cNvPr id="28" name="Freeform 15"/>
              <p:cNvSpPr>
                <a:spLocks/>
              </p:cNvSpPr>
              <p:nvPr/>
            </p:nvSpPr>
            <p:spPr bwMode="auto">
              <a:xfrm>
                <a:off x="1440" y="3607"/>
                <a:ext cx="159"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0 w 2070"/>
                  <a:gd name="T13" fmla="*/ 321 h 2093"/>
                  <a:gd name="T14" fmla="*/ 0 w 2070"/>
                  <a:gd name="T15" fmla="*/ 611 h 2093"/>
                  <a:gd name="T16" fmla="*/ 0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1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9" name="Freeform 16"/>
              <p:cNvSpPr>
                <a:spLocks/>
              </p:cNvSpPr>
              <p:nvPr/>
            </p:nvSpPr>
            <p:spPr bwMode="auto">
              <a:xfrm>
                <a:off x="1599" y="3604"/>
                <a:ext cx="187"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1 w 2070"/>
                  <a:gd name="T13" fmla="*/ 321 h 2093"/>
                  <a:gd name="T14" fmla="*/ 1 w 2070"/>
                  <a:gd name="T15" fmla="*/ 611 h 2093"/>
                  <a:gd name="T16" fmla="*/ 1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2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0" name="Freeform 17"/>
              <p:cNvSpPr>
                <a:spLocks/>
              </p:cNvSpPr>
              <p:nvPr/>
            </p:nvSpPr>
            <p:spPr bwMode="auto">
              <a:xfrm>
                <a:off x="1786" y="3597"/>
                <a:ext cx="230" cy="2093"/>
              </a:xfrm>
              <a:custGeom>
                <a:avLst/>
                <a:gdLst>
                  <a:gd name="T0" fmla="*/ 0 w 2070"/>
                  <a:gd name="T1" fmla="*/ 1041 h 2093"/>
                  <a:gd name="T2" fmla="*/ 0 w 2070"/>
                  <a:gd name="T3" fmla="*/ 651 h 2093"/>
                  <a:gd name="T4" fmla="*/ 0 w 2070"/>
                  <a:gd name="T5" fmla="*/ 321 h 2093"/>
                  <a:gd name="T6" fmla="*/ 1 w 2070"/>
                  <a:gd name="T7" fmla="*/ 51 h 2093"/>
                  <a:gd name="T8" fmla="*/ 1 w 2070"/>
                  <a:gd name="T9" fmla="*/ 11 h 2093"/>
                  <a:gd name="T10" fmla="*/ 1 w 2070"/>
                  <a:gd name="T11" fmla="*/ 101 h 2093"/>
                  <a:gd name="T12" fmla="*/ 1 w 2070"/>
                  <a:gd name="T13" fmla="*/ 321 h 2093"/>
                  <a:gd name="T14" fmla="*/ 1 w 2070"/>
                  <a:gd name="T15" fmla="*/ 611 h 2093"/>
                  <a:gd name="T16" fmla="*/ 1 w 2070"/>
                  <a:gd name="T17" fmla="*/ 1041 h 2093"/>
                  <a:gd name="T18" fmla="*/ 2 w 2070"/>
                  <a:gd name="T19" fmla="*/ 1631 h 2093"/>
                  <a:gd name="T20" fmla="*/ 2 w 2070"/>
                  <a:gd name="T21" fmla="*/ 1961 h 2093"/>
                  <a:gd name="T22" fmla="*/ 2 w 2070"/>
                  <a:gd name="T23" fmla="*/ 2081 h 2093"/>
                  <a:gd name="T24" fmla="*/ 2 w 2070"/>
                  <a:gd name="T25" fmla="*/ 2031 h 2093"/>
                  <a:gd name="T26" fmla="*/ 2 w 2070"/>
                  <a:gd name="T27" fmla="*/ 1831 h 2093"/>
                  <a:gd name="T28" fmla="*/ 3 w 2070"/>
                  <a:gd name="T29" fmla="*/ 1471 h 2093"/>
                  <a:gd name="T30" fmla="*/ 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1" name="Freeform 18"/>
              <p:cNvSpPr>
                <a:spLocks/>
              </p:cNvSpPr>
              <p:nvPr/>
            </p:nvSpPr>
            <p:spPr bwMode="auto">
              <a:xfrm>
                <a:off x="2016" y="3584"/>
                <a:ext cx="276" cy="2093"/>
              </a:xfrm>
              <a:custGeom>
                <a:avLst/>
                <a:gdLst>
                  <a:gd name="T0" fmla="*/ 0 w 2070"/>
                  <a:gd name="T1" fmla="*/ 1041 h 2093"/>
                  <a:gd name="T2" fmla="*/ 0 w 2070"/>
                  <a:gd name="T3" fmla="*/ 651 h 2093"/>
                  <a:gd name="T4" fmla="*/ 1 w 2070"/>
                  <a:gd name="T5" fmla="*/ 321 h 2093"/>
                  <a:gd name="T6" fmla="*/ 1 w 2070"/>
                  <a:gd name="T7" fmla="*/ 51 h 2093"/>
                  <a:gd name="T8" fmla="*/ 1 w 2070"/>
                  <a:gd name="T9" fmla="*/ 11 h 2093"/>
                  <a:gd name="T10" fmla="*/ 2 w 2070"/>
                  <a:gd name="T11" fmla="*/ 101 h 2093"/>
                  <a:gd name="T12" fmla="*/ 2 w 2070"/>
                  <a:gd name="T13" fmla="*/ 321 h 2093"/>
                  <a:gd name="T14" fmla="*/ 2 w 2070"/>
                  <a:gd name="T15" fmla="*/ 611 h 2093"/>
                  <a:gd name="T16" fmla="*/ 2 w 2070"/>
                  <a:gd name="T17" fmla="*/ 1041 h 2093"/>
                  <a:gd name="T18" fmla="*/ 3 w 2070"/>
                  <a:gd name="T19" fmla="*/ 1631 h 2093"/>
                  <a:gd name="T20" fmla="*/ 3 w 2070"/>
                  <a:gd name="T21" fmla="*/ 1961 h 2093"/>
                  <a:gd name="T22" fmla="*/ 4 w 2070"/>
                  <a:gd name="T23" fmla="*/ 2081 h 2093"/>
                  <a:gd name="T24" fmla="*/ 4 w 2070"/>
                  <a:gd name="T25" fmla="*/ 2031 h 2093"/>
                  <a:gd name="T26" fmla="*/ 4 w 2070"/>
                  <a:gd name="T27" fmla="*/ 1831 h 2093"/>
                  <a:gd name="T28" fmla="*/ 5 w 2070"/>
                  <a:gd name="T29" fmla="*/ 1471 h 2093"/>
                  <a:gd name="T30" fmla="*/ 5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2" name="Freeform 19"/>
              <p:cNvSpPr>
                <a:spLocks/>
              </p:cNvSpPr>
              <p:nvPr/>
            </p:nvSpPr>
            <p:spPr bwMode="auto">
              <a:xfrm>
                <a:off x="2292" y="3584"/>
                <a:ext cx="304" cy="2093"/>
              </a:xfrm>
              <a:custGeom>
                <a:avLst/>
                <a:gdLst>
                  <a:gd name="T0" fmla="*/ 0 w 2070"/>
                  <a:gd name="T1" fmla="*/ 1041 h 2093"/>
                  <a:gd name="T2" fmla="*/ 0 w 2070"/>
                  <a:gd name="T3" fmla="*/ 651 h 2093"/>
                  <a:gd name="T4" fmla="*/ 1 w 2070"/>
                  <a:gd name="T5" fmla="*/ 321 h 2093"/>
                  <a:gd name="T6" fmla="*/ 1 w 2070"/>
                  <a:gd name="T7" fmla="*/ 51 h 2093"/>
                  <a:gd name="T8" fmla="*/ 2 w 2070"/>
                  <a:gd name="T9" fmla="*/ 11 h 2093"/>
                  <a:gd name="T10" fmla="*/ 2 w 2070"/>
                  <a:gd name="T11" fmla="*/ 101 h 2093"/>
                  <a:gd name="T12" fmla="*/ 2 w 2070"/>
                  <a:gd name="T13" fmla="*/ 321 h 2093"/>
                  <a:gd name="T14" fmla="*/ 3 w 2070"/>
                  <a:gd name="T15" fmla="*/ 611 h 2093"/>
                  <a:gd name="T16" fmla="*/ 3 w 2070"/>
                  <a:gd name="T17" fmla="*/ 1041 h 2093"/>
                  <a:gd name="T18" fmla="*/ 4 w 2070"/>
                  <a:gd name="T19" fmla="*/ 1631 h 2093"/>
                  <a:gd name="T20" fmla="*/ 4 w 2070"/>
                  <a:gd name="T21" fmla="*/ 1961 h 2093"/>
                  <a:gd name="T22" fmla="*/ 5 w 2070"/>
                  <a:gd name="T23" fmla="*/ 2081 h 2093"/>
                  <a:gd name="T24" fmla="*/ 5 w 2070"/>
                  <a:gd name="T25" fmla="*/ 2031 h 2093"/>
                  <a:gd name="T26" fmla="*/ 6 w 2070"/>
                  <a:gd name="T27" fmla="*/ 1831 h 2093"/>
                  <a:gd name="T28" fmla="*/ 6 w 2070"/>
                  <a:gd name="T29" fmla="*/ 1471 h 2093"/>
                  <a:gd name="T30" fmla="*/ 7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3" name="Freeform 20"/>
              <p:cNvSpPr>
                <a:spLocks/>
              </p:cNvSpPr>
              <p:nvPr/>
            </p:nvSpPr>
            <p:spPr bwMode="auto">
              <a:xfrm>
                <a:off x="2596" y="3597"/>
                <a:ext cx="334" cy="2093"/>
              </a:xfrm>
              <a:custGeom>
                <a:avLst/>
                <a:gdLst>
                  <a:gd name="T0" fmla="*/ 0 w 2070"/>
                  <a:gd name="T1" fmla="*/ 1041 h 2093"/>
                  <a:gd name="T2" fmla="*/ 0 w 2070"/>
                  <a:gd name="T3" fmla="*/ 651 h 2093"/>
                  <a:gd name="T4" fmla="*/ 1 w 2070"/>
                  <a:gd name="T5" fmla="*/ 321 h 2093"/>
                  <a:gd name="T6" fmla="*/ 2 w 2070"/>
                  <a:gd name="T7" fmla="*/ 51 h 2093"/>
                  <a:gd name="T8" fmla="*/ 2 w 2070"/>
                  <a:gd name="T9" fmla="*/ 11 h 2093"/>
                  <a:gd name="T10" fmla="*/ 3 w 2070"/>
                  <a:gd name="T11" fmla="*/ 101 h 2093"/>
                  <a:gd name="T12" fmla="*/ 3 w 2070"/>
                  <a:gd name="T13" fmla="*/ 321 h 2093"/>
                  <a:gd name="T14" fmla="*/ 4 w 2070"/>
                  <a:gd name="T15" fmla="*/ 611 h 2093"/>
                  <a:gd name="T16" fmla="*/ 4 w 2070"/>
                  <a:gd name="T17" fmla="*/ 1041 h 2093"/>
                  <a:gd name="T18" fmla="*/ 5 w 2070"/>
                  <a:gd name="T19" fmla="*/ 1631 h 2093"/>
                  <a:gd name="T20" fmla="*/ 6 w 2070"/>
                  <a:gd name="T21" fmla="*/ 1961 h 2093"/>
                  <a:gd name="T22" fmla="*/ 6 w 2070"/>
                  <a:gd name="T23" fmla="*/ 2081 h 2093"/>
                  <a:gd name="T24" fmla="*/ 7 w 2070"/>
                  <a:gd name="T25" fmla="*/ 2031 h 2093"/>
                  <a:gd name="T26" fmla="*/ 7 w 2070"/>
                  <a:gd name="T27" fmla="*/ 1831 h 2093"/>
                  <a:gd name="T28" fmla="*/ 8 w 2070"/>
                  <a:gd name="T29" fmla="*/ 1471 h 2093"/>
                  <a:gd name="T30" fmla="*/ 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4" name="Freeform 21"/>
              <p:cNvSpPr>
                <a:spLocks/>
              </p:cNvSpPr>
              <p:nvPr/>
            </p:nvSpPr>
            <p:spPr bwMode="auto">
              <a:xfrm>
                <a:off x="2930" y="3607"/>
                <a:ext cx="377" cy="2093"/>
              </a:xfrm>
              <a:custGeom>
                <a:avLst/>
                <a:gdLst>
                  <a:gd name="T0" fmla="*/ 0 w 2070"/>
                  <a:gd name="T1" fmla="*/ 1041 h 2093"/>
                  <a:gd name="T2" fmla="*/ 1 w 2070"/>
                  <a:gd name="T3" fmla="*/ 651 h 2093"/>
                  <a:gd name="T4" fmla="*/ 2 w 2070"/>
                  <a:gd name="T5" fmla="*/ 321 h 2093"/>
                  <a:gd name="T6" fmla="*/ 3 w 2070"/>
                  <a:gd name="T7" fmla="*/ 51 h 2093"/>
                  <a:gd name="T8" fmla="*/ 3 w 2070"/>
                  <a:gd name="T9" fmla="*/ 11 h 2093"/>
                  <a:gd name="T10" fmla="*/ 4 w 2070"/>
                  <a:gd name="T11" fmla="*/ 101 h 2093"/>
                  <a:gd name="T12" fmla="*/ 5 w 2070"/>
                  <a:gd name="T13" fmla="*/ 321 h 2093"/>
                  <a:gd name="T14" fmla="*/ 5 w 2070"/>
                  <a:gd name="T15" fmla="*/ 611 h 2093"/>
                  <a:gd name="T16" fmla="*/ 6 w 2070"/>
                  <a:gd name="T17" fmla="*/ 1041 h 2093"/>
                  <a:gd name="T18" fmla="*/ 7 w 2070"/>
                  <a:gd name="T19" fmla="*/ 1631 h 2093"/>
                  <a:gd name="T20" fmla="*/ 8 w 2070"/>
                  <a:gd name="T21" fmla="*/ 1961 h 2093"/>
                  <a:gd name="T22" fmla="*/ 9 w 2070"/>
                  <a:gd name="T23" fmla="*/ 2081 h 2093"/>
                  <a:gd name="T24" fmla="*/ 10 w 2070"/>
                  <a:gd name="T25" fmla="*/ 2031 h 2093"/>
                  <a:gd name="T26" fmla="*/ 11 w 2070"/>
                  <a:gd name="T27" fmla="*/ 1831 h 2093"/>
                  <a:gd name="T28" fmla="*/ 12 w 2070"/>
                  <a:gd name="T29" fmla="*/ 1471 h 2093"/>
                  <a:gd name="T30" fmla="*/ 1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5" name="Freeform 22"/>
              <p:cNvSpPr>
                <a:spLocks/>
              </p:cNvSpPr>
              <p:nvPr/>
            </p:nvSpPr>
            <p:spPr bwMode="auto">
              <a:xfrm>
                <a:off x="3307" y="3607"/>
                <a:ext cx="433" cy="2093"/>
              </a:xfrm>
              <a:custGeom>
                <a:avLst/>
                <a:gdLst>
                  <a:gd name="T0" fmla="*/ 0 w 2070"/>
                  <a:gd name="T1" fmla="*/ 1041 h 2093"/>
                  <a:gd name="T2" fmla="*/ 1 w 2070"/>
                  <a:gd name="T3" fmla="*/ 651 h 2093"/>
                  <a:gd name="T4" fmla="*/ 2 w 2070"/>
                  <a:gd name="T5" fmla="*/ 321 h 2093"/>
                  <a:gd name="T6" fmla="*/ 4 w 2070"/>
                  <a:gd name="T7" fmla="*/ 51 h 2093"/>
                  <a:gd name="T8" fmla="*/ 5 w 2070"/>
                  <a:gd name="T9" fmla="*/ 11 h 2093"/>
                  <a:gd name="T10" fmla="*/ 6 w 2070"/>
                  <a:gd name="T11" fmla="*/ 101 h 2093"/>
                  <a:gd name="T12" fmla="*/ 7 w 2070"/>
                  <a:gd name="T13" fmla="*/ 321 h 2093"/>
                  <a:gd name="T14" fmla="*/ 8 w 2070"/>
                  <a:gd name="T15" fmla="*/ 611 h 2093"/>
                  <a:gd name="T16" fmla="*/ 9 w 2070"/>
                  <a:gd name="T17" fmla="*/ 1041 h 2093"/>
                  <a:gd name="T18" fmla="*/ 11 w 2070"/>
                  <a:gd name="T19" fmla="*/ 1631 h 2093"/>
                  <a:gd name="T20" fmla="*/ 13 w 2070"/>
                  <a:gd name="T21" fmla="*/ 1961 h 2093"/>
                  <a:gd name="T22" fmla="*/ 14 w 2070"/>
                  <a:gd name="T23" fmla="*/ 2081 h 2093"/>
                  <a:gd name="T24" fmla="*/ 15 w 2070"/>
                  <a:gd name="T25" fmla="*/ 2031 h 2093"/>
                  <a:gd name="T26" fmla="*/ 16 w 2070"/>
                  <a:gd name="T27" fmla="*/ 1831 h 2093"/>
                  <a:gd name="T28" fmla="*/ 18 w 2070"/>
                  <a:gd name="T29" fmla="*/ 1471 h 2093"/>
                  <a:gd name="T30" fmla="*/ 1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5" name="Line 23"/>
            <p:cNvSpPr>
              <a:spLocks noChangeShapeType="1"/>
            </p:cNvSpPr>
            <p:nvPr/>
          </p:nvSpPr>
          <p:spPr bwMode="auto">
            <a:xfrm>
              <a:off x="1368" y="2618"/>
              <a:ext cx="173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6" name="Freeform 24"/>
            <p:cNvSpPr>
              <a:spLocks/>
            </p:cNvSpPr>
            <p:nvPr/>
          </p:nvSpPr>
          <p:spPr bwMode="auto">
            <a:xfrm>
              <a:off x="2083" y="2320"/>
              <a:ext cx="174" cy="603"/>
            </a:xfrm>
            <a:custGeom>
              <a:avLst/>
              <a:gdLst>
                <a:gd name="T0" fmla="*/ 0 w 2070"/>
                <a:gd name="T1" fmla="*/ 25 h 2093"/>
                <a:gd name="T2" fmla="*/ 0 w 2070"/>
                <a:gd name="T3" fmla="*/ 16 h 2093"/>
                <a:gd name="T4" fmla="*/ 0 w 2070"/>
                <a:gd name="T5" fmla="*/ 8 h 2093"/>
                <a:gd name="T6" fmla="*/ 0 w 2070"/>
                <a:gd name="T7" fmla="*/ 1 h 2093"/>
                <a:gd name="T8" fmla="*/ 0 w 2070"/>
                <a:gd name="T9" fmla="*/ 0 h 2093"/>
                <a:gd name="T10" fmla="*/ 0 w 2070"/>
                <a:gd name="T11" fmla="*/ 2 h 2093"/>
                <a:gd name="T12" fmla="*/ 1 w 2070"/>
                <a:gd name="T13" fmla="*/ 8 h 2093"/>
                <a:gd name="T14" fmla="*/ 1 w 2070"/>
                <a:gd name="T15" fmla="*/ 15 h 2093"/>
                <a:gd name="T16" fmla="*/ 1 w 2070"/>
                <a:gd name="T17" fmla="*/ 25 h 2093"/>
                <a:gd name="T18" fmla="*/ 1 w 2070"/>
                <a:gd name="T19" fmla="*/ 39 h 2093"/>
                <a:gd name="T20" fmla="*/ 1 w 2070"/>
                <a:gd name="T21" fmla="*/ 47 h 2093"/>
                <a:gd name="T22" fmla="*/ 1 w 2070"/>
                <a:gd name="T23" fmla="*/ 50 h 2093"/>
                <a:gd name="T24" fmla="*/ 1 w 2070"/>
                <a:gd name="T25" fmla="*/ 49 h 2093"/>
                <a:gd name="T26" fmla="*/ 1 w 2070"/>
                <a:gd name="T27" fmla="*/ 44 h 2093"/>
                <a:gd name="T28" fmla="*/ 1 w 2070"/>
                <a:gd name="T29" fmla="*/ 35 h 2093"/>
                <a:gd name="T30" fmla="*/ 1 w 2070"/>
                <a:gd name="T31" fmla="*/ 25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nvGrpSpPr>
            <p:cNvPr id="17" name="Group 25"/>
            <p:cNvGrpSpPr>
              <a:grpSpLocks/>
            </p:cNvGrpSpPr>
            <p:nvPr/>
          </p:nvGrpSpPr>
          <p:grpSpPr bwMode="auto">
            <a:xfrm flipH="1" flipV="1">
              <a:off x="2256" y="2320"/>
              <a:ext cx="713" cy="610"/>
              <a:chOff x="1440" y="3584"/>
              <a:chExt cx="2300" cy="2116"/>
            </a:xfrm>
          </p:grpSpPr>
          <p:sp>
            <p:nvSpPr>
              <p:cNvPr id="20" name="Freeform 26"/>
              <p:cNvSpPr>
                <a:spLocks/>
              </p:cNvSpPr>
              <p:nvPr/>
            </p:nvSpPr>
            <p:spPr bwMode="auto">
              <a:xfrm>
                <a:off x="1440" y="3607"/>
                <a:ext cx="159"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0 w 2070"/>
                  <a:gd name="T13" fmla="*/ 321 h 2093"/>
                  <a:gd name="T14" fmla="*/ 0 w 2070"/>
                  <a:gd name="T15" fmla="*/ 611 h 2093"/>
                  <a:gd name="T16" fmla="*/ 0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1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1" name="Freeform 27"/>
              <p:cNvSpPr>
                <a:spLocks/>
              </p:cNvSpPr>
              <p:nvPr/>
            </p:nvSpPr>
            <p:spPr bwMode="auto">
              <a:xfrm>
                <a:off x="1599" y="3604"/>
                <a:ext cx="187"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1 w 2070"/>
                  <a:gd name="T13" fmla="*/ 321 h 2093"/>
                  <a:gd name="T14" fmla="*/ 1 w 2070"/>
                  <a:gd name="T15" fmla="*/ 611 h 2093"/>
                  <a:gd name="T16" fmla="*/ 1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2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2" name="Freeform 28"/>
              <p:cNvSpPr>
                <a:spLocks/>
              </p:cNvSpPr>
              <p:nvPr/>
            </p:nvSpPr>
            <p:spPr bwMode="auto">
              <a:xfrm>
                <a:off x="1786" y="3597"/>
                <a:ext cx="230" cy="2093"/>
              </a:xfrm>
              <a:custGeom>
                <a:avLst/>
                <a:gdLst>
                  <a:gd name="T0" fmla="*/ 0 w 2070"/>
                  <a:gd name="T1" fmla="*/ 1041 h 2093"/>
                  <a:gd name="T2" fmla="*/ 0 w 2070"/>
                  <a:gd name="T3" fmla="*/ 651 h 2093"/>
                  <a:gd name="T4" fmla="*/ 0 w 2070"/>
                  <a:gd name="T5" fmla="*/ 321 h 2093"/>
                  <a:gd name="T6" fmla="*/ 1 w 2070"/>
                  <a:gd name="T7" fmla="*/ 51 h 2093"/>
                  <a:gd name="T8" fmla="*/ 1 w 2070"/>
                  <a:gd name="T9" fmla="*/ 11 h 2093"/>
                  <a:gd name="T10" fmla="*/ 1 w 2070"/>
                  <a:gd name="T11" fmla="*/ 101 h 2093"/>
                  <a:gd name="T12" fmla="*/ 1 w 2070"/>
                  <a:gd name="T13" fmla="*/ 321 h 2093"/>
                  <a:gd name="T14" fmla="*/ 1 w 2070"/>
                  <a:gd name="T15" fmla="*/ 611 h 2093"/>
                  <a:gd name="T16" fmla="*/ 1 w 2070"/>
                  <a:gd name="T17" fmla="*/ 1041 h 2093"/>
                  <a:gd name="T18" fmla="*/ 2 w 2070"/>
                  <a:gd name="T19" fmla="*/ 1631 h 2093"/>
                  <a:gd name="T20" fmla="*/ 2 w 2070"/>
                  <a:gd name="T21" fmla="*/ 1961 h 2093"/>
                  <a:gd name="T22" fmla="*/ 2 w 2070"/>
                  <a:gd name="T23" fmla="*/ 2081 h 2093"/>
                  <a:gd name="T24" fmla="*/ 2 w 2070"/>
                  <a:gd name="T25" fmla="*/ 2031 h 2093"/>
                  <a:gd name="T26" fmla="*/ 2 w 2070"/>
                  <a:gd name="T27" fmla="*/ 1831 h 2093"/>
                  <a:gd name="T28" fmla="*/ 3 w 2070"/>
                  <a:gd name="T29" fmla="*/ 1471 h 2093"/>
                  <a:gd name="T30" fmla="*/ 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3" name="Freeform 29"/>
              <p:cNvSpPr>
                <a:spLocks/>
              </p:cNvSpPr>
              <p:nvPr/>
            </p:nvSpPr>
            <p:spPr bwMode="auto">
              <a:xfrm>
                <a:off x="2016" y="3584"/>
                <a:ext cx="276" cy="2093"/>
              </a:xfrm>
              <a:custGeom>
                <a:avLst/>
                <a:gdLst>
                  <a:gd name="T0" fmla="*/ 0 w 2070"/>
                  <a:gd name="T1" fmla="*/ 1041 h 2093"/>
                  <a:gd name="T2" fmla="*/ 0 w 2070"/>
                  <a:gd name="T3" fmla="*/ 651 h 2093"/>
                  <a:gd name="T4" fmla="*/ 1 w 2070"/>
                  <a:gd name="T5" fmla="*/ 321 h 2093"/>
                  <a:gd name="T6" fmla="*/ 1 w 2070"/>
                  <a:gd name="T7" fmla="*/ 51 h 2093"/>
                  <a:gd name="T8" fmla="*/ 1 w 2070"/>
                  <a:gd name="T9" fmla="*/ 11 h 2093"/>
                  <a:gd name="T10" fmla="*/ 2 w 2070"/>
                  <a:gd name="T11" fmla="*/ 101 h 2093"/>
                  <a:gd name="T12" fmla="*/ 2 w 2070"/>
                  <a:gd name="T13" fmla="*/ 321 h 2093"/>
                  <a:gd name="T14" fmla="*/ 2 w 2070"/>
                  <a:gd name="T15" fmla="*/ 611 h 2093"/>
                  <a:gd name="T16" fmla="*/ 2 w 2070"/>
                  <a:gd name="T17" fmla="*/ 1041 h 2093"/>
                  <a:gd name="T18" fmla="*/ 3 w 2070"/>
                  <a:gd name="T19" fmla="*/ 1631 h 2093"/>
                  <a:gd name="T20" fmla="*/ 3 w 2070"/>
                  <a:gd name="T21" fmla="*/ 1961 h 2093"/>
                  <a:gd name="T22" fmla="*/ 4 w 2070"/>
                  <a:gd name="T23" fmla="*/ 2081 h 2093"/>
                  <a:gd name="T24" fmla="*/ 4 w 2070"/>
                  <a:gd name="T25" fmla="*/ 2031 h 2093"/>
                  <a:gd name="T26" fmla="*/ 4 w 2070"/>
                  <a:gd name="T27" fmla="*/ 1831 h 2093"/>
                  <a:gd name="T28" fmla="*/ 5 w 2070"/>
                  <a:gd name="T29" fmla="*/ 1471 h 2093"/>
                  <a:gd name="T30" fmla="*/ 5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4" name="Freeform 30"/>
              <p:cNvSpPr>
                <a:spLocks/>
              </p:cNvSpPr>
              <p:nvPr/>
            </p:nvSpPr>
            <p:spPr bwMode="auto">
              <a:xfrm>
                <a:off x="2292" y="3584"/>
                <a:ext cx="304" cy="2093"/>
              </a:xfrm>
              <a:custGeom>
                <a:avLst/>
                <a:gdLst>
                  <a:gd name="T0" fmla="*/ 0 w 2070"/>
                  <a:gd name="T1" fmla="*/ 1041 h 2093"/>
                  <a:gd name="T2" fmla="*/ 0 w 2070"/>
                  <a:gd name="T3" fmla="*/ 651 h 2093"/>
                  <a:gd name="T4" fmla="*/ 1 w 2070"/>
                  <a:gd name="T5" fmla="*/ 321 h 2093"/>
                  <a:gd name="T6" fmla="*/ 1 w 2070"/>
                  <a:gd name="T7" fmla="*/ 51 h 2093"/>
                  <a:gd name="T8" fmla="*/ 2 w 2070"/>
                  <a:gd name="T9" fmla="*/ 11 h 2093"/>
                  <a:gd name="T10" fmla="*/ 2 w 2070"/>
                  <a:gd name="T11" fmla="*/ 101 h 2093"/>
                  <a:gd name="T12" fmla="*/ 2 w 2070"/>
                  <a:gd name="T13" fmla="*/ 321 h 2093"/>
                  <a:gd name="T14" fmla="*/ 3 w 2070"/>
                  <a:gd name="T15" fmla="*/ 611 h 2093"/>
                  <a:gd name="T16" fmla="*/ 3 w 2070"/>
                  <a:gd name="T17" fmla="*/ 1041 h 2093"/>
                  <a:gd name="T18" fmla="*/ 4 w 2070"/>
                  <a:gd name="T19" fmla="*/ 1631 h 2093"/>
                  <a:gd name="T20" fmla="*/ 4 w 2070"/>
                  <a:gd name="T21" fmla="*/ 1961 h 2093"/>
                  <a:gd name="T22" fmla="*/ 5 w 2070"/>
                  <a:gd name="T23" fmla="*/ 2081 h 2093"/>
                  <a:gd name="T24" fmla="*/ 5 w 2070"/>
                  <a:gd name="T25" fmla="*/ 2031 h 2093"/>
                  <a:gd name="T26" fmla="*/ 6 w 2070"/>
                  <a:gd name="T27" fmla="*/ 1831 h 2093"/>
                  <a:gd name="T28" fmla="*/ 6 w 2070"/>
                  <a:gd name="T29" fmla="*/ 1471 h 2093"/>
                  <a:gd name="T30" fmla="*/ 7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5" name="Freeform 31"/>
              <p:cNvSpPr>
                <a:spLocks/>
              </p:cNvSpPr>
              <p:nvPr/>
            </p:nvSpPr>
            <p:spPr bwMode="auto">
              <a:xfrm>
                <a:off x="2596" y="3597"/>
                <a:ext cx="334" cy="2093"/>
              </a:xfrm>
              <a:custGeom>
                <a:avLst/>
                <a:gdLst>
                  <a:gd name="T0" fmla="*/ 0 w 2070"/>
                  <a:gd name="T1" fmla="*/ 1041 h 2093"/>
                  <a:gd name="T2" fmla="*/ 0 w 2070"/>
                  <a:gd name="T3" fmla="*/ 651 h 2093"/>
                  <a:gd name="T4" fmla="*/ 1 w 2070"/>
                  <a:gd name="T5" fmla="*/ 321 h 2093"/>
                  <a:gd name="T6" fmla="*/ 2 w 2070"/>
                  <a:gd name="T7" fmla="*/ 51 h 2093"/>
                  <a:gd name="T8" fmla="*/ 2 w 2070"/>
                  <a:gd name="T9" fmla="*/ 11 h 2093"/>
                  <a:gd name="T10" fmla="*/ 3 w 2070"/>
                  <a:gd name="T11" fmla="*/ 101 h 2093"/>
                  <a:gd name="T12" fmla="*/ 3 w 2070"/>
                  <a:gd name="T13" fmla="*/ 321 h 2093"/>
                  <a:gd name="T14" fmla="*/ 4 w 2070"/>
                  <a:gd name="T15" fmla="*/ 611 h 2093"/>
                  <a:gd name="T16" fmla="*/ 4 w 2070"/>
                  <a:gd name="T17" fmla="*/ 1041 h 2093"/>
                  <a:gd name="T18" fmla="*/ 5 w 2070"/>
                  <a:gd name="T19" fmla="*/ 1631 h 2093"/>
                  <a:gd name="T20" fmla="*/ 6 w 2070"/>
                  <a:gd name="T21" fmla="*/ 1961 h 2093"/>
                  <a:gd name="T22" fmla="*/ 6 w 2070"/>
                  <a:gd name="T23" fmla="*/ 2081 h 2093"/>
                  <a:gd name="T24" fmla="*/ 7 w 2070"/>
                  <a:gd name="T25" fmla="*/ 2031 h 2093"/>
                  <a:gd name="T26" fmla="*/ 7 w 2070"/>
                  <a:gd name="T27" fmla="*/ 1831 h 2093"/>
                  <a:gd name="T28" fmla="*/ 8 w 2070"/>
                  <a:gd name="T29" fmla="*/ 1471 h 2093"/>
                  <a:gd name="T30" fmla="*/ 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6" name="Freeform 32"/>
              <p:cNvSpPr>
                <a:spLocks/>
              </p:cNvSpPr>
              <p:nvPr/>
            </p:nvSpPr>
            <p:spPr bwMode="auto">
              <a:xfrm>
                <a:off x="2930" y="3607"/>
                <a:ext cx="377" cy="2093"/>
              </a:xfrm>
              <a:custGeom>
                <a:avLst/>
                <a:gdLst>
                  <a:gd name="T0" fmla="*/ 0 w 2070"/>
                  <a:gd name="T1" fmla="*/ 1041 h 2093"/>
                  <a:gd name="T2" fmla="*/ 1 w 2070"/>
                  <a:gd name="T3" fmla="*/ 651 h 2093"/>
                  <a:gd name="T4" fmla="*/ 2 w 2070"/>
                  <a:gd name="T5" fmla="*/ 321 h 2093"/>
                  <a:gd name="T6" fmla="*/ 3 w 2070"/>
                  <a:gd name="T7" fmla="*/ 51 h 2093"/>
                  <a:gd name="T8" fmla="*/ 3 w 2070"/>
                  <a:gd name="T9" fmla="*/ 11 h 2093"/>
                  <a:gd name="T10" fmla="*/ 4 w 2070"/>
                  <a:gd name="T11" fmla="*/ 101 h 2093"/>
                  <a:gd name="T12" fmla="*/ 5 w 2070"/>
                  <a:gd name="T13" fmla="*/ 321 h 2093"/>
                  <a:gd name="T14" fmla="*/ 5 w 2070"/>
                  <a:gd name="T15" fmla="*/ 611 h 2093"/>
                  <a:gd name="T16" fmla="*/ 6 w 2070"/>
                  <a:gd name="T17" fmla="*/ 1041 h 2093"/>
                  <a:gd name="T18" fmla="*/ 7 w 2070"/>
                  <a:gd name="T19" fmla="*/ 1631 h 2093"/>
                  <a:gd name="T20" fmla="*/ 8 w 2070"/>
                  <a:gd name="T21" fmla="*/ 1961 h 2093"/>
                  <a:gd name="T22" fmla="*/ 9 w 2070"/>
                  <a:gd name="T23" fmla="*/ 2081 h 2093"/>
                  <a:gd name="T24" fmla="*/ 10 w 2070"/>
                  <a:gd name="T25" fmla="*/ 2031 h 2093"/>
                  <a:gd name="T26" fmla="*/ 11 w 2070"/>
                  <a:gd name="T27" fmla="*/ 1831 h 2093"/>
                  <a:gd name="T28" fmla="*/ 12 w 2070"/>
                  <a:gd name="T29" fmla="*/ 1471 h 2093"/>
                  <a:gd name="T30" fmla="*/ 1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7" name="Freeform 33"/>
              <p:cNvSpPr>
                <a:spLocks/>
              </p:cNvSpPr>
              <p:nvPr/>
            </p:nvSpPr>
            <p:spPr bwMode="auto">
              <a:xfrm>
                <a:off x="3307" y="3607"/>
                <a:ext cx="433" cy="2093"/>
              </a:xfrm>
              <a:custGeom>
                <a:avLst/>
                <a:gdLst>
                  <a:gd name="T0" fmla="*/ 0 w 2070"/>
                  <a:gd name="T1" fmla="*/ 1041 h 2093"/>
                  <a:gd name="T2" fmla="*/ 1 w 2070"/>
                  <a:gd name="T3" fmla="*/ 651 h 2093"/>
                  <a:gd name="T4" fmla="*/ 2 w 2070"/>
                  <a:gd name="T5" fmla="*/ 321 h 2093"/>
                  <a:gd name="T6" fmla="*/ 4 w 2070"/>
                  <a:gd name="T7" fmla="*/ 51 h 2093"/>
                  <a:gd name="T8" fmla="*/ 5 w 2070"/>
                  <a:gd name="T9" fmla="*/ 11 h 2093"/>
                  <a:gd name="T10" fmla="*/ 6 w 2070"/>
                  <a:gd name="T11" fmla="*/ 101 h 2093"/>
                  <a:gd name="T12" fmla="*/ 7 w 2070"/>
                  <a:gd name="T13" fmla="*/ 321 h 2093"/>
                  <a:gd name="T14" fmla="*/ 8 w 2070"/>
                  <a:gd name="T15" fmla="*/ 611 h 2093"/>
                  <a:gd name="T16" fmla="*/ 9 w 2070"/>
                  <a:gd name="T17" fmla="*/ 1041 h 2093"/>
                  <a:gd name="T18" fmla="*/ 11 w 2070"/>
                  <a:gd name="T19" fmla="*/ 1631 h 2093"/>
                  <a:gd name="T20" fmla="*/ 13 w 2070"/>
                  <a:gd name="T21" fmla="*/ 1961 h 2093"/>
                  <a:gd name="T22" fmla="*/ 14 w 2070"/>
                  <a:gd name="T23" fmla="*/ 2081 h 2093"/>
                  <a:gd name="T24" fmla="*/ 15 w 2070"/>
                  <a:gd name="T25" fmla="*/ 2031 h 2093"/>
                  <a:gd name="T26" fmla="*/ 16 w 2070"/>
                  <a:gd name="T27" fmla="*/ 1831 h 2093"/>
                  <a:gd name="T28" fmla="*/ 18 w 2070"/>
                  <a:gd name="T29" fmla="*/ 1471 h 2093"/>
                  <a:gd name="T30" fmla="*/ 1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8" name="Text Box 34"/>
            <p:cNvSpPr txBox="1">
              <a:spLocks noChangeArrowheads="1"/>
            </p:cNvSpPr>
            <p:nvPr/>
          </p:nvSpPr>
          <p:spPr bwMode="auto">
            <a:xfrm>
              <a:off x="2952" y="2618"/>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t</a:t>
              </a:r>
            </a:p>
          </p:txBody>
        </p:sp>
        <p:sp>
          <p:nvSpPr>
            <p:cNvPr id="19" name="Text Box 35"/>
            <p:cNvSpPr txBox="1">
              <a:spLocks noChangeArrowheads="1"/>
            </p:cNvSpPr>
            <p:nvPr/>
          </p:nvSpPr>
          <p:spPr bwMode="auto">
            <a:xfrm>
              <a:off x="1152" y="2118"/>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u</a:t>
              </a:r>
              <a:r>
                <a:rPr lang="en-US" altLang="zh-CN" sz="2000" baseline="-25000">
                  <a:latin typeface="Times New Roman" panose="02020603050405020304" pitchFamily="18" charset="0"/>
                </a:rPr>
                <a:t>s</a:t>
              </a:r>
            </a:p>
          </p:txBody>
        </p:sp>
      </p:grpSp>
      <p:sp>
        <p:nvSpPr>
          <p:cNvPr id="36" name="Text Box 36"/>
          <p:cNvSpPr txBox="1">
            <a:spLocks noChangeArrowheads="1"/>
          </p:cNvSpPr>
          <p:nvPr/>
        </p:nvSpPr>
        <p:spPr bwMode="auto">
          <a:xfrm>
            <a:off x="6084888" y="4224338"/>
            <a:ext cx="1651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a) </a:t>
            </a:r>
            <a:r>
              <a:rPr lang="zh-CN" altLang="en-US" sz="2000">
                <a:latin typeface="Times New Roman" panose="02020603050405020304" pitchFamily="18" charset="0"/>
              </a:rPr>
              <a:t>调制信号</a:t>
            </a:r>
          </a:p>
        </p:txBody>
      </p:sp>
      <p:sp>
        <p:nvSpPr>
          <p:cNvPr id="37" name="Text Box 37"/>
          <p:cNvSpPr txBox="1">
            <a:spLocks noChangeArrowheads="1"/>
          </p:cNvSpPr>
          <p:nvPr/>
        </p:nvSpPr>
        <p:spPr bwMode="auto">
          <a:xfrm>
            <a:off x="6234113" y="5526088"/>
            <a:ext cx="17335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b) </a:t>
            </a:r>
            <a:r>
              <a:rPr lang="zh-CN" altLang="en-US" sz="2000">
                <a:latin typeface="Times New Roman" panose="02020603050405020304" pitchFamily="18" charset="0"/>
              </a:rPr>
              <a:t>调频信号</a:t>
            </a:r>
          </a:p>
        </p:txBody>
      </p:sp>
    </p:spTree>
    <p:extLst>
      <p:ext uri="{BB962C8B-B14F-4D97-AF65-F5344CB8AC3E}">
        <p14:creationId xmlns:p14="http://schemas.microsoft.com/office/powerpoint/2010/main" val="3729680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、传感器调制</a:t>
            </a:r>
          </a:p>
        </p:txBody>
      </p:sp>
      <p:sp>
        <p:nvSpPr>
          <p:cNvPr id="3" name="内容占位符 2">
            <a:extLst>
              <a:ext uri="{FF2B5EF4-FFF2-40B4-BE49-F238E27FC236}">
                <a16:creationId xmlns:a16="http://schemas.microsoft.com/office/drawing/2014/main" id="{5E82A6D1-F9C9-46DB-BDA5-E69AC1E260F4}"/>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测力或压力的振弦式传感器</a:t>
            </a:r>
          </a:p>
          <a:p>
            <a:endParaRPr lang="zh-CN" altLang="en-US" dirty="0">
              <a:latin typeface="微软雅黑" panose="020B0503020204020204" pitchFamily="34" charset="-122"/>
              <a:ea typeface="微软雅黑" panose="020B0503020204020204" pitchFamily="34" charset="-122"/>
            </a:endParaRPr>
          </a:p>
        </p:txBody>
      </p:sp>
      <p:grpSp>
        <p:nvGrpSpPr>
          <p:cNvPr id="41" name="Group 63"/>
          <p:cNvGrpSpPr>
            <a:grpSpLocks/>
          </p:cNvGrpSpPr>
          <p:nvPr/>
        </p:nvGrpSpPr>
        <p:grpSpPr bwMode="auto">
          <a:xfrm>
            <a:off x="3347864" y="2199306"/>
            <a:ext cx="2311400" cy="2374900"/>
            <a:chOff x="1896" y="1440"/>
            <a:chExt cx="1456" cy="1496"/>
          </a:xfrm>
        </p:grpSpPr>
        <p:sp>
          <p:nvSpPr>
            <p:cNvPr id="42" name="Line 5"/>
            <p:cNvSpPr>
              <a:spLocks noChangeShapeType="1"/>
            </p:cNvSpPr>
            <p:nvPr/>
          </p:nvSpPr>
          <p:spPr bwMode="auto">
            <a:xfrm>
              <a:off x="1981" y="1527"/>
              <a:ext cx="127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6"/>
            <p:cNvSpPr>
              <a:spLocks noChangeShapeType="1"/>
            </p:cNvSpPr>
            <p:nvPr/>
          </p:nvSpPr>
          <p:spPr bwMode="auto">
            <a:xfrm flipV="1">
              <a:off x="2072" y="1440"/>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7"/>
            <p:cNvSpPr>
              <a:spLocks noChangeShapeType="1"/>
            </p:cNvSpPr>
            <p:nvPr/>
          </p:nvSpPr>
          <p:spPr bwMode="auto">
            <a:xfrm flipV="1">
              <a:off x="2217" y="1444"/>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8"/>
            <p:cNvSpPr>
              <a:spLocks noChangeShapeType="1"/>
            </p:cNvSpPr>
            <p:nvPr/>
          </p:nvSpPr>
          <p:spPr bwMode="auto">
            <a:xfrm flipV="1">
              <a:off x="2144" y="1440"/>
              <a:ext cx="55"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9"/>
            <p:cNvSpPr>
              <a:spLocks noChangeShapeType="1"/>
            </p:cNvSpPr>
            <p:nvPr/>
          </p:nvSpPr>
          <p:spPr bwMode="auto">
            <a:xfrm flipV="1">
              <a:off x="2308" y="1440"/>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0"/>
            <p:cNvSpPr>
              <a:spLocks noChangeShapeType="1"/>
            </p:cNvSpPr>
            <p:nvPr/>
          </p:nvSpPr>
          <p:spPr bwMode="auto">
            <a:xfrm flipV="1">
              <a:off x="2453" y="1444"/>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1"/>
            <p:cNvSpPr>
              <a:spLocks noChangeShapeType="1"/>
            </p:cNvSpPr>
            <p:nvPr/>
          </p:nvSpPr>
          <p:spPr bwMode="auto">
            <a:xfrm flipV="1">
              <a:off x="2380" y="1440"/>
              <a:ext cx="55"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2"/>
            <p:cNvSpPr>
              <a:spLocks noChangeShapeType="1"/>
            </p:cNvSpPr>
            <p:nvPr/>
          </p:nvSpPr>
          <p:spPr bwMode="auto">
            <a:xfrm flipV="1">
              <a:off x="2542" y="1440"/>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3"/>
            <p:cNvSpPr>
              <a:spLocks noChangeShapeType="1"/>
            </p:cNvSpPr>
            <p:nvPr/>
          </p:nvSpPr>
          <p:spPr bwMode="auto">
            <a:xfrm flipV="1">
              <a:off x="2689" y="1444"/>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flipV="1">
              <a:off x="2616" y="1440"/>
              <a:ext cx="55"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15"/>
            <p:cNvSpPr>
              <a:spLocks noChangeShapeType="1"/>
            </p:cNvSpPr>
            <p:nvPr/>
          </p:nvSpPr>
          <p:spPr bwMode="auto">
            <a:xfrm flipV="1">
              <a:off x="2998" y="1440"/>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6"/>
            <p:cNvSpPr>
              <a:spLocks noChangeShapeType="1"/>
            </p:cNvSpPr>
            <p:nvPr/>
          </p:nvSpPr>
          <p:spPr bwMode="auto">
            <a:xfrm flipV="1">
              <a:off x="3143" y="1444"/>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7"/>
            <p:cNvSpPr>
              <a:spLocks noChangeShapeType="1"/>
            </p:cNvSpPr>
            <p:nvPr/>
          </p:nvSpPr>
          <p:spPr bwMode="auto">
            <a:xfrm flipV="1">
              <a:off x="3070" y="1440"/>
              <a:ext cx="55"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8"/>
            <p:cNvSpPr>
              <a:spLocks noChangeShapeType="1"/>
            </p:cNvSpPr>
            <p:nvPr/>
          </p:nvSpPr>
          <p:spPr bwMode="auto">
            <a:xfrm flipV="1">
              <a:off x="2772" y="1440"/>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9"/>
            <p:cNvSpPr>
              <a:spLocks noChangeShapeType="1"/>
            </p:cNvSpPr>
            <p:nvPr/>
          </p:nvSpPr>
          <p:spPr bwMode="auto">
            <a:xfrm flipV="1">
              <a:off x="2917" y="1444"/>
              <a:ext cx="55"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0"/>
            <p:cNvSpPr>
              <a:spLocks noChangeShapeType="1"/>
            </p:cNvSpPr>
            <p:nvPr/>
          </p:nvSpPr>
          <p:spPr bwMode="auto">
            <a:xfrm flipV="1">
              <a:off x="2843" y="1440"/>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1"/>
            <p:cNvSpPr>
              <a:spLocks noChangeShapeType="1"/>
            </p:cNvSpPr>
            <p:nvPr/>
          </p:nvSpPr>
          <p:spPr bwMode="auto">
            <a:xfrm>
              <a:off x="2113" y="1860"/>
              <a:ext cx="31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2"/>
            <p:cNvSpPr>
              <a:spLocks noChangeShapeType="1"/>
            </p:cNvSpPr>
            <p:nvPr/>
          </p:nvSpPr>
          <p:spPr bwMode="auto">
            <a:xfrm>
              <a:off x="2426" y="1865"/>
              <a:ext cx="0" cy="2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3"/>
            <p:cNvSpPr>
              <a:spLocks noChangeShapeType="1"/>
            </p:cNvSpPr>
            <p:nvPr/>
          </p:nvSpPr>
          <p:spPr bwMode="auto">
            <a:xfrm flipH="1">
              <a:off x="2104" y="2111"/>
              <a:ext cx="3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24"/>
            <p:cNvSpPr>
              <a:spLocks noChangeShapeType="1"/>
            </p:cNvSpPr>
            <p:nvPr/>
          </p:nvSpPr>
          <p:spPr bwMode="auto">
            <a:xfrm flipH="1">
              <a:off x="2632" y="1860"/>
              <a:ext cx="31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25"/>
            <p:cNvSpPr>
              <a:spLocks noChangeShapeType="1"/>
            </p:cNvSpPr>
            <p:nvPr/>
          </p:nvSpPr>
          <p:spPr bwMode="auto">
            <a:xfrm flipH="1">
              <a:off x="2637" y="1861"/>
              <a:ext cx="0" cy="2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26"/>
            <p:cNvSpPr>
              <a:spLocks noChangeShapeType="1"/>
            </p:cNvSpPr>
            <p:nvPr/>
          </p:nvSpPr>
          <p:spPr bwMode="auto">
            <a:xfrm>
              <a:off x="2632" y="2111"/>
              <a:ext cx="3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Text Box 27"/>
            <p:cNvSpPr txBox="1">
              <a:spLocks noChangeArrowheads="1"/>
            </p:cNvSpPr>
            <p:nvPr/>
          </p:nvSpPr>
          <p:spPr bwMode="auto">
            <a:xfrm>
              <a:off x="3062" y="1518"/>
              <a:ext cx="29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4</a:t>
              </a:r>
            </a:p>
          </p:txBody>
        </p:sp>
        <p:sp>
          <p:nvSpPr>
            <p:cNvPr id="65" name="Text Box 30"/>
            <p:cNvSpPr txBox="1">
              <a:spLocks noChangeArrowheads="1"/>
            </p:cNvSpPr>
            <p:nvPr/>
          </p:nvSpPr>
          <p:spPr bwMode="auto">
            <a:xfrm>
              <a:off x="2503" y="2482"/>
              <a:ext cx="563"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T</a:t>
              </a:r>
            </a:p>
          </p:txBody>
        </p:sp>
        <p:sp>
          <p:nvSpPr>
            <p:cNvPr id="66" name="Text Box 31"/>
            <p:cNvSpPr txBox="1">
              <a:spLocks noChangeArrowheads="1"/>
            </p:cNvSpPr>
            <p:nvPr/>
          </p:nvSpPr>
          <p:spPr bwMode="auto">
            <a:xfrm>
              <a:off x="2215" y="1861"/>
              <a:ext cx="3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N</a:t>
              </a:r>
            </a:p>
          </p:txBody>
        </p:sp>
        <p:sp>
          <p:nvSpPr>
            <p:cNvPr id="67" name="Text Box 32"/>
            <p:cNvSpPr txBox="1">
              <a:spLocks noChangeArrowheads="1"/>
            </p:cNvSpPr>
            <p:nvPr/>
          </p:nvSpPr>
          <p:spPr bwMode="auto">
            <a:xfrm>
              <a:off x="2640" y="1856"/>
              <a:ext cx="34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S</a:t>
              </a:r>
            </a:p>
          </p:txBody>
        </p:sp>
        <p:sp>
          <p:nvSpPr>
            <p:cNvPr id="68" name="Line 33"/>
            <p:cNvSpPr>
              <a:spLocks noChangeShapeType="1"/>
            </p:cNvSpPr>
            <p:nvPr/>
          </p:nvSpPr>
          <p:spPr bwMode="auto">
            <a:xfrm>
              <a:off x="2418" y="1527"/>
              <a:ext cx="0" cy="1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34"/>
            <p:cNvSpPr>
              <a:spLocks noChangeShapeType="1"/>
            </p:cNvSpPr>
            <p:nvPr/>
          </p:nvSpPr>
          <p:spPr bwMode="auto">
            <a:xfrm>
              <a:off x="2415" y="1639"/>
              <a:ext cx="2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35"/>
            <p:cNvSpPr>
              <a:spLocks noChangeShapeType="1"/>
            </p:cNvSpPr>
            <p:nvPr/>
          </p:nvSpPr>
          <p:spPr bwMode="auto">
            <a:xfrm flipV="1">
              <a:off x="2653" y="1523"/>
              <a:ext cx="0" cy="1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36"/>
            <p:cNvSpPr>
              <a:spLocks noChangeShapeType="1"/>
            </p:cNvSpPr>
            <p:nvPr/>
          </p:nvSpPr>
          <p:spPr bwMode="auto">
            <a:xfrm>
              <a:off x="2535" y="1644"/>
              <a:ext cx="0" cy="7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Rectangle 37"/>
            <p:cNvSpPr>
              <a:spLocks noChangeArrowheads="1"/>
            </p:cNvSpPr>
            <p:nvPr/>
          </p:nvSpPr>
          <p:spPr bwMode="auto">
            <a:xfrm>
              <a:off x="2422" y="2345"/>
              <a:ext cx="227" cy="143"/>
            </a:xfrm>
            <a:prstGeom prst="rect">
              <a:avLst/>
            </a:prstGeom>
            <a:solidFill>
              <a:srgbClr val="FFFFFF"/>
            </a:solidFill>
            <a:ln w="190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3" name="Line 38"/>
            <p:cNvSpPr>
              <a:spLocks noChangeShapeType="1"/>
            </p:cNvSpPr>
            <p:nvPr/>
          </p:nvSpPr>
          <p:spPr bwMode="auto">
            <a:xfrm>
              <a:off x="2192" y="2488"/>
              <a:ext cx="7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Arc 39"/>
            <p:cNvSpPr>
              <a:spLocks/>
            </p:cNvSpPr>
            <p:nvPr/>
          </p:nvSpPr>
          <p:spPr bwMode="auto">
            <a:xfrm flipH="1" flipV="1">
              <a:off x="2091" y="2479"/>
              <a:ext cx="109" cy="134"/>
            </a:xfrm>
            <a:custGeom>
              <a:avLst/>
              <a:gdLst>
                <a:gd name="T0" fmla="*/ 0 w 43098"/>
                <a:gd name="T1" fmla="*/ 1 h 21600"/>
                <a:gd name="T2" fmla="*/ 0 w 43098"/>
                <a:gd name="T3" fmla="*/ 1 h 21600"/>
                <a:gd name="T4" fmla="*/ 0 w 43098"/>
                <a:gd name="T5" fmla="*/ 1 h 21600"/>
                <a:gd name="T6" fmla="*/ 0 60000 65536"/>
                <a:gd name="T7" fmla="*/ 0 60000 65536"/>
                <a:gd name="T8" fmla="*/ 0 60000 65536"/>
              </a:gdLst>
              <a:ahLst/>
              <a:cxnLst>
                <a:cxn ang="T6">
                  <a:pos x="T0" y="T1"/>
                </a:cxn>
                <a:cxn ang="T7">
                  <a:pos x="T2" y="T3"/>
                </a:cxn>
                <a:cxn ang="T8">
                  <a:pos x="T4" y="T5"/>
                </a:cxn>
              </a:cxnLst>
              <a:rect l="0" t="0" r="r" b="b"/>
              <a:pathLst>
                <a:path w="43098" h="21600" fill="none" extrusionOk="0">
                  <a:moveTo>
                    <a:pt x="-1" y="20360"/>
                  </a:moveTo>
                  <a:cubicBezTo>
                    <a:pt x="656" y="8931"/>
                    <a:pt x="10115" y="-1"/>
                    <a:pt x="21564" y="0"/>
                  </a:cubicBezTo>
                  <a:cubicBezTo>
                    <a:pt x="32839" y="0"/>
                    <a:pt x="42217" y="8672"/>
                    <a:pt x="43098" y="19912"/>
                  </a:cubicBezTo>
                </a:path>
                <a:path w="43098" h="21600" stroke="0" extrusionOk="0">
                  <a:moveTo>
                    <a:pt x="-1" y="20360"/>
                  </a:moveTo>
                  <a:cubicBezTo>
                    <a:pt x="656" y="8931"/>
                    <a:pt x="10115" y="-1"/>
                    <a:pt x="21564" y="0"/>
                  </a:cubicBezTo>
                  <a:cubicBezTo>
                    <a:pt x="32839" y="0"/>
                    <a:pt x="42217" y="8672"/>
                    <a:pt x="43098" y="19912"/>
                  </a:cubicBezTo>
                  <a:lnTo>
                    <a:pt x="21564" y="21600"/>
                  </a:lnTo>
                  <a:lnTo>
                    <a:pt x="-1" y="2036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Arc 40"/>
            <p:cNvSpPr>
              <a:spLocks/>
            </p:cNvSpPr>
            <p:nvPr/>
          </p:nvSpPr>
          <p:spPr bwMode="auto">
            <a:xfrm flipH="1" flipV="1">
              <a:off x="2915" y="2488"/>
              <a:ext cx="108" cy="134"/>
            </a:xfrm>
            <a:custGeom>
              <a:avLst/>
              <a:gdLst>
                <a:gd name="T0" fmla="*/ 0 w 43195"/>
                <a:gd name="T1" fmla="*/ 1 h 21600"/>
                <a:gd name="T2" fmla="*/ 0 w 43195"/>
                <a:gd name="T3" fmla="*/ 1 h 21600"/>
                <a:gd name="T4" fmla="*/ 0 w 43195"/>
                <a:gd name="T5" fmla="*/ 1 h 21600"/>
                <a:gd name="T6" fmla="*/ 0 60000 65536"/>
                <a:gd name="T7" fmla="*/ 0 60000 65536"/>
                <a:gd name="T8" fmla="*/ 0 60000 65536"/>
              </a:gdLst>
              <a:ahLst/>
              <a:cxnLst>
                <a:cxn ang="T6">
                  <a:pos x="T0" y="T1"/>
                </a:cxn>
                <a:cxn ang="T7">
                  <a:pos x="T2" y="T3"/>
                </a:cxn>
                <a:cxn ang="T8">
                  <a:pos x="T4" y="T5"/>
                </a:cxn>
              </a:cxnLst>
              <a:rect l="0" t="0" r="r" b="b"/>
              <a:pathLst>
                <a:path w="43195" h="21600" fill="none" extrusionOk="0">
                  <a:moveTo>
                    <a:pt x="0" y="21598"/>
                  </a:moveTo>
                  <a:cubicBezTo>
                    <a:pt x="1" y="9669"/>
                    <a:pt x="9671" y="-1"/>
                    <a:pt x="21600" y="0"/>
                  </a:cubicBezTo>
                  <a:cubicBezTo>
                    <a:pt x="33341" y="0"/>
                    <a:pt x="42933" y="9379"/>
                    <a:pt x="43194" y="21119"/>
                  </a:cubicBezTo>
                </a:path>
                <a:path w="43195" h="21600" stroke="0" extrusionOk="0">
                  <a:moveTo>
                    <a:pt x="0" y="21598"/>
                  </a:moveTo>
                  <a:cubicBezTo>
                    <a:pt x="1" y="9669"/>
                    <a:pt x="9671" y="-1"/>
                    <a:pt x="21600" y="0"/>
                  </a:cubicBezTo>
                  <a:cubicBezTo>
                    <a:pt x="33341" y="0"/>
                    <a:pt x="42933" y="9379"/>
                    <a:pt x="43194" y="21119"/>
                  </a:cubicBezTo>
                  <a:lnTo>
                    <a:pt x="21600" y="21600"/>
                  </a:lnTo>
                  <a:lnTo>
                    <a:pt x="0" y="21598"/>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Line 41"/>
            <p:cNvSpPr>
              <a:spLocks noChangeShapeType="1"/>
            </p:cNvSpPr>
            <p:nvPr/>
          </p:nvSpPr>
          <p:spPr bwMode="auto">
            <a:xfrm>
              <a:off x="3015" y="2488"/>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42"/>
            <p:cNvSpPr>
              <a:spLocks noChangeShapeType="1"/>
            </p:cNvSpPr>
            <p:nvPr/>
          </p:nvSpPr>
          <p:spPr bwMode="auto">
            <a:xfrm flipH="1">
              <a:off x="1972" y="2489"/>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43"/>
            <p:cNvSpPr>
              <a:spLocks noChangeShapeType="1"/>
            </p:cNvSpPr>
            <p:nvPr/>
          </p:nvSpPr>
          <p:spPr bwMode="auto">
            <a:xfrm>
              <a:off x="1972" y="2397"/>
              <a:ext cx="0"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44"/>
            <p:cNvSpPr>
              <a:spLocks noChangeShapeType="1"/>
            </p:cNvSpPr>
            <p:nvPr/>
          </p:nvSpPr>
          <p:spPr bwMode="auto">
            <a:xfrm>
              <a:off x="3134" y="2384"/>
              <a:ext cx="0" cy="2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45"/>
            <p:cNvSpPr>
              <a:spLocks noChangeShapeType="1"/>
            </p:cNvSpPr>
            <p:nvPr/>
          </p:nvSpPr>
          <p:spPr bwMode="auto">
            <a:xfrm flipH="1">
              <a:off x="1896" y="2387"/>
              <a:ext cx="76" cy="9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46"/>
            <p:cNvSpPr>
              <a:spLocks noChangeShapeType="1"/>
            </p:cNvSpPr>
            <p:nvPr/>
          </p:nvSpPr>
          <p:spPr bwMode="auto">
            <a:xfrm flipH="1">
              <a:off x="1900" y="2493"/>
              <a:ext cx="70" cy="9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47"/>
            <p:cNvSpPr>
              <a:spLocks noChangeShapeType="1"/>
            </p:cNvSpPr>
            <p:nvPr/>
          </p:nvSpPr>
          <p:spPr bwMode="auto">
            <a:xfrm flipH="1">
              <a:off x="1903" y="2592"/>
              <a:ext cx="69" cy="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48"/>
            <p:cNvSpPr>
              <a:spLocks noChangeShapeType="1"/>
            </p:cNvSpPr>
            <p:nvPr/>
          </p:nvSpPr>
          <p:spPr bwMode="auto">
            <a:xfrm>
              <a:off x="3137" y="2389"/>
              <a:ext cx="68" cy="9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49"/>
            <p:cNvSpPr>
              <a:spLocks noChangeShapeType="1"/>
            </p:cNvSpPr>
            <p:nvPr/>
          </p:nvSpPr>
          <p:spPr bwMode="auto">
            <a:xfrm>
              <a:off x="3125" y="2471"/>
              <a:ext cx="68" cy="9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50"/>
            <p:cNvSpPr>
              <a:spLocks noChangeShapeType="1"/>
            </p:cNvSpPr>
            <p:nvPr/>
          </p:nvSpPr>
          <p:spPr bwMode="auto">
            <a:xfrm>
              <a:off x="3128" y="2586"/>
              <a:ext cx="68" cy="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52"/>
            <p:cNvSpPr>
              <a:spLocks noChangeShapeType="1"/>
            </p:cNvSpPr>
            <p:nvPr/>
          </p:nvSpPr>
          <p:spPr bwMode="auto">
            <a:xfrm>
              <a:off x="2538" y="2483"/>
              <a:ext cx="0" cy="337"/>
            </a:xfrm>
            <a:prstGeom prst="line">
              <a:avLst/>
            </a:prstGeom>
            <a:noFill/>
            <a:ln w="1905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7" name="Line 53"/>
            <p:cNvSpPr>
              <a:spLocks noChangeShapeType="1"/>
            </p:cNvSpPr>
            <p:nvPr/>
          </p:nvSpPr>
          <p:spPr bwMode="auto">
            <a:xfrm flipV="1">
              <a:off x="2771" y="2254"/>
              <a:ext cx="354" cy="2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54"/>
            <p:cNvSpPr>
              <a:spLocks noChangeShapeType="1"/>
            </p:cNvSpPr>
            <p:nvPr/>
          </p:nvSpPr>
          <p:spPr bwMode="auto">
            <a:xfrm>
              <a:off x="2816" y="1981"/>
              <a:ext cx="318" cy="5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55"/>
            <p:cNvSpPr>
              <a:spLocks noChangeShapeType="1"/>
            </p:cNvSpPr>
            <p:nvPr/>
          </p:nvSpPr>
          <p:spPr bwMode="auto">
            <a:xfrm>
              <a:off x="2542" y="1722"/>
              <a:ext cx="572" cy="11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56"/>
            <p:cNvSpPr>
              <a:spLocks noChangeShapeType="1"/>
            </p:cNvSpPr>
            <p:nvPr/>
          </p:nvSpPr>
          <p:spPr bwMode="auto">
            <a:xfrm>
              <a:off x="2630" y="1566"/>
              <a:ext cx="481"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62"/>
            <p:cNvSpPr>
              <a:spLocks noChangeShapeType="1"/>
            </p:cNvSpPr>
            <p:nvPr/>
          </p:nvSpPr>
          <p:spPr bwMode="auto">
            <a:xfrm flipV="1">
              <a:off x="1996" y="1444"/>
              <a:ext cx="54"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11390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87936F-73B9-4FCD-9C8A-170B3C227E0B}"/>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多普勒测速</a:t>
            </a:r>
          </a:p>
          <a:p>
            <a:endParaRPr lang="zh-CN" altLang="en-US" dirty="0">
              <a:latin typeface="微软雅黑" panose="020B0503020204020204" pitchFamily="34" charset="-122"/>
              <a:ea typeface="微软雅黑" panose="020B0503020204020204" pitchFamily="34" charset="-122"/>
            </a:endParaRPr>
          </a:p>
        </p:txBody>
      </p:sp>
      <p:grpSp>
        <p:nvGrpSpPr>
          <p:cNvPr id="92" name="Group 24"/>
          <p:cNvGrpSpPr>
            <a:grpSpLocks/>
          </p:cNvGrpSpPr>
          <p:nvPr/>
        </p:nvGrpSpPr>
        <p:grpSpPr bwMode="auto">
          <a:xfrm>
            <a:off x="1931987" y="2842418"/>
            <a:ext cx="2462213" cy="2468563"/>
            <a:chOff x="488" y="1869"/>
            <a:chExt cx="1551" cy="1555"/>
          </a:xfrm>
        </p:grpSpPr>
        <p:sp>
          <p:nvSpPr>
            <p:cNvPr id="93" name="Rectangle 9"/>
            <p:cNvSpPr>
              <a:spLocks noChangeAspect="1" noChangeArrowheads="1"/>
            </p:cNvSpPr>
            <p:nvPr/>
          </p:nvSpPr>
          <p:spPr bwMode="auto">
            <a:xfrm>
              <a:off x="1495" y="2180"/>
              <a:ext cx="144" cy="874"/>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4" name="Line 10"/>
            <p:cNvSpPr>
              <a:spLocks noChangeAspect="1" noChangeShapeType="1"/>
            </p:cNvSpPr>
            <p:nvPr/>
          </p:nvSpPr>
          <p:spPr bwMode="auto">
            <a:xfrm>
              <a:off x="488" y="2602"/>
              <a:ext cx="1007"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5" name="Text Box 11"/>
            <p:cNvSpPr txBox="1">
              <a:spLocks noChangeAspect="1" noChangeArrowheads="1"/>
            </p:cNvSpPr>
            <p:nvPr/>
          </p:nvSpPr>
          <p:spPr bwMode="auto">
            <a:xfrm>
              <a:off x="980" y="2374"/>
              <a:ext cx="57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V</a:t>
              </a:r>
              <a:endParaRPr lang="en-US" altLang="zh-CN" sz="2000">
                <a:latin typeface="Times New Roman" panose="02020603050405020304" pitchFamily="18" charset="0"/>
              </a:endParaRPr>
            </a:p>
          </p:txBody>
        </p:sp>
        <p:sp>
          <p:nvSpPr>
            <p:cNvPr id="96" name="Text Box 12"/>
            <p:cNvSpPr txBox="1">
              <a:spLocks noChangeAspect="1" noChangeArrowheads="1"/>
            </p:cNvSpPr>
            <p:nvPr/>
          </p:nvSpPr>
          <p:spPr bwMode="auto">
            <a:xfrm>
              <a:off x="1463" y="1869"/>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v</a:t>
              </a:r>
              <a:endParaRPr lang="en-US" altLang="zh-CN" sz="2000">
                <a:latin typeface="Times New Roman" panose="02020603050405020304" pitchFamily="18" charset="0"/>
              </a:endParaRPr>
            </a:p>
          </p:txBody>
        </p:sp>
        <p:sp>
          <p:nvSpPr>
            <p:cNvPr id="97" name="Line 13"/>
            <p:cNvSpPr>
              <a:spLocks noChangeAspect="1" noChangeShapeType="1"/>
            </p:cNvSpPr>
            <p:nvPr/>
          </p:nvSpPr>
          <p:spPr bwMode="auto">
            <a:xfrm>
              <a:off x="1327" y="2103"/>
              <a:ext cx="454" cy="0"/>
            </a:xfrm>
            <a:prstGeom prst="line">
              <a:avLst/>
            </a:prstGeom>
            <a:noFill/>
            <a:ln w="19050">
              <a:solidFill>
                <a:srgbClr val="000000"/>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8" name="Text Box 14"/>
            <p:cNvSpPr txBox="1">
              <a:spLocks noChangeAspect="1" noChangeArrowheads="1"/>
            </p:cNvSpPr>
            <p:nvPr/>
          </p:nvSpPr>
          <p:spPr bwMode="auto">
            <a:xfrm>
              <a:off x="488" y="2583"/>
              <a:ext cx="57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P</a:t>
              </a:r>
              <a:endParaRPr lang="en-US" altLang="zh-CN" sz="2000">
                <a:latin typeface="Times New Roman" panose="02020603050405020304" pitchFamily="18" charset="0"/>
              </a:endParaRPr>
            </a:p>
          </p:txBody>
        </p:sp>
        <p:sp>
          <p:nvSpPr>
            <p:cNvPr id="99" name="Text Box 15"/>
            <p:cNvSpPr txBox="1">
              <a:spLocks noChangeAspect="1" noChangeArrowheads="1"/>
            </p:cNvSpPr>
            <p:nvPr/>
          </p:nvSpPr>
          <p:spPr bwMode="auto">
            <a:xfrm>
              <a:off x="1435" y="3050"/>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W</a:t>
              </a:r>
              <a:endParaRPr lang="en-US" altLang="zh-CN" sz="2000">
                <a:latin typeface="Times New Roman" panose="02020603050405020304" pitchFamily="18" charset="0"/>
              </a:endParaRPr>
            </a:p>
          </p:txBody>
        </p:sp>
      </p:grpSp>
      <p:sp>
        <p:nvSpPr>
          <p:cNvPr id="100" name="Rectangle 18"/>
          <p:cNvSpPr>
            <a:spLocks noChangeArrowheads="1"/>
          </p:cNvSpPr>
          <p:nvPr/>
        </p:nvSpPr>
        <p:spPr bwMode="auto">
          <a:xfrm>
            <a:off x="1584326" y="34410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aphicFrame>
        <p:nvGraphicFramePr>
          <p:cNvPr id="101" name="Object 14"/>
          <p:cNvGraphicFramePr>
            <a:graphicFrameLocks noChangeAspect="1"/>
          </p:cNvGraphicFramePr>
          <p:nvPr>
            <p:extLst>
              <p:ext uri="{D42A27DB-BD31-4B8C-83A1-F6EECF244321}">
                <p14:modId xmlns:p14="http://schemas.microsoft.com/office/powerpoint/2010/main" val="1473166484"/>
              </p:ext>
            </p:extLst>
          </p:nvPr>
        </p:nvGraphicFramePr>
        <p:xfrm>
          <a:off x="4608514" y="2096848"/>
          <a:ext cx="3611562" cy="495300"/>
        </p:xfrm>
        <a:graphic>
          <a:graphicData uri="http://schemas.openxmlformats.org/presentationml/2006/ole">
            <mc:AlternateContent xmlns:mc="http://schemas.openxmlformats.org/markup-compatibility/2006">
              <mc:Choice xmlns:v="urn:schemas-microsoft-com:vml" Requires="v">
                <p:oleObj name="Equation" r:id="rId2" imgW="1663700" imgH="228600" progId="Equation.DSMT4">
                  <p:embed/>
                </p:oleObj>
              </mc:Choice>
              <mc:Fallback>
                <p:oleObj name="Equation" r:id="rId2" imgW="1663700" imgH="228600" progId="Equation.DSMT4">
                  <p:embed/>
                  <p:pic>
                    <p:nvPicPr>
                      <p:cNvPr id="101"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4" y="2096848"/>
                        <a:ext cx="3611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 name="Object 15"/>
          <p:cNvGraphicFramePr>
            <a:graphicFrameLocks noChangeAspect="1"/>
          </p:cNvGraphicFramePr>
          <p:nvPr/>
        </p:nvGraphicFramePr>
        <p:xfrm>
          <a:off x="6167438" y="4076700"/>
          <a:ext cx="2349500" cy="469900"/>
        </p:xfrm>
        <a:graphic>
          <a:graphicData uri="http://schemas.openxmlformats.org/presentationml/2006/ole">
            <mc:AlternateContent xmlns:mc="http://schemas.openxmlformats.org/markup-compatibility/2006">
              <mc:Choice xmlns:v="urn:schemas-microsoft-com:vml" Requires="v">
                <p:oleObj name="Equation" r:id="rId4" imgW="1143000" imgH="228600" progId="Equation.DSMT4">
                  <p:embed/>
                </p:oleObj>
              </mc:Choice>
              <mc:Fallback>
                <p:oleObj name="Equation" r:id="rId4" imgW="1143000" imgH="228600" progId="Equation.DSMT4">
                  <p:embed/>
                  <p:pic>
                    <p:nvPicPr>
                      <p:cNvPr id="102"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38" y="4076700"/>
                        <a:ext cx="2349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 name="Rectangle 21"/>
          <p:cNvSpPr>
            <a:spLocks noChangeArrowheads="1"/>
          </p:cNvSpPr>
          <p:nvPr/>
        </p:nvSpPr>
        <p:spPr bwMode="auto">
          <a:xfrm>
            <a:off x="6167439" y="3213100"/>
            <a:ext cx="1228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i="1" dirty="0">
                <a:latin typeface="Times New Roman" panose="02020603050405020304" pitchFamily="18" charset="0"/>
              </a:rPr>
              <a:t>V</a:t>
            </a:r>
            <a:r>
              <a:rPr lang="en-US" altLang="zh-CN" sz="2400" dirty="0">
                <a:latin typeface="Times New Roman" panose="02020603050405020304" pitchFamily="18" charset="0"/>
              </a:rPr>
              <a:t>&gt;&gt;</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zh-CN" altLang="en-US" sz="2400" dirty="0">
                <a:latin typeface="Times New Roman" panose="02020603050405020304" pitchFamily="18" charset="0"/>
                <a:ea typeface="华文新魏" panose="02010800040101010101" pitchFamily="2" charset="-122"/>
              </a:rPr>
              <a:t>时</a:t>
            </a:r>
          </a:p>
        </p:txBody>
      </p:sp>
      <p:graphicFrame>
        <p:nvGraphicFramePr>
          <p:cNvPr id="104" name="Object 18"/>
          <p:cNvGraphicFramePr>
            <a:graphicFrameLocks noChangeAspect="1"/>
          </p:cNvGraphicFramePr>
          <p:nvPr/>
        </p:nvGraphicFramePr>
        <p:xfrm>
          <a:off x="5448300" y="4941888"/>
          <a:ext cx="3816350" cy="495300"/>
        </p:xfrm>
        <a:graphic>
          <a:graphicData uri="http://schemas.openxmlformats.org/presentationml/2006/ole">
            <mc:AlternateContent xmlns:mc="http://schemas.openxmlformats.org/markup-compatibility/2006">
              <mc:Choice xmlns:v="urn:schemas-microsoft-com:vml" Requires="v">
                <p:oleObj name="Equation" r:id="rId6" imgW="1625400" imgH="215640" progId="Equation.DSMT4">
                  <p:embed/>
                </p:oleObj>
              </mc:Choice>
              <mc:Fallback>
                <p:oleObj name="Equation" r:id="rId6" imgW="1625400" imgH="215640" progId="Equation.DSMT4">
                  <p:embed/>
                  <p:pic>
                    <p:nvPicPr>
                      <p:cNvPr id="104"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300" y="4941888"/>
                        <a:ext cx="38163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 name="AutoShape 23"/>
          <p:cNvSpPr>
            <a:spLocks noChangeArrowheads="1"/>
          </p:cNvSpPr>
          <p:nvPr/>
        </p:nvSpPr>
        <p:spPr bwMode="auto">
          <a:xfrm>
            <a:off x="7464425" y="3068638"/>
            <a:ext cx="287338" cy="792162"/>
          </a:xfrm>
          <a:prstGeom prst="downArrow">
            <a:avLst>
              <a:gd name="adj1" fmla="val 50000"/>
              <a:gd name="adj2" fmla="val 68922"/>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7" name="Rectangle 24"/>
          <p:cNvSpPr>
            <a:spLocks noChangeArrowheads="1"/>
          </p:cNvSpPr>
          <p:nvPr/>
        </p:nvSpPr>
        <p:spPr bwMode="auto">
          <a:xfrm>
            <a:off x="8688388" y="2636839"/>
            <a:ext cx="16113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rPr>
              <a:t>反射波频率由物体运动速度</a:t>
            </a:r>
            <a:r>
              <a:rPr lang="en-US" altLang="zh-CN" sz="2000" b="1">
                <a:solidFill>
                  <a:srgbClr val="FF0000"/>
                </a:solidFill>
              </a:rPr>
              <a:t>v</a:t>
            </a:r>
            <a:r>
              <a:rPr lang="zh-CN" altLang="en-US" sz="2000" b="1">
                <a:solidFill>
                  <a:srgbClr val="FF0000"/>
                </a:solidFill>
              </a:rPr>
              <a:t>调制</a:t>
            </a:r>
          </a:p>
        </p:txBody>
      </p:sp>
      <p:sp>
        <p:nvSpPr>
          <p:cNvPr id="23" name="标题 1">
            <a:extLst>
              <a:ext uri="{FF2B5EF4-FFF2-40B4-BE49-F238E27FC236}">
                <a16:creationId xmlns:a16="http://schemas.microsoft.com/office/drawing/2014/main" id="{6723CBBB-5A66-41F2-B384-6C0793C9C986}"/>
              </a:ext>
            </a:extLst>
          </p:cNvPr>
          <p:cNvSpPr>
            <a:spLocks noGrp="1"/>
          </p:cNvSpPr>
          <p:nvPr>
            <p:ph type="title"/>
          </p:nvPr>
        </p:nvSpPr>
        <p:spPr>
          <a:xfrm>
            <a:off x="838200" y="474663"/>
            <a:ext cx="10515600" cy="590550"/>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、传感器调制</a:t>
            </a:r>
          </a:p>
        </p:txBody>
      </p:sp>
    </p:spTree>
    <p:extLst>
      <p:ext uri="{BB962C8B-B14F-4D97-AF65-F5344CB8AC3E}">
        <p14:creationId xmlns:p14="http://schemas.microsoft.com/office/powerpoint/2010/main" val="2790572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、电路调制</a:t>
            </a:r>
          </a:p>
        </p:txBody>
      </p:sp>
      <p:sp>
        <p:nvSpPr>
          <p:cNvPr id="4" name="内容占位符 3"/>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多谐振荡器调频电路</a:t>
            </a:r>
          </a:p>
          <a:p>
            <a:endParaRPr lang="zh-CN" altLang="en-US" dirty="0">
              <a:latin typeface="微软雅黑" panose="020B0503020204020204" pitchFamily="34" charset="-122"/>
              <a:ea typeface="微软雅黑" panose="020B0503020204020204" pitchFamily="34" charset="-122"/>
            </a:endParaRPr>
          </a:p>
        </p:txBody>
      </p:sp>
      <p:sp>
        <p:nvSpPr>
          <p:cNvPr id="100" name="Rectangle 18"/>
          <p:cNvSpPr>
            <a:spLocks noChangeArrowheads="1"/>
          </p:cNvSpPr>
          <p:nvPr/>
        </p:nvSpPr>
        <p:spPr bwMode="auto">
          <a:xfrm>
            <a:off x="1584326" y="34410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21" name="Group 158"/>
          <p:cNvGrpSpPr>
            <a:grpSpLocks/>
          </p:cNvGrpSpPr>
          <p:nvPr/>
        </p:nvGrpSpPr>
        <p:grpSpPr bwMode="auto">
          <a:xfrm>
            <a:off x="3054266" y="2405490"/>
            <a:ext cx="5930900" cy="2727325"/>
            <a:chOff x="1040" y="1471"/>
            <a:chExt cx="3736" cy="1718"/>
          </a:xfrm>
        </p:grpSpPr>
        <p:sp>
          <p:nvSpPr>
            <p:cNvPr id="22" name="Text Box 5"/>
            <p:cNvSpPr txBox="1">
              <a:spLocks noChangeArrowheads="1"/>
            </p:cNvSpPr>
            <p:nvPr/>
          </p:nvSpPr>
          <p:spPr bwMode="auto">
            <a:xfrm>
              <a:off x="3001" y="2327"/>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endParaRPr lang="en-US" altLang="zh-CN" i="1" baseline="-25000">
                <a:latin typeface="Times New Roman" panose="02020603050405020304" pitchFamily="18" charset="0"/>
              </a:endParaRPr>
            </a:p>
          </p:txBody>
        </p:sp>
        <p:sp>
          <p:nvSpPr>
            <p:cNvPr id="23" name="AutoShape 6"/>
            <p:cNvSpPr>
              <a:spLocks noChangeArrowheads="1"/>
            </p:cNvSpPr>
            <p:nvPr/>
          </p:nvSpPr>
          <p:spPr bwMode="auto">
            <a:xfrm rot="5400000">
              <a:off x="1619" y="2094"/>
              <a:ext cx="114" cy="9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4" name="Line 7"/>
            <p:cNvSpPr>
              <a:spLocks noChangeShapeType="1"/>
            </p:cNvSpPr>
            <p:nvPr/>
          </p:nvSpPr>
          <p:spPr bwMode="auto">
            <a:xfrm>
              <a:off x="1581" y="2039"/>
              <a:ext cx="3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8"/>
            <p:cNvSpPr>
              <a:spLocks noChangeShapeType="1"/>
            </p:cNvSpPr>
            <p:nvPr/>
          </p:nvSpPr>
          <p:spPr bwMode="auto">
            <a:xfrm rot="5400000">
              <a:off x="1639" y="2326"/>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9"/>
            <p:cNvSpPr>
              <a:spLocks noChangeShapeType="1"/>
            </p:cNvSpPr>
            <p:nvPr/>
          </p:nvSpPr>
          <p:spPr bwMode="auto">
            <a:xfrm>
              <a:off x="1581" y="2606"/>
              <a:ext cx="3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
            <p:cNvSpPr>
              <a:spLocks noChangeShapeType="1"/>
            </p:cNvSpPr>
            <p:nvPr/>
          </p:nvSpPr>
          <p:spPr bwMode="auto">
            <a:xfrm rot="5400000">
              <a:off x="1298" y="2324"/>
              <a:ext cx="5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11"/>
            <p:cNvSpPr txBox="1">
              <a:spLocks noChangeArrowheads="1"/>
            </p:cNvSpPr>
            <p:nvPr/>
          </p:nvSpPr>
          <p:spPr bwMode="auto">
            <a:xfrm>
              <a:off x="1752" y="2057"/>
              <a:ext cx="10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dirty="0">
                  <a:latin typeface="宋体" panose="02010600030101010101" pitchFamily="2" charset="-122"/>
                </a:rPr>
                <a:t>∞</a:t>
              </a:r>
              <a:endParaRPr lang="en-US" altLang="zh-CN" dirty="0">
                <a:latin typeface="Times New Roman" panose="02020603050405020304" pitchFamily="18" charset="0"/>
              </a:endParaRPr>
            </a:p>
          </p:txBody>
        </p:sp>
        <p:sp>
          <p:nvSpPr>
            <p:cNvPr id="29" name="Line 12"/>
            <p:cNvSpPr>
              <a:spLocks noChangeShapeType="1"/>
            </p:cNvSpPr>
            <p:nvPr/>
          </p:nvSpPr>
          <p:spPr bwMode="auto">
            <a:xfrm>
              <a:off x="1434" y="2259"/>
              <a:ext cx="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3"/>
            <p:cNvSpPr>
              <a:spLocks noChangeShapeType="1"/>
            </p:cNvSpPr>
            <p:nvPr/>
          </p:nvSpPr>
          <p:spPr bwMode="auto">
            <a:xfrm>
              <a:off x="1434" y="2487"/>
              <a:ext cx="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4"/>
            <p:cNvSpPr>
              <a:spLocks noChangeShapeType="1"/>
            </p:cNvSpPr>
            <p:nvPr/>
          </p:nvSpPr>
          <p:spPr bwMode="auto">
            <a:xfrm>
              <a:off x="1923" y="2367"/>
              <a:ext cx="1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15"/>
            <p:cNvSpPr txBox="1">
              <a:spLocks noChangeArrowheads="1"/>
            </p:cNvSpPr>
            <p:nvPr/>
          </p:nvSpPr>
          <p:spPr bwMode="auto">
            <a:xfrm>
              <a:off x="1616" y="2157"/>
              <a:ext cx="9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33" name="Text Box 16"/>
            <p:cNvSpPr txBox="1">
              <a:spLocks noChangeArrowheads="1"/>
            </p:cNvSpPr>
            <p:nvPr/>
          </p:nvSpPr>
          <p:spPr bwMode="auto">
            <a:xfrm>
              <a:off x="1618" y="2385"/>
              <a:ext cx="7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34" name="Text Box 17"/>
            <p:cNvSpPr txBox="1">
              <a:spLocks noChangeArrowheads="1"/>
            </p:cNvSpPr>
            <p:nvPr/>
          </p:nvSpPr>
          <p:spPr bwMode="auto">
            <a:xfrm>
              <a:off x="1835" y="2265"/>
              <a:ext cx="8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35" name="Text Box 18"/>
            <p:cNvSpPr txBox="1">
              <a:spLocks noChangeArrowheads="1"/>
            </p:cNvSpPr>
            <p:nvPr/>
          </p:nvSpPr>
          <p:spPr bwMode="auto">
            <a:xfrm>
              <a:off x="1744" y="2430"/>
              <a:ext cx="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N</a:t>
              </a:r>
            </a:p>
          </p:txBody>
        </p:sp>
        <p:grpSp>
          <p:nvGrpSpPr>
            <p:cNvPr id="36" name="Group 19"/>
            <p:cNvGrpSpPr>
              <a:grpSpLocks/>
            </p:cNvGrpSpPr>
            <p:nvPr/>
          </p:nvGrpSpPr>
          <p:grpSpPr bwMode="auto">
            <a:xfrm>
              <a:off x="1118" y="2225"/>
              <a:ext cx="401" cy="66"/>
              <a:chOff x="3882" y="4400"/>
              <a:chExt cx="988" cy="164"/>
            </a:xfrm>
          </p:grpSpPr>
          <p:grpSp>
            <p:nvGrpSpPr>
              <p:cNvPr id="151" name="Group 20"/>
              <p:cNvGrpSpPr>
                <a:grpSpLocks/>
              </p:cNvGrpSpPr>
              <p:nvPr/>
            </p:nvGrpSpPr>
            <p:grpSpPr bwMode="auto">
              <a:xfrm>
                <a:off x="3882" y="4400"/>
                <a:ext cx="768" cy="164"/>
                <a:chOff x="3882" y="4400"/>
                <a:chExt cx="768" cy="164"/>
              </a:xfrm>
            </p:grpSpPr>
            <p:sp>
              <p:nvSpPr>
                <p:cNvPr id="153" name="Rectangle 21"/>
                <p:cNvSpPr>
                  <a:spLocks noChangeArrowheads="1"/>
                </p:cNvSpPr>
                <p:nvPr/>
              </p:nvSpPr>
              <p:spPr bwMode="auto">
                <a:xfrm>
                  <a:off x="4230" y="4400"/>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54" name="Line 22"/>
                <p:cNvSpPr>
                  <a:spLocks noChangeShapeType="1"/>
                </p:cNvSpPr>
                <p:nvPr/>
              </p:nvSpPr>
              <p:spPr bwMode="auto">
                <a:xfrm>
                  <a:off x="3882" y="4484"/>
                  <a:ext cx="3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2" name="Line 23"/>
              <p:cNvSpPr>
                <a:spLocks noChangeShapeType="1"/>
              </p:cNvSpPr>
              <p:nvPr/>
            </p:nvSpPr>
            <p:spPr bwMode="auto">
              <a:xfrm>
                <a:off x="4650" y="4484"/>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Rectangle 24"/>
            <p:cNvSpPr>
              <a:spLocks noChangeArrowheads="1"/>
            </p:cNvSpPr>
            <p:nvPr/>
          </p:nvSpPr>
          <p:spPr bwMode="auto">
            <a:xfrm>
              <a:off x="1494" y="1697"/>
              <a:ext cx="171"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9" name="Line 25"/>
            <p:cNvSpPr>
              <a:spLocks noChangeShapeType="1"/>
            </p:cNvSpPr>
            <p:nvPr/>
          </p:nvSpPr>
          <p:spPr bwMode="auto">
            <a:xfrm>
              <a:off x="1112" y="1731"/>
              <a:ext cx="38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6"/>
            <p:cNvSpPr>
              <a:spLocks noChangeShapeType="1"/>
            </p:cNvSpPr>
            <p:nvPr/>
          </p:nvSpPr>
          <p:spPr bwMode="auto">
            <a:xfrm>
              <a:off x="1665" y="1731"/>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27"/>
            <p:cNvSpPr>
              <a:spLocks noChangeArrowheads="1"/>
            </p:cNvSpPr>
            <p:nvPr/>
          </p:nvSpPr>
          <p:spPr bwMode="auto">
            <a:xfrm>
              <a:off x="2115" y="2333"/>
              <a:ext cx="171" cy="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42" name="Line 28"/>
            <p:cNvSpPr>
              <a:spLocks noChangeShapeType="1"/>
            </p:cNvSpPr>
            <p:nvPr/>
          </p:nvSpPr>
          <p:spPr bwMode="auto">
            <a:xfrm>
              <a:off x="2026" y="2367"/>
              <a:ext cx="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9"/>
            <p:cNvSpPr>
              <a:spLocks noChangeShapeType="1"/>
            </p:cNvSpPr>
            <p:nvPr/>
          </p:nvSpPr>
          <p:spPr bwMode="auto">
            <a:xfrm>
              <a:off x="2286" y="2367"/>
              <a:ext cx="8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32"/>
            <p:cNvSpPr>
              <a:spLocks noChangeArrowheads="1"/>
            </p:cNvSpPr>
            <p:nvPr/>
          </p:nvSpPr>
          <p:spPr bwMode="auto">
            <a:xfrm rot="5400000">
              <a:off x="2337" y="2875"/>
              <a:ext cx="168" cy="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45" name="Line 34"/>
            <p:cNvSpPr>
              <a:spLocks noChangeShapeType="1"/>
            </p:cNvSpPr>
            <p:nvPr/>
          </p:nvSpPr>
          <p:spPr bwMode="auto">
            <a:xfrm rot="5400000">
              <a:off x="2327" y="3087"/>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35"/>
            <p:cNvSpPr>
              <a:spLocks noChangeArrowheads="1"/>
            </p:cNvSpPr>
            <p:nvPr/>
          </p:nvSpPr>
          <p:spPr bwMode="auto">
            <a:xfrm rot="5400000">
              <a:off x="2336" y="2518"/>
              <a:ext cx="168" cy="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47" name="Line 36"/>
            <p:cNvSpPr>
              <a:spLocks noChangeShapeType="1"/>
            </p:cNvSpPr>
            <p:nvPr/>
          </p:nvSpPr>
          <p:spPr bwMode="auto">
            <a:xfrm rot="5400000">
              <a:off x="2049" y="2105"/>
              <a:ext cx="7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37"/>
            <p:cNvSpPr>
              <a:spLocks noChangeShapeType="1"/>
            </p:cNvSpPr>
            <p:nvPr/>
          </p:nvSpPr>
          <p:spPr bwMode="auto">
            <a:xfrm rot="5400000">
              <a:off x="2325" y="2731"/>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38"/>
            <p:cNvSpPr>
              <a:spLocks noChangeArrowheads="1"/>
            </p:cNvSpPr>
            <p:nvPr/>
          </p:nvSpPr>
          <p:spPr bwMode="auto">
            <a:xfrm>
              <a:off x="1854" y="1699"/>
              <a:ext cx="171" cy="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50" name="Line 39"/>
            <p:cNvSpPr>
              <a:spLocks noChangeShapeType="1"/>
            </p:cNvSpPr>
            <p:nvPr/>
          </p:nvSpPr>
          <p:spPr bwMode="auto">
            <a:xfrm>
              <a:off x="2024" y="1732"/>
              <a:ext cx="3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0"/>
            <p:cNvSpPr>
              <a:spLocks noChangeShapeType="1"/>
            </p:cNvSpPr>
            <p:nvPr/>
          </p:nvSpPr>
          <p:spPr bwMode="auto">
            <a:xfrm rot="5400000">
              <a:off x="1900" y="1655"/>
              <a:ext cx="104"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52" name="Line 41"/>
            <p:cNvSpPr>
              <a:spLocks noChangeShapeType="1"/>
            </p:cNvSpPr>
            <p:nvPr/>
          </p:nvSpPr>
          <p:spPr bwMode="auto">
            <a:xfrm>
              <a:off x="1952" y="1601"/>
              <a:ext cx="1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3"/>
            <p:cNvSpPr>
              <a:spLocks noChangeShapeType="1"/>
            </p:cNvSpPr>
            <p:nvPr/>
          </p:nvSpPr>
          <p:spPr bwMode="auto">
            <a:xfrm>
              <a:off x="2351" y="3183"/>
              <a:ext cx="13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5"/>
            <p:cNvSpPr>
              <a:spLocks noChangeShapeType="1"/>
            </p:cNvSpPr>
            <p:nvPr/>
          </p:nvSpPr>
          <p:spPr bwMode="auto">
            <a:xfrm>
              <a:off x="1060" y="2373"/>
              <a:ext cx="1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6"/>
            <p:cNvSpPr>
              <a:spLocks noChangeShapeType="1"/>
            </p:cNvSpPr>
            <p:nvPr/>
          </p:nvSpPr>
          <p:spPr bwMode="auto">
            <a:xfrm>
              <a:off x="1060" y="2408"/>
              <a:ext cx="1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7"/>
            <p:cNvSpPr>
              <a:spLocks noChangeShapeType="1"/>
            </p:cNvSpPr>
            <p:nvPr/>
          </p:nvSpPr>
          <p:spPr bwMode="auto">
            <a:xfrm rot="5400000">
              <a:off x="790" y="2051"/>
              <a:ext cx="6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8"/>
            <p:cNvSpPr>
              <a:spLocks noChangeShapeType="1"/>
            </p:cNvSpPr>
            <p:nvPr/>
          </p:nvSpPr>
          <p:spPr bwMode="auto">
            <a:xfrm rot="5400000">
              <a:off x="1005" y="2515"/>
              <a:ext cx="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9"/>
            <p:cNvSpPr>
              <a:spLocks noChangeShapeType="1"/>
            </p:cNvSpPr>
            <p:nvPr/>
          </p:nvSpPr>
          <p:spPr bwMode="auto">
            <a:xfrm>
              <a:off x="1040" y="2621"/>
              <a:ext cx="13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0"/>
            <p:cNvSpPr>
              <a:spLocks noChangeShapeType="1"/>
            </p:cNvSpPr>
            <p:nvPr/>
          </p:nvSpPr>
          <p:spPr bwMode="auto">
            <a:xfrm>
              <a:off x="1434" y="2485"/>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1"/>
            <p:cNvSpPr>
              <a:spLocks noChangeShapeType="1"/>
            </p:cNvSpPr>
            <p:nvPr/>
          </p:nvSpPr>
          <p:spPr bwMode="auto">
            <a:xfrm>
              <a:off x="1434" y="2721"/>
              <a:ext cx="9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2"/>
            <p:cNvSpPr>
              <a:spLocks noChangeShapeType="1"/>
            </p:cNvSpPr>
            <p:nvPr/>
          </p:nvSpPr>
          <p:spPr bwMode="auto">
            <a:xfrm>
              <a:off x="2090" y="1602"/>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2" name="Group 53"/>
            <p:cNvGrpSpPr>
              <a:grpSpLocks/>
            </p:cNvGrpSpPr>
            <p:nvPr/>
          </p:nvGrpSpPr>
          <p:grpSpPr bwMode="auto">
            <a:xfrm rot="-5400000">
              <a:off x="2718" y="2703"/>
              <a:ext cx="105" cy="116"/>
              <a:chOff x="5328" y="6428"/>
              <a:chExt cx="261" cy="288"/>
            </a:xfrm>
          </p:grpSpPr>
          <p:sp>
            <p:nvSpPr>
              <p:cNvPr id="148" name="Line 54"/>
              <p:cNvSpPr>
                <a:spLocks noChangeShapeType="1"/>
              </p:cNvSpPr>
              <p:nvPr/>
            </p:nvSpPr>
            <p:spPr bwMode="auto">
              <a:xfrm rot="5400000">
                <a:off x="5445"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AutoShape 55"/>
              <p:cNvSpPr>
                <a:spLocks noChangeArrowheads="1"/>
              </p:cNvSpPr>
              <p:nvPr/>
            </p:nvSpPr>
            <p:spPr bwMode="auto">
              <a:xfrm rot="5400000">
                <a:off x="5309"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50" name="Line 56"/>
              <p:cNvSpPr>
                <a:spLocks noChangeShapeType="1"/>
              </p:cNvSpPr>
              <p:nvPr/>
            </p:nvSpPr>
            <p:spPr bwMode="auto">
              <a:xfrm>
                <a:off x="5513" y="6716"/>
                <a:ext cx="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57"/>
            <p:cNvGrpSpPr>
              <a:grpSpLocks/>
            </p:cNvGrpSpPr>
            <p:nvPr/>
          </p:nvGrpSpPr>
          <p:grpSpPr bwMode="auto">
            <a:xfrm rot="-5400000">
              <a:off x="2719" y="2598"/>
              <a:ext cx="104" cy="116"/>
              <a:chOff x="5589" y="6428"/>
              <a:chExt cx="261" cy="288"/>
            </a:xfrm>
          </p:grpSpPr>
          <p:sp>
            <p:nvSpPr>
              <p:cNvPr id="145" name="Line 58"/>
              <p:cNvSpPr>
                <a:spLocks noChangeShapeType="1"/>
              </p:cNvSpPr>
              <p:nvPr/>
            </p:nvSpPr>
            <p:spPr bwMode="auto">
              <a:xfrm rot="16200000" flipH="1">
                <a:off x="5445"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AutoShape 59"/>
              <p:cNvSpPr>
                <a:spLocks noChangeArrowheads="1"/>
              </p:cNvSpPr>
              <p:nvPr/>
            </p:nvSpPr>
            <p:spPr bwMode="auto">
              <a:xfrm rot="16200000" flipH="1">
                <a:off x="5581"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47" name="Line 60"/>
              <p:cNvSpPr>
                <a:spLocks noChangeShapeType="1"/>
              </p:cNvSpPr>
              <p:nvPr/>
            </p:nvSpPr>
            <p:spPr bwMode="auto">
              <a:xfrm flipH="1">
                <a:off x="5589" y="6428"/>
                <a:ext cx="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 name="Line 61"/>
            <p:cNvSpPr>
              <a:spLocks noChangeShapeType="1"/>
            </p:cNvSpPr>
            <p:nvPr/>
          </p:nvSpPr>
          <p:spPr bwMode="auto">
            <a:xfrm rot="-5400000">
              <a:off x="2421" y="2718"/>
              <a:ext cx="6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62"/>
            <p:cNvSpPr>
              <a:spLocks noChangeShapeType="1"/>
            </p:cNvSpPr>
            <p:nvPr/>
          </p:nvSpPr>
          <p:spPr bwMode="auto">
            <a:xfrm>
              <a:off x="2418" y="3072"/>
              <a:ext cx="3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 name="Group 72"/>
            <p:cNvGrpSpPr>
              <a:grpSpLocks/>
            </p:cNvGrpSpPr>
            <p:nvPr/>
          </p:nvGrpSpPr>
          <p:grpSpPr bwMode="auto">
            <a:xfrm>
              <a:off x="2399" y="2348"/>
              <a:ext cx="42" cy="43"/>
              <a:chOff x="3962" y="12982"/>
              <a:chExt cx="102" cy="106"/>
            </a:xfrm>
          </p:grpSpPr>
          <p:sp>
            <p:nvSpPr>
              <p:cNvPr id="142" name="Oval 73"/>
              <p:cNvSpPr>
                <a:spLocks noChangeArrowheads="1"/>
              </p:cNvSpPr>
              <p:nvPr/>
            </p:nvSpPr>
            <p:spPr bwMode="auto">
              <a:xfrm>
                <a:off x="3962" y="12982"/>
                <a:ext cx="102" cy="106"/>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43" name="Oval 74"/>
              <p:cNvSpPr>
                <a:spLocks noChangeArrowheads="1"/>
              </p:cNvSpPr>
              <p:nvPr/>
            </p:nvSpPr>
            <p:spPr bwMode="auto">
              <a:xfrm>
                <a:off x="3988" y="13002"/>
                <a:ext cx="51" cy="6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44" name="Oval 75"/>
              <p:cNvSpPr>
                <a:spLocks noChangeArrowheads="1"/>
              </p:cNvSpPr>
              <p:nvPr/>
            </p:nvSpPr>
            <p:spPr bwMode="auto">
              <a:xfrm>
                <a:off x="4001" y="13026"/>
                <a:ext cx="20" cy="1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7" name="Text Box 88"/>
            <p:cNvSpPr txBox="1">
              <a:spLocks noChangeArrowheads="1"/>
            </p:cNvSpPr>
            <p:nvPr/>
          </p:nvSpPr>
          <p:spPr bwMode="auto">
            <a:xfrm>
              <a:off x="1077" y="2375"/>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p>
          </p:txBody>
        </p:sp>
        <p:sp>
          <p:nvSpPr>
            <p:cNvPr id="68" name="Text Box 89"/>
            <p:cNvSpPr txBox="1">
              <a:spLocks noChangeArrowheads="1"/>
            </p:cNvSpPr>
            <p:nvPr/>
          </p:nvSpPr>
          <p:spPr bwMode="auto">
            <a:xfrm>
              <a:off x="2417" y="2429"/>
              <a:ext cx="3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3</a:t>
              </a:r>
            </a:p>
          </p:txBody>
        </p:sp>
        <p:sp>
          <p:nvSpPr>
            <p:cNvPr id="69" name="Text Box 90"/>
            <p:cNvSpPr txBox="1">
              <a:spLocks noChangeArrowheads="1"/>
            </p:cNvSpPr>
            <p:nvPr/>
          </p:nvSpPr>
          <p:spPr bwMode="auto">
            <a:xfrm>
              <a:off x="1317" y="1733"/>
              <a:ext cx="4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70" name="Text Box 91"/>
            <p:cNvSpPr txBox="1">
              <a:spLocks noChangeArrowheads="1"/>
            </p:cNvSpPr>
            <p:nvPr/>
          </p:nvSpPr>
          <p:spPr bwMode="auto">
            <a:xfrm>
              <a:off x="1753" y="1733"/>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5k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71" name="Text Box 92"/>
            <p:cNvSpPr txBox="1">
              <a:spLocks noChangeArrowheads="1"/>
            </p:cNvSpPr>
            <p:nvPr/>
          </p:nvSpPr>
          <p:spPr bwMode="auto">
            <a:xfrm>
              <a:off x="1167" y="2253"/>
              <a:ext cx="5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72" name="Text Box 93"/>
            <p:cNvSpPr txBox="1">
              <a:spLocks noChangeArrowheads="1"/>
            </p:cNvSpPr>
            <p:nvPr/>
          </p:nvSpPr>
          <p:spPr bwMode="auto">
            <a:xfrm>
              <a:off x="1222" y="2008"/>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1</a:t>
              </a:r>
            </a:p>
          </p:txBody>
        </p:sp>
        <p:sp>
          <p:nvSpPr>
            <p:cNvPr id="73" name="Text Box 94"/>
            <p:cNvSpPr txBox="1">
              <a:spLocks noChangeArrowheads="1"/>
            </p:cNvSpPr>
            <p:nvPr/>
          </p:nvSpPr>
          <p:spPr bwMode="auto">
            <a:xfrm>
              <a:off x="1488" y="1504"/>
              <a:ext cx="3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p>
          </p:txBody>
        </p:sp>
        <p:sp>
          <p:nvSpPr>
            <p:cNvPr id="74" name="Text Box 95"/>
            <p:cNvSpPr txBox="1">
              <a:spLocks noChangeArrowheads="1"/>
            </p:cNvSpPr>
            <p:nvPr/>
          </p:nvSpPr>
          <p:spPr bwMode="auto">
            <a:xfrm>
              <a:off x="1732" y="1471"/>
              <a:ext cx="3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P</a:t>
              </a:r>
            </a:p>
          </p:txBody>
        </p:sp>
        <p:sp>
          <p:nvSpPr>
            <p:cNvPr id="75" name="Text Box 96"/>
            <p:cNvSpPr txBox="1">
              <a:spLocks noChangeArrowheads="1"/>
            </p:cNvSpPr>
            <p:nvPr/>
          </p:nvSpPr>
          <p:spPr bwMode="auto">
            <a:xfrm>
              <a:off x="2421" y="2782"/>
              <a:ext cx="3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4</a:t>
              </a:r>
            </a:p>
          </p:txBody>
        </p:sp>
        <p:sp>
          <p:nvSpPr>
            <p:cNvPr id="76" name="Text Box 97"/>
            <p:cNvSpPr txBox="1">
              <a:spLocks noChangeArrowheads="1"/>
            </p:cNvSpPr>
            <p:nvPr/>
          </p:nvSpPr>
          <p:spPr bwMode="auto">
            <a:xfrm>
              <a:off x="2778" y="2607"/>
              <a:ext cx="3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S</a:t>
              </a:r>
            </a:p>
          </p:txBody>
        </p:sp>
        <p:sp>
          <p:nvSpPr>
            <p:cNvPr id="77" name="Text Box 98"/>
            <p:cNvSpPr txBox="1">
              <a:spLocks noChangeArrowheads="1"/>
            </p:cNvSpPr>
            <p:nvPr/>
          </p:nvSpPr>
          <p:spPr bwMode="auto">
            <a:xfrm>
              <a:off x="1968" y="2799"/>
              <a:ext cx="6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15k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78" name="Text Box 99"/>
            <p:cNvSpPr txBox="1">
              <a:spLocks noChangeArrowheads="1"/>
            </p:cNvSpPr>
            <p:nvPr/>
          </p:nvSpPr>
          <p:spPr bwMode="auto">
            <a:xfrm>
              <a:off x="1974" y="2504"/>
              <a:ext cx="48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30k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79" name="Text Box 100"/>
            <p:cNvSpPr txBox="1">
              <a:spLocks noChangeArrowheads="1"/>
            </p:cNvSpPr>
            <p:nvPr/>
          </p:nvSpPr>
          <p:spPr bwMode="auto">
            <a:xfrm>
              <a:off x="1950" y="2357"/>
              <a:ext cx="49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80" name="Text Box 101"/>
            <p:cNvSpPr txBox="1">
              <a:spLocks noChangeArrowheads="1"/>
            </p:cNvSpPr>
            <p:nvPr/>
          </p:nvSpPr>
          <p:spPr bwMode="auto">
            <a:xfrm>
              <a:off x="2092" y="2099"/>
              <a:ext cx="3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2</a:t>
              </a:r>
            </a:p>
          </p:txBody>
        </p:sp>
        <p:sp>
          <p:nvSpPr>
            <p:cNvPr id="81" name="Oval 71"/>
            <p:cNvSpPr>
              <a:spLocks noChangeArrowheads="1"/>
            </p:cNvSpPr>
            <p:nvPr/>
          </p:nvSpPr>
          <p:spPr bwMode="auto">
            <a:xfrm>
              <a:off x="3091" y="2348"/>
              <a:ext cx="40" cy="36"/>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82" name="Group 157"/>
            <p:cNvGrpSpPr>
              <a:grpSpLocks/>
            </p:cNvGrpSpPr>
            <p:nvPr/>
          </p:nvGrpSpPr>
          <p:grpSpPr bwMode="auto">
            <a:xfrm>
              <a:off x="3327" y="1504"/>
              <a:ext cx="1449" cy="1685"/>
              <a:chOff x="3327" y="1504"/>
              <a:chExt cx="1449" cy="1685"/>
            </a:xfrm>
          </p:grpSpPr>
          <p:sp>
            <p:nvSpPr>
              <p:cNvPr id="83" name="Text Box 102"/>
              <p:cNvSpPr txBox="1">
                <a:spLocks noChangeArrowheads="1"/>
              </p:cNvSpPr>
              <p:nvPr/>
            </p:nvSpPr>
            <p:spPr bwMode="auto">
              <a:xfrm>
                <a:off x="3327" y="1929"/>
                <a:ext cx="53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r>
                  <a:rPr lang="en-US" altLang="zh-CN" i="1">
                    <a:latin typeface="Times New Roman" panose="02020603050405020304" pitchFamily="18" charset="0"/>
                  </a:rPr>
                  <a:t>FU</a:t>
                </a:r>
                <a:r>
                  <a:rPr lang="en-US" altLang="zh-CN" baseline="-25000">
                    <a:latin typeface="Times New Roman" panose="02020603050405020304" pitchFamily="18" charset="0"/>
                  </a:rPr>
                  <a:t>r</a:t>
                </a:r>
                <a:endParaRPr lang="en-US" altLang="zh-CN" i="1" baseline="-25000">
                  <a:latin typeface="Times New Roman" panose="02020603050405020304" pitchFamily="18" charset="0"/>
                </a:endParaRPr>
              </a:p>
            </p:txBody>
          </p:sp>
          <p:sp>
            <p:nvSpPr>
              <p:cNvPr id="84" name="Text Box 129"/>
              <p:cNvSpPr txBox="1">
                <a:spLocks noChangeArrowheads="1"/>
              </p:cNvSpPr>
              <p:nvPr/>
            </p:nvSpPr>
            <p:spPr bwMode="auto">
              <a:xfrm>
                <a:off x="3359" y="2509"/>
                <a:ext cx="45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r>
                  <a:rPr lang="en-US" altLang="zh-CN" i="1">
                    <a:latin typeface="Times New Roman" panose="02020603050405020304" pitchFamily="18" charset="0"/>
                  </a:rPr>
                  <a:t>FU</a:t>
                </a:r>
                <a:r>
                  <a:rPr lang="en-US" altLang="zh-CN" baseline="-25000">
                    <a:latin typeface="Times New Roman" panose="02020603050405020304" pitchFamily="18" charset="0"/>
                  </a:rPr>
                  <a:t>r</a:t>
                </a:r>
              </a:p>
            </p:txBody>
          </p:sp>
          <p:sp>
            <p:nvSpPr>
              <p:cNvPr id="85" name="Line 103"/>
              <p:cNvSpPr>
                <a:spLocks noChangeShapeType="1"/>
              </p:cNvSpPr>
              <p:nvPr/>
            </p:nvSpPr>
            <p:spPr bwMode="auto">
              <a:xfrm>
                <a:off x="3733" y="2331"/>
                <a:ext cx="926"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6" name="Line 104"/>
              <p:cNvSpPr>
                <a:spLocks noChangeShapeType="1"/>
              </p:cNvSpPr>
              <p:nvPr/>
            </p:nvSpPr>
            <p:spPr bwMode="auto">
              <a:xfrm>
                <a:off x="4042" y="1853"/>
                <a:ext cx="0" cy="9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105"/>
              <p:cNvSpPr>
                <a:spLocks noChangeShapeType="1"/>
              </p:cNvSpPr>
              <p:nvPr/>
            </p:nvSpPr>
            <p:spPr bwMode="auto">
              <a:xfrm>
                <a:off x="3865" y="2847"/>
                <a:ext cx="17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106"/>
              <p:cNvSpPr>
                <a:spLocks noChangeShapeType="1"/>
              </p:cNvSpPr>
              <p:nvPr/>
            </p:nvSpPr>
            <p:spPr bwMode="auto">
              <a:xfrm>
                <a:off x="3865" y="1857"/>
                <a:ext cx="0" cy="9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107"/>
              <p:cNvSpPr>
                <a:spLocks noChangeShapeType="1"/>
              </p:cNvSpPr>
              <p:nvPr/>
            </p:nvSpPr>
            <p:spPr bwMode="auto">
              <a:xfrm>
                <a:off x="3737" y="1854"/>
                <a:ext cx="13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109"/>
              <p:cNvSpPr>
                <a:spLocks noChangeShapeType="1"/>
              </p:cNvSpPr>
              <p:nvPr/>
            </p:nvSpPr>
            <p:spPr bwMode="auto">
              <a:xfrm>
                <a:off x="4400" y="1859"/>
                <a:ext cx="0" cy="9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110"/>
              <p:cNvSpPr>
                <a:spLocks noChangeShapeType="1"/>
              </p:cNvSpPr>
              <p:nvPr/>
            </p:nvSpPr>
            <p:spPr bwMode="auto">
              <a:xfrm>
                <a:off x="4222" y="2851"/>
                <a:ext cx="178"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11"/>
              <p:cNvSpPr>
                <a:spLocks noChangeShapeType="1"/>
              </p:cNvSpPr>
              <p:nvPr/>
            </p:nvSpPr>
            <p:spPr bwMode="auto">
              <a:xfrm>
                <a:off x="4222" y="1860"/>
                <a:ext cx="0" cy="9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12"/>
              <p:cNvSpPr>
                <a:spLocks noChangeShapeType="1"/>
              </p:cNvSpPr>
              <p:nvPr/>
            </p:nvSpPr>
            <p:spPr bwMode="auto">
              <a:xfrm>
                <a:off x="4042" y="1857"/>
                <a:ext cx="18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113"/>
              <p:cNvSpPr>
                <a:spLocks noChangeShapeType="1"/>
              </p:cNvSpPr>
              <p:nvPr/>
            </p:nvSpPr>
            <p:spPr bwMode="auto">
              <a:xfrm>
                <a:off x="4400" y="1857"/>
                <a:ext cx="8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14"/>
              <p:cNvSpPr>
                <a:spLocks noChangeShapeType="1"/>
              </p:cNvSpPr>
              <p:nvPr/>
            </p:nvSpPr>
            <p:spPr bwMode="auto">
              <a:xfrm>
                <a:off x="3733" y="2043"/>
                <a:ext cx="847"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15"/>
              <p:cNvSpPr>
                <a:spLocks noChangeShapeType="1"/>
              </p:cNvSpPr>
              <p:nvPr/>
            </p:nvSpPr>
            <p:spPr bwMode="auto">
              <a:xfrm>
                <a:off x="3739" y="2624"/>
                <a:ext cx="785"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 name="Group 116"/>
              <p:cNvGrpSpPr>
                <a:grpSpLocks/>
              </p:cNvGrpSpPr>
              <p:nvPr/>
            </p:nvGrpSpPr>
            <p:grpSpPr bwMode="auto">
              <a:xfrm>
                <a:off x="4040" y="2043"/>
                <a:ext cx="353" cy="579"/>
                <a:chOff x="8050" y="3644"/>
                <a:chExt cx="803" cy="1449"/>
              </a:xfrm>
            </p:grpSpPr>
            <p:sp>
              <p:nvSpPr>
                <p:cNvPr id="140" name="Freeform 117"/>
                <p:cNvSpPr>
                  <a:spLocks/>
                </p:cNvSpPr>
                <p:nvPr/>
              </p:nvSpPr>
              <p:spPr bwMode="auto">
                <a:xfrm>
                  <a:off x="8050" y="3645"/>
                  <a:ext cx="398" cy="1448"/>
                </a:xfrm>
                <a:custGeom>
                  <a:avLst/>
                  <a:gdLst>
                    <a:gd name="T0" fmla="*/ 398 w 398"/>
                    <a:gd name="T1" fmla="*/ 0 h 1448"/>
                    <a:gd name="T2" fmla="*/ 255 w 398"/>
                    <a:gd name="T3" fmla="*/ 112 h 1448"/>
                    <a:gd name="T4" fmla="*/ 135 w 398"/>
                    <a:gd name="T5" fmla="*/ 555 h 1448"/>
                    <a:gd name="T6" fmla="*/ 30 w 398"/>
                    <a:gd name="T7" fmla="*/ 1185 h 1448"/>
                    <a:gd name="T8" fmla="*/ 0 w 398"/>
                    <a:gd name="T9" fmla="*/ 1448 h 1448"/>
                    <a:gd name="T10" fmla="*/ 0 60000 65536"/>
                    <a:gd name="T11" fmla="*/ 0 60000 65536"/>
                    <a:gd name="T12" fmla="*/ 0 60000 65536"/>
                    <a:gd name="T13" fmla="*/ 0 60000 65536"/>
                    <a:gd name="T14" fmla="*/ 0 60000 65536"/>
                    <a:gd name="T15" fmla="*/ 0 w 398"/>
                    <a:gd name="T16" fmla="*/ 0 h 1448"/>
                    <a:gd name="T17" fmla="*/ 398 w 398"/>
                    <a:gd name="T18" fmla="*/ 1448 h 1448"/>
                  </a:gdLst>
                  <a:ahLst/>
                  <a:cxnLst>
                    <a:cxn ang="T10">
                      <a:pos x="T0" y="T1"/>
                    </a:cxn>
                    <a:cxn ang="T11">
                      <a:pos x="T2" y="T3"/>
                    </a:cxn>
                    <a:cxn ang="T12">
                      <a:pos x="T4" y="T5"/>
                    </a:cxn>
                    <a:cxn ang="T13">
                      <a:pos x="T6" y="T7"/>
                    </a:cxn>
                    <a:cxn ang="T14">
                      <a:pos x="T8" y="T9"/>
                    </a:cxn>
                  </a:cxnLst>
                  <a:rect l="T15" t="T16" r="T17" b="T18"/>
                  <a:pathLst>
                    <a:path w="398" h="1448">
                      <a:moveTo>
                        <a:pt x="398" y="0"/>
                      </a:moveTo>
                      <a:cubicBezTo>
                        <a:pt x="375" y="19"/>
                        <a:pt x="299" y="19"/>
                        <a:pt x="255" y="112"/>
                      </a:cubicBezTo>
                      <a:cubicBezTo>
                        <a:pt x="211" y="205"/>
                        <a:pt x="172" y="376"/>
                        <a:pt x="135" y="555"/>
                      </a:cubicBezTo>
                      <a:cubicBezTo>
                        <a:pt x="98" y="734"/>
                        <a:pt x="52" y="1036"/>
                        <a:pt x="30" y="1185"/>
                      </a:cubicBezTo>
                      <a:cubicBezTo>
                        <a:pt x="8" y="1334"/>
                        <a:pt x="6" y="1393"/>
                        <a:pt x="0" y="1448"/>
                      </a:cubicBezTo>
                    </a:path>
                  </a:pathLst>
                </a:cu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1" name="Freeform 118"/>
                <p:cNvSpPr>
                  <a:spLocks/>
                </p:cNvSpPr>
                <p:nvPr/>
              </p:nvSpPr>
              <p:spPr bwMode="auto">
                <a:xfrm>
                  <a:off x="8463" y="3644"/>
                  <a:ext cx="390" cy="1449"/>
                </a:xfrm>
                <a:custGeom>
                  <a:avLst/>
                  <a:gdLst>
                    <a:gd name="T0" fmla="*/ 0 w 390"/>
                    <a:gd name="T1" fmla="*/ 0 h 1449"/>
                    <a:gd name="T2" fmla="*/ 66 w 390"/>
                    <a:gd name="T3" fmla="*/ 354 h 1449"/>
                    <a:gd name="T4" fmla="*/ 202 w 390"/>
                    <a:gd name="T5" fmla="*/ 1036 h 1449"/>
                    <a:gd name="T6" fmla="*/ 300 w 390"/>
                    <a:gd name="T7" fmla="*/ 1344 h 1449"/>
                    <a:gd name="T8" fmla="*/ 390 w 390"/>
                    <a:gd name="T9" fmla="*/ 1449 h 1449"/>
                    <a:gd name="T10" fmla="*/ 0 60000 65536"/>
                    <a:gd name="T11" fmla="*/ 0 60000 65536"/>
                    <a:gd name="T12" fmla="*/ 0 60000 65536"/>
                    <a:gd name="T13" fmla="*/ 0 60000 65536"/>
                    <a:gd name="T14" fmla="*/ 0 60000 65536"/>
                    <a:gd name="T15" fmla="*/ 0 w 390"/>
                    <a:gd name="T16" fmla="*/ 0 h 1449"/>
                    <a:gd name="T17" fmla="*/ 390 w 390"/>
                    <a:gd name="T18" fmla="*/ 1449 h 1449"/>
                  </a:gdLst>
                  <a:ahLst/>
                  <a:cxnLst>
                    <a:cxn ang="T10">
                      <a:pos x="T0" y="T1"/>
                    </a:cxn>
                    <a:cxn ang="T11">
                      <a:pos x="T2" y="T3"/>
                    </a:cxn>
                    <a:cxn ang="T12">
                      <a:pos x="T4" y="T5"/>
                    </a:cxn>
                    <a:cxn ang="T13">
                      <a:pos x="T6" y="T7"/>
                    </a:cxn>
                    <a:cxn ang="T14">
                      <a:pos x="T8" y="T9"/>
                    </a:cxn>
                  </a:cxnLst>
                  <a:rect l="T15" t="T16" r="T17" b="T18"/>
                  <a:pathLst>
                    <a:path w="390" h="1449">
                      <a:moveTo>
                        <a:pt x="0" y="0"/>
                      </a:moveTo>
                      <a:cubicBezTo>
                        <a:pt x="14" y="89"/>
                        <a:pt x="32" y="181"/>
                        <a:pt x="66" y="354"/>
                      </a:cubicBezTo>
                      <a:cubicBezTo>
                        <a:pt x="100" y="527"/>
                        <a:pt x="163" y="871"/>
                        <a:pt x="202" y="1036"/>
                      </a:cubicBezTo>
                      <a:cubicBezTo>
                        <a:pt x="241" y="1201"/>
                        <a:pt x="269" y="1275"/>
                        <a:pt x="300" y="1344"/>
                      </a:cubicBezTo>
                      <a:cubicBezTo>
                        <a:pt x="331" y="1413"/>
                        <a:pt x="371" y="1427"/>
                        <a:pt x="390" y="1449"/>
                      </a:cubicBezTo>
                    </a:path>
                  </a:pathLst>
                </a:cu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13" name="Freeform 119"/>
              <p:cNvSpPr>
                <a:spLocks/>
              </p:cNvSpPr>
              <p:nvPr/>
            </p:nvSpPr>
            <p:spPr bwMode="auto">
              <a:xfrm>
                <a:off x="3730" y="2041"/>
                <a:ext cx="133" cy="301"/>
              </a:xfrm>
              <a:custGeom>
                <a:avLst/>
                <a:gdLst>
                  <a:gd name="T0" fmla="*/ 26 w 302"/>
                  <a:gd name="T1" fmla="*/ 0 h 751"/>
                  <a:gd name="T2" fmla="*/ 14 w 302"/>
                  <a:gd name="T3" fmla="*/ 7 h 751"/>
                  <a:gd name="T4" fmla="*/ 3 w 302"/>
                  <a:gd name="T5" fmla="*/ 36 h 751"/>
                  <a:gd name="T6" fmla="*/ 0 w 302"/>
                  <a:gd name="T7" fmla="*/ 46 h 751"/>
                  <a:gd name="T8" fmla="*/ 0 w 302"/>
                  <a:gd name="T9" fmla="*/ 46 h 751"/>
                  <a:gd name="T10" fmla="*/ 0 60000 65536"/>
                  <a:gd name="T11" fmla="*/ 0 60000 65536"/>
                  <a:gd name="T12" fmla="*/ 0 60000 65536"/>
                  <a:gd name="T13" fmla="*/ 0 60000 65536"/>
                  <a:gd name="T14" fmla="*/ 0 60000 65536"/>
                  <a:gd name="T15" fmla="*/ 0 w 302"/>
                  <a:gd name="T16" fmla="*/ 0 h 751"/>
                  <a:gd name="T17" fmla="*/ 302 w 302"/>
                  <a:gd name="T18" fmla="*/ 751 h 751"/>
                </a:gdLst>
                <a:ahLst/>
                <a:cxnLst>
                  <a:cxn ang="T10">
                    <a:pos x="T0" y="T1"/>
                  </a:cxn>
                  <a:cxn ang="T11">
                    <a:pos x="T2" y="T3"/>
                  </a:cxn>
                  <a:cxn ang="T12">
                    <a:pos x="T4" y="T5"/>
                  </a:cxn>
                  <a:cxn ang="T13">
                    <a:pos x="T6" y="T7"/>
                  </a:cxn>
                  <a:cxn ang="T14">
                    <a:pos x="T8" y="T9"/>
                  </a:cxn>
                </a:cxnLst>
                <a:rect l="T15" t="T16" r="T17" b="T18"/>
                <a:pathLst>
                  <a:path w="302" h="751">
                    <a:moveTo>
                      <a:pt x="302" y="0"/>
                    </a:moveTo>
                    <a:cubicBezTo>
                      <a:pt x="279" y="19"/>
                      <a:pt x="203" y="19"/>
                      <a:pt x="159" y="112"/>
                    </a:cubicBezTo>
                    <a:cubicBezTo>
                      <a:pt x="115" y="205"/>
                      <a:pt x="64" y="453"/>
                      <a:pt x="39" y="555"/>
                    </a:cubicBezTo>
                    <a:cubicBezTo>
                      <a:pt x="14" y="657"/>
                      <a:pt x="13" y="697"/>
                      <a:pt x="7" y="724"/>
                    </a:cubicBezTo>
                    <a:cubicBezTo>
                      <a:pt x="1" y="751"/>
                      <a:pt x="1" y="718"/>
                      <a:pt x="0" y="717"/>
                    </a:cubicBezTo>
                  </a:path>
                </a:pathLst>
              </a:custGeom>
              <a:noFill/>
              <a:ln w="158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14" name="Freeform 120"/>
              <p:cNvSpPr>
                <a:spLocks/>
              </p:cNvSpPr>
              <p:nvPr/>
            </p:nvSpPr>
            <p:spPr bwMode="auto">
              <a:xfrm>
                <a:off x="3869" y="2041"/>
                <a:ext cx="171" cy="580"/>
              </a:xfrm>
              <a:custGeom>
                <a:avLst/>
                <a:gdLst>
                  <a:gd name="T0" fmla="*/ 0 w 390"/>
                  <a:gd name="T1" fmla="*/ 0 h 1449"/>
                  <a:gd name="T2" fmla="*/ 6 w 390"/>
                  <a:gd name="T3" fmla="*/ 23 h 1449"/>
                  <a:gd name="T4" fmla="*/ 17 w 390"/>
                  <a:gd name="T5" fmla="*/ 66 h 1449"/>
                  <a:gd name="T6" fmla="*/ 25 w 390"/>
                  <a:gd name="T7" fmla="*/ 86 h 1449"/>
                  <a:gd name="T8" fmla="*/ 33 w 390"/>
                  <a:gd name="T9" fmla="*/ 93 h 1449"/>
                  <a:gd name="T10" fmla="*/ 0 60000 65536"/>
                  <a:gd name="T11" fmla="*/ 0 60000 65536"/>
                  <a:gd name="T12" fmla="*/ 0 60000 65536"/>
                  <a:gd name="T13" fmla="*/ 0 60000 65536"/>
                  <a:gd name="T14" fmla="*/ 0 60000 65536"/>
                  <a:gd name="T15" fmla="*/ 0 w 390"/>
                  <a:gd name="T16" fmla="*/ 0 h 1449"/>
                  <a:gd name="T17" fmla="*/ 390 w 390"/>
                  <a:gd name="T18" fmla="*/ 1449 h 1449"/>
                </a:gdLst>
                <a:ahLst/>
                <a:cxnLst>
                  <a:cxn ang="T10">
                    <a:pos x="T0" y="T1"/>
                  </a:cxn>
                  <a:cxn ang="T11">
                    <a:pos x="T2" y="T3"/>
                  </a:cxn>
                  <a:cxn ang="T12">
                    <a:pos x="T4" y="T5"/>
                  </a:cxn>
                  <a:cxn ang="T13">
                    <a:pos x="T6" y="T7"/>
                  </a:cxn>
                  <a:cxn ang="T14">
                    <a:pos x="T8" y="T9"/>
                  </a:cxn>
                </a:cxnLst>
                <a:rect l="T15" t="T16" r="T17" b="T18"/>
                <a:pathLst>
                  <a:path w="390" h="1449">
                    <a:moveTo>
                      <a:pt x="0" y="0"/>
                    </a:moveTo>
                    <a:cubicBezTo>
                      <a:pt x="14" y="89"/>
                      <a:pt x="32" y="181"/>
                      <a:pt x="66" y="354"/>
                    </a:cubicBezTo>
                    <a:cubicBezTo>
                      <a:pt x="100" y="527"/>
                      <a:pt x="163" y="871"/>
                      <a:pt x="202" y="1036"/>
                    </a:cubicBezTo>
                    <a:cubicBezTo>
                      <a:pt x="241" y="1201"/>
                      <a:pt x="269" y="1275"/>
                      <a:pt x="300" y="1344"/>
                    </a:cubicBezTo>
                    <a:cubicBezTo>
                      <a:pt x="331" y="1413"/>
                      <a:pt x="371" y="1427"/>
                      <a:pt x="390" y="1449"/>
                    </a:cubicBezTo>
                  </a:path>
                </a:pathLst>
              </a:custGeom>
              <a:noFill/>
              <a:ln w="158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15" name="Freeform 121"/>
              <p:cNvSpPr>
                <a:spLocks/>
              </p:cNvSpPr>
              <p:nvPr/>
            </p:nvSpPr>
            <p:spPr bwMode="auto">
              <a:xfrm>
                <a:off x="4400" y="2042"/>
                <a:ext cx="175" cy="579"/>
              </a:xfrm>
              <a:custGeom>
                <a:avLst/>
                <a:gdLst>
                  <a:gd name="T0" fmla="*/ 34 w 398"/>
                  <a:gd name="T1" fmla="*/ 0 h 1448"/>
                  <a:gd name="T2" fmla="*/ 22 w 398"/>
                  <a:gd name="T3" fmla="*/ 7 h 1448"/>
                  <a:gd name="T4" fmla="*/ 11 w 398"/>
                  <a:gd name="T5" fmla="*/ 36 h 1448"/>
                  <a:gd name="T6" fmla="*/ 3 w 398"/>
                  <a:gd name="T7" fmla="*/ 76 h 1448"/>
                  <a:gd name="T8" fmla="*/ 0 w 398"/>
                  <a:gd name="T9" fmla="*/ 93 h 1448"/>
                  <a:gd name="T10" fmla="*/ 0 60000 65536"/>
                  <a:gd name="T11" fmla="*/ 0 60000 65536"/>
                  <a:gd name="T12" fmla="*/ 0 60000 65536"/>
                  <a:gd name="T13" fmla="*/ 0 60000 65536"/>
                  <a:gd name="T14" fmla="*/ 0 60000 65536"/>
                  <a:gd name="T15" fmla="*/ 0 w 398"/>
                  <a:gd name="T16" fmla="*/ 0 h 1448"/>
                  <a:gd name="T17" fmla="*/ 398 w 398"/>
                  <a:gd name="T18" fmla="*/ 1448 h 1448"/>
                </a:gdLst>
                <a:ahLst/>
                <a:cxnLst>
                  <a:cxn ang="T10">
                    <a:pos x="T0" y="T1"/>
                  </a:cxn>
                  <a:cxn ang="T11">
                    <a:pos x="T2" y="T3"/>
                  </a:cxn>
                  <a:cxn ang="T12">
                    <a:pos x="T4" y="T5"/>
                  </a:cxn>
                  <a:cxn ang="T13">
                    <a:pos x="T6" y="T7"/>
                  </a:cxn>
                  <a:cxn ang="T14">
                    <a:pos x="T8" y="T9"/>
                  </a:cxn>
                </a:cxnLst>
                <a:rect l="T15" t="T16" r="T17" b="T18"/>
                <a:pathLst>
                  <a:path w="398" h="1448">
                    <a:moveTo>
                      <a:pt x="398" y="0"/>
                    </a:moveTo>
                    <a:cubicBezTo>
                      <a:pt x="375" y="19"/>
                      <a:pt x="299" y="19"/>
                      <a:pt x="255" y="112"/>
                    </a:cubicBezTo>
                    <a:cubicBezTo>
                      <a:pt x="211" y="205"/>
                      <a:pt x="172" y="376"/>
                      <a:pt x="135" y="555"/>
                    </a:cubicBezTo>
                    <a:cubicBezTo>
                      <a:pt x="98" y="734"/>
                      <a:pt x="52" y="1036"/>
                      <a:pt x="30" y="1185"/>
                    </a:cubicBezTo>
                    <a:cubicBezTo>
                      <a:pt x="8" y="1334"/>
                      <a:pt x="6" y="1393"/>
                      <a:pt x="0" y="1448"/>
                    </a:cubicBezTo>
                  </a:path>
                </a:pathLst>
              </a:custGeom>
              <a:noFill/>
              <a:ln w="158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16" name="Text Box 122"/>
              <p:cNvSpPr txBox="1">
                <a:spLocks noChangeArrowheads="1"/>
              </p:cNvSpPr>
              <p:nvPr/>
            </p:nvSpPr>
            <p:spPr bwMode="auto">
              <a:xfrm>
                <a:off x="3555" y="1549"/>
                <a:ext cx="25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p>
            </p:txBody>
          </p:sp>
          <p:sp>
            <p:nvSpPr>
              <p:cNvPr id="117" name="Text Box 123"/>
              <p:cNvSpPr txBox="1">
                <a:spLocks noChangeArrowheads="1"/>
              </p:cNvSpPr>
              <p:nvPr/>
            </p:nvSpPr>
            <p:spPr bwMode="auto">
              <a:xfrm>
                <a:off x="3961" y="1504"/>
                <a:ext cx="34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endParaRPr lang="en-US" altLang="zh-CN" i="1" baseline="-25000">
                  <a:latin typeface="Times New Roman" panose="02020603050405020304" pitchFamily="18" charset="0"/>
                </a:endParaRPr>
              </a:p>
            </p:txBody>
          </p:sp>
          <p:sp>
            <p:nvSpPr>
              <p:cNvPr id="118" name="Text Box 124"/>
              <p:cNvSpPr txBox="1">
                <a:spLocks noChangeArrowheads="1"/>
              </p:cNvSpPr>
              <p:nvPr/>
            </p:nvSpPr>
            <p:spPr bwMode="auto">
              <a:xfrm>
                <a:off x="4357" y="1519"/>
                <a:ext cx="31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c</a:t>
                </a:r>
                <a:endParaRPr lang="en-US" altLang="zh-CN" i="1" baseline="-25000">
                  <a:latin typeface="Times New Roman" panose="02020603050405020304" pitchFamily="18" charset="0"/>
                </a:endParaRPr>
              </a:p>
            </p:txBody>
          </p:sp>
          <p:sp>
            <p:nvSpPr>
              <p:cNvPr id="119" name="Line 125"/>
              <p:cNvSpPr>
                <a:spLocks noChangeShapeType="1"/>
              </p:cNvSpPr>
              <p:nvPr/>
            </p:nvSpPr>
            <p:spPr bwMode="auto">
              <a:xfrm flipV="1">
                <a:off x="3786" y="1681"/>
                <a:ext cx="224" cy="1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126"/>
              <p:cNvSpPr>
                <a:spLocks noChangeShapeType="1"/>
              </p:cNvSpPr>
              <p:nvPr/>
            </p:nvSpPr>
            <p:spPr bwMode="auto">
              <a:xfrm flipV="1">
                <a:off x="4247" y="1701"/>
                <a:ext cx="149" cy="4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Text Box 127"/>
              <p:cNvSpPr txBox="1">
                <a:spLocks noChangeArrowheads="1"/>
              </p:cNvSpPr>
              <p:nvPr/>
            </p:nvSpPr>
            <p:spPr bwMode="auto">
              <a:xfrm>
                <a:off x="3406" y="1741"/>
                <a:ext cx="39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r</a:t>
                </a:r>
                <a:endParaRPr lang="en-US" altLang="zh-CN" i="1" baseline="-25000">
                  <a:latin typeface="Times New Roman" panose="02020603050405020304" pitchFamily="18" charset="0"/>
                </a:endParaRPr>
              </a:p>
            </p:txBody>
          </p:sp>
          <p:sp>
            <p:nvSpPr>
              <p:cNvPr id="122" name="Text Box 128"/>
              <p:cNvSpPr txBox="1">
                <a:spLocks noChangeArrowheads="1"/>
              </p:cNvSpPr>
              <p:nvPr/>
            </p:nvSpPr>
            <p:spPr bwMode="auto">
              <a:xfrm>
                <a:off x="3462" y="2721"/>
                <a:ext cx="4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r</a:t>
                </a:r>
                <a:endParaRPr lang="en-US" altLang="zh-CN" i="1" baseline="-25000">
                  <a:latin typeface="Times New Roman" panose="02020603050405020304" pitchFamily="18" charset="0"/>
                </a:endParaRPr>
              </a:p>
            </p:txBody>
          </p:sp>
          <p:sp>
            <p:nvSpPr>
              <p:cNvPr id="123" name="Text Box 130"/>
              <p:cNvSpPr txBox="1">
                <a:spLocks noChangeArrowheads="1"/>
              </p:cNvSpPr>
              <p:nvPr/>
            </p:nvSpPr>
            <p:spPr bwMode="auto">
              <a:xfrm>
                <a:off x="3533" y="2253"/>
                <a:ext cx="25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p>
            </p:txBody>
          </p:sp>
          <p:sp>
            <p:nvSpPr>
              <p:cNvPr id="124" name="Text Box 131"/>
              <p:cNvSpPr txBox="1">
                <a:spLocks noChangeArrowheads="1"/>
              </p:cNvSpPr>
              <p:nvPr/>
            </p:nvSpPr>
            <p:spPr bwMode="auto">
              <a:xfrm>
                <a:off x="4526" y="2303"/>
                <a:ext cx="25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p>
            </p:txBody>
          </p:sp>
          <p:sp>
            <p:nvSpPr>
              <p:cNvPr id="125" name="Line 132"/>
              <p:cNvSpPr>
                <a:spLocks noChangeShapeType="1"/>
              </p:cNvSpPr>
              <p:nvPr/>
            </p:nvSpPr>
            <p:spPr bwMode="auto">
              <a:xfrm>
                <a:off x="4219" y="2844"/>
                <a:ext cx="0" cy="17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33"/>
              <p:cNvSpPr>
                <a:spLocks noChangeShapeType="1"/>
              </p:cNvSpPr>
              <p:nvPr/>
            </p:nvSpPr>
            <p:spPr bwMode="auto">
              <a:xfrm>
                <a:off x="4400" y="2849"/>
                <a:ext cx="0" cy="3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134"/>
              <p:cNvSpPr>
                <a:spLocks noChangeShapeType="1"/>
              </p:cNvSpPr>
              <p:nvPr/>
            </p:nvSpPr>
            <p:spPr bwMode="auto">
              <a:xfrm>
                <a:off x="4040" y="3157"/>
                <a:ext cx="360" cy="0"/>
              </a:xfrm>
              <a:prstGeom prst="line">
                <a:avLst/>
              </a:prstGeom>
              <a:noFill/>
              <a:ln w="3175">
                <a:solidFill>
                  <a:srgbClr val="000000"/>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128" name="Group 135"/>
              <p:cNvGrpSpPr>
                <a:grpSpLocks/>
              </p:cNvGrpSpPr>
              <p:nvPr/>
            </p:nvGrpSpPr>
            <p:grpSpPr bwMode="auto">
              <a:xfrm>
                <a:off x="3914" y="2998"/>
                <a:ext cx="416" cy="1"/>
                <a:chOff x="7760" y="6030"/>
                <a:chExt cx="950" cy="3"/>
              </a:xfrm>
            </p:grpSpPr>
            <p:sp>
              <p:nvSpPr>
                <p:cNvPr id="137" name="Line 136"/>
                <p:cNvSpPr>
                  <a:spLocks noChangeShapeType="1"/>
                </p:cNvSpPr>
                <p:nvPr/>
              </p:nvSpPr>
              <p:spPr bwMode="auto">
                <a:xfrm>
                  <a:off x="8060" y="6030"/>
                  <a:ext cx="40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137"/>
                <p:cNvSpPr>
                  <a:spLocks noChangeShapeType="1"/>
                </p:cNvSpPr>
                <p:nvPr/>
              </p:nvSpPr>
              <p:spPr bwMode="auto">
                <a:xfrm>
                  <a:off x="7760" y="6033"/>
                  <a:ext cx="300"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9" name="Line 138"/>
                <p:cNvSpPr>
                  <a:spLocks noChangeShapeType="1"/>
                </p:cNvSpPr>
                <p:nvPr/>
              </p:nvSpPr>
              <p:spPr bwMode="auto">
                <a:xfrm flipH="1">
                  <a:off x="8470" y="6033"/>
                  <a:ext cx="240"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9" name="Line 139"/>
              <p:cNvSpPr>
                <a:spLocks noChangeShapeType="1"/>
              </p:cNvSpPr>
              <p:nvPr/>
            </p:nvSpPr>
            <p:spPr bwMode="auto">
              <a:xfrm>
                <a:off x="4225" y="2778"/>
                <a:ext cx="17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140"/>
              <p:cNvSpPr>
                <a:spLocks noChangeShapeType="1"/>
              </p:cNvSpPr>
              <p:nvPr/>
            </p:nvSpPr>
            <p:spPr bwMode="auto">
              <a:xfrm>
                <a:off x="4097" y="2779"/>
                <a:ext cx="133"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1" name="Line 141"/>
              <p:cNvSpPr>
                <a:spLocks noChangeShapeType="1"/>
              </p:cNvSpPr>
              <p:nvPr/>
            </p:nvSpPr>
            <p:spPr bwMode="auto">
              <a:xfrm flipH="1">
                <a:off x="4405" y="2779"/>
                <a:ext cx="123"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2" name="Text Box 142"/>
              <p:cNvSpPr txBox="1">
                <a:spLocks noChangeArrowheads="1"/>
              </p:cNvSpPr>
              <p:nvPr/>
            </p:nvSpPr>
            <p:spPr bwMode="auto">
              <a:xfrm>
                <a:off x="4183" y="2566"/>
                <a:ext cx="41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r>
                  <a:rPr lang="en-US" altLang="zh-CN" baseline="-25000">
                    <a:latin typeface="Times New Roman" panose="02020603050405020304" pitchFamily="18" charset="0"/>
                  </a:rPr>
                  <a:t>2</a:t>
                </a:r>
              </a:p>
            </p:txBody>
          </p:sp>
          <p:sp>
            <p:nvSpPr>
              <p:cNvPr id="133" name="Text Box 143"/>
              <p:cNvSpPr txBox="1">
                <a:spLocks noChangeArrowheads="1"/>
              </p:cNvSpPr>
              <p:nvPr/>
            </p:nvSpPr>
            <p:spPr bwMode="auto">
              <a:xfrm>
                <a:off x="4004" y="2774"/>
                <a:ext cx="31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r>
                  <a:rPr lang="en-US" altLang="zh-CN" baseline="-25000">
                    <a:latin typeface="Times New Roman" panose="02020603050405020304" pitchFamily="18" charset="0"/>
                  </a:rPr>
                  <a:t>1</a:t>
                </a:r>
              </a:p>
            </p:txBody>
          </p:sp>
          <p:sp>
            <p:nvSpPr>
              <p:cNvPr id="134" name="Text Box 144"/>
              <p:cNvSpPr txBox="1">
                <a:spLocks noChangeArrowheads="1"/>
              </p:cNvSpPr>
              <p:nvPr/>
            </p:nvSpPr>
            <p:spPr bwMode="auto">
              <a:xfrm>
                <a:off x="4100" y="2954"/>
                <a:ext cx="33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r>
                  <a:rPr lang="en-US" altLang="zh-CN" baseline="-25000">
                    <a:latin typeface="Times New Roman" panose="02020603050405020304" pitchFamily="18" charset="0"/>
                  </a:rPr>
                  <a:t>0</a:t>
                </a:r>
              </a:p>
            </p:txBody>
          </p:sp>
          <p:sp>
            <p:nvSpPr>
              <p:cNvPr id="135" name="Line 145"/>
              <p:cNvSpPr>
                <a:spLocks noChangeShapeType="1"/>
              </p:cNvSpPr>
              <p:nvPr/>
            </p:nvSpPr>
            <p:spPr bwMode="auto">
              <a:xfrm flipV="1">
                <a:off x="3733" y="1629"/>
                <a:ext cx="0" cy="130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6" name="Line 146"/>
              <p:cNvSpPr>
                <a:spLocks noChangeShapeType="1"/>
              </p:cNvSpPr>
              <p:nvPr/>
            </p:nvSpPr>
            <p:spPr bwMode="auto">
              <a:xfrm>
                <a:off x="4040" y="2847"/>
                <a:ext cx="0" cy="3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368341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BEEE66-CE45-4B69-8973-0D662F8E242B}"/>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对调频信号实现解调，从调频信号中检出反映被测量变化的调制信号称为频率解调或鉴频。</a:t>
            </a:r>
          </a:p>
          <a:p>
            <a:endParaRPr lang="zh-CN" altLang="en-US" dirty="0">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879FC852-2D66-41E4-A73E-CCE55B775460}"/>
              </a:ext>
            </a:extLst>
          </p:cNvPr>
          <p:cNvSpPr>
            <a:spLocks noGrp="1"/>
          </p:cNvSpPr>
          <p:nvPr>
            <p:ph type="title"/>
          </p:nvPr>
        </p:nvSpPr>
        <p:spPr>
          <a:xfrm>
            <a:off x="838200" y="482600"/>
            <a:ext cx="10515600" cy="590550"/>
          </a:xfrm>
        </p:spPr>
        <p:txBody>
          <a:bodyPr>
            <a:normAutofit/>
          </a:bodyPr>
          <a:lstStyle/>
          <a:p>
            <a:r>
              <a:rPr kumimoji="1" lang="en-US" altLang="zh-CN" dirty="0">
                <a:solidFill>
                  <a:srgbClr val="030301"/>
                </a:solidFill>
                <a:latin typeface="微软雅黑" panose="020B0503020204020204" pitchFamily="34" charset="-122"/>
                <a:ea typeface="微软雅黑" panose="020B0503020204020204" pitchFamily="34" charset="-122"/>
              </a:rPr>
              <a:t>4.2.2   </a:t>
            </a:r>
            <a:r>
              <a:rPr kumimoji="1" lang="zh-CN" altLang="en-US" dirty="0">
                <a:solidFill>
                  <a:srgbClr val="030301"/>
                </a:solidFill>
                <a:latin typeface="微软雅黑" panose="020B0503020204020204" pitchFamily="34" charset="-122"/>
                <a:ea typeface="微软雅黑" panose="020B0503020204020204" pitchFamily="34" charset="-122"/>
              </a:rPr>
              <a:t>鉴频电路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937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337E6F-6F5A-4F47-BDB8-3FA578F9C5CE}"/>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、微分鉴频</a:t>
            </a:r>
          </a:p>
        </p:txBody>
      </p:sp>
      <p:sp>
        <p:nvSpPr>
          <p:cNvPr id="5" name="内容占位符 4">
            <a:extLst>
              <a:ext uri="{FF2B5EF4-FFF2-40B4-BE49-F238E27FC236}">
                <a16:creationId xmlns:a16="http://schemas.microsoft.com/office/drawing/2014/main" id="{B1E42040-527B-4DCD-8A6C-0140B8CE1A1D}"/>
              </a:ext>
            </a:extLst>
          </p:cNvPr>
          <p:cNvSpPr>
            <a:spLocks noGrp="1"/>
          </p:cNvSpPr>
          <p:nvPr>
            <p:ph idx="4294967295"/>
          </p:nvPr>
        </p:nvSpPr>
        <p:spPr>
          <a:xfrm>
            <a:off x="838200" y="1199177"/>
            <a:ext cx="10515600" cy="4977788"/>
          </a:xfrm>
        </p:spPr>
        <p:txBody>
          <a:bodyPr>
            <a:normAutofit fontScale="92500"/>
          </a:bodyPr>
          <a:lstStyle/>
          <a:p>
            <a:r>
              <a:rPr lang="zh-CN" altLang="en-US" dirty="0">
                <a:latin typeface="微软雅黑" panose="020B0503020204020204" pitchFamily="34" charset="-122"/>
                <a:ea typeface="微软雅黑" panose="020B0503020204020204" pitchFamily="34" charset="-122"/>
              </a:rPr>
              <a:t>工作原理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将调频信号                                  对</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求导数得到</a:t>
            </a:r>
          </a:p>
          <a:p>
            <a:pPr marL="0" indent="0">
              <a:buNone/>
            </a:pPr>
            <a:r>
              <a:rPr lang="zh-CN" altLang="en-US" dirty="0">
                <a:latin typeface="微软雅黑" panose="020B0503020204020204" pitchFamily="34" charset="-122"/>
                <a:ea typeface="微软雅黑" panose="020B0503020204020204" pitchFamily="34" charset="-122"/>
              </a:rPr>
              <a:t>                       </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这一调频调幅信号。利用包络检波检出其幅值变化，即可得到含有调制信号的信息                       。通过定</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，即测定</a:t>
            </a:r>
            <a:r>
              <a:rPr lang="en-US" altLang="zh-CN" dirty="0">
                <a:latin typeface="微软雅黑" panose="020B0503020204020204" pitchFamily="34" charset="-122"/>
                <a:ea typeface="微软雅黑" panose="020B0503020204020204" pitchFamily="34" charset="-122"/>
              </a:rPr>
              <a:t>x=0</a:t>
            </a:r>
            <a:r>
              <a:rPr lang="zh-CN" altLang="en-US" dirty="0">
                <a:latin typeface="微软雅黑" panose="020B0503020204020204" pitchFamily="34" charset="-122"/>
                <a:ea typeface="微软雅黑" panose="020B0503020204020204" pitchFamily="34" charset="-122"/>
              </a:rPr>
              <a:t>时的输出，可以求出</a:t>
            </a:r>
            <a:r>
              <a:rPr lang="en-US" altLang="zh-CN" dirty="0" err="1">
                <a:latin typeface="微软雅黑" panose="020B0503020204020204" pitchFamily="34" charset="-122"/>
                <a:ea typeface="微软雅黑" panose="020B0503020204020204" pitchFamily="34" charset="-122"/>
              </a:rPr>
              <a:t>Umω</a:t>
            </a:r>
            <a:r>
              <a:rPr lang="en-US" altLang="zh-CN" dirty="0">
                <a:latin typeface="微软雅黑" panose="020B0503020204020204" pitchFamily="34" charset="-122"/>
                <a:ea typeface="微软雅黑" panose="020B0503020204020204" pitchFamily="34" charset="-122"/>
              </a:rPr>
              <a:t> c</a:t>
            </a:r>
            <a:r>
              <a:rPr lang="zh-CN" altLang="en-US" dirty="0">
                <a:latin typeface="微软雅黑" panose="020B0503020204020204" pitchFamily="34" charset="-122"/>
                <a:ea typeface="微软雅黑" panose="020B0503020204020204" pitchFamily="34" charset="-122"/>
              </a:rPr>
              <a:t>通过灵敏度标定，即测定</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改变时输出的变化，可以求出</a:t>
            </a:r>
            <a:r>
              <a:rPr lang="en-US" altLang="zh-CN" dirty="0" err="1">
                <a:latin typeface="微软雅黑" panose="020B0503020204020204" pitchFamily="34" charset="-122"/>
                <a:ea typeface="微软雅黑" panose="020B0503020204020204" pitchFamily="34" charset="-122"/>
              </a:rPr>
              <a:t>Umx</a:t>
            </a:r>
            <a:r>
              <a:rPr lang="zh-CN" altLang="en-US" dirty="0">
                <a:latin typeface="微软雅黑" panose="020B0503020204020204" pitchFamily="34" charset="-122"/>
                <a:ea typeface="微软雅黑" panose="020B0503020204020204" pitchFamily="34" charset="-122"/>
              </a:rPr>
              <a:t>，从而获得调制信号</a:t>
            </a:r>
            <a:r>
              <a:rPr lang="en-US" altLang="zh-CN" dirty="0">
                <a:latin typeface="微软雅黑" panose="020B0503020204020204" pitchFamily="34" charset="-122"/>
                <a:ea typeface="微软雅黑" panose="020B0503020204020204" pitchFamily="34" charset="-122"/>
              </a:rPr>
              <a:t>x</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6" name="Object 5">
            <a:extLst>
              <a:ext uri="{FF2B5EF4-FFF2-40B4-BE49-F238E27FC236}">
                <a16:creationId xmlns:a16="http://schemas.microsoft.com/office/drawing/2014/main" id="{EBD59BF7-640A-4162-9271-EF86172161EC}"/>
              </a:ext>
            </a:extLst>
          </p:cNvPr>
          <p:cNvGraphicFramePr>
            <a:graphicFrameLocks noChangeAspect="1"/>
          </p:cNvGraphicFramePr>
          <p:nvPr>
            <p:extLst>
              <p:ext uri="{D42A27DB-BD31-4B8C-83A1-F6EECF244321}">
                <p14:modId xmlns:p14="http://schemas.microsoft.com/office/powerpoint/2010/main" val="1523400104"/>
              </p:ext>
            </p:extLst>
          </p:nvPr>
        </p:nvGraphicFramePr>
        <p:xfrm>
          <a:off x="3151187" y="1861830"/>
          <a:ext cx="2613025" cy="420688"/>
        </p:xfrm>
        <a:graphic>
          <a:graphicData uri="http://schemas.openxmlformats.org/presentationml/2006/ole">
            <mc:AlternateContent xmlns:mc="http://schemas.openxmlformats.org/markup-compatibility/2006">
              <mc:Choice xmlns:v="urn:schemas-microsoft-com:vml" Requires="v">
                <p:oleObj name="Equation" r:id="rId2" imgW="1422400" imgH="228600" progId="Equation.DSMT4">
                  <p:embed/>
                </p:oleObj>
              </mc:Choice>
              <mc:Fallback>
                <p:oleObj name="Equation" r:id="rId2" imgW="1422400" imgH="228600" progId="Equation.DSMT4">
                  <p:embed/>
                  <p:pic>
                    <p:nvPicPr>
                      <p:cNvPr id="702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187" y="1861830"/>
                        <a:ext cx="26130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29D78137-D4CE-41EE-9279-8FCBA7273D60}"/>
              </a:ext>
            </a:extLst>
          </p:cNvPr>
          <p:cNvGraphicFramePr>
            <a:graphicFrameLocks noChangeAspect="1"/>
          </p:cNvGraphicFramePr>
          <p:nvPr>
            <p:extLst>
              <p:ext uri="{D42A27DB-BD31-4B8C-83A1-F6EECF244321}">
                <p14:modId xmlns:p14="http://schemas.microsoft.com/office/powerpoint/2010/main" val="2682670402"/>
              </p:ext>
            </p:extLst>
          </p:nvPr>
        </p:nvGraphicFramePr>
        <p:xfrm>
          <a:off x="4022724" y="2756209"/>
          <a:ext cx="5160963" cy="842962"/>
        </p:xfrm>
        <a:graphic>
          <a:graphicData uri="http://schemas.openxmlformats.org/presentationml/2006/ole">
            <mc:AlternateContent xmlns:mc="http://schemas.openxmlformats.org/markup-compatibility/2006">
              <mc:Choice xmlns:v="urn:schemas-microsoft-com:vml" Requires="v">
                <p:oleObj name="Equation" r:id="rId4" imgW="2222500" imgH="406400" progId="Equation.DSMT4">
                  <p:embed/>
                </p:oleObj>
              </mc:Choice>
              <mc:Fallback>
                <p:oleObj name="Equation" r:id="rId4" imgW="2222500" imgH="406400" progId="Equation.DSMT4">
                  <p:embed/>
                  <p:pic>
                    <p:nvPicPr>
                      <p:cNvPr id="7024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4" y="2756209"/>
                        <a:ext cx="51609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527D3BE1-2F16-4184-B411-12099C187B7A}"/>
              </a:ext>
            </a:extLst>
          </p:cNvPr>
          <p:cNvGraphicFramePr>
            <a:graphicFrameLocks noChangeAspect="1"/>
          </p:cNvGraphicFramePr>
          <p:nvPr>
            <p:extLst>
              <p:ext uri="{D42A27DB-BD31-4B8C-83A1-F6EECF244321}">
                <p14:modId xmlns:p14="http://schemas.microsoft.com/office/powerpoint/2010/main" val="679803553"/>
              </p:ext>
            </p:extLst>
          </p:nvPr>
        </p:nvGraphicFramePr>
        <p:xfrm>
          <a:off x="2279649" y="4829335"/>
          <a:ext cx="1743075" cy="469900"/>
        </p:xfrm>
        <a:graphic>
          <a:graphicData uri="http://schemas.openxmlformats.org/presentationml/2006/ole">
            <mc:AlternateContent xmlns:mc="http://schemas.openxmlformats.org/markup-compatibility/2006">
              <mc:Choice xmlns:v="urn:schemas-microsoft-com:vml" Requires="v">
                <p:oleObj name="Equation" r:id="rId6" imgW="850900" imgH="228600" progId="Equation.DSMT4">
                  <p:embed/>
                </p:oleObj>
              </mc:Choice>
              <mc:Fallback>
                <p:oleObj name="Equation" r:id="rId6" imgW="850900" imgH="228600" progId="Equation.DSMT4">
                  <p:embed/>
                  <p:pic>
                    <p:nvPicPr>
                      <p:cNvPr id="7024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49" y="4829335"/>
                        <a:ext cx="1743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41928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内容占位符 76"/>
          <p:cNvSpPr>
            <a:spLocks noGrp="1"/>
          </p:cNvSpPr>
          <p:nvPr>
            <p:ph idx="4294967295"/>
          </p:nvPr>
        </p:nvSpPr>
        <p:spPr>
          <a:xfrm>
            <a:off x="838200" y="1199177"/>
            <a:ext cx="5561015" cy="4977788"/>
          </a:xfrm>
        </p:spPr>
        <p:txBody>
          <a:bodyPr/>
          <a:lstStyle/>
          <a:p>
            <a:r>
              <a:rPr lang="zh-CN" altLang="en-US" dirty="0">
                <a:latin typeface="微软雅黑" panose="020B0503020204020204" pitchFamily="34" charset="-122"/>
                <a:ea typeface="微软雅黑" panose="020B0503020204020204" pitchFamily="34" charset="-122"/>
              </a:rPr>
              <a:t>微分鉴频电路</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电容</a:t>
            </a:r>
            <a:r>
              <a:rPr lang="en-US" altLang="zh-CN" i="1"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与晶体管</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的发射结正想电阻</a:t>
            </a:r>
            <a:r>
              <a:rPr lang="en-US" altLang="zh-CN" i="1"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组成微分电路。二极管</a:t>
            </a:r>
            <a:r>
              <a:rPr lang="en-US" altLang="zh-CN" dirty="0">
                <a:latin typeface="微软雅黑" panose="020B0503020204020204" pitchFamily="34" charset="-122"/>
                <a:ea typeface="微软雅黑" panose="020B0503020204020204" pitchFamily="34" charset="-122"/>
              </a:rPr>
              <a:t>VD</a:t>
            </a:r>
            <a:r>
              <a:rPr lang="zh-CN" altLang="en-US" dirty="0">
                <a:latin typeface="微软雅黑" panose="020B0503020204020204" pitchFamily="34" charset="-122"/>
                <a:ea typeface="微软雅黑" panose="020B0503020204020204" pitchFamily="34" charset="-122"/>
              </a:rPr>
              <a:t>一方面为晶体管</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提供直流偏压，另一方面为电容</a:t>
            </a:r>
            <a:r>
              <a:rPr lang="en-US" altLang="zh-CN" i="1"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提供放电回路。电容</a:t>
            </a:r>
            <a:r>
              <a:rPr lang="en-US" altLang="zh-CN" i="1"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滤除高频载波信号</a:t>
            </a:r>
          </a:p>
          <a:p>
            <a:endParaRPr lang="zh-CN" altLang="en-US" dirty="0">
              <a:latin typeface="微软雅黑" panose="020B0503020204020204" pitchFamily="34" charset="-122"/>
              <a:ea typeface="微软雅黑" panose="020B0503020204020204" pitchFamily="34" charset="-122"/>
            </a:endParaRPr>
          </a:p>
        </p:txBody>
      </p:sp>
      <p:grpSp>
        <p:nvGrpSpPr>
          <p:cNvPr id="5" name="Group 164"/>
          <p:cNvGrpSpPr>
            <a:grpSpLocks/>
          </p:cNvGrpSpPr>
          <p:nvPr/>
        </p:nvGrpSpPr>
        <p:grpSpPr bwMode="auto">
          <a:xfrm>
            <a:off x="6737350" y="1819943"/>
            <a:ext cx="4616450" cy="4019550"/>
            <a:chOff x="1980" y="1081"/>
            <a:chExt cx="2908" cy="2532"/>
          </a:xfrm>
        </p:grpSpPr>
        <p:sp>
          <p:nvSpPr>
            <p:cNvPr id="6" name="Text Box 90"/>
            <p:cNvSpPr txBox="1">
              <a:spLocks noChangeAspect="1" noChangeArrowheads="1"/>
            </p:cNvSpPr>
            <p:nvPr/>
          </p:nvSpPr>
          <p:spPr bwMode="auto">
            <a:xfrm>
              <a:off x="2615" y="1162"/>
              <a:ext cx="471"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微分</a:t>
              </a:r>
            </a:p>
            <a:p>
              <a:pPr algn="just"/>
              <a:r>
                <a:rPr lang="zh-CN" altLang="en-US">
                  <a:latin typeface="Times New Roman" panose="02020603050405020304" pitchFamily="18" charset="0"/>
                </a:rPr>
                <a:t>网络</a:t>
              </a:r>
            </a:p>
          </p:txBody>
        </p:sp>
        <p:sp>
          <p:nvSpPr>
            <p:cNvPr id="7" name="Text Box 91"/>
            <p:cNvSpPr txBox="1">
              <a:spLocks noChangeAspect="1" noChangeArrowheads="1"/>
            </p:cNvSpPr>
            <p:nvPr/>
          </p:nvSpPr>
          <p:spPr bwMode="auto">
            <a:xfrm>
              <a:off x="3489" y="1142"/>
              <a:ext cx="596"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包络</a:t>
              </a:r>
            </a:p>
            <a:p>
              <a:pPr algn="just"/>
              <a:r>
                <a:rPr lang="zh-CN" altLang="en-US">
                  <a:latin typeface="Times New Roman" panose="02020603050405020304" pitchFamily="18" charset="0"/>
                </a:rPr>
                <a:t> 检波器</a:t>
              </a:r>
            </a:p>
          </p:txBody>
        </p:sp>
        <p:sp>
          <p:nvSpPr>
            <p:cNvPr id="8" name="Rectangle 92"/>
            <p:cNvSpPr>
              <a:spLocks noChangeAspect="1" noChangeArrowheads="1"/>
            </p:cNvSpPr>
            <p:nvPr/>
          </p:nvSpPr>
          <p:spPr bwMode="auto">
            <a:xfrm>
              <a:off x="2510" y="1091"/>
              <a:ext cx="605" cy="58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 name="Rectangle 93"/>
            <p:cNvSpPr>
              <a:spLocks noChangeAspect="1" noChangeArrowheads="1"/>
            </p:cNvSpPr>
            <p:nvPr/>
          </p:nvSpPr>
          <p:spPr bwMode="auto">
            <a:xfrm>
              <a:off x="3480" y="1081"/>
              <a:ext cx="605" cy="58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 name="Line 94"/>
            <p:cNvSpPr>
              <a:spLocks noChangeAspect="1" noChangeShapeType="1"/>
            </p:cNvSpPr>
            <p:nvPr/>
          </p:nvSpPr>
          <p:spPr bwMode="auto">
            <a:xfrm>
              <a:off x="2145" y="1398"/>
              <a:ext cx="363" cy="0"/>
            </a:xfrm>
            <a:prstGeom prst="line">
              <a:avLst/>
            </a:prstGeom>
            <a:noFill/>
            <a:ln w="158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1" name="Line 95"/>
            <p:cNvSpPr>
              <a:spLocks noChangeAspect="1" noChangeShapeType="1"/>
            </p:cNvSpPr>
            <p:nvPr/>
          </p:nvSpPr>
          <p:spPr bwMode="auto">
            <a:xfrm>
              <a:off x="3115" y="1379"/>
              <a:ext cx="363" cy="0"/>
            </a:xfrm>
            <a:prstGeom prst="line">
              <a:avLst/>
            </a:prstGeom>
            <a:noFill/>
            <a:ln w="158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 name="Line 96"/>
            <p:cNvSpPr>
              <a:spLocks noChangeAspect="1" noChangeShapeType="1"/>
            </p:cNvSpPr>
            <p:nvPr/>
          </p:nvSpPr>
          <p:spPr bwMode="auto">
            <a:xfrm>
              <a:off x="4085" y="1379"/>
              <a:ext cx="363" cy="0"/>
            </a:xfrm>
            <a:prstGeom prst="line">
              <a:avLst/>
            </a:prstGeom>
            <a:noFill/>
            <a:ln w="158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97"/>
            <p:cNvSpPr txBox="1">
              <a:spLocks noChangeAspect="1" noChangeArrowheads="1"/>
            </p:cNvSpPr>
            <p:nvPr/>
          </p:nvSpPr>
          <p:spPr bwMode="auto">
            <a:xfrm>
              <a:off x="2649" y="2737"/>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14" name="Text Box 98"/>
            <p:cNvSpPr txBox="1">
              <a:spLocks noChangeAspect="1" noChangeArrowheads="1"/>
            </p:cNvSpPr>
            <p:nvPr/>
          </p:nvSpPr>
          <p:spPr bwMode="auto">
            <a:xfrm>
              <a:off x="3305" y="3074"/>
              <a:ext cx="3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15" name="Text Box 99"/>
            <p:cNvSpPr txBox="1">
              <a:spLocks noChangeAspect="1" noChangeArrowheads="1"/>
            </p:cNvSpPr>
            <p:nvPr/>
          </p:nvSpPr>
          <p:spPr bwMode="auto">
            <a:xfrm>
              <a:off x="2166" y="2990"/>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16" name="Text Box 100"/>
            <p:cNvSpPr txBox="1">
              <a:spLocks noChangeAspect="1" noChangeArrowheads="1"/>
            </p:cNvSpPr>
            <p:nvPr/>
          </p:nvSpPr>
          <p:spPr bwMode="auto">
            <a:xfrm>
              <a:off x="2169" y="3277"/>
              <a:ext cx="5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17" name="Text Box 101"/>
            <p:cNvSpPr txBox="1">
              <a:spLocks noChangeAspect="1" noChangeArrowheads="1"/>
            </p:cNvSpPr>
            <p:nvPr/>
          </p:nvSpPr>
          <p:spPr bwMode="auto">
            <a:xfrm>
              <a:off x="2531" y="2990"/>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18" name="Text Box 102"/>
            <p:cNvSpPr txBox="1">
              <a:spLocks noChangeAspect="1" noChangeArrowheads="1"/>
            </p:cNvSpPr>
            <p:nvPr/>
          </p:nvSpPr>
          <p:spPr bwMode="auto">
            <a:xfrm>
              <a:off x="2747" y="2978"/>
              <a:ext cx="37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19" name="Text Box 103"/>
            <p:cNvSpPr txBox="1">
              <a:spLocks noChangeAspect="1" noChangeArrowheads="1"/>
            </p:cNvSpPr>
            <p:nvPr/>
          </p:nvSpPr>
          <p:spPr bwMode="auto">
            <a:xfrm>
              <a:off x="3880" y="2995"/>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20" name="Text Box 104"/>
            <p:cNvSpPr txBox="1">
              <a:spLocks noChangeAspect="1" noChangeArrowheads="1"/>
            </p:cNvSpPr>
            <p:nvPr/>
          </p:nvSpPr>
          <p:spPr bwMode="auto">
            <a:xfrm>
              <a:off x="3869" y="3274"/>
              <a:ext cx="32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21" name="Text Box 105"/>
            <p:cNvSpPr txBox="1">
              <a:spLocks noChangeAspect="1" noChangeArrowheads="1"/>
            </p:cNvSpPr>
            <p:nvPr/>
          </p:nvSpPr>
          <p:spPr bwMode="auto">
            <a:xfrm>
              <a:off x="3837" y="3096"/>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d</a:t>
              </a:r>
              <a:endParaRPr lang="en-US" altLang="zh-CN">
                <a:latin typeface="Times New Roman" panose="02020603050405020304" pitchFamily="18" charset="0"/>
              </a:endParaRPr>
            </a:p>
          </p:txBody>
        </p:sp>
        <p:sp>
          <p:nvSpPr>
            <p:cNvPr id="22" name="Text Box 106"/>
            <p:cNvSpPr txBox="1">
              <a:spLocks noChangeAspect="1" noChangeArrowheads="1"/>
            </p:cNvSpPr>
            <p:nvPr/>
          </p:nvSpPr>
          <p:spPr bwMode="auto">
            <a:xfrm>
              <a:off x="2166" y="3105"/>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23" name="Line 107"/>
            <p:cNvSpPr>
              <a:spLocks noChangeShapeType="1"/>
            </p:cNvSpPr>
            <p:nvPr/>
          </p:nvSpPr>
          <p:spPr bwMode="auto">
            <a:xfrm>
              <a:off x="2771" y="3036"/>
              <a:ext cx="119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8"/>
            <p:cNvSpPr>
              <a:spLocks noChangeAspect="1" noChangeShapeType="1"/>
            </p:cNvSpPr>
            <p:nvPr/>
          </p:nvSpPr>
          <p:spPr bwMode="auto">
            <a:xfrm>
              <a:off x="2348" y="3485"/>
              <a:ext cx="161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09"/>
            <p:cNvSpPr>
              <a:spLocks noChangeAspect="1" noChangeShapeType="1"/>
            </p:cNvSpPr>
            <p:nvPr/>
          </p:nvSpPr>
          <p:spPr bwMode="auto">
            <a:xfrm flipH="1">
              <a:off x="2339" y="3036"/>
              <a:ext cx="37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Oval 110"/>
            <p:cNvSpPr>
              <a:spLocks noChangeAspect="1" noChangeArrowheads="1"/>
            </p:cNvSpPr>
            <p:nvPr/>
          </p:nvSpPr>
          <p:spPr bwMode="auto">
            <a:xfrm>
              <a:off x="3961" y="3453"/>
              <a:ext cx="55" cy="54"/>
            </a:xfrm>
            <a:prstGeom prst="ellipse">
              <a:avLst/>
            </a:prstGeom>
            <a:solidFill>
              <a:srgbClr val="FFFFFF"/>
            </a:solidFill>
            <a:ln w="1587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7" name="Oval 111"/>
            <p:cNvSpPr>
              <a:spLocks noChangeAspect="1" noChangeArrowheads="1"/>
            </p:cNvSpPr>
            <p:nvPr/>
          </p:nvSpPr>
          <p:spPr bwMode="auto">
            <a:xfrm>
              <a:off x="3952" y="3009"/>
              <a:ext cx="54" cy="55"/>
            </a:xfrm>
            <a:prstGeom prst="ellipse">
              <a:avLst/>
            </a:prstGeom>
            <a:solidFill>
              <a:srgbClr val="FFFFFF"/>
            </a:solidFill>
            <a:ln w="1587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8" name="Oval 112"/>
            <p:cNvSpPr>
              <a:spLocks noChangeAspect="1" noChangeArrowheads="1"/>
            </p:cNvSpPr>
            <p:nvPr/>
          </p:nvSpPr>
          <p:spPr bwMode="auto">
            <a:xfrm>
              <a:off x="2310" y="3009"/>
              <a:ext cx="54" cy="54"/>
            </a:xfrm>
            <a:prstGeom prst="ellipse">
              <a:avLst/>
            </a:prstGeom>
            <a:solidFill>
              <a:srgbClr val="FFFFFF"/>
            </a:solidFill>
            <a:ln w="1587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9" name="Oval 113"/>
            <p:cNvSpPr>
              <a:spLocks noChangeAspect="1" noChangeArrowheads="1"/>
            </p:cNvSpPr>
            <p:nvPr/>
          </p:nvSpPr>
          <p:spPr bwMode="auto">
            <a:xfrm>
              <a:off x="2306" y="3460"/>
              <a:ext cx="54" cy="54"/>
            </a:xfrm>
            <a:prstGeom prst="ellipse">
              <a:avLst/>
            </a:prstGeom>
            <a:solidFill>
              <a:srgbClr val="FFFFFF"/>
            </a:solidFill>
            <a:ln w="1587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0" name="Rectangle 114"/>
            <p:cNvSpPr>
              <a:spLocks noChangeAspect="1" noChangeArrowheads="1"/>
            </p:cNvSpPr>
            <p:nvPr/>
          </p:nvSpPr>
          <p:spPr bwMode="auto">
            <a:xfrm rot="-5400000">
              <a:off x="3127" y="3212"/>
              <a:ext cx="269" cy="105"/>
            </a:xfrm>
            <a:prstGeom prst="rect">
              <a:avLst/>
            </a:prstGeom>
            <a:solidFill>
              <a:srgbClr val="FFFFFF"/>
            </a:solidFill>
            <a:ln w="15875">
              <a:solidFill>
                <a:srgbClr val="000000"/>
              </a:solidFill>
              <a:miter lim="800000"/>
              <a:headEnd/>
              <a:tailEnd/>
            </a:ln>
          </p:spPr>
          <p:txBody>
            <a:bodyPr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1" name="Line 115"/>
            <p:cNvSpPr>
              <a:spLocks noChangeAspect="1" noChangeShapeType="1"/>
            </p:cNvSpPr>
            <p:nvPr/>
          </p:nvSpPr>
          <p:spPr bwMode="auto">
            <a:xfrm rot="-5400000">
              <a:off x="2628" y="3040"/>
              <a:ext cx="16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16"/>
            <p:cNvSpPr>
              <a:spLocks noChangeAspect="1" noChangeShapeType="1"/>
            </p:cNvSpPr>
            <p:nvPr/>
          </p:nvSpPr>
          <p:spPr bwMode="auto">
            <a:xfrm rot="-5400000">
              <a:off x="2685" y="3040"/>
              <a:ext cx="16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18"/>
            <p:cNvSpPr>
              <a:spLocks noChangeAspect="1" noChangeShapeType="1"/>
            </p:cNvSpPr>
            <p:nvPr/>
          </p:nvSpPr>
          <p:spPr bwMode="auto">
            <a:xfrm>
              <a:off x="3260" y="3405"/>
              <a:ext cx="0" cy="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19"/>
            <p:cNvSpPr>
              <a:spLocks noChangeAspect="1" noChangeShapeType="1"/>
            </p:cNvSpPr>
            <p:nvPr/>
          </p:nvSpPr>
          <p:spPr bwMode="auto">
            <a:xfrm>
              <a:off x="3264" y="3037"/>
              <a:ext cx="0" cy="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120"/>
            <p:cNvSpPr txBox="1">
              <a:spLocks noChangeAspect="1" noChangeArrowheads="1"/>
            </p:cNvSpPr>
            <p:nvPr/>
          </p:nvSpPr>
          <p:spPr bwMode="auto">
            <a:xfrm>
              <a:off x="2345" y="1743"/>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36" name="Text Box 121"/>
            <p:cNvSpPr txBox="1">
              <a:spLocks noChangeAspect="1" noChangeArrowheads="1"/>
            </p:cNvSpPr>
            <p:nvPr/>
          </p:nvSpPr>
          <p:spPr bwMode="auto">
            <a:xfrm>
              <a:off x="4293" y="2117"/>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endParaRPr lang="en-US" altLang="zh-CN">
                <a:latin typeface="Times New Roman" panose="02020603050405020304" pitchFamily="18" charset="0"/>
              </a:endParaRPr>
            </a:p>
          </p:txBody>
        </p:sp>
        <p:sp>
          <p:nvSpPr>
            <p:cNvPr id="37" name="Line 122"/>
            <p:cNvSpPr>
              <a:spLocks noChangeAspect="1" noChangeShapeType="1"/>
            </p:cNvSpPr>
            <p:nvPr/>
          </p:nvSpPr>
          <p:spPr bwMode="auto">
            <a:xfrm flipH="1">
              <a:off x="2150" y="2061"/>
              <a:ext cx="32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23"/>
            <p:cNvSpPr>
              <a:spLocks noChangeShapeType="1"/>
            </p:cNvSpPr>
            <p:nvPr/>
          </p:nvSpPr>
          <p:spPr bwMode="auto">
            <a:xfrm>
              <a:off x="2534" y="2061"/>
              <a:ext cx="481"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24"/>
            <p:cNvSpPr>
              <a:spLocks noChangeShapeType="1"/>
            </p:cNvSpPr>
            <p:nvPr/>
          </p:nvSpPr>
          <p:spPr bwMode="auto">
            <a:xfrm>
              <a:off x="3187" y="2273"/>
              <a:ext cx="0" cy="26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25"/>
            <p:cNvSpPr>
              <a:spLocks noChangeShapeType="1"/>
            </p:cNvSpPr>
            <p:nvPr/>
          </p:nvSpPr>
          <p:spPr bwMode="auto">
            <a:xfrm>
              <a:off x="2159" y="2543"/>
              <a:ext cx="1231"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26"/>
            <p:cNvSpPr>
              <a:spLocks noChangeShapeType="1"/>
            </p:cNvSpPr>
            <p:nvPr/>
          </p:nvSpPr>
          <p:spPr bwMode="auto">
            <a:xfrm>
              <a:off x="3356" y="2061"/>
              <a:ext cx="86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27"/>
            <p:cNvSpPr>
              <a:spLocks noChangeShapeType="1"/>
            </p:cNvSpPr>
            <p:nvPr/>
          </p:nvSpPr>
          <p:spPr bwMode="auto">
            <a:xfrm>
              <a:off x="3435" y="2540"/>
              <a:ext cx="78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28"/>
            <p:cNvSpPr>
              <a:spLocks noChangeAspect="1" noChangeShapeType="1"/>
            </p:cNvSpPr>
            <p:nvPr/>
          </p:nvSpPr>
          <p:spPr bwMode="auto">
            <a:xfrm>
              <a:off x="2678" y="1993"/>
              <a:ext cx="336" cy="0"/>
            </a:xfrm>
            <a:prstGeom prst="line">
              <a:avLst/>
            </a:prstGeom>
            <a:noFill/>
            <a:ln w="158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4" name="Line 129"/>
            <p:cNvSpPr>
              <a:spLocks noChangeAspect="1" noChangeShapeType="1"/>
            </p:cNvSpPr>
            <p:nvPr/>
          </p:nvSpPr>
          <p:spPr bwMode="auto">
            <a:xfrm>
              <a:off x="3395" y="2005"/>
              <a:ext cx="365" cy="0"/>
            </a:xfrm>
            <a:prstGeom prst="line">
              <a:avLst/>
            </a:prstGeom>
            <a:noFill/>
            <a:ln w="158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5" name="Text Box 130"/>
            <p:cNvSpPr txBox="1">
              <a:spLocks noChangeAspect="1" noChangeArrowheads="1"/>
            </p:cNvSpPr>
            <p:nvPr/>
          </p:nvSpPr>
          <p:spPr bwMode="auto">
            <a:xfrm>
              <a:off x="1980" y="2137"/>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46" name="Text Box 131"/>
            <p:cNvSpPr txBox="1">
              <a:spLocks noChangeAspect="1" noChangeArrowheads="1"/>
            </p:cNvSpPr>
            <p:nvPr/>
          </p:nvSpPr>
          <p:spPr bwMode="auto">
            <a:xfrm>
              <a:off x="2399" y="2170"/>
              <a:ext cx="63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VD</a:t>
              </a:r>
            </a:p>
          </p:txBody>
        </p:sp>
        <p:sp>
          <p:nvSpPr>
            <p:cNvPr id="47" name="Text Box 132"/>
            <p:cNvSpPr txBox="1">
              <a:spLocks noChangeAspect="1" noChangeArrowheads="1"/>
            </p:cNvSpPr>
            <p:nvPr/>
          </p:nvSpPr>
          <p:spPr bwMode="auto">
            <a:xfrm>
              <a:off x="3275" y="2077"/>
              <a:ext cx="42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a:t>
              </a:r>
            </a:p>
          </p:txBody>
        </p:sp>
        <p:sp>
          <p:nvSpPr>
            <p:cNvPr id="48" name="Text Box 133"/>
            <p:cNvSpPr txBox="1">
              <a:spLocks noChangeAspect="1" noChangeArrowheads="1"/>
            </p:cNvSpPr>
            <p:nvPr/>
          </p:nvSpPr>
          <p:spPr bwMode="auto">
            <a:xfrm>
              <a:off x="3465" y="2156"/>
              <a:ext cx="5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L</a:t>
              </a:r>
              <a:endParaRPr lang="en-US" altLang="zh-CN">
                <a:latin typeface="Times New Roman" panose="02020603050405020304" pitchFamily="18" charset="0"/>
              </a:endParaRPr>
            </a:p>
          </p:txBody>
        </p:sp>
        <p:sp>
          <p:nvSpPr>
            <p:cNvPr id="49" name="Text Box 134"/>
            <p:cNvSpPr txBox="1">
              <a:spLocks noChangeAspect="1" noChangeArrowheads="1"/>
            </p:cNvSpPr>
            <p:nvPr/>
          </p:nvSpPr>
          <p:spPr bwMode="auto">
            <a:xfrm>
              <a:off x="3869" y="2141"/>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2</a:t>
              </a:r>
              <a:endParaRPr lang="en-US" altLang="zh-CN">
                <a:latin typeface="Times New Roman" panose="02020603050405020304" pitchFamily="18" charset="0"/>
              </a:endParaRPr>
            </a:p>
          </p:txBody>
        </p:sp>
        <p:sp>
          <p:nvSpPr>
            <p:cNvPr id="50" name="Text Box 135"/>
            <p:cNvSpPr txBox="1">
              <a:spLocks noChangeAspect="1" noChangeArrowheads="1"/>
            </p:cNvSpPr>
            <p:nvPr/>
          </p:nvSpPr>
          <p:spPr bwMode="auto">
            <a:xfrm>
              <a:off x="4189" y="1978"/>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51" name="Text Box 136"/>
            <p:cNvSpPr txBox="1">
              <a:spLocks noChangeAspect="1" noChangeArrowheads="1"/>
            </p:cNvSpPr>
            <p:nvPr/>
          </p:nvSpPr>
          <p:spPr bwMode="auto">
            <a:xfrm>
              <a:off x="3379" y="2501"/>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E</a:t>
              </a:r>
              <a:r>
                <a:rPr lang="en-US" altLang="zh-CN" baseline="-25000">
                  <a:latin typeface="Times New Roman" panose="02020603050405020304" pitchFamily="18" charset="0"/>
                </a:rPr>
                <a:t>c</a:t>
              </a:r>
              <a:endParaRPr lang="en-US" altLang="zh-CN">
                <a:latin typeface="Times New Roman" panose="02020603050405020304" pitchFamily="18" charset="0"/>
              </a:endParaRPr>
            </a:p>
          </p:txBody>
        </p:sp>
        <p:sp>
          <p:nvSpPr>
            <p:cNvPr id="52" name="Text Box 137"/>
            <p:cNvSpPr txBox="1">
              <a:spLocks noChangeAspect="1" noChangeArrowheads="1"/>
            </p:cNvSpPr>
            <p:nvPr/>
          </p:nvSpPr>
          <p:spPr bwMode="auto">
            <a:xfrm>
              <a:off x="4192" y="222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53" name="Text Box 138"/>
            <p:cNvSpPr txBox="1">
              <a:spLocks noChangeAspect="1" noChangeArrowheads="1"/>
            </p:cNvSpPr>
            <p:nvPr/>
          </p:nvSpPr>
          <p:spPr bwMode="auto">
            <a:xfrm>
              <a:off x="2697" y="1734"/>
              <a:ext cx="5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i</a:t>
              </a:r>
              <a:r>
                <a:rPr lang="en-US" altLang="zh-CN" baseline="-25000">
                  <a:latin typeface="Times New Roman" panose="02020603050405020304" pitchFamily="18" charset="0"/>
                </a:rPr>
                <a:t>e</a:t>
              </a:r>
              <a:endParaRPr lang="en-US" altLang="zh-CN">
                <a:latin typeface="Times New Roman" panose="02020603050405020304" pitchFamily="18" charset="0"/>
              </a:endParaRPr>
            </a:p>
          </p:txBody>
        </p:sp>
        <p:sp>
          <p:nvSpPr>
            <p:cNvPr id="54" name="Text Box 139"/>
            <p:cNvSpPr txBox="1">
              <a:spLocks noChangeAspect="1" noChangeArrowheads="1"/>
            </p:cNvSpPr>
            <p:nvPr/>
          </p:nvSpPr>
          <p:spPr bwMode="auto">
            <a:xfrm>
              <a:off x="3388" y="1759"/>
              <a:ext cx="5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i</a:t>
              </a:r>
              <a:r>
                <a:rPr lang="en-US" altLang="zh-CN" baseline="-25000">
                  <a:latin typeface="Times New Roman" panose="02020603050405020304" pitchFamily="18" charset="0"/>
                </a:rPr>
                <a:t>c</a:t>
              </a:r>
              <a:endParaRPr lang="en-US" altLang="zh-CN">
                <a:latin typeface="Times New Roman" panose="02020603050405020304" pitchFamily="18" charset="0"/>
              </a:endParaRPr>
            </a:p>
          </p:txBody>
        </p:sp>
        <p:sp>
          <p:nvSpPr>
            <p:cNvPr id="55" name="Line 140"/>
            <p:cNvSpPr>
              <a:spLocks noChangeAspect="1" noChangeShapeType="1"/>
            </p:cNvSpPr>
            <p:nvPr/>
          </p:nvSpPr>
          <p:spPr bwMode="auto">
            <a:xfrm>
              <a:off x="3104" y="2270"/>
              <a:ext cx="16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42"/>
            <p:cNvSpPr>
              <a:spLocks noChangeAspect="1" noChangeShapeType="1"/>
            </p:cNvSpPr>
            <p:nvPr/>
          </p:nvSpPr>
          <p:spPr bwMode="auto">
            <a:xfrm flipH="1" flipV="1">
              <a:off x="3011" y="2057"/>
              <a:ext cx="132" cy="219"/>
            </a:xfrm>
            <a:prstGeom prst="line">
              <a:avLst/>
            </a:prstGeom>
            <a:noFill/>
            <a:ln w="15875">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7" name="Line 143"/>
            <p:cNvSpPr>
              <a:spLocks noChangeAspect="1" noChangeShapeType="1"/>
            </p:cNvSpPr>
            <p:nvPr/>
          </p:nvSpPr>
          <p:spPr bwMode="auto">
            <a:xfrm flipV="1">
              <a:off x="3233" y="2066"/>
              <a:ext cx="124" cy="2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 name="Group 144"/>
            <p:cNvGrpSpPr>
              <a:grpSpLocks noChangeAspect="1"/>
            </p:cNvGrpSpPr>
            <p:nvPr/>
          </p:nvGrpSpPr>
          <p:grpSpPr bwMode="auto">
            <a:xfrm rot="-5400000">
              <a:off x="2692" y="2204"/>
              <a:ext cx="167" cy="184"/>
              <a:chOff x="3244" y="6428"/>
              <a:chExt cx="261" cy="288"/>
            </a:xfrm>
          </p:grpSpPr>
          <p:sp>
            <p:nvSpPr>
              <p:cNvPr id="74" name="Line 145"/>
              <p:cNvSpPr>
                <a:spLocks noChangeAspect="1" noChangeShapeType="1"/>
              </p:cNvSpPr>
              <p:nvPr/>
            </p:nvSpPr>
            <p:spPr bwMode="auto">
              <a:xfrm rot="5400000">
                <a:off x="3361" y="6572"/>
                <a:ext cx="288"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AutoShape 146"/>
              <p:cNvSpPr>
                <a:spLocks noChangeAspect="1" noChangeArrowheads="1"/>
              </p:cNvSpPr>
              <p:nvPr/>
            </p:nvSpPr>
            <p:spPr bwMode="auto">
              <a:xfrm rot="5400000">
                <a:off x="3225" y="6447"/>
                <a:ext cx="288" cy="250"/>
              </a:xfrm>
              <a:prstGeom prst="triangle">
                <a:avLst>
                  <a:gd name="adj" fmla="val 50000"/>
                </a:avLst>
              </a:prstGeom>
              <a:solidFill>
                <a:srgbClr val="FFFFFF"/>
              </a:solidFill>
              <a:ln w="158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59" name="Line 147"/>
            <p:cNvSpPr>
              <a:spLocks noChangeAspect="1" noChangeShapeType="1"/>
            </p:cNvSpPr>
            <p:nvPr/>
          </p:nvSpPr>
          <p:spPr bwMode="auto">
            <a:xfrm rot="-5400000">
              <a:off x="2540" y="2302"/>
              <a:ext cx="472"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48"/>
            <p:cNvSpPr>
              <a:spLocks noChangeAspect="1" noChangeShapeType="1"/>
            </p:cNvSpPr>
            <p:nvPr/>
          </p:nvSpPr>
          <p:spPr bwMode="auto">
            <a:xfrm>
              <a:off x="4144" y="2226"/>
              <a:ext cx="16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49"/>
            <p:cNvSpPr>
              <a:spLocks noChangeAspect="1" noChangeShapeType="1"/>
            </p:cNvSpPr>
            <p:nvPr/>
          </p:nvSpPr>
          <p:spPr bwMode="auto">
            <a:xfrm>
              <a:off x="4144" y="2283"/>
              <a:ext cx="16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50"/>
            <p:cNvSpPr>
              <a:spLocks noChangeAspect="1" noChangeShapeType="1"/>
            </p:cNvSpPr>
            <p:nvPr/>
          </p:nvSpPr>
          <p:spPr bwMode="auto">
            <a:xfrm rot="5400000">
              <a:off x="4135" y="2143"/>
              <a:ext cx="16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51"/>
            <p:cNvSpPr>
              <a:spLocks noChangeAspect="1" noChangeShapeType="1"/>
            </p:cNvSpPr>
            <p:nvPr/>
          </p:nvSpPr>
          <p:spPr bwMode="auto">
            <a:xfrm rot="-5400000">
              <a:off x="2396" y="2059"/>
              <a:ext cx="16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152"/>
            <p:cNvSpPr>
              <a:spLocks noChangeAspect="1" noChangeShapeType="1"/>
            </p:cNvSpPr>
            <p:nvPr/>
          </p:nvSpPr>
          <p:spPr bwMode="auto">
            <a:xfrm rot="-5400000">
              <a:off x="2452" y="2059"/>
              <a:ext cx="16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153"/>
            <p:cNvSpPr>
              <a:spLocks noChangeAspect="1" noChangeArrowheads="1"/>
            </p:cNvSpPr>
            <p:nvPr/>
          </p:nvSpPr>
          <p:spPr bwMode="auto">
            <a:xfrm rot="-5400000">
              <a:off x="3632" y="2256"/>
              <a:ext cx="269" cy="105"/>
            </a:xfrm>
            <a:prstGeom prst="rect">
              <a:avLst/>
            </a:prstGeom>
            <a:solidFill>
              <a:srgbClr val="FFFFFF"/>
            </a:solidFill>
            <a:ln w="15875">
              <a:solidFill>
                <a:srgbClr val="000000"/>
              </a:solidFill>
              <a:miter lim="800000"/>
              <a:headEnd/>
              <a:tailEnd/>
            </a:ln>
          </p:spPr>
          <p:txBody>
            <a:bodyPr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6" name="Line 154"/>
            <p:cNvSpPr>
              <a:spLocks noChangeAspect="1" noChangeShapeType="1"/>
            </p:cNvSpPr>
            <p:nvPr/>
          </p:nvSpPr>
          <p:spPr bwMode="auto">
            <a:xfrm rot="-5400000">
              <a:off x="3712" y="2489"/>
              <a:ext cx="98"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55"/>
            <p:cNvSpPr>
              <a:spLocks noChangeAspect="1" noChangeShapeType="1"/>
            </p:cNvSpPr>
            <p:nvPr/>
          </p:nvSpPr>
          <p:spPr bwMode="auto">
            <a:xfrm rot="-5400000">
              <a:off x="3711" y="2119"/>
              <a:ext cx="109"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56"/>
            <p:cNvSpPr>
              <a:spLocks noChangeAspect="1" noChangeShapeType="1"/>
            </p:cNvSpPr>
            <p:nvPr/>
          </p:nvSpPr>
          <p:spPr bwMode="auto">
            <a:xfrm rot="16200000" flipH="1">
              <a:off x="3371" y="2536"/>
              <a:ext cx="12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57"/>
            <p:cNvSpPr>
              <a:spLocks noChangeAspect="1" noChangeShapeType="1"/>
            </p:cNvSpPr>
            <p:nvPr/>
          </p:nvSpPr>
          <p:spPr bwMode="auto">
            <a:xfrm rot="16200000" flipH="1">
              <a:off x="3269" y="2537"/>
              <a:ext cx="25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58"/>
            <p:cNvSpPr>
              <a:spLocks noChangeAspect="1" noChangeShapeType="1"/>
            </p:cNvSpPr>
            <p:nvPr/>
          </p:nvSpPr>
          <p:spPr bwMode="auto">
            <a:xfrm>
              <a:off x="4118" y="2745"/>
              <a:ext cx="21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59"/>
            <p:cNvSpPr>
              <a:spLocks noChangeAspect="1" noChangeShapeType="1"/>
            </p:cNvSpPr>
            <p:nvPr/>
          </p:nvSpPr>
          <p:spPr bwMode="auto">
            <a:xfrm rot="5400000">
              <a:off x="3996" y="2509"/>
              <a:ext cx="45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Oval 160"/>
            <p:cNvSpPr>
              <a:spLocks noChangeAspect="1" noChangeArrowheads="1"/>
            </p:cNvSpPr>
            <p:nvPr/>
          </p:nvSpPr>
          <p:spPr bwMode="auto">
            <a:xfrm>
              <a:off x="2095" y="2034"/>
              <a:ext cx="55" cy="55"/>
            </a:xfrm>
            <a:prstGeom prst="ellipse">
              <a:avLst/>
            </a:prstGeom>
            <a:solidFill>
              <a:srgbClr val="FFFFFF"/>
            </a:solidFill>
            <a:ln w="1587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3" name="Oval 161"/>
            <p:cNvSpPr>
              <a:spLocks noChangeAspect="1" noChangeArrowheads="1"/>
            </p:cNvSpPr>
            <p:nvPr/>
          </p:nvSpPr>
          <p:spPr bwMode="auto">
            <a:xfrm>
              <a:off x="2098" y="2514"/>
              <a:ext cx="55" cy="55"/>
            </a:xfrm>
            <a:prstGeom prst="ellipse">
              <a:avLst/>
            </a:prstGeom>
            <a:solidFill>
              <a:srgbClr val="FFFFFF"/>
            </a:solidFill>
            <a:ln w="1587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6" name="Rectangle 77"/>
          <p:cNvSpPr>
            <a:spLocks noChangeArrowheads="1"/>
          </p:cNvSpPr>
          <p:nvPr/>
        </p:nvSpPr>
        <p:spPr bwMode="auto">
          <a:xfrm>
            <a:off x="492125" y="1835818"/>
            <a:ext cx="4105275"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110000"/>
              </a:lnSpc>
            </a:pPr>
            <a:endParaRPr lang="zh-CN" altLang="en-US" dirty="0">
              <a:latin typeface="Times New Roman" panose="02020603050405020304" pitchFamily="18" charset="0"/>
            </a:endParaRPr>
          </a:p>
        </p:txBody>
      </p:sp>
      <p:sp>
        <p:nvSpPr>
          <p:cNvPr id="78" name="标题 3">
            <a:extLst>
              <a:ext uri="{FF2B5EF4-FFF2-40B4-BE49-F238E27FC236}">
                <a16:creationId xmlns:a16="http://schemas.microsoft.com/office/drawing/2014/main" id="{5F419FBF-7DAB-4A35-829C-302A4DD1E2E9}"/>
              </a:ext>
            </a:extLst>
          </p:cNvPr>
          <p:cNvSpPr>
            <a:spLocks noGrp="1"/>
          </p:cNvSpPr>
          <p:nvPr>
            <p:ph type="title"/>
          </p:nvPr>
        </p:nvSpPr>
        <p:spPr>
          <a:xfrm>
            <a:off x="838200" y="474663"/>
            <a:ext cx="10515600" cy="590550"/>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、微分鉴频</a:t>
            </a:r>
          </a:p>
        </p:txBody>
      </p:sp>
    </p:spTree>
    <p:extLst>
      <p:ext uri="{BB962C8B-B14F-4D97-AF65-F5344CB8AC3E}">
        <p14:creationId xmlns:p14="http://schemas.microsoft.com/office/powerpoint/2010/main" val="4203882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38200" y="1199177"/>
            <a:ext cx="4680284" cy="4977788"/>
          </a:xfrm>
        </p:spPr>
        <p:txBody>
          <a:bodyPr>
            <a:normAutofit lnSpcReduction="10000"/>
          </a:bodyPr>
          <a:lstStyle/>
          <a:p>
            <a:r>
              <a:rPr lang="zh-CN" altLang="en-US" dirty="0">
                <a:latin typeface="微软雅黑" panose="020B0503020204020204" pitchFamily="34" charset="-122"/>
                <a:ea typeface="微软雅黑" panose="020B0503020204020204" pitchFamily="34" charset="-122"/>
              </a:rPr>
              <a:t>窄脉冲鉴频电路</a:t>
            </a:r>
          </a:p>
          <a:p>
            <a:pPr lvl="1"/>
            <a:r>
              <a:rPr lang="zh-CN" altLang="en-US" dirty="0">
                <a:latin typeface="微软雅黑" panose="020B0503020204020204" pitchFamily="34" charset="-122"/>
                <a:ea typeface="微软雅黑" panose="020B0503020204020204" pitchFamily="34" charset="-122"/>
              </a:rPr>
              <a:t>调频信号</a:t>
            </a:r>
            <a:r>
              <a:rPr lang="en-US" altLang="zh-CN" i="1" dirty="0">
                <a:latin typeface="微软雅黑" panose="020B0503020204020204" pitchFamily="34" charset="-122"/>
                <a:ea typeface="微软雅黑" panose="020B0503020204020204" pitchFamily="34" charset="-122"/>
              </a:rPr>
              <a:t>u</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经过放大后进入电平鉴别器，当信号超过一定电平时，电平鉴别器翻转，它推动单稳态触发器输出窄脉冲。</a:t>
            </a:r>
            <a:r>
              <a:rPr lang="en-US" altLang="zh-CN" i="1" dirty="0">
                <a:latin typeface="微软雅黑" panose="020B0503020204020204" pitchFamily="34" charset="-122"/>
                <a:ea typeface="微软雅黑" panose="020B0503020204020204" pitchFamily="34" charset="-122"/>
              </a:rPr>
              <a:t>U</a:t>
            </a:r>
            <a:r>
              <a:rPr lang="en-US" altLang="zh-CN" baseline="-25000"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瞬时频率越高，窄脉冲越密，经过低通滤波后输出的电压越高，他将频率变化转换为电压变化</a:t>
            </a:r>
          </a:p>
          <a:p>
            <a:endParaRPr lang="zh-CN" altLang="en-US" dirty="0">
              <a:latin typeface="微软雅黑" panose="020B0503020204020204" pitchFamily="34" charset="-122"/>
              <a:ea typeface="微软雅黑" panose="020B0503020204020204" pitchFamily="34" charset="-122"/>
            </a:endParaRPr>
          </a:p>
        </p:txBody>
      </p:sp>
      <p:grpSp>
        <p:nvGrpSpPr>
          <p:cNvPr id="4" name="Group 117"/>
          <p:cNvGrpSpPr>
            <a:grpSpLocks/>
          </p:cNvGrpSpPr>
          <p:nvPr/>
        </p:nvGrpSpPr>
        <p:grpSpPr bwMode="auto">
          <a:xfrm>
            <a:off x="5934075" y="1225858"/>
            <a:ext cx="5419725" cy="4924425"/>
            <a:chOff x="2118" y="538"/>
            <a:chExt cx="3414" cy="3102"/>
          </a:xfrm>
        </p:grpSpPr>
        <p:sp>
          <p:nvSpPr>
            <p:cNvPr id="5" name="Line 5"/>
            <p:cNvSpPr>
              <a:spLocks noChangeShapeType="1"/>
            </p:cNvSpPr>
            <p:nvPr/>
          </p:nvSpPr>
          <p:spPr bwMode="auto">
            <a:xfrm flipV="1">
              <a:off x="2498" y="1317"/>
              <a:ext cx="0" cy="80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6" name="Group 6"/>
            <p:cNvGrpSpPr>
              <a:grpSpLocks/>
            </p:cNvGrpSpPr>
            <p:nvPr/>
          </p:nvGrpSpPr>
          <p:grpSpPr bwMode="auto">
            <a:xfrm>
              <a:off x="2498" y="1447"/>
              <a:ext cx="1172" cy="610"/>
              <a:chOff x="1440" y="3584"/>
              <a:chExt cx="2300" cy="2116"/>
            </a:xfrm>
          </p:grpSpPr>
          <p:sp>
            <p:nvSpPr>
              <p:cNvPr id="98" name="Freeform 7"/>
              <p:cNvSpPr>
                <a:spLocks/>
              </p:cNvSpPr>
              <p:nvPr/>
            </p:nvSpPr>
            <p:spPr bwMode="auto">
              <a:xfrm>
                <a:off x="1440" y="3607"/>
                <a:ext cx="159"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0 w 2070"/>
                  <a:gd name="T13" fmla="*/ 321 h 2093"/>
                  <a:gd name="T14" fmla="*/ 0 w 2070"/>
                  <a:gd name="T15" fmla="*/ 611 h 2093"/>
                  <a:gd name="T16" fmla="*/ 0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1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9" name="Freeform 8"/>
              <p:cNvSpPr>
                <a:spLocks/>
              </p:cNvSpPr>
              <p:nvPr/>
            </p:nvSpPr>
            <p:spPr bwMode="auto">
              <a:xfrm>
                <a:off x="1599" y="3604"/>
                <a:ext cx="187"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1 w 2070"/>
                  <a:gd name="T13" fmla="*/ 321 h 2093"/>
                  <a:gd name="T14" fmla="*/ 1 w 2070"/>
                  <a:gd name="T15" fmla="*/ 611 h 2093"/>
                  <a:gd name="T16" fmla="*/ 1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2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0" name="Freeform 9"/>
              <p:cNvSpPr>
                <a:spLocks/>
              </p:cNvSpPr>
              <p:nvPr/>
            </p:nvSpPr>
            <p:spPr bwMode="auto">
              <a:xfrm>
                <a:off x="1786" y="3597"/>
                <a:ext cx="230" cy="2093"/>
              </a:xfrm>
              <a:custGeom>
                <a:avLst/>
                <a:gdLst>
                  <a:gd name="T0" fmla="*/ 0 w 2070"/>
                  <a:gd name="T1" fmla="*/ 1041 h 2093"/>
                  <a:gd name="T2" fmla="*/ 0 w 2070"/>
                  <a:gd name="T3" fmla="*/ 651 h 2093"/>
                  <a:gd name="T4" fmla="*/ 0 w 2070"/>
                  <a:gd name="T5" fmla="*/ 321 h 2093"/>
                  <a:gd name="T6" fmla="*/ 1 w 2070"/>
                  <a:gd name="T7" fmla="*/ 51 h 2093"/>
                  <a:gd name="T8" fmla="*/ 1 w 2070"/>
                  <a:gd name="T9" fmla="*/ 11 h 2093"/>
                  <a:gd name="T10" fmla="*/ 1 w 2070"/>
                  <a:gd name="T11" fmla="*/ 101 h 2093"/>
                  <a:gd name="T12" fmla="*/ 1 w 2070"/>
                  <a:gd name="T13" fmla="*/ 321 h 2093"/>
                  <a:gd name="T14" fmla="*/ 1 w 2070"/>
                  <a:gd name="T15" fmla="*/ 611 h 2093"/>
                  <a:gd name="T16" fmla="*/ 1 w 2070"/>
                  <a:gd name="T17" fmla="*/ 1041 h 2093"/>
                  <a:gd name="T18" fmla="*/ 2 w 2070"/>
                  <a:gd name="T19" fmla="*/ 1631 h 2093"/>
                  <a:gd name="T20" fmla="*/ 2 w 2070"/>
                  <a:gd name="T21" fmla="*/ 1961 h 2093"/>
                  <a:gd name="T22" fmla="*/ 2 w 2070"/>
                  <a:gd name="T23" fmla="*/ 2081 h 2093"/>
                  <a:gd name="T24" fmla="*/ 2 w 2070"/>
                  <a:gd name="T25" fmla="*/ 2031 h 2093"/>
                  <a:gd name="T26" fmla="*/ 2 w 2070"/>
                  <a:gd name="T27" fmla="*/ 1831 h 2093"/>
                  <a:gd name="T28" fmla="*/ 3 w 2070"/>
                  <a:gd name="T29" fmla="*/ 1471 h 2093"/>
                  <a:gd name="T30" fmla="*/ 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1" name="Freeform 10"/>
              <p:cNvSpPr>
                <a:spLocks/>
              </p:cNvSpPr>
              <p:nvPr/>
            </p:nvSpPr>
            <p:spPr bwMode="auto">
              <a:xfrm>
                <a:off x="2016" y="3584"/>
                <a:ext cx="276" cy="2093"/>
              </a:xfrm>
              <a:custGeom>
                <a:avLst/>
                <a:gdLst>
                  <a:gd name="T0" fmla="*/ 0 w 2070"/>
                  <a:gd name="T1" fmla="*/ 1041 h 2093"/>
                  <a:gd name="T2" fmla="*/ 0 w 2070"/>
                  <a:gd name="T3" fmla="*/ 651 h 2093"/>
                  <a:gd name="T4" fmla="*/ 1 w 2070"/>
                  <a:gd name="T5" fmla="*/ 321 h 2093"/>
                  <a:gd name="T6" fmla="*/ 1 w 2070"/>
                  <a:gd name="T7" fmla="*/ 51 h 2093"/>
                  <a:gd name="T8" fmla="*/ 1 w 2070"/>
                  <a:gd name="T9" fmla="*/ 11 h 2093"/>
                  <a:gd name="T10" fmla="*/ 2 w 2070"/>
                  <a:gd name="T11" fmla="*/ 101 h 2093"/>
                  <a:gd name="T12" fmla="*/ 2 w 2070"/>
                  <a:gd name="T13" fmla="*/ 321 h 2093"/>
                  <a:gd name="T14" fmla="*/ 2 w 2070"/>
                  <a:gd name="T15" fmla="*/ 611 h 2093"/>
                  <a:gd name="T16" fmla="*/ 2 w 2070"/>
                  <a:gd name="T17" fmla="*/ 1041 h 2093"/>
                  <a:gd name="T18" fmla="*/ 3 w 2070"/>
                  <a:gd name="T19" fmla="*/ 1631 h 2093"/>
                  <a:gd name="T20" fmla="*/ 3 w 2070"/>
                  <a:gd name="T21" fmla="*/ 1961 h 2093"/>
                  <a:gd name="T22" fmla="*/ 4 w 2070"/>
                  <a:gd name="T23" fmla="*/ 2081 h 2093"/>
                  <a:gd name="T24" fmla="*/ 4 w 2070"/>
                  <a:gd name="T25" fmla="*/ 2031 h 2093"/>
                  <a:gd name="T26" fmla="*/ 4 w 2070"/>
                  <a:gd name="T27" fmla="*/ 1831 h 2093"/>
                  <a:gd name="T28" fmla="*/ 5 w 2070"/>
                  <a:gd name="T29" fmla="*/ 1471 h 2093"/>
                  <a:gd name="T30" fmla="*/ 5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2" name="Freeform 11"/>
              <p:cNvSpPr>
                <a:spLocks/>
              </p:cNvSpPr>
              <p:nvPr/>
            </p:nvSpPr>
            <p:spPr bwMode="auto">
              <a:xfrm>
                <a:off x="2292" y="3584"/>
                <a:ext cx="304" cy="2093"/>
              </a:xfrm>
              <a:custGeom>
                <a:avLst/>
                <a:gdLst>
                  <a:gd name="T0" fmla="*/ 0 w 2070"/>
                  <a:gd name="T1" fmla="*/ 1041 h 2093"/>
                  <a:gd name="T2" fmla="*/ 0 w 2070"/>
                  <a:gd name="T3" fmla="*/ 651 h 2093"/>
                  <a:gd name="T4" fmla="*/ 1 w 2070"/>
                  <a:gd name="T5" fmla="*/ 321 h 2093"/>
                  <a:gd name="T6" fmla="*/ 1 w 2070"/>
                  <a:gd name="T7" fmla="*/ 51 h 2093"/>
                  <a:gd name="T8" fmla="*/ 2 w 2070"/>
                  <a:gd name="T9" fmla="*/ 11 h 2093"/>
                  <a:gd name="T10" fmla="*/ 2 w 2070"/>
                  <a:gd name="T11" fmla="*/ 101 h 2093"/>
                  <a:gd name="T12" fmla="*/ 2 w 2070"/>
                  <a:gd name="T13" fmla="*/ 321 h 2093"/>
                  <a:gd name="T14" fmla="*/ 3 w 2070"/>
                  <a:gd name="T15" fmla="*/ 611 h 2093"/>
                  <a:gd name="T16" fmla="*/ 3 w 2070"/>
                  <a:gd name="T17" fmla="*/ 1041 h 2093"/>
                  <a:gd name="T18" fmla="*/ 4 w 2070"/>
                  <a:gd name="T19" fmla="*/ 1631 h 2093"/>
                  <a:gd name="T20" fmla="*/ 4 w 2070"/>
                  <a:gd name="T21" fmla="*/ 1961 h 2093"/>
                  <a:gd name="T22" fmla="*/ 5 w 2070"/>
                  <a:gd name="T23" fmla="*/ 2081 h 2093"/>
                  <a:gd name="T24" fmla="*/ 5 w 2070"/>
                  <a:gd name="T25" fmla="*/ 2031 h 2093"/>
                  <a:gd name="T26" fmla="*/ 6 w 2070"/>
                  <a:gd name="T27" fmla="*/ 1831 h 2093"/>
                  <a:gd name="T28" fmla="*/ 6 w 2070"/>
                  <a:gd name="T29" fmla="*/ 1471 h 2093"/>
                  <a:gd name="T30" fmla="*/ 7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3" name="Freeform 12"/>
              <p:cNvSpPr>
                <a:spLocks/>
              </p:cNvSpPr>
              <p:nvPr/>
            </p:nvSpPr>
            <p:spPr bwMode="auto">
              <a:xfrm>
                <a:off x="2596" y="3597"/>
                <a:ext cx="334" cy="2093"/>
              </a:xfrm>
              <a:custGeom>
                <a:avLst/>
                <a:gdLst>
                  <a:gd name="T0" fmla="*/ 0 w 2070"/>
                  <a:gd name="T1" fmla="*/ 1041 h 2093"/>
                  <a:gd name="T2" fmla="*/ 0 w 2070"/>
                  <a:gd name="T3" fmla="*/ 651 h 2093"/>
                  <a:gd name="T4" fmla="*/ 1 w 2070"/>
                  <a:gd name="T5" fmla="*/ 321 h 2093"/>
                  <a:gd name="T6" fmla="*/ 2 w 2070"/>
                  <a:gd name="T7" fmla="*/ 51 h 2093"/>
                  <a:gd name="T8" fmla="*/ 2 w 2070"/>
                  <a:gd name="T9" fmla="*/ 11 h 2093"/>
                  <a:gd name="T10" fmla="*/ 3 w 2070"/>
                  <a:gd name="T11" fmla="*/ 101 h 2093"/>
                  <a:gd name="T12" fmla="*/ 3 w 2070"/>
                  <a:gd name="T13" fmla="*/ 321 h 2093"/>
                  <a:gd name="T14" fmla="*/ 4 w 2070"/>
                  <a:gd name="T15" fmla="*/ 611 h 2093"/>
                  <a:gd name="T16" fmla="*/ 4 w 2070"/>
                  <a:gd name="T17" fmla="*/ 1041 h 2093"/>
                  <a:gd name="T18" fmla="*/ 5 w 2070"/>
                  <a:gd name="T19" fmla="*/ 1631 h 2093"/>
                  <a:gd name="T20" fmla="*/ 6 w 2070"/>
                  <a:gd name="T21" fmla="*/ 1961 h 2093"/>
                  <a:gd name="T22" fmla="*/ 6 w 2070"/>
                  <a:gd name="T23" fmla="*/ 2081 h 2093"/>
                  <a:gd name="T24" fmla="*/ 7 w 2070"/>
                  <a:gd name="T25" fmla="*/ 2031 h 2093"/>
                  <a:gd name="T26" fmla="*/ 7 w 2070"/>
                  <a:gd name="T27" fmla="*/ 1831 h 2093"/>
                  <a:gd name="T28" fmla="*/ 8 w 2070"/>
                  <a:gd name="T29" fmla="*/ 1471 h 2093"/>
                  <a:gd name="T30" fmla="*/ 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4" name="Freeform 13"/>
              <p:cNvSpPr>
                <a:spLocks/>
              </p:cNvSpPr>
              <p:nvPr/>
            </p:nvSpPr>
            <p:spPr bwMode="auto">
              <a:xfrm>
                <a:off x="2930" y="3607"/>
                <a:ext cx="377" cy="2093"/>
              </a:xfrm>
              <a:custGeom>
                <a:avLst/>
                <a:gdLst>
                  <a:gd name="T0" fmla="*/ 0 w 2070"/>
                  <a:gd name="T1" fmla="*/ 1041 h 2093"/>
                  <a:gd name="T2" fmla="*/ 1 w 2070"/>
                  <a:gd name="T3" fmla="*/ 651 h 2093"/>
                  <a:gd name="T4" fmla="*/ 2 w 2070"/>
                  <a:gd name="T5" fmla="*/ 321 h 2093"/>
                  <a:gd name="T6" fmla="*/ 3 w 2070"/>
                  <a:gd name="T7" fmla="*/ 51 h 2093"/>
                  <a:gd name="T8" fmla="*/ 3 w 2070"/>
                  <a:gd name="T9" fmla="*/ 11 h 2093"/>
                  <a:gd name="T10" fmla="*/ 4 w 2070"/>
                  <a:gd name="T11" fmla="*/ 101 h 2093"/>
                  <a:gd name="T12" fmla="*/ 5 w 2070"/>
                  <a:gd name="T13" fmla="*/ 321 h 2093"/>
                  <a:gd name="T14" fmla="*/ 5 w 2070"/>
                  <a:gd name="T15" fmla="*/ 611 h 2093"/>
                  <a:gd name="T16" fmla="*/ 6 w 2070"/>
                  <a:gd name="T17" fmla="*/ 1041 h 2093"/>
                  <a:gd name="T18" fmla="*/ 7 w 2070"/>
                  <a:gd name="T19" fmla="*/ 1631 h 2093"/>
                  <a:gd name="T20" fmla="*/ 8 w 2070"/>
                  <a:gd name="T21" fmla="*/ 1961 h 2093"/>
                  <a:gd name="T22" fmla="*/ 9 w 2070"/>
                  <a:gd name="T23" fmla="*/ 2081 h 2093"/>
                  <a:gd name="T24" fmla="*/ 10 w 2070"/>
                  <a:gd name="T25" fmla="*/ 2031 h 2093"/>
                  <a:gd name="T26" fmla="*/ 11 w 2070"/>
                  <a:gd name="T27" fmla="*/ 1831 h 2093"/>
                  <a:gd name="T28" fmla="*/ 12 w 2070"/>
                  <a:gd name="T29" fmla="*/ 1471 h 2093"/>
                  <a:gd name="T30" fmla="*/ 1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5" name="Freeform 14"/>
              <p:cNvSpPr>
                <a:spLocks/>
              </p:cNvSpPr>
              <p:nvPr/>
            </p:nvSpPr>
            <p:spPr bwMode="auto">
              <a:xfrm>
                <a:off x="3307" y="3607"/>
                <a:ext cx="433" cy="2093"/>
              </a:xfrm>
              <a:custGeom>
                <a:avLst/>
                <a:gdLst>
                  <a:gd name="T0" fmla="*/ 0 w 2070"/>
                  <a:gd name="T1" fmla="*/ 1041 h 2093"/>
                  <a:gd name="T2" fmla="*/ 1 w 2070"/>
                  <a:gd name="T3" fmla="*/ 651 h 2093"/>
                  <a:gd name="T4" fmla="*/ 2 w 2070"/>
                  <a:gd name="T5" fmla="*/ 321 h 2093"/>
                  <a:gd name="T6" fmla="*/ 4 w 2070"/>
                  <a:gd name="T7" fmla="*/ 51 h 2093"/>
                  <a:gd name="T8" fmla="*/ 5 w 2070"/>
                  <a:gd name="T9" fmla="*/ 11 h 2093"/>
                  <a:gd name="T10" fmla="*/ 6 w 2070"/>
                  <a:gd name="T11" fmla="*/ 101 h 2093"/>
                  <a:gd name="T12" fmla="*/ 7 w 2070"/>
                  <a:gd name="T13" fmla="*/ 321 h 2093"/>
                  <a:gd name="T14" fmla="*/ 8 w 2070"/>
                  <a:gd name="T15" fmla="*/ 611 h 2093"/>
                  <a:gd name="T16" fmla="*/ 9 w 2070"/>
                  <a:gd name="T17" fmla="*/ 1041 h 2093"/>
                  <a:gd name="T18" fmla="*/ 11 w 2070"/>
                  <a:gd name="T19" fmla="*/ 1631 h 2093"/>
                  <a:gd name="T20" fmla="*/ 13 w 2070"/>
                  <a:gd name="T21" fmla="*/ 1961 h 2093"/>
                  <a:gd name="T22" fmla="*/ 14 w 2070"/>
                  <a:gd name="T23" fmla="*/ 2081 h 2093"/>
                  <a:gd name="T24" fmla="*/ 15 w 2070"/>
                  <a:gd name="T25" fmla="*/ 2031 h 2093"/>
                  <a:gd name="T26" fmla="*/ 16 w 2070"/>
                  <a:gd name="T27" fmla="*/ 1831 h 2093"/>
                  <a:gd name="T28" fmla="*/ 18 w 2070"/>
                  <a:gd name="T29" fmla="*/ 1471 h 2093"/>
                  <a:gd name="T30" fmla="*/ 1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7" name="Line 15"/>
            <p:cNvSpPr>
              <a:spLocks noChangeShapeType="1"/>
            </p:cNvSpPr>
            <p:nvPr/>
          </p:nvSpPr>
          <p:spPr bwMode="auto">
            <a:xfrm>
              <a:off x="2500" y="1748"/>
              <a:ext cx="2789"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 name="Freeform 16"/>
            <p:cNvSpPr>
              <a:spLocks/>
            </p:cNvSpPr>
            <p:nvPr/>
          </p:nvSpPr>
          <p:spPr bwMode="auto">
            <a:xfrm>
              <a:off x="3670" y="1454"/>
              <a:ext cx="287" cy="603"/>
            </a:xfrm>
            <a:custGeom>
              <a:avLst/>
              <a:gdLst>
                <a:gd name="T0" fmla="*/ 0 w 2070"/>
                <a:gd name="T1" fmla="*/ 25 h 2093"/>
                <a:gd name="T2" fmla="*/ 0 w 2070"/>
                <a:gd name="T3" fmla="*/ 16 h 2093"/>
                <a:gd name="T4" fmla="*/ 1 w 2070"/>
                <a:gd name="T5" fmla="*/ 8 h 2093"/>
                <a:gd name="T6" fmla="*/ 1 w 2070"/>
                <a:gd name="T7" fmla="*/ 1 h 2093"/>
                <a:gd name="T8" fmla="*/ 1 w 2070"/>
                <a:gd name="T9" fmla="*/ 0 h 2093"/>
                <a:gd name="T10" fmla="*/ 2 w 2070"/>
                <a:gd name="T11" fmla="*/ 2 h 2093"/>
                <a:gd name="T12" fmla="*/ 2 w 2070"/>
                <a:gd name="T13" fmla="*/ 8 h 2093"/>
                <a:gd name="T14" fmla="*/ 2 w 2070"/>
                <a:gd name="T15" fmla="*/ 15 h 2093"/>
                <a:gd name="T16" fmla="*/ 3 w 2070"/>
                <a:gd name="T17" fmla="*/ 25 h 2093"/>
                <a:gd name="T18" fmla="*/ 3 w 2070"/>
                <a:gd name="T19" fmla="*/ 39 h 2093"/>
                <a:gd name="T20" fmla="*/ 4 w 2070"/>
                <a:gd name="T21" fmla="*/ 47 h 2093"/>
                <a:gd name="T22" fmla="*/ 4 w 2070"/>
                <a:gd name="T23" fmla="*/ 50 h 2093"/>
                <a:gd name="T24" fmla="*/ 4 w 2070"/>
                <a:gd name="T25" fmla="*/ 49 h 2093"/>
                <a:gd name="T26" fmla="*/ 5 w 2070"/>
                <a:gd name="T27" fmla="*/ 44 h 2093"/>
                <a:gd name="T28" fmla="*/ 5 w 2070"/>
                <a:gd name="T29" fmla="*/ 35 h 2093"/>
                <a:gd name="T30" fmla="*/ 6 w 2070"/>
                <a:gd name="T31" fmla="*/ 25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nvGrpSpPr>
            <p:cNvPr id="9" name="Group 17"/>
            <p:cNvGrpSpPr>
              <a:grpSpLocks/>
            </p:cNvGrpSpPr>
            <p:nvPr/>
          </p:nvGrpSpPr>
          <p:grpSpPr bwMode="auto">
            <a:xfrm flipH="1" flipV="1">
              <a:off x="3956" y="1454"/>
              <a:ext cx="1171" cy="610"/>
              <a:chOff x="1440" y="3584"/>
              <a:chExt cx="2300" cy="2116"/>
            </a:xfrm>
          </p:grpSpPr>
          <p:sp>
            <p:nvSpPr>
              <p:cNvPr id="90" name="Freeform 18"/>
              <p:cNvSpPr>
                <a:spLocks/>
              </p:cNvSpPr>
              <p:nvPr/>
            </p:nvSpPr>
            <p:spPr bwMode="auto">
              <a:xfrm>
                <a:off x="1440" y="3607"/>
                <a:ext cx="159"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0 w 2070"/>
                  <a:gd name="T13" fmla="*/ 321 h 2093"/>
                  <a:gd name="T14" fmla="*/ 0 w 2070"/>
                  <a:gd name="T15" fmla="*/ 611 h 2093"/>
                  <a:gd name="T16" fmla="*/ 0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1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1" name="Freeform 19"/>
              <p:cNvSpPr>
                <a:spLocks/>
              </p:cNvSpPr>
              <p:nvPr/>
            </p:nvSpPr>
            <p:spPr bwMode="auto">
              <a:xfrm>
                <a:off x="1599" y="3604"/>
                <a:ext cx="187" cy="2093"/>
              </a:xfrm>
              <a:custGeom>
                <a:avLst/>
                <a:gdLst>
                  <a:gd name="T0" fmla="*/ 0 w 2070"/>
                  <a:gd name="T1" fmla="*/ 1041 h 2093"/>
                  <a:gd name="T2" fmla="*/ 0 w 2070"/>
                  <a:gd name="T3" fmla="*/ 651 h 2093"/>
                  <a:gd name="T4" fmla="*/ 0 w 2070"/>
                  <a:gd name="T5" fmla="*/ 321 h 2093"/>
                  <a:gd name="T6" fmla="*/ 0 w 2070"/>
                  <a:gd name="T7" fmla="*/ 51 h 2093"/>
                  <a:gd name="T8" fmla="*/ 0 w 2070"/>
                  <a:gd name="T9" fmla="*/ 11 h 2093"/>
                  <a:gd name="T10" fmla="*/ 0 w 2070"/>
                  <a:gd name="T11" fmla="*/ 101 h 2093"/>
                  <a:gd name="T12" fmla="*/ 1 w 2070"/>
                  <a:gd name="T13" fmla="*/ 321 h 2093"/>
                  <a:gd name="T14" fmla="*/ 1 w 2070"/>
                  <a:gd name="T15" fmla="*/ 611 h 2093"/>
                  <a:gd name="T16" fmla="*/ 1 w 2070"/>
                  <a:gd name="T17" fmla="*/ 1041 h 2093"/>
                  <a:gd name="T18" fmla="*/ 1 w 2070"/>
                  <a:gd name="T19" fmla="*/ 1631 h 2093"/>
                  <a:gd name="T20" fmla="*/ 1 w 2070"/>
                  <a:gd name="T21" fmla="*/ 1961 h 2093"/>
                  <a:gd name="T22" fmla="*/ 1 w 2070"/>
                  <a:gd name="T23" fmla="*/ 2081 h 2093"/>
                  <a:gd name="T24" fmla="*/ 1 w 2070"/>
                  <a:gd name="T25" fmla="*/ 2031 h 2093"/>
                  <a:gd name="T26" fmla="*/ 1 w 2070"/>
                  <a:gd name="T27" fmla="*/ 1831 h 2093"/>
                  <a:gd name="T28" fmla="*/ 1 w 2070"/>
                  <a:gd name="T29" fmla="*/ 1471 h 2093"/>
                  <a:gd name="T30" fmla="*/ 2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2" name="Freeform 20"/>
              <p:cNvSpPr>
                <a:spLocks/>
              </p:cNvSpPr>
              <p:nvPr/>
            </p:nvSpPr>
            <p:spPr bwMode="auto">
              <a:xfrm>
                <a:off x="1786" y="3597"/>
                <a:ext cx="230" cy="2093"/>
              </a:xfrm>
              <a:custGeom>
                <a:avLst/>
                <a:gdLst>
                  <a:gd name="T0" fmla="*/ 0 w 2070"/>
                  <a:gd name="T1" fmla="*/ 1041 h 2093"/>
                  <a:gd name="T2" fmla="*/ 0 w 2070"/>
                  <a:gd name="T3" fmla="*/ 651 h 2093"/>
                  <a:gd name="T4" fmla="*/ 0 w 2070"/>
                  <a:gd name="T5" fmla="*/ 321 h 2093"/>
                  <a:gd name="T6" fmla="*/ 1 w 2070"/>
                  <a:gd name="T7" fmla="*/ 51 h 2093"/>
                  <a:gd name="T8" fmla="*/ 1 w 2070"/>
                  <a:gd name="T9" fmla="*/ 11 h 2093"/>
                  <a:gd name="T10" fmla="*/ 1 w 2070"/>
                  <a:gd name="T11" fmla="*/ 101 h 2093"/>
                  <a:gd name="T12" fmla="*/ 1 w 2070"/>
                  <a:gd name="T13" fmla="*/ 321 h 2093"/>
                  <a:gd name="T14" fmla="*/ 1 w 2070"/>
                  <a:gd name="T15" fmla="*/ 611 h 2093"/>
                  <a:gd name="T16" fmla="*/ 1 w 2070"/>
                  <a:gd name="T17" fmla="*/ 1041 h 2093"/>
                  <a:gd name="T18" fmla="*/ 2 w 2070"/>
                  <a:gd name="T19" fmla="*/ 1631 h 2093"/>
                  <a:gd name="T20" fmla="*/ 2 w 2070"/>
                  <a:gd name="T21" fmla="*/ 1961 h 2093"/>
                  <a:gd name="T22" fmla="*/ 2 w 2070"/>
                  <a:gd name="T23" fmla="*/ 2081 h 2093"/>
                  <a:gd name="T24" fmla="*/ 2 w 2070"/>
                  <a:gd name="T25" fmla="*/ 2031 h 2093"/>
                  <a:gd name="T26" fmla="*/ 2 w 2070"/>
                  <a:gd name="T27" fmla="*/ 1831 h 2093"/>
                  <a:gd name="T28" fmla="*/ 3 w 2070"/>
                  <a:gd name="T29" fmla="*/ 1471 h 2093"/>
                  <a:gd name="T30" fmla="*/ 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3" name="Freeform 21"/>
              <p:cNvSpPr>
                <a:spLocks/>
              </p:cNvSpPr>
              <p:nvPr/>
            </p:nvSpPr>
            <p:spPr bwMode="auto">
              <a:xfrm>
                <a:off x="2016" y="3584"/>
                <a:ext cx="276" cy="2093"/>
              </a:xfrm>
              <a:custGeom>
                <a:avLst/>
                <a:gdLst>
                  <a:gd name="T0" fmla="*/ 0 w 2070"/>
                  <a:gd name="T1" fmla="*/ 1041 h 2093"/>
                  <a:gd name="T2" fmla="*/ 0 w 2070"/>
                  <a:gd name="T3" fmla="*/ 651 h 2093"/>
                  <a:gd name="T4" fmla="*/ 1 w 2070"/>
                  <a:gd name="T5" fmla="*/ 321 h 2093"/>
                  <a:gd name="T6" fmla="*/ 1 w 2070"/>
                  <a:gd name="T7" fmla="*/ 51 h 2093"/>
                  <a:gd name="T8" fmla="*/ 1 w 2070"/>
                  <a:gd name="T9" fmla="*/ 11 h 2093"/>
                  <a:gd name="T10" fmla="*/ 2 w 2070"/>
                  <a:gd name="T11" fmla="*/ 101 h 2093"/>
                  <a:gd name="T12" fmla="*/ 2 w 2070"/>
                  <a:gd name="T13" fmla="*/ 321 h 2093"/>
                  <a:gd name="T14" fmla="*/ 2 w 2070"/>
                  <a:gd name="T15" fmla="*/ 611 h 2093"/>
                  <a:gd name="T16" fmla="*/ 2 w 2070"/>
                  <a:gd name="T17" fmla="*/ 1041 h 2093"/>
                  <a:gd name="T18" fmla="*/ 3 w 2070"/>
                  <a:gd name="T19" fmla="*/ 1631 h 2093"/>
                  <a:gd name="T20" fmla="*/ 3 w 2070"/>
                  <a:gd name="T21" fmla="*/ 1961 h 2093"/>
                  <a:gd name="T22" fmla="*/ 4 w 2070"/>
                  <a:gd name="T23" fmla="*/ 2081 h 2093"/>
                  <a:gd name="T24" fmla="*/ 4 w 2070"/>
                  <a:gd name="T25" fmla="*/ 2031 h 2093"/>
                  <a:gd name="T26" fmla="*/ 4 w 2070"/>
                  <a:gd name="T27" fmla="*/ 1831 h 2093"/>
                  <a:gd name="T28" fmla="*/ 5 w 2070"/>
                  <a:gd name="T29" fmla="*/ 1471 h 2093"/>
                  <a:gd name="T30" fmla="*/ 5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4" name="Freeform 22"/>
              <p:cNvSpPr>
                <a:spLocks/>
              </p:cNvSpPr>
              <p:nvPr/>
            </p:nvSpPr>
            <p:spPr bwMode="auto">
              <a:xfrm>
                <a:off x="2292" y="3584"/>
                <a:ext cx="304" cy="2093"/>
              </a:xfrm>
              <a:custGeom>
                <a:avLst/>
                <a:gdLst>
                  <a:gd name="T0" fmla="*/ 0 w 2070"/>
                  <a:gd name="T1" fmla="*/ 1041 h 2093"/>
                  <a:gd name="T2" fmla="*/ 0 w 2070"/>
                  <a:gd name="T3" fmla="*/ 651 h 2093"/>
                  <a:gd name="T4" fmla="*/ 1 w 2070"/>
                  <a:gd name="T5" fmla="*/ 321 h 2093"/>
                  <a:gd name="T6" fmla="*/ 1 w 2070"/>
                  <a:gd name="T7" fmla="*/ 51 h 2093"/>
                  <a:gd name="T8" fmla="*/ 2 w 2070"/>
                  <a:gd name="T9" fmla="*/ 11 h 2093"/>
                  <a:gd name="T10" fmla="*/ 2 w 2070"/>
                  <a:gd name="T11" fmla="*/ 101 h 2093"/>
                  <a:gd name="T12" fmla="*/ 2 w 2070"/>
                  <a:gd name="T13" fmla="*/ 321 h 2093"/>
                  <a:gd name="T14" fmla="*/ 3 w 2070"/>
                  <a:gd name="T15" fmla="*/ 611 h 2093"/>
                  <a:gd name="T16" fmla="*/ 3 w 2070"/>
                  <a:gd name="T17" fmla="*/ 1041 h 2093"/>
                  <a:gd name="T18" fmla="*/ 4 w 2070"/>
                  <a:gd name="T19" fmla="*/ 1631 h 2093"/>
                  <a:gd name="T20" fmla="*/ 4 w 2070"/>
                  <a:gd name="T21" fmla="*/ 1961 h 2093"/>
                  <a:gd name="T22" fmla="*/ 5 w 2070"/>
                  <a:gd name="T23" fmla="*/ 2081 h 2093"/>
                  <a:gd name="T24" fmla="*/ 5 w 2070"/>
                  <a:gd name="T25" fmla="*/ 2031 h 2093"/>
                  <a:gd name="T26" fmla="*/ 6 w 2070"/>
                  <a:gd name="T27" fmla="*/ 1831 h 2093"/>
                  <a:gd name="T28" fmla="*/ 6 w 2070"/>
                  <a:gd name="T29" fmla="*/ 1471 h 2093"/>
                  <a:gd name="T30" fmla="*/ 7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5" name="Freeform 23"/>
              <p:cNvSpPr>
                <a:spLocks/>
              </p:cNvSpPr>
              <p:nvPr/>
            </p:nvSpPr>
            <p:spPr bwMode="auto">
              <a:xfrm>
                <a:off x="2596" y="3597"/>
                <a:ext cx="334" cy="2093"/>
              </a:xfrm>
              <a:custGeom>
                <a:avLst/>
                <a:gdLst>
                  <a:gd name="T0" fmla="*/ 0 w 2070"/>
                  <a:gd name="T1" fmla="*/ 1041 h 2093"/>
                  <a:gd name="T2" fmla="*/ 0 w 2070"/>
                  <a:gd name="T3" fmla="*/ 651 h 2093"/>
                  <a:gd name="T4" fmla="*/ 1 w 2070"/>
                  <a:gd name="T5" fmla="*/ 321 h 2093"/>
                  <a:gd name="T6" fmla="*/ 2 w 2070"/>
                  <a:gd name="T7" fmla="*/ 51 h 2093"/>
                  <a:gd name="T8" fmla="*/ 2 w 2070"/>
                  <a:gd name="T9" fmla="*/ 11 h 2093"/>
                  <a:gd name="T10" fmla="*/ 3 w 2070"/>
                  <a:gd name="T11" fmla="*/ 101 h 2093"/>
                  <a:gd name="T12" fmla="*/ 3 w 2070"/>
                  <a:gd name="T13" fmla="*/ 321 h 2093"/>
                  <a:gd name="T14" fmla="*/ 4 w 2070"/>
                  <a:gd name="T15" fmla="*/ 611 h 2093"/>
                  <a:gd name="T16" fmla="*/ 4 w 2070"/>
                  <a:gd name="T17" fmla="*/ 1041 h 2093"/>
                  <a:gd name="T18" fmla="*/ 5 w 2070"/>
                  <a:gd name="T19" fmla="*/ 1631 h 2093"/>
                  <a:gd name="T20" fmla="*/ 6 w 2070"/>
                  <a:gd name="T21" fmla="*/ 1961 h 2093"/>
                  <a:gd name="T22" fmla="*/ 6 w 2070"/>
                  <a:gd name="T23" fmla="*/ 2081 h 2093"/>
                  <a:gd name="T24" fmla="*/ 7 w 2070"/>
                  <a:gd name="T25" fmla="*/ 2031 h 2093"/>
                  <a:gd name="T26" fmla="*/ 7 w 2070"/>
                  <a:gd name="T27" fmla="*/ 1831 h 2093"/>
                  <a:gd name="T28" fmla="*/ 8 w 2070"/>
                  <a:gd name="T29" fmla="*/ 1471 h 2093"/>
                  <a:gd name="T30" fmla="*/ 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6" name="Freeform 24"/>
              <p:cNvSpPr>
                <a:spLocks/>
              </p:cNvSpPr>
              <p:nvPr/>
            </p:nvSpPr>
            <p:spPr bwMode="auto">
              <a:xfrm>
                <a:off x="2930" y="3607"/>
                <a:ext cx="377" cy="2093"/>
              </a:xfrm>
              <a:custGeom>
                <a:avLst/>
                <a:gdLst>
                  <a:gd name="T0" fmla="*/ 0 w 2070"/>
                  <a:gd name="T1" fmla="*/ 1041 h 2093"/>
                  <a:gd name="T2" fmla="*/ 1 w 2070"/>
                  <a:gd name="T3" fmla="*/ 651 h 2093"/>
                  <a:gd name="T4" fmla="*/ 2 w 2070"/>
                  <a:gd name="T5" fmla="*/ 321 h 2093"/>
                  <a:gd name="T6" fmla="*/ 3 w 2070"/>
                  <a:gd name="T7" fmla="*/ 51 h 2093"/>
                  <a:gd name="T8" fmla="*/ 3 w 2070"/>
                  <a:gd name="T9" fmla="*/ 11 h 2093"/>
                  <a:gd name="T10" fmla="*/ 4 w 2070"/>
                  <a:gd name="T11" fmla="*/ 101 h 2093"/>
                  <a:gd name="T12" fmla="*/ 5 w 2070"/>
                  <a:gd name="T13" fmla="*/ 321 h 2093"/>
                  <a:gd name="T14" fmla="*/ 5 w 2070"/>
                  <a:gd name="T15" fmla="*/ 611 h 2093"/>
                  <a:gd name="T16" fmla="*/ 6 w 2070"/>
                  <a:gd name="T17" fmla="*/ 1041 h 2093"/>
                  <a:gd name="T18" fmla="*/ 7 w 2070"/>
                  <a:gd name="T19" fmla="*/ 1631 h 2093"/>
                  <a:gd name="T20" fmla="*/ 8 w 2070"/>
                  <a:gd name="T21" fmla="*/ 1961 h 2093"/>
                  <a:gd name="T22" fmla="*/ 9 w 2070"/>
                  <a:gd name="T23" fmla="*/ 2081 h 2093"/>
                  <a:gd name="T24" fmla="*/ 10 w 2070"/>
                  <a:gd name="T25" fmla="*/ 2031 h 2093"/>
                  <a:gd name="T26" fmla="*/ 11 w 2070"/>
                  <a:gd name="T27" fmla="*/ 1831 h 2093"/>
                  <a:gd name="T28" fmla="*/ 12 w 2070"/>
                  <a:gd name="T29" fmla="*/ 1471 h 2093"/>
                  <a:gd name="T30" fmla="*/ 13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7" name="Freeform 25"/>
              <p:cNvSpPr>
                <a:spLocks/>
              </p:cNvSpPr>
              <p:nvPr/>
            </p:nvSpPr>
            <p:spPr bwMode="auto">
              <a:xfrm>
                <a:off x="3307" y="3607"/>
                <a:ext cx="433" cy="2093"/>
              </a:xfrm>
              <a:custGeom>
                <a:avLst/>
                <a:gdLst>
                  <a:gd name="T0" fmla="*/ 0 w 2070"/>
                  <a:gd name="T1" fmla="*/ 1041 h 2093"/>
                  <a:gd name="T2" fmla="*/ 1 w 2070"/>
                  <a:gd name="T3" fmla="*/ 651 h 2093"/>
                  <a:gd name="T4" fmla="*/ 2 w 2070"/>
                  <a:gd name="T5" fmla="*/ 321 h 2093"/>
                  <a:gd name="T6" fmla="*/ 4 w 2070"/>
                  <a:gd name="T7" fmla="*/ 51 h 2093"/>
                  <a:gd name="T8" fmla="*/ 5 w 2070"/>
                  <a:gd name="T9" fmla="*/ 11 h 2093"/>
                  <a:gd name="T10" fmla="*/ 6 w 2070"/>
                  <a:gd name="T11" fmla="*/ 101 h 2093"/>
                  <a:gd name="T12" fmla="*/ 7 w 2070"/>
                  <a:gd name="T13" fmla="*/ 321 h 2093"/>
                  <a:gd name="T14" fmla="*/ 8 w 2070"/>
                  <a:gd name="T15" fmla="*/ 611 h 2093"/>
                  <a:gd name="T16" fmla="*/ 9 w 2070"/>
                  <a:gd name="T17" fmla="*/ 1041 h 2093"/>
                  <a:gd name="T18" fmla="*/ 11 w 2070"/>
                  <a:gd name="T19" fmla="*/ 1631 h 2093"/>
                  <a:gd name="T20" fmla="*/ 13 w 2070"/>
                  <a:gd name="T21" fmla="*/ 1961 h 2093"/>
                  <a:gd name="T22" fmla="*/ 14 w 2070"/>
                  <a:gd name="T23" fmla="*/ 2081 h 2093"/>
                  <a:gd name="T24" fmla="*/ 15 w 2070"/>
                  <a:gd name="T25" fmla="*/ 2031 h 2093"/>
                  <a:gd name="T26" fmla="*/ 16 w 2070"/>
                  <a:gd name="T27" fmla="*/ 1831 h 2093"/>
                  <a:gd name="T28" fmla="*/ 18 w 2070"/>
                  <a:gd name="T29" fmla="*/ 1471 h 2093"/>
                  <a:gd name="T30" fmla="*/ 19 w 2070"/>
                  <a:gd name="T31" fmla="*/ 1041 h 20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70"/>
                  <a:gd name="T49" fmla="*/ 0 h 2093"/>
                  <a:gd name="T50" fmla="*/ 2070 w 2070"/>
                  <a:gd name="T51" fmla="*/ 2093 h 20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70" h="2093">
                    <a:moveTo>
                      <a:pt x="0" y="1041"/>
                    </a:moveTo>
                    <a:cubicBezTo>
                      <a:pt x="43" y="906"/>
                      <a:pt x="87" y="771"/>
                      <a:pt x="130" y="651"/>
                    </a:cubicBezTo>
                    <a:cubicBezTo>
                      <a:pt x="173" y="531"/>
                      <a:pt x="212" y="421"/>
                      <a:pt x="260" y="321"/>
                    </a:cubicBezTo>
                    <a:cubicBezTo>
                      <a:pt x="308" y="221"/>
                      <a:pt x="377" y="102"/>
                      <a:pt x="420" y="51"/>
                    </a:cubicBezTo>
                    <a:cubicBezTo>
                      <a:pt x="463" y="0"/>
                      <a:pt x="480" y="3"/>
                      <a:pt x="520" y="11"/>
                    </a:cubicBezTo>
                    <a:cubicBezTo>
                      <a:pt x="560" y="19"/>
                      <a:pt x="615" y="49"/>
                      <a:pt x="660" y="101"/>
                    </a:cubicBezTo>
                    <a:cubicBezTo>
                      <a:pt x="705" y="153"/>
                      <a:pt x="750" y="236"/>
                      <a:pt x="790" y="321"/>
                    </a:cubicBezTo>
                    <a:cubicBezTo>
                      <a:pt x="830" y="406"/>
                      <a:pt x="860" y="491"/>
                      <a:pt x="900" y="611"/>
                    </a:cubicBezTo>
                    <a:cubicBezTo>
                      <a:pt x="940" y="731"/>
                      <a:pt x="975" y="871"/>
                      <a:pt x="1030" y="1041"/>
                    </a:cubicBezTo>
                    <a:cubicBezTo>
                      <a:pt x="1085" y="1211"/>
                      <a:pt x="1172" y="1478"/>
                      <a:pt x="1230" y="1631"/>
                    </a:cubicBezTo>
                    <a:cubicBezTo>
                      <a:pt x="1288" y="1784"/>
                      <a:pt x="1330" y="1886"/>
                      <a:pt x="1380" y="1961"/>
                    </a:cubicBezTo>
                    <a:cubicBezTo>
                      <a:pt x="1430" y="2036"/>
                      <a:pt x="1485" y="2069"/>
                      <a:pt x="1530" y="2081"/>
                    </a:cubicBezTo>
                    <a:cubicBezTo>
                      <a:pt x="1575" y="2093"/>
                      <a:pt x="1608" y="2073"/>
                      <a:pt x="1650" y="2031"/>
                    </a:cubicBezTo>
                    <a:cubicBezTo>
                      <a:pt x="1692" y="1989"/>
                      <a:pt x="1735" y="1924"/>
                      <a:pt x="1780" y="1831"/>
                    </a:cubicBezTo>
                    <a:cubicBezTo>
                      <a:pt x="1825" y="1738"/>
                      <a:pt x="1872" y="1603"/>
                      <a:pt x="1920" y="1471"/>
                    </a:cubicBezTo>
                    <a:cubicBezTo>
                      <a:pt x="1968" y="1339"/>
                      <a:pt x="2019" y="1190"/>
                      <a:pt x="2070" y="10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0" name="Line 26"/>
            <p:cNvSpPr>
              <a:spLocks noChangeShapeType="1"/>
            </p:cNvSpPr>
            <p:nvPr/>
          </p:nvSpPr>
          <p:spPr bwMode="auto">
            <a:xfrm>
              <a:off x="2679" y="1752"/>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7"/>
            <p:cNvSpPr>
              <a:spLocks noChangeShapeType="1"/>
            </p:cNvSpPr>
            <p:nvPr/>
          </p:nvSpPr>
          <p:spPr bwMode="auto">
            <a:xfrm>
              <a:off x="2796" y="1748"/>
              <a:ext cx="0" cy="676"/>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8"/>
            <p:cNvSpPr>
              <a:spLocks noChangeShapeType="1"/>
            </p:cNvSpPr>
            <p:nvPr/>
          </p:nvSpPr>
          <p:spPr bwMode="auto">
            <a:xfrm>
              <a:off x="2932" y="1748"/>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9"/>
            <p:cNvSpPr>
              <a:spLocks noChangeShapeType="1"/>
            </p:cNvSpPr>
            <p:nvPr/>
          </p:nvSpPr>
          <p:spPr bwMode="auto">
            <a:xfrm>
              <a:off x="3257" y="1752"/>
              <a:ext cx="0" cy="668"/>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0"/>
            <p:cNvSpPr>
              <a:spLocks noChangeShapeType="1"/>
            </p:cNvSpPr>
            <p:nvPr/>
          </p:nvSpPr>
          <p:spPr bwMode="auto">
            <a:xfrm>
              <a:off x="3452" y="1752"/>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1"/>
            <p:cNvSpPr>
              <a:spLocks noChangeShapeType="1"/>
            </p:cNvSpPr>
            <p:nvPr/>
          </p:nvSpPr>
          <p:spPr bwMode="auto">
            <a:xfrm>
              <a:off x="3672" y="1752"/>
              <a:ext cx="0" cy="68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2"/>
            <p:cNvSpPr>
              <a:spLocks noChangeShapeType="1"/>
            </p:cNvSpPr>
            <p:nvPr/>
          </p:nvSpPr>
          <p:spPr bwMode="auto">
            <a:xfrm>
              <a:off x="3090" y="1750"/>
              <a:ext cx="0" cy="684"/>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33"/>
            <p:cNvSpPr>
              <a:spLocks noChangeShapeType="1"/>
            </p:cNvSpPr>
            <p:nvPr/>
          </p:nvSpPr>
          <p:spPr bwMode="auto">
            <a:xfrm>
              <a:off x="3956" y="1752"/>
              <a:ext cx="0" cy="664"/>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109"/>
            <p:cNvGrpSpPr>
              <a:grpSpLocks/>
            </p:cNvGrpSpPr>
            <p:nvPr/>
          </p:nvGrpSpPr>
          <p:grpSpPr bwMode="auto">
            <a:xfrm>
              <a:off x="4176" y="1748"/>
              <a:ext cx="952" cy="676"/>
              <a:chOff x="4176" y="1748"/>
              <a:chExt cx="952" cy="676"/>
            </a:xfrm>
          </p:grpSpPr>
          <p:sp>
            <p:nvSpPr>
              <p:cNvPr id="82" name="Line 34"/>
              <p:cNvSpPr>
                <a:spLocks noChangeShapeType="1"/>
              </p:cNvSpPr>
              <p:nvPr/>
            </p:nvSpPr>
            <p:spPr bwMode="auto">
              <a:xfrm>
                <a:off x="4176" y="1748"/>
                <a:ext cx="0" cy="676"/>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35"/>
              <p:cNvSpPr>
                <a:spLocks noChangeShapeType="1"/>
              </p:cNvSpPr>
              <p:nvPr/>
            </p:nvSpPr>
            <p:spPr bwMode="auto">
              <a:xfrm>
                <a:off x="4368" y="1752"/>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36"/>
              <p:cNvSpPr>
                <a:spLocks noChangeShapeType="1"/>
              </p:cNvSpPr>
              <p:nvPr/>
            </p:nvSpPr>
            <p:spPr bwMode="auto">
              <a:xfrm>
                <a:off x="4540" y="1752"/>
                <a:ext cx="0" cy="668"/>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37"/>
              <p:cNvSpPr>
                <a:spLocks noChangeShapeType="1"/>
              </p:cNvSpPr>
              <p:nvPr/>
            </p:nvSpPr>
            <p:spPr bwMode="auto">
              <a:xfrm>
                <a:off x="4836" y="1756"/>
                <a:ext cx="0" cy="668"/>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38"/>
              <p:cNvSpPr>
                <a:spLocks noChangeShapeType="1"/>
              </p:cNvSpPr>
              <p:nvPr/>
            </p:nvSpPr>
            <p:spPr bwMode="auto">
              <a:xfrm>
                <a:off x="4952" y="1752"/>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39"/>
              <p:cNvSpPr>
                <a:spLocks noChangeShapeType="1"/>
              </p:cNvSpPr>
              <p:nvPr/>
            </p:nvSpPr>
            <p:spPr bwMode="auto">
              <a:xfrm>
                <a:off x="5051" y="1752"/>
                <a:ext cx="0" cy="668"/>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40"/>
              <p:cNvSpPr>
                <a:spLocks noChangeShapeType="1"/>
              </p:cNvSpPr>
              <p:nvPr/>
            </p:nvSpPr>
            <p:spPr bwMode="auto">
              <a:xfrm>
                <a:off x="5128" y="1752"/>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41"/>
              <p:cNvSpPr>
                <a:spLocks noChangeShapeType="1"/>
              </p:cNvSpPr>
              <p:nvPr/>
            </p:nvSpPr>
            <p:spPr bwMode="auto">
              <a:xfrm>
                <a:off x="4695" y="1756"/>
                <a:ext cx="0" cy="664"/>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Line 42"/>
            <p:cNvSpPr>
              <a:spLocks noChangeShapeType="1"/>
            </p:cNvSpPr>
            <p:nvPr/>
          </p:nvSpPr>
          <p:spPr bwMode="auto">
            <a:xfrm>
              <a:off x="2504" y="2708"/>
              <a:ext cx="2789"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0" name="Line 43"/>
            <p:cNvSpPr>
              <a:spLocks noChangeShapeType="1"/>
            </p:cNvSpPr>
            <p:nvPr/>
          </p:nvSpPr>
          <p:spPr bwMode="auto">
            <a:xfrm flipV="1">
              <a:off x="2496" y="2248"/>
              <a:ext cx="0" cy="456"/>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1" name="Rectangle 44"/>
            <p:cNvSpPr>
              <a:spLocks noChangeArrowheads="1"/>
            </p:cNvSpPr>
            <p:nvPr/>
          </p:nvSpPr>
          <p:spPr bwMode="auto">
            <a:xfrm>
              <a:off x="249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2" name="Rectangle 45"/>
            <p:cNvSpPr>
              <a:spLocks noChangeArrowheads="1"/>
            </p:cNvSpPr>
            <p:nvPr/>
          </p:nvSpPr>
          <p:spPr bwMode="auto">
            <a:xfrm>
              <a:off x="2580"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3" name="Rectangle 46"/>
            <p:cNvSpPr>
              <a:spLocks noChangeArrowheads="1"/>
            </p:cNvSpPr>
            <p:nvPr/>
          </p:nvSpPr>
          <p:spPr bwMode="auto">
            <a:xfrm>
              <a:off x="2680"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4" name="Rectangle 47"/>
            <p:cNvSpPr>
              <a:spLocks noChangeArrowheads="1"/>
            </p:cNvSpPr>
            <p:nvPr/>
          </p:nvSpPr>
          <p:spPr bwMode="auto">
            <a:xfrm>
              <a:off x="279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5" name="Rectangle 48"/>
            <p:cNvSpPr>
              <a:spLocks noChangeArrowheads="1"/>
            </p:cNvSpPr>
            <p:nvPr/>
          </p:nvSpPr>
          <p:spPr bwMode="auto">
            <a:xfrm>
              <a:off x="2932"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6" name="Rectangle 49"/>
            <p:cNvSpPr>
              <a:spLocks noChangeArrowheads="1"/>
            </p:cNvSpPr>
            <p:nvPr/>
          </p:nvSpPr>
          <p:spPr bwMode="auto">
            <a:xfrm>
              <a:off x="3088"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7" name="Rectangle 50"/>
            <p:cNvSpPr>
              <a:spLocks noChangeArrowheads="1"/>
            </p:cNvSpPr>
            <p:nvPr/>
          </p:nvSpPr>
          <p:spPr bwMode="auto">
            <a:xfrm>
              <a:off x="325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8" name="Rectangle 51"/>
            <p:cNvSpPr>
              <a:spLocks noChangeArrowheads="1"/>
            </p:cNvSpPr>
            <p:nvPr/>
          </p:nvSpPr>
          <p:spPr bwMode="auto">
            <a:xfrm>
              <a:off x="3452"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9" name="Rectangle 52"/>
            <p:cNvSpPr>
              <a:spLocks noChangeArrowheads="1"/>
            </p:cNvSpPr>
            <p:nvPr/>
          </p:nvSpPr>
          <p:spPr bwMode="auto">
            <a:xfrm>
              <a:off x="3672"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0" name="Rectangle 53"/>
            <p:cNvSpPr>
              <a:spLocks noChangeArrowheads="1"/>
            </p:cNvSpPr>
            <p:nvPr/>
          </p:nvSpPr>
          <p:spPr bwMode="auto">
            <a:xfrm>
              <a:off x="395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1" name="Rectangle 54"/>
            <p:cNvSpPr>
              <a:spLocks noChangeArrowheads="1"/>
            </p:cNvSpPr>
            <p:nvPr/>
          </p:nvSpPr>
          <p:spPr bwMode="auto">
            <a:xfrm>
              <a:off x="417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2" name="Rectangle 55"/>
            <p:cNvSpPr>
              <a:spLocks noChangeArrowheads="1"/>
            </p:cNvSpPr>
            <p:nvPr/>
          </p:nvSpPr>
          <p:spPr bwMode="auto">
            <a:xfrm>
              <a:off x="4368"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3" name="Rectangle 56"/>
            <p:cNvSpPr>
              <a:spLocks noChangeArrowheads="1"/>
            </p:cNvSpPr>
            <p:nvPr/>
          </p:nvSpPr>
          <p:spPr bwMode="auto">
            <a:xfrm>
              <a:off x="4540"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4" name="Rectangle 57"/>
            <p:cNvSpPr>
              <a:spLocks noChangeArrowheads="1"/>
            </p:cNvSpPr>
            <p:nvPr/>
          </p:nvSpPr>
          <p:spPr bwMode="auto">
            <a:xfrm>
              <a:off x="469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5" name="Rectangle 58"/>
            <p:cNvSpPr>
              <a:spLocks noChangeArrowheads="1"/>
            </p:cNvSpPr>
            <p:nvPr/>
          </p:nvSpPr>
          <p:spPr bwMode="auto">
            <a:xfrm>
              <a:off x="4836"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6" name="Rectangle 59"/>
            <p:cNvSpPr>
              <a:spLocks noChangeArrowheads="1"/>
            </p:cNvSpPr>
            <p:nvPr/>
          </p:nvSpPr>
          <p:spPr bwMode="auto">
            <a:xfrm>
              <a:off x="4952"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7" name="Rectangle 60"/>
            <p:cNvSpPr>
              <a:spLocks noChangeArrowheads="1"/>
            </p:cNvSpPr>
            <p:nvPr/>
          </p:nvSpPr>
          <p:spPr bwMode="auto">
            <a:xfrm>
              <a:off x="5050"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8" name="Rectangle 61"/>
            <p:cNvSpPr>
              <a:spLocks noChangeArrowheads="1"/>
            </p:cNvSpPr>
            <p:nvPr/>
          </p:nvSpPr>
          <p:spPr bwMode="auto">
            <a:xfrm>
              <a:off x="5128" y="2428"/>
              <a:ext cx="3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9" name="Freeform 62"/>
            <p:cNvSpPr>
              <a:spLocks/>
            </p:cNvSpPr>
            <p:nvPr/>
          </p:nvSpPr>
          <p:spPr bwMode="auto">
            <a:xfrm>
              <a:off x="2496" y="3032"/>
              <a:ext cx="2681" cy="492"/>
            </a:xfrm>
            <a:custGeom>
              <a:avLst/>
              <a:gdLst>
                <a:gd name="T0" fmla="*/ 0 w 2830"/>
                <a:gd name="T1" fmla="*/ 0 h 2355"/>
                <a:gd name="T2" fmla="*/ 264 w 2830"/>
                <a:gd name="T3" fmla="*/ 3 h 2355"/>
                <a:gd name="T4" fmla="*/ 510 w 2830"/>
                <a:gd name="T5" fmla="*/ 8 h 2355"/>
                <a:gd name="T6" fmla="*/ 816 w 2830"/>
                <a:gd name="T7" fmla="*/ 17 h 2355"/>
                <a:gd name="T8" fmla="*/ 1071 w 2830"/>
                <a:gd name="T9" fmla="*/ 20 h 2355"/>
                <a:gd name="T10" fmla="*/ 1233 w 2830"/>
                <a:gd name="T11" fmla="*/ 21 h 2355"/>
                <a:gd name="T12" fmla="*/ 1488 w 2830"/>
                <a:gd name="T13" fmla="*/ 18 h 2355"/>
                <a:gd name="T14" fmla="*/ 1632 w 2830"/>
                <a:gd name="T15" fmla="*/ 15 h 2355"/>
                <a:gd name="T16" fmla="*/ 1836 w 2830"/>
                <a:gd name="T17" fmla="*/ 10 h 2355"/>
                <a:gd name="T18" fmla="*/ 2193 w 2830"/>
                <a:gd name="T19" fmla="*/ 2 h 2355"/>
                <a:gd name="T20" fmla="*/ 2406 w 2830"/>
                <a:gd name="T21" fmla="*/ 0 h 23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0"/>
                <a:gd name="T34" fmla="*/ 0 h 2355"/>
                <a:gd name="T35" fmla="*/ 2830 w 2830"/>
                <a:gd name="T36" fmla="*/ 2355 h 23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0" h="2355">
                  <a:moveTo>
                    <a:pt x="0" y="15"/>
                  </a:moveTo>
                  <a:cubicBezTo>
                    <a:pt x="105" y="86"/>
                    <a:pt x="210" y="157"/>
                    <a:pt x="310" y="305"/>
                  </a:cubicBezTo>
                  <a:cubicBezTo>
                    <a:pt x="410" y="453"/>
                    <a:pt x="492" y="655"/>
                    <a:pt x="600" y="905"/>
                  </a:cubicBezTo>
                  <a:cubicBezTo>
                    <a:pt x="708" y="1155"/>
                    <a:pt x="850" y="1580"/>
                    <a:pt x="960" y="1805"/>
                  </a:cubicBezTo>
                  <a:cubicBezTo>
                    <a:pt x="1070" y="2030"/>
                    <a:pt x="1178" y="2170"/>
                    <a:pt x="1260" y="2255"/>
                  </a:cubicBezTo>
                  <a:cubicBezTo>
                    <a:pt x="1342" y="2340"/>
                    <a:pt x="1368" y="2355"/>
                    <a:pt x="1450" y="2315"/>
                  </a:cubicBezTo>
                  <a:cubicBezTo>
                    <a:pt x="1532" y="2275"/>
                    <a:pt x="1672" y="2130"/>
                    <a:pt x="1750" y="2015"/>
                  </a:cubicBezTo>
                  <a:cubicBezTo>
                    <a:pt x="1828" y="1900"/>
                    <a:pt x="1852" y="1785"/>
                    <a:pt x="1920" y="1625"/>
                  </a:cubicBezTo>
                  <a:cubicBezTo>
                    <a:pt x="1988" y="1465"/>
                    <a:pt x="2050" y="1297"/>
                    <a:pt x="2160" y="1055"/>
                  </a:cubicBezTo>
                  <a:cubicBezTo>
                    <a:pt x="2270" y="813"/>
                    <a:pt x="2468" y="340"/>
                    <a:pt x="2580" y="170"/>
                  </a:cubicBezTo>
                  <a:cubicBezTo>
                    <a:pt x="2692" y="0"/>
                    <a:pt x="2778" y="63"/>
                    <a:pt x="2830" y="3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0" name="Line 63"/>
            <p:cNvSpPr>
              <a:spLocks noChangeShapeType="1"/>
            </p:cNvSpPr>
            <p:nvPr/>
          </p:nvSpPr>
          <p:spPr bwMode="auto">
            <a:xfrm>
              <a:off x="2500" y="3288"/>
              <a:ext cx="2789"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 name="Line 64"/>
            <p:cNvSpPr>
              <a:spLocks noChangeShapeType="1"/>
            </p:cNvSpPr>
            <p:nvPr/>
          </p:nvSpPr>
          <p:spPr bwMode="auto">
            <a:xfrm flipV="1">
              <a:off x="2496" y="2776"/>
              <a:ext cx="0" cy="86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2" name="Text Box 65"/>
            <p:cNvSpPr txBox="1">
              <a:spLocks noChangeArrowheads="1"/>
            </p:cNvSpPr>
            <p:nvPr/>
          </p:nvSpPr>
          <p:spPr bwMode="auto">
            <a:xfrm>
              <a:off x="2311" y="2744"/>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o</a:t>
              </a:r>
            </a:p>
          </p:txBody>
        </p:sp>
        <p:sp>
          <p:nvSpPr>
            <p:cNvPr id="43" name="Text Box 66"/>
            <p:cNvSpPr txBox="1">
              <a:spLocks noChangeArrowheads="1"/>
            </p:cNvSpPr>
            <p:nvPr/>
          </p:nvSpPr>
          <p:spPr bwMode="auto">
            <a:xfrm>
              <a:off x="2326" y="3204"/>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O</a:t>
              </a:r>
            </a:p>
          </p:txBody>
        </p:sp>
        <p:sp>
          <p:nvSpPr>
            <p:cNvPr id="44" name="Text Box 67"/>
            <p:cNvSpPr txBox="1">
              <a:spLocks noChangeArrowheads="1"/>
            </p:cNvSpPr>
            <p:nvPr/>
          </p:nvSpPr>
          <p:spPr bwMode="auto">
            <a:xfrm>
              <a:off x="2118" y="3196"/>
              <a:ext cx="3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c)</a:t>
              </a:r>
            </a:p>
          </p:txBody>
        </p:sp>
        <p:sp>
          <p:nvSpPr>
            <p:cNvPr id="45" name="Text Box 68"/>
            <p:cNvSpPr txBox="1">
              <a:spLocks noChangeArrowheads="1"/>
            </p:cNvSpPr>
            <p:nvPr/>
          </p:nvSpPr>
          <p:spPr bwMode="auto">
            <a:xfrm>
              <a:off x="2308" y="1256"/>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s</a:t>
              </a:r>
            </a:p>
          </p:txBody>
        </p:sp>
        <p:sp>
          <p:nvSpPr>
            <p:cNvPr id="46" name="Text Box 69"/>
            <p:cNvSpPr txBox="1">
              <a:spLocks noChangeArrowheads="1"/>
            </p:cNvSpPr>
            <p:nvPr/>
          </p:nvSpPr>
          <p:spPr bwMode="auto">
            <a:xfrm>
              <a:off x="5162" y="1716"/>
              <a:ext cx="23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t</a:t>
              </a:r>
            </a:p>
          </p:txBody>
        </p:sp>
        <p:sp>
          <p:nvSpPr>
            <p:cNvPr id="47" name="Text Box 70"/>
            <p:cNvSpPr txBox="1">
              <a:spLocks noChangeArrowheads="1"/>
            </p:cNvSpPr>
            <p:nvPr/>
          </p:nvSpPr>
          <p:spPr bwMode="auto">
            <a:xfrm>
              <a:off x="5180" y="2668"/>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t</a:t>
              </a:r>
            </a:p>
          </p:txBody>
        </p:sp>
        <p:sp>
          <p:nvSpPr>
            <p:cNvPr id="48" name="Text Box 71"/>
            <p:cNvSpPr txBox="1">
              <a:spLocks noChangeArrowheads="1"/>
            </p:cNvSpPr>
            <p:nvPr/>
          </p:nvSpPr>
          <p:spPr bwMode="auto">
            <a:xfrm>
              <a:off x="5180" y="3258"/>
              <a:ext cx="2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t</a:t>
              </a:r>
            </a:p>
          </p:txBody>
        </p:sp>
        <p:sp>
          <p:nvSpPr>
            <p:cNvPr id="49" name="Text Box 72"/>
            <p:cNvSpPr txBox="1">
              <a:spLocks noChangeArrowheads="1"/>
            </p:cNvSpPr>
            <p:nvPr/>
          </p:nvSpPr>
          <p:spPr bwMode="auto">
            <a:xfrm>
              <a:off x="2320" y="2618"/>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O</a:t>
              </a:r>
            </a:p>
          </p:txBody>
        </p:sp>
        <p:sp>
          <p:nvSpPr>
            <p:cNvPr id="50" name="Text Box 73"/>
            <p:cNvSpPr txBox="1">
              <a:spLocks noChangeArrowheads="1"/>
            </p:cNvSpPr>
            <p:nvPr/>
          </p:nvSpPr>
          <p:spPr bwMode="auto">
            <a:xfrm>
              <a:off x="2322" y="1668"/>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p>
          </p:txBody>
        </p:sp>
        <p:grpSp>
          <p:nvGrpSpPr>
            <p:cNvPr id="51" name="Group 110"/>
            <p:cNvGrpSpPr>
              <a:grpSpLocks/>
            </p:cNvGrpSpPr>
            <p:nvPr/>
          </p:nvGrpSpPr>
          <p:grpSpPr bwMode="auto">
            <a:xfrm>
              <a:off x="3804" y="2685"/>
              <a:ext cx="412" cy="259"/>
              <a:chOff x="3804" y="2685"/>
              <a:chExt cx="412" cy="259"/>
            </a:xfrm>
          </p:grpSpPr>
          <p:sp>
            <p:nvSpPr>
              <p:cNvPr id="75" name="Line 74"/>
              <p:cNvSpPr>
                <a:spLocks noChangeShapeType="1"/>
              </p:cNvSpPr>
              <p:nvPr/>
            </p:nvSpPr>
            <p:spPr bwMode="auto">
              <a:xfrm>
                <a:off x="3956" y="2696"/>
                <a:ext cx="0" cy="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5"/>
              <p:cNvSpPr>
                <a:spLocks noChangeShapeType="1"/>
              </p:cNvSpPr>
              <p:nvPr/>
            </p:nvSpPr>
            <p:spPr bwMode="auto">
              <a:xfrm>
                <a:off x="3988" y="2696"/>
                <a:ext cx="0" cy="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 name="Group 76"/>
              <p:cNvGrpSpPr>
                <a:grpSpLocks/>
              </p:cNvGrpSpPr>
              <p:nvPr/>
            </p:nvGrpSpPr>
            <p:grpSpPr bwMode="auto">
              <a:xfrm>
                <a:off x="3804" y="2876"/>
                <a:ext cx="412" cy="0"/>
                <a:chOff x="5860" y="7390"/>
                <a:chExt cx="1030" cy="0"/>
              </a:xfrm>
            </p:grpSpPr>
            <p:sp>
              <p:nvSpPr>
                <p:cNvPr id="79" name="Line 77"/>
                <p:cNvSpPr>
                  <a:spLocks noChangeShapeType="1"/>
                </p:cNvSpPr>
                <p:nvPr/>
              </p:nvSpPr>
              <p:spPr bwMode="auto">
                <a:xfrm>
                  <a:off x="5860" y="7390"/>
                  <a:ext cx="37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0" name="Line 78"/>
                <p:cNvSpPr>
                  <a:spLocks noChangeShapeType="1"/>
                </p:cNvSpPr>
                <p:nvPr/>
              </p:nvSpPr>
              <p:spPr bwMode="auto">
                <a:xfrm flipH="1">
                  <a:off x="6330" y="7390"/>
                  <a:ext cx="56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1" name="Line 79"/>
                <p:cNvSpPr>
                  <a:spLocks noChangeShapeType="1"/>
                </p:cNvSpPr>
                <p:nvPr/>
              </p:nvSpPr>
              <p:spPr bwMode="auto">
                <a:xfrm>
                  <a:off x="6220" y="739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 name="Text Box 80"/>
              <p:cNvSpPr txBox="1">
                <a:spLocks noChangeArrowheads="1"/>
              </p:cNvSpPr>
              <p:nvPr/>
            </p:nvSpPr>
            <p:spPr bwMode="auto">
              <a:xfrm>
                <a:off x="3899" y="2685"/>
                <a:ext cx="20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宋体" panose="02010600030101010101" pitchFamily="2" charset="-122"/>
                  </a:rPr>
                  <a:t>τ</a:t>
                </a:r>
                <a:endParaRPr lang="en-US" altLang="zh-CN" b="1" i="1">
                  <a:latin typeface="Times New Roman" panose="02020603050405020304" pitchFamily="18" charset="0"/>
                </a:endParaRPr>
              </a:p>
            </p:txBody>
          </p:sp>
        </p:grpSp>
        <p:sp>
          <p:nvSpPr>
            <p:cNvPr id="52" name="Text Box 81"/>
            <p:cNvSpPr txBox="1">
              <a:spLocks noChangeArrowheads="1"/>
            </p:cNvSpPr>
            <p:nvPr/>
          </p:nvSpPr>
          <p:spPr bwMode="auto">
            <a:xfrm>
              <a:off x="2120" y="2470"/>
              <a:ext cx="3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b)</a:t>
              </a:r>
            </a:p>
          </p:txBody>
        </p:sp>
        <p:sp>
          <p:nvSpPr>
            <p:cNvPr id="53" name="Text Box 82"/>
            <p:cNvSpPr txBox="1">
              <a:spLocks noChangeArrowheads="1"/>
            </p:cNvSpPr>
            <p:nvPr/>
          </p:nvSpPr>
          <p:spPr bwMode="auto">
            <a:xfrm>
              <a:off x="2126" y="1662"/>
              <a:ext cx="3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a:t>
              </a:r>
            </a:p>
          </p:txBody>
        </p:sp>
        <p:sp>
          <p:nvSpPr>
            <p:cNvPr id="54" name="Line 83"/>
            <p:cNvSpPr>
              <a:spLocks noChangeShapeType="1"/>
            </p:cNvSpPr>
            <p:nvPr/>
          </p:nvSpPr>
          <p:spPr bwMode="auto">
            <a:xfrm>
              <a:off x="2579" y="1752"/>
              <a:ext cx="0" cy="672"/>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112"/>
            <p:cNvGrpSpPr>
              <a:grpSpLocks/>
            </p:cNvGrpSpPr>
            <p:nvPr/>
          </p:nvGrpSpPr>
          <p:grpSpPr bwMode="auto">
            <a:xfrm>
              <a:off x="2260" y="2192"/>
              <a:ext cx="340" cy="344"/>
              <a:chOff x="2260" y="2192"/>
              <a:chExt cx="340" cy="344"/>
            </a:xfrm>
          </p:grpSpPr>
          <p:sp>
            <p:nvSpPr>
              <p:cNvPr id="73" name="Text Box 85"/>
              <p:cNvSpPr txBox="1">
                <a:spLocks noChangeArrowheads="1"/>
              </p:cNvSpPr>
              <p:nvPr/>
            </p:nvSpPr>
            <p:spPr bwMode="auto">
              <a:xfrm>
                <a:off x="2260" y="2208"/>
                <a:ext cx="3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s</a:t>
                </a:r>
                <a:endParaRPr lang="en-US" altLang="zh-CN" b="1" baseline="30000">
                  <a:latin typeface="Times New Roman" panose="02020603050405020304" pitchFamily="18" charset="0"/>
                </a:endParaRPr>
              </a:p>
            </p:txBody>
          </p:sp>
          <p:sp>
            <p:nvSpPr>
              <p:cNvPr id="74" name="Text Box 86"/>
              <p:cNvSpPr txBox="1">
                <a:spLocks noChangeArrowheads="1"/>
              </p:cNvSpPr>
              <p:nvPr/>
            </p:nvSpPr>
            <p:spPr bwMode="auto">
              <a:xfrm rot="-1800000">
                <a:off x="2324" y="2192"/>
                <a:ext cx="2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宋体" panose="02010600030101010101" pitchFamily="2" charset="-122"/>
                  </a:rPr>
                  <a:t>ˊ</a:t>
                </a:r>
                <a:endParaRPr lang="en-US" altLang="zh-CN" b="1">
                  <a:latin typeface="Times New Roman" panose="02020603050405020304" pitchFamily="18" charset="0"/>
                </a:endParaRPr>
              </a:p>
            </p:txBody>
          </p:sp>
        </p:grpSp>
        <p:sp>
          <p:nvSpPr>
            <p:cNvPr id="56" name="Text Box 87"/>
            <p:cNvSpPr txBox="1">
              <a:spLocks noChangeArrowheads="1"/>
            </p:cNvSpPr>
            <p:nvPr/>
          </p:nvSpPr>
          <p:spPr bwMode="auto">
            <a:xfrm>
              <a:off x="5244" y="743"/>
              <a:ext cx="28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o</a:t>
              </a:r>
            </a:p>
          </p:txBody>
        </p:sp>
        <p:sp>
          <p:nvSpPr>
            <p:cNvPr id="57" name="Rectangle 89"/>
            <p:cNvSpPr>
              <a:spLocks noChangeAspect="1" noChangeArrowheads="1"/>
            </p:cNvSpPr>
            <p:nvPr/>
          </p:nvSpPr>
          <p:spPr bwMode="auto">
            <a:xfrm>
              <a:off x="4539" y="538"/>
              <a:ext cx="572" cy="4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58" name="Rectangle 90"/>
            <p:cNvSpPr>
              <a:spLocks noChangeAspect="1" noChangeArrowheads="1"/>
            </p:cNvSpPr>
            <p:nvPr/>
          </p:nvSpPr>
          <p:spPr bwMode="auto">
            <a:xfrm>
              <a:off x="2727" y="544"/>
              <a:ext cx="572" cy="4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59" name="Text Box 91"/>
            <p:cNvSpPr txBox="1">
              <a:spLocks noChangeAspect="1" noChangeArrowheads="1"/>
            </p:cNvSpPr>
            <p:nvPr/>
          </p:nvSpPr>
          <p:spPr bwMode="auto">
            <a:xfrm>
              <a:off x="2662" y="560"/>
              <a:ext cx="711"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rPr>
                <a:t>放大与电</a:t>
              </a:r>
            </a:p>
            <a:p>
              <a:pPr algn="just"/>
              <a:r>
                <a:rPr lang="zh-CN" altLang="en-US" b="1">
                  <a:latin typeface="Times New Roman" panose="02020603050405020304" pitchFamily="18" charset="0"/>
                </a:rPr>
                <a:t>平鉴别器</a:t>
              </a:r>
            </a:p>
          </p:txBody>
        </p:sp>
        <p:sp>
          <p:nvSpPr>
            <p:cNvPr id="60" name="Rectangle 92"/>
            <p:cNvSpPr>
              <a:spLocks noChangeAspect="1" noChangeArrowheads="1"/>
            </p:cNvSpPr>
            <p:nvPr/>
          </p:nvSpPr>
          <p:spPr bwMode="auto">
            <a:xfrm>
              <a:off x="3635" y="541"/>
              <a:ext cx="571" cy="4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1" name="Text Box 93"/>
            <p:cNvSpPr txBox="1">
              <a:spLocks noChangeAspect="1" noChangeArrowheads="1"/>
            </p:cNvSpPr>
            <p:nvPr/>
          </p:nvSpPr>
          <p:spPr bwMode="auto">
            <a:xfrm>
              <a:off x="3663" y="563"/>
              <a:ext cx="567"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rPr>
                <a:t>单稳态</a:t>
              </a:r>
            </a:p>
            <a:p>
              <a:pPr algn="just"/>
              <a:r>
                <a:rPr lang="zh-CN" altLang="en-US" b="1">
                  <a:latin typeface="Times New Roman" panose="02020603050405020304" pitchFamily="18" charset="0"/>
                </a:rPr>
                <a:t>触发器</a:t>
              </a:r>
            </a:p>
          </p:txBody>
        </p:sp>
        <p:sp>
          <p:nvSpPr>
            <p:cNvPr id="62" name="Text Box 94"/>
            <p:cNvSpPr txBox="1">
              <a:spLocks noChangeAspect="1" noChangeArrowheads="1"/>
            </p:cNvSpPr>
            <p:nvPr/>
          </p:nvSpPr>
          <p:spPr bwMode="auto">
            <a:xfrm>
              <a:off x="4578" y="572"/>
              <a:ext cx="575"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 </a:t>
              </a:r>
              <a:r>
                <a:rPr lang="zh-CN" altLang="en-US" b="1">
                  <a:latin typeface="Times New Roman" panose="02020603050405020304" pitchFamily="18" charset="0"/>
                </a:rPr>
                <a:t>低通</a:t>
              </a:r>
            </a:p>
            <a:p>
              <a:pPr algn="just"/>
              <a:r>
                <a:rPr lang="zh-CN" altLang="en-US" b="1">
                  <a:latin typeface="Times New Roman" panose="02020603050405020304" pitchFamily="18" charset="0"/>
                </a:rPr>
                <a:t>滤波器</a:t>
              </a:r>
            </a:p>
          </p:txBody>
        </p:sp>
        <p:sp>
          <p:nvSpPr>
            <p:cNvPr id="63" name="Line 95"/>
            <p:cNvSpPr>
              <a:spLocks noChangeAspect="1" noChangeShapeType="1"/>
            </p:cNvSpPr>
            <p:nvPr/>
          </p:nvSpPr>
          <p:spPr bwMode="auto">
            <a:xfrm>
              <a:off x="2411" y="779"/>
              <a:ext cx="318"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4" name="Line 96"/>
            <p:cNvSpPr>
              <a:spLocks noChangeShapeType="1"/>
            </p:cNvSpPr>
            <p:nvPr/>
          </p:nvSpPr>
          <p:spPr bwMode="auto">
            <a:xfrm>
              <a:off x="4209" y="779"/>
              <a:ext cx="329"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5" name="Line 97"/>
            <p:cNvSpPr>
              <a:spLocks noChangeAspect="1" noChangeShapeType="1"/>
            </p:cNvSpPr>
            <p:nvPr/>
          </p:nvSpPr>
          <p:spPr bwMode="auto">
            <a:xfrm>
              <a:off x="5116" y="779"/>
              <a:ext cx="318"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6" name="Oval 98"/>
            <p:cNvSpPr>
              <a:spLocks noChangeAspect="1" noChangeArrowheads="1"/>
            </p:cNvSpPr>
            <p:nvPr/>
          </p:nvSpPr>
          <p:spPr bwMode="auto">
            <a:xfrm>
              <a:off x="2355" y="759"/>
              <a:ext cx="50"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7" name="Text Box 99"/>
            <p:cNvSpPr txBox="1">
              <a:spLocks noChangeAspect="1" noChangeArrowheads="1"/>
            </p:cNvSpPr>
            <p:nvPr/>
          </p:nvSpPr>
          <p:spPr bwMode="auto">
            <a:xfrm>
              <a:off x="2208" y="748"/>
              <a:ext cx="40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s</a:t>
              </a:r>
            </a:p>
          </p:txBody>
        </p:sp>
        <p:sp>
          <p:nvSpPr>
            <p:cNvPr id="68" name="Text Box 100"/>
            <p:cNvSpPr txBox="1">
              <a:spLocks noChangeAspect="1" noChangeArrowheads="1"/>
            </p:cNvSpPr>
            <p:nvPr/>
          </p:nvSpPr>
          <p:spPr bwMode="auto">
            <a:xfrm>
              <a:off x="3282" y="755"/>
              <a:ext cx="47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s</a:t>
              </a:r>
              <a:endParaRPr lang="en-US" altLang="zh-CN" b="1" baseline="30000">
                <a:latin typeface="Times New Roman" panose="02020603050405020304" pitchFamily="18" charset="0"/>
              </a:endParaRPr>
            </a:p>
          </p:txBody>
        </p:sp>
        <p:sp>
          <p:nvSpPr>
            <p:cNvPr id="69" name="Line 101"/>
            <p:cNvSpPr>
              <a:spLocks noChangeAspect="1" noChangeShapeType="1"/>
            </p:cNvSpPr>
            <p:nvPr/>
          </p:nvSpPr>
          <p:spPr bwMode="auto">
            <a:xfrm>
              <a:off x="3304" y="785"/>
              <a:ext cx="324"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70" name="Group 114"/>
            <p:cNvGrpSpPr>
              <a:grpSpLocks/>
            </p:cNvGrpSpPr>
            <p:nvPr/>
          </p:nvGrpSpPr>
          <p:grpSpPr bwMode="auto">
            <a:xfrm>
              <a:off x="4216" y="752"/>
              <a:ext cx="340" cy="344"/>
              <a:chOff x="2260" y="2192"/>
              <a:chExt cx="340" cy="344"/>
            </a:xfrm>
          </p:grpSpPr>
          <p:sp>
            <p:nvSpPr>
              <p:cNvPr id="71" name="Text Box 115"/>
              <p:cNvSpPr txBox="1">
                <a:spLocks noChangeArrowheads="1"/>
              </p:cNvSpPr>
              <p:nvPr/>
            </p:nvSpPr>
            <p:spPr bwMode="auto">
              <a:xfrm>
                <a:off x="2260" y="2208"/>
                <a:ext cx="3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1" baseline="-25000">
                    <a:latin typeface="Times New Roman" panose="02020603050405020304" pitchFamily="18" charset="0"/>
                  </a:rPr>
                  <a:t>s</a:t>
                </a:r>
                <a:endParaRPr lang="en-US" altLang="zh-CN" b="1" baseline="30000">
                  <a:latin typeface="Times New Roman" panose="02020603050405020304" pitchFamily="18" charset="0"/>
                </a:endParaRPr>
              </a:p>
            </p:txBody>
          </p:sp>
          <p:sp>
            <p:nvSpPr>
              <p:cNvPr id="72" name="Text Box 116"/>
              <p:cNvSpPr txBox="1">
                <a:spLocks noChangeArrowheads="1"/>
              </p:cNvSpPr>
              <p:nvPr/>
            </p:nvSpPr>
            <p:spPr bwMode="auto">
              <a:xfrm rot="-1800000">
                <a:off x="2324" y="2192"/>
                <a:ext cx="2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宋体" panose="02010600030101010101" pitchFamily="2" charset="-122"/>
                  </a:rPr>
                  <a:t>ˊ</a:t>
                </a:r>
                <a:endParaRPr lang="en-US" altLang="zh-CN" b="1">
                  <a:latin typeface="Times New Roman" panose="02020603050405020304" pitchFamily="18" charset="0"/>
                </a:endParaRPr>
              </a:p>
            </p:txBody>
          </p:sp>
        </p:grpSp>
      </p:grpSp>
      <p:sp>
        <p:nvSpPr>
          <p:cNvPr id="106" name="标题 3">
            <a:extLst>
              <a:ext uri="{FF2B5EF4-FFF2-40B4-BE49-F238E27FC236}">
                <a16:creationId xmlns:a16="http://schemas.microsoft.com/office/drawing/2014/main" id="{FCB3FEF3-0C6D-48BB-B228-28EECFCC5A45}"/>
              </a:ext>
            </a:extLst>
          </p:cNvPr>
          <p:cNvSpPr>
            <a:spLocks noGrp="1"/>
          </p:cNvSpPr>
          <p:nvPr>
            <p:ph type="title"/>
          </p:nvPr>
        </p:nvSpPr>
        <p:spPr>
          <a:xfrm>
            <a:off x="838200" y="474663"/>
            <a:ext cx="10515600" cy="590550"/>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、微分鉴频</a:t>
            </a:r>
          </a:p>
        </p:txBody>
      </p:sp>
    </p:spTree>
    <p:extLst>
      <p:ext uri="{BB962C8B-B14F-4D97-AF65-F5344CB8AC3E}">
        <p14:creationId xmlns:p14="http://schemas.microsoft.com/office/powerpoint/2010/main" val="2503580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71842E-7561-4DF3-A55C-FB9096BCBA6E}"/>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利用谐振回路鉴频</a:t>
            </a:r>
          </a:p>
        </p:txBody>
      </p:sp>
      <p:grpSp>
        <p:nvGrpSpPr>
          <p:cNvPr id="4" name="Group 261"/>
          <p:cNvGrpSpPr>
            <a:grpSpLocks/>
          </p:cNvGrpSpPr>
          <p:nvPr/>
        </p:nvGrpSpPr>
        <p:grpSpPr bwMode="auto">
          <a:xfrm>
            <a:off x="1077257" y="2328864"/>
            <a:ext cx="2795587" cy="2235200"/>
            <a:chOff x="211" y="1701"/>
            <a:chExt cx="1761" cy="1408"/>
          </a:xfrm>
        </p:grpSpPr>
        <p:grpSp>
          <p:nvGrpSpPr>
            <p:cNvPr id="5" name="Group 260"/>
            <p:cNvGrpSpPr>
              <a:grpSpLocks/>
            </p:cNvGrpSpPr>
            <p:nvPr/>
          </p:nvGrpSpPr>
          <p:grpSpPr bwMode="auto">
            <a:xfrm>
              <a:off x="211" y="1701"/>
              <a:ext cx="1634" cy="1408"/>
              <a:chOff x="211" y="1701"/>
              <a:chExt cx="1634" cy="1408"/>
            </a:xfrm>
          </p:grpSpPr>
          <p:sp>
            <p:nvSpPr>
              <p:cNvPr id="9" name="Line 7"/>
              <p:cNvSpPr>
                <a:spLocks noChangeShapeType="1"/>
              </p:cNvSpPr>
              <p:nvPr/>
            </p:nvSpPr>
            <p:spPr bwMode="auto">
              <a:xfrm>
                <a:off x="594" y="2432"/>
                <a:ext cx="8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V="1">
                <a:off x="1449" y="2020"/>
                <a:ext cx="0" cy="2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Aspect="1" noChangeShapeType="1"/>
              </p:cNvSpPr>
              <p:nvPr/>
            </p:nvSpPr>
            <p:spPr bwMode="auto">
              <a:xfrm flipH="1">
                <a:off x="261" y="2034"/>
                <a:ext cx="1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Aspect="1" noChangeShapeType="1"/>
              </p:cNvSpPr>
              <p:nvPr/>
            </p:nvSpPr>
            <p:spPr bwMode="auto">
              <a:xfrm flipH="1">
                <a:off x="267" y="2855"/>
                <a:ext cx="1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Oval 11"/>
              <p:cNvSpPr>
                <a:spLocks noChangeArrowheads="1"/>
              </p:cNvSpPr>
              <p:nvPr/>
            </p:nvSpPr>
            <p:spPr bwMode="auto">
              <a:xfrm>
                <a:off x="211" y="2013"/>
                <a:ext cx="50" cy="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4" name="Oval 13"/>
              <p:cNvSpPr>
                <a:spLocks noChangeArrowheads="1"/>
              </p:cNvSpPr>
              <p:nvPr/>
            </p:nvSpPr>
            <p:spPr bwMode="auto">
              <a:xfrm>
                <a:off x="216" y="2829"/>
                <a:ext cx="50" cy="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5" name="Oval 16"/>
              <p:cNvSpPr>
                <a:spLocks noChangeAspect="1" noChangeArrowheads="1"/>
              </p:cNvSpPr>
              <p:nvPr/>
            </p:nvSpPr>
            <p:spPr bwMode="auto">
              <a:xfrm flipH="1">
                <a:off x="1306" y="2406"/>
                <a:ext cx="22" cy="4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6" name="Text Box 17"/>
              <p:cNvSpPr txBox="1">
                <a:spLocks noChangeAspect="1" noChangeArrowheads="1"/>
              </p:cNvSpPr>
              <p:nvPr/>
            </p:nvSpPr>
            <p:spPr bwMode="auto">
              <a:xfrm>
                <a:off x="213" y="2283"/>
                <a:ext cx="29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p>
            </p:txBody>
          </p:sp>
          <p:sp>
            <p:nvSpPr>
              <p:cNvPr id="17" name="Text Box 20"/>
              <p:cNvSpPr txBox="1">
                <a:spLocks noChangeAspect="1" noChangeArrowheads="1"/>
              </p:cNvSpPr>
              <p:nvPr/>
            </p:nvSpPr>
            <p:spPr bwMode="auto">
              <a:xfrm>
                <a:off x="948" y="2029"/>
                <a:ext cx="2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s1</a:t>
                </a:r>
              </a:p>
            </p:txBody>
          </p:sp>
          <p:sp>
            <p:nvSpPr>
              <p:cNvPr id="18" name="Text Box 21"/>
              <p:cNvSpPr txBox="1">
                <a:spLocks noChangeAspect="1" noChangeArrowheads="1"/>
              </p:cNvSpPr>
              <p:nvPr/>
            </p:nvSpPr>
            <p:spPr bwMode="auto">
              <a:xfrm>
                <a:off x="956" y="2379"/>
                <a:ext cx="21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dirty="0">
                    <a:latin typeface="Times New Roman" panose="02020603050405020304" pitchFamily="18" charset="0"/>
                  </a:rPr>
                  <a:t>u</a:t>
                </a:r>
                <a:r>
                  <a:rPr lang="en-US" altLang="zh-CN" baseline="-25000" dirty="0">
                    <a:latin typeface="Times New Roman" panose="02020603050405020304" pitchFamily="18" charset="0"/>
                  </a:rPr>
                  <a:t>s2</a:t>
                </a:r>
              </a:p>
            </p:txBody>
          </p:sp>
          <p:sp>
            <p:nvSpPr>
              <p:cNvPr id="19" name="Text Box 22"/>
              <p:cNvSpPr txBox="1">
                <a:spLocks noChangeAspect="1" noChangeArrowheads="1"/>
              </p:cNvSpPr>
              <p:nvPr/>
            </p:nvSpPr>
            <p:spPr bwMode="auto">
              <a:xfrm>
                <a:off x="653" y="2081"/>
                <a:ext cx="3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r>
                  <a:rPr lang="en-US" altLang="zh-CN" baseline="-25000">
                    <a:latin typeface="Times New Roman" panose="02020603050405020304" pitchFamily="18" charset="0"/>
                  </a:rPr>
                  <a:t>o1</a:t>
                </a:r>
              </a:p>
            </p:txBody>
          </p:sp>
          <p:sp>
            <p:nvSpPr>
              <p:cNvPr id="20" name="Text Box 23"/>
              <p:cNvSpPr txBox="1">
                <a:spLocks noChangeAspect="1" noChangeArrowheads="1"/>
              </p:cNvSpPr>
              <p:nvPr/>
            </p:nvSpPr>
            <p:spPr bwMode="auto">
              <a:xfrm>
                <a:off x="653" y="2471"/>
                <a:ext cx="23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r>
                  <a:rPr lang="en-US" altLang="zh-CN" baseline="-25000">
                    <a:latin typeface="Times New Roman" panose="02020603050405020304" pitchFamily="18" charset="0"/>
                  </a:rPr>
                  <a:t>o2</a:t>
                </a:r>
              </a:p>
            </p:txBody>
          </p:sp>
          <p:sp>
            <p:nvSpPr>
              <p:cNvPr id="21" name="Text Box 24"/>
              <p:cNvSpPr txBox="1">
                <a:spLocks noChangeAspect="1" noChangeArrowheads="1"/>
              </p:cNvSpPr>
              <p:nvPr/>
            </p:nvSpPr>
            <p:spPr bwMode="auto">
              <a:xfrm>
                <a:off x="1116" y="2160"/>
                <a:ext cx="2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L</a:t>
                </a:r>
              </a:p>
            </p:txBody>
          </p:sp>
          <p:sp>
            <p:nvSpPr>
              <p:cNvPr id="22" name="Text Box 25"/>
              <p:cNvSpPr txBox="1">
                <a:spLocks noChangeAspect="1" noChangeArrowheads="1"/>
              </p:cNvSpPr>
              <p:nvPr/>
            </p:nvSpPr>
            <p:spPr bwMode="auto">
              <a:xfrm>
                <a:off x="1123" y="2550"/>
                <a:ext cx="26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L</a:t>
                </a:r>
              </a:p>
            </p:txBody>
          </p:sp>
          <p:sp>
            <p:nvSpPr>
              <p:cNvPr id="23" name="Text Box 26"/>
              <p:cNvSpPr txBox="1">
                <a:spLocks noChangeAspect="1" noChangeArrowheads="1"/>
              </p:cNvSpPr>
              <p:nvPr/>
            </p:nvSpPr>
            <p:spPr bwMode="auto">
              <a:xfrm>
                <a:off x="1489" y="2047"/>
                <a:ext cx="24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o1</a:t>
                </a:r>
              </a:p>
            </p:txBody>
          </p:sp>
          <p:sp>
            <p:nvSpPr>
              <p:cNvPr id="24" name="Text Box 27"/>
              <p:cNvSpPr txBox="1">
                <a:spLocks noChangeAspect="1" noChangeArrowheads="1"/>
              </p:cNvSpPr>
              <p:nvPr/>
            </p:nvSpPr>
            <p:spPr bwMode="auto">
              <a:xfrm>
                <a:off x="1492" y="2392"/>
                <a:ext cx="35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o2</a:t>
                </a:r>
              </a:p>
            </p:txBody>
          </p:sp>
          <p:sp>
            <p:nvSpPr>
              <p:cNvPr id="25" name="Text Box 29"/>
              <p:cNvSpPr txBox="1">
                <a:spLocks noChangeAspect="1" noChangeArrowheads="1"/>
              </p:cNvSpPr>
              <p:nvPr/>
            </p:nvSpPr>
            <p:spPr bwMode="auto">
              <a:xfrm>
                <a:off x="960" y="2859"/>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D2</a:t>
                </a:r>
              </a:p>
            </p:txBody>
          </p:sp>
          <p:sp>
            <p:nvSpPr>
              <p:cNvPr id="26" name="Text Box 30"/>
              <p:cNvSpPr txBox="1">
                <a:spLocks noChangeAspect="1" noChangeArrowheads="1"/>
              </p:cNvSpPr>
              <p:nvPr/>
            </p:nvSpPr>
            <p:spPr bwMode="auto">
              <a:xfrm>
                <a:off x="1046" y="1701"/>
                <a:ext cx="31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D1</a:t>
                </a:r>
              </a:p>
            </p:txBody>
          </p:sp>
          <p:grpSp>
            <p:nvGrpSpPr>
              <p:cNvPr id="27" name="Group 31"/>
              <p:cNvGrpSpPr>
                <a:grpSpLocks noChangeAspect="1"/>
              </p:cNvGrpSpPr>
              <p:nvPr/>
            </p:nvGrpSpPr>
            <p:grpSpPr bwMode="auto">
              <a:xfrm flipV="1">
                <a:off x="425" y="2130"/>
                <a:ext cx="40" cy="105"/>
                <a:chOff x="3653" y="4688"/>
                <a:chExt cx="72" cy="144"/>
              </a:xfrm>
            </p:grpSpPr>
            <p:sp>
              <p:nvSpPr>
                <p:cNvPr id="104" name="Arc 3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5" name="Arc 3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28" name="Group 34"/>
              <p:cNvGrpSpPr>
                <a:grpSpLocks noChangeAspect="1"/>
              </p:cNvGrpSpPr>
              <p:nvPr/>
            </p:nvGrpSpPr>
            <p:grpSpPr bwMode="auto">
              <a:xfrm flipV="1">
                <a:off x="425" y="2235"/>
                <a:ext cx="40" cy="103"/>
                <a:chOff x="3653" y="4688"/>
                <a:chExt cx="72" cy="144"/>
              </a:xfrm>
            </p:grpSpPr>
            <p:sp>
              <p:nvSpPr>
                <p:cNvPr id="102" name="Arc 3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3" name="Arc 3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29" name="Group 37"/>
              <p:cNvGrpSpPr>
                <a:grpSpLocks noChangeAspect="1"/>
              </p:cNvGrpSpPr>
              <p:nvPr/>
            </p:nvGrpSpPr>
            <p:grpSpPr bwMode="auto">
              <a:xfrm flipV="1">
                <a:off x="425" y="2338"/>
                <a:ext cx="40" cy="105"/>
                <a:chOff x="3653" y="4688"/>
                <a:chExt cx="72" cy="144"/>
              </a:xfrm>
            </p:grpSpPr>
            <p:sp>
              <p:nvSpPr>
                <p:cNvPr id="100" name="Arc 3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1" name="Arc 3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0" name="Group 40"/>
              <p:cNvGrpSpPr>
                <a:grpSpLocks noChangeAspect="1"/>
              </p:cNvGrpSpPr>
              <p:nvPr/>
            </p:nvGrpSpPr>
            <p:grpSpPr bwMode="auto">
              <a:xfrm flipV="1">
                <a:off x="427" y="2446"/>
                <a:ext cx="39" cy="103"/>
                <a:chOff x="3653" y="4688"/>
                <a:chExt cx="72" cy="144"/>
              </a:xfrm>
            </p:grpSpPr>
            <p:sp>
              <p:nvSpPr>
                <p:cNvPr id="98" name="Arc 4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9" name="Arc 4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1" name="Group 43"/>
              <p:cNvGrpSpPr>
                <a:grpSpLocks noChangeAspect="1"/>
              </p:cNvGrpSpPr>
              <p:nvPr/>
            </p:nvGrpSpPr>
            <p:grpSpPr bwMode="auto">
              <a:xfrm rot="10800000" flipV="1">
                <a:off x="565" y="2430"/>
                <a:ext cx="40" cy="103"/>
                <a:chOff x="3653" y="4688"/>
                <a:chExt cx="72" cy="144"/>
              </a:xfrm>
            </p:grpSpPr>
            <p:sp>
              <p:nvSpPr>
                <p:cNvPr id="96" name="Arc 4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7" name="Arc 4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2" name="Group 46"/>
              <p:cNvGrpSpPr>
                <a:grpSpLocks noChangeAspect="1"/>
              </p:cNvGrpSpPr>
              <p:nvPr/>
            </p:nvGrpSpPr>
            <p:grpSpPr bwMode="auto">
              <a:xfrm rot="10800000" flipV="1">
                <a:off x="565" y="2326"/>
                <a:ext cx="40" cy="105"/>
                <a:chOff x="3653" y="4688"/>
                <a:chExt cx="72" cy="144"/>
              </a:xfrm>
            </p:grpSpPr>
            <p:sp>
              <p:nvSpPr>
                <p:cNvPr id="94" name="Arc 4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5" name="Arc 4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3" name="Group 49"/>
              <p:cNvGrpSpPr>
                <a:grpSpLocks noChangeAspect="1"/>
              </p:cNvGrpSpPr>
              <p:nvPr/>
            </p:nvGrpSpPr>
            <p:grpSpPr bwMode="auto">
              <a:xfrm rot="10800000" flipV="1">
                <a:off x="564" y="2223"/>
                <a:ext cx="41" cy="103"/>
                <a:chOff x="3653" y="4688"/>
                <a:chExt cx="72" cy="144"/>
              </a:xfrm>
            </p:grpSpPr>
            <p:sp>
              <p:nvSpPr>
                <p:cNvPr id="92" name="Arc 5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3" name="Arc 5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4" name="Group 52"/>
              <p:cNvGrpSpPr>
                <a:grpSpLocks noChangeAspect="1"/>
              </p:cNvGrpSpPr>
              <p:nvPr/>
            </p:nvGrpSpPr>
            <p:grpSpPr bwMode="auto">
              <a:xfrm rot="10800000" flipV="1">
                <a:off x="562" y="2118"/>
                <a:ext cx="41" cy="105"/>
                <a:chOff x="3653" y="4688"/>
                <a:chExt cx="72" cy="144"/>
              </a:xfrm>
            </p:grpSpPr>
            <p:sp>
              <p:nvSpPr>
                <p:cNvPr id="90" name="Arc 5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91" name="Arc 5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5" name="Group 55"/>
              <p:cNvGrpSpPr>
                <a:grpSpLocks noChangeAspect="1"/>
              </p:cNvGrpSpPr>
              <p:nvPr/>
            </p:nvGrpSpPr>
            <p:grpSpPr bwMode="auto">
              <a:xfrm flipV="1">
                <a:off x="433" y="2544"/>
                <a:ext cx="41" cy="105"/>
                <a:chOff x="3653" y="4688"/>
                <a:chExt cx="72" cy="144"/>
              </a:xfrm>
            </p:grpSpPr>
            <p:sp>
              <p:nvSpPr>
                <p:cNvPr id="88" name="Arc 5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9" name="Arc 5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6" name="Group 58"/>
              <p:cNvGrpSpPr>
                <a:grpSpLocks noChangeAspect="1"/>
              </p:cNvGrpSpPr>
              <p:nvPr/>
            </p:nvGrpSpPr>
            <p:grpSpPr bwMode="auto">
              <a:xfrm flipV="1">
                <a:off x="442" y="2655"/>
                <a:ext cx="40" cy="105"/>
                <a:chOff x="3653" y="4688"/>
                <a:chExt cx="72" cy="144"/>
              </a:xfrm>
            </p:grpSpPr>
            <p:sp>
              <p:nvSpPr>
                <p:cNvPr id="86" name="Arc 5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7" name="Arc 6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7" name="Group 61"/>
              <p:cNvGrpSpPr>
                <a:grpSpLocks noChangeAspect="1"/>
              </p:cNvGrpSpPr>
              <p:nvPr/>
            </p:nvGrpSpPr>
            <p:grpSpPr bwMode="auto">
              <a:xfrm rot="10800000" flipV="1">
                <a:off x="557" y="2539"/>
                <a:ext cx="40" cy="103"/>
                <a:chOff x="3653" y="4688"/>
                <a:chExt cx="72" cy="144"/>
              </a:xfrm>
            </p:grpSpPr>
            <p:sp>
              <p:nvSpPr>
                <p:cNvPr id="84" name="Arc 6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5" name="Arc 6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38" name="Group 64"/>
              <p:cNvGrpSpPr>
                <a:grpSpLocks noChangeAspect="1"/>
              </p:cNvGrpSpPr>
              <p:nvPr/>
            </p:nvGrpSpPr>
            <p:grpSpPr bwMode="auto">
              <a:xfrm rot="10800000" flipV="1">
                <a:off x="557" y="2647"/>
                <a:ext cx="40" cy="103"/>
                <a:chOff x="3653" y="4688"/>
                <a:chExt cx="72" cy="144"/>
              </a:xfrm>
            </p:grpSpPr>
            <p:sp>
              <p:nvSpPr>
                <p:cNvPr id="82" name="Arc 6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83" name="Arc 6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39" name="Line 67"/>
              <p:cNvSpPr>
                <a:spLocks noChangeShapeType="1"/>
              </p:cNvSpPr>
              <p:nvPr/>
            </p:nvSpPr>
            <p:spPr bwMode="auto">
              <a:xfrm>
                <a:off x="424" y="2030"/>
                <a:ext cx="0"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68"/>
              <p:cNvSpPr>
                <a:spLocks noChangeShapeType="1"/>
              </p:cNvSpPr>
              <p:nvPr/>
            </p:nvSpPr>
            <p:spPr bwMode="auto">
              <a:xfrm>
                <a:off x="442" y="2756"/>
                <a:ext cx="0"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69"/>
              <p:cNvSpPr>
                <a:spLocks noChangeAspect="1" noChangeShapeType="1"/>
              </p:cNvSpPr>
              <p:nvPr/>
            </p:nvSpPr>
            <p:spPr bwMode="auto">
              <a:xfrm>
                <a:off x="600" y="2018"/>
                <a:ext cx="1"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70"/>
              <p:cNvSpPr>
                <a:spLocks noChangeShapeType="1"/>
              </p:cNvSpPr>
              <p:nvPr/>
            </p:nvSpPr>
            <p:spPr bwMode="auto">
              <a:xfrm>
                <a:off x="602" y="2746"/>
                <a:ext cx="0"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71"/>
              <p:cNvSpPr>
                <a:spLocks noChangeAspect="1" noChangeShapeType="1"/>
              </p:cNvSpPr>
              <p:nvPr/>
            </p:nvSpPr>
            <p:spPr bwMode="auto">
              <a:xfrm>
                <a:off x="866" y="2566"/>
                <a:ext cx="10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72"/>
              <p:cNvSpPr>
                <a:spLocks noChangeAspect="1" noChangeShapeType="1"/>
              </p:cNvSpPr>
              <p:nvPr/>
            </p:nvSpPr>
            <p:spPr bwMode="auto">
              <a:xfrm>
                <a:off x="866" y="2603"/>
                <a:ext cx="10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73"/>
              <p:cNvSpPr>
                <a:spLocks noChangeAspect="1" noChangeShapeType="1"/>
              </p:cNvSpPr>
              <p:nvPr/>
            </p:nvSpPr>
            <p:spPr bwMode="auto">
              <a:xfrm rot="5400000">
                <a:off x="767" y="2413"/>
                <a:ext cx="2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74"/>
              <p:cNvSpPr>
                <a:spLocks noChangeShapeType="1"/>
              </p:cNvSpPr>
              <p:nvPr/>
            </p:nvSpPr>
            <p:spPr bwMode="auto">
              <a:xfrm rot="5400000">
                <a:off x="791" y="2725"/>
                <a:ext cx="2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75"/>
              <p:cNvSpPr>
                <a:spLocks noChangeAspect="1" noChangeShapeType="1"/>
              </p:cNvSpPr>
              <p:nvPr/>
            </p:nvSpPr>
            <p:spPr bwMode="auto">
              <a:xfrm>
                <a:off x="864" y="2226"/>
                <a:ext cx="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76"/>
              <p:cNvSpPr>
                <a:spLocks noChangeAspect="1" noChangeShapeType="1"/>
              </p:cNvSpPr>
              <p:nvPr/>
            </p:nvSpPr>
            <p:spPr bwMode="auto">
              <a:xfrm>
                <a:off x="864" y="2270"/>
                <a:ext cx="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77"/>
              <p:cNvSpPr>
                <a:spLocks noChangeAspect="1" noChangeShapeType="1"/>
              </p:cNvSpPr>
              <p:nvPr/>
            </p:nvSpPr>
            <p:spPr bwMode="auto">
              <a:xfrm rot="5400000">
                <a:off x="849" y="2161"/>
                <a:ext cx="1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78"/>
              <p:cNvSpPr>
                <a:spLocks noChangeAspect="1" noChangeShapeType="1"/>
              </p:cNvSpPr>
              <p:nvPr/>
            </p:nvSpPr>
            <p:spPr bwMode="auto">
              <a:xfrm>
                <a:off x="1401" y="2255"/>
                <a:ext cx="10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79"/>
              <p:cNvSpPr>
                <a:spLocks noChangeAspect="1" noChangeShapeType="1"/>
              </p:cNvSpPr>
              <p:nvPr/>
            </p:nvSpPr>
            <p:spPr bwMode="auto">
              <a:xfrm>
                <a:off x="1401" y="2300"/>
                <a:ext cx="10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81"/>
              <p:cNvSpPr>
                <a:spLocks noChangeAspect="1" noChangeShapeType="1"/>
              </p:cNvSpPr>
              <p:nvPr/>
            </p:nvSpPr>
            <p:spPr bwMode="auto">
              <a:xfrm>
                <a:off x="1398" y="2588"/>
                <a:ext cx="10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82"/>
              <p:cNvSpPr>
                <a:spLocks noChangeAspect="1" noChangeShapeType="1"/>
              </p:cNvSpPr>
              <p:nvPr/>
            </p:nvSpPr>
            <p:spPr bwMode="auto">
              <a:xfrm>
                <a:off x="1398" y="2633"/>
                <a:ext cx="10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83"/>
              <p:cNvSpPr>
                <a:spLocks noChangeAspect="1" noChangeShapeType="1"/>
              </p:cNvSpPr>
              <p:nvPr/>
            </p:nvSpPr>
            <p:spPr bwMode="auto">
              <a:xfrm rot="5400000">
                <a:off x="1303" y="2442"/>
                <a:ext cx="28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84"/>
              <p:cNvGrpSpPr>
                <a:grpSpLocks noChangeAspect="1"/>
              </p:cNvGrpSpPr>
              <p:nvPr/>
            </p:nvGrpSpPr>
            <p:grpSpPr bwMode="auto">
              <a:xfrm rot="5400000">
                <a:off x="1102" y="2204"/>
                <a:ext cx="430" cy="62"/>
                <a:chOff x="2157" y="2328"/>
                <a:chExt cx="860" cy="164"/>
              </a:xfrm>
            </p:grpSpPr>
            <p:grpSp>
              <p:nvGrpSpPr>
                <p:cNvPr id="78" name="Group 85"/>
                <p:cNvGrpSpPr>
                  <a:grpSpLocks noChangeAspect="1"/>
                </p:cNvGrpSpPr>
                <p:nvPr/>
              </p:nvGrpSpPr>
              <p:grpSpPr bwMode="auto">
                <a:xfrm>
                  <a:off x="2157" y="2328"/>
                  <a:ext cx="640" cy="164"/>
                  <a:chOff x="2160" y="2016"/>
                  <a:chExt cx="640" cy="164"/>
                </a:xfrm>
              </p:grpSpPr>
              <p:sp>
                <p:nvSpPr>
                  <p:cNvPr id="80" name="Rectangle 86"/>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81" name="Line 87"/>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 name="Line 88"/>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 name="Group 89"/>
              <p:cNvGrpSpPr>
                <a:grpSpLocks noChangeAspect="1"/>
              </p:cNvGrpSpPr>
              <p:nvPr/>
            </p:nvGrpSpPr>
            <p:grpSpPr bwMode="auto">
              <a:xfrm rot="16200000" flipV="1">
                <a:off x="1099" y="2604"/>
                <a:ext cx="431" cy="63"/>
                <a:chOff x="2157" y="2328"/>
                <a:chExt cx="860" cy="164"/>
              </a:xfrm>
            </p:grpSpPr>
            <p:grpSp>
              <p:nvGrpSpPr>
                <p:cNvPr id="74" name="Group 90"/>
                <p:cNvGrpSpPr>
                  <a:grpSpLocks noChangeAspect="1"/>
                </p:cNvGrpSpPr>
                <p:nvPr/>
              </p:nvGrpSpPr>
              <p:grpSpPr bwMode="auto">
                <a:xfrm>
                  <a:off x="2157" y="2328"/>
                  <a:ext cx="640" cy="164"/>
                  <a:chOff x="2160" y="2016"/>
                  <a:chExt cx="640" cy="164"/>
                </a:xfrm>
              </p:grpSpPr>
              <p:sp>
                <p:nvSpPr>
                  <p:cNvPr id="76" name="Rectangle 91"/>
                  <p:cNvSpPr>
                    <a:spLocks noChangeAspect="1" noChangeArrowheads="1"/>
                  </p:cNvSpPr>
                  <p:nvPr/>
                </p:nvSpPr>
                <p:spPr bwMode="auto">
                  <a:xfrm>
                    <a:off x="2380" y="2016"/>
                    <a:ext cx="420" cy="1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7" name="Line 92"/>
                  <p:cNvSpPr>
                    <a:spLocks noChangeAspect="1" noChangeShapeType="1"/>
                  </p:cNvSpPr>
                  <p:nvPr/>
                </p:nvSpPr>
                <p:spPr bwMode="auto">
                  <a:xfrm>
                    <a:off x="2160" y="2100"/>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 name="Line 93"/>
                <p:cNvSpPr>
                  <a:spLocks noChangeAspect="1" noChangeShapeType="1"/>
                </p:cNvSpPr>
                <p:nvPr/>
              </p:nvSpPr>
              <p:spPr bwMode="auto">
                <a:xfrm>
                  <a:off x="2797" y="2412"/>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 name="Line 94"/>
              <p:cNvSpPr>
                <a:spLocks noChangeAspect="1" noChangeShapeType="1"/>
              </p:cNvSpPr>
              <p:nvPr/>
            </p:nvSpPr>
            <p:spPr bwMode="auto">
              <a:xfrm>
                <a:off x="915" y="2020"/>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 name="Group 95"/>
              <p:cNvGrpSpPr>
                <a:grpSpLocks/>
              </p:cNvGrpSpPr>
              <p:nvPr/>
            </p:nvGrpSpPr>
            <p:grpSpPr bwMode="auto">
              <a:xfrm>
                <a:off x="1083" y="1955"/>
                <a:ext cx="113" cy="145"/>
                <a:chOff x="3244" y="6428"/>
                <a:chExt cx="261" cy="288"/>
              </a:xfrm>
            </p:grpSpPr>
            <p:sp>
              <p:nvSpPr>
                <p:cNvPr id="72" name="Line 96"/>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AutoShape 97"/>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59" name="Group 98"/>
              <p:cNvGrpSpPr>
                <a:grpSpLocks/>
              </p:cNvGrpSpPr>
              <p:nvPr/>
            </p:nvGrpSpPr>
            <p:grpSpPr bwMode="auto">
              <a:xfrm>
                <a:off x="1083" y="2780"/>
                <a:ext cx="113" cy="146"/>
                <a:chOff x="3244" y="6428"/>
                <a:chExt cx="261" cy="288"/>
              </a:xfrm>
            </p:grpSpPr>
            <p:sp>
              <p:nvSpPr>
                <p:cNvPr id="70" name="Line 99"/>
                <p:cNvSpPr>
                  <a:spLocks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AutoShape 100"/>
                <p:cNvSpPr>
                  <a:spLocks noChangeArrowheads="1"/>
                </p:cNvSpPr>
                <p:nvPr/>
              </p:nvSpPr>
              <p:spPr bwMode="auto">
                <a:xfrm rot="5400000">
                  <a:off x="3225" y="6447"/>
                  <a:ext cx="288" cy="250"/>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0" name="Line 101"/>
              <p:cNvSpPr>
                <a:spLocks noChangeAspect="1" noChangeShapeType="1"/>
              </p:cNvSpPr>
              <p:nvPr/>
            </p:nvSpPr>
            <p:spPr bwMode="auto">
              <a:xfrm>
                <a:off x="1384" y="3031"/>
                <a:ext cx="130"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02"/>
              <p:cNvSpPr>
                <a:spLocks noChangeAspect="1" noChangeShapeType="1"/>
              </p:cNvSpPr>
              <p:nvPr/>
            </p:nvSpPr>
            <p:spPr bwMode="auto">
              <a:xfrm rot="5400000">
                <a:off x="1251" y="2826"/>
                <a:ext cx="39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Oval 111"/>
              <p:cNvSpPr>
                <a:spLocks noChangeArrowheads="1"/>
              </p:cNvSpPr>
              <p:nvPr/>
            </p:nvSpPr>
            <p:spPr bwMode="auto">
              <a:xfrm flipH="1">
                <a:off x="1292" y="2410"/>
                <a:ext cx="43" cy="42"/>
              </a:xfrm>
              <a:prstGeom prst="ellipse">
                <a:avLst/>
              </a:prstGeom>
              <a:solidFill>
                <a:srgbClr val="000000"/>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3" name="Text Box 114"/>
              <p:cNvSpPr txBox="1">
                <a:spLocks noChangeAspect="1" noChangeArrowheads="1"/>
              </p:cNvSpPr>
              <p:nvPr/>
            </p:nvSpPr>
            <p:spPr bwMode="auto">
              <a:xfrm>
                <a:off x="439" y="1777"/>
                <a:ext cx="14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T</a:t>
                </a:r>
                <a:endParaRPr lang="en-US" altLang="zh-CN" baseline="-25000">
                  <a:latin typeface="Times New Roman" panose="02020603050405020304" pitchFamily="18" charset="0"/>
                </a:endParaRPr>
              </a:p>
            </p:txBody>
          </p:sp>
          <p:sp>
            <p:nvSpPr>
              <p:cNvPr id="64" name="Line 115"/>
              <p:cNvSpPr>
                <a:spLocks noChangeAspect="1" noChangeShapeType="1"/>
              </p:cNvSpPr>
              <p:nvPr/>
            </p:nvSpPr>
            <p:spPr bwMode="auto">
              <a:xfrm>
                <a:off x="594" y="2855"/>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116"/>
              <p:cNvSpPr>
                <a:spLocks noChangeAspect="1" noChangeShapeType="1"/>
              </p:cNvSpPr>
              <p:nvPr/>
            </p:nvSpPr>
            <p:spPr bwMode="auto">
              <a:xfrm>
                <a:off x="598" y="2025"/>
                <a:ext cx="1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Text Box 117"/>
              <p:cNvSpPr txBox="1">
                <a:spLocks noChangeAspect="1" noChangeArrowheads="1"/>
              </p:cNvSpPr>
              <p:nvPr/>
            </p:nvSpPr>
            <p:spPr bwMode="auto">
              <a:xfrm>
                <a:off x="1517" y="2240"/>
                <a:ext cx="22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1</a:t>
                </a:r>
              </a:p>
            </p:txBody>
          </p:sp>
          <p:sp>
            <p:nvSpPr>
              <p:cNvPr id="67" name="Text Box 118"/>
              <p:cNvSpPr txBox="1">
                <a:spLocks noChangeAspect="1" noChangeArrowheads="1"/>
              </p:cNvSpPr>
              <p:nvPr/>
            </p:nvSpPr>
            <p:spPr bwMode="auto">
              <a:xfrm>
                <a:off x="1493" y="2598"/>
                <a:ext cx="19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2</a:t>
                </a:r>
              </a:p>
            </p:txBody>
          </p:sp>
          <p:sp>
            <p:nvSpPr>
              <p:cNvPr id="68" name="Oval 248"/>
              <p:cNvSpPr>
                <a:spLocks noChangeArrowheads="1"/>
              </p:cNvSpPr>
              <p:nvPr/>
            </p:nvSpPr>
            <p:spPr bwMode="auto">
              <a:xfrm flipH="1">
                <a:off x="892" y="2410"/>
                <a:ext cx="43" cy="42"/>
              </a:xfrm>
              <a:prstGeom prst="ellipse">
                <a:avLst/>
              </a:prstGeom>
              <a:solidFill>
                <a:srgbClr val="000000"/>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9" name="Oval 249"/>
              <p:cNvSpPr>
                <a:spLocks noChangeArrowheads="1"/>
              </p:cNvSpPr>
              <p:nvPr/>
            </p:nvSpPr>
            <p:spPr bwMode="auto">
              <a:xfrm flipH="1">
                <a:off x="1428" y="2830"/>
                <a:ext cx="43" cy="42"/>
              </a:xfrm>
              <a:prstGeom prst="ellipse">
                <a:avLst/>
              </a:prstGeom>
              <a:solidFill>
                <a:srgbClr val="000000"/>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6" name="Text Box 28"/>
            <p:cNvSpPr txBox="1">
              <a:spLocks noChangeAspect="1" noChangeArrowheads="1"/>
            </p:cNvSpPr>
            <p:nvPr/>
          </p:nvSpPr>
          <p:spPr bwMode="auto">
            <a:xfrm>
              <a:off x="1759" y="2297"/>
              <a:ext cx="2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p>
          </p:txBody>
        </p:sp>
        <p:sp>
          <p:nvSpPr>
            <p:cNvPr id="7" name="Oval 106"/>
            <p:cNvSpPr>
              <a:spLocks noChangeArrowheads="1"/>
            </p:cNvSpPr>
            <p:nvPr/>
          </p:nvSpPr>
          <p:spPr bwMode="auto">
            <a:xfrm>
              <a:off x="1785" y="2002"/>
              <a:ext cx="50" cy="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8" name="Oval 107"/>
            <p:cNvSpPr>
              <a:spLocks noChangeArrowheads="1"/>
            </p:cNvSpPr>
            <p:nvPr/>
          </p:nvSpPr>
          <p:spPr bwMode="auto">
            <a:xfrm>
              <a:off x="1778" y="2830"/>
              <a:ext cx="50" cy="5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106" name="Group 262"/>
          <p:cNvGrpSpPr>
            <a:grpSpLocks/>
          </p:cNvGrpSpPr>
          <p:nvPr/>
        </p:nvGrpSpPr>
        <p:grpSpPr bwMode="auto">
          <a:xfrm>
            <a:off x="4545014" y="1341439"/>
            <a:ext cx="6080125" cy="4899025"/>
            <a:chOff x="1881" y="754"/>
            <a:chExt cx="3830" cy="3086"/>
          </a:xfrm>
        </p:grpSpPr>
        <p:sp>
          <p:nvSpPr>
            <p:cNvPr id="107" name="Line 190"/>
            <p:cNvSpPr>
              <a:spLocks noChangeShapeType="1"/>
            </p:cNvSpPr>
            <p:nvPr/>
          </p:nvSpPr>
          <p:spPr bwMode="auto">
            <a:xfrm flipH="1">
              <a:off x="2509" y="1759"/>
              <a:ext cx="255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Freeform 191"/>
            <p:cNvSpPr>
              <a:spLocks/>
            </p:cNvSpPr>
            <p:nvPr/>
          </p:nvSpPr>
          <p:spPr bwMode="auto">
            <a:xfrm>
              <a:off x="2586" y="1859"/>
              <a:ext cx="2643" cy="1"/>
            </a:xfrm>
            <a:custGeom>
              <a:avLst/>
              <a:gdLst>
                <a:gd name="T0" fmla="*/ 758 w 4935"/>
                <a:gd name="T1" fmla="*/ 0 h 10"/>
                <a:gd name="T2" fmla="*/ 0 w 4935"/>
                <a:gd name="T3" fmla="*/ 0 h 10"/>
                <a:gd name="T4" fmla="*/ 0 60000 65536"/>
                <a:gd name="T5" fmla="*/ 0 60000 65536"/>
                <a:gd name="T6" fmla="*/ 0 w 4935"/>
                <a:gd name="T7" fmla="*/ 0 h 10"/>
                <a:gd name="T8" fmla="*/ 4935 w 4935"/>
                <a:gd name="T9" fmla="*/ 10 h 10"/>
              </a:gdLst>
              <a:ahLst/>
              <a:cxnLst>
                <a:cxn ang="T4">
                  <a:pos x="T0" y="T1"/>
                </a:cxn>
                <a:cxn ang="T5">
                  <a:pos x="T2" y="T3"/>
                </a:cxn>
              </a:cxnLst>
              <a:rect l="T6" t="T7" r="T8" b="T9"/>
              <a:pathLst>
                <a:path w="4935" h="10">
                  <a:moveTo>
                    <a:pt x="4935" y="10"/>
                  </a:moveTo>
                  <a:lnTo>
                    <a:pt x="0" y="0"/>
                  </a:ln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9" name="Line 192"/>
            <p:cNvSpPr>
              <a:spLocks noChangeAspect="1" noChangeShapeType="1"/>
            </p:cNvSpPr>
            <p:nvPr/>
          </p:nvSpPr>
          <p:spPr bwMode="auto">
            <a:xfrm flipH="1">
              <a:off x="2418" y="1952"/>
              <a:ext cx="22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Text Box 120"/>
            <p:cNvSpPr txBox="1">
              <a:spLocks noChangeAspect="1" noChangeArrowheads="1"/>
            </p:cNvSpPr>
            <p:nvPr/>
          </p:nvSpPr>
          <p:spPr bwMode="auto">
            <a:xfrm>
              <a:off x="5549" y="1188"/>
              <a:ext cx="16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c)</a:t>
              </a:r>
              <a:endParaRPr lang="en-US" altLang="zh-CN" baseline="-25000">
                <a:latin typeface="Times New Roman" panose="02020603050405020304" pitchFamily="18" charset="0"/>
              </a:endParaRPr>
            </a:p>
          </p:txBody>
        </p:sp>
        <p:sp>
          <p:nvSpPr>
            <p:cNvPr id="111" name="Text Box 121"/>
            <p:cNvSpPr txBox="1">
              <a:spLocks noChangeAspect="1" noChangeArrowheads="1"/>
            </p:cNvSpPr>
            <p:nvPr/>
          </p:nvSpPr>
          <p:spPr bwMode="auto">
            <a:xfrm>
              <a:off x="5549" y="1910"/>
              <a:ext cx="1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d)</a:t>
              </a:r>
              <a:endParaRPr lang="en-US" altLang="zh-CN" baseline="-25000">
                <a:latin typeface="Times New Roman" panose="02020603050405020304" pitchFamily="18" charset="0"/>
              </a:endParaRPr>
            </a:p>
          </p:txBody>
        </p:sp>
        <p:sp>
          <p:nvSpPr>
            <p:cNvPr id="112" name="Text Box 122"/>
            <p:cNvSpPr txBox="1">
              <a:spLocks noChangeAspect="1" noChangeArrowheads="1"/>
            </p:cNvSpPr>
            <p:nvPr/>
          </p:nvSpPr>
          <p:spPr bwMode="auto">
            <a:xfrm>
              <a:off x="5547" y="2641"/>
              <a:ext cx="16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e)</a:t>
              </a:r>
              <a:endParaRPr lang="en-US" altLang="zh-CN" baseline="-25000">
                <a:latin typeface="Times New Roman" panose="02020603050405020304" pitchFamily="18" charset="0"/>
              </a:endParaRPr>
            </a:p>
          </p:txBody>
        </p:sp>
        <p:sp>
          <p:nvSpPr>
            <p:cNvPr id="113" name="Text Box 123"/>
            <p:cNvSpPr txBox="1">
              <a:spLocks noChangeAspect="1" noChangeArrowheads="1"/>
            </p:cNvSpPr>
            <p:nvPr/>
          </p:nvSpPr>
          <p:spPr bwMode="auto">
            <a:xfrm>
              <a:off x="5547" y="3390"/>
              <a:ext cx="1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f)</a:t>
              </a:r>
              <a:endParaRPr lang="en-US" altLang="zh-CN" baseline="-25000">
                <a:latin typeface="Times New Roman" panose="02020603050405020304" pitchFamily="18" charset="0"/>
              </a:endParaRPr>
            </a:p>
          </p:txBody>
        </p:sp>
        <p:sp>
          <p:nvSpPr>
            <p:cNvPr id="114" name="Line 124"/>
            <p:cNvSpPr>
              <a:spLocks noChangeAspect="1" noChangeShapeType="1"/>
            </p:cNvSpPr>
            <p:nvPr/>
          </p:nvSpPr>
          <p:spPr bwMode="auto">
            <a:xfrm>
              <a:off x="3984" y="1235"/>
              <a:ext cx="141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15" name="Line 125"/>
            <p:cNvSpPr>
              <a:spLocks noChangeAspect="1" noChangeShapeType="1"/>
            </p:cNvSpPr>
            <p:nvPr/>
          </p:nvSpPr>
          <p:spPr bwMode="auto">
            <a:xfrm flipV="1">
              <a:off x="3984" y="816"/>
              <a:ext cx="0" cy="65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16" name="Freeform 126"/>
            <p:cNvSpPr>
              <a:spLocks noChangeAspect="1"/>
            </p:cNvSpPr>
            <p:nvPr/>
          </p:nvSpPr>
          <p:spPr bwMode="auto">
            <a:xfrm>
              <a:off x="4112" y="978"/>
              <a:ext cx="63" cy="509"/>
            </a:xfrm>
            <a:custGeom>
              <a:avLst/>
              <a:gdLst>
                <a:gd name="T0" fmla="*/ 0 w 820"/>
                <a:gd name="T1" fmla="*/ 113 h 782"/>
                <a:gd name="T2" fmla="*/ 0 w 820"/>
                <a:gd name="T3" fmla="*/ 1 h 782"/>
                <a:gd name="T4" fmla="*/ 0 w 820"/>
                <a:gd name="T5" fmla="*/ 116 h 782"/>
                <a:gd name="T6" fmla="*/ 0 w 820"/>
                <a:gd name="T7" fmla="*/ 215 h 782"/>
                <a:gd name="T8" fmla="*/ 0 w 820"/>
                <a:gd name="T9" fmla="*/ 113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17" name="Freeform 127"/>
            <p:cNvSpPr>
              <a:spLocks noChangeAspect="1"/>
            </p:cNvSpPr>
            <p:nvPr/>
          </p:nvSpPr>
          <p:spPr bwMode="auto">
            <a:xfrm>
              <a:off x="4175" y="964"/>
              <a:ext cx="49" cy="510"/>
            </a:xfrm>
            <a:custGeom>
              <a:avLst/>
              <a:gdLst>
                <a:gd name="T0" fmla="*/ 0 w 820"/>
                <a:gd name="T1" fmla="*/ 114 h 782"/>
                <a:gd name="T2" fmla="*/ 0 w 820"/>
                <a:gd name="T3" fmla="*/ 1 h 782"/>
                <a:gd name="T4" fmla="*/ 0 w 820"/>
                <a:gd name="T5" fmla="*/ 116 h 782"/>
                <a:gd name="T6" fmla="*/ 0 w 820"/>
                <a:gd name="T7" fmla="*/ 217 h 782"/>
                <a:gd name="T8" fmla="*/ 0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18" name="Freeform 128"/>
            <p:cNvSpPr>
              <a:spLocks noChangeAspect="1"/>
            </p:cNvSpPr>
            <p:nvPr/>
          </p:nvSpPr>
          <p:spPr bwMode="auto">
            <a:xfrm>
              <a:off x="4224" y="970"/>
              <a:ext cx="49" cy="511"/>
            </a:xfrm>
            <a:custGeom>
              <a:avLst/>
              <a:gdLst>
                <a:gd name="T0" fmla="*/ 0 w 820"/>
                <a:gd name="T1" fmla="*/ 115 h 782"/>
                <a:gd name="T2" fmla="*/ 0 w 820"/>
                <a:gd name="T3" fmla="*/ 1 h 782"/>
                <a:gd name="T4" fmla="*/ 0 w 820"/>
                <a:gd name="T5" fmla="*/ 117 h 782"/>
                <a:gd name="T6" fmla="*/ 0 w 820"/>
                <a:gd name="T7" fmla="*/ 218 h 782"/>
                <a:gd name="T8" fmla="*/ 0 w 820"/>
                <a:gd name="T9" fmla="*/ 115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19" name="Freeform 129"/>
            <p:cNvSpPr>
              <a:spLocks noChangeAspect="1"/>
            </p:cNvSpPr>
            <p:nvPr/>
          </p:nvSpPr>
          <p:spPr bwMode="auto">
            <a:xfrm>
              <a:off x="4273" y="973"/>
              <a:ext cx="84" cy="510"/>
            </a:xfrm>
            <a:custGeom>
              <a:avLst/>
              <a:gdLst>
                <a:gd name="T0" fmla="*/ 0 w 820"/>
                <a:gd name="T1" fmla="*/ 114 h 782"/>
                <a:gd name="T2" fmla="*/ 0 w 820"/>
                <a:gd name="T3" fmla="*/ 1 h 782"/>
                <a:gd name="T4" fmla="*/ 0 w 820"/>
                <a:gd name="T5" fmla="*/ 116 h 782"/>
                <a:gd name="T6" fmla="*/ 1 w 820"/>
                <a:gd name="T7" fmla="*/ 217 h 782"/>
                <a:gd name="T8" fmla="*/ 1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0" name="Freeform 130"/>
            <p:cNvSpPr>
              <a:spLocks noChangeAspect="1"/>
            </p:cNvSpPr>
            <p:nvPr/>
          </p:nvSpPr>
          <p:spPr bwMode="auto">
            <a:xfrm>
              <a:off x="4362" y="974"/>
              <a:ext cx="88" cy="511"/>
            </a:xfrm>
            <a:custGeom>
              <a:avLst/>
              <a:gdLst>
                <a:gd name="T0" fmla="*/ 0 w 820"/>
                <a:gd name="T1" fmla="*/ 115 h 782"/>
                <a:gd name="T2" fmla="*/ 0 w 820"/>
                <a:gd name="T3" fmla="*/ 1 h 782"/>
                <a:gd name="T4" fmla="*/ 1 w 820"/>
                <a:gd name="T5" fmla="*/ 117 h 782"/>
                <a:gd name="T6" fmla="*/ 1 w 820"/>
                <a:gd name="T7" fmla="*/ 218 h 782"/>
                <a:gd name="T8" fmla="*/ 1 w 820"/>
                <a:gd name="T9" fmla="*/ 115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1" name="Freeform 131"/>
            <p:cNvSpPr>
              <a:spLocks noChangeAspect="1"/>
            </p:cNvSpPr>
            <p:nvPr/>
          </p:nvSpPr>
          <p:spPr bwMode="auto">
            <a:xfrm>
              <a:off x="4450" y="970"/>
              <a:ext cx="103" cy="511"/>
            </a:xfrm>
            <a:custGeom>
              <a:avLst/>
              <a:gdLst>
                <a:gd name="T0" fmla="*/ 0 w 820"/>
                <a:gd name="T1" fmla="*/ 115 h 782"/>
                <a:gd name="T2" fmla="*/ 0 w 820"/>
                <a:gd name="T3" fmla="*/ 1 h 782"/>
                <a:gd name="T4" fmla="*/ 1 w 820"/>
                <a:gd name="T5" fmla="*/ 117 h 782"/>
                <a:gd name="T6" fmla="*/ 1 w 820"/>
                <a:gd name="T7" fmla="*/ 218 h 782"/>
                <a:gd name="T8" fmla="*/ 2 w 820"/>
                <a:gd name="T9" fmla="*/ 115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2" name="Freeform 132"/>
            <p:cNvSpPr>
              <a:spLocks noChangeAspect="1"/>
            </p:cNvSpPr>
            <p:nvPr/>
          </p:nvSpPr>
          <p:spPr bwMode="auto">
            <a:xfrm>
              <a:off x="4554" y="970"/>
              <a:ext cx="137" cy="511"/>
            </a:xfrm>
            <a:custGeom>
              <a:avLst/>
              <a:gdLst>
                <a:gd name="T0" fmla="*/ 0 w 820"/>
                <a:gd name="T1" fmla="*/ 115 h 782"/>
                <a:gd name="T2" fmla="*/ 1 w 820"/>
                <a:gd name="T3" fmla="*/ 1 h 782"/>
                <a:gd name="T4" fmla="*/ 2 w 820"/>
                <a:gd name="T5" fmla="*/ 117 h 782"/>
                <a:gd name="T6" fmla="*/ 3 w 820"/>
                <a:gd name="T7" fmla="*/ 218 h 782"/>
                <a:gd name="T8" fmla="*/ 4 w 820"/>
                <a:gd name="T9" fmla="*/ 115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3" name="Freeform 133"/>
            <p:cNvSpPr>
              <a:spLocks noChangeAspect="1"/>
            </p:cNvSpPr>
            <p:nvPr/>
          </p:nvSpPr>
          <p:spPr bwMode="auto">
            <a:xfrm>
              <a:off x="4697" y="976"/>
              <a:ext cx="110" cy="510"/>
            </a:xfrm>
            <a:custGeom>
              <a:avLst/>
              <a:gdLst>
                <a:gd name="T0" fmla="*/ 0 w 820"/>
                <a:gd name="T1" fmla="*/ 114 h 782"/>
                <a:gd name="T2" fmla="*/ 0 w 820"/>
                <a:gd name="T3" fmla="*/ 1 h 782"/>
                <a:gd name="T4" fmla="*/ 1 w 820"/>
                <a:gd name="T5" fmla="*/ 116 h 782"/>
                <a:gd name="T6" fmla="*/ 1 w 820"/>
                <a:gd name="T7" fmla="*/ 217 h 782"/>
                <a:gd name="T8" fmla="*/ 2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4" name="Freeform 134"/>
            <p:cNvSpPr>
              <a:spLocks noChangeAspect="1"/>
            </p:cNvSpPr>
            <p:nvPr/>
          </p:nvSpPr>
          <p:spPr bwMode="auto">
            <a:xfrm>
              <a:off x="4811" y="970"/>
              <a:ext cx="94" cy="511"/>
            </a:xfrm>
            <a:custGeom>
              <a:avLst/>
              <a:gdLst>
                <a:gd name="T0" fmla="*/ 0 w 820"/>
                <a:gd name="T1" fmla="*/ 115 h 782"/>
                <a:gd name="T2" fmla="*/ 0 w 820"/>
                <a:gd name="T3" fmla="*/ 1 h 782"/>
                <a:gd name="T4" fmla="*/ 1 w 820"/>
                <a:gd name="T5" fmla="*/ 117 h 782"/>
                <a:gd name="T6" fmla="*/ 1 w 820"/>
                <a:gd name="T7" fmla="*/ 218 h 782"/>
                <a:gd name="T8" fmla="*/ 1 w 820"/>
                <a:gd name="T9" fmla="*/ 115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5" name="Freeform 135"/>
            <p:cNvSpPr>
              <a:spLocks noChangeAspect="1"/>
            </p:cNvSpPr>
            <p:nvPr/>
          </p:nvSpPr>
          <p:spPr bwMode="auto">
            <a:xfrm>
              <a:off x="4902" y="973"/>
              <a:ext cx="86" cy="509"/>
            </a:xfrm>
            <a:custGeom>
              <a:avLst/>
              <a:gdLst>
                <a:gd name="T0" fmla="*/ 0 w 820"/>
                <a:gd name="T1" fmla="*/ 113 h 782"/>
                <a:gd name="T2" fmla="*/ 0 w 820"/>
                <a:gd name="T3" fmla="*/ 1 h 782"/>
                <a:gd name="T4" fmla="*/ 0 w 820"/>
                <a:gd name="T5" fmla="*/ 116 h 782"/>
                <a:gd name="T6" fmla="*/ 1 w 820"/>
                <a:gd name="T7" fmla="*/ 215 h 782"/>
                <a:gd name="T8" fmla="*/ 1 w 820"/>
                <a:gd name="T9" fmla="*/ 113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6" name="Freeform 136"/>
            <p:cNvSpPr>
              <a:spLocks noChangeAspect="1"/>
            </p:cNvSpPr>
            <p:nvPr/>
          </p:nvSpPr>
          <p:spPr bwMode="auto">
            <a:xfrm>
              <a:off x="4988" y="978"/>
              <a:ext cx="65" cy="510"/>
            </a:xfrm>
            <a:custGeom>
              <a:avLst/>
              <a:gdLst>
                <a:gd name="T0" fmla="*/ 0 w 820"/>
                <a:gd name="T1" fmla="*/ 114 h 782"/>
                <a:gd name="T2" fmla="*/ 0 w 820"/>
                <a:gd name="T3" fmla="*/ 1 h 782"/>
                <a:gd name="T4" fmla="*/ 0 w 820"/>
                <a:gd name="T5" fmla="*/ 116 h 782"/>
                <a:gd name="T6" fmla="*/ 0 w 820"/>
                <a:gd name="T7" fmla="*/ 217 h 782"/>
                <a:gd name="T8" fmla="*/ 0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7" name="Freeform 137"/>
            <p:cNvSpPr>
              <a:spLocks noChangeAspect="1"/>
            </p:cNvSpPr>
            <p:nvPr/>
          </p:nvSpPr>
          <p:spPr bwMode="auto">
            <a:xfrm>
              <a:off x="5057" y="976"/>
              <a:ext cx="49" cy="510"/>
            </a:xfrm>
            <a:custGeom>
              <a:avLst/>
              <a:gdLst>
                <a:gd name="T0" fmla="*/ 0 w 820"/>
                <a:gd name="T1" fmla="*/ 114 h 782"/>
                <a:gd name="T2" fmla="*/ 0 w 820"/>
                <a:gd name="T3" fmla="*/ 1 h 782"/>
                <a:gd name="T4" fmla="*/ 0 w 820"/>
                <a:gd name="T5" fmla="*/ 116 h 782"/>
                <a:gd name="T6" fmla="*/ 0 w 820"/>
                <a:gd name="T7" fmla="*/ 217 h 782"/>
                <a:gd name="T8" fmla="*/ 0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8" name="Freeform 138"/>
            <p:cNvSpPr>
              <a:spLocks noChangeAspect="1"/>
            </p:cNvSpPr>
            <p:nvPr/>
          </p:nvSpPr>
          <p:spPr bwMode="auto">
            <a:xfrm>
              <a:off x="5111" y="970"/>
              <a:ext cx="49" cy="511"/>
            </a:xfrm>
            <a:custGeom>
              <a:avLst/>
              <a:gdLst>
                <a:gd name="T0" fmla="*/ 0 w 820"/>
                <a:gd name="T1" fmla="*/ 115 h 782"/>
                <a:gd name="T2" fmla="*/ 0 w 820"/>
                <a:gd name="T3" fmla="*/ 1 h 782"/>
                <a:gd name="T4" fmla="*/ 0 w 820"/>
                <a:gd name="T5" fmla="*/ 117 h 782"/>
                <a:gd name="T6" fmla="*/ 0 w 820"/>
                <a:gd name="T7" fmla="*/ 218 h 782"/>
                <a:gd name="T8" fmla="*/ 0 w 820"/>
                <a:gd name="T9" fmla="*/ 115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29" name="Freeform 139"/>
            <p:cNvSpPr>
              <a:spLocks noChangeAspect="1"/>
            </p:cNvSpPr>
            <p:nvPr/>
          </p:nvSpPr>
          <p:spPr bwMode="auto">
            <a:xfrm>
              <a:off x="4048" y="978"/>
              <a:ext cx="64" cy="509"/>
            </a:xfrm>
            <a:custGeom>
              <a:avLst/>
              <a:gdLst>
                <a:gd name="T0" fmla="*/ 0 w 820"/>
                <a:gd name="T1" fmla="*/ 113 h 782"/>
                <a:gd name="T2" fmla="*/ 0 w 820"/>
                <a:gd name="T3" fmla="*/ 1 h 782"/>
                <a:gd name="T4" fmla="*/ 0 w 820"/>
                <a:gd name="T5" fmla="*/ 116 h 782"/>
                <a:gd name="T6" fmla="*/ 0 w 820"/>
                <a:gd name="T7" fmla="*/ 215 h 782"/>
                <a:gd name="T8" fmla="*/ 0 w 820"/>
                <a:gd name="T9" fmla="*/ 113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0" name="Freeform 140"/>
            <p:cNvSpPr>
              <a:spLocks noChangeAspect="1"/>
            </p:cNvSpPr>
            <p:nvPr/>
          </p:nvSpPr>
          <p:spPr bwMode="auto">
            <a:xfrm>
              <a:off x="5160" y="966"/>
              <a:ext cx="49" cy="510"/>
            </a:xfrm>
            <a:custGeom>
              <a:avLst/>
              <a:gdLst>
                <a:gd name="T0" fmla="*/ 0 w 820"/>
                <a:gd name="T1" fmla="*/ 114 h 782"/>
                <a:gd name="T2" fmla="*/ 0 w 820"/>
                <a:gd name="T3" fmla="*/ 1 h 782"/>
                <a:gd name="T4" fmla="*/ 0 w 820"/>
                <a:gd name="T5" fmla="*/ 116 h 782"/>
                <a:gd name="T6" fmla="*/ 0 w 820"/>
                <a:gd name="T7" fmla="*/ 217 h 782"/>
                <a:gd name="T8" fmla="*/ 0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1" name="Freeform 141"/>
            <p:cNvSpPr>
              <a:spLocks noChangeAspect="1"/>
            </p:cNvSpPr>
            <p:nvPr/>
          </p:nvSpPr>
          <p:spPr bwMode="auto">
            <a:xfrm>
              <a:off x="5214" y="966"/>
              <a:ext cx="63" cy="510"/>
            </a:xfrm>
            <a:custGeom>
              <a:avLst/>
              <a:gdLst>
                <a:gd name="T0" fmla="*/ 0 w 820"/>
                <a:gd name="T1" fmla="*/ 114 h 782"/>
                <a:gd name="T2" fmla="*/ 0 w 820"/>
                <a:gd name="T3" fmla="*/ 1 h 782"/>
                <a:gd name="T4" fmla="*/ 0 w 820"/>
                <a:gd name="T5" fmla="*/ 116 h 782"/>
                <a:gd name="T6" fmla="*/ 0 w 820"/>
                <a:gd name="T7" fmla="*/ 217 h 782"/>
                <a:gd name="T8" fmla="*/ 0 w 820"/>
                <a:gd name="T9" fmla="*/ 114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2" name="Freeform 142"/>
            <p:cNvSpPr>
              <a:spLocks noChangeAspect="1"/>
            </p:cNvSpPr>
            <p:nvPr/>
          </p:nvSpPr>
          <p:spPr bwMode="auto">
            <a:xfrm>
              <a:off x="3984" y="973"/>
              <a:ext cx="63" cy="509"/>
            </a:xfrm>
            <a:custGeom>
              <a:avLst/>
              <a:gdLst>
                <a:gd name="T0" fmla="*/ 0 w 820"/>
                <a:gd name="T1" fmla="*/ 113 h 782"/>
                <a:gd name="T2" fmla="*/ 0 w 820"/>
                <a:gd name="T3" fmla="*/ 1 h 782"/>
                <a:gd name="T4" fmla="*/ 0 w 820"/>
                <a:gd name="T5" fmla="*/ 116 h 782"/>
                <a:gd name="T6" fmla="*/ 0 w 820"/>
                <a:gd name="T7" fmla="*/ 215 h 782"/>
                <a:gd name="T8" fmla="*/ 0 w 820"/>
                <a:gd name="T9" fmla="*/ 113 h 782"/>
                <a:gd name="T10" fmla="*/ 0 60000 65536"/>
                <a:gd name="T11" fmla="*/ 0 60000 65536"/>
                <a:gd name="T12" fmla="*/ 0 60000 65536"/>
                <a:gd name="T13" fmla="*/ 0 60000 65536"/>
                <a:gd name="T14" fmla="*/ 0 60000 65536"/>
                <a:gd name="T15" fmla="*/ 0 w 820"/>
                <a:gd name="T16" fmla="*/ 0 h 782"/>
                <a:gd name="T17" fmla="*/ 820 w 820"/>
                <a:gd name="T18" fmla="*/ 782 h 782"/>
              </a:gdLst>
              <a:ahLst/>
              <a:cxnLst>
                <a:cxn ang="T10">
                  <a:pos x="T0" y="T1"/>
                </a:cxn>
                <a:cxn ang="T11">
                  <a:pos x="T2" y="T3"/>
                </a:cxn>
                <a:cxn ang="T12">
                  <a:pos x="T4" y="T5"/>
                </a:cxn>
                <a:cxn ang="T13">
                  <a:pos x="T6" y="T7"/>
                </a:cxn>
                <a:cxn ang="T14">
                  <a:pos x="T8" y="T9"/>
                </a:cxn>
              </a:cxnLst>
              <a:rect l="T15" t="T16" r="T17" b="T18"/>
              <a:pathLst>
                <a:path w="820" h="782">
                  <a:moveTo>
                    <a:pt x="0" y="411"/>
                  </a:moveTo>
                  <a:cubicBezTo>
                    <a:pt x="65" y="205"/>
                    <a:pt x="125" y="0"/>
                    <a:pt x="190" y="1"/>
                  </a:cubicBezTo>
                  <a:cubicBezTo>
                    <a:pt x="255" y="2"/>
                    <a:pt x="320" y="289"/>
                    <a:pt x="388" y="419"/>
                  </a:cubicBezTo>
                  <a:cubicBezTo>
                    <a:pt x="456" y="549"/>
                    <a:pt x="528" y="782"/>
                    <a:pt x="600" y="781"/>
                  </a:cubicBezTo>
                  <a:cubicBezTo>
                    <a:pt x="672" y="780"/>
                    <a:pt x="748" y="595"/>
                    <a:pt x="820" y="41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3" name="Line 143"/>
            <p:cNvSpPr>
              <a:spLocks noChangeAspect="1" noChangeShapeType="1"/>
            </p:cNvSpPr>
            <p:nvPr/>
          </p:nvSpPr>
          <p:spPr bwMode="auto">
            <a:xfrm>
              <a:off x="3989" y="2029"/>
              <a:ext cx="141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4" name="Line 144"/>
            <p:cNvSpPr>
              <a:spLocks noChangeAspect="1" noChangeShapeType="1"/>
            </p:cNvSpPr>
            <p:nvPr/>
          </p:nvSpPr>
          <p:spPr bwMode="auto">
            <a:xfrm flipV="1">
              <a:off x="3982" y="1567"/>
              <a:ext cx="0" cy="65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5" name="Line 145"/>
            <p:cNvSpPr>
              <a:spLocks noChangeAspect="1" noChangeShapeType="1"/>
            </p:cNvSpPr>
            <p:nvPr/>
          </p:nvSpPr>
          <p:spPr bwMode="auto">
            <a:xfrm>
              <a:off x="3989" y="2739"/>
              <a:ext cx="141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6" name="Line 146"/>
            <p:cNvSpPr>
              <a:spLocks noChangeAspect="1" noChangeShapeType="1"/>
            </p:cNvSpPr>
            <p:nvPr/>
          </p:nvSpPr>
          <p:spPr bwMode="auto">
            <a:xfrm flipV="1">
              <a:off x="3984" y="2366"/>
              <a:ext cx="0" cy="716"/>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7" name="Freeform 147"/>
            <p:cNvSpPr>
              <a:spLocks noChangeAspect="1"/>
            </p:cNvSpPr>
            <p:nvPr/>
          </p:nvSpPr>
          <p:spPr bwMode="auto">
            <a:xfrm>
              <a:off x="3994" y="1761"/>
              <a:ext cx="1264" cy="188"/>
            </a:xfrm>
            <a:custGeom>
              <a:avLst/>
              <a:gdLst>
                <a:gd name="T0" fmla="*/ 0 w 2760"/>
                <a:gd name="T1" fmla="*/ 6 h 740"/>
                <a:gd name="T2" fmla="*/ 48 w 2760"/>
                <a:gd name="T3" fmla="*/ 0 h 740"/>
                <a:gd name="T4" fmla="*/ 91 w 2760"/>
                <a:gd name="T5" fmla="*/ 6 h 740"/>
                <a:gd name="T6" fmla="*/ 140 w 2760"/>
                <a:gd name="T7" fmla="*/ 12 h 740"/>
                <a:gd name="T8" fmla="*/ 187 w 2760"/>
                <a:gd name="T9" fmla="*/ 6 h 740"/>
                <a:gd name="T10" fmla="*/ 223 w 2760"/>
                <a:gd name="T11" fmla="*/ 0 h 740"/>
                <a:gd name="T12" fmla="*/ 265 w 2760"/>
                <a:gd name="T13" fmla="*/ 6 h 740"/>
                <a:gd name="T14" fmla="*/ 0 60000 65536"/>
                <a:gd name="T15" fmla="*/ 0 60000 65536"/>
                <a:gd name="T16" fmla="*/ 0 60000 65536"/>
                <a:gd name="T17" fmla="*/ 0 60000 65536"/>
                <a:gd name="T18" fmla="*/ 0 60000 65536"/>
                <a:gd name="T19" fmla="*/ 0 60000 65536"/>
                <a:gd name="T20" fmla="*/ 0 60000 65536"/>
                <a:gd name="T21" fmla="*/ 0 w 2760"/>
                <a:gd name="T22" fmla="*/ 0 h 740"/>
                <a:gd name="T23" fmla="*/ 2760 w 2760"/>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0" h="740">
                  <a:moveTo>
                    <a:pt x="0" y="340"/>
                  </a:moveTo>
                  <a:cubicBezTo>
                    <a:pt x="171" y="170"/>
                    <a:pt x="342" y="0"/>
                    <a:pt x="500" y="0"/>
                  </a:cubicBezTo>
                  <a:cubicBezTo>
                    <a:pt x="658" y="0"/>
                    <a:pt x="790" y="217"/>
                    <a:pt x="950" y="340"/>
                  </a:cubicBezTo>
                  <a:cubicBezTo>
                    <a:pt x="1110" y="463"/>
                    <a:pt x="1293" y="740"/>
                    <a:pt x="1460" y="740"/>
                  </a:cubicBezTo>
                  <a:cubicBezTo>
                    <a:pt x="1627" y="740"/>
                    <a:pt x="1807" y="460"/>
                    <a:pt x="1950" y="340"/>
                  </a:cubicBezTo>
                  <a:cubicBezTo>
                    <a:pt x="2093" y="220"/>
                    <a:pt x="2185" y="20"/>
                    <a:pt x="2320" y="20"/>
                  </a:cubicBezTo>
                  <a:cubicBezTo>
                    <a:pt x="2455" y="20"/>
                    <a:pt x="2687" y="285"/>
                    <a:pt x="2760" y="340"/>
                  </a:cubicBezTo>
                </a:path>
              </a:pathLst>
            </a:custGeom>
            <a:noFill/>
            <a:ln w="12700">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8" name="Freeform 148"/>
            <p:cNvSpPr>
              <a:spLocks noChangeAspect="1"/>
            </p:cNvSpPr>
            <p:nvPr/>
          </p:nvSpPr>
          <p:spPr bwMode="auto">
            <a:xfrm flipV="1">
              <a:off x="3984" y="2119"/>
              <a:ext cx="1269" cy="190"/>
            </a:xfrm>
            <a:custGeom>
              <a:avLst/>
              <a:gdLst>
                <a:gd name="T0" fmla="*/ 0 w 2760"/>
                <a:gd name="T1" fmla="*/ 6 h 740"/>
                <a:gd name="T2" fmla="*/ 49 w 2760"/>
                <a:gd name="T3" fmla="*/ 0 h 740"/>
                <a:gd name="T4" fmla="*/ 92 w 2760"/>
                <a:gd name="T5" fmla="*/ 6 h 740"/>
                <a:gd name="T6" fmla="*/ 142 w 2760"/>
                <a:gd name="T7" fmla="*/ 13 h 740"/>
                <a:gd name="T8" fmla="*/ 189 w 2760"/>
                <a:gd name="T9" fmla="*/ 6 h 740"/>
                <a:gd name="T10" fmla="*/ 226 w 2760"/>
                <a:gd name="T11" fmla="*/ 0 h 740"/>
                <a:gd name="T12" fmla="*/ 268 w 2760"/>
                <a:gd name="T13" fmla="*/ 6 h 740"/>
                <a:gd name="T14" fmla="*/ 0 60000 65536"/>
                <a:gd name="T15" fmla="*/ 0 60000 65536"/>
                <a:gd name="T16" fmla="*/ 0 60000 65536"/>
                <a:gd name="T17" fmla="*/ 0 60000 65536"/>
                <a:gd name="T18" fmla="*/ 0 60000 65536"/>
                <a:gd name="T19" fmla="*/ 0 60000 65536"/>
                <a:gd name="T20" fmla="*/ 0 60000 65536"/>
                <a:gd name="T21" fmla="*/ 0 w 2760"/>
                <a:gd name="T22" fmla="*/ 0 h 740"/>
                <a:gd name="T23" fmla="*/ 2760 w 2760"/>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0" h="740">
                  <a:moveTo>
                    <a:pt x="0" y="340"/>
                  </a:moveTo>
                  <a:cubicBezTo>
                    <a:pt x="171" y="170"/>
                    <a:pt x="342" y="0"/>
                    <a:pt x="500" y="0"/>
                  </a:cubicBezTo>
                  <a:cubicBezTo>
                    <a:pt x="658" y="0"/>
                    <a:pt x="790" y="217"/>
                    <a:pt x="950" y="340"/>
                  </a:cubicBezTo>
                  <a:cubicBezTo>
                    <a:pt x="1110" y="463"/>
                    <a:pt x="1293" y="740"/>
                    <a:pt x="1460" y="740"/>
                  </a:cubicBezTo>
                  <a:cubicBezTo>
                    <a:pt x="1627" y="740"/>
                    <a:pt x="1807" y="460"/>
                    <a:pt x="1950" y="340"/>
                  </a:cubicBezTo>
                  <a:cubicBezTo>
                    <a:pt x="2093" y="220"/>
                    <a:pt x="2185" y="20"/>
                    <a:pt x="2320" y="20"/>
                  </a:cubicBezTo>
                  <a:cubicBezTo>
                    <a:pt x="2455" y="20"/>
                    <a:pt x="2687" y="285"/>
                    <a:pt x="2760" y="340"/>
                  </a:cubicBezTo>
                </a:path>
              </a:pathLst>
            </a:custGeom>
            <a:noFill/>
            <a:ln w="12700">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9" name="Freeform 149"/>
            <p:cNvSpPr>
              <a:spLocks noChangeAspect="1"/>
            </p:cNvSpPr>
            <p:nvPr/>
          </p:nvSpPr>
          <p:spPr bwMode="auto">
            <a:xfrm>
              <a:off x="4121" y="1776"/>
              <a:ext cx="64" cy="525"/>
            </a:xfrm>
            <a:custGeom>
              <a:avLst/>
              <a:gdLst>
                <a:gd name="T0" fmla="*/ 0 w 131"/>
                <a:gd name="T1" fmla="*/ 160 h 674"/>
                <a:gd name="T2" fmla="*/ 3 w 131"/>
                <a:gd name="T3" fmla="*/ 1 h 674"/>
                <a:gd name="T4" fmla="*/ 7 w 131"/>
                <a:gd name="T5" fmla="*/ 164 h 674"/>
                <a:gd name="T6" fmla="*/ 12 w 131"/>
                <a:gd name="T7" fmla="*/ 318 h 674"/>
                <a:gd name="T8" fmla="*/ 15 w 131"/>
                <a:gd name="T9" fmla="*/ 160 h 674"/>
                <a:gd name="T10" fmla="*/ 0 60000 65536"/>
                <a:gd name="T11" fmla="*/ 0 60000 65536"/>
                <a:gd name="T12" fmla="*/ 0 60000 65536"/>
                <a:gd name="T13" fmla="*/ 0 60000 65536"/>
                <a:gd name="T14" fmla="*/ 0 60000 65536"/>
                <a:gd name="T15" fmla="*/ 0 w 131"/>
                <a:gd name="T16" fmla="*/ 0 h 674"/>
                <a:gd name="T17" fmla="*/ 131 w 131"/>
                <a:gd name="T18" fmla="*/ 674 h 674"/>
              </a:gdLst>
              <a:ahLst/>
              <a:cxnLst>
                <a:cxn ang="T10">
                  <a:pos x="T0" y="T1"/>
                </a:cxn>
                <a:cxn ang="T11">
                  <a:pos x="T2" y="T3"/>
                </a:cxn>
                <a:cxn ang="T12">
                  <a:pos x="T4" y="T5"/>
                </a:cxn>
                <a:cxn ang="T13">
                  <a:pos x="T6" y="T7"/>
                </a:cxn>
                <a:cxn ang="T14">
                  <a:pos x="T8" y="T9"/>
                </a:cxn>
              </a:cxnLst>
              <a:rect l="T15" t="T16" r="T17" b="T18"/>
              <a:pathLst>
                <a:path w="131" h="674">
                  <a:moveTo>
                    <a:pt x="0" y="337"/>
                  </a:moveTo>
                  <a:cubicBezTo>
                    <a:pt x="5" y="281"/>
                    <a:pt x="21" y="0"/>
                    <a:pt x="31" y="1"/>
                  </a:cubicBezTo>
                  <a:cubicBezTo>
                    <a:pt x="41" y="2"/>
                    <a:pt x="51" y="233"/>
                    <a:pt x="62" y="345"/>
                  </a:cubicBezTo>
                  <a:cubicBezTo>
                    <a:pt x="73" y="457"/>
                    <a:pt x="89" y="674"/>
                    <a:pt x="100" y="673"/>
                  </a:cubicBezTo>
                  <a:cubicBezTo>
                    <a:pt x="111" y="672"/>
                    <a:pt x="125" y="407"/>
                    <a:pt x="131" y="337"/>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0" name="Freeform 150"/>
            <p:cNvSpPr>
              <a:spLocks noChangeAspect="1"/>
            </p:cNvSpPr>
            <p:nvPr/>
          </p:nvSpPr>
          <p:spPr bwMode="auto">
            <a:xfrm>
              <a:off x="4185" y="1761"/>
              <a:ext cx="49" cy="548"/>
            </a:xfrm>
            <a:custGeom>
              <a:avLst/>
              <a:gdLst>
                <a:gd name="T0" fmla="*/ 0 w 100"/>
                <a:gd name="T1" fmla="*/ 156 h 709"/>
                <a:gd name="T2" fmla="*/ 3 w 100"/>
                <a:gd name="T3" fmla="*/ 1 h 709"/>
                <a:gd name="T4" fmla="*/ 5 w 100"/>
                <a:gd name="T5" fmla="*/ 159 h 709"/>
                <a:gd name="T6" fmla="*/ 9 w 100"/>
                <a:gd name="T7" fmla="*/ 327 h 709"/>
                <a:gd name="T8" fmla="*/ 12 w 100"/>
                <a:gd name="T9" fmla="*/ 156 h 709"/>
                <a:gd name="T10" fmla="*/ 0 60000 65536"/>
                <a:gd name="T11" fmla="*/ 0 60000 65536"/>
                <a:gd name="T12" fmla="*/ 0 60000 65536"/>
                <a:gd name="T13" fmla="*/ 0 60000 65536"/>
                <a:gd name="T14" fmla="*/ 0 60000 65536"/>
                <a:gd name="T15" fmla="*/ 0 w 100"/>
                <a:gd name="T16" fmla="*/ 0 h 709"/>
                <a:gd name="T17" fmla="*/ 100 w 100"/>
                <a:gd name="T18" fmla="*/ 709 h 709"/>
              </a:gdLst>
              <a:ahLst/>
              <a:cxnLst>
                <a:cxn ang="T10">
                  <a:pos x="T0" y="T1"/>
                </a:cxn>
                <a:cxn ang="T11">
                  <a:pos x="T2" y="T3"/>
                </a:cxn>
                <a:cxn ang="T12">
                  <a:pos x="T4" y="T5"/>
                </a:cxn>
                <a:cxn ang="T13">
                  <a:pos x="T6" y="T7"/>
                </a:cxn>
                <a:cxn ang="T14">
                  <a:pos x="T8" y="T9"/>
                </a:cxn>
              </a:cxnLst>
              <a:rect l="T15" t="T16" r="T17" b="T18"/>
              <a:pathLst>
                <a:path w="100" h="709">
                  <a:moveTo>
                    <a:pt x="0" y="338"/>
                  </a:moveTo>
                  <a:cubicBezTo>
                    <a:pt x="4" y="282"/>
                    <a:pt x="18" y="0"/>
                    <a:pt x="26" y="1"/>
                  </a:cubicBezTo>
                  <a:cubicBezTo>
                    <a:pt x="34" y="2"/>
                    <a:pt x="39" y="228"/>
                    <a:pt x="47" y="346"/>
                  </a:cubicBezTo>
                  <a:cubicBezTo>
                    <a:pt x="55" y="464"/>
                    <a:pt x="64" y="709"/>
                    <a:pt x="73" y="708"/>
                  </a:cubicBezTo>
                  <a:cubicBezTo>
                    <a:pt x="82" y="707"/>
                    <a:pt x="91" y="522"/>
                    <a:pt x="100" y="33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1" name="Freeform 151"/>
            <p:cNvSpPr>
              <a:spLocks noChangeAspect="1"/>
            </p:cNvSpPr>
            <p:nvPr/>
          </p:nvSpPr>
          <p:spPr bwMode="auto">
            <a:xfrm>
              <a:off x="4234" y="1770"/>
              <a:ext cx="49" cy="519"/>
            </a:xfrm>
            <a:custGeom>
              <a:avLst/>
              <a:gdLst>
                <a:gd name="T0" fmla="*/ 0 w 99"/>
                <a:gd name="T1" fmla="*/ 155 h 671"/>
                <a:gd name="T2" fmla="*/ 2 w 99"/>
                <a:gd name="T3" fmla="*/ 1 h 671"/>
                <a:gd name="T4" fmla="*/ 5 w 99"/>
                <a:gd name="T5" fmla="*/ 159 h 671"/>
                <a:gd name="T6" fmla="*/ 9 w 99"/>
                <a:gd name="T7" fmla="*/ 310 h 671"/>
                <a:gd name="T8" fmla="*/ 12 w 99"/>
                <a:gd name="T9" fmla="*/ 155 h 671"/>
                <a:gd name="T10" fmla="*/ 0 60000 65536"/>
                <a:gd name="T11" fmla="*/ 0 60000 65536"/>
                <a:gd name="T12" fmla="*/ 0 60000 65536"/>
                <a:gd name="T13" fmla="*/ 0 60000 65536"/>
                <a:gd name="T14" fmla="*/ 0 60000 65536"/>
                <a:gd name="T15" fmla="*/ 0 w 99"/>
                <a:gd name="T16" fmla="*/ 0 h 671"/>
                <a:gd name="T17" fmla="*/ 99 w 99"/>
                <a:gd name="T18" fmla="*/ 671 h 671"/>
              </a:gdLst>
              <a:ahLst/>
              <a:cxnLst>
                <a:cxn ang="T10">
                  <a:pos x="T0" y="T1"/>
                </a:cxn>
                <a:cxn ang="T11">
                  <a:pos x="T2" y="T3"/>
                </a:cxn>
                <a:cxn ang="T12">
                  <a:pos x="T4" y="T5"/>
                </a:cxn>
                <a:cxn ang="T13">
                  <a:pos x="T6" y="T7"/>
                </a:cxn>
                <a:cxn ang="T14">
                  <a:pos x="T8" y="T9"/>
                </a:cxn>
              </a:cxnLst>
              <a:rect l="T15" t="T16" r="T17" b="T18"/>
              <a:pathLst>
                <a:path w="99" h="671">
                  <a:moveTo>
                    <a:pt x="0" y="336"/>
                  </a:moveTo>
                  <a:cubicBezTo>
                    <a:pt x="4" y="280"/>
                    <a:pt x="14" y="0"/>
                    <a:pt x="22" y="1"/>
                  </a:cubicBezTo>
                  <a:cubicBezTo>
                    <a:pt x="30" y="2"/>
                    <a:pt x="39" y="233"/>
                    <a:pt x="47" y="344"/>
                  </a:cubicBezTo>
                  <a:cubicBezTo>
                    <a:pt x="55" y="455"/>
                    <a:pt x="64" y="671"/>
                    <a:pt x="73" y="670"/>
                  </a:cubicBezTo>
                  <a:cubicBezTo>
                    <a:pt x="82" y="669"/>
                    <a:pt x="94" y="406"/>
                    <a:pt x="99" y="33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2" name="Freeform 152"/>
            <p:cNvSpPr>
              <a:spLocks noChangeAspect="1"/>
            </p:cNvSpPr>
            <p:nvPr/>
          </p:nvSpPr>
          <p:spPr bwMode="auto">
            <a:xfrm>
              <a:off x="4283" y="1777"/>
              <a:ext cx="83" cy="479"/>
            </a:xfrm>
            <a:custGeom>
              <a:avLst/>
              <a:gdLst>
                <a:gd name="T0" fmla="*/ 0 w 171"/>
                <a:gd name="T1" fmla="*/ 162 h 602"/>
                <a:gd name="T2" fmla="*/ 4 w 171"/>
                <a:gd name="T3" fmla="*/ 1 h 602"/>
                <a:gd name="T4" fmla="*/ 9 w 171"/>
                <a:gd name="T5" fmla="*/ 166 h 602"/>
                <a:gd name="T6" fmla="*/ 15 w 171"/>
                <a:gd name="T7" fmla="*/ 302 h 602"/>
                <a:gd name="T8" fmla="*/ 19 w 171"/>
                <a:gd name="T9" fmla="*/ 162 h 602"/>
                <a:gd name="T10" fmla="*/ 0 60000 65536"/>
                <a:gd name="T11" fmla="*/ 0 60000 65536"/>
                <a:gd name="T12" fmla="*/ 0 60000 65536"/>
                <a:gd name="T13" fmla="*/ 0 60000 65536"/>
                <a:gd name="T14" fmla="*/ 0 60000 65536"/>
                <a:gd name="T15" fmla="*/ 0 w 171"/>
                <a:gd name="T16" fmla="*/ 0 h 602"/>
                <a:gd name="T17" fmla="*/ 171 w 171"/>
                <a:gd name="T18" fmla="*/ 602 h 602"/>
              </a:gdLst>
              <a:ahLst/>
              <a:cxnLst>
                <a:cxn ang="T10">
                  <a:pos x="T0" y="T1"/>
                </a:cxn>
                <a:cxn ang="T11">
                  <a:pos x="T2" y="T3"/>
                </a:cxn>
                <a:cxn ang="T12">
                  <a:pos x="T4" y="T5"/>
                </a:cxn>
                <a:cxn ang="T13">
                  <a:pos x="T6" y="T7"/>
                </a:cxn>
                <a:cxn ang="T14">
                  <a:pos x="T8" y="T9"/>
                </a:cxn>
              </a:cxnLst>
              <a:rect l="T15" t="T16" r="T17" b="T18"/>
              <a:pathLst>
                <a:path w="171" h="602">
                  <a:moveTo>
                    <a:pt x="0" y="322"/>
                  </a:moveTo>
                  <a:cubicBezTo>
                    <a:pt x="6" y="269"/>
                    <a:pt x="24" y="0"/>
                    <a:pt x="37" y="1"/>
                  </a:cubicBezTo>
                  <a:cubicBezTo>
                    <a:pt x="50" y="2"/>
                    <a:pt x="66" y="230"/>
                    <a:pt x="81" y="330"/>
                  </a:cubicBezTo>
                  <a:cubicBezTo>
                    <a:pt x="96" y="430"/>
                    <a:pt x="115" y="602"/>
                    <a:pt x="130" y="601"/>
                  </a:cubicBezTo>
                  <a:cubicBezTo>
                    <a:pt x="145" y="600"/>
                    <a:pt x="163" y="380"/>
                    <a:pt x="171" y="32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3" name="Freeform 153"/>
            <p:cNvSpPr>
              <a:spLocks noChangeAspect="1"/>
            </p:cNvSpPr>
            <p:nvPr/>
          </p:nvSpPr>
          <p:spPr bwMode="auto">
            <a:xfrm>
              <a:off x="4371" y="1825"/>
              <a:ext cx="88" cy="386"/>
            </a:xfrm>
            <a:custGeom>
              <a:avLst/>
              <a:gdLst>
                <a:gd name="T0" fmla="*/ 0 w 180"/>
                <a:gd name="T1" fmla="*/ 142 h 467"/>
                <a:gd name="T2" fmla="*/ 4 w 180"/>
                <a:gd name="T3" fmla="*/ 1 h 467"/>
                <a:gd name="T4" fmla="*/ 10 w 180"/>
                <a:gd name="T5" fmla="*/ 147 h 467"/>
                <a:gd name="T6" fmla="*/ 16 w 180"/>
                <a:gd name="T7" fmla="*/ 263 h 467"/>
                <a:gd name="T8" fmla="*/ 21 w 180"/>
                <a:gd name="T9" fmla="*/ 142 h 467"/>
                <a:gd name="T10" fmla="*/ 0 60000 65536"/>
                <a:gd name="T11" fmla="*/ 0 60000 65536"/>
                <a:gd name="T12" fmla="*/ 0 60000 65536"/>
                <a:gd name="T13" fmla="*/ 0 60000 65536"/>
                <a:gd name="T14" fmla="*/ 0 60000 65536"/>
                <a:gd name="T15" fmla="*/ 0 w 180"/>
                <a:gd name="T16" fmla="*/ 0 h 467"/>
                <a:gd name="T17" fmla="*/ 180 w 180"/>
                <a:gd name="T18" fmla="*/ 467 h 467"/>
              </a:gdLst>
              <a:ahLst/>
              <a:cxnLst>
                <a:cxn ang="T10">
                  <a:pos x="T0" y="T1"/>
                </a:cxn>
                <a:cxn ang="T11">
                  <a:pos x="T2" y="T3"/>
                </a:cxn>
                <a:cxn ang="T12">
                  <a:pos x="T4" y="T5"/>
                </a:cxn>
                <a:cxn ang="T13">
                  <a:pos x="T6" y="T7"/>
                </a:cxn>
                <a:cxn ang="T14">
                  <a:pos x="T8" y="T9"/>
                </a:cxn>
              </a:cxnLst>
              <a:rect l="T15" t="T16" r="T17" b="T18"/>
              <a:pathLst>
                <a:path w="180" h="467">
                  <a:moveTo>
                    <a:pt x="0" y="252"/>
                  </a:moveTo>
                  <a:cubicBezTo>
                    <a:pt x="6" y="210"/>
                    <a:pt x="23" y="0"/>
                    <a:pt x="37" y="1"/>
                  </a:cubicBezTo>
                  <a:cubicBezTo>
                    <a:pt x="51" y="2"/>
                    <a:pt x="69" y="183"/>
                    <a:pt x="85" y="260"/>
                  </a:cubicBezTo>
                  <a:cubicBezTo>
                    <a:pt x="101" y="337"/>
                    <a:pt x="117" y="467"/>
                    <a:pt x="133" y="466"/>
                  </a:cubicBezTo>
                  <a:cubicBezTo>
                    <a:pt x="149" y="465"/>
                    <a:pt x="170" y="297"/>
                    <a:pt x="180" y="25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4" name="Freeform 154"/>
            <p:cNvSpPr>
              <a:spLocks noChangeAspect="1"/>
            </p:cNvSpPr>
            <p:nvPr/>
          </p:nvSpPr>
          <p:spPr bwMode="auto">
            <a:xfrm>
              <a:off x="4463" y="1873"/>
              <a:ext cx="103" cy="279"/>
            </a:xfrm>
            <a:custGeom>
              <a:avLst/>
              <a:gdLst>
                <a:gd name="T0" fmla="*/ 0 w 210"/>
                <a:gd name="T1" fmla="*/ 135 h 305"/>
                <a:gd name="T2" fmla="*/ 6 w 210"/>
                <a:gd name="T3" fmla="*/ 1 h 305"/>
                <a:gd name="T4" fmla="*/ 12 w 210"/>
                <a:gd name="T5" fmla="*/ 142 h 305"/>
                <a:gd name="T6" fmla="*/ 19 w 210"/>
                <a:gd name="T7" fmla="*/ 232 h 305"/>
                <a:gd name="T8" fmla="*/ 25 w 210"/>
                <a:gd name="T9" fmla="*/ 135 h 305"/>
                <a:gd name="T10" fmla="*/ 0 60000 65536"/>
                <a:gd name="T11" fmla="*/ 0 60000 65536"/>
                <a:gd name="T12" fmla="*/ 0 60000 65536"/>
                <a:gd name="T13" fmla="*/ 0 60000 65536"/>
                <a:gd name="T14" fmla="*/ 0 60000 65536"/>
                <a:gd name="T15" fmla="*/ 0 w 210"/>
                <a:gd name="T16" fmla="*/ 0 h 305"/>
                <a:gd name="T17" fmla="*/ 210 w 210"/>
                <a:gd name="T18" fmla="*/ 305 h 305"/>
              </a:gdLst>
              <a:ahLst/>
              <a:cxnLst>
                <a:cxn ang="T10">
                  <a:pos x="T0" y="T1"/>
                </a:cxn>
                <a:cxn ang="T11">
                  <a:pos x="T2" y="T3"/>
                </a:cxn>
                <a:cxn ang="T12">
                  <a:pos x="T4" y="T5"/>
                </a:cxn>
                <a:cxn ang="T13">
                  <a:pos x="T6" y="T7"/>
                </a:cxn>
                <a:cxn ang="T14">
                  <a:pos x="T8" y="T9"/>
                </a:cxn>
              </a:cxnLst>
              <a:rect l="T15" t="T16" r="T17" b="T18"/>
              <a:pathLst>
                <a:path w="210" h="305">
                  <a:moveTo>
                    <a:pt x="0" y="177"/>
                  </a:moveTo>
                  <a:cubicBezTo>
                    <a:pt x="9" y="148"/>
                    <a:pt x="36" y="0"/>
                    <a:pt x="52" y="1"/>
                  </a:cubicBezTo>
                  <a:cubicBezTo>
                    <a:pt x="68" y="2"/>
                    <a:pt x="81" y="135"/>
                    <a:pt x="99" y="185"/>
                  </a:cubicBezTo>
                  <a:cubicBezTo>
                    <a:pt x="117" y="235"/>
                    <a:pt x="145" y="305"/>
                    <a:pt x="163" y="304"/>
                  </a:cubicBezTo>
                  <a:cubicBezTo>
                    <a:pt x="181" y="303"/>
                    <a:pt x="200" y="204"/>
                    <a:pt x="210" y="177"/>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5" name="Freeform 155"/>
            <p:cNvSpPr>
              <a:spLocks noChangeAspect="1"/>
            </p:cNvSpPr>
            <p:nvPr/>
          </p:nvSpPr>
          <p:spPr bwMode="auto">
            <a:xfrm>
              <a:off x="4564" y="1924"/>
              <a:ext cx="137" cy="195"/>
            </a:xfrm>
            <a:custGeom>
              <a:avLst/>
              <a:gdLst>
                <a:gd name="T0" fmla="*/ 0 w 280"/>
                <a:gd name="T1" fmla="*/ 219 h 140"/>
                <a:gd name="T2" fmla="*/ 7 w 280"/>
                <a:gd name="T3" fmla="*/ 1 h 140"/>
                <a:gd name="T4" fmla="*/ 16 w 280"/>
                <a:gd name="T5" fmla="*/ 241 h 140"/>
                <a:gd name="T6" fmla="*/ 23 w 280"/>
                <a:gd name="T7" fmla="*/ 376 h 140"/>
                <a:gd name="T8" fmla="*/ 33 w 280"/>
                <a:gd name="T9" fmla="*/ 219 h 140"/>
                <a:gd name="T10" fmla="*/ 0 60000 65536"/>
                <a:gd name="T11" fmla="*/ 0 60000 65536"/>
                <a:gd name="T12" fmla="*/ 0 60000 65536"/>
                <a:gd name="T13" fmla="*/ 0 60000 65536"/>
                <a:gd name="T14" fmla="*/ 0 60000 65536"/>
                <a:gd name="T15" fmla="*/ 0 w 280"/>
                <a:gd name="T16" fmla="*/ 0 h 140"/>
                <a:gd name="T17" fmla="*/ 280 w 280"/>
                <a:gd name="T18" fmla="*/ 140 h 140"/>
              </a:gdLst>
              <a:ahLst/>
              <a:cxnLst>
                <a:cxn ang="T10">
                  <a:pos x="T0" y="T1"/>
                </a:cxn>
                <a:cxn ang="T11">
                  <a:pos x="T2" y="T3"/>
                </a:cxn>
                <a:cxn ang="T12">
                  <a:pos x="T4" y="T5"/>
                </a:cxn>
                <a:cxn ang="T13">
                  <a:pos x="T6" y="T7"/>
                </a:cxn>
                <a:cxn ang="T14">
                  <a:pos x="T8" y="T9"/>
                </a:cxn>
              </a:cxnLst>
              <a:rect l="T15" t="T16" r="T17" b="T18"/>
              <a:pathLst>
                <a:path w="280" h="140">
                  <a:moveTo>
                    <a:pt x="0" y="81"/>
                  </a:moveTo>
                  <a:cubicBezTo>
                    <a:pt x="10" y="68"/>
                    <a:pt x="39" y="0"/>
                    <a:pt x="61" y="1"/>
                  </a:cubicBezTo>
                  <a:cubicBezTo>
                    <a:pt x="83" y="2"/>
                    <a:pt x="109" y="66"/>
                    <a:pt x="132" y="89"/>
                  </a:cubicBezTo>
                  <a:cubicBezTo>
                    <a:pt x="155" y="112"/>
                    <a:pt x="177" y="140"/>
                    <a:pt x="202" y="139"/>
                  </a:cubicBezTo>
                  <a:cubicBezTo>
                    <a:pt x="227" y="138"/>
                    <a:pt x="264" y="93"/>
                    <a:pt x="280" y="8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6" name="Freeform 156"/>
            <p:cNvSpPr>
              <a:spLocks noChangeAspect="1"/>
            </p:cNvSpPr>
            <p:nvPr/>
          </p:nvSpPr>
          <p:spPr bwMode="auto">
            <a:xfrm>
              <a:off x="4701" y="1936"/>
              <a:ext cx="116" cy="230"/>
            </a:xfrm>
            <a:custGeom>
              <a:avLst/>
              <a:gdLst>
                <a:gd name="T0" fmla="*/ 0 w 238"/>
                <a:gd name="T1" fmla="*/ 39 h 352"/>
                <a:gd name="T2" fmla="*/ 8 w 238"/>
                <a:gd name="T3" fmla="*/ 1 h 352"/>
                <a:gd name="T4" fmla="*/ 14 w 238"/>
                <a:gd name="T5" fmla="*/ 36 h 352"/>
                <a:gd name="T6" fmla="*/ 21 w 238"/>
                <a:gd name="T7" fmla="*/ 98 h 352"/>
                <a:gd name="T8" fmla="*/ 28 w 238"/>
                <a:gd name="T9" fmla="*/ 32 h 352"/>
                <a:gd name="T10" fmla="*/ 0 60000 65536"/>
                <a:gd name="T11" fmla="*/ 0 60000 65536"/>
                <a:gd name="T12" fmla="*/ 0 60000 65536"/>
                <a:gd name="T13" fmla="*/ 0 60000 65536"/>
                <a:gd name="T14" fmla="*/ 0 60000 65536"/>
                <a:gd name="T15" fmla="*/ 0 w 238"/>
                <a:gd name="T16" fmla="*/ 0 h 352"/>
                <a:gd name="T17" fmla="*/ 238 w 238"/>
                <a:gd name="T18" fmla="*/ 352 h 352"/>
              </a:gdLst>
              <a:ahLst/>
              <a:cxnLst>
                <a:cxn ang="T10">
                  <a:pos x="T0" y="T1"/>
                </a:cxn>
                <a:cxn ang="T11">
                  <a:pos x="T2" y="T3"/>
                </a:cxn>
                <a:cxn ang="T12">
                  <a:pos x="T4" y="T5"/>
                </a:cxn>
                <a:cxn ang="T13">
                  <a:pos x="T6" y="T7"/>
                </a:cxn>
                <a:cxn ang="T14">
                  <a:pos x="T8" y="T9"/>
                </a:cxn>
              </a:cxnLst>
              <a:rect l="T15" t="T16" r="T17" b="T18"/>
              <a:pathLst>
                <a:path w="238" h="352">
                  <a:moveTo>
                    <a:pt x="0" y="140"/>
                  </a:moveTo>
                  <a:cubicBezTo>
                    <a:pt x="12" y="118"/>
                    <a:pt x="50" y="4"/>
                    <a:pt x="70" y="2"/>
                  </a:cubicBezTo>
                  <a:cubicBezTo>
                    <a:pt x="90" y="0"/>
                    <a:pt x="101" y="69"/>
                    <a:pt x="119" y="128"/>
                  </a:cubicBezTo>
                  <a:cubicBezTo>
                    <a:pt x="137" y="186"/>
                    <a:pt x="161" y="352"/>
                    <a:pt x="181" y="350"/>
                  </a:cubicBezTo>
                  <a:cubicBezTo>
                    <a:pt x="201" y="349"/>
                    <a:pt x="226" y="165"/>
                    <a:pt x="238" y="11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7" name="Freeform 157"/>
            <p:cNvSpPr>
              <a:spLocks noChangeAspect="1"/>
            </p:cNvSpPr>
            <p:nvPr/>
          </p:nvSpPr>
          <p:spPr bwMode="auto">
            <a:xfrm>
              <a:off x="4817" y="1871"/>
              <a:ext cx="98" cy="346"/>
            </a:xfrm>
            <a:custGeom>
              <a:avLst/>
              <a:gdLst>
                <a:gd name="T0" fmla="*/ 0 w 200"/>
                <a:gd name="T1" fmla="*/ 108 h 403"/>
                <a:gd name="T2" fmla="*/ 6 w 200"/>
                <a:gd name="T3" fmla="*/ 3 h 403"/>
                <a:gd name="T4" fmla="*/ 12 w 200"/>
                <a:gd name="T5" fmla="*/ 118 h 403"/>
                <a:gd name="T6" fmla="*/ 17 w 200"/>
                <a:gd name="T7" fmla="*/ 254 h 403"/>
                <a:gd name="T8" fmla="*/ 24 w 200"/>
                <a:gd name="T9" fmla="*/ 113 h 403"/>
                <a:gd name="T10" fmla="*/ 0 60000 65536"/>
                <a:gd name="T11" fmla="*/ 0 60000 65536"/>
                <a:gd name="T12" fmla="*/ 0 60000 65536"/>
                <a:gd name="T13" fmla="*/ 0 60000 65536"/>
                <a:gd name="T14" fmla="*/ 0 60000 65536"/>
                <a:gd name="T15" fmla="*/ 0 w 200"/>
                <a:gd name="T16" fmla="*/ 0 h 403"/>
                <a:gd name="T17" fmla="*/ 200 w 200"/>
                <a:gd name="T18" fmla="*/ 403 h 403"/>
              </a:gdLst>
              <a:ahLst/>
              <a:cxnLst>
                <a:cxn ang="T10">
                  <a:pos x="T0" y="T1"/>
                </a:cxn>
                <a:cxn ang="T11">
                  <a:pos x="T2" y="T3"/>
                </a:cxn>
                <a:cxn ang="T12">
                  <a:pos x="T4" y="T5"/>
                </a:cxn>
                <a:cxn ang="T13">
                  <a:pos x="T6" y="T7"/>
                </a:cxn>
                <a:cxn ang="T14">
                  <a:pos x="T8" y="T9"/>
                </a:cxn>
              </a:cxnLst>
              <a:rect l="T15" t="T16" r="T17" b="T18"/>
              <a:pathLst>
                <a:path w="200" h="403">
                  <a:moveTo>
                    <a:pt x="0" y="171"/>
                  </a:moveTo>
                  <a:cubicBezTo>
                    <a:pt x="8" y="143"/>
                    <a:pt x="32" y="0"/>
                    <a:pt x="48" y="3"/>
                  </a:cubicBezTo>
                  <a:cubicBezTo>
                    <a:pt x="64" y="6"/>
                    <a:pt x="82" y="121"/>
                    <a:pt x="98" y="187"/>
                  </a:cubicBezTo>
                  <a:cubicBezTo>
                    <a:pt x="114" y="253"/>
                    <a:pt x="130" y="403"/>
                    <a:pt x="147" y="402"/>
                  </a:cubicBezTo>
                  <a:cubicBezTo>
                    <a:pt x="164" y="401"/>
                    <a:pt x="189" y="226"/>
                    <a:pt x="200" y="17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8" name="Freeform 158"/>
            <p:cNvSpPr>
              <a:spLocks noChangeAspect="1"/>
            </p:cNvSpPr>
            <p:nvPr/>
          </p:nvSpPr>
          <p:spPr bwMode="auto">
            <a:xfrm>
              <a:off x="4914" y="1825"/>
              <a:ext cx="84" cy="451"/>
            </a:xfrm>
            <a:custGeom>
              <a:avLst/>
              <a:gdLst>
                <a:gd name="T0" fmla="*/ 0 w 172"/>
                <a:gd name="T1" fmla="*/ 136 h 557"/>
                <a:gd name="T2" fmla="*/ 4 w 172"/>
                <a:gd name="T3" fmla="*/ 1 h 557"/>
                <a:gd name="T4" fmla="*/ 9 w 172"/>
                <a:gd name="T5" fmla="*/ 139 h 557"/>
                <a:gd name="T6" fmla="*/ 15 w 172"/>
                <a:gd name="T7" fmla="*/ 295 h 557"/>
                <a:gd name="T8" fmla="*/ 20 w 172"/>
                <a:gd name="T9" fmla="*/ 135 h 557"/>
                <a:gd name="T10" fmla="*/ 0 60000 65536"/>
                <a:gd name="T11" fmla="*/ 0 60000 65536"/>
                <a:gd name="T12" fmla="*/ 0 60000 65536"/>
                <a:gd name="T13" fmla="*/ 0 60000 65536"/>
                <a:gd name="T14" fmla="*/ 0 60000 65536"/>
                <a:gd name="T15" fmla="*/ 0 w 172"/>
                <a:gd name="T16" fmla="*/ 0 h 557"/>
                <a:gd name="T17" fmla="*/ 172 w 172"/>
                <a:gd name="T18" fmla="*/ 557 h 557"/>
              </a:gdLst>
              <a:ahLst/>
              <a:cxnLst>
                <a:cxn ang="T10">
                  <a:pos x="T0" y="T1"/>
                </a:cxn>
                <a:cxn ang="T11">
                  <a:pos x="T2" y="T3"/>
                </a:cxn>
                <a:cxn ang="T12">
                  <a:pos x="T4" y="T5"/>
                </a:cxn>
                <a:cxn ang="T13">
                  <a:pos x="T6" y="T7"/>
                </a:cxn>
                <a:cxn ang="T14">
                  <a:pos x="T8" y="T9"/>
                </a:cxn>
              </a:cxnLst>
              <a:rect l="T15" t="T16" r="T17" b="T18"/>
              <a:pathLst>
                <a:path w="172" h="557">
                  <a:moveTo>
                    <a:pt x="0" y="256"/>
                  </a:moveTo>
                  <a:cubicBezTo>
                    <a:pt x="7" y="214"/>
                    <a:pt x="26" y="0"/>
                    <a:pt x="39" y="1"/>
                  </a:cubicBezTo>
                  <a:cubicBezTo>
                    <a:pt x="52" y="2"/>
                    <a:pt x="63" y="170"/>
                    <a:pt x="78" y="262"/>
                  </a:cubicBezTo>
                  <a:cubicBezTo>
                    <a:pt x="93" y="354"/>
                    <a:pt x="113" y="557"/>
                    <a:pt x="129" y="556"/>
                  </a:cubicBezTo>
                  <a:cubicBezTo>
                    <a:pt x="145" y="555"/>
                    <a:pt x="163" y="317"/>
                    <a:pt x="172" y="25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9" name="Freeform 159"/>
            <p:cNvSpPr>
              <a:spLocks noChangeAspect="1"/>
            </p:cNvSpPr>
            <p:nvPr/>
          </p:nvSpPr>
          <p:spPr bwMode="auto">
            <a:xfrm>
              <a:off x="4998" y="1771"/>
              <a:ext cx="65" cy="530"/>
            </a:xfrm>
            <a:custGeom>
              <a:avLst/>
              <a:gdLst>
                <a:gd name="T0" fmla="*/ 0 w 133"/>
                <a:gd name="T1" fmla="*/ 154 h 680"/>
                <a:gd name="T2" fmla="*/ 4 w 133"/>
                <a:gd name="T3" fmla="*/ 1 h 680"/>
                <a:gd name="T4" fmla="*/ 7 w 133"/>
                <a:gd name="T5" fmla="*/ 158 h 680"/>
                <a:gd name="T6" fmla="*/ 11 w 133"/>
                <a:gd name="T7" fmla="*/ 321 h 680"/>
                <a:gd name="T8" fmla="*/ 16 w 133"/>
                <a:gd name="T9" fmla="*/ 154 h 680"/>
                <a:gd name="T10" fmla="*/ 0 60000 65536"/>
                <a:gd name="T11" fmla="*/ 0 60000 65536"/>
                <a:gd name="T12" fmla="*/ 0 60000 65536"/>
                <a:gd name="T13" fmla="*/ 0 60000 65536"/>
                <a:gd name="T14" fmla="*/ 0 60000 65536"/>
                <a:gd name="T15" fmla="*/ 0 w 133"/>
                <a:gd name="T16" fmla="*/ 0 h 680"/>
                <a:gd name="T17" fmla="*/ 133 w 133"/>
                <a:gd name="T18" fmla="*/ 680 h 680"/>
              </a:gdLst>
              <a:ahLst/>
              <a:cxnLst>
                <a:cxn ang="T10">
                  <a:pos x="T0" y="T1"/>
                </a:cxn>
                <a:cxn ang="T11">
                  <a:pos x="T2" y="T3"/>
                </a:cxn>
                <a:cxn ang="T12">
                  <a:pos x="T4" y="T5"/>
                </a:cxn>
                <a:cxn ang="T13">
                  <a:pos x="T6" y="T7"/>
                </a:cxn>
                <a:cxn ang="T14">
                  <a:pos x="T8" y="T9"/>
                </a:cxn>
              </a:cxnLst>
              <a:rect l="T15" t="T16" r="T17" b="T18"/>
              <a:pathLst>
                <a:path w="133" h="680">
                  <a:moveTo>
                    <a:pt x="0" y="325"/>
                  </a:moveTo>
                  <a:cubicBezTo>
                    <a:pt x="5" y="271"/>
                    <a:pt x="22" y="0"/>
                    <a:pt x="32" y="1"/>
                  </a:cubicBezTo>
                  <a:cubicBezTo>
                    <a:pt x="42" y="2"/>
                    <a:pt x="53" y="220"/>
                    <a:pt x="63" y="333"/>
                  </a:cubicBezTo>
                  <a:cubicBezTo>
                    <a:pt x="73" y="446"/>
                    <a:pt x="83" y="680"/>
                    <a:pt x="95" y="679"/>
                  </a:cubicBezTo>
                  <a:cubicBezTo>
                    <a:pt x="107" y="678"/>
                    <a:pt x="125" y="399"/>
                    <a:pt x="133" y="32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0" name="Freeform 160"/>
            <p:cNvSpPr>
              <a:spLocks noChangeAspect="1"/>
            </p:cNvSpPr>
            <p:nvPr/>
          </p:nvSpPr>
          <p:spPr bwMode="auto">
            <a:xfrm>
              <a:off x="5067" y="1767"/>
              <a:ext cx="49" cy="522"/>
            </a:xfrm>
            <a:custGeom>
              <a:avLst/>
              <a:gdLst>
                <a:gd name="T0" fmla="*/ 0 w 100"/>
                <a:gd name="T1" fmla="*/ 157 h 668"/>
                <a:gd name="T2" fmla="*/ 2 w 100"/>
                <a:gd name="T3" fmla="*/ 1 h 668"/>
                <a:gd name="T4" fmla="*/ 5 w 100"/>
                <a:gd name="T5" fmla="*/ 161 h 668"/>
                <a:gd name="T6" fmla="*/ 8 w 100"/>
                <a:gd name="T7" fmla="*/ 318 h 668"/>
                <a:gd name="T8" fmla="*/ 12 w 100"/>
                <a:gd name="T9" fmla="*/ 157 h 668"/>
                <a:gd name="T10" fmla="*/ 0 60000 65536"/>
                <a:gd name="T11" fmla="*/ 0 60000 65536"/>
                <a:gd name="T12" fmla="*/ 0 60000 65536"/>
                <a:gd name="T13" fmla="*/ 0 60000 65536"/>
                <a:gd name="T14" fmla="*/ 0 60000 65536"/>
                <a:gd name="T15" fmla="*/ 0 w 100"/>
                <a:gd name="T16" fmla="*/ 0 h 668"/>
                <a:gd name="T17" fmla="*/ 100 w 100"/>
                <a:gd name="T18" fmla="*/ 668 h 668"/>
              </a:gdLst>
              <a:ahLst/>
              <a:cxnLst>
                <a:cxn ang="T10">
                  <a:pos x="T0" y="T1"/>
                </a:cxn>
                <a:cxn ang="T11">
                  <a:pos x="T2" y="T3"/>
                </a:cxn>
                <a:cxn ang="T12">
                  <a:pos x="T4" y="T5"/>
                </a:cxn>
                <a:cxn ang="T13">
                  <a:pos x="T6" y="T7"/>
                </a:cxn>
                <a:cxn ang="T14">
                  <a:pos x="T8" y="T9"/>
                </a:cxn>
              </a:cxnLst>
              <a:rect l="T15" t="T16" r="T17" b="T18"/>
              <a:pathLst>
                <a:path w="100" h="668">
                  <a:moveTo>
                    <a:pt x="0" y="329"/>
                  </a:moveTo>
                  <a:cubicBezTo>
                    <a:pt x="4" y="274"/>
                    <a:pt x="13" y="0"/>
                    <a:pt x="21" y="1"/>
                  </a:cubicBezTo>
                  <a:cubicBezTo>
                    <a:pt x="29" y="2"/>
                    <a:pt x="38" y="226"/>
                    <a:pt x="47" y="337"/>
                  </a:cubicBezTo>
                  <a:cubicBezTo>
                    <a:pt x="56" y="448"/>
                    <a:pt x="63" y="668"/>
                    <a:pt x="72" y="667"/>
                  </a:cubicBezTo>
                  <a:cubicBezTo>
                    <a:pt x="81" y="666"/>
                    <a:pt x="94" y="399"/>
                    <a:pt x="100" y="32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1" name="Freeform 161"/>
            <p:cNvSpPr>
              <a:spLocks noChangeAspect="1"/>
            </p:cNvSpPr>
            <p:nvPr/>
          </p:nvSpPr>
          <p:spPr bwMode="auto">
            <a:xfrm>
              <a:off x="5116" y="1781"/>
              <a:ext cx="49" cy="475"/>
            </a:xfrm>
            <a:custGeom>
              <a:avLst/>
              <a:gdLst>
                <a:gd name="T0" fmla="*/ 0 w 101"/>
                <a:gd name="T1" fmla="*/ 143 h 620"/>
                <a:gd name="T2" fmla="*/ 2 w 101"/>
                <a:gd name="T3" fmla="*/ 1 h 620"/>
                <a:gd name="T4" fmla="*/ 5 w 101"/>
                <a:gd name="T5" fmla="*/ 147 h 620"/>
                <a:gd name="T6" fmla="*/ 9 w 101"/>
                <a:gd name="T7" fmla="*/ 278 h 620"/>
                <a:gd name="T8" fmla="*/ 12 w 101"/>
                <a:gd name="T9" fmla="*/ 143 h 620"/>
                <a:gd name="T10" fmla="*/ 0 60000 65536"/>
                <a:gd name="T11" fmla="*/ 0 60000 65536"/>
                <a:gd name="T12" fmla="*/ 0 60000 65536"/>
                <a:gd name="T13" fmla="*/ 0 60000 65536"/>
                <a:gd name="T14" fmla="*/ 0 60000 65536"/>
                <a:gd name="T15" fmla="*/ 0 w 101"/>
                <a:gd name="T16" fmla="*/ 0 h 620"/>
                <a:gd name="T17" fmla="*/ 101 w 101"/>
                <a:gd name="T18" fmla="*/ 620 h 620"/>
              </a:gdLst>
              <a:ahLst/>
              <a:cxnLst>
                <a:cxn ang="T10">
                  <a:pos x="T0" y="T1"/>
                </a:cxn>
                <a:cxn ang="T11">
                  <a:pos x="T2" y="T3"/>
                </a:cxn>
                <a:cxn ang="T12">
                  <a:pos x="T4" y="T5"/>
                </a:cxn>
                <a:cxn ang="T13">
                  <a:pos x="T6" y="T7"/>
                </a:cxn>
                <a:cxn ang="T14">
                  <a:pos x="T8" y="T9"/>
                </a:cxn>
              </a:cxnLst>
              <a:rect l="T15" t="T16" r="T17" b="T18"/>
              <a:pathLst>
                <a:path w="101" h="620">
                  <a:moveTo>
                    <a:pt x="0" y="318"/>
                  </a:moveTo>
                  <a:cubicBezTo>
                    <a:pt x="4" y="265"/>
                    <a:pt x="14" y="0"/>
                    <a:pt x="22" y="1"/>
                  </a:cubicBezTo>
                  <a:cubicBezTo>
                    <a:pt x="30" y="2"/>
                    <a:pt x="39" y="223"/>
                    <a:pt x="48" y="326"/>
                  </a:cubicBezTo>
                  <a:cubicBezTo>
                    <a:pt x="57" y="429"/>
                    <a:pt x="67" y="620"/>
                    <a:pt x="76" y="619"/>
                  </a:cubicBezTo>
                  <a:cubicBezTo>
                    <a:pt x="85" y="618"/>
                    <a:pt x="96" y="381"/>
                    <a:pt x="101" y="31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2" name="Freeform 162"/>
            <p:cNvSpPr>
              <a:spLocks noChangeAspect="1"/>
            </p:cNvSpPr>
            <p:nvPr/>
          </p:nvSpPr>
          <p:spPr bwMode="auto">
            <a:xfrm>
              <a:off x="4058" y="1805"/>
              <a:ext cx="63" cy="478"/>
            </a:xfrm>
            <a:custGeom>
              <a:avLst/>
              <a:gdLst>
                <a:gd name="T0" fmla="*/ 0 w 131"/>
                <a:gd name="T1" fmla="*/ 151 h 596"/>
                <a:gd name="T2" fmla="*/ 3 w 131"/>
                <a:gd name="T3" fmla="*/ 1 h 596"/>
                <a:gd name="T4" fmla="*/ 7 w 131"/>
                <a:gd name="T5" fmla="*/ 155 h 596"/>
                <a:gd name="T6" fmla="*/ 11 w 131"/>
                <a:gd name="T7" fmla="*/ 307 h 596"/>
                <a:gd name="T8" fmla="*/ 14 w 131"/>
                <a:gd name="T9" fmla="*/ 151 h 596"/>
                <a:gd name="T10" fmla="*/ 0 60000 65536"/>
                <a:gd name="T11" fmla="*/ 0 60000 65536"/>
                <a:gd name="T12" fmla="*/ 0 60000 65536"/>
                <a:gd name="T13" fmla="*/ 0 60000 65536"/>
                <a:gd name="T14" fmla="*/ 0 60000 65536"/>
                <a:gd name="T15" fmla="*/ 0 w 131"/>
                <a:gd name="T16" fmla="*/ 0 h 596"/>
                <a:gd name="T17" fmla="*/ 131 w 131"/>
                <a:gd name="T18" fmla="*/ 596 h 596"/>
              </a:gdLst>
              <a:ahLst/>
              <a:cxnLst>
                <a:cxn ang="T10">
                  <a:pos x="T0" y="T1"/>
                </a:cxn>
                <a:cxn ang="T11">
                  <a:pos x="T2" y="T3"/>
                </a:cxn>
                <a:cxn ang="T12">
                  <a:pos x="T4" y="T5"/>
                </a:cxn>
                <a:cxn ang="T13">
                  <a:pos x="T6" y="T7"/>
                </a:cxn>
                <a:cxn ang="T14">
                  <a:pos x="T8" y="T9"/>
                </a:cxn>
              </a:cxnLst>
              <a:rect l="T15" t="T16" r="T17" b="T18"/>
              <a:pathLst>
                <a:path w="131" h="596">
                  <a:moveTo>
                    <a:pt x="0" y="292"/>
                  </a:moveTo>
                  <a:cubicBezTo>
                    <a:pt x="4" y="244"/>
                    <a:pt x="14" y="0"/>
                    <a:pt x="24" y="1"/>
                  </a:cubicBezTo>
                  <a:cubicBezTo>
                    <a:pt x="34" y="2"/>
                    <a:pt x="50" y="201"/>
                    <a:pt x="62" y="300"/>
                  </a:cubicBezTo>
                  <a:cubicBezTo>
                    <a:pt x="74" y="399"/>
                    <a:pt x="85" y="596"/>
                    <a:pt x="96" y="595"/>
                  </a:cubicBezTo>
                  <a:cubicBezTo>
                    <a:pt x="107" y="594"/>
                    <a:pt x="124" y="355"/>
                    <a:pt x="131" y="29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3" name="Freeform 163"/>
            <p:cNvSpPr>
              <a:spLocks noChangeAspect="1"/>
            </p:cNvSpPr>
            <p:nvPr/>
          </p:nvSpPr>
          <p:spPr bwMode="auto">
            <a:xfrm>
              <a:off x="5165" y="1809"/>
              <a:ext cx="49" cy="428"/>
            </a:xfrm>
            <a:custGeom>
              <a:avLst/>
              <a:gdLst>
                <a:gd name="T0" fmla="*/ 0 w 101"/>
                <a:gd name="T1" fmla="*/ 137 h 536"/>
                <a:gd name="T2" fmla="*/ 2 w 101"/>
                <a:gd name="T3" fmla="*/ 1 h 536"/>
                <a:gd name="T4" fmla="*/ 5 w 101"/>
                <a:gd name="T5" fmla="*/ 141 h 536"/>
                <a:gd name="T6" fmla="*/ 9 w 101"/>
                <a:gd name="T7" fmla="*/ 272 h 536"/>
                <a:gd name="T8" fmla="*/ 12 w 101"/>
                <a:gd name="T9" fmla="*/ 137 h 536"/>
                <a:gd name="T10" fmla="*/ 0 60000 65536"/>
                <a:gd name="T11" fmla="*/ 0 60000 65536"/>
                <a:gd name="T12" fmla="*/ 0 60000 65536"/>
                <a:gd name="T13" fmla="*/ 0 60000 65536"/>
                <a:gd name="T14" fmla="*/ 0 60000 65536"/>
                <a:gd name="T15" fmla="*/ 0 w 101"/>
                <a:gd name="T16" fmla="*/ 0 h 536"/>
                <a:gd name="T17" fmla="*/ 101 w 101"/>
                <a:gd name="T18" fmla="*/ 536 h 536"/>
              </a:gdLst>
              <a:ahLst/>
              <a:cxnLst>
                <a:cxn ang="T10">
                  <a:pos x="T0" y="T1"/>
                </a:cxn>
                <a:cxn ang="T11">
                  <a:pos x="T2" y="T3"/>
                </a:cxn>
                <a:cxn ang="T12">
                  <a:pos x="T4" y="T5"/>
                </a:cxn>
                <a:cxn ang="T13">
                  <a:pos x="T6" y="T7"/>
                </a:cxn>
                <a:cxn ang="T14">
                  <a:pos x="T8" y="T9"/>
                </a:cxn>
              </a:cxnLst>
              <a:rect l="T15" t="T16" r="T17" b="T18"/>
              <a:pathLst>
                <a:path w="101" h="536">
                  <a:moveTo>
                    <a:pt x="0" y="268"/>
                  </a:moveTo>
                  <a:cubicBezTo>
                    <a:pt x="4" y="224"/>
                    <a:pt x="14" y="0"/>
                    <a:pt x="22" y="1"/>
                  </a:cubicBezTo>
                  <a:cubicBezTo>
                    <a:pt x="30" y="2"/>
                    <a:pt x="39" y="187"/>
                    <a:pt x="48" y="276"/>
                  </a:cubicBezTo>
                  <a:cubicBezTo>
                    <a:pt x="57" y="365"/>
                    <a:pt x="67" y="536"/>
                    <a:pt x="76" y="535"/>
                  </a:cubicBezTo>
                  <a:cubicBezTo>
                    <a:pt x="85" y="534"/>
                    <a:pt x="96" y="324"/>
                    <a:pt x="101" y="26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4" name="Freeform 164"/>
            <p:cNvSpPr>
              <a:spLocks noChangeAspect="1"/>
            </p:cNvSpPr>
            <p:nvPr/>
          </p:nvSpPr>
          <p:spPr bwMode="auto">
            <a:xfrm>
              <a:off x="5214" y="1834"/>
              <a:ext cx="63" cy="377"/>
            </a:xfrm>
            <a:custGeom>
              <a:avLst/>
              <a:gdLst>
                <a:gd name="T0" fmla="*/ 0 w 131"/>
                <a:gd name="T1" fmla="*/ 146 h 442"/>
                <a:gd name="T2" fmla="*/ 4 w 131"/>
                <a:gd name="T3" fmla="*/ 0 h 442"/>
                <a:gd name="T4" fmla="*/ 8 w 131"/>
                <a:gd name="T5" fmla="*/ 146 h 442"/>
                <a:gd name="T6" fmla="*/ 12 w 131"/>
                <a:gd name="T7" fmla="*/ 274 h 442"/>
                <a:gd name="T8" fmla="*/ 14 w 131"/>
                <a:gd name="T9" fmla="*/ 141 h 442"/>
                <a:gd name="T10" fmla="*/ 0 60000 65536"/>
                <a:gd name="T11" fmla="*/ 0 60000 65536"/>
                <a:gd name="T12" fmla="*/ 0 60000 65536"/>
                <a:gd name="T13" fmla="*/ 0 60000 65536"/>
                <a:gd name="T14" fmla="*/ 0 60000 65536"/>
                <a:gd name="T15" fmla="*/ 0 w 131"/>
                <a:gd name="T16" fmla="*/ 0 h 442"/>
                <a:gd name="T17" fmla="*/ 131 w 131"/>
                <a:gd name="T18" fmla="*/ 442 h 442"/>
              </a:gdLst>
              <a:ahLst/>
              <a:cxnLst>
                <a:cxn ang="T10">
                  <a:pos x="T0" y="T1"/>
                </a:cxn>
                <a:cxn ang="T11">
                  <a:pos x="T2" y="T3"/>
                </a:cxn>
                <a:cxn ang="T12">
                  <a:pos x="T4" y="T5"/>
                </a:cxn>
                <a:cxn ang="T13">
                  <a:pos x="T6" y="T7"/>
                </a:cxn>
                <a:cxn ang="T14">
                  <a:pos x="T8" y="T9"/>
                </a:cxn>
              </a:cxnLst>
              <a:rect l="T15" t="T16" r="T17" b="T18"/>
              <a:pathLst>
                <a:path w="131" h="442">
                  <a:moveTo>
                    <a:pt x="0" y="234"/>
                  </a:moveTo>
                  <a:cubicBezTo>
                    <a:pt x="5" y="195"/>
                    <a:pt x="25" y="0"/>
                    <a:pt x="36" y="0"/>
                  </a:cubicBezTo>
                  <a:cubicBezTo>
                    <a:pt x="47" y="0"/>
                    <a:pt x="57" y="163"/>
                    <a:pt x="68" y="236"/>
                  </a:cubicBezTo>
                  <a:cubicBezTo>
                    <a:pt x="79" y="309"/>
                    <a:pt x="92" y="442"/>
                    <a:pt x="102" y="441"/>
                  </a:cubicBezTo>
                  <a:cubicBezTo>
                    <a:pt x="112" y="440"/>
                    <a:pt x="125" y="272"/>
                    <a:pt x="131" y="22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5" name="Freeform 165"/>
            <p:cNvSpPr>
              <a:spLocks noChangeAspect="1"/>
            </p:cNvSpPr>
            <p:nvPr/>
          </p:nvSpPr>
          <p:spPr bwMode="auto">
            <a:xfrm>
              <a:off x="3994" y="1836"/>
              <a:ext cx="64" cy="414"/>
            </a:xfrm>
            <a:custGeom>
              <a:avLst/>
              <a:gdLst>
                <a:gd name="T0" fmla="*/ 0 w 128"/>
                <a:gd name="T1" fmla="*/ 133 h 500"/>
                <a:gd name="T2" fmla="*/ 4 w 128"/>
                <a:gd name="T3" fmla="*/ 1 h 500"/>
                <a:gd name="T4" fmla="*/ 8 w 128"/>
                <a:gd name="T5" fmla="*/ 138 h 500"/>
                <a:gd name="T6" fmla="*/ 12 w 128"/>
                <a:gd name="T7" fmla="*/ 283 h 500"/>
                <a:gd name="T8" fmla="*/ 16 w 128"/>
                <a:gd name="T9" fmla="*/ 133 h 500"/>
                <a:gd name="T10" fmla="*/ 0 60000 65536"/>
                <a:gd name="T11" fmla="*/ 0 60000 65536"/>
                <a:gd name="T12" fmla="*/ 0 60000 65536"/>
                <a:gd name="T13" fmla="*/ 0 60000 65536"/>
                <a:gd name="T14" fmla="*/ 0 60000 65536"/>
                <a:gd name="T15" fmla="*/ 0 w 128"/>
                <a:gd name="T16" fmla="*/ 0 h 500"/>
                <a:gd name="T17" fmla="*/ 128 w 128"/>
                <a:gd name="T18" fmla="*/ 500 h 500"/>
              </a:gdLst>
              <a:ahLst/>
              <a:cxnLst>
                <a:cxn ang="T10">
                  <a:pos x="T0" y="T1"/>
                </a:cxn>
                <a:cxn ang="T11">
                  <a:pos x="T2" y="T3"/>
                </a:cxn>
                <a:cxn ang="T12">
                  <a:pos x="T4" y="T5"/>
                </a:cxn>
                <a:cxn ang="T13">
                  <a:pos x="T6" y="T7"/>
                </a:cxn>
                <a:cxn ang="T14">
                  <a:pos x="T8" y="T9"/>
                </a:cxn>
              </a:cxnLst>
              <a:rect l="T15" t="T16" r="T17" b="T18"/>
              <a:pathLst>
                <a:path w="128" h="500">
                  <a:moveTo>
                    <a:pt x="0" y="236"/>
                  </a:moveTo>
                  <a:cubicBezTo>
                    <a:pt x="5" y="197"/>
                    <a:pt x="20" y="0"/>
                    <a:pt x="30" y="1"/>
                  </a:cubicBezTo>
                  <a:cubicBezTo>
                    <a:pt x="40" y="2"/>
                    <a:pt x="50" y="161"/>
                    <a:pt x="61" y="244"/>
                  </a:cubicBezTo>
                  <a:cubicBezTo>
                    <a:pt x="72" y="327"/>
                    <a:pt x="85" y="500"/>
                    <a:pt x="96" y="499"/>
                  </a:cubicBezTo>
                  <a:cubicBezTo>
                    <a:pt x="107" y="498"/>
                    <a:pt x="121" y="291"/>
                    <a:pt x="128" y="23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6" name="Freeform 166"/>
            <p:cNvSpPr>
              <a:spLocks noChangeAspect="1"/>
            </p:cNvSpPr>
            <p:nvPr/>
          </p:nvSpPr>
          <p:spPr bwMode="auto">
            <a:xfrm flipV="1">
              <a:off x="3984" y="2485"/>
              <a:ext cx="1269" cy="188"/>
            </a:xfrm>
            <a:custGeom>
              <a:avLst/>
              <a:gdLst>
                <a:gd name="T0" fmla="*/ 0 w 2760"/>
                <a:gd name="T1" fmla="*/ 6 h 740"/>
                <a:gd name="T2" fmla="*/ 49 w 2760"/>
                <a:gd name="T3" fmla="*/ 0 h 740"/>
                <a:gd name="T4" fmla="*/ 92 w 2760"/>
                <a:gd name="T5" fmla="*/ 6 h 740"/>
                <a:gd name="T6" fmla="*/ 142 w 2760"/>
                <a:gd name="T7" fmla="*/ 12 h 740"/>
                <a:gd name="T8" fmla="*/ 189 w 2760"/>
                <a:gd name="T9" fmla="*/ 6 h 740"/>
                <a:gd name="T10" fmla="*/ 226 w 2760"/>
                <a:gd name="T11" fmla="*/ 0 h 740"/>
                <a:gd name="T12" fmla="*/ 268 w 2760"/>
                <a:gd name="T13" fmla="*/ 6 h 740"/>
                <a:gd name="T14" fmla="*/ 0 60000 65536"/>
                <a:gd name="T15" fmla="*/ 0 60000 65536"/>
                <a:gd name="T16" fmla="*/ 0 60000 65536"/>
                <a:gd name="T17" fmla="*/ 0 60000 65536"/>
                <a:gd name="T18" fmla="*/ 0 60000 65536"/>
                <a:gd name="T19" fmla="*/ 0 60000 65536"/>
                <a:gd name="T20" fmla="*/ 0 60000 65536"/>
                <a:gd name="T21" fmla="*/ 0 w 2760"/>
                <a:gd name="T22" fmla="*/ 0 h 740"/>
                <a:gd name="T23" fmla="*/ 2760 w 2760"/>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0" h="740">
                  <a:moveTo>
                    <a:pt x="0" y="340"/>
                  </a:moveTo>
                  <a:cubicBezTo>
                    <a:pt x="171" y="170"/>
                    <a:pt x="342" y="0"/>
                    <a:pt x="500" y="0"/>
                  </a:cubicBezTo>
                  <a:cubicBezTo>
                    <a:pt x="658" y="0"/>
                    <a:pt x="790" y="217"/>
                    <a:pt x="950" y="340"/>
                  </a:cubicBezTo>
                  <a:cubicBezTo>
                    <a:pt x="1110" y="463"/>
                    <a:pt x="1293" y="740"/>
                    <a:pt x="1460" y="740"/>
                  </a:cubicBezTo>
                  <a:cubicBezTo>
                    <a:pt x="1627" y="740"/>
                    <a:pt x="1807" y="460"/>
                    <a:pt x="1950" y="340"/>
                  </a:cubicBezTo>
                  <a:cubicBezTo>
                    <a:pt x="2093" y="220"/>
                    <a:pt x="2185" y="20"/>
                    <a:pt x="2320" y="20"/>
                  </a:cubicBezTo>
                  <a:cubicBezTo>
                    <a:pt x="2455" y="20"/>
                    <a:pt x="2687" y="285"/>
                    <a:pt x="2760" y="340"/>
                  </a:cubicBezTo>
                </a:path>
              </a:pathLst>
            </a:custGeom>
            <a:noFill/>
            <a:ln w="12700">
              <a:solidFill>
                <a:srgbClr val="FF66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7" name="Freeform 167"/>
            <p:cNvSpPr>
              <a:spLocks noChangeAspect="1"/>
            </p:cNvSpPr>
            <p:nvPr/>
          </p:nvSpPr>
          <p:spPr bwMode="auto">
            <a:xfrm>
              <a:off x="3984" y="2790"/>
              <a:ext cx="1269" cy="190"/>
            </a:xfrm>
            <a:custGeom>
              <a:avLst/>
              <a:gdLst>
                <a:gd name="T0" fmla="*/ 0 w 2760"/>
                <a:gd name="T1" fmla="*/ 6 h 740"/>
                <a:gd name="T2" fmla="*/ 49 w 2760"/>
                <a:gd name="T3" fmla="*/ 0 h 740"/>
                <a:gd name="T4" fmla="*/ 92 w 2760"/>
                <a:gd name="T5" fmla="*/ 6 h 740"/>
                <a:gd name="T6" fmla="*/ 142 w 2760"/>
                <a:gd name="T7" fmla="*/ 13 h 740"/>
                <a:gd name="T8" fmla="*/ 189 w 2760"/>
                <a:gd name="T9" fmla="*/ 6 h 740"/>
                <a:gd name="T10" fmla="*/ 226 w 2760"/>
                <a:gd name="T11" fmla="*/ 0 h 740"/>
                <a:gd name="T12" fmla="*/ 268 w 2760"/>
                <a:gd name="T13" fmla="*/ 6 h 740"/>
                <a:gd name="T14" fmla="*/ 0 60000 65536"/>
                <a:gd name="T15" fmla="*/ 0 60000 65536"/>
                <a:gd name="T16" fmla="*/ 0 60000 65536"/>
                <a:gd name="T17" fmla="*/ 0 60000 65536"/>
                <a:gd name="T18" fmla="*/ 0 60000 65536"/>
                <a:gd name="T19" fmla="*/ 0 60000 65536"/>
                <a:gd name="T20" fmla="*/ 0 60000 65536"/>
                <a:gd name="T21" fmla="*/ 0 w 2760"/>
                <a:gd name="T22" fmla="*/ 0 h 740"/>
                <a:gd name="T23" fmla="*/ 2760 w 2760"/>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0" h="740">
                  <a:moveTo>
                    <a:pt x="0" y="340"/>
                  </a:moveTo>
                  <a:cubicBezTo>
                    <a:pt x="171" y="170"/>
                    <a:pt x="342" y="0"/>
                    <a:pt x="500" y="0"/>
                  </a:cubicBezTo>
                  <a:cubicBezTo>
                    <a:pt x="658" y="0"/>
                    <a:pt x="790" y="217"/>
                    <a:pt x="950" y="340"/>
                  </a:cubicBezTo>
                  <a:cubicBezTo>
                    <a:pt x="1110" y="463"/>
                    <a:pt x="1293" y="740"/>
                    <a:pt x="1460" y="740"/>
                  </a:cubicBezTo>
                  <a:cubicBezTo>
                    <a:pt x="1627" y="740"/>
                    <a:pt x="1807" y="460"/>
                    <a:pt x="1950" y="340"/>
                  </a:cubicBezTo>
                  <a:cubicBezTo>
                    <a:pt x="2093" y="220"/>
                    <a:pt x="2185" y="20"/>
                    <a:pt x="2320" y="20"/>
                  </a:cubicBezTo>
                  <a:cubicBezTo>
                    <a:pt x="2455" y="20"/>
                    <a:pt x="2687" y="285"/>
                    <a:pt x="2760" y="340"/>
                  </a:cubicBezTo>
                </a:path>
              </a:pathLst>
            </a:custGeom>
            <a:noFill/>
            <a:ln w="12700">
              <a:solidFill>
                <a:srgbClr val="FF66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8" name="Freeform 168"/>
            <p:cNvSpPr>
              <a:spLocks noChangeAspect="1"/>
            </p:cNvSpPr>
            <p:nvPr/>
          </p:nvSpPr>
          <p:spPr bwMode="auto">
            <a:xfrm>
              <a:off x="4112" y="2653"/>
              <a:ext cx="63" cy="146"/>
            </a:xfrm>
            <a:custGeom>
              <a:avLst/>
              <a:gdLst>
                <a:gd name="T0" fmla="*/ 0 w 129"/>
                <a:gd name="T1" fmla="*/ 33 h 224"/>
                <a:gd name="T2" fmla="*/ 3 w 129"/>
                <a:gd name="T3" fmla="*/ 1 h 224"/>
                <a:gd name="T4" fmla="*/ 7 w 129"/>
                <a:gd name="T5" fmla="*/ 36 h 224"/>
                <a:gd name="T6" fmla="*/ 11 w 129"/>
                <a:gd name="T7" fmla="*/ 62 h 224"/>
                <a:gd name="T8" fmla="*/ 15 w 129"/>
                <a:gd name="T9" fmla="*/ 35 h 224"/>
                <a:gd name="T10" fmla="*/ 0 60000 65536"/>
                <a:gd name="T11" fmla="*/ 0 60000 65536"/>
                <a:gd name="T12" fmla="*/ 0 60000 65536"/>
                <a:gd name="T13" fmla="*/ 0 60000 65536"/>
                <a:gd name="T14" fmla="*/ 0 60000 65536"/>
                <a:gd name="T15" fmla="*/ 0 w 129"/>
                <a:gd name="T16" fmla="*/ 0 h 224"/>
                <a:gd name="T17" fmla="*/ 129 w 129"/>
                <a:gd name="T18" fmla="*/ 224 h 224"/>
              </a:gdLst>
              <a:ahLst/>
              <a:cxnLst>
                <a:cxn ang="T10">
                  <a:pos x="T0" y="T1"/>
                </a:cxn>
                <a:cxn ang="T11">
                  <a:pos x="T2" y="T3"/>
                </a:cxn>
                <a:cxn ang="T12">
                  <a:pos x="T4" y="T5"/>
                </a:cxn>
                <a:cxn ang="T13">
                  <a:pos x="T6" y="T7"/>
                </a:cxn>
                <a:cxn ang="T14">
                  <a:pos x="T8" y="T9"/>
                </a:cxn>
              </a:cxnLst>
              <a:rect l="T15" t="T16" r="T17" b="T18"/>
              <a:pathLst>
                <a:path w="129" h="224">
                  <a:moveTo>
                    <a:pt x="0" y="121"/>
                  </a:moveTo>
                  <a:cubicBezTo>
                    <a:pt x="4" y="101"/>
                    <a:pt x="17" y="0"/>
                    <a:pt x="27" y="1"/>
                  </a:cubicBezTo>
                  <a:cubicBezTo>
                    <a:pt x="37" y="2"/>
                    <a:pt x="51" y="93"/>
                    <a:pt x="63" y="130"/>
                  </a:cubicBezTo>
                  <a:cubicBezTo>
                    <a:pt x="75" y="167"/>
                    <a:pt x="88" y="224"/>
                    <a:pt x="99" y="223"/>
                  </a:cubicBezTo>
                  <a:cubicBezTo>
                    <a:pt x="110" y="222"/>
                    <a:pt x="123" y="145"/>
                    <a:pt x="129" y="12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9" name="Freeform 169"/>
            <p:cNvSpPr>
              <a:spLocks noChangeAspect="1"/>
            </p:cNvSpPr>
            <p:nvPr/>
          </p:nvSpPr>
          <p:spPr bwMode="auto">
            <a:xfrm>
              <a:off x="4175" y="2668"/>
              <a:ext cx="49" cy="126"/>
            </a:xfrm>
            <a:custGeom>
              <a:avLst/>
              <a:gdLst>
                <a:gd name="T0" fmla="*/ 0 w 100"/>
                <a:gd name="T1" fmla="*/ 30 h 191"/>
                <a:gd name="T2" fmla="*/ 2 w 100"/>
                <a:gd name="T3" fmla="*/ 1 h 191"/>
                <a:gd name="T4" fmla="*/ 5 w 100"/>
                <a:gd name="T5" fmla="*/ 32 h 191"/>
                <a:gd name="T6" fmla="*/ 9 w 100"/>
                <a:gd name="T7" fmla="*/ 54 h 191"/>
                <a:gd name="T8" fmla="*/ 12 w 100"/>
                <a:gd name="T9" fmla="*/ 30 h 191"/>
                <a:gd name="T10" fmla="*/ 0 60000 65536"/>
                <a:gd name="T11" fmla="*/ 0 60000 65536"/>
                <a:gd name="T12" fmla="*/ 0 60000 65536"/>
                <a:gd name="T13" fmla="*/ 0 60000 65536"/>
                <a:gd name="T14" fmla="*/ 0 60000 65536"/>
                <a:gd name="T15" fmla="*/ 0 w 100"/>
                <a:gd name="T16" fmla="*/ 0 h 191"/>
                <a:gd name="T17" fmla="*/ 100 w 100"/>
                <a:gd name="T18" fmla="*/ 191 h 191"/>
              </a:gdLst>
              <a:ahLst/>
              <a:cxnLst>
                <a:cxn ang="T10">
                  <a:pos x="T0" y="T1"/>
                </a:cxn>
                <a:cxn ang="T11">
                  <a:pos x="T2" y="T3"/>
                </a:cxn>
                <a:cxn ang="T12">
                  <a:pos x="T4" y="T5"/>
                </a:cxn>
                <a:cxn ang="T13">
                  <a:pos x="T6" y="T7"/>
                </a:cxn>
                <a:cxn ang="T14">
                  <a:pos x="T8" y="T9"/>
                </a:cxn>
              </a:cxnLst>
              <a:rect l="T15" t="T16" r="T17" b="T18"/>
              <a:pathLst>
                <a:path w="100" h="191">
                  <a:moveTo>
                    <a:pt x="0" y="106"/>
                  </a:moveTo>
                  <a:cubicBezTo>
                    <a:pt x="3" y="89"/>
                    <a:pt x="11" y="0"/>
                    <a:pt x="19" y="1"/>
                  </a:cubicBezTo>
                  <a:cubicBezTo>
                    <a:pt x="27" y="2"/>
                    <a:pt x="38" y="83"/>
                    <a:pt x="47" y="114"/>
                  </a:cubicBezTo>
                  <a:cubicBezTo>
                    <a:pt x="56" y="145"/>
                    <a:pt x="64" y="191"/>
                    <a:pt x="73" y="190"/>
                  </a:cubicBezTo>
                  <a:cubicBezTo>
                    <a:pt x="82" y="189"/>
                    <a:pt x="95" y="123"/>
                    <a:pt x="100" y="10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0" name="Freeform 170"/>
            <p:cNvSpPr>
              <a:spLocks noChangeAspect="1"/>
            </p:cNvSpPr>
            <p:nvPr/>
          </p:nvSpPr>
          <p:spPr bwMode="auto">
            <a:xfrm>
              <a:off x="4224" y="2667"/>
              <a:ext cx="48" cy="132"/>
            </a:xfrm>
            <a:custGeom>
              <a:avLst/>
              <a:gdLst>
                <a:gd name="T0" fmla="*/ 0 w 96"/>
                <a:gd name="T1" fmla="*/ 27 h 202"/>
                <a:gd name="T2" fmla="*/ 3 w 96"/>
                <a:gd name="T3" fmla="*/ 0 h 202"/>
                <a:gd name="T4" fmla="*/ 6 w 96"/>
                <a:gd name="T5" fmla="*/ 27 h 202"/>
                <a:gd name="T6" fmla="*/ 9 w 96"/>
                <a:gd name="T7" fmla="*/ 56 h 202"/>
                <a:gd name="T8" fmla="*/ 12 w 96"/>
                <a:gd name="T9" fmla="*/ 29 h 202"/>
                <a:gd name="T10" fmla="*/ 0 60000 65536"/>
                <a:gd name="T11" fmla="*/ 0 60000 65536"/>
                <a:gd name="T12" fmla="*/ 0 60000 65536"/>
                <a:gd name="T13" fmla="*/ 0 60000 65536"/>
                <a:gd name="T14" fmla="*/ 0 60000 65536"/>
                <a:gd name="T15" fmla="*/ 0 w 96"/>
                <a:gd name="T16" fmla="*/ 0 h 202"/>
                <a:gd name="T17" fmla="*/ 96 w 96"/>
                <a:gd name="T18" fmla="*/ 202 h 202"/>
              </a:gdLst>
              <a:ahLst/>
              <a:cxnLst>
                <a:cxn ang="T10">
                  <a:pos x="T0" y="T1"/>
                </a:cxn>
                <a:cxn ang="T11">
                  <a:pos x="T2" y="T3"/>
                </a:cxn>
                <a:cxn ang="T12">
                  <a:pos x="T4" y="T5"/>
                </a:cxn>
                <a:cxn ang="T13">
                  <a:pos x="T6" y="T7"/>
                </a:cxn>
                <a:cxn ang="T14">
                  <a:pos x="T8" y="T9"/>
                </a:cxn>
              </a:cxnLst>
              <a:rect l="T15" t="T16" r="T17" b="T18"/>
              <a:pathLst>
                <a:path w="96" h="202">
                  <a:moveTo>
                    <a:pt x="0" y="99"/>
                  </a:moveTo>
                  <a:cubicBezTo>
                    <a:pt x="3" y="83"/>
                    <a:pt x="11" y="0"/>
                    <a:pt x="18" y="0"/>
                  </a:cubicBezTo>
                  <a:cubicBezTo>
                    <a:pt x="25" y="0"/>
                    <a:pt x="37" y="66"/>
                    <a:pt x="45" y="99"/>
                  </a:cubicBezTo>
                  <a:cubicBezTo>
                    <a:pt x="53" y="132"/>
                    <a:pt x="61" y="200"/>
                    <a:pt x="69" y="201"/>
                  </a:cubicBezTo>
                  <a:cubicBezTo>
                    <a:pt x="77" y="202"/>
                    <a:pt x="90" y="125"/>
                    <a:pt x="96" y="10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1" name="Freeform 171"/>
            <p:cNvSpPr>
              <a:spLocks noChangeAspect="1"/>
            </p:cNvSpPr>
            <p:nvPr/>
          </p:nvSpPr>
          <p:spPr bwMode="auto">
            <a:xfrm>
              <a:off x="4272" y="2647"/>
              <a:ext cx="85" cy="186"/>
            </a:xfrm>
            <a:custGeom>
              <a:avLst/>
              <a:gdLst>
                <a:gd name="T0" fmla="*/ 0 w 174"/>
                <a:gd name="T1" fmla="*/ 38 h 283"/>
                <a:gd name="T2" fmla="*/ 4 w 174"/>
                <a:gd name="T3" fmla="*/ 1 h 283"/>
                <a:gd name="T4" fmla="*/ 10 w 174"/>
                <a:gd name="T5" fmla="*/ 43 h 283"/>
                <a:gd name="T6" fmla="*/ 15 w 174"/>
                <a:gd name="T7" fmla="*/ 80 h 283"/>
                <a:gd name="T8" fmla="*/ 21 w 174"/>
                <a:gd name="T9" fmla="*/ 41 h 283"/>
                <a:gd name="T10" fmla="*/ 0 60000 65536"/>
                <a:gd name="T11" fmla="*/ 0 60000 65536"/>
                <a:gd name="T12" fmla="*/ 0 60000 65536"/>
                <a:gd name="T13" fmla="*/ 0 60000 65536"/>
                <a:gd name="T14" fmla="*/ 0 60000 65536"/>
                <a:gd name="T15" fmla="*/ 0 w 174"/>
                <a:gd name="T16" fmla="*/ 0 h 283"/>
                <a:gd name="T17" fmla="*/ 174 w 174"/>
                <a:gd name="T18" fmla="*/ 283 h 283"/>
              </a:gdLst>
              <a:ahLst/>
              <a:cxnLst>
                <a:cxn ang="T10">
                  <a:pos x="T0" y="T1"/>
                </a:cxn>
                <a:cxn ang="T11">
                  <a:pos x="T2" y="T3"/>
                </a:cxn>
                <a:cxn ang="T12">
                  <a:pos x="T4" y="T5"/>
                </a:cxn>
                <a:cxn ang="T13">
                  <a:pos x="T6" y="T7"/>
                </a:cxn>
                <a:cxn ang="T14">
                  <a:pos x="T8" y="T9"/>
                </a:cxn>
              </a:cxnLst>
              <a:rect l="T15" t="T16" r="T17" b="T18"/>
              <a:pathLst>
                <a:path w="174" h="283">
                  <a:moveTo>
                    <a:pt x="0" y="135"/>
                  </a:moveTo>
                  <a:cubicBezTo>
                    <a:pt x="6" y="113"/>
                    <a:pt x="25" y="0"/>
                    <a:pt x="39" y="3"/>
                  </a:cubicBezTo>
                  <a:cubicBezTo>
                    <a:pt x="53" y="6"/>
                    <a:pt x="70" y="108"/>
                    <a:pt x="84" y="154"/>
                  </a:cubicBezTo>
                  <a:cubicBezTo>
                    <a:pt x="98" y="200"/>
                    <a:pt x="111" y="283"/>
                    <a:pt x="126" y="282"/>
                  </a:cubicBezTo>
                  <a:cubicBezTo>
                    <a:pt x="141" y="281"/>
                    <a:pt x="164" y="174"/>
                    <a:pt x="174" y="14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2" name="Freeform 172"/>
            <p:cNvSpPr>
              <a:spLocks noChangeAspect="1"/>
            </p:cNvSpPr>
            <p:nvPr/>
          </p:nvSpPr>
          <p:spPr bwMode="auto">
            <a:xfrm>
              <a:off x="4357" y="2604"/>
              <a:ext cx="93" cy="278"/>
            </a:xfrm>
            <a:custGeom>
              <a:avLst/>
              <a:gdLst>
                <a:gd name="T0" fmla="*/ 0 w 189"/>
                <a:gd name="T1" fmla="*/ 60 h 425"/>
                <a:gd name="T2" fmla="*/ 5 w 189"/>
                <a:gd name="T3" fmla="*/ 1 h 425"/>
                <a:gd name="T4" fmla="*/ 11 w 189"/>
                <a:gd name="T5" fmla="*/ 58 h 425"/>
                <a:gd name="T6" fmla="*/ 16 w 189"/>
                <a:gd name="T7" fmla="*/ 118 h 425"/>
                <a:gd name="T8" fmla="*/ 23 w 189"/>
                <a:gd name="T9" fmla="*/ 60 h 425"/>
                <a:gd name="T10" fmla="*/ 0 60000 65536"/>
                <a:gd name="T11" fmla="*/ 0 60000 65536"/>
                <a:gd name="T12" fmla="*/ 0 60000 65536"/>
                <a:gd name="T13" fmla="*/ 0 60000 65536"/>
                <a:gd name="T14" fmla="*/ 0 60000 65536"/>
                <a:gd name="T15" fmla="*/ 0 w 189"/>
                <a:gd name="T16" fmla="*/ 0 h 425"/>
                <a:gd name="T17" fmla="*/ 189 w 189"/>
                <a:gd name="T18" fmla="*/ 425 h 425"/>
              </a:gdLst>
              <a:ahLst/>
              <a:cxnLst>
                <a:cxn ang="T10">
                  <a:pos x="T0" y="T1"/>
                </a:cxn>
                <a:cxn ang="T11">
                  <a:pos x="T2" y="T3"/>
                </a:cxn>
                <a:cxn ang="T12">
                  <a:pos x="T4" y="T5"/>
                </a:cxn>
                <a:cxn ang="T13">
                  <a:pos x="T6" y="T7"/>
                </a:cxn>
                <a:cxn ang="T14">
                  <a:pos x="T8" y="T9"/>
                </a:cxn>
              </a:cxnLst>
              <a:rect l="T15" t="T16" r="T17" b="T18"/>
              <a:pathLst>
                <a:path w="189" h="425">
                  <a:moveTo>
                    <a:pt x="0" y="214"/>
                  </a:moveTo>
                  <a:cubicBezTo>
                    <a:pt x="7" y="179"/>
                    <a:pt x="30" y="2"/>
                    <a:pt x="45" y="1"/>
                  </a:cubicBezTo>
                  <a:cubicBezTo>
                    <a:pt x="60" y="0"/>
                    <a:pt x="78" y="138"/>
                    <a:pt x="93" y="208"/>
                  </a:cubicBezTo>
                  <a:cubicBezTo>
                    <a:pt x="108" y="278"/>
                    <a:pt x="119" y="423"/>
                    <a:pt x="135" y="424"/>
                  </a:cubicBezTo>
                  <a:cubicBezTo>
                    <a:pt x="151" y="425"/>
                    <a:pt x="178" y="259"/>
                    <a:pt x="189" y="21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3" name="Freeform 173"/>
            <p:cNvSpPr>
              <a:spLocks noChangeAspect="1"/>
            </p:cNvSpPr>
            <p:nvPr/>
          </p:nvSpPr>
          <p:spPr bwMode="auto">
            <a:xfrm>
              <a:off x="4450" y="2559"/>
              <a:ext cx="103" cy="378"/>
            </a:xfrm>
            <a:custGeom>
              <a:avLst/>
              <a:gdLst>
                <a:gd name="T0" fmla="*/ 0 w 210"/>
                <a:gd name="T1" fmla="*/ 79 h 580"/>
                <a:gd name="T2" fmla="*/ 5 w 210"/>
                <a:gd name="T3" fmla="*/ 1 h 580"/>
                <a:gd name="T4" fmla="*/ 12 w 210"/>
                <a:gd name="T5" fmla="*/ 76 h 580"/>
                <a:gd name="T6" fmla="*/ 18 w 210"/>
                <a:gd name="T7" fmla="*/ 160 h 580"/>
                <a:gd name="T8" fmla="*/ 25 w 210"/>
                <a:gd name="T9" fmla="*/ 79 h 580"/>
                <a:gd name="T10" fmla="*/ 0 60000 65536"/>
                <a:gd name="T11" fmla="*/ 0 60000 65536"/>
                <a:gd name="T12" fmla="*/ 0 60000 65536"/>
                <a:gd name="T13" fmla="*/ 0 60000 65536"/>
                <a:gd name="T14" fmla="*/ 0 60000 65536"/>
                <a:gd name="T15" fmla="*/ 0 w 210"/>
                <a:gd name="T16" fmla="*/ 0 h 580"/>
                <a:gd name="T17" fmla="*/ 210 w 210"/>
                <a:gd name="T18" fmla="*/ 580 h 580"/>
              </a:gdLst>
              <a:ahLst/>
              <a:cxnLst>
                <a:cxn ang="T10">
                  <a:pos x="T0" y="T1"/>
                </a:cxn>
                <a:cxn ang="T11">
                  <a:pos x="T2" y="T3"/>
                </a:cxn>
                <a:cxn ang="T12">
                  <a:pos x="T4" y="T5"/>
                </a:cxn>
                <a:cxn ang="T13">
                  <a:pos x="T6" y="T7"/>
                </a:cxn>
                <a:cxn ang="T14">
                  <a:pos x="T8" y="T9"/>
                </a:cxn>
              </a:cxnLst>
              <a:rect l="T15" t="T16" r="T17" b="T18"/>
              <a:pathLst>
                <a:path w="210" h="580">
                  <a:moveTo>
                    <a:pt x="0" y="285"/>
                  </a:moveTo>
                  <a:cubicBezTo>
                    <a:pt x="7" y="238"/>
                    <a:pt x="28" y="4"/>
                    <a:pt x="45" y="2"/>
                  </a:cubicBezTo>
                  <a:cubicBezTo>
                    <a:pt x="62" y="0"/>
                    <a:pt x="84" y="179"/>
                    <a:pt x="102" y="275"/>
                  </a:cubicBezTo>
                  <a:cubicBezTo>
                    <a:pt x="120" y="371"/>
                    <a:pt x="135" y="576"/>
                    <a:pt x="153" y="578"/>
                  </a:cubicBezTo>
                  <a:cubicBezTo>
                    <a:pt x="171" y="580"/>
                    <a:pt x="198" y="346"/>
                    <a:pt x="210" y="28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4" name="Freeform 174"/>
            <p:cNvSpPr>
              <a:spLocks noChangeAspect="1"/>
            </p:cNvSpPr>
            <p:nvPr/>
          </p:nvSpPr>
          <p:spPr bwMode="auto">
            <a:xfrm>
              <a:off x="4554" y="2501"/>
              <a:ext cx="137" cy="479"/>
            </a:xfrm>
            <a:custGeom>
              <a:avLst/>
              <a:gdLst>
                <a:gd name="T0" fmla="*/ 0 w 280"/>
                <a:gd name="T1" fmla="*/ 104 h 734"/>
                <a:gd name="T2" fmla="*/ 7 w 280"/>
                <a:gd name="T3" fmla="*/ 1 h 734"/>
                <a:gd name="T4" fmla="*/ 16 w 280"/>
                <a:gd name="T5" fmla="*/ 106 h 734"/>
                <a:gd name="T6" fmla="*/ 24 w 280"/>
                <a:gd name="T7" fmla="*/ 204 h 734"/>
                <a:gd name="T8" fmla="*/ 33 w 280"/>
                <a:gd name="T9" fmla="*/ 104 h 734"/>
                <a:gd name="T10" fmla="*/ 0 60000 65536"/>
                <a:gd name="T11" fmla="*/ 0 60000 65536"/>
                <a:gd name="T12" fmla="*/ 0 60000 65536"/>
                <a:gd name="T13" fmla="*/ 0 60000 65536"/>
                <a:gd name="T14" fmla="*/ 0 60000 65536"/>
                <a:gd name="T15" fmla="*/ 0 w 280"/>
                <a:gd name="T16" fmla="*/ 0 h 734"/>
                <a:gd name="T17" fmla="*/ 280 w 280"/>
                <a:gd name="T18" fmla="*/ 734 h 734"/>
              </a:gdLst>
              <a:ahLst/>
              <a:cxnLst>
                <a:cxn ang="T10">
                  <a:pos x="T0" y="T1"/>
                </a:cxn>
                <a:cxn ang="T11">
                  <a:pos x="T2" y="T3"/>
                </a:cxn>
                <a:cxn ang="T12">
                  <a:pos x="T4" y="T5"/>
                </a:cxn>
                <a:cxn ang="T13">
                  <a:pos x="T6" y="T7"/>
                </a:cxn>
                <a:cxn ang="T14">
                  <a:pos x="T8" y="T9"/>
                </a:cxn>
              </a:cxnLst>
              <a:rect l="T15" t="T16" r="T17" b="T18"/>
              <a:pathLst>
                <a:path w="280" h="734">
                  <a:moveTo>
                    <a:pt x="0" y="374"/>
                  </a:moveTo>
                  <a:cubicBezTo>
                    <a:pt x="10" y="312"/>
                    <a:pt x="41" y="0"/>
                    <a:pt x="63" y="1"/>
                  </a:cubicBezTo>
                  <a:cubicBezTo>
                    <a:pt x="85" y="2"/>
                    <a:pt x="109" y="260"/>
                    <a:pt x="132" y="382"/>
                  </a:cubicBezTo>
                  <a:cubicBezTo>
                    <a:pt x="155" y="504"/>
                    <a:pt x="179" y="734"/>
                    <a:pt x="204" y="733"/>
                  </a:cubicBezTo>
                  <a:cubicBezTo>
                    <a:pt x="229" y="732"/>
                    <a:pt x="264" y="449"/>
                    <a:pt x="280" y="37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5" name="Freeform 175"/>
            <p:cNvSpPr>
              <a:spLocks noChangeAspect="1"/>
            </p:cNvSpPr>
            <p:nvPr/>
          </p:nvSpPr>
          <p:spPr bwMode="auto">
            <a:xfrm>
              <a:off x="4692" y="2497"/>
              <a:ext cx="115" cy="439"/>
            </a:xfrm>
            <a:custGeom>
              <a:avLst/>
              <a:gdLst>
                <a:gd name="T0" fmla="*/ 0 w 235"/>
                <a:gd name="T1" fmla="*/ 101 h 672"/>
                <a:gd name="T2" fmla="*/ 7 w 235"/>
                <a:gd name="T3" fmla="*/ 1 h 672"/>
                <a:gd name="T4" fmla="*/ 14 w 235"/>
                <a:gd name="T5" fmla="*/ 105 h 672"/>
                <a:gd name="T6" fmla="*/ 21 w 235"/>
                <a:gd name="T7" fmla="*/ 187 h 672"/>
                <a:gd name="T8" fmla="*/ 27 w 235"/>
                <a:gd name="T9" fmla="*/ 103 h 672"/>
                <a:gd name="T10" fmla="*/ 0 60000 65536"/>
                <a:gd name="T11" fmla="*/ 0 60000 65536"/>
                <a:gd name="T12" fmla="*/ 0 60000 65536"/>
                <a:gd name="T13" fmla="*/ 0 60000 65536"/>
                <a:gd name="T14" fmla="*/ 0 60000 65536"/>
                <a:gd name="T15" fmla="*/ 0 w 235"/>
                <a:gd name="T16" fmla="*/ 0 h 672"/>
                <a:gd name="T17" fmla="*/ 235 w 235"/>
                <a:gd name="T18" fmla="*/ 672 h 672"/>
              </a:gdLst>
              <a:ahLst/>
              <a:cxnLst>
                <a:cxn ang="T10">
                  <a:pos x="T0" y="T1"/>
                </a:cxn>
                <a:cxn ang="T11">
                  <a:pos x="T2" y="T3"/>
                </a:cxn>
                <a:cxn ang="T12">
                  <a:pos x="T4" y="T5"/>
                </a:cxn>
                <a:cxn ang="T13">
                  <a:pos x="T6" y="T7"/>
                </a:cxn>
                <a:cxn ang="T14">
                  <a:pos x="T8" y="T9"/>
                </a:cxn>
              </a:cxnLst>
              <a:rect l="T15" t="T16" r="T17" b="T18"/>
              <a:pathLst>
                <a:path w="235" h="672">
                  <a:moveTo>
                    <a:pt x="0" y="365"/>
                  </a:moveTo>
                  <a:cubicBezTo>
                    <a:pt x="9" y="305"/>
                    <a:pt x="38" y="0"/>
                    <a:pt x="57" y="2"/>
                  </a:cubicBezTo>
                  <a:cubicBezTo>
                    <a:pt x="76" y="4"/>
                    <a:pt x="97" y="265"/>
                    <a:pt x="116" y="376"/>
                  </a:cubicBezTo>
                  <a:cubicBezTo>
                    <a:pt x="135" y="487"/>
                    <a:pt x="154" y="672"/>
                    <a:pt x="174" y="671"/>
                  </a:cubicBezTo>
                  <a:cubicBezTo>
                    <a:pt x="194" y="670"/>
                    <a:pt x="222" y="431"/>
                    <a:pt x="235" y="36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6" name="Freeform 176"/>
            <p:cNvSpPr>
              <a:spLocks noChangeAspect="1"/>
            </p:cNvSpPr>
            <p:nvPr/>
          </p:nvSpPr>
          <p:spPr bwMode="auto">
            <a:xfrm>
              <a:off x="4807" y="2558"/>
              <a:ext cx="96" cy="318"/>
            </a:xfrm>
            <a:custGeom>
              <a:avLst/>
              <a:gdLst>
                <a:gd name="T0" fmla="*/ 0 w 195"/>
                <a:gd name="T1" fmla="*/ 76 h 487"/>
                <a:gd name="T2" fmla="*/ 6 w 195"/>
                <a:gd name="T3" fmla="*/ 1 h 487"/>
                <a:gd name="T4" fmla="*/ 11 w 195"/>
                <a:gd name="T5" fmla="*/ 77 h 487"/>
                <a:gd name="T6" fmla="*/ 19 w 195"/>
                <a:gd name="T7" fmla="*/ 136 h 487"/>
                <a:gd name="T8" fmla="*/ 23 w 195"/>
                <a:gd name="T9" fmla="*/ 77 h 487"/>
                <a:gd name="T10" fmla="*/ 0 60000 65536"/>
                <a:gd name="T11" fmla="*/ 0 60000 65536"/>
                <a:gd name="T12" fmla="*/ 0 60000 65536"/>
                <a:gd name="T13" fmla="*/ 0 60000 65536"/>
                <a:gd name="T14" fmla="*/ 0 60000 65536"/>
                <a:gd name="T15" fmla="*/ 0 w 195"/>
                <a:gd name="T16" fmla="*/ 0 h 487"/>
                <a:gd name="T17" fmla="*/ 195 w 195"/>
                <a:gd name="T18" fmla="*/ 487 h 487"/>
              </a:gdLst>
              <a:ahLst/>
              <a:cxnLst>
                <a:cxn ang="T10">
                  <a:pos x="T0" y="T1"/>
                </a:cxn>
                <a:cxn ang="T11">
                  <a:pos x="T2" y="T3"/>
                </a:cxn>
                <a:cxn ang="T12">
                  <a:pos x="T4" y="T5"/>
                </a:cxn>
                <a:cxn ang="T13">
                  <a:pos x="T6" y="T7"/>
                </a:cxn>
                <a:cxn ang="T14">
                  <a:pos x="T8" y="T9"/>
                </a:cxn>
              </a:cxnLst>
              <a:rect l="T15" t="T16" r="T17" b="T18"/>
              <a:pathLst>
                <a:path w="195" h="487">
                  <a:moveTo>
                    <a:pt x="0" y="271"/>
                  </a:moveTo>
                  <a:cubicBezTo>
                    <a:pt x="8" y="226"/>
                    <a:pt x="32" y="0"/>
                    <a:pt x="48" y="1"/>
                  </a:cubicBezTo>
                  <a:cubicBezTo>
                    <a:pt x="64" y="2"/>
                    <a:pt x="78" y="196"/>
                    <a:pt x="96" y="277"/>
                  </a:cubicBezTo>
                  <a:cubicBezTo>
                    <a:pt x="114" y="358"/>
                    <a:pt x="140" y="487"/>
                    <a:pt x="156" y="487"/>
                  </a:cubicBezTo>
                  <a:cubicBezTo>
                    <a:pt x="172" y="487"/>
                    <a:pt x="187" y="321"/>
                    <a:pt x="195" y="277"/>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7" name="Freeform 177"/>
            <p:cNvSpPr>
              <a:spLocks noChangeAspect="1"/>
            </p:cNvSpPr>
            <p:nvPr/>
          </p:nvSpPr>
          <p:spPr bwMode="auto">
            <a:xfrm>
              <a:off x="4900" y="2601"/>
              <a:ext cx="88" cy="221"/>
            </a:xfrm>
            <a:custGeom>
              <a:avLst/>
              <a:gdLst>
                <a:gd name="T0" fmla="*/ 0 w 179"/>
                <a:gd name="T1" fmla="*/ 57 h 339"/>
                <a:gd name="T2" fmla="*/ 4 w 179"/>
                <a:gd name="T3" fmla="*/ 1 h 339"/>
                <a:gd name="T4" fmla="*/ 11 w 179"/>
                <a:gd name="T5" fmla="*/ 59 h 339"/>
                <a:gd name="T6" fmla="*/ 16 w 179"/>
                <a:gd name="T7" fmla="*/ 93 h 339"/>
                <a:gd name="T8" fmla="*/ 21 w 179"/>
                <a:gd name="T9" fmla="*/ 62 h 339"/>
                <a:gd name="T10" fmla="*/ 0 60000 65536"/>
                <a:gd name="T11" fmla="*/ 0 60000 65536"/>
                <a:gd name="T12" fmla="*/ 0 60000 65536"/>
                <a:gd name="T13" fmla="*/ 0 60000 65536"/>
                <a:gd name="T14" fmla="*/ 0 60000 65536"/>
                <a:gd name="T15" fmla="*/ 0 w 179"/>
                <a:gd name="T16" fmla="*/ 0 h 339"/>
                <a:gd name="T17" fmla="*/ 179 w 179"/>
                <a:gd name="T18" fmla="*/ 339 h 339"/>
              </a:gdLst>
              <a:ahLst/>
              <a:cxnLst>
                <a:cxn ang="T10">
                  <a:pos x="T0" y="T1"/>
                </a:cxn>
                <a:cxn ang="T11">
                  <a:pos x="T2" y="T3"/>
                </a:cxn>
                <a:cxn ang="T12">
                  <a:pos x="T4" y="T5"/>
                </a:cxn>
                <a:cxn ang="T13">
                  <a:pos x="T6" y="T7"/>
                </a:cxn>
                <a:cxn ang="T14">
                  <a:pos x="T8" y="T9"/>
                </a:cxn>
              </a:cxnLst>
              <a:rect l="T15" t="T16" r="T17" b="T18"/>
              <a:pathLst>
                <a:path w="179" h="339">
                  <a:moveTo>
                    <a:pt x="0" y="205"/>
                  </a:moveTo>
                  <a:cubicBezTo>
                    <a:pt x="5" y="171"/>
                    <a:pt x="18" y="0"/>
                    <a:pt x="33" y="1"/>
                  </a:cubicBezTo>
                  <a:cubicBezTo>
                    <a:pt x="48" y="2"/>
                    <a:pt x="73" y="155"/>
                    <a:pt x="90" y="211"/>
                  </a:cubicBezTo>
                  <a:cubicBezTo>
                    <a:pt x="107" y="267"/>
                    <a:pt x="123" y="335"/>
                    <a:pt x="138" y="337"/>
                  </a:cubicBezTo>
                  <a:cubicBezTo>
                    <a:pt x="153" y="339"/>
                    <a:pt x="171" y="247"/>
                    <a:pt x="179" y="22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8" name="Freeform 178"/>
            <p:cNvSpPr>
              <a:spLocks noChangeAspect="1"/>
            </p:cNvSpPr>
            <p:nvPr/>
          </p:nvSpPr>
          <p:spPr bwMode="auto">
            <a:xfrm>
              <a:off x="4988" y="2657"/>
              <a:ext cx="65" cy="140"/>
            </a:xfrm>
            <a:custGeom>
              <a:avLst/>
              <a:gdLst>
                <a:gd name="T0" fmla="*/ 0 w 133"/>
                <a:gd name="T1" fmla="*/ 35 h 215"/>
                <a:gd name="T2" fmla="*/ 3 w 133"/>
                <a:gd name="T3" fmla="*/ 1 h 215"/>
                <a:gd name="T4" fmla="*/ 7 w 133"/>
                <a:gd name="T5" fmla="*/ 37 h 215"/>
                <a:gd name="T6" fmla="*/ 11 w 133"/>
                <a:gd name="T7" fmla="*/ 59 h 215"/>
                <a:gd name="T8" fmla="*/ 16 w 133"/>
                <a:gd name="T9" fmla="*/ 35 h 215"/>
                <a:gd name="T10" fmla="*/ 0 60000 65536"/>
                <a:gd name="T11" fmla="*/ 0 60000 65536"/>
                <a:gd name="T12" fmla="*/ 0 60000 65536"/>
                <a:gd name="T13" fmla="*/ 0 60000 65536"/>
                <a:gd name="T14" fmla="*/ 0 60000 65536"/>
                <a:gd name="T15" fmla="*/ 0 w 133"/>
                <a:gd name="T16" fmla="*/ 0 h 215"/>
                <a:gd name="T17" fmla="*/ 133 w 133"/>
                <a:gd name="T18" fmla="*/ 215 h 215"/>
              </a:gdLst>
              <a:ahLst/>
              <a:cxnLst>
                <a:cxn ang="T10">
                  <a:pos x="T0" y="T1"/>
                </a:cxn>
                <a:cxn ang="T11">
                  <a:pos x="T2" y="T3"/>
                </a:cxn>
                <a:cxn ang="T12">
                  <a:pos x="T4" y="T5"/>
                </a:cxn>
                <a:cxn ang="T13">
                  <a:pos x="T6" y="T7"/>
                </a:cxn>
                <a:cxn ang="T14">
                  <a:pos x="T8" y="T9"/>
                </a:cxn>
              </a:cxnLst>
              <a:rect l="T15" t="T16" r="T17" b="T18"/>
              <a:pathLst>
                <a:path w="133" h="215">
                  <a:moveTo>
                    <a:pt x="0" y="126"/>
                  </a:moveTo>
                  <a:cubicBezTo>
                    <a:pt x="5" y="105"/>
                    <a:pt x="21" y="0"/>
                    <a:pt x="31" y="1"/>
                  </a:cubicBezTo>
                  <a:cubicBezTo>
                    <a:pt x="41" y="2"/>
                    <a:pt x="52" y="99"/>
                    <a:pt x="63" y="134"/>
                  </a:cubicBezTo>
                  <a:cubicBezTo>
                    <a:pt x="74" y="169"/>
                    <a:pt x="85" y="215"/>
                    <a:pt x="97" y="214"/>
                  </a:cubicBezTo>
                  <a:cubicBezTo>
                    <a:pt x="109" y="213"/>
                    <a:pt x="126" y="144"/>
                    <a:pt x="133" y="12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69" name="Freeform 179"/>
            <p:cNvSpPr>
              <a:spLocks noChangeAspect="1"/>
            </p:cNvSpPr>
            <p:nvPr/>
          </p:nvSpPr>
          <p:spPr bwMode="auto">
            <a:xfrm>
              <a:off x="5057" y="2663"/>
              <a:ext cx="49" cy="137"/>
            </a:xfrm>
            <a:custGeom>
              <a:avLst/>
              <a:gdLst>
                <a:gd name="T0" fmla="*/ 0 w 100"/>
                <a:gd name="T1" fmla="*/ 31 h 212"/>
                <a:gd name="T2" fmla="*/ 2 w 100"/>
                <a:gd name="T3" fmla="*/ 1 h 212"/>
                <a:gd name="T4" fmla="*/ 5 w 100"/>
                <a:gd name="T5" fmla="*/ 33 h 212"/>
                <a:gd name="T6" fmla="*/ 8 w 100"/>
                <a:gd name="T7" fmla="*/ 57 h 212"/>
                <a:gd name="T8" fmla="*/ 12 w 100"/>
                <a:gd name="T9" fmla="*/ 31 h 212"/>
                <a:gd name="T10" fmla="*/ 0 60000 65536"/>
                <a:gd name="T11" fmla="*/ 0 60000 65536"/>
                <a:gd name="T12" fmla="*/ 0 60000 65536"/>
                <a:gd name="T13" fmla="*/ 0 60000 65536"/>
                <a:gd name="T14" fmla="*/ 0 60000 65536"/>
                <a:gd name="T15" fmla="*/ 0 w 100"/>
                <a:gd name="T16" fmla="*/ 0 h 212"/>
                <a:gd name="T17" fmla="*/ 100 w 100"/>
                <a:gd name="T18" fmla="*/ 212 h 212"/>
              </a:gdLst>
              <a:ahLst/>
              <a:cxnLst>
                <a:cxn ang="T10">
                  <a:pos x="T0" y="T1"/>
                </a:cxn>
                <a:cxn ang="T11">
                  <a:pos x="T2" y="T3"/>
                </a:cxn>
                <a:cxn ang="T12">
                  <a:pos x="T4" y="T5"/>
                </a:cxn>
                <a:cxn ang="T13">
                  <a:pos x="T6" y="T7"/>
                </a:cxn>
                <a:cxn ang="T14">
                  <a:pos x="T8" y="T9"/>
                </a:cxn>
              </a:cxnLst>
              <a:rect l="T15" t="T16" r="T17" b="T18"/>
              <a:pathLst>
                <a:path w="100" h="212">
                  <a:moveTo>
                    <a:pt x="0" y="115"/>
                  </a:moveTo>
                  <a:cubicBezTo>
                    <a:pt x="3" y="96"/>
                    <a:pt x="12" y="0"/>
                    <a:pt x="20" y="1"/>
                  </a:cubicBezTo>
                  <a:cubicBezTo>
                    <a:pt x="28" y="2"/>
                    <a:pt x="38" y="88"/>
                    <a:pt x="47" y="123"/>
                  </a:cubicBezTo>
                  <a:cubicBezTo>
                    <a:pt x="56" y="158"/>
                    <a:pt x="62" y="212"/>
                    <a:pt x="71" y="211"/>
                  </a:cubicBezTo>
                  <a:cubicBezTo>
                    <a:pt x="80" y="210"/>
                    <a:pt x="94" y="135"/>
                    <a:pt x="100" y="11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0" name="Freeform 180"/>
            <p:cNvSpPr>
              <a:spLocks noChangeAspect="1"/>
            </p:cNvSpPr>
            <p:nvPr/>
          </p:nvSpPr>
          <p:spPr bwMode="auto">
            <a:xfrm>
              <a:off x="5111" y="2651"/>
              <a:ext cx="49" cy="173"/>
            </a:xfrm>
            <a:custGeom>
              <a:avLst/>
              <a:gdLst>
                <a:gd name="T0" fmla="*/ 0 w 101"/>
                <a:gd name="T1" fmla="*/ 39 h 268"/>
                <a:gd name="T2" fmla="*/ 3 w 101"/>
                <a:gd name="T3" fmla="*/ 1 h 268"/>
                <a:gd name="T4" fmla="*/ 5 w 101"/>
                <a:gd name="T5" fmla="*/ 36 h 268"/>
                <a:gd name="T6" fmla="*/ 8 w 101"/>
                <a:gd name="T7" fmla="*/ 72 h 268"/>
                <a:gd name="T8" fmla="*/ 12 w 101"/>
                <a:gd name="T9" fmla="*/ 39 h 268"/>
                <a:gd name="T10" fmla="*/ 0 60000 65536"/>
                <a:gd name="T11" fmla="*/ 0 60000 65536"/>
                <a:gd name="T12" fmla="*/ 0 60000 65536"/>
                <a:gd name="T13" fmla="*/ 0 60000 65536"/>
                <a:gd name="T14" fmla="*/ 0 60000 65536"/>
                <a:gd name="T15" fmla="*/ 0 w 101"/>
                <a:gd name="T16" fmla="*/ 0 h 268"/>
                <a:gd name="T17" fmla="*/ 101 w 101"/>
                <a:gd name="T18" fmla="*/ 268 h 268"/>
              </a:gdLst>
              <a:ahLst/>
              <a:cxnLst>
                <a:cxn ang="T10">
                  <a:pos x="T0" y="T1"/>
                </a:cxn>
                <a:cxn ang="T11">
                  <a:pos x="T2" y="T3"/>
                </a:cxn>
                <a:cxn ang="T12">
                  <a:pos x="T4" y="T5"/>
                </a:cxn>
                <a:cxn ang="T13">
                  <a:pos x="T6" y="T7"/>
                </a:cxn>
                <a:cxn ang="T14">
                  <a:pos x="T8" y="T9"/>
                </a:cxn>
              </a:cxnLst>
              <a:rect l="T15" t="T16" r="T17" b="T18"/>
              <a:pathLst>
                <a:path w="101" h="268">
                  <a:moveTo>
                    <a:pt x="0" y="144"/>
                  </a:moveTo>
                  <a:cubicBezTo>
                    <a:pt x="4" y="120"/>
                    <a:pt x="16" y="4"/>
                    <a:pt x="24" y="2"/>
                  </a:cubicBezTo>
                  <a:cubicBezTo>
                    <a:pt x="32" y="0"/>
                    <a:pt x="40" y="87"/>
                    <a:pt x="48" y="131"/>
                  </a:cubicBezTo>
                  <a:cubicBezTo>
                    <a:pt x="56" y="175"/>
                    <a:pt x="63" y="264"/>
                    <a:pt x="72" y="266"/>
                  </a:cubicBezTo>
                  <a:cubicBezTo>
                    <a:pt x="81" y="268"/>
                    <a:pt x="95" y="169"/>
                    <a:pt x="101" y="14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1" name="Freeform 181"/>
            <p:cNvSpPr>
              <a:spLocks noChangeAspect="1"/>
            </p:cNvSpPr>
            <p:nvPr/>
          </p:nvSpPr>
          <p:spPr bwMode="auto">
            <a:xfrm>
              <a:off x="4048" y="2628"/>
              <a:ext cx="64" cy="194"/>
            </a:xfrm>
            <a:custGeom>
              <a:avLst/>
              <a:gdLst>
                <a:gd name="T0" fmla="*/ 0 w 129"/>
                <a:gd name="T1" fmla="*/ 47 h 297"/>
                <a:gd name="T2" fmla="*/ 4 w 129"/>
                <a:gd name="T3" fmla="*/ 0 h 297"/>
                <a:gd name="T4" fmla="*/ 7 w 129"/>
                <a:gd name="T5" fmla="*/ 47 h 297"/>
                <a:gd name="T6" fmla="*/ 12 w 129"/>
                <a:gd name="T7" fmla="*/ 83 h 297"/>
                <a:gd name="T8" fmla="*/ 16 w 129"/>
                <a:gd name="T9" fmla="*/ 47 h 297"/>
                <a:gd name="T10" fmla="*/ 0 60000 65536"/>
                <a:gd name="T11" fmla="*/ 0 60000 65536"/>
                <a:gd name="T12" fmla="*/ 0 60000 65536"/>
                <a:gd name="T13" fmla="*/ 0 60000 65536"/>
                <a:gd name="T14" fmla="*/ 0 60000 65536"/>
                <a:gd name="T15" fmla="*/ 0 w 129"/>
                <a:gd name="T16" fmla="*/ 0 h 297"/>
                <a:gd name="T17" fmla="*/ 129 w 129"/>
                <a:gd name="T18" fmla="*/ 297 h 297"/>
              </a:gdLst>
              <a:ahLst/>
              <a:cxnLst>
                <a:cxn ang="T10">
                  <a:pos x="T0" y="T1"/>
                </a:cxn>
                <a:cxn ang="T11">
                  <a:pos x="T2" y="T3"/>
                </a:cxn>
                <a:cxn ang="T12">
                  <a:pos x="T4" y="T5"/>
                </a:cxn>
                <a:cxn ang="T13">
                  <a:pos x="T6" y="T7"/>
                </a:cxn>
                <a:cxn ang="T14">
                  <a:pos x="T8" y="T9"/>
                </a:cxn>
              </a:cxnLst>
              <a:rect l="T15" t="T16" r="T17" b="T18"/>
              <a:pathLst>
                <a:path w="129" h="297">
                  <a:moveTo>
                    <a:pt x="0" y="168"/>
                  </a:moveTo>
                  <a:cubicBezTo>
                    <a:pt x="5" y="139"/>
                    <a:pt x="23" y="0"/>
                    <a:pt x="33" y="0"/>
                  </a:cubicBezTo>
                  <a:cubicBezTo>
                    <a:pt x="43" y="0"/>
                    <a:pt x="49" y="119"/>
                    <a:pt x="60" y="168"/>
                  </a:cubicBezTo>
                  <a:cubicBezTo>
                    <a:pt x="71" y="217"/>
                    <a:pt x="88" y="297"/>
                    <a:pt x="99" y="297"/>
                  </a:cubicBezTo>
                  <a:cubicBezTo>
                    <a:pt x="110" y="297"/>
                    <a:pt x="123" y="195"/>
                    <a:pt x="129" y="16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2" name="Freeform 182"/>
            <p:cNvSpPr>
              <a:spLocks noChangeAspect="1"/>
            </p:cNvSpPr>
            <p:nvPr/>
          </p:nvSpPr>
          <p:spPr bwMode="auto">
            <a:xfrm>
              <a:off x="5160" y="2626"/>
              <a:ext cx="49" cy="218"/>
            </a:xfrm>
            <a:custGeom>
              <a:avLst/>
              <a:gdLst>
                <a:gd name="T0" fmla="*/ 0 w 101"/>
                <a:gd name="T1" fmla="*/ 48 h 335"/>
                <a:gd name="T2" fmla="*/ 2 w 101"/>
                <a:gd name="T3" fmla="*/ 1 h 335"/>
                <a:gd name="T4" fmla="*/ 5 w 101"/>
                <a:gd name="T5" fmla="*/ 50 h 335"/>
                <a:gd name="T6" fmla="*/ 8 w 101"/>
                <a:gd name="T7" fmla="*/ 92 h 335"/>
                <a:gd name="T8" fmla="*/ 12 w 101"/>
                <a:gd name="T9" fmla="*/ 48 h 335"/>
                <a:gd name="T10" fmla="*/ 0 60000 65536"/>
                <a:gd name="T11" fmla="*/ 0 60000 65536"/>
                <a:gd name="T12" fmla="*/ 0 60000 65536"/>
                <a:gd name="T13" fmla="*/ 0 60000 65536"/>
                <a:gd name="T14" fmla="*/ 0 60000 65536"/>
                <a:gd name="T15" fmla="*/ 0 w 101"/>
                <a:gd name="T16" fmla="*/ 0 h 335"/>
                <a:gd name="T17" fmla="*/ 101 w 101"/>
                <a:gd name="T18" fmla="*/ 335 h 335"/>
              </a:gdLst>
              <a:ahLst/>
              <a:cxnLst>
                <a:cxn ang="T10">
                  <a:pos x="T0" y="T1"/>
                </a:cxn>
                <a:cxn ang="T11">
                  <a:pos x="T2" y="T3"/>
                </a:cxn>
                <a:cxn ang="T12">
                  <a:pos x="T4" y="T5"/>
                </a:cxn>
                <a:cxn ang="T13">
                  <a:pos x="T6" y="T7"/>
                </a:cxn>
                <a:cxn ang="T14">
                  <a:pos x="T8" y="T9"/>
                </a:cxn>
              </a:cxnLst>
              <a:rect l="T15" t="T16" r="T17" b="T18"/>
              <a:pathLst>
                <a:path w="101" h="335">
                  <a:moveTo>
                    <a:pt x="0" y="174"/>
                  </a:moveTo>
                  <a:cubicBezTo>
                    <a:pt x="3" y="145"/>
                    <a:pt x="10" y="0"/>
                    <a:pt x="18" y="1"/>
                  </a:cubicBezTo>
                  <a:cubicBezTo>
                    <a:pt x="26" y="2"/>
                    <a:pt x="39" y="127"/>
                    <a:pt x="48" y="182"/>
                  </a:cubicBezTo>
                  <a:cubicBezTo>
                    <a:pt x="57" y="237"/>
                    <a:pt x="63" y="335"/>
                    <a:pt x="72" y="334"/>
                  </a:cubicBezTo>
                  <a:cubicBezTo>
                    <a:pt x="81" y="333"/>
                    <a:pt x="95" y="207"/>
                    <a:pt x="101" y="17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3" name="Freeform 183"/>
            <p:cNvSpPr>
              <a:spLocks noChangeAspect="1"/>
            </p:cNvSpPr>
            <p:nvPr/>
          </p:nvSpPr>
          <p:spPr bwMode="auto">
            <a:xfrm>
              <a:off x="5208" y="2597"/>
              <a:ext cx="69" cy="280"/>
            </a:xfrm>
            <a:custGeom>
              <a:avLst/>
              <a:gdLst>
                <a:gd name="T0" fmla="*/ 0 w 142"/>
                <a:gd name="T1" fmla="*/ 61 h 431"/>
                <a:gd name="T2" fmla="*/ 5 w 142"/>
                <a:gd name="T3" fmla="*/ 1 h 431"/>
                <a:gd name="T4" fmla="*/ 8 w 142"/>
                <a:gd name="T5" fmla="*/ 62 h 431"/>
                <a:gd name="T6" fmla="*/ 12 w 142"/>
                <a:gd name="T7" fmla="*/ 118 h 431"/>
                <a:gd name="T8" fmla="*/ 17 w 142"/>
                <a:gd name="T9" fmla="*/ 60 h 431"/>
                <a:gd name="T10" fmla="*/ 0 60000 65536"/>
                <a:gd name="T11" fmla="*/ 0 60000 65536"/>
                <a:gd name="T12" fmla="*/ 0 60000 65536"/>
                <a:gd name="T13" fmla="*/ 0 60000 65536"/>
                <a:gd name="T14" fmla="*/ 0 60000 65536"/>
                <a:gd name="T15" fmla="*/ 0 w 142"/>
                <a:gd name="T16" fmla="*/ 0 h 431"/>
                <a:gd name="T17" fmla="*/ 142 w 142"/>
                <a:gd name="T18" fmla="*/ 431 h 431"/>
              </a:gdLst>
              <a:ahLst/>
              <a:cxnLst>
                <a:cxn ang="T10">
                  <a:pos x="T0" y="T1"/>
                </a:cxn>
                <a:cxn ang="T11">
                  <a:pos x="T2" y="T3"/>
                </a:cxn>
                <a:cxn ang="T12">
                  <a:pos x="T4" y="T5"/>
                </a:cxn>
                <a:cxn ang="T13">
                  <a:pos x="T6" y="T7"/>
                </a:cxn>
                <a:cxn ang="T14">
                  <a:pos x="T8" y="T9"/>
                </a:cxn>
              </a:cxnLst>
              <a:rect l="T15" t="T16" r="T17" b="T18"/>
              <a:pathLst>
                <a:path w="142" h="431">
                  <a:moveTo>
                    <a:pt x="0" y="223"/>
                  </a:moveTo>
                  <a:cubicBezTo>
                    <a:pt x="6" y="187"/>
                    <a:pt x="30" y="0"/>
                    <a:pt x="42" y="1"/>
                  </a:cubicBezTo>
                  <a:cubicBezTo>
                    <a:pt x="54" y="2"/>
                    <a:pt x="64" y="156"/>
                    <a:pt x="74" y="227"/>
                  </a:cubicBezTo>
                  <a:cubicBezTo>
                    <a:pt x="84" y="298"/>
                    <a:pt x="94" y="431"/>
                    <a:pt x="105" y="430"/>
                  </a:cubicBezTo>
                  <a:cubicBezTo>
                    <a:pt x="116" y="429"/>
                    <a:pt x="134" y="263"/>
                    <a:pt x="142" y="21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4" name="Freeform 184"/>
            <p:cNvSpPr>
              <a:spLocks noChangeAspect="1"/>
            </p:cNvSpPr>
            <p:nvPr/>
          </p:nvSpPr>
          <p:spPr bwMode="auto">
            <a:xfrm>
              <a:off x="3984" y="2596"/>
              <a:ext cx="63" cy="253"/>
            </a:xfrm>
            <a:custGeom>
              <a:avLst/>
              <a:gdLst>
                <a:gd name="T0" fmla="*/ 0 w 128"/>
                <a:gd name="T1" fmla="*/ 63 h 392"/>
                <a:gd name="T2" fmla="*/ 3 w 128"/>
                <a:gd name="T3" fmla="*/ 1 h 392"/>
                <a:gd name="T4" fmla="*/ 7 w 128"/>
                <a:gd name="T5" fmla="*/ 65 h 392"/>
                <a:gd name="T6" fmla="*/ 12 w 128"/>
                <a:gd name="T7" fmla="*/ 105 h 392"/>
                <a:gd name="T8" fmla="*/ 15 w 128"/>
                <a:gd name="T9" fmla="*/ 63 h 392"/>
                <a:gd name="T10" fmla="*/ 0 60000 65536"/>
                <a:gd name="T11" fmla="*/ 0 60000 65536"/>
                <a:gd name="T12" fmla="*/ 0 60000 65536"/>
                <a:gd name="T13" fmla="*/ 0 60000 65536"/>
                <a:gd name="T14" fmla="*/ 0 60000 65536"/>
                <a:gd name="T15" fmla="*/ 0 w 128"/>
                <a:gd name="T16" fmla="*/ 0 h 392"/>
                <a:gd name="T17" fmla="*/ 128 w 128"/>
                <a:gd name="T18" fmla="*/ 392 h 392"/>
              </a:gdLst>
              <a:ahLst/>
              <a:cxnLst>
                <a:cxn ang="T10">
                  <a:pos x="T0" y="T1"/>
                </a:cxn>
                <a:cxn ang="T11">
                  <a:pos x="T2" y="T3"/>
                </a:cxn>
                <a:cxn ang="T12">
                  <a:pos x="T4" y="T5"/>
                </a:cxn>
                <a:cxn ang="T13">
                  <a:pos x="T6" y="T7"/>
                </a:cxn>
                <a:cxn ang="T14">
                  <a:pos x="T8" y="T9"/>
                </a:cxn>
              </a:cxnLst>
              <a:rect l="T15" t="T16" r="T17" b="T18"/>
              <a:pathLst>
                <a:path w="128" h="392">
                  <a:moveTo>
                    <a:pt x="0" y="232"/>
                  </a:moveTo>
                  <a:cubicBezTo>
                    <a:pt x="5" y="193"/>
                    <a:pt x="19" y="0"/>
                    <a:pt x="29" y="1"/>
                  </a:cubicBezTo>
                  <a:cubicBezTo>
                    <a:pt x="39" y="2"/>
                    <a:pt x="49" y="175"/>
                    <a:pt x="61" y="240"/>
                  </a:cubicBezTo>
                  <a:cubicBezTo>
                    <a:pt x="73" y="305"/>
                    <a:pt x="93" y="392"/>
                    <a:pt x="104" y="391"/>
                  </a:cubicBezTo>
                  <a:cubicBezTo>
                    <a:pt x="115" y="390"/>
                    <a:pt x="123" y="265"/>
                    <a:pt x="128" y="23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5" name="Line 185"/>
            <p:cNvSpPr>
              <a:spLocks noChangeAspect="1" noChangeShapeType="1"/>
            </p:cNvSpPr>
            <p:nvPr/>
          </p:nvSpPr>
          <p:spPr bwMode="auto">
            <a:xfrm>
              <a:off x="3989" y="3497"/>
              <a:ext cx="141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6" name="Line 186"/>
            <p:cNvSpPr>
              <a:spLocks noChangeAspect="1" noChangeShapeType="1"/>
            </p:cNvSpPr>
            <p:nvPr/>
          </p:nvSpPr>
          <p:spPr bwMode="auto">
            <a:xfrm flipV="1">
              <a:off x="3984" y="3123"/>
              <a:ext cx="0" cy="717"/>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77" name="Freeform 187"/>
            <p:cNvSpPr>
              <a:spLocks noChangeAspect="1"/>
            </p:cNvSpPr>
            <p:nvPr/>
          </p:nvSpPr>
          <p:spPr bwMode="auto">
            <a:xfrm>
              <a:off x="3984" y="3261"/>
              <a:ext cx="1269" cy="188"/>
            </a:xfrm>
            <a:custGeom>
              <a:avLst/>
              <a:gdLst>
                <a:gd name="T0" fmla="*/ 0 w 2760"/>
                <a:gd name="T1" fmla="*/ 6 h 740"/>
                <a:gd name="T2" fmla="*/ 49 w 2760"/>
                <a:gd name="T3" fmla="*/ 0 h 740"/>
                <a:gd name="T4" fmla="*/ 92 w 2760"/>
                <a:gd name="T5" fmla="*/ 6 h 740"/>
                <a:gd name="T6" fmla="*/ 142 w 2760"/>
                <a:gd name="T7" fmla="*/ 12 h 740"/>
                <a:gd name="T8" fmla="*/ 189 w 2760"/>
                <a:gd name="T9" fmla="*/ 6 h 740"/>
                <a:gd name="T10" fmla="*/ 226 w 2760"/>
                <a:gd name="T11" fmla="*/ 0 h 740"/>
                <a:gd name="T12" fmla="*/ 268 w 2760"/>
                <a:gd name="T13" fmla="*/ 6 h 740"/>
                <a:gd name="T14" fmla="*/ 0 60000 65536"/>
                <a:gd name="T15" fmla="*/ 0 60000 65536"/>
                <a:gd name="T16" fmla="*/ 0 60000 65536"/>
                <a:gd name="T17" fmla="*/ 0 60000 65536"/>
                <a:gd name="T18" fmla="*/ 0 60000 65536"/>
                <a:gd name="T19" fmla="*/ 0 60000 65536"/>
                <a:gd name="T20" fmla="*/ 0 60000 65536"/>
                <a:gd name="T21" fmla="*/ 0 w 2760"/>
                <a:gd name="T22" fmla="*/ 0 h 740"/>
                <a:gd name="T23" fmla="*/ 2760 w 2760"/>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0" h="740">
                  <a:moveTo>
                    <a:pt x="0" y="340"/>
                  </a:moveTo>
                  <a:cubicBezTo>
                    <a:pt x="171" y="170"/>
                    <a:pt x="342" y="0"/>
                    <a:pt x="500" y="0"/>
                  </a:cubicBezTo>
                  <a:cubicBezTo>
                    <a:pt x="658" y="0"/>
                    <a:pt x="790" y="217"/>
                    <a:pt x="950" y="340"/>
                  </a:cubicBezTo>
                  <a:cubicBezTo>
                    <a:pt x="1110" y="463"/>
                    <a:pt x="1293" y="740"/>
                    <a:pt x="1460" y="740"/>
                  </a:cubicBezTo>
                  <a:cubicBezTo>
                    <a:pt x="1627" y="740"/>
                    <a:pt x="1807" y="460"/>
                    <a:pt x="1950" y="340"/>
                  </a:cubicBezTo>
                  <a:cubicBezTo>
                    <a:pt x="2093" y="220"/>
                    <a:pt x="2185" y="20"/>
                    <a:pt x="2320" y="20"/>
                  </a:cubicBezTo>
                  <a:cubicBezTo>
                    <a:pt x="2455" y="20"/>
                    <a:pt x="2687" y="285"/>
                    <a:pt x="2760" y="340"/>
                  </a:cubicBezTo>
                </a:path>
              </a:pathLst>
            </a:custGeom>
            <a:noFill/>
            <a:ln w="19050">
              <a:solidFill>
                <a:srgbClr val="0066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8" name="Freeform 188"/>
            <p:cNvSpPr>
              <a:spLocks noChangeAspect="1"/>
            </p:cNvSpPr>
            <p:nvPr/>
          </p:nvSpPr>
          <p:spPr bwMode="auto">
            <a:xfrm>
              <a:off x="3984" y="3560"/>
              <a:ext cx="1269" cy="188"/>
            </a:xfrm>
            <a:custGeom>
              <a:avLst/>
              <a:gdLst>
                <a:gd name="T0" fmla="*/ 0 w 2760"/>
                <a:gd name="T1" fmla="*/ 6 h 740"/>
                <a:gd name="T2" fmla="*/ 49 w 2760"/>
                <a:gd name="T3" fmla="*/ 0 h 740"/>
                <a:gd name="T4" fmla="*/ 92 w 2760"/>
                <a:gd name="T5" fmla="*/ 6 h 740"/>
                <a:gd name="T6" fmla="*/ 142 w 2760"/>
                <a:gd name="T7" fmla="*/ 12 h 740"/>
                <a:gd name="T8" fmla="*/ 189 w 2760"/>
                <a:gd name="T9" fmla="*/ 6 h 740"/>
                <a:gd name="T10" fmla="*/ 226 w 2760"/>
                <a:gd name="T11" fmla="*/ 0 h 740"/>
                <a:gd name="T12" fmla="*/ 268 w 2760"/>
                <a:gd name="T13" fmla="*/ 6 h 740"/>
                <a:gd name="T14" fmla="*/ 0 60000 65536"/>
                <a:gd name="T15" fmla="*/ 0 60000 65536"/>
                <a:gd name="T16" fmla="*/ 0 60000 65536"/>
                <a:gd name="T17" fmla="*/ 0 60000 65536"/>
                <a:gd name="T18" fmla="*/ 0 60000 65536"/>
                <a:gd name="T19" fmla="*/ 0 60000 65536"/>
                <a:gd name="T20" fmla="*/ 0 60000 65536"/>
                <a:gd name="T21" fmla="*/ 0 w 2760"/>
                <a:gd name="T22" fmla="*/ 0 h 740"/>
                <a:gd name="T23" fmla="*/ 2760 w 2760"/>
                <a:gd name="T24" fmla="*/ 740 h 7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0" h="740">
                  <a:moveTo>
                    <a:pt x="0" y="340"/>
                  </a:moveTo>
                  <a:cubicBezTo>
                    <a:pt x="171" y="170"/>
                    <a:pt x="342" y="0"/>
                    <a:pt x="500" y="0"/>
                  </a:cubicBezTo>
                  <a:cubicBezTo>
                    <a:pt x="658" y="0"/>
                    <a:pt x="790" y="217"/>
                    <a:pt x="950" y="340"/>
                  </a:cubicBezTo>
                  <a:cubicBezTo>
                    <a:pt x="1110" y="463"/>
                    <a:pt x="1293" y="740"/>
                    <a:pt x="1460" y="740"/>
                  </a:cubicBezTo>
                  <a:cubicBezTo>
                    <a:pt x="1627" y="740"/>
                    <a:pt x="1807" y="460"/>
                    <a:pt x="1950" y="340"/>
                  </a:cubicBezTo>
                  <a:cubicBezTo>
                    <a:pt x="2093" y="220"/>
                    <a:pt x="2185" y="20"/>
                    <a:pt x="2320" y="20"/>
                  </a:cubicBezTo>
                  <a:cubicBezTo>
                    <a:pt x="2455" y="20"/>
                    <a:pt x="2687" y="285"/>
                    <a:pt x="2760" y="340"/>
                  </a:cubicBezTo>
                </a:path>
              </a:pathLst>
            </a:cu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79" name="Freeform 189"/>
            <p:cNvSpPr>
              <a:spLocks noChangeAspect="1"/>
            </p:cNvSpPr>
            <p:nvPr/>
          </p:nvSpPr>
          <p:spPr bwMode="auto">
            <a:xfrm>
              <a:off x="3984" y="3327"/>
              <a:ext cx="1289" cy="321"/>
            </a:xfrm>
            <a:custGeom>
              <a:avLst/>
              <a:gdLst>
                <a:gd name="T0" fmla="*/ 0 w 2630"/>
                <a:gd name="T1" fmla="*/ 72 h 492"/>
                <a:gd name="T2" fmla="*/ 50 w 2630"/>
                <a:gd name="T3" fmla="*/ 1 h 492"/>
                <a:gd name="T4" fmla="*/ 99 w 2630"/>
                <a:gd name="T5" fmla="*/ 69 h 492"/>
                <a:gd name="T6" fmla="*/ 159 w 2630"/>
                <a:gd name="T7" fmla="*/ 136 h 492"/>
                <a:gd name="T8" fmla="*/ 212 w 2630"/>
                <a:gd name="T9" fmla="*/ 72 h 492"/>
                <a:gd name="T10" fmla="*/ 259 w 2630"/>
                <a:gd name="T11" fmla="*/ 3 h 492"/>
                <a:gd name="T12" fmla="*/ 310 w 2630"/>
                <a:gd name="T13" fmla="*/ 75 h 492"/>
                <a:gd name="T14" fmla="*/ 0 60000 65536"/>
                <a:gd name="T15" fmla="*/ 0 60000 65536"/>
                <a:gd name="T16" fmla="*/ 0 60000 65536"/>
                <a:gd name="T17" fmla="*/ 0 60000 65536"/>
                <a:gd name="T18" fmla="*/ 0 60000 65536"/>
                <a:gd name="T19" fmla="*/ 0 60000 65536"/>
                <a:gd name="T20" fmla="*/ 0 60000 65536"/>
                <a:gd name="T21" fmla="*/ 0 w 2630"/>
                <a:gd name="T22" fmla="*/ 0 h 492"/>
                <a:gd name="T23" fmla="*/ 2630 w 2630"/>
                <a:gd name="T24" fmla="*/ 492 h 4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0" h="492">
                  <a:moveTo>
                    <a:pt x="0" y="257"/>
                  </a:moveTo>
                  <a:cubicBezTo>
                    <a:pt x="71" y="215"/>
                    <a:pt x="285" y="4"/>
                    <a:pt x="425" y="2"/>
                  </a:cubicBezTo>
                  <a:cubicBezTo>
                    <a:pt x="565" y="0"/>
                    <a:pt x="685" y="166"/>
                    <a:pt x="840" y="247"/>
                  </a:cubicBezTo>
                  <a:cubicBezTo>
                    <a:pt x="995" y="328"/>
                    <a:pt x="1195" y="488"/>
                    <a:pt x="1355" y="490"/>
                  </a:cubicBezTo>
                  <a:cubicBezTo>
                    <a:pt x="1515" y="492"/>
                    <a:pt x="1657" y="337"/>
                    <a:pt x="1798" y="257"/>
                  </a:cubicBezTo>
                  <a:cubicBezTo>
                    <a:pt x="1939" y="177"/>
                    <a:pt x="2064" y="7"/>
                    <a:pt x="2203" y="10"/>
                  </a:cubicBezTo>
                  <a:cubicBezTo>
                    <a:pt x="2342" y="13"/>
                    <a:pt x="2541" y="218"/>
                    <a:pt x="2630" y="272"/>
                  </a:cubicBez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80" name="Text Box 193"/>
            <p:cNvSpPr txBox="1">
              <a:spLocks noChangeAspect="1" noChangeArrowheads="1"/>
            </p:cNvSpPr>
            <p:nvPr/>
          </p:nvSpPr>
          <p:spPr bwMode="auto">
            <a:xfrm>
              <a:off x="3817" y="754"/>
              <a:ext cx="16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p>
          </p:txBody>
        </p:sp>
        <p:sp>
          <p:nvSpPr>
            <p:cNvPr id="181" name="Text Box 194"/>
            <p:cNvSpPr txBox="1">
              <a:spLocks noChangeAspect="1" noChangeArrowheads="1"/>
            </p:cNvSpPr>
            <p:nvPr/>
          </p:nvSpPr>
          <p:spPr bwMode="auto">
            <a:xfrm>
              <a:off x="5302" y="875"/>
              <a:ext cx="28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sm</a:t>
              </a:r>
            </a:p>
          </p:txBody>
        </p:sp>
        <p:sp>
          <p:nvSpPr>
            <p:cNvPr id="182" name="Line 195"/>
            <p:cNvSpPr>
              <a:spLocks noChangeAspect="1" noChangeShapeType="1"/>
            </p:cNvSpPr>
            <p:nvPr/>
          </p:nvSpPr>
          <p:spPr bwMode="auto">
            <a:xfrm>
              <a:off x="3984" y="969"/>
              <a:ext cx="1259"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Text Box 196"/>
            <p:cNvSpPr txBox="1">
              <a:spLocks noChangeAspect="1" noChangeArrowheads="1"/>
            </p:cNvSpPr>
            <p:nvPr/>
          </p:nvSpPr>
          <p:spPr bwMode="auto">
            <a:xfrm>
              <a:off x="3783" y="1449"/>
              <a:ext cx="25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s1</a:t>
              </a:r>
            </a:p>
          </p:txBody>
        </p:sp>
        <p:sp>
          <p:nvSpPr>
            <p:cNvPr id="184" name="Text Box 197"/>
            <p:cNvSpPr txBox="1">
              <a:spLocks noChangeAspect="1" noChangeArrowheads="1"/>
            </p:cNvSpPr>
            <p:nvPr/>
          </p:nvSpPr>
          <p:spPr bwMode="auto">
            <a:xfrm>
              <a:off x="3753" y="2288"/>
              <a:ext cx="2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s2</a:t>
              </a:r>
            </a:p>
          </p:txBody>
        </p:sp>
        <p:sp>
          <p:nvSpPr>
            <p:cNvPr id="185" name="Text Box 198"/>
            <p:cNvSpPr txBox="1">
              <a:spLocks noChangeAspect="1" noChangeArrowheads="1"/>
            </p:cNvSpPr>
            <p:nvPr/>
          </p:nvSpPr>
          <p:spPr bwMode="auto">
            <a:xfrm>
              <a:off x="3830" y="3069"/>
              <a:ext cx="1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p>
          </p:txBody>
        </p:sp>
        <p:sp>
          <p:nvSpPr>
            <p:cNvPr id="186" name="Text Box 199"/>
            <p:cNvSpPr txBox="1">
              <a:spLocks noChangeAspect="1" noChangeArrowheads="1"/>
            </p:cNvSpPr>
            <p:nvPr/>
          </p:nvSpPr>
          <p:spPr bwMode="auto">
            <a:xfrm>
              <a:off x="3856" y="1125"/>
              <a:ext cx="16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baseline="-25000">
                <a:latin typeface="Times New Roman" panose="02020603050405020304" pitchFamily="18" charset="0"/>
              </a:endParaRPr>
            </a:p>
          </p:txBody>
        </p:sp>
        <p:sp>
          <p:nvSpPr>
            <p:cNvPr id="187" name="Text Box 200"/>
            <p:cNvSpPr txBox="1">
              <a:spLocks noChangeAspect="1" noChangeArrowheads="1"/>
            </p:cNvSpPr>
            <p:nvPr/>
          </p:nvSpPr>
          <p:spPr bwMode="auto">
            <a:xfrm>
              <a:off x="3861" y="1933"/>
              <a:ext cx="16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baseline="-25000">
                <a:latin typeface="Times New Roman" panose="02020603050405020304" pitchFamily="18" charset="0"/>
              </a:endParaRPr>
            </a:p>
          </p:txBody>
        </p:sp>
        <p:sp>
          <p:nvSpPr>
            <p:cNvPr id="188" name="Text Box 201"/>
            <p:cNvSpPr txBox="1">
              <a:spLocks noChangeAspect="1" noChangeArrowheads="1"/>
            </p:cNvSpPr>
            <p:nvPr/>
          </p:nvSpPr>
          <p:spPr bwMode="auto">
            <a:xfrm>
              <a:off x="3859" y="2621"/>
              <a:ext cx="16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baseline="-25000">
                <a:latin typeface="Times New Roman" panose="02020603050405020304" pitchFamily="18" charset="0"/>
              </a:endParaRPr>
            </a:p>
          </p:txBody>
        </p:sp>
        <p:sp>
          <p:nvSpPr>
            <p:cNvPr id="189" name="Text Box 202"/>
            <p:cNvSpPr txBox="1">
              <a:spLocks noChangeAspect="1" noChangeArrowheads="1"/>
            </p:cNvSpPr>
            <p:nvPr/>
          </p:nvSpPr>
          <p:spPr bwMode="auto">
            <a:xfrm>
              <a:off x="3861" y="3374"/>
              <a:ext cx="16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baseline="-25000">
                <a:latin typeface="Times New Roman" panose="02020603050405020304" pitchFamily="18" charset="0"/>
              </a:endParaRPr>
            </a:p>
          </p:txBody>
        </p:sp>
        <p:sp>
          <p:nvSpPr>
            <p:cNvPr id="190" name="Text Box 203"/>
            <p:cNvSpPr txBox="1">
              <a:spLocks noChangeAspect="1" noChangeArrowheads="1"/>
            </p:cNvSpPr>
            <p:nvPr/>
          </p:nvSpPr>
          <p:spPr bwMode="auto">
            <a:xfrm>
              <a:off x="5406" y="1365"/>
              <a:ext cx="1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baseline="-25000">
                <a:latin typeface="Times New Roman" panose="02020603050405020304" pitchFamily="18" charset="0"/>
              </a:endParaRPr>
            </a:p>
          </p:txBody>
        </p:sp>
        <p:sp>
          <p:nvSpPr>
            <p:cNvPr id="191" name="Text Box 204"/>
            <p:cNvSpPr txBox="1">
              <a:spLocks noChangeAspect="1" noChangeArrowheads="1"/>
            </p:cNvSpPr>
            <p:nvPr/>
          </p:nvSpPr>
          <p:spPr bwMode="auto">
            <a:xfrm>
              <a:off x="5346" y="2015"/>
              <a:ext cx="16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baseline="-25000">
                <a:latin typeface="Times New Roman" panose="02020603050405020304" pitchFamily="18" charset="0"/>
              </a:endParaRPr>
            </a:p>
          </p:txBody>
        </p:sp>
        <p:sp>
          <p:nvSpPr>
            <p:cNvPr id="192" name="Text Box 205"/>
            <p:cNvSpPr txBox="1">
              <a:spLocks noChangeAspect="1" noChangeArrowheads="1"/>
            </p:cNvSpPr>
            <p:nvPr/>
          </p:nvSpPr>
          <p:spPr bwMode="auto">
            <a:xfrm>
              <a:off x="5341" y="2729"/>
              <a:ext cx="16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baseline="-25000">
                <a:latin typeface="Times New Roman" panose="02020603050405020304" pitchFamily="18" charset="0"/>
              </a:endParaRPr>
            </a:p>
          </p:txBody>
        </p:sp>
        <p:sp>
          <p:nvSpPr>
            <p:cNvPr id="193" name="Text Box 206"/>
            <p:cNvSpPr txBox="1">
              <a:spLocks noChangeAspect="1" noChangeArrowheads="1"/>
            </p:cNvSpPr>
            <p:nvPr/>
          </p:nvSpPr>
          <p:spPr bwMode="auto">
            <a:xfrm>
              <a:off x="5331" y="3462"/>
              <a:ext cx="16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baseline="-25000">
                <a:latin typeface="Times New Roman" panose="02020603050405020304" pitchFamily="18" charset="0"/>
              </a:endParaRPr>
            </a:p>
          </p:txBody>
        </p:sp>
        <p:sp>
          <p:nvSpPr>
            <p:cNvPr id="194" name="Text Box 207"/>
            <p:cNvSpPr txBox="1">
              <a:spLocks noChangeAspect="1" noChangeArrowheads="1"/>
            </p:cNvSpPr>
            <p:nvPr/>
          </p:nvSpPr>
          <p:spPr bwMode="auto">
            <a:xfrm>
              <a:off x="4440" y="3183"/>
              <a:ext cx="2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o1</a:t>
              </a:r>
            </a:p>
          </p:txBody>
        </p:sp>
        <p:sp>
          <p:nvSpPr>
            <p:cNvPr id="195" name="Text Box 208"/>
            <p:cNvSpPr txBox="1">
              <a:spLocks noChangeAspect="1" noChangeArrowheads="1"/>
            </p:cNvSpPr>
            <p:nvPr/>
          </p:nvSpPr>
          <p:spPr bwMode="auto">
            <a:xfrm>
              <a:off x="4135" y="3515"/>
              <a:ext cx="2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o2</a:t>
              </a:r>
            </a:p>
          </p:txBody>
        </p:sp>
        <p:sp>
          <p:nvSpPr>
            <p:cNvPr id="196" name="Text Box 209"/>
            <p:cNvSpPr txBox="1">
              <a:spLocks noChangeAspect="1" noChangeArrowheads="1"/>
            </p:cNvSpPr>
            <p:nvPr/>
          </p:nvSpPr>
          <p:spPr bwMode="auto">
            <a:xfrm>
              <a:off x="5029" y="3295"/>
              <a:ext cx="1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p>
          </p:txBody>
        </p:sp>
        <p:sp>
          <p:nvSpPr>
            <p:cNvPr id="197" name="Line 211"/>
            <p:cNvSpPr>
              <a:spLocks noChangeAspect="1" noChangeShapeType="1"/>
            </p:cNvSpPr>
            <p:nvPr/>
          </p:nvSpPr>
          <p:spPr bwMode="auto">
            <a:xfrm>
              <a:off x="2001" y="2021"/>
              <a:ext cx="1298"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98" name="Line 212"/>
            <p:cNvSpPr>
              <a:spLocks noChangeAspect="1" noChangeShapeType="1"/>
            </p:cNvSpPr>
            <p:nvPr/>
          </p:nvSpPr>
          <p:spPr bwMode="auto">
            <a:xfrm>
              <a:off x="2588" y="1247"/>
              <a:ext cx="0" cy="773"/>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99" name="Freeform 213"/>
            <p:cNvSpPr>
              <a:spLocks noChangeAspect="1"/>
            </p:cNvSpPr>
            <p:nvPr/>
          </p:nvSpPr>
          <p:spPr bwMode="auto">
            <a:xfrm rot="60000">
              <a:off x="2422" y="1706"/>
              <a:ext cx="651" cy="311"/>
            </a:xfrm>
            <a:custGeom>
              <a:avLst/>
              <a:gdLst>
                <a:gd name="T0" fmla="*/ 0 w 1582"/>
                <a:gd name="T1" fmla="*/ 134 h 475"/>
                <a:gd name="T2" fmla="*/ 19 w 1582"/>
                <a:gd name="T3" fmla="*/ 98 h 475"/>
                <a:gd name="T4" fmla="*/ 53 w 1582"/>
                <a:gd name="T5" fmla="*/ 5 h 475"/>
                <a:gd name="T6" fmla="*/ 82 w 1582"/>
                <a:gd name="T7" fmla="*/ 73 h 475"/>
                <a:gd name="T8" fmla="*/ 110 w 1582"/>
                <a:gd name="T9" fmla="*/ 127 h 475"/>
                <a:gd name="T10" fmla="*/ 0 60000 65536"/>
                <a:gd name="T11" fmla="*/ 0 60000 65536"/>
                <a:gd name="T12" fmla="*/ 0 60000 65536"/>
                <a:gd name="T13" fmla="*/ 0 60000 65536"/>
                <a:gd name="T14" fmla="*/ 0 60000 65536"/>
                <a:gd name="T15" fmla="*/ 0 w 1582"/>
                <a:gd name="T16" fmla="*/ 0 h 475"/>
                <a:gd name="T17" fmla="*/ 1582 w 1582"/>
                <a:gd name="T18" fmla="*/ 475 h 475"/>
              </a:gdLst>
              <a:ahLst/>
              <a:cxnLst>
                <a:cxn ang="T10">
                  <a:pos x="T0" y="T1"/>
                </a:cxn>
                <a:cxn ang="T11">
                  <a:pos x="T2" y="T3"/>
                </a:cxn>
                <a:cxn ang="T12">
                  <a:pos x="T4" y="T5"/>
                </a:cxn>
                <a:cxn ang="T13">
                  <a:pos x="T6" y="T7"/>
                </a:cxn>
                <a:cxn ang="T14">
                  <a:pos x="T8" y="T9"/>
                </a:cxn>
              </a:cxnLst>
              <a:rect l="T15" t="T16" r="T17" b="T18"/>
              <a:pathLst>
                <a:path w="1582" h="475">
                  <a:moveTo>
                    <a:pt x="0" y="475"/>
                  </a:moveTo>
                  <a:cubicBezTo>
                    <a:pt x="45" y="454"/>
                    <a:pt x="142" y="425"/>
                    <a:pt x="270" y="348"/>
                  </a:cubicBezTo>
                  <a:cubicBezTo>
                    <a:pt x="398" y="271"/>
                    <a:pt x="616" y="30"/>
                    <a:pt x="767" y="15"/>
                  </a:cubicBezTo>
                  <a:cubicBezTo>
                    <a:pt x="918" y="0"/>
                    <a:pt x="1041" y="185"/>
                    <a:pt x="1177" y="258"/>
                  </a:cubicBezTo>
                  <a:cubicBezTo>
                    <a:pt x="1313" y="331"/>
                    <a:pt x="1498" y="412"/>
                    <a:pt x="1582" y="45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00" name="Line 214"/>
            <p:cNvSpPr>
              <a:spLocks noChangeAspect="1" noChangeShapeType="1"/>
            </p:cNvSpPr>
            <p:nvPr/>
          </p:nvSpPr>
          <p:spPr bwMode="auto">
            <a:xfrm>
              <a:off x="2503" y="1763"/>
              <a:ext cx="0" cy="1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215"/>
            <p:cNvSpPr>
              <a:spLocks noChangeAspect="1" noChangeShapeType="1"/>
            </p:cNvSpPr>
            <p:nvPr/>
          </p:nvSpPr>
          <p:spPr bwMode="auto">
            <a:xfrm>
              <a:off x="2683" y="1761"/>
              <a:ext cx="0" cy="14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216"/>
            <p:cNvSpPr>
              <a:spLocks noChangeAspect="1" noChangeShapeType="1"/>
            </p:cNvSpPr>
            <p:nvPr/>
          </p:nvSpPr>
          <p:spPr bwMode="auto">
            <a:xfrm>
              <a:off x="2253" y="2299"/>
              <a:ext cx="66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03" name="Line 217"/>
            <p:cNvSpPr>
              <a:spLocks noChangeAspect="1" noChangeShapeType="1"/>
            </p:cNvSpPr>
            <p:nvPr/>
          </p:nvSpPr>
          <p:spPr bwMode="auto">
            <a:xfrm>
              <a:off x="2588" y="2303"/>
              <a:ext cx="0" cy="1132"/>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04" name="Text Box 218"/>
            <p:cNvSpPr txBox="1">
              <a:spLocks noChangeAspect="1" noChangeArrowheads="1"/>
            </p:cNvSpPr>
            <p:nvPr/>
          </p:nvSpPr>
          <p:spPr bwMode="auto">
            <a:xfrm>
              <a:off x="1881" y="1593"/>
              <a:ext cx="50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回路</a:t>
              </a:r>
              <a:r>
                <a:rPr lang="en-US" altLang="zh-CN">
                  <a:latin typeface="Times New Roman" panose="02020603050405020304" pitchFamily="18" charset="0"/>
                </a:rPr>
                <a:t>2</a:t>
              </a:r>
            </a:p>
          </p:txBody>
        </p:sp>
        <p:sp>
          <p:nvSpPr>
            <p:cNvPr id="205" name="Text Box 219"/>
            <p:cNvSpPr txBox="1">
              <a:spLocks noChangeAspect="1" noChangeArrowheads="1"/>
            </p:cNvSpPr>
            <p:nvPr/>
          </p:nvSpPr>
          <p:spPr bwMode="auto">
            <a:xfrm>
              <a:off x="2927" y="1564"/>
              <a:ext cx="48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回路</a:t>
              </a:r>
              <a:r>
                <a:rPr lang="en-US" altLang="zh-CN">
                  <a:latin typeface="Times New Roman" panose="02020603050405020304" pitchFamily="18" charset="0"/>
                </a:rPr>
                <a:t>1</a:t>
              </a:r>
            </a:p>
          </p:txBody>
        </p:sp>
        <p:sp>
          <p:nvSpPr>
            <p:cNvPr id="206" name="Text Box 220"/>
            <p:cNvSpPr txBox="1">
              <a:spLocks noChangeAspect="1" noChangeArrowheads="1"/>
            </p:cNvSpPr>
            <p:nvPr/>
          </p:nvSpPr>
          <p:spPr bwMode="auto">
            <a:xfrm>
              <a:off x="2239" y="1222"/>
              <a:ext cx="33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a:latin typeface="Times New Roman" panose="02020603050405020304" pitchFamily="18" charset="0"/>
              </a:endParaRPr>
            </a:p>
          </p:txBody>
        </p:sp>
        <p:sp>
          <p:nvSpPr>
            <p:cNvPr id="207" name="Line 221"/>
            <p:cNvSpPr>
              <a:spLocks noChangeAspect="1" noChangeShapeType="1"/>
            </p:cNvSpPr>
            <p:nvPr/>
          </p:nvSpPr>
          <p:spPr bwMode="auto">
            <a:xfrm flipH="1" flipV="1">
              <a:off x="2189" y="1742"/>
              <a:ext cx="54"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Line 222"/>
            <p:cNvSpPr>
              <a:spLocks noChangeAspect="1" noChangeShapeType="1"/>
            </p:cNvSpPr>
            <p:nvPr/>
          </p:nvSpPr>
          <p:spPr bwMode="auto">
            <a:xfrm flipV="1">
              <a:off x="2869" y="1724"/>
              <a:ext cx="103"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 name="Line 223"/>
            <p:cNvSpPr>
              <a:spLocks noChangeAspect="1" noChangeShapeType="1"/>
            </p:cNvSpPr>
            <p:nvPr/>
          </p:nvSpPr>
          <p:spPr bwMode="auto">
            <a:xfrm>
              <a:off x="2400" y="1522"/>
              <a:ext cx="0" cy="49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224"/>
            <p:cNvSpPr>
              <a:spLocks noChangeAspect="1" noChangeShapeType="1"/>
            </p:cNvSpPr>
            <p:nvPr/>
          </p:nvSpPr>
          <p:spPr bwMode="auto">
            <a:xfrm>
              <a:off x="2773" y="1499"/>
              <a:ext cx="0" cy="4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1" name="Group 254"/>
            <p:cNvGrpSpPr>
              <a:grpSpLocks/>
            </p:cNvGrpSpPr>
            <p:nvPr/>
          </p:nvGrpSpPr>
          <p:grpSpPr bwMode="auto">
            <a:xfrm>
              <a:off x="2251" y="1562"/>
              <a:ext cx="700" cy="0"/>
              <a:chOff x="2251" y="1562"/>
              <a:chExt cx="700" cy="0"/>
            </a:xfrm>
          </p:grpSpPr>
          <p:sp>
            <p:nvSpPr>
              <p:cNvPr id="233" name="Line 225"/>
              <p:cNvSpPr>
                <a:spLocks noChangeAspect="1" noChangeShapeType="1"/>
              </p:cNvSpPr>
              <p:nvPr/>
            </p:nvSpPr>
            <p:spPr bwMode="auto">
              <a:xfrm>
                <a:off x="2393" y="1562"/>
                <a:ext cx="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Line 226"/>
              <p:cNvSpPr>
                <a:spLocks noChangeAspect="1" noChangeShapeType="1"/>
              </p:cNvSpPr>
              <p:nvPr/>
            </p:nvSpPr>
            <p:spPr bwMode="auto">
              <a:xfrm>
                <a:off x="2251" y="1562"/>
                <a:ext cx="14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35" name="Line 227"/>
              <p:cNvSpPr>
                <a:spLocks noChangeAspect="1" noChangeShapeType="1"/>
              </p:cNvSpPr>
              <p:nvPr/>
            </p:nvSpPr>
            <p:spPr bwMode="auto">
              <a:xfrm flipH="1">
                <a:off x="2785" y="1562"/>
                <a:ext cx="16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12" name="Text Box 228"/>
            <p:cNvSpPr txBox="1">
              <a:spLocks noChangeAspect="1" noChangeArrowheads="1"/>
            </p:cNvSpPr>
            <p:nvPr/>
          </p:nvSpPr>
          <p:spPr bwMode="auto">
            <a:xfrm>
              <a:off x="2261" y="1994"/>
              <a:ext cx="26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r>
                <a:rPr lang="en-US" altLang="zh-CN" baseline="-25000">
                  <a:latin typeface="Times New Roman" panose="02020603050405020304" pitchFamily="18" charset="0"/>
                </a:rPr>
                <a:t>o2</a:t>
              </a:r>
            </a:p>
          </p:txBody>
        </p:sp>
        <p:sp>
          <p:nvSpPr>
            <p:cNvPr id="213" name="Text Box 229"/>
            <p:cNvSpPr txBox="1">
              <a:spLocks noChangeAspect="1" noChangeArrowheads="1"/>
            </p:cNvSpPr>
            <p:nvPr/>
          </p:nvSpPr>
          <p:spPr bwMode="auto">
            <a:xfrm>
              <a:off x="2746" y="1994"/>
              <a:ext cx="2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r>
                <a:rPr lang="en-US" altLang="zh-CN" baseline="-25000">
                  <a:latin typeface="Times New Roman" panose="02020603050405020304" pitchFamily="18" charset="0"/>
                </a:rPr>
                <a:t>o1</a:t>
              </a:r>
            </a:p>
          </p:txBody>
        </p:sp>
        <p:sp>
          <p:nvSpPr>
            <p:cNvPr id="214" name="Text Box 230"/>
            <p:cNvSpPr txBox="1">
              <a:spLocks noChangeAspect="1" noChangeArrowheads="1"/>
            </p:cNvSpPr>
            <p:nvPr/>
          </p:nvSpPr>
          <p:spPr bwMode="auto">
            <a:xfrm>
              <a:off x="2610" y="1304"/>
              <a:ext cx="3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a:t>
              </a:r>
              <a:r>
                <a:rPr lang="en-US" altLang="zh-CN" baseline="-25000">
                  <a:latin typeface="Times New Roman" panose="02020603050405020304" pitchFamily="18" charset="0"/>
                </a:rPr>
                <a:t>o</a:t>
              </a:r>
            </a:p>
          </p:txBody>
        </p:sp>
        <p:sp>
          <p:nvSpPr>
            <p:cNvPr id="215" name="Text Box 231"/>
            <p:cNvSpPr txBox="1">
              <a:spLocks noChangeAspect="1" noChangeArrowheads="1"/>
            </p:cNvSpPr>
            <p:nvPr/>
          </p:nvSpPr>
          <p:spPr bwMode="auto">
            <a:xfrm>
              <a:off x="2360" y="1308"/>
              <a:ext cx="31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a:t>
              </a:r>
              <a:r>
                <a:rPr lang="en-US" altLang="zh-CN" baseline="-25000">
                  <a:latin typeface="Times New Roman" panose="02020603050405020304" pitchFamily="18" charset="0"/>
                </a:rPr>
                <a:t>o</a:t>
              </a:r>
            </a:p>
          </p:txBody>
        </p:sp>
        <p:sp>
          <p:nvSpPr>
            <p:cNvPr id="216" name="Text Box 232"/>
            <p:cNvSpPr txBox="1">
              <a:spLocks noChangeAspect="1" noChangeArrowheads="1"/>
            </p:cNvSpPr>
            <p:nvPr/>
          </p:nvSpPr>
          <p:spPr bwMode="auto">
            <a:xfrm>
              <a:off x="2586" y="1989"/>
              <a:ext cx="1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r>
                <a:rPr lang="en-US" altLang="zh-CN" baseline="-25000">
                  <a:latin typeface="Times New Roman" panose="02020603050405020304" pitchFamily="18" charset="0"/>
                </a:rPr>
                <a:t>c</a:t>
              </a:r>
            </a:p>
          </p:txBody>
        </p:sp>
        <p:sp>
          <p:nvSpPr>
            <p:cNvPr id="217" name="Text Box 233"/>
            <p:cNvSpPr txBox="1">
              <a:spLocks noChangeAspect="1" noChangeArrowheads="1"/>
            </p:cNvSpPr>
            <p:nvPr/>
          </p:nvSpPr>
          <p:spPr bwMode="auto">
            <a:xfrm>
              <a:off x="2508" y="1612"/>
              <a:ext cx="1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i="1" baseline="-25000">
                <a:latin typeface="Times New Roman" panose="02020603050405020304" pitchFamily="18" charset="0"/>
              </a:endParaRPr>
            </a:p>
          </p:txBody>
        </p:sp>
        <p:sp>
          <p:nvSpPr>
            <p:cNvPr id="218" name="Text Box 234"/>
            <p:cNvSpPr txBox="1">
              <a:spLocks noChangeAspect="1" noChangeArrowheads="1"/>
            </p:cNvSpPr>
            <p:nvPr/>
          </p:nvSpPr>
          <p:spPr bwMode="auto">
            <a:xfrm>
              <a:off x="2706" y="2443"/>
              <a:ext cx="105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f=f</a:t>
              </a:r>
              <a:r>
                <a:rPr lang="en-US" altLang="zh-CN" baseline="-25000">
                  <a:latin typeface="Times New Roman" panose="02020603050405020304" pitchFamily="18" charset="0"/>
                </a:rPr>
                <a:t>c</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a:t>
              </a:r>
              <a:r>
                <a:rPr lang="en-US" altLang="zh-CN" baseline="-25000">
                  <a:latin typeface="Times New Roman" panose="02020603050405020304" pitchFamily="18" charset="0"/>
                </a:rPr>
                <a:t>m</a:t>
              </a:r>
              <a:r>
                <a:rPr lang="en-US" altLang="zh-CN">
                  <a:latin typeface="Times New Roman" panose="02020603050405020304" pitchFamily="18" charset="0"/>
                </a:rPr>
                <a:t>sin</a:t>
              </a:r>
              <a:r>
                <a:rPr lang="en-US" altLang="zh-CN">
                  <a:latin typeface="宋体" panose="02010600030101010101" pitchFamily="2" charset="-122"/>
                </a:rPr>
                <a:t>Ω</a:t>
              </a:r>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19" name="Text Box 235"/>
            <p:cNvSpPr txBox="1">
              <a:spLocks noChangeAspect="1" noChangeArrowheads="1"/>
            </p:cNvSpPr>
            <p:nvPr/>
          </p:nvSpPr>
          <p:spPr bwMode="auto">
            <a:xfrm>
              <a:off x="2484" y="2109"/>
              <a:ext cx="1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r>
                <a:rPr lang="en-US" altLang="zh-CN" baseline="-25000">
                  <a:latin typeface="Times New Roman" panose="02020603050405020304" pitchFamily="18" charset="0"/>
                </a:rPr>
                <a:t>c</a:t>
              </a:r>
            </a:p>
          </p:txBody>
        </p:sp>
        <p:sp>
          <p:nvSpPr>
            <p:cNvPr id="220" name="Line 236"/>
            <p:cNvSpPr>
              <a:spLocks noChangeAspect="1" noChangeShapeType="1"/>
            </p:cNvSpPr>
            <p:nvPr/>
          </p:nvSpPr>
          <p:spPr bwMode="auto">
            <a:xfrm>
              <a:off x="2588" y="2859"/>
              <a:ext cx="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Line 237"/>
            <p:cNvSpPr>
              <a:spLocks noChangeAspect="1" noChangeShapeType="1"/>
            </p:cNvSpPr>
            <p:nvPr/>
          </p:nvSpPr>
          <p:spPr bwMode="auto">
            <a:xfrm>
              <a:off x="2469" y="2859"/>
              <a:ext cx="127"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2" name="Line 238"/>
            <p:cNvSpPr>
              <a:spLocks noChangeAspect="1" noChangeShapeType="1"/>
            </p:cNvSpPr>
            <p:nvPr/>
          </p:nvSpPr>
          <p:spPr bwMode="auto">
            <a:xfrm flipH="1">
              <a:off x="2682" y="2858"/>
              <a:ext cx="16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3" name="Text Box 239"/>
            <p:cNvSpPr txBox="1">
              <a:spLocks noChangeAspect="1" noChangeArrowheads="1"/>
            </p:cNvSpPr>
            <p:nvPr/>
          </p:nvSpPr>
          <p:spPr bwMode="auto">
            <a:xfrm>
              <a:off x="2888" y="2713"/>
              <a:ext cx="34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a:t>
              </a:r>
              <a:r>
                <a:rPr lang="en-US" altLang="zh-CN" baseline="-25000">
                  <a:latin typeface="Times New Roman" panose="02020603050405020304" pitchFamily="18" charset="0"/>
                </a:rPr>
                <a:t>m</a:t>
              </a:r>
            </a:p>
          </p:txBody>
        </p:sp>
        <p:sp>
          <p:nvSpPr>
            <p:cNvPr id="224" name="Text Box 240"/>
            <p:cNvSpPr txBox="1">
              <a:spLocks noChangeAspect="1" noChangeArrowheads="1"/>
            </p:cNvSpPr>
            <p:nvPr/>
          </p:nvSpPr>
          <p:spPr bwMode="auto">
            <a:xfrm>
              <a:off x="2790" y="2982"/>
              <a:ext cx="54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调频波瞬时频率变化</a:t>
              </a:r>
              <a:endParaRPr lang="zh-CN" altLang="en-US" baseline="-25000">
                <a:latin typeface="Times New Roman" panose="02020603050405020304" pitchFamily="18" charset="0"/>
              </a:endParaRPr>
            </a:p>
          </p:txBody>
        </p:sp>
        <p:sp>
          <p:nvSpPr>
            <p:cNvPr id="225" name="Line 241"/>
            <p:cNvSpPr>
              <a:spLocks noChangeAspect="1" noChangeShapeType="1"/>
            </p:cNvSpPr>
            <p:nvPr/>
          </p:nvSpPr>
          <p:spPr bwMode="auto">
            <a:xfrm>
              <a:off x="2638" y="3045"/>
              <a:ext cx="137"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Text Box 242"/>
            <p:cNvSpPr txBox="1">
              <a:spLocks noChangeAspect="1" noChangeArrowheads="1"/>
            </p:cNvSpPr>
            <p:nvPr/>
          </p:nvSpPr>
          <p:spPr bwMode="auto">
            <a:xfrm>
              <a:off x="2234" y="3180"/>
              <a:ext cx="40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宋体" panose="02010600030101010101" pitchFamily="2" charset="-122"/>
                </a:rPr>
                <a:t>Ω</a:t>
              </a:r>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27" name="Text Box 243"/>
            <p:cNvSpPr txBox="1">
              <a:spLocks noChangeAspect="1" noChangeArrowheads="1"/>
            </p:cNvSpPr>
            <p:nvPr/>
          </p:nvSpPr>
          <p:spPr bwMode="auto">
            <a:xfrm>
              <a:off x="2955" y="2194"/>
              <a:ext cx="13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endParaRPr lang="en-US" altLang="zh-CN" baseline="-25000">
                <a:latin typeface="Times New Roman" panose="02020603050405020304" pitchFamily="18" charset="0"/>
              </a:endParaRPr>
            </a:p>
          </p:txBody>
        </p:sp>
        <p:sp>
          <p:nvSpPr>
            <p:cNvPr id="228" name="Text Box 244"/>
            <p:cNvSpPr txBox="1">
              <a:spLocks noChangeAspect="1" noChangeArrowheads="1"/>
            </p:cNvSpPr>
            <p:nvPr/>
          </p:nvSpPr>
          <p:spPr bwMode="auto">
            <a:xfrm>
              <a:off x="3201" y="1997"/>
              <a:ext cx="16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f</a:t>
              </a:r>
              <a:endParaRPr lang="en-US" altLang="zh-CN" baseline="-25000">
                <a:latin typeface="Times New Roman" panose="02020603050405020304" pitchFamily="18" charset="0"/>
              </a:endParaRPr>
            </a:p>
          </p:txBody>
        </p:sp>
        <p:sp>
          <p:nvSpPr>
            <p:cNvPr id="229" name="Freeform 246"/>
            <p:cNvSpPr>
              <a:spLocks noChangeAspect="1"/>
            </p:cNvSpPr>
            <p:nvPr/>
          </p:nvSpPr>
          <p:spPr bwMode="auto">
            <a:xfrm rot="5400000" flipH="1">
              <a:off x="2086" y="2716"/>
              <a:ext cx="1017" cy="180"/>
            </a:xfrm>
            <a:custGeom>
              <a:avLst/>
              <a:gdLst>
                <a:gd name="T0" fmla="*/ 0 w 2630"/>
                <a:gd name="T1" fmla="*/ 12 h 492"/>
                <a:gd name="T2" fmla="*/ 24 w 2630"/>
                <a:gd name="T3" fmla="*/ 0 h 492"/>
                <a:gd name="T4" fmla="*/ 49 w 2630"/>
                <a:gd name="T5" fmla="*/ 12 h 492"/>
                <a:gd name="T6" fmla="*/ 78 w 2630"/>
                <a:gd name="T7" fmla="*/ 24 h 492"/>
                <a:gd name="T8" fmla="*/ 104 w 2630"/>
                <a:gd name="T9" fmla="*/ 12 h 492"/>
                <a:gd name="T10" fmla="*/ 127 w 2630"/>
                <a:gd name="T11" fmla="*/ 0 h 492"/>
                <a:gd name="T12" fmla="*/ 152 w 2630"/>
                <a:gd name="T13" fmla="*/ 14 h 492"/>
                <a:gd name="T14" fmla="*/ 0 60000 65536"/>
                <a:gd name="T15" fmla="*/ 0 60000 65536"/>
                <a:gd name="T16" fmla="*/ 0 60000 65536"/>
                <a:gd name="T17" fmla="*/ 0 60000 65536"/>
                <a:gd name="T18" fmla="*/ 0 60000 65536"/>
                <a:gd name="T19" fmla="*/ 0 60000 65536"/>
                <a:gd name="T20" fmla="*/ 0 60000 65536"/>
                <a:gd name="T21" fmla="*/ 0 w 2630"/>
                <a:gd name="T22" fmla="*/ 0 h 492"/>
                <a:gd name="T23" fmla="*/ 2630 w 2630"/>
                <a:gd name="T24" fmla="*/ 492 h 4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0" h="492">
                  <a:moveTo>
                    <a:pt x="0" y="257"/>
                  </a:moveTo>
                  <a:cubicBezTo>
                    <a:pt x="71" y="215"/>
                    <a:pt x="285" y="4"/>
                    <a:pt x="425" y="2"/>
                  </a:cubicBezTo>
                  <a:cubicBezTo>
                    <a:pt x="565" y="0"/>
                    <a:pt x="685" y="166"/>
                    <a:pt x="840" y="247"/>
                  </a:cubicBezTo>
                  <a:cubicBezTo>
                    <a:pt x="995" y="328"/>
                    <a:pt x="1195" y="488"/>
                    <a:pt x="1355" y="490"/>
                  </a:cubicBezTo>
                  <a:cubicBezTo>
                    <a:pt x="1515" y="492"/>
                    <a:pt x="1657" y="337"/>
                    <a:pt x="1798" y="257"/>
                  </a:cubicBezTo>
                  <a:cubicBezTo>
                    <a:pt x="1939" y="177"/>
                    <a:pt x="2064" y="7"/>
                    <a:pt x="2203" y="10"/>
                  </a:cubicBezTo>
                  <a:cubicBezTo>
                    <a:pt x="2342" y="13"/>
                    <a:pt x="2541" y="218"/>
                    <a:pt x="2630" y="27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30" name="Oval 247"/>
            <p:cNvSpPr>
              <a:spLocks noChangeArrowheads="1"/>
            </p:cNvSpPr>
            <p:nvPr/>
          </p:nvSpPr>
          <p:spPr bwMode="auto">
            <a:xfrm>
              <a:off x="2573" y="1843"/>
              <a:ext cx="32" cy="32"/>
            </a:xfrm>
            <a:prstGeom prst="ellipse">
              <a:avLst/>
            </a:prstGeom>
            <a:solidFill>
              <a:srgbClr val="03030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31" name="Freeform 256"/>
            <p:cNvSpPr>
              <a:spLocks noChangeAspect="1"/>
            </p:cNvSpPr>
            <p:nvPr/>
          </p:nvSpPr>
          <p:spPr bwMode="auto">
            <a:xfrm rot="21540000" flipH="1">
              <a:off x="2110" y="1702"/>
              <a:ext cx="651" cy="311"/>
            </a:xfrm>
            <a:custGeom>
              <a:avLst/>
              <a:gdLst>
                <a:gd name="T0" fmla="*/ 0 w 1582"/>
                <a:gd name="T1" fmla="*/ 134 h 475"/>
                <a:gd name="T2" fmla="*/ 19 w 1582"/>
                <a:gd name="T3" fmla="*/ 98 h 475"/>
                <a:gd name="T4" fmla="*/ 53 w 1582"/>
                <a:gd name="T5" fmla="*/ 5 h 475"/>
                <a:gd name="T6" fmla="*/ 82 w 1582"/>
                <a:gd name="T7" fmla="*/ 73 h 475"/>
                <a:gd name="T8" fmla="*/ 110 w 1582"/>
                <a:gd name="T9" fmla="*/ 127 h 475"/>
                <a:gd name="T10" fmla="*/ 0 60000 65536"/>
                <a:gd name="T11" fmla="*/ 0 60000 65536"/>
                <a:gd name="T12" fmla="*/ 0 60000 65536"/>
                <a:gd name="T13" fmla="*/ 0 60000 65536"/>
                <a:gd name="T14" fmla="*/ 0 60000 65536"/>
                <a:gd name="T15" fmla="*/ 0 w 1582"/>
                <a:gd name="T16" fmla="*/ 0 h 475"/>
                <a:gd name="T17" fmla="*/ 1582 w 1582"/>
                <a:gd name="T18" fmla="*/ 475 h 475"/>
              </a:gdLst>
              <a:ahLst/>
              <a:cxnLst>
                <a:cxn ang="T10">
                  <a:pos x="T0" y="T1"/>
                </a:cxn>
                <a:cxn ang="T11">
                  <a:pos x="T2" y="T3"/>
                </a:cxn>
                <a:cxn ang="T12">
                  <a:pos x="T4" y="T5"/>
                </a:cxn>
                <a:cxn ang="T13">
                  <a:pos x="T6" y="T7"/>
                </a:cxn>
                <a:cxn ang="T14">
                  <a:pos x="T8" y="T9"/>
                </a:cxn>
              </a:cxnLst>
              <a:rect l="T15" t="T16" r="T17" b="T18"/>
              <a:pathLst>
                <a:path w="1582" h="475">
                  <a:moveTo>
                    <a:pt x="0" y="475"/>
                  </a:moveTo>
                  <a:cubicBezTo>
                    <a:pt x="45" y="454"/>
                    <a:pt x="142" y="425"/>
                    <a:pt x="270" y="348"/>
                  </a:cubicBezTo>
                  <a:cubicBezTo>
                    <a:pt x="398" y="271"/>
                    <a:pt x="616" y="30"/>
                    <a:pt x="767" y="15"/>
                  </a:cubicBezTo>
                  <a:cubicBezTo>
                    <a:pt x="918" y="0"/>
                    <a:pt x="1041" y="185"/>
                    <a:pt x="1177" y="258"/>
                  </a:cubicBezTo>
                  <a:cubicBezTo>
                    <a:pt x="1313" y="331"/>
                    <a:pt x="1498" y="412"/>
                    <a:pt x="1582" y="45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32" name="Line 257"/>
            <p:cNvSpPr>
              <a:spLocks noChangeAspect="1" noChangeShapeType="1"/>
            </p:cNvSpPr>
            <p:nvPr/>
          </p:nvSpPr>
          <p:spPr bwMode="auto">
            <a:xfrm>
              <a:off x="3984" y="1489"/>
              <a:ext cx="1259"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 name="标题 3">
            <a:extLst>
              <a:ext uri="{FF2B5EF4-FFF2-40B4-BE49-F238E27FC236}">
                <a16:creationId xmlns:a16="http://schemas.microsoft.com/office/drawing/2014/main" id="{E068CD1F-C7A2-430A-93B7-0D6802BB259B}"/>
              </a:ext>
            </a:extLst>
          </p:cNvPr>
          <p:cNvSpPr>
            <a:spLocks noGrp="1"/>
          </p:cNvSpPr>
          <p:nvPr>
            <p:ph type="title"/>
          </p:nvPr>
        </p:nvSpPr>
        <p:spPr>
          <a:xfrm>
            <a:off x="838200" y="474663"/>
            <a:ext cx="10515600" cy="590550"/>
          </a:xfrm>
        </p:spPr>
        <p:txBody>
          <a:bodyPr>
            <a:norm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、斜率鉴频</a:t>
            </a:r>
          </a:p>
        </p:txBody>
      </p:sp>
    </p:spTree>
    <p:extLst>
      <p:ext uri="{BB962C8B-B14F-4D97-AF65-F5344CB8AC3E}">
        <p14:creationId xmlns:p14="http://schemas.microsoft.com/office/powerpoint/2010/main" val="313044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、数字式频率计</a:t>
            </a:r>
          </a:p>
        </p:txBody>
      </p:sp>
      <p:sp>
        <p:nvSpPr>
          <p:cNvPr id="3" name="内容占位符 2">
            <a:extLst>
              <a:ext uri="{FF2B5EF4-FFF2-40B4-BE49-F238E27FC236}">
                <a16:creationId xmlns:a16="http://schemas.microsoft.com/office/drawing/2014/main" id="{A7364098-BB8C-4738-8C5E-90FB469E9047}"/>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基于频率测量法难以测量瞬时频率，采用测量周期法</a:t>
            </a:r>
          </a:p>
          <a:p>
            <a:endParaRPr lang="zh-CN" altLang="en-US" dirty="0">
              <a:latin typeface="微软雅黑" panose="020B0503020204020204" pitchFamily="34" charset="-122"/>
              <a:ea typeface="微软雅黑" panose="020B0503020204020204" pitchFamily="34" charset="-122"/>
            </a:endParaRPr>
          </a:p>
        </p:txBody>
      </p:sp>
      <p:grpSp>
        <p:nvGrpSpPr>
          <p:cNvPr id="5" name="Group 98"/>
          <p:cNvGrpSpPr>
            <a:grpSpLocks/>
          </p:cNvGrpSpPr>
          <p:nvPr/>
        </p:nvGrpSpPr>
        <p:grpSpPr bwMode="auto">
          <a:xfrm>
            <a:off x="1823036" y="2387434"/>
            <a:ext cx="8612187" cy="2855913"/>
            <a:chOff x="127" y="1776"/>
            <a:chExt cx="5425" cy="1799"/>
          </a:xfrm>
        </p:grpSpPr>
        <p:sp>
          <p:nvSpPr>
            <p:cNvPr id="6" name="Text Box 5"/>
            <p:cNvSpPr txBox="1">
              <a:spLocks noChangeAspect="1" noChangeArrowheads="1"/>
            </p:cNvSpPr>
            <p:nvPr/>
          </p:nvSpPr>
          <p:spPr bwMode="auto">
            <a:xfrm>
              <a:off x="2340" y="1776"/>
              <a:ext cx="56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CP</a:t>
              </a:r>
            </a:p>
          </p:txBody>
        </p:sp>
        <p:sp>
          <p:nvSpPr>
            <p:cNvPr id="7" name="Line 6"/>
            <p:cNvSpPr>
              <a:spLocks noChangeAspect="1" noChangeShapeType="1"/>
            </p:cNvSpPr>
            <p:nvPr/>
          </p:nvSpPr>
          <p:spPr bwMode="auto">
            <a:xfrm>
              <a:off x="1981" y="2309"/>
              <a:ext cx="3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Aspect="1" noChangeShapeType="1"/>
            </p:cNvSpPr>
            <p:nvPr/>
          </p:nvSpPr>
          <p:spPr bwMode="auto">
            <a:xfrm>
              <a:off x="2036" y="2238"/>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Aspect="1" noChangeShapeType="1"/>
            </p:cNvSpPr>
            <p:nvPr/>
          </p:nvSpPr>
          <p:spPr bwMode="auto">
            <a:xfrm flipV="1">
              <a:off x="2212" y="2038"/>
              <a:ext cx="0" cy="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Aspect="1" noChangeShapeType="1"/>
            </p:cNvSpPr>
            <p:nvPr/>
          </p:nvSpPr>
          <p:spPr bwMode="auto">
            <a:xfrm flipV="1">
              <a:off x="2150" y="2038"/>
              <a:ext cx="0" cy="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Aspect="1" noChangeShapeType="1"/>
            </p:cNvSpPr>
            <p:nvPr/>
          </p:nvSpPr>
          <p:spPr bwMode="auto">
            <a:xfrm>
              <a:off x="2154" y="2238"/>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Aspect="1" noChangeShapeType="1"/>
            </p:cNvSpPr>
            <p:nvPr/>
          </p:nvSpPr>
          <p:spPr bwMode="auto">
            <a:xfrm>
              <a:off x="2269" y="2238"/>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Aspect="1" noChangeShapeType="1"/>
            </p:cNvSpPr>
            <p:nvPr/>
          </p:nvSpPr>
          <p:spPr bwMode="auto">
            <a:xfrm rot="-2700000">
              <a:off x="2269" y="2038"/>
              <a:ext cx="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Aspect="1" noChangeShapeType="1"/>
            </p:cNvSpPr>
            <p:nvPr/>
          </p:nvSpPr>
          <p:spPr bwMode="auto">
            <a:xfrm>
              <a:off x="2269" y="2038"/>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2146" y="2033"/>
              <a:ext cx="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Aspect="1" noChangeShapeType="1"/>
            </p:cNvSpPr>
            <p:nvPr/>
          </p:nvSpPr>
          <p:spPr bwMode="auto">
            <a:xfrm>
              <a:off x="2208" y="2238"/>
              <a:ext cx="1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flipH="1">
              <a:off x="2175" y="3286"/>
              <a:ext cx="29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Aspect="1" noChangeShapeType="1"/>
            </p:cNvSpPr>
            <p:nvPr/>
          </p:nvSpPr>
          <p:spPr bwMode="auto">
            <a:xfrm flipH="1">
              <a:off x="2644" y="1925"/>
              <a:ext cx="4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Oval 18"/>
            <p:cNvSpPr>
              <a:spLocks noChangeAspect="1" noChangeArrowheads="1"/>
            </p:cNvSpPr>
            <p:nvPr/>
          </p:nvSpPr>
          <p:spPr bwMode="auto">
            <a:xfrm>
              <a:off x="2596" y="1899"/>
              <a:ext cx="49" cy="5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0" name="Line 19"/>
            <p:cNvSpPr>
              <a:spLocks noChangeShapeType="1"/>
            </p:cNvSpPr>
            <p:nvPr/>
          </p:nvSpPr>
          <p:spPr bwMode="auto">
            <a:xfrm>
              <a:off x="2173" y="2310"/>
              <a:ext cx="0" cy="9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20"/>
            <p:cNvSpPr>
              <a:spLocks noChangeArrowheads="1"/>
            </p:cNvSpPr>
            <p:nvPr/>
          </p:nvSpPr>
          <p:spPr bwMode="auto">
            <a:xfrm>
              <a:off x="215" y="2097"/>
              <a:ext cx="51" cy="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2" name="Text Box 21"/>
            <p:cNvSpPr txBox="1">
              <a:spLocks noChangeAspect="1" noChangeArrowheads="1"/>
            </p:cNvSpPr>
            <p:nvPr/>
          </p:nvSpPr>
          <p:spPr bwMode="auto">
            <a:xfrm>
              <a:off x="127" y="2099"/>
              <a:ext cx="42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u</a:t>
              </a:r>
              <a:r>
                <a:rPr lang="en-US" altLang="zh-CN" sz="2000" baseline="-25000">
                  <a:solidFill>
                    <a:srgbClr val="660066"/>
                  </a:solidFill>
                  <a:latin typeface="Times New Roman" panose="02020603050405020304" pitchFamily="18" charset="0"/>
                </a:rPr>
                <a:t>s</a:t>
              </a:r>
            </a:p>
          </p:txBody>
        </p:sp>
        <p:sp>
          <p:nvSpPr>
            <p:cNvPr id="23" name="Text Box 22"/>
            <p:cNvSpPr txBox="1">
              <a:spLocks noChangeAspect="1" noChangeArrowheads="1"/>
            </p:cNvSpPr>
            <p:nvPr/>
          </p:nvSpPr>
          <p:spPr bwMode="auto">
            <a:xfrm>
              <a:off x="1079" y="2273"/>
              <a:ext cx="34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i="1">
                  <a:solidFill>
                    <a:srgbClr val="660066"/>
                  </a:solidFill>
                  <a:latin typeface="Times New Roman" panose="02020603050405020304" pitchFamily="18" charset="0"/>
                </a:rPr>
                <a:t>U</a:t>
              </a:r>
            </a:p>
            <a:p>
              <a:pPr algn="just"/>
              <a:endParaRPr lang="en-US" altLang="zh-CN" sz="2000" i="1">
                <a:solidFill>
                  <a:srgbClr val="660066"/>
                </a:solidFill>
                <a:latin typeface="Times New Roman" panose="02020603050405020304" pitchFamily="18" charset="0"/>
              </a:endParaRPr>
            </a:p>
          </p:txBody>
        </p:sp>
        <p:sp>
          <p:nvSpPr>
            <p:cNvPr id="24" name="Text Box 23"/>
            <p:cNvSpPr txBox="1">
              <a:spLocks noChangeAspect="1" noChangeArrowheads="1"/>
            </p:cNvSpPr>
            <p:nvPr/>
          </p:nvSpPr>
          <p:spPr bwMode="auto">
            <a:xfrm>
              <a:off x="1877" y="2297"/>
              <a:ext cx="61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U</a:t>
              </a:r>
              <a:r>
                <a:rPr lang="en-US" altLang="zh-CN" sz="2000" i="1">
                  <a:solidFill>
                    <a:srgbClr val="660066"/>
                  </a:solidFill>
                  <a:latin typeface="宋体" panose="02010600030101010101" pitchFamily="2" charset="-122"/>
                </a:rPr>
                <a:t>′</a:t>
              </a:r>
              <a:endParaRPr lang="en-US" altLang="zh-CN" sz="2000">
                <a:solidFill>
                  <a:srgbClr val="660066"/>
                </a:solidFill>
                <a:latin typeface="Times New Roman" panose="02020603050405020304" pitchFamily="18" charset="0"/>
              </a:endParaRPr>
            </a:p>
          </p:txBody>
        </p:sp>
        <p:sp>
          <p:nvSpPr>
            <p:cNvPr id="25" name="Line 24"/>
            <p:cNvSpPr>
              <a:spLocks noChangeAspect="1" noChangeShapeType="1"/>
            </p:cNvSpPr>
            <p:nvPr/>
          </p:nvSpPr>
          <p:spPr bwMode="auto">
            <a:xfrm>
              <a:off x="2173" y="2309"/>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25"/>
            <p:cNvSpPr txBox="1">
              <a:spLocks noChangeAspect="1" noChangeArrowheads="1"/>
            </p:cNvSpPr>
            <p:nvPr/>
          </p:nvSpPr>
          <p:spPr bwMode="auto">
            <a:xfrm>
              <a:off x="3957" y="2241"/>
              <a:ext cx="691" cy="30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 </a:t>
              </a:r>
              <a:r>
                <a:rPr lang="zh-CN" altLang="en-US" sz="2000">
                  <a:solidFill>
                    <a:srgbClr val="660066"/>
                  </a:solidFill>
                  <a:latin typeface="Times New Roman" panose="02020603050405020304" pitchFamily="18" charset="0"/>
                </a:rPr>
                <a:t>计数器</a:t>
              </a:r>
            </a:p>
          </p:txBody>
        </p:sp>
        <p:sp>
          <p:nvSpPr>
            <p:cNvPr id="27" name="Text Box 26"/>
            <p:cNvSpPr txBox="1">
              <a:spLocks noChangeAspect="1" noChangeArrowheads="1"/>
            </p:cNvSpPr>
            <p:nvPr/>
          </p:nvSpPr>
          <p:spPr bwMode="auto">
            <a:xfrm>
              <a:off x="4851" y="2233"/>
              <a:ext cx="701" cy="31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 </a:t>
              </a:r>
              <a:r>
                <a:rPr lang="zh-CN" altLang="en-US" sz="2000">
                  <a:solidFill>
                    <a:srgbClr val="660066"/>
                  </a:solidFill>
                  <a:latin typeface="Times New Roman" panose="02020603050405020304" pitchFamily="18" charset="0"/>
                </a:rPr>
                <a:t>锁存器</a:t>
              </a:r>
            </a:p>
          </p:txBody>
        </p:sp>
        <p:sp>
          <p:nvSpPr>
            <p:cNvPr id="28" name="Line 27"/>
            <p:cNvSpPr>
              <a:spLocks noChangeShapeType="1"/>
            </p:cNvSpPr>
            <p:nvPr/>
          </p:nvSpPr>
          <p:spPr bwMode="auto">
            <a:xfrm flipV="1">
              <a:off x="4647" y="2392"/>
              <a:ext cx="202"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a:off x="5149" y="2532"/>
              <a:ext cx="0" cy="755"/>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29"/>
            <p:cNvSpPr txBox="1">
              <a:spLocks noChangeAspect="1" noChangeArrowheads="1"/>
            </p:cNvSpPr>
            <p:nvPr/>
          </p:nvSpPr>
          <p:spPr bwMode="auto">
            <a:xfrm>
              <a:off x="4026" y="2742"/>
              <a:ext cx="528" cy="2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 </a:t>
              </a:r>
              <a:r>
                <a:rPr lang="zh-CN" altLang="en-US" sz="2000">
                  <a:solidFill>
                    <a:srgbClr val="660066"/>
                  </a:solidFill>
                  <a:latin typeface="Times New Roman" panose="02020603050405020304" pitchFamily="18" charset="0"/>
                </a:rPr>
                <a:t>清零</a:t>
              </a:r>
            </a:p>
          </p:txBody>
        </p:sp>
        <p:sp>
          <p:nvSpPr>
            <p:cNvPr id="31" name="Line 30"/>
            <p:cNvSpPr>
              <a:spLocks noChangeAspect="1" noChangeShapeType="1"/>
            </p:cNvSpPr>
            <p:nvPr/>
          </p:nvSpPr>
          <p:spPr bwMode="auto">
            <a:xfrm>
              <a:off x="4275" y="2532"/>
              <a:ext cx="0" cy="212"/>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32" name="Oval 31"/>
            <p:cNvSpPr>
              <a:spLocks noChangeAspect="1" noChangeArrowheads="1"/>
            </p:cNvSpPr>
            <p:nvPr/>
          </p:nvSpPr>
          <p:spPr bwMode="auto">
            <a:xfrm>
              <a:off x="4256" y="3014"/>
              <a:ext cx="51" cy="5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3" name="Line 32"/>
            <p:cNvSpPr>
              <a:spLocks noChangeAspect="1" noChangeShapeType="1"/>
            </p:cNvSpPr>
            <p:nvPr/>
          </p:nvSpPr>
          <p:spPr bwMode="auto">
            <a:xfrm>
              <a:off x="4275" y="3142"/>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p:cNvSpPr>
              <a:spLocks noChangeShapeType="1"/>
            </p:cNvSpPr>
            <p:nvPr/>
          </p:nvSpPr>
          <p:spPr bwMode="auto">
            <a:xfrm flipH="1">
              <a:off x="4280" y="3059"/>
              <a:ext cx="0" cy="222"/>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34"/>
            <p:cNvSpPr txBox="1">
              <a:spLocks noChangeAspect="1" noChangeArrowheads="1"/>
            </p:cNvSpPr>
            <p:nvPr/>
          </p:nvSpPr>
          <p:spPr bwMode="auto">
            <a:xfrm>
              <a:off x="3325" y="2585"/>
              <a:ext cx="54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D</a:t>
              </a:r>
              <a:r>
                <a:rPr lang="en-US" altLang="zh-CN" sz="2000" baseline="-25000">
                  <a:solidFill>
                    <a:srgbClr val="660066"/>
                  </a:solidFill>
                  <a:latin typeface="Times New Roman" panose="02020603050405020304" pitchFamily="18" charset="0"/>
                </a:rPr>
                <a:t>G</a:t>
              </a:r>
            </a:p>
          </p:txBody>
        </p:sp>
        <p:grpSp>
          <p:nvGrpSpPr>
            <p:cNvPr id="36" name="Group 35"/>
            <p:cNvGrpSpPr>
              <a:grpSpLocks noChangeAspect="1"/>
            </p:cNvGrpSpPr>
            <p:nvPr/>
          </p:nvGrpSpPr>
          <p:grpSpPr bwMode="auto">
            <a:xfrm>
              <a:off x="3285" y="2077"/>
              <a:ext cx="344" cy="542"/>
              <a:chOff x="2727" y="12558"/>
              <a:chExt cx="848" cy="848"/>
            </a:xfrm>
          </p:grpSpPr>
          <p:sp>
            <p:nvSpPr>
              <p:cNvPr id="79" name="Line 36"/>
              <p:cNvSpPr>
                <a:spLocks noChangeAspect="1" noChangeShapeType="1"/>
              </p:cNvSpPr>
              <p:nvPr/>
            </p:nvSpPr>
            <p:spPr bwMode="auto">
              <a:xfrm>
                <a:off x="2727" y="12558"/>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37"/>
              <p:cNvSpPr>
                <a:spLocks noChangeAspect="1" noChangeShapeType="1"/>
              </p:cNvSpPr>
              <p:nvPr/>
            </p:nvSpPr>
            <p:spPr bwMode="auto">
              <a:xfrm>
                <a:off x="2727" y="13406"/>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38"/>
              <p:cNvSpPr>
                <a:spLocks noChangeAspect="1" noChangeShapeType="1"/>
              </p:cNvSpPr>
              <p:nvPr/>
            </p:nvSpPr>
            <p:spPr bwMode="auto">
              <a:xfrm rot="5400000">
                <a:off x="3151"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39"/>
              <p:cNvSpPr>
                <a:spLocks noChangeAspect="1" noChangeShapeType="1"/>
              </p:cNvSpPr>
              <p:nvPr/>
            </p:nvSpPr>
            <p:spPr bwMode="auto">
              <a:xfrm rot="5400000">
                <a:off x="2303"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Line 40"/>
            <p:cNvSpPr>
              <a:spLocks noChangeShapeType="1"/>
            </p:cNvSpPr>
            <p:nvPr/>
          </p:nvSpPr>
          <p:spPr bwMode="auto">
            <a:xfrm>
              <a:off x="3720" y="2406"/>
              <a:ext cx="2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41"/>
            <p:cNvSpPr txBox="1">
              <a:spLocks noChangeAspect="1" noChangeArrowheads="1"/>
            </p:cNvSpPr>
            <p:nvPr/>
          </p:nvSpPr>
          <p:spPr bwMode="auto">
            <a:xfrm>
              <a:off x="3407" y="2085"/>
              <a:ext cx="1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660066"/>
                  </a:solidFill>
                  <a:latin typeface="Times New Roman" panose="02020603050405020304" pitchFamily="18" charset="0"/>
                </a:rPr>
                <a:t>&amp;</a:t>
              </a:r>
              <a:endParaRPr lang="en-US" altLang="zh-CN" sz="2000">
                <a:solidFill>
                  <a:srgbClr val="660066"/>
                </a:solidFill>
                <a:latin typeface="Times New Roman" panose="02020603050405020304" pitchFamily="18" charset="0"/>
              </a:endParaRPr>
            </a:p>
          </p:txBody>
        </p:sp>
        <p:sp>
          <p:nvSpPr>
            <p:cNvPr id="39" name="Line 42"/>
            <p:cNvSpPr>
              <a:spLocks noChangeAspect="1" noChangeShapeType="1"/>
            </p:cNvSpPr>
            <p:nvPr/>
          </p:nvSpPr>
          <p:spPr bwMode="auto">
            <a:xfrm>
              <a:off x="3104" y="2313"/>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Aspect="1" noChangeShapeType="1"/>
            </p:cNvSpPr>
            <p:nvPr/>
          </p:nvSpPr>
          <p:spPr bwMode="auto">
            <a:xfrm>
              <a:off x="2903" y="2496"/>
              <a:ext cx="3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Oval 44"/>
            <p:cNvSpPr>
              <a:spLocks noChangeAspect="1" noChangeArrowheads="1"/>
            </p:cNvSpPr>
            <p:nvPr/>
          </p:nvSpPr>
          <p:spPr bwMode="auto">
            <a:xfrm>
              <a:off x="3626" y="2358"/>
              <a:ext cx="88" cy="8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42" name="Line 45"/>
            <p:cNvSpPr>
              <a:spLocks noChangeShapeType="1"/>
            </p:cNvSpPr>
            <p:nvPr/>
          </p:nvSpPr>
          <p:spPr bwMode="auto">
            <a:xfrm flipV="1">
              <a:off x="3104" y="1921"/>
              <a:ext cx="0" cy="3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6"/>
            <p:cNvSpPr>
              <a:spLocks noChangeShapeType="1"/>
            </p:cNvSpPr>
            <p:nvPr/>
          </p:nvSpPr>
          <p:spPr bwMode="auto">
            <a:xfrm flipV="1">
              <a:off x="2987" y="2675"/>
              <a:ext cx="2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7"/>
            <p:cNvSpPr>
              <a:spLocks noChangeAspect="1" noChangeShapeType="1"/>
            </p:cNvSpPr>
            <p:nvPr/>
          </p:nvSpPr>
          <p:spPr bwMode="auto">
            <a:xfrm>
              <a:off x="2173" y="2309"/>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Oval 48"/>
            <p:cNvSpPr>
              <a:spLocks noChangeAspect="1" noChangeArrowheads="1"/>
            </p:cNvSpPr>
            <p:nvPr/>
          </p:nvSpPr>
          <p:spPr bwMode="auto">
            <a:xfrm>
              <a:off x="2898" y="2628"/>
              <a:ext cx="89" cy="8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46" name="Text Box 49"/>
            <p:cNvSpPr txBox="1">
              <a:spLocks noChangeAspect="1" noChangeArrowheads="1"/>
            </p:cNvSpPr>
            <p:nvPr/>
          </p:nvSpPr>
          <p:spPr bwMode="auto">
            <a:xfrm>
              <a:off x="2391" y="2219"/>
              <a:ext cx="1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S</a:t>
              </a:r>
            </a:p>
          </p:txBody>
        </p:sp>
        <p:sp>
          <p:nvSpPr>
            <p:cNvPr id="47" name="Text Box 50"/>
            <p:cNvSpPr txBox="1">
              <a:spLocks noChangeAspect="1" noChangeArrowheads="1"/>
            </p:cNvSpPr>
            <p:nvPr/>
          </p:nvSpPr>
          <p:spPr bwMode="auto">
            <a:xfrm>
              <a:off x="2399" y="2675"/>
              <a:ext cx="12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R</a:t>
              </a:r>
            </a:p>
          </p:txBody>
        </p:sp>
        <p:grpSp>
          <p:nvGrpSpPr>
            <p:cNvPr id="48" name="Group 51"/>
            <p:cNvGrpSpPr>
              <a:grpSpLocks noChangeAspect="1"/>
            </p:cNvGrpSpPr>
            <p:nvPr/>
          </p:nvGrpSpPr>
          <p:grpSpPr bwMode="auto">
            <a:xfrm>
              <a:off x="2354" y="2221"/>
              <a:ext cx="544" cy="724"/>
              <a:chOff x="5927" y="6360"/>
              <a:chExt cx="850" cy="1132"/>
            </a:xfrm>
          </p:grpSpPr>
          <p:sp>
            <p:nvSpPr>
              <p:cNvPr id="75" name="Line 52"/>
              <p:cNvSpPr>
                <a:spLocks noChangeAspect="1" noChangeShapeType="1"/>
              </p:cNvSpPr>
              <p:nvPr/>
            </p:nvSpPr>
            <p:spPr bwMode="auto">
              <a:xfrm rot="5400000">
                <a:off x="6211" y="6926"/>
                <a:ext cx="1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53"/>
              <p:cNvSpPr>
                <a:spLocks noChangeAspect="1" noChangeShapeType="1"/>
              </p:cNvSpPr>
              <p:nvPr/>
            </p:nvSpPr>
            <p:spPr bwMode="auto">
              <a:xfrm>
                <a:off x="5927" y="6360"/>
                <a:ext cx="8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54"/>
              <p:cNvSpPr>
                <a:spLocks noChangeAspect="1" noChangeShapeType="1"/>
              </p:cNvSpPr>
              <p:nvPr/>
            </p:nvSpPr>
            <p:spPr bwMode="auto">
              <a:xfrm rot="5400000">
                <a:off x="5361" y="6926"/>
                <a:ext cx="11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55"/>
              <p:cNvSpPr>
                <a:spLocks noChangeAspect="1" noChangeShapeType="1"/>
              </p:cNvSpPr>
              <p:nvPr/>
            </p:nvSpPr>
            <p:spPr bwMode="auto">
              <a:xfrm>
                <a:off x="5927" y="7492"/>
                <a:ext cx="8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56"/>
            <p:cNvGrpSpPr>
              <a:grpSpLocks noChangeAspect="1"/>
            </p:cNvGrpSpPr>
            <p:nvPr/>
          </p:nvGrpSpPr>
          <p:grpSpPr bwMode="auto">
            <a:xfrm>
              <a:off x="1384" y="2038"/>
              <a:ext cx="543" cy="542"/>
              <a:chOff x="2727" y="12558"/>
              <a:chExt cx="848" cy="848"/>
            </a:xfrm>
          </p:grpSpPr>
          <p:sp>
            <p:nvSpPr>
              <p:cNvPr id="71" name="Line 57"/>
              <p:cNvSpPr>
                <a:spLocks noChangeAspect="1" noChangeShapeType="1"/>
              </p:cNvSpPr>
              <p:nvPr/>
            </p:nvSpPr>
            <p:spPr bwMode="auto">
              <a:xfrm>
                <a:off x="2727" y="12558"/>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58"/>
              <p:cNvSpPr>
                <a:spLocks noChangeAspect="1" noChangeShapeType="1"/>
              </p:cNvSpPr>
              <p:nvPr/>
            </p:nvSpPr>
            <p:spPr bwMode="auto">
              <a:xfrm>
                <a:off x="2727" y="13406"/>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59"/>
              <p:cNvSpPr>
                <a:spLocks noChangeAspect="1" noChangeShapeType="1"/>
              </p:cNvSpPr>
              <p:nvPr/>
            </p:nvSpPr>
            <p:spPr bwMode="auto">
              <a:xfrm rot="5400000">
                <a:off x="3151"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60"/>
              <p:cNvSpPr>
                <a:spLocks noChangeAspect="1" noChangeShapeType="1"/>
              </p:cNvSpPr>
              <p:nvPr/>
            </p:nvSpPr>
            <p:spPr bwMode="auto">
              <a:xfrm rot="5400000">
                <a:off x="2303"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 name="Line 61"/>
            <p:cNvSpPr>
              <a:spLocks noChangeAspect="1" noChangeShapeType="1"/>
            </p:cNvSpPr>
            <p:nvPr/>
          </p:nvSpPr>
          <p:spPr bwMode="auto">
            <a:xfrm>
              <a:off x="1927" y="2309"/>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63"/>
            <p:cNvSpPr>
              <a:spLocks noChangeShapeType="1"/>
            </p:cNvSpPr>
            <p:nvPr/>
          </p:nvSpPr>
          <p:spPr bwMode="auto">
            <a:xfrm rot="5400000">
              <a:off x="1649" y="2169"/>
              <a:ext cx="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64"/>
            <p:cNvSpPr>
              <a:spLocks noChangeAspect="1" noChangeShapeType="1"/>
            </p:cNvSpPr>
            <p:nvPr/>
          </p:nvSpPr>
          <p:spPr bwMode="auto">
            <a:xfrm rot="5400000">
              <a:off x="1564" y="2171"/>
              <a:ext cx="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65"/>
            <p:cNvSpPr>
              <a:spLocks noChangeShapeType="1"/>
            </p:cNvSpPr>
            <p:nvPr/>
          </p:nvSpPr>
          <p:spPr bwMode="auto">
            <a:xfrm rot="10800000">
              <a:off x="1604" y="2120"/>
              <a:ext cx="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66"/>
            <p:cNvSpPr>
              <a:spLocks noChangeAspect="1" noChangeShapeType="1"/>
            </p:cNvSpPr>
            <p:nvPr/>
          </p:nvSpPr>
          <p:spPr bwMode="auto">
            <a:xfrm>
              <a:off x="1694" y="2216"/>
              <a:ext cx="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67"/>
            <p:cNvSpPr>
              <a:spLocks noChangeAspect="1" noChangeShapeType="1"/>
            </p:cNvSpPr>
            <p:nvPr/>
          </p:nvSpPr>
          <p:spPr bwMode="auto">
            <a:xfrm>
              <a:off x="1568" y="2216"/>
              <a:ext cx="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Rectangle 68"/>
            <p:cNvSpPr>
              <a:spLocks noChangeAspect="1" noChangeArrowheads="1"/>
            </p:cNvSpPr>
            <p:nvPr/>
          </p:nvSpPr>
          <p:spPr bwMode="auto">
            <a:xfrm>
              <a:off x="559" y="1797"/>
              <a:ext cx="544" cy="87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57" name="Line 69"/>
            <p:cNvSpPr>
              <a:spLocks noChangeAspect="1" noChangeShapeType="1"/>
            </p:cNvSpPr>
            <p:nvPr/>
          </p:nvSpPr>
          <p:spPr bwMode="auto">
            <a:xfrm>
              <a:off x="801" y="1845"/>
              <a:ext cx="0" cy="1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70"/>
            <p:cNvSpPr>
              <a:spLocks noChangeAspect="1" noChangeShapeType="1"/>
            </p:cNvSpPr>
            <p:nvPr/>
          </p:nvSpPr>
          <p:spPr bwMode="auto">
            <a:xfrm>
              <a:off x="798" y="1845"/>
              <a:ext cx="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71"/>
            <p:cNvSpPr>
              <a:spLocks noChangeAspect="1" noChangeShapeType="1"/>
            </p:cNvSpPr>
            <p:nvPr/>
          </p:nvSpPr>
          <p:spPr bwMode="auto">
            <a:xfrm>
              <a:off x="735" y="1998"/>
              <a:ext cx="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72"/>
            <p:cNvSpPr>
              <a:spLocks noChangeAspect="1" noChangeShapeType="1"/>
            </p:cNvSpPr>
            <p:nvPr/>
          </p:nvSpPr>
          <p:spPr bwMode="auto">
            <a:xfrm>
              <a:off x="1108" y="2309"/>
              <a:ext cx="28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73"/>
            <p:cNvSpPr>
              <a:spLocks noChangeAspect="1" noChangeShapeType="1"/>
            </p:cNvSpPr>
            <p:nvPr/>
          </p:nvSpPr>
          <p:spPr bwMode="auto">
            <a:xfrm>
              <a:off x="273" y="2125"/>
              <a:ext cx="2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74"/>
            <p:cNvSpPr>
              <a:spLocks noChangeShapeType="1"/>
            </p:cNvSpPr>
            <p:nvPr/>
          </p:nvSpPr>
          <p:spPr bwMode="auto">
            <a:xfrm>
              <a:off x="266" y="2488"/>
              <a:ext cx="2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76"/>
            <p:cNvSpPr>
              <a:spLocks noChangeAspect="1" noChangeShapeType="1"/>
            </p:cNvSpPr>
            <p:nvPr/>
          </p:nvSpPr>
          <p:spPr bwMode="auto">
            <a:xfrm>
              <a:off x="157" y="2705"/>
              <a:ext cx="21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77"/>
            <p:cNvSpPr>
              <a:spLocks noChangeAspect="1" noChangeShapeType="1"/>
            </p:cNvSpPr>
            <p:nvPr/>
          </p:nvSpPr>
          <p:spPr bwMode="auto">
            <a:xfrm rot="5400000">
              <a:off x="157" y="2592"/>
              <a:ext cx="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78"/>
            <p:cNvSpPr txBox="1">
              <a:spLocks noChangeAspect="1" noChangeArrowheads="1"/>
            </p:cNvSpPr>
            <p:nvPr/>
          </p:nvSpPr>
          <p:spPr bwMode="auto">
            <a:xfrm>
              <a:off x="2693" y="2366"/>
              <a:ext cx="34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Q</a:t>
              </a:r>
              <a:endParaRPr lang="en-US" altLang="zh-CN" sz="2000" baseline="-25000">
                <a:solidFill>
                  <a:srgbClr val="660066"/>
                </a:solidFill>
                <a:latin typeface="Times New Roman" panose="02020603050405020304" pitchFamily="18" charset="0"/>
              </a:endParaRPr>
            </a:p>
          </p:txBody>
        </p:sp>
        <p:sp>
          <p:nvSpPr>
            <p:cNvPr id="66" name="Text Box 87"/>
            <p:cNvSpPr txBox="1">
              <a:spLocks noChangeAspect="1" noChangeArrowheads="1"/>
            </p:cNvSpPr>
            <p:nvPr/>
          </p:nvSpPr>
          <p:spPr bwMode="auto">
            <a:xfrm>
              <a:off x="737" y="2627"/>
              <a:ext cx="46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D</a:t>
              </a:r>
              <a:r>
                <a:rPr lang="en-US" altLang="zh-CN" sz="2000" baseline="-25000">
                  <a:solidFill>
                    <a:srgbClr val="660066"/>
                  </a:solidFill>
                  <a:latin typeface="Times New Roman" panose="02020603050405020304" pitchFamily="18" charset="0"/>
                </a:rPr>
                <a:t>Z</a:t>
              </a:r>
            </a:p>
          </p:txBody>
        </p:sp>
        <p:sp>
          <p:nvSpPr>
            <p:cNvPr id="67" name="Text Box 88"/>
            <p:cNvSpPr txBox="1">
              <a:spLocks noChangeAspect="1" noChangeArrowheads="1"/>
            </p:cNvSpPr>
            <p:nvPr/>
          </p:nvSpPr>
          <p:spPr bwMode="auto">
            <a:xfrm>
              <a:off x="1522" y="2555"/>
              <a:ext cx="461"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D</a:t>
              </a:r>
              <a:r>
                <a:rPr lang="en-US" altLang="zh-CN" sz="2000" baseline="-25000">
                  <a:solidFill>
                    <a:srgbClr val="660066"/>
                  </a:solidFill>
                  <a:latin typeface="Times New Roman" panose="02020603050405020304" pitchFamily="18" charset="0"/>
                </a:rPr>
                <a:t>S</a:t>
              </a:r>
            </a:p>
          </p:txBody>
        </p:sp>
        <p:sp>
          <p:nvSpPr>
            <p:cNvPr id="68" name="Rectangle 92"/>
            <p:cNvSpPr>
              <a:spLocks noChangeArrowheads="1"/>
            </p:cNvSpPr>
            <p:nvPr/>
          </p:nvSpPr>
          <p:spPr bwMode="auto">
            <a:xfrm>
              <a:off x="5012" y="3325"/>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030301"/>
                  </a:solidFill>
                  <a:latin typeface="Times New Roman" panose="02020603050405020304" pitchFamily="18" charset="0"/>
                </a:rPr>
                <a:t>前沿</a:t>
              </a:r>
            </a:p>
          </p:txBody>
        </p:sp>
        <p:sp>
          <p:nvSpPr>
            <p:cNvPr id="69" name="Rectangle 93"/>
            <p:cNvSpPr>
              <a:spLocks noChangeArrowheads="1"/>
            </p:cNvSpPr>
            <p:nvPr/>
          </p:nvSpPr>
          <p:spPr bwMode="auto">
            <a:xfrm>
              <a:off x="4276" y="302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030301"/>
                  </a:solidFill>
                  <a:latin typeface="Times New Roman" panose="02020603050405020304" pitchFamily="18" charset="0"/>
                </a:rPr>
                <a:t>后沿</a:t>
              </a:r>
            </a:p>
          </p:txBody>
        </p:sp>
        <p:sp>
          <p:nvSpPr>
            <p:cNvPr id="70" name="Rectangle 94"/>
            <p:cNvSpPr>
              <a:spLocks noChangeArrowheads="1"/>
            </p:cNvSpPr>
            <p:nvPr/>
          </p:nvSpPr>
          <p:spPr bwMode="auto">
            <a:xfrm>
              <a:off x="2276" y="198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030301"/>
                  </a:solidFill>
                  <a:latin typeface="Times New Roman" panose="02020603050405020304" pitchFamily="18" charset="0"/>
                </a:rPr>
                <a:t>后沿</a:t>
              </a:r>
            </a:p>
          </p:txBody>
        </p:sp>
      </p:grpSp>
    </p:spTree>
    <p:extLst>
      <p:ext uri="{BB962C8B-B14F-4D97-AF65-F5344CB8AC3E}">
        <p14:creationId xmlns:p14="http://schemas.microsoft.com/office/powerpoint/2010/main" val="304138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type="title"/>
          </p:nvPr>
        </p:nvSpPr>
        <p:spPr>
          <a:xfrm>
            <a:off x="838200" y="474784"/>
            <a:ext cx="10515600" cy="590429"/>
          </a:xfrm>
          <a:noFill/>
          <a:ln/>
        </p:spPr>
        <p:txBody>
          <a:bodyPr/>
          <a:lstStyle/>
          <a:p>
            <a:r>
              <a:rPr lang="zh-CN" altLang="en-US" dirty="0">
                <a:latin typeface="微软雅黑" panose="020B0503020204020204" pitchFamily="34" charset="-122"/>
                <a:ea typeface="微软雅黑" panose="020B0503020204020204" pitchFamily="34" charset="-122"/>
              </a:rPr>
              <a:t>信号调制解调电路</a:t>
            </a:r>
          </a:p>
        </p:txBody>
      </p:sp>
      <p:sp>
        <p:nvSpPr>
          <p:cNvPr id="563202" name="Rectangle 2"/>
          <p:cNvSpPr>
            <a:spLocks noGrp="1" noChangeArrowheads="1"/>
          </p:cNvSpPr>
          <p:nvPr>
            <p:ph idx="4294967295"/>
          </p:nvPr>
        </p:nvSpPr>
        <p:spPr>
          <a:xfrm>
            <a:off x="838200" y="1481475"/>
            <a:ext cx="10515600" cy="4977788"/>
          </a:xfrm>
          <a:noFill/>
          <a:ln/>
        </p:spPr>
        <p:txBody>
          <a:bodyPr/>
          <a:lstStyle/>
          <a:p>
            <a:pPr>
              <a:lnSpc>
                <a:spcPts val="2000"/>
              </a:lnSpc>
            </a:pPr>
            <a:r>
              <a:rPr lang="zh-CN" altLang="en-US" sz="2400" dirty="0">
                <a:latin typeface="微软雅黑" panose="020B0503020204020204" pitchFamily="34" charset="-122"/>
                <a:ea typeface="微软雅黑" panose="020B0503020204020204" pitchFamily="34" charset="-122"/>
              </a:rPr>
              <a:t>在测控系统中常用的调制方法有哪几种？</a:t>
            </a:r>
          </a:p>
          <a:p>
            <a:pPr>
              <a:lnSpc>
                <a:spcPts val="2000"/>
              </a:lnSpc>
            </a:pPr>
            <a:endParaRPr lang="zh-CN" altLang="en-US" sz="2400" dirty="0">
              <a:latin typeface="微软雅黑" panose="020B0503020204020204" pitchFamily="34" charset="-122"/>
              <a:ea typeface="微软雅黑" panose="020B0503020204020204" pitchFamily="34" charset="-122"/>
            </a:endParaRPr>
          </a:p>
          <a:p>
            <a:pPr>
              <a:lnSpc>
                <a:spcPts val="2000"/>
              </a:lnSpc>
            </a:pPr>
            <a:endParaRPr lang="zh-CN" altLang="en-US" sz="2400" dirty="0">
              <a:latin typeface="微软雅黑" panose="020B0503020204020204" pitchFamily="34" charset="-122"/>
              <a:ea typeface="微软雅黑" panose="020B0503020204020204" pitchFamily="34" charset="-122"/>
            </a:endParaRPr>
          </a:p>
          <a:p>
            <a:pPr>
              <a:lnSpc>
                <a:spcPts val="2000"/>
              </a:lnSpc>
            </a:pPr>
            <a:endParaRPr lang="en-US" altLang="zh-CN" sz="2400" dirty="0">
              <a:latin typeface="微软雅黑" panose="020B0503020204020204" pitchFamily="34" charset="-122"/>
              <a:ea typeface="微软雅黑" panose="020B0503020204020204" pitchFamily="34" charset="-122"/>
            </a:endParaRPr>
          </a:p>
          <a:p>
            <a:pPr>
              <a:lnSpc>
                <a:spcPts val="2000"/>
              </a:lnSpc>
            </a:pPr>
            <a:endParaRPr lang="en-US" altLang="zh-CN" sz="2400" dirty="0">
              <a:latin typeface="微软雅黑" panose="020B0503020204020204" pitchFamily="34" charset="-122"/>
              <a:ea typeface="微软雅黑" panose="020B0503020204020204" pitchFamily="34" charset="-122"/>
            </a:endParaRPr>
          </a:p>
          <a:p>
            <a:pPr>
              <a:lnSpc>
                <a:spcPts val="2000"/>
              </a:lnSpc>
            </a:pPr>
            <a:endParaRPr lang="en-US" altLang="zh-CN" sz="2400" dirty="0">
              <a:latin typeface="微软雅黑" panose="020B0503020204020204" pitchFamily="34" charset="-122"/>
              <a:ea typeface="微软雅黑" panose="020B0503020204020204" pitchFamily="34" charset="-122"/>
            </a:endParaRPr>
          </a:p>
          <a:p>
            <a:pPr>
              <a:lnSpc>
                <a:spcPts val="2000"/>
              </a:lnSpc>
            </a:pPr>
            <a:r>
              <a:rPr lang="zh-CN" altLang="en-US" sz="2400" dirty="0">
                <a:latin typeface="微软雅黑" panose="020B0503020204020204" pitchFamily="34" charset="-122"/>
                <a:ea typeface="微软雅黑" panose="020B0503020204020204" pitchFamily="34" charset="-122"/>
              </a:rPr>
              <a:t>什么是调制信号、载波信号、已调信号？</a:t>
            </a:r>
          </a:p>
          <a:p>
            <a:pPr lvl="1"/>
            <a:endParaRPr lang="zh-CN" altLang="en-US" dirty="0">
              <a:latin typeface="微软雅黑" panose="020B0503020204020204" pitchFamily="34" charset="-122"/>
              <a:ea typeface="微软雅黑" panose="020B0503020204020204" pitchFamily="34" charset="-122"/>
            </a:endParaRPr>
          </a:p>
          <a:p>
            <a:pPr lvl="3"/>
            <a:endParaRPr lang="en-US" altLang="zh-CN"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665E12FC-AA87-4184-91F2-DA9A5416B53A}"/>
              </a:ext>
            </a:extLst>
          </p:cNvPr>
          <p:cNvGrpSpPr/>
          <p:nvPr/>
        </p:nvGrpSpPr>
        <p:grpSpPr>
          <a:xfrm>
            <a:off x="2469084" y="1786759"/>
            <a:ext cx="7943715" cy="1808176"/>
            <a:chOff x="2469084" y="1786759"/>
            <a:chExt cx="8229600" cy="1873250"/>
          </a:xfrm>
        </p:grpSpPr>
        <p:sp>
          <p:nvSpPr>
            <p:cNvPr id="563204" name="Rectangle 4"/>
            <p:cNvSpPr>
              <a:spLocks noChangeArrowheads="1"/>
            </p:cNvSpPr>
            <p:nvPr/>
          </p:nvSpPr>
          <p:spPr bwMode="auto">
            <a:xfrm>
              <a:off x="2469084" y="1786759"/>
              <a:ext cx="82296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000" dirty="0">
                  <a:solidFill>
                    <a:schemeClr val="tx1"/>
                  </a:solidFill>
                </a:rPr>
                <a:t>                                                </a:t>
              </a:r>
              <a:r>
                <a:rPr lang="zh-CN" altLang="en-US" sz="2000" dirty="0">
                  <a:solidFill>
                    <a:schemeClr val="tx1"/>
                  </a:solidFill>
                </a:rPr>
                <a:t>幅值</a:t>
              </a:r>
              <a:r>
                <a:rPr lang="en-US" altLang="zh-CN" sz="2000" dirty="0">
                  <a:solidFill>
                    <a:schemeClr val="tx1"/>
                  </a:solidFill>
                </a:rPr>
                <a:t>A→→</a:t>
              </a:r>
              <a:r>
                <a:rPr lang="zh-CN" altLang="en-US" sz="2000" dirty="0">
                  <a:solidFill>
                    <a:schemeClr val="tx1"/>
                  </a:solidFill>
                </a:rPr>
                <a:t>调幅</a:t>
              </a:r>
            </a:p>
            <a:p>
              <a:pPr>
                <a:buFont typeface="Wingdings" panose="05000000000000000000" pitchFamily="2" charset="2"/>
                <a:buNone/>
              </a:pPr>
              <a:r>
                <a:rPr lang="zh-CN" altLang="en-US" sz="2000" dirty="0">
                  <a:solidFill>
                    <a:schemeClr val="tx1"/>
                  </a:solidFill>
                </a:rPr>
                <a:t>                    高频正弦信号    频率</a:t>
              </a:r>
              <a:r>
                <a:rPr lang="en-US" altLang="zh-CN" sz="2000" dirty="0">
                  <a:solidFill>
                    <a:schemeClr val="tx1"/>
                  </a:solidFill>
                </a:rPr>
                <a:t>f  →→</a:t>
              </a:r>
              <a:r>
                <a:rPr lang="zh-CN" altLang="en-US" sz="2000" dirty="0">
                  <a:solidFill>
                    <a:schemeClr val="tx1"/>
                  </a:solidFill>
                </a:rPr>
                <a:t>调频</a:t>
              </a:r>
            </a:p>
            <a:p>
              <a:pPr>
                <a:buFont typeface="Wingdings" panose="05000000000000000000" pitchFamily="2" charset="2"/>
                <a:buNone/>
              </a:pPr>
              <a:r>
                <a:rPr lang="zh-CN" altLang="en-US" sz="2000" dirty="0">
                  <a:solidFill>
                    <a:schemeClr val="tx1"/>
                  </a:solidFill>
                </a:rPr>
                <a:t>载波信号                                相位</a:t>
              </a:r>
              <a:r>
                <a:rPr lang="en-US" altLang="zh-CN" sz="2000" dirty="0">
                  <a:solidFill>
                    <a:schemeClr val="tx1"/>
                  </a:solidFill>
                </a:rPr>
                <a:t>φ→→</a:t>
              </a:r>
              <a:r>
                <a:rPr lang="zh-CN" altLang="en-US" sz="2000" dirty="0">
                  <a:solidFill>
                    <a:schemeClr val="tx1"/>
                  </a:solidFill>
                </a:rPr>
                <a:t>调相</a:t>
              </a:r>
            </a:p>
            <a:p>
              <a:pPr>
                <a:buFont typeface="Wingdings" panose="05000000000000000000" pitchFamily="2" charset="2"/>
                <a:buNone/>
              </a:pPr>
              <a:r>
                <a:rPr lang="zh-CN" altLang="en-US" sz="2000" dirty="0">
                  <a:solidFill>
                    <a:schemeClr val="tx1"/>
                  </a:solidFill>
                </a:rPr>
                <a:t>                    高频脉冲信号</a:t>
              </a:r>
              <a:r>
                <a:rPr lang="en-US" altLang="zh-CN" sz="2000" dirty="0">
                  <a:solidFill>
                    <a:schemeClr val="tx1"/>
                  </a:solidFill>
                </a:rPr>
                <a:t>— </a:t>
              </a:r>
              <a:r>
                <a:rPr lang="zh-CN" altLang="en-US" sz="2000" dirty="0">
                  <a:solidFill>
                    <a:schemeClr val="tx1"/>
                  </a:solidFill>
                </a:rPr>
                <a:t>脉冲宽度</a:t>
              </a:r>
              <a:r>
                <a:rPr lang="en-US" altLang="zh-CN" sz="2000" dirty="0">
                  <a:solidFill>
                    <a:schemeClr val="tx1"/>
                  </a:solidFill>
                </a:rPr>
                <a:t>B →</a:t>
              </a:r>
              <a:r>
                <a:rPr lang="zh-CN" altLang="en-US" sz="2000" dirty="0">
                  <a:solidFill>
                    <a:schemeClr val="tx1"/>
                  </a:solidFill>
                </a:rPr>
                <a:t>脉冲调宽</a:t>
              </a:r>
            </a:p>
          </p:txBody>
        </p:sp>
        <p:sp>
          <p:nvSpPr>
            <p:cNvPr id="563205" name="AutoShape 5"/>
            <p:cNvSpPr>
              <a:spLocks/>
            </p:cNvSpPr>
            <p:nvPr/>
          </p:nvSpPr>
          <p:spPr bwMode="auto">
            <a:xfrm>
              <a:off x="3557881" y="2424606"/>
              <a:ext cx="288925" cy="1081088"/>
            </a:xfrm>
            <a:prstGeom prst="leftBrace">
              <a:avLst>
                <a:gd name="adj1" fmla="val 31181"/>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3206" name="AutoShape 6"/>
            <p:cNvSpPr>
              <a:spLocks/>
            </p:cNvSpPr>
            <p:nvPr/>
          </p:nvSpPr>
          <p:spPr bwMode="auto">
            <a:xfrm>
              <a:off x="5423711" y="1976050"/>
              <a:ext cx="288925" cy="1081087"/>
            </a:xfrm>
            <a:prstGeom prst="leftBrace">
              <a:avLst>
                <a:gd name="adj1" fmla="val 31181"/>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grpSp>
        <p:nvGrpSpPr>
          <p:cNvPr id="3" name="组合 2">
            <a:extLst>
              <a:ext uri="{FF2B5EF4-FFF2-40B4-BE49-F238E27FC236}">
                <a16:creationId xmlns:a16="http://schemas.microsoft.com/office/drawing/2014/main" id="{94C11E92-FDF2-49C7-9B5D-E56024929455}"/>
              </a:ext>
            </a:extLst>
          </p:cNvPr>
          <p:cNvGrpSpPr/>
          <p:nvPr/>
        </p:nvGrpSpPr>
        <p:grpSpPr>
          <a:xfrm>
            <a:off x="3324817" y="4379942"/>
            <a:ext cx="8229600" cy="1993166"/>
            <a:chOff x="5365749" y="4215999"/>
            <a:chExt cx="8229600" cy="1993166"/>
          </a:xfrm>
        </p:grpSpPr>
        <p:sp>
          <p:nvSpPr>
            <p:cNvPr id="563207" name="Rectangle 7"/>
            <p:cNvSpPr>
              <a:spLocks noChangeArrowheads="1"/>
            </p:cNvSpPr>
            <p:nvPr/>
          </p:nvSpPr>
          <p:spPr bwMode="auto">
            <a:xfrm>
              <a:off x="5365749" y="4215999"/>
              <a:ext cx="82296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solidFill>
                    <a:schemeClr val="tx1"/>
                  </a:solidFill>
                </a:rPr>
                <a:t>调制信号</a:t>
              </a:r>
              <a:r>
                <a:rPr lang="en-US" altLang="zh-CN" sz="2000" dirty="0">
                  <a:solidFill>
                    <a:schemeClr val="tx1"/>
                  </a:solidFill>
                </a:rPr>
                <a:t>——</a:t>
              </a:r>
              <a:r>
                <a:rPr lang="zh-CN" altLang="en-US" sz="2000" dirty="0">
                  <a:solidFill>
                    <a:schemeClr val="tx1"/>
                  </a:solidFill>
                </a:rPr>
                <a:t>原被测信号</a:t>
              </a:r>
            </a:p>
            <a:p>
              <a:pPr>
                <a:buFont typeface="Wingdings" panose="05000000000000000000" pitchFamily="2" charset="2"/>
                <a:buNone/>
              </a:pPr>
              <a:r>
                <a:rPr lang="zh-CN" altLang="en-US" sz="2000" dirty="0">
                  <a:solidFill>
                    <a:schemeClr val="tx1"/>
                  </a:solidFill>
                </a:rPr>
                <a:t>载波信号</a:t>
              </a:r>
              <a:r>
                <a:rPr lang="en-US" altLang="zh-CN" sz="2000" dirty="0">
                  <a:solidFill>
                    <a:schemeClr val="tx1"/>
                  </a:solidFill>
                </a:rPr>
                <a:t>——</a:t>
              </a:r>
              <a:r>
                <a:rPr lang="zh-CN" altLang="en-US" sz="2000" dirty="0">
                  <a:solidFill>
                    <a:schemeClr val="tx1"/>
                  </a:solidFill>
                </a:rPr>
                <a:t>高频信号</a:t>
              </a:r>
            </a:p>
            <a:p>
              <a:pPr>
                <a:buFont typeface="Wingdings" panose="05000000000000000000" pitchFamily="2" charset="2"/>
                <a:buNone/>
              </a:pPr>
              <a:r>
                <a:rPr lang="zh-CN" altLang="en-US" sz="2000" dirty="0">
                  <a:solidFill>
                    <a:schemeClr val="tx1"/>
                  </a:solidFill>
                </a:rPr>
                <a:t>已调信号</a:t>
              </a:r>
              <a:r>
                <a:rPr lang="en-US" altLang="zh-CN" sz="2000" dirty="0">
                  <a:solidFill>
                    <a:schemeClr val="tx1"/>
                  </a:solidFill>
                </a:rPr>
                <a:t>——</a:t>
              </a:r>
              <a:r>
                <a:rPr lang="zh-CN" altLang="en-US" sz="2000" dirty="0">
                  <a:solidFill>
                    <a:schemeClr val="tx1"/>
                  </a:solidFill>
                </a:rPr>
                <a:t>调制后的信号</a:t>
              </a:r>
            </a:p>
          </p:txBody>
        </p:sp>
        <p:sp>
          <p:nvSpPr>
            <p:cNvPr id="563208" name="AutoShape 8"/>
            <p:cNvSpPr>
              <a:spLocks/>
            </p:cNvSpPr>
            <p:nvPr/>
          </p:nvSpPr>
          <p:spPr bwMode="auto">
            <a:xfrm>
              <a:off x="8570326" y="4594821"/>
              <a:ext cx="288925" cy="1441450"/>
            </a:xfrm>
            <a:prstGeom prst="leftBrace">
              <a:avLst>
                <a:gd name="adj1" fmla="val 41575"/>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3209" name="Rectangle 9"/>
            <p:cNvSpPr>
              <a:spLocks noChangeArrowheads="1"/>
            </p:cNvSpPr>
            <p:nvPr/>
          </p:nvSpPr>
          <p:spPr bwMode="auto">
            <a:xfrm>
              <a:off x="8859251" y="4335915"/>
              <a:ext cx="2663825"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solidFill>
                    <a:schemeClr val="tx1"/>
                  </a:solidFill>
                </a:rPr>
                <a:t>调幅信号</a:t>
              </a:r>
            </a:p>
            <a:p>
              <a:pPr>
                <a:buFont typeface="Wingdings" panose="05000000000000000000" pitchFamily="2" charset="2"/>
                <a:buNone/>
              </a:pPr>
              <a:r>
                <a:rPr lang="zh-CN" altLang="en-US" sz="2000" dirty="0">
                  <a:solidFill>
                    <a:schemeClr val="tx1"/>
                  </a:solidFill>
                </a:rPr>
                <a:t>调频信号</a:t>
              </a:r>
            </a:p>
            <a:p>
              <a:pPr>
                <a:buFont typeface="Wingdings" panose="05000000000000000000" pitchFamily="2" charset="2"/>
                <a:buNone/>
              </a:pPr>
              <a:r>
                <a:rPr lang="zh-CN" altLang="en-US" sz="2000" dirty="0">
                  <a:solidFill>
                    <a:schemeClr val="tx1"/>
                  </a:solidFill>
                </a:rPr>
                <a:t>调相信号</a:t>
              </a:r>
            </a:p>
            <a:p>
              <a:pPr>
                <a:buFont typeface="Wingdings" panose="05000000000000000000" pitchFamily="2" charset="2"/>
                <a:buNone/>
              </a:pPr>
              <a:r>
                <a:rPr lang="zh-CN" altLang="en-US" sz="2000" dirty="0">
                  <a:solidFill>
                    <a:schemeClr val="tx1"/>
                  </a:solidFill>
                </a:rPr>
                <a:t>调宽信号</a:t>
              </a:r>
            </a:p>
          </p:txBody>
        </p:sp>
      </p:grpSp>
    </p:spTree>
    <p:extLst>
      <p:ext uri="{BB962C8B-B14F-4D97-AF65-F5344CB8AC3E}">
        <p14:creationId xmlns:p14="http://schemas.microsoft.com/office/powerpoint/2010/main" val="3566102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AAA73-D594-4657-A91B-45A31D10C022}"/>
              </a:ext>
            </a:extLst>
          </p:cNvPr>
          <p:cNvSpPr>
            <a:spLocks noGrp="1"/>
          </p:cNvSpPr>
          <p:nvPr>
            <p:ph type="title"/>
          </p:nvPr>
        </p:nvSpPr>
        <p:spPr>
          <a:xfrm>
            <a:off x="4774222" y="1170553"/>
            <a:ext cx="7417778" cy="899392"/>
          </a:xfrm>
        </p:spPr>
        <p:txBody>
          <a:bodyPr>
            <a:normAutofit/>
          </a:bodyPr>
          <a:lstStyle/>
          <a:p>
            <a:r>
              <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rPr>
              <a:t>4.3  </a:t>
            </a:r>
            <a:r>
              <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rPr>
              <a:t>调相式测量电路</a:t>
            </a:r>
          </a:p>
        </p:txBody>
      </p:sp>
      <p:sp>
        <p:nvSpPr>
          <p:cNvPr id="3" name="内容占位符 2">
            <a:extLst>
              <a:ext uri="{FF2B5EF4-FFF2-40B4-BE49-F238E27FC236}">
                <a16:creationId xmlns:a16="http://schemas.microsoft.com/office/drawing/2014/main" id="{614C4EC1-BF2E-4132-B0C5-B39A76B9071E}"/>
              </a:ext>
            </a:extLst>
          </p:cNvPr>
          <p:cNvSpPr>
            <a:spLocks noGrp="1"/>
          </p:cNvSpPr>
          <p:nvPr>
            <p:ph idx="4294967295"/>
          </p:nvPr>
        </p:nvSpPr>
        <p:spPr>
          <a:xfrm>
            <a:off x="4774222" y="2238127"/>
            <a:ext cx="7417778" cy="3306119"/>
          </a:xfrm>
        </p:spPr>
        <p:txBody>
          <a:bodyPr>
            <a:normAutofit/>
          </a:bodyPr>
          <a:lstStyle/>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4.3.1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调相原理与方法	</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4.3.2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鉴相电路</a:t>
            </a:r>
          </a:p>
          <a:p>
            <a:pPr marL="0" indent="0">
              <a:buNone/>
            </a:pP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64964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4.3.1   </a:t>
            </a:r>
            <a:r>
              <a:rPr lang="zh-CN" altLang="en-US" dirty="0">
                <a:latin typeface="微软雅黑" panose="020B0503020204020204" pitchFamily="34" charset="-122"/>
                <a:ea typeface="微软雅黑" panose="020B0503020204020204" pitchFamily="34" charset="-122"/>
              </a:rPr>
              <a:t>调相原理与方法</a:t>
            </a:r>
          </a:p>
        </p:txBody>
      </p:sp>
      <p:sp>
        <p:nvSpPr>
          <p:cNvPr id="4" name="内容占位符 3">
            <a:extLst>
              <a:ext uri="{FF2B5EF4-FFF2-40B4-BE49-F238E27FC236}">
                <a16:creationId xmlns:a16="http://schemas.microsoft.com/office/drawing/2014/main" id="{61DB6386-DDDF-444E-A5CA-F2F3BE95339C}"/>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调相就是用调制信号</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去控制高频载波信号的相位。常用的是线性调相，即让调相信号的相位按调制信号</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的线性函数变化。</a:t>
            </a:r>
          </a:p>
          <a:p>
            <a:r>
              <a:rPr lang="zh-CN" altLang="en-US" dirty="0">
                <a:latin typeface="微软雅黑" panose="020B0503020204020204" pitchFamily="34" charset="-122"/>
                <a:ea typeface="微软雅黑" panose="020B0503020204020204" pitchFamily="34" charset="-122"/>
              </a:rPr>
              <a:t>调相信号</a:t>
            </a:r>
            <a:r>
              <a:rPr lang="en-US" altLang="zh-CN" dirty="0">
                <a:latin typeface="微软雅黑" panose="020B0503020204020204" pitchFamily="34" charset="-122"/>
                <a:ea typeface="微软雅黑" panose="020B0503020204020204" pitchFamily="34" charset="-122"/>
              </a:rPr>
              <a:t>us</a:t>
            </a:r>
            <a:r>
              <a:rPr lang="zh-CN" altLang="en-US" dirty="0">
                <a:latin typeface="微软雅黑" panose="020B0503020204020204" pitchFamily="34" charset="-122"/>
                <a:ea typeface="微软雅黑" panose="020B0503020204020204" pitchFamily="34" charset="-122"/>
              </a:rPr>
              <a:t>的一般表达式可写为：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相信号的瞬时频率为</a:t>
            </a:r>
          </a:p>
          <a:p>
            <a:endParaRPr lang="zh-CN" altLang="en-US" dirty="0">
              <a:latin typeface="微软雅黑" panose="020B0503020204020204" pitchFamily="34" charset="-122"/>
              <a:ea typeface="微软雅黑" panose="020B0503020204020204" pitchFamily="34" charset="-122"/>
            </a:endParaRPr>
          </a:p>
        </p:txBody>
      </p:sp>
      <p:graphicFrame>
        <p:nvGraphicFramePr>
          <p:cNvPr id="709637" name="Object 5"/>
          <p:cNvGraphicFramePr>
            <a:graphicFrameLocks noChangeAspect="1"/>
          </p:cNvGraphicFramePr>
          <p:nvPr>
            <p:extLst>
              <p:ext uri="{D42A27DB-BD31-4B8C-83A1-F6EECF244321}">
                <p14:modId xmlns:p14="http://schemas.microsoft.com/office/powerpoint/2010/main" val="3147524742"/>
              </p:ext>
            </p:extLst>
          </p:nvPr>
        </p:nvGraphicFramePr>
        <p:xfrm>
          <a:off x="1958850" y="3151606"/>
          <a:ext cx="3211513" cy="520700"/>
        </p:xfrm>
        <a:graphic>
          <a:graphicData uri="http://schemas.openxmlformats.org/presentationml/2006/ole">
            <mc:AlternateContent xmlns:mc="http://schemas.openxmlformats.org/markup-compatibility/2006">
              <mc:Choice xmlns:v="urn:schemas-microsoft-com:vml" Requires="v">
                <p:oleObj name="Equation" r:id="rId2" imgW="1409700" imgH="228600" progId="Equation.DSMT4">
                  <p:embed/>
                </p:oleObj>
              </mc:Choice>
              <mc:Fallback>
                <p:oleObj name="Equation" r:id="rId2" imgW="1409700" imgH="228600" progId="Equation.DSMT4">
                  <p:embed/>
                  <p:pic>
                    <p:nvPicPr>
                      <p:cNvPr id="70963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850" y="3151606"/>
                        <a:ext cx="32115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57"/>
          <p:cNvGrpSpPr>
            <a:grpSpLocks/>
          </p:cNvGrpSpPr>
          <p:nvPr/>
        </p:nvGrpSpPr>
        <p:grpSpPr bwMode="auto">
          <a:xfrm>
            <a:off x="6985669" y="2666415"/>
            <a:ext cx="4576763" cy="3302000"/>
            <a:chOff x="1299" y="1216"/>
            <a:chExt cx="2883" cy="2080"/>
          </a:xfrm>
        </p:grpSpPr>
        <p:sp>
          <p:nvSpPr>
            <p:cNvPr id="9" name="Text Box 4"/>
            <p:cNvSpPr txBox="1">
              <a:spLocks noChangeArrowheads="1"/>
            </p:cNvSpPr>
            <p:nvPr/>
          </p:nvSpPr>
          <p:spPr bwMode="auto">
            <a:xfrm>
              <a:off x="3880" y="1436"/>
              <a:ext cx="302"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a)</a:t>
              </a:r>
            </a:p>
          </p:txBody>
        </p:sp>
        <p:sp>
          <p:nvSpPr>
            <p:cNvPr id="10" name="Text Box 5"/>
            <p:cNvSpPr txBox="1">
              <a:spLocks noChangeArrowheads="1"/>
            </p:cNvSpPr>
            <p:nvPr/>
          </p:nvSpPr>
          <p:spPr bwMode="auto">
            <a:xfrm>
              <a:off x="3876" y="2096"/>
              <a:ext cx="301"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b)</a:t>
              </a:r>
            </a:p>
          </p:txBody>
        </p:sp>
        <p:sp>
          <p:nvSpPr>
            <p:cNvPr id="11" name="Text Box 6"/>
            <p:cNvSpPr txBox="1">
              <a:spLocks noChangeArrowheads="1"/>
            </p:cNvSpPr>
            <p:nvPr/>
          </p:nvSpPr>
          <p:spPr bwMode="auto">
            <a:xfrm>
              <a:off x="3878" y="2884"/>
              <a:ext cx="30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660066"/>
                  </a:solidFill>
                  <a:latin typeface="Times New Roman" panose="02020603050405020304" pitchFamily="18" charset="0"/>
                </a:rPr>
                <a:t>c)</a:t>
              </a:r>
            </a:p>
          </p:txBody>
        </p:sp>
        <p:sp>
          <p:nvSpPr>
            <p:cNvPr id="12" name="Line 8"/>
            <p:cNvSpPr>
              <a:spLocks noChangeShapeType="1"/>
            </p:cNvSpPr>
            <p:nvPr/>
          </p:nvSpPr>
          <p:spPr bwMode="auto">
            <a:xfrm>
              <a:off x="1528" y="1579"/>
              <a:ext cx="2188"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 name="Line 9"/>
            <p:cNvSpPr>
              <a:spLocks noChangeShapeType="1"/>
            </p:cNvSpPr>
            <p:nvPr/>
          </p:nvSpPr>
          <p:spPr bwMode="auto">
            <a:xfrm flipV="1">
              <a:off x="1528" y="1239"/>
              <a:ext cx="0" cy="62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4" name="Freeform 10"/>
            <p:cNvSpPr>
              <a:spLocks/>
            </p:cNvSpPr>
            <p:nvPr/>
          </p:nvSpPr>
          <p:spPr bwMode="auto">
            <a:xfrm>
              <a:off x="1528" y="1377"/>
              <a:ext cx="2062" cy="364"/>
            </a:xfrm>
            <a:custGeom>
              <a:avLst/>
              <a:gdLst>
                <a:gd name="T0" fmla="*/ 0 w 4440"/>
                <a:gd name="T1" fmla="*/ 62 h 644"/>
                <a:gd name="T2" fmla="*/ 106 w 4440"/>
                <a:gd name="T3" fmla="*/ 116 h 644"/>
                <a:gd name="T4" fmla="*/ 215 w 4440"/>
                <a:gd name="T5" fmla="*/ 62 h 644"/>
                <a:gd name="T6" fmla="*/ 318 w 4440"/>
                <a:gd name="T7" fmla="*/ 1 h 644"/>
                <a:gd name="T8" fmla="*/ 445 w 4440"/>
                <a:gd name="T9" fmla="*/ 64 h 644"/>
                <a:gd name="T10" fmla="*/ 0 60000 65536"/>
                <a:gd name="T11" fmla="*/ 0 60000 65536"/>
                <a:gd name="T12" fmla="*/ 0 60000 65536"/>
                <a:gd name="T13" fmla="*/ 0 60000 65536"/>
                <a:gd name="T14" fmla="*/ 0 60000 65536"/>
                <a:gd name="T15" fmla="*/ 0 w 4440"/>
                <a:gd name="T16" fmla="*/ 0 h 644"/>
                <a:gd name="T17" fmla="*/ 4440 w 4440"/>
                <a:gd name="T18" fmla="*/ 644 h 644"/>
              </a:gdLst>
              <a:ahLst/>
              <a:cxnLst>
                <a:cxn ang="T10">
                  <a:pos x="T0" y="T1"/>
                </a:cxn>
                <a:cxn ang="T11">
                  <a:pos x="T2" y="T3"/>
                </a:cxn>
                <a:cxn ang="T12">
                  <a:pos x="T4" y="T5"/>
                </a:cxn>
                <a:cxn ang="T13">
                  <a:pos x="T6" y="T7"/>
                </a:cxn>
                <a:cxn ang="T14">
                  <a:pos x="T8" y="T9"/>
                </a:cxn>
              </a:cxnLst>
              <a:rect l="T15" t="T16" r="T17" b="T18"/>
              <a:pathLst>
                <a:path w="4440" h="644">
                  <a:moveTo>
                    <a:pt x="0" y="344"/>
                  </a:moveTo>
                  <a:cubicBezTo>
                    <a:pt x="351" y="494"/>
                    <a:pt x="703" y="644"/>
                    <a:pt x="1060" y="644"/>
                  </a:cubicBezTo>
                  <a:cubicBezTo>
                    <a:pt x="1417" y="644"/>
                    <a:pt x="1787" y="451"/>
                    <a:pt x="2140" y="344"/>
                  </a:cubicBezTo>
                  <a:cubicBezTo>
                    <a:pt x="2493" y="237"/>
                    <a:pt x="2795" y="0"/>
                    <a:pt x="3178" y="2"/>
                  </a:cubicBezTo>
                  <a:cubicBezTo>
                    <a:pt x="3561" y="4"/>
                    <a:pt x="4177" y="281"/>
                    <a:pt x="4440" y="35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5" name="Text Box 11"/>
            <p:cNvSpPr txBox="1">
              <a:spLocks noChangeArrowheads="1"/>
            </p:cNvSpPr>
            <p:nvPr/>
          </p:nvSpPr>
          <p:spPr bwMode="auto">
            <a:xfrm>
              <a:off x="3608" y="1538"/>
              <a:ext cx="30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t</a:t>
              </a:r>
            </a:p>
          </p:txBody>
        </p:sp>
        <p:sp>
          <p:nvSpPr>
            <p:cNvPr id="16" name="Text Box 12"/>
            <p:cNvSpPr txBox="1">
              <a:spLocks noChangeArrowheads="1"/>
            </p:cNvSpPr>
            <p:nvPr/>
          </p:nvSpPr>
          <p:spPr bwMode="auto">
            <a:xfrm>
              <a:off x="1347" y="1216"/>
              <a:ext cx="30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x</a:t>
              </a:r>
            </a:p>
          </p:txBody>
        </p:sp>
        <p:sp>
          <p:nvSpPr>
            <p:cNvPr id="17" name="Text Box 13"/>
            <p:cNvSpPr txBox="1">
              <a:spLocks noChangeArrowheads="1"/>
            </p:cNvSpPr>
            <p:nvPr/>
          </p:nvSpPr>
          <p:spPr bwMode="auto">
            <a:xfrm>
              <a:off x="1342" y="1484"/>
              <a:ext cx="30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O</a:t>
              </a:r>
            </a:p>
          </p:txBody>
        </p:sp>
        <p:sp>
          <p:nvSpPr>
            <p:cNvPr id="18" name="Line 14"/>
            <p:cNvSpPr>
              <a:spLocks noChangeShapeType="1"/>
            </p:cNvSpPr>
            <p:nvPr/>
          </p:nvSpPr>
          <p:spPr bwMode="auto">
            <a:xfrm>
              <a:off x="1533" y="2261"/>
              <a:ext cx="2185"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flipV="1">
              <a:off x="1533" y="1938"/>
              <a:ext cx="0" cy="621"/>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0" name="Freeform 16"/>
            <p:cNvSpPr>
              <a:spLocks/>
            </p:cNvSpPr>
            <p:nvPr/>
          </p:nvSpPr>
          <p:spPr bwMode="auto">
            <a:xfrm>
              <a:off x="1533" y="2019"/>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1" name="Freeform 17"/>
            <p:cNvSpPr>
              <a:spLocks/>
            </p:cNvSpPr>
            <p:nvPr/>
          </p:nvSpPr>
          <p:spPr bwMode="auto">
            <a:xfrm>
              <a:off x="1700" y="2013"/>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2" name="Freeform 18"/>
            <p:cNvSpPr>
              <a:spLocks/>
            </p:cNvSpPr>
            <p:nvPr/>
          </p:nvSpPr>
          <p:spPr bwMode="auto">
            <a:xfrm>
              <a:off x="1867" y="2012"/>
              <a:ext cx="168"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3" name="Freeform 19"/>
            <p:cNvSpPr>
              <a:spLocks/>
            </p:cNvSpPr>
            <p:nvPr/>
          </p:nvSpPr>
          <p:spPr bwMode="auto">
            <a:xfrm>
              <a:off x="2035" y="2012"/>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4" name="Freeform 20"/>
            <p:cNvSpPr>
              <a:spLocks/>
            </p:cNvSpPr>
            <p:nvPr/>
          </p:nvSpPr>
          <p:spPr bwMode="auto">
            <a:xfrm>
              <a:off x="2202" y="2012"/>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5" name="Freeform 21"/>
            <p:cNvSpPr>
              <a:spLocks/>
            </p:cNvSpPr>
            <p:nvPr/>
          </p:nvSpPr>
          <p:spPr bwMode="auto">
            <a:xfrm>
              <a:off x="2369" y="2012"/>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6" name="Freeform 22"/>
            <p:cNvSpPr>
              <a:spLocks/>
            </p:cNvSpPr>
            <p:nvPr/>
          </p:nvSpPr>
          <p:spPr bwMode="auto">
            <a:xfrm>
              <a:off x="2536" y="2013"/>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7" name="Freeform 23"/>
            <p:cNvSpPr>
              <a:spLocks/>
            </p:cNvSpPr>
            <p:nvPr/>
          </p:nvSpPr>
          <p:spPr bwMode="auto">
            <a:xfrm>
              <a:off x="2703" y="2019"/>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8" name="Freeform 24"/>
            <p:cNvSpPr>
              <a:spLocks/>
            </p:cNvSpPr>
            <p:nvPr/>
          </p:nvSpPr>
          <p:spPr bwMode="auto">
            <a:xfrm>
              <a:off x="2870" y="2017"/>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29" name="Freeform 25"/>
            <p:cNvSpPr>
              <a:spLocks/>
            </p:cNvSpPr>
            <p:nvPr/>
          </p:nvSpPr>
          <p:spPr bwMode="auto">
            <a:xfrm>
              <a:off x="3037" y="2019"/>
              <a:ext cx="168"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0" name="Freeform 26"/>
            <p:cNvSpPr>
              <a:spLocks/>
            </p:cNvSpPr>
            <p:nvPr/>
          </p:nvSpPr>
          <p:spPr bwMode="auto">
            <a:xfrm>
              <a:off x="3205" y="2017"/>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1" name="Line 27"/>
            <p:cNvSpPr>
              <a:spLocks noChangeShapeType="1"/>
            </p:cNvSpPr>
            <p:nvPr/>
          </p:nvSpPr>
          <p:spPr bwMode="auto">
            <a:xfrm>
              <a:off x="1533" y="2995"/>
              <a:ext cx="2185"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2" name="Line 28"/>
            <p:cNvSpPr>
              <a:spLocks noChangeShapeType="1"/>
            </p:cNvSpPr>
            <p:nvPr/>
          </p:nvSpPr>
          <p:spPr bwMode="auto">
            <a:xfrm flipV="1">
              <a:off x="1533" y="2655"/>
              <a:ext cx="0" cy="621"/>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3" name="Freeform 29"/>
            <p:cNvSpPr>
              <a:spLocks/>
            </p:cNvSpPr>
            <p:nvPr/>
          </p:nvSpPr>
          <p:spPr bwMode="auto">
            <a:xfrm>
              <a:off x="3372" y="2017"/>
              <a:ext cx="167" cy="512"/>
            </a:xfrm>
            <a:custGeom>
              <a:avLst/>
              <a:gdLst>
                <a:gd name="T0" fmla="*/ 0 w 965"/>
                <a:gd name="T1" fmla="*/ 79 h 907"/>
                <a:gd name="T2" fmla="*/ 1 w 965"/>
                <a:gd name="T3" fmla="*/ 0 h 907"/>
                <a:gd name="T4" fmla="*/ 3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4" name="Freeform 30"/>
            <p:cNvSpPr>
              <a:spLocks/>
            </p:cNvSpPr>
            <p:nvPr/>
          </p:nvSpPr>
          <p:spPr bwMode="auto">
            <a:xfrm>
              <a:off x="1538" y="2742"/>
              <a:ext cx="181" cy="512"/>
            </a:xfrm>
            <a:custGeom>
              <a:avLst/>
              <a:gdLst>
                <a:gd name="T0" fmla="*/ 0 w 965"/>
                <a:gd name="T1" fmla="*/ 79 h 907"/>
                <a:gd name="T2" fmla="*/ 2 w 965"/>
                <a:gd name="T3" fmla="*/ 0 h 907"/>
                <a:gd name="T4" fmla="*/ 3 w 965"/>
                <a:gd name="T5" fmla="*/ 79 h 907"/>
                <a:gd name="T6" fmla="*/ 5 w 965"/>
                <a:gd name="T7" fmla="*/ 163 h 907"/>
                <a:gd name="T8" fmla="*/ 6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5" name="Freeform 31"/>
            <p:cNvSpPr>
              <a:spLocks/>
            </p:cNvSpPr>
            <p:nvPr/>
          </p:nvSpPr>
          <p:spPr bwMode="auto">
            <a:xfrm>
              <a:off x="1719" y="2740"/>
              <a:ext cx="172" cy="512"/>
            </a:xfrm>
            <a:custGeom>
              <a:avLst/>
              <a:gdLst>
                <a:gd name="T0" fmla="*/ 0 w 965"/>
                <a:gd name="T1" fmla="*/ 79 h 907"/>
                <a:gd name="T2" fmla="*/ 1 w 965"/>
                <a:gd name="T3" fmla="*/ 0 h 907"/>
                <a:gd name="T4" fmla="*/ 3 w 965"/>
                <a:gd name="T5" fmla="*/ 79 h 907"/>
                <a:gd name="T6" fmla="*/ 4 w 965"/>
                <a:gd name="T7" fmla="*/ 163 h 907"/>
                <a:gd name="T8" fmla="*/ 6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6" name="Freeform 32"/>
            <p:cNvSpPr>
              <a:spLocks/>
            </p:cNvSpPr>
            <p:nvPr/>
          </p:nvSpPr>
          <p:spPr bwMode="auto">
            <a:xfrm>
              <a:off x="1891" y="2740"/>
              <a:ext cx="190" cy="512"/>
            </a:xfrm>
            <a:custGeom>
              <a:avLst/>
              <a:gdLst>
                <a:gd name="T0" fmla="*/ 0 w 965"/>
                <a:gd name="T1" fmla="*/ 79 h 907"/>
                <a:gd name="T2" fmla="*/ 2 w 965"/>
                <a:gd name="T3" fmla="*/ 0 h 907"/>
                <a:gd name="T4" fmla="*/ 4 w 965"/>
                <a:gd name="T5" fmla="*/ 79 h 907"/>
                <a:gd name="T6" fmla="*/ 6 w 965"/>
                <a:gd name="T7" fmla="*/ 163 h 907"/>
                <a:gd name="T8" fmla="*/ 7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7" name="Freeform 33"/>
            <p:cNvSpPr>
              <a:spLocks/>
            </p:cNvSpPr>
            <p:nvPr/>
          </p:nvSpPr>
          <p:spPr bwMode="auto">
            <a:xfrm>
              <a:off x="2081" y="2728"/>
              <a:ext cx="144" cy="513"/>
            </a:xfrm>
            <a:custGeom>
              <a:avLst/>
              <a:gdLst>
                <a:gd name="T0" fmla="*/ 0 w 965"/>
                <a:gd name="T1" fmla="*/ 80 h 907"/>
                <a:gd name="T2" fmla="*/ 1 w 965"/>
                <a:gd name="T3" fmla="*/ 0 h 907"/>
                <a:gd name="T4" fmla="*/ 2 w 965"/>
                <a:gd name="T5" fmla="*/ 79 h 907"/>
                <a:gd name="T6" fmla="*/ 3 w 965"/>
                <a:gd name="T7" fmla="*/ 164 h 907"/>
                <a:gd name="T8" fmla="*/ 3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8" name="Freeform 34"/>
            <p:cNvSpPr>
              <a:spLocks/>
            </p:cNvSpPr>
            <p:nvPr/>
          </p:nvSpPr>
          <p:spPr bwMode="auto">
            <a:xfrm>
              <a:off x="2225" y="2734"/>
              <a:ext cx="149" cy="512"/>
            </a:xfrm>
            <a:custGeom>
              <a:avLst/>
              <a:gdLst>
                <a:gd name="T0" fmla="*/ 0 w 965"/>
                <a:gd name="T1" fmla="*/ 79 h 907"/>
                <a:gd name="T2" fmla="*/ 1 w 965"/>
                <a:gd name="T3" fmla="*/ 0 h 907"/>
                <a:gd name="T4" fmla="*/ 2 w 965"/>
                <a:gd name="T5" fmla="*/ 79 h 907"/>
                <a:gd name="T6" fmla="*/ 3 w 965"/>
                <a:gd name="T7" fmla="*/ 163 h 907"/>
                <a:gd name="T8" fmla="*/ 4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39" name="Freeform 35"/>
            <p:cNvSpPr>
              <a:spLocks/>
            </p:cNvSpPr>
            <p:nvPr/>
          </p:nvSpPr>
          <p:spPr bwMode="auto">
            <a:xfrm>
              <a:off x="2374" y="2734"/>
              <a:ext cx="162" cy="512"/>
            </a:xfrm>
            <a:custGeom>
              <a:avLst/>
              <a:gdLst>
                <a:gd name="T0" fmla="*/ 0 w 965"/>
                <a:gd name="T1" fmla="*/ 79 h 907"/>
                <a:gd name="T2" fmla="*/ 1 w 965"/>
                <a:gd name="T3" fmla="*/ 0 h 907"/>
                <a:gd name="T4" fmla="*/ 2 w 965"/>
                <a:gd name="T5" fmla="*/ 79 h 907"/>
                <a:gd name="T6" fmla="*/ 4 w 965"/>
                <a:gd name="T7" fmla="*/ 163 h 907"/>
                <a:gd name="T8" fmla="*/ 5 w 965"/>
                <a:gd name="T9" fmla="*/ 7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nvGrpSpPr>
            <p:cNvPr id="40" name="Group 36"/>
            <p:cNvGrpSpPr>
              <a:grpSpLocks/>
            </p:cNvGrpSpPr>
            <p:nvPr/>
          </p:nvGrpSpPr>
          <p:grpSpPr bwMode="auto">
            <a:xfrm>
              <a:off x="2541" y="2734"/>
              <a:ext cx="1021" cy="523"/>
              <a:chOff x="4840" y="3103"/>
              <a:chExt cx="2200" cy="927"/>
            </a:xfrm>
          </p:grpSpPr>
          <p:sp>
            <p:nvSpPr>
              <p:cNvPr id="52" name="Freeform 37"/>
              <p:cNvSpPr>
                <a:spLocks/>
              </p:cNvSpPr>
              <p:nvPr/>
            </p:nvSpPr>
            <p:spPr bwMode="auto">
              <a:xfrm>
                <a:off x="4840" y="3103"/>
                <a:ext cx="320" cy="907"/>
              </a:xfrm>
              <a:custGeom>
                <a:avLst/>
                <a:gdLst>
                  <a:gd name="T0" fmla="*/ 0 w 965"/>
                  <a:gd name="T1" fmla="*/ 440 h 907"/>
                  <a:gd name="T2" fmla="*/ 9 w 965"/>
                  <a:gd name="T3" fmla="*/ 0 h 907"/>
                  <a:gd name="T4" fmla="*/ 18 w 965"/>
                  <a:gd name="T5" fmla="*/ 439 h 907"/>
                  <a:gd name="T6" fmla="*/ 27 w 965"/>
                  <a:gd name="T7" fmla="*/ 907 h 907"/>
                  <a:gd name="T8" fmla="*/ 35 w 965"/>
                  <a:gd name="T9" fmla="*/ 43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3" name="Freeform 38"/>
              <p:cNvSpPr>
                <a:spLocks/>
              </p:cNvSpPr>
              <p:nvPr/>
            </p:nvSpPr>
            <p:spPr bwMode="auto">
              <a:xfrm>
                <a:off x="5160" y="3110"/>
                <a:ext cx="330" cy="907"/>
              </a:xfrm>
              <a:custGeom>
                <a:avLst/>
                <a:gdLst>
                  <a:gd name="T0" fmla="*/ 0 w 965"/>
                  <a:gd name="T1" fmla="*/ 440 h 907"/>
                  <a:gd name="T2" fmla="*/ 10 w 965"/>
                  <a:gd name="T3" fmla="*/ 0 h 907"/>
                  <a:gd name="T4" fmla="*/ 19 w 965"/>
                  <a:gd name="T5" fmla="*/ 439 h 907"/>
                  <a:gd name="T6" fmla="*/ 30 w 965"/>
                  <a:gd name="T7" fmla="*/ 907 h 907"/>
                  <a:gd name="T8" fmla="*/ 39 w 965"/>
                  <a:gd name="T9" fmla="*/ 43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4" name="Freeform 39"/>
              <p:cNvSpPr>
                <a:spLocks/>
              </p:cNvSpPr>
              <p:nvPr/>
            </p:nvSpPr>
            <p:spPr bwMode="auto">
              <a:xfrm>
                <a:off x="5490" y="3110"/>
                <a:ext cx="370" cy="907"/>
              </a:xfrm>
              <a:custGeom>
                <a:avLst/>
                <a:gdLst>
                  <a:gd name="T0" fmla="*/ 0 w 965"/>
                  <a:gd name="T1" fmla="*/ 440 h 907"/>
                  <a:gd name="T2" fmla="*/ 13 w 965"/>
                  <a:gd name="T3" fmla="*/ 0 h 907"/>
                  <a:gd name="T4" fmla="*/ 28 w 965"/>
                  <a:gd name="T5" fmla="*/ 439 h 907"/>
                  <a:gd name="T6" fmla="*/ 42 w 965"/>
                  <a:gd name="T7" fmla="*/ 907 h 907"/>
                  <a:gd name="T8" fmla="*/ 54 w 965"/>
                  <a:gd name="T9" fmla="*/ 43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5" name="Freeform 40"/>
              <p:cNvSpPr>
                <a:spLocks/>
              </p:cNvSpPr>
              <p:nvPr/>
            </p:nvSpPr>
            <p:spPr bwMode="auto">
              <a:xfrm>
                <a:off x="5860" y="3110"/>
                <a:ext cx="400" cy="907"/>
              </a:xfrm>
              <a:custGeom>
                <a:avLst/>
                <a:gdLst>
                  <a:gd name="T0" fmla="*/ 0 w 965"/>
                  <a:gd name="T1" fmla="*/ 440 h 907"/>
                  <a:gd name="T2" fmla="*/ 17 w 965"/>
                  <a:gd name="T3" fmla="*/ 0 h 907"/>
                  <a:gd name="T4" fmla="*/ 35 w 965"/>
                  <a:gd name="T5" fmla="*/ 439 h 907"/>
                  <a:gd name="T6" fmla="*/ 53 w 965"/>
                  <a:gd name="T7" fmla="*/ 907 h 907"/>
                  <a:gd name="T8" fmla="*/ 69 w 965"/>
                  <a:gd name="T9" fmla="*/ 43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6" name="Freeform 41"/>
              <p:cNvSpPr>
                <a:spLocks/>
              </p:cNvSpPr>
              <p:nvPr/>
            </p:nvSpPr>
            <p:spPr bwMode="auto">
              <a:xfrm>
                <a:off x="6260" y="3120"/>
                <a:ext cx="410" cy="907"/>
              </a:xfrm>
              <a:custGeom>
                <a:avLst/>
                <a:gdLst>
                  <a:gd name="T0" fmla="*/ 0 w 965"/>
                  <a:gd name="T1" fmla="*/ 440 h 907"/>
                  <a:gd name="T2" fmla="*/ 18 w 965"/>
                  <a:gd name="T3" fmla="*/ 0 h 907"/>
                  <a:gd name="T4" fmla="*/ 37 w 965"/>
                  <a:gd name="T5" fmla="*/ 439 h 907"/>
                  <a:gd name="T6" fmla="*/ 57 w 965"/>
                  <a:gd name="T7" fmla="*/ 907 h 907"/>
                  <a:gd name="T8" fmla="*/ 74 w 965"/>
                  <a:gd name="T9" fmla="*/ 43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57" name="Freeform 42"/>
              <p:cNvSpPr>
                <a:spLocks/>
              </p:cNvSpPr>
              <p:nvPr/>
            </p:nvSpPr>
            <p:spPr bwMode="auto">
              <a:xfrm>
                <a:off x="6670" y="3123"/>
                <a:ext cx="370" cy="907"/>
              </a:xfrm>
              <a:custGeom>
                <a:avLst/>
                <a:gdLst>
                  <a:gd name="T0" fmla="*/ 0 w 965"/>
                  <a:gd name="T1" fmla="*/ 440 h 907"/>
                  <a:gd name="T2" fmla="*/ 13 w 965"/>
                  <a:gd name="T3" fmla="*/ 0 h 907"/>
                  <a:gd name="T4" fmla="*/ 28 w 965"/>
                  <a:gd name="T5" fmla="*/ 439 h 907"/>
                  <a:gd name="T6" fmla="*/ 42 w 965"/>
                  <a:gd name="T7" fmla="*/ 907 h 907"/>
                  <a:gd name="T8" fmla="*/ 54 w 965"/>
                  <a:gd name="T9" fmla="*/ 439 h 907"/>
                  <a:gd name="T10" fmla="*/ 0 60000 65536"/>
                  <a:gd name="T11" fmla="*/ 0 60000 65536"/>
                  <a:gd name="T12" fmla="*/ 0 60000 65536"/>
                  <a:gd name="T13" fmla="*/ 0 60000 65536"/>
                  <a:gd name="T14" fmla="*/ 0 60000 65536"/>
                  <a:gd name="T15" fmla="*/ 0 w 965"/>
                  <a:gd name="T16" fmla="*/ 0 h 907"/>
                  <a:gd name="T17" fmla="*/ 965 w 965"/>
                  <a:gd name="T18" fmla="*/ 907 h 907"/>
                </a:gdLst>
                <a:ahLst/>
                <a:cxnLst>
                  <a:cxn ang="T10">
                    <a:pos x="T0" y="T1"/>
                  </a:cxn>
                  <a:cxn ang="T11">
                    <a:pos x="T2" y="T3"/>
                  </a:cxn>
                  <a:cxn ang="T12">
                    <a:pos x="T4" y="T5"/>
                  </a:cxn>
                  <a:cxn ang="T13">
                    <a:pos x="T6" y="T7"/>
                  </a:cxn>
                  <a:cxn ang="T14">
                    <a:pos x="T8" y="T9"/>
                  </a:cxn>
                </a:cxnLst>
                <a:rect l="T15" t="T16" r="T17" b="T18"/>
                <a:pathLst>
                  <a:path w="965" h="907">
                    <a:moveTo>
                      <a:pt x="0" y="440"/>
                    </a:moveTo>
                    <a:cubicBezTo>
                      <a:pt x="85" y="220"/>
                      <a:pt x="159" y="0"/>
                      <a:pt x="240" y="0"/>
                    </a:cubicBezTo>
                    <a:cubicBezTo>
                      <a:pt x="321" y="0"/>
                      <a:pt x="404" y="288"/>
                      <a:pt x="488" y="439"/>
                    </a:cubicBezTo>
                    <a:cubicBezTo>
                      <a:pt x="572" y="590"/>
                      <a:pt x="664" y="907"/>
                      <a:pt x="743" y="907"/>
                    </a:cubicBezTo>
                    <a:cubicBezTo>
                      <a:pt x="822" y="907"/>
                      <a:pt x="919" y="536"/>
                      <a:pt x="965" y="439"/>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41" name="Text Box 43"/>
            <p:cNvSpPr txBox="1">
              <a:spLocks noChangeArrowheads="1"/>
            </p:cNvSpPr>
            <p:nvPr/>
          </p:nvSpPr>
          <p:spPr bwMode="auto">
            <a:xfrm>
              <a:off x="3591" y="2210"/>
              <a:ext cx="302"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t</a:t>
              </a:r>
            </a:p>
          </p:txBody>
        </p:sp>
        <p:sp>
          <p:nvSpPr>
            <p:cNvPr id="42" name="Text Box 44"/>
            <p:cNvSpPr txBox="1">
              <a:spLocks noChangeArrowheads="1"/>
            </p:cNvSpPr>
            <p:nvPr/>
          </p:nvSpPr>
          <p:spPr bwMode="auto">
            <a:xfrm>
              <a:off x="3592" y="2940"/>
              <a:ext cx="302"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t</a:t>
              </a:r>
            </a:p>
          </p:txBody>
        </p:sp>
        <p:sp>
          <p:nvSpPr>
            <p:cNvPr id="43" name="Text Box 45"/>
            <p:cNvSpPr txBox="1">
              <a:spLocks noChangeArrowheads="1"/>
            </p:cNvSpPr>
            <p:nvPr/>
          </p:nvSpPr>
          <p:spPr bwMode="auto">
            <a:xfrm>
              <a:off x="1303" y="1854"/>
              <a:ext cx="30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u</a:t>
              </a:r>
              <a:r>
                <a:rPr lang="en-US" altLang="zh-CN" sz="2000" baseline="-25000">
                  <a:solidFill>
                    <a:srgbClr val="660066"/>
                  </a:solidFill>
                  <a:latin typeface="Times New Roman" panose="02020603050405020304" pitchFamily="18" charset="0"/>
                </a:rPr>
                <a:t>c</a:t>
              </a:r>
            </a:p>
          </p:txBody>
        </p:sp>
        <p:sp>
          <p:nvSpPr>
            <p:cNvPr id="44" name="Text Box 46"/>
            <p:cNvSpPr txBox="1">
              <a:spLocks noChangeArrowheads="1"/>
            </p:cNvSpPr>
            <p:nvPr/>
          </p:nvSpPr>
          <p:spPr bwMode="auto">
            <a:xfrm>
              <a:off x="1299" y="2616"/>
              <a:ext cx="30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u</a:t>
              </a:r>
              <a:r>
                <a:rPr lang="en-US" altLang="zh-CN" sz="2000" baseline="-25000">
                  <a:solidFill>
                    <a:srgbClr val="660066"/>
                  </a:solidFill>
                  <a:latin typeface="Times New Roman" panose="02020603050405020304" pitchFamily="18" charset="0"/>
                </a:rPr>
                <a:t>s</a:t>
              </a:r>
            </a:p>
          </p:txBody>
        </p:sp>
        <p:sp>
          <p:nvSpPr>
            <p:cNvPr id="45" name="Line 47"/>
            <p:cNvSpPr>
              <a:spLocks noChangeShapeType="1"/>
            </p:cNvSpPr>
            <p:nvPr/>
          </p:nvSpPr>
          <p:spPr bwMode="auto">
            <a:xfrm>
              <a:off x="1909" y="2017"/>
              <a:ext cx="0" cy="7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8"/>
            <p:cNvSpPr>
              <a:spLocks noChangeShapeType="1"/>
            </p:cNvSpPr>
            <p:nvPr/>
          </p:nvSpPr>
          <p:spPr bwMode="auto">
            <a:xfrm flipV="1">
              <a:off x="1937" y="2525"/>
              <a:ext cx="0"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9"/>
            <p:cNvSpPr>
              <a:spLocks noChangeShapeType="1"/>
            </p:cNvSpPr>
            <p:nvPr/>
          </p:nvSpPr>
          <p:spPr bwMode="auto">
            <a:xfrm>
              <a:off x="1717" y="2632"/>
              <a:ext cx="19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8" name="Line 50"/>
            <p:cNvSpPr>
              <a:spLocks noChangeShapeType="1"/>
            </p:cNvSpPr>
            <p:nvPr/>
          </p:nvSpPr>
          <p:spPr bwMode="auto">
            <a:xfrm flipH="1">
              <a:off x="1938" y="2632"/>
              <a:ext cx="23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9" name="Text Box 51"/>
            <p:cNvSpPr txBox="1">
              <a:spLocks noChangeArrowheads="1"/>
            </p:cNvSpPr>
            <p:nvPr/>
          </p:nvSpPr>
          <p:spPr bwMode="auto">
            <a:xfrm>
              <a:off x="2134" y="2456"/>
              <a:ext cx="2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sym typeface="Symbol" panose="05050102010706020507" pitchFamily="18" charset="2"/>
                </a:rPr>
                <a:t></a:t>
              </a:r>
              <a:endParaRPr lang="en-US" altLang="zh-CN" sz="2000" i="1">
                <a:solidFill>
                  <a:srgbClr val="660066"/>
                </a:solidFill>
                <a:latin typeface="Times New Roman" panose="02020603050405020304" pitchFamily="18" charset="0"/>
              </a:endParaRPr>
            </a:p>
          </p:txBody>
        </p:sp>
        <p:sp>
          <p:nvSpPr>
            <p:cNvPr id="50" name="Text Box 52"/>
            <p:cNvSpPr txBox="1">
              <a:spLocks noChangeArrowheads="1"/>
            </p:cNvSpPr>
            <p:nvPr/>
          </p:nvSpPr>
          <p:spPr bwMode="auto">
            <a:xfrm>
              <a:off x="1330" y="2160"/>
              <a:ext cx="302"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O</a:t>
              </a:r>
            </a:p>
          </p:txBody>
        </p:sp>
        <p:sp>
          <p:nvSpPr>
            <p:cNvPr id="51" name="Text Box 53"/>
            <p:cNvSpPr txBox="1">
              <a:spLocks noChangeArrowheads="1"/>
            </p:cNvSpPr>
            <p:nvPr/>
          </p:nvSpPr>
          <p:spPr bwMode="auto">
            <a:xfrm>
              <a:off x="1334" y="2877"/>
              <a:ext cx="302"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660066"/>
                  </a:solidFill>
                  <a:latin typeface="Times New Roman" panose="02020603050405020304" pitchFamily="18" charset="0"/>
                </a:rPr>
                <a:t>O</a:t>
              </a:r>
            </a:p>
          </p:txBody>
        </p:sp>
      </p:grpSp>
      <p:graphicFrame>
        <p:nvGraphicFramePr>
          <p:cNvPr id="6" name="对象 5">
            <a:extLst>
              <a:ext uri="{FF2B5EF4-FFF2-40B4-BE49-F238E27FC236}">
                <a16:creationId xmlns:a16="http://schemas.microsoft.com/office/drawing/2014/main" id="{E5FFB837-AF3F-4A7C-B382-D7C073C30E01}"/>
              </a:ext>
            </a:extLst>
          </p:cNvPr>
          <p:cNvGraphicFramePr>
            <a:graphicFrameLocks noChangeAspect="1"/>
          </p:cNvGraphicFramePr>
          <p:nvPr>
            <p:extLst>
              <p:ext uri="{D42A27DB-BD31-4B8C-83A1-F6EECF244321}">
                <p14:modId xmlns:p14="http://schemas.microsoft.com/office/powerpoint/2010/main" val="2212895641"/>
              </p:ext>
            </p:extLst>
          </p:nvPr>
        </p:nvGraphicFramePr>
        <p:xfrm>
          <a:off x="2567322" y="4303839"/>
          <a:ext cx="2109022" cy="860259"/>
        </p:xfrm>
        <a:graphic>
          <a:graphicData uri="http://schemas.openxmlformats.org/presentationml/2006/ole">
            <mc:AlternateContent xmlns:mc="http://schemas.openxmlformats.org/markup-compatibility/2006">
              <mc:Choice xmlns:v="urn:schemas-microsoft-com:vml" Requires="v">
                <p:oleObj name="Equation" r:id="rId4" imgW="965200" imgH="393700" progId="Equation.DSMT4">
                  <p:embed/>
                </p:oleObj>
              </mc:Choice>
              <mc:Fallback>
                <p:oleObj name="Equation" r:id="rId4" imgW="965200" imgH="3937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322" y="4303839"/>
                        <a:ext cx="2109022" cy="860259"/>
                      </a:xfrm>
                      <a:prstGeom prst="rect">
                        <a:avLst/>
                      </a:prstGeom>
                      <a:noFill/>
                    </p:spPr>
                  </p:pic>
                </p:oleObj>
              </mc:Fallback>
            </mc:AlternateContent>
          </a:graphicData>
        </a:graphic>
      </p:graphicFrame>
      <p:sp>
        <p:nvSpPr>
          <p:cNvPr id="60" name="文本框 59">
            <a:extLst>
              <a:ext uri="{FF2B5EF4-FFF2-40B4-BE49-F238E27FC236}">
                <a16:creationId xmlns:a16="http://schemas.microsoft.com/office/drawing/2014/main" id="{68526981-7526-44FD-9515-8A4C4A03A035}"/>
              </a:ext>
            </a:extLst>
          </p:cNvPr>
          <p:cNvSpPr txBox="1"/>
          <p:nvPr/>
        </p:nvSpPr>
        <p:spPr>
          <a:xfrm>
            <a:off x="900783" y="5191110"/>
            <a:ext cx="6096000" cy="961289"/>
          </a:xfrm>
          <a:prstGeom prst="rect">
            <a:avLst/>
          </a:prstGeom>
          <a:noFill/>
        </p:spPr>
        <p:txBody>
          <a:bodyPr wrap="square">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若调制信号为</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us</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是调相信号；</a:t>
            </a:r>
            <a:endPar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若调制信号为 ，则</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us</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是调频信号。</a:t>
            </a:r>
          </a:p>
        </p:txBody>
      </p:sp>
    </p:spTree>
    <p:extLst>
      <p:ext uri="{BB962C8B-B14F-4D97-AF65-F5344CB8AC3E}">
        <p14:creationId xmlns:p14="http://schemas.microsoft.com/office/powerpoint/2010/main" val="24670606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709" name="Group 50"/>
          <p:cNvGrpSpPr>
            <a:grpSpLocks/>
          </p:cNvGrpSpPr>
          <p:nvPr/>
        </p:nvGrpSpPr>
        <p:grpSpPr bwMode="auto">
          <a:xfrm>
            <a:off x="1847851" y="1844675"/>
            <a:ext cx="9128125" cy="3702050"/>
            <a:chOff x="324" y="1220"/>
            <a:chExt cx="5750" cy="2332"/>
          </a:xfrm>
        </p:grpSpPr>
        <p:sp>
          <p:nvSpPr>
            <p:cNvPr id="712710" name="Text Box 8"/>
            <p:cNvSpPr txBox="1">
              <a:spLocks noChangeAspect="1" noChangeArrowheads="1"/>
            </p:cNvSpPr>
            <p:nvPr/>
          </p:nvSpPr>
          <p:spPr bwMode="auto">
            <a:xfrm>
              <a:off x="5330" y="1407"/>
              <a:ext cx="7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solidFill>
                    <a:srgbClr val="660066"/>
                  </a:solidFill>
                  <a:latin typeface="Times New Roman" panose="02020603050405020304" pitchFamily="18" charset="0"/>
                </a:rPr>
                <a:t>4</a:t>
              </a:r>
            </a:p>
          </p:txBody>
        </p:sp>
        <p:sp>
          <p:nvSpPr>
            <p:cNvPr id="712711" name="Text Box 9"/>
            <p:cNvSpPr txBox="1">
              <a:spLocks noChangeAspect="1" noChangeArrowheads="1"/>
            </p:cNvSpPr>
            <p:nvPr/>
          </p:nvSpPr>
          <p:spPr bwMode="auto">
            <a:xfrm>
              <a:off x="5330" y="2008"/>
              <a:ext cx="7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solidFill>
                    <a:srgbClr val="660066"/>
                  </a:solidFill>
                  <a:latin typeface="Times New Roman" panose="02020603050405020304" pitchFamily="18" charset="0"/>
                </a:rPr>
                <a:t>5</a:t>
              </a:r>
            </a:p>
          </p:txBody>
        </p:sp>
        <p:sp>
          <p:nvSpPr>
            <p:cNvPr id="712712" name="Text Box 5"/>
            <p:cNvSpPr txBox="1">
              <a:spLocks noChangeAspect="1" noChangeArrowheads="1"/>
            </p:cNvSpPr>
            <p:nvPr/>
          </p:nvSpPr>
          <p:spPr bwMode="auto">
            <a:xfrm>
              <a:off x="364" y="3132"/>
              <a:ext cx="7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solidFill>
                    <a:srgbClr val="660066"/>
                  </a:solidFill>
                  <a:latin typeface="Times New Roman" panose="02020603050405020304" pitchFamily="18" charset="0"/>
                </a:rPr>
                <a:t>1</a:t>
              </a:r>
            </a:p>
          </p:txBody>
        </p:sp>
        <p:sp>
          <p:nvSpPr>
            <p:cNvPr id="712713" name="Text Box 6"/>
            <p:cNvSpPr txBox="1">
              <a:spLocks noChangeAspect="1" noChangeArrowheads="1"/>
            </p:cNvSpPr>
            <p:nvPr/>
          </p:nvSpPr>
          <p:spPr bwMode="auto">
            <a:xfrm>
              <a:off x="324" y="1379"/>
              <a:ext cx="7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solidFill>
                    <a:srgbClr val="660066"/>
                  </a:solidFill>
                  <a:latin typeface="Times New Roman" panose="02020603050405020304" pitchFamily="18" charset="0"/>
                </a:rPr>
                <a:t>3</a:t>
              </a:r>
            </a:p>
          </p:txBody>
        </p:sp>
        <p:sp>
          <p:nvSpPr>
            <p:cNvPr id="712714" name="Text Box 7"/>
            <p:cNvSpPr txBox="1">
              <a:spLocks noChangeAspect="1" noChangeArrowheads="1"/>
            </p:cNvSpPr>
            <p:nvPr/>
          </p:nvSpPr>
          <p:spPr bwMode="auto">
            <a:xfrm>
              <a:off x="328" y="1980"/>
              <a:ext cx="7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solidFill>
                    <a:srgbClr val="660066"/>
                  </a:solidFill>
                  <a:latin typeface="Times New Roman" panose="02020603050405020304" pitchFamily="18" charset="0"/>
                </a:rPr>
                <a:t>2</a:t>
              </a:r>
            </a:p>
          </p:txBody>
        </p:sp>
        <p:sp>
          <p:nvSpPr>
            <p:cNvPr id="712715" name="Text Box 10"/>
            <p:cNvSpPr txBox="1">
              <a:spLocks noChangeAspect="1" noChangeArrowheads="1"/>
            </p:cNvSpPr>
            <p:nvPr/>
          </p:nvSpPr>
          <p:spPr bwMode="auto">
            <a:xfrm>
              <a:off x="2753" y="1962"/>
              <a:ext cx="7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660066"/>
                  </a:solidFill>
                  <a:latin typeface="Times New Roman" panose="02020603050405020304" pitchFamily="18" charset="0"/>
                </a:rPr>
                <a:t>M</a:t>
              </a:r>
            </a:p>
          </p:txBody>
        </p:sp>
        <p:sp>
          <p:nvSpPr>
            <p:cNvPr id="712716" name="Rectangle 11"/>
            <p:cNvSpPr>
              <a:spLocks noChangeAspect="1" noChangeArrowheads="1"/>
            </p:cNvSpPr>
            <p:nvPr/>
          </p:nvSpPr>
          <p:spPr bwMode="auto">
            <a:xfrm>
              <a:off x="2001" y="2613"/>
              <a:ext cx="2016" cy="24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17" name="Rectangle 13"/>
            <p:cNvSpPr>
              <a:spLocks noChangeAspect="1" noChangeArrowheads="1"/>
            </p:cNvSpPr>
            <p:nvPr/>
          </p:nvSpPr>
          <p:spPr bwMode="auto">
            <a:xfrm>
              <a:off x="980" y="2492"/>
              <a:ext cx="1021" cy="44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18" name="Rectangle 14"/>
            <p:cNvSpPr>
              <a:spLocks noChangeAspect="1" noChangeArrowheads="1"/>
            </p:cNvSpPr>
            <p:nvPr/>
          </p:nvSpPr>
          <p:spPr bwMode="auto">
            <a:xfrm>
              <a:off x="1232" y="2024"/>
              <a:ext cx="481" cy="1453"/>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19" name="Rectangle 15"/>
            <p:cNvSpPr>
              <a:spLocks noChangeAspect="1" noChangeArrowheads="1"/>
            </p:cNvSpPr>
            <p:nvPr/>
          </p:nvSpPr>
          <p:spPr bwMode="auto">
            <a:xfrm>
              <a:off x="1304" y="1448"/>
              <a:ext cx="360" cy="156"/>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20" name="Rectangle 16"/>
            <p:cNvSpPr>
              <a:spLocks noChangeAspect="1" noChangeArrowheads="1"/>
            </p:cNvSpPr>
            <p:nvPr/>
          </p:nvSpPr>
          <p:spPr bwMode="auto">
            <a:xfrm>
              <a:off x="1388" y="1604"/>
              <a:ext cx="168" cy="36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21" name="Line 17"/>
            <p:cNvSpPr>
              <a:spLocks noChangeAspect="1" noChangeShapeType="1"/>
            </p:cNvSpPr>
            <p:nvPr/>
          </p:nvSpPr>
          <p:spPr bwMode="auto">
            <a:xfrm>
              <a:off x="980" y="2096"/>
              <a:ext cx="937"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22" name="Line 18"/>
            <p:cNvSpPr>
              <a:spLocks noChangeAspect="1" noChangeShapeType="1"/>
            </p:cNvSpPr>
            <p:nvPr/>
          </p:nvSpPr>
          <p:spPr bwMode="auto">
            <a:xfrm>
              <a:off x="992" y="3411"/>
              <a:ext cx="937"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23" name="Line 19"/>
            <p:cNvSpPr>
              <a:spLocks noChangeAspect="1" noChangeShapeType="1"/>
            </p:cNvSpPr>
            <p:nvPr/>
          </p:nvSpPr>
          <p:spPr bwMode="auto">
            <a:xfrm flipH="1">
              <a:off x="1376" y="2670"/>
              <a:ext cx="144"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24" name="Line 20"/>
            <p:cNvSpPr>
              <a:spLocks noChangeAspect="1" noChangeShapeType="1"/>
            </p:cNvSpPr>
            <p:nvPr/>
          </p:nvSpPr>
          <p:spPr bwMode="auto">
            <a:xfrm>
              <a:off x="1388" y="2673"/>
              <a:ext cx="144" cy="1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25" name="Freeform 21"/>
            <p:cNvSpPr>
              <a:spLocks noChangeAspect="1"/>
            </p:cNvSpPr>
            <p:nvPr/>
          </p:nvSpPr>
          <p:spPr bwMode="auto">
            <a:xfrm>
              <a:off x="1463" y="1220"/>
              <a:ext cx="81" cy="228"/>
            </a:xfrm>
            <a:custGeom>
              <a:avLst/>
              <a:gdLst>
                <a:gd name="T0" fmla="*/ 51 w 102"/>
                <a:gd name="T1" fmla="*/ 0 h 285"/>
                <a:gd name="T2" fmla="*/ 6 w 102"/>
                <a:gd name="T3" fmla="*/ 62 h 285"/>
                <a:gd name="T4" fmla="*/ 14 w 102"/>
                <a:gd name="T5" fmla="*/ 146 h 285"/>
                <a:gd name="T6" fmla="*/ 0 60000 65536"/>
                <a:gd name="T7" fmla="*/ 0 60000 65536"/>
                <a:gd name="T8" fmla="*/ 0 60000 65536"/>
                <a:gd name="T9" fmla="*/ 0 w 102"/>
                <a:gd name="T10" fmla="*/ 0 h 285"/>
                <a:gd name="T11" fmla="*/ 102 w 102"/>
                <a:gd name="T12" fmla="*/ 285 h 285"/>
              </a:gdLst>
              <a:ahLst/>
              <a:cxnLst>
                <a:cxn ang="T6">
                  <a:pos x="T0" y="T1"/>
                </a:cxn>
                <a:cxn ang="T7">
                  <a:pos x="T2" y="T3"/>
                </a:cxn>
                <a:cxn ang="T8">
                  <a:pos x="T4" y="T5"/>
                </a:cxn>
              </a:cxnLst>
              <a:rect l="T9" t="T10" r="T11" b="T12"/>
              <a:pathLst>
                <a:path w="102" h="285">
                  <a:moveTo>
                    <a:pt x="102" y="0"/>
                  </a:moveTo>
                  <a:cubicBezTo>
                    <a:pt x="63" y="36"/>
                    <a:pt x="24" y="73"/>
                    <a:pt x="12" y="120"/>
                  </a:cubicBezTo>
                  <a:cubicBezTo>
                    <a:pt x="0" y="167"/>
                    <a:pt x="13" y="226"/>
                    <a:pt x="27" y="28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nvGrpSpPr>
            <p:cNvPr id="712726" name="Group 22"/>
            <p:cNvGrpSpPr>
              <a:grpSpLocks noChangeAspect="1"/>
            </p:cNvGrpSpPr>
            <p:nvPr/>
          </p:nvGrpSpPr>
          <p:grpSpPr bwMode="auto">
            <a:xfrm>
              <a:off x="4005" y="2048"/>
              <a:ext cx="1021" cy="1453"/>
              <a:chOff x="3750" y="12795"/>
              <a:chExt cx="1275" cy="1815"/>
            </a:xfrm>
          </p:grpSpPr>
          <p:sp>
            <p:nvSpPr>
              <p:cNvPr id="712727" name="Rectangle 23"/>
              <p:cNvSpPr>
                <a:spLocks noChangeAspect="1" noChangeArrowheads="1"/>
              </p:cNvSpPr>
              <p:nvPr/>
            </p:nvSpPr>
            <p:spPr bwMode="auto">
              <a:xfrm>
                <a:off x="3750" y="13380"/>
                <a:ext cx="1275" cy="55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28" name="Rectangle 24"/>
              <p:cNvSpPr>
                <a:spLocks noChangeAspect="1" noChangeArrowheads="1"/>
              </p:cNvSpPr>
              <p:nvPr/>
            </p:nvSpPr>
            <p:spPr bwMode="auto">
              <a:xfrm>
                <a:off x="4065" y="12795"/>
                <a:ext cx="600" cy="181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12729" name="Rectangle 25"/>
            <p:cNvSpPr>
              <a:spLocks noChangeAspect="1" noChangeArrowheads="1"/>
            </p:cNvSpPr>
            <p:nvPr/>
          </p:nvSpPr>
          <p:spPr bwMode="auto">
            <a:xfrm>
              <a:off x="4329" y="1472"/>
              <a:ext cx="361" cy="156"/>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30" name="Rectangle 26"/>
            <p:cNvSpPr>
              <a:spLocks noChangeAspect="1" noChangeArrowheads="1"/>
            </p:cNvSpPr>
            <p:nvPr/>
          </p:nvSpPr>
          <p:spPr bwMode="auto">
            <a:xfrm>
              <a:off x="4413" y="1628"/>
              <a:ext cx="168" cy="360"/>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2731" name="Line 27"/>
            <p:cNvSpPr>
              <a:spLocks noChangeAspect="1" noChangeShapeType="1"/>
            </p:cNvSpPr>
            <p:nvPr/>
          </p:nvSpPr>
          <p:spPr bwMode="auto">
            <a:xfrm>
              <a:off x="4005" y="2120"/>
              <a:ext cx="937"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2" name="Line 28"/>
            <p:cNvSpPr>
              <a:spLocks noChangeAspect="1" noChangeShapeType="1"/>
            </p:cNvSpPr>
            <p:nvPr/>
          </p:nvSpPr>
          <p:spPr bwMode="auto">
            <a:xfrm>
              <a:off x="4017" y="3437"/>
              <a:ext cx="937"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3" name="Line 29"/>
            <p:cNvSpPr>
              <a:spLocks noChangeAspect="1" noChangeShapeType="1"/>
            </p:cNvSpPr>
            <p:nvPr/>
          </p:nvSpPr>
          <p:spPr bwMode="auto">
            <a:xfrm flipH="1">
              <a:off x="4437" y="2661"/>
              <a:ext cx="144"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4" name="Line 30"/>
            <p:cNvSpPr>
              <a:spLocks noChangeAspect="1" noChangeShapeType="1"/>
            </p:cNvSpPr>
            <p:nvPr/>
          </p:nvSpPr>
          <p:spPr bwMode="auto">
            <a:xfrm>
              <a:off x="4449" y="2673"/>
              <a:ext cx="144" cy="1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5" name="Freeform 31"/>
            <p:cNvSpPr>
              <a:spLocks noChangeAspect="1"/>
            </p:cNvSpPr>
            <p:nvPr/>
          </p:nvSpPr>
          <p:spPr bwMode="auto">
            <a:xfrm>
              <a:off x="4488" y="1244"/>
              <a:ext cx="81" cy="228"/>
            </a:xfrm>
            <a:custGeom>
              <a:avLst/>
              <a:gdLst>
                <a:gd name="T0" fmla="*/ 51 w 102"/>
                <a:gd name="T1" fmla="*/ 0 h 285"/>
                <a:gd name="T2" fmla="*/ 6 w 102"/>
                <a:gd name="T3" fmla="*/ 62 h 285"/>
                <a:gd name="T4" fmla="*/ 14 w 102"/>
                <a:gd name="T5" fmla="*/ 146 h 285"/>
                <a:gd name="T6" fmla="*/ 0 60000 65536"/>
                <a:gd name="T7" fmla="*/ 0 60000 65536"/>
                <a:gd name="T8" fmla="*/ 0 60000 65536"/>
                <a:gd name="T9" fmla="*/ 0 w 102"/>
                <a:gd name="T10" fmla="*/ 0 h 285"/>
                <a:gd name="T11" fmla="*/ 102 w 102"/>
                <a:gd name="T12" fmla="*/ 285 h 285"/>
              </a:gdLst>
              <a:ahLst/>
              <a:cxnLst>
                <a:cxn ang="T6">
                  <a:pos x="T0" y="T1"/>
                </a:cxn>
                <a:cxn ang="T7">
                  <a:pos x="T2" y="T3"/>
                </a:cxn>
                <a:cxn ang="T8">
                  <a:pos x="T4" y="T5"/>
                </a:cxn>
              </a:cxnLst>
              <a:rect l="T9" t="T10" r="T11" b="T12"/>
              <a:pathLst>
                <a:path w="102" h="285">
                  <a:moveTo>
                    <a:pt x="102" y="0"/>
                  </a:moveTo>
                  <a:cubicBezTo>
                    <a:pt x="63" y="36"/>
                    <a:pt x="24" y="73"/>
                    <a:pt x="12" y="120"/>
                  </a:cubicBezTo>
                  <a:cubicBezTo>
                    <a:pt x="0" y="167"/>
                    <a:pt x="13" y="226"/>
                    <a:pt x="27" y="28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2736" name="Line 32"/>
            <p:cNvSpPr>
              <a:spLocks noChangeAspect="1" noChangeShapeType="1"/>
            </p:cNvSpPr>
            <p:nvPr/>
          </p:nvSpPr>
          <p:spPr bwMode="auto">
            <a:xfrm flipH="1">
              <a:off x="548" y="2769"/>
              <a:ext cx="528" cy="4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7" name="Line 33"/>
            <p:cNvSpPr>
              <a:spLocks noChangeAspect="1" noChangeShapeType="1"/>
            </p:cNvSpPr>
            <p:nvPr/>
          </p:nvSpPr>
          <p:spPr bwMode="auto">
            <a:xfrm flipH="1" flipV="1">
              <a:off x="504" y="2142"/>
              <a:ext cx="84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8" name="Line 34"/>
            <p:cNvSpPr>
              <a:spLocks noChangeAspect="1" noChangeShapeType="1"/>
            </p:cNvSpPr>
            <p:nvPr/>
          </p:nvSpPr>
          <p:spPr bwMode="auto">
            <a:xfrm flipH="1" flipV="1">
              <a:off x="502" y="1544"/>
              <a:ext cx="985"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39" name="Line 35"/>
            <p:cNvSpPr>
              <a:spLocks noChangeAspect="1" noChangeShapeType="1"/>
            </p:cNvSpPr>
            <p:nvPr/>
          </p:nvSpPr>
          <p:spPr bwMode="auto">
            <a:xfrm flipV="1">
              <a:off x="4521" y="1592"/>
              <a:ext cx="889"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0" name="Line 36"/>
            <p:cNvSpPr>
              <a:spLocks noChangeAspect="1" noChangeShapeType="1"/>
            </p:cNvSpPr>
            <p:nvPr/>
          </p:nvSpPr>
          <p:spPr bwMode="auto">
            <a:xfrm flipV="1">
              <a:off x="4605" y="2180"/>
              <a:ext cx="781"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1" name="Arc 37"/>
            <p:cNvSpPr>
              <a:spLocks noChangeAspect="1"/>
            </p:cNvSpPr>
            <p:nvPr/>
          </p:nvSpPr>
          <p:spPr bwMode="auto">
            <a:xfrm flipH="1" flipV="1">
              <a:off x="2657" y="2242"/>
              <a:ext cx="678" cy="948"/>
            </a:xfrm>
            <a:custGeom>
              <a:avLst/>
              <a:gdLst>
                <a:gd name="T0" fmla="*/ 0 w 42074"/>
                <a:gd name="T1" fmla="*/ 0 h 43200"/>
                <a:gd name="T2" fmla="*/ 0 w 42074"/>
                <a:gd name="T3" fmla="*/ 0 h 43200"/>
                <a:gd name="T4" fmla="*/ 0 w 42074"/>
                <a:gd name="T5" fmla="*/ 0 h 43200"/>
                <a:gd name="T6" fmla="*/ 0 60000 65536"/>
                <a:gd name="T7" fmla="*/ 0 60000 65536"/>
                <a:gd name="T8" fmla="*/ 0 60000 65536"/>
                <a:gd name="T9" fmla="*/ 0 w 42074"/>
                <a:gd name="T10" fmla="*/ 0 h 43200"/>
                <a:gd name="T11" fmla="*/ 42074 w 42074"/>
                <a:gd name="T12" fmla="*/ 43200 h 43200"/>
              </a:gdLst>
              <a:ahLst/>
              <a:cxnLst>
                <a:cxn ang="T6">
                  <a:pos x="T0" y="T1"/>
                </a:cxn>
                <a:cxn ang="T7">
                  <a:pos x="T2" y="T3"/>
                </a:cxn>
                <a:cxn ang="T8">
                  <a:pos x="T4" y="T5"/>
                </a:cxn>
              </a:cxnLst>
              <a:rect l="T9" t="T10" r="T11" b="T12"/>
              <a:pathLst>
                <a:path w="42074" h="43200" fill="none" extrusionOk="0">
                  <a:moveTo>
                    <a:pt x="42074" y="28482"/>
                  </a:moveTo>
                  <a:cubicBezTo>
                    <a:pt x="39118" y="37275"/>
                    <a:pt x="30877" y="43199"/>
                    <a:pt x="21600" y="43200"/>
                  </a:cubicBezTo>
                  <a:cubicBezTo>
                    <a:pt x="9670" y="43200"/>
                    <a:pt x="0" y="33529"/>
                    <a:pt x="0" y="21600"/>
                  </a:cubicBezTo>
                  <a:cubicBezTo>
                    <a:pt x="0" y="9670"/>
                    <a:pt x="9670" y="0"/>
                    <a:pt x="21600" y="0"/>
                  </a:cubicBezTo>
                  <a:cubicBezTo>
                    <a:pt x="24546" y="-1"/>
                    <a:pt x="27461" y="602"/>
                    <a:pt x="30165" y="1771"/>
                  </a:cubicBezTo>
                </a:path>
                <a:path w="42074" h="43200" stroke="0" extrusionOk="0">
                  <a:moveTo>
                    <a:pt x="42074" y="28482"/>
                  </a:moveTo>
                  <a:cubicBezTo>
                    <a:pt x="39118" y="37275"/>
                    <a:pt x="30877" y="43199"/>
                    <a:pt x="21600" y="43200"/>
                  </a:cubicBezTo>
                  <a:cubicBezTo>
                    <a:pt x="9670" y="43200"/>
                    <a:pt x="0" y="33529"/>
                    <a:pt x="0" y="21600"/>
                  </a:cubicBezTo>
                  <a:cubicBezTo>
                    <a:pt x="0" y="9670"/>
                    <a:pt x="9670" y="0"/>
                    <a:pt x="21600" y="0"/>
                  </a:cubicBezTo>
                  <a:cubicBezTo>
                    <a:pt x="24546" y="-1"/>
                    <a:pt x="27461" y="602"/>
                    <a:pt x="30165" y="1771"/>
                  </a:cubicBezTo>
                  <a:lnTo>
                    <a:pt x="21600" y="21600"/>
                  </a:lnTo>
                  <a:lnTo>
                    <a:pt x="42074" y="28482"/>
                  </a:lnTo>
                  <a:close/>
                </a:path>
              </a:pathLst>
            </a:custGeom>
            <a:noFill/>
            <a:ln w="9525">
              <a:solidFill>
                <a:srgbClr val="000000"/>
              </a:solidFill>
              <a:round/>
              <a:headEnd type="stealth" w="sm" len="lg"/>
              <a:tailEnd type="none" w="sm"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2742" name="Line 38"/>
            <p:cNvSpPr>
              <a:spLocks noChangeAspect="1" noChangeShapeType="1"/>
            </p:cNvSpPr>
            <p:nvPr/>
          </p:nvSpPr>
          <p:spPr bwMode="auto">
            <a:xfrm>
              <a:off x="622" y="2736"/>
              <a:ext cx="4564"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3" name="Line 39"/>
            <p:cNvSpPr>
              <a:spLocks noChangeAspect="1" noChangeShapeType="1"/>
            </p:cNvSpPr>
            <p:nvPr/>
          </p:nvSpPr>
          <p:spPr bwMode="auto">
            <a:xfrm>
              <a:off x="1476" y="1426"/>
              <a:ext cx="0" cy="59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4" name="Line 40"/>
            <p:cNvSpPr>
              <a:spLocks noChangeAspect="1" noChangeShapeType="1"/>
            </p:cNvSpPr>
            <p:nvPr/>
          </p:nvSpPr>
          <p:spPr bwMode="auto">
            <a:xfrm>
              <a:off x="4497" y="1446"/>
              <a:ext cx="0" cy="59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5" name="Line 46"/>
            <p:cNvSpPr>
              <a:spLocks noChangeShapeType="1"/>
            </p:cNvSpPr>
            <p:nvPr/>
          </p:nvSpPr>
          <p:spPr bwMode="auto">
            <a:xfrm>
              <a:off x="1232" y="2176"/>
              <a:ext cx="476"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6" name="Line 47"/>
            <p:cNvSpPr>
              <a:spLocks noChangeShapeType="1"/>
            </p:cNvSpPr>
            <p:nvPr/>
          </p:nvSpPr>
          <p:spPr bwMode="auto">
            <a:xfrm>
              <a:off x="1232" y="3328"/>
              <a:ext cx="476"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7" name="Line 48"/>
            <p:cNvSpPr>
              <a:spLocks noChangeShapeType="1"/>
            </p:cNvSpPr>
            <p:nvPr/>
          </p:nvSpPr>
          <p:spPr bwMode="auto">
            <a:xfrm>
              <a:off x="4264" y="2200"/>
              <a:ext cx="476"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48" name="Line 49"/>
            <p:cNvSpPr>
              <a:spLocks noChangeShapeType="1"/>
            </p:cNvSpPr>
            <p:nvPr/>
          </p:nvSpPr>
          <p:spPr bwMode="auto">
            <a:xfrm>
              <a:off x="4272" y="3352"/>
              <a:ext cx="476"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、传感器调制 </a:t>
            </a:r>
          </a:p>
        </p:txBody>
      </p:sp>
    </p:spTree>
    <p:extLst>
      <p:ext uri="{BB962C8B-B14F-4D97-AF65-F5344CB8AC3E}">
        <p14:creationId xmlns:p14="http://schemas.microsoft.com/office/powerpoint/2010/main" val="35834859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、传感器调制 </a:t>
            </a:r>
          </a:p>
        </p:txBody>
      </p:sp>
      <p:grpSp>
        <p:nvGrpSpPr>
          <p:cNvPr id="713731" name="Group 4"/>
          <p:cNvGrpSpPr>
            <a:grpSpLocks noChangeAspect="1"/>
          </p:cNvGrpSpPr>
          <p:nvPr/>
        </p:nvGrpSpPr>
        <p:grpSpPr bwMode="auto">
          <a:xfrm>
            <a:off x="1989933" y="1489074"/>
            <a:ext cx="2562225" cy="4600575"/>
            <a:chOff x="5040" y="9096"/>
            <a:chExt cx="2880" cy="5171"/>
          </a:xfrm>
        </p:grpSpPr>
        <p:grpSp>
          <p:nvGrpSpPr>
            <p:cNvPr id="713732" name="Group 5"/>
            <p:cNvGrpSpPr>
              <a:grpSpLocks noChangeAspect="1"/>
            </p:cNvGrpSpPr>
            <p:nvPr/>
          </p:nvGrpSpPr>
          <p:grpSpPr bwMode="auto">
            <a:xfrm>
              <a:off x="5387" y="11546"/>
              <a:ext cx="864" cy="833"/>
              <a:chOff x="11580" y="8410"/>
              <a:chExt cx="1280" cy="2340"/>
            </a:xfrm>
          </p:grpSpPr>
          <p:sp>
            <p:nvSpPr>
              <p:cNvPr id="713733" name="Line 6"/>
              <p:cNvSpPr>
                <a:spLocks noChangeAspect="1" noChangeShapeType="1"/>
              </p:cNvSpPr>
              <p:nvPr/>
            </p:nvSpPr>
            <p:spPr bwMode="auto">
              <a:xfrm>
                <a:off x="11580" y="8410"/>
                <a:ext cx="1174" cy="23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34" name="Line 7"/>
              <p:cNvSpPr>
                <a:spLocks noChangeAspect="1" noChangeShapeType="1"/>
              </p:cNvSpPr>
              <p:nvPr/>
            </p:nvSpPr>
            <p:spPr bwMode="auto">
              <a:xfrm flipH="1">
                <a:off x="11677" y="8410"/>
                <a:ext cx="1183" cy="23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3735" name="Text Box 8"/>
            <p:cNvSpPr txBox="1">
              <a:spLocks noChangeAspect="1" noChangeArrowheads="1"/>
            </p:cNvSpPr>
            <p:nvPr/>
          </p:nvSpPr>
          <p:spPr bwMode="auto">
            <a:xfrm>
              <a:off x="5321" y="9131"/>
              <a:ext cx="41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rPr>
                <a:t>1</a:t>
              </a:r>
              <a:endParaRPr lang="en-US" altLang="zh-CN">
                <a:latin typeface="Times New Roman" panose="02020603050405020304" pitchFamily="18" charset="0"/>
              </a:endParaRPr>
            </a:p>
          </p:txBody>
        </p:sp>
        <p:sp>
          <p:nvSpPr>
            <p:cNvPr id="713736" name="Text Box 9"/>
            <p:cNvSpPr txBox="1">
              <a:spLocks noChangeAspect="1" noChangeArrowheads="1"/>
            </p:cNvSpPr>
            <p:nvPr/>
          </p:nvSpPr>
          <p:spPr bwMode="auto">
            <a:xfrm>
              <a:off x="6660" y="10563"/>
              <a:ext cx="40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rPr>
                <a:t>5</a:t>
              </a:r>
              <a:endParaRPr lang="en-US" altLang="zh-CN">
                <a:latin typeface="Times New Roman" panose="02020603050405020304" pitchFamily="18" charset="0"/>
              </a:endParaRPr>
            </a:p>
          </p:txBody>
        </p:sp>
        <p:sp>
          <p:nvSpPr>
            <p:cNvPr id="713737" name="Text Box 10"/>
            <p:cNvSpPr txBox="1">
              <a:spLocks noChangeAspect="1" noChangeArrowheads="1"/>
            </p:cNvSpPr>
            <p:nvPr/>
          </p:nvSpPr>
          <p:spPr bwMode="auto">
            <a:xfrm>
              <a:off x="5164" y="9919"/>
              <a:ext cx="40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rPr>
                <a:t>2</a:t>
              </a:r>
              <a:endParaRPr lang="en-US" altLang="zh-CN">
                <a:latin typeface="Times New Roman" panose="02020603050405020304" pitchFamily="18" charset="0"/>
              </a:endParaRPr>
            </a:p>
          </p:txBody>
        </p:sp>
        <p:sp>
          <p:nvSpPr>
            <p:cNvPr id="713738" name="Text Box 11"/>
            <p:cNvSpPr txBox="1">
              <a:spLocks noChangeAspect="1" noChangeArrowheads="1"/>
            </p:cNvSpPr>
            <p:nvPr/>
          </p:nvSpPr>
          <p:spPr bwMode="auto">
            <a:xfrm>
              <a:off x="6225" y="10221"/>
              <a:ext cx="384"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rPr>
                <a:t>4</a:t>
              </a:r>
              <a:endParaRPr lang="en-US" altLang="zh-CN">
                <a:latin typeface="Times New Roman" panose="02020603050405020304" pitchFamily="18" charset="0"/>
              </a:endParaRPr>
            </a:p>
          </p:txBody>
        </p:sp>
        <p:sp>
          <p:nvSpPr>
            <p:cNvPr id="713739" name="Text Box 12"/>
            <p:cNvSpPr txBox="1">
              <a:spLocks noChangeAspect="1" noChangeArrowheads="1"/>
            </p:cNvSpPr>
            <p:nvPr/>
          </p:nvSpPr>
          <p:spPr bwMode="auto">
            <a:xfrm>
              <a:off x="6480" y="9623"/>
              <a:ext cx="365"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rPr>
                <a:t>3</a:t>
              </a:r>
              <a:endParaRPr lang="en-US" altLang="zh-CN">
                <a:latin typeface="Times New Roman" panose="02020603050405020304" pitchFamily="18" charset="0"/>
              </a:endParaRPr>
            </a:p>
          </p:txBody>
        </p:sp>
        <p:grpSp>
          <p:nvGrpSpPr>
            <p:cNvPr id="713740" name="Group 13"/>
            <p:cNvGrpSpPr>
              <a:grpSpLocks noChangeAspect="1"/>
            </p:cNvGrpSpPr>
            <p:nvPr/>
          </p:nvGrpSpPr>
          <p:grpSpPr bwMode="auto">
            <a:xfrm>
              <a:off x="5939" y="10942"/>
              <a:ext cx="1981" cy="553"/>
              <a:chOff x="9375" y="9128"/>
              <a:chExt cx="3582" cy="875"/>
            </a:xfrm>
          </p:grpSpPr>
          <p:sp>
            <p:nvSpPr>
              <p:cNvPr id="713741" name="Rectangle 14"/>
              <p:cNvSpPr>
                <a:spLocks noChangeAspect="1" noChangeArrowheads="1"/>
              </p:cNvSpPr>
              <p:nvPr/>
            </p:nvSpPr>
            <p:spPr bwMode="auto">
              <a:xfrm rot="5400000">
                <a:off x="12419" y="9348"/>
                <a:ext cx="646" cy="43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42" name="Rectangle 15" descr="棕色大理石"/>
              <p:cNvSpPr>
                <a:spLocks noChangeAspect="1" noChangeArrowheads="1"/>
              </p:cNvSpPr>
              <p:nvPr/>
            </p:nvSpPr>
            <p:spPr bwMode="auto">
              <a:xfrm rot="5400000">
                <a:off x="11107" y="7396"/>
                <a:ext cx="117" cy="358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43" name="Rectangle 16" descr="棕色大理石"/>
              <p:cNvSpPr>
                <a:spLocks noChangeAspect="1" noChangeArrowheads="1"/>
              </p:cNvSpPr>
              <p:nvPr/>
            </p:nvSpPr>
            <p:spPr bwMode="auto">
              <a:xfrm rot="5400000">
                <a:off x="11109" y="8156"/>
                <a:ext cx="117" cy="357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13744" name="Rectangle 17"/>
            <p:cNvSpPr>
              <a:spLocks noChangeAspect="1" noChangeArrowheads="1"/>
            </p:cNvSpPr>
            <p:nvPr/>
          </p:nvSpPr>
          <p:spPr bwMode="auto">
            <a:xfrm rot="5400000">
              <a:off x="6882" y="11038"/>
              <a:ext cx="273" cy="372"/>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45" name="Line 18"/>
            <p:cNvSpPr>
              <a:spLocks noChangeAspect="1" noChangeShapeType="1"/>
            </p:cNvSpPr>
            <p:nvPr/>
          </p:nvSpPr>
          <p:spPr bwMode="auto">
            <a:xfrm rot="5400000">
              <a:off x="5125" y="11235"/>
              <a:ext cx="469"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46" name="Line 19"/>
            <p:cNvSpPr>
              <a:spLocks noChangeAspect="1" noChangeShapeType="1"/>
            </p:cNvSpPr>
            <p:nvPr/>
          </p:nvSpPr>
          <p:spPr bwMode="auto">
            <a:xfrm rot="5400000">
              <a:off x="6029" y="11242"/>
              <a:ext cx="4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47" name="Line 20"/>
            <p:cNvSpPr>
              <a:spLocks noChangeAspect="1" noChangeShapeType="1"/>
            </p:cNvSpPr>
            <p:nvPr/>
          </p:nvSpPr>
          <p:spPr bwMode="auto">
            <a:xfrm rot="5400000" flipV="1">
              <a:off x="5342" y="10097"/>
              <a:ext cx="1398" cy="40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48" name="Line 21"/>
            <p:cNvSpPr>
              <a:spLocks noChangeAspect="1" noChangeShapeType="1"/>
            </p:cNvSpPr>
            <p:nvPr/>
          </p:nvSpPr>
          <p:spPr bwMode="auto">
            <a:xfrm rot="5400000">
              <a:off x="4896" y="10071"/>
              <a:ext cx="1398" cy="4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49" name="Rectangle 22"/>
            <p:cNvSpPr>
              <a:spLocks noChangeAspect="1" noChangeArrowheads="1"/>
            </p:cNvSpPr>
            <p:nvPr/>
          </p:nvSpPr>
          <p:spPr bwMode="auto">
            <a:xfrm rot="5400000">
              <a:off x="6477" y="11039"/>
              <a:ext cx="273" cy="370"/>
            </a:xfrm>
            <a:prstGeom prst="rect">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50" name="Rectangle 23"/>
            <p:cNvSpPr>
              <a:spLocks noChangeAspect="1" noChangeArrowheads="1"/>
            </p:cNvSpPr>
            <p:nvPr/>
          </p:nvSpPr>
          <p:spPr bwMode="auto">
            <a:xfrm rot="5400000">
              <a:off x="5490" y="9778"/>
              <a:ext cx="650" cy="656"/>
            </a:xfrm>
            <a:prstGeom prst="rect">
              <a:avLst/>
            </a:prstGeom>
            <a:solidFill>
              <a:srgbClr val="CC99FF">
                <a:alpha val="50195"/>
              </a:srgbClr>
            </a:solidFill>
            <a:ln w="19050">
              <a:solidFill>
                <a:srgbClr val="3366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51" name="Line 24"/>
            <p:cNvSpPr>
              <a:spLocks noChangeAspect="1" noChangeShapeType="1"/>
            </p:cNvSpPr>
            <p:nvPr/>
          </p:nvSpPr>
          <p:spPr bwMode="auto">
            <a:xfrm rot="5400000">
              <a:off x="5492" y="9776"/>
              <a:ext cx="651" cy="656"/>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52" name="Line 25"/>
            <p:cNvSpPr>
              <a:spLocks noChangeAspect="1" noChangeShapeType="1"/>
            </p:cNvSpPr>
            <p:nvPr/>
          </p:nvSpPr>
          <p:spPr bwMode="auto">
            <a:xfrm rot="10800000" flipV="1">
              <a:off x="5596" y="10108"/>
              <a:ext cx="814" cy="20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53" name="Line 26"/>
            <p:cNvSpPr>
              <a:spLocks noChangeAspect="1" noChangeShapeType="1"/>
            </p:cNvSpPr>
            <p:nvPr/>
          </p:nvSpPr>
          <p:spPr bwMode="auto">
            <a:xfrm rot="10800000">
              <a:off x="5948" y="9992"/>
              <a:ext cx="449" cy="11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3754" name="Group 27"/>
            <p:cNvGrpSpPr>
              <a:grpSpLocks noChangeAspect="1"/>
            </p:cNvGrpSpPr>
            <p:nvPr/>
          </p:nvGrpSpPr>
          <p:grpSpPr bwMode="auto">
            <a:xfrm rot="10800000" flipH="1">
              <a:off x="6477" y="9933"/>
              <a:ext cx="594" cy="348"/>
              <a:chOff x="8765" y="9000"/>
              <a:chExt cx="2160" cy="1200"/>
            </a:xfrm>
          </p:grpSpPr>
          <p:sp>
            <p:nvSpPr>
              <p:cNvPr id="713755" name="Oval 28"/>
              <p:cNvSpPr>
                <a:spLocks noChangeAspect="1" noChangeArrowheads="1"/>
              </p:cNvSpPr>
              <p:nvPr/>
            </p:nvSpPr>
            <p:spPr bwMode="auto">
              <a:xfrm>
                <a:off x="8765" y="9240"/>
                <a:ext cx="660" cy="720"/>
              </a:xfrm>
              <a:prstGeom prst="ellipse">
                <a:avLst/>
              </a:prstGeom>
              <a:solidFill>
                <a:srgbClr val="99CC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56" name="Rectangle 29"/>
              <p:cNvSpPr>
                <a:spLocks noChangeAspect="1" noChangeArrowheads="1"/>
              </p:cNvSpPr>
              <p:nvPr/>
            </p:nvSpPr>
            <p:spPr bwMode="auto">
              <a:xfrm>
                <a:off x="9065" y="9212"/>
                <a:ext cx="780" cy="780"/>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57" name="Rectangle 30"/>
              <p:cNvSpPr>
                <a:spLocks noChangeAspect="1" noChangeArrowheads="1"/>
              </p:cNvSpPr>
              <p:nvPr/>
            </p:nvSpPr>
            <p:spPr bwMode="auto">
              <a:xfrm>
                <a:off x="9845" y="9000"/>
                <a:ext cx="120" cy="1200"/>
              </a:xfrm>
              <a:prstGeom prst="rect">
                <a:avLst/>
              </a:prstGeom>
              <a:solidFill>
                <a:srgbClr val="FFCC99"/>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58" name="Line 31"/>
              <p:cNvSpPr>
                <a:spLocks noChangeAspect="1" noChangeShapeType="1"/>
              </p:cNvSpPr>
              <p:nvPr/>
            </p:nvSpPr>
            <p:spPr bwMode="auto">
              <a:xfrm>
                <a:off x="9965" y="9360"/>
                <a:ext cx="9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59" name="Line 32"/>
              <p:cNvSpPr>
                <a:spLocks noChangeAspect="1" noChangeShapeType="1"/>
              </p:cNvSpPr>
              <p:nvPr/>
            </p:nvSpPr>
            <p:spPr bwMode="auto">
              <a:xfrm>
                <a:off x="9965" y="9780"/>
                <a:ext cx="9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3760" name="Line 33"/>
            <p:cNvSpPr>
              <a:spLocks noChangeAspect="1" noChangeShapeType="1"/>
            </p:cNvSpPr>
            <p:nvPr/>
          </p:nvSpPr>
          <p:spPr bwMode="auto">
            <a:xfrm rot="5400000" flipH="1" flipV="1">
              <a:off x="6368" y="9579"/>
              <a:ext cx="3" cy="1061"/>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61" name="Oval 34"/>
            <p:cNvSpPr>
              <a:spLocks noChangeAspect="1" noChangeArrowheads="1"/>
            </p:cNvSpPr>
            <p:nvPr/>
          </p:nvSpPr>
          <p:spPr bwMode="auto">
            <a:xfrm rot="-5400000">
              <a:off x="5741" y="11944"/>
              <a:ext cx="146" cy="892"/>
            </a:xfrm>
            <a:prstGeom prst="ellipse">
              <a:avLst/>
            </a:prstGeom>
            <a:solidFill>
              <a:srgbClr val="00CCFF"/>
            </a:solidFill>
            <a:ln w="19050">
              <a:solidFill>
                <a:srgbClr val="3366FF"/>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62" name="Oval 35"/>
            <p:cNvSpPr>
              <a:spLocks noChangeAspect="1" noChangeArrowheads="1"/>
            </p:cNvSpPr>
            <p:nvPr/>
          </p:nvSpPr>
          <p:spPr bwMode="auto">
            <a:xfrm rot="5400000">
              <a:off x="5700" y="10455"/>
              <a:ext cx="213" cy="971"/>
            </a:xfrm>
            <a:prstGeom prst="ellipse">
              <a:avLst/>
            </a:prstGeom>
            <a:solidFill>
              <a:srgbClr val="00CCFF"/>
            </a:solidFill>
            <a:ln w="19050">
              <a:solidFill>
                <a:srgbClr val="3366FF"/>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63" name="Oval 36"/>
            <p:cNvSpPr>
              <a:spLocks noChangeAspect="1" noChangeArrowheads="1"/>
            </p:cNvSpPr>
            <p:nvPr/>
          </p:nvSpPr>
          <p:spPr bwMode="auto">
            <a:xfrm rot="5400000">
              <a:off x="5699" y="10989"/>
              <a:ext cx="213" cy="973"/>
            </a:xfrm>
            <a:prstGeom prst="ellipse">
              <a:avLst/>
            </a:prstGeom>
            <a:solidFill>
              <a:srgbClr val="00CCFF"/>
            </a:solidFill>
            <a:ln w="19050">
              <a:solidFill>
                <a:srgbClr val="3366FF"/>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64" name="Text Box 37"/>
            <p:cNvSpPr txBox="1">
              <a:spLocks noChangeAspect="1" noChangeArrowheads="1"/>
            </p:cNvSpPr>
            <p:nvPr/>
          </p:nvSpPr>
          <p:spPr bwMode="auto">
            <a:xfrm>
              <a:off x="5040" y="11089"/>
              <a:ext cx="39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rPr>
                <a:t>6</a:t>
              </a:r>
              <a:endParaRPr lang="en-US" altLang="zh-CN">
                <a:latin typeface="Times New Roman" panose="02020603050405020304" pitchFamily="18" charset="0"/>
              </a:endParaRPr>
            </a:p>
          </p:txBody>
        </p:sp>
        <p:sp>
          <p:nvSpPr>
            <p:cNvPr id="713765" name="Text Box 38"/>
            <p:cNvSpPr txBox="1">
              <a:spLocks noChangeAspect="1" noChangeArrowheads="1"/>
            </p:cNvSpPr>
            <p:nvPr/>
          </p:nvSpPr>
          <p:spPr bwMode="auto">
            <a:xfrm>
              <a:off x="6171" y="12484"/>
              <a:ext cx="677" cy="500"/>
            </a:xfrm>
            <a:prstGeom prst="rect">
              <a:avLst/>
            </a:prstGeom>
            <a:solidFill>
              <a:srgbClr val="FFFFFF"/>
            </a:solidFill>
            <a:ln w="19050">
              <a:solidFill>
                <a:srgbClr val="FFFF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rPr>
                <a:t>7</a:t>
              </a:r>
              <a:endParaRPr lang="en-US" altLang="zh-CN">
                <a:latin typeface="Times New Roman" panose="02020603050405020304" pitchFamily="18" charset="0"/>
              </a:endParaRPr>
            </a:p>
          </p:txBody>
        </p:sp>
        <p:sp>
          <p:nvSpPr>
            <p:cNvPr id="713766" name="Line 39"/>
            <p:cNvSpPr>
              <a:spLocks noChangeAspect="1" noChangeShapeType="1"/>
            </p:cNvSpPr>
            <p:nvPr/>
          </p:nvSpPr>
          <p:spPr bwMode="auto">
            <a:xfrm>
              <a:off x="6509" y="11537"/>
              <a:ext cx="0" cy="546"/>
            </a:xfrm>
            <a:prstGeom prst="line">
              <a:avLst/>
            </a:prstGeom>
            <a:noFill/>
            <a:ln w="9525">
              <a:solidFill>
                <a:srgbClr val="000000"/>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713767" name="Group 40"/>
            <p:cNvGrpSpPr>
              <a:grpSpLocks noChangeAspect="1"/>
            </p:cNvGrpSpPr>
            <p:nvPr/>
          </p:nvGrpSpPr>
          <p:grpSpPr bwMode="auto">
            <a:xfrm>
              <a:off x="5334" y="12432"/>
              <a:ext cx="963" cy="1589"/>
              <a:chOff x="5334" y="13892"/>
              <a:chExt cx="963" cy="1900"/>
            </a:xfrm>
          </p:grpSpPr>
          <p:sp>
            <p:nvSpPr>
              <p:cNvPr id="713768" name="Oval 41"/>
              <p:cNvSpPr>
                <a:spLocks noChangeAspect="1" noChangeArrowheads="1"/>
              </p:cNvSpPr>
              <p:nvPr/>
            </p:nvSpPr>
            <p:spPr bwMode="auto">
              <a:xfrm rot="-5400000">
                <a:off x="5725" y="14130"/>
                <a:ext cx="170" cy="891"/>
              </a:xfrm>
              <a:prstGeom prst="ellipse">
                <a:avLst/>
              </a:prstGeom>
              <a:solidFill>
                <a:srgbClr val="00CCFF"/>
              </a:solidFill>
              <a:ln w="19050">
                <a:solidFill>
                  <a:srgbClr val="3366FF"/>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69" name="Line 42"/>
              <p:cNvSpPr>
                <a:spLocks noChangeAspect="1" noChangeShapeType="1"/>
              </p:cNvSpPr>
              <p:nvPr/>
            </p:nvSpPr>
            <p:spPr bwMode="auto">
              <a:xfrm rot="-5400000">
                <a:off x="5841" y="14247"/>
                <a:ext cx="709"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70" name="Line 43"/>
              <p:cNvSpPr>
                <a:spLocks noChangeAspect="1" noChangeShapeType="1"/>
              </p:cNvSpPr>
              <p:nvPr/>
            </p:nvSpPr>
            <p:spPr bwMode="auto">
              <a:xfrm rot="-5400000">
                <a:off x="5082" y="14247"/>
                <a:ext cx="709"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71" name="Line 44"/>
              <p:cNvSpPr>
                <a:spLocks noChangeAspect="1" noChangeShapeType="1"/>
              </p:cNvSpPr>
              <p:nvPr/>
            </p:nvSpPr>
            <p:spPr bwMode="auto">
              <a:xfrm rot="10800000" flipV="1">
                <a:off x="5821" y="14601"/>
                <a:ext cx="372" cy="9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72" name="Line 45"/>
              <p:cNvSpPr>
                <a:spLocks noChangeAspect="1" noChangeShapeType="1"/>
              </p:cNvSpPr>
              <p:nvPr/>
            </p:nvSpPr>
            <p:spPr bwMode="auto">
              <a:xfrm rot="10800000" flipH="1" flipV="1">
                <a:off x="5434" y="14584"/>
                <a:ext cx="376" cy="93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73" name="Rectangle 46"/>
              <p:cNvSpPr>
                <a:spLocks noChangeAspect="1" noChangeArrowheads="1"/>
              </p:cNvSpPr>
              <p:nvPr/>
            </p:nvSpPr>
            <p:spPr bwMode="auto">
              <a:xfrm>
                <a:off x="5334" y="15553"/>
                <a:ext cx="963" cy="239"/>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13774" name="Rectangle 47"/>
            <p:cNvSpPr>
              <a:spLocks noChangeAspect="1" noChangeArrowheads="1"/>
            </p:cNvSpPr>
            <p:nvPr/>
          </p:nvSpPr>
          <p:spPr bwMode="auto">
            <a:xfrm rot="5400000">
              <a:off x="5615" y="9246"/>
              <a:ext cx="422" cy="222"/>
            </a:xfrm>
            <a:prstGeom prst="rect">
              <a:avLst/>
            </a:prstGeom>
            <a:solidFill>
              <a:srgbClr val="993300"/>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75" name="Text Box 48"/>
            <p:cNvSpPr txBox="1">
              <a:spLocks noChangeAspect="1" noChangeArrowheads="1"/>
            </p:cNvSpPr>
            <p:nvPr/>
          </p:nvSpPr>
          <p:spPr bwMode="auto">
            <a:xfrm>
              <a:off x="6240" y="13747"/>
              <a:ext cx="67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00"/>
                  </a:solidFill>
                </a:rPr>
                <a:t>8</a:t>
              </a:r>
              <a:endParaRPr lang="en-US" altLang="zh-CN">
                <a:latin typeface="Times New Roman" panose="02020603050405020304" pitchFamily="18" charset="0"/>
              </a:endParaRPr>
            </a:p>
          </p:txBody>
        </p:sp>
        <p:sp>
          <p:nvSpPr>
            <p:cNvPr id="713776" name="Line 49"/>
            <p:cNvSpPr>
              <a:spLocks noChangeAspect="1" noChangeShapeType="1"/>
            </p:cNvSpPr>
            <p:nvPr/>
          </p:nvSpPr>
          <p:spPr bwMode="auto">
            <a:xfrm rot="5400000" flipV="1">
              <a:off x="3243" y="11682"/>
              <a:ext cx="5171"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3777" name="Group 50"/>
            <p:cNvGrpSpPr>
              <a:grpSpLocks noChangeAspect="1"/>
            </p:cNvGrpSpPr>
            <p:nvPr/>
          </p:nvGrpSpPr>
          <p:grpSpPr bwMode="auto">
            <a:xfrm>
              <a:off x="6360" y="9915"/>
              <a:ext cx="119" cy="374"/>
              <a:chOff x="8277" y="12360"/>
              <a:chExt cx="119" cy="374"/>
            </a:xfrm>
          </p:grpSpPr>
          <p:sp>
            <p:nvSpPr>
              <p:cNvPr id="713778" name="Rectangle 51"/>
              <p:cNvSpPr>
                <a:spLocks noChangeAspect="1" noChangeArrowheads="1"/>
              </p:cNvSpPr>
              <p:nvPr/>
            </p:nvSpPr>
            <p:spPr bwMode="auto">
              <a:xfrm>
                <a:off x="8280" y="12360"/>
                <a:ext cx="108" cy="374"/>
              </a:xfrm>
              <a:prstGeom prst="rect">
                <a:avLst/>
              </a:prstGeom>
              <a:solidFill>
                <a:srgbClr val="000000"/>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3779" name="Rectangle 52"/>
              <p:cNvSpPr>
                <a:spLocks noChangeAspect="1" noChangeArrowheads="1"/>
              </p:cNvSpPr>
              <p:nvPr/>
            </p:nvSpPr>
            <p:spPr bwMode="auto">
              <a:xfrm>
                <a:off x="8277" y="12531"/>
                <a:ext cx="119"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grpSp>
        <p:nvGrpSpPr>
          <p:cNvPr id="713781" name="Group 81"/>
          <p:cNvGrpSpPr>
            <a:grpSpLocks/>
          </p:cNvGrpSpPr>
          <p:nvPr/>
        </p:nvGrpSpPr>
        <p:grpSpPr bwMode="auto">
          <a:xfrm>
            <a:off x="6153151" y="2589213"/>
            <a:ext cx="3794125" cy="2982912"/>
            <a:chOff x="2916" y="1631"/>
            <a:chExt cx="2390" cy="1879"/>
          </a:xfrm>
        </p:grpSpPr>
        <p:sp>
          <p:nvSpPr>
            <p:cNvPr id="713782" name="Line 58"/>
            <p:cNvSpPr>
              <a:spLocks noChangeShapeType="1"/>
            </p:cNvSpPr>
            <p:nvPr/>
          </p:nvSpPr>
          <p:spPr bwMode="auto">
            <a:xfrm>
              <a:off x="3046" y="2806"/>
              <a:ext cx="2131"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3783" name="Freeform 59"/>
            <p:cNvSpPr>
              <a:spLocks/>
            </p:cNvSpPr>
            <p:nvPr/>
          </p:nvSpPr>
          <p:spPr bwMode="auto">
            <a:xfrm>
              <a:off x="3049" y="2103"/>
              <a:ext cx="464" cy="703"/>
            </a:xfrm>
            <a:custGeom>
              <a:avLst/>
              <a:gdLst>
                <a:gd name="T0" fmla="*/ 0 w 839"/>
                <a:gd name="T1" fmla="*/ 508 h 827"/>
                <a:gd name="T2" fmla="*/ 34 w 839"/>
                <a:gd name="T3" fmla="*/ 176 h 827"/>
                <a:gd name="T4" fmla="*/ 44 w 839"/>
                <a:gd name="T5" fmla="*/ 90 h 827"/>
                <a:gd name="T6" fmla="*/ 50 w 839"/>
                <a:gd name="T7" fmla="*/ 54 h 827"/>
                <a:gd name="T8" fmla="*/ 58 w 839"/>
                <a:gd name="T9" fmla="*/ 17 h 827"/>
                <a:gd name="T10" fmla="*/ 67 w 839"/>
                <a:gd name="T11" fmla="*/ 4 h 827"/>
                <a:gd name="T12" fmla="*/ 74 w 839"/>
                <a:gd name="T13" fmla="*/ 4 h 827"/>
                <a:gd name="T14" fmla="*/ 81 w 839"/>
                <a:gd name="T15" fmla="*/ 17 h 827"/>
                <a:gd name="T16" fmla="*/ 96 w 839"/>
                <a:gd name="T17" fmla="*/ 103 h 827"/>
                <a:gd name="T18" fmla="*/ 111 w 839"/>
                <a:gd name="T19" fmla="*/ 225 h 827"/>
                <a:gd name="T20" fmla="*/ 128 w 839"/>
                <a:gd name="T21" fmla="*/ 373 h 827"/>
                <a:gd name="T22" fmla="*/ 142 w 839"/>
                <a:gd name="T23" fmla="*/ 508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84" name="Freeform 60"/>
            <p:cNvSpPr>
              <a:spLocks/>
            </p:cNvSpPr>
            <p:nvPr/>
          </p:nvSpPr>
          <p:spPr bwMode="auto">
            <a:xfrm>
              <a:off x="3975" y="2103"/>
              <a:ext cx="462" cy="703"/>
            </a:xfrm>
            <a:custGeom>
              <a:avLst/>
              <a:gdLst>
                <a:gd name="T0" fmla="*/ 0 w 839"/>
                <a:gd name="T1" fmla="*/ 508 h 827"/>
                <a:gd name="T2" fmla="*/ 34 w 839"/>
                <a:gd name="T3" fmla="*/ 176 h 827"/>
                <a:gd name="T4" fmla="*/ 44 w 839"/>
                <a:gd name="T5" fmla="*/ 90 h 827"/>
                <a:gd name="T6" fmla="*/ 50 w 839"/>
                <a:gd name="T7" fmla="*/ 54 h 827"/>
                <a:gd name="T8" fmla="*/ 57 w 839"/>
                <a:gd name="T9" fmla="*/ 17 h 827"/>
                <a:gd name="T10" fmla="*/ 67 w 839"/>
                <a:gd name="T11" fmla="*/ 4 h 827"/>
                <a:gd name="T12" fmla="*/ 73 w 839"/>
                <a:gd name="T13" fmla="*/ 4 h 827"/>
                <a:gd name="T14" fmla="*/ 80 w 839"/>
                <a:gd name="T15" fmla="*/ 17 h 827"/>
                <a:gd name="T16" fmla="*/ 95 w 839"/>
                <a:gd name="T17" fmla="*/ 103 h 827"/>
                <a:gd name="T18" fmla="*/ 110 w 839"/>
                <a:gd name="T19" fmla="*/ 225 h 827"/>
                <a:gd name="T20" fmla="*/ 127 w 839"/>
                <a:gd name="T21" fmla="*/ 373 h 827"/>
                <a:gd name="T22" fmla="*/ 140 w 839"/>
                <a:gd name="T23" fmla="*/ 508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85" name="Freeform 61"/>
            <p:cNvSpPr>
              <a:spLocks/>
            </p:cNvSpPr>
            <p:nvPr/>
          </p:nvSpPr>
          <p:spPr bwMode="auto">
            <a:xfrm flipV="1">
              <a:off x="3513" y="2806"/>
              <a:ext cx="461" cy="704"/>
            </a:xfrm>
            <a:custGeom>
              <a:avLst/>
              <a:gdLst>
                <a:gd name="T0" fmla="*/ 0 w 839"/>
                <a:gd name="T1" fmla="*/ 510 h 827"/>
                <a:gd name="T2" fmla="*/ 33 w 839"/>
                <a:gd name="T3" fmla="*/ 177 h 827"/>
                <a:gd name="T4" fmla="*/ 43 w 839"/>
                <a:gd name="T5" fmla="*/ 90 h 827"/>
                <a:gd name="T6" fmla="*/ 49 w 839"/>
                <a:gd name="T7" fmla="*/ 54 h 827"/>
                <a:gd name="T8" fmla="*/ 57 w 839"/>
                <a:gd name="T9" fmla="*/ 17 h 827"/>
                <a:gd name="T10" fmla="*/ 66 w 839"/>
                <a:gd name="T11" fmla="*/ 4 h 827"/>
                <a:gd name="T12" fmla="*/ 73 w 839"/>
                <a:gd name="T13" fmla="*/ 4 h 827"/>
                <a:gd name="T14" fmla="*/ 80 w 839"/>
                <a:gd name="T15" fmla="*/ 17 h 827"/>
                <a:gd name="T16" fmla="*/ 94 w 839"/>
                <a:gd name="T17" fmla="*/ 103 h 827"/>
                <a:gd name="T18" fmla="*/ 109 w 839"/>
                <a:gd name="T19" fmla="*/ 226 h 827"/>
                <a:gd name="T20" fmla="*/ 126 w 839"/>
                <a:gd name="T21" fmla="*/ 375 h 827"/>
                <a:gd name="T22" fmla="*/ 139 w 839"/>
                <a:gd name="T23" fmla="*/ 510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86" name="Freeform 62"/>
            <p:cNvSpPr>
              <a:spLocks/>
            </p:cNvSpPr>
            <p:nvPr/>
          </p:nvSpPr>
          <p:spPr bwMode="auto">
            <a:xfrm flipV="1">
              <a:off x="4438" y="2806"/>
              <a:ext cx="463" cy="704"/>
            </a:xfrm>
            <a:custGeom>
              <a:avLst/>
              <a:gdLst>
                <a:gd name="T0" fmla="*/ 0 w 839"/>
                <a:gd name="T1" fmla="*/ 510 h 827"/>
                <a:gd name="T2" fmla="*/ 34 w 839"/>
                <a:gd name="T3" fmla="*/ 177 h 827"/>
                <a:gd name="T4" fmla="*/ 44 w 839"/>
                <a:gd name="T5" fmla="*/ 90 h 827"/>
                <a:gd name="T6" fmla="*/ 50 w 839"/>
                <a:gd name="T7" fmla="*/ 54 h 827"/>
                <a:gd name="T8" fmla="*/ 57 w 839"/>
                <a:gd name="T9" fmla="*/ 17 h 827"/>
                <a:gd name="T10" fmla="*/ 67 w 839"/>
                <a:gd name="T11" fmla="*/ 4 h 827"/>
                <a:gd name="T12" fmla="*/ 74 w 839"/>
                <a:gd name="T13" fmla="*/ 4 h 827"/>
                <a:gd name="T14" fmla="*/ 81 w 839"/>
                <a:gd name="T15" fmla="*/ 17 h 827"/>
                <a:gd name="T16" fmla="*/ 95 w 839"/>
                <a:gd name="T17" fmla="*/ 103 h 827"/>
                <a:gd name="T18" fmla="*/ 111 w 839"/>
                <a:gd name="T19" fmla="*/ 226 h 827"/>
                <a:gd name="T20" fmla="*/ 127 w 839"/>
                <a:gd name="T21" fmla="*/ 375 h 827"/>
                <a:gd name="T22" fmla="*/ 141 w 839"/>
                <a:gd name="T23" fmla="*/ 510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87" name="Text Box 63"/>
            <p:cNvSpPr txBox="1">
              <a:spLocks noChangeArrowheads="1"/>
            </p:cNvSpPr>
            <p:nvPr/>
          </p:nvSpPr>
          <p:spPr bwMode="auto">
            <a:xfrm>
              <a:off x="2916" y="2728"/>
              <a:ext cx="14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00"/>
                  </a:solidFill>
                  <a:ea typeface="'宋体"/>
                  <a:cs typeface="'宋体"/>
                </a:rPr>
                <a:t>O</a:t>
              </a:r>
              <a:endParaRPr lang="en-US" altLang="zh-CN">
                <a:latin typeface="Times New Roman" panose="02020603050405020304" pitchFamily="18" charset="0"/>
              </a:endParaRPr>
            </a:p>
          </p:txBody>
        </p:sp>
        <p:sp>
          <p:nvSpPr>
            <p:cNvPr id="713788" name="Text Box 64"/>
            <p:cNvSpPr txBox="1">
              <a:spLocks noChangeArrowheads="1"/>
            </p:cNvSpPr>
            <p:nvPr/>
          </p:nvSpPr>
          <p:spPr bwMode="auto">
            <a:xfrm>
              <a:off x="2940" y="1631"/>
              <a:ext cx="241"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00"/>
                  </a:solidFill>
                </a:rPr>
                <a:t>I</a:t>
              </a:r>
              <a:endParaRPr lang="en-US" altLang="zh-CN">
                <a:latin typeface="Times New Roman" panose="02020603050405020304" pitchFamily="18" charset="0"/>
              </a:endParaRPr>
            </a:p>
          </p:txBody>
        </p:sp>
        <p:sp>
          <p:nvSpPr>
            <p:cNvPr id="713789" name="Freeform 65"/>
            <p:cNvSpPr>
              <a:spLocks/>
            </p:cNvSpPr>
            <p:nvPr/>
          </p:nvSpPr>
          <p:spPr bwMode="auto">
            <a:xfrm>
              <a:off x="3085" y="1982"/>
              <a:ext cx="27" cy="822"/>
            </a:xfrm>
            <a:custGeom>
              <a:avLst/>
              <a:gdLst>
                <a:gd name="T0" fmla="*/ 0 w 839"/>
                <a:gd name="T1" fmla="*/ 812 h 827"/>
                <a:gd name="T2" fmla="*/ 0 w 839"/>
                <a:gd name="T3" fmla="*/ 281 h 827"/>
                <a:gd name="T4" fmla="*/ 0 w 839"/>
                <a:gd name="T5" fmla="*/ 144 h 827"/>
                <a:gd name="T6" fmla="*/ 0 w 839"/>
                <a:gd name="T7" fmla="*/ 84 h 827"/>
                <a:gd name="T8" fmla="*/ 0 w 839"/>
                <a:gd name="T9" fmla="*/ 27 h 827"/>
                <a:gd name="T10" fmla="*/ 0 w 839"/>
                <a:gd name="T11" fmla="*/ 7 h 827"/>
                <a:gd name="T12" fmla="*/ 0 w 839"/>
                <a:gd name="T13" fmla="*/ 7 h 827"/>
                <a:gd name="T14" fmla="*/ 0 w 839"/>
                <a:gd name="T15" fmla="*/ 27 h 827"/>
                <a:gd name="T16" fmla="*/ 0 w 839"/>
                <a:gd name="T17" fmla="*/ 164 h 827"/>
                <a:gd name="T18" fmla="*/ 0 w 839"/>
                <a:gd name="T19" fmla="*/ 361 h 827"/>
                <a:gd name="T20" fmla="*/ 0 w 839"/>
                <a:gd name="T21" fmla="*/ 595 h 827"/>
                <a:gd name="T22" fmla="*/ 0 w 839"/>
                <a:gd name="T23" fmla="*/ 812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90" name="Freeform 66"/>
            <p:cNvSpPr>
              <a:spLocks/>
            </p:cNvSpPr>
            <p:nvPr/>
          </p:nvSpPr>
          <p:spPr bwMode="auto">
            <a:xfrm>
              <a:off x="3457" y="1976"/>
              <a:ext cx="28" cy="822"/>
            </a:xfrm>
            <a:custGeom>
              <a:avLst/>
              <a:gdLst>
                <a:gd name="T0" fmla="*/ 0 w 839"/>
                <a:gd name="T1" fmla="*/ 812 h 827"/>
                <a:gd name="T2" fmla="*/ 0 w 839"/>
                <a:gd name="T3" fmla="*/ 281 h 827"/>
                <a:gd name="T4" fmla="*/ 0 w 839"/>
                <a:gd name="T5" fmla="*/ 144 h 827"/>
                <a:gd name="T6" fmla="*/ 0 w 839"/>
                <a:gd name="T7" fmla="*/ 84 h 827"/>
                <a:gd name="T8" fmla="*/ 0 w 839"/>
                <a:gd name="T9" fmla="*/ 27 h 827"/>
                <a:gd name="T10" fmla="*/ 0 w 839"/>
                <a:gd name="T11" fmla="*/ 7 h 827"/>
                <a:gd name="T12" fmla="*/ 0 w 839"/>
                <a:gd name="T13" fmla="*/ 7 h 827"/>
                <a:gd name="T14" fmla="*/ 0 w 839"/>
                <a:gd name="T15" fmla="*/ 27 h 827"/>
                <a:gd name="T16" fmla="*/ 0 w 839"/>
                <a:gd name="T17" fmla="*/ 164 h 827"/>
                <a:gd name="T18" fmla="*/ 0 w 839"/>
                <a:gd name="T19" fmla="*/ 361 h 827"/>
                <a:gd name="T20" fmla="*/ 0 w 839"/>
                <a:gd name="T21" fmla="*/ 595 h 827"/>
                <a:gd name="T22" fmla="*/ 0 w 839"/>
                <a:gd name="T23" fmla="*/ 812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91" name="Line 67"/>
            <p:cNvSpPr>
              <a:spLocks noChangeShapeType="1"/>
            </p:cNvSpPr>
            <p:nvPr/>
          </p:nvSpPr>
          <p:spPr bwMode="auto">
            <a:xfrm>
              <a:off x="3037" y="2600"/>
              <a:ext cx="2018"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92" name="Freeform 68"/>
            <p:cNvSpPr>
              <a:spLocks/>
            </p:cNvSpPr>
            <p:nvPr/>
          </p:nvSpPr>
          <p:spPr bwMode="auto">
            <a:xfrm>
              <a:off x="4016" y="1976"/>
              <a:ext cx="28" cy="822"/>
            </a:xfrm>
            <a:custGeom>
              <a:avLst/>
              <a:gdLst>
                <a:gd name="T0" fmla="*/ 0 w 839"/>
                <a:gd name="T1" fmla="*/ 812 h 827"/>
                <a:gd name="T2" fmla="*/ 0 w 839"/>
                <a:gd name="T3" fmla="*/ 281 h 827"/>
                <a:gd name="T4" fmla="*/ 0 w 839"/>
                <a:gd name="T5" fmla="*/ 144 h 827"/>
                <a:gd name="T6" fmla="*/ 0 w 839"/>
                <a:gd name="T7" fmla="*/ 84 h 827"/>
                <a:gd name="T8" fmla="*/ 0 w 839"/>
                <a:gd name="T9" fmla="*/ 27 h 827"/>
                <a:gd name="T10" fmla="*/ 0 w 839"/>
                <a:gd name="T11" fmla="*/ 7 h 827"/>
                <a:gd name="T12" fmla="*/ 0 w 839"/>
                <a:gd name="T13" fmla="*/ 7 h 827"/>
                <a:gd name="T14" fmla="*/ 0 w 839"/>
                <a:gd name="T15" fmla="*/ 27 h 827"/>
                <a:gd name="T16" fmla="*/ 0 w 839"/>
                <a:gd name="T17" fmla="*/ 164 h 827"/>
                <a:gd name="T18" fmla="*/ 0 w 839"/>
                <a:gd name="T19" fmla="*/ 361 h 827"/>
                <a:gd name="T20" fmla="*/ 0 w 839"/>
                <a:gd name="T21" fmla="*/ 595 h 827"/>
                <a:gd name="T22" fmla="*/ 0 w 839"/>
                <a:gd name="T23" fmla="*/ 812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93" name="Freeform 69"/>
            <p:cNvSpPr>
              <a:spLocks/>
            </p:cNvSpPr>
            <p:nvPr/>
          </p:nvSpPr>
          <p:spPr bwMode="auto">
            <a:xfrm>
              <a:off x="4382" y="1976"/>
              <a:ext cx="28" cy="822"/>
            </a:xfrm>
            <a:custGeom>
              <a:avLst/>
              <a:gdLst>
                <a:gd name="T0" fmla="*/ 0 w 839"/>
                <a:gd name="T1" fmla="*/ 812 h 827"/>
                <a:gd name="T2" fmla="*/ 0 w 839"/>
                <a:gd name="T3" fmla="*/ 281 h 827"/>
                <a:gd name="T4" fmla="*/ 0 w 839"/>
                <a:gd name="T5" fmla="*/ 144 h 827"/>
                <a:gd name="T6" fmla="*/ 0 w 839"/>
                <a:gd name="T7" fmla="*/ 84 h 827"/>
                <a:gd name="T8" fmla="*/ 0 w 839"/>
                <a:gd name="T9" fmla="*/ 27 h 827"/>
                <a:gd name="T10" fmla="*/ 0 w 839"/>
                <a:gd name="T11" fmla="*/ 7 h 827"/>
                <a:gd name="T12" fmla="*/ 0 w 839"/>
                <a:gd name="T13" fmla="*/ 7 h 827"/>
                <a:gd name="T14" fmla="*/ 0 w 839"/>
                <a:gd name="T15" fmla="*/ 27 h 827"/>
                <a:gd name="T16" fmla="*/ 0 w 839"/>
                <a:gd name="T17" fmla="*/ 164 h 827"/>
                <a:gd name="T18" fmla="*/ 0 w 839"/>
                <a:gd name="T19" fmla="*/ 361 h 827"/>
                <a:gd name="T20" fmla="*/ 0 w 839"/>
                <a:gd name="T21" fmla="*/ 595 h 827"/>
                <a:gd name="T22" fmla="*/ 0 w 839"/>
                <a:gd name="T23" fmla="*/ 812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94" name="Freeform 70"/>
            <p:cNvSpPr>
              <a:spLocks/>
            </p:cNvSpPr>
            <p:nvPr/>
          </p:nvSpPr>
          <p:spPr bwMode="auto">
            <a:xfrm>
              <a:off x="4926" y="1976"/>
              <a:ext cx="27" cy="822"/>
            </a:xfrm>
            <a:custGeom>
              <a:avLst/>
              <a:gdLst>
                <a:gd name="T0" fmla="*/ 0 w 839"/>
                <a:gd name="T1" fmla="*/ 812 h 827"/>
                <a:gd name="T2" fmla="*/ 0 w 839"/>
                <a:gd name="T3" fmla="*/ 281 h 827"/>
                <a:gd name="T4" fmla="*/ 0 w 839"/>
                <a:gd name="T5" fmla="*/ 144 h 827"/>
                <a:gd name="T6" fmla="*/ 0 w 839"/>
                <a:gd name="T7" fmla="*/ 84 h 827"/>
                <a:gd name="T8" fmla="*/ 0 w 839"/>
                <a:gd name="T9" fmla="*/ 27 h 827"/>
                <a:gd name="T10" fmla="*/ 0 w 839"/>
                <a:gd name="T11" fmla="*/ 7 h 827"/>
                <a:gd name="T12" fmla="*/ 0 w 839"/>
                <a:gd name="T13" fmla="*/ 7 h 827"/>
                <a:gd name="T14" fmla="*/ 0 w 839"/>
                <a:gd name="T15" fmla="*/ 27 h 827"/>
                <a:gd name="T16" fmla="*/ 0 w 839"/>
                <a:gd name="T17" fmla="*/ 164 h 827"/>
                <a:gd name="T18" fmla="*/ 0 w 839"/>
                <a:gd name="T19" fmla="*/ 361 h 827"/>
                <a:gd name="T20" fmla="*/ 0 w 839"/>
                <a:gd name="T21" fmla="*/ 595 h 827"/>
                <a:gd name="T22" fmla="*/ 0 w 839"/>
                <a:gd name="T23" fmla="*/ 812 h 8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9"/>
                <a:gd name="T37" fmla="*/ 0 h 827"/>
                <a:gd name="T38" fmla="*/ 839 w 839"/>
                <a:gd name="T39" fmla="*/ 827 h 8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9" h="827">
                  <a:moveTo>
                    <a:pt x="0" y="827"/>
                  </a:moveTo>
                  <a:cubicBezTo>
                    <a:pt x="78" y="613"/>
                    <a:pt x="156" y="400"/>
                    <a:pt x="199" y="287"/>
                  </a:cubicBezTo>
                  <a:cubicBezTo>
                    <a:pt x="242" y="174"/>
                    <a:pt x="242" y="180"/>
                    <a:pt x="259" y="147"/>
                  </a:cubicBezTo>
                  <a:cubicBezTo>
                    <a:pt x="276" y="114"/>
                    <a:pt x="285" y="107"/>
                    <a:pt x="299" y="87"/>
                  </a:cubicBezTo>
                  <a:cubicBezTo>
                    <a:pt x="313" y="67"/>
                    <a:pt x="324" y="40"/>
                    <a:pt x="341" y="27"/>
                  </a:cubicBezTo>
                  <a:cubicBezTo>
                    <a:pt x="358" y="14"/>
                    <a:pt x="383" y="10"/>
                    <a:pt x="399" y="7"/>
                  </a:cubicBezTo>
                  <a:cubicBezTo>
                    <a:pt x="415" y="4"/>
                    <a:pt x="426" y="4"/>
                    <a:pt x="439" y="7"/>
                  </a:cubicBezTo>
                  <a:cubicBezTo>
                    <a:pt x="452" y="10"/>
                    <a:pt x="458" y="0"/>
                    <a:pt x="479" y="27"/>
                  </a:cubicBezTo>
                  <a:cubicBezTo>
                    <a:pt x="500" y="54"/>
                    <a:pt x="536" y="110"/>
                    <a:pt x="566" y="167"/>
                  </a:cubicBezTo>
                  <a:cubicBezTo>
                    <a:pt x="596" y="224"/>
                    <a:pt x="627" y="294"/>
                    <a:pt x="659" y="367"/>
                  </a:cubicBezTo>
                  <a:cubicBezTo>
                    <a:pt x="691" y="440"/>
                    <a:pt x="729" y="531"/>
                    <a:pt x="759" y="607"/>
                  </a:cubicBezTo>
                  <a:cubicBezTo>
                    <a:pt x="789" y="683"/>
                    <a:pt x="814" y="755"/>
                    <a:pt x="839" y="827"/>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3795" name="Line 71"/>
            <p:cNvSpPr>
              <a:spLocks noChangeShapeType="1"/>
            </p:cNvSpPr>
            <p:nvPr/>
          </p:nvSpPr>
          <p:spPr bwMode="auto">
            <a:xfrm flipH="1">
              <a:off x="4903" y="2610"/>
              <a:ext cx="41" cy="19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96" name="Text Box 72"/>
            <p:cNvSpPr txBox="1">
              <a:spLocks noChangeArrowheads="1"/>
            </p:cNvSpPr>
            <p:nvPr/>
          </p:nvSpPr>
          <p:spPr bwMode="auto">
            <a:xfrm>
              <a:off x="3684" y="2593"/>
              <a:ext cx="24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00"/>
                  </a:solidFill>
                </a:rPr>
                <a:t>s</a:t>
              </a:r>
              <a:endParaRPr lang="en-US" altLang="zh-CN">
                <a:latin typeface="Times New Roman" panose="02020603050405020304" pitchFamily="18" charset="0"/>
              </a:endParaRPr>
            </a:p>
          </p:txBody>
        </p:sp>
        <p:sp>
          <p:nvSpPr>
            <p:cNvPr id="713797" name="Line 73"/>
            <p:cNvSpPr>
              <a:spLocks noChangeShapeType="1"/>
            </p:cNvSpPr>
            <p:nvPr/>
          </p:nvSpPr>
          <p:spPr bwMode="auto">
            <a:xfrm>
              <a:off x="3041" y="1645"/>
              <a:ext cx="0" cy="1166"/>
            </a:xfrm>
            <a:prstGeom prst="line">
              <a:avLst/>
            </a:prstGeom>
            <a:noFill/>
            <a:ln w="9525">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713798" name="Text Box 74"/>
            <p:cNvSpPr txBox="1">
              <a:spLocks noChangeArrowheads="1"/>
            </p:cNvSpPr>
            <p:nvPr/>
          </p:nvSpPr>
          <p:spPr bwMode="auto">
            <a:xfrm>
              <a:off x="5082" y="2804"/>
              <a:ext cx="224"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00"/>
                  </a:solidFill>
                </a:rPr>
                <a:t>t</a:t>
              </a:r>
              <a:endParaRPr lang="en-US" altLang="zh-CN">
                <a:latin typeface="Times New Roman" panose="02020603050405020304" pitchFamily="18" charset="0"/>
              </a:endParaRPr>
            </a:p>
          </p:txBody>
        </p:sp>
        <p:sp>
          <p:nvSpPr>
            <p:cNvPr id="713799" name="Line 75"/>
            <p:cNvSpPr>
              <a:spLocks noChangeShapeType="1"/>
            </p:cNvSpPr>
            <p:nvPr/>
          </p:nvSpPr>
          <p:spPr bwMode="auto">
            <a:xfrm>
              <a:off x="3096" y="281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00" name="Line 76"/>
            <p:cNvSpPr>
              <a:spLocks noChangeShapeType="1"/>
            </p:cNvSpPr>
            <p:nvPr/>
          </p:nvSpPr>
          <p:spPr bwMode="auto">
            <a:xfrm>
              <a:off x="3468" y="2800"/>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01" name="Line 77"/>
            <p:cNvSpPr>
              <a:spLocks noChangeShapeType="1"/>
            </p:cNvSpPr>
            <p:nvPr/>
          </p:nvSpPr>
          <p:spPr bwMode="auto">
            <a:xfrm rot="-5400000">
              <a:off x="3283" y="2781"/>
              <a:ext cx="0" cy="374"/>
            </a:xfrm>
            <a:prstGeom prst="line">
              <a:avLst/>
            </a:prstGeom>
            <a:noFill/>
            <a:ln w="9525">
              <a:solidFill>
                <a:srgbClr val="000000"/>
              </a:solidFill>
              <a:round/>
              <a:headEnd type="stealth"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3802" name="Text Box 78"/>
            <p:cNvSpPr txBox="1">
              <a:spLocks noChangeArrowheads="1"/>
            </p:cNvSpPr>
            <p:nvPr/>
          </p:nvSpPr>
          <p:spPr bwMode="auto">
            <a:xfrm>
              <a:off x="3222" y="2804"/>
              <a:ext cx="24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solidFill>
                    <a:srgbClr val="000000"/>
                  </a:solidFill>
                </a:rPr>
                <a:t>φ</a:t>
              </a:r>
              <a:endParaRPr lang="en-US" altLang="zh-CN" b="1">
                <a:latin typeface="Times New Roman" panose="02020603050405020304" pitchFamily="18" charset="0"/>
              </a:endParaRPr>
            </a:p>
          </p:txBody>
        </p:sp>
        <p:sp>
          <p:nvSpPr>
            <p:cNvPr id="713803" name="Line 79"/>
            <p:cNvSpPr>
              <a:spLocks noChangeShapeType="1"/>
            </p:cNvSpPr>
            <p:nvPr/>
          </p:nvSpPr>
          <p:spPr bwMode="auto">
            <a:xfrm>
              <a:off x="3726" y="2410"/>
              <a:ext cx="0" cy="192"/>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3804" name="Line 80"/>
            <p:cNvSpPr>
              <a:spLocks noChangeShapeType="1"/>
            </p:cNvSpPr>
            <p:nvPr/>
          </p:nvSpPr>
          <p:spPr bwMode="auto">
            <a:xfrm flipV="1">
              <a:off x="3726" y="2799"/>
              <a:ext cx="0" cy="193"/>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2874310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
          <p:cNvGrpSpPr>
            <a:grpSpLocks/>
          </p:cNvGrpSpPr>
          <p:nvPr/>
        </p:nvGrpSpPr>
        <p:grpSpPr bwMode="auto">
          <a:xfrm>
            <a:off x="5232401" y="1206500"/>
            <a:ext cx="5229225" cy="4751388"/>
            <a:chOff x="2384" y="803"/>
            <a:chExt cx="3294" cy="2993"/>
          </a:xfrm>
        </p:grpSpPr>
        <p:sp>
          <p:nvSpPr>
            <p:cNvPr id="6" name="Text Box 269"/>
            <p:cNvSpPr txBox="1">
              <a:spLocks noChangeAspect="1" noChangeArrowheads="1"/>
            </p:cNvSpPr>
            <p:nvPr/>
          </p:nvSpPr>
          <p:spPr bwMode="auto">
            <a:xfrm>
              <a:off x="2617" y="1909"/>
              <a:ext cx="10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44000"/>
                </a:lnSpc>
              </a:pPr>
              <a:r>
                <a:rPr lang="en-US" altLang="zh-CN" sz="1200">
                  <a:latin typeface="Times New Roman" panose="02020603050405020304" pitchFamily="18" charset="0"/>
                </a:rPr>
                <a:t>a)</a:t>
              </a:r>
              <a:r>
                <a:rPr lang="en-US" altLang="zh-CN" sz="1200">
                  <a:latin typeface="宋体" panose="02010600030101010101" pitchFamily="2" charset="-122"/>
                </a:rPr>
                <a:t> </a:t>
              </a:r>
              <a:r>
                <a:rPr lang="zh-CN" altLang="en-US" sz="1200">
                  <a:latin typeface="宋体" panose="02010600030101010101" pitchFamily="2" charset="-122"/>
                </a:rPr>
                <a:t>莫尔条纹形成原理  </a:t>
              </a:r>
            </a:p>
            <a:p>
              <a:endParaRPr lang="en-US" altLang="zh-CN" sz="1200">
                <a:latin typeface="Times New Roman" panose="02020603050405020304" pitchFamily="18" charset="0"/>
              </a:endParaRPr>
            </a:p>
          </p:txBody>
        </p:sp>
        <p:grpSp>
          <p:nvGrpSpPr>
            <p:cNvPr id="7" name="Group 270"/>
            <p:cNvGrpSpPr>
              <a:grpSpLocks noChangeAspect="1"/>
            </p:cNvGrpSpPr>
            <p:nvPr/>
          </p:nvGrpSpPr>
          <p:grpSpPr bwMode="auto">
            <a:xfrm>
              <a:off x="2518" y="1222"/>
              <a:ext cx="879" cy="504"/>
              <a:chOff x="3450" y="1900"/>
              <a:chExt cx="1830" cy="1050"/>
            </a:xfrm>
          </p:grpSpPr>
          <p:grpSp>
            <p:nvGrpSpPr>
              <p:cNvPr id="169" name="Group 271"/>
              <p:cNvGrpSpPr>
                <a:grpSpLocks noChangeAspect="1"/>
              </p:cNvGrpSpPr>
              <p:nvPr/>
            </p:nvGrpSpPr>
            <p:grpSpPr bwMode="auto">
              <a:xfrm>
                <a:off x="3450" y="1900"/>
                <a:ext cx="1830" cy="1030"/>
                <a:chOff x="3400" y="2430"/>
                <a:chExt cx="1880" cy="1030"/>
              </a:xfrm>
            </p:grpSpPr>
            <p:grpSp>
              <p:nvGrpSpPr>
                <p:cNvPr id="183" name="Group 272"/>
                <p:cNvGrpSpPr>
                  <a:grpSpLocks noChangeAspect="1"/>
                </p:cNvGrpSpPr>
                <p:nvPr/>
              </p:nvGrpSpPr>
              <p:grpSpPr bwMode="auto">
                <a:xfrm>
                  <a:off x="3400" y="2436"/>
                  <a:ext cx="1650" cy="1024"/>
                  <a:chOff x="3400" y="2436"/>
                  <a:chExt cx="1650" cy="1024"/>
                </a:xfrm>
              </p:grpSpPr>
              <p:sp>
                <p:nvSpPr>
                  <p:cNvPr id="186" name="Rectangle 273"/>
                  <p:cNvSpPr>
                    <a:spLocks noChangeAspect="1" noChangeArrowheads="1"/>
                  </p:cNvSpPr>
                  <p:nvPr/>
                </p:nvSpPr>
                <p:spPr bwMode="auto">
                  <a:xfrm>
                    <a:off x="3400"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7" name="Rectangle 274"/>
                  <p:cNvSpPr>
                    <a:spLocks noChangeAspect="1" noChangeArrowheads="1"/>
                  </p:cNvSpPr>
                  <p:nvPr/>
                </p:nvSpPr>
                <p:spPr bwMode="auto">
                  <a:xfrm>
                    <a:off x="3515"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8" name="Rectangle 275"/>
                  <p:cNvSpPr>
                    <a:spLocks noChangeAspect="1" noChangeArrowheads="1"/>
                  </p:cNvSpPr>
                  <p:nvPr/>
                </p:nvSpPr>
                <p:spPr bwMode="auto">
                  <a:xfrm>
                    <a:off x="3630" y="243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9" name="Rectangle 276"/>
                  <p:cNvSpPr>
                    <a:spLocks noChangeAspect="1" noChangeArrowheads="1"/>
                  </p:cNvSpPr>
                  <p:nvPr/>
                </p:nvSpPr>
                <p:spPr bwMode="auto">
                  <a:xfrm>
                    <a:off x="3745" y="243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0" name="Rectangle 277"/>
                  <p:cNvSpPr>
                    <a:spLocks noChangeAspect="1" noChangeArrowheads="1"/>
                  </p:cNvSpPr>
                  <p:nvPr/>
                </p:nvSpPr>
                <p:spPr bwMode="auto">
                  <a:xfrm>
                    <a:off x="3860" y="243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1" name="Rectangle 278"/>
                  <p:cNvSpPr>
                    <a:spLocks noChangeAspect="1" noChangeArrowheads="1"/>
                  </p:cNvSpPr>
                  <p:nvPr/>
                </p:nvSpPr>
                <p:spPr bwMode="auto">
                  <a:xfrm>
                    <a:off x="3976"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2" name="Rectangle 279"/>
                  <p:cNvSpPr>
                    <a:spLocks noChangeAspect="1" noChangeArrowheads="1"/>
                  </p:cNvSpPr>
                  <p:nvPr/>
                </p:nvSpPr>
                <p:spPr bwMode="auto">
                  <a:xfrm>
                    <a:off x="4091"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3" name="Rectangle 280"/>
                  <p:cNvSpPr>
                    <a:spLocks noChangeAspect="1" noChangeArrowheads="1"/>
                  </p:cNvSpPr>
                  <p:nvPr/>
                </p:nvSpPr>
                <p:spPr bwMode="auto">
                  <a:xfrm>
                    <a:off x="4206"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4" name="Rectangle 281"/>
                  <p:cNvSpPr>
                    <a:spLocks noChangeAspect="1" noChangeArrowheads="1"/>
                  </p:cNvSpPr>
                  <p:nvPr/>
                </p:nvSpPr>
                <p:spPr bwMode="auto">
                  <a:xfrm>
                    <a:off x="4321"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5" name="Rectangle 282"/>
                  <p:cNvSpPr>
                    <a:spLocks noChangeAspect="1" noChangeArrowheads="1"/>
                  </p:cNvSpPr>
                  <p:nvPr/>
                </p:nvSpPr>
                <p:spPr bwMode="auto">
                  <a:xfrm>
                    <a:off x="4436"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6" name="Rectangle 283"/>
                  <p:cNvSpPr>
                    <a:spLocks noChangeAspect="1" noChangeArrowheads="1"/>
                  </p:cNvSpPr>
                  <p:nvPr/>
                </p:nvSpPr>
                <p:spPr bwMode="auto">
                  <a:xfrm>
                    <a:off x="4551"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7" name="Rectangle 284"/>
                  <p:cNvSpPr>
                    <a:spLocks noChangeAspect="1" noChangeArrowheads="1"/>
                  </p:cNvSpPr>
                  <p:nvPr/>
                </p:nvSpPr>
                <p:spPr bwMode="auto">
                  <a:xfrm>
                    <a:off x="4666"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8" name="Rectangle 285"/>
                  <p:cNvSpPr>
                    <a:spLocks noChangeAspect="1" noChangeArrowheads="1"/>
                  </p:cNvSpPr>
                  <p:nvPr/>
                </p:nvSpPr>
                <p:spPr bwMode="auto">
                  <a:xfrm>
                    <a:off x="4781" y="243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9" name="Rectangle 286"/>
                  <p:cNvSpPr>
                    <a:spLocks noChangeAspect="1" noChangeArrowheads="1"/>
                  </p:cNvSpPr>
                  <p:nvPr/>
                </p:nvSpPr>
                <p:spPr bwMode="auto">
                  <a:xfrm>
                    <a:off x="4896" y="243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00" name="Rectangle 287"/>
                  <p:cNvSpPr>
                    <a:spLocks noChangeAspect="1" noChangeArrowheads="1"/>
                  </p:cNvSpPr>
                  <p:nvPr/>
                </p:nvSpPr>
                <p:spPr bwMode="auto">
                  <a:xfrm>
                    <a:off x="5011" y="243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184" name="Rectangle 288"/>
                <p:cNvSpPr>
                  <a:spLocks noChangeAspect="1" noChangeArrowheads="1"/>
                </p:cNvSpPr>
                <p:nvPr/>
              </p:nvSpPr>
              <p:spPr bwMode="auto">
                <a:xfrm>
                  <a:off x="5127" y="243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5" name="Rectangle 289"/>
                <p:cNvSpPr>
                  <a:spLocks noChangeAspect="1" noChangeArrowheads="1"/>
                </p:cNvSpPr>
                <p:nvPr/>
              </p:nvSpPr>
              <p:spPr bwMode="auto">
                <a:xfrm>
                  <a:off x="5242" y="2430"/>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170" name="Group 290"/>
              <p:cNvGrpSpPr>
                <a:grpSpLocks noChangeAspect="1"/>
              </p:cNvGrpSpPr>
              <p:nvPr/>
            </p:nvGrpSpPr>
            <p:grpSpPr bwMode="auto">
              <a:xfrm>
                <a:off x="3954" y="1916"/>
                <a:ext cx="1273" cy="1034"/>
                <a:chOff x="3954" y="1916"/>
                <a:chExt cx="1273" cy="1034"/>
              </a:xfrm>
            </p:grpSpPr>
            <p:sp>
              <p:nvSpPr>
                <p:cNvPr id="171" name="Rectangle 291"/>
                <p:cNvSpPr>
                  <a:spLocks noChangeAspect="1" noChangeArrowheads="1"/>
                </p:cNvSpPr>
                <p:nvPr/>
              </p:nvSpPr>
              <p:spPr bwMode="auto">
                <a:xfrm rot="-426299">
                  <a:off x="3954" y="191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2" name="Rectangle 292"/>
                <p:cNvSpPr>
                  <a:spLocks noChangeAspect="1" noChangeArrowheads="1"/>
                </p:cNvSpPr>
                <p:nvPr/>
              </p:nvSpPr>
              <p:spPr bwMode="auto">
                <a:xfrm rot="-426299">
                  <a:off x="4066" y="192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3" name="Rectangle 293"/>
                <p:cNvSpPr>
                  <a:spLocks noChangeAspect="1" noChangeArrowheads="1"/>
                </p:cNvSpPr>
                <p:nvPr/>
              </p:nvSpPr>
              <p:spPr bwMode="auto">
                <a:xfrm rot="-426299">
                  <a:off x="4178"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4" name="Rectangle 294"/>
                <p:cNvSpPr>
                  <a:spLocks noChangeAspect="1" noChangeArrowheads="1"/>
                </p:cNvSpPr>
                <p:nvPr/>
              </p:nvSpPr>
              <p:spPr bwMode="auto">
                <a:xfrm rot="-426299">
                  <a:off x="4292"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5" name="Rectangle 295"/>
                <p:cNvSpPr>
                  <a:spLocks noChangeAspect="1" noChangeArrowheads="1"/>
                </p:cNvSpPr>
                <p:nvPr/>
              </p:nvSpPr>
              <p:spPr bwMode="auto">
                <a:xfrm rot="-426299">
                  <a:off x="4403"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6" name="Rectangle 296"/>
                <p:cNvSpPr>
                  <a:spLocks noChangeAspect="1" noChangeArrowheads="1"/>
                </p:cNvSpPr>
                <p:nvPr/>
              </p:nvSpPr>
              <p:spPr bwMode="auto">
                <a:xfrm rot="-426299">
                  <a:off x="4516"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7" name="Rectangle 297"/>
                <p:cNvSpPr>
                  <a:spLocks noChangeAspect="1" noChangeArrowheads="1"/>
                </p:cNvSpPr>
                <p:nvPr/>
              </p:nvSpPr>
              <p:spPr bwMode="auto">
                <a:xfrm rot="-426299">
                  <a:off x="4629"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8" name="Rectangle 298"/>
                <p:cNvSpPr>
                  <a:spLocks noChangeAspect="1" noChangeArrowheads="1"/>
                </p:cNvSpPr>
                <p:nvPr/>
              </p:nvSpPr>
              <p:spPr bwMode="auto">
                <a:xfrm rot="-426299">
                  <a:off x="4740"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79" name="Rectangle 299"/>
                <p:cNvSpPr>
                  <a:spLocks noChangeAspect="1" noChangeArrowheads="1"/>
                </p:cNvSpPr>
                <p:nvPr/>
              </p:nvSpPr>
              <p:spPr bwMode="auto">
                <a:xfrm rot="-426299">
                  <a:off x="4853" y="1916"/>
                  <a:ext cx="38"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0" name="Rectangle 300"/>
                <p:cNvSpPr>
                  <a:spLocks noChangeAspect="1" noChangeArrowheads="1"/>
                </p:cNvSpPr>
                <p:nvPr/>
              </p:nvSpPr>
              <p:spPr bwMode="auto">
                <a:xfrm rot="-426299">
                  <a:off x="4964" y="1916"/>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1" name="Rectangle 301"/>
                <p:cNvSpPr>
                  <a:spLocks noChangeAspect="1" noChangeArrowheads="1"/>
                </p:cNvSpPr>
                <p:nvPr/>
              </p:nvSpPr>
              <p:spPr bwMode="auto">
                <a:xfrm rot="-426299">
                  <a:off x="5077" y="1920"/>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82" name="Rectangle 302"/>
                <p:cNvSpPr>
                  <a:spLocks noChangeAspect="1" noChangeArrowheads="1"/>
                </p:cNvSpPr>
                <p:nvPr/>
              </p:nvSpPr>
              <p:spPr bwMode="auto">
                <a:xfrm rot="-426299">
                  <a:off x="5188" y="1920"/>
                  <a:ext cx="39" cy="1024"/>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sp>
          <p:nvSpPr>
            <p:cNvPr id="8" name="Rectangle 303"/>
            <p:cNvSpPr>
              <a:spLocks noChangeAspect="1" noChangeArrowheads="1"/>
            </p:cNvSpPr>
            <p:nvPr/>
          </p:nvSpPr>
          <p:spPr bwMode="auto">
            <a:xfrm>
              <a:off x="2475" y="1091"/>
              <a:ext cx="1061" cy="70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 name="Rectangle 304"/>
            <p:cNvSpPr>
              <a:spLocks noChangeAspect="1" noChangeArrowheads="1"/>
            </p:cNvSpPr>
            <p:nvPr/>
          </p:nvSpPr>
          <p:spPr bwMode="auto">
            <a:xfrm rot="-364939">
              <a:off x="2720" y="1153"/>
              <a:ext cx="687" cy="61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 name="Line 305"/>
            <p:cNvSpPr>
              <a:spLocks noChangeAspect="1" noChangeShapeType="1"/>
            </p:cNvSpPr>
            <p:nvPr/>
          </p:nvSpPr>
          <p:spPr bwMode="auto">
            <a:xfrm flipH="1" flipV="1">
              <a:off x="3185" y="937"/>
              <a:ext cx="34" cy="2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06"/>
            <p:cNvSpPr>
              <a:spLocks noChangeAspect="1" noChangeShapeType="1"/>
            </p:cNvSpPr>
            <p:nvPr/>
          </p:nvSpPr>
          <p:spPr bwMode="auto">
            <a:xfrm flipV="1">
              <a:off x="3218" y="943"/>
              <a:ext cx="0" cy="27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07"/>
            <p:cNvSpPr>
              <a:spLocks noChangeAspect="1" noChangeShapeType="1"/>
            </p:cNvSpPr>
            <p:nvPr/>
          </p:nvSpPr>
          <p:spPr bwMode="auto">
            <a:xfrm>
              <a:off x="3181" y="966"/>
              <a:ext cx="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308"/>
            <p:cNvSpPr>
              <a:spLocks noChangeAspect="1" noChangeShapeType="1"/>
            </p:cNvSpPr>
            <p:nvPr/>
          </p:nvSpPr>
          <p:spPr bwMode="auto">
            <a:xfrm flipV="1">
              <a:off x="3014" y="966"/>
              <a:ext cx="168" cy="24"/>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4" name="Line 309"/>
            <p:cNvSpPr>
              <a:spLocks noChangeAspect="1" noChangeShapeType="1"/>
            </p:cNvSpPr>
            <p:nvPr/>
          </p:nvSpPr>
          <p:spPr bwMode="auto">
            <a:xfrm flipH="1" flipV="1">
              <a:off x="3205" y="966"/>
              <a:ext cx="139" cy="19"/>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 name="Line 310"/>
            <p:cNvSpPr>
              <a:spLocks noChangeAspect="1" noChangeShapeType="1"/>
            </p:cNvSpPr>
            <p:nvPr/>
          </p:nvSpPr>
          <p:spPr bwMode="auto">
            <a:xfrm>
              <a:off x="2677" y="1258"/>
              <a:ext cx="10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11"/>
            <p:cNvSpPr>
              <a:spLocks noChangeAspect="1" noChangeShapeType="1"/>
            </p:cNvSpPr>
            <p:nvPr/>
          </p:nvSpPr>
          <p:spPr bwMode="auto">
            <a:xfrm>
              <a:off x="2744" y="1681"/>
              <a:ext cx="99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312"/>
            <p:cNvSpPr>
              <a:spLocks noChangeAspect="1" noChangeShapeType="1"/>
            </p:cNvSpPr>
            <p:nvPr/>
          </p:nvSpPr>
          <p:spPr bwMode="auto">
            <a:xfrm>
              <a:off x="3700" y="1254"/>
              <a:ext cx="0" cy="430"/>
            </a:xfrm>
            <a:prstGeom prst="line">
              <a:avLst/>
            </a:prstGeom>
            <a:noFill/>
            <a:ln w="3175">
              <a:solidFill>
                <a:srgbClr val="000000"/>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8" name="Line 313"/>
            <p:cNvSpPr>
              <a:spLocks noChangeAspect="1" noChangeShapeType="1"/>
            </p:cNvSpPr>
            <p:nvPr/>
          </p:nvSpPr>
          <p:spPr bwMode="auto">
            <a:xfrm>
              <a:off x="3233" y="1455"/>
              <a:ext cx="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14"/>
            <p:cNvSpPr>
              <a:spLocks noChangeAspect="1" noChangeShapeType="1"/>
            </p:cNvSpPr>
            <p:nvPr/>
          </p:nvSpPr>
          <p:spPr bwMode="auto">
            <a:xfrm>
              <a:off x="2538" y="1714"/>
              <a:ext cx="0" cy="25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15"/>
            <p:cNvSpPr>
              <a:spLocks noChangeAspect="1" noChangeShapeType="1"/>
            </p:cNvSpPr>
            <p:nvPr/>
          </p:nvSpPr>
          <p:spPr bwMode="auto">
            <a:xfrm>
              <a:off x="2590" y="1710"/>
              <a:ext cx="0" cy="2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 name="Group 316"/>
            <p:cNvGrpSpPr>
              <a:grpSpLocks noChangeAspect="1"/>
            </p:cNvGrpSpPr>
            <p:nvPr/>
          </p:nvGrpSpPr>
          <p:grpSpPr bwMode="auto">
            <a:xfrm>
              <a:off x="2403" y="1908"/>
              <a:ext cx="288" cy="3"/>
              <a:chOff x="3130" y="7160"/>
              <a:chExt cx="600" cy="6"/>
            </a:xfrm>
          </p:grpSpPr>
          <p:sp>
            <p:nvSpPr>
              <p:cNvPr id="166" name="Line 317"/>
              <p:cNvSpPr>
                <a:spLocks noChangeAspect="1" noChangeShapeType="1"/>
              </p:cNvSpPr>
              <p:nvPr/>
            </p:nvSpPr>
            <p:spPr bwMode="auto">
              <a:xfrm>
                <a:off x="3410" y="7160"/>
                <a:ext cx="10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318"/>
              <p:cNvSpPr>
                <a:spLocks noChangeAspect="1" noChangeShapeType="1"/>
              </p:cNvSpPr>
              <p:nvPr/>
            </p:nvSpPr>
            <p:spPr bwMode="auto">
              <a:xfrm>
                <a:off x="3130" y="7166"/>
                <a:ext cx="300"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68" name="Line 319"/>
              <p:cNvSpPr>
                <a:spLocks noChangeAspect="1" noChangeShapeType="1"/>
              </p:cNvSpPr>
              <p:nvPr/>
            </p:nvSpPr>
            <p:spPr bwMode="auto">
              <a:xfrm flipH="1">
                <a:off x="3510" y="7166"/>
                <a:ext cx="220"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 name="Text Box 320"/>
            <p:cNvSpPr txBox="1">
              <a:spLocks noChangeAspect="1" noChangeArrowheads="1"/>
            </p:cNvSpPr>
            <p:nvPr/>
          </p:nvSpPr>
          <p:spPr bwMode="auto">
            <a:xfrm>
              <a:off x="3157" y="817"/>
              <a:ext cx="26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sym typeface="Symbol" panose="05050102010706020507" pitchFamily="18" charset="2"/>
                </a:rPr>
                <a:t></a:t>
              </a:r>
              <a:endParaRPr lang="en-US" altLang="zh-CN" sz="1200">
                <a:latin typeface="Times New Roman" panose="02020603050405020304" pitchFamily="18" charset="0"/>
              </a:endParaRPr>
            </a:p>
          </p:txBody>
        </p:sp>
        <p:sp>
          <p:nvSpPr>
            <p:cNvPr id="23" name="Text Box 321"/>
            <p:cNvSpPr txBox="1">
              <a:spLocks noChangeAspect="1" noChangeArrowheads="1"/>
            </p:cNvSpPr>
            <p:nvPr/>
          </p:nvSpPr>
          <p:spPr bwMode="auto">
            <a:xfrm>
              <a:off x="3349" y="1086"/>
              <a:ext cx="26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a</a:t>
              </a:r>
              <a:endParaRPr lang="en-US" altLang="zh-CN" sz="1200">
                <a:latin typeface="Times New Roman" panose="02020603050405020304" pitchFamily="18" charset="0"/>
              </a:endParaRPr>
            </a:p>
          </p:txBody>
        </p:sp>
        <p:sp>
          <p:nvSpPr>
            <p:cNvPr id="24" name="Text Box 322"/>
            <p:cNvSpPr txBox="1">
              <a:spLocks noChangeAspect="1" noChangeArrowheads="1"/>
            </p:cNvSpPr>
            <p:nvPr/>
          </p:nvSpPr>
          <p:spPr bwMode="auto">
            <a:xfrm>
              <a:off x="3392" y="1508"/>
              <a:ext cx="26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a</a:t>
              </a:r>
              <a:endParaRPr lang="en-US" altLang="zh-CN" sz="1200">
                <a:latin typeface="Times New Roman" panose="02020603050405020304" pitchFamily="18" charset="0"/>
              </a:endParaRPr>
            </a:p>
          </p:txBody>
        </p:sp>
        <p:sp>
          <p:nvSpPr>
            <p:cNvPr id="25" name="Text Box 323"/>
            <p:cNvSpPr txBox="1">
              <a:spLocks noChangeAspect="1" noChangeArrowheads="1"/>
            </p:cNvSpPr>
            <p:nvPr/>
          </p:nvSpPr>
          <p:spPr bwMode="auto">
            <a:xfrm>
              <a:off x="3363" y="1287"/>
              <a:ext cx="26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b</a:t>
              </a:r>
              <a:endParaRPr lang="en-US" altLang="zh-CN" sz="1200">
                <a:latin typeface="Times New Roman" panose="02020603050405020304" pitchFamily="18" charset="0"/>
              </a:endParaRPr>
            </a:p>
          </p:txBody>
        </p:sp>
        <p:sp>
          <p:nvSpPr>
            <p:cNvPr id="26" name="Text Box 324"/>
            <p:cNvSpPr txBox="1">
              <a:spLocks noChangeAspect="1" noChangeArrowheads="1"/>
            </p:cNvSpPr>
            <p:nvPr/>
          </p:nvSpPr>
          <p:spPr bwMode="auto">
            <a:xfrm>
              <a:off x="2643" y="1806"/>
              <a:ext cx="2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W</a:t>
              </a:r>
              <a:endParaRPr lang="en-US" altLang="zh-CN" sz="1200">
                <a:latin typeface="Times New Roman" panose="02020603050405020304" pitchFamily="18" charset="0"/>
              </a:endParaRPr>
            </a:p>
          </p:txBody>
        </p:sp>
        <p:sp>
          <p:nvSpPr>
            <p:cNvPr id="27" name="Text Box 325"/>
            <p:cNvSpPr txBox="1">
              <a:spLocks noChangeAspect="1" noChangeArrowheads="1"/>
            </p:cNvSpPr>
            <p:nvPr/>
          </p:nvSpPr>
          <p:spPr bwMode="auto">
            <a:xfrm>
              <a:off x="3569" y="1385"/>
              <a:ext cx="34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B</a:t>
              </a:r>
              <a:endParaRPr lang="en-US" altLang="zh-CN" sz="1200">
                <a:latin typeface="Times New Roman" panose="02020603050405020304" pitchFamily="18" charset="0"/>
              </a:endParaRPr>
            </a:p>
          </p:txBody>
        </p:sp>
        <p:sp>
          <p:nvSpPr>
            <p:cNvPr id="28" name="Line 326"/>
            <p:cNvSpPr>
              <a:spLocks noChangeAspect="1" noChangeShapeType="1"/>
            </p:cNvSpPr>
            <p:nvPr/>
          </p:nvSpPr>
          <p:spPr bwMode="auto">
            <a:xfrm flipH="1" flipV="1">
              <a:off x="2509" y="913"/>
              <a:ext cx="81" cy="20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27"/>
            <p:cNvSpPr>
              <a:spLocks noChangeAspect="1" noChangeShapeType="1"/>
            </p:cNvSpPr>
            <p:nvPr/>
          </p:nvSpPr>
          <p:spPr bwMode="auto">
            <a:xfrm flipH="1" flipV="1">
              <a:off x="2792" y="899"/>
              <a:ext cx="130" cy="29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328"/>
            <p:cNvSpPr txBox="1">
              <a:spLocks noChangeAspect="1" noChangeArrowheads="1"/>
            </p:cNvSpPr>
            <p:nvPr/>
          </p:nvSpPr>
          <p:spPr bwMode="auto">
            <a:xfrm>
              <a:off x="2384" y="803"/>
              <a:ext cx="26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1</a:t>
              </a:r>
            </a:p>
          </p:txBody>
        </p:sp>
        <p:sp>
          <p:nvSpPr>
            <p:cNvPr id="31" name="Text Box 329"/>
            <p:cNvSpPr txBox="1">
              <a:spLocks noChangeAspect="1" noChangeArrowheads="1"/>
            </p:cNvSpPr>
            <p:nvPr/>
          </p:nvSpPr>
          <p:spPr bwMode="auto">
            <a:xfrm>
              <a:off x="2667" y="803"/>
              <a:ext cx="26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2</a:t>
              </a:r>
            </a:p>
          </p:txBody>
        </p:sp>
        <p:sp>
          <p:nvSpPr>
            <p:cNvPr id="32" name="Line 334"/>
            <p:cNvSpPr>
              <a:spLocks noChangeAspect="1" noChangeShapeType="1"/>
            </p:cNvSpPr>
            <p:nvPr/>
          </p:nvSpPr>
          <p:spPr bwMode="auto">
            <a:xfrm>
              <a:off x="4280" y="1678"/>
              <a:ext cx="643"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3" name="Line 335"/>
            <p:cNvSpPr>
              <a:spLocks noChangeAspect="1" noChangeShapeType="1"/>
            </p:cNvSpPr>
            <p:nvPr/>
          </p:nvSpPr>
          <p:spPr bwMode="auto">
            <a:xfrm flipV="1">
              <a:off x="4280" y="1059"/>
              <a:ext cx="0" cy="619"/>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 name="Line 336"/>
            <p:cNvSpPr>
              <a:spLocks noChangeAspect="1" noChangeShapeType="1"/>
            </p:cNvSpPr>
            <p:nvPr/>
          </p:nvSpPr>
          <p:spPr bwMode="auto">
            <a:xfrm>
              <a:off x="4280" y="1257"/>
              <a:ext cx="360" cy="0"/>
            </a:xfrm>
            <a:prstGeom prst="line">
              <a:avLst/>
            </a:prstGeom>
            <a:noFill/>
            <a:ln w="317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337"/>
            <p:cNvSpPr txBox="1">
              <a:spLocks noChangeAspect="1" noChangeArrowheads="1"/>
            </p:cNvSpPr>
            <p:nvPr/>
          </p:nvSpPr>
          <p:spPr bwMode="auto">
            <a:xfrm>
              <a:off x="4090" y="1059"/>
              <a:ext cx="26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Y</a:t>
              </a:r>
              <a:endParaRPr lang="en-US" altLang="zh-CN" sz="1200">
                <a:latin typeface="Times New Roman" panose="02020603050405020304" pitchFamily="18" charset="0"/>
              </a:endParaRPr>
            </a:p>
          </p:txBody>
        </p:sp>
        <p:sp>
          <p:nvSpPr>
            <p:cNvPr id="36" name="Text Box 338"/>
            <p:cNvSpPr txBox="1">
              <a:spLocks noChangeAspect="1" noChangeArrowheads="1"/>
            </p:cNvSpPr>
            <p:nvPr/>
          </p:nvSpPr>
          <p:spPr bwMode="auto">
            <a:xfrm>
              <a:off x="4136" y="1625"/>
              <a:ext cx="26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O</a:t>
              </a:r>
              <a:endParaRPr lang="en-US" altLang="zh-CN" sz="1200">
                <a:latin typeface="Times New Roman" panose="02020603050405020304" pitchFamily="18" charset="0"/>
              </a:endParaRPr>
            </a:p>
          </p:txBody>
        </p:sp>
        <p:sp>
          <p:nvSpPr>
            <p:cNvPr id="37" name="Text Box 339"/>
            <p:cNvSpPr txBox="1">
              <a:spLocks noChangeAspect="1" noChangeArrowheads="1"/>
            </p:cNvSpPr>
            <p:nvPr/>
          </p:nvSpPr>
          <p:spPr bwMode="auto">
            <a:xfrm>
              <a:off x="4731" y="1635"/>
              <a:ext cx="26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sym typeface="Symbol" panose="05050102010706020507" pitchFamily="18" charset="2"/>
                </a:rPr>
                <a:t></a:t>
              </a:r>
              <a:endParaRPr lang="en-US" altLang="zh-CN" sz="1200">
                <a:latin typeface="Times New Roman" panose="02020603050405020304" pitchFamily="18" charset="0"/>
              </a:endParaRPr>
            </a:p>
          </p:txBody>
        </p:sp>
        <p:sp>
          <p:nvSpPr>
            <p:cNvPr id="38" name="Text Box 340"/>
            <p:cNvSpPr txBox="1">
              <a:spLocks noChangeAspect="1" noChangeArrowheads="1"/>
            </p:cNvSpPr>
            <p:nvPr/>
          </p:nvSpPr>
          <p:spPr bwMode="auto">
            <a:xfrm>
              <a:off x="4251" y="1916"/>
              <a:ext cx="926"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44000"/>
                </a:lnSpc>
              </a:pPr>
              <a:r>
                <a:rPr lang="en-US" altLang="zh-CN" sz="1200">
                  <a:latin typeface="宋体" panose="02010600030101010101" pitchFamily="2" charset="-122"/>
                </a:rPr>
                <a:t>b)</a:t>
              </a:r>
              <a:r>
                <a:rPr lang="zh-CN" altLang="en-US" sz="1200">
                  <a:latin typeface="宋体" panose="02010600030101010101" pitchFamily="2" charset="-122"/>
                </a:rPr>
                <a:t>光通量波形</a:t>
              </a:r>
              <a:endParaRPr lang="zh-CN" altLang="en-US" sz="1200">
                <a:latin typeface="Times New Roman" panose="02020603050405020304" pitchFamily="18" charset="0"/>
              </a:endParaRPr>
            </a:p>
          </p:txBody>
        </p:sp>
        <p:sp>
          <p:nvSpPr>
            <p:cNvPr id="39" name="Freeform 341"/>
            <p:cNvSpPr>
              <a:spLocks noChangeAspect="1"/>
            </p:cNvSpPr>
            <p:nvPr/>
          </p:nvSpPr>
          <p:spPr bwMode="auto">
            <a:xfrm>
              <a:off x="4472" y="1258"/>
              <a:ext cx="163" cy="422"/>
            </a:xfrm>
            <a:custGeom>
              <a:avLst/>
              <a:gdLst>
                <a:gd name="T0" fmla="*/ 162 w 162"/>
                <a:gd name="T1" fmla="*/ 0 h 878"/>
                <a:gd name="T2" fmla="*/ 136 w 162"/>
                <a:gd name="T3" fmla="*/ 16 h 878"/>
                <a:gd name="T4" fmla="*/ 1 w 162"/>
                <a:gd name="T5" fmla="*/ 48 h 878"/>
                <a:gd name="T6" fmla="*/ 139 w 162"/>
                <a:gd name="T7" fmla="*/ 82 h 878"/>
                <a:gd name="T8" fmla="*/ 162 w 162"/>
                <a:gd name="T9" fmla="*/ 98 h 878"/>
                <a:gd name="T10" fmla="*/ 0 60000 65536"/>
                <a:gd name="T11" fmla="*/ 0 60000 65536"/>
                <a:gd name="T12" fmla="*/ 0 60000 65536"/>
                <a:gd name="T13" fmla="*/ 0 60000 65536"/>
                <a:gd name="T14" fmla="*/ 0 60000 65536"/>
                <a:gd name="T15" fmla="*/ 0 w 162"/>
                <a:gd name="T16" fmla="*/ 0 h 878"/>
                <a:gd name="T17" fmla="*/ 162 w 162"/>
                <a:gd name="T18" fmla="*/ 878 h 878"/>
              </a:gdLst>
              <a:ahLst/>
              <a:cxnLst>
                <a:cxn ang="T10">
                  <a:pos x="T0" y="T1"/>
                </a:cxn>
                <a:cxn ang="T11">
                  <a:pos x="T2" y="T3"/>
                </a:cxn>
                <a:cxn ang="T12">
                  <a:pos x="T4" y="T5"/>
                </a:cxn>
                <a:cxn ang="T13">
                  <a:pos x="T6" y="T7"/>
                </a:cxn>
                <a:cxn ang="T14">
                  <a:pos x="T8" y="T9"/>
                </a:cxn>
              </a:cxnLst>
              <a:rect l="T15" t="T16" r="T17" b="T18"/>
              <a:pathLst>
                <a:path w="162" h="878">
                  <a:moveTo>
                    <a:pt x="159" y="0"/>
                  </a:moveTo>
                  <a:cubicBezTo>
                    <a:pt x="155" y="24"/>
                    <a:pt x="159" y="70"/>
                    <a:pt x="133" y="142"/>
                  </a:cubicBezTo>
                  <a:cubicBezTo>
                    <a:pt x="107" y="214"/>
                    <a:pt x="0" y="334"/>
                    <a:pt x="1" y="433"/>
                  </a:cubicBezTo>
                  <a:cubicBezTo>
                    <a:pt x="2" y="532"/>
                    <a:pt x="110" y="664"/>
                    <a:pt x="136" y="738"/>
                  </a:cubicBezTo>
                  <a:cubicBezTo>
                    <a:pt x="162" y="812"/>
                    <a:pt x="154" y="849"/>
                    <a:pt x="159" y="87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40" name="Text Box 402"/>
            <p:cNvSpPr txBox="1">
              <a:spLocks noChangeAspect="1" noChangeArrowheads="1"/>
            </p:cNvSpPr>
            <p:nvPr/>
          </p:nvSpPr>
          <p:spPr bwMode="auto">
            <a:xfrm>
              <a:off x="2470" y="3497"/>
              <a:ext cx="121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44000"/>
                </a:lnSpc>
              </a:pPr>
              <a:r>
                <a:rPr lang="en-US" altLang="zh-CN" sz="1200">
                  <a:latin typeface="宋体" panose="02010600030101010101" pitchFamily="2" charset="-122"/>
                </a:rPr>
                <a:t>c)</a:t>
              </a:r>
              <a:r>
                <a:rPr lang="zh-CN" altLang="en-US" sz="1200">
                  <a:latin typeface="宋体" panose="02010600030101010101" pitchFamily="2" charset="-122"/>
                </a:rPr>
                <a:t>光电元件的排列</a:t>
              </a:r>
            </a:p>
            <a:p>
              <a:endParaRPr lang="en-US" altLang="zh-CN" sz="1200">
                <a:latin typeface="Times New Roman" panose="02020603050405020304" pitchFamily="18" charset="0"/>
              </a:endParaRPr>
            </a:p>
          </p:txBody>
        </p:sp>
        <p:sp>
          <p:nvSpPr>
            <p:cNvPr id="41" name="Text Box 403"/>
            <p:cNvSpPr txBox="1">
              <a:spLocks noChangeAspect="1" noChangeArrowheads="1"/>
            </p:cNvSpPr>
            <p:nvPr/>
          </p:nvSpPr>
          <p:spPr bwMode="auto">
            <a:xfrm>
              <a:off x="4025" y="3497"/>
              <a:ext cx="121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44000"/>
                </a:lnSpc>
              </a:pPr>
              <a:r>
                <a:rPr lang="en-US" altLang="zh-CN" sz="1200">
                  <a:latin typeface="宋体" panose="02010600030101010101" pitchFamily="2" charset="-122"/>
                </a:rPr>
                <a:t>d) </a:t>
              </a:r>
              <a:r>
                <a:rPr lang="zh-CN" altLang="en-US" sz="1200">
                  <a:latin typeface="宋体" panose="02010600030101010101" pitchFamily="2" charset="-122"/>
                </a:rPr>
                <a:t>调相信号的形成</a:t>
              </a:r>
            </a:p>
            <a:p>
              <a:endParaRPr lang="en-US" altLang="zh-CN" sz="1200">
                <a:latin typeface="Times New Roman" panose="02020603050405020304" pitchFamily="18" charset="0"/>
              </a:endParaRPr>
            </a:p>
          </p:txBody>
        </p:sp>
        <p:sp>
          <p:nvSpPr>
            <p:cNvPr id="42" name="Rectangle 210"/>
            <p:cNvSpPr>
              <a:spLocks noChangeAspect="1" noChangeArrowheads="1"/>
            </p:cNvSpPr>
            <p:nvPr/>
          </p:nvSpPr>
          <p:spPr bwMode="auto">
            <a:xfrm>
              <a:off x="2413" y="3048"/>
              <a:ext cx="101" cy="35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43" name="Line 211"/>
            <p:cNvSpPr>
              <a:spLocks noChangeAspect="1" noChangeShapeType="1"/>
            </p:cNvSpPr>
            <p:nvPr/>
          </p:nvSpPr>
          <p:spPr bwMode="auto">
            <a:xfrm flipV="1">
              <a:off x="2514" y="2194"/>
              <a:ext cx="993" cy="8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12"/>
            <p:cNvSpPr>
              <a:spLocks noChangeAspect="1" noChangeShapeType="1"/>
            </p:cNvSpPr>
            <p:nvPr/>
          </p:nvSpPr>
          <p:spPr bwMode="auto">
            <a:xfrm flipV="1">
              <a:off x="2414" y="2195"/>
              <a:ext cx="1007" cy="8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213"/>
            <p:cNvGrpSpPr>
              <a:grpSpLocks noChangeAspect="1"/>
            </p:cNvGrpSpPr>
            <p:nvPr/>
          </p:nvGrpSpPr>
          <p:grpSpPr bwMode="auto">
            <a:xfrm>
              <a:off x="3416" y="2194"/>
              <a:ext cx="91" cy="346"/>
              <a:chOff x="4970" y="4230"/>
              <a:chExt cx="190" cy="720"/>
            </a:xfrm>
          </p:grpSpPr>
          <p:sp>
            <p:nvSpPr>
              <p:cNvPr id="164" name="Line 214"/>
              <p:cNvSpPr>
                <a:spLocks noChangeAspect="1" noChangeShapeType="1"/>
              </p:cNvSpPr>
              <p:nvPr/>
            </p:nvSpPr>
            <p:spPr bwMode="auto">
              <a:xfrm>
                <a:off x="4970" y="4230"/>
                <a:ext cx="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215"/>
              <p:cNvSpPr>
                <a:spLocks noChangeAspect="1" noChangeShapeType="1"/>
              </p:cNvSpPr>
              <p:nvPr/>
            </p:nvSpPr>
            <p:spPr bwMode="auto">
              <a:xfrm>
                <a:off x="5160" y="4240"/>
                <a:ext cx="0" cy="7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 name="Line 216"/>
            <p:cNvSpPr>
              <a:spLocks noChangeAspect="1" noChangeShapeType="1"/>
            </p:cNvSpPr>
            <p:nvPr/>
          </p:nvSpPr>
          <p:spPr bwMode="auto">
            <a:xfrm>
              <a:off x="3315" y="2401"/>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17"/>
            <p:cNvSpPr>
              <a:spLocks noChangeAspect="1" noChangeShapeType="1"/>
            </p:cNvSpPr>
            <p:nvPr/>
          </p:nvSpPr>
          <p:spPr bwMode="auto">
            <a:xfrm>
              <a:off x="3291" y="2420"/>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18"/>
            <p:cNvSpPr>
              <a:spLocks noChangeAspect="1" noChangeShapeType="1"/>
            </p:cNvSpPr>
            <p:nvPr/>
          </p:nvSpPr>
          <p:spPr bwMode="auto">
            <a:xfrm>
              <a:off x="3262" y="2449"/>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219"/>
            <p:cNvSpPr>
              <a:spLocks noChangeAspect="1" noChangeShapeType="1"/>
            </p:cNvSpPr>
            <p:nvPr/>
          </p:nvSpPr>
          <p:spPr bwMode="auto">
            <a:xfrm>
              <a:off x="3233" y="2473"/>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20"/>
            <p:cNvSpPr>
              <a:spLocks noChangeAspect="1" noChangeShapeType="1"/>
            </p:cNvSpPr>
            <p:nvPr/>
          </p:nvSpPr>
          <p:spPr bwMode="auto">
            <a:xfrm>
              <a:off x="3205" y="2497"/>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221"/>
            <p:cNvSpPr>
              <a:spLocks noChangeAspect="1" noChangeShapeType="1"/>
            </p:cNvSpPr>
            <p:nvPr/>
          </p:nvSpPr>
          <p:spPr bwMode="auto">
            <a:xfrm>
              <a:off x="3176" y="2525"/>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222"/>
            <p:cNvSpPr>
              <a:spLocks noChangeAspect="1" noChangeShapeType="1"/>
            </p:cNvSpPr>
            <p:nvPr/>
          </p:nvSpPr>
          <p:spPr bwMode="auto">
            <a:xfrm>
              <a:off x="3118" y="2660"/>
              <a:ext cx="0" cy="1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223"/>
            <p:cNvSpPr>
              <a:spLocks noChangeAspect="1" noChangeShapeType="1"/>
            </p:cNvSpPr>
            <p:nvPr/>
          </p:nvSpPr>
          <p:spPr bwMode="auto">
            <a:xfrm>
              <a:off x="3061" y="2717"/>
              <a:ext cx="0" cy="2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24"/>
            <p:cNvSpPr>
              <a:spLocks noChangeAspect="1" noChangeShapeType="1"/>
            </p:cNvSpPr>
            <p:nvPr/>
          </p:nvSpPr>
          <p:spPr bwMode="auto">
            <a:xfrm>
              <a:off x="3032" y="2434"/>
              <a:ext cx="0" cy="557"/>
            </a:xfrm>
            <a:prstGeom prst="line">
              <a:avLst/>
            </a:prstGeom>
            <a:noFill/>
            <a:ln w="9525">
              <a:solidFill>
                <a:srgbClr val="000000"/>
              </a:solidFill>
              <a:round/>
              <a:headEnd type="stealth"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5" name="Line 225"/>
            <p:cNvSpPr>
              <a:spLocks noChangeAspect="1" noChangeShapeType="1"/>
            </p:cNvSpPr>
            <p:nvPr/>
          </p:nvSpPr>
          <p:spPr bwMode="auto">
            <a:xfrm>
              <a:off x="3094" y="2688"/>
              <a:ext cx="0" cy="2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226"/>
            <p:cNvSpPr>
              <a:spLocks noChangeAspect="1" noChangeShapeType="1"/>
            </p:cNvSpPr>
            <p:nvPr/>
          </p:nvSpPr>
          <p:spPr bwMode="auto">
            <a:xfrm>
              <a:off x="3003" y="2770"/>
              <a:ext cx="0" cy="2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27"/>
            <p:cNvSpPr>
              <a:spLocks noChangeAspect="1" noChangeShapeType="1"/>
            </p:cNvSpPr>
            <p:nvPr/>
          </p:nvSpPr>
          <p:spPr bwMode="auto">
            <a:xfrm>
              <a:off x="2974" y="2784"/>
              <a:ext cx="0" cy="2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28"/>
            <p:cNvSpPr>
              <a:spLocks noChangeAspect="1" noChangeShapeType="1"/>
            </p:cNvSpPr>
            <p:nvPr/>
          </p:nvSpPr>
          <p:spPr bwMode="auto">
            <a:xfrm>
              <a:off x="2955" y="2808"/>
              <a:ext cx="0" cy="2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29"/>
            <p:cNvSpPr>
              <a:spLocks noChangeAspect="1" noChangeShapeType="1"/>
            </p:cNvSpPr>
            <p:nvPr/>
          </p:nvSpPr>
          <p:spPr bwMode="auto">
            <a:xfrm>
              <a:off x="2888" y="2765"/>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30"/>
            <p:cNvSpPr>
              <a:spLocks noChangeAspect="1" noChangeShapeType="1"/>
            </p:cNvSpPr>
            <p:nvPr/>
          </p:nvSpPr>
          <p:spPr bwMode="auto">
            <a:xfrm>
              <a:off x="2859" y="2789"/>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231"/>
            <p:cNvSpPr>
              <a:spLocks noChangeAspect="1" noChangeShapeType="1"/>
            </p:cNvSpPr>
            <p:nvPr/>
          </p:nvSpPr>
          <p:spPr bwMode="auto">
            <a:xfrm>
              <a:off x="2830" y="2818"/>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232"/>
            <p:cNvSpPr>
              <a:spLocks noChangeAspect="1" noChangeShapeType="1"/>
            </p:cNvSpPr>
            <p:nvPr/>
          </p:nvSpPr>
          <p:spPr bwMode="auto">
            <a:xfrm>
              <a:off x="2802" y="2842"/>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233"/>
            <p:cNvSpPr>
              <a:spLocks noChangeAspect="1" noChangeShapeType="1"/>
            </p:cNvSpPr>
            <p:nvPr/>
          </p:nvSpPr>
          <p:spPr bwMode="auto">
            <a:xfrm>
              <a:off x="2773" y="2866"/>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234"/>
            <p:cNvSpPr>
              <a:spLocks noChangeAspect="1" noChangeShapeType="1"/>
            </p:cNvSpPr>
            <p:nvPr/>
          </p:nvSpPr>
          <p:spPr bwMode="auto">
            <a:xfrm>
              <a:off x="2744" y="2895"/>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235"/>
            <p:cNvSpPr>
              <a:spLocks noChangeAspect="1" noChangeShapeType="1"/>
            </p:cNvSpPr>
            <p:nvPr/>
          </p:nvSpPr>
          <p:spPr bwMode="auto">
            <a:xfrm>
              <a:off x="2715" y="2914"/>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236"/>
            <p:cNvSpPr>
              <a:spLocks noChangeAspect="1" noChangeShapeType="1"/>
            </p:cNvSpPr>
            <p:nvPr/>
          </p:nvSpPr>
          <p:spPr bwMode="auto">
            <a:xfrm>
              <a:off x="2662" y="2957"/>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237"/>
            <p:cNvSpPr>
              <a:spLocks noChangeAspect="1" noChangeShapeType="1"/>
            </p:cNvSpPr>
            <p:nvPr/>
          </p:nvSpPr>
          <p:spPr bwMode="auto">
            <a:xfrm flipH="1">
              <a:off x="2902" y="2592"/>
              <a:ext cx="197" cy="1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38"/>
            <p:cNvSpPr>
              <a:spLocks noChangeAspect="1" noChangeShapeType="1"/>
            </p:cNvSpPr>
            <p:nvPr/>
          </p:nvSpPr>
          <p:spPr bwMode="auto">
            <a:xfrm>
              <a:off x="2691" y="2938"/>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239"/>
            <p:cNvSpPr>
              <a:spLocks noChangeAspect="1" noChangeShapeType="1"/>
            </p:cNvSpPr>
            <p:nvPr/>
          </p:nvSpPr>
          <p:spPr bwMode="auto">
            <a:xfrm flipH="1" flipV="1">
              <a:off x="2403" y="2586"/>
              <a:ext cx="1066" cy="393"/>
            </a:xfrm>
            <a:prstGeom prst="line">
              <a:avLst/>
            </a:prstGeom>
            <a:noFill/>
            <a:ln w="19050">
              <a:solidFill>
                <a:srgbClr val="FF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240"/>
            <p:cNvSpPr>
              <a:spLocks noChangeAspect="1" noChangeShapeType="1"/>
            </p:cNvSpPr>
            <p:nvPr/>
          </p:nvSpPr>
          <p:spPr bwMode="auto">
            <a:xfrm>
              <a:off x="2907" y="2765"/>
              <a:ext cx="0" cy="2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241"/>
            <p:cNvSpPr>
              <a:spLocks noChangeAspect="1" noChangeShapeType="1"/>
            </p:cNvSpPr>
            <p:nvPr/>
          </p:nvSpPr>
          <p:spPr bwMode="auto">
            <a:xfrm>
              <a:off x="2936" y="2784"/>
              <a:ext cx="0" cy="2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42"/>
            <p:cNvSpPr>
              <a:spLocks noChangeAspect="1" noChangeShapeType="1"/>
            </p:cNvSpPr>
            <p:nvPr/>
          </p:nvSpPr>
          <p:spPr bwMode="auto">
            <a:xfrm>
              <a:off x="2907" y="3063"/>
              <a:ext cx="29" cy="1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243"/>
            <p:cNvSpPr>
              <a:spLocks noChangeAspect="1" noChangeShapeType="1"/>
            </p:cNvSpPr>
            <p:nvPr/>
          </p:nvSpPr>
          <p:spPr bwMode="auto">
            <a:xfrm>
              <a:off x="3099" y="2592"/>
              <a:ext cx="34"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44"/>
            <p:cNvSpPr>
              <a:spLocks noChangeAspect="1" noChangeShapeType="1"/>
            </p:cNvSpPr>
            <p:nvPr/>
          </p:nvSpPr>
          <p:spPr bwMode="auto">
            <a:xfrm>
              <a:off x="3137" y="2602"/>
              <a:ext cx="0" cy="2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45"/>
            <p:cNvSpPr>
              <a:spLocks noChangeAspect="1" noChangeShapeType="1"/>
            </p:cNvSpPr>
            <p:nvPr/>
          </p:nvSpPr>
          <p:spPr bwMode="auto">
            <a:xfrm flipV="1">
              <a:off x="2936" y="2607"/>
              <a:ext cx="20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46"/>
            <p:cNvSpPr>
              <a:spLocks noChangeAspect="1" noChangeShapeType="1"/>
            </p:cNvSpPr>
            <p:nvPr/>
          </p:nvSpPr>
          <p:spPr bwMode="auto">
            <a:xfrm flipV="1">
              <a:off x="2936" y="2895"/>
              <a:ext cx="201" cy="1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247"/>
            <p:cNvSpPr>
              <a:spLocks noChangeAspect="1" noChangeShapeType="1"/>
            </p:cNvSpPr>
            <p:nvPr/>
          </p:nvSpPr>
          <p:spPr bwMode="auto">
            <a:xfrm flipV="1">
              <a:off x="2514" y="3063"/>
              <a:ext cx="388" cy="3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248"/>
            <p:cNvSpPr>
              <a:spLocks noChangeAspect="1" noChangeShapeType="1"/>
            </p:cNvSpPr>
            <p:nvPr/>
          </p:nvSpPr>
          <p:spPr bwMode="auto">
            <a:xfrm flipV="1">
              <a:off x="3142" y="2540"/>
              <a:ext cx="365"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249"/>
            <p:cNvSpPr>
              <a:spLocks noChangeAspect="1" noChangeShapeType="1"/>
            </p:cNvSpPr>
            <p:nvPr/>
          </p:nvSpPr>
          <p:spPr bwMode="auto">
            <a:xfrm>
              <a:off x="2638" y="2981"/>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250"/>
            <p:cNvSpPr>
              <a:spLocks noChangeAspect="1" noChangeShapeType="1"/>
            </p:cNvSpPr>
            <p:nvPr/>
          </p:nvSpPr>
          <p:spPr bwMode="auto">
            <a:xfrm>
              <a:off x="2610" y="3010"/>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251"/>
            <p:cNvSpPr>
              <a:spLocks noChangeAspect="1" noChangeShapeType="1"/>
            </p:cNvSpPr>
            <p:nvPr/>
          </p:nvSpPr>
          <p:spPr bwMode="auto">
            <a:xfrm>
              <a:off x="2581" y="3039"/>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252"/>
            <p:cNvSpPr>
              <a:spLocks noChangeAspect="1" noChangeShapeType="1"/>
            </p:cNvSpPr>
            <p:nvPr/>
          </p:nvSpPr>
          <p:spPr bwMode="auto">
            <a:xfrm>
              <a:off x="2557" y="3065"/>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253"/>
            <p:cNvSpPr>
              <a:spLocks noChangeAspect="1" noChangeShapeType="1"/>
            </p:cNvSpPr>
            <p:nvPr/>
          </p:nvSpPr>
          <p:spPr bwMode="auto">
            <a:xfrm>
              <a:off x="3339" y="2381"/>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254"/>
            <p:cNvSpPr>
              <a:spLocks noChangeAspect="1" noChangeShapeType="1"/>
            </p:cNvSpPr>
            <p:nvPr/>
          </p:nvSpPr>
          <p:spPr bwMode="auto">
            <a:xfrm>
              <a:off x="3368" y="2362"/>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255"/>
            <p:cNvSpPr>
              <a:spLocks noChangeAspect="1" noChangeShapeType="1"/>
            </p:cNvSpPr>
            <p:nvPr/>
          </p:nvSpPr>
          <p:spPr bwMode="auto">
            <a:xfrm>
              <a:off x="3401" y="2333"/>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256"/>
            <p:cNvSpPr>
              <a:spLocks noChangeAspect="1" noChangeShapeType="1"/>
            </p:cNvSpPr>
            <p:nvPr/>
          </p:nvSpPr>
          <p:spPr bwMode="auto">
            <a:xfrm>
              <a:off x="3435" y="2305"/>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257"/>
            <p:cNvSpPr>
              <a:spLocks noChangeAspect="1" noChangeShapeType="1"/>
            </p:cNvSpPr>
            <p:nvPr/>
          </p:nvSpPr>
          <p:spPr bwMode="auto">
            <a:xfrm>
              <a:off x="3469" y="2276"/>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258"/>
            <p:cNvSpPr>
              <a:spLocks noChangeAspect="1" noChangeShapeType="1"/>
            </p:cNvSpPr>
            <p:nvPr/>
          </p:nvSpPr>
          <p:spPr bwMode="auto">
            <a:xfrm flipV="1">
              <a:off x="3037" y="2626"/>
              <a:ext cx="196" cy="187"/>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9" name="Text Box 259"/>
            <p:cNvSpPr txBox="1">
              <a:spLocks noChangeAspect="1" noChangeArrowheads="1"/>
            </p:cNvSpPr>
            <p:nvPr/>
          </p:nvSpPr>
          <p:spPr bwMode="auto">
            <a:xfrm>
              <a:off x="3257" y="2497"/>
              <a:ext cx="82" cy="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X</a:t>
              </a:r>
              <a:endParaRPr lang="en-US" altLang="zh-CN" sz="1200">
                <a:latin typeface="Times New Roman" panose="02020603050405020304" pitchFamily="18" charset="0"/>
              </a:endParaRPr>
            </a:p>
          </p:txBody>
        </p:sp>
        <p:sp>
          <p:nvSpPr>
            <p:cNvPr id="90" name="Text Box 260"/>
            <p:cNvSpPr txBox="1">
              <a:spLocks noChangeAspect="1" noChangeArrowheads="1"/>
            </p:cNvSpPr>
            <p:nvPr/>
          </p:nvSpPr>
          <p:spPr bwMode="auto">
            <a:xfrm>
              <a:off x="2835" y="2324"/>
              <a:ext cx="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i="1">
                  <a:latin typeface="Times New Roman" panose="02020603050405020304" pitchFamily="18" charset="0"/>
                </a:rPr>
                <a:t>Y</a:t>
              </a:r>
              <a:endParaRPr lang="en-US" altLang="zh-CN" sz="1200">
                <a:latin typeface="Times New Roman" panose="02020603050405020304" pitchFamily="18" charset="0"/>
              </a:endParaRPr>
            </a:p>
          </p:txBody>
        </p:sp>
        <p:sp>
          <p:nvSpPr>
            <p:cNvPr id="91" name="Line 261"/>
            <p:cNvSpPr>
              <a:spLocks noChangeAspect="1" noChangeShapeType="1"/>
            </p:cNvSpPr>
            <p:nvPr/>
          </p:nvSpPr>
          <p:spPr bwMode="auto">
            <a:xfrm>
              <a:off x="2950" y="3039"/>
              <a:ext cx="178" cy="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Text Box 262"/>
            <p:cNvSpPr txBox="1">
              <a:spLocks noChangeAspect="1" noChangeArrowheads="1"/>
            </p:cNvSpPr>
            <p:nvPr/>
          </p:nvSpPr>
          <p:spPr bwMode="auto">
            <a:xfrm>
              <a:off x="3070" y="3044"/>
              <a:ext cx="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2</a:t>
              </a:r>
            </a:p>
          </p:txBody>
        </p:sp>
        <p:sp>
          <p:nvSpPr>
            <p:cNvPr id="93" name="Line 263"/>
            <p:cNvSpPr>
              <a:spLocks noChangeAspect="1" noChangeShapeType="1"/>
            </p:cNvSpPr>
            <p:nvPr/>
          </p:nvSpPr>
          <p:spPr bwMode="auto">
            <a:xfrm flipH="1" flipV="1">
              <a:off x="3109" y="2156"/>
              <a:ext cx="225"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264"/>
            <p:cNvSpPr txBox="1">
              <a:spLocks noChangeAspect="1" noChangeArrowheads="1"/>
            </p:cNvSpPr>
            <p:nvPr/>
          </p:nvSpPr>
          <p:spPr bwMode="auto">
            <a:xfrm>
              <a:off x="2998" y="2045"/>
              <a:ext cx="2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1</a:t>
              </a:r>
            </a:p>
            <a:p>
              <a:endParaRPr lang="en-US" altLang="zh-CN" sz="1200">
                <a:latin typeface="Times New Roman" panose="02020603050405020304" pitchFamily="18" charset="0"/>
              </a:endParaRPr>
            </a:p>
          </p:txBody>
        </p:sp>
        <p:sp>
          <p:nvSpPr>
            <p:cNvPr id="95" name="Rectangle 265"/>
            <p:cNvSpPr>
              <a:spLocks noChangeAspect="1" noChangeArrowheads="1"/>
            </p:cNvSpPr>
            <p:nvPr/>
          </p:nvSpPr>
          <p:spPr bwMode="auto">
            <a:xfrm>
              <a:off x="3526" y="3010"/>
              <a:ext cx="111" cy="43"/>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6" name="Rectangle 266"/>
            <p:cNvSpPr>
              <a:spLocks noChangeAspect="1" noChangeArrowheads="1"/>
            </p:cNvSpPr>
            <p:nvPr/>
          </p:nvSpPr>
          <p:spPr bwMode="auto">
            <a:xfrm>
              <a:off x="3526" y="2890"/>
              <a:ext cx="111" cy="43"/>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7" name="Rectangle 267"/>
            <p:cNvSpPr>
              <a:spLocks noChangeAspect="1" noChangeArrowheads="1"/>
            </p:cNvSpPr>
            <p:nvPr/>
          </p:nvSpPr>
          <p:spPr bwMode="auto">
            <a:xfrm>
              <a:off x="3526" y="3130"/>
              <a:ext cx="111" cy="43"/>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8" name="Line 268"/>
            <p:cNvSpPr>
              <a:spLocks noChangeAspect="1" noChangeShapeType="1"/>
            </p:cNvSpPr>
            <p:nvPr/>
          </p:nvSpPr>
          <p:spPr bwMode="auto">
            <a:xfrm>
              <a:off x="3583" y="2936"/>
              <a:ext cx="0" cy="353"/>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330"/>
            <p:cNvSpPr>
              <a:spLocks noChangeAspect="1" noChangeShapeType="1"/>
            </p:cNvSpPr>
            <p:nvPr/>
          </p:nvSpPr>
          <p:spPr bwMode="auto">
            <a:xfrm>
              <a:off x="3152" y="2551"/>
              <a:ext cx="0" cy="2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Text Box 331"/>
            <p:cNvSpPr txBox="1">
              <a:spLocks noChangeAspect="1" noChangeArrowheads="1"/>
            </p:cNvSpPr>
            <p:nvPr/>
          </p:nvSpPr>
          <p:spPr bwMode="auto">
            <a:xfrm>
              <a:off x="3613" y="2804"/>
              <a:ext cx="31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V</a:t>
              </a:r>
              <a:r>
                <a:rPr lang="en-US" altLang="zh-CN" sz="1200" baseline="-25000">
                  <a:latin typeface="Times New Roman" panose="02020603050405020304" pitchFamily="18" charset="0"/>
                </a:rPr>
                <a:t>P1</a:t>
              </a:r>
              <a:endParaRPr lang="en-US" altLang="zh-CN" sz="1200">
                <a:latin typeface="Times New Roman" panose="02020603050405020304" pitchFamily="18" charset="0"/>
              </a:endParaRPr>
            </a:p>
          </p:txBody>
        </p:sp>
        <p:sp>
          <p:nvSpPr>
            <p:cNvPr id="101" name="Text Box 332"/>
            <p:cNvSpPr txBox="1">
              <a:spLocks noChangeAspect="1" noChangeArrowheads="1"/>
            </p:cNvSpPr>
            <p:nvPr/>
          </p:nvSpPr>
          <p:spPr bwMode="auto">
            <a:xfrm>
              <a:off x="3613" y="3154"/>
              <a:ext cx="31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V</a:t>
              </a:r>
              <a:r>
                <a:rPr lang="en-US" altLang="zh-CN" sz="1200" baseline="-25000">
                  <a:latin typeface="Times New Roman" panose="02020603050405020304" pitchFamily="18" charset="0"/>
                </a:rPr>
                <a:t>P</a:t>
              </a:r>
              <a:r>
                <a:rPr lang="en-US" altLang="zh-CN" sz="1200" i="1" baseline="-25000">
                  <a:latin typeface="Times New Roman" panose="02020603050405020304" pitchFamily="18" charset="0"/>
                </a:rPr>
                <a:t>n</a:t>
              </a:r>
              <a:endParaRPr lang="en-US" altLang="zh-CN" sz="1200">
                <a:latin typeface="Times New Roman" panose="02020603050405020304" pitchFamily="18" charset="0"/>
              </a:endParaRPr>
            </a:p>
          </p:txBody>
        </p:sp>
        <p:sp>
          <p:nvSpPr>
            <p:cNvPr id="102" name="Rectangle 333"/>
            <p:cNvSpPr>
              <a:spLocks noChangeAspect="1" noChangeArrowheads="1"/>
            </p:cNvSpPr>
            <p:nvPr/>
          </p:nvSpPr>
          <p:spPr bwMode="auto">
            <a:xfrm>
              <a:off x="3531" y="3245"/>
              <a:ext cx="110" cy="43"/>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3" name="Line 342"/>
            <p:cNvSpPr>
              <a:spLocks noChangeAspect="1" noChangeShapeType="1"/>
            </p:cNvSpPr>
            <p:nvPr/>
          </p:nvSpPr>
          <p:spPr bwMode="auto">
            <a:xfrm>
              <a:off x="4642" y="2952"/>
              <a:ext cx="251"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 name="Line 343"/>
            <p:cNvSpPr>
              <a:spLocks noChangeAspect="1" noChangeShapeType="1"/>
            </p:cNvSpPr>
            <p:nvPr/>
          </p:nvSpPr>
          <p:spPr bwMode="auto">
            <a:xfrm>
              <a:off x="4640" y="3159"/>
              <a:ext cx="25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5" name="Line 344"/>
            <p:cNvSpPr>
              <a:spLocks noChangeAspect="1" noChangeShapeType="1"/>
            </p:cNvSpPr>
            <p:nvPr/>
          </p:nvSpPr>
          <p:spPr bwMode="auto">
            <a:xfrm>
              <a:off x="4640" y="3384"/>
              <a:ext cx="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345"/>
            <p:cNvSpPr>
              <a:spLocks noChangeShapeType="1"/>
            </p:cNvSpPr>
            <p:nvPr/>
          </p:nvSpPr>
          <p:spPr bwMode="auto">
            <a:xfrm>
              <a:off x="4889" y="2739"/>
              <a:ext cx="0" cy="6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346"/>
            <p:cNvSpPr>
              <a:spLocks noChangeAspect="1" noChangeShapeType="1"/>
            </p:cNvSpPr>
            <p:nvPr/>
          </p:nvSpPr>
          <p:spPr bwMode="auto">
            <a:xfrm>
              <a:off x="4892" y="3047"/>
              <a:ext cx="3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Oval 347"/>
            <p:cNvSpPr>
              <a:spLocks noChangeAspect="1" noChangeArrowheads="1"/>
            </p:cNvSpPr>
            <p:nvPr/>
          </p:nvSpPr>
          <p:spPr bwMode="auto">
            <a:xfrm>
              <a:off x="5649" y="3028"/>
              <a:ext cx="29" cy="30"/>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9" name="Text Box 348"/>
            <p:cNvSpPr txBox="1">
              <a:spLocks noChangeAspect="1" noChangeArrowheads="1"/>
            </p:cNvSpPr>
            <p:nvPr/>
          </p:nvSpPr>
          <p:spPr bwMode="auto">
            <a:xfrm>
              <a:off x="4623" y="2516"/>
              <a:ext cx="23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S</a:t>
              </a:r>
              <a:r>
                <a:rPr lang="en-US" altLang="zh-CN" sz="1200" baseline="-25000">
                  <a:latin typeface="Times New Roman" panose="02020603050405020304" pitchFamily="18" charset="0"/>
                </a:rPr>
                <a:t>1</a:t>
              </a:r>
            </a:p>
          </p:txBody>
        </p:sp>
        <p:sp>
          <p:nvSpPr>
            <p:cNvPr id="110" name="Text Box 349"/>
            <p:cNvSpPr txBox="1">
              <a:spLocks noChangeAspect="1" noChangeArrowheads="1"/>
            </p:cNvSpPr>
            <p:nvPr/>
          </p:nvSpPr>
          <p:spPr bwMode="auto">
            <a:xfrm>
              <a:off x="4625" y="2772"/>
              <a:ext cx="23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S</a:t>
              </a:r>
              <a:r>
                <a:rPr lang="en-US" altLang="zh-CN" sz="1200" baseline="-25000">
                  <a:latin typeface="Times New Roman" panose="02020603050405020304" pitchFamily="18" charset="0"/>
                </a:rPr>
                <a:t>2</a:t>
              </a:r>
            </a:p>
          </p:txBody>
        </p:sp>
        <p:sp>
          <p:nvSpPr>
            <p:cNvPr id="111" name="Text Box 350"/>
            <p:cNvSpPr txBox="1">
              <a:spLocks noChangeAspect="1" noChangeArrowheads="1"/>
            </p:cNvSpPr>
            <p:nvPr/>
          </p:nvSpPr>
          <p:spPr bwMode="auto">
            <a:xfrm>
              <a:off x="4620" y="3207"/>
              <a:ext cx="2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S</a:t>
              </a:r>
              <a:r>
                <a:rPr lang="en-US" altLang="zh-CN" sz="1200" i="1" baseline="-25000">
                  <a:latin typeface="Times New Roman" panose="02020603050405020304" pitchFamily="18" charset="0"/>
                </a:rPr>
                <a:t>n</a:t>
              </a:r>
            </a:p>
          </p:txBody>
        </p:sp>
        <p:sp>
          <p:nvSpPr>
            <p:cNvPr id="112" name="Text Box 351"/>
            <p:cNvSpPr txBox="1">
              <a:spLocks noChangeAspect="1" noChangeArrowheads="1"/>
            </p:cNvSpPr>
            <p:nvPr/>
          </p:nvSpPr>
          <p:spPr bwMode="auto">
            <a:xfrm>
              <a:off x="4299" y="2545"/>
              <a:ext cx="31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V</a:t>
              </a:r>
              <a:r>
                <a:rPr lang="en-US" altLang="zh-CN" sz="1200" baseline="-25000">
                  <a:latin typeface="Times New Roman" panose="02020603050405020304" pitchFamily="18" charset="0"/>
                </a:rPr>
                <a:t>P1</a:t>
              </a:r>
              <a:endParaRPr lang="en-US" altLang="zh-CN" sz="1200">
                <a:latin typeface="Times New Roman" panose="02020603050405020304" pitchFamily="18" charset="0"/>
              </a:endParaRPr>
            </a:p>
          </p:txBody>
        </p:sp>
        <p:sp>
          <p:nvSpPr>
            <p:cNvPr id="113" name="Line 352"/>
            <p:cNvSpPr>
              <a:spLocks noChangeAspect="1" noChangeShapeType="1"/>
            </p:cNvSpPr>
            <p:nvPr/>
          </p:nvSpPr>
          <p:spPr bwMode="auto">
            <a:xfrm flipV="1">
              <a:off x="4525" y="3326"/>
              <a:ext cx="119" cy="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353"/>
            <p:cNvSpPr>
              <a:spLocks noChangeAspect="1" noChangeShapeType="1"/>
            </p:cNvSpPr>
            <p:nvPr/>
          </p:nvSpPr>
          <p:spPr bwMode="auto">
            <a:xfrm flipV="1">
              <a:off x="4525" y="3096"/>
              <a:ext cx="119"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354"/>
            <p:cNvSpPr>
              <a:spLocks noChangeAspect="1" noChangeShapeType="1"/>
            </p:cNvSpPr>
            <p:nvPr/>
          </p:nvSpPr>
          <p:spPr bwMode="auto">
            <a:xfrm flipV="1">
              <a:off x="4518" y="2686"/>
              <a:ext cx="119" cy="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355"/>
            <p:cNvSpPr>
              <a:spLocks noChangeAspect="1" noChangeShapeType="1"/>
            </p:cNvSpPr>
            <p:nvPr/>
          </p:nvSpPr>
          <p:spPr bwMode="auto">
            <a:xfrm flipV="1">
              <a:off x="4518" y="2900"/>
              <a:ext cx="119"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356"/>
            <p:cNvSpPr>
              <a:spLocks noChangeAspect="1" noChangeShapeType="1"/>
            </p:cNvSpPr>
            <p:nvPr/>
          </p:nvSpPr>
          <p:spPr bwMode="auto">
            <a:xfrm>
              <a:off x="4642" y="2742"/>
              <a:ext cx="2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AutoShape 357"/>
            <p:cNvSpPr>
              <a:spLocks noChangeAspect="1" noChangeArrowheads="1"/>
            </p:cNvSpPr>
            <p:nvPr/>
          </p:nvSpPr>
          <p:spPr bwMode="auto">
            <a:xfrm rot="5400000">
              <a:off x="5190" y="2929"/>
              <a:ext cx="272" cy="231"/>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19" name="Line 358"/>
            <p:cNvSpPr>
              <a:spLocks noChangeAspect="1" noChangeShapeType="1"/>
            </p:cNvSpPr>
            <p:nvPr/>
          </p:nvSpPr>
          <p:spPr bwMode="auto">
            <a:xfrm>
              <a:off x="5441" y="3045"/>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Text Box 359"/>
            <p:cNvSpPr txBox="1">
              <a:spLocks noChangeAspect="1" noChangeArrowheads="1"/>
            </p:cNvSpPr>
            <p:nvPr/>
          </p:nvSpPr>
          <p:spPr bwMode="auto">
            <a:xfrm>
              <a:off x="4299" y="2770"/>
              <a:ext cx="31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V</a:t>
              </a:r>
              <a:r>
                <a:rPr lang="en-US" altLang="zh-CN" sz="1200" baseline="-25000">
                  <a:latin typeface="Times New Roman" panose="02020603050405020304" pitchFamily="18" charset="0"/>
                </a:rPr>
                <a:t>P2</a:t>
              </a:r>
              <a:endParaRPr lang="en-US" altLang="zh-CN" sz="1200">
                <a:latin typeface="Times New Roman" panose="02020603050405020304" pitchFamily="18" charset="0"/>
              </a:endParaRPr>
            </a:p>
          </p:txBody>
        </p:sp>
        <p:sp>
          <p:nvSpPr>
            <p:cNvPr id="121" name="Text Box 360"/>
            <p:cNvSpPr txBox="1">
              <a:spLocks noChangeAspect="1" noChangeArrowheads="1"/>
            </p:cNvSpPr>
            <p:nvPr/>
          </p:nvSpPr>
          <p:spPr bwMode="auto">
            <a:xfrm>
              <a:off x="4306" y="2957"/>
              <a:ext cx="31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V</a:t>
              </a:r>
              <a:r>
                <a:rPr lang="en-US" altLang="zh-CN" sz="1200" baseline="-25000">
                  <a:latin typeface="Times New Roman" panose="02020603050405020304" pitchFamily="18" charset="0"/>
                </a:rPr>
                <a:t>P3</a:t>
              </a:r>
              <a:endParaRPr lang="en-US" altLang="zh-CN" sz="1200">
                <a:latin typeface="Times New Roman" panose="02020603050405020304" pitchFamily="18" charset="0"/>
              </a:endParaRPr>
            </a:p>
          </p:txBody>
        </p:sp>
        <p:sp>
          <p:nvSpPr>
            <p:cNvPr id="122" name="Text Box 361"/>
            <p:cNvSpPr txBox="1">
              <a:spLocks noChangeAspect="1" noChangeArrowheads="1"/>
            </p:cNvSpPr>
            <p:nvPr/>
          </p:nvSpPr>
          <p:spPr bwMode="auto">
            <a:xfrm>
              <a:off x="4311" y="3190"/>
              <a:ext cx="36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V</a:t>
              </a:r>
              <a:r>
                <a:rPr lang="en-US" altLang="zh-CN" sz="1200" baseline="-25000">
                  <a:latin typeface="Times New Roman" panose="02020603050405020304" pitchFamily="18" charset="0"/>
                </a:rPr>
                <a:t>P</a:t>
              </a:r>
              <a:r>
                <a:rPr lang="en-US" altLang="zh-CN" sz="1200" i="1" baseline="-25000">
                  <a:latin typeface="Times New Roman" panose="02020603050405020304" pitchFamily="18" charset="0"/>
                </a:rPr>
                <a:t>n</a:t>
              </a:r>
              <a:endParaRPr lang="en-US" altLang="zh-CN" sz="1200">
                <a:latin typeface="Times New Roman" panose="02020603050405020304" pitchFamily="18" charset="0"/>
              </a:endParaRPr>
            </a:p>
          </p:txBody>
        </p:sp>
        <p:grpSp>
          <p:nvGrpSpPr>
            <p:cNvPr id="123" name="Group 362"/>
            <p:cNvGrpSpPr>
              <a:grpSpLocks noChangeAspect="1"/>
            </p:cNvGrpSpPr>
            <p:nvPr/>
          </p:nvGrpSpPr>
          <p:grpSpPr bwMode="auto">
            <a:xfrm>
              <a:off x="4272" y="2840"/>
              <a:ext cx="80" cy="74"/>
              <a:chOff x="3618" y="14400"/>
              <a:chExt cx="331" cy="310"/>
            </a:xfrm>
          </p:grpSpPr>
          <p:sp>
            <p:nvSpPr>
              <p:cNvPr id="162" name="Line 363"/>
              <p:cNvSpPr>
                <a:spLocks noChangeAspect="1" noChangeShapeType="1"/>
              </p:cNvSpPr>
              <p:nvPr/>
            </p:nvSpPr>
            <p:spPr bwMode="auto">
              <a:xfrm>
                <a:off x="3618" y="14508"/>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63" name="Line 364"/>
              <p:cNvSpPr>
                <a:spLocks noChangeAspect="1" noChangeShapeType="1"/>
              </p:cNvSpPr>
              <p:nvPr/>
            </p:nvSpPr>
            <p:spPr bwMode="auto">
              <a:xfrm>
                <a:off x="3745" y="14400"/>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4" name="Line 365"/>
            <p:cNvSpPr>
              <a:spLocks noChangeAspect="1" noChangeShapeType="1"/>
            </p:cNvSpPr>
            <p:nvPr/>
          </p:nvSpPr>
          <p:spPr bwMode="auto">
            <a:xfrm>
              <a:off x="4206" y="2803"/>
              <a:ext cx="65"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366"/>
            <p:cNvSpPr>
              <a:spLocks noChangeAspect="1" noChangeShapeType="1"/>
            </p:cNvSpPr>
            <p:nvPr/>
          </p:nvSpPr>
          <p:spPr bwMode="auto">
            <a:xfrm>
              <a:off x="4238" y="2776"/>
              <a:ext cx="65"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Oval 367"/>
            <p:cNvSpPr>
              <a:spLocks noChangeAspect="1" noChangeArrowheads="1"/>
            </p:cNvSpPr>
            <p:nvPr/>
          </p:nvSpPr>
          <p:spPr bwMode="auto">
            <a:xfrm>
              <a:off x="4078" y="2941"/>
              <a:ext cx="29" cy="30"/>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127" name="Group 368"/>
            <p:cNvGrpSpPr>
              <a:grpSpLocks noChangeAspect="1"/>
            </p:cNvGrpSpPr>
            <p:nvPr/>
          </p:nvGrpSpPr>
          <p:grpSpPr bwMode="auto">
            <a:xfrm>
              <a:off x="4333" y="2922"/>
              <a:ext cx="63" cy="70"/>
              <a:chOff x="3244" y="6428"/>
              <a:chExt cx="261" cy="288"/>
            </a:xfrm>
          </p:grpSpPr>
          <p:sp>
            <p:nvSpPr>
              <p:cNvPr id="160" name="Line 369"/>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AutoShape 370"/>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128" name="Line 371"/>
            <p:cNvSpPr>
              <a:spLocks noChangeAspect="1" noChangeShapeType="1"/>
            </p:cNvSpPr>
            <p:nvPr/>
          </p:nvSpPr>
          <p:spPr bwMode="auto">
            <a:xfrm>
              <a:off x="4109" y="2957"/>
              <a:ext cx="4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9" name="Group 372"/>
            <p:cNvGrpSpPr>
              <a:grpSpLocks noChangeAspect="1"/>
            </p:cNvGrpSpPr>
            <p:nvPr/>
          </p:nvGrpSpPr>
          <p:grpSpPr bwMode="auto">
            <a:xfrm>
              <a:off x="4277" y="3040"/>
              <a:ext cx="80" cy="75"/>
              <a:chOff x="3618" y="14400"/>
              <a:chExt cx="331" cy="310"/>
            </a:xfrm>
          </p:grpSpPr>
          <p:sp>
            <p:nvSpPr>
              <p:cNvPr id="158" name="Line 373"/>
              <p:cNvSpPr>
                <a:spLocks noChangeAspect="1" noChangeShapeType="1"/>
              </p:cNvSpPr>
              <p:nvPr/>
            </p:nvSpPr>
            <p:spPr bwMode="auto">
              <a:xfrm>
                <a:off x="3618" y="14508"/>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 name="Line 374"/>
              <p:cNvSpPr>
                <a:spLocks noChangeAspect="1" noChangeShapeType="1"/>
              </p:cNvSpPr>
              <p:nvPr/>
            </p:nvSpPr>
            <p:spPr bwMode="auto">
              <a:xfrm>
                <a:off x="3745" y="14400"/>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30" name="Line 375"/>
            <p:cNvSpPr>
              <a:spLocks noChangeAspect="1" noChangeShapeType="1"/>
            </p:cNvSpPr>
            <p:nvPr/>
          </p:nvSpPr>
          <p:spPr bwMode="auto">
            <a:xfrm>
              <a:off x="4211" y="3003"/>
              <a:ext cx="65"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376"/>
            <p:cNvSpPr>
              <a:spLocks noChangeAspect="1" noChangeShapeType="1"/>
            </p:cNvSpPr>
            <p:nvPr/>
          </p:nvSpPr>
          <p:spPr bwMode="auto">
            <a:xfrm>
              <a:off x="4243" y="2977"/>
              <a:ext cx="65"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Oval 377"/>
            <p:cNvSpPr>
              <a:spLocks noChangeAspect="1" noChangeArrowheads="1"/>
            </p:cNvSpPr>
            <p:nvPr/>
          </p:nvSpPr>
          <p:spPr bwMode="auto">
            <a:xfrm>
              <a:off x="4083" y="3141"/>
              <a:ext cx="29" cy="30"/>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133" name="Group 378"/>
            <p:cNvGrpSpPr>
              <a:grpSpLocks noChangeAspect="1"/>
            </p:cNvGrpSpPr>
            <p:nvPr/>
          </p:nvGrpSpPr>
          <p:grpSpPr bwMode="auto">
            <a:xfrm>
              <a:off x="4338" y="3122"/>
              <a:ext cx="63" cy="70"/>
              <a:chOff x="3244" y="6428"/>
              <a:chExt cx="261" cy="288"/>
            </a:xfrm>
          </p:grpSpPr>
          <p:sp>
            <p:nvSpPr>
              <p:cNvPr id="156" name="Line 379"/>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AutoShape 380"/>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134" name="Line 381"/>
            <p:cNvSpPr>
              <a:spLocks noChangeAspect="1" noChangeShapeType="1"/>
            </p:cNvSpPr>
            <p:nvPr/>
          </p:nvSpPr>
          <p:spPr bwMode="auto">
            <a:xfrm>
              <a:off x="4114" y="3157"/>
              <a:ext cx="4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 name="Group 382"/>
            <p:cNvGrpSpPr>
              <a:grpSpLocks noChangeAspect="1"/>
            </p:cNvGrpSpPr>
            <p:nvPr/>
          </p:nvGrpSpPr>
          <p:grpSpPr bwMode="auto">
            <a:xfrm>
              <a:off x="4277" y="3270"/>
              <a:ext cx="80" cy="75"/>
              <a:chOff x="3618" y="14400"/>
              <a:chExt cx="331" cy="310"/>
            </a:xfrm>
          </p:grpSpPr>
          <p:sp>
            <p:nvSpPr>
              <p:cNvPr id="154" name="Line 383"/>
              <p:cNvSpPr>
                <a:spLocks noChangeAspect="1" noChangeShapeType="1"/>
              </p:cNvSpPr>
              <p:nvPr/>
            </p:nvSpPr>
            <p:spPr bwMode="auto">
              <a:xfrm>
                <a:off x="3618" y="14508"/>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5" name="Line 384"/>
              <p:cNvSpPr>
                <a:spLocks noChangeAspect="1" noChangeShapeType="1"/>
              </p:cNvSpPr>
              <p:nvPr/>
            </p:nvSpPr>
            <p:spPr bwMode="auto">
              <a:xfrm>
                <a:off x="3745" y="14400"/>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36" name="Line 385"/>
            <p:cNvSpPr>
              <a:spLocks noChangeAspect="1" noChangeShapeType="1"/>
            </p:cNvSpPr>
            <p:nvPr/>
          </p:nvSpPr>
          <p:spPr bwMode="auto">
            <a:xfrm>
              <a:off x="4211" y="3233"/>
              <a:ext cx="65"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386"/>
            <p:cNvSpPr>
              <a:spLocks noChangeAspect="1" noChangeShapeType="1"/>
            </p:cNvSpPr>
            <p:nvPr/>
          </p:nvSpPr>
          <p:spPr bwMode="auto">
            <a:xfrm>
              <a:off x="4243" y="3203"/>
              <a:ext cx="65" cy="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Oval 387"/>
            <p:cNvSpPr>
              <a:spLocks noChangeAspect="1" noChangeArrowheads="1"/>
            </p:cNvSpPr>
            <p:nvPr/>
          </p:nvSpPr>
          <p:spPr bwMode="auto">
            <a:xfrm>
              <a:off x="4083" y="3371"/>
              <a:ext cx="29" cy="30"/>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139" name="Group 388"/>
            <p:cNvGrpSpPr>
              <a:grpSpLocks noChangeAspect="1"/>
            </p:cNvGrpSpPr>
            <p:nvPr/>
          </p:nvGrpSpPr>
          <p:grpSpPr bwMode="auto">
            <a:xfrm>
              <a:off x="4338" y="3353"/>
              <a:ext cx="63" cy="69"/>
              <a:chOff x="3244" y="6428"/>
              <a:chExt cx="261" cy="288"/>
            </a:xfrm>
          </p:grpSpPr>
          <p:sp>
            <p:nvSpPr>
              <p:cNvPr id="152" name="Line 389"/>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AutoShape 390"/>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140" name="Line 391"/>
            <p:cNvSpPr>
              <a:spLocks noChangeShapeType="1"/>
            </p:cNvSpPr>
            <p:nvPr/>
          </p:nvSpPr>
          <p:spPr bwMode="auto">
            <a:xfrm>
              <a:off x="4114" y="3388"/>
              <a:ext cx="4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1" name="Group 392"/>
            <p:cNvGrpSpPr>
              <a:grpSpLocks noChangeAspect="1"/>
            </p:cNvGrpSpPr>
            <p:nvPr/>
          </p:nvGrpSpPr>
          <p:grpSpPr bwMode="auto">
            <a:xfrm>
              <a:off x="4272" y="2628"/>
              <a:ext cx="80" cy="75"/>
              <a:chOff x="3618" y="14400"/>
              <a:chExt cx="331" cy="310"/>
            </a:xfrm>
          </p:grpSpPr>
          <p:sp>
            <p:nvSpPr>
              <p:cNvPr id="150" name="Line 393"/>
              <p:cNvSpPr>
                <a:spLocks noChangeAspect="1" noChangeShapeType="1"/>
              </p:cNvSpPr>
              <p:nvPr/>
            </p:nvSpPr>
            <p:spPr bwMode="auto">
              <a:xfrm>
                <a:off x="3618" y="14508"/>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1" name="Line 394"/>
              <p:cNvSpPr>
                <a:spLocks noChangeAspect="1" noChangeShapeType="1"/>
              </p:cNvSpPr>
              <p:nvPr/>
            </p:nvSpPr>
            <p:spPr bwMode="auto">
              <a:xfrm>
                <a:off x="3745" y="14400"/>
                <a:ext cx="204" cy="20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42" name="Line 395"/>
            <p:cNvSpPr>
              <a:spLocks noChangeAspect="1" noChangeShapeType="1"/>
            </p:cNvSpPr>
            <p:nvPr/>
          </p:nvSpPr>
          <p:spPr bwMode="auto">
            <a:xfrm>
              <a:off x="4210" y="2595"/>
              <a:ext cx="65"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396"/>
            <p:cNvSpPr>
              <a:spLocks noChangeAspect="1" noChangeShapeType="1"/>
            </p:cNvSpPr>
            <p:nvPr/>
          </p:nvSpPr>
          <p:spPr bwMode="auto">
            <a:xfrm>
              <a:off x="4238" y="2561"/>
              <a:ext cx="65"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Oval 397"/>
            <p:cNvSpPr>
              <a:spLocks noChangeAspect="1" noChangeArrowheads="1"/>
            </p:cNvSpPr>
            <p:nvPr/>
          </p:nvSpPr>
          <p:spPr bwMode="auto">
            <a:xfrm>
              <a:off x="4078" y="2730"/>
              <a:ext cx="29" cy="29"/>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145" name="Group 398"/>
            <p:cNvGrpSpPr>
              <a:grpSpLocks noChangeAspect="1"/>
            </p:cNvGrpSpPr>
            <p:nvPr/>
          </p:nvGrpSpPr>
          <p:grpSpPr bwMode="auto">
            <a:xfrm>
              <a:off x="4333" y="2711"/>
              <a:ext cx="63" cy="70"/>
              <a:chOff x="3244" y="6428"/>
              <a:chExt cx="261" cy="288"/>
            </a:xfrm>
          </p:grpSpPr>
          <p:sp>
            <p:nvSpPr>
              <p:cNvPr id="148" name="Line 399"/>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AutoShape 400"/>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146" name="Line 401"/>
            <p:cNvSpPr>
              <a:spLocks noChangeAspect="1" noChangeShapeType="1"/>
            </p:cNvSpPr>
            <p:nvPr/>
          </p:nvSpPr>
          <p:spPr bwMode="auto">
            <a:xfrm>
              <a:off x="4109" y="2746"/>
              <a:ext cx="4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Text Box 404"/>
            <p:cNvSpPr txBox="1">
              <a:spLocks noChangeAspect="1" noChangeArrowheads="1"/>
            </p:cNvSpPr>
            <p:nvPr/>
          </p:nvSpPr>
          <p:spPr bwMode="auto">
            <a:xfrm>
              <a:off x="5184" y="2948"/>
              <a:ext cx="2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latin typeface="Times New Roman" panose="02020603050405020304" pitchFamily="18" charset="0"/>
                </a:rPr>
                <a:t>N</a:t>
              </a:r>
            </a:p>
          </p:txBody>
        </p:sp>
      </p:grpSp>
      <p:sp>
        <p:nvSpPr>
          <p:cNvPr id="201" name="标题 1"/>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、传感器调制 </a:t>
            </a:r>
          </a:p>
        </p:txBody>
      </p:sp>
      <p:sp>
        <p:nvSpPr>
          <p:cNvPr id="202" name="内容占位符 2"/>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莫尔条纹信号的调制</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75679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、电路调制</a:t>
            </a:r>
          </a:p>
        </p:txBody>
      </p:sp>
      <p:sp>
        <p:nvSpPr>
          <p:cNvPr id="3" name="内容占位符 2">
            <a:extLst>
              <a:ext uri="{FF2B5EF4-FFF2-40B4-BE49-F238E27FC236}">
                <a16:creationId xmlns:a16="http://schemas.microsoft.com/office/drawing/2014/main" id="{C2B188B6-4EC9-448D-8CC2-AE67C8639C61}"/>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调相电桥</a:t>
            </a:r>
          </a:p>
        </p:txBody>
      </p:sp>
      <p:grpSp>
        <p:nvGrpSpPr>
          <p:cNvPr id="4" name="Group 189"/>
          <p:cNvGrpSpPr>
            <a:grpSpLocks/>
          </p:cNvGrpSpPr>
          <p:nvPr/>
        </p:nvGrpSpPr>
        <p:grpSpPr bwMode="auto">
          <a:xfrm>
            <a:off x="6832600" y="1836739"/>
            <a:ext cx="3455988" cy="3551237"/>
            <a:chOff x="3210" y="1230"/>
            <a:chExt cx="2177" cy="2237"/>
          </a:xfrm>
        </p:grpSpPr>
        <p:sp>
          <p:nvSpPr>
            <p:cNvPr id="5" name="AutoShape 80"/>
            <p:cNvSpPr>
              <a:spLocks noChangeArrowheads="1"/>
            </p:cNvSpPr>
            <p:nvPr/>
          </p:nvSpPr>
          <p:spPr bwMode="auto">
            <a:xfrm rot="5400000">
              <a:off x="4095" y="2844"/>
              <a:ext cx="141" cy="97"/>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 name="Line 81"/>
            <p:cNvSpPr>
              <a:spLocks noChangeShapeType="1"/>
            </p:cNvSpPr>
            <p:nvPr/>
          </p:nvSpPr>
          <p:spPr bwMode="auto">
            <a:xfrm>
              <a:off x="4043" y="2766"/>
              <a:ext cx="34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82"/>
            <p:cNvSpPr>
              <a:spLocks noChangeShapeType="1"/>
            </p:cNvSpPr>
            <p:nvPr/>
          </p:nvSpPr>
          <p:spPr bwMode="auto">
            <a:xfrm>
              <a:off x="4039" y="3467"/>
              <a:ext cx="3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3"/>
            <p:cNvSpPr>
              <a:spLocks noChangeShapeType="1"/>
            </p:cNvSpPr>
            <p:nvPr/>
          </p:nvSpPr>
          <p:spPr bwMode="auto">
            <a:xfrm rot="5400000">
              <a:off x="3693" y="3117"/>
              <a:ext cx="7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84"/>
            <p:cNvSpPr txBox="1">
              <a:spLocks noChangeArrowheads="1"/>
            </p:cNvSpPr>
            <p:nvPr/>
          </p:nvSpPr>
          <p:spPr bwMode="auto">
            <a:xfrm>
              <a:off x="4255" y="2812"/>
              <a:ext cx="104"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10" name="Line 85"/>
            <p:cNvSpPr>
              <a:spLocks noChangeShapeType="1"/>
            </p:cNvSpPr>
            <p:nvPr/>
          </p:nvSpPr>
          <p:spPr bwMode="auto">
            <a:xfrm>
              <a:off x="3895" y="3037"/>
              <a:ext cx="1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6"/>
            <p:cNvSpPr>
              <a:spLocks noChangeShapeType="1"/>
            </p:cNvSpPr>
            <p:nvPr/>
          </p:nvSpPr>
          <p:spPr bwMode="auto">
            <a:xfrm>
              <a:off x="3547" y="3320"/>
              <a:ext cx="49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87"/>
            <p:cNvSpPr>
              <a:spLocks noChangeShapeType="1"/>
            </p:cNvSpPr>
            <p:nvPr/>
          </p:nvSpPr>
          <p:spPr bwMode="auto">
            <a:xfrm>
              <a:off x="4393" y="3178"/>
              <a:ext cx="4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88"/>
            <p:cNvSpPr txBox="1">
              <a:spLocks noChangeArrowheads="1"/>
            </p:cNvSpPr>
            <p:nvPr/>
          </p:nvSpPr>
          <p:spPr bwMode="auto">
            <a:xfrm>
              <a:off x="4071" y="2946"/>
              <a:ext cx="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14" name="Text Box 89"/>
            <p:cNvSpPr txBox="1">
              <a:spLocks noChangeArrowheads="1"/>
            </p:cNvSpPr>
            <p:nvPr/>
          </p:nvSpPr>
          <p:spPr bwMode="auto">
            <a:xfrm>
              <a:off x="4072" y="3244"/>
              <a:ext cx="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15" name="Text Box 90"/>
            <p:cNvSpPr txBox="1">
              <a:spLocks noChangeArrowheads="1"/>
            </p:cNvSpPr>
            <p:nvPr/>
          </p:nvSpPr>
          <p:spPr bwMode="auto">
            <a:xfrm>
              <a:off x="4309" y="3105"/>
              <a:ext cx="8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16" name="Text Box 91"/>
            <p:cNvSpPr txBox="1">
              <a:spLocks noChangeArrowheads="1"/>
            </p:cNvSpPr>
            <p:nvPr/>
          </p:nvSpPr>
          <p:spPr bwMode="auto">
            <a:xfrm>
              <a:off x="4183" y="3249"/>
              <a:ext cx="18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N</a:t>
              </a:r>
              <a:r>
                <a:rPr lang="en-US" altLang="zh-CN" sz="1600" baseline="-25000">
                  <a:solidFill>
                    <a:srgbClr val="000066"/>
                  </a:solidFill>
                  <a:latin typeface="Times New Roman" panose="02020603050405020304" pitchFamily="18" charset="0"/>
                </a:rPr>
                <a:t>2</a:t>
              </a:r>
            </a:p>
          </p:txBody>
        </p:sp>
        <p:sp>
          <p:nvSpPr>
            <p:cNvPr id="17" name="Line 92"/>
            <p:cNvSpPr>
              <a:spLocks noChangeShapeType="1"/>
            </p:cNvSpPr>
            <p:nvPr/>
          </p:nvSpPr>
          <p:spPr bwMode="auto">
            <a:xfrm rot="5400000">
              <a:off x="4033" y="3113"/>
              <a:ext cx="7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AutoShape 93"/>
            <p:cNvSpPr>
              <a:spLocks noChangeArrowheads="1"/>
            </p:cNvSpPr>
            <p:nvPr/>
          </p:nvSpPr>
          <p:spPr bwMode="auto">
            <a:xfrm rot="5400000">
              <a:off x="4104" y="1737"/>
              <a:ext cx="141" cy="9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9" name="Line 94"/>
            <p:cNvSpPr>
              <a:spLocks noChangeShapeType="1"/>
            </p:cNvSpPr>
            <p:nvPr/>
          </p:nvSpPr>
          <p:spPr bwMode="auto">
            <a:xfrm>
              <a:off x="4040" y="1658"/>
              <a:ext cx="3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95"/>
            <p:cNvSpPr>
              <a:spLocks noChangeShapeType="1"/>
            </p:cNvSpPr>
            <p:nvPr/>
          </p:nvSpPr>
          <p:spPr bwMode="auto">
            <a:xfrm>
              <a:off x="4040" y="2359"/>
              <a:ext cx="3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96"/>
            <p:cNvSpPr>
              <a:spLocks noChangeShapeType="1"/>
            </p:cNvSpPr>
            <p:nvPr/>
          </p:nvSpPr>
          <p:spPr bwMode="auto">
            <a:xfrm rot="5400000">
              <a:off x="3694" y="2010"/>
              <a:ext cx="6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97"/>
            <p:cNvSpPr txBox="1">
              <a:spLocks noChangeArrowheads="1"/>
            </p:cNvSpPr>
            <p:nvPr/>
          </p:nvSpPr>
          <p:spPr bwMode="auto">
            <a:xfrm>
              <a:off x="4256" y="1704"/>
              <a:ext cx="10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23" name="Line 98"/>
            <p:cNvSpPr>
              <a:spLocks noChangeShapeType="1"/>
            </p:cNvSpPr>
            <p:nvPr/>
          </p:nvSpPr>
          <p:spPr bwMode="auto">
            <a:xfrm>
              <a:off x="3896" y="2212"/>
              <a:ext cx="1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99"/>
            <p:cNvSpPr txBox="1">
              <a:spLocks noChangeArrowheads="1"/>
            </p:cNvSpPr>
            <p:nvPr/>
          </p:nvSpPr>
          <p:spPr bwMode="auto">
            <a:xfrm>
              <a:off x="4080" y="1829"/>
              <a:ext cx="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25" name="Text Box 100"/>
            <p:cNvSpPr txBox="1">
              <a:spLocks noChangeArrowheads="1"/>
            </p:cNvSpPr>
            <p:nvPr/>
          </p:nvSpPr>
          <p:spPr bwMode="auto">
            <a:xfrm>
              <a:off x="4082" y="2135"/>
              <a:ext cx="7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26" name="Text Box 101"/>
            <p:cNvSpPr txBox="1">
              <a:spLocks noChangeArrowheads="1"/>
            </p:cNvSpPr>
            <p:nvPr/>
          </p:nvSpPr>
          <p:spPr bwMode="auto">
            <a:xfrm>
              <a:off x="4302" y="1973"/>
              <a:ext cx="89"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27" name="Text Box 102"/>
            <p:cNvSpPr txBox="1">
              <a:spLocks noChangeArrowheads="1"/>
            </p:cNvSpPr>
            <p:nvPr/>
          </p:nvSpPr>
          <p:spPr bwMode="auto">
            <a:xfrm>
              <a:off x="4184" y="2141"/>
              <a:ext cx="18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N</a:t>
              </a:r>
              <a:r>
                <a:rPr lang="en-US" altLang="zh-CN" sz="1600" baseline="-25000">
                  <a:solidFill>
                    <a:srgbClr val="000066"/>
                  </a:solidFill>
                  <a:latin typeface="Times New Roman" panose="02020603050405020304" pitchFamily="18" charset="0"/>
                </a:rPr>
                <a:t>1</a:t>
              </a:r>
            </a:p>
          </p:txBody>
        </p:sp>
        <p:sp>
          <p:nvSpPr>
            <p:cNvPr id="28" name="Line 103"/>
            <p:cNvSpPr>
              <a:spLocks noChangeShapeType="1"/>
            </p:cNvSpPr>
            <p:nvPr/>
          </p:nvSpPr>
          <p:spPr bwMode="auto">
            <a:xfrm rot="5400000">
              <a:off x="4036" y="2006"/>
              <a:ext cx="7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104"/>
            <p:cNvSpPr>
              <a:spLocks noChangeArrowheads="1"/>
            </p:cNvSpPr>
            <p:nvPr/>
          </p:nvSpPr>
          <p:spPr bwMode="auto">
            <a:xfrm>
              <a:off x="3634" y="1885"/>
              <a:ext cx="171" cy="8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0" name="Line 105"/>
            <p:cNvSpPr>
              <a:spLocks noChangeShapeType="1"/>
            </p:cNvSpPr>
            <p:nvPr/>
          </p:nvSpPr>
          <p:spPr bwMode="auto">
            <a:xfrm>
              <a:off x="3422" y="1926"/>
              <a:ext cx="2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06"/>
            <p:cNvSpPr>
              <a:spLocks noChangeShapeType="1"/>
            </p:cNvSpPr>
            <p:nvPr/>
          </p:nvSpPr>
          <p:spPr bwMode="auto">
            <a:xfrm>
              <a:off x="3805" y="1918"/>
              <a:ext cx="2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7"/>
            <p:cNvSpPr>
              <a:spLocks noChangeShapeType="1"/>
            </p:cNvSpPr>
            <p:nvPr/>
          </p:nvSpPr>
          <p:spPr bwMode="auto">
            <a:xfrm>
              <a:off x="3902" y="1472"/>
              <a:ext cx="0" cy="4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108"/>
            <p:cNvSpPr>
              <a:spLocks noChangeArrowheads="1"/>
            </p:cNvSpPr>
            <p:nvPr/>
          </p:nvSpPr>
          <p:spPr bwMode="auto">
            <a:xfrm>
              <a:off x="4143" y="1432"/>
              <a:ext cx="171" cy="8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4" name="Line 109"/>
            <p:cNvSpPr>
              <a:spLocks noChangeShapeType="1"/>
            </p:cNvSpPr>
            <p:nvPr/>
          </p:nvSpPr>
          <p:spPr bwMode="auto">
            <a:xfrm>
              <a:off x="3896" y="1472"/>
              <a:ext cx="2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10"/>
            <p:cNvSpPr>
              <a:spLocks noChangeShapeType="1"/>
            </p:cNvSpPr>
            <p:nvPr/>
          </p:nvSpPr>
          <p:spPr bwMode="auto">
            <a:xfrm>
              <a:off x="4555" y="1466"/>
              <a:ext cx="0" cy="5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11"/>
            <p:cNvSpPr>
              <a:spLocks noChangeShapeType="1"/>
            </p:cNvSpPr>
            <p:nvPr/>
          </p:nvSpPr>
          <p:spPr bwMode="auto">
            <a:xfrm>
              <a:off x="4316" y="1469"/>
              <a:ext cx="24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112"/>
            <p:cNvSpPr>
              <a:spLocks noChangeArrowheads="1"/>
            </p:cNvSpPr>
            <p:nvPr/>
          </p:nvSpPr>
          <p:spPr bwMode="auto">
            <a:xfrm rot="-5400000">
              <a:off x="4710" y="2340"/>
              <a:ext cx="208" cy="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38" name="Line 113"/>
            <p:cNvSpPr>
              <a:spLocks noChangeShapeType="1"/>
            </p:cNvSpPr>
            <p:nvPr/>
          </p:nvSpPr>
          <p:spPr bwMode="auto">
            <a:xfrm rot="-5400000">
              <a:off x="4708" y="2158"/>
              <a:ext cx="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14"/>
            <p:cNvSpPr>
              <a:spLocks noChangeShapeType="1"/>
            </p:cNvSpPr>
            <p:nvPr/>
          </p:nvSpPr>
          <p:spPr bwMode="auto">
            <a:xfrm>
              <a:off x="4762" y="2875"/>
              <a:ext cx="1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15"/>
            <p:cNvSpPr>
              <a:spLocks noChangeShapeType="1"/>
            </p:cNvSpPr>
            <p:nvPr/>
          </p:nvSpPr>
          <p:spPr bwMode="auto">
            <a:xfrm>
              <a:off x="4762" y="2919"/>
              <a:ext cx="1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16"/>
            <p:cNvSpPr>
              <a:spLocks noChangeShapeType="1"/>
            </p:cNvSpPr>
            <p:nvPr/>
          </p:nvSpPr>
          <p:spPr bwMode="auto">
            <a:xfrm rot="5400000">
              <a:off x="4618" y="2677"/>
              <a:ext cx="40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17"/>
            <p:cNvSpPr>
              <a:spLocks noChangeShapeType="1"/>
            </p:cNvSpPr>
            <p:nvPr/>
          </p:nvSpPr>
          <p:spPr bwMode="auto">
            <a:xfrm rot="5400000">
              <a:off x="4692" y="3050"/>
              <a:ext cx="2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 name="Group 118"/>
            <p:cNvGrpSpPr>
              <a:grpSpLocks/>
            </p:cNvGrpSpPr>
            <p:nvPr/>
          </p:nvGrpSpPr>
          <p:grpSpPr bwMode="auto">
            <a:xfrm>
              <a:off x="3831" y="2208"/>
              <a:ext cx="136" cy="167"/>
              <a:chOff x="6740" y="12872"/>
              <a:chExt cx="333" cy="337"/>
            </a:xfrm>
          </p:grpSpPr>
          <p:sp>
            <p:nvSpPr>
              <p:cNvPr id="71" name="Line 119"/>
              <p:cNvSpPr>
                <a:spLocks noChangeShapeType="1"/>
              </p:cNvSpPr>
              <p:nvPr/>
            </p:nvSpPr>
            <p:spPr bwMode="auto">
              <a:xfrm>
                <a:off x="6740" y="13209"/>
                <a:ext cx="33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20"/>
              <p:cNvSpPr>
                <a:spLocks noChangeShapeType="1"/>
              </p:cNvSpPr>
              <p:nvPr/>
            </p:nvSpPr>
            <p:spPr bwMode="auto">
              <a:xfrm rot="5400000">
                <a:off x="6740" y="13039"/>
                <a:ext cx="3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Line 121"/>
            <p:cNvSpPr>
              <a:spLocks noChangeShapeType="1"/>
            </p:cNvSpPr>
            <p:nvPr/>
          </p:nvSpPr>
          <p:spPr bwMode="auto">
            <a:xfrm>
              <a:off x="3897" y="2591"/>
              <a:ext cx="0" cy="4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22"/>
            <p:cNvSpPr>
              <a:spLocks noChangeShapeType="1"/>
            </p:cNvSpPr>
            <p:nvPr/>
          </p:nvSpPr>
          <p:spPr bwMode="auto">
            <a:xfrm>
              <a:off x="3894" y="2591"/>
              <a:ext cx="6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23"/>
            <p:cNvSpPr>
              <a:spLocks noChangeShapeType="1"/>
            </p:cNvSpPr>
            <p:nvPr/>
          </p:nvSpPr>
          <p:spPr bwMode="auto">
            <a:xfrm>
              <a:off x="4551" y="2591"/>
              <a:ext cx="0" cy="5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24"/>
            <p:cNvSpPr>
              <a:spLocks noChangeShapeType="1"/>
            </p:cNvSpPr>
            <p:nvPr/>
          </p:nvSpPr>
          <p:spPr bwMode="auto">
            <a:xfrm>
              <a:off x="4390" y="2058"/>
              <a:ext cx="4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25"/>
            <p:cNvSpPr>
              <a:spLocks noChangeShapeType="1"/>
            </p:cNvSpPr>
            <p:nvPr/>
          </p:nvSpPr>
          <p:spPr bwMode="auto">
            <a:xfrm>
              <a:off x="4817" y="2669"/>
              <a:ext cx="27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26"/>
            <p:cNvSpPr>
              <a:spLocks noChangeShapeType="1"/>
            </p:cNvSpPr>
            <p:nvPr/>
          </p:nvSpPr>
          <p:spPr bwMode="auto">
            <a:xfrm>
              <a:off x="3546" y="1926"/>
              <a:ext cx="0" cy="13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Oval 127"/>
            <p:cNvSpPr>
              <a:spLocks noChangeArrowheads="1"/>
            </p:cNvSpPr>
            <p:nvPr/>
          </p:nvSpPr>
          <p:spPr bwMode="auto">
            <a:xfrm>
              <a:off x="5093" y="2651"/>
              <a:ext cx="43" cy="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51" name="Text Box 148"/>
            <p:cNvSpPr txBox="1">
              <a:spLocks noChangeArrowheads="1"/>
            </p:cNvSpPr>
            <p:nvPr/>
          </p:nvSpPr>
          <p:spPr bwMode="auto">
            <a:xfrm>
              <a:off x="4813" y="2255"/>
              <a:ext cx="2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R</a:t>
              </a:r>
            </a:p>
          </p:txBody>
        </p:sp>
        <p:sp>
          <p:nvSpPr>
            <p:cNvPr id="52" name="Text Box 149"/>
            <p:cNvSpPr txBox="1">
              <a:spLocks noChangeArrowheads="1"/>
            </p:cNvSpPr>
            <p:nvPr/>
          </p:nvSpPr>
          <p:spPr bwMode="auto">
            <a:xfrm>
              <a:off x="4133" y="1230"/>
              <a:ext cx="3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R</a:t>
              </a:r>
              <a:r>
                <a:rPr lang="en-US" altLang="zh-CN" sz="1600" baseline="-25000">
                  <a:solidFill>
                    <a:srgbClr val="000066"/>
                  </a:solidFill>
                  <a:latin typeface="Times New Roman" panose="02020603050405020304" pitchFamily="18" charset="0"/>
                </a:rPr>
                <a:t>1</a:t>
              </a:r>
            </a:p>
          </p:txBody>
        </p:sp>
        <p:sp>
          <p:nvSpPr>
            <p:cNvPr id="53" name="Text Box 150"/>
            <p:cNvSpPr txBox="1">
              <a:spLocks noChangeArrowheads="1"/>
            </p:cNvSpPr>
            <p:nvPr/>
          </p:nvSpPr>
          <p:spPr bwMode="auto">
            <a:xfrm>
              <a:off x="3607" y="1679"/>
              <a:ext cx="24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R</a:t>
              </a:r>
              <a:r>
                <a:rPr lang="en-US" altLang="zh-CN" sz="1600" baseline="-25000">
                  <a:solidFill>
                    <a:srgbClr val="000066"/>
                  </a:solidFill>
                  <a:latin typeface="Times New Roman" panose="02020603050405020304" pitchFamily="18" charset="0"/>
                </a:rPr>
                <a:t>1</a:t>
              </a:r>
            </a:p>
          </p:txBody>
        </p:sp>
        <p:sp>
          <p:nvSpPr>
            <p:cNvPr id="54" name="Text Box 151"/>
            <p:cNvSpPr txBox="1">
              <a:spLocks noChangeArrowheads="1"/>
            </p:cNvSpPr>
            <p:nvPr/>
          </p:nvSpPr>
          <p:spPr bwMode="auto">
            <a:xfrm>
              <a:off x="4824" y="2796"/>
              <a:ext cx="2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C</a:t>
              </a:r>
              <a:endParaRPr lang="en-US" altLang="zh-CN" sz="1600" baseline="-25000">
                <a:solidFill>
                  <a:srgbClr val="000066"/>
                </a:solidFill>
                <a:latin typeface="Times New Roman" panose="02020603050405020304" pitchFamily="18" charset="0"/>
              </a:endParaRPr>
            </a:p>
          </p:txBody>
        </p:sp>
        <p:sp>
          <p:nvSpPr>
            <p:cNvPr id="55" name="Text Box 152"/>
            <p:cNvSpPr txBox="1">
              <a:spLocks noChangeArrowheads="1"/>
            </p:cNvSpPr>
            <p:nvPr/>
          </p:nvSpPr>
          <p:spPr bwMode="auto">
            <a:xfrm>
              <a:off x="5020" y="2439"/>
              <a:ext cx="3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s</a:t>
              </a:r>
            </a:p>
          </p:txBody>
        </p:sp>
        <p:sp>
          <p:nvSpPr>
            <p:cNvPr id="56" name="Text Box 157"/>
            <p:cNvSpPr txBox="1">
              <a:spLocks noChangeArrowheads="1"/>
            </p:cNvSpPr>
            <p:nvPr/>
          </p:nvSpPr>
          <p:spPr bwMode="auto">
            <a:xfrm>
              <a:off x="4807" y="2986"/>
              <a:ext cx="2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endParaRPr lang="en-US" altLang="zh-CN" sz="1600" baseline="-25000">
                <a:solidFill>
                  <a:srgbClr val="000066"/>
                </a:solidFill>
                <a:latin typeface="Times New Roman" panose="02020603050405020304" pitchFamily="18" charset="0"/>
              </a:endParaRPr>
            </a:p>
          </p:txBody>
        </p:sp>
        <p:sp>
          <p:nvSpPr>
            <p:cNvPr id="57" name="Line 158"/>
            <p:cNvSpPr>
              <a:spLocks noChangeShapeType="1"/>
            </p:cNvSpPr>
            <p:nvPr/>
          </p:nvSpPr>
          <p:spPr bwMode="auto">
            <a:xfrm>
              <a:off x="4866" y="3152"/>
              <a:ext cx="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Text Box 159"/>
            <p:cNvSpPr txBox="1">
              <a:spLocks noChangeArrowheads="1"/>
            </p:cNvSpPr>
            <p:nvPr/>
          </p:nvSpPr>
          <p:spPr bwMode="auto">
            <a:xfrm>
              <a:off x="4817" y="3104"/>
              <a:ext cx="2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2</a:t>
              </a:r>
              <a:endParaRPr lang="en-US" altLang="zh-CN" sz="1600" baseline="-25000">
                <a:solidFill>
                  <a:srgbClr val="000066"/>
                </a:solidFill>
                <a:latin typeface="Times New Roman" panose="02020603050405020304" pitchFamily="18" charset="0"/>
              </a:endParaRPr>
            </a:p>
          </p:txBody>
        </p:sp>
        <p:sp>
          <p:nvSpPr>
            <p:cNvPr id="59" name="Oval 153"/>
            <p:cNvSpPr>
              <a:spLocks noChangeArrowheads="1"/>
            </p:cNvSpPr>
            <p:nvPr/>
          </p:nvSpPr>
          <p:spPr bwMode="auto">
            <a:xfrm>
              <a:off x="3373" y="1904"/>
              <a:ext cx="43" cy="4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0" name="Text Box 154"/>
            <p:cNvSpPr txBox="1">
              <a:spLocks noChangeArrowheads="1"/>
            </p:cNvSpPr>
            <p:nvPr/>
          </p:nvSpPr>
          <p:spPr bwMode="auto">
            <a:xfrm>
              <a:off x="3210" y="1750"/>
              <a:ext cx="2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endParaRPr lang="en-US" altLang="zh-CN" sz="1600" baseline="-25000">
                <a:solidFill>
                  <a:srgbClr val="000066"/>
                </a:solidFill>
                <a:latin typeface="Times New Roman" panose="02020603050405020304" pitchFamily="18" charset="0"/>
              </a:endParaRPr>
            </a:p>
          </p:txBody>
        </p:sp>
        <p:sp>
          <p:nvSpPr>
            <p:cNvPr id="61" name="Line 155"/>
            <p:cNvSpPr>
              <a:spLocks noChangeShapeType="1"/>
            </p:cNvSpPr>
            <p:nvPr/>
          </p:nvSpPr>
          <p:spPr bwMode="auto">
            <a:xfrm>
              <a:off x="3277" y="1920"/>
              <a:ext cx="7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Text Box 156"/>
            <p:cNvSpPr txBox="1">
              <a:spLocks noChangeArrowheads="1"/>
            </p:cNvSpPr>
            <p:nvPr/>
          </p:nvSpPr>
          <p:spPr bwMode="auto">
            <a:xfrm>
              <a:off x="3220" y="1876"/>
              <a:ext cx="2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2</a:t>
              </a:r>
              <a:endParaRPr lang="en-US" altLang="zh-CN" sz="1600" baseline="-25000">
                <a:solidFill>
                  <a:srgbClr val="000066"/>
                </a:solidFill>
                <a:latin typeface="Times New Roman" panose="02020603050405020304" pitchFamily="18" charset="0"/>
              </a:endParaRPr>
            </a:p>
          </p:txBody>
        </p:sp>
        <p:sp>
          <p:nvSpPr>
            <p:cNvPr id="63" name="Oval 176"/>
            <p:cNvSpPr>
              <a:spLocks noChangeAspect="1" noChangeArrowheads="1"/>
            </p:cNvSpPr>
            <p:nvPr/>
          </p:nvSpPr>
          <p:spPr bwMode="auto">
            <a:xfrm>
              <a:off x="3316" y="1780"/>
              <a:ext cx="18" cy="18"/>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4" name="Text Box 161"/>
            <p:cNvSpPr txBox="1">
              <a:spLocks noChangeArrowheads="1"/>
            </p:cNvSpPr>
            <p:nvPr/>
          </p:nvSpPr>
          <p:spPr bwMode="auto">
            <a:xfrm>
              <a:off x="4858" y="189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endParaRPr lang="en-US" altLang="zh-CN" sz="1600" baseline="-25000">
                <a:solidFill>
                  <a:srgbClr val="000066"/>
                </a:solidFill>
                <a:latin typeface="Times New Roman" panose="02020603050405020304" pitchFamily="18" charset="0"/>
              </a:endParaRPr>
            </a:p>
          </p:txBody>
        </p:sp>
        <p:sp>
          <p:nvSpPr>
            <p:cNvPr id="65" name="Text Box 162"/>
            <p:cNvSpPr txBox="1">
              <a:spLocks noChangeArrowheads="1"/>
            </p:cNvSpPr>
            <p:nvPr/>
          </p:nvSpPr>
          <p:spPr bwMode="auto">
            <a:xfrm>
              <a:off x="4868" y="2000"/>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2</a:t>
              </a:r>
              <a:endParaRPr lang="en-US" altLang="zh-CN" sz="1600" baseline="-25000">
                <a:solidFill>
                  <a:srgbClr val="000066"/>
                </a:solidFill>
                <a:latin typeface="Times New Roman" panose="02020603050405020304" pitchFamily="18" charset="0"/>
              </a:endParaRPr>
            </a:p>
          </p:txBody>
        </p:sp>
        <p:sp>
          <p:nvSpPr>
            <p:cNvPr id="66" name="Line 164"/>
            <p:cNvSpPr>
              <a:spLocks noChangeShapeType="1"/>
            </p:cNvSpPr>
            <p:nvPr/>
          </p:nvSpPr>
          <p:spPr bwMode="auto">
            <a:xfrm>
              <a:off x="4933" y="2052"/>
              <a:ext cx="7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Text Box 165"/>
            <p:cNvSpPr txBox="1">
              <a:spLocks noChangeArrowheads="1"/>
            </p:cNvSpPr>
            <p:nvPr/>
          </p:nvSpPr>
          <p:spPr bwMode="auto">
            <a:xfrm>
              <a:off x="4840" y="1971"/>
              <a:ext cx="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a:t>
              </a:r>
              <a:endParaRPr lang="en-US" altLang="zh-CN" sz="1600">
                <a:solidFill>
                  <a:srgbClr val="000066"/>
                </a:solidFill>
                <a:latin typeface="Times New Roman" panose="02020603050405020304" pitchFamily="18" charset="0"/>
              </a:endParaRPr>
            </a:p>
          </p:txBody>
        </p:sp>
        <p:sp>
          <p:nvSpPr>
            <p:cNvPr id="68" name="Oval 177"/>
            <p:cNvSpPr>
              <a:spLocks noChangeAspect="1" noChangeArrowheads="1"/>
            </p:cNvSpPr>
            <p:nvPr/>
          </p:nvSpPr>
          <p:spPr bwMode="auto">
            <a:xfrm>
              <a:off x="4976" y="1920"/>
              <a:ext cx="18" cy="18"/>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69" name="Oval 178"/>
            <p:cNvSpPr>
              <a:spLocks noChangeAspect="1" noChangeArrowheads="1"/>
            </p:cNvSpPr>
            <p:nvPr/>
          </p:nvSpPr>
          <p:spPr bwMode="auto">
            <a:xfrm>
              <a:off x="5136" y="2472"/>
              <a:ext cx="18" cy="18"/>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0" name="Oval 179"/>
            <p:cNvSpPr>
              <a:spLocks noChangeAspect="1" noChangeArrowheads="1"/>
            </p:cNvSpPr>
            <p:nvPr/>
          </p:nvSpPr>
          <p:spPr bwMode="auto">
            <a:xfrm>
              <a:off x="4912" y="3016"/>
              <a:ext cx="18" cy="18"/>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73" name="Group 188"/>
          <p:cNvGrpSpPr>
            <a:grpSpLocks/>
          </p:cNvGrpSpPr>
          <p:nvPr/>
        </p:nvGrpSpPr>
        <p:grpSpPr bwMode="auto">
          <a:xfrm>
            <a:off x="1500585" y="2946401"/>
            <a:ext cx="4054475" cy="1419225"/>
            <a:chOff x="400" y="1976"/>
            <a:chExt cx="2554" cy="894"/>
          </a:xfrm>
        </p:grpSpPr>
        <p:sp>
          <p:nvSpPr>
            <p:cNvPr id="74" name="Text Box 11"/>
            <p:cNvSpPr txBox="1">
              <a:spLocks noChangeArrowheads="1"/>
            </p:cNvSpPr>
            <p:nvPr/>
          </p:nvSpPr>
          <p:spPr bwMode="auto">
            <a:xfrm>
              <a:off x="2326" y="2604"/>
              <a:ext cx="2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000066"/>
                  </a:solidFill>
                  <a:latin typeface="Times New Roman" panose="02020603050405020304" pitchFamily="18" charset="0"/>
                </a:rPr>
                <a:t>O</a:t>
              </a:r>
            </a:p>
          </p:txBody>
        </p:sp>
        <p:sp>
          <p:nvSpPr>
            <p:cNvPr id="75" name="Line 12"/>
            <p:cNvSpPr>
              <a:spLocks noChangeShapeType="1"/>
            </p:cNvSpPr>
            <p:nvPr/>
          </p:nvSpPr>
          <p:spPr bwMode="auto">
            <a:xfrm rot="84406" flipH="1" flipV="1">
              <a:off x="2134" y="2179"/>
              <a:ext cx="288" cy="463"/>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6" name="Line 13"/>
            <p:cNvSpPr>
              <a:spLocks noChangeAspect="1" noChangeShapeType="1"/>
            </p:cNvSpPr>
            <p:nvPr/>
          </p:nvSpPr>
          <p:spPr bwMode="auto">
            <a:xfrm rot="63209" flipH="1" flipV="1">
              <a:off x="2129" y="2181"/>
              <a:ext cx="812" cy="461"/>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7" name="Line 14"/>
            <p:cNvSpPr>
              <a:spLocks noChangeAspect="1" noChangeShapeType="1"/>
            </p:cNvSpPr>
            <p:nvPr/>
          </p:nvSpPr>
          <p:spPr bwMode="auto">
            <a:xfrm flipV="1">
              <a:off x="1866" y="2175"/>
              <a:ext cx="283" cy="47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8" name="Text Box 15"/>
            <p:cNvSpPr txBox="1">
              <a:spLocks noChangeArrowheads="1"/>
            </p:cNvSpPr>
            <p:nvPr/>
          </p:nvSpPr>
          <p:spPr bwMode="auto">
            <a:xfrm>
              <a:off x="1967" y="2286"/>
              <a:ext cx="3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r>
                <a:rPr lang="en-US" altLang="zh-CN" sz="2000" i="1" baseline="-25000">
                  <a:solidFill>
                    <a:srgbClr val="000066"/>
                  </a:solidFill>
                  <a:latin typeface="Times New Roman" panose="02020603050405020304" pitchFamily="18" charset="0"/>
                </a:rPr>
                <a:t>R</a:t>
              </a:r>
              <a:endParaRPr lang="en-US" altLang="zh-CN" sz="2000" baseline="-25000">
                <a:solidFill>
                  <a:srgbClr val="000066"/>
                </a:solidFill>
                <a:latin typeface="Times New Roman" panose="02020603050405020304" pitchFamily="18" charset="0"/>
              </a:endParaRPr>
            </a:p>
          </p:txBody>
        </p:sp>
        <p:sp>
          <p:nvSpPr>
            <p:cNvPr id="79" name="Text Box 16"/>
            <p:cNvSpPr txBox="1">
              <a:spLocks noChangeArrowheads="1"/>
            </p:cNvSpPr>
            <p:nvPr/>
          </p:nvSpPr>
          <p:spPr bwMode="auto">
            <a:xfrm>
              <a:off x="2479" y="2225"/>
              <a:ext cx="40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r>
                <a:rPr lang="en-US" altLang="zh-CN" sz="2000" i="1" baseline="-25000">
                  <a:solidFill>
                    <a:srgbClr val="000066"/>
                  </a:solidFill>
                  <a:latin typeface="Times New Roman" panose="02020603050405020304" pitchFamily="18" charset="0"/>
                </a:rPr>
                <a:t>C</a:t>
              </a:r>
              <a:endParaRPr lang="en-US" altLang="zh-CN" sz="2000" baseline="-25000">
                <a:solidFill>
                  <a:srgbClr val="000066"/>
                </a:solidFill>
                <a:latin typeface="Times New Roman" panose="02020603050405020304" pitchFamily="18" charset="0"/>
              </a:endParaRPr>
            </a:p>
          </p:txBody>
        </p:sp>
        <p:sp>
          <p:nvSpPr>
            <p:cNvPr id="80" name="Text Box 17"/>
            <p:cNvSpPr txBox="1">
              <a:spLocks noChangeArrowheads="1"/>
            </p:cNvSpPr>
            <p:nvPr/>
          </p:nvSpPr>
          <p:spPr bwMode="auto">
            <a:xfrm>
              <a:off x="2253" y="2301"/>
              <a:ext cx="34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r>
                <a:rPr lang="en-US" altLang="zh-CN" sz="2000" baseline="-25000">
                  <a:solidFill>
                    <a:srgbClr val="000066"/>
                  </a:solidFill>
                  <a:latin typeface="Times New Roman" panose="02020603050405020304" pitchFamily="18" charset="0"/>
                </a:rPr>
                <a:t>s</a:t>
              </a:r>
            </a:p>
          </p:txBody>
        </p:sp>
        <p:sp>
          <p:nvSpPr>
            <p:cNvPr id="81" name="Text Box 18"/>
            <p:cNvSpPr txBox="1">
              <a:spLocks noChangeArrowheads="1"/>
            </p:cNvSpPr>
            <p:nvPr/>
          </p:nvSpPr>
          <p:spPr bwMode="auto">
            <a:xfrm>
              <a:off x="2098" y="2630"/>
              <a:ext cx="27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endParaRPr lang="en-US" altLang="zh-CN" sz="2000" baseline="-25000">
                <a:solidFill>
                  <a:srgbClr val="000066"/>
                </a:solidFill>
                <a:latin typeface="Times New Roman" panose="02020603050405020304" pitchFamily="18" charset="0"/>
              </a:endParaRPr>
            </a:p>
          </p:txBody>
        </p:sp>
        <p:sp>
          <p:nvSpPr>
            <p:cNvPr id="82" name="Line 19"/>
            <p:cNvSpPr>
              <a:spLocks noChangeShapeType="1"/>
            </p:cNvSpPr>
            <p:nvPr/>
          </p:nvSpPr>
          <p:spPr bwMode="auto">
            <a:xfrm>
              <a:off x="1868" y="2649"/>
              <a:ext cx="1086" cy="1"/>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83" name="Text Box 20"/>
            <p:cNvSpPr txBox="1">
              <a:spLocks noChangeArrowheads="1"/>
            </p:cNvSpPr>
            <p:nvPr/>
          </p:nvSpPr>
          <p:spPr bwMode="auto">
            <a:xfrm>
              <a:off x="1037" y="2060"/>
              <a:ext cx="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r>
                <a:rPr lang="en-US" altLang="zh-CN" sz="2000" i="1" baseline="-25000">
                  <a:solidFill>
                    <a:srgbClr val="000066"/>
                  </a:solidFill>
                  <a:latin typeface="Times New Roman" panose="02020603050405020304" pitchFamily="18" charset="0"/>
                </a:rPr>
                <a:t>C</a:t>
              </a:r>
            </a:p>
          </p:txBody>
        </p:sp>
        <p:sp>
          <p:nvSpPr>
            <p:cNvPr id="84" name="Text Box 21"/>
            <p:cNvSpPr txBox="1">
              <a:spLocks noChangeArrowheads="1"/>
            </p:cNvSpPr>
            <p:nvPr/>
          </p:nvSpPr>
          <p:spPr bwMode="auto">
            <a:xfrm>
              <a:off x="1056" y="2365"/>
              <a:ext cx="38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r>
                <a:rPr lang="en-US" altLang="zh-CN" sz="2000" i="1" baseline="-25000">
                  <a:solidFill>
                    <a:srgbClr val="000066"/>
                  </a:solidFill>
                  <a:latin typeface="Times New Roman" panose="02020603050405020304" pitchFamily="18" charset="0"/>
                </a:rPr>
                <a:t>R</a:t>
              </a:r>
              <a:endParaRPr lang="en-US" altLang="zh-CN" sz="2000" baseline="-25000">
                <a:solidFill>
                  <a:srgbClr val="000066"/>
                </a:solidFill>
                <a:latin typeface="Times New Roman" panose="02020603050405020304" pitchFamily="18" charset="0"/>
              </a:endParaRPr>
            </a:p>
          </p:txBody>
        </p:sp>
        <p:sp>
          <p:nvSpPr>
            <p:cNvPr id="85" name="Text Box 22"/>
            <p:cNvSpPr txBox="1">
              <a:spLocks noChangeArrowheads="1"/>
            </p:cNvSpPr>
            <p:nvPr/>
          </p:nvSpPr>
          <p:spPr bwMode="auto">
            <a:xfrm>
              <a:off x="893" y="2201"/>
              <a:ext cx="27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endParaRPr lang="en-US" altLang="zh-CN" sz="2000" baseline="-25000">
                <a:solidFill>
                  <a:srgbClr val="000066"/>
                </a:solidFill>
                <a:latin typeface="Times New Roman" panose="02020603050405020304" pitchFamily="18" charset="0"/>
              </a:endParaRPr>
            </a:p>
          </p:txBody>
        </p:sp>
        <p:sp>
          <p:nvSpPr>
            <p:cNvPr id="86" name="Line 23"/>
            <p:cNvSpPr>
              <a:spLocks noChangeShapeType="1"/>
            </p:cNvSpPr>
            <p:nvPr/>
          </p:nvSpPr>
          <p:spPr bwMode="auto">
            <a:xfrm>
              <a:off x="1304" y="2168"/>
              <a:ext cx="0" cy="2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24"/>
            <p:cNvSpPr>
              <a:spLocks noChangeShapeType="1"/>
            </p:cNvSpPr>
            <p:nvPr/>
          </p:nvSpPr>
          <p:spPr bwMode="auto">
            <a:xfrm>
              <a:off x="1304" y="2277"/>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Oval 25"/>
            <p:cNvSpPr>
              <a:spLocks noChangeArrowheads="1"/>
            </p:cNvSpPr>
            <p:nvPr/>
          </p:nvSpPr>
          <p:spPr bwMode="auto">
            <a:xfrm>
              <a:off x="1502" y="2262"/>
              <a:ext cx="25"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89" name="Line 26"/>
            <p:cNvSpPr>
              <a:spLocks noChangeShapeType="1"/>
            </p:cNvSpPr>
            <p:nvPr/>
          </p:nvSpPr>
          <p:spPr bwMode="auto">
            <a:xfrm flipV="1">
              <a:off x="758" y="2020"/>
              <a:ext cx="0"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27"/>
            <p:cNvSpPr>
              <a:spLocks noChangeShapeType="1"/>
            </p:cNvSpPr>
            <p:nvPr/>
          </p:nvSpPr>
          <p:spPr bwMode="auto">
            <a:xfrm>
              <a:off x="761" y="2426"/>
              <a:ext cx="0"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28"/>
            <p:cNvSpPr>
              <a:spLocks noChangeShapeType="1"/>
            </p:cNvSpPr>
            <p:nvPr/>
          </p:nvSpPr>
          <p:spPr bwMode="auto">
            <a:xfrm>
              <a:off x="758" y="2024"/>
              <a:ext cx="5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29"/>
            <p:cNvSpPr>
              <a:spLocks noChangeShapeType="1"/>
            </p:cNvSpPr>
            <p:nvPr/>
          </p:nvSpPr>
          <p:spPr bwMode="auto">
            <a:xfrm>
              <a:off x="762" y="2601"/>
              <a:ext cx="5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30"/>
            <p:cNvSpPr>
              <a:spLocks noChangeShapeType="1"/>
            </p:cNvSpPr>
            <p:nvPr/>
          </p:nvSpPr>
          <p:spPr bwMode="auto">
            <a:xfrm>
              <a:off x="654" y="2313"/>
              <a:ext cx="2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31"/>
            <p:cNvSpPr>
              <a:spLocks noChangeShapeType="1"/>
            </p:cNvSpPr>
            <p:nvPr/>
          </p:nvSpPr>
          <p:spPr bwMode="auto">
            <a:xfrm>
              <a:off x="914" y="2313"/>
              <a:ext cx="0" cy="4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32"/>
            <p:cNvSpPr>
              <a:spLocks noChangeShapeType="1"/>
            </p:cNvSpPr>
            <p:nvPr/>
          </p:nvSpPr>
          <p:spPr bwMode="auto">
            <a:xfrm>
              <a:off x="914" y="2811"/>
              <a:ext cx="5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Oval 33"/>
            <p:cNvSpPr>
              <a:spLocks noChangeArrowheads="1"/>
            </p:cNvSpPr>
            <p:nvPr/>
          </p:nvSpPr>
          <p:spPr bwMode="auto">
            <a:xfrm>
              <a:off x="1484" y="2796"/>
              <a:ext cx="25"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97" name="Text Box 34"/>
            <p:cNvSpPr txBox="1">
              <a:spLocks noChangeArrowheads="1"/>
            </p:cNvSpPr>
            <p:nvPr/>
          </p:nvSpPr>
          <p:spPr bwMode="auto">
            <a:xfrm>
              <a:off x="452" y="1976"/>
              <a:ext cx="2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rPr>
                <a:t>T</a:t>
              </a:r>
            </a:p>
          </p:txBody>
        </p:sp>
        <p:sp>
          <p:nvSpPr>
            <p:cNvPr id="98" name="Line 35"/>
            <p:cNvSpPr>
              <a:spLocks noChangeShapeType="1"/>
            </p:cNvSpPr>
            <p:nvPr/>
          </p:nvSpPr>
          <p:spPr bwMode="auto">
            <a:xfrm flipV="1">
              <a:off x="1004" y="2024"/>
              <a:ext cx="0" cy="205"/>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9" name="Line 36"/>
            <p:cNvSpPr>
              <a:spLocks noChangeShapeType="1"/>
            </p:cNvSpPr>
            <p:nvPr/>
          </p:nvSpPr>
          <p:spPr bwMode="auto">
            <a:xfrm>
              <a:off x="1004" y="2407"/>
              <a:ext cx="0" cy="19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00" name="Text Box 37"/>
            <p:cNvSpPr txBox="1">
              <a:spLocks noChangeArrowheads="1"/>
            </p:cNvSpPr>
            <p:nvPr/>
          </p:nvSpPr>
          <p:spPr bwMode="auto">
            <a:xfrm>
              <a:off x="1290" y="2254"/>
              <a:ext cx="31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000066"/>
                  </a:solidFill>
                  <a:latin typeface="Times New Roman" panose="02020603050405020304" pitchFamily="18" charset="0"/>
                </a:rPr>
                <a:t>R</a:t>
              </a:r>
            </a:p>
          </p:txBody>
        </p:sp>
        <p:sp>
          <p:nvSpPr>
            <p:cNvPr id="101" name="Text Box 38"/>
            <p:cNvSpPr txBox="1">
              <a:spLocks noChangeArrowheads="1"/>
            </p:cNvSpPr>
            <p:nvPr/>
          </p:nvSpPr>
          <p:spPr bwMode="auto">
            <a:xfrm>
              <a:off x="1316" y="2022"/>
              <a:ext cx="2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000066"/>
                  </a:solidFill>
                  <a:latin typeface="Times New Roman" panose="02020603050405020304" pitchFamily="18" charset="0"/>
                </a:rPr>
                <a:t>C</a:t>
              </a:r>
            </a:p>
          </p:txBody>
        </p:sp>
        <p:sp>
          <p:nvSpPr>
            <p:cNvPr id="102" name="Text Box 39"/>
            <p:cNvSpPr txBox="1">
              <a:spLocks noChangeArrowheads="1"/>
            </p:cNvSpPr>
            <p:nvPr/>
          </p:nvSpPr>
          <p:spPr bwMode="auto">
            <a:xfrm>
              <a:off x="1427" y="2460"/>
              <a:ext cx="18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i="1">
                  <a:solidFill>
                    <a:srgbClr val="000066"/>
                  </a:solidFill>
                  <a:latin typeface="Times New Roman" panose="02020603050405020304" pitchFamily="18" charset="0"/>
                </a:rPr>
                <a:t>U</a:t>
              </a:r>
              <a:r>
                <a:rPr lang="en-US" altLang="zh-CN" sz="2000" b="1" baseline="-25000">
                  <a:solidFill>
                    <a:srgbClr val="000066"/>
                  </a:solidFill>
                  <a:latin typeface="Times New Roman" panose="02020603050405020304" pitchFamily="18" charset="0"/>
                </a:rPr>
                <a:t>s</a:t>
              </a:r>
              <a:endParaRPr lang="en-US" altLang="zh-CN" sz="2000" b="1" i="1" baseline="-25000">
                <a:solidFill>
                  <a:srgbClr val="000066"/>
                </a:solidFill>
                <a:latin typeface="Times New Roman" panose="02020603050405020304" pitchFamily="18" charset="0"/>
              </a:endParaRPr>
            </a:p>
          </p:txBody>
        </p:sp>
        <p:sp>
          <p:nvSpPr>
            <p:cNvPr id="103" name="Oval 41"/>
            <p:cNvSpPr>
              <a:spLocks noChangeArrowheads="1"/>
            </p:cNvSpPr>
            <p:nvPr/>
          </p:nvSpPr>
          <p:spPr bwMode="auto">
            <a:xfrm>
              <a:off x="400" y="2418"/>
              <a:ext cx="25"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4" name="Oval 42"/>
            <p:cNvSpPr>
              <a:spLocks noChangeArrowheads="1"/>
            </p:cNvSpPr>
            <p:nvPr/>
          </p:nvSpPr>
          <p:spPr bwMode="auto">
            <a:xfrm>
              <a:off x="400" y="2185"/>
              <a:ext cx="22"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5" name="Line 43"/>
            <p:cNvSpPr>
              <a:spLocks noChangeShapeType="1"/>
            </p:cNvSpPr>
            <p:nvPr/>
          </p:nvSpPr>
          <p:spPr bwMode="auto">
            <a:xfrm rot="10800000">
              <a:off x="422" y="2199"/>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44"/>
            <p:cNvSpPr>
              <a:spLocks noChangeShapeType="1"/>
            </p:cNvSpPr>
            <p:nvPr/>
          </p:nvSpPr>
          <p:spPr bwMode="auto">
            <a:xfrm rot="10800000">
              <a:off x="417" y="2429"/>
              <a:ext cx="1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7" name="Group 45"/>
            <p:cNvGrpSpPr>
              <a:grpSpLocks/>
            </p:cNvGrpSpPr>
            <p:nvPr/>
          </p:nvGrpSpPr>
          <p:grpSpPr bwMode="auto">
            <a:xfrm flipV="1">
              <a:off x="526" y="2198"/>
              <a:ext cx="29" cy="58"/>
              <a:chOff x="3653" y="4688"/>
              <a:chExt cx="72" cy="144"/>
            </a:xfrm>
          </p:grpSpPr>
          <p:sp>
            <p:nvSpPr>
              <p:cNvPr id="146" name="Arc 46"/>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7" name="Arc 47"/>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108" name="Group 48"/>
            <p:cNvGrpSpPr>
              <a:grpSpLocks/>
            </p:cNvGrpSpPr>
            <p:nvPr/>
          </p:nvGrpSpPr>
          <p:grpSpPr bwMode="auto">
            <a:xfrm flipV="1">
              <a:off x="526" y="2256"/>
              <a:ext cx="29" cy="57"/>
              <a:chOff x="3653" y="4688"/>
              <a:chExt cx="72" cy="144"/>
            </a:xfrm>
          </p:grpSpPr>
          <p:sp>
            <p:nvSpPr>
              <p:cNvPr id="144" name="Arc 49"/>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5" name="Arc 50"/>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109" name="Group 51"/>
            <p:cNvGrpSpPr>
              <a:grpSpLocks/>
            </p:cNvGrpSpPr>
            <p:nvPr/>
          </p:nvGrpSpPr>
          <p:grpSpPr bwMode="auto">
            <a:xfrm flipV="1">
              <a:off x="526" y="2313"/>
              <a:ext cx="29" cy="58"/>
              <a:chOff x="3653" y="4688"/>
              <a:chExt cx="72" cy="144"/>
            </a:xfrm>
          </p:grpSpPr>
          <p:sp>
            <p:nvSpPr>
              <p:cNvPr id="142" name="Arc 52"/>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3" name="Arc 53"/>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110" name="Group 54"/>
            <p:cNvGrpSpPr>
              <a:grpSpLocks/>
            </p:cNvGrpSpPr>
            <p:nvPr/>
          </p:nvGrpSpPr>
          <p:grpSpPr bwMode="auto">
            <a:xfrm flipV="1">
              <a:off x="528" y="2371"/>
              <a:ext cx="28" cy="58"/>
              <a:chOff x="3653" y="4688"/>
              <a:chExt cx="72" cy="144"/>
            </a:xfrm>
          </p:grpSpPr>
          <p:sp>
            <p:nvSpPr>
              <p:cNvPr id="140" name="Arc 55"/>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41" name="Arc 56"/>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11" name="Line 57"/>
            <p:cNvSpPr>
              <a:spLocks noChangeShapeType="1"/>
            </p:cNvSpPr>
            <p:nvPr/>
          </p:nvSpPr>
          <p:spPr bwMode="auto">
            <a:xfrm>
              <a:off x="650" y="2429"/>
              <a:ext cx="1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58"/>
            <p:cNvSpPr>
              <a:spLocks noChangeShapeType="1"/>
            </p:cNvSpPr>
            <p:nvPr/>
          </p:nvSpPr>
          <p:spPr bwMode="auto">
            <a:xfrm>
              <a:off x="654" y="2199"/>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 name="Group 59"/>
            <p:cNvGrpSpPr>
              <a:grpSpLocks/>
            </p:cNvGrpSpPr>
            <p:nvPr/>
          </p:nvGrpSpPr>
          <p:grpSpPr bwMode="auto">
            <a:xfrm rot="10800000" flipV="1">
              <a:off x="626" y="2371"/>
              <a:ext cx="28" cy="58"/>
              <a:chOff x="3653" y="4688"/>
              <a:chExt cx="72" cy="144"/>
            </a:xfrm>
          </p:grpSpPr>
          <p:sp>
            <p:nvSpPr>
              <p:cNvPr id="138" name="Arc 60"/>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9" name="Arc 61"/>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114" name="Group 62"/>
            <p:cNvGrpSpPr>
              <a:grpSpLocks/>
            </p:cNvGrpSpPr>
            <p:nvPr/>
          </p:nvGrpSpPr>
          <p:grpSpPr bwMode="auto">
            <a:xfrm rot="10800000" flipV="1">
              <a:off x="626" y="2313"/>
              <a:ext cx="28" cy="58"/>
              <a:chOff x="3653" y="4688"/>
              <a:chExt cx="72" cy="144"/>
            </a:xfrm>
          </p:grpSpPr>
          <p:sp>
            <p:nvSpPr>
              <p:cNvPr id="136" name="Arc 63"/>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7" name="Arc 64"/>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115" name="Group 65"/>
            <p:cNvGrpSpPr>
              <a:grpSpLocks/>
            </p:cNvGrpSpPr>
            <p:nvPr/>
          </p:nvGrpSpPr>
          <p:grpSpPr bwMode="auto">
            <a:xfrm rot="10800000" flipV="1">
              <a:off x="625" y="2256"/>
              <a:ext cx="29" cy="57"/>
              <a:chOff x="3653" y="4688"/>
              <a:chExt cx="72" cy="144"/>
            </a:xfrm>
          </p:grpSpPr>
          <p:sp>
            <p:nvSpPr>
              <p:cNvPr id="134" name="Arc 66"/>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5" name="Arc 67"/>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116" name="Group 68"/>
            <p:cNvGrpSpPr>
              <a:grpSpLocks/>
            </p:cNvGrpSpPr>
            <p:nvPr/>
          </p:nvGrpSpPr>
          <p:grpSpPr bwMode="auto">
            <a:xfrm rot="10800000" flipV="1">
              <a:off x="624" y="2198"/>
              <a:ext cx="29" cy="58"/>
              <a:chOff x="3653" y="4688"/>
              <a:chExt cx="72" cy="144"/>
            </a:xfrm>
          </p:grpSpPr>
          <p:sp>
            <p:nvSpPr>
              <p:cNvPr id="132" name="Arc 69"/>
              <p:cNvSpPr>
                <a:spLocks/>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33" name="Arc 70"/>
              <p:cNvSpPr>
                <a:spLocks/>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117" name="Line 71"/>
            <p:cNvSpPr>
              <a:spLocks noChangeShapeType="1"/>
            </p:cNvSpPr>
            <p:nvPr/>
          </p:nvSpPr>
          <p:spPr bwMode="auto">
            <a:xfrm>
              <a:off x="590" y="2178"/>
              <a:ext cx="0" cy="2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72"/>
            <p:cNvSpPr>
              <a:spLocks noChangeShapeType="1"/>
            </p:cNvSpPr>
            <p:nvPr/>
          </p:nvSpPr>
          <p:spPr bwMode="auto">
            <a:xfrm>
              <a:off x="1304" y="2020"/>
              <a:ext cx="0" cy="1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Rectangle 73"/>
            <p:cNvSpPr>
              <a:spLocks noChangeAspect="1" noChangeArrowheads="1"/>
            </p:cNvSpPr>
            <p:nvPr/>
          </p:nvSpPr>
          <p:spPr bwMode="auto">
            <a:xfrm rot="-5400000">
              <a:off x="1246" y="2411"/>
              <a:ext cx="116" cy="4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0" name="Line 74"/>
            <p:cNvSpPr>
              <a:spLocks noChangeAspect="1" noChangeShapeType="1"/>
            </p:cNvSpPr>
            <p:nvPr/>
          </p:nvSpPr>
          <p:spPr bwMode="auto">
            <a:xfrm rot="-5400000">
              <a:off x="1252" y="2544"/>
              <a:ext cx="1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75"/>
            <p:cNvSpPr>
              <a:spLocks noChangeAspect="1" noChangeShapeType="1"/>
            </p:cNvSpPr>
            <p:nvPr/>
          </p:nvSpPr>
          <p:spPr bwMode="auto">
            <a:xfrm>
              <a:off x="1270" y="2140"/>
              <a:ext cx="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76"/>
            <p:cNvSpPr>
              <a:spLocks noChangeAspect="1" noChangeShapeType="1"/>
            </p:cNvSpPr>
            <p:nvPr/>
          </p:nvSpPr>
          <p:spPr bwMode="auto">
            <a:xfrm>
              <a:off x="1270" y="2165"/>
              <a:ext cx="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Oval 168"/>
            <p:cNvSpPr>
              <a:spLocks noChangeAspect="1" noChangeArrowheads="1"/>
            </p:cNvSpPr>
            <p:nvPr/>
          </p:nvSpPr>
          <p:spPr bwMode="auto">
            <a:xfrm>
              <a:off x="1016" y="2240"/>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4" name="Oval 169"/>
            <p:cNvSpPr>
              <a:spLocks noChangeAspect="1" noChangeArrowheads="1"/>
            </p:cNvSpPr>
            <p:nvPr/>
          </p:nvSpPr>
          <p:spPr bwMode="auto">
            <a:xfrm>
              <a:off x="1200" y="2400"/>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5" name="Oval 170"/>
            <p:cNvSpPr>
              <a:spLocks noChangeAspect="1" noChangeArrowheads="1"/>
            </p:cNvSpPr>
            <p:nvPr/>
          </p:nvSpPr>
          <p:spPr bwMode="auto">
            <a:xfrm>
              <a:off x="1168" y="2096"/>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6" name="Oval 171"/>
            <p:cNvSpPr>
              <a:spLocks noChangeAspect="1" noChangeArrowheads="1"/>
            </p:cNvSpPr>
            <p:nvPr/>
          </p:nvSpPr>
          <p:spPr bwMode="auto">
            <a:xfrm>
              <a:off x="1496" y="2472"/>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7" name="Oval 172"/>
            <p:cNvSpPr>
              <a:spLocks noChangeAspect="1" noChangeArrowheads="1"/>
            </p:cNvSpPr>
            <p:nvPr/>
          </p:nvSpPr>
          <p:spPr bwMode="auto">
            <a:xfrm>
              <a:off x="2096" y="2320"/>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8" name="Oval 173"/>
            <p:cNvSpPr>
              <a:spLocks noChangeAspect="1" noChangeArrowheads="1"/>
            </p:cNvSpPr>
            <p:nvPr/>
          </p:nvSpPr>
          <p:spPr bwMode="auto">
            <a:xfrm>
              <a:off x="2232" y="2672"/>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9" name="Oval 174"/>
            <p:cNvSpPr>
              <a:spLocks noChangeAspect="1" noChangeArrowheads="1"/>
            </p:cNvSpPr>
            <p:nvPr/>
          </p:nvSpPr>
          <p:spPr bwMode="auto">
            <a:xfrm>
              <a:off x="2384" y="2344"/>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30" name="Oval 175"/>
            <p:cNvSpPr>
              <a:spLocks noChangeAspect="1" noChangeArrowheads="1"/>
            </p:cNvSpPr>
            <p:nvPr/>
          </p:nvSpPr>
          <p:spPr bwMode="auto">
            <a:xfrm>
              <a:off x="2600" y="2266"/>
              <a:ext cx="23" cy="23"/>
            </a:xfrm>
            <a:prstGeom prst="ellipse">
              <a:avLst/>
            </a:prstGeom>
            <a:solidFill>
              <a:srgbClr val="000000"/>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31" name="Arc 180"/>
            <p:cNvSpPr>
              <a:spLocks noChangeAspect="1"/>
            </p:cNvSpPr>
            <p:nvPr/>
          </p:nvSpPr>
          <p:spPr bwMode="auto">
            <a:xfrm>
              <a:off x="1864" y="2111"/>
              <a:ext cx="1075" cy="538"/>
            </a:xfrm>
            <a:custGeom>
              <a:avLst/>
              <a:gdLst>
                <a:gd name="T0" fmla="*/ 0 w 43200"/>
                <a:gd name="T1" fmla="*/ 0 h 21600"/>
                <a:gd name="T2" fmla="*/ 1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Tree>
    <p:extLst>
      <p:ext uri="{BB962C8B-B14F-4D97-AF65-F5344CB8AC3E}">
        <p14:creationId xmlns:p14="http://schemas.microsoft.com/office/powerpoint/2010/main" val="2926533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51"/>
          <p:cNvGrpSpPr>
            <a:grpSpLocks/>
          </p:cNvGrpSpPr>
          <p:nvPr/>
        </p:nvGrpSpPr>
        <p:grpSpPr bwMode="auto">
          <a:xfrm>
            <a:off x="5091806" y="1630315"/>
            <a:ext cx="5886450" cy="4122738"/>
            <a:chOff x="962" y="1227"/>
            <a:chExt cx="3708" cy="2597"/>
          </a:xfrm>
        </p:grpSpPr>
        <p:sp>
          <p:nvSpPr>
            <p:cNvPr id="6" name="Text Box 5"/>
            <p:cNvSpPr txBox="1">
              <a:spLocks noChangeArrowheads="1"/>
            </p:cNvSpPr>
            <p:nvPr/>
          </p:nvSpPr>
          <p:spPr bwMode="auto">
            <a:xfrm>
              <a:off x="2727" y="1734"/>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0</a:t>
              </a:r>
            </a:p>
          </p:txBody>
        </p:sp>
        <p:sp>
          <p:nvSpPr>
            <p:cNvPr id="7" name="Text Box 6"/>
            <p:cNvSpPr txBox="1">
              <a:spLocks noChangeArrowheads="1"/>
            </p:cNvSpPr>
            <p:nvPr/>
          </p:nvSpPr>
          <p:spPr bwMode="auto">
            <a:xfrm>
              <a:off x="2520" y="124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200">
                  <a:solidFill>
                    <a:srgbClr val="000066"/>
                  </a:solidFill>
                  <a:latin typeface="Times New Roman" panose="02020603050405020304" pitchFamily="18" charset="0"/>
                </a:rPr>
                <a:t>门限检</a:t>
              </a:r>
            </a:p>
            <a:p>
              <a:pPr algn="just"/>
              <a:r>
                <a:rPr lang="zh-CN" altLang="en-US" sz="1200">
                  <a:solidFill>
                    <a:srgbClr val="000066"/>
                  </a:solidFill>
                  <a:latin typeface="Times New Roman" panose="02020603050405020304" pitchFamily="18" charset="0"/>
                </a:rPr>
                <a:t>测电路</a:t>
              </a:r>
            </a:p>
          </p:txBody>
        </p:sp>
        <p:sp>
          <p:nvSpPr>
            <p:cNvPr id="8" name="Text Box 7"/>
            <p:cNvSpPr txBox="1">
              <a:spLocks noChangeArrowheads="1"/>
            </p:cNvSpPr>
            <p:nvPr/>
          </p:nvSpPr>
          <p:spPr bwMode="auto">
            <a:xfrm>
              <a:off x="3164" y="1260"/>
              <a:ext cx="4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200">
                  <a:solidFill>
                    <a:srgbClr val="000066"/>
                  </a:solidFill>
                  <a:latin typeface="Times New Roman" panose="02020603050405020304" pitchFamily="18" charset="0"/>
                </a:rPr>
                <a:t>脉冲发</a:t>
              </a:r>
            </a:p>
            <a:p>
              <a:pPr algn="just"/>
              <a:r>
                <a:rPr lang="zh-CN" altLang="en-US" sz="1200">
                  <a:solidFill>
                    <a:srgbClr val="000066"/>
                  </a:solidFill>
                  <a:latin typeface="Times New Roman" panose="02020603050405020304" pitchFamily="18" charset="0"/>
                </a:rPr>
                <a:t> 生器</a:t>
              </a:r>
            </a:p>
          </p:txBody>
        </p:sp>
        <p:sp>
          <p:nvSpPr>
            <p:cNvPr id="9" name="Rectangle 8"/>
            <p:cNvSpPr>
              <a:spLocks noChangeArrowheads="1"/>
            </p:cNvSpPr>
            <p:nvPr/>
          </p:nvSpPr>
          <p:spPr bwMode="auto">
            <a:xfrm>
              <a:off x="1540" y="1260"/>
              <a:ext cx="380" cy="29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0" name="Rectangle 9"/>
            <p:cNvSpPr>
              <a:spLocks noChangeArrowheads="1"/>
            </p:cNvSpPr>
            <p:nvPr/>
          </p:nvSpPr>
          <p:spPr bwMode="auto">
            <a:xfrm>
              <a:off x="3184" y="1260"/>
              <a:ext cx="360" cy="29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1" name="Rectangle 10"/>
            <p:cNvSpPr>
              <a:spLocks noChangeArrowheads="1"/>
            </p:cNvSpPr>
            <p:nvPr/>
          </p:nvSpPr>
          <p:spPr bwMode="auto">
            <a:xfrm>
              <a:off x="2508" y="1256"/>
              <a:ext cx="432" cy="30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12" name="Line 11"/>
            <p:cNvSpPr>
              <a:spLocks noChangeShapeType="1"/>
            </p:cNvSpPr>
            <p:nvPr/>
          </p:nvSpPr>
          <p:spPr bwMode="auto">
            <a:xfrm>
              <a:off x="1302" y="1414"/>
              <a:ext cx="228"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1920" y="1408"/>
              <a:ext cx="228"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2942" y="1410"/>
              <a:ext cx="240"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3548" y="1412"/>
              <a:ext cx="366"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15"/>
            <p:cNvSpPr txBox="1">
              <a:spLocks noChangeArrowheads="1"/>
            </p:cNvSpPr>
            <p:nvPr/>
          </p:nvSpPr>
          <p:spPr bwMode="auto">
            <a:xfrm>
              <a:off x="1112" y="1439"/>
              <a:ext cx="4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000066"/>
                  </a:solidFill>
                  <a:latin typeface="Times New Roman" panose="02020603050405020304" pitchFamily="18" charset="0"/>
                </a:rPr>
                <a:t>载波</a:t>
              </a:r>
            </a:p>
            <a:p>
              <a:pPr algn="just"/>
              <a:r>
                <a:rPr lang="zh-CN" altLang="en-US" sz="1400">
                  <a:solidFill>
                    <a:srgbClr val="000066"/>
                  </a:solidFill>
                  <a:latin typeface="Times New Roman" panose="02020603050405020304" pitchFamily="18" charset="0"/>
                </a:rPr>
                <a:t>频率</a:t>
              </a:r>
            </a:p>
          </p:txBody>
        </p:sp>
        <p:sp>
          <p:nvSpPr>
            <p:cNvPr id="17" name="Text Box 16"/>
            <p:cNvSpPr txBox="1">
              <a:spLocks noChangeArrowheads="1"/>
            </p:cNvSpPr>
            <p:nvPr/>
          </p:nvSpPr>
          <p:spPr bwMode="auto">
            <a:xfrm>
              <a:off x="1534" y="1256"/>
              <a:ext cx="43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200">
                  <a:solidFill>
                    <a:srgbClr val="000066"/>
                  </a:solidFill>
                  <a:latin typeface="Times New Roman" panose="02020603050405020304" pitchFamily="18" charset="0"/>
                </a:rPr>
                <a:t>锯齿波</a:t>
              </a:r>
            </a:p>
            <a:p>
              <a:pPr algn="just"/>
              <a:r>
                <a:rPr lang="zh-CN" altLang="en-US" sz="1200">
                  <a:solidFill>
                    <a:srgbClr val="000066"/>
                  </a:solidFill>
                  <a:latin typeface="Times New Roman" panose="02020603050405020304" pitchFamily="18" charset="0"/>
                </a:rPr>
                <a:t>发生器</a:t>
              </a:r>
            </a:p>
          </p:txBody>
        </p:sp>
        <p:sp>
          <p:nvSpPr>
            <p:cNvPr id="18" name="Text Box 17"/>
            <p:cNvSpPr txBox="1">
              <a:spLocks noChangeArrowheads="1"/>
            </p:cNvSpPr>
            <p:nvPr/>
          </p:nvSpPr>
          <p:spPr bwMode="auto">
            <a:xfrm>
              <a:off x="3515" y="1440"/>
              <a:ext cx="4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000066"/>
                  </a:solidFill>
                  <a:latin typeface="Times New Roman" panose="02020603050405020304" pitchFamily="18" charset="0"/>
                </a:rPr>
                <a:t>输出调相脉冲</a:t>
              </a:r>
            </a:p>
          </p:txBody>
        </p:sp>
        <p:sp>
          <p:nvSpPr>
            <p:cNvPr id="19" name="Text Box 18"/>
            <p:cNvSpPr txBox="1">
              <a:spLocks noChangeArrowheads="1"/>
            </p:cNvSpPr>
            <p:nvPr/>
          </p:nvSpPr>
          <p:spPr bwMode="auto">
            <a:xfrm>
              <a:off x="1976" y="1384"/>
              <a:ext cx="27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j</a:t>
              </a:r>
            </a:p>
          </p:txBody>
        </p:sp>
        <p:sp>
          <p:nvSpPr>
            <p:cNvPr id="20" name="Text Box 19"/>
            <p:cNvSpPr txBox="1">
              <a:spLocks noChangeArrowheads="1"/>
            </p:cNvSpPr>
            <p:nvPr/>
          </p:nvSpPr>
          <p:spPr bwMode="auto">
            <a:xfrm>
              <a:off x="2192" y="1688"/>
              <a:ext cx="36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x</a:t>
              </a:r>
            </a:p>
          </p:txBody>
        </p:sp>
        <p:sp>
          <p:nvSpPr>
            <p:cNvPr id="21" name="Oval 20"/>
            <p:cNvSpPr>
              <a:spLocks noChangeArrowheads="1"/>
            </p:cNvSpPr>
            <p:nvPr/>
          </p:nvSpPr>
          <p:spPr bwMode="auto">
            <a:xfrm>
              <a:off x="1270" y="1404"/>
              <a:ext cx="25"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2" name="Oval 21"/>
            <p:cNvSpPr>
              <a:spLocks noChangeArrowheads="1"/>
            </p:cNvSpPr>
            <p:nvPr/>
          </p:nvSpPr>
          <p:spPr bwMode="auto">
            <a:xfrm>
              <a:off x="2139" y="1318"/>
              <a:ext cx="179" cy="179"/>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3" name="Line 22"/>
            <p:cNvSpPr>
              <a:spLocks noChangeShapeType="1"/>
            </p:cNvSpPr>
            <p:nvPr/>
          </p:nvSpPr>
          <p:spPr bwMode="auto">
            <a:xfrm>
              <a:off x="2313" y="1408"/>
              <a:ext cx="197"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flipV="1">
              <a:off x="2226" y="1502"/>
              <a:ext cx="0" cy="276"/>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5" name="Text Box 24"/>
            <p:cNvSpPr txBox="1">
              <a:spLocks noChangeArrowheads="1"/>
            </p:cNvSpPr>
            <p:nvPr/>
          </p:nvSpPr>
          <p:spPr bwMode="auto">
            <a:xfrm>
              <a:off x="2132" y="1308"/>
              <a:ext cx="23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a:t>
              </a:r>
            </a:p>
          </p:txBody>
        </p:sp>
        <p:sp>
          <p:nvSpPr>
            <p:cNvPr id="26" name="Oval 25"/>
            <p:cNvSpPr>
              <a:spLocks noChangeArrowheads="1"/>
            </p:cNvSpPr>
            <p:nvPr/>
          </p:nvSpPr>
          <p:spPr bwMode="auto">
            <a:xfrm>
              <a:off x="2214" y="1776"/>
              <a:ext cx="22"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7" name="Line 26"/>
            <p:cNvSpPr>
              <a:spLocks noChangeShapeType="1"/>
            </p:cNvSpPr>
            <p:nvPr/>
          </p:nvSpPr>
          <p:spPr bwMode="auto">
            <a:xfrm flipV="1">
              <a:off x="2732" y="1558"/>
              <a:ext cx="0" cy="258"/>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8" name="Oval 27"/>
            <p:cNvSpPr>
              <a:spLocks noChangeArrowheads="1"/>
            </p:cNvSpPr>
            <p:nvPr/>
          </p:nvSpPr>
          <p:spPr bwMode="auto">
            <a:xfrm>
              <a:off x="2720" y="1820"/>
              <a:ext cx="25" cy="2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9" name="Text Box 28"/>
            <p:cNvSpPr txBox="1">
              <a:spLocks noChangeArrowheads="1"/>
            </p:cNvSpPr>
            <p:nvPr/>
          </p:nvSpPr>
          <p:spPr bwMode="auto">
            <a:xfrm>
              <a:off x="4232" y="1332"/>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a)</a:t>
              </a:r>
            </a:p>
          </p:txBody>
        </p:sp>
        <p:grpSp>
          <p:nvGrpSpPr>
            <p:cNvPr id="30" name="Group 29"/>
            <p:cNvGrpSpPr>
              <a:grpSpLocks/>
            </p:cNvGrpSpPr>
            <p:nvPr/>
          </p:nvGrpSpPr>
          <p:grpSpPr bwMode="auto">
            <a:xfrm>
              <a:off x="1052" y="1227"/>
              <a:ext cx="276" cy="302"/>
              <a:chOff x="2320" y="4330"/>
              <a:chExt cx="690" cy="755"/>
            </a:xfrm>
          </p:grpSpPr>
          <p:sp>
            <p:nvSpPr>
              <p:cNvPr id="142" name="Text Box 30"/>
              <p:cNvSpPr txBox="1">
                <a:spLocks noChangeArrowheads="1"/>
              </p:cNvSpPr>
              <p:nvPr/>
            </p:nvSpPr>
            <p:spPr bwMode="auto">
              <a:xfrm>
                <a:off x="2450" y="4330"/>
                <a:ext cx="42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000">
                  <a:solidFill>
                    <a:srgbClr val="000066"/>
                  </a:solidFill>
                  <a:latin typeface="Times New Roman" panose="02020603050405020304" pitchFamily="18" charset="0"/>
                </a:endParaRPr>
              </a:p>
            </p:txBody>
          </p:sp>
          <p:sp>
            <p:nvSpPr>
              <p:cNvPr id="143" name="Text Box 31"/>
              <p:cNvSpPr txBox="1">
                <a:spLocks noChangeArrowheads="1"/>
              </p:cNvSpPr>
              <p:nvPr/>
            </p:nvSpPr>
            <p:spPr bwMode="auto">
              <a:xfrm>
                <a:off x="2320" y="4500"/>
                <a:ext cx="69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c</a:t>
                </a:r>
              </a:p>
            </p:txBody>
          </p:sp>
        </p:grpSp>
        <p:sp>
          <p:nvSpPr>
            <p:cNvPr id="31" name="Text Box 32"/>
            <p:cNvSpPr txBox="1">
              <a:spLocks noChangeArrowheads="1"/>
            </p:cNvSpPr>
            <p:nvPr/>
          </p:nvSpPr>
          <p:spPr bwMode="auto">
            <a:xfrm>
              <a:off x="3876" y="1286"/>
              <a:ext cx="27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s</a:t>
              </a:r>
            </a:p>
          </p:txBody>
        </p:sp>
        <p:sp>
          <p:nvSpPr>
            <p:cNvPr id="32" name="Text Box 34"/>
            <p:cNvSpPr txBox="1">
              <a:spLocks noChangeArrowheads="1"/>
            </p:cNvSpPr>
            <p:nvPr/>
          </p:nvSpPr>
          <p:spPr bwMode="auto">
            <a:xfrm>
              <a:off x="1139" y="3222"/>
              <a:ext cx="27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s</a:t>
              </a:r>
            </a:p>
          </p:txBody>
        </p:sp>
        <p:sp>
          <p:nvSpPr>
            <p:cNvPr id="33" name="Line 35"/>
            <p:cNvSpPr>
              <a:spLocks noChangeShapeType="1"/>
            </p:cNvSpPr>
            <p:nvPr/>
          </p:nvSpPr>
          <p:spPr bwMode="auto">
            <a:xfrm flipV="1">
              <a:off x="1326" y="1764"/>
              <a:ext cx="0" cy="39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 name="Line 36"/>
            <p:cNvSpPr>
              <a:spLocks noChangeShapeType="1"/>
            </p:cNvSpPr>
            <p:nvPr/>
          </p:nvSpPr>
          <p:spPr bwMode="auto">
            <a:xfrm>
              <a:off x="1329" y="2157"/>
              <a:ext cx="2835"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 name="Line 37"/>
            <p:cNvSpPr>
              <a:spLocks noChangeShapeType="1"/>
            </p:cNvSpPr>
            <p:nvPr/>
          </p:nvSpPr>
          <p:spPr bwMode="auto">
            <a:xfrm flipV="1">
              <a:off x="1515" y="1987"/>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8"/>
            <p:cNvSpPr>
              <a:spLocks noChangeShapeType="1"/>
            </p:cNvSpPr>
            <p:nvPr/>
          </p:nvSpPr>
          <p:spPr bwMode="auto">
            <a:xfrm flipV="1">
              <a:off x="3897" y="1993"/>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9"/>
            <p:cNvSpPr>
              <a:spLocks noChangeShapeType="1"/>
            </p:cNvSpPr>
            <p:nvPr/>
          </p:nvSpPr>
          <p:spPr bwMode="auto">
            <a:xfrm flipV="1">
              <a:off x="1713" y="1994"/>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0"/>
            <p:cNvSpPr>
              <a:spLocks noChangeShapeType="1"/>
            </p:cNvSpPr>
            <p:nvPr/>
          </p:nvSpPr>
          <p:spPr bwMode="auto">
            <a:xfrm flipV="1">
              <a:off x="1917" y="1987"/>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1"/>
            <p:cNvSpPr>
              <a:spLocks noChangeShapeType="1"/>
            </p:cNvSpPr>
            <p:nvPr/>
          </p:nvSpPr>
          <p:spPr bwMode="auto">
            <a:xfrm flipV="1">
              <a:off x="2115" y="1991"/>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2"/>
            <p:cNvSpPr>
              <a:spLocks noChangeShapeType="1"/>
            </p:cNvSpPr>
            <p:nvPr/>
          </p:nvSpPr>
          <p:spPr bwMode="auto">
            <a:xfrm flipV="1">
              <a:off x="2319" y="1990"/>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3"/>
            <p:cNvSpPr>
              <a:spLocks noChangeShapeType="1"/>
            </p:cNvSpPr>
            <p:nvPr/>
          </p:nvSpPr>
          <p:spPr bwMode="auto">
            <a:xfrm flipV="1">
              <a:off x="2511" y="1987"/>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4"/>
            <p:cNvSpPr>
              <a:spLocks noChangeShapeType="1"/>
            </p:cNvSpPr>
            <p:nvPr/>
          </p:nvSpPr>
          <p:spPr bwMode="auto">
            <a:xfrm flipV="1">
              <a:off x="2709" y="1993"/>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5"/>
            <p:cNvSpPr>
              <a:spLocks noChangeShapeType="1"/>
            </p:cNvSpPr>
            <p:nvPr/>
          </p:nvSpPr>
          <p:spPr bwMode="auto">
            <a:xfrm flipV="1">
              <a:off x="2907" y="1992"/>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6"/>
            <p:cNvSpPr>
              <a:spLocks noChangeShapeType="1"/>
            </p:cNvSpPr>
            <p:nvPr/>
          </p:nvSpPr>
          <p:spPr bwMode="auto">
            <a:xfrm flipV="1">
              <a:off x="3105" y="1994"/>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7"/>
            <p:cNvSpPr>
              <a:spLocks noChangeShapeType="1"/>
            </p:cNvSpPr>
            <p:nvPr/>
          </p:nvSpPr>
          <p:spPr bwMode="auto">
            <a:xfrm flipV="1">
              <a:off x="3702" y="1994"/>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8"/>
            <p:cNvSpPr>
              <a:spLocks noChangeShapeType="1"/>
            </p:cNvSpPr>
            <p:nvPr/>
          </p:nvSpPr>
          <p:spPr bwMode="auto">
            <a:xfrm flipV="1">
              <a:off x="3501" y="1991"/>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9"/>
            <p:cNvSpPr>
              <a:spLocks noChangeShapeType="1"/>
            </p:cNvSpPr>
            <p:nvPr/>
          </p:nvSpPr>
          <p:spPr bwMode="auto">
            <a:xfrm flipV="1">
              <a:off x="3303" y="1994"/>
              <a:ext cx="0"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50"/>
            <p:cNvSpPr txBox="1">
              <a:spLocks noChangeArrowheads="1"/>
            </p:cNvSpPr>
            <p:nvPr/>
          </p:nvSpPr>
          <p:spPr bwMode="auto">
            <a:xfrm>
              <a:off x="1150" y="3480"/>
              <a:ext cx="27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p>
          </p:txBody>
        </p:sp>
        <p:sp>
          <p:nvSpPr>
            <p:cNvPr id="49" name="Line 51"/>
            <p:cNvSpPr>
              <a:spLocks noChangeShapeType="1"/>
            </p:cNvSpPr>
            <p:nvPr/>
          </p:nvSpPr>
          <p:spPr bwMode="auto">
            <a:xfrm flipV="1">
              <a:off x="1323" y="3260"/>
              <a:ext cx="0" cy="318"/>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50" name="Line 52"/>
            <p:cNvSpPr>
              <a:spLocks noChangeShapeType="1"/>
            </p:cNvSpPr>
            <p:nvPr/>
          </p:nvSpPr>
          <p:spPr bwMode="auto">
            <a:xfrm>
              <a:off x="1325" y="3578"/>
              <a:ext cx="2835"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51" name="Line 53"/>
            <p:cNvSpPr>
              <a:spLocks noChangeShapeType="1"/>
            </p:cNvSpPr>
            <p:nvPr/>
          </p:nvSpPr>
          <p:spPr bwMode="auto">
            <a:xfrm>
              <a:off x="1421" y="3450"/>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4"/>
            <p:cNvSpPr>
              <a:spLocks noChangeShapeType="1"/>
            </p:cNvSpPr>
            <p:nvPr/>
          </p:nvSpPr>
          <p:spPr bwMode="auto">
            <a:xfrm>
              <a:off x="1595" y="3450"/>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5"/>
            <p:cNvSpPr>
              <a:spLocks noChangeShapeType="1"/>
            </p:cNvSpPr>
            <p:nvPr/>
          </p:nvSpPr>
          <p:spPr bwMode="auto">
            <a:xfrm>
              <a:off x="1772" y="3447"/>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6"/>
            <p:cNvSpPr>
              <a:spLocks noChangeShapeType="1"/>
            </p:cNvSpPr>
            <p:nvPr/>
          </p:nvSpPr>
          <p:spPr bwMode="auto">
            <a:xfrm>
              <a:off x="1967" y="3450"/>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7"/>
            <p:cNvSpPr>
              <a:spLocks noChangeShapeType="1"/>
            </p:cNvSpPr>
            <p:nvPr/>
          </p:nvSpPr>
          <p:spPr bwMode="auto">
            <a:xfrm>
              <a:off x="2186" y="3450"/>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8"/>
            <p:cNvSpPr>
              <a:spLocks noChangeShapeType="1"/>
            </p:cNvSpPr>
            <p:nvPr/>
          </p:nvSpPr>
          <p:spPr bwMode="auto">
            <a:xfrm>
              <a:off x="2402" y="3448"/>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9"/>
            <p:cNvSpPr>
              <a:spLocks noChangeShapeType="1"/>
            </p:cNvSpPr>
            <p:nvPr/>
          </p:nvSpPr>
          <p:spPr bwMode="auto">
            <a:xfrm>
              <a:off x="2612" y="3445"/>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60"/>
            <p:cNvSpPr>
              <a:spLocks noChangeShapeType="1"/>
            </p:cNvSpPr>
            <p:nvPr/>
          </p:nvSpPr>
          <p:spPr bwMode="auto">
            <a:xfrm>
              <a:off x="2837" y="3445"/>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61"/>
            <p:cNvSpPr>
              <a:spLocks noChangeShapeType="1"/>
            </p:cNvSpPr>
            <p:nvPr/>
          </p:nvSpPr>
          <p:spPr bwMode="auto">
            <a:xfrm>
              <a:off x="3060" y="3445"/>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62"/>
            <p:cNvSpPr>
              <a:spLocks noChangeShapeType="1"/>
            </p:cNvSpPr>
            <p:nvPr/>
          </p:nvSpPr>
          <p:spPr bwMode="auto">
            <a:xfrm>
              <a:off x="3264" y="3443"/>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63"/>
            <p:cNvSpPr>
              <a:spLocks noChangeShapeType="1"/>
            </p:cNvSpPr>
            <p:nvPr/>
          </p:nvSpPr>
          <p:spPr bwMode="auto">
            <a:xfrm>
              <a:off x="3465" y="3450"/>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64"/>
            <p:cNvSpPr>
              <a:spLocks noChangeShapeType="1"/>
            </p:cNvSpPr>
            <p:nvPr/>
          </p:nvSpPr>
          <p:spPr bwMode="auto">
            <a:xfrm>
              <a:off x="3657" y="3448"/>
              <a:ext cx="0" cy="1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65"/>
            <p:cNvSpPr>
              <a:spLocks noChangeShapeType="1"/>
            </p:cNvSpPr>
            <p:nvPr/>
          </p:nvSpPr>
          <p:spPr bwMode="auto">
            <a:xfrm>
              <a:off x="3849" y="3444"/>
              <a:ext cx="0" cy="1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Text Box 66"/>
            <p:cNvSpPr txBox="1">
              <a:spLocks noChangeArrowheads="1"/>
            </p:cNvSpPr>
            <p:nvPr/>
          </p:nvSpPr>
          <p:spPr bwMode="auto">
            <a:xfrm>
              <a:off x="4048" y="2132"/>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p>
          </p:txBody>
        </p:sp>
        <p:sp>
          <p:nvSpPr>
            <p:cNvPr id="65" name="Text Box 67"/>
            <p:cNvSpPr txBox="1">
              <a:spLocks noChangeArrowheads="1"/>
            </p:cNvSpPr>
            <p:nvPr/>
          </p:nvSpPr>
          <p:spPr bwMode="auto">
            <a:xfrm>
              <a:off x="4048" y="3536"/>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p>
          </p:txBody>
        </p:sp>
        <p:sp>
          <p:nvSpPr>
            <p:cNvPr id="66" name="Text Box 68"/>
            <p:cNvSpPr txBox="1">
              <a:spLocks noChangeArrowheads="1"/>
            </p:cNvSpPr>
            <p:nvPr/>
          </p:nvSpPr>
          <p:spPr bwMode="auto">
            <a:xfrm>
              <a:off x="1172" y="2088"/>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p>
          </p:txBody>
        </p:sp>
        <p:sp>
          <p:nvSpPr>
            <p:cNvPr id="67" name="Text Box 69"/>
            <p:cNvSpPr txBox="1">
              <a:spLocks noChangeArrowheads="1"/>
            </p:cNvSpPr>
            <p:nvPr/>
          </p:nvSpPr>
          <p:spPr bwMode="auto">
            <a:xfrm>
              <a:off x="1128" y="2340"/>
              <a:ext cx="328"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j</a:t>
              </a:r>
            </a:p>
          </p:txBody>
        </p:sp>
        <p:sp>
          <p:nvSpPr>
            <p:cNvPr id="68" name="Line 70"/>
            <p:cNvSpPr>
              <a:spLocks noChangeShapeType="1"/>
            </p:cNvSpPr>
            <p:nvPr/>
          </p:nvSpPr>
          <p:spPr bwMode="auto">
            <a:xfrm flipV="1">
              <a:off x="1327" y="2385"/>
              <a:ext cx="0" cy="29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9" name="Line 71"/>
            <p:cNvSpPr>
              <a:spLocks noChangeShapeType="1"/>
            </p:cNvSpPr>
            <p:nvPr/>
          </p:nvSpPr>
          <p:spPr bwMode="auto">
            <a:xfrm>
              <a:off x="1327" y="2685"/>
              <a:ext cx="283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0" name="Line 72"/>
            <p:cNvSpPr>
              <a:spLocks noChangeShapeType="1"/>
            </p:cNvSpPr>
            <p:nvPr/>
          </p:nvSpPr>
          <p:spPr bwMode="auto">
            <a:xfrm>
              <a:off x="1516"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73"/>
            <p:cNvSpPr>
              <a:spLocks noChangeShapeType="1"/>
            </p:cNvSpPr>
            <p:nvPr/>
          </p:nvSpPr>
          <p:spPr bwMode="auto">
            <a:xfrm flipH="1">
              <a:off x="1328" y="2512"/>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74"/>
            <p:cNvSpPr>
              <a:spLocks noChangeShapeType="1"/>
            </p:cNvSpPr>
            <p:nvPr/>
          </p:nvSpPr>
          <p:spPr bwMode="auto">
            <a:xfrm>
              <a:off x="1717"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75"/>
            <p:cNvSpPr>
              <a:spLocks noChangeShapeType="1"/>
            </p:cNvSpPr>
            <p:nvPr/>
          </p:nvSpPr>
          <p:spPr bwMode="auto">
            <a:xfrm flipH="1">
              <a:off x="1523" y="2511"/>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76"/>
            <p:cNvSpPr>
              <a:spLocks noChangeShapeType="1"/>
            </p:cNvSpPr>
            <p:nvPr/>
          </p:nvSpPr>
          <p:spPr bwMode="auto">
            <a:xfrm>
              <a:off x="1918"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77"/>
            <p:cNvSpPr>
              <a:spLocks noChangeShapeType="1"/>
            </p:cNvSpPr>
            <p:nvPr/>
          </p:nvSpPr>
          <p:spPr bwMode="auto">
            <a:xfrm flipH="1">
              <a:off x="1723" y="2511"/>
              <a:ext cx="196"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8"/>
            <p:cNvSpPr>
              <a:spLocks noChangeShapeType="1"/>
            </p:cNvSpPr>
            <p:nvPr/>
          </p:nvSpPr>
          <p:spPr bwMode="auto">
            <a:xfrm>
              <a:off x="2119"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79"/>
            <p:cNvSpPr>
              <a:spLocks noChangeShapeType="1"/>
            </p:cNvSpPr>
            <p:nvPr/>
          </p:nvSpPr>
          <p:spPr bwMode="auto">
            <a:xfrm flipH="1">
              <a:off x="1925" y="2511"/>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80"/>
            <p:cNvSpPr>
              <a:spLocks noChangeShapeType="1"/>
            </p:cNvSpPr>
            <p:nvPr/>
          </p:nvSpPr>
          <p:spPr bwMode="auto">
            <a:xfrm>
              <a:off x="2321"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81"/>
            <p:cNvSpPr>
              <a:spLocks noChangeShapeType="1"/>
            </p:cNvSpPr>
            <p:nvPr/>
          </p:nvSpPr>
          <p:spPr bwMode="auto">
            <a:xfrm flipH="1">
              <a:off x="2126" y="2511"/>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82"/>
            <p:cNvSpPr>
              <a:spLocks noChangeShapeType="1"/>
            </p:cNvSpPr>
            <p:nvPr/>
          </p:nvSpPr>
          <p:spPr bwMode="auto">
            <a:xfrm>
              <a:off x="2714"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83"/>
            <p:cNvSpPr>
              <a:spLocks noChangeShapeType="1"/>
            </p:cNvSpPr>
            <p:nvPr/>
          </p:nvSpPr>
          <p:spPr bwMode="auto">
            <a:xfrm flipH="1">
              <a:off x="2519" y="2511"/>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4"/>
            <p:cNvSpPr>
              <a:spLocks noChangeShapeType="1"/>
            </p:cNvSpPr>
            <p:nvPr/>
          </p:nvSpPr>
          <p:spPr bwMode="auto">
            <a:xfrm>
              <a:off x="2518" y="2514"/>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85"/>
            <p:cNvSpPr>
              <a:spLocks noChangeShapeType="1"/>
            </p:cNvSpPr>
            <p:nvPr/>
          </p:nvSpPr>
          <p:spPr bwMode="auto">
            <a:xfrm flipH="1">
              <a:off x="2323" y="2508"/>
              <a:ext cx="196"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86"/>
            <p:cNvSpPr>
              <a:spLocks noChangeShapeType="1"/>
            </p:cNvSpPr>
            <p:nvPr/>
          </p:nvSpPr>
          <p:spPr bwMode="auto">
            <a:xfrm>
              <a:off x="2912" y="2514"/>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87"/>
            <p:cNvSpPr>
              <a:spLocks noChangeShapeType="1"/>
            </p:cNvSpPr>
            <p:nvPr/>
          </p:nvSpPr>
          <p:spPr bwMode="auto">
            <a:xfrm flipH="1">
              <a:off x="2717" y="2508"/>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88"/>
            <p:cNvSpPr>
              <a:spLocks noChangeShapeType="1"/>
            </p:cNvSpPr>
            <p:nvPr/>
          </p:nvSpPr>
          <p:spPr bwMode="auto">
            <a:xfrm>
              <a:off x="3110" y="2520"/>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89"/>
            <p:cNvSpPr>
              <a:spLocks noChangeShapeType="1"/>
            </p:cNvSpPr>
            <p:nvPr/>
          </p:nvSpPr>
          <p:spPr bwMode="auto">
            <a:xfrm flipH="1">
              <a:off x="2915" y="2514"/>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90"/>
            <p:cNvSpPr>
              <a:spLocks noChangeShapeType="1"/>
            </p:cNvSpPr>
            <p:nvPr/>
          </p:nvSpPr>
          <p:spPr bwMode="auto">
            <a:xfrm>
              <a:off x="3308" y="2514"/>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91"/>
            <p:cNvSpPr>
              <a:spLocks noChangeShapeType="1"/>
            </p:cNvSpPr>
            <p:nvPr/>
          </p:nvSpPr>
          <p:spPr bwMode="auto">
            <a:xfrm flipH="1">
              <a:off x="3113" y="2508"/>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92"/>
            <p:cNvSpPr>
              <a:spLocks noChangeShapeType="1"/>
            </p:cNvSpPr>
            <p:nvPr/>
          </p:nvSpPr>
          <p:spPr bwMode="auto">
            <a:xfrm>
              <a:off x="3506" y="2514"/>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93"/>
            <p:cNvSpPr>
              <a:spLocks noChangeShapeType="1"/>
            </p:cNvSpPr>
            <p:nvPr/>
          </p:nvSpPr>
          <p:spPr bwMode="auto">
            <a:xfrm flipH="1">
              <a:off x="3305" y="2514"/>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94"/>
            <p:cNvSpPr>
              <a:spLocks noChangeShapeType="1"/>
            </p:cNvSpPr>
            <p:nvPr/>
          </p:nvSpPr>
          <p:spPr bwMode="auto">
            <a:xfrm>
              <a:off x="3899"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95"/>
            <p:cNvSpPr>
              <a:spLocks noChangeShapeType="1"/>
            </p:cNvSpPr>
            <p:nvPr/>
          </p:nvSpPr>
          <p:spPr bwMode="auto">
            <a:xfrm flipH="1">
              <a:off x="3699" y="2517"/>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96"/>
            <p:cNvSpPr>
              <a:spLocks noChangeShapeType="1"/>
            </p:cNvSpPr>
            <p:nvPr/>
          </p:nvSpPr>
          <p:spPr bwMode="auto">
            <a:xfrm>
              <a:off x="3704" y="2517"/>
              <a:ext cx="0" cy="1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97"/>
            <p:cNvSpPr>
              <a:spLocks noChangeShapeType="1"/>
            </p:cNvSpPr>
            <p:nvPr/>
          </p:nvSpPr>
          <p:spPr bwMode="auto">
            <a:xfrm flipH="1">
              <a:off x="3503" y="2517"/>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Text Box 98"/>
            <p:cNvSpPr txBox="1">
              <a:spLocks noChangeArrowheads="1"/>
            </p:cNvSpPr>
            <p:nvPr/>
          </p:nvSpPr>
          <p:spPr bwMode="auto">
            <a:xfrm>
              <a:off x="4048" y="2644"/>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p>
          </p:txBody>
        </p:sp>
        <p:sp>
          <p:nvSpPr>
            <p:cNvPr id="97" name="Text Box 99"/>
            <p:cNvSpPr txBox="1">
              <a:spLocks noChangeArrowheads="1"/>
            </p:cNvSpPr>
            <p:nvPr/>
          </p:nvSpPr>
          <p:spPr bwMode="auto">
            <a:xfrm>
              <a:off x="1164" y="2600"/>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p>
          </p:txBody>
        </p:sp>
        <p:sp>
          <p:nvSpPr>
            <p:cNvPr id="98" name="Line 100"/>
            <p:cNvSpPr>
              <a:spLocks noChangeShapeType="1"/>
            </p:cNvSpPr>
            <p:nvPr/>
          </p:nvSpPr>
          <p:spPr bwMode="auto">
            <a:xfrm flipV="1">
              <a:off x="2119" y="2403"/>
              <a:ext cx="144"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Text Box 101"/>
            <p:cNvSpPr txBox="1">
              <a:spLocks noChangeArrowheads="1"/>
            </p:cNvSpPr>
            <p:nvPr/>
          </p:nvSpPr>
          <p:spPr bwMode="auto">
            <a:xfrm>
              <a:off x="2209" y="2247"/>
              <a:ext cx="5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j</a:t>
              </a:r>
              <a:r>
                <a:rPr lang="en-US" altLang="zh-CN" sz="1600">
                  <a:solidFill>
                    <a:srgbClr val="000066"/>
                  </a:solidFill>
                  <a:latin typeface="Times New Roman" panose="02020603050405020304" pitchFamily="18" charset="0"/>
                </a:rPr>
                <a:t>=</a:t>
              </a:r>
              <a:r>
                <a:rPr lang="en-US" altLang="zh-CN" sz="1600" i="1">
                  <a:solidFill>
                    <a:srgbClr val="000066"/>
                  </a:solidFill>
                  <a:latin typeface="Times New Roman" panose="02020603050405020304" pitchFamily="18" charset="0"/>
                </a:rPr>
                <a:t>k</a:t>
              </a:r>
              <a:r>
                <a:rPr lang="en-US" altLang="zh-CN" sz="1600" i="1">
                  <a:solidFill>
                    <a:srgbClr val="000066"/>
                  </a:solidFill>
                  <a:latin typeface="宋体" panose="02010600030101010101" pitchFamily="2" charset="-122"/>
                </a:rPr>
                <a:t>Ψ</a:t>
              </a:r>
              <a:endParaRPr lang="en-US" altLang="zh-CN" sz="1600" i="1">
                <a:solidFill>
                  <a:srgbClr val="000066"/>
                </a:solidFill>
                <a:latin typeface="Times New Roman" panose="02020603050405020304" pitchFamily="18" charset="0"/>
              </a:endParaRPr>
            </a:p>
          </p:txBody>
        </p:sp>
        <p:sp>
          <p:nvSpPr>
            <p:cNvPr id="100" name="Text Box 102"/>
            <p:cNvSpPr txBox="1">
              <a:spLocks noChangeArrowheads="1"/>
            </p:cNvSpPr>
            <p:nvPr/>
          </p:nvSpPr>
          <p:spPr bwMode="auto">
            <a:xfrm>
              <a:off x="962" y="276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x</a:t>
              </a:r>
              <a:r>
                <a:rPr lang="en-US" altLang="zh-CN" sz="1600">
                  <a:solidFill>
                    <a:srgbClr val="000066"/>
                  </a:solidFill>
                  <a:latin typeface="Times New Roman" panose="02020603050405020304" pitchFamily="18" charset="0"/>
                </a:rPr>
                <a:t>+</a:t>
              </a:r>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j</a:t>
              </a:r>
            </a:p>
          </p:txBody>
        </p:sp>
        <p:sp>
          <p:nvSpPr>
            <p:cNvPr id="101" name="Line 103"/>
            <p:cNvSpPr>
              <a:spLocks noChangeShapeType="1"/>
            </p:cNvSpPr>
            <p:nvPr/>
          </p:nvSpPr>
          <p:spPr bwMode="auto">
            <a:xfrm>
              <a:off x="1324" y="2848"/>
              <a:ext cx="0" cy="294"/>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104"/>
            <p:cNvSpPr>
              <a:spLocks noChangeShapeType="1"/>
            </p:cNvSpPr>
            <p:nvPr/>
          </p:nvSpPr>
          <p:spPr bwMode="auto">
            <a:xfrm>
              <a:off x="1326" y="3141"/>
              <a:ext cx="2835"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03" name="Line 105"/>
            <p:cNvSpPr>
              <a:spLocks noChangeShapeType="1"/>
            </p:cNvSpPr>
            <p:nvPr/>
          </p:nvSpPr>
          <p:spPr bwMode="auto">
            <a:xfrm>
              <a:off x="1326" y="3047"/>
              <a:ext cx="2809"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Freeform 106"/>
            <p:cNvSpPr>
              <a:spLocks/>
            </p:cNvSpPr>
            <p:nvPr/>
          </p:nvSpPr>
          <p:spPr bwMode="auto">
            <a:xfrm>
              <a:off x="1323" y="3087"/>
              <a:ext cx="2760" cy="105"/>
            </a:xfrm>
            <a:custGeom>
              <a:avLst/>
              <a:gdLst>
                <a:gd name="T0" fmla="*/ 0 w 6900"/>
                <a:gd name="T1" fmla="*/ 3 h 427"/>
                <a:gd name="T2" fmla="*/ 100 w 6900"/>
                <a:gd name="T3" fmla="*/ 0 h 427"/>
                <a:gd name="T4" fmla="*/ 206 w 6900"/>
                <a:gd name="T5" fmla="*/ 3 h 427"/>
                <a:gd name="T6" fmla="*/ 318 w 6900"/>
                <a:gd name="T7" fmla="*/ 6 h 427"/>
                <a:gd name="T8" fmla="*/ 442 w 6900"/>
                <a:gd name="T9" fmla="*/ 3 h 427"/>
                <a:gd name="T10" fmla="*/ 0 60000 65536"/>
                <a:gd name="T11" fmla="*/ 0 60000 65536"/>
                <a:gd name="T12" fmla="*/ 0 60000 65536"/>
                <a:gd name="T13" fmla="*/ 0 60000 65536"/>
                <a:gd name="T14" fmla="*/ 0 60000 65536"/>
                <a:gd name="T15" fmla="*/ 0 w 6900"/>
                <a:gd name="T16" fmla="*/ 0 h 427"/>
                <a:gd name="T17" fmla="*/ 6900 w 6900"/>
                <a:gd name="T18" fmla="*/ 427 h 427"/>
              </a:gdLst>
              <a:ahLst/>
              <a:cxnLst>
                <a:cxn ang="T10">
                  <a:pos x="T0" y="T1"/>
                </a:cxn>
                <a:cxn ang="T11">
                  <a:pos x="T2" y="T3"/>
                </a:cxn>
                <a:cxn ang="T12">
                  <a:pos x="T4" y="T5"/>
                </a:cxn>
                <a:cxn ang="T13">
                  <a:pos x="T6" y="T7"/>
                </a:cxn>
                <a:cxn ang="T14">
                  <a:pos x="T8" y="T9"/>
                </a:cxn>
              </a:cxnLst>
              <a:rect l="T15" t="T16" r="T17" b="T18"/>
              <a:pathLst>
                <a:path w="6900" h="427">
                  <a:moveTo>
                    <a:pt x="0" y="215"/>
                  </a:moveTo>
                  <a:cubicBezTo>
                    <a:pt x="512" y="112"/>
                    <a:pt x="1025" y="10"/>
                    <a:pt x="1560" y="5"/>
                  </a:cubicBezTo>
                  <a:cubicBezTo>
                    <a:pt x="2095" y="0"/>
                    <a:pt x="2643" y="115"/>
                    <a:pt x="3210" y="185"/>
                  </a:cubicBezTo>
                  <a:cubicBezTo>
                    <a:pt x="3777" y="255"/>
                    <a:pt x="4350" y="423"/>
                    <a:pt x="4965" y="425"/>
                  </a:cubicBezTo>
                  <a:cubicBezTo>
                    <a:pt x="5580" y="427"/>
                    <a:pt x="6578" y="237"/>
                    <a:pt x="6900" y="20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105" name="Line 107"/>
            <p:cNvSpPr>
              <a:spLocks noChangeShapeType="1"/>
            </p:cNvSpPr>
            <p:nvPr/>
          </p:nvSpPr>
          <p:spPr bwMode="auto">
            <a:xfrm>
              <a:off x="1516" y="2948"/>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08"/>
            <p:cNvSpPr>
              <a:spLocks noChangeShapeType="1"/>
            </p:cNvSpPr>
            <p:nvPr/>
          </p:nvSpPr>
          <p:spPr bwMode="auto">
            <a:xfrm flipH="1">
              <a:off x="1323" y="2943"/>
              <a:ext cx="195" cy="1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09"/>
            <p:cNvSpPr>
              <a:spLocks noChangeShapeType="1"/>
            </p:cNvSpPr>
            <p:nvPr/>
          </p:nvSpPr>
          <p:spPr bwMode="auto">
            <a:xfrm>
              <a:off x="1716" y="2933"/>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10"/>
            <p:cNvSpPr>
              <a:spLocks noChangeShapeType="1"/>
            </p:cNvSpPr>
            <p:nvPr/>
          </p:nvSpPr>
          <p:spPr bwMode="auto">
            <a:xfrm>
              <a:off x="1917" y="2919"/>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111"/>
            <p:cNvSpPr>
              <a:spLocks noChangeShapeType="1"/>
            </p:cNvSpPr>
            <p:nvPr/>
          </p:nvSpPr>
          <p:spPr bwMode="auto">
            <a:xfrm flipH="1">
              <a:off x="1723" y="2919"/>
              <a:ext cx="195"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12"/>
            <p:cNvSpPr>
              <a:spLocks noChangeShapeType="1"/>
            </p:cNvSpPr>
            <p:nvPr/>
          </p:nvSpPr>
          <p:spPr bwMode="auto">
            <a:xfrm>
              <a:off x="2118" y="2923"/>
              <a:ext cx="0" cy="1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13"/>
            <p:cNvSpPr>
              <a:spLocks noChangeShapeType="1"/>
            </p:cNvSpPr>
            <p:nvPr/>
          </p:nvSpPr>
          <p:spPr bwMode="auto">
            <a:xfrm flipH="1">
              <a:off x="1917" y="2922"/>
              <a:ext cx="201"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14"/>
            <p:cNvSpPr>
              <a:spLocks noChangeShapeType="1"/>
            </p:cNvSpPr>
            <p:nvPr/>
          </p:nvSpPr>
          <p:spPr bwMode="auto">
            <a:xfrm>
              <a:off x="2325" y="2909"/>
              <a:ext cx="0" cy="1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15"/>
            <p:cNvSpPr>
              <a:spLocks noChangeAspect="1" noChangeShapeType="1"/>
            </p:cNvSpPr>
            <p:nvPr/>
          </p:nvSpPr>
          <p:spPr bwMode="auto">
            <a:xfrm flipH="1">
              <a:off x="2116" y="2915"/>
              <a:ext cx="209" cy="1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16"/>
            <p:cNvSpPr>
              <a:spLocks noChangeAspect="1" noChangeShapeType="1"/>
            </p:cNvSpPr>
            <p:nvPr/>
          </p:nvSpPr>
          <p:spPr bwMode="auto">
            <a:xfrm flipH="1">
              <a:off x="2322" y="2938"/>
              <a:ext cx="204"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17"/>
            <p:cNvSpPr>
              <a:spLocks noChangeShapeType="1"/>
            </p:cNvSpPr>
            <p:nvPr/>
          </p:nvSpPr>
          <p:spPr bwMode="auto">
            <a:xfrm>
              <a:off x="2522" y="2948"/>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118"/>
            <p:cNvSpPr>
              <a:spLocks noChangeShapeType="1"/>
            </p:cNvSpPr>
            <p:nvPr/>
          </p:nvSpPr>
          <p:spPr bwMode="auto">
            <a:xfrm>
              <a:off x="2720" y="2960"/>
              <a:ext cx="0"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119"/>
            <p:cNvSpPr>
              <a:spLocks noChangeAspect="1" noChangeShapeType="1"/>
            </p:cNvSpPr>
            <p:nvPr/>
          </p:nvSpPr>
          <p:spPr bwMode="auto">
            <a:xfrm flipH="1">
              <a:off x="2518" y="2950"/>
              <a:ext cx="206" cy="1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120"/>
            <p:cNvSpPr>
              <a:spLocks noChangeShapeType="1"/>
            </p:cNvSpPr>
            <p:nvPr/>
          </p:nvSpPr>
          <p:spPr bwMode="auto">
            <a:xfrm>
              <a:off x="2911" y="2983"/>
              <a:ext cx="0" cy="1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121"/>
            <p:cNvSpPr>
              <a:spLocks noChangeShapeType="1"/>
            </p:cNvSpPr>
            <p:nvPr/>
          </p:nvSpPr>
          <p:spPr bwMode="auto">
            <a:xfrm flipH="1">
              <a:off x="2716" y="2977"/>
              <a:ext cx="196" cy="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122"/>
            <p:cNvSpPr>
              <a:spLocks noChangeShapeType="1"/>
            </p:cNvSpPr>
            <p:nvPr/>
          </p:nvSpPr>
          <p:spPr bwMode="auto">
            <a:xfrm>
              <a:off x="3110" y="2997"/>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123"/>
            <p:cNvSpPr>
              <a:spLocks noChangeAspect="1" noChangeShapeType="1"/>
            </p:cNvSpPr>
            <p:nvPr/>
          </p:nvSpPr>
          <p:spPr bwMode="auto">
            <a:xfrm flipH="1">
              <a:off x="2912" y="2990"/>
              <a:ext cx="202" cy="1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124"/>
            <p:cNvSpPr>
              <a:spLocks noChangeShapeType="1"/>
            </p:cNvSpPr>
            <p:nvPr/>
          </p:nvSpPr>
          <p:spPr bwMode="auto">
            <a:xfrm>
              <a:off x="3303" y="3020"/>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125"/>
            <p:cNvSpPr>
              <a:spLocks noChangeShapeType="1"/>
            </p:cNvSpPr>
            <p:nvPr/>
          </p:nvSpPr>
          <p:spPr bwMode="auto">
            <a:xfrm flipH="1">
              <a:off x="3108" y="3012"/>
              <a:ext cx="196" cy="1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126"/>
            <p:cNvSpPr>
              <a:spLocks noChangeShapeType="1"/>
            </p:cNvSpPr>
            <p:nvPr/>
          </p:nvSpPr>
          <p:spPr bwMode="auto">
            <a:xfrm>
              <a:off x="3503" y="3015"/>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127"/>
            <p:cNvSpPr>
              <a:spLocks noChangeShapeType="1"/>
            </p:cNvSpPr>
            <p:nvPr/>
          </p:nvSpPr>
          <p:spPr bwMode="auto">
            <a:xfrm flipH="1">
              <a:off x="3310" y="3015"/>
              <a:ext cx="195" cy="1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28"/>
            <p:cNvSpPr>
              <a:spLocks noChangeShapeType="1"/>
            </p:cNvSpPr>
            <p:nvPr/>
          </p:nvSpPr>
          <p:spPr bwMode="auto">
            <a:xfrm flipH="1">
              <a:off x="3503" y="3014"/>
              <a:ext cx="196"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129"/>
            <p:cNvSpPr>
              <a:spLocks noChangeShapeType="1"/>
            </p:cNvSpPr>
            <p:nvPr/>
          </p:nvSpPr>
          <p:spPr bwMode="auto">
            <a:xfrm>
              <a:off x="3699" y="3003"/>
              <a:ext cx="0"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130"/>
            <p:cNvSpPr>
              <a:spLocks noChangeShapeType="1"/>
            </p:cNvSpPr>
            <p:nvPr/>
          </p:nvSpPr>
          <p:spPr bwMode="auto">
            <a:xfrm>
              <a:off x="3898" y="2997"/>
              <a:ext cx="0" cy="1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31"/>
            <p:cNvSpPr>
              <a:spLocks noChangeShapeType="1"/>
            </p:cNvSpPr>
            <p:nvPr/>
          </p:nvSpPr>
          <p:spPr bwMode="auto">
            <a:xfrm flipH="1">
              <a:off x="3703" y="2996"/>
              <a:ext cx="195"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Text Box 132"/>
            <p:cNvSpPr txBox="1">
              <a:spLocks noChangeArrowheads="1"/>
            </p:cNvSpPr>
            <p:nvPr/>
          </p:nvSpPr>
          <p:spPr bwMode="auto">
            <a:xfrm>
              <a:off x="4048" y="3104"/>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p>
          </p:txBody>
        </p:sp>
        <p:sp>
          <p:nvSpPr>
            <p:cNvPr id="131" name="Text Box 133"/>
            <p:cNvSpPr txBox="1">
              <a:spLocks noChangeArrowheads="1"/>
            </p:cNvSpPr>
            <p:nvPr/>
          </p:nvSpPr>
          <p:spPr bwMode="auto">
            <a:xfrm>
              <a:off x="1159" y="308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p>
          </p:txBody>
        </p:sp>
        <p:sp>
          <p:nvSpPr>
            <p:cNvPr id="132" name="Text Box 134"/>
            <p:cNvSpPr txBox="1">
              <a:spLocks noChangeArrowheads="1"/>
            </p:cNvSpPr>
            <p:nvPr/>
          </p:nvSpPr>
          <p:spPr bwMode="auto">
            <a:xfrm>
              <a:off x="2160" y="3159"/>
              <a:ext cx="27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x</a:t>
              </a:r>
            </a:p>
          </p:txBody>
        </p:sp>
        <p:sp>
          <p:nvSpPr>
            <p:cNvPr id="133" name="Text Box 135"/>
            <p:cNvSpPr txBox="1">
              <a:spLocks noChangeArrowheads="1"/>
            </p:cNvSpPr>
            <p:nvPr/>
          </p:nvSpPr>
          <p:spPr bwMode="auto">
            <a:xfrm>
              <a:off x="4292" y="206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b)</a:t>
              </a:r>
            </a:p>
          </p:txBody>
        </p:sp>
        <p:sp>
          <p:nvSpPr>
            <p:cNvPr id="134" name="Text Box 136"/>
            <p:cNvSpPr txBox="1">
              <a:spLocks noChangeArrowheads="1"/>
            </p:cNvSpPr>
            <p:nvPr/>
          </p:nvSpPr>
          <p:spPr bwMode="auto">
            <a:xfrm>
              <a:off x="4292" y="3063"/>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d)</a:t>
              </a:r>
            </a:p>
          </p:txBody>
        </p:sp>
        <p:sp>
          <p:nvSpPr>
            <p:cNvPr id="135" name="Text Box 137"/>
            <p:cNvSpPr txBox="1">
              <a:spLocks noChangeArrowheads="1"/>
            </p:cNvSpPr>
            <p:nvPr/>
          </p:nvSpPr>
          <p:spPr bwMode="auto">
            <a:xfrm>
              <a:off x="4286" y="2607"/>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c)</a:t>
              </a:r>
            </a:p>
          </p:txBody>
        </p:sp>
        <p:sp>
          <p:nvSpPr>
            <p:cNvPr id="136" name="Text Box 138"/>
            <p:cNvSpPr txBox="1">
              <a:spLocks noChangeArrowheads="1"/>
            </p:cNvSpPr>
            <p:nvPr/>
          </p:nvSpPr>
          <p:spPr bwMode="auto">
            <a:xfrm>
              <a:off x="4310" y="3435"/>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e)</a:t>
              </a:r>
            </a:p>
          </p:txBody>
        </p:sp>
        <p:sp>
          <p:nvSpPr>
            <p:cNvPr id="137" name="Text Box 139"/>
            <p:cNvSpPr txBox="1">
              <a:spLocks noChangeArrowheads="1"/>
            </p:cNvSpPr>
            <p:nvPr/>
          </p:nvSpPr>
          <p:spPr bwMode="auto">
            <a:xfrm>
              <a:off x="1101" y="1766"/>
              <a:ext cx="36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c</a:t>
              </a:r>
            </a:p>
          </p:txBody>
        </p:sp>
        <p:sp>
          <p:nvSpPr>
            <p:cNvPr id="138" name="Line 140"/>
            <p:cNvSpPr>
              <a:spLocks noChangeShapeType="1"/>
            </p:cNvSpPr>
            <p:nvPr/>
          </p:nvSpPr>
          <p:spPr bwMode="auto">
            <a:xfrm>
              <a:off x="2148" y="3096"/>
              <a:ext cx="84" cy="1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Text Box 141"/>
            <p:cNvSpPr txBox="1">
              <a:spLocks noChangeArrowheads="1"/>
            </p:cNvSpPr>
            <p:nvPr/>
          </p:nvSpPr>
          <p:spPr bwMode="auto">
            <a:xfrm>
              <a:off x="1098" y="2929"/>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0</a:t>
              </a:r>
            </a:p>
          </p:txBody>
        </p:sp>
        <p:sp>
          <p:nvSpPr>
            <p:cNvPr id="140" name="Line 142"/>
            <p:cNvSpPr>
              <a:spLocks noChangeShapeType="1"/>
            </p:cNvSpPr>
            <p:nvPr/>
          </p:nvSpPr>
          <p:spPr bwMode="auto">
            <a:xfrm>
              <a:off x="2328" y="3000"/>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143"/>
            <p:cNvSpPr>
              <a:spLocks noChangeShapeType="1"/>
            </p:cNvSpPr>
            <p:nvPr/>
          </p:nvSpPr>
          <p:spPr bwMode="auto">
            <a:xfrm flipH="1">
              <a:off x="1520" y="2938"/>
              <a:ext cx="195" cy="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 name="标题 1"/>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、电路调制</a:t>
            </a:r>
          </a:p>
        </p:txBody>
      </p:sp>
      <p:sp>
        <p:nvSpPr>
          <p:cNvPr id="2" name="内容占位符 1">
            <a:extLst>
              <a:ext uri="{FF2B5EF4-FFF2-40B4-BE49-F238E27FC236}">
                <a16:creationId xmlns:a16="http://schemas.microsoft.com/office/drawing/2014/main" id="{237F26A0-8A36-4D50-8620-556333FB2DC9}"/>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脉冲采样式调相电路</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101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DB0D34-8A53-4B71-BB08-320B3037A8A5}"/>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鉴相就是从调相信号中将反映被测量变化的调制信号检出来，实现调相信号的解调，又称为相位检波。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鉴相方法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乘法器鉴相</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相敏检波电路鉴相</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AD47BF65-494F-497B-B09F-6CC3430667D0}"/>
              </a:ext>
            </a:extLst>
          </p:cNvPr>
          <p:cNvSpPr>
            <a:spLocks noGrp="1"/>
          </p:cNvSpPr>
          <p:nvPr>
            <p:ph type="title"/>
          </p:nvPr>
        </p:nvSpPr>
        <p:spPr>
          <a:xfrm>
            <a:off x="838200" y="482600"/>
            <a:ext cx="10515600" cy="590550"/>
          </a:xfrm>
        </p:spPr>
        <p:txBody>
          <a:bodyPr>
            <a:normAutofit/>
          </a:bodyPr>
          <a:lstStyle/>
          <a:p>
            <a:r>
              <a:rPr lang="en-US" altLang="zh-CN" dirty="0">
                <a:latin typeface="微软雅黑" panose="020B0503020204020204" pitchFamily="34" charset="-122"/>
                <a:ea typeface="微软雅黑" panose="020B0503020204020204" pitchFamily="34" charset="-122"/>
              </a:rPr>
              <a:t>4.3.2   </a:t>
            </a:r>
            <a:r>
              <a:rPr lang="zh-CN" altLang="en-US" dirty="0">
                <a:latin typeface="微软雅黑" panose="020B0503020204020204" pitchFamily="34" charset="-122"/>
                <a:ea typeface="微软雅黑" panose="020B0503020204020204" pitchFamily="34" charset="-122"/>
              </a:rPr>
              <a:t>鉴相电路</a:t>
            </a:r>
          </a:p>
        </p:txBody>
      </p:sp>
    </p:spTree>
    <p:extLst>
      <p:ext uri="{BB962C8B-B14F-4D97-AF65-F5344CB8AC3E}">
        <p14:creationId xmlns:p14="http://schemas.microsoft.com/office/powerpoint/2010/main" val="2968520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CFA6EF2-A8A2-4D8D-A3CF-2284C9F65FDA}"/>
              </a:ext>
            </a:extLst>
          </p:cNvPr>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、乘法器鉴相</a:t>
            </a:r>
          </a:p>
        </p:txBody>
      </p:sp>
      <p:sp>
        <p:nvSpPr>
          <p:cNvPr id="5" name="内容占位符 4">
            <a:extLst>
              <a:ext uri="{FF2B5EF4-FFF2-40B4-BE49-F238E27FC236}">
                <a16:creationId xmlns:a16="http://schemas.microsoft.com/office/drawing/2014/main" id="{89ABE9C4-D9A6-47BB-B510-2C4B134A4F8C}"/>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乘法器的两个输入信号分别为调相信号与参考信号 。乘法器的输出送入低通滤波器滤除由于载波信号引起的高频成分，低通滤波相当于求平均值，整个过程可用下述数学式表示，输出电压</a:t>
            </a:r>
          </a:p>
        </p:txBody>
      </p:sp>
      <p:grpSp>
        <p:nvGrpSpPr>
          <p:cNvPr id="6" name="Group 25">
            <a:extLst>
              <a:ext uri="{FF2B5EF4-FFF2-40B4-BE49-F238E27FC236}">
                <a16:creationId xmlns:a16="http://schemas.microsoft.com/office/drawing/2014/main" id="{B6B373A1-7071-4D8F-8A39-C27C5D3E9A87}"/>
              </a:ext>
            </a:extLst>
          </p:cNvPr>
          <p:cNvGrpSpPr>
            <a:grpSpLocks/>
          </p:cNvGrpSpPr>
          <p:nvPr/>
        </p:nvGrpSpPr>
        <p:grpSpPr bwMode="auto">
          <a:xfrm>
            <a:off x="9500395" y="3688071"/>
            <a:ext cx="2330450" cy="1744663"/>
            <a:chOff x="3904" y="1808"/>
            <a:chExt cx="1468" cy="1211"/>
          </a:xfrm>
        </p:grpSpPr>
        <p:sp>
          <p:nvSpPr>
            <p:cNvPr id="7" name="Text Box 5">
              <a:extLst>
                <a:ext uri="{FF2B5EF4-FFF2-40B4-BE49-F238E27FC236}">
                  <a16:creationId xmlns:a16="http://schemas.microsoft.com/office/drawing/2014/main" id="{166B7E82-5303-4429-8E22-6C44D104B3E7}"/>
                </a:ext>
              </a:extLst>
            </p:cNvPr>
            <p:cNvSpPr txBox="1">
              <a:spLocks noChangeArrowheads="1"/>
            </p:cNvSpPr>
            <p:nvPr/>
          </p:nvSpPr>
          <p:spPr bwMode="auto">
            <a:xfrm>
              <a:off x="3904" y="2502"/>
              <a:ext cx="381"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800080"/>
                  </a:solidFill>
                  <a:latin typeface="Times New Roman" panose="02020603050405020304" pitchFamily="18" charset="0"/>
                </a:rPr>
                <a:t>u</a:t>
              </a:r>
              <a:r>
                <a:rPr lang="en-US" altLang="zh-CN" sz="2000" baseline="-25000">
                  <a:solidFill>
                    <a:srgbClr val="800080"/>
                  </a:solidFill>
                  <a:latin typeface="Times New Roman" panose="02020603050405020304" pitchFamily="18" charset="0"/>
                </a:rPr>
                <a:t>c</a:t>
              </a:r>
            </a:p>
          </p:txBody>
        </p:sp>
        <p:sp>
          <p:nvSpPr>
            <p:cNvPr id="8" name="Text Box 6">
              <a:extLst>
                <a:ext uri="{FF2B5EF4-FFF2-40B4-BE49-F238E27FC236}">
                  <a16:creationId xmlns:a16="http://schemas.microsoft.com/office/drawing/2014/main" id="{24D67ADC-F0BB-4B81-9DE6-DF768CF2AF27}"/>
                </a:ext>
              </a:extLst>
            </p:cNvPr>
            <p:cNvSpPr txBox="1">
              <a:spLocks noChangeArrowheads="1"/>
            </p:cNvSpPr>
            <p:nvPr/>
          </p:nvSpPr>
          <p:spPr bwMode="auto">
            <a:xfrm>
              <a:off x="3904" y="2081"/>
              <a:ext cx="413"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800080"/>
                  </a:solidFill>
                  <a:latin typeface="Times New Roman" panose="02020603050405020304" pitchFamily="18" charset="0"/>
                </a:rPr>
                <a:t>u</a:t>
              </a:r>
              <a:r>
                <a:rPr lang="en-US" altLang="zh-CN" sz="2000" baseline="-25000">
                  <a:solidFill>
                    <a:srgbClr val="800080"/>
                  </a:solidFill>
                  <a:latin typeface="Times New Roman" panose="02020603050405020304" pitchFamily="18" charset="0"/>
                </a:rPr>
                <a:t>s</a:t>
              </a:r>
            </a:p>
          </p:txBody>
        </p:sp>
        <p:sp>
          <p:nvSpPr>
            <p:cNvPr id="9" name="Text Box 7">
              <a:extLst>
                <a:ext uri="{FF2B5EF4-FFF2-40B4-BE49-F238E27FC236}">
                  <a16:creationId xmlns:a16="http://schemas.microsoft.com/office/drawing/2014/main" id="{51D7D272-D683-44FD-A7BD-A560A68FAF4C}"/>
                </a:ext>
              </a:extLst>
            </p:cNvPr>
            <p:cNvSpPr txBox="1">
              <a:spLocks noChangeArrowheads="1"/>
            </p:cNvSpPr>
            <p:nvPr/>
          </p:nvSpPr>
          <p:spPr bwMode="auto">
            <a:xfrm>
              <a:off x="4928" y="2391"/>
              <a:ext cx="44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800080"/>
                  </a:solidFill>
                  <a:latin typeface="Times New Roman" panose="02020603050405020304" pitchFamily="18" charset="0"/>
                </a:rPr>
                <a:t>u</a:t>
              </a:r>
              <a:r>
                <a:rPr lang="en-US" altLang="zh-CN" sz="2000" baseline="-25000">
                  <a:solidFill>
                    <a:srgbClr val="800080"/>
                  </a:solidFill>
                  <a:latin typeface="Times New Roman" panose="02020603050405020304" pitchFamily="18" charset="0"/>
                </a:rPr>
                <a:t>o</a:t>
              </a:r>
            </a:p>
          </p:txBody>
        </p:sp>
        <p:sp>
          <p:nvSpPr>
            <p:cNvPr id="10" name="Line 8">
              <a:extLst>
                <a:ext uri="{FF2B5EF4-FFF2-40B4-BE49-F238E27FC236}">
                  <a16:creationId xmlns:a16="http://schemas.microsoft.com/office/drawing/2014/main" id="{D7A62FA8-6734-471E-90FE-449F532C7F43}"/>
                </a:ext>
              </a:extLst>
            </p:cNvPr>
            <p:cNvSpPr>
              <a:spLocks noChangeShapeType="1"/>
            </p:cNvSpPr>
            <p:nvPr/>
          </p:nvSpPr>
          <p:spPr bwMode="auto">
            <a:xfrm>
              <a:off x="4365" y="1815"/>
              <a:ext cx="449"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id="{2CC45FBE-36D4-4CD5-9AF4-A6A7D89D35E7}"/>
                </a:ext>
              </a:extLst>
            </p:cNvPr>
            <p:cNvSpPr>
              <a:spLocks noChangeShapeType="1"/>
            </p:cNvSpPr>
            <p:nvPr/>
          </p:nvSpPr>
          <p:spPr bwMode="auto">
            <a:xfrm rot="5400000">
              <a:off x="4295" y="2338"/>
              <a:ext cx="1038"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a:extLst>
                <a:ext uri="{FF2B5EF4-FFF2-40B4-BE49-F238E27FC236}">
                  <a16:creationId xmlns:a16="http://schemas.microsoft.com/office/drawing/2014/main" id="{22A6FB3E-7458-4659-BBDE-3EB30B5B761C}"/>
                </a:ext>
              </a:extLst>
            </p:cNvPr>
            <p:cNvSpPr>
              <a:spLocks noChangeShapeType="1"/>
            </p:cNvSpPr>
            <p:nvPr/>
          </p:nvSpPr>
          <p:spPr bwMode="auto">
            <a:xfrm>
              <a:off x="4365" y="2856"/>
              <a:ext cx="449"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a:extLst>
                <a:ext uri="{FF2B5EF4-FFF2-40B4-BE49-F238E27FC236}">
                  <a16:creationId xmlns:a16="http://schemas.microsoft.com/office/drawing/2014/main" id="{164B9EB6-450B-46C9-B64B-3FF187D47833}"/>
                </a:ext>
              </a:extLst>
            </p:cNvPr>
            <p:cNvSpPr>
              <a:spLocks noChangeShapeType="1"/>
            </p:cNvSpPr>
            <p:nvPr/>
          </p:nvSpPr>
          <p:spPr bwMode="auto">
            <a:xfrm rot="5400000">
              <a:off x="3842" y="2342"/>
              <a:ext cx="1046"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a:extLst>
                <a:ext uri="{FF2B5EF4-FFF2-40B4-BE49-F238E27FC236}">
                  <a16:creationId xmlns:a16="http://schemas.microsoft.com/office/drawing/2014/main" id="{D0DC65C5-62C6-432C-A9FF-1408EA5F712F}"/>
                </a:ext>
              </a:extLst>
            </p:cNvPr>
            <p:cNvSpPr>
              <a:spLocks noChangeShapeType="1"/>
            </p:cNvSpPr>
            <p:nvPr/>
          </p:nvSpPr>
          <p:spPr bwMode="auto">
            <a:xfrm>
              <a:off x="4173" y="2238"/>
              <a:ext cx="192"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16F098C8-3B00-4DF0-9703-85A021500112}"/>
                </a:ext>
              </a:extLst>
            </p:cNvPr>
            <p:cNvSpPr>
              <a:spLocks noChangeShapeType="1"/>
            </p:cNvSpPr>
            <p:nvPr/>
          </p:nvSpPr>
          <p:spPr bwMode="auto">
            <a:xfrm>
              <a:off x="4173" y="2661"/>
              <a:ext cx="192"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9E5B48C1-0D06-43AF-8D77-721937CD360D}"/>
                </a:ext>
              </a:extLst>
            </p:cNvPr>
            <p:cNvSpPr>
              <a:spLocks noChangeShapeType="1"/>
            </p:cNvSpPr>
            <p:nvPr/>
          </p:nvSpPr>
          <p:spPr bwMode="auto">
            <a:xfrm>
              <a:off x="4812" y="2438"/>
              <a:ext cx="192" cy="0"/>
            </a:xfrm>
            <a:prstGeom prst="line">
              <a:avLst/>
            </a:prstGeom>
            <a:noFill/>
            <a:ln w="19050">
              <a:solidFill>
                <a:srgbClr val="0303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5">
              <a:extLst>
                <a:ext uri="{FF2B5EF4-FFF2-40B4-BE49-F238E27FC236}">
                  <a16:creationId xmlns:a16="http://schemas.microsoft.com/office/drawing/2014/main" id="{D42B4042-EAAA-4849-9E96-6195A07D1643}"/>
                </a:ext>
              </a:extLst>
            </p:cNvPr>
            <p:cNvSpPr txBox="1">
              <a:spLocks noChangeArrowheads="1"/>
            </p:cNvSpPr>
            <p:nvPr/>
          </p:nvSpPr>
          <p:spPr bwMode="auto">
            <a:xfrm>
              <a:off x="4427" y="2127"/>
              <a:ext cx="12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800080"/>
                  </a:solidFill>
                  <a:latin typeface="Times New Roman" panose="02020603050405020304" pitchFamily="18" charset="0"/>
                </a:rPr>
                <a:t>x</a:t>
              </a:r>
            </a:p>
          </p:txBody>
        </p:sp>
        <p:sp>
          <p:nvSpPr>
            <p:cNvPr id="18" name="Text Box 16">
              <a:extLst>
                <a:ext uri="{FF2B5EF4-FFF2-40B4-BE49-F238E27FC236}">
                  <a16:creationId xmlns:a16="http://schemas.microsoft.com/office/drawing/2014/main" id="{6360A3B3-F30B-41B5-B602-2CC915BD463B}"/>
                </a:ext>
              </a:extLst>
            </p:cNvPr>
            <p:cNvSpPr txBox="1">
              <a:spLocks noChangeArrowheads="1"/>
            </p:cNvSpPr>
            <p:nvPr/>
          </p:nvSpPr>
          <p:spPr bwMode="auto">
            <a:xfrm>
              <a:off x="4419" y="2529"/>
              <a:ext cx="15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800080"/>
                  </a:solidFill>
                  <a:latin typeface="Times New Roman" panose="02020603050405020304" pitchFamily="18" charset="0"/>
                </a:rPr>
                <a:t>y</a:t>
              </a:r>
            </a:p>
          </p:txBody>
        </p:sp>
        <p:sp>
          <p:nvSpPr>
            <p:cNvPr id="19" name="Text Box 17">
              <a:extLst>
                <a:ext uri="{FF2B5EF4-FFF2-40B4-BE49-F238E27FC236}">
                  <a16:creationId xmlns:a16="http://schemas.microsoft.com/office/drawing/2014/main" id="{465A5B0F-AD5F-40C3-A174-1B6BE08EEB01}"/>
                </a:ext>
              </a:extLst>
            </p:cNvPr>
            <p:cNvSpPr txBox="1">
              <a:spLocks noChangeArrowheads="1"/>
            </p:cNvSpPr>
            <p:nvPr/>
          </p:nvSpPr>
          <p:spPr bwMode="auto">
            <a:xfrm>
              <a:off x="4472" y="1808"/>
              <a:ext cx="38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800080"/>
                  </a:solidFill>
                  <a:latin typeface="Times New Roman" panose="02020603050405020304" pitchFamily="18" charset="0"/>
                </a:rPr>
                <a:t>Kxy</a:t>
              </a:r>
              <a:endParaRPr lang="en-US" altLang="zh-CN" sz="2000" i="1" baseline="30000">
                <a:solidFill>
                  <a:srgbClr val="800080"/>
                </a:solidFill>
                <a:latin typeface="Times New Roman" panose="02020603050405020304" pitchFamily="18" charset="0"/>
              </a:endParaRPr>
            </a:p>
          </p:txBody>
        </p:sp>
        <p:sp>
          <p:nvSpPr>
            <p:cNvPr id="20" name="Text Box 18">
              <a:extLst>
                <a:ext uri="{FF2B5EF4-FFF2-40B4-BE49-F238E27FC236}">
                  <a16:creationId xmlns:a16="http://schemas.microsoft.com/office/drawing/2014/main" id="{C4555003-8B1E-46FD-BBDC-CA2AD37A5276}"/>
                </a:ext>
              </a:extLst>
            </p:cNvPr>
            <p:cNvSpPr txBox="1">
              <a:spLocks noChangeArrowheads="1"/>
            </p:cNvSpPr>
            <p:nvPr/>
          </p:nvSpPr>
          <p:spPr bwMode="auto">
            <a:xfrm>
              <a:off x="4571" y="2645"/>
              <a:ext cx="26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800080"/>
                  </a:solidFill>
                  <a:latin typeface="Times New Roman" panose="02020603050405020304" pitchFamily="18" charset="0"/>
                </a:rPr>
                <a:t>N</a:t>
              </a:r>
            </a:p>
          </p:txBody>
        </p:sp>
        <p:sp>
          <p:nvSpPr>
            <p:cNvPr id="21" name="Oval 19">
              <a:extLst>
                <a:ext uri="{FF2B5EF4-FFF2-40B4-BE49-F238E27FC236}">
                  <a16:creationId xmlns:a16="http://schemas.microsoft.com/office/drawing/2014/main" id="{70233DF3-A3FC-4BE3-9965-CF38DFF277D2}"/>
                </a:ext>
              </a:extLst>
            </p:cNvPr>
            <p:cNvSpPr>
              <a:spLocks noChangeArrowheads="1"/>
            </p:cNvSpPr>
            <p:nvPr/>
          </p:nvSpPr>
          <p:spPr bwMode="auto">
            <a:xfrm>
              <a:off x="4999" y="2405"/>
              <a:ext cx="66" cy="66"/>
            </a:xfrm>
            <a:prstGeom prst="ellipse">
              <a:avLst/>
            </a:prstGeom>
            <a:solidFill>
              <a:srgbClr val="FFFFFF"/>
            </a:solidFill>
            <a:ln w="19050">
              <a:solidFill>
                <a:srgbClr val="03030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2" name="Oval 20">
              <a:extLst>
                <a:ext uri="{FF2B5EF4-FFF2-40B4-BE49-F238E27FC236}">
                  <a16:creationId xmlns:a16="http://schemas.microsoft.com/office/drawing/2014/main" id="{54703585-5150-48DF-B81B-C7CA1F5E0E25}"/>
                </a:ext>
              </a:extLst>
            </p:cNvPr>
            <p:cNvSpPr>
              <a:spLocks noChangeArrowheads="1"/>
            </p:cNvSpPr>
            <p:nvPr/>
          </p:nvSpPr>
          <p:spPr bwMode="auto">
            <a:xfrm>
              <a:off x="4118" y="2626"/>
              <a:ext cx="66" cy="66"/>
            </a:xfrm>
            <a:prstGeom prst="ellipse">
              <a:avLst/>
            </a:prstGeom>
            <a:solidFill>
              <a:srgbClr val="FFFFFF"/>
            </a:solidFill>
            <a:ln w="19050">
              <a:solidFill>
                <a:srgbClr val="03030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23" name="Oval 21">
              <a:extLst>
                <a:ext uri="{FF2B5EF4-FFF2-40B4-BE49-F238E27FC236}">
                  <a16:creationId xmlns:a16="http://schemas.microsoft.com/office/drawing/2014/main" id="{37AEDE85-5CE0-47D1-A71A-2513E3FD4618}"/>
                </a:ext>
              </a:extLst>
            </p:cNvPr>
            <p:cNvSpPr>
              <a:spLocks noChangeArrowheads="1"/>
            </p:cNvSpPr>
            <p:nvPr/>
          </p:nvSpPr>
          <p:spPr bwMode="auto">
            <a:xfrm>
              <a:off x="4118" y="2203"/>
              <a:ext cx="66" cy="65"/>
            </a:xfrm>
            <a:prstGeom prst="ellipse">
              <a:avLst/>
            </a:prstGeom>
            <a:solidFill>
              <a:srgbClr val="FFFFFF"/>
            </a:solidFill>
            <a:ln w="19050">
              <a:solidFill>
                <a:srgbClr val="03030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aphicFrame>
        <p:nvGraphicFramePr>
          <p:cNvPr id="24" name="Object 23">
            <a:extLst>
              <a:ext uri="{FF2B5EF4-FFF2-40B4-BE49-F238E27FC236}">
                <a16:creationId xmlns:a16="http://schemas.microsoft.com/office/drawing/2014/main" id="{54571932-B519-404A-A8A9-3088DA4292C0}"/>
              </a:ext>
            </a:extLst>
          </p:cNvPr>
          <p:cNvGraphicFramePr>
            <a:graphicFrameLocks noChangeAspect="1"/>
          </p:cNvGraphicFramePr>
          <p:nvPr>
            <p:extLst>
              <p:ext uri="{D42A27DB-BD31-4B8C-83A1-F6EECF244321}">
                <p14:modId xmlns:p14="http://schemas.microsoft.com/office/powerpoint/2010/main" val="1956788653"/>
              </p:ext>
            </p:extLst>
          </p:nvPr>
        </p:nvGraphicFramePr>
        <p:xfrm>
          <a:off x="1188033" y="3267618"/>
          <a:ext cx="8067675" cy="827088"/>
        </p:xfrm>
        <a:graphic>
          <a:graphicData uri="http://schemas.openxmlformats.org/presentationml/2006/ole">
            <mc:AlternateContent xmlns:mc="http://schemas.openxmlformats.org/markup-compatibility/2006">
              <mc:Choice xmlns:v="urn:schemas-microsoft-com:vml" Requires="v">
                <p:oleObj name="Equation" r:id="rId2" imgW="4140200" imgH="406400" progId="Equation.DSMT4">
                  <p:embed/>
                </p:oleObj>
              </mc:Choice>
              <mc:Fallback>
                <p:oleObj name="Equation" r:id="rId2" imgW="4140200" imgH="406400" progId="Equation.DSMT4">
                  <p:embed/>
                  <p:pic>
                    <p:nvPicPr>
                      <p:cNvPr id="717847"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033" y="3267618"/>
                        <a:ext cx="80676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4">
            <a:extLst>
              <a:ext uri="{FF2B5EF4-FFF2-40B4-BE49-F238E27FC236}">
                <a16:creationId xmlns:a16="http://schemas.microsoft.com/office/drawing/2014/main" id="{E85E2CB7-6C3D-4C2B-9E0C-61EA75A14F07}"/>
              </a:ext>
            </a:extLst>
          </p:cNvPr>
          <p:cNvGraphicFramePr>
            <a:graphicFrameLocks noChangeAspect="1"/>
          </p:cNvGraphicFramePr>
          <p:nvPr>
            <p:extLst>
              <p:ext uri="{D42A27DB-BD31-4B8C-83A1-F6EECF244321}">
                <p14:modId xmlns:p14="http://schemas.microsoft.com/office/powerpoint/2010/main" val="914717820"/>
              </p:ext>
            </p:extLst>
          </p:nvPr>
        </p:nvGraphicFramePr>
        <p:xfrm>
          <a:off x="2273301" y="4913314"/>
          <a:ext cx="1065213" cy="390525"/>
        </p:xfrm>
        <a:graphic>
          <a:graphicData uri="http://schemas.openxmlformats.org/presentationml/2006/ole">
            <mc:AlternateContent xmlns:mc="http://schemas.openxmlformats.org/markup-compatibility/2006">
              <mc:Choice xmlns:v="urn:schemas-microsoft-com:vml" Requires="v">
                <p:oleObj name="Equation" r:id="rId4" imgW="545626" imgH="203024" progId="Equation.DSMT4">
                  <p:embed/>
                </p:oleObj>
              </mc:Choice>
              <mc:Fallback>
                <p:oleObj name="Equation" r:id="rId4" imgW="545626" imgH="203024" progId="Equation.DSMT4">
                  <p:embed/>
                  <p:pic>
                    <p:nvPicPr>
                      <p:cNvPr id="717848"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301" y="4913314"/>
                        <a:ext cx="10652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8">
            <a:extLst>
              <a:ext uri="{FF2B5EF4-FFF2-40B4-BE49-F238E27FC236}">
                <a16:creationId xmlns:a16="http://schemas.microsoft.com/office/drawing/2014/main" id="{0CC6110E-5538-40BB-9449-E28D42CE1C4B}"/>
              </a:ext>
            </a:extLst>
          </p:cNvPr>
          <p:cNvSpPr>
            <a:spLocks noChangeArrowheads="1"/>
          </p:cNvSpPr>
          <p:nvPr/>
        </p:nvSpPr>
        <p:spPr bwMode="auto">
          <a:xfrm>
            <a:off x="1798847" y="4831789"/>
            <a:ext cx="84502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               附近，有较高的灵敏度与较好的线性。</a:t>
            </a: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输出信号同时受调相信号与参考信号幅值的影响。 </a:t>
            </a:r>
          </a:p>
        </p:txBody>
      </p:sp>
    </p:spTree>
    <p:extLst>
      <p:ext uri="{BB962C8B-B14F-4D97-AF65-F5344CB8AC3E}">
        <p14:creationId xmlns:p14="http://schemas.microsoft.com/office/powerpoint/2010/main" val="1237824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、相敏检波电路鉴相</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D109D1C-0CF2-47E5-A8C5-7A45F9563DE9}"/>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开关式相敏检波电路</a:t>
            </a:r>
          </a:p>
        </p:txBody>
      </p:sp>
      <p:grpSp>
        <p:nvGrpSpPr>
          <p:cNvPr id="718853" name="Group 151"/>
          <p:cNvGrpSpPr>
            <a:grpSpLocks/>
          </p:cNvGrpSpPr>
          <p:nvPr/>
        </p:nvGrpSpPr>
        <p:grpSpPr bwMode="auto">
          <a:xfrm>
            <a:off x="1624436" y="1724041"/>
            <a:ext cx="3309938" cy="2284413"/>
            <a:chOff x="346" y="1616"/>
            <a:chExt cx="2085" cy="1439"/>
          </a:xfrm>
        </p:grpSpPr>
        <p:sp>
          <p:nvSpPr>
            <p:cNvPr id="718854" name="Text Box 5"/>
            <p:cNvSpPr txBox="1">
              <a:spLocks noChangeAspect="1" noChangeArrowheads="1"/>
            </p:cNvSpPr>
            <p:nvPr/>
          </p:nvSpPr>
          <p:spPr bwMode="auto">
            <a:xfrm>
              <a:off x="368" y="2086"/>
              <a:ext cx="3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718855" name="Text Box 6"/>
            <p:cNvSpPr txBox="1">
              <a:spLocks noChangeAspect="1" noChangeArrowheads="1"/>
            </p:cNvSpPr>
            <p:nvPr/>
          </p:nvSpPr>
          <p:spPr bwMode="auto">
            <a:xfrm>
              <a:off x="346" y="2604"/>
              <a:ext cx="3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c</a:t>
              </a:r>
              <a:endParaRPr lang="en-US" altLang="zh-CN">
                <a:latin typeface="Times New Roman" panose="02020603050405020304" pitchFamily="18" charset="0"/>
              </a:endParaRPr>
            </a:p>
          </p:txBody>
        </p:sp>
        <p:sp>
          <p:nvSpPr>
            <p:cNvPr id="718856" name="Text Box 7"/>
            <p:cNvSpPr txBox="1">
              <a:spLocks noChangeAspect="1" noChangeArrowheads="1"/>
            </p:cNvSpPr>
            <p:nvPr/>
          </p:nvSpPr>
          <p:spPr bwMode="auto">
            <a:xfrm>
              <a:off x="957" y="2003"/>
              <a:ext cx="3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718857" name="Text Box 8"/>
            <p:cNvSpPr txBox="1">
              <a:spLocks noChangeAspect="1" noChangeArrowheads="1"/>
            </p:cNvSpPr>
            <p:nvPr/>
          </p:nvSpPr>
          <p:spPr bwMode="auto">
            <a:xfrm>
              <a:off x="1027" y="2719"/>
              <a:ext cx="3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a:t>
              </a:r>
            </a:p>
          </p:txBody>
        </p:sp>
        <p:sp>
          <p:nvSpPr>
            <p:cNvPr id="718858" name="Text Box 9"/>
            <p:cNvSpPr txBox="1">
              <a:spLocks noChangeAspect="1" noChangeArrowheads="1"/>
            </p:cNvSpPr>
            <p:nvPr/>
          </p:nvSpPr>
          <p:spPr bwMode="auto">
            <a:xfrm>
              <a:off x="1626" y="1616"/>
              <a:ext cx="3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718859" name="Text Box 10"/>
            <p:cNvSpPr txBox="1">
              <a:spLocks noChangeAspect="1" noChangeArrowheads="1"/>
            </p:cNvSpPr>
            <p:nvPr/>
          </p:nvSpPr>
          <p:spPr bwMode="auto">
            <a:xfrm>
              <a:off x="954" y="2278"/>
              <a:ext cx="3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718860" name="Line 11"/>
            <p:cNvSpPr>
              <a:spLocks noChangeAspect="1" noChangeShapeType="1"/>
            </p:cNvSpPr>
            <p:nvPr/>
          </p:nvSpPr>
          <p:spPr bwMode="auto">
            <a:xfrm>
              <a:off x="1337" y="2743"/>
              <a:ext cx="0" cy="2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1" name="Line 12"/>
            <p:cNvSpPr>
              <a:spLocks noChangeAspect="1" noChangeShapeType="1"/>
            </p:cNvSpPr>
            <p:nvPr/>
          </p:nvSpPr>
          <p:spPr bwMode="auto">
            <a:xfrm>
              <a:off x="1228" y="2988"/>
              <a:ext cx="231"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2" name="Line 13"/>
            <p:cNvSpPr>
              <a:spLocks noChangeAspect="1" noChangeShapeType="1"/>
            </p:cNvSpPr>
            <p:nvPr/>
          </p:nvSpPr>
          <p:spPr bwMode="auto">
            <a:xfrm flipH="1">
              <a:off x="586" y="2249"/>
              <a:ext cx="35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3" name="Oval 14"/>
            <p:cNvSpPr>
              <a:spLocks noChangeArrowheads="1"/>
            </p:cNvSpPr>
            <p:nvPr/>
          </p:nvSpPr>
          <p:spPr bwMode="auto">
            <a:xfrm>
              <a:off x="2392" y="2353"/>
              <a:ext cx="39" cy="38"/>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64" name="Oval 15"/>
            <p:cNvSpPr>
              <a:spLocks noChangeArrowheads="1"/>
            </p:cNvSpPr>
            <p:nvPr/>
          </p:nvSpPr>
          <p:spPr bwMode="auto">
            <a:xfrm>
              <a:off x="558" y="2236"/>
              <a:ext cx="39" cy="38"/>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65" name="Line 16"/>
            <p:cNvSpPr>
              <a:spLocks noChangeAspect="1" noChangeShapeType="1"/>
            </p:cNvSpPr>
            <p:nvPr/>
          </p:nvSpPr>
          <p:spPr bwMode="auto">
            <a:xfrm>
              <a:off x="795" y="2249"/>
              <a:ext cx="0" cy="2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6" name="Line 17"/>
            <p:cNvSpPr>
              <a:spLocks noChangeAspect="1" noChangeShapeType="1"/>
            </p:cNvSpPr>
            <p:nvPr/>
          </p:nvSpPr>
          <p:spPr bwMode="auto">
            <a:xfrm>
              <a:off x="1248" y="2623"/>
              <a:ext cx="0" cy="1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7" name="Line 18"/>
            <p:cNvSpPr>
              <a:spLocks noChangeAspect="1" noChangeShapeType="1"/>
            </p:cNvSpPr>
            <p:nvPr/>
          </p:nvSpPr>
          <p:spPr bwMode="auto">
            <a:xfrm flipV="1">
              <a:off x="1337" y="2516"/>
              <a:ext cx="0" cy="1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8" name="Line 19"/>
            <p:cNvSpPr>
              <a:spLocks noChangeAspect="1" noChangeShapeType="1"/>
            </p:cNvSpPr>
            <p:nvPr/>
          </p:nvSpPr>
          <p:spPr bwMode="auto">
            <a:xfrm>
              <a:off x="1257" y="2748"/>
              <a:ext cx="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69" name="Line 20"/>
            <p:cNvSpPr>
              <a:spLocks noChangeAspect="1" noChangeShapeType="1"/>
            </p:cNvSpPr>
            <p:nvPr/>
          </p:nvSpPr>
          <p:spPr bwMode="auto">
            <a:xfrm>
              <a:off x="1257" y="2671"/>
              <a:ext cx="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70" name="Line 21"/>
            <p:cNvSpPr>
              <a:spLocks noChangeAspect="1" noChangeShapeType="1"/>
            </p:cNvSpPr>
            <p:nvPr/>
          </p:nvSpPr>
          <p:spPr bwMode="auto">
            <a:xfrm>
              <a:off x="592" y="2750"/>
              <a:ext cx="652"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8871" name="Oval 22"/>
            <p:cNvSpPr>
              <a:spLocks noChangeArrowheads="1"/>
            </p:cNvSpPr>
            <p:nvPr/>
          </p:nvSpPr>
          <p:spPr bwMode="auto">
            <a:xfrm>
              <a:off x="558" y="2727"/>
              <a:ext cx="39" cy="38"/>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72" name="Rectangle 23"/>
            <p:cNvSpPr>
              <a:spLocks noChangeAspect="1" noChangeArrowheads="1"/>
            </p:cNvSpPr>
            <p:nvPr/>
          </p:nvSpPr>
          <p:spPr bwMode="auto">
            <a:xfrm rot="10800000">
              <a:off x="945" y="2210"/>
              <a:ext cx="218" cy="7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73" name="Rectangle 24"/>
            <p:cNvSpPr>
              <a:spLocks noChangeAspect="1" noChangeArrowheads="1"/>
            </p:cNvSpPr>
            <p:nvPr/>
          </p:nvSpPr>
          <p:spPr bwMode="auto">
            <a:xfrm rot="10800000">
              <a:off x="964" y="2479"/>
              <a:ext cx="218" cy="7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74" name="Rectangle 25"/>
            <p:cNvSpPr>
              <a:spLocks noChangeAspect="1" noChangeArrowheads="1"/>
            </p:cNvSpPr>
            <p:nvPr/>
          </p:nvSpPr>
          <p:spPr bwMode="auto">
            <a:xfrm rot="10800000">
              <a:off x="1626" y="1809"/>
              <a:ext cx="218" cy="75"/>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75" name="Line 26"/>
            <p:cNvSpPr>
              <a:spLocks noChangeAspect="1" noChangeShapeType="1"/>
            </p:cNvSpPr>
            <p:nvPr/>
          </p:nvSpPr>
          <p:spPr bwMode="auto">
            <a:xfrm flipV="1">
              <a:off x="1344" y="1856"/>
              <a:ext cx="0" cy="3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76" name="Line 27"/>
            <p:cNvSpPr>
              <a:spLocks noChangeAspect="1" noChangeShapeType="1"/>
            </p:cNvSpPr>
            <p:nvPr/>
          </p:nvSpPr>
          <p:spPr bwMode="auto">
            <a:xfrm>
              <a:off x="1344" y="1851"/>
              <a:ext cx="28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77" name="Line 28"/>
            <p:cNvSpPr>
              <a:spLocks noChangeAspect="1" noChangeShapeType="1"/>
            </p:cNvSpPr>
            <p:nvPr/>
          </p:nvSpPr>
          <p:spPr bwMode="auto">
            <a:xfrm>
              <a:off x="1843" y="1848"/>
              <a:ext cx="35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78" name="Line 29"/>
            <p:cNvSpPr>
              <a:spLocks noChangeShapeType="1"/>
            </p:cNvSpPr>
            <p:nvPr/>
          </p:nvSpPr>
          <p:spPr bwMode="auto">
            <a:xfrm>
              <a:off x="2198" y="1848"/>
              <a:ext cx="0" cy="5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79" name="Line 30"/>
            <p:cNvSpPr>
              <a:spLocks noChangeAspect="1" noChangeShapeType="1"/>
            </p:cNvSpPr>
            <p:nvPr/>
          </p:nvSpPr>
          <p:spPr bwMode="auto">
            <a:xfrm>
              <a:off x="787" y="2518"/>
              <a:ext cx="17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0" name="AutoShape 31"/>
            <p:cNvSpPr>
              <a:spLocks noChangeAspect="1" noChangeArrowheads="1"/>
            </p:cNvSpPr>
            <p:nvPr/>
          </p:nvSpPr>
          <p:spPr bwMode="auto">
            <a:xfrm rot="5400000">
              <a:off x="1634" y="2057"/>
              <a:ext cx="131" cy="108"/>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881" name="Line 32"/>
            <p:cNvSpPr>
              <a:spLocks noChangeShapeType="1"/>
            </p:cNvSpPr>
            <p:nvPr/>
          </p:nvSpPr>
          <p:spPr bwMode="auto">
            <a:xfrm>
              <a:off x="1544" y="1993"/>
              <a:ext cx="3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2" name="Line 33"/>
            <p:cNvSpPr>
              <a:spLocks noChangeAspect="1" noChangeShapeType="1"/>
            </p:cNvSpPr>
            <p:nvPr/>
          </p:nvSpPr>
          <p:spPr bwMode="auto">
            <a:xfrm>
              <a:off x="1548" y="2643"/>
              <a:ext cx="3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3" name="Line 34"/>
            <p:cNvSpPr>
              <a:spLocks noChangeAspect="1" noChangeShapeType="1"/>
            </p:cNvSpPr>
            <p:nvPr/>
          </p:nvSpPr>
          <p:spPr bwMode="auto">
            <a:xfrm rot="5400000">
              <a:off x="1228" y="2319"/>
              <a:ext cx="6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4" name="Text Box 35"/>
            <p:cNvSpPr txBox="1">
              <a:spLocks noChangeAspect="1" noChangeArrowheads="1"/>
            </p:cNvSpPr>
            <p:nvPr/>
          </p:nvSpPr>
          <p:spPr bwMode="auto">
            <a:xfrm>
              <a:off x="1774" y="2010"/>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718885" name="Line 36"/>
            <p:cNvSpPr>
              <a:spLocks noChangeAspect="1" noChangeShapeType="1"/>
            </p:cNvSpPr>
            <p:nvPr/>
          </p:nvSpPr>
          <p:spPr bwMode="auto">
            <a:xfrm>
              <a:off x="1161" y="2251"/>
              <a:ext cx="389"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6" name="Line 37"/>
            <p:cNvSpPr>
              <a:spLocks noChangeAspect="1" noChangeShapeType="1"/>
            </p:cNvSpPr>
            <p:nvPr/>
          </p:nvSpPr>
          <p:spPr bwMode="auto">
            <a:xfrm>
              <a:off x="1174" y="2518"/>
              <a:ext cx="37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7" name="Line 38"/>
            <p:cNvSpPr>
              <a:spLocks noChangeAspect="1" noChangeShapeType="1"/>
            </p:cNvSpPr>
            <p:nvPr/>
          </p:nvSpPr>
          <p:spPr bwMode="auto">
            <a:xfrm>
              <a:off x="1937" y="2368"/>
              <a:ext cx="45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88" name="Text Box 39"/>
            <p:cNvSpPr txBox="1">
              <a:spLocks noChangeAspect="1" noChangeArrowheads="1"/>
            </p:cNvSpPr>
            <p:nvPr/>
          </p:nvSpPr>
          <p:spPr bwMode="auto">
            <a:xfrm>
              <a:off x="1589" y="2154"/>
              <a:ext cx="10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718889" name="Text Box 40"/>
            <p:cNvSpPr txBox="1">
              <a:spLocks noChangeAspect="1" noChangeArrowheads="1"/>
            </p:cNvSpPr>
            <p:nvPr/>
          </p:nvSpPr>
          <p:spPr bwMode="auto">
            <a:xfrm>
              <a:off x="1587" y="2419"/>
              <a:ext cx="8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718890" name="Text Box 41"/>
            <p:cNvSpPr txBox="1">
              <a:spLocks noChangeAspect="1" noChangeArrowheads="1"/>
            </p:cNvSpPr>
            <p:nvPr/>
          </p:nvSpPr>
          <p:spPr bwMode="auto">
            <a:xfrm>
              <a:off x="1843" y="2270"/>
              <a:ext cx="10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宋体" panose="02010600030101010101" pitchFamily="2" charset="-122"/>
                </a:rPr>
                <a:t>+</a:t>
              </a:r>
              <a:endParaRPr lang="en-US" altLang="zh-CN">
                <a:latin typeface="Times New Roman" panose="02020603050405020304" pitchFamily="18" charset="0"/>
              </a:endParaRPr>
            </a:p>
          </p:txBody>
        </p:sp>
        <p:sp>
          <p:nvSpPr>
            <p:cNvPr id="718891" name="Text Box 42"/>
            <p:cNvSpPr txBox="1">
              <a:spLocks noChangeAspect="1" noChangeArrowheads="1"/>
            </p:cNvSpPr>
            <p:nvPr/>
          </p:nvSpPr>
          <p:spPr bwMode="auto">
            <a:xfrm>
              <a:off x="1734" y="2441"/>
              <a:ext cx="10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N</a:t>
              </a:r>
            </a:p>
          </p:txBody>
        </p:sp>
        <p:sp>
          <p:nvSpPr>
            <p:cNvPr id="718892" name="Line 43"/>
            <p:cNvSpPr>
              <a:spLocks noChangeAspect="1" noChangeShapeType="1"/>
            </p:cNvSpPr>
            <p:nvPr/>
          </p:nvSpPr>
          <p:spPr bwMode="auto">
            <a:xfrm rot="5400000">
              <a:off x="1613" y="2315"/>
              <a:ext cx="6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8893" name="Group 153"/>
          <p:cNvGrpSpPr>
            <a:grpSpLocks/>
          </p:cNvGrpSpPr>
          <p:nvPr/>
        </p:nvGrpSpPr>
        <p:grpSpPr bwMode="auto">
          <a:xfrm>
            <a:off x="6305550" y="1568451"/>
            <a:ext cx="3354388" cy="3863975"/>
            <a:chOff x="2864" y="1275"/>
            <a:chExt cx="2113" cy="2434"/>
          </a:xfrm>
        </p:grpSpPr>
        <p:sp>
          <p:nvSpPr>
            <p:cNvPr id="718894" name="Text Box 70"/>
            <p:cNvSpPr txBox="1">
              <a:spLocks noChangeAspect="1" noChangeArrowheads="1"/>
            </p:cNvSpPr>
            <p:nvPr/>
          </p:nvSpPr>
          <p:spPr bwMode="auto">
            <a:xfrm>
              <a:off x="3022" y="2946"/>
              <a:ext cx="3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endParaRPr lang="en-US" altLang="zh-CN">
                <a:latin typeface="Times New Roman" panose="02020603050405020304" pitchFamily="18" charset="0"/>
              </a:endParaRPr>
            </a:p>
          </p:txBody>
        </p:sp>
        <p:sp>
          <p:nvSpPr>
            <p:cNvPr id="718895" name="Text Box 72"/>
            <p:cNvSpPr txBox="1">
              <a:spLocks noChangeAspect="1" noChangeArrowheads="1"/>
            </p:cNvSpPr>
            <p:nvPr/>
          </p:nvSpPr>
          <p:spPr bwMode="auto">
            <a:xfrm>
              <a:off x="4477" y="3339"/>
              <a:ext cx="3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718896" name="Line 62"/>
            <p:cNvSpPr>
              <a:spLocks noChangeAspect="1" noChangeShapeType="1"/>
            </p:cNvSpPr>
            <p:nvPr/>
          </p:nvSpPr>
          <p:spPr bwMode="auto">
            <a:xfrm>
              <a:off x="3220" y="2248"/>
              <a:ext cx="0" cy="688"/>
            </a:xfrm>
            <a:prstGeom prst="line">
              <a:avLst/>
            </a:prstGeom>
            <a:noFill/>
            <a:ln w="63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18897" name="Line 63"/>
            <p:cNvSpPr>
              <a:spLocks noChangeAspect="1" noChangeShapeType="1"/>
            </p:cNvSpPr>
            <p:nvPr/>
          </p:nvSpPr>
          <p:spPr bwMode="auto">
            <a:xfrm>
              <a:off x="3220" y="2617"/>
              <a:ext cx="1526"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8898" name="Text Box 64"/>
            <p:cNvSpPr txBox="1">
              <a:spLocks noChangeAspect="1" noChangeArrowheads="1"/>
            </p:cNvSpPr>
            <p:nvPr/>
          </p:nvSpPr>
          <p:spPr bwMode="auto">
            <a:xfrm>
              <a:off x="3016" y="2166"/>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718899" name="Text Box 66"/>
            <p:cNvSpPr txBox="1">
              <a:spLocks noChangeAspect="1" noChangeArrowheads="1"/>
            </p:cNvSpPr>
            <p:nvPr/>
          </p:nvSpPr>
          <p:spPr bwMode="auto">
            <a:xfrm>
              <a:off x="4567" y="2575"/>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718900" name="Freeform 67"/>
            <p:cNvSpPr>
              <a:spLocks noChangeAspect="1"/>
            </p:cNvSpPr>
            <p:nvPr/>
          </p:nvSpPr>
          <p:spPr bwMode="auto">
            <a:xfrm>
              <a:off x="3332" y="2486"/>
              <a:ext cx="1262" cy="255"/>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1 w 20000"/>
                <a:gd name="T11" fmla="*/ 0 h 20000"/>
                <a:gd name="T12" fmla="*/ 1 w 20000"/>
                <a:gd name="T13" fmla="*/ 0 h 20000"/>
                <a:gd name="T14" fmla="*/ 1 w 20000"/>
                <a:gd name="T15" fmla="*/ 0 h 20000"/>
                <a:gd name="T16" fmla="*/ 1 w 20000"/>
                <a:gd name="T17" fmla="*/ 0 h 20000"/>
                <a:gd name="T18" fmla="*/ 1 w 20000"/>
                <a:gd name="T19" fmla="*/ 0 h 20000"/>
                <a:gd name="T20" fmla="*/ 1 w 20000"/>
                <a:gd name="T21" fmla="*/ 0 h 20000"/>
                <a:gd name="T22" fmla="*/ 1 w 20000"/>
                <a:gd name="T23" fmla="*/ 0 h 20000"/>
                <a:gd name="T24" fmla="*/ 1 w 20000"/>
                <a:gd name="T25" fmla="*/ 0 h 20000"/>
                <a:gd name="T26" fmla="*/ 1 w 20000"/>
                <a:gd name="T27" fmla="*/ 0 h 20000"/>
                <a:gd name="T28" fmla="*/ 1 w 20000"/>
                <a:gd name="T29" fmla="*/ 0 h 20000"/>
                <a:gd name="T30" fmla="*/ 1 w 20000"/>
                <a:gd name="T31" fmla="*/ 0 h 20000"/>
                <a:gd name="T32" fmla="*/ 1 w 20000"/>
                <a:gd name="T33" fmla="*/ 0 h 20000"/>
                <a:gd name="T34" fmla="*/ 1 w 20000"/>
                <a:gd name="T35" fmla="*/ 0 h 20000"/>
                <a:gd name="T36" fmla="*/ 2 w 20000"/>
                <a:gd name="T37" fmla="*/ 0 h 20000"/>
                <a:gd name="T38" fmla="*/ 2 w 20000"/>
                <a:gd name="T39" fmla="*/ 0 h 20000"/>
                <a:gd name="T40" fmla="*/ 2 w 20000"/>
                <a:gd name="T41" fmla="*/ 0 h 20000"/>
                <a:gd name="T42" fmla="*/ 2 w 20000"/>
                <a:gd name="T43" fmla="*/ 0 h 20000"/>
                <a:gd name="T44" fmla="*/ 2 w 20000"/>
                <a:gd name="T45" fmla="*/ 0 h 20000"/>
                <a:gd name="T46" fmla="*/ 2 w 20000"/>
                <a:gd name="T47" fmla="*/ 0 h 20000"/>
                <a:gd name="T48" fmla="*/ 2 w 20000"/>
                <a:gd name="T49" fmla="*/ 0 h 20000"/>
                <a:gd name="T50" fmla="*/ 2 w 20000"/>
                <a:gd name="T51" fmla="*/ 0 h 20000"/>
                <a:gd name="T52" fmla="*/ 2 w 20000"/>
                <a:gd name="T53" fmla="*/ 0 h 20000"/>
                <a:gd name="T54" fmla="*/ 2 w 20000"/>
                <a:gd name="T55" fmla="*/ 0 h 20000"/>
                <a:gd name="T56" fmla="*/ 2 w 20000"/>
                <a:gd name="T57" fmla="*/ 0 h 20000"/>
                <a:gd name="T58" fmla="*/ 2 w 20000"/>
                <a:gd name="T59" fmla="*/ 0 h 20000"/>
                <a:gd name="T60" fmla="*/ 3 w 20000"/>
                <a:gd name="T61" fmla="*/ 0 h 20000"/>
                <a:gd name="T62" fmla="*/ 3 w 20000"/>
                <a:gd name="T63" fmla="*/ 0 h 20000"/>
                <a:gd name="T64" fmla="*/ 3 w 20000"/>
                <a:gd name="T65" fmla="*/ 0 h 20000"/>
                <a:gd name="T66" fmla="*/ 3 w 20000"/>
                <a:gd name="T67" fmla="*/ 0 h 20000"/>
                <a:gd name="T68" fmla="*/ 3 w 20000"/>
                <a:gd name="T69" fmla="*/ 0 h 20000"/>
                <a:gd name="T70" fmla="*/ 3 w 20000"/>
                <a:gd name="T71" fmla="*/ 0 h 20000"/>
                <a:gd name="T72" fmla="*/ 3 w 20000"/>
                <a:gd name="T73" fmla="*/ 0 h 20000"/>
                <a:gd name="T74" fmla="*/ 3 w 20000"/>
                <a:gd name="T75" fmla="*/ 0 h 20000"/>
                <a:gd name="T76" fmla="*/ 3 w 20000"/>
                <a:gd name="T77" fmla="*/ 0 h 20000"/>
                <a:gd name="T78" fmla="*/ 3 w 20000"/>
                <a:gd name="T79" fmla="*/ 0 h 20000"/>
                <a:gd name="T80" fmla="*/ 3 w 20000"/>
                <a:gd name="T81" fmla="*/ 0 h 20000"/>
                <a:gd name="T82" fmla="*/ 3 w 20000"/>
                <a:gd name="T83" fmla="*/ 0 h 20000"/>
                <a:gd name="T84" fmla="*/ 4 w 20000"/>
                <a:gd name="T85" fmla="*/ 0 h 20000"/>
                <a:gd name="T86" fmla="*/ 4 w 20000"/>
                <a:gd name="T87" fmla="*/ 0 h 20000"/>
                <a:gd name="T88" fmla="*/ 4 w 20000"/>
                <a:gd name="T89" fmla="*/ 0 h 20000"/>
                <a:gd name="T90" fmla="*/ 4 w 20000"/>
                <a:gd name="T91" fmla="*/ 0 h 20000"/>
                <a:gd name="T92" fmla="*/ 4 w 20000"/>
                <a:gd name="T93" fmla="*/ 0 h 20000"/>
                <a:gd name="T94" fmla="*/ 4 w 20000"/>
                <a:gd name="T95" fmla="*/ 0 h 20000"/>
                <a:gd name="T96" fmla="*/ 4 w 20000"/>
                <a:gd name="T97" fmla="*/ 0 h 20000"/>
                <a:gd name="T98" fmla="*/ 4 w 20000"/>
                <a:gd name="T99" fmla="*/ 0 h 20000"/>
                <a:gd name="T100" fmla="*/ 4 w 20000"/>
                <a:gd name="T101" fmla="*/ 0 h 20000"/>
                <a:gd name="T102" fmla="*/ 4 w 20000"/>
                <a:gd name="T103" fmla="*/ 0 h 20000"/>
                <a:gd name="T104" fmla="*/ 4 w 20000"/>
                <a:gd name="T105" fmla="*/ 0 h 20000"/>
                <a:gd name="T106" fmla="*/ 4 w 20000"/>
                <a:gd name="T107" fmla="*/ 0 h 20000"/>
                <a:gd name="T108" fmla="*/ 5 w 20000"/>
                <a:gd name="T109" fmla="*/ 0 h 20000"/>
                <a:gd name="T110" fmla="*/ 5 w 20000"/>
                <a:gd name="T111" fmla="*/ 0 h 20000"/>
                <a:gd name="T112" fmla="*/ 5 w 20000"/>
                <a:gd name="T113" fmla="*/ 0 h 20000"/>
                <a:gd name="T114" fmla="*/ 5 w 20000"/>
                <a:gd name="T115" fmla="*/ 0 h 20000"/>
                <a:gd name="T116" fmla="*/ 5 w 20000"/>
                <a:gd name="T117" fmla="*/ 0 h 20000"/>
                <a:gd name="T118" fmla="*/ 5 w 20000"/>
                <a:gd name="T119" fmla="*/ 0 h 200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000"/>
                <a:gd name="T181" fmla="*/ 0 h 20000"/>
                <a:gd name="T182" fmla="*/ 20000 w 20000"/>
                <a:gd name="T183" fmla="*/ 20000 h 200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000" h="20000">
                  <a:moveTo>
                    <a:pt x="0" y="9990"/>
                  </a:moveTo>
                  <a:lnTo>
                    <a:pt x="99" y="9266"/>
                  </a:lnTo>
                  <a:lnTo>
                    <a:pt x="204" y="8611"/>
                  </a:lnTo>
                  <a:lnTo>
                    <a:pt x="309" y="7887"/>
                  </a:lnTo>
                  <a:lnTo>
                    <a:pt x="460" y="7232"/>
                  </a:lnTo>
                  <a:lnTo>
                    <a:pt x="566" y="6567"/>
                  </a:lnTo>
                  <a:lnTo>
                    <a:pt x="664" y="5913"/>
                  </a:lnTo>
                  <a:lnTo>
                    <a:pt x="769" y="5327"/>
                  </a:lnTo>
                  <a:lnTo>
                    <a:pt x="875" y="4663"/>
                  </a:lnTo>
                  <a:lnTo>
                    <a:pt x="973" y="4137"/>
                  </a:lnTo>
                  <a:lnTo>
                    <a:pt x="1131" y="3552"/>
                  </a:lnTo>
                  <a:lnTo>
                    <a:pt x="1230" y="3026"/>
                  </a:lnTo>
                  <a:lnTo>
                    <a:pt x="1335" y="2560"/>
                  </a:lnTo>
                  <a:lnTo>
                    <a:pt x="1434" y="2103"/>
                  </a:lnTo>
                  <a:lnTo>
                    <a:pt x="1539" y="1706"/>
                  </a:lnTo>
                  <a:lnTo>
                    <a:pt x="1644" y="1310"/>
                  </a:lnTo>
                  <a:lnTo>
                    <a:pt x="1795" y="982"/>
                  </a:lnTo>
                  <a:lnTo>
                    <a:pt x="1901" y="724"/>
                  </a:lnTo>
                  <a:lnTo>
                    <a:pt x="1999" y="456"/>
                  </a:lnTo>
                  <a:lnTo>
                    <a:pt x="2105" y="327"/>
                  </a:lnTo>
                  <a:lnTo>
                    <a:pt x="2210" y="129"/>
                  </a:lnTo>
                  <a:lnTo>
                    <a:pt x="2308" y="60"/>
                  </a:lnTo>
                  <a:lnTo>
                    <a:pt x="2466" y="0"/>
                  </a:lnTo>
                  <a:lnTo>
                    <a:pt x="2565" y="0"/>
                  </a:lnTo>
                  <a:lnTo>
                    <a:pt x="2670" y="60"/>
                  </a:lnTo>
                  <a:lnTo>
                    <a:pt x="2775" y="129"/>
                  </a:lnTo>
                  <a:lnTo>
                    <a:pt x="2874" y="327"/>
                  </a:lnTo>
                  <a:lnTo>
                    <a:pt x="2979" y="456"/>
                  </a:lnTo>
                  <a:lnTo>
                    <a:pt x="3085" y="724"/>
                  </a:lnTo>
                  <a:lnTo>
                    <a:pt x="3236" y="982"/>
                  </a:lnTo>
                  <a:lnTo>
                    <a:pt x="3341" y="1310"/>
                  </a:lnTo>
                  <a:lnTo>
                    <a:pt x="3440" y="1706"/>
                  </a:lnTo>
                  <a:lnTo>
                    <a:pt x="3545" y="2103"/>
                  </a:lnTo>
                  <a:lnTo>
                    <a:pt x="3650" y="2560"/>
                  </a:lnTo>
                  <a:lnTo>
                    <a:pt x="3749" y="3026"/>
                  </a:lnTo>
                  <a:lnTo>
                    <a:pt x="3907" y="3552"/>
                  </a:lnTo>
                  <a:lnTo>
                    <a:pt x="4005" y="4137"/>
                  </a:lnTo>
                  <a:lnTo>
                    <a:pt x="4110" y="4663"/>
                  </a:lnTo>
                  <a:lnTo>
                    <a:pt x="4209" y="5327"/>
                  </a:lnTo>
                  <a:lnTo>
                    <a:pt x="4314" y="5913"/>
                  </a:lnTo>
                  <a:lnTo>
                    <a:pt x="4420" y="6567"/>
                  </a:lnTo>
                  <a:lnTo>
                    <a:pt x="4571" y="7232"/>
                  </a:lnTo>
                  <a:lnTo>
                    <a:pt x="4676" y="7887"/>
                  </a:lnTo>
                  <a:lnTo>
                    <a:pt x="4775" y="8611"/>
                  </a:lnTo>
                  <a:lnTo>
                    <a:pt x="4880" y="9266"/>
                  </a:lnTo>
                  <a:lnTo>
                    <a:pt x="4985" y="9990"/>
                  </a:lnTo>
                  <a:lnTo>
                    <a:pt x="5084" y="10714"/>
                  </a:lnTo>
                  <a:lnTo>
                    <a:pt x="5189" y="11369"/>
                  </a:lnTo>
                  <a:lnTo>
                    <a:pt x="5340" y="12093"/>
                  </a:lnTo>
                  <a:lnTo>
                    <a:pt x="5446" y="12758"/>
                  </a:lnTo>
                  <a:lnTo>
                    <a:pt x="5551" y="13413"/>
                  </a:lnTo>
                  <a:lnTo>
                    <a:pt x="5649" y="14067"/>
                  </a:lnTo>
                  <a:lnTo>
                    <a:pt x="5755" y="14663"/>
                  </a:lnTo>
                  <a:lnTo>
                    <a:pt x="5860" y="15317"/>
                  </a:lnTo>
                  <a:lnTo>
                    <a:pt x="6011" y="15843"/>
                  </a:lnTo>
                  <a:lnTo>
                    <a:pt x="6116" y="16438"/>
                  </a:lnTo>
                  <a:lnTo>
                    <a:pt x="6215" y="16964"/>
                  </a:lnTo>
                  <a:lnTo>
                    <a:pt x="6320" y="17421"/>
                  </a:lnTo>
                  <a:lnTo>
                    <a:pt x="6426" y="17887"/>
                  </a:lnTo>
                  <a:lnTo>
                    <a:pt x="6524" y="18274"/>
                  </a:lnTo>
                  <a:lnTo>
                    <a:pt x="6682" y="18671"/>
                  </a:lnTo>
                  <a:lnTo>
                    <a:pt x="6781" y="18998"/>
                  </a:lnTo>
                  <a:lnTo>
                    <a:pt x="6886" y="19266"/>
                  </a:lnTo>
                  <a:lnTo>
                    <a:pt x="6985" y="19524"/>
                  </a:lnTo>
                  <a:lnTo>
                    <a:pt x="7090" y="19663"/>
                  </a:lnTo>
                  <a:lnTo>
                    <a:pt x="7195" y="19851"/>
                  </a:lnTo>
                  <a:lnTo>
                    <a:pt x="7346" y="19921"/>
                  </a:lnTo>
                  <a:lnTo>
                    <a:pt x="7451" y="19990"/>
                  </a:lnTo>
                  <a:lnTo>
                    <a:pt x="7550" y="19990"/>
                  </a:lnTo>
                  <a:lnTo>
                    <a:pt x="7655" y="19921"/>
                  </a:lnTo>
                  <a:lnTo>
                    <a:pt x="7761" y="19851"/>
                  </a:lnTo>
                  <a:lnTo>
                    <a:pt x="7859" y="19663"/>
                  </a:lnTo>
                  <a:lnTo>
                    <a:pt x="7964" y="19524"/>
                  </a:lnTo>
                  <a:lnTo>
                    <a:pt x="8116" y="19266"/>
                  </a:lnTo>
                  <a:lnTo>
                    <a:pt x="8221" y="18998"/>
                  </a:lnTo>
                  <a:lnTo>
                    <a:pt x="8326" y="18671"/>
                  </a:lnTo>
                  <a:lnTo>
                    <a:pt x="8425" y="18274"/>
                  </a:lnTo>
                  <a:lnTo>
                    <a:pt x="8530" y="17887"/>
                  </a:lnTo>
                  <a:lnTo>
                    <a:pt x="8635" y="17421"/>
                  </a:lnTo>
                  <a:lnTo>
                    <a:pt x="8787" y="16964"/>
                  </a:lnTo>
                  <a:lnTo>
                    <a:pt x="8892" y="16438"/>
                  </a:lnTo>
                  <a:lnTo>
                    <a:pt x="8990" y="15843"/>
                  </a:lnTo>
                  <a:lnTo>
                    <a:pt x="9096" y="15317"/>
                  </a:lnTo>
                  <a:lnTo>
                    <a:pt x="9201" y="14663"/>
                  </a:lnTo>
                  <a:lnTo>
                    <a:pt x="9300" y="14067"/>
                  </a:lnTo>
                  <a:lnTo>
                    <a:pt x="9457" y="13413"/>
                  </a:lnTo>
                  <a:lnTo>
                    <a:pt x="9556" y="12758"/>
                  </a:lnTo>
                  <a:lnTo>
                    <a:pt x="9661" y="12093"/>
                  </a:lnTo>
                  <a:lnTo>
                    <a:pt x="9760" y="11369"/>
                  </a:lnTo>
                  <a:lnTo>
                    <a:pt x="9865" y="10714"/>
                  </a:lnTo>
                  <a:lnTo>
                    <a:pt x="9970" y="9990"/>
                  </a:lnTo>
                  <a:lnTo>
                    <a:pt x="10069" y="9266"/>
                  </a:lnTo>
                  <a:lnTo>
                    <a:pt x="10227" y="8611"/>
                  </a:lnTo>
                  <a:lnTo>
                    <a:pt x="10326" y="7887"/>
                  </a:lnTo>
                  <a:lnTo>
                    <a:pt x="10431" y="7232"/>
                  </a:lnTo>
                  <a:lnTo>
                    <a:pt x="10536" y="6567"/>
                  </a:lnTo>
                  <a:lnTo>
                    <a:pt x="10635" y="5913"/>
                  </a:lnTo>
                  <a:lnTo>
                    <a:pt x="10740" y="5327"/>
                  </a:lnTo>
                  <a:lnTo>
                    <a:pt x="10891" y="4663"/>
                  </a:lnTo>
                  <a:lnTo>
                    <a:pt x="10996" y="4137"/>
                  </a:lnTo>
                  <a:lnTo>
                    <a:pt x="11102" y="3552"/>
                  </a:lnTo>
                  <a:lnTo>
                    <a:pt x="11200" y="3026"/>
                  </a:lnTo>
                  <a:lnTo>
                    <a:pt x="11305" y="2560"/>
                  </a:lnTo>
                  <a:lnTo>
                    <a:pt x="11411" y="2103"/>
                  </a:lnTo>
                  <a:lnTo>
                    <a:pt x="11562" y="1706"/>
                  </a:lnTo>
                  <a:lnTo>
                    <a:pt x="11667" y="1310"/>
                  </a:lnTo>
                  <a:lnTo>
                    <a:pt x="11766" y="982"/>
                  </a:lnTo>
                  <a:lnTo>
                    <a:pt x="11871" y="724"/>
                  </a:lnTo>
                  <a:lnTo>
                    <a:pt x="11976" y="456"/>
                  </a:lnTo>
                  <a:lnTo>
                    <a:pt x="12075" y="327"/>
                  </a:lnTo>
                  <a:lnTo>
                    <a:pt x="12233" y="129"/>
                  </a:lnTo>
                  <a:lnTo>
                    <a:pt x="12331" y="60"/>
                  </a:lnTo>
                  <a:lnTo>
                    <a:pt x="12437" y="0"/>
                  </a:lnTo>
                  <a:lnTo>
                    <a:pt x="12542" y="0"/>
                  </a:lnTo>
                  <a:lnTo>
                    <a:pt x="12641" y="60"/>
                  </a:lnTo>
                  <a:lnTo>
                    <a:pt x="12746" y="129"/>
                  </a:lnTo>
                  <a:lnTo>
                    <a:pt x="12844" y="327"/>
                  </a:lnTo>
                  <a:lnTo>
                    <a:pt x="13002" y="456"/>
                  </a:lnTo>
                  <a:lnTo>
                    <a:pt x="13101" y="724"/>
                  </a:lnTo>
                  <a:lnTo>
                    <a:pt x="13206" y="982"/>
                  </a:lnTo>
                  <a:lnTo>
                    <a:pt x="13311" y="1310"/>
                  </a:lnTo>
                  <a:lnTo>
                    <a:pt x="13410" y="1706"/>
                  </a:lnTo>
                  <a:lnTo>
                    <a:pt x="13515" y="2103"/>
                  </a:lnTo>
                  <a:lnTo>
                    <a:pt x="13667" y="2560"/>
                  </a:lnTo>
                  <a:lnTo>
                    <a:pt x="13772" y="3026"/>
                  </a:lnTo>
                  <a:lnTo>
                    <a:pt x="13877" y="3552"/>
                  </a:lnTo>
                  <a:lnTo>
                    <a:pt x="13976" y="4137"/>
                  </a:lnTo>
                  <a:lnTo>
                    <a:pt x="14081" y="4663"/>
                  </a:lnTo>
                  <a:lnTo>
                    <a:pt x="14186" y="5327"/>
                  </a:lnTo>
                  <a:lnTo>
                    <a:pt x="14337" y="5913"/>
                  </a:lnTo>
                  <a:lnTo>
                    <a:pt x="14443" y="6567"/>
                  </a:lnTo>
                  <a:lnTo>
                    <a:pt x="14541" y="7232"/>
                  </a:lnTo>
                  <a:lnTo>
                    <a:pt x="14646" y="7887"/>
                  </a:lnTo>
                  <a:lnTo>
                    <a:pt x="14752" y="8611"/>
                  </a:lnTo>
                  <a:lnTo>
                    <a:pt x="14850" y="9266"/>
                  </a:lnTo>
                  <a:lnTo>
                    <a:pt x="14956" y="9990"/>
                  </a:lnTo>
                  <a:lnTo>
                    <a:pt x="15107" y="10714"/>
                  </a:lnTo>
                  <a:lnTo>
                    <a:pt x="15212" y="11369"/>
                  </a:lnTo>
                  <a:lnTo>
                    <a:pt x="15317" y="12093"/>
                  </a:lnTo>
                  <a:lnTo>
                    <a:pt x="15416" y="12758"/>
                  </a:lnTo>
                  <a:lnTo>
                    <a:pt x="15521" y="13413"/>
                  </a:lnTo>
                  <a:lnTo>
                    <a:pt x="15620" y="14067"/>
                  </a:lnTo>
                  <a:lnTo>
                    <a:pt x="15778" y="14663"/>
                  </a:lnTo>
                  <a:lnTo>
                    <a:pt x="15876" y="15317"/>
                  </a:lnTo>
                  <a:lnTo>
                    <a:pt x="15982" y="15843"/>
                  </a:lnTo>
                  <a:lnTo>
                    <a:pt x="16087" y="16438"/>
                  </a:lnTo>
                  <a:lnTo>
                    <a:pt x="16185" y="16964"/>
                  </a:lnTo>
                  <a:lnTo>
                    <a:pt x="16291" y="17421"/>
                  </a:lnTo>
                  <a:lnTo>
                    <a:pt x="16442" y="17887"/>
                  </a:lnTo>
                  <a:lnTo>
                    <a:pt x="16547" y="18274"/>
                  </a:lnTo>
                  <a:lnTo>
                    <a:pt x="16652" y="18671"/>
                  </a:lnTo>
                  <a:lnTo>
                    <a:pt x="16751" y="18998"/>
                  </a:lnTo>
                  <a:lnTo>
                    <a:pt x="16856" y="19266"/>
                  </a:lnTo>
                  <a:lnTo>
                    <a:pt x="16962" y="19524"/>
                  </a:lnTo>
                  <a:lnTo>
                    <a:pt x="17113" y="19663"/>
                  </a:lnTo>
                  <a:lnTo>
                    <a:pt x="17218" y="19851"/>
                  </a:lnTo>
                  <a:lnTo>
                    <a:pt x="17317" y="19921"/>
                  </a:lnTo>
                  <a:lnTo>
                    <a:pt x="17422" y="19990"/>
                  </a:lnTo>
                  <a:lnTo>
                    <a:pt x="17527" y="19990"/>
                  </a:lnTo>
                  <a:lnTo>
                    <a:pt x="17626" y="19921"/>
                  </a:lnTo>
                  <a:lnTo>
                    <a:pt x="17731" y="19851"/>
                  </a:lnTo>
                  <a:lnTo>
                    <a:pt x="17882" y="19663"/>
                  </a:lnTo>
                  <a:lnTo>
                    <a:pt x="17988" y="19524"/>
                  </a:lnTo>
                  <a:lnTo>
                    <a:pt x="18093" y="19266"/>
                  </a:lnTo>
                  <a:lnTo>
                    <a:pt x="18191" y="18998"/>
                  </a:lnTo>
                  <a:lnTo>
                    <a:pt x="18297" y="18671"/>
                  </a:lnTo>
                  <a:lnTo>
                    <a:pt x="18395" y="18274"/>
                  </a:lnTo>
                  <a:lnTo>
                    <a:pt x="18553" y="17887"/>
                  </a:lnTo>
                  <a:lnTo>
                    <a:pt x="18652" y="17421"/>
                  </a:lnTo>
                  <a:lnTo>
                    <a:pt x="18757" y="16964"/>
                  </a:lnTo>
                  <a:lnTo>
                    <a:pt x="18862" y="16438"/>
                  </a:lnTo>
                  <a:lnTo>
                    <a:pt x="18961" y="15843"/>
                  </a:lnTo>
                  <a:lnTo>
                    <a:pt x="19066" y="15317"/>
                  </a:lnTo>
                  <a:lnTo>
                    <a:pt x="19217" y="14663"/>
                  </a:lnTo>
                  <a:lnTo>
                    <a:pt x="19323" y="14067"/>
                  </a:lnTo>
                  <a:lnTo>
                    <a:pt x="19428" y="13413"/>
                  </a:lnTo>
                  <a:lnTo>
                    <a:pt x="19526" y="12758"/>
                  </a:lnTo>
                  <a:lnTo>
                    <a:pt x="19632" y="12093"/>
                  </a:lnTo>
                  <a:lnTo>
                    <a:pt x="19737" y="11369"/>
                  </a:lnTo>
                  <a:lnTo>
                    <a:pt x="19888" y="10714"/>
                  </a:lnTo>
                  <a:lnTo>
                    <a:pt x="19993" y="999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01" name="Text Box 49"/>
            <p:cNvSpPr txBox="1">
              <a:spLocks noChangeAspect="1" noChangeArrowheads="1"/>
            </p:cNvSpPr>
            <p:nvPr/>
          </p:nvSpPr>
          <p:spPr bwMode="auto">
            <a:xfrm>
              <a:off x="2972" y="1275"/>
              <a:ext cx="38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c</a:t>
              </a:r>
              <a:endParaRPr lang="en-US" altLang="zh-CN">
                <a:latin typeface="Times New Roman" panose="02020603050405020304" pitchFamily="18" charset="0"/>
              </a:endParaRPr>
            </a:p>
          </p:txBody>
        </p:sp>
        <p:sp>
          <p:nvSpPr>
            <p:cNvPr id="718902" name="Line 50"/>
            <p:cNvSpPr>
              <a:spLocks noChangeAspect="1" noChangeShapeType="1"/>
            </p:cNvSpPr>
            <p:nvPr/>
          </p:nvSpPr>
          <p:spPr bwMode="auto">
            <a:xfrm>
              <a:off x="3220" y="1342"/>
              <a:ext cx="0" cy="689"/>
            </a:xfrm>
            <a:prstGeom prst="line">
              <a:avLst/>
            </a:prstGeom>
            <a:noFill/>
            <a:ln w="63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18903" name="Line 51"/>
            <p:cNvSpPr>
              <a:spLocks noChangeAspect="1" noChangeShapeType="1"/>
            </p:cNvSpPr>
            <p:nvPr/>
          </p:nvSpPr>
          <p:spPr bwMode="auto">
            <a:xfrm>
              <a:off x="3228" y="1710"/>
              <a:ext cx="1515"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8904" name="Text Box 52"/>
            <p:cNvSpPr txBox="1">
              <a:spLocks noChangeAspect="1" noChangeArrowheads="1"/>
            </p:cNvSpPr>
            <p:nvPr/>
          </p:nvSpPr>
          <p:spPr bwMode="auto">
            <a:xfrm>
              <a:off x="3031" y="1582"/>
              <a:ext cx="38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a:latin typeface="Times New Roman" panose="02020603050405020304" pitchFamily="18" charset="0"/>
              </a:endParaRPr>
            </a:p>
          </p:txBody>
        </p:sp>
        <p:sp>
          <p:nvSpPr>
            <p:cNvPr id="718905" name="Text Box 53"/>
            <p:cNvSpPr txBox="1">
              <a:spLocks noChangeAspect="1" noChangeArrowheads="1"/>
            </p:cNvSpPr>
            <p:nvPr/>
          </p:nvSpPr>
          <p:spPr bwMode="auto">
            <a:xfrm>
              <a:off x="4592" y="1652"/>
              <a:ext cx="38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718906" name="Line 54"/>
            <p:cNvSpPr>
              <a:spLocks noChangeAspect="1" noChangeShapeType="1"/>
            </p:cNvSpPr>
            <p:nvPr/>
          </p:nvSpPr>
          <p:spPr bwMode="auto">
            <a:xfrm>
              <a:off x="3220" y="1707"/>
              <a:ext cx="3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07" name="Line 55"/>
            <p:cNvSpPr>
              <a:spLocks noChangeShapeType="1"/>
            </p:cNvSpPr>
            <p:nvPr/>
          </p:nvSpPr>
          <p:spPr bwMode="auto">
            <a:xfrm>
              <a:off x="3542" y="1712"/>
              <a:ext cx="0" cy="2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08" name="Line 56"/>
            <p:cNvSpPr>
              <a:spLocks noChangeShapeType="1"/>
            </p:cNvSpPr>
            <p:nvPr/>
          </p:nvSpPr>
          <p:spPr bwMode="auto">
            <a:xfrm>
              <a:off x="3536" y="1939"/>
              <a:ext cx="3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09" name="Line 57"/>
            <p:cNvSpPr>
              <a:spLocks noChangeAspect="1" noChangeShapeType="1"/>
            </p:cNvSpPr>
            <p:nvPr/>
          </p:nvSpPr>
          <p:spPr bwMode="auto">
            <a:xfrm flipV="1">
              <a:off x="3849" y="1702"/>
              <a:ext cx="0" cy="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10" name="Line 58"/>
            <p:cNvSpPr>
              <a:spLocks noChangeAspect="1" noChangeShapeType="1"/>
            </p:cNvSpPr>
            <p:nvPr/>
          </p:nvSpPr>
          <p:spPr bwMode="auto">
            <a:xfrm>
              <a:off x="3857" y="1708"/>
              <a:ext cx="3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11" name="Line 59"/>
            <p:cNvSpPr>
              <a:spLocks noChangeAspect="1" noChangeShapeType="1"/>
            </p:cNvSpPr>
            <p:nvPr/>
          </p:nvSpPr>
          <p:spPr bwMode="auto">
            <a:xfrm>
              <a:off x="4173" y="1710"/>
              <a:ext cx="0" cy="2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12" name="Line 60"/>
            <p:cNvSpPr>
              <a:spLocks noChangeShapeType="1"/>
            </p:cNvSpPr>
            <p:nvPr/>
          </p:nvSpPr>
          <p:spPr bwMode="auto">
            <a:xfrm>
              <a:off x="4169" y="1940"/>
              <a:ext cx="32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13" name="Line 61"/>
            <p:cNvSpPr>
              <a:spLocks noChangeAspect="1" noChangeShapeType="1"/>
            </p:cNvSpPr>
            <p:nvPr/>
          </p:nvSpPr>
          <p:spPr bwMode="auto">
            <a:xfrm flipV="1">
              <a:off x="4486" y="1710"/>
              <a:ext cx="0" cy="2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14" name="Line 77"/>
            <p:cNvSpPr>
              <a:spLocks noChangeAspect="1" noChangeShapeType="1"/>
            </p:cNvSpPr>
            <p:nvPr/>
          </p:nvSpPr>
          <p:spPr bwMode="auto">
            <a:xfrm>
              <a:off x="3220" y="1710"/>
              <a:ext cx="3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15" name="Freeform 79"/>
            <p:cNvSpPr>
              <a:spLocks noChangeAspect="1"/>
            </p:cNvSpPr>
            <p:nvPr/>
          </p:nvSpPr>
          <p:spPr bwMode="auto">
            <a:xfrm>
              <a:off x="3021" y="2614"/>
              <a:ext cx="310" cy="136"/>
            </a:xfrm>
            <a:custGeom>
              <a:avLst/>
              <a:gdLst>
                <a:gd name="T0" fmla="*/ 0 w 530"/>
                <a:gd name="T1" fmla="*/ 0 h 363"/>
                <a:gd name="T2" fmla="*/ 24 w 530"/>
                <a:gd name="T3" fmla="*/ 12 h 363"/>
                <a:gd name="T4" fmla="*/ 44 w 530"/>
                <a:gd name="T5" fmla="*/ 18 h 363"/>
                <a:gd name="T6" fmla="*/ 49 w 530"/>
                <a:gd name="T7" fmla="*/ 19 h 363"/>
                <a:gd name="T8" fmla="*/ 55 w 530"/>
                <a:gd name="T9" fmla="*/ 19 h 363"/>
                <a:gd name="T10" fmla="*/ 62 w 530"/>
                <a:gd name="T11" fmla="*/ 18 h 363"/>
                <a:gd name="T12" fmla="*/ 72 w 530"/>
                <a:gd name="T13" fmla="*/ 16 h 363"/>
                <a:gd name="T14" fmla="*/ 80 w 530"/>
                <a:gd name="T15" fmla="*/ 13 h 363"/>
                <a:gd name="T16" fmla="*/ 94 w 530"/>
                <a:gd name="T17" fmla="*/ 7 h 363"/>
                <a:gd name="T18" fmla="*/ 106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16" name="Rectangle 90"/>
            <p:cNvSpPr>
              <a:spLocks noChangeArrowheads="1"/>
            </p:cNvSpPr>
            <p:nvPr/>
          </p:nvSpPr>
          <p:spPr bwMode="auto">
            <a:xfrm>
              <a:off x="2959" y="2600"/>
              <a:ext cx="259"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17" name="Text Box 91"/>
            <p:cNvSpPr txBox="1">
              <a:spLocks noChangeAspect="1" noChangeArrowheads="1"/>
            </p:cNvSpPr>
            <p:nvPr/>
          </p:nvSpPr>
          <p:spPr bwMode="auto">
            <a:xfrm>
              <a:off x="3032" y="2510"/>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a:latin typeface="Times New Roman" panose="02020603050405020304" pitchFamily="18" charset="0"/>
              </a:endParaRPr>
            </a:p>
          </p:txBody>
        </p:sp>
        <p:grpSp>
          <p:nvGrpSpPr>
            <p:cNvPr id="718918" name="Group 124"/>
            <p:cNvGrpSpPr>
              <a:grpSpLocks/>
            </p:cNvGrpSpPr>
            <p:nvPr/>
          </p:nvGrpSpPr>
          <p:grpSpPr bwMode="auto">
            <a:xfrm>
              <a:off x="2864" y="3142"/>
              <a:ext cx="1736" cy="410"/>
              <a:chOff x="632" y="3654"/>
              <a:chExt cx="1736" cy="410"/>
            </a:xfrm>
          </p:grpSpPr>
          <p:grpSp>
            <p:nvGrpSpPr>
              <p:cNvPr id="718919" name="Group 123"/>
              <p:cNvGrpSpPr>
                <a:grpSpLocks/>
              </p:cNvGrpSpPr>
              <p:nvPr/>
            </p:nvGrpSpPr>
            <p:grpSpPr bwMode="auto">
              <a:xfrm>
                <a:off x="952" y="3654"/>
                <a:ext cx="1416" cy="410"/>
                <a:chOff x="952" y="3654"/>
                <a:chExt cx="1416" cy="410"/>
              </a:xfrm>
            </p:grpSpPr>
            <p:grpSp>
              <p:nvGrpSpPr>
                <p:cNvPr id="718920" name="Group 102"/>
                <p:cNvGrpSpPr>
                  <a:grpSpLocks/>
                </p:cNvGrpSpPr>
                <p:nvPr/>
              </p:nvGrpSpPr>
              <p:grpSpPr bwMode="auto">
                <a:xfrm>
                  <a:off x="1592" y="3654"/>
                  <a:ext cx="776" cy="402"/>
                  <a:chOff x="1592" y="3654"/>
                  <a:chExt cx="776" cy="402"/>
                </a:xfrm>
              </p:grpSpPr>
              <p:sp>
                <p:nvSpPr>
                  <p:cNvPr id="718921" name="Rectangle 95"/>
                  <p:cNvSpPr>
                    <a:spLocks noChangeArrowheads="1"/>
                  </p:cNvSpPr>
                  <p:nvPr/>
                </p:nvSpPr>
                <p:spPr bwMode="auto">
                  <a:xfrm flipV="1">
                    <a:off x="1592" y="3654"/>
                    <a:ext cx="352" cy="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22" name="Freeform 96"/>
                  <p:cNvSpPr>
                    <a:spLocks noChangeAspect="1"/>
                  </p:cNvSpPr>
                  <p:nvPr/>
                </p:nvSpPr>
                <p:spPr bwMode="auto">
                  <a:xfrm flipV="1">
                    <a:off x="1754" y="3784"/>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23" name="Freeform 97"/>
                  <p:cNvSpPr>
                    <a:spLocks noChangeAspect="1"/>
                  </p:cNvSpPr>
                  <p:nvPr/>
                </p:nvSpPr>
                <p:spPr bwMode="auto">
                  <a:xfrm>
                    <a:off x="2050" y="3920"/>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24" name="Rectangle 98"/>
                  <p:cNvSpPr>
                    <a:spLocks noChangeArrowheads="1"/>
                  </p:cNvSpPr>
                  <p:nvPr/>
                </p:nvSpPr>
                <p:spPr bwMode="auto">
                  <a:xfrm flipV="1">
                    <a:off x="1744" y="3742"/>
                    <a:ext cx="200"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25" name="Rectangle 99"/>
                  <p:cNvSpPr>
                    <a:spLocks noChangeArrowheads="1"/>
                  </p:cNvSpPr>
                  <p:nvPr/>
                </p:nvSpPr>
                <p:spPr bwMode="auto">
                  <a:xfrm flipV="1">
                    <a:off x="2264" y="3862"/>
                    <a:ext cx="104"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718926" name="Group 103"/>
                <p:cNvGrpSpPr>
                  <a:grpSpLocks/>
                </p:cNvGrpSpPr>
                <p:nvPr/>
              </p:nvGrpSpPr>
              <p:grpSpPr bwMode="auto">
                <a:xfrm>
                  <a:off x="1272" y="3662"/>
                  <a:ext cx="776" cy="402"/>
                  <a:chOff x="1592" y="3654"/>
                  <a:chExt cx="776" cy="402"/>
                </a:xfrm>
              </p:grpSpPr>
              <p:sp>
                <p:nvSpPr>
                  <p:cNvPr id="718927" name="Rectangle 104"/>
                  <p:cNvSpPr>
                    <a:spLocks noChangeArrowheads="1"/>
                  </p:cNvSpPr>
                  <p:nvPr/>
                </p:nvSpPr>
                <p:spPr bwMode="auto">
                  <a:xfrm flipV="1">
                    <a:off x="1592" y="3654"/>
                    <a:ext cx="352" cy="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28" name="Freeform 105"/>
                  <p:cNvSpPr>
                    <a:spLocks noChangeAspect="1"/>
                  </p:cNvSpPr>
                  <p:nvPr/>
                </p:nvSpPr>
                <p:spPr bwMode="auto">
                  <a:xfrm flipV="1">
                    <a:off x="1754" y="3784"/>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29" name="Freeform 106"/>
                  <p:cNvSpPr>
                    <a:spLocks noChangeAspect="1"/>
                  </p:cNvSpPr>
                  <p:nvPr/>
                </p:nvSpPr>
                <p:spPr bwMode="auto">
                  <a:xfrm>
                    <a:off x="2050" y="3920"/>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30" name="Rectangle 107"/>
                  <p:cNvSpPr>
                    <a:spLocks noChangeArrowheads="1"/>
                  </p:cNvSpPr>
                  <p:nvPr/>
                </p:nvSpPr>
                <p:spPr bwMode="auto">
                  <a:xfrm flipV="1">
                    <a:off x="1744" y="3742"/>
                    <a:ext cx="200"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31" name="Rectangle 108"/>
                  <p:cNvSpPr>
                    <a:spLocks noChangeArrowheads="1"/>
                  </p:cNvSpPr>
                  <p:nvPr/>
                </p:nvSpPr>
                <p:spPr bwMode="auto">
                  <a:xfrm flipV="1">
                    <a:off x="2264" y="3862"/>
                    <a:ext cx="104"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718932" name="Group 109"/>
                <p:cNvGrpSpPr>
                  <a:grpSpLocks/>
                </p:cNvGrpSpPr>
                <p:nvPr/>
              </p:nvGrpSpPr>
              <p:grpSpPr bwMode="auto">
                <a:xfrm>
                  <a:off x="952" y="3654"/>
                  <a:ext cx="776" cy="402"/>
                  <a:chOff x="1592" y="3654"/>
                  <a:chExt cx="776" cy="402"/>
                </a:xfrm>
              </p:grpSpPr>
              <p:sp>
                <p:nvSpPr>
                  <p:cNvPr id="718933" name="Rectangle 110"/>
                  <p:cNvSpPr>
                    <a:spLocks noChangeArrowheads="1"/>
                  </p:cNvSpPr>
                  <p:nvPr/>
                </p:nvSpPr>
                <p:spPr bwMode="auto">
                  <a:xfrm flipV="1">
                    <a:off x="1592" y="3654"/>
                    <a:ext cx="352" cy="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34" name="Freeform 111"/>
                  <p:cNvSpPr>
                    <a:spLocks noChangeAspect="1"/>
                  </p:cNvSpPr>
                  <p:nvPr/>
                </p:nvSpPr>
                <p:spPr bwMode="auto">
                  <a:xfrm flipV="1">
                    <a:off x="1754" y="3784"/>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35" name="Freeform 112"/>
                  <p:cNvSpPr>
                    <a:spLocks noChangeAspect="1"/>
                  </p:cNvSpPr>
                  <p:nvPr/>
                </p:nvSpPr>
                <p:spPr bwMode="auto">
                  <a:xfrm>
                    <a:off x="2050" y="3920"/>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36" name="Rectangle 113"/>
                  <p:cNvSpPr>
                    <a:spLocks noChangeArrowheads="1"/>
                  </p:cNvSpPr>
                  <p:nvPr/>
                </p:nvSpPr>
                <p:spPr bwMode="auto">
                  <a:xfrm flipV="1">
                    <a:off x="1744" y="3742"/>
                    <a:ext cx="200"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37" name="Rectangle 114"/>
                  <p:cNvSpPr>
                    <a:spLocks noChangeArrowheads="1"/>
                  </p:cNvSpPr>
                  <p:nvPr/>
                </p:nvSpPr>
                <p:spPr bwMode="auto">
                  <a:xfrm flipV="1">
                    <a:off x="2264" y="3862"/>
                    <a:ext cx="104"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grpSp>
            <p:nvGrpSpPr>
              <p:cNvPr id="718938" name="Group 115"/>
              <p:cNvGrpSpPr>
                <a:grpSpLocks/>
              </p:cNvGrpSpPr>
              <p:nvPr/>
            </p:nvGrpSpPr>
            <p:grpSpPr bwMode="auto">
              <a:xfrm>
                <a:off x="632" y="3654"/>
                <a:ext cx="776" cy="402"/>
                <a:chOff x="1592" y="3654"/>
                <a:chExt cx="776" cy="402"/>
              </a:xfrm>
            </p:grpSpPr>
            <p:sp>
              <p:nvSpPr>
                <p:cNvPr id="718939" name="Rectangle 116"/>
                <p:cNvSpPr>
                  <a:spLocks noChangeArrowheads="1"/>
                </p:cNvSpPr>
                <p:nvPr/>
              </p:nvSpPr>
              <p:spPr bwMode="auto">
                <a:xfrm flipV="1">
                  <a:off x="1592" y="3654"/>
                  <a:ext cx="352" cy="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40" name="Freeform 117"/>
                <p:cNvSpPr>
                  <a:spLocks noChangeAspect="1"/>
                </p:cNvSpPr>
                <p:nvPr/>
              </p:nvSpPr>
              <p:spPr bwMode="auto">
                <a:xfrm flipV="1">
                  <a:off x="1754" y="3784"/>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41" name="Freeform 118"/>
                <p:cNvSpPr>
                  <a:spLocks noChangeAspect="1"/>
                </p:cNvSpPr>
                <p:nvPr/>
              </p:nvSpPr>
              <p:spPr bwMode="auto">
                <a:xfrm>
                  <a:off x="2050" y="3920"/>
                  <a:ext cx="297" cy="136"/>
                </a:xfrm>
                <a:custGeom>
                  <a:avLst/>
                  <a:gdLst>
                    <a:gd name="T0" fmla="*/ 0 w 530"/>
                    <a:gd name="T1" fmla="*/ 0 h 363"/>
                    <a:gd name="T2" fmla="*/ 21 w 530"/>
                    <a:gd name="T3" fmla="*/ 12 h 363"/>
                    <a:gd name="T4" fmla="*/ 39 w 530"/>
                    <a:gd name="T5" fmla="*/ 18 h 363"/>
                    <a:gd name="T6" fmla="*/ 43 w 530"/>
                    <a:gd name="T7" fmla="*/ 19 h 363"/>
                    <a:gd name="T8" fmla="*/ 48 w 530"/>
                    <a:gd name="T9" fmla="*/ 19 h 363"/>
                    <a:gd name="T10" fmla="*/ 55 w 530"/>
                    <a:gd name="T11" fmla="*/ 18 h 363"/>
                    <a:gd name="T12" fmla="*/ 63 w 530"/>
                    <a:gd name="T13" fmla="*/ 16 h 363"/>
                    <a:gd name="T14" fmla="*/ 71 w 530"/>
                    <a:gd name="T15" fmla="*/ 13 h 363"/>
                    <a:gd name="T16" fmla="*/ 82 w 530"/>
                    <a:gd name="T17" fmla="*/ 7 h 363"/>
                    <a:gd name="T18" fmla="*/ 93 w 530"/>
                    <a:gd name="T19" fmla="*/ 0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0"/>
                    <a:gd name="T31" fmla="*/ 0 h 363"/>
                    <a:gd name="T32" fmla="*/ 530 w 530"/>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0" h="363">
                      <a:moveTo>
                        <a:pt x="0" y="0"/>
                      </a:moveTo>
                      <a:cubicBezTo>
                        <a:pt x="41" y="81"/>
                        <a:pt x="83" y="163"/>
                        <a:pt x="120" y="220"/>
                      </a:cubicBezTo>
                      <a:cubicBezTo>
                        <a:pt x="157" y="277"/>
                        <a:pt x="199" y="317"/>
                        <a:pt x="220" y="340"/>
                      </a:cubicBezTo>
                      <a:cubicBezTo>
                        <a:pt x="241" y="363"/>
                        <a:pt x="237" y="356"/>
                        <a:pt x="246" y="359"/>
                      </a:cubicBezTo>
                      <a:cubicBezTo>
                        <a:pt x="255" y="362"/>
                        <a:pt x="262" y="359"/>
                        <a:pt x="273" y="356"/>
                      </a:cubicBezTo>
                      <a:cubicBezTo>
                        <a:pt x="284" y="353"/>
                        <a:pt x="296" y="349"/>
                        <a:pt x="310" y="340"/>
                      </a:cubicBezTo>
                      <a:cubicBezTo>
                        <a:pt x="324" y="331"/>
                        <a:pt x="345" y="317"/>
                        <a:pt x="360" y="300"/>
                      </a:cubicBezTo>
                      <a:cubicBezTo>
                        <a:pt x="375" y="283"/>
                        <a:pt x="382" y="268"/>
                        <a:pt x="400" y="240"/>
                      </a:cubicBezTo>
                      <a:cubicBezTo>
                        <a:pt x="418" y="212"/>
                        <a:pt x="448" y="170"/>
                        <a:pt x="470" y="130"/>
                      </a:cubicBezTo>
                      <a:cubicBezTo>
                        <a:pt x="492" y="90"/>
                        <a:pt x="520" y="22"/>
                        <a:pt x="53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8942" name="Rectangle 119"/>
                <p:cNvSpPr>
                  <a:spLocks noChangeArrowheads="1"/>
                </p:cNvSpPr>
                <p:nvPr/>
              </p:nvSpPr>
              <p:spPr bwMode="auto">
                <a:xfrm flipV="1">
                  <a:off x="1744" y="3742"/>
                  <a:ext cx="200"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43" name="Rectangle 120"/>
                <p:cNvSpPr>
                  <a:spLocks noChangeArrowheads="1"/>
                </p:cNvSpPr>
                <p:nvPr/>
              </p:nvSpPr>
              <p:spPr bwMode="auto">
                <a:xfrm flipV="1">
                  <a:off x="2264" y="3862"/>
                  <a:ext cx="104" cy="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sp>
          <p:nvSpPr>
            <p:cNvPr id="718944" name="Line 121"/>
            <p:cNvSpPr>
              <a:spLocks noChangeShapeType="1"/>
            </p:cNvSpPr>
            <p:nvPr/>
          </p:nvSpPr>
          <p:spPr bwMode="auto">
            <a:xfrm rot="3240000">
              <a:off x="3579" y="3375"/>
              <a:ext cx="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45" name="Line 125"/>
            <p:cNvSpPr>
              <a:spLocks noChangeAspect="1" noChangeShapeType="1"/>
            </p:cNvSpPr>
            <p:nvPr/>
          </p:nvSpPr>
          <p:spPr bwMode="auto">
            <a:xfrm>
              <a:off x="3218" y="3020"/>
              <a:ext cx="0" cy="689"/>
            </a:xfrm>
            <a:prstGeom prst="line">
              <a:avLst/>
            </a:prstGeom>
            <a:noFill/>
            <a:ln w="63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718946" name="Line 126"/>
            <p:cNvSpPr>
              <a:spLocks noChangeShapeType="1"/>
            </p:cNvSpPr>
            <p:nvPr/>
          </p:nvSpPr>
          <p:spPr bwMode="auto">
            <a:xfrm>
              <a:off x="3218" y="3390"/>
              <a:ext cx="1514"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8947" name="Line 128"/>
            <p:cNvSpPr>
              <a:spLocks noChangeShapeType="1"/>
            </p:cNvSpPr>
            <p:nvPr/>
          </p:nvSpPr>
          <p:spPr bwMode="auto">
            <a:xfrm>
              <a:off x="3536" y="1944"/>
              <a:ext cx="0" cy="174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48" name="Text Box 134"/>
            <p:cNvSpPr txBox="1">
              <a:spLocks noChangeAspect="1" noChangeArrowheads="1"/>
            </p:cNvSpPr>
            <p:nvPr/>
          </p:nvSpPr>
          <p:spPr bwMode="auto">
            <a:xfrm>
              <a:off x="3014" y="3273"/>
              <a:ext cx="36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O</a:t>
              </a:r>
              <a:endParaRPr lang="en-US" altLang="zh-CN">
                <a:latin typeface="Times New Roman" panose="02020603050405020304" pitchFamily="18" charset="0"/>
              </a:endParaRPr>
            </a:p>
          </p:txBody>
        </p:sp>
        <p:sp>
          <p:nvSpPr>
            <p:cNvPr id="718949" name="Line 135"/>
            <p:cNvSpPr>
              <a:spLocks noChangeShapeType="1"/>
            </p:cNvSpPr>
            <p:nvPr/>
          </p:nvSpPr>
          <p:spPr bwMode="auto">
            <a:xfrm>
              <a:off x="3848" y="1936"/>
              <a:ext cx="0" cy="174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50" name="Line 136"/>
            <p:cNvSpPr>
              <a:spLocks noChangeShapeType="1"/>
            </p:cNvSpPr>
            <p:nvPr/>
          </p:nvSpPr>
          <p:spPr bwMode="auto">
            <a:xfrm>
              <a:off x="4168" y="1944"/>
              <a:ext cx="0" cy="174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51" name="Line 137"/>
            <p:cNvSpPr>
              <a:spLocks noChangeShapeType="1"/>
            </p:cNvSpPr>
            <p:nvPr/>
          </p:nvSpPr>
          <p:spPr bwMode="auto">
            <a:xfrm>
              <a:off x="4480" y="1944"/>
              <a:ext cx="0" cy="1746"/>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52" name="Line 138"/>
            <p:cNvSpPr>
              <a:spLocks noChangeShapeType="1"/>
            </p:cNvSpPr>
            <p:nvPr/>
          </p:nvSpPr>
          <p:spPr bwMode="auto">
            <a:xfrm rot="3240000">
              <a:off x="3896" y="3384"/>
              <a:ext cx="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53" name="Line 139"/>
            <p:cNvSpPr>
              <a:spLocks noChangeShapeType="1"/>
            </p:cNvSpPr>
            <p:nvPr/>
          </p:nvSpPr>
          <p:spPr bwMode="auto">
            <a:xfrm rot="3240000">
              <a:off x="4215" y="3376"/>
              <a:ext cx="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54" name="Rectangle 140"/>
            <p:cNvSpPr>
              <a:spLocks noChangeArrowheads="1"/>
            </p:cNvSpPr>
            <p:nvPr/>
          </p:nvSpPr>
          <p:spPr bwMode="auto">
            <a:xfrm>
              <a:off x="4488" y="2624"/>
              <a:ext cx="120" cy="1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55" name="Rectangle 141"/>
            <p:cNvSpPr>
              <a:spLocks noChangeArrowheads="1"/>
            </p:cNvSpPr>
            <p:nvPr/>
          </p:nvSpPr>
          <p:spPr bwMode="auto">
            <a:xfrm>
              <a:off x="4496" y="3448"/>
              <a:ext cx="120" cy="1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8956" name="Text Box 142"/>
            <p:cNvSpPr txBox="1">
              <a:spLocks noChangeAspect="1" noChangeArrowheads="1"/>
            </p:cNvSpPr>
            <p:nvPr/>
          </p:nvSpPr>
          <p:spPr bwMode="auto">
            <a:xfrm>
              <a:off x="4567" y="2575"/>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718957" name="Text Box 143"/>
            <p:cNvSpPr txBox="1">
              <a:spLocks noChangeAspect="1" noChangeArrowheads="1"/>
            </p:cNvSpPr>
            <p:nvPr/>
          </p:nvSpPr>
          <p:spPr bwMode="auto">
            <a:xfrm>
              <a:off x="4591" y="3351"/>
              <a:ext cx="38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t</a:t>
              </a:r>
              <a:endParaRPr lang="en-US" altLang="zh-CN">
                <a:latin typeface="Times New Roman" panose="02020603050405020304" pitchFamily="18" charset="0"/>
              </a:endParaRPr>
            </a:p>
          </p:txBody>
        </p:sp>
      </p:grpSp>
      <p:grpSp>
        <p:nvGrpSpPr>
          <p:cNvPr id="718958" name="Group 148"/>
          <p:cNvGrpSpPr>
            <a:grpSpLocks/>
          </p:cNvGrpSpPr>
          <p:nvPr/>
        </p:nvGrpSpPr>
        <p:grpSpPr bwMode="auto">
          <a:xfrm>
            <a:off x="1489076" y="4931581"/>
            <a:ext cx="3549650" cy="461963"/>
            <a:chOff x="102" y="3381"/>
            <a:chExt cx="2236" cy="291"/>
          </a:xfrm>
        </p:grpSpPr>
        <p:sp>
          <p:nvSpPr>
            <p:cNvPr id="718959" name="Text Box 145"/>
            <p:cNvSpPr txBox="1">
              <a:spLocks noChangeArrowheads="1"/>
            </p:cNvSpPr>
            <p:nvPr/>
          </p:nvSpPr>
          <p:spPr bwMode="auto">
            <a:xfrm>
              <a:off x="102" y="3381"/>
              <a:ext cx="22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Times New Roman" panose="02020603050405020304" pitchFamily="18" charset="0"/>
                  <a:cs typeface="Times New Roman" panose="02020603050405020304" pitchFamily="18" charset="0"/>
                </a:rPr>
                <a:t>输出信号与</a:t>
              </a:r>
              <a:r>
                <a:rPr lang="en-US" altLang="zh-CN" sz="2400" dirty="0">
                  <a:latin typeface="Times New Roman" panose="02020603050405020304" pitchFamily="18" charset="0"/>
                  <a:cs typeface="Times New Roman" panose="02020603050405020304" pitchFamily="18" charset="0"/>
                </a:rPr>
                <a:t>cos    </a:t>
              </a:r>
              <a:r>
                <a:rPr lang="zh-CN" altLang="en-US" sz="2400" dirty="0">
                  <a:latin typeface="Times New Roman" panose="02020603050405020304" pitchFamily="18" charset="0"/>
                  <a:cs typeface="Times New Roman" panose="02020603050405020304" pitchFamily="18" charset="0"/>
                </a:rPr>
                <a:t>成正比</a:t>
              </a:r>
            </a:p>
          </p:txBody>
        </p:sp>
        <p:graphicFrame>
          <p:nvGraphicFramePr>
            <p:cNvPr id="718960" name="Object 112"/>
            <p:cNvGraphicFramePr>
              <a:graphicFrameLocks noChangeAspect="1"/>
            </p:cNvGraphicFramePr>
            <p:nvPr/>
          </p:nvGraphicFramePr>
          <p:xfrm>
            <a:off x="1360" y="3469"/>
            <a:ext cx="146" cy="166"/>
          </p:xfrm>
          <a:graphic>
            <a:graphicData uri="http://schemas.openxmlformats.org/presentationml/2006/ole">
              <mc:AlternateContent xmlns:mc="http://schemas.openxmlformats.org/markup-compatibility/2006">
                <mc:Choice xmlns:v="urn:schemas-microsoft-com:vml" Requires="v">
                  <p:oleObj name="Equation" r:id="rId2" imgW="139579" imgH="164957" progId="Equation.DSMT4">
                    <p:embed/>
                  </p:oleObj>
                </mc:Choice>
                <mc:Fallback>
                  <p:oleObj name="Equation" r:id="rId2" imgW="139579" imgH="164957" progId="Equation.DSMT4">
                    <p:embed/>
                    <p:pic>
                      <p:nvPicPr>
                        <p:cNvPr id="718960" name="Object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 y="3469"/>
                          <a:ext cx="14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8961" name="Rectangle 152"/>
          <p:cNvSpPr>
            <a:spLocks noChangeArrowheads="1"/>
          </p:cNvSpPr>
          <p:nvPr/>
        </p:nvSpPr>
        <p:spPr bwMode="auto">
          <a:xfrm>
            <a:off x="1489076" y="5482439"/>
            <a:ext cx="8450263"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0"/>
              </a:spcBef>
            </a:pPr>
            <a:r>
              <a:rPr kumimoji="1" lang="zh-CN" altLang="en-US" sz="2400" dirty="0">
                <a:solidFill>
                  <a:srgbClr val="030301"/>
                </a:solidFill>
                <a:latin typeface="Times New Roman" panose="02020603050405020304" pitchFamily="18" charset="0"/>
                <a:cs typeface="Times New Roman" panose="02020603050405020304" pitchFamily="18" charset="0"/>
              </a:rPr>
              <a:t>输出信号同时受调相信号幅值的影响。 </a:t>
            </a:r>
          </a:p>
        </p:txBody>
      </p:sp>
    </p:spTree>
    <p:extLst>
      <p:ext uri="{BB962C8B-B14F-4D97-AF65-F5344CB8AC3E}">
        <p14:creationId xmlns:p14="http://schemas.microsoft.com/office/powerpoint/2010/main" val="25621052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EDE01-DFCE-40E3-B7B8-F1E3523FD21F}"/>
              </a:ext>
            </a:extLst>
          </p:cNvPr>
          <p:cNvSpPr>
            <a:spLocks noGrp="1"/>
          </p:cNvSpPr>
          <p:nvPr>
            <p:ph type="title"/>
          </p:nvPr>
        </p:nvSpPr>
        <p:spPr>
          <a:xfrm>
            <a:off x="4894384" y="1201033"/>
            <a:ext cx="7417778" cy="899392"/>
          </a:xfrm>
        </p:spPr>
        <p:txBody>
          <a:bodyPr>
            <a:normAutofit/>
          </a:bodyPr>
          <a:lstStyle/>
          <a:p>
            <a:r>
              <a:rPr lang="en-US" altLang="zh-CN" sz="4000" b="1" dirty="0">
                <a:latin typeface="微软雅黑" panose="020B0503020204020204" pitchFamily="34" charset="-122"/>
                <a:ea typeface="微软雅黑" panose="020B0503020204020204" pitchFamily="34" charset="-122"/>
              </a:rPr>
              <a:t>4.1  </a:t>
            </a:r>
            <a:r>
              <a:rPr lang="zh-CN" altLang="en-US" sz="4000" b="1" dirty="0">
                <a:latin typeface="微软雅黑" panose="020B0503020204020204" pitchFamily="34" charset="-122"/>
                <a:ea typeface="微软雅黑" panose="020B0503020204020204" pitchFamily="34" charset="-122"/>
              </a:rPr>
              <a:t>调幅式测量电路</a:t>
            </a:r>
          </a:p>
        </p:txBody>
      </p:sp>
      <p:sp>
        <p:nvSpPr>
          <p:cNvPr id="3" name="内容占位符 2">
            <a:extLst>
              <a:ext uri="{FF2B5EF4-FFF2-40B4-BE49-F238E27FC236}">
                <a16:creationId xmlns:a16="http://schemas.microsoft.com/office/drawing/2014/main" id="{FFD5FF3C-E64F-47EB-B54C-222AE66F8CEC}"/>
              </a:ext>
            </a:extLst>
          </p:cNvPr>
          <p:cNvSpPr>
            <a:spLocks noGrp="1"/>
          </p:cNvSpPr>
          <p:nvPr>
            <p:ph idx="4294967295"/>
          </p:nvPr>
        </p:nvSpPr>
        <p:spPr>
          <a:xfrm>
            <a:off x="4894384" y="2350848"/>
            <a:ext cx="7417778" cy="3306119"/>
          </a:xfrm>
        </p:spPr>
        <p:txBody>
          <a:bodyPr>
            <a:normAutofit/>
          </a:bodyPr>
          <a:lstStyle/>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4.1.1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调幅原理与方法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4.1.2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包络检波电路</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4.1.3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相敏检波电路</a:t>
            </a:r>
          </a:p>
          <a:p>
            <a:pPr marL="0" indent="0">
              <a:buNone/>
            </a:pP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1840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、相敏检波电路检相</a:t>
            </a:r>
          </a:p>
        </p:txBody>
      </p:sp>
      <p:sp>
        <p:nvSpPr>
          <p:cNvPr id="3" name="内容占位符 2">
            <a:extLst>
              <a:ext uri="{FF2B5EF4-FFF2-40B4-BE49-F238E27FC236}">
                <a16:creationId xmlns:a16="http://schemas.microsoft.com/office/drawing/2014/main" id="{60E17485-E851-4458-838E-49D5451F7A9F}"/>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相加式相敏检波电路</a:t>
            </a:r>
          </a:p>
        </p:txBody>
      </p:sp>
      <p:graphicFrame>
        <p:nvGraphicFramePr>
          <p:cNvPr id="719877" name="Object 5"/>
          <p:cNvGraphicFramePr>
            <a:graphicFrameLocks noChangeAspect="1"/>
          </p:cNvGraphicFramePr>
          <p:nvPr>
            <p:extLst>
              <p:ext uri="{D42A27DB-BD31-4B8C-83A1-F6EECF244321}">
                <p14:modId xmlns:p14="http://schemas.microsoft.com/office/powerpoint/2010/main" val="3612483042"/>
              </p:ext>
            </p:extLst>
          </p:nvPr>
        </p:nvGraphicFramePr>
        <p:xfrm>
          <a:off x="1935262" y="2891631"/>
          <a:ext cx="1514475" cy="415925"/>
        </p:xfrm>
        <a:graphic>
          <a:graphicData uri="http://schemas.openxmlformats.org/presentationml/2006/ole">
            <mc:AlternateContent xmlns:mc="http://schemas.openxmlformats.org/markup-compatibility/2006">
              <mc:Choice xmlns:v="urn:schemas-microsoft-com:vml" Requires="v">
                <p:oleObj name="Equation" r:id="rId2" imgW="863225" imgH="241195" progId="Equation.DSMT4">
                  <p:embed/>
                </p:oleObj>
              </mc:Choice>
              <mc:Fallback>
                <p:oleObj name="Equation" r:id="rId2" imgW="863225" imgH="241195" progId="Equation.DSMT4">
                  <p:embed/>
                  <p:pic>
                    <p:nvPicPr>
                      <p:cNvPr id="7198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62" y="2891631"/>
                        <a:ext cx="1514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878" name="Object 6"/>
          <p:cNvGraphicFramePr>
            <a:graphicFrameLocks noChangeAspect="1"/>
          </p:cNvGraphicFramePr>
          <p:nvPr>
            <p:extLst>
              <p:ext uri="{D42A27DB-BD31-4B8C-83A1-F6EECF244321}">
                <p14:modId xmlns:p14="http://schemas.microsoft.com/office/powerpoint/2010/main" val="2925077216"/>
              </p:ext>
            </p:extLst>
          </p:nvPr>
        </p:nvGraphicFramePr>
        <p:xfrm>
          <a:off x="1859061" y="3328193"/>
          <a:ext cx="1593850" cy="428625"/>
        </p:xfrm>
        <a:graphic>
          <a:graphicData uri="http://schemas.openxmlformats.org/presentationml/2006/ole">
            <mc:AlternateContent xmlns:mc="http://schemas.openxmlformats.org/markup-compatibility/2006">
              <mc:Choice xmlns:v="urn:schemas-microsoft-com:vml" Requires="v">
                <p:oleObj name="Equation" r:id="rId4" imgW="888614" imgH="241195" progId="Equation.DSMT4">
                  <p:embed/>
                </p:oleObj>
              </mc:Choice>
              <mc:Fallback>
                <p:oleObj name="Equation" r:id="rId4" imgW="888614" imgH="241195" progId="Equation.DSMT4">
                  <p:embed/>
                  <p:pic>
                    <p:nvPicPr>
                      <p:cNvPr id="719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061" y="3328193"/>
                        <a:ext cx="1593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9879" name="Rectangle 134"/>
          <p:cNvSpPr>
            <a:spLocks noChangeArrowheads="1"/>
          </p:cNvSpPr>
          <p:nvPr/>
        </p:nvSpPr>
        <p:spPr bwMode="auto">
          <a:xfrm>
            <a:off x="955181" y="2086698"/>
            <a:ext cx="5897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Times New Roman" panose="02020603050405020304" pitchFamily="18" charset="0"/>
                <a:cs typeface="Times New Roman" panose="02020603050405020304" pitchFamily="18" charset="0"/>
              </a:rPr>
              <a:t>作用在两个二极管</a:t>
            </a:r>
            <a:r>
              <a:rPr lang="en-US" altLang="zh-CN" sz="2400" dirty="0">
                <a:latin typeface="Times New Roman" panose="02020603050405020304" pitchFamily="18" charset="0"/>
                <a:cs typeface="Times New Roman" panose="02020603050405020304" pitchFamily="18" charset="0"/>
              </a:rPr>
              <a:t>VD</a:t>
            </a:r>
            <a:r>
              <a:rPr lang="en-US" altLang="zh-CN" sz="2400" baseline="-30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VD</a:t>
            </a:r>
            <a:r>
              <a:rPr lang="en-US" altLang="zh-CN" sz="2400" baseline="-30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的电压分别为</a:t>
            </a:r>
          </a:p>
        </p:txBody>
      </p:sp>
      <p:sp>
        <p:nvSpPr>
          <p:cNvPr id="719880" name="Rectangle 138"/>
          <p:cNvSpPr>
            <a:spLocks noChangeArrowheads="1"/>
          </p:cNvSpPr>
          <p:nvPr/>
        </p:nvSpPr>
        <p:spPr bwMode="auto">
          <a:xfrm>
            <a:off x="1558926" y="32410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aphicFrame>
        <p:nvGraphicFramePr>
          <p:cNvPr id="719881" name="Object 9"/>
          <p:cNvGraphicFramePr>
            <a:graphicFrameLocks noChangeAspect="1"/>
          </p:cNvGraphicFramePr>
          <p:nvPr/>
        </p:nvGraphicFramePr>
        <p:xfrm>
          <a:off x="1884363" y="4702176"/>
          <a:ext cx="4730750" cy="523875"/>
        </p:xfrm>
        <a:graphic>
          <a:graphicData uri="http://schemas.openxmlformats.org/presentationml/2006/ole">
            <mc:AlternateContent xmlns:mc="http://schemas.openxmlformats.org/markup-compatibility/2006">
              <mc:Choice xmlns:v="urn:schemas-microsoft-com:vml" Requires="v">
                <p:oleObj name="Equation" r:id="rId6" imgW="2755900" imgH="304800" progId="Equation.DSMT4">
                  <p:embed/>
                </p:oleObj>
              </mc:Choice>
              <mc:Fallback>
                <p:oleObj name="Equation" r:id="rId6" imgW="2755900" imgH="304800" progId="Equation.DSMT4">
                  <p:embed/>
                  <p:pic>
                    <p:nvPicPr>
                      <p:cNvPr id="71988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4363" y="4702176"/>
                        <a:ext cx="473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9882" name="Rectangle 140"/>
          <p:cNvSpPr>
            <a:spLocks noChangeArrowheads="1"/>
          </p:cNvSpPr>
          <p:nvPr/>
        </p:nvSpPr>
        <p:spPr bwMode="auto">
          <a:xfrm>
            <a:off x="1558926" y="32410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aphicFrame>
        <p:nvGraphicFramePr>
          <p:cNvPr id="719883" name="Object 11"/>
          <p:cNvGraphicFramePr>
            <a:graphicFrameLocks noChangeAspect="1"/>
          </p:cNvGraphicFramePr>
          <p:nvPr/>
        </p:nvGraphicFramePr>
        <p:xfrm>
          <a:off x="1909763" y="5299075"/>
          <a:ext cx="4716462" cy="527050"/>
        </p:xfrm>
        <a:graphic>
          <a:graphicData uri="http://schemas.openxmlformats.org/presentationml/2006/ole">
            <mc:AlternateContent xmlns:mc="http://schemas.openxmlformats.org/markup-compatibility/2006">
              <mc:Choice xmlns:v="urn:schemas-microsoft-com:vml" Requires="v">
                <p:oleObj name="Equation" r:id="rId8" imgW="2768600" imgH="304800" progId="Equation.DSMT4">
                  <p:embed/>
                </p:oleObj>
              </mc:Choice>
              <mc:Fallback>
                <p:oleObj name="Equation" r:id="rId8" imgW="2768600" imgH="304800" progId="Equation.DSMT4">
                  <p:embed/>
                  <p:pic>
                    <p:nvPicPr>
                      <p:cNvPr id="71988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9763" y="5299075"/>
                        <a:ext cx="47164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9884" name="Text Box 65"/>
          <p:cNvSpPr txBox="1">
            <a:spLocks noChangeAspect="1" noChangeArrowheads="1"/>
          </p:cNvSpPr>
          <p:nvPr/>
        </p:nvSpPr>
        <p:spPr bwMode="auto">
          <a:xfrm>
            <a:off x="9932988" y="3873500"/>
            <a:ext cx="6143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o</a:t>
            </a:r>
            <a:endParaRPr lang="en-US" altLang="zh-CN">
              <a:latin typeface="Times New Roman" panose="02020603050405020304" pitchFamily="18" charset="0"/>
            </a:endParaRPr>
          </a:p>
        </p:txBody>
      </p:sp>
      <p:grpSp>
        <p:nvGrpSpPr>
          <p:cNvPr id="719885" name="Group 169"/>
          <p:cNvGrpSpPr>
            <a:grpSpLocks/>
          </p:cNvGrpSpPr>
          <p:nvPr/>
        </p:nvGrpSpPr>
        <p:grpSpPr bwMode="auto">
          <a:xfrm>
            <a:off x="7065963" y="1835150"/>
            <a:ext cx="4135437" cy="4076700"/>
            <a:chOff x="2928" y="1487"/>
            <a:chExt cx="2605" cy="2568"/>
          </a:xfrm>
        </p:grpSpPr>
        <p:sp>
          <p:nvSpPr>
            <p:cNvPr id="719886" name="Text Box 9"/>
            <p:cNvSpPr txBox="1">
              <a:spLocks noChangeAspect="1" noChangeArrowheads="1"/>
            </p:cNvSpPr>
            <p:nvPr/>
          </p:nvSpPr>
          <p:spPr bwMode="auto">
            <a:xfrm>
              <a:off x="4628" y="1487"/>
              <a:ext cx="3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endParaRPr lang="en-US" altLang="zh-CN">
                <a:latin typeface="Times New Roman" panose="02020603050405020304" pitchFamily="18" charset="0"/>
              </a:endParaRPr>
            </a:p>
          </p:txBody>
        </p:sp>
        <p:sp>
          <p:nvSpPr>
            <p:cNvPr id="719887" name="Text Box 10"/>
            <p:cNvSpPr txBox="1">
              <a:spLocks noChangeAspect="1" noChangeArrowheads="1"/>
            </p:cNvSpPr>
            <p:nvPr/>
          </p:nvSpPr>
          <p:spPr bwMode="auto">
            <a:xfrm>
              <a:off x="3363" y="1517"/>
              <a:ext cx="2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a</a:t>
              </a:r>
              <a:endParaRPr lang="en-US" altLang="zh-CN">
                <a:latin typeface="Times New Roman" panose="02020603050405020304" pitchFamily="18" charset="0"/>
              </a:endParaRPr>
            </a:p>
          </p:txBody>
        </p:sp>
        <p:sp>
          <p:nvSpPr>
            <p:cNvPr id="719888" name="Line 11"/>
            <p:cNvSpPr>
              <a:spLocks noChangeAspect="1" noChangeShapeType="1"/>
            </p:cNvSpPr>
            <p:nvPr/>
          </p:nvSpPr>
          <p:spPr bwMode="auto">
            <a:xfrm>
              <a:off x="3427" y="2155"/>
              <a:ext cx="0" cy="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89" name="Oval 12"/>
            <p:cNvSpPr>
              <a:spLocks noChangeAspect="1" noChangeArrowheads="1"/>
            </p:cNvSpPr>
            <p:nvPr/>
          </p:nvSpPr>
          <p:spPr bwMode="auto">
            <a:xfrm>
              <a:off x="3078" y="2683"/>
              <a:ext cx="51" cy="5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890" name="Oval 13"/>
            <p:cNvSpPr>
              <a:spLocks noChangeAspect="1" noChangeArrowheads="1"/>
            </p:cNvSpPr>
            <p:nvPr/>
          </p:nvSpPr>
          <p:spPr bwMode="auto">
            <a:xfrm>
              <a:off x="3085" y="2240"/>
              <a:ext cx="51" cy="5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891" name="Text Box 14"/>
            <p:cNvSpPr txBox="1">
              <a:spLocks noChangeAspect="1" noChangeArrowheads="1"/>
            </p:cNvSpPr>
            <p:nvPr/>
          </p:nvSpPr>
          <p:spPr bwMode="auto">
            <a:xfrm>
              <a:off x="2928" y="2362"/>
              <a:ext cx="38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719892" name="Text Box 15"/>
            <p:cNvSpPr txBox="1">
              <a:spLocks noChangeAspect="1" noChangeArrowheads="1"/>
            </p:cNvSpPr>
            <p:nvPr/>
          </p:nvSpPr>
          <p:spPr bwMode="auto">
            <a:xfrm>
              <a:off x="3189" y="2037"/>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T</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19893" name="Line 16"/>
            <p:cNvSpPr>
              <a:spLocks noChangeAspect="1" noChangeShapeType="1"/>
            </p:cNvSpPr>
            <p:nvPr/>
          </p:nvSpPr>
          <p:spPr bwMode="auto">
            <a:xfrm rot="10800000">
              <a:off x="3130" y="2271"/>
              <a:ext cx="1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94" name="Line 17"/>
            <p:cNvSpPr>
              <a:spLocks noChangeAspect="1" noChangeShapeType="1"/>
            </p:cNvSpPr>
            <p:nvPr/>
          </p:nvSpPr>
          <p:spPr bwMode="auto">
            <a:xfrm rot="10800000">
              <a:off x="3129" y="2710"/>
              <a:ext cx="1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9895" name="Group 18"/>
            <p:cNvGrpSpPr>
              <a:grpSpLocks noChangeAspect="1"/>
            </p:cNvGrpSpPr>
            <p:nvPr/>
          </p:nvGrpSpPr>
          <p:grpSpPr bwMode="auto">
            <a:xfrm flipV="1">
              <a:off x="3327" y="2270"/>
              <a:ext cx="55" cy="110"/>
              <a:chOff x="3653" y="4688"/>
              <a:chExt cx="72" cy="144"/>
            </a:xfrm>
          </p:grpSpPr>
          <p:sp>
            <p:nvSpPr>
              <p:cNvPr id="719896" name="Arc 1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897" name="Arc 2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898" name="Group 21"/>
            <p:cNvGrpSpPr>
              <a:grpSpLocks noChangeAspect="1"/>
            </p:cNvGrpSpPr>
            <p:nvPr/>
          </p:nvGrpSpPr>
          <p:grpSpPr bwMode="auto">
            <a:xfrm flipV="1">
              <a:off x="3327" y="2381"/>
              <a:ext cx="55" cy="109"/>
              <a:chOff x="3653" y="4688"/>
              <a:chExt cx="72" cy="144"/>
            </a:xfrm>
          </p:grpSpPr>
          <p:sp>
            <p:nvSpPr>
              <p:cNvPr id="719899" name="Arc 2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00" name="Arc 2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01" name="Group 24"/>
            <p:cNvGrpSpPr>
              <a:grpSpLocks noChangeAspect="1"/>
            </p:cNvGrpSpPr>
            <p:nvPr/>
          </p:nvGrpSpPr>
          <p:grpSpPr bwMode="auto">
            <a:xfrm flipV="1">
              <a:off x="3319" y="2490"/>
              <a:ext cx="54" cy="110"/>
              <a:chOff x="3653" y="4688"/>
              <a:chExt cx="72" cy="144"/>
            </a:xfrm>
          </p:grpSpPr>
          <p:sp>
            <p:nvSpPr>
              <p:cNvPr id="719902" name="Arc 2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03" name="Arc 2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04" name="Group 27"/>
            <p:cNvGrpSpPr>
              <a:grpSpLocks noChangeAspect="1"/>
            </p:cNvGrpSpPr>
            <p:nvPr/>
          </p:nvGrpSpPr>
          <p:grpSpPr bwMode="auto">
            <a:xfrm flipV="1">
              <a:off x="3321" y="2600"/>
              <a:ext cx="55" cy="109"/>
              <a:chOff x="3653" y="4688"/>
              <a:chExt cx="72" cy="144"/>
            </a:xfrm>
          </p:grpSpPr>
          <p:sp>
            <p:nvSpPr>
              <p:cNvPr id="719905" name="Arc 28"/>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06" name="Arc 29"/>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07" name="Group 30"/>
            <p:cNvGrpSpPr>
              <a:grpSpLocks noChangeAspect="1"/>
            </p:cNvGrpSpPr>
            <p:nvPr/>
          </p:nvGrpSpPr>
          <p:grpSpPr bwMode="auto">
            <a:xfrm flipH="1" flipV="1">
              <a:off x="3466" y="2119"/>
              <a:ext cx="56" cy="110"/>
              <a:chOff x="3653" y="4688"/>
              <a:chExt cx="72" cy="144"/>
            </a:xfrm>
          </p:grpSpPr>
          <p:sp>
            <p:nvSpPr>
              <p:cNvPr id="719908" name="Arc 31"/>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09" name="Arc 32"/>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10" name="Group 33"/>
            <p:cNvGrpSpPr>
              <a:grpSpLocks noChangeAspect="1"/>
            </p:cNvGrpSpPr>
            <p:nvPr/>
          </p:nvGrpSpPr>
          <p:grpSpPr bwMode="auto">
            <a:xfrm flipH="1" flipV="1">
              <a:off x="3466" y="2230"/>
              <a:ext cx="54" cy="109"/>
              <a:chOff x="3653" y="4688"/>
              <a:chExt cx="72" cy="144"/>
            </a:xfrm>
          </p:grpSpPr>
          <p:sp>
            <p:nvSpPr>
              <p:cNvPr id="719911" name="Arc 34"/>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12" name="Arc 35"/>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13" name="Group 36"/>
            <p:cNvGrpSpPr>
              <a:grpSpLocks noChangeAspect="1"/>
            </p:cNvGrpSpPr>
            <p:nvPr/>
          </p:nvGrpSpPr>
          <p:grpSpPr bwMode="auto">
            <a:xfrm flipH="1" flipV="1">
              <a:off x="3465" y="2338"/>
              <a:ext cx="55" cy="110"/>
              <a:chOff x="3653" y="4688"/>
              <a:chExt cx="72" cy="144"/>
            </a:xfrm>
          </p:grpSpPr>
          <p:sp>
            <p:nvSpPr>
              <p:cNvPr id="719914" name="Arc 37"/>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15" name="Arc 38"/>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16" name="Group 39"/>
            <p:cNvGrpSpPr>
              <a:grpSpLocks noChangeAspect="1"/>
            </p:cNvGrpSpPr>
            <p:nvPr/>
          </p:nvGrpSpPr>
          <p:grpSpPr bwMode="auto">
            <a:xfrm flipH="1" flipV="1">
              <a:off x="3463" y="2449"/>
              <a:ext cx="54" cy="109"/>
              <a:chOff x="3653" y="4688"/>
              <a:chExt cx="72" cy="144"/>
            </a:xfrm>
          </p:grpSpPr>
          <p:sp>
            <p:nvSpPr>
              <p:cNvPr id="719917" name="Arc 40"/>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18" name="Arc 41"/>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19" name="Group 42"/>
            <p:cNvGrpSpPr>
              <a:grpSpLocks noChangeAspect="1"/>
            </p:cNvGrpSpPr>
            <p:nvPr/>
          </p:nvGrpSpPr>
          <p:grpSpPr bwMode="auto">
            <a:xfrm flipH="1" flipV="1">
              <a:off x="3454" y="2564"/>
              <a:ext cx="55" cy="109"/>
              <a:chOff x="3653" y="4688"/>
              <a:chExt cx="72" cy="144"/>
            </a:xfrm>
          </p:grpSpPr>
          <p:sp>
            <p:nvSpPr>
              <p:cNvPr id="719920" name="Arc 4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21" name="Arc 4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22" name="Group 45"/>
            <p:cNvGrpSpPr>
              <a:grpSpLocks noChangeAspect="1"/>
            </p:cNvGrpSpPr>
            <p:nvPr/>
          </p:nvGrpSpPr>
          <p:grpSpPr bwMode="auto">
            <a:xfrm flipH="1" flipV="1">
              <a:off x="3459" y="2678"/>
              <a:ext cx="55" cy="109"/>
              <a:chOff x="3653" y="4688"/>
              <a:chExt cx="72" cy="144"/>
            </a:xfrm>
          </p:grpSpPr>
          <p:sp>
            <p:nvSpPr>
              <p:cNvPr id="719923" name="Arc 4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24" name="Arc 4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719925" name="Line 48"/>
            <p:cNvSpPr>
              <a:spLocks noChangeAspect="1" noChangeShapeType="1"/>
            </p:cNvSpPr>
            <p:nvPr/>
          </p:nvSpPr>
          <p:spPr bwMode="auto">
            <a:xfrm>
              <a:off x="4402" y="2462"/>
              <a:ext cx="646"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19926" name="Line 49"/>
            <p:cNvSpPr>
              <a:spLocks noChangeShapeType="1"/>
            </p:cNvSpPr>
            <p:nvPr/>
          </p:nvSpPr>
          <p:spPr bwMode="auto">
            <a:xfrm>
              <a:off x="3516" y="2446"/>
              <a:ext cx="3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27" name="Line 50"/>
            <p:cNvSpPr>
              <a:spLocks noChangeAspect="1" noChangeShapeType="1"/>
            </p:cNvSpPr>
            <p:nvPr/>
          </p:nvSpPr>
          <p:spPr bwMode="auto">
            <a:xfrm>
              <a:off x="4745" y="2092"/>
              <a:ext cx="0" cy="6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28" name="Oval 51"/>
            <p:cNvSpPr>
              <a:spLocks noChangeAspect="1" noChangeArrowheads="1"/>
            </p:cNvSpPr>
            <p:nvPr/>
          </p:nvSpPr>
          <p:spPr bwMode="auto">
            <a:xfrm>
              <a:off x="4727" y="2441"/>
              <a:ext cx="33" cy="36"/>
            </a:xfrm>
            <a:prstGeom prst="ellipse">
              <a:avLst/>
            </a:prstGeom>
            <a:solidFill>
              <a:srgbClr val="000000"/>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29" name="Oval 52"/>
            <p:cNvSpPr>
              <a:spLocks noChangeAspect="1" noChangeArrowheads="1"/>
            </p:cNvSpPr>
            <p:nvPr/>
          </p:nvSpPr>
          <p:spPr bwMode="auto">
            <a:xfrm>
              <a:off x="5482" y="3147"/>
              <a:ext cx="51" cy="5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30" name="Oval 53"/>
            <p:cNvSpPr>
              <a:spLocks noChangeAspect="1" noChangeArrowheads="1"/>
            </p:cNvSpPr>
            <p:nvPr/>
          </p:nvSpPr>
          <p:spPr bwMode="auto">
            <a:xfrm>
              <a:off x="5419" y="1693"/>
              <a:ext cx="51" cy="5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31" name="Line 54"/>
            <p:cNvSpPr>
              <a:spLocks noChangeAspect="1" noChangeShapeType="1"/>
            </p:cNvSpPr>
            <p:nvPr/>
          </p:nvSpPr>
          <p:spPr bwMode="auto">
            <a:xfrm>
              <a:off x="3838" y="2450"/>
              <a:ext cx="0" cy="10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32" name="Line 55"/>
            <p:cNvSpPr>
              <a:spLocks noChangeAspect="1" noChangeShapeType="1"/>
            </p:cNvSpPr>
            <p:nvPr/>
          </p:nvSpPr>
          <p:spPr bwMode="auto">
            <a:xfrm flipV="1">
              <a:off x="4403" y="2461"/>
              <a:ext cx="0" cy="10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33" name="Oval 56"/>
            <p:cNvSpPr>
              <a:spLocks noChangeAspect="1" noChangeArrowheads="1"/>
            </p:cNvSpPr>
            <p:nvPr/>
          </p:nvSpPr>
          <p:spPr bwMode="auto">
            <a:xfrm>
              <a:off x="3874" y="3879"/>
              <a:ext cx="51" cy="5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34" name="Oval 57"/>
            <p:cNvSpPr>
              <a:spLocks noChangeAspect="1" noChangeArrowheads="1"/>
            </p:cNvSpPr>
            <p:nvPr/>
          </p:nvSpPr>
          <p:spPr bwMode="auto">
            <a:xfrm>
              <a:off x="4315" y="3879"/>
              <a:ext cx="51" cy="5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35" name="Text Box 58"/>
            <p:cNvSpPr txBox="1">
              <a:spLocks noChangeAspect="1" noChangeArrowheads="1"/>
            </p:cNvSpPr>
            <p:nvPr/>
          </p:nvSpPr>
          <p:spPr bwMode="auto">
            <a:xfrm>
              <a:off x="4430" y="1940"/>
              <a:ext cx="38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19936" name="Text Box 59"/>
            <p:cNvSpPr txBox="1">
              <a:spLocks noChangeAspect="1" noChangeArrowheads="1"/>
            </p:cNvSpPr>
            <p:nvPr/>
          </p:nvSpPr>
          <p:spPr bwMode="auto">
            <a:xfrm>
              <a:off x="3952" y="1768"/>
              <a:ext cx="38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VD</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19937" name="Text Box 60"/>
            <p:cNvSpPr txBox="1">
              <a:spLocks noChangeAspect="1" noChangeArrowheads="1"/>
            </p:cNvSpPr>
            <p:nvPr/>
          </p:nvSpPr>
          <p:spPr bwMode="auto">
            <a:xfrm>
              <a:off x="3917" y="2830"/>
              <a:ext cx="45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V</a:t>
              </a:r>
              <a:r>
                <a:rPr lang="en-US" altLang="zh-CN" baseline="-25000">
                  <a:latin typeface="Times New Roman" panose="02020603050405020304" pitchFamily="18" charset="0"/>
                </a:rPr>
                <a:t>D2</a:t>
              </a:r>
              <a:endParaRPr lang="en-US" altLang="zh-CN">
                <a:latin typeface="Times New Roman" panose="02020603050405020304" pitchFamily="18" charset="0"/>
              </a:endParaRPr>
            </a:p>
          </p:txBody>
        </p:sp>
        <p:sp>
          <p:nvSpPr>
            <p:cNvPr id="719938" name="Text Box 61"/>
            <p:cNvSpPr txBox="1">
              <a:spLocks noChangeAspect="1" noChangeArrowheads="1"/>
            </p:cNvSpPr>
            <p:nvPr/>
          </p:nvSpPr>
          <p:spPr bwMode="auto">
            <a:xfrm>
              <a:off x="4462" y="2721"/>
              <a:ext cx="38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C</a:t>
              </a:r>
              <a:r>
                <a:rPr lang="en-US" altLang="zh-CN" baseline="-25000">
                  <a:latin typeface="Times New Roman" panose="02020603050405020304" pitchFamily="18" charset="0"/>
                </a:rPr>
                <a:t>2</a:t>
              </a:r>
              <a:endParaRPr lang="en-US" altLang="zh-CN">
                <a:latin typeface="Times New Roman" panose="02020603050405020304" pitchFamily="18" charset="0"/>
              </a:endParaRPr>
            </a:p>
          </p:txBody>
        </p:sp>
        <p:sp>
          <p:nvSpPr>
            <p:cNvPr id="719939" name="Text Box 62"/>
            <p:cNvSpPr txBox="1">
              <a:spLocks noChangeAspect="1" noChangeArrowheads="1"/>
            </p:cNvSpPr>
            <p:nvPr/>
          </p:nvSpPr>
          <p:spPr bwMode="auto">
            <a:xfrm>
              <a:off x="4808" y="1832"/>
              <a:ext cx="38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19940" name="Text Box 63"/>
            <p:cNvSpPr txBox="1">
              <a:spLocks noChangeAspect="1" noChangeArrowheads="1"/>
            </p:cNvSpPr>
            <p:nvPr/>
          </p:nvSpPr>
          <p:spPr bwMode="auto">
            <a:xfrm>
              <a:off x="4800" y="2740"/>
              <a:ext cx="38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2</a:t>
              </a:r>
              <a:endParaRPr lang="en-US" altLang="zh-CN">
                <a:latin typeface="Times New Roman" panose="02020603050405020304" pitchFamily="18" charset="0"/>
              </a:endParaRPr>
            </a:p>
          </p:txBody>
        </p:sp>
        <p:sp>
          <p:nvSpPr>
            <p:cNvPr id="719941" name="Text Box 64"/>
            <p:cNvSpPr txBox="1">
              <a:spLocks noChangeAspect="1" noChangeArrowheads="1"/>
            </p:cNvSpPr>
            <p:nvPr/>
          </p:nvSpPr>
          <p:spPr bwMode="auto">
            <a:xfrm>
              <a:off x="4781" y="2182"/>
              <a:ext cx="3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RP</a:t>
              </a:r>
            </a:p>
          </p:txBody>
        </p:sp>
        <p:sp>
          <p:nvSpPr>
            <p:cNvPr id="719942" name="Text Box 66"/>
            <p:cNvSpPr txBox="1">
              <a:spLocks noChangeAspect="1" noChangeArrowheads="1"/>
            </p:cNvSpPr>
            <p:nvPr/>
          </p:nvSpPr>
          <p:spPr bwMode="auto">
            <a:xfrm>
              <a:off x="3549" y="3462"/>
              <a:ext cx="38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T</a:t>
              </a:r>
              <a:r>
                <a:rPr lang="en-US" altLang="zh-CN" baseline="-25000">
                  <a:latin typeface="Times New Roman" panose="02020603050405020304" pitchFamily="18" charset="0"/>
                </a:rPr>
                <a:t>2</a:t>
              </a:r>
              <a:endParaRPr lang="en-US" altLang="zh-CN">
                <a:latin typeface="Times New Roman" panose="02020603050405020304" pitchFamily="18" charset="0"/>
              </a:endParaRPr>
            </a:p>
          </p:txBody>
        </p:sp>
        <p:sp>
          <p:nvSpPr>
            <p:cNvPr id="719943" name="Text Box 67"/>
            <p:cNvSpPr txBox="1">
              <a:spLocks noChangeAspect="1" noChangeArrowheads="1"/>
            </p:cNvSpPr>
            <p:nvPr/>
          </p:nvSpPr>
          <p:spPr bwMode="auto">
            <a:xfrm>
              <a:off x="3513" y="1877"/>
              <a:ext cx="3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s1</a:t>
              </a:r>
              <a:endParaRPr lang="en-US" altLang="zh-CN">
                <a:latin typeface="Times New Roman" panose="02020603050405020304" pitchFamily="18" charset="0"/>
              </a:endParaRPr>
            </a:p>
          </p:txBody>
        </p:sp>
        <p:sp>
          <p:nvSpPr>
            <p:cNvPr id="719944" name="Text Box 68"/>
            <p:cNvSpPr txBox="1">
              <a:spLocks noChangeAspect="1" noChangeArrowheads="1"/>
            </p:cNvSpPr>
            <p:nvPr/>
          </p:nvSpPr>
          <p:spPr bwMode="auto">
            <a:xfrm>
              <a:off x="3480" y="1652"/>
              <a:ext cx="38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719945" name="Text Box 69"/>
            <p:cNvSpPr txBox="1">
              <a:spLocks noChangeAspect="1" noChangeArrowheads="1"/>
            </p:cNvSpPr>
            <p:nvPr/>
          </p:nvSpPr>
          <p:spPr bwMode="auto">
            <a:xfrm>
              <a:off x="3477" y="2269"/>
              <a:ext cx="3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719946" name="Text Box 70"/>
            <p:cNvSpPr txBox="1">
              <a:spLocks noChangeAspect="1" noChangeArrowheads="1"/>
            </p:cNvSpPr>
            <p:nvPr/>
          </p:nvSpPr>
          <p:spPr bwMode="auto">
            <a:xfrm>
              <a:off x="4637" y="3109"/>
              <a:ext cx="38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e</a:t>
              </a:r>
              <a:endParaRPr lang="en-US" altLang="zh-CN">
                <a:latin typeface="Times New Roman" panose="02020603050405020304" pitchFamily="18" charset="0"/>
              </a:endParaRPr>
            </a:p>
          </p:txBody>
        </p:sp>
        <p:sp>
          <p:nvSpPr>
            <p:cNvPr id="719947" name="Text Box 71"/>
            <p:cNvSpPr txBox="1">
              <a:spLocks noChangeAspect="1" noChangeArrowheads="1"/>
            </p:cNvSpPr>
            <p:nvPr/>
          </p:nvSpPr>
          <p:spPr bwMode="auto">
            <a:xfrm>
              <a:off x="4546" y="2431"/>
              <a:ext cx="38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d</a:t>
              </a:r>
              <a:endParaRPr lang="en-US" altLang="zh-CN">
                <a:latin typeface="Times New Roman" panose="02020603050405020304" pitchFamily="18" charset="0"/>
              </a:endParaRPr>
            </a:p>
          </p:txBody>
        </p:sp>
        <p:sp>
          <p:nvSpPr>
            <p:cNvPr id="719948" name="Text Box 72"/>
            <p:cNvSpPr txBox="1">
              <a:spLocks noChangeAspect="1" noChangeArrowheads="1"/>
            </p:cNvSpPr>
            <p:nvPr/>
          </p:nvSpPr>
          <p:spPr bwMode="auto">
            <a:xfrm>
              <a:off x="3345" y="3076"/>
              <a:ext cx="3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b</a:t>
              </a:r>
              <a:endParaRPr lang="en-US" altLang="zh-CN">
                <a:latin typeface="Times New Roman" panose="02020603050405020304" pitchFamily="18" charset="0"/>
              </a:endParaRPr>
            </a:p>
          </p:txBody>
        </p:sp>
        <p:sp>
          <p:nvSpPr>
            <p:cNvPr id="719949" name="Text Box 73"/>
            <p:cNvSpPr txBox="1">
              <a:spLocks noChangeAspect="1" noChangeArrowheads="1"/>
            </p:cNvSpPr>
            <p:nvPr/>
          </p:nvSpPr>
          <p:spPr bwMode="auto">
            <a:xfrm>
              <a:off x="3510" y="2637"/>
              <a:ext cx="3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s2</a:t>
              </a:r>
              <a:endParaRPr lang="en-US" altLang="zh-CN">
                <a:latin typeface="Times New Roman" panose="02020603050405020304" pitchFamily="18" charset="0"/>
              </a:endParaRPr>
            </a:p>
          </p:txBody>
        </p:sp>
        <p:sp>
          <p:nvSpPr>
            <p:cNvPr id="719950" name="Text Box 74"/>
            <p:cNvSpPr txBox="1">
              <a:spLocks noChangeAspect="1" noChangeArrowheads="1"/>
            </p:cNvSpPr>
            <p:nvPr/>
          </p:nvSpPr>
          <p:spPr bwMode="auto">
            <a:xfrm>
              <a:off x="4137" y="2200"/>
              <a:ext cx="3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719951" name="Text Box 75"/>
            <p:cNvSpPr txBox="1">
              <a:spLocks noChangeAspect="1" noChangeArrowheads="1"/>
            </p:cNvSpPr>
            <p:nvPr/>
          </p:nvSpPr>
          <p:spPr bwMode="auto">
            <a:xfrm>
              <a:off x="4003" y="3207"/>
              <a:ext cx="4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a:latin typeface="Times New Roman" panose="02020603050405020304" pitchFamily="18" charset="0"/>
                </a:rPr>
                <a:t>′</a:t>
              </a:r>
            </a:p>
          </p:txBody>
        </p:sp>
        <p:sp>
          <p:nvSpPr>
            <p:cNvPr id="719952" name="Text Box 76"/>
            <p:cNvSpPr txBox="1">
              <a:spLocks noChangeAspect="1" noChangeArrowheads="1"/>
            </p:cNvSpPr>
            <p:nvPr/>
          </p:nvSpPr>
          <p:spPr bwMode="auto">
            <a:xfrm>
              <a:off x="3795" y="3266"/>
              <a:ext cx="3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719953" name="Text Box 77"/>
            <p:cNvSpPr txBox="1">
              <a:spLocks noChangeAspect="1" noChangeArrowheads="1"/>
            </p:cNvSpPr>
            <p:nvPr/>
          </p:nvSpPr>
          <p:spPr bwMode="auto">
            <a:xfrm>
              <a:off x="4249" y="3250"/>
              <a:ext cx="3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719954" name="Line 78"/>
            <p:cNvSpPr>
              <a:spLocks noChangeShapeType="1"/>
            </p:cNvSpPr>
            <p:nvPr/>
          </p:nvSpPr>
          <p:spPr bwMode="auto">
            <a:xfrm>
              <a:off x="3527" y="1714"/>
              <a:ext cx="0" cy="4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55" name="Line 79"/>
            <p:cNvSpPr>
              <a:spLocks noChangeAspect="1" noChangeShapeType="1"/>
            </p:cNvSpPr>
            <p:nvPr/>
          </p:nvSpPr>
          <p:spPr bwMode="auto">
            <a:xfrm>
              <a:off x="3520" y="2784"/>
              <a:ext cx="0" cy="3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56" name="Line 80"/>
            <p:cNvSpPr>
              <a:spLocks noChangeAspect="1" noChangeShapeType="1"/>
            </p:cNvSpPr>
            <p:nvPr/>
          </p:nvSpPr>
          <p:spPr bwMode="auto">
            <a:xfrm rot="5400000">
              <a:off x="3804" y="3779"/>
              <a:ext cx="1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57" name="Line 81"/>
            <p:cNvSpPr>
              <a:spLocks noChangeAspect="1" noChangeShapeType="1"/>
            </p:cNvSpPr>
            <p:nvPr/>
          </p:nvSpPr>
          <p:spPr bwMode="auto">
            <a:xfrm rot="5400000">
              <a:off x="4244" y="3777"/>
              <a:ext cx="1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9958" name="Group 82"/>
            <p:cNvGrpSpPr>
              <a:grpSpLocks noChangeAspect="1"/>
            </p:cNvGrpSpPr>
            <p:nvPr/>
          </p:nvGrpSpPr>
          <p:grpSpPr bwMode="auto">
            <a:xfrm rot="16200000" flipV="1">
              <a:off x="3929" y="3599"/>
              <a:ext cx="56" cy="109"/>
              <a:chOff x="3653" y="4688"/>
              <a:chExt cx="72" cy="144"/>
            </a:xfrm>
          </p:grpSpPr>
          <p:sp>
            <p:nvSpPr>
              <p:cNvPr id="719959" name="Arc 83"/>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60" name="Arc 84"/>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61" name="Group 85"/>
            <p:cNvGrpSpPr>
              <a:grpSpLocks noChangeAspect="1"/>
            </p:cNvGrpSpPr>
            <p:nvPr/>
          </p:nvGrpSpPr>
          <p:grpSpPr bwMode="auto">
            <a:xfrm rot="16200000" flipV="1">
              <a:off x="4041" y="3598"/>
              <a:ext cx="54" cy="109"/>
              <a:chOff x="3653" y="4688"/>
              <a:chExt cx="72" cy="144"/>
            </a:xfrm>
          </p:grpSpPr>
          <p:sp>
            <p:nvSpPr>
              <p:cNvPr id="719962" name="Arc 8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63" name="Arc 8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64" name="Group 88"/>
            <p:cNvGrpSpPr>
              <a:grpSpLocks noChangeAspect="1"/>
            </p:cNvGrpSpPr>
            <p:nvPr/>
          </p:nvGrpSpPr>
          <p:grpSpPr bwMode="auto">
            <a:xfrm rot="16200000" flipV="1">
              <a:off x="4149" y="3598"/>
              <a:ext cx="55" cy="109"/>
              <a:chOff x="3653" y="4688"/>
              <a:chExt cx="72" cy="144"/>
            </a:xfrm>
          </p:grpSpPr>
          <p:sp>
            <p:nvSpPr>
              <p:cNvPr id="719965" name="Arc 8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66" name="Arc 9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67" name="Group 91"/>
            <p:cNvGrpSpPr>
              <a:grpSpLocks noChangeAspect="1"/>
            </p:cNvGrpSpPr>
            <p:nvPr/>
          </p:nvGrpSpPr>
          <p:grpSpPr bwMode="auto">
            <a:xfrm rot="16200000" flipV="1">
              <a:off x="4259" y="3595"/>
              <a:ext cx="54" cy="110"/>
              <a:chOff x="3653" y="4688"/>
              <a:chExt cx="72" cy="144"/>
            </a:xfrm>
          </p:grpSpPr>
          <p:sp>
            <p:nvSpPr>
              <p:cNvPr id="719968" name="Arc 9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69" name="Arc 9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719970" name="Line 94"/>
            <p:cNvSpPr>
              <a:spLocks noChangeAspect="1" noChangeShapeType="1"/>
            </p:cNvSpPr>
            <p:nvPr/>
          </p:nvSpPr>
          <p:spPr bwMode="auto">
            <a:xfrm rot="-5400000">
              <a:off x="4137" y="3279"/>
              <a:ext cx="0" cy="6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9971" name="Group 95"/>
            <p:cNvGrpSpPr>
              <a:grpSpLocks noChangeAspect="1"/>
            </p:cNvGrpSpPr>
            <p:nvPr/>
          </p:nvGrpSpPr>
          <p:grpSpPr bwMode="auto">
            <a:xfrm rot="5400000">
              <a:off x="3930" y="3471"/>
              <a:ext cx="55" cy="109"/>
              <a:chOff x="3653" y="4688"/>
              <a:chExt cx="72" cy="144"/>
            </a:xfrm>
          </p:grpSpPr>
          <p:sp>
            <p:nvSpPr>
              <p:cNvPr id="719972" name="Arc 96"/>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73" name="Arc 97"/>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74" name="Group 98"/>
            <p:cNvGrpSpPr>
              <a:grpSpLocks noChangeAspect="1"/>
            </p:cNvGrpSpPr>
            <p:nvPr/>
          </p:nvGrpSpPr>
          <p:grpSpPr bwMode="auto">
            <a:xfrm rot="5400000">
              <a:off x="4041" y="3471"/>
              <a:ext cx="54" cy="109"/>
              <a:chOff x="3653" y="4688"/>
              <a:chExt cx="72" cy="144"/>
            </a:xfrm>
          </p:grpSpPr>
          <p:sp>
            <p:nvSpPr>
              <p:cNvPr id="719975" name="Arc 99"/>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76" name="Arc 100"/>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77" name="Group 101"/>
            <p:cNvGrpSpPr>
              <a:grpSpLocks noChangeAspect="1"/>
            </p:cNvGrpSpPr>
            <p:nvPr/>
          </p:nvGrpSpPr>
          <p:grpSpPr bwMode="auto">
            <a:xfrm rot="5400000">
              <a:off x="4149" y="3472"/>
              <a:ext cx="55" cy="110"/>
              <a:chOff x="3653" y="4688"/>
              <a:chExt cx="72" cy="144"/>
            </a:xfrm>
          </p:grpSpPr>
          <p:sp>
            <p:nvSpPr>
              <p:cNvPr id="719978" name="Arc 102"/>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79" name="Arc 103"/>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grpSp>
          <p:nvGrpSpPr>
            <p:cNvPr id="719980" name="Group 104"/>
            <p:cNvGrpSpPr>
              <a:grpSpLocks noChangeAspect="1"/>
            </p:cNvGrpSpPr>
            <p:nvPr/>
          </p:nvGrpSpPr>
          <p:grpSpPr bwMode="auto">
            <a:xfrm rot="5400000">
              <a:off x="4260" y="3474"/>
              <a:ext cx="54" cy="109"/>
              <a:chOff x="3653" y="4688"/>
              <a:chExt cx="72" cy="144"/>
            </a:xfrm>
          </p:grpSpPr>
          <p:sp>
            <p:nvSpPr>
              <p:cNvPr id="719981" name="Arc 105"/>
              <p:cNvSpPr>
                <a:spLocks noChangeAspect="1"/>
              </p:cNvSpPr>
              <p:nvPr/>
            </p:nvSpPr>
            <p:spPr bwMode="auto">
              <a:xfrm>
                <a:off x="3653" y="4688"/>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19982" name="Arc 106"/>
              <p:cNvSpPr>
                <a:spLocks noChangeAspect="1"/>
              </p:cNvSpPr>
              <p:nvPr/>
            </p:nvSpPr>
            <p:spPr bwMode="auto">
              <a:xfrm flipV="1">
                <a:off x="3653" y="4760"/>
                <a:ext cx="72"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grpSp>
        <p:sp>
          <p:nvSpPr>
            <p:cNvPr id="719983" name="Line 107"/>
            <p:cNvSpPr>
              <a:spLocks noChangeAspect="1" noChangeShapeType="1"/>
            </p:cNvSpPr>
            <p:nvPr/>
          </p:nvSpPr>
          <p:spPr bwMode="auto">
            <a:xfrm>
              <a:off x="4340" y="3499"/>
              <a:ext cx="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84" name="Line 108"/>
            <p:cNvSpPr>
              <a:spLocks noChangeAspect="1" noChangeShapeType="1"/>
            </p:cNvSpPr>
            <p:nvPr/>
          </p:nvSpPr>
          <p:spPr bwMode="auto">
            <a:xfrm>
              <a:off x="3839" y="3500"/>
              <a:ext cx="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9985" name="Group 109"/>
            <p:cNvGrpSpPr>
              <a:grpSpLocks noChangeAspect="1"/>
            </p:cNvGrpSpPr>
            <p:nvPr/>
          </p:nvGrpSpPr>
          <p:grpSpPr bwMode="auto">
            <a:xfrm>
              <a:off x="4057" y="3082"/>
              <a:ext cx="156" cy="172"/>
              <a:chOff x="3244" y="6428"/>
              <a:chExt cx="261" cy="288"/>
            </a:xfrm>
          </p:grpSpPr>
          <p:sp>
            <p:nvSpPr>
              <p:cNvPr id="719986" name="Line 110"/>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87" name="AutoShape 111"/>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grpSp>
          <p:nvGrpSpPr>
            <p:cNvPr id="719988" name="Group 112"/>
            <p:cNvGrpSpPr>
              <a:grpSpLocks noChangeAspect="1"/>
            </p:cNvGrpSpPr>
            <p:nvPr/>
          </p:nvGrpSpPr>
          <p:grpSpPr bwMode="auto">
            <a:xfrm>
              <a:off x="4058" y="1629"/>
              <a:ext cx="157" cy="173"/>
              <a:chOff x="3244" y="6428"/>
              <a:chExt cx="261" cy="288"/>
            </a:xfrm>
          </p:grpSpPr>
          <p:sp>
            <p:nvSpPr>
              <p:cNvPr id="719989" name="Line 113"/>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90" name="AutoShape 114"/>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19991" name="Rectangle 115"/>
            <p:cNvSpPr>
              <a:spLocks noChangeAspect="1" noChangeArrowheads="1"/>
            </p:cNvSpPr>
            <p:nvPr/>
          </p:nvSpPr>
          <p:spPr bwMode="auto">
            <a:xfrm rot="-5400000">
              <a:off x="4965" y="2825"/>
              <a:ext cx="252" cy="98"/>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92" name="Line 116"/>
            <p:cNvSpPr>
              <a:spLocks noChangeAspect="1" noChangeShapeType="1"/>
            </p:cNvSpPr>
            <p:nvPr/>
          </p:nvSpPr>
          <p:spPr bwMode="auto">
            <a:xfrm rot="-5400000">
              <a:off x="5012" y="3089"/>
              <a:ext cx="1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93" name="Rectangle 117"/>
            <p:cNvSpPr>
              <a:spLocks noChangeAspect="1" noChangeArrowheads="1"/>
            </p:cNvSpPr>
            <p:nvPr/>
          </p:nvSpPr>
          <p:spPr bwMode="auto">
            <a:xfrm rot="-5400000">
              <a:off x="4967" y="1890"/>
              <a:ext cx="252" cy="98"/>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94" name="Line 118"/>
            <p:cNvSpPr>
              <a:spLocks noChangeAspect="1" noChangeShapeType="1"/>
            </p:cNvSpPr>
            <p:nvPr/>
          </p:nvSpPr>
          <p:spPr bwMode="auto">
            <a:xfrm rot="-5400000">
              <a:off x="5047" y="1766"/>
              <a:ext cx="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95" name="Rectangle 119"/>
            <p:cNvSpPr>
              <a:spLocks noChangeAspect="1" noChangeArrowheads="1"/>
            </p:cNvSpPr>
            <p:nvPr/>
          </p:nvSpPr>
          <p:spPr bwMode="auto">
            <a:xfrm rot="-5400000">
              <a:off x="4964" y="2412"/>
              <a:ext cx="252" cy="98"/>
            </a:xfrm>
            <a:prstGeom prst="rect">
              <a:avLst/>
            </a:prstGeom>
            <a:solidFill>
              <a:srgbClr val="FFFFFF"/>
            </a:solidFill>
            <a:ln w="190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19996" name="Line 120"/>
            <p:cNvSpPr>
              <a:spLocks noChangeAspect="1" noChangeShapeType="1"/>
            </p:cNvSpPr>
            <p:nvPr/>
          </p:nvSpPr>
          <p:spPr bwMode="auto">
            <a:xfrm rot="-5400000">
              <a:off x="5010" y="2674"/>
              <a:ext cx="1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97" name="Line 121"/>
            <p:cNvSpPr>
              <a:spLocks noChangeAspect="1" noChangeShapeType="1"/>
            </p:cNvSpPr>
            <p:nvPr/>
          </p:nvSpPr>
          <p:spPr bwMode="auto">
            <a:xfrm rot="-5400000">
              <a:off x="4957" y="2201"/>
              <a:ext cx="2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98" name="Line 122"/>
            <p:cNvSpPr>
              <a:spLocks noChangeAspect="1" noChangeShapeType="1"/>
            </p:cNvSpPr>
            <p:nvPr/>
          </p:nvSpPr>
          <p:spPr bwMode="auto">
            <a:xfrm>
              <a:off x="4669" y="2785"/>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99" name="Line 123"/>
            <p:cNvSpPr>
              <a:spLocks noChangeAspect="1" noChangeShapeType="1"/>
            </p:cNvSpPr>
            <p:nvPr/>
          </p:nvSpPr>
          <p:spPr bwMode="auto">
            <a:xfrm>
              <a:off x="4669" y="2838"/>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0" name="Line 124"/>
            <p:cNvSpPr>
              <a:spLocks noChangeAspect="1" noChangeShapeType="1"/>
            </p:cNvSpPr>
            <p:nvPr/>
          </p:nvSpPr>
          <p:spPr bwMode="auto">
            <a:xfrm>
              <a:off x="4669" y="2040"/>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1" name="Line 125"/>
            <p:cNvSpPr>
              <a:spLocks noChangeAspect="1" noChangeShapeType="1"/>
            </p:cNvSpPr>
            <p:nvPr/>
          </p:nvSpPr>
          <p:spPr bwMode="auto">
            <a:xfrm>
              <a:off x="4669" y="2092"/>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2" name="Line 126"/>
            <p:cNvSpPr>
              <a:spLocks noChangeAspect="1" noChangeShapeType="1"/>
            </p:cNvSpPr>
            <p:nvPr/>
          </p:nvSpPr>
          <p:spPr bwMode="auto">
            <a:xfrm rot="5400000">
              <a:off x="4583" y="1871"/>
              <a:ext cx="3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3" name="Line 127"/>
            <p:cNvSpPr>
              <a:spLocks noChangeAspect="1" noChangeShapeType="1"/>
            </p:cNvSpPr>
            <p:nvPr/>
          </p:nvSpPr>
          <p:spPr bwMode="auto">
            <a:xfrm rot="-5400000">
              <a:off x="4580" y="3003"/>
              <a:ext cx="33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4" name="Text Box 128"/>
            <p:cNvSpPr txBox="1">
              <a:spLocks noChangeAspect="1" noChangeArrowheads="1"/>
            </p:cNvSpPr>
            <p:nvPr/>
          </p:nvSpPr>
          <p:spPr bwMode="auto">
            <a:xfrm>
              <a:off x="3486" y="2948"/>
              <a:ext cx="3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latin typeface="Times New Roman" panose="02020603050405020304" pitchFamily="18" charset="0"/>
                </a:rPr>
                <a:t>–</a:t>
              </a:r>
            </a:p>
          </p:txBody>
        </p:sp>
        <p:sp>
          <p:nvSpPr>
            <p:cNvPr id="720005" name="Line 129"/>
            <p:cNvSpPr>
              <a:spLocks noChangeShapeType="1"/>
            </p:cNvSpPr>
            <p:nvPr/>
          </p:nvSpPr>
          <p:spPr bwMode="auto">
            <a:xfrm>
              <a:off x="3518" y="3170"/>
              <a:ext cx="19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6" name="Line 130"/>
            <p:cNvSpPr>
              <a:spLocks noChangeShapeType="1"/>
            </p:cNvSpPr>
            <p:nvPr/>
          </p:nvSpPr>
          <p:spPr bwMode="auto">
            <a:xfrm>
              <a:off x="3524" y="1715"/>
              <a:ext cx="18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07" name="Text Box 131"/>
            <p:cNvSpPr txBox="1">
              <a:spLocks noChangeAspect="1" noChangeArrowheads="1"/>
            </p:cNvSpPr>
            <p:nvPr/>
          </p:nvSpPr>
          <p:spPr bwMode="auto">
            <a:xfrm>
              <a:off x="4007" y="3776"/>
              <a:ext cx="38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latin typeface="Times New Roman" panose="02020603050405020304" pitchFamily="18" charset="0"/>
                </a:rPr>
                <a:t>u</a:t>
              </a:r>
              <a:r>
                <a:rPr lang="en-US" altLang="zh-CN" baseline="-25000">
                  <a:latin typeface="Times New Roman" panose="02020603050405020304" pitchFamily="18" charset="0"/>
                </a:rPr>
                <a:t>c</a:t>
              </a:r>
              <a:endParaRPr lang="en-US" altLang="zh-CN">
                <a:latin typeface="Times New Roman" panose="02020603050405020304" pitchFamily="18" charset="0"/>
              </a:endParaRPr>
            </a:p>
          </p:txBody>
        </p:sp>
        <p:sp>
          <p:nvSpPr>
            <p:cNvPr id="720008" name="Text Box 160"/>
            <p:cNvSpPr txBox="1">
              <a:spLocks noChangeAspect="1" noChangeArrowheads="1"/>
            </p:cNvSpPr>
            <p:nvPr/>
          </p:nvSpPr>
          <p:spPr bwMode="auto">
            <a:xfrm>
              <a:off x="4079" y="3187"/>
              <a:ext cx="3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aseline="-25000">
                  <a:latin typeface="Times New Roman" panose="02020603050405020304" pitchFamily="18" charset="0"/>
                </a:rPr>
                <a:t>c</a:t>
              </a:r>
              <a:endParaRPr lang="en-US" altLang="zh-CN">
                <a:latin typeface="Times New Roman" panose="02020603050405020304" pitchFamily="18" charset="0"/>
              </a:endParaRPr>
            </a:p>
          </p:txBody>
        </p:sp>
      </p:grpSp>
      <p:grpSp>
        <p:nvGrpSpPr>
          <p:cNvPr id="720009" name="Group 168"/>
          <p:cNvGrpSpPr>
            <a:grpSpLocks/>
          </p:cNvGrpSpPr>
          <p:nvPr/>
        </p:nvGrpSpPr>
        <p:grpSpPr bwMode="auto">
          <a:xfrm>
            <a:off x="4725988" y="2782094"/>
            <a:ext cx="1982787" cy="1525587"/>
            <a:chOff x="1432" y="1860"/>
            <a:chExt cx="1249" cy="961"/>
          </a:xfrm>
        </p:grpSpPr>
        <p:sp>
          <p:nvSpPr>
            <p:cNvPr id="720010" name="Rectangle 136"/>
            <p:cNvSpPr>
              <a:spLocks noChangeArrowheads="1"/>
            </p:cNvSpPr>
            <p:nvPr/>
          </p:nvSpPr>
          <p:spPr bwMode="auto">
            <a:xfrm>
              <a:off x="1928" y="2411"/>
              <a:ext cx="1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a:latin typeface="Times New Roman" panose="02020603050405020304" pitchFamily="18" charset="0"/>
                </a:rPr>
                <a:t> </a:t>
              </a:r>
              <a:endParaRPr lang="en-US" altLang="zh-CN"/>
            </a:p>
          </p:txBody>
        </p:sp>
        <p:sp>
          <p:nvSpPr>
            <p:cNvPr id="720011" name="Line 142"/>
            <p:cNvSpPr>
              <a:spLocks noChangeShapeType="1"/>
            </p:cNvSpPr>
            <p:nvPr/>
          </p:nvSpPr>
          <p:spPr bwMode="auto">
            <a:xfrm flipH="1">
              <a:off x="1593" y="1870"/>
              <a:ext cx="544" cy="942"/>
            </a:xfrm>
            <a:prstGeom prst="line">
              <a:avLst/>
            </a:prstGeom>
            <a:noFill/>
            <a:ln w="19050">
              <a:solidFill>
                <a:srgbClr val="000000"/>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0012" name="Line 143"/>
            <p:cNvSpPr>
              <a:spLocks noChangeShapeType="1"/>
            </p:cNvSpPr>
            <p:nvPr/>
          </p:nvSpPr>
          <p:spPr bwMode="auto">
            <a:xfrm>
              <a:off x="2119" y="1887"/>
              <a:ext cx="549"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13" name="Line 144"/>
            <p:cNvSpPr>
              <a:spLocks noChangeShapeType="1"/>
            </p:cNvSpPr>
            <p:nvPr/>
          </p:nvSpPr>
          <p:spPr bwMode="auto">
            <a:xfrm flipH="1">
              <a:off x="2132" y="1884"/>
              <a:ext cx="544" cy="93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14" name="Line 145"/>
            <p:cNvSpPr>
              <a:spLocks noChangeShapeType="1"/>
            </p:cNvSpPr>
            <p:nvPr/>
          </p:nvSpPr>
          <p:spPr bwMode="auto">
            <a:xfrm>
              <a:off x="1593" y="2808"/>
              <a:ext cx="545" cy="0"/>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15" name="Line 146"/>
            <p:cNvSpPr>
              <a:spLocks noChangeShapeType="1"/>
            </p:cNvSpPr>
            <p:nvPr/>
          </p:nvSpPr>
          <p:spPr bwMode="auto">
            <a:xfrm>
              <a:off x="1870" y="2335"/>
              <a:ext cx="264" cy="476"/>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0016" name="Line 147"/>
            <p:cNvSpPr>
              <a:spLocks noChangeShapeType="1"/>
            </p:cNvSpPr>
            <p:nvPr/>
          </p:nvSpPr>
          <p:spPr bwMode="auto">
            <a:xfrm flipV="1">
              <a:off x="1871" y="1891"/>
              <a:ext cx="810" cy="441"/>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0017" name="Text Box 148"/>
            <p:cNvSpPr txBox="1">
              <a:spLocks noChangeArrowheads="1"/>
            </p:cNvSpPr>
            <p:nvPr/>
          </p:nvSpPr>
          <p:spPr bwMode="auto">
            <a:xfrm>
              <a:off x="1768" y="1952"/>
              <a:ext cx="32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solidFill>
                    <a:srgbClr val="000066"/>
                  </a:solidFill>
                  <a:latin typeface="Times New Roman" panose="02020603050405020304" pitchFamily="18" charset="0"/>
                </a:rPr>
                <a:t>U</a:t>
              </a:r>
              <a:r>
                <a:rPr lang="en-US" altLang="zh-CN" baseline="-25000">
                  <a:solidFill>
                    <a:srgbClr val="000066"/>
                  </a:solidFill>
                  <a:latin typeface="Times New Roman" panose="02020603050405020304" pitchFamily="18" charset="0"/>
                </a:rPr>
                <a:t>s</a:t>
              </a:r>
            </a:p>
          </p:txBody>
        </p:sp>
        <p:sp>
          <p:nvSpPr>
            <p:cNvPr id="720018" name="Text Box 149"/>
            <p:cNvSpPr txBox="1">
              <a:spLocks noChangeArrowheads="1"/>
            </p:cNvSpPr>
            <p:nvPr/>
          </p:nvSpPr>
          <p:spPr bwMode="auto">
            <a:xfrm>
              <a:off x="1432" y="2425"/>
              <a:ext cx="3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66"/>
                  </a:solidFill>
                  <a:latin typeface="Times New Roman" panose="02020603050405020304" pitchFamily="18" charset="0"/>
                </a:rPr>
                <a:t>-</a:t>
              </a:r>
              <a:r>
                <a:rPr lang="en-US" altLang="zh-CN" b="1" i="1">
                  <a:solidFill>
                    <a:srgbClr val="000066"/>
                  </a:solidFill>
                  <a:latin typeface="Times New Roman" panose="02020603050405020304" pitchFamily="18" charset="0"/>
                </a:rPr>
                <a:t>U</a:t>
              </a:r>
              <a:r>
                <a:rPr lang="en-US" altLang="zh-CN" baseline="-25000">
                  <a:solidFill>
                    <a:srgbClr val="000066"/>
                  </a:solidFill>
                  <a:latin typeface="Times New Roman" panose="02020603050405020304" pitchFamily="18" charset="0"/>
                </a:rPr>
                <a:t>s</a:t>
              </a:r>
            </a:p>
          </p:txBody>
        </p:sp>
        <p:sp>
          <p:nvSpPr>
            <p:cNvPr id="720019" name="Text Box 150"/>
            <p:cNvSpPr txBox="1">
              <a:spLocks noChangeArrowheads="1"/>
            </p:cNvSpPr>
            <p:nvPr/>
          </p:nvSpPr>
          <p:spPr bwMode="auto">
            <a:xfrm>
              <a:off x="2146" y="1860"/>
              <a:ext cx="31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solidFill>
                    <a:srgbClr val="000066"/>
                  </a:solidFill>
                  <a:latin typeface="Times New Roman" panose="02020603050405020304" pitchFamily="18" charset="0"/>
                </a:rPr>
                <a:t>U</a:t>
              </a:r>
              <a:r>
                <a:rPr lang="en-US" altLang="zh-CN" baseline="-25000">
                  <a:solidFill>
                    <a:srgbClr val="000066"/>
                  </a:solidFill>
                  <a:latin typeface="Times New Roman" panose="02020603050405020304" pitchFamily="18" charset="0"/>
                </a:rPr>
                <a:t>1</a:t>
              </a:r>
            </a:p>
          </p:txBody>
        </p:sp>
        <p:sp>
          <p:nvSpPr>
            <p:cNvPr id="720020" name="Text Box 151"/>
            <p:cNvSpPr txBox="1">
              <a:spLocks noChangeArrowheads="1"/>
            </p:cNvSpPr>
            <p:nvPr/>
          </p:nvSpPr>
          <p:spPr bwMode="auto">
            <a:xfrm>
              <a:off x="1947" y="2315"/>
              <a:ext cx="34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solidFill>
                    <a:srgbClr val="000066"/>
                  </a:solidFill>
                  <a:latin typeface="Times New Roman" panose="02020603050405020304" pitchFamily="18" charset="0"/>
                </a:rPr>
                <a:t>U</a:t>
              </a:r>
              <a:r>
                <a:rPr lang="en-US" altLang="zh-CN" baseline="-25000">
                  <a:solidFill>
                    <a:srgbClr val="000066"/>
                  </a:solidFill>
                  <a:latin typeface="Times New Roman" panose="02020603050405020304" pitchFamily="18" charset="0"/>
                </a:rPr>
                <a:t>c</a:t>
              </a:r>
            </a:p>
          </p:txBody>
        </p:sp>
        <p:sp>
          <p:nvSpPr>
            <p:cNvPr id="720021" name="Text Box 152"/>
            <p:cNvSpPr txBox="1">
              <a:spLocks noChangeArrowheads="1"/>
            </p:cNvSpPr>
            <p:nvPr/>
          </p:nvSpPr>
          <p:spPr bwMode="auto">
            <a:xfrm>
              <a:off x="1785" y="2490"/>
              <a:ext cx="3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i="1">
                  <a:solidFill>
                    <a:srgbClr val="000066"/>
                  </a:solidFill>
                  <a:latin typeface="Times New Roman" panose="02020603050405020304" pitchFamily="18" charset="0"/>
                </a:rPr>
                <a:t>U</a:t>
              </a:r>
              <a:r>
                <a:rPr lang="en-US" altLang="zh-CN" baseline="-25000">
                  <a:solidFill>
                    <a:srgbClr val="000066"/>
                  </a:solidFill>
                  <a:latin typeface="Times New Roman" panose="02020603050405020304" pitchFamily="18" charset="0"/>
                </a:rPr>
                <a:t>2</a:t>
              </a:r>
            </a:p>
          </p:txBody>
        </p:sp>
        <p:sp>
          <p:nvSpPr>
            <p:cNvPr id="720022" name="Freeform 153"/>
            <p:cNvSpPr>
              <a:spLocks noChangeAspect="1"/>
            </p:cNvSpPr>
            <p:nvPr/>
          </p:nvSpPr>
          <p:spPr bwMode="auto">
            <a:xfrm rot="451870">
              <a:off x="1989" y="2122"/>
              <a:ext cx="120" cy="211"/>
            </a:xfrm>
            <a:custGeom>
              <a:avLst/>
              <a:gdLst>
                <a:gd name="T0" fmla="*/ 0 w 247"/>
                <a:gd name="T1" fmla="*/ 0 h 435"/>
                <a:gd name="T2" fmla="*/ 24 w 247"/>
                <a:gd name="T3" fmla="*/ 24 h 435"/>
                <a:gd name="T4" fmla="*/ 26 w 247"/>
                <a:gd name="T5" fmla="*/ 49 h 435"/>
                <a:gd name="T6" fmla="*/ 0 60000 65536"/>
                <a:gd name="T7" fmla="*/ 0 60000 65536"/>
                <a:gd name="T8" fmla="*/ 0 60000 65536"/>
                <a:gd name="T9" fmla="*/ 0 w 247"/>
                <a:gd name="T10" fmla="*/ 0 h 435"/>
                <a:gd name="T11" fmla="*/ 247 w 247"/>
                <a:gd name="T12" fmla="*/ 435 h 435"/>
              </a:gdLst>
              <a:ahLst/>
              <a:cxnLst>
                <a:cxn ang="T6">
                  <a:pos x="T0" y="T1"/>
                </a:cxn>
                <a:cxn ang="T7">
                  <a:pos x="T2" y="T3"/>
                </a:cxn>
                <a:cxn ang="T8">
                  <a:pos x="T4" y="T5"/>
                </a:cxn>
              </a:cxnLst>
              <a:rect l="T9" t="T10" r="T11" b="T12"/>
              <a:pathLst>
                <a:path w="247" h="435">
                  <a:moveTo>
                    <a:pt x="0" y="0"/>
                  </a:moveTo>
                  <a:cubicBezTo>
                    <a:pt x="86" y="69"/>
                    <a:pt x="173" y="138"/>
                    <a:pt x="210" y="210"/>
                  </a:cubicBezTo>
                  <a:cubicBezTo>
                    <a:pt x="247" y="282"/>
                    <a:pt x="236" y="358"/>
                    <a:pt x="225" y="435"/>
                  </a:cubicBezTo>
                </a:path>
              </a:pathLst>
            </a:custGeom>
            <a:noFill/>
            <a:ln w="3175">
              <a:solidFill>
                <a:srgbClr val="000000"/>
              </a:solidFill>
              <a:round/>
              <a:headEnd type="stealth" w="sm" len="lg"/>
              <a:tailEnd type="stealth" w="sm"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023" name="Freeform 154"/>
            <p:cNvSpPr>
              <a:spLocks noChangeAspect="1"/>
            </p:cNvSpPr>
            <p:nvPr/>
          </p:nvSpPr>
          <p:spPr bwMode="auto">
            <a:xfrm rot="735249">
              <a:off x="2163" y="2160"/>
              <a:ext cx="98" cy="180"/>
            </a:xfrm>
            <a:custGeom>
              <a:avLst/>
              <a:gdLst>
                <a:gd name="T0" fmla="*/ 0 w 90"/>
                <a:gd name="T1" fmla="*/ 0 h 300"/>
                <a:gd name="T2" fmla="*/ 77 w 90"/>
                <a:gd name="T3" fmla="*/ 26 h 300"/>
                <a:gd name="T4" fmla="*/ 117 w 90"/>
                <a:gd name="T5" fmla="*/ 65 h 300"/>
                <a:gd name="T6" fmla="*/ 0 60000 65536"/>
                <a:gd name="T7" fmla="*/ 0 60000 65536"/>
                <a:gd name="T8" fmla="*/ 0 60000 65536"/>
                <a:gd name="T9" fmla="*/ 0 w 90"/>
                <a:gd name="T10" fmla="*/ 0 h 300"/>
                <a:gd name="T11" fmla="*/ 90 w 90"/>
                <a:gd name="T12" fmla="*/ 300 h 300"/>
              </a:gdLst>
              <a:ahLst/>
              <a:cxnLst>
                <a:cxn ang="T6">
                  <a:pos x="T0" y="T1"/>
                </a:cxn>
                <a:cxn ang="T7">
                  <a:pos x="T2" y="T3"/>
                </a:cxn>
                <a:cxn ang="T8">
                  <a:pos x="T4" y="T5"/>
                </a:cxn>
              </a:cxnLst>
              <a:rect l="T9" t="T10" r="T11" b="T12"/>
              <a:pathLst>
                <a:path w="90" h="300">
                  <a:moveTo>
                    <a:pt x="0" y="0"/>
                  </a:moveTo>
                  <a:cubicBezTo>
                    <a:pt x="22" y="35"/>
                    <a:pt x="45" y="70"/>
                    <a:pt x="60" y="120"/>
                  </a:cubicBezTo>
                  <a:cubicBezTo>
                    <a:pt x="75" y="170"/>
                    <a:pt x="82" y="235"/>
                    <a:pt x="90" y="300"/>
                  </a:cubicBezTo>
                </a:path>
              </a:pathLst>
            </a:custGeom>
            <a:noFill/>
            <a:ln w="3175">
              <a:solidFill>
                <a:srgbClr val="000000"/>
              </a:solidFill>
              <a:round/>
              <a:headEnd type="stealth" w="sm" len="lg"/>
              <a:tailEnd type="stealth" w="sm"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024" name="Freeform 155"/>
            <p:cNvSpPr>
              <a:spLocks noChangeAspect="1"/>
            </p:cNvSpPr>
            <p:nvPr/>
          </p:nvSpPr>
          <p:spPr bwMode="auto">
            <a:xfrm rot="2305413">
              <a:off x="2109" y="2312"/>
              <a:ext cx="109" cy="391"/>
            </a:xfrm>
            <a:custGeom>
              <a:avLst/>
              <a:gdLst>
                <a:gd name="T0" fmla="*/ 0 w 135"/>
                <a:gd name="T1" fmla="*/ 0 h 660"/>
                <a:gd name="T2" fmla="*/ 63 w 135"/>
                <a:gd name="T3" fmla="*/ 62 h 660"/>
                <a:gd name="T4" fmla="*/ 48 w 135"/>
                <a:gd name="T5" fmla="*/ 137 h 660"/>
                <a:gd name="T6" fmla="*/ 0 60000 65536"/>
                <a:gd name="T7" fmla="*/ 0 60000 65536"/>
                <a:gd name="T8" fmla="*/ 0 60000 65536"/>
                <a:gd name="T9" fmla="*/ 0 w 135"/>
                <a:gd name="T10" fmla="*/ 0 h 660"/>
                <a:gd name="T11" fmla="*/ 135 w 135"/>
                <a:gd name="T12" fmla="*/ 660 h 660"/>
              </a:gdLst>
              <a:ahLst/>
              <a:cxnLst>
                <a:cxn ang="T6">
                  <a:pos x="T0" y="T1"/>
                </a:cxn>
                <a:cxn ang="T7">
                  <a:pos x="T2" y="T3"/>
                </a:cxn>
                <a:cxn ang="T8">
                  <a:pos x="T4" y="T5"/>
                </a:cxn>
              </a:cxnLst>
              <a:rect l="T9" t="T10" r="T11" b="T12"/>
              <a:pathLst>
                <a:path w="135" h="660">
                  <a:moveTo>
                    <a:pt x="0" y="0"/>
                  </a:moveTo>
                  <a:cubicBezTo>
                    <a:pt x="52" y="95"/>
                    <a:pt x="105" y="190"/>
                    <a:pt x="120" y="300"/>
                  </a:cubicBezTo>
                  <a:cubicBezTo>
                    <a:pt x="135" y="410"/>
                    <a:pt x="112" y="535"/>
                    <a:pt x="90" y="660"/>
                  </a:cubicBezTo>
                </a:path>
              </a:pathLst>
            </a:custGeom>
            <a:noFill/>
            <a:ln w="3175">
              <a:solidFill>
                <a:srgbClr val="000000"/>
              </a:solidFill>
              <a:round/>
              <a:headEnd type="stealth" w="med" len="lg"/>
              <a:tailEnd type="stealth" w="sm"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025" name="Text Box 156"/>
            <p:cNvSpPr txBox="1">
              <a:spLocks noChangeArrowheads="1"/>
            </p:cNvSpPr>
            <p:nvPr/>
          </p:nvSpPr>
          <p:spPr bwMode="auto">
            <a:xfrm>
              <a:off x="2148" y="2090"/>
              <a:ext cx="33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66"/>
                  </a:solidFill>
                  <a:latin typeface="宋体" panose="02010600030101010101" pitchFamily="2" charset="-122"/>
                </a:rPr>
                <a:t>Ψ</a:t>
              </a:r>
              <a:r>
                <a:rPr lang="en-US" altLang="zh-CN" baseline="-25000">
                  <a:solidFill>
                    <a:srgbClr val="000066"/>
                  </a:solidFill>
                  <a:latin typeface="宋体" panose="02010600030101010101" pitchFamily="2" charset="-122"/>
                </a:rPr>
                <a:t>1</a:t>
              </a:r>
              <a:endParaRPr lang="en-US" altLang="zh-CN" baseline="-25000">
                <a:solidFill>
                  <a:srgbClr val="000066"/>
                </a:solidFill>
                <a:latin typeface="Times New Roman" panose="02020603050405020304" pitchFamily="18" charset="0"/>
              </a:endParaRPr>
            </a:p>
          </p:txBody>
        </p:sp>
        <p:sp>
          <p:nvSpPr>
            <p:cNvPr id="720026" name="Text Box 157"/>
            <p:cNvSpPr txBox="1">
              <a:spLocks noChangeArrowheads="1"/>
            </p:cNvSpPr>
            <p:nvPr/>
          </p:nvSpPr>
          <p:spPr bwMode="auto">
            <a:xfrm>
              <a:off x="2034" y="2515"/>
              <a:ext cx="33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66"/>
                  </a:solidFill>
                  <a:latin typeface="宋体" panose="02010600030101010101" pitchFamily="2" charset="-122"/>
                </a:rPr>
                <a:t>Ψ</a:t>
              </a:r>
              <a:r>
                <a:rPr lang="en-US" altLang="zh-CN" baseline="-25000">
                  <a:solidFill>
                    <a:srgbClr val="000066"/>
                  </a:solidFill>
                  <a:latin typeface="宋体" panose="02010600030101010101" pitchFamily="2" charset="-122"/>
                </a:rPr>
                <a:t>2</a:t>
              </a:r>
              <a:endParaRPr lang="en-US" altLang="zh-CN" baseline="-25000">
                <a:solidFill>
                  <a:srgbClr val="000066"/>
                </a:solidFill>
                <a:latin typeface="Times New Roman" panose="02020603050405020304" pitchFamily="18" charset="0"/>
              </a:endParaRPr>
            </a:p>
          </p:txBody>
        </p:sp>
        <p:sp>
          <p:nvSpPr>
            <p:cNvPr id="720027" name="Text Box 158"/>
            <p:cNvSpPr txBox="1">
              <a:spLocks noChangeArrowheads="1"/>
            </p:cNvSpPr>
            <p:nvPr/>
          </p:nvSpPr>
          <p:spPr bwMode="auto">
            <a:xfrm>
              <a:off x="1971" y="1998"/>
              <a:ext cx="33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i="1">
                  <a:solidFill>
                    <a:srgbClr val="000066"/>
                  </a:solidFill>
                  <a:latin typeface="宋体" panose="02010600030101010101" pitchFamily="2" charset="-122"/>
                </a:rPr>
                <a:t>φ</a:t>
              </a:r>
              <a:endParaRPr lang="en-US" altLang="zh-CN" i="1">
                <a:solidFill>
                  <a:srgbClr val="000066"/>
                </a:solidFill>
                <a:latin typeface="Times New Roman" panose="02020603050405020304" pitchFamily="18" charset="0"/>
              </a:endParaRPr>
            </a:p>
          </p:txBody>
        </p:sp>
        <p:sp>
          <p:nvSpPr>
            <p:cNvPr id="720028" name="Line 159"/>
            <p:cNvSpPr>
              <a:spLocks noChangeShapeType="1"/>
            </p:cNvSpPr>
            <p:nvPr/>
          </p:nvSpPr>
          <p:spPr bwMode="auto">
            <a:xfrm>
              <a:off x="1867" y="2339"/>
              <a:ext cx="545"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0029" name="Oval 163"/>
            <p:cNvSpPr>
              <a:spLocks noChangeAspect="1" noChangeArrowheads="1"/>
            </p:cNvSpPr>
            <p:nvPr/>
          </p:nvSpPr>
          <p:spPr bwMode="auto">
            <a:xfrm>
              <a:off x="1602" y="2466"/>
              <a:ext cx="14" cy="14"/>
            </a:xfrm>
            <a:prstGeom prst="ellipse">
              <a:avLst/>
            </a:prstGeom>
            <a:solidFill>
              <a:schemeClr val="tx1"/>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0030" name="Oval 164"/>
            <p:cNvSpPr>
              <a:spLocks noChangeAspect="1" noChangeArrowheads="1"/>
            </p:cNvSpPr>
            <p:nvPr/>
          </p:nvSpPr>
          <p:spPr bwMode="auto">
            <a:xfrm>
              <a:off x="1906" y="2536"/>
              <a:ext cx="14" cy="14"/>
            </a:xfrm>
            <a:prstGeom prst="ellipse">
              <a:avLst/>
            </a:prstGeom>
            <a:solidFill>
              <a:schemeClr val="tx1"/>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0031" name="Oval 165"/>
            <p:cNvSpPr>
              <a:spLocks noChangeAspect="1" noChangeArrowheads="1"/>
            </p:cNvSpPr>
            <p:nvPr/>
          </p:nvSpPr>
          <p:spPr bwMode="auto">
            <a:xfrm>
              <a:off x="1888" y="1996"/>
              <a:ext cx="14" cy="14"/>
            </a:xfrm>
            <a:prstGeom prst="ellipse">
              <a:avLst/>
            </a:prstGeom>
            <a:solidFill>
              <a:schemeClr val="tx1"/>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0032" name="Oval 166"/>
            <p:cNvSpPr>
              <a:spLocks noChangeAspect="1" noChangeArrowheads="1"/>
            </p:cNvSpPr>
            <p:nvPr/>
          </p:nvSpPr>
          <p:spPr bwMode="auto">
            <a:xfrm>
              <a:off x="2266" y="1900"/>
              <a:ext cx="14" cy="14"/>
            </a:xfrm>
            <a:prstGeom prst="ellipse">
              <a:avLst/>
            </a:prstGeom>
            <a:solidFill>
              <a:schemeClr val="tx1"/>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0033" name="Oval 167"/>
            <p:cNvSpPr>
              <a:spLocks noChangeAspect="1" noChangeArrowheads="1"/>
            </p:cNvSpPr>
            <p:nvPr/>
          </p:nvSpPr>
          <p:spPr bwMode="auto">
            <a:xfrm>
              <a:off x="2074" y="2362"/>
              <a:ext cx="14" cy="14"/>
            </a:xfrm>
            <a:prstGeom prst="ellipse">
              <a:avLst/>
            </a:prstGeom>
            <a:solidFill>
              <a:schemeClr val="tx1"/>
            </a:solidFill>
            <a:ln w="19050" algn="ctr">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Tree>
    <p:extLst>
      <p:ext uri="{BB962C8B-B14F-4D97-AF65-F5344CB8AC3E}">
        <p14:creationId xmlns:p14="http://schemas.microsoft.com/office/powerpoint/2010/main" val="13626487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1" name="Rectangle 52"/>
          <p:cNvSpPr>
            <a:spLocks noChangeArrowheads="1"/>
          </p:cNvSpPr>
          <p:nvPr/>
        </p:nvSpPr>
        <p:spPr bwMode="auto">
          <a:xfrm>
            <a:off x="2043113" y="4902200"/>
            <a:ext cx="829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solidFill>
                  <a:srgbClr val="FF0000"/>
                </a:solidFill>
                <a:latin typeface="黑体" panose="02010609060101010101" pitchFamily="49" charset="-122"/>
                <a:ea typeface="黑体" panose="02010609060101010101" pitchFamily="49" charset="-122"/>
              </a:rPr>
              <a:t>为什么鉴相时常取参考信号的幅值等于调相信号的幅值？</a:t>
            </a:r>
          </a:p>
        </p:txBody>
      </p:sp>
      <p:graphicFrame>
        <p:nvGraphicFramePr>
          <p:cNvPr id="720902" name="Object 6"/>
          <p:cNvGraphicFramePr>
            <a:graphicFrameLocks noChangeAspect="1"/>
          </p:cNvGraphicFramePr>
          <p:nvPr/>
        </p:nvGraphicFramePr>
        <p:xfrm>
          <a:off x="3009901" y="1881188"/>
          <a:ext cx="1222375" cy="431800"/>
        </p:xfrm>
        <a:graphic>
          <a:graphicData uri="http://schemas.openxmlformats.org/presentationml/2006/ole">
            <mc:AlternateContent xmlns:mc="http://schemas.openxmlformats.org/markup-compatibility/2006">
              <mc:Choice xmlns:v="urn:schemas-microsoft-com:vml" Requires="v">
                <p:oleObj name="Equation" r:id="rId2" imgW="647700" imgH="228600" progId="Equation.DSMT4">
                  <p:embed/>
                </p:oleObj>
              </mc:Choice>
              <mc:Fallback>
                <p:oleObj name="Equation" r:id="rId2" imgW="647700" imgH="228600" progId="Equation.DSMT4">
                  <p:embed/>
                  <p:pic>
                    <p:nvPicPr>
                      <p:cNvPr id="72090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1" y="1881188"/>
                        <a:ext cx="1222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0903" name="Object 7"/>
          <p:cNvGraphicFramePr>
            <a:graphicFrameLocks noChangeAspect="1"/>
          </p:cNvGraphicFramePr>
          <p:nvPr/>
        </p:nvGraphicFramePr>
        <p:xfrm>
          <a:off x="3030539" y="2403476"/>
          <a:ext cx="2065337" cy="720725"/>
        </p:xfrm>
        <a:graphic>
          <a:graphicData uri="http://schemas.openxmlformats.org/presentationml/2006/ole">
            <mc:AlternateContent xmlns:mc="http://schemas.openxmlformats.org/markup-compatibility/2006">
              <mc:Choice xmlns:v="urn:schemas-microsoft-com:vml" Requires="v">
                <p:oleObj name="Equation" r:id="rId4" imgW="1231366" imgH="431613" progId="Equation.DSMT4">
                  <p:embed/>
                </p:oleObj>
              </mc:Choice>
              <mc:Fallback>
                <p:oleObj name="Equation" r:id="rId4" imgW="1231366" imgH="431613" progId="Equation.DSMT4">
                  <p:embed/>
                  <p:pic>
                    <p:nvPicPr>
                      <p:cNvPr id="7209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539" y="2403476"/>
                        <a:ext cx="20653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0904" name="Object 8"/>
          <p:cNvGraphicFramePr>
            <a:graphicFrameLocks noChangeAspect="1"/>
          </p:cNvGraphicFramePr>
          <p:nvPr/>
        </p:nvGraphicFramePr>
        <p:xfrm>
          <a:off x="3076575" y="3241676"/>
          <a:ext cx="1993900" cy="695325"/>
        </p:xfrm>
        <a:graphic>
          <a:graphicData uri="http://schemas.openxmlformats.org/presentationml/2006/ole">
            <mc:AlternateContent xmlns:mc="http://schemas.openxmlformats.org/markup-compatibility/2006">
              <mc:Choice xmlns:v="urn:schemas-microsoft-com:vml" Requires="v">
                <p:oleObj name="Equation" r:id="rId6" imgW="1231366" imgH="431613" progId="Equation.DSMT4">
                  <p:embed/>
                </p:oleObj>
              </mc:Choice>
              <mc:Fallback>
                <p:oleObj name="Equation" r:id="rId6" imgW="1231366" imgH="431613" progId="Equation.DSMT4">
                  <p:embed/>
                  <p:pic>
                    <p:nvPicPr>
                      <p:cNvPr id="72090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6575" y="3241676"/>
                        <a:ext cx="19939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0905" name="Object 9"/>
          <p:cNvGraphicFramePr>
            <a:graphicFrameLocks noChangeAspect="1"/>
          </p:cNvGraphicFramePr>
          <p:nvPr/>
        </p:nvGraphicFramePr>
        <p:xfrm>
          <a:off x="2205038" y="4184651"/>
          <a:ext cx="7924800" cy="733425"/>
        </p:xfrm>
        <a:graphic>
          <a:graphicData uri="http://schemas.openxmlformats.org/presentationml/2006/ole">
            <mc:AlternateContent xmlns:mc="http://schemas.openxmlformats.org/markup-compatibility/2006">
              <mc:Choice xmlns:v="urn:schemas-microsoft-com:vml" Requires="v">
                <p:oleObj name="Equation" r:id="rId8" imgW="4216400" imgH="393700" progId="Equation.DSMT4">
                  <p:embed/>
                </p:oleObj>
              </mc:Choice>
              <mc:Fallback>
                <p:oleObj name="Equation" r:id="rId8" imgW="4216400" imgH="393700" progId="Equation.DSMT4">
                  <p:embed/>
                  <p:pic>
                    <p:nvPicPr>
                      <p:cNvPr id="72090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038" y="4184651"/>
                        <a:ext cx="79248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0906" name="Group 207"/>
          <p:cNvGrpSpPr>
            <a:grpSpLocks/>
          </p:cNvGrpSpPr>
          <p:nvPr/>
        </p:nvGrpSpPr>
        <p:grpSpPr bwMode="auto">
          <a:xfrm>
            <a:off x="6743700" y="833439"/>
            <a:ext cx="3740150" cy="3044825"/>
            <a:chOff x="3058" y="952"/>
            <a:chExt cx="2356" cy="1918"/>
          </a:xfrm>
        </p:grpSpPr>
        <p:sp>
          <p:nvSpPr>
            <p:cNvPr id="720907" name="Line 25"/>
            <p:cNvSpPr>
              <a:spLocks noChangeAspect="1" noChangeShapeType="1"/>
            </p:cNvSpPr>
            <p:nvPr/>
          </p:nvSpPr>
          <p:spPr bwMode="auto">
            <a:xfrm flipV="1">
              <a:off x="4069" y="976"/>
              <a:ext cx="0" cy="1894"/>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0908" name="Freeform 26"/>
            <p:cNvSpPr>
              <a:spLocks noChangeAspect="1"/>
            </p:cNvSpPr>
            <p:nvPr/>
          </p:nvSpPr>
          <p:spPr bwMode="auto">
            <a:xfrm>
              <a:off x="4073" y="1511"/>
              <a:ext cx="408" cy="612"/>
            </a:xfrm>
            <a:custGeom>
              <a:avLst/>
              <a:gdLst>
                <a:gd name="T0" fmla="*/ 0 w 1050"/>
                <a:gd name="T1" fmla="*/ 0 h 1725"/>
                <a:gd name="T2" fmla="*/ 28 w 1050"/>
                <a:gd name="T3" fmla="*/ 40 h 1725"/>
                <a:gd name="T4" fmla="*/ 62 w 1050"/>
                <a:gd name="T5" fmla="*/ 77 h 1725"/>
                <a:gd name="T6" fmla="*/ 0 60000 65536"/>
                <a:gd name="T7" fmla="*/ 0 60000 65536"/>
                <a:gd name="T8" fmla="*/ 0 60000 65536"/>
                <a:gd name="T9" fmla="*/ 0 w 1050"/>
                <a:gd name="T10" fmla="*/ 0 h 1725"/>
                <a:gd name="T11" fmla="*/ 1050 w 1050"/>
                <a:gd name="T12" fmla="*/ 1725 h 1725"/>
              </a:gdLst>
              <a:ahLst/>
              <a:cxnLst>
                <a:cxn ang="T6">
                  <a:pos x="T0" y="T1"/>
                </a:cxn>
                <a:cxn ang="T7">
                  <a:pos x="T2" y="T3"/>
                </a:cxn>
                <a:cxn ang="T8">
                  <a:pos x="T4" y="T5"/>
                </a:cxn>
              </a:cxnLst>
              <a:rect l="T9" t="T10" r="T11" b="T12"/>
              <a:pathLst>
                <a:path w="1050" h="1725">
                  <a:moveTo>
                    <a:pt x="0" y="0"/>
                  </a:moveTo>
                  <a:cubicBezTo>
                    <a:pt x="152" y="306"/>
                    <a:pt x="305" y="612"/>
                    <a:pt x="480" y="900"/>
                  </a:cubicBezTo>
                  <a:cubicBezTo>
                    <a:pt x="655" y="1188"/>
                    <a:pt x="852" y="1456"/>
                    <a:pt x="1050" y="172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909" name="Text Box 27"/>
            <p:cNvSpPr txBox="1">
              <a:spLocks noChangeAspect="1" noChangeArrowheads="1"/>
            </p:cNvSpPr>
            <p:nvPr/>
          </p:nvSpPr>
          <p:spPr bwMode="auto">
            <a:xfrm>
              <a:off x="3086" y="2015"/>
              <a:ext cx="46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-π</a:t>
              </a:r>
              <a:endParaRPr lang="en-US" altLang="zh-CN" sz="2000">
                <a:solidFill>
                  <a:srgbClr val="000066"/>
                </a:solidFill>
                <a:latin typeface="Times New Roman" panose="02020603050405020304" pitchFamily="18" charset="0"/>
              </a:endParaRPr>
            </a:p>
          </p:txBody>
        </p:sp>
        <p:sp>
          <p:nvSpPr>
            <p:cNvPr id="720910" name="Text Box 36"/>
            <p:cNvSpPr txBox="1">
              <a:spLocks noChangeAspect="1" noChangeArrowheads="1"/>
            </p:cNvSpPr>
            <p:nvPr/>
          </p:nvSpPr>
          <p:spPr bwMode="auto">
            <a:xfrm>
              <a:off x="3901" y="2059"/>
              <a:ext cx="34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rPr>
                <a:t>0</a:t>
              </a:r>
            </a:p>
          </p:txBody>
        </p:sp>
        <p:sp>
          <p:nvSpPr>
            <p:cNvPr id="720911" name="Text Box 38"/>
            <p:cNvSpPr txBox="1">
              <a:spLocks noChangeAspect="1" noChangeArrowheads="1"/>
            </p:cNvSpPr>
            <p:nvPr/>
          </p:nvSpPr>
          <p:spPr bwMode="auto">
            <a:xfrm>
              <a:off x="3827" y="952"/>
              <a:ext cx="28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i="1">
                  <a:solidFill>
                    <a:srgbClr val="000066"/>
                  </a:solidFill>
                  <a:latin typeface="Times New Roman" panose="02020603050405020304" pitchFamily="18" charset="0"/>
                </a:rPr>
                <a:t>u</a:t>
              </a:r>
              <a:r>
                <a:rPr lang="en-US" altLang="zh-CN" sz="2400" baseline="-25000">
                  <a:solidFill>
                    <a:srgbClr val="000066"/>
                  </a:solidFill>
                  <a:latin typeface="Times New Roman" panose="02020603050405020304" pitchFamily="18" charset="0"/>
                </a:rPr>
                <a:t>o</a:t>
              </a:r>
            </a:p>
          </p:txBody>
        </p:sp>
        <p:sp>
          <p:nvSpPr>
            <p:cNvPr id="720912" name="Line 40"/>
            <p:cNvSpPr>
              <a:spLocks noChangeAspect="1" noChangeShapeType="1"/>
            </p:cNvSpPr>
            <p:nvPr/>
          </p:nvSpPr>
          <p:spPr bwMode="auto">
            <a:xfrm>
              <a:off x="3058" y="2115"/>
              <a:ext cx="2356"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0913" name="Freeform 41"/>
            <p:cNvSpPr>
              <a:spLocks noChangeAspect="1"/>
            </p:cNvSpPr>
            <p:nvPr/>
          </p:nvSpPr>
          <p:spPr bwMode="auto">
            <a:xfrm>
              <a:off x="4069" y="2109"/>
              <a:ext cx="808" cy="611"/>
            </a:xfrm>
            <a:custGeom>
              <a:avLst/>
              <a:gdLst>
                <a:gd name="T0" fmla="*/ 0 w 1035"/>
                <a:gd name="T1" fmla="*/ 0 h 810"/>
                <a:gd name="T2" fmla="*/ 64 w 1035"/>
                <a:gd name="T3" fmla="*/ 155 h 810"/>
                <a:gd name="T4" fmla="*/ 207 w 1035"/>
                <a:gd name="T5" fmla="*/ 270 h 810"/>
                <a:gd name="T6" fmla="*/ 493 w 1035"/>
                <a:gd name="T7" fmla="*/ 348 h 810"/>
                <a:gd name="T8" fmla="*/ 0 60000 65536"/>
                <a:gd name="T9" fmla="*/ 0 60000 65536"/>
                <a:gd name="T10" fmla="*/ 0 60000 65536"/>
                <a:gd name="T11" fmla="*/ 0 60000 65536"/>
                <a:gd name="T12" fmla="*/ 0 w 1035"/>
                <a:gd name="T13" fmla="*/ 0 h 810"/>
                <a:gd name="T14" fmla="*/ 1035 w 1035"/>
                <a:gd name="T15" fmla="*/ 810 h 810"/>
              </a:gdLst>
              <a:ahLst/>
              <a:cxnLst>
                <a:cxn ang="T8">
                  <a:pos x="T0" y="T1"/>
                </a:cxn>
                <a:cxn ang="T9">
                  <a:pos x="T2" y="T3"/>
                </a:cxn>
                <a:cxn ang="T10">
                  <a:pos x="T4" y="T5"/>
                </a:cxn>
                <a:cxn ang="T11">
                  <a:pos x="T6" y="T7"/>
                </a:cxn>
              </a:cxnLst>
              <a:rect l="T12" t="T13" r="T14" b="T15"/>
              <a:pathLst>
                <a:path w="1035" h="810">
                  <a:moveTo>
                    <a:pt x="0" y="0"/>
                  </a:moveTo>
                  <a:cubicBezTo>
                    <a:pt x="31" y="127"/>
                    <a:pt x="63" y="255"/>
                    <a:pt x="135" y="360"/>
                  </a:cubicBezTo>
                  <a:cubicBezTo>
                    <a:pt x="207" y="465"/>
                    <a:pt x="285" y="555"/>
                    <a:pt x="435" y="630"/>
                  </a:cubicBezTo>
                  <a:cubicBezTo>
                    <a:pt x="585" y="705"/>
                    <a:pt x="810" y="757"/>
                    <a:pt x="1035" y="810"/>
                  </a:cubicBezTo>
                </a:path>
              </a:pathLst>
            </a:custGeom>
            <a:noFill/>
            <a:ln w="12700">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914" name="Text Box 28"/>
            <p:cNvSpPr txBox="1">
              <a:spLocks noChangeAspect="1" noChangeArrowheads="1"/>
            </p:cNvSpPr>
            <p:nvPr/>
          </p:nvSpPr>
          <p:spPr bwMode="auto">
            <a:xfrm>
              <a:off x="4290" y="2027"/>
              <a:ext cx="50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rPr>
                <a:t>π</a:t>
              </a:r>
            </a:p>
          </p:txBody>
        </p:sp>
        <p:sp>
          <p:nvSpPr>
            <p:cNvPr id="720915" name="Line 29"/>
            <p:cNvSpPr>
              <a:spLocks noChangeShapeType="1"/>
            </p:cNvSpPr>
            <p:nvPr/>
          </p:nvSpPr>
          <p:spPr bwMode="auto">
            <a:xfrm>
              <a:off x="4379" y="2230"/>
              <a:ext cx="1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16" name="Text Box 30"/>
            <p:cNvSpPr txBox="1">
              <a:spLocks noChangeAspect="1" noChangeArrowheads="1"/>
            </p:cNvSpPr>
            <p:nvPr/>
          </p:nvSpPr>
          <p:spPr bwMode="auto">
            <a:xfrm>
              <a:off x="4338" y="2179"/>
              <a:ext cx="34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66"/>
                  </a:solidFill>
                  <a:latin typeface="Times New Roman" panose="02020603050405020304" pitchFamily="18" charset="0"/>
                </a:rPr>
                <a:t>2</a:t>
              </a:r>
            </a:p>
          </p:txBody>
        </p:sp>
        <p:sp>
          <p:nvSpPr>
            <p:cNvPr id="720917" name="Line 43"/>
            <p:cNvSpPr>
              <a:spLocks noChangeAspect="1" noChangeShapeType="1"/>
            </p:cNvSpPr>
            <p:nvPr/>
          </p:nvSpPr>
          <p:spPr bwMode="auto">
            <a:xfrm flipH="1">
              <a:off x="3663" y="2053"/>
              <a:ext cx="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18" name="Line 44"/>
            <p:cNvSpPr>
              <a:spLocks noChangeAspect="1" noChangeShapeType="1"/>
            </p:cNvSpPr>
            <p:nvPr/>
          </p:nvSpPr>
          <p:spPr bwMode="auto">
            <a:xfrm flipH="1">
              <a:off x="4481" y="2047"/>
              <a:ext cx="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19" name="Line 45"/>
            <p:cNvSpPr>
              <a:spLocks noChangeAspect="1" noChangeShapeType="1"/>
            </p:cNvSpPr>
            <p:nvPr/>
          </p:nvSpPr>
          <p:spPr bwMode="auto">
            <a:xfrm flipH="1">
              <a:off x="4879" y="2057"/>
              <a:ext cx="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20" name="Freeform 46"/>
            <p:cNvSpPr>
              <a:spLocks noChangeAspect="1"/>
            </p:cNvSpPr>
            <p:nvPr/>
          </p:nvSpPr>
          <p:spPr bwMode="auto">
            <a:xfrm flipH="1" flipV="1">
              <a:off x="4061" y="1509"/>
              <a:ext cx="816" cy="612"/>
            </a:xfrm>
            <a:custGeom>
              <a:avLst/>
              <a:gdLst>
                <a:gd name="T0" fmla="*/ 0 w 1035"/>
                <a:gd name="T1" fmla="*/ 0 h 810"/>
                <a:gd name="T2" fmla="*/ 66 w 1035"/>
                <a:gd name="T3" fmla="*/ 156 h 810"/>
                <a:gd name="T4" fmla="*/ 213 w 1035"/>
                <a:gd name="T5" fmla="*/ 272 h 810"/>
                <a:gd name="T6" fmla="*/ 507 w 1035"/>
                <a:gd name="T7" fmla="*/ 349 h 810"/>
                <a:gd name="T8" fmla="*/ 0 60000 65536"/>
                <a:gd name="T9" fmla="*/ 0 60000 65536"/>
                <a:gd name="T10" fmla="*/ 0 60000 65536"/>
                <a:gd name="T11" fmla="*/ 0 60000 65536"/>
                <a:gd name="T12" fmla="*/ 0 w 1035"/>
                <a:gd name="T13" fmla="*/ 0 h 810"/>
                <a:gd name="T14" fmla="*/ 1035 w 1035"/>
                <a:gd name="T15" fmla="*/ 810 h 810"/>
              </a:gdLst>
              <a:ahLst/>
              <a:cxnLst>
                <a:cxn ang="T8">
                  <a:pos x="T0" y="T1"/>
                </a:cxn>
                <a:cxn ang="T9">
                  <a:pos x="T2" y="T3"/>
                </a:cxn>
                <a:cxn ang="T10">
                  <a:pos x="T4" y="T5"/>
                </a:cxn>
                <a:cxn ang="T11">
                  <a:pos x="T6" y="T7"/>
                </a:cxn>
              </a:cxnLst>
              <a:rect l="T12" t="T13" r="T14" b="T15"/>
              <a:pathLst>
                <a:path w="1035" h="810">
                  <a:moveTo>
                    <a:pt x="0" y="0"/>
                  </a:moveTo>
                  <a:cubicBezTo>
                    <a:pt x="31" y="127"/>
                    <a:pt x="63" y="255"/>
                    <a:pt x="135" y="360"/>
                  </a:cubicBezTo>
                  <a:cubicBezTo>
                    <a:pt x="207" y="465"/>
                    <a:pt x="285" y="555"/>
                    <a:pt x="435" y="630"/>
                  </a:cubicBezTo>
                  <a:cubicBezTo>
                    <a:pt x="585" y="705"/>
                    <a:pt x="810" y="757"/>
                    <a:pt x="1035" y="810"/>
                  </a:cubicBezTo>
                </a:path>
              </a:pathLst>
            </a:custGeom>
            <a:noFill/>
            <a:ln w="12700">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921" name="Freeform 47"/>
            <p:cNvSpPr>
              <a:spLocks noChangeAspect="1"/>
            </p:cNvSpPr>
            <p:nvPr/>
          </p:nvSpPr>
          <p:spPr bwMode="auto">
            <a:xfrm flipH="1" flipV="1">
              <a:off x="4465" y="2103"/>
              <a:ext cx="408" cy="611"/>
            </a:xfrm>
            <a:custGeom>
              <a:avLst/>
              <a:gdLst>
                <a:gd name="T0" fmla="*/ 0 w 1050"/>
                <a:gd name="T1" fmla="*/ 0 h 1725"/>
                <a:gd name="T2" fmla="*/ 28 w 1050"/>
                <a:gd name="T3" fmla="*/ 40 h 1725"/>
                <a:gd name="T4" fmla="*/ 62 w 1050"/>
                <a:gd name="T5" fmla="*/ 77 h 1725"/>
                <a:gd name="T6" fmla="*/ 0 60000 65536"/>
                <a:gd name="T7" fmla="*/ 0 60000 65536"/>
                <a:gd name="T8" fmla="*/ 0 60000 65536"/>
                <a:gd name="T9" fmla="*/ 0 w 1050"/>
                <a:gd name="T10" fmla="*/ 0 h 1725"/>
                <a:gd name="T11" fmla="*/ 1050 w 1050"/>
                <a:gd name="T12" fmla="*/ 1725 h 1725"/>
              </a:gdLst>
              <a:ahLst/>
              <a:cxnLst>
                <a:cxn ang="T6">
                  <a:pos x="T0" y="T1"/>
                </a:cxn>
                <a:cxn ang="T7">
                  <a:pos x="T2" y="T3"/>
                </a:cxn>
                <a:cxn ang="T8">
                  <a:pos x="T4" y="T5"/>
                </a:cxn>
              </a:cxnLst>
              <a:rect l="T9" t="T10" r="T11" b="T12"/>
              <a:pathLst>
                <a:path w="1050" h="1725">
                  <a:moveTo>
                    <a:pt x="0" y="0"/>
                  </a:moveTo>
                  <a:cubicBezTo>
                    <a:pt x="152" y="306"/>
                    <a:pt x="305" y="612"/>
                    <a:pt x="480" y="900"/>
                  </a:cubicBezTo>
                  <a:cubicBezTo>
                    <a:pt x="655" y="1188"/>
                    <a:pt x="852" y="1456"/>
                    <a:pt x="1050" y="172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922" name="Freeform 48"/>
            <p:cNvSpPr>
              <a:spLocks noChangeAspect="1"/>
            </p:cNvSpPr>
            <p:nvPr/>
          </p:nvSpPr>
          <p:spPr bwMode="auto">
            <a:xfrm flipH="1">
              <a:off x="3663" y="1507"/>
              <a:ext cx="408" cy="610"/>
            </a:xfrm>
            <a:custGeom>
              <a:avLst/>
              <a:gdLst>
                <a:gd name="T0" fmla="*/ 0 w 1050"/>
                <a:gd name="T1" fmla="*/ 0 h 1725"/>
                <a:gd name="T2" fmla="*/ 28 w 1050"/>
                <a:gd name="T3" fmla="*/ 40 h 1725"/>
                <a:gd name="T4" fmla="*/ 62 w 1050"/>
                <a:gd name="T5" fmla="*/ 76 h 1725"/>
                <a:gd name="T6" fmla="*/ 0 60000 65536"/>
                <a:gd name="T7" fmla="*/ 0 60000 65536"/>
                <a:gd name="T8" fmla="*/ 0 60000 65536"/>
                <a:gd name="T9" fmla="*/ 0 w 1050"/>
                <a:gd name="T10" fmla="*/ 0 h 1725"/>
                <a:gd name="T11" fmla="*/ 1050 w 1050"/>
                <a:gd name="T12" fmla="*/ 1725 h 1725"/>
              </a:gdLst>
              <a:ahLst/>
              <a:cxnLst>
                <a:cxn ang="T6">
                  <a:pos x="T0" y="T1"/>
                </a:cxn>
                <a:cxn ang="T7">
                  <a:pos x="T2" y="T3"/>
                </a:cxn>
                <a:cxn ang="T8">
                  <a:pos x="T4" y="T5"/>
                </a:cxn>
              </a:cxnLst>
              <a:rect l="T9" t="T10" r="T11" b="T12"/>
              <a:pathLst>
                <a:path w="1050" h="1725">
                  <a:moveTo>
                    <a:pt x="0" y="0"/>
                  </a:moveTo>
                  <a:cubicBezTo>
                    <a:pt x="152" y="306"/>
                    <a:pt x="305" y="612"/>
                    <a:pt x="480" y="900"/>
                  </a:cubicBezTo>
                  <a:cubicBezTo>
                    <a:pt x="655" y="1188"/>
                    <a:pt x="852" y="1456"/>
                    <a:pt x="1050" y="172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923" name="Freeform 49"/>
            <p:cNvSpPr>
              <a:spLocks noChangeAspect="1"/>
            </p:cNvSpPr>
            <p:nvPr/>
          </p:nvSpPr>
          <p:spPr bwMode="auto">
            <a:xfrm flipV="1">
              <a:off x="3266" y="2103"/>
              <a:ext cx="407" cy="611"/>
            </a:xfrm>
            <a:custGeom>
              <a:avLst/>
              <a:gdLst>
                <a:gd name="T0" fmla="*/ 0 w 1050"/>
                <a:gd name="T1" fmla="*/ 0 h 1725"/>
                <a:gd name="T2" fmla="*/ 28 w 1050"/>
                <a:gd name="T3" fmla="*/ 40 h 1725"/>
                <a:gd name="T4" fmla="*/ 61 w 1050"/>
                <a:gd name="T5" fmla="*/ 77 h 1725"/>
                <a:gd name="T6" fmla="*/ 0 60000 65536"/>
                <a:gd name="T7" fmla="*/ 0 60000 65536"/>
                <a:gd name="T8" fmla="*/ 0 60000 65536"/>
                <a:gd name="T9" fmla="*/ 0 w 1050"/>
                <a:gd name="T10" fmla="*/ 0 h 1725"/>
                <a:gd name="T11" fmla="*/ 1050 w 1050"/>
                <a:gd name="T12" fmla="*/ 1725 h 1725"/>
              </a:gdLst>
              <a:ahLst/>
              <a:cxnLst>
                <a:cxn ang="T6">
                  <a:pos x="T0" y="T1"/>
                </a:cxn>
                <a:cxn ang="T7">
                  <a:pos x="T2" y="T3"/>
                </a:cxn>
                <a:cxn ang="T8">
                  <a:pos x="T4" y="T5"/>
                </a:cxn>
              </a:cxnLst>
              <a:rect l="T9" t="T10" r="T11" b="T12"/>
              <a:pathLst>
                <a:path w="1050" h="1725">
                  <a:moveTo>
                    <a:pt x="0" y="0"/>
                  </a:moveTo>
                  <a:cubicBezTo>
                    <a:pt x="152" y="306"/>
                    <a:pt x="305" y="612"/>
                    <a:pt x="480" y="900"/>
                  </a:cubicBezTo>
                  <a:cubicBezTo>
                    <a:pt x="655" y="1188"/>
                    <a:pt x="852" y="1456"/>
                    <a:pt x="1050" y="172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0924" name="Text Box 193"/>
            <p:cNvSpPr txBox="1">
              <a:spLocks noChangeAspect="1" noChangeArrowheads="1"/>
            </p:cNvSpPr>
            <p:nvPr/>
          </p:nvSpPr>
          <p:spPr bwMode="auto">
            <a:xfrm>
              <a:off x="4734" y="2031"/>
              <a:ext cx="46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宋体" panose="02010600030101010101" pitchFamily="2" charset="-122"/>
                </a:rPr>
                <a:t>π</a:t>
              </a:r>
              <a:endParaRPr lang="en-US" altLang="zh-CN" sz="2000">
                <a:solidFill>
                  <a:srgbClr val="000066"/>
                </a:solidFill>
                <a:latin typeface="Times New Roman" panose="02020603050405020304" pitchFamily="18" charset="0"/>
              </a:endParaRPr>
            </a:p>
          </p:txBody>
        </p:sp>
        <p:grpSp>
          <p:nvGrpSpPr>
            <p:cNvPr id="720925" name="Group 206"/>
            <p:cNvGrpSpPr>
              <a:grpSpLocks/>
            </p:cNvGrpSpPr>
            <p:nvPr/>
          </p:nvGrpSpPr>
          <p:grpSpPr bwMode="auto">
            <a:xfrm>
              <a:off x="3530" y="2027"/>
              <a:ext cx="491" cy="419"/>
              <a:chOff x="2474" y="2071"/>
              <a:chExt cx="491" cy="419"/>
            </a:xfrm>
          </p:grpSpPr>
          <p:sp>
            <p:nvSpPr>
              <p:cNvPr id="720926" name="Text Box 31"/>
              <p:cNvSpPr txBox="1">
                <a:spLocks noChangeAspect="1" noChangeArrowheads="1"/>
              </p:cNvSpPr>
              <p:nvPr/>
            </p:nvSpPr>
            <p:spPr bwMode="auto">
              <a:xfrm>
                <a:off x="2474" y="2079"/>
                <a:ext cx="26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rPr>
                  <a:t>_</a:t>
                </a:r>
              </a:p>
            </p:txBody>
          </p:sp>
          <p:sp>
            <p:nvSpPr>
              <p:cNvPr id="720927" name="Text Box 195"/>
              <p:cNvSpPr txBox="1">
                <a:spLocks noChangeAspect="1" noChangeArrowheads="1"/>
              </p:cNvSpPr>
              <p:nvPr/>
            </p:nvSpPr>
            <p:spPr bwMode="auto">
              <a:xfrm>
                <a:off x="2578" y="2071"/>
                <a:ext cx="32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rPr>
                  <a:t>π</a:t>
                </a:r>
              </a:p>
            </p:txBody>
          </p:sp>
          <p:sp>
            <p:nvSpPr>
              <p:cNvPr id="720928" name="Line 196"/>
              <p:cNvSpPr>
                <a:spLocks noChangeShapeType="1"/>
              </p:cNvSpPr>
              <p:nvPr/>
            </p:nvSpPr>
            <p:spPr bwMode="auto">
              <a:xfrm>
                <a:off x="2655" y="2286"/>
                <a:ext cx="1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29" name="Text Box 197"/>
              <p:cNvSpPr txBox="1">
                <a:spLocks noChangeAspect="1" noChangeArrowheads="1"/>
              </p:cNvSpPr>
              <p:nvPr/>
            </p:nvSpPr>
            <p:spPr bwMode="auto">
              <a:xfrm>
                <a:off x="2618" y="2239"/>
                <a:ext cx="34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000066"/>
                    </a:solidFill>
                    <a:latin typeface="Times New Roman" panose="02020603050405020304" pitchFamily="18" charset="0"/>
                  </a:rPr>
                  <a:t>2</a:t>
                </a:r>
              </a:p>
            </p:txBody>
          </p:sp>
        </p:grpSp>
        <p:sp>
          <p:nvSpPr>
            <p:cNvPr id="720930" name="Line 198"/>
            <p:cNvSpPr>
              <a:spLocks noChangeAspect="1" noChangeShapeType="1"/>
            </p:cNvSpPr>
            <p:nvPr/>
          </p:nvSpPr>
          <p:spPr bwMode="auto">
            <a:xfrm flipH="1">
              <a:off x="3252" y="2035"/>
              <a:ext cx="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20931" name="Object 35"/>
            <p:cNvGraphicFramePr>
              <a:graphicFrameLocks noChangeAspect="1"/>
            </p:cNvGraphicFramePr>
            <p:nvPr/>
          </p:nvGraphicFramePr>
          <p:xfrm>
            <a:off x="5259" y="2133"/>
            <a:ext cx="148" cy="173"/>
          </p:xfrm>
          <a:graphic>
            <a:graphicData uri="http://schemas.openxmlformats.org/presentationml/2006/ole">
              <mc:AlternateContent xmlns:mc="http://schemas.openxmlformats.org/markup-compatibility/2006">
                <mc:Choice xmlns:v="urn:schemas-microsoft-com:vml" Requires="v">
                  <p:oleObj name="Equation" r:id="rId10" imgW="139579" imgH="164957" progId="Equation.DSMT4">
                    <p:embed/>
                  </p:oleObj>
                </mc:Choice>
                <mc:Fallback>
                  <p:oleObj name="Equation" r:id="rId10" imgW="139579" imgH="164957" progId="Equation.DSMT4">
                    <p:embed/>
                    <p:pic>
                      <p:nvPicPr>
                        <p:cNvPr id="720931"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9" y="2133"/>
                          <a:ext cx="1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20932" name="Rectangle 208"/>
          <p:cNvSpPr>
            <a:spLocks noChangeArrowheads="1"/>
          </p:cNvSpPr>
          <p:nvPr/>
        </p:nvSpPr>
        <p:spPr bwMode="auto">
          <a:xfrm>
            <a:off x="2066926" y="5524597"/>
            <a:ext cx="7408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输出信号同时受调相信号与参考信号幅值的影响。 </a:t>
            </a:r>
          </a:p>
        </p:txBody>
      </p:sp>
      <p:sp>
        <p:nvSpPr>
          <p:cNvPr id="5" name="内容占位符 4">
            <a:extLst>
              <a:ext uri="{FF2B5EF4-FFF2-40B4-BE49-F238E27FC236}">
                <a16:creationId xmlns:a16="http://schemas.microsoft.com/office/drawing/2014/main" id="{244C4C3D-26B8-40AE-A764-39C8855DA441}"/>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相加式相敏检波电路</a:t>
            </a:r>
          </a:p>
          <a:p>
            <a:endParaRPr lang="zh-CN" altLang="en-US" dirty="0">
              <a:latin typeface="微软雅黑" panose="020B0503020204020204" pitchFamily="34" charset="-122"/>
              <a:ea typeface="微软雅黑" panose="020B0503020204020204" pitchFamily="34" charset="-122"/>
            </a:endParaRPr>
          </a:p>
        </p:txBody>
      </p:sp>
      <p:sp>
        <p:nvSpPr>
          <p:cNvPr id="40" name="标题 1">
            <a:extLst>
              <a:ext uri="{FF2B5EF4-FFF2-40B4-BE49-F238E27FC236}">
                <a16:creationId xmlns:a16="http://schemas.microsoft.com/office/drawing/2014/main" id="{F87BD6B8-CCA3-4E7D-9DE5-1686CC45F047}"/>
              </a:ext>
            </a:extLst>
          </p:cNvPr>
          <p:cNvSpPr>
            <a:spLocks noGrp="1"/>
          </p:cNvSpPr>
          <p:nvPr>
            <p:ph type="title"/>
          </p:nvPr>
        </p:nvSpPr>
        <p:spPr>
          <a:xfrm>
            <a:off x="838200" y="474663"/>
            <a:ext cx="10515600" cy="590550"/>
          </a:xfrm>
        </p:spPr>
        <p:txBody>
          <a:bodyPr>
            <a:normAutofit/>
          </a:bodyPr>
          <a:lstStyle/>
          <a:p>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、相敏检波电路检相</a:t>
            </a:r>
          </a:p>
        </p:txBody>
      </p:sp>
    </p:spTree>
    <p:extLst>
      <p:ext uri="{BB962C8B-B14F-4D97-AF65-F5344CB8AC3E}">
        <p14:creationId xmlns:p14="http://schemas.microsoft.com/office/powerpoint/2010/main" val="363903007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474784"/>
            <a:ext cx="10515600" cy="590429"/>
          </a:xfrm>
        </p:spPr>
        <p:txBody>
          <a:bodyPr>
            <a:normAutofit/>
          </a:bodyPr>
          <a:lstStyle/>
          <a:p>
            <a:r>
              <a:rPr kumimoji="1" lang="en-US" altLang="zh-CN" dirty="0">
                <a:latin typeface="微软雅黑" panose="020B0503020204020204" pitchFamily="34" charset="-122"/>
                <a:ea typeface="微软雅黑" panose="020B0503020204020204" pitchFamily="34" charset="-122"/>
              </a:rPr>
              <a:t>3</a:t>
            </a:r>
            <a:r>
              <a:rPr kumimoji="1" lang="zh-CN" altLang="en-US" dirty="0">
                <a:latin typeface="微软雅黑" panose="020B0503020204020204" pitchFamily="34" charset="-122"/>
                <a:ea typeface="微软雅黑" panose="020B0503020204020204" pitchFamily="34" charset="-122"/>
              </a:rPr>
              <a:t>、通过相位</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脉宽变换鉴相</a:t>
            </a:r>
          </a:p>
        </p:txBody>
      </p:sp>
      <p:sp>
        <p:nvSpPr>
          <p:cNvPr id="4" name="内容占位符 3">
            <a:extLst>
              <a:ext uri="{FF2B5EF4-FFF2-40B4-BE49-F238E27FC236}">
                <a16:creationId xmlns:a16="http://schemas.microsoft.com/office/drawing/2014/main" id="{97459767-B834-4220-991D-54D8C7C2621F}"/>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异或门鉴相</a:t>
            </a:r>
          </a:p>
          <a:p>
            <a:endParaRPr lang="zh-CN" altLang="en-US" dirty="0">
              <a:latin typeface="微软雅黑" panose="020B0503020204020204" pitchFamily="34" charset="-122"/>
              <a:ea typeface="微软雅黑" panose="020B0503020204020204" pitchFamily="34" charset="-122"/>
            </a:endParaRPr>
          </a:p>
        </p:txBody>
      </p:sp>
      <p:grpSp>
        <p:nvGrpSpPr>
          <p:cNvPr id="721925" name="Group 173"/>
          <p:cNvGrpSpPr>
            <a:grpSpLocks/>
          </p:cNvGrpSpPr>
          <p:nvPr/>
        </p:nvGrpSpPr>
        <p:grpSpPr bwMode="auto">
          <a:xfrm>
            <a:off x="2855912" y="1878014"/>
            <a:ext cx="6833519" cy="4148804"/>
            <a:chOff x="832" y="1246"/>
            <a:chExt cx="4080" cy="2450"/>
          </a:xfrm>
        </p:grpSpPr>
        <p:grpSp>
          <p:nvGrpSpPr>
            <p:cNvPr id="721926" name="Group 172"/>
            <p:cNvGrpSpPr>
              <a:grpSpLocks/>
            </p:cNvGrpSpPr>
            <p:nvPr/>
          </p:nvGrpSpPr>
          <p:grpSpPr bwMode="auto">
            <a:xfrm>
              <a:off x="832" y="1652"/>
              <a:ext cx="1672" cy="2032"/>
              <a:chOff x="832" y="1652"/>
              <a:chExt cx="1672" cy="2032"/>
            </a:xfrm>
          </p:grpSpPr>
          <p:grpSp>
            <p:nvGrpSpPr>
              <p:cNvPr id="721927" name="Group 4"/>
              <p:cNvGrpSpPr>
                <a:grpSpLocks/>
              </p:cNvGrpSpPr>
              <p:nvPr/>
            </p:nvGrpSpPr>
            <p:grpSpPr bwMode="auto">
              <a:xfrm>
                <a:off x="928" y="1652"/>
                <a:ext cx="964" cy="726"/>
                <a:chOff x="1566" y="2108"/>
                <a:chExt cx="964" cy="726"/>
              </a:xfrm>
            </p:grpSpPr>
            <p:sp>
              <p:nvSpPr>
                <p:cNvPr id="721928" name="Text Box 5"/>
                <p:cNvSpPr txBox="1">
                  <a:spLocks noChangeArrowheads="1"/>
                </p:cNvSpPr>
                <p:nvPr/>
              </p:nvSpPr>
              <p:spPr bwMode="auto">
                <a:xfrm>
                  <a:off x="1979" y="2650"/>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a)</a:t>
                  </a:r>
                </a:p>
              </p:txBody>
            </p:sp>
            <p:grpSp>
              <p:nvGrpSpPr>
                <p:cNvPr id="721929" name="Group 6"/>
                <p:cNvGrpSpPr>
                  <a:grpSpLocks/>
                </p:cNvGrpSpPr>
                <p:nvPr/>
              </p:nvGrpSpPr>
              <p:grpSpPr bwMode="auto">
                <a:xfrm>
                  <a:off x="1566" y="2108"/>
                  <a:ext cx="804" cy="551"/>
                  <a:chOff x="1676" y="2108"/>
                  <a:chExt cx="804" cy="551"/>
                </a:xfrm>
              </p:grpSpPr>
              <p:sp>
                <p:nvSpPr>
                  <p:cNvPr id="721930" name="Line 7"/>
                  <p:cNvSpPr>
                    <a:spLocks noChangeShapeType="1"/>
                  </p:cNvSpPr>
                  <p:nvPr/>
                </p:nvSpPr>
                <p:spPr bwMode="auto">
                  <a:xfrm>
                    <a:off x="2403" y="2488"/>
                    <a:ext cx="77"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31" name="Text Box 8"/>
                  <p:cNvSpPr txBox="1">
                    <a:spLocks noChangeArrowheads="1"/>
                  </p:cNvSpPr>
                  <p:nvPr/>
                </p:nvSpPr>
                <p:spPr bwMode="auto">
                  <a:xfrm>
                    <a:off x="1680" y="2296"/>
                    <a:ext cx="28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p>
                </p:txBody>
              </p:sp>
              <p:sp>
                <p:nvSpPr>
                  <p:cNvPr id="721932" name="Text Box 9"/>
                  <p:cNvSpPr txBox="1">
                    <a:spLocks noChangeArrowheads="1"/>
                  </p:cNvSpPr>
                  <p:nvPr/>
                </p:nvSpPr>
                <p:spPr bwMode="auto">
                  <a:xfrm>
                    <a:off x="1676" y="2444"/>
                    <a:ext cx="32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a:t>
                    </a:r>
                  </a:p>
                </p:txBody>
              </p:sp>
              <p:sp>
                <p:nvSpPr>
                  <p:cNvPr id="721933" name="Text Box 10"/>
                  <p:cNvSpPr txBox="1">
                    <a:spLocks noChangeArrowheads="1"/>
                  </p:cNvSpPr>
                  <p:nvPr/>
                </p:nvSpPr>
                <p:spPr bwMode="auto">
                  <a:xfrm>
                    <a:off x="2016" y="2108"/>
                    <a:ext cx="3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D</a:t>
                    </a:r>
                    <a:r>
                      <a:rPr lang="en-US" altLang="zh-CN" sz="1600" b="1" baseline="-25000">
                        <a:latin typeface="Times New Roman" panose="02020603050405020304" pitchFamily="18" charset="0"/>
                      </a:rPr>
                      <a:t>G1</a:t>
                    </a:r>
                  </a:p>
                </p:txBody>
              </p:sp>
              <p:grpSp>
                <p:nvGrpSpPr>
                  <p:cNvPr id="721934" name="Group 11"/>
                  <p:cNvGrpSpPr>
                    <a:grpSpLocks/>
                  </p:cNvGrpSpPr>
                  <p:nvPr/>
                </p:nvGrpSpPr>
                <p:grpSpPr bwMode="auto">
                  <a:xfrm>
                    <a:off x="2059" y="2319"/>
                    <a:ext cx="214" cy="340"/>
                    <a:chOff x="2727" y="12558"/>
                    <a:chExt cx="848" cy="848"/>
                  </a:xfrm>
                </p:grpSpPr>
                <p:sp>
                  <p:nvSpPr>
                    <p:cNvPr id="721935" name="Line 12"/>
                    <p:cNvSpPr>
                      <a:spLocks noChangeShapeType="1"/>
                    </p:cNvSpPr>
                    <p:nvPr/>
                  </p:nvSpPr>
                  <p:spPr bwMode="auto">
                    <a:xfrm>
                      <a:off x="2727" y="12558"/>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36" name="Line 13"/>
                    <p:cNvSpPr>
                      <a:spLocks noChangeShapeType="1"/>
                    </p:cNvSpPr>
                    <p:nvPr/>
                  </p:nvSpPr>
                  <p:spPr bwMode="auto">
                    <a:xfrm>
                      <a:off x="2727" y="13406"/>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37" name="Line 14"/>
                    <p:cNvSpPr>
                      <a:spLocks noChangeShapeType="1"/>
                    </p:cNvSpPr>
                    <p:nvPr/>
                  </p:nvSpPr>
                  <p:spPr bwMode="auto">
                    <a:xfrm rot="5400000">
                      <a:off x="3151"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38" name="Line 15"/>
                    <p:cNvSpPr>
                      <a:spLocks noChangeShapeType="1"/>
                    </p:cNvSpPr>
                    <p:nvPr/>
                  </p:nvSpPr>
                  <p:spPr bwMode="auto">
                    <a:xfrm rot="5400000">
                      <a:off x="2303"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1939" name="Line 16"/>
                  <p:cNvSpPr>
                    <a:spLocks noChangeShapeType="1"/>
                  </p:cNvSpPr>
                  <p:nvPr/>
                </p:nvSpPr>
                <p:spPr bwMode="auto">
                  <a:xfrm>
                    <a:off x="1945" y="2433"/>
                    <a:ext cx="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40" name="Line 17"/>
                  <p:cNvSpPr>
                    <a:spLocks noChangeShapeType="1"/>
                  </p:cNvSpPr>
                  <p:nvPr/>
                </p:nvSpPr>
                <p:spPr bwMode="auto">
                  <a:xfrm>
                    <a:off x="2274" y="2489"/>
                    <a:ext cx="1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41" name="Text Box 18"/>
                  <p:cNvSpPr txBox="1">
                    <a:spLocks noChangeArrowheads="1"/>
                  </p:cNvSpPr>
                  <p:nvPr/>
                </p:nvSpPr>
                <p:spPr bwMode="auto">
                  <a:xfrm>
                    <a:off x="2090" y="2339"/>
                    <a:ext cx="2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宋体" panose="02010600030101010101" pitchFamily="2" charset="-122"/>
                      </a:rPr>
                      <a:t>=1</a:t>
                    </a:r>
                  </a:p>
                </p:txBody>
              </p:sp>
              <p:sp>
                <p:nvSpPr>
                  <p:cNvPr id="721942" name="Line 19"/>
                  <p:cNvSpPr>
                    <a:spLocks noChangeShapeType="1"/>
                  </p:cNvSpPr>
                  <p:nvPr/>
                </p:nvSpPr>
                <p:spPr bwMode="auto">
                  <a:xfrm>
                    <a:off x="1945" y="2547"/>
                    <a:ext cx="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43" name="Oval 20"/>
                  <p:cNvSpPr>
                    <a:spLocks noChangeArrowheads="1"/>
                  </p:cNvSpPr>
                  <p:nvPr/>
                </p:nvSpPr>
                <p:spPr bwMode="auto">
                  <a:xfrm>
                    <a:off x="1904" y="2528"/>
                    <a:ext cx="36" cy="35"/>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1944" name="Oval 21"/>
                  <p:cNvSpPr>
                    <a:spLocks noChangeArrowheads="1"/>
                  </p:cNvSpPr>
                  <p:nvPr/>
                </p:nvSpPr>
                <p:spPr bwMode="auto">
                  <a:xfrm>
                    <a:off x="1904" y="2414"/>
                    <a:ext cx="36" cy="34"/>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21945" name="Text Box 22"/>
                <p:cNvSpPr txBox="1">
                  <a:spLocks noChangeArrowheads="1"/>
                </p:cNvSpPr>
                <p:nvPr/>
              </p:nvSpPr>
              <p:spPr bwMode="auto">
                <a:xfrm>
                  <a:off x="2208" y="2460"/>
                  <a:ext cx="32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p>
              </p:txBody>
            </p:sp>
          </p:grpSp>
          <p:sp>
            <p:nvSpPr>
              <p:cNvPr id="721946" name="Text Box 74"/>
              <p:cNvSpPr txBox="1">
                <a:spLocks noChangeArrowheads="1"/>
              </p:cNvSpPr>
              <p:nvPr/>
            </p:nvSpPr>
            <p:spPr bwMode="auto">
              <a:xfrm>
                <a:off x="1420" y="3500"/>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b)</a:t>
                </a:r>
              </a:p>
            </p:txBody>
          </p:sp>
          <p:sp>
            <p:nvSpPr>
              <p:cNvPr id="721947" name="Text Box 75"/>
              <p:cNvSpPr txBox="1">
                <a:spLocks noChangeArrowheads="1"/>
              </p:cNvSpPr>
              <p:nvPr/>
            </p:nvSpPr>
            <p:spPr bwMode="auto">
              <a:xfrm>
                <a:off x="832" y="2314"/>
                <a:ext cx="3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p>
            </p:txBody>
          </p:sp>
          <p:sp>
            <p:nvSpPr>
              <p:cNvPr id="721948" name="Text Box 76"/>
              <p:cNvSpPr txBox="1">
                <a:spLocks noChangeArrowheads="1"/>
              </p:cNvSpPr>
              <p:nvPr/>
            </p:nvSpPr>
            <p:spPr bwMode="auto">
              <a:xfrm>
                <a:off x="858" y="2718"/>
                <a:ext cx="24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a:t>
                </a:r>
              </a:p>
            </p:txBody>
          </p:sp>
          <p:sp>
            <p:nvSpPr>
              <p:cNvPr id="721949" name="Line 77"/>
              <p:cNvSpPr>
                <a:spLocks noChangeShapeType="1"/>
              </p:cNvSpPr>
              <p:nvPr/>
            </p:nvSpPr>
            <p:spPr bwMode="auto">
              <a:xfrm flipV="1">
                <a:off x="1076" y="2766"/>
                <a:ext cx="0" cy="28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50" name="Line 78"/>
              <p:cNvSpPr>
                <a:spLocks noChangeShapeType="1"/>
              </p:cNvSpPr>
              <p:nvPr/>
            </p:nvSpPr>
            <p:spPr bwMode="auto">
              <a:xfrm>
                <a:off x="1080" y="3046"/>
                <a:ext cx="1248"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51" name="Line 79"/>
              <p:cNvSpPr>
                <a:spLocks noChangeShapeType="1"/>
              </p:cNvSpPr>
              <p:nvPr/>
            </p:nvSpPr>
            <p:spPr bwMode="auto">
              <a:xfrm>
                <a:off x="1424" y="3170"/>
                <a:ext cx="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52" name="Line 80"/>
              <p:cNvSpPr>
                <a:spLocks noChangeShapeType="1"/>
              </p:cNvSpPr>
              <p:nvPr/>
            </p:nvSpPr>
            <p:spPr bwMode="auto">
              <a:xfrm flipH="1">
                <a:off x="1504" y="3170"/>
                <a:ext cx="21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53" name="Line 81"/>
              <p:cNvSpPr>
                <a:spLocks noChangeShapeType="1"/>
              </p:cNvSpPr>
              <p:nvPr/>
            </p:nvSpPr>
            <p:spPr bwMode="auto">
              <a:xfrm>
                <a:off x="1300" y="3170"/>
                <a:ext cx="13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54" name="Text Box 82"/>
              <p:cNvSpPr txBox="1">
                <a:spLocks noChangeArrowheads="1"/>
              </p:cNvSpPr>
              <p:nvPr/>
            </p:nvSpPr>
            <p:spPr bwMode="auto">
              <a:xfrm>
                <a:off x="906" y="295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O</a:t>
                </a:r>
                <a:endParaRPr lang="en-US" altLang="zh-CN" sz="1600" b="1" baseline="-25000">
                  <a:latin typeface="Times New Roman" panose="02020603050405020304" pitchFamily="18" charset="0"/>
                </a:endParaRPr>
              </a:p>
            </p:txBody>
          </p:sp>
          <p:sp>
            <p:nvSpPr>
              <p:cNvPr id="721955" name="Line 83"/>
              <p:cNvSpPr>
                <a:spLocks noChangeShapeType="1"/>
              </p:cNvSpPr>
              <p:nvPr/>
            </p:nvSpPr>
            <p:spPr bwMode="auto">
              <a:xfrm flipV="1">
                <a:off x="1076" y="2358"/>
                <a:ext cx="0" cy="28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56" name="Line 84"/>
              <p:cNvSpPr>
                <a:spLocks noChangeShapeType="1"/>
              </p:cNvSpPr>
              <p:nvPr/>
            </p:nvSpPr>
            <p:spPr bwMode="auto">
              <a:xfrm>
                <a:off x="1080" y="2638"/>
                <a:ext cx="1248"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57" name="Line 85"/>
              <p:cNvSpPr>
                <a:spLocks noChangeShapeType="1"/>
              </p:cNvSpPr>
              <p:nvPr/>
            </p:nvSpPr>
            <p:spPr bwMode="auto">
              <a:xfrm flipV="1">
                <a:off x="1431" y="2733"/>
                <a:ext cx="0" cy="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58" name="Line 86"/>
              <p:cNvSpPr>
                <a:spLocks noChangeShapeType="1"/>
              </p:cNvSpPr>
              <p:nvPr/>
            </p:nvSpPr>
            <p:spPr bwMode="auto">
              <a:xfrm>
                <a:off x="1428" y="2814"/>
                <a:ext cx="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59" name="Line 87"/>
              <p:cNvSpPr>
                <a:spLocks noChangeShapeType="1"/>
              </p:cNvSpPr>
              <p:nvPr/>
            </p:nvSpPr>
            <p:spPr bwMode="auto">
              <a:xfrm flipH="1">
                <a:off x="1508" y="2814"/>
                <a:ext cx="21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60" name="Line 88"/>
              <p:cNvSpPr>
                <a:spLocks noChangeShapeType="1"/>
              </p:cNvSpPr>
              <p:nvPr/>
            </p:nvSpPr>
            <p:spPr bwMode="auto">
              <a:xfrm>
                <a:off x="1304" y="2814"/>
                <a:ext cx="13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61" name="Line 89"/>
              <p:cNvSpPr>
                <a:spLocks noChangeShapeType="1"/>
              </p:cNvSpPr>
              <p:nvPr/>
            </p:nvSpPr>
            <p:spPr bwMode="auto">
              <a:xfrm>
                <a:off x="1505" y="2630"/>
                <a:ext cx="0" cy="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62" name="Text Box 90"/>
              <p:cNvSpPr txBox="1">
                <a:spLocks noChangeArrowheads="1"/>
              </p:cNvSpPr>
              <p:nvPr/>
            </p:nvSpPr>
            <p:spPr bwMode="auto">
              <a:xfrm>
                <a:off x="906" y="2562"/>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O</a:t>
                </a:r>
                <a:endParaRPr lang="en-US" altLang="zh-CN" sz="1600" b="1" baseline="-25000">
                  <a:latin typeface="Times New Roman" panose="02020603050405020304" pitchFamily="18" charset="0"/>
                </a:endParaRPr>
              </a:p>
            </p:txBody>
          </p:sp>
          <p:sp>
            <p:nvSpPr>
              <p:cNvPr id="721963" name="Text Box 91"/>
              <p:cNvSpPr txBox="1">
                <a:spLocks noChangeArrowheads="1"/>
              </p:cNvSpPr>
              <p:nvPr/>
            </p:nvSpPr>
            <p:spPr bwMode="auto">
              <a:xfrm>
                <a:off x="1474" y="2601"/>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sym typeface="Symbol" panose="05050102010706020507" pitchFamily="18" charset="2"/>
                  </a:rPr>
                  <a:t></a:t>
                </a:r>
                <a:endParaRPr lang="en-US" altLang="zh-CN" sz="1600" b="1" baseline="-25000">
                  <a:latin typeface="Times New Roman" panose="02020603050405020304" pitchFamily="18" charset="0"/>
                </a:endParaRPr>
              </a:p>
            </p:txBody>
          </p:sp>
          <p:sp>
            <p:nvSpPr>
              <p:cNvPr id="721964" name="Text Box 92"/>
              <p:cNvSpPr txBox="1">
                <a:spLocks noChangeArrowheads="1"/>
              </p:cNvSpPr>
              <p:nvPr/>
            </p:nvSpPr>
            <p:spPr bwMode="auto">
              <a:xfrm>
                <a:off x="2204" y="258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t</a:t>
                </a:r>
                <a:endParaRPr lang="en-US" altLang="zh-CN" sz="1600" b="1" baseline="-25000">
                  <a:latin typeface="Times New Roman" panose="02020603050405020304" pitchFamily="18" charset="0"/>
                </a:endParaRPr>
              </a:p>
            </p:txBody>
          </p:sp>
          <p:sp>
            <p:nvSpPr>
              <p:cNvPr id="721965" name="Line 93"/>
              <p:cNvSpPr>
                <a:spLocks noChangeShapeType="1"/>
              </p:cNvSpPr>
              <p:nvPr/>
            </p:nvSpPr>
            <p:spPr bwMode="auto">
              <a:xfrm>
                <a:off x="1076" y="249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66" name="Line 95"/>
              <p:cNvSpPr>
                <a:spLocks noChangeShapeType="1"/>
              </p:cNvSpPr>
              <p:nvPr/>
            </p:nvSpPr>
            <p:spPr bwMode="auto">
              <a:xfrm flipH="1">
                <a:off x="1290" y="249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67" name="Line 96"/>
              <p:cNvSpPr>
                <a:spLocks noChangeShapeType="1"/>
              </p:cNvSpPr>
              <p:nvPr/>
            </p:nvSpPr>
            <p:spPr bwMode="auto">
              <a:xfrm flipH="1">
                <a:off x="1506" y="249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68" name="Line 97"/>
              <p:cNvSpPr>
                <a:spLocks noChangeShapeType="1"/>
              </p:cNvSpPr>
              <p:nvPr/>
            </p:nvSpPr>
            <p:spPr bwMode="auto">
              <a:xfrm flipH="1">
                <a:off x="1722" y="249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69" name="Line 98"/>
              <p:cNvSpPr>
                <a:spLocks noChangeShapeType="1"/>
              </p:cNvSpPr>
              <p:nvPr/>
            </p:nvSpPr>
            <p:spPr bwMode="auto">
              <a:xfrm flipH="1">
                <a:off x="2153" y="249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0" name="Line 99"/>
              <p:cNvSpPr>
                <a:spLocks noChangeShapeType="1"/>
              </p:cNvSpPr>
              <p:nvPr/>
            </p:nvSpPr>
            <p:spPr bwMode="auto">
              <a:xfrm flipH="1">
                <a:off x="1938" y="249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1" name="Line 100"/>
              <p:cNvSpPr>
                <a:spLocks noChangeShapeType="1"/>
              </p:cNvSpPr>
              <p:nvPr/>
            </p:nvSpPr>
            <p:spPr bwMode="auto">
              <a:xfrm>
                <a:off x="1292" y="263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2" name="Line 101"/>
              <p:cNvSpPr>
                <a:spLocks noChangeShapeType="1"/>
              </p:cNvSpPr>
              <p:nvPr/>
            </p:nvSpPr>
            <p:spPr bwMode="auto">
              <a:xfrm>
                <a:off x="1508" y="249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3" name="Line 102"/>
              <p:cNvSpPr>
                <a:spLocks noChangeShapeType="1"/>
              </p:cNvSpPr>
              <p:nvPr/>
            </p:nvSpPr>
            <p:spPr bwMode="auto">
              <a:xfrm>
                <a:off x="1720" y="263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4" name="Line 103"/>
              <p:cNvSpPr>
                <a:spLocks noChangeShapeType="1"/>
              </p:cNvSpPr>
              <p:nvPr/>
            </p:nvSpPr>
            <p:spPr bwMode="auto">
              <a:xfrm>
                <a:off x="1938" y="2500"/>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5" name="Line 105"/>
              <p:cNvSpPr>
                <a:spLocks noChangeShapeType="1"/>
              </p:cNvSpPr>
              <p:nvPr/>
            </p:nvSpPr>
            <p:spPr bwMode="auto">
              <a:xfrm flipH="1">
                <a:off x="1214" y="2900"/>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6" name="Line 106"/>
              <p:cNvSpPr>
                <a:spLocks noChangeShapeType="1"/>
              </p:cNvSpPr>
              <p:nvPr/>
            </p:nvSpPr>
            <p:spPr bwMode="auto">
              <a:xfrm flipH="1">
                <a:off x="1430" y="2900"/>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7" name="Line 107"/>
              <p:cNvSpPr>
                <a:spLocks noChangeShapeType="1"/>
              </p:cNvSpPr>
              <p:nvPr/>
            </p:nvSpPr>
            <p:spPr bwMode="auto">
              <a:xfrm flipH="1">
                <a:off x="1646" y="290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8" name="Line 108"/>
              <p:cNvSpPr>
                <a:spLocks noChangeShapeType="1"/>
              </p:cNvSpPr>
              <p:nvPr/>
            </p:nvSpPr>
            <p:spPr bwMode="auto">
              <a:xfrm flipH="1">
                <a:off x="2077" y="2900"/>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79" name="Line 109"/>
              <p:cNvSpPr>
                <a:spLocks noChangeShapeType="1"/>
              </p:cNvSpPr>
              <p:nvPr/>
            </p:nvSpPr>
            <p:spPr bwMode="auto">
              <a:xfrm flipH="1">
                <a:off x="1862" y="290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80" name="Line 110"/>
              <p:cNvSpPr>
                <a:spLocks noChangeShapeType="1"/>
              </p:cNvSpPr>
              <p:nvPr/>
            </p:nvSpPr>
            <p:spPr bwMode="auto">
              <a:xfrm>
                <a:off x="1216" y="3042"/>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81" name="Line 111"/>
              <p:cNvSpPr>
                <a:spLocks noChangeShapeType="1"/>
              </p:cNvSpPr>
              <p:nvPr/>
            </p:nvSpPr>
            <p:spPr bwMode="auto">
              <a:xfrm>
                <a:off x="1428" y="2906"/>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82" name="Line 112"/>
              <p:cNvSpPr>
                <a:spLocks noChangeShapeType="1"/>
              </p:cNvSpPr>
              <p:nvPr/>
            </p:nvSpPr>
            <p:spPr bwMode="auto">
              <a:xfrm>
                <a:off x="1644" y="3042"/>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83" name="Line 113"/>
              <p:cNvSpPr>
                <a:spLocks noChangeShapeType="1"/>
              </p:cNvSpPr>
              <p:nvPr/>
            </p:nvSpPr>
            <p:spPr bwMode="auto">
              <a:xfrm>
                <a:off x="1862" y="290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84" name="Line 114"/>
              <p:cNvSpPr>
                <a:spLocks noChangeShapeType="1"/>
              </p:cNvSpPr>
              <p:nvPr/>
            </p:nvSpPr>
            <p:spPr bwMode="auto">
              <a:xfrm>
                <a:off x="1077" y="2908"/>
                <a:ext cx="1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85" name="Text Box 115"/>
              <p:cNvSpPr txBox="1">
                <a:spLocks noChangeArrowheads="1"/>
              </p:cNvSpPr>
              <p:nvPr/>
            </p:nvSpPr>
            <p:spPr bwMode="auto">
              <a:xfrm>
                <a:off x="2260" y="3166"/>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p>
            </p:txBody>
          </p:sp>
          <p:sp>
            <p:nvSpPr>
              <p:cNvPr id="721986" name="Text Box 116"/>
              <p:cNvSpPr txBox="1">
                <a:spLocks noChangeArrowheads="1"/>
              </p:cNvSpPr>
              <p:nvPr/>
            </p:nvSpPr>
            <p:spPr bwMode="auto">
              <a:xfrm>
                <a:off x="2202" y="337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t</a:t>
                </a:r>
                <a:endParaRPr lang="en-US" altLang="zh-CN" sz="1600" b="1" baseline="-25000">
                  <a:latin typeface="Times New Roman" panose="02020603050405020304" pitchFamily="18" charset="0"/>
                </a:endParaRPr>
              </a:p>
            </p:txBody>
          </p:sp>
          <p:sp>
            <p:nvSpPr>
              <p:cNvPr id="721987" name="Line 117"/>
              <p:cNvSpPr>
                <a:spLocks noChangeShapeType="1"/>
              </p:cNvSpPr>
              <p:nvPr/>
            </p:nvSpPr>
            <p:spPr bwMode="auto">
              <a:xfrm flipV="1">
                <a:off x="1077" y="3127"/>
                <a:ext cx="0" cy="28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88" name="Line 118"/>
              <p:cNvSpPr>
                <a:spLocks noChangeShapeType="1"/>
              </p:cNvSpPr>
              <p:nvPr/>
            </p:nvSpPr>
            <p:spPr bwMode="auto">
              <a:xfrm>
                <a:off x="1077" y="3406"/>
                <a:ext cx="1251"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89" name="Line 119"/>
              <p:cNvSpPr>
                <a:spLocks noChangeShapeType="1"/>
              </p:cNvSpPr>
              <p:nvPr/>
            </p:nvSpPr>
            <p:spPr bwMode="auto">
              <a:xfrm>
                <a:off x="1077" y="3347"/>
                <a:ext cx="122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90" name="Line 120"/>
              <p:cNvSpPr>
                <a:spLocks noChangeShapeType="1"/>
              </p:cNvSpPr>
              <p:nvPr/>
            </p:nvSpPr>
            <p:spPr bwMode="auto">
              <a:xfrm>
                <a:off x="1427" y="3142"/>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91" name="Line 121"/>
              <p:cNvSpPr>
                <a:spLocks noChangeShapeType="1"/>
              </p:cNvSpPr>
              <p:nvPr/>
            </p:nvSpPr>
            <p:spPr bwMode="auto">
              <a:xfrm flipV="1">
                <a:off x="1504" y="3139"/>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92" name="Text Box 122"/>
              <p:cNvSpPr txBox="1">
                <a:spLocks noChangeArrowheads="1"/>
              </p:cNvSpPr>
              <p:nvPr/>
            </p:nvSpPr>
            <p:spPr bwMode="auto">
              <a:xfrm>
                <a:off x="862" y="3070"/>
                <a:ext cx="3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p>
            </p:txBody>
          </p:sp>
          <p:sp>
            <p:nvSpPr>
              <p:cNvPr id="721993" name="Text Box 123"/>
              <p:cNvSpPr txBox="1">
                <a:spLocks noChangeArrowheads="1"/>
              </p:cNvSpPr>
              <p:nvPr/>
            </p:nvSpPr>
            <p:spPr bwMode="auto">
              <a:xfrm>
                <a:off x="2206" y="300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t</a:t>
                </a:r>
                <a:endParaRPr lang="en-US" altLang="zh-CN" sz="1600" b="1" baseline="-25000">
                  <a:latin typeface="Times New Roman" panose="02020603050405020304" pitchFamily="18" charset="0"/>
                </a:endParaRPr>
              </a:p>
            </p:txBody>
          </p:sp>
          <p:sp>
            <p:nvSpPr>
              <p:cNvPr id="721994" name="Text Box 124"/>
              <p:cNvSpPr txBox="1">
                <a:spLocks noChangeArrowheads="1"/>
              </p:cNvSpPr>
              <p:nvPr/>
            </p:nvSpPr>
            <p:spPr bwMode="auto">
              <a:xfrm>
                <a:off x="906" y="3330"/>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O</a:t>
                </a:r>
                <a:endParaRPr lang="en-US" altLang="zh-CN" sz="1600" b="1" baseline="-25000">
                  <a:latin typeface="Times New Roman" panose="02020603050405020304" pitchFamily="18" charset="0"/>
                </a:endParaRPr>
              </a:p>
            </p:txBody>
          </p:sp>
          <p:sp>
            <p:nvSpPr>
              <p:cNvPr id="721995" name="Text Box 125"/>
              <p:cNvSpPr txBox="1">
                <a:spLocks noChangeArrowheads="1"/>
              </p:cNvSpPr>
              <p:nvPr/>
            </p:nvSpPr>
            <p:spPr bwMode="auto">
              <a:xfrm>
                <a:off x="1540" y="3000"/>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B</a:t>
                </a:r>
                <a:endParaRPr lang="en-US" altLang="zh-CN" sz="1600" b="1" baseline="-25000">
                  <a:latin typeface="Times New Roman" panose="02020603050405020304" pitchFamily="18" charset="0"/>
                </a:endParaRPr>
              </a:p>
            </p:txBody>
          </p:sp>
          <p:sp>
            <p:nvSpPr>
              <p:cNvPr id="721996" name="Line 126"/>
              <p:cNvSpPr>
                <a:spLocks noChangeShapeType="1"/>
              </p:cNvSpPr>
              <p:nvPr/>
            </p:nvSpPr>
            <p:spPr bwMode="auto">
              <a:xfrm>
                <a:off x="2212" y="3226"/>
                <a:ext cx="0" cy="12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97" name="Line 127"/>
              <p:cNvSpPr>
                <a:spLocks noChangeShapeType="1"/>
              </p:cNvSpPr>
              <p:nvPr/>
            </p:nvSpPr>
            <p:spPr bwMode="auto">
              <a:xfrm>
                <a:off x="2212" y="3347"/>
                <a:ext cx="0" cy="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98" name="Line 128"/>
              <p:cNvSpPr>
                <a:spLocks noChangeShapeType="1"/>
              </p:cNvSpPr>
              <p:nvPr/>
            </p:nvSpPr>
            <p:spPr bwMode="auto">
              <a:xfrm flipV="1">
                <a:off x="2212" y="3397"/>
                <a:ext cx="0" cy="116"/>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1999" name="Line 129"/>
              <p:cNvSpPr>
                <a:spLocks noChangeShapeType="1"/>
              </p:cNvSpPr>
              <p:nvPr/>
            </p:nvSpPr>
            <p:spPr bwMode="auto">
              <a:xfrm flipV="1">
                <a:off x="2212" y="3298"/>
                <a:ext cx="96"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0" name="Line 130"/>
              <p:cNvSpPr>
                <a:spLocks noChangeShapeType="1"/>
              </p:cNvSpPr>
              <p:nvPr/>
            </p:nvSpPr>
            <p:spPr bwMode="auto">
              <a:xfrm>
                <a:off x="1212" y="3254"/>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1" name="Line 131"/>
              <p:cNvSpPr>
                <a:spLocks noChangeShapeType="1"/>
              </p:cNvSpPr>
              <p:nvPr/>
            </p:nvSpPr>
            <p:spPr bwMode="auto">
              <a:xfrm>
                <a:off x="1290" y="3254"/>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2" name="Line 132"/>
              <p:cNvSpPr>
                <a:spLocks noChangeShapeType="1"/>
              </p:cNvSpPr>
              <p:nvPr/>
            </p:nvSpPr>
            <p:spPr bwMode="auto">
              <a:xfrm>
                <a:off x="1426" y="3252"/>
                <a:ext cx="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3" name="Line 133"/>
              <p:cNvSpPr>
                <a:spLocks noChangeShapeType="1"/>
              </p:cNvSpPr>
              <p:nvPr/>
            </p:nvSpPr>
            <p:spPr bwMode="auto">
              <a:xfrm>
                <a:off x="1506" y="3256"/>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4" name="Line 134"/>
              <p:cNvSpPr>
                <a:spLocks noChangeShapeType="1"/>
              </p:cNvSpPr>
              <p:nvPr/>
            </p:nvSpPr>
            <p:spPr bwMode="auto">
              <a:xfrm>
                <a:off x="1646" y="3258"/>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5" name="Line 135"/>
              <p:cNvSpPr>
                <a:spLocks noChangeShapeType="1"/>
              </p:cNvSpPr>
              <p:nvPr/>
            </p:nvSpPr>
            <p:spPr bwMode="auto">
              <a:xfrm>
                <a:off x="1722" y="3258"/>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6" name="Line 136"/>
              <p:cNvSpPr>
                <a:spLocks noChangeShapeType="1"/>
              </p:cNvSpPr>
              <p:nvPr/>
            </p:nvSpPr>
            <p:spPr bwMode="auto">
              <a:xfrm>
                <a:off x="1862" y="3254"/>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7" name="Line 137"/>
              <p:cNvSpPr>
                <a:spLocks noChangeShapeType="1"/>
              </p:cNvSpPr>
              <p:nvPr/>
            </p:nvSpPr>
            <p:spPr bwMode="auto">
              <a:xfrm>
                <a:off x="1940" y="3256"/>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8" name="Line 138"/>
              <p:cNvSpPr>
                <a:spLocks noChangeShapeType="1"/>
              </p:cNvSpPr>
              <p:nvPr/>
            </p:nvSpPr>
            <p:spPr bwMode="auto">
              <a:xfrm>
                <a:off x="2076" y="3254"/>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09" name="Line 139"/>
              <p:cNvSpPr>
                <a:spLocks noChangeShapeType="1"/>
              </p:cNvSpPr>
              <p:nvPr/>
            </p:nvSpPr>
            <p:spPr bwMode="auto">
              <a:xfrm>
                <a:off x="2152" y="3256"/>
                <a:ext cx="0"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0" name="Line 140"/>
              <p:cNvSpPr>
                <a:spLocks noChangeShapeType="1"/>
              </p:cNvSpPr>
              <p:nvPr/>
            </p:nvSpPr>
            <p:spPr bwMode="auto">
              <a:xfrm>
                <a:off x="1213" y="3258"/>
                <a:ext cx="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1" name="Line 141"/>
              <p:cNvSpPr>
                <a:spLocks noChangeShapeType="1"/>
              </p:cNvSpPr>
              <p:nvPr/>
            </p:nvSpPr>
            <p:spPr bwMode="auto">
              <a:xfrm>
                <a:off x="1426" y="3258"/>
                <a:ext cx="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2" name="Line 142"/>
              <p:cNvSpPr>
                <a:spLocks noChangeShapeType="1"/>
              </p:cNvSpPr>
              <p:nvPr/>
            </p:nvSpPr>
            <p:spPr bwMode="auto">
              <a:xfrm>
                <a:off x="1640" y="3260"/>
                <a:ext cx="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3" name="Line 143"/>
              <p:cNvSpPr>
                <a:spLocks noChangeShapeType="1"/>
              </p:cNvSpPr>
              <p:nvPr/>
            </p:nvSpPr>
            <p:spPr bwMode="auto">
              <a:xfrm>
                <a:off x="1860" y="3258"/>
                <a:ext cx="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4" name="Line 144"/>
              <p:cNvSpPr>
                <a:spLocks noChangeShapeType="1"/>
              </p:cNvSpPr>
              <p:nvPr/>
            </p:nvSpPr>
            <p:spPr bwMode="auto">
              <a:xfrm>
                <a:off x="2078" y="3258"/>
                <a:ext cx="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5" name="Line 145"/>
              <p:cNvSpPr>
                <a:spLocks noChangeShapeType="1"/>
              </p:cNvSpPr>
              <p:nvPr/>
            </p:nvSpPr>
            <p:spPr bwMode="auto">
              <a:xfrm>
                <a:off x="1290" y="3404"/>
                <a:ext cx="1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6" name="Line 146"/>
              <p:cNvSpPr>
                <a:spLocks noChangeShapeType="1"/>
              </p:cNvSpPr>
              <p:nvPr/>
            </p:nvSpPr>
            <p:spPr bwMode="auto">
              <a:xfrm>
                <a:off x="1076" y="3402"/>
                <a:ext cx="1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7" name="Line 147"/>
              <p:cNvSpPr>
                <a:spLocks noChangeShapeType="1"/>
              </p:cNvSpPr>
              <p:nvPr/>
            </p:nvSpPr>
            <p:spPr bwMode="auto">
              <a:xfrm>
                <a:off x="1506" y="3406"/>
                <a:ext cx="1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8" name="Line 148"/>
              <p:cNvSpPr>
                <a:spLocks noChangeShapeType="1"/>
              </p:cNvSpPr>
              <p:nvPr/>
            </p:nvSpPr>
            <p:spPr bwMode="auto">
              <a:xfrm>
                <a:off x="1722" y="3406"/>
                <a:ext cx="1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19" name="Line 149"/>
              <p:cNvSpPr>
                <a:spLocks noChangeShapeType="1"/>
              </p:cNvSpPr>
              <p:nvPr/>
            </p:nvSpPr>
            <p:spPr bwMode="auto">
              <a:xfrm>
                <a:off x="1938" y="3404"/>
                <a:ext cx="1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2020" name="Text Box 156"/>
            <p:cNvSpPr txBox="1">
              <a:spLocks noChangeArrowheads="1"/>
            </p:cNvSpPr>
            <p:nvPr/>
          </p:nvSpPr>
          <p:spPr bwMode="auto">
            <a:xfrm>
              <a:off x="3870" y="3512"/>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d)</a:t>
              </a:r>
            </a:p>
          </p:txBody>
        </p:sp>
        <p:sp>
          <p:nvSpPr>
            <p:cNvPr id="722021" name="Text Box 24"/>
            <p:cNvSpPr txBox="1">
              <a:spLocks noChangeArrowheads="1"/>
            </p:cNvSpPr>
            <p:nvPr/>
          </p:nvSpPr>
          <p:spPr bwMode="auto">
            <a:xfrm>
              <a:off x="4158" y="2696"/>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c)</a:t>
              </a:r>
            </a:p>
          </p:txBody>
        </p:sp>
        <p:sp>
          <p:nvSpPr>
            <p:cNvPr id="722022" name="Text Box 25"/>
            <p:cNvSpPr txBox="1">
              <a:spLocks noChangeArrowheads="1"/>
            </p:cNvSpPr>
            <p:nvPr/>
          </p:nvSpPr>
          <p:spPr bwMode="auto">
            <a:xfrm>
              <a:off x="2529" y="1353"/>
              <a:ext cx="31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C</a:t>
              </a:r>
              <a:r>
                <a:rPr lang="en-US" altLang="zh-CN" sz="1600" b="1">
                  <a:latin typeface="Times New Roman" panose="02020603050405020304" pitchFamily="18" charset="0"/>
                </a:rPr>
                <a:t>P</a:t>
              </a:r>
            </a:p>
          </p:txBody>
        </p:sp>
        <p:sp>
          <p:nvSpPr>
            <p:cNvPr id="722023" name="Text Box 26"/>
            <p:cNvSpPr txBox="1">
              <a:spLocks noChangeArrowheads="1"/>
            </p:cNvSpPr>
            <p:nvPr/>
          </p:nvSpPr>
          <p:spPr bwMode="auto">
            <a:xfrm>
              <a:off x="2553" y="1882"/>
              <a:ext cx="24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s</a:t>
              </a:r>
            </a:p>
          </p:txBody>
        </p:sp>
        <p:sp>
          <p:nvSpPr>
            <p:cNvPr id="722024" name="Line 27"/>
            <p:cNvSpPr>
              <a:spLocks noChangeShapeType="1"/>
            </p:cNvSpPr>
            <p:nvPr/>
          </p:nvSpPr>
          <p:spPr bwMode="auto">
            <a:xfrm>
              <a:off x="3874" y="1865"/>
              <a:ext cx="270"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025" name="Line 28"/>
            <p:cNvSpPr>
              <a:spLocks noChangeShapeType="1"/>
            </p:cNvSpPr>
            <p:nvPr/>
          </p:nvSpPr>
          <p:spPr bwMode="auto">
            <a:xfrm>
              <a:off x="4390" y="1868"/>
              <a:ext cx="216"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026" name="Line 29"/>
            <p:cNvSpPr>
              <a:spLocks noChangeShapeType="1"/>
            </p:cNvSpPr>
            <p:nvPr/>
          </p:nvSpPr>
          <p:spPr bwMode="auto">
            <a:xfrm>
              <a:off x="3406" y="1932"/>
              <a:ext cx="0" cy="7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27" name="Line 30"/>
            <p:cNvSpPr>
              <a:spLocks noChangeShapeType="1"/>
            </p:cNvSpPr>
            <p:nvPr/>
          </p:nvSpPr>
          <p:spPr bwMode="auto">
            <a:xfrm flipV="1">
              <a:off x="4263" y="2132"/>
              <a:ext cx="0" cy="199"/>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028" name="Line 31"/>
            <p:cNvSpPr>
              <a:spLocks noChangeShapeType="1"/>
            </p:cNvSpPr>
            <p:nvPr/>
          </p:nvSpPr>
          <p:spPr bwMode="auto">
            <a:xfrm>
              <a:off x="3402" y="2710"/>
              <a:ext cx="13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29" name="Line 32"/>
            <p:cNvSpPr>
              <a:spLocks noChangeShapeType="1"/>
            </p:cNvSpPr>
            <p:nvPr/>
          </p:nvSpPr>
          <p:spPr bwMode="auto">
            <a:xfrm flipV="1">
              <a:off x="4742" y="2137"/>
              <a:ext cx="0" cy="567"/>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030" name="Line 33"/>
            <p:cNvSpPr>
              <a:spLocks noChangeShapeType="1"/>
            </p:cNvSpPr>
            <p:nvPr/>
          </p:nvSpPr>
          <p:spPr bwMode="auto">
            <a:xfrm>
              <a:off x="4258" y="2568"/>
              <a:ext cx="0" cy="1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31" name="Line 34"/>
            <p:cNvSpPr>
              <a:spLocks noChangeShapeType="1"/>
            </p:cNvSpPr>
            <p:nvPr/>
          </p:nvSpPr>
          <p:spPr bwMode="auto">
            <a:xfrm flipH="1">
              <a:off x="3415" y="1808"/>
              <a:ext cx="2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32" name="Line 35"/>
            <p:cNvSpPr>
              <a:spLocks noChangeShapeType="1"/>
            </p:cNvSpPr>
            <p:nvPr/>
          </p:nvSpPr>
          <p:spPr bwMode="auto">
            <a:xfrm flipV="1">
              <a:off x="3418" y="144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33" name="Line 36"/>
            <p:cNvSpPr>
              <a:spLocks noChangeShapeType="1"/>
            </p:cNvSpPr>
            <p:nvPr/>
          </p:nvSpPr>
          <p:spPr bwMode="auto">
            <a:xfrm flipH="1">
              <a:off x="2797" y="1450"/>
              <a:ext cx="6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34" name="Rectangle 38"/>
            <p:cNvSpPr>
              <a:spLocks noChangeArrowheads="1"/>
            </p:cNvSpPr>
            <p:nvPr/>
          </p:nvSpPr>
          <p:spPr bwMode="auto">
            <a:xfrm>
              <a:off x="4150" y="1598"/>
              <a:ext cx="20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latin typeface="Times New Roman" panose="02020603050405020304" pitchFamily="18" charset="0"/>
                </a:rPr>
                <a:t>计</a:t>
              </a:r>
            </a:p>
            <a:p>
              <a:pPr algn="just"/>
              <a:r>
                <a:rPr lang="zh-CN" altLang="en-US" sz="1600" b="1">
                  <a:latin typeface="Times New Roman" panose="02020603050405020304" pitchFamily="18" charset="0"/>
                </a:rPr>
                <a:t>数器</a:t>
              </a:r>
            </a:p>
          </p:txBody>
        </p:sp>
        <p:sp>
          <p:nvSpPr>
            <p:cNvPr id="722035" name="Rectangle 39"/>
            <p:cNvSpPr>
              <a:spLocks noChangeArrowheads="1"/>
            </p:cNvSpPr>
            <p:nvPr/>
          </p:nvSpPr>
          <p:spPr bwMode="auto">
            <a:xfrm>
              <a:off x="4142" y="1584"/>
              <a:ext cx="248" cy="55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2036" name="Rectangle 41"/>
            <p:cNvSpPr>
              <a:spLocks noChangeArrowheads="1"/>
            </p:cNvSpPr>
            <p:nvPr/>
          </p:nvSpPr>
          <p:spPr bwMode="auto">
            <a:xfrm>
              <a:off x="4614" y="1596"/>
              <a:ext cx="20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锁存器</a:t>
              </a:r>
            </a:p>
          </p:txBody>
        </p:sp>
        <p:sp>
          <p:nvSpPr>
            <p:cNvPr id="722037" name="Rectangle 42"/>
            <p:cNvSpPr>
              <a:spLocks noChangeArrowheads="1"/>
            </p:cNvSpPr>
            <p:nvPr/>
          </p:nvSpPr>
          <p:spPr bwMode="auto">
            <a:xfrm>
              <a:off x="4610" y="1592"/>
              <a:ext cx="248" cy="54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nvGrpSpPr>
            <p:cNvPr id="722038" name="Group 43"/>
            <p:cNvGrpSpPr>
              <a:grpSpLocks/>
            </p:cNvGrpSpPr>
            <p:nvPr/>
          </p:nvGrpSpPr>
          <p:grpSpPr bwMode="auto">
            <a:xfrm>
              <a:off x="4006" y="2330"/>
              <a:ext cx="504" cy="240"/>
              <a:chOff x="8530" y="3960"/>
              <a:chExt cx="1260" cy="600"/>
            </a:xfrm>
          </p:grpSpPr>
          <p:sp>
            <p:nvSpPr>
              <p:cNvPr id="722039" name="Rectangle 44"/>
              <p:cNvSpPr>
                <a:spLocks noChangeArrowheads="1"/>
              </p:cNvSpPr>
              <p:nvPr/>
            </p:nvSpPr>
            <p:spPr bwMode="auto">
              <a:xfrm>
                <a:off x="8600" y="4030"/>
                <a:ext cx="113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r>
                  <a:rPr lang="zh-CN" altLang="en-US" sz="1600" b="1">
                    <a:latin typeface="Times New Roman" panose="02020603050405020304" pitchFamily="18" charset="0"/>
                  </a:rPr>
                  <a:t>延时</a:t>
                </a:r>
              </a:p>
            </p:txBody>
          </p:sp>
          <p:sp>
            <p:nvSpPr>
              <p:cNvPr id="722040" name="Rectangle 45"/>
              <p:cNvSpPr>
                <a:spLocks noChangeArrowheads="1"/>
              </p:cNvSpPr>
              <p:nvPr/>
            </p:nvSpPr>
            <p:spPr bwMode="auto">
              <a:xfrm>
                <a:off x="8530" y="3960"/>
                <a:ext cx="1260" cy="6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grpSp>
        <p:sp>
          <p:nvSpPr>
            <p:cNvPr id="722041" name="Oval 46"/>
            <p:cNvSpPr>
              <a:spLocks noChangeArrowheads="1"/>
            </p:cNvSpPr>
            <p:nvPr/>
          </p:nvSpPr>
          <p:spPr bwMode="auto">
            <a:xfrm>
              <a:off x="2762" y="1434"/>
              <a:ext cx="34" cy="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2042" name="Text Box 48"/>
            <p:cNvSpPr txBox="1">
              <a:spLocks noChangeArrowheads="1"/>
            </p:cNvSpPr>
            <p:nvPr/>
          </p:nvSpPr>
          <p:spPr bwMode="auto">
            <a:xfrm>
              <a:off x="2804" y="1246"/>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时钟脉冲</a:t>
              </a:r>
              <a:endParaRPr lang="zh-CN" altLang="en-US" sz="1600" b="1" baseline="-25000">
                <a:latin typeface="Times New Roman" panose="02020603050405020304" pitchFamily="18" charset="0"/>
              </a:endParaRPr>
            </a:p>
          </p:txBody>
        </p:sp>
        <p:sp>
          <p:nvSpPr>
            <p:cNvPr id="722043" name="Text Box 49"/>
            <p:cNvSpPr txBox="1">
              <a:spLocks noChangeArrowheads="1"/>
            </p:cNvSpPr>
            <p:nvPr/>
          </p:nvSpPr>
          <p:spPr bwMode="auto">
            <a:xfrm>
              <a:off x="3609" y="1446"/>
              <a:ext cx="34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D</a:t>
              </a:r>
              <a:r>
                <a:rPr lang="en-US" altLang="zh-CN" sz="1600" b="1" baseline="-25000">
                  <a:latin typeface="Times New Roman" panose="02020603050405020304" pitchFamily="18" charset="0"/>
                </a:rPr>
                <a:t>G2</a:t>
              </a:r>
            </a:p>
          </p:txBody>
        </p:sp>
        <p:sp>
          <p:nvSpPr>
            <p:cNvPr id="722044" name="Text Box 50"/>
            <p:cNvSpPr txBox="1">
              <a:spLocks noChangeArrowheads="1"/>
            </p:cNvSpPr>
            <p:nvPr/>
          </p:nvSpPr>
          <p:spPr bwMode="auto">
            <a:xfrm>
              <a:off x="3129" y="1902"/>
              <a:ext cx="3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o</a:t>
              </a:r>
            </a:p>
          </p:txBody>
        </p:sp>
        <p:sp>
          <p:nvSpPr>
            <p:cNvPr id="722045" name="Rectangle 51"/>
            <p:cNvSpPr>
              <a:spLocks noChangeArrowheads="1"/>
            </p:cNvSpPr>
            <p:nvPr/>
          </p:nvSpPr>
          <p:spPr bwMode="auto">
            <a:xfrm>
              <a:off x="4714" y="2128"/>
              <a:ext cx="198"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锁存指令</a:t>
              </a:r>
            </a:p>
          </p:txBody>
        </p:sp>
        <p:sp>
          <p:nvSpPr>
            <p:cNvPr id="722046" name="Rectangle 52"/>
            <p:cNvSpPr>
              <a:spLocks noChangeArrowheads="1"/>
            </p:cNvSpPr>
            <p:nvPr/>
          </p:nvSpPr>
          <p:spPr bwMode="auto">
            <a:xfrm>
              <a:off x="3918" y="2130"/>
              <a:ext cx="37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b="1">
                  <a:latin typeface="Times New Roman" panose="02020603050405020304" pitchFamily="18" charset="0"/>
                </a:rPr>
                <a:t>清零</a:t>
              </a:r>
            </a:p>
          </p:txBody>
        </p:sp>
        <p:sp>
          <p:nvSpPr>
            <p:cNvPr id="722047" name="Text Box 54"/>
            <p:cNvSpPr txBox="1">
              <a:spLocks noChangeArrowheads="1"/>
            </p:cNvSpPr>
            <p:nvPr/>
          </p:nvSpPr>
          <p:spPr bwMode="auto">
            <a:xfrm>
              <a:off x="2544" y="1733"/>
              <a:ext cx="26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U</a:t>
              </a:r>
              <a:r>
                <a:rPr lang="en-US" altLang="zh-CN" sz="1600" b="1" baseline="-25000">
                  <a:latin typeface="Times New Roman" panose="02020603050405020304" pitchFamily="18" charset="0"/>
                </a:rPr>
                <a:t>c</a:t>
              </a:r>
            </a:p>
          </p:txBody>
        </p:sp>
        <p:sp>
          <p:nvSpPr>
            <p:cNvPr id="722048" name="Text Box 55"/>
            <p:cNvSpPr txBox="1">
              <a:spLocks noChangeArrowheads="1"/>
            </p:cNvSpPr>
            <p:nvPr/>
          </p:nvSpPr>
          <p:spPr bwMode="auto">
            <a:xfrm>
              <a:off x="2892" y="1550"/>
              <a:ext cx="37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D</a:t>
              </a:r>
              <a:r>
                <a:rPr lang="en-US" altLang="zh-CN" sz="1600" b="1" baseline="-25000">
                  <a:latin typeface="Times New Roman" panose="02020603050405020304" pitchFamily="18" charset="0"/>
                </a:rPr>
                <a:t>G1</a:t>
              </a:r>
            </a:p>
          </p:txBody>
        </p:sp>
        <p:grpSp>
          <p:nvGrpSpPr>
            <p:cNvPr id="722049" name="Group 56"/>
            <p:cNvGrpSpPr>
              <a:grpSpLocks/>
            </p:cNvGrpSpPr>
            <p:nvPr/>
          </p:nvGrpSpPr>
          <p:grpSpPr bwMode="auto">
            <a:xfrm>
              <a:off x="2908" y="1753"/>
              <a:ext cx="215" cy="339"/>
              <a:chOff x="2727" y="12558"/>
              <a:chExt cx="848" cy="848"/>
            </a:xfrm>
          </p:grpSpPr>
          <p:sp>
            <p:nvSpPr>
              <p:cNvPr id="722050" name="Line 57"/>
              <p:cNvSpPr>
                <a:spLocks noChangeShapeType="1"/>
              </p:cNvSpPr>
              <p:nvPr/>
            </p:nvSpPr>
            <p:spPr bwMode="auto">
              <a:xfrm>
                <a:off x="2727" y="12558"/>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51" name="Line 58"/>
              <p:cNvSpPr>
                <a:spLocks noChangeShapeType="1"/>
              </p:cNvSpPr>
              <p:nvPr/>
            </p:nvSpPr>
            <p:spPr bwMode="auto">
              <a:xfrm>
                <a:off x="2727" y="13406"/>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52" name="Line 59"/>
              <p:cNvSpPr>
                <a:spLocks noChangeShapeType="1"/>
              </p:cNvSpPr>
              <p:nvPr/>
            </p:nvSpPr>
            <p:spPr bwMode="auto">
              <a:xfrm rot="5400000">
                <a:off x="3151"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53" name="Line 60"/>
              <p:cNvSpPr>
                <a:spLocks noChangeShapeType="1"/>
              </p:cNvSpPr>
              <p:nvPr/>
            </p:nvSpPr>
            <p:spPr bwMode="auto">
              <a:xfrm rot="5400000">
                <a:off x="2303" y="12982"/>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2054" name="Line 61"/>
            <p:cNvSpPr>
              <a:spLocks noChangeShapeType="1"/>
            </p:cNvSpPr>
            <p:nvPr/>
          </p:nvSpPr>
          <p:spPr bwMode="auto">
            <a:xfrm>
              <a:off x="2795" y="1867"/>
              <a:ext cx="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55" name="Text Box 62"/>
            <p:cNvSpPr txBox="1">
              <a:spLocks noChangeArrowheads="1"/>
            </p:cNvSpPr>
            <p:nvPr/>
          </p:nvSpPr>
          <p:spPr bwMode="auto">
            <a:xfrm>
              <a:off x="2940" y="1772"/>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宋体" panose="02010600030101010101" pitchFamily="2" charset="-122"/>
                </a:rPr>
                <a:t>=1</a:t>
              </a:r>
            </a:p>
          </p:txBody>
        </p:sp>
        <p:sp>
          <p:nvSpPr>
            <p:cNvPr id="722056" name="Line 63"/>
            <p:cNvSpPr>
              <a:spLocks noChangeShapeType="1"/>
            </p:cNvSpPr>
            <p:nvPr/>
          </p:nvSpPr>
          <p:spPr bwMode="auto">
            <a:xfrm>
              <a:off x="2795" y="1980"/>
              <a:ext cx="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57" name="Oval 64"/>
            <p:cNvSpPr>
              <a:spLocks noChangeArrowheads="1"/>
            </p:cNvSpPr>
            <p:nvPr/>
          </p:nvSpPr>
          <p:spPr bwMode="auto">
            <a:xfrm>
              <a:off x="2756" y="1961"/>
              <a:ext cx="34" cy="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2058" name="Oval 65"/>
            <p:cNvSpPr>
              <a:spLocks noChangeArrowheads="1"/>
            </p:cNvSpPr>
            <p:nvPr/>
          </p:nvSpPr>
          <p:spPr bwMode="auto">
            <a:xfrm>
              <a:off x="2756" y="1848"/>
              <a:ext cx="34" cy="3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2059" name="Line 66"/>
            <p:cNvSpPr>
              <a:spLocks noChangeShapeType="1"/>
            </p:cNvSpPr>
            <p:nvPr/>
          </p:nvSpPr>
          <p:spPr bwMode="auto">
            <a:xfrm>
              <a:off x="3659" y="1662"/>
              <a:ext cx="2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0" name="Line 67"/>
            <p:cNvSpPr>
              <a:spLocks noChangeShapeType="1"/>
            </p:cNvSpPr>
            <p:nvPr/>
          </p:nvSpPr>
          <p:spPr bwMode="auto">
            <a:xfrm>
              <a:off x="3659" y="2001"/>
              <a:ext cx="2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1" name="Line 68"/>
            <p:cNvSpPr>
              <a:spLocks noChangeShapeType="1"/>
            </p:cNvSpPr>
            <p:nvPr/>
          </p:nvSpPr>
          <p:spPr bwMode="auto">
            <a:xfrm rot="5400000">
              <a:off x="3704" y="1832"/>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2" name="Line 69"/>
            <p:cNvSpPr>
              <a:spLocks noChangeShapeType="1"/>
            </p:cNvSpPr>
            <p:nvPr/>
          </p:nvSpPr>
          <p:spPr bwMode="auto">
            <a:xfrm rot="5400000">
              <a:off x="3489" y="1832"/>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3" name="Text Box 70"/>
            <p:cNvSpPr txBox="1">
              <a:spLocks noChangeArrowheads="1"/>
            </p:cNvSpPr>
            <p:nvPr/>
          </p:nvSpPr>
          <p:spPr bwMode="auto">
            <a:xfrm>
              <a:off x="3736" y="1667"/>
              <a:ext cx="11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&amp;</a:t>
              </a:r>
            </a:p>
          </p:txBody>
        </p:sp>
        <p:sp>
          <p:nvSpPr>
            <p:cNvPr id="722064" name="Line 71"/>
            <p:cNvSpPr>
              <a:spLocks noChangeShapeType="1"/>
            </p:cNvSpPr>
            <p:nvPr/>
          </p:nvSpPr>
          <p:spPr bwMode="auto">
            <a:xfrm>
              <a:off x="3122" y="1928"/>
              <a:ext cx="5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5" name="Text Box 72"/>
            <p:cNvSpPr txBox="1">
              <a:spLocks noChangeArrowheads="1"/>
            </p:cNvSpPr>
            <p:nvPr/>
          </p:nvSpPr>
          <p:spPr bwMode="auto">
            <a:xfrm>
              <a:off x="4392" y="1696"/>
              <a:ext cx="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N</a:t>
              </a:r>
            </a:p>
          </p:txBody>
        </p:sp>
        <p:sp>
          <p:nvSpPr>
            <p:cNvPr id="722066" name="Line 151"/>
            <p:cNvSpPr>
              <a:spLocks noChangeShapeType="1"/>
            </p:cNvSpPr>
            <p:nvPr/>
          </p:nvSpPr>
          <p:spPr bwMode="auto">
            <a:xfrm flipV="1">
              <a:off x="3950" y="2832"/>
              <a:ext cx="0" cy="524"/>
            </a:xfrm>
            <a:prstGeom prst="line">
              <a:avLst/>
            </a:prstGeom>
            <a:noFill/>
            <a:ln w="127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067" name="Line 152"/>
            <p:cNvSpPr>
              <a:spLocks noChangeShapeType="1"/>
            </p:cNvSpPr>
            <p:nvPr/>
          </p:nvSpPr>
          <p:spPr bwMode="auto">
            <a:xfrm flipV="1">
              <a:off x="3950" y="3120"/>
              <a:ext cx="260" cy="2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8" name="Line 153"/>
            <p:cNvSpPr>
              <a:spLocks noChangeShapeType="1"/>
            </p:cNvSpPr>
            <p:nvPr/>
          </p:nvSpPr>
          <p:spPr bwMode="auto">
            <a:xfrm>
              <a:off x="4210" y="3128"/>
              <a:ext cx="264" cy="2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69" name="Line 154"/>
            <p:cNvSpPr>
              <a:spLocks noChangeAspect="1" noChangeShapeType="1"/>
            </p:cNvSpPr>
            <p:nvPr/>
          </p:nvSpPr>
          <p:spPr bwMode="auto">
            <a:xfrm flipV="1">
              <a:off x="3426" y="3128"/>
              <a:ext cx="249" cy="22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70" name="Line 155"/>
            <p:cNvSpPr>
              <a:spLocks noChangeShapeType="1"/>
            </p:cNvSpPr>
            <p:nvPr/>
          </p:nvSpPr>
          <p:spPr bwMode="auto">
            <a:xfrm>
              <a:off x="3686" y="3128"/>
              <a:ext cx="264" cy="2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71" name="Text Box 157"/>
            <p:cNvSpPr txBox="1">
              <a:spLocks noChangeArrowheads="1"/>
            </p:cNvSpPr>
            <p:nvPr/>
          </p:nvSpPr>
          <p:spPr bwMode="auto">
            <a:xfrm>
              <a:off x="3229" y="3336"/>
              <a:ext cx="38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a:t>
              </a:r>
              <a:r>
                <a:rPr lang="en-US" altLang="zh-CN" sz="1600" b="1">
                  <a:latin typeface="Times New Roman" panose="02020603050405020304" pitchFamily="18" charset="0"/>
                  <a:sym typeface="Symbol" panose="05050102010706020507" pitchFamily="18" charset="2"/>
                </a:rPr>
                <a:t></a:t>
              </a:r>
              <a:endParaRPr lang="en-US" altLang="zh-CN" sz="1600" b="1">
                <a:latin typeface="Times New Roman" panose="02020603050405020304" pitchFamily="18" charset="0"/>
              </a:endParaRPr>
            </a:p>
          </p:txBody>
        </p:sp>
        <p:sp>
          <p:nvSpPr>
            <p:cNvPr id="722072" name="Text Box 158"/>
            <p:cNvSpPr txBox="1">
              <a:spLocks noChangeArrowheads="1"/>
            </p:cNvSpPr>
            <p:nvPr/>
          </p:nvSpPr>
          <p:spPr bwMode="auto">
            <a:xfrm>
              <a:off x="3578" y="3328"/>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a:t>
              </a:r>
              <a:r>
                <a:rPr lang="en-US" altLang="zh-CN" sz="1600" b="1">
                  <a:latin typeface="Times New Roman" panose="02020603050405020304" pitchFamily="18" charset="0"/>
                  <a:sym typeface="Symbol" panose="05050102010706020507" pitchFamily="18" charset="2"/>
                </a:rPr>
                <a:t></a:t>
              </a:r>
              <a:endParaRPr lang="en-US" altLang="zh-CN" sz="1600" b="1">
                <a:latin typeface="Times New Roman" panose="02020603050405020304" pitchFamily="18" charset="0"/>
              </a:endParaRPr>
            </a:p>
          </p:txBody>
        </p:sp>
        <p:sp>
          <p:nvSpPr>
            <p:cNvPr id="722073" name="Text Box 159"/>
            <p:cNvSpPr txBox="1">
              <a:spLocks noChangeArrowheads="1"/>
            </p:cNvSpPr>
            <p:nvPr/>
          </p:nvSpPr>
          <p:spPr bwMode="auto">
            <a:xfrm>
              <a:off x="3858" y="3328"/>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0</a:t>
              </a:r>
            </a:p>
          </p:txBody>
        </p:sp>
        <p:sp>
          <p:nvSpPr>
            <p:cNvPr id="722074" name="Text Box 160"/>
            <p:cNvSpPr txBox="1">
              <a:spLocks noChangeArrowheads="1"/>
            </p:cNvSpPr>
            <p:nvPr/>
          </p:nvSpPr>
          <p:spPr bwMode="auto">
            <a:xfrm>
              <a:off x="4122" y="3324"/>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sym typeface="Symbol" panose="05050102010706020507" pitchFamily="18" charset="2"/>
                </a:rPr>
                <a:t></a:t>
              </a:r>
              <a:endParaRPr lang="en-US" altLang="zh-CN" sz="1600" b="1">
                <a:latin typeface="Times New Roman" panose="02020603050405020304" pitchFamily="18" charset="0"/>
              </a:endParaRPr>
            </a:p>
          </p:txBody>
        </p:sp>
        <p:sp>
          <p:nvSpPr>
            <p:cNvPr id="722075" name="Text Box 161"/>
            <p:cNvSpPr txBox="1">
              <a:spLocks noChangeArrowheads="1"/>
            </p:cNvSpPr>
            <p:nvPr/>
          </p:nvSpPr>
          <p:spPr bwMode="auto">
            <a:xfrm>
              <a:off x="4542" y="3300"/>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sym typeface="Symbol" panose="05050102010706020507" pitchFamily="18" charset="2"/>
                </a:rPr>
                <a:t></a:t>
              </a:r>
              <a:endParaRPr lang="en-US" altLang="zh-CN" sz="1600" b="1" i="1">
                <a:latin typeface="Times New Roman" panose="02020603050405020304" pitchFamily="18" charset="0"/>
              </a:endParaRPr>
            </a:p>
          </p:txBody>
        </p:sp>
        <p:sp>
          <p:nvSpPr>
            <p:cNvPr id="722076" name="Text Box 162"/>
            <p:cNvSpPr txBox="1">
              <a:spLocks noChangeArrowheads="1"/>
            </p:cNvSpPr>
            <p:nvPr/>
          </p:nvSpPr>
          <p:spPr bwMode="auto">
            <a:xfrm>
              <a:off x="3634" y="2784"/>
              <a:ext cx="38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latin typeface="Times New Roman" panose="02020603050405020304" pitchFamily="18" charset="0"/>
                </a:rPr>
                <a:t>N,u</a:t>
              </a:r>
              <a:r>
                <a:rPr lang="en-US" altLang="zh-CN" sz="1600" b="1" baseline="-25000">
                  <a:latin typeface="Times New Roman" panose="02020603050405020304" pitchFamily="18" charset="0"/>
                </a:rPr>
                <a:t>o</a:t>
              </a:r>
              <a:endParaRPr lang="en-US" altLang="zh-CN" sz="1600" b="1" i="1" baseline="-25000">
                <a:latin typeface="Times New Roman" panose="02020603050405020304" pitchFamily="18" charset="0"/>
              </a:endParaRPr>
            </a:p>
          </p:txBody>
        </p:sp>
        <p:sp>
          <p:nvSpPr>
            <p:cNvPr id="722077" name="Text Box 163"/>
            <p:cNvSpPr txBox="1">
              <a:spLocks noChangeArrowheads="1"/>
            </p:cNvSpPr>
            <p:nvPr/>
          </p:nvSpPr>
          <p:spPr bwMode="auto">
            <a:xfrm>
              <a:off x="4333" y="3328"/>
              <a:ext cx="32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a:t>
              </a:r>
              <a:r>
                <a:rPr lang="en-US" altLang="zh-CN" sz="1600" b="1">
                  <a:latin typeface="Times New Roman" panose="02020603050405020304" pitchFamily="18" charset="0"/>
                  <a:sym typeface="Symbol" panose="05050102010706020507" pitchFamily="18" charset="2"/>
                </a:rPr>
                <a:t></a:t>
              </a:r>
              <a:endParaRPr lang="en-US" altLang="zh-CN" sz="1600" b="1">
                <a:latin typeface="Times New Roman" panose="02020603050405020304" pitchFamily="18" charset="0"/>
              </a:endParaRPr>
            </a:p>
          </p:txBody>
        </p:sp>
        <p:sp>
          <p:nvSpPr>
            <p:cNvPr id="722078" name="Line 164"/>
            <p:cNvSpPr>
              <a:spLocks noChangeShapeType="1"/>
            </p:cNvSpPr>
            <p:nvPr/>
          </p:nvSpPr>
          <p:spPr bwMode="auto">
            <a:xfrm>
              <a:off x="3309" y="3356"/>
              <a:ext cx="1361"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079" name="Line 165"/>
            <p:cNvSpPr>
              <a:spLocks noChangeShapeType="1"/>
            </p:cNvSpPr>
            <p:nvPr/>
          </p:nvSpPr>
          <p:spPr bwMode="auto">
            <a:xfrm flipH="1">
              <a:off x="3422" y="3316"/>
              <a:ext cx="0" cy="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80" name="Line 166"/>
            <p:cNvSpPr>
              <a:spLocks noChangeShapeType="1"/>
            </p:cNvSpPr>
            <p:nvPr/>
          </p:nvSpPr>
          <p:spPr bwMode="auto">
            <a:xfrm flipH="1">
              <a:off x="3674" y="3316"/>
              <a:ext cx="0" cy="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81" name="Line 167"/>
            <p:cNvSpPr>
              <a:spLocks noChangeShapeType="1"/>
            </p:cNvSpPr>
            <p:nvPr/>
          </p:nvSpPr>
          <p:spPr bwMode="auto">
            <a:xfrm flipH="1">
              <a:off x="4204" y="3310"/>
              <a:ext cx="0" cy="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82" name="Line 168"/>
            <p:cNvSpPr>
              <a:spLocks noChangeShapeType="1"/>
            </p:cNvSpPr>
            <p:nvPr/>
          </p:nvSpPr>
          <p:spPr bwMode="auto">
            <a:xfrm flipH="1">
              <a:off x="4472" y="3314"/>
              <a:ext cx="0" cy="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9212478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9" name="Text Box 149"/>
          <p:cNvSpPr txBox="1">
            <a:spLocks noChangeArrowheads="1"/>
          </p:cNvSpPr>
          <p:nvPr/>
        </p:nvSpPr>
        <p:spPr bwMode="auto">
          <a:xfrm>
            <a:off x="7373939" y="5367339"/>
            <a:ext cx="4476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c)</a:t>
            </a:r>
            <a:endParaRPr lang="en-US" altLang="zh-CN" sz="1600" baseline="-25000">
              <a:solidFill>
                <a:srgbClr val="000066"/>
              </a:solidFill>
              <a:latin typeface="Times New Roman" panose="02020603050405020304" pitchFamily="18" charset="0"/>
            </a:endParaRPr>
          </a:p>
        </p:txBody>
      </p:sp>
      <p:grpSp>
        <p:nvGrpSpPr>
          <p:cNvPr id="722950" name="Group 185"/>
          <p:cNvGrpSpPr>
            <a:grpSpLocks/>
          </p:cNvGrpSpPr>
          <p:nvPr/>
        </p:nvGrpSpPr>
        <p:grpSpPr bwMode="auto">
          <a:xfrm>
            <a:off x="6009481" y="3347704"/>
            <a:ext cx="2989263" cy="2578100"/>
            <a:chOff x="2853" y="1760"/>
            <a:chExt cx="1883" cy="1624"/>
          </a:xfrm>
        </p:grpSpPr>
        <p:sp>
          <p:nvSpPr>
            <p:cNvPr id="722951" name="Text Box 5"/>
            <p:cNvSpPr txBox="1">
              <a:spLocks noChangeArrowheads="1"/>
            </p:cNvSpPr>
            <p:nvPr/>
          </p:nvSpPr>
          <p:spPr bwMode="auto">
            <a:xfrm>
              <a:off x="3398" y="1760"/>
              <a:ext cx="32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a)</a:t>
              </a:r>
              <a:endParaRPr lang="en-US" altLang="zh-CN" sz="1600" baseline="-25000">
                <a:solidFill>
                  <a:srgbClr val="000066"/>
                </a:solidFill>
                <a:latin typeface="Times New Roman" panose="02020603050405020304" pitchFamily="18" charset="0"/>
              </a:endParaRPr>
            </a:p>
          </p:txBody>
        </p:sp>
        <p:sp>
          <p:nvSpPr>
            <p:cNvPr id="722952" name="Line 150"/>
            <p:cNvSpPr>
              <a:spLocks noChangeShapeType="1"/>
            </p:cNvSpPr>
            <p:nvPr/>
          </p:nvSpPr>
          <p:spPr bwMode="auto">
            <a:xfrm flipV="1">
              <a:off x="3168" y="1836"/>
              <a:ext cx="0" cy="1548"/>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53" name="Text Box 151"/>
            <p:cNvSpPr txBox="1">
              <a:spLocks noChangeArrowheads="1"/>
            </p:cNvSpPr>
            <p:nvPr/>
          </p:nvSpPr>
          <p:spPr bwMode="auto">
            <a:xfrm>
              <a:off x="2853" y="1832"/>
              <a:ext cx="38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N</a:t>
              </a:r>
              <a:r>
                <a:rPr lang="en-US" altLang="zh-CN" sz="1600">
                  <a:solidFill>
                    <a:srgbClr val="000066"/>
                  </a:solidFill>
                  <a:latin typeface="Times New Roman" panose="02020603050405020304" pitchFamily="18" charset="0"/>
                </a:rPr>
                <a:t>,</a:t>
              </a:r>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o</a:t>
              </a:r>
            </a:p>
          </p:txBody>
        </p:sp>
        <p:sp>
          <p:nvSpPr>
            <p:cNvPr id="722954" name="Line 152"/>
            <p:cNvSpPr>
              <a:spLocks noChangeShapeType="1"/>
            </p:cNvSpPr>
            <p:nvPr/>
          </p:nvSpPr>
          <p:spPr bwMode="auto">
            <a:xfrm flipV="1">
              <a:off x="3168" y="1896"/>
              <a:ext cx="1104" cy="6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55" name="Line 153"/>
            <p:cNvSpPr>
              <a:spLocks noChangeShapeType="1"/>
            </p:cNvSpPr>
            <p:nvPr/>
          </p:nvSpPr>
          <p:spPr bwMode="auto">
            <a:xfrm flipH="1">
              <a:off x="3168" y="1902"/>
              <a:ext cx="1104" cy="132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56" name="Text Box 154"/>
            <p:cNvSpPr txBox="1">
              <a:spLocks noChangeArrowheads="1"/>
            </p:cNvSpPr>
            <p:nvPr/>
          </p:nvSpPr>
          <p:spPr bwMode="auto">
            <a:xfrm>
              <a:off x="4454" y="2499"/>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宋体" panose="02010600030101010101" pitchFamily="2" charset="-122"/>
                </a:rPr>
                <a:t>φ</a:t>
              </a:r>
              <a:endParaRPr lang="en-US" altLang="zh-CN" sz="1600" i="1" baseline="-25000">
                <a:solidFill>
                  <a:srgbClr val="000066"/>
                </a:solidFill>
                <a:latin typeface="Times New Roman" panose="02020603050405020304" pitchFamily="18" charset="0"/>
              </a:endParaRPr>
            </a:p>
          </p:txBody>
        </p:sp>
        <p:sp>
          <p:nvSpPr>
            <p:cNvPr id="722957" name="Text Box 155"/>
            <p:cNvSpPr txBox="1">
              <a:spLocks noChangeArrowheads="1"/>
            </p:cNvSpPr>
            <p:nvPr/>
          </p:nvSpPr>
          <p:spPr bwMode="auto">
            <a:xfrm>
              <a:off x="3039" y="2493"/>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0</a:t>
              </a:r>
              <a:endParaRPr lang="en-US" altLang="zh-CN" sz="1600" baseline="-25000">
                <a:solidFill>
                  <a:srgbClr val="000066"/>
                </a:solidFill>
                <a:latin typeface="Times New Roman" panose="02020603050405020304" pitchFamily="18" charset="0"/>
              </a:endParaRPr>
            </a:p>
          </p:txBody>
        </p:sp>
        <p:sp>
          <p:nvSpPr>
            <p:cNvPr id="722958" name="Text Box 156"/>
            <p:cNvSpPr txBox="1">
              <a:spLocks noChangeArrowheads="1"/>
            </p:cNvSpPr>
            <p:nvPr/>
          </p:nvSpPr>
          <p:spPr bwMode="auto">
            <a:xfrm>
              <a:off x="3677" y="2511"/>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π</a:t>
              </a:r>
              <a:endParaRPr lang="en-US" altLang="zh-CN" sz="1600" baseline="-25000">
                <a:solidFill>
                  <a:srgbClr val="000066"/>
                </a:solidFill>
                <a:latin typeface="Times New Roman" panose="02020603050405020304" pitchFamily="18" charset="0"/>
              </a:endParaRPr>
            </a:p>
          </p:txBody>
        </p:sp>
        <p:sp>
          <p:nvSpPr>
            <p:cNvPr id="722959" name="Text Box 157"/>
            <p:cNvSpPr txBox="1">
              <a:spLocks noChangeArrowheads="1"/>
            </p:cNvSpPr>
            <p:nvPr/>
          </p:nvSpPr>
          <p:spPr bwMode="auto">
            <a:xfrm>
              <a:off x="4134" y="2507"/>
              <a:ext cx="42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宋体" panose="02010600030101010101" pitchFamily="2" charset="-122"/>
                </a:rPr>
                <a:t>2π</a:t>
              </a:r>
              <a:endParaRPr lang="en-US" altLang="zh-CN" sz="1600" baseline="-25000">
                <a:solidFill>
                  <a:srgbClr val="000066"/>
                </a:solidFill>
                <a:latin typeface="Times New Roman" panose="02020603050405020304" pitchFamily="18" charset="0"/>
              </a:endParaRPr>
            </a:p>
          </p:txBody>
        </p:sp>
        <p:sp>
          <p:nvSpPr>
            <p:cNvPr id="722960" name="Line 158"/>
            <p:cNvSpPr>
              <a:spLocks noChangeShapeType="1"/>
            </p:cNvSpPr>
            <p:nvPr/>
          </p:nvSpPr>
          <p:spPr bwMode="auto">
            <a:xfrm>
              <a:off x="3168" y="2544"/>
              <a:ext cx="1422"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61" name="Line 159"/>
            <p:cNvSpPr>
              <a:spLocks noChangeShapeType="1"/>
            </p:cNvSpPr>
            <p:nvPr/>
          </p:nvSpPr>
          <p:spPr bwMode="auto">
            <a:xfrm>
              <a:off x="3735" y="2520"/>
              <a:ext cx="0" cy="2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62" name="Line 160"/>
            <p:cNvSpPr>
              <a:spLocks noChangeShapeType="1"/>
            </p:cNvSpPr>
            <p:nvPr/>
          </p:nvSpPr>
          <p:spPr bwMode="auto">
            <a:xfrm>
              <a:off x="4277" y="2519"/>
              <a:ext cx="0" cy="2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63" name="Text Box 161"/>
            <p:cNvSpPr txBox="1">
              <a:spLocks noChangeArrowheads="1"/>
            </p:cNvSpPr>
            <p:nvPr/>
          </p:nvSpPr>
          <p:spPr bwMode="auto">
            <a:xfrm>
              <a:off x="3647" y="2354"/>
              <a:ext cx="17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2</a:t>
              </a:r>
            </a:p>
          </p:txBody>
        </p:sp>
        <p:sp>
          <p:nvSpPr>
            <p:cNvPr id="722964" name="Text Box 162"/>
            <p:cNvSpPr txBox="1">
              <a:spLocks noChangeArrowheads="1"/>
            </p:cNvSpPr>
            <p:nvPr/>
          </p:nvSpPr>
          <p:spPr bwMode="auto">
            <a:xfrm>
              <a:off x="3668" y="2008"/>
              <a:ext cx="17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1</a:t>
              </a:r>
            </a:p>
          </p:txBody>
        </p:sp>
      </p:grpSp>
      <p:grpSp>
        <p:nvGrpSpPr>
          <p:cNvPr id="722965" name="Group 186"/>
          <p:cNvGrpSpPr>
            <a:grpSpLocks/>
          </p:cNvGrpSpPr>
          <p:nvPr/>
        </p:nvGrpSpPr>
        <p:grpSpPr bwMode="auto">
          <a:xfrm>
            <a:off x="1706563" y="2321929"/>
            <a:ext cx="2571750" cy="3219450"/>
            <a:chOff x="744" y="1552"/>
            <a:chExt cx="1620" cy="2028"/>
          </a:xfrm>
        </p:grpSpPr>
        <p:sp>
          <p:nvSpPr>
            <p:cNvPr id="722966" name="Line 48"/>
            <p:cNvSpPr>
              <a:spLocks noChangeShapeType="1"/>
            </p:cNvSpPr>
            <p:nvPr/>
          </p:nvSpPr>
          <p:spPr bwMode="auto">
            <a:xfrm flipV="1">
              <a:off x="1936" y="3486"/>
              <a:ext cx="0"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67" name="Text Box 47"/>
            <p:cNvSpPr txBox="1">
              <a:spLocks noChangeArrowheads="1"/>
            </p:cNvSpPr>
            <p:nvPr/>
          </p:nvSpPr>
          <p:spPr bwMode="auto">
            <a:xfrm>
              <a:off x="1444" y="3310"/>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b)</a:t>
              </a:r>
              <a:endParaRPr lang="en-US" altLang="zh-CN" sz="1600" baseline="-25000">
                <a:solidFill>
                  <a:srgbClr val="000066"/>
                </a:solidFill>
                <a:latin typeface="Times New Roman" panose="02020603050405020304" pitchFamily="18" charset="0"/>
              </a:endParaRPr>
            </a:p>
          </p:txBody>
        </p:sp>
        <p:sp>
          <p:nvSpPr>
            <p:cNvPr id="722968" name="Text Box 42"/>
            <p:cNvSpPr txBox="1">
              <a:spLocks noChangeArrowheads="1"/>
            </p:cNvSpPr>
            <p:nvPr/>
          </p:nvSpPr>
          <p:spPr bwMode="auto">
            <a:xfrm>
              <a:off x="2078" y="2578"/>
              <a:ext cx="28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endParaRPr lang="en-US" altLang="zh-CN" sz="1600" i="1" baseline="-25000">
                <a:solidFill>
                  <a:srgbClr val="000066"/>
                </a:solidFill>
                <a:latin typeface="Times New Roman" panose="02020603050405020304" pitchFamily="18" charset="0"/>
              </a:endParaRPr>
            </a:p>
          </p:txBody>
        </p:sp>
        <p:sp>
          <p:nvSpPr>
            <p:cNvPr id="722969" name="Text Box 43"/>
            <p:cNvSpPr txBox="1">
              <a:spLocks noChangeArrowheads="1"/>
            </p:cNvSpPr>
            <p:nvPr/>
          </p:nvSpPr>
          <p:spPr bwMode="auto">
            <a:xfrm>
              <a:off x="2082" y="2238"/>
              <a:ext cx="28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endParaRPr lang="en-US" altLang="zh-CN" sz="1600" i="1" baseline="-25000">
                <a:solidFill>
                  <a:srgbClr val="000066"/>
                </a:solidFill>
                <a:latin typeface="Times New Roman" panose="02020603050405020304" pitchFamily="18" charset="0"/>
              </a:endParaRPr>
            </a:p>
          </p:txBody>
        </p:sp>
        <p:sp>
          <p:nvSpPr>
            <p:cNvPr id="722970" name="Text Box 44"/>
            <p:cNvSpPr txBox="1">
              <a:spLocks noChangeArrowheads="1"/>
            </p:cNvSpPr>
            <p:nvPr/>
          </p:nvSpPr>
          <p:spPr bwMode="auto">
            <a:xfrm>
              <a:off x="2080" y="3228"/>
              <a:ext cx="28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endParaRPr lang="en-US" altLang="zh-CN" sz="1600" i="1" baseline="-25000">
                <a:solidFill>
                  <a:srgbClr val="000066"/>
                </a:solidFill>
                <a:latin typeface="Times New Roman" panose="02020603050405020304" pitchFamily="18" charset="0"/>
              </a:endParaRPr>
            </a:p>
          </p:txBody>
        </p:sp>
        <p:sp>
          <p:nvSpPr>
            <p:cNvPr id="722971" name="Text Box 45"/>
            <p:cNvSpPr txBox="1">
              <a:spLocks noChangeArrowheads="1"/>
            </p:cNvSpPr>
            <p:nvPr/>
          </p:nvSpPr>
          <p:spPr bwMode="auto">
            <a:xfrm>
              <a:off x="2082" y="2902"/>
              <a:ext cx="28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endParaRPr lang="en-US" altLang="zh-CN" sz="1600" i="1" baseline="-25000">
                <a:solidFill>
                  <a:srgbClr val="000066"/>
                </a:solidFill>
                <a:latin typeface="Times New Roman" panose="02020603050405020304" pitchFamily="18" charset="0"/>
              </a:endParaRPr>
            </a:p>
          </p:txBody>
        </p:sp>
        <p:sp>
          <p:nvSpPr>
            <p:cNvPr id="722972" name="Line 49"/>
            <p:cNvSpPr>
              <a:spLocks noChangeShapeType="1"/>
            </p:cNvSpPr>
            <p:nvPr/>
          </p:nvSpPr>
          <p:spPr bwMode="auto">
            <a:xfrm flipV="1">
              <a:off x="1612" y="2314"/>
              <a:ext cx="0" cy="14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73" name="Line 50"/>
            <p:cNvSpPr>
              <a:spLocks noChangeShapeType="1"/>
            </p:cNvSpPr>
            <p:nvPr/>
          </p:nvSpPr>
          <p:spPr bwMode="auto">
            <a:xfrm flipV="1">
              <a:off x="1634" y="2311"/>
              <a:ext cx="0" cy="1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74" name="Line 51"/>
            <p:cNvSpPr>
              <a:spLocks noChangeShapeType="1"/>
            </p:cNvSpPr>
            <p:nvPr/>
          </p:nvSpPr>
          <p:spPr bwMode="auto">
            <a:xfrm>
              <a:off x="1614" y="2354"/>
              <a:ext cx="2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75" name="Line 52"/>
            <p:cNvSpPr>
              <a:spLocks noChangeShapeType="1"/>
            </p:cNvSpPr>
            <p:nvPr/>
          </p:nvSpPr>
          <p:spPr bwMode="auto">
            <a:xfrm>
              <a:off x="1470" y="2354"/>
              <a:ext cx="150"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76" name="Line 53"/>
            <p:cNvSpPr>
              <a:spLocks noChangeShapeType="1"/>
            </p:cNvSpPr>
            <p:nvPr/>
          </p:nvSpPr>
          <p:spPr bwMode="auto">
            <a:xfrm flipH="1">
              <a:off x="1638" y="2354"/>
              <a:ext cx="144"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77" name="Line 54"/>
            <p:cNvSpPr>
              <a:spLocks noChangeShapeType="1"/>
            </p:cNvSpPr>
            <p:nvPr/>
          </p:nvSpPr>
          <p:spPr bwMode="auto">
            <a:xfrm>
              <a:off x="963" y="2608"/>
              <a:ext cx="1247"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78" name="Text Box 55"/>
            <p:cNvSpPr txBox="1">
              <a:spLocks noChangeArrowheads="1"/>
            </p:cNvSpPr>
            <p:nvPr/>
          </p:nvSpPr>
          <p:spPr bwMode="auto">
            <a:xfrm>
              <a:off x="796" y="2506"/>
              <a:ext cx="28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endParaRPr lang="en-US" altLang="zh-CN" sz="1600" i="1" baseline="-25000">
                <a:solidFill>
                  <a:srgbClr val="000066"/>
                </a:solidFill>
                <a:latin typeface="Times New Roman" panose="02020603050405020304" pitchFamily="18" charset="0"/>
              </a:endParaRPr>
            </a:p>
          </p:txBody>
        </p:sp>
        <p:sp>
          <p:nvSpPr>
            <p:cNvPr id="722979" name="Line 56"/>
            <p:cNvSpPr>
              <a:spLocks noChangeShapeType="1"/>
            </p:cNvSpPr>
            <p:nvPr/>
          </p:nvSpPr>
          <p:spPr bwMode="auto">
            <a:xfrm flipV="1">
              <a:off x="964" y="3006"/>
              <a:ext cx="0" cy="24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80" name="Line 57"/>
            <p:cNvSpPr>
              <a:spLocks noChangeShapeType="1"/>
            </p:cNvSpPr>
            <p:nvPr/>
          </p:nvSpPr>
          <p:spPr bwMode="auto">
            <a:xfrm>
              <a:off x="963" y="3250"/>
              <a:ext cx="1247"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81" name="Text Box 58"/>
            <p:cNvSpPr txBox="1">
              <a:spLocks noChangeArrowheads="1"/>
            </p:cNvSpPr>
            <p:nvPr/>
          </p:nvSpPr>
          <p:spPr bwMode="auto">
            <a:xfrm>
              <a:off x="786" y="3174"/>
              <a:ext cx="28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endParaRPr lang="en-US" altLang="zh-CN" sz="1600" i="1" baseline="-25000">
                <a:solidFill>
                  <a:srgbClr val="000066"/>
                </a:solidFill>
                <a:latin typeface="Times New Roman" panose="02020603050405020304" pitchFamily="18" charset="0"/>
              </a:endParaRPr>
            </a:p>
          </p:txBody>
        </p:sp>
        <p:sp>
          <p:nvSpPr>
            <p:cNvPr id="722982" name="Line 59"/>
            <p:cNvSpPr>
              <a:spLocks noChangeShapeType="1"/>
            </p:cNvSpPr>
            <p:nvPr/>
          </p:nvSpPr>
          <p:spPr bwMode="auto">
            <a:xfrm>
              <a:off x="963" y="3211"/>
              <a:ext cx="1170" cy="0"/>
            </a:xfrm>
            <a:prstGeom prst="line">
              <a:avLst/>
            </a:prstGeom>
            <a:noFill/>
            <a:ln w="317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83" name="Line 60"/>
            <p:cNvSpPr>
              <a:spLocks noChangeShapeType="1"/>
            </p:cNvSpPr>
            <p:nvPr/>
          </p:nvSpPr>
          <p:spPr bwMode="auto">
            <a:xfrm flipV="1">
              <a:off x="1534" y="2990"/>
              <a:ext cx="0" cy="1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84" name="Line 61"/>
            <p:cNvSpPr>
              <a:spLocks noChangeShapeType="1"/>
            </p:cNvSpPr>
            <p:nvPr/>
          </p:nvSpPr>
          <p:spPr bwMode="auto">
            <a:xfrm flipV="1">
              <a:off x="1620" y="2989"/>
              <a:ext cx="0" cy="1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2985" name="Group 62"/>
            <p:cNvGrpSpPr>
              <a:grpSpLocks/>
            </p:cNvGrpSpPr>
            <p:nvPr/>
          </p:nvGrpSpPr>
          <p:grpSpPr bwMode="auto">
            <a:xfrm>
              <a:off x="1378" y="3044"/>
              <a:ext cx="414" cy="0"/>
              <a:chOff x="3660" y="7815"/>
              <a:chExt cx="1035" cy="0"/>
            </a:xfrm>
          </p:grpSpPr>
          <p:sp>
            <p:nvSpPr>
              <p:cNvPr id="722986" name="Line 63"/>
              <p:cNvSpPr>
                <a:spLocks noChangeShapeType="1"/>
              </p:cNvSpPr>
              <p:nvPr/>
            </p:nvSpPr>
            <p:spPr bwMode="auto">
              <a:xfrm>
                <a:off x="4065" y="7815"/>
                <a:ext cx="22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87" name="Line 64"/>
              <p:cNvSpPr>
                <a:spLocks noChangeShapeType="1"/>
              </p:cNvSpPr>
              <p:nvPr/>
            </p:nvSpPr>
            <p:spPr bwMode="auto">
              <a:xfrm>
                <a:off x="3660" y="7815"/>
                <a:ext cx="405"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88" name="Line 65"/>
              <p:cNvSpPr>
                <a:spLocks noChangeShapeType="1"/>
              </p:cNvSpPr>
              <p:nvPr/>
            </p:nvSpPr>
            <p:spPr bwMode="auto">
              <a:xfrm flipH="1">
                <a:off x="4275" y="7815"/>
                <a:ext cx="420"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22989" name="Line 66"/>
            <p:cNvSpPr>
              <a:spLocks noChangeShapeType="1"/>
            </p:cNvSpPr>
            <p:nvPr/>
          </p:nvSpPr>
          <p:spPr bwMode="auto">
            <a:xfrm>
              <a:off x="2014" y="3217"/>
              <a:ext cx="0" cy="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90" name="Line 67"/>
            <p:cNvSpPr>
              <a:spLocks noChangeShapeType="1"/>
            </p:cNvSpPr>
            <p:nvPr/>
          </p:nvSpPr>
          <p:spPr bwMode="auto">
            <a:xfrm>
              <a:off x="2014" y="3084"/>
              <a:ext cx="0" cy="126"/>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91" name="Line 68"/>
            <p:cNvSpPr>
              <a:spLocks noChangeShapeType="1"/>
            </p:cNvSpPr>
            <p:nvPr/>
          </p:nvSpPr>
          <p:spPr bwMode="auto">
            <a:xfrm flipV="1">
              <a:off x="2008" y="3250"/>
              <a:ext cx="0" cy="162"/>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92" name="Text Box 69"/>
            <p:cNvSpPr txBox="1">
              <a:spLocks noChangeArrowheads="1"/>
            </p:cNvSpPr>
            <p:nvPr/>
          </p:nvSpPr>
          <p:spPr bwMode="auto">
            <a:xfrm>
              <a:off x="1658" y="2886"/>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B</a:t>
              </a:r>
              <a:endParaRPr lang="en-US" altLang="zh-CN" sz="1600" i="1" baseline="-25000">
                <a:solidFill>
                  <a:srgbClr val="000066"/>
                </a:solidFill>
                <a:latin typeface="Times New Roman" panose="02020603050405020304" pitchFamily="18" charset="0"/>
              </a:endParaRPr>
            </a:p>
          </p:txBody>
        </p:sp>
        <p:sp>
          <p:nvSpPr>
            <p:cNvPr id="722993" name="Text Box 71"/>
            <p:cNvSpPr txBox="1">
              <a:spLocks noChangeArrowheads="1"/>
            </p:cNvSpPr>
            <p:nvPr/>
          </p:nvSpPr>
          <p:spPr bwMode="auto">
            <a:xfrm>
              <a:off x="782" y="2990"/>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Q</a:t>
              </a:r>
              <a:endParaRPr lang="en-US" altLang="zh-CN" sz="1600" i="1" baseline="-25000">
                <a:solidFill>
                  <a:srgbClr val="000066"/>
                </a:solidFill>
                <a:latin typeface="Times New Roman" panose="02020603050405020304" pitchFamily="18" charset="0"/>
              </a:endParaRPr>
            </a:p>
          </p:txBody>
        </p:sp>
        <p:sp>
          <p:nvSpPr>
            <p:cNvPr id="722994" name="Text Box 72"/>
            <p:cNvSpPr txBox="1">
              <a:spLocks noChangeArrowheads="1"/>
            </p:cNvSpPr>
            <p:nvPr/>
          </p:nvSpPr>
          <p:spPr bwMode="auto">
            <a:xfrm>
              <a:off x="761" y="1949"/>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s</a:t>
              </a:r>
            </a:p>
          </p:txBody>
        </p:sp>
        <p:sp>
          <p:nvSpPr>
            <p:cNvPr id="722995" name="Text Box 73"/>
            <p:cNvSpPr txBox="1">
              <a:spLocks noChangeArrowheads="1"/>
            </p:cNvSpPr>
            <p:nvPr/>
          </p:nvSpPr>
          <p:spPr bwMode="auto">
            <a:xfrm>
              <a:off x="744" y="1552"/>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c</a:t>
              </a:r>
            </a:p>
          </p:txBody>
        </p:sp>
        <p:sp>
          <p:nvSpPr>
            <p:cNvPr id="722996" name="Text Box 74"/>
            <p:cNvSpPr txBox="1">
              <a:spLocks noChangeArrowheads="1"/>
            </p:cNvSpPr>
            <p:nvPr/>
          </p:nvSpPr>
          <p:spPr bwMode="auto">
            <a:xfrm>
              <a:off x="2068" y="3026"/>
              <a:ext cx="2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u</a:t>
              </a:r>
              <a:r>
                <a:rPr lang="en-US" altLang="zh-CN" sz="1600" baseline="-25000">
                  <a:solidFill>
                    <a:srgbClr val="000066"/>
                  </a:solidFill>
                  <a:latin typeface="Times New Roman" panose="02020603050405020304" pitchFamily="18" charset="0"/>
                </a:rPr>
                <a:t>o</a:t>
              </a:r>
            </a:p>
          </p:txBody>
        </p:sp>
        <p:sp>
          <p:nvSpPr>
            <p:cNvPr id="722997" name="Line 75"/>
            <p:cNvSpPr>
              <a:spLocks noChangeShapeType="1"/>
            </p:cNvSpPr>
            <p:nvPr/>
          </p:nvSpPr>
          <p:spPr bwMode="auto">
            <a:xfrm>
              <a:off x="963" y="2916"/>
              <a:ext cx="1247"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2998" name="Line 77"/>
            <p:cNvSpPr>
              <a:spLocks noChangeShapeType="1"/>
            </p:cNvSpPr>
            <p:nvPr/>
          </p:nvSpPr>
          <p:spPr bwMode="auto">
            <a:xfrm flipV="1">
              <a:off x="2024" y="3158"/>
              <a:ext cx="93" cy="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99" name="Line 84"/>
            <p:cNvSpPr>
              <a:spLocks noChangeShapeType="1"/>
            </p:cNvSpPr>
            <p:nvPr/>
          </p:nvSpPr>
          <p:spPr bwMode="auto">
            <a:xfrm flipV="1">
              <a:off x="964" y="2366"/>
              <a:ext cx="0" cy="24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0" name="Line 85"/>
            <p:cNvSpPr>
              <a:spLocks noChangeShapeType="1"/>
            </p:cNvSpPr>
            <p:nvPr/>
          </p:nvSpPr>
          <p:spPr bwMode="auto">
            <a:xfrm flipV="1">
              <a:off x="964" y="2672"/>
              <a:ext cx="0" cy="24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1" name="Line 86"/>
            <p:cNvSpPr>
              <a:spLocks noChangeShapeType="1"/>
            </p:cNvSpPr>
            <p:nvPr/>
          </p:nvSpPr>
          <p:spPr bwMode="auto">
            <a:xfrm flipV="1">
              <a:off x="968" y="1990"/>
              <a:ext cx="0" cy="28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2" name="Line 87"/>
            <p:cNvSpPr>
              <a:spLocks noChangeShapeType="1"/>
            </p:cNvSpPr>
            <p:nvPr/>
          </p:nvSpPr>
          <p:spPr bwMode="auto">
            <a:xfrm>
              <a:off x="972" y="2270"/>
              <a:ext cx="1248"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3" name="Text Box 88"/>
            <p:cNvSpPr txBox="1">
              <a:spLocks noChangeArrowheads="1"/>
            </p:cNvSpPr>
            <p:nvPr/>
          </p:nvSpPr>
          <p:spPr bwMode="auto">
            <a:xfrm>
              <a:off x="792" y="217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endParaRPr lang="en-US" altLang="zh-CN" sz="1600" baseline="-25000">
                <a:solidFill>
                  <a:srgbClr val="000066"/>
                </a:solidFill>
                <a:latin typeface="Times New Roman" panose="02020603050405020304" pitchFamily="18" charset="0"/>
              </a:endParaRPr>
            </a:p>
          </p:txBody>
        </p:sp>
        <p:sp>
          <p:nvSpPr>
            <p:cNvPr id="723004" name="Line 89"/>
            <p:cNvSpPr>
              <a:spLocks noChangeShapeType="1"/>
            </p:cNvSpPr>
            <p:nvPr/>
          </p:nvSpPr>
          <p:spPr bwMode="auto">
            <a:xfrm flipV="1">
              <a:off x="968" y="1582"/>
              <a:ext cx="0" cy="28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5" name="Line 90"/>
            <p:cNvSpPr>
              <a:spLocks noChangeShapeType="1"/>
            </p:cNvSpPr>
            <p:nvPr/>
          </p:nvSpPr>
          <p:spPr bwMode="auto">
            <a:xfrm>
              <a:off x="972" y="1862"/>
              <a:ext cx="1248"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6" name="Line 91"/>
            <p:cNvSpPr>
              <a:spLocks noChangeShapeType="1"/>
            </p:cNvSpPr>
            <p:nvPr/>
          </p:nvSpPr>
          <p:spPr bwMode="auto">
            <a:xfrm flipV="1">
              <a:off x="1323" y="1958"/>
              <a:ext cx="0" cy="16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07" name="Line 92"/>
            <p:cNvSpPr>
              <a:spLocks noChangeShapeType="1"/>
            </p:cNvSpPr>
            <p:nvPr/>
          </p:nvSpPr>
          <p:spPr bwMode="auto">
            <a:xfrm>
              <a:off x="1328" y="2038"/>
              <a:ext cx="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08" name="Line 93"/>
            <p:cNvSpPr>
              <a:spLocks noChangeShapeType="1"/>
            </p:cNvSpPr>
            <p:nvPr/>
          </p:nvSpPr>
          <p:spPr bwMode="auto">
            <a:xfrm flipH="1">
              <a:off x="1400" y="2038"/>
              <a:ext cx="212" cy="0"/>
            </a:xfrm>
            <a:prstGeom prst="line">
              <a:avLst/>
            </a:prstGeom>
            <a:noFill/>
            <a:ln w="317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09" name="Line 94"/>
            <p:cNvSpPr>
              <a:spLocks noChangeShapeType="1"/>
            </p:cNvSpPr>
            <p:nvPr/>
          </p:nvSpPr>
          <p:spPr bwMode="auto">
            <a:xfrm>
              <a:off x="1196" y="2038"/>
              <a:ext cx="132"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010" name="Line 95"/>
            <p:cNvSpPr>
              <a:spLocks noChangeShapeType="1"/>
            </p:cNvSpPr>
            <p:nvPr/>
          </p:nvSpPr>
          <p:spPr bwMode="auto">
            <a:xfrm>
              <a:off x="1397" y="1855"/>
              <a:ext cx="0" cy="2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11" name="Text Box 96"/>
            <p:cNvSpPr txBox="1">
              <a:spLocks noChangeArrowheads="1"/>
            </p:cNvSpPr>
            <p:nvPr/>
          </p:nvSpPr>
          <p:spPr bwMode="auto">
            <a:xfrm>
              <a:off x="795" y="178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endParaRPr lang="en-US" altLang="zh-CN" sz="1600" baseline="-25000">
                <a:solidFill>
                  <a:srgbClr val="000066"/>
                </a:solidFill>
                <a:latin typeface="Times New Roman" panose="02020603050405020304" pitchFamily="18" charset="0"/>
              </a:endParaRPr>
            </a:p>
          </p:txBody>
        </p:sp>
        <p:sp>
          <p:nvSpPr>
            <p:cNvPr id="723012" name="Text Box 97"/>
            <p:cNvSpPr txBox="1">
              <a:spLocks noChangeArrowheads="1"/>
            </p:cNvSpPr>
            <p:nvPr/>
          </p:nvSpPr>
          <p:spPr bwMode="auto">
            <a:xfrm>
              <a:off x="1409" y="1834"/>
              <a:ext cx="2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sym typeface="Symbol" panose="05050102010706020507" pitchFamily="18" charset="2"/>
                </a:rPr>
                <a:t></a:t>
              </a:r>
              <a:endParaRPr lang="en-US" altLang="zh-CN" sz="1600" baseline="-25000">
                <a:solidFill>
                  <a:srgbClr val="000066"/>
                </a:solidFill>
                <a:latin typeface="Times New Roman" panose="02020603050405020304" pitchFamily="18" charset="0"/>
              </a:endParaRPr>
            </a:p>
          </p:txBody>
        </p:sp>
        <p:sp>
          <p:nvSpPr>
            <p:cNvPr id="723013" name="Text Box 98"/>
            <p:cNvSpPr txBox="1">
              <a:spLocks noChangeArrowheads="1"/>
            </p:cNvSpPr>
            <p:nvPr/>
          </p:nvSpPr>
          <p:spPr bwMode="auto">
            <a:xfrm>
              <a:off x="2098" y="1836"/>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t</a:t>
              </a:r>
              <a:endParaRPr lang="en-US" altLang="zh-CN" sz="1600" baseline="-25000">
                <a:solidFill>
                  <a:srgbClr val="000066"/>
                </a:solidFill>
                <a:latin typeface="Times New Roman" panose="02020603050405020304" pitchFamily="18" charset="0"/>
              </a:endParaRPr>
            </a:p>
          </p:txBody>
        </p:sp>
        <p:sp>
          <p:nvSpPr>
            <p:cNvPr id="723014" name="Line 99"/>
            <p:cNvSpPr>
              <a:spLocks noChangeShapeType="1"/>
            </p:cNvSpPr>
            <p:nvPr/>
          </p:nvSpPr>
          <p:spPr bwMode="auto">
            <a:xfrm>
              <a:off x="968" y="171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15" name="Line 100"/>
            <p:cNvSpPr>
              <a:spLocks noChangeShapeType="1"/>
            </p:cNvSpPr>
            <p:nvPr/>
          </p:nvSpPr>
          <p:spPr bwMode="auto">
            <a:xfrm flipH="1">
              <a:off x="1182" y="1716"/>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16" name="Line 101"/>
            <p:cNvSpPr>
              <a:spLocks noChangeShapeType="1"/>
            </p:cNvSpPr>
            <p:nvPr/>
          </p:nvSpPr>
          <p:spPr bwMode="auto">
            <a:xfrm flipH="1">
              <a:off x="1398" y="171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17" name="Line 102"/>
            <p:cNvSpPr>
              <a:spLocks noChangeShapeType="1"/>
            </p:cNvSpPr>
            <p:nvPr/>
          </p:nvSpPr>
          <p:spPr bwMode="auto">
            <a:xfrm flipH="1">
              <a:off x="1614" y="171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18" name="Line 103"/>
            <p:cNvSpPr>
              <a:spLocks noChangeShapeType="1"/>
            </p:cNvSpPr>
            <p:nvPr/>
          </p:nvSpPr>
          <p:spPr bwMode="auto">
            <a:xfrm flipH="1">
              <a:off x="2045" y="1716"/>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19" name="Line 104"/>
            <p:cNvSpPr>
              <a:spLocks noChangeShapeType="1"/>
            </p:cNvSpPr>
            <p:nvPr/>
          </p:nvSpPr>
          <p:spPr bwMode="auto">
            <a:xfrm flipH="1">
              <a:off x="1830" y="1718"/>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0" name="Line 105"/>
            <p:cNvSpPr>
              <a:spLocks noChangeShapeType="1"/>
            </p:cNvSpPr>
            <p:nvPr/>
          </p:nvSpPr>
          <p:spPr bwMode="auto">
            <a:xfrm>
              <a:off x="1184" y="185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1" name="Line 106"/>
            <p:cNvSpPr>
              <a:spLocks noChangeShapeType="1"/>
            </p:cNvSpPr>
            <p:nvPr/>
          </p:nvSpPr>
          <p:spPr bwMode="auto">
            <a:xfrm>
              <a:off x="1400" y="171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2" name="Line 107"/>
            <p:cNvSpPr>
              <a:spLocks noChangeShapeType="1"/>
            </p:cNvSpPr>
            <p:nvPr/>
          </p:nvSpPr>
          <p:spPr bwMode="auto">
            <a:xfrm>
              <a:off x="1612" y="185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3" name="Line 108"/>
            <p:cNvSpPr>
              <a:spLocks noChangeShapeType="1"/>
            </p:cNvSpPr>
            <p:nvPr/>
          </p:nvSpPr>
          <p:spPr bwMode="auto">
            <a:xfrm>
              <a:off x="1830" y="1720"/>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4" name="Line 110"/>
            <p:cNvSpPr>
              <a:spLocks noChangeShapeType="1"/>
            </p:cNvSpPr>
            <p:nvPr/>
          </p:nvSpPr>
          <p:spPr bwMode="auto">
            <a:xfrm flipH="1">
              <a:off x="1106" y="212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5" name="Line 111"/>
            <p:cNvSpPr>
              <a:spLocks noChangeShapeType="1"/>
            </p:cNvSpPr>
            <p:nvPr/>
          </p:nvSpPr>
          <p:spPr bwMode="auto">
            <a:xfrm flipH="1">
              <a:off x="1322" y="2120"/>
              <a:ext cx="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6" name="Line 112"/>
            <p:cNvSpPr>
              <a:spLocks noChangeShapeType="1"/>
            </p:cNvSpPr>
            <p:nvPr/>
          </p:nvSpPr>
          <p:spPr bwMode="auto">
            <a:xfrm flipH="1">
              <a:off x="1538" y="2126"/>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7" name="Line 113"/>
            <p:cNvSpPr>
              <a:spLocks noChangeShapeType="1"/>
            </p:cNvSpPr>
            <p:nvPr/>
          </p:nvSpPr>
          <p:spPr bwMode="auto">
            <a:xfrm flipH="1">
              <a:off x="1969" y="212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8" name="Line 114"/>
            <p:cNvSpPr>
              <a:spLocks noChangeShapeType="1"/>
            </p:cNvSpPr>
            <p:nvPr/>
          </p:nvSpPr>
          <p:spPr bwMode="auto">
            <a:xfrm flipH="1">
              <a:off x="1754" y="2126"/>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29" name="Line 115"/>
            <p:cNvSpPr>
              <a:spLocks noChangeShapeType="1"/>
            </p:cNvSpPr>
            <p:nvPr/>
          </p:nvSpPr>
          <p:spPr bwMode="auto">
            <a:xfrm>
              <a:off x="1108" y="2266"/>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0" name="Line 116"/>
            <p:cNvSpPr>
              <a:spLocks noChangeShapeType="1"/>
            </p:cNvSpPr>
            <p:nvPr/>
          </p:nvSpPr>
          <p:spPr bwMode="auto">
            <a:xfrm>
              <a:off x="1324" y="2126"/>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1" name="Line 117"/>
            <p:cNvSpPr>
              <a:spLocks noChangeShapeType="1"/>
            </p:cNvSpPr>
            <p:nvPr/>
          </p:nvSpPr>
          <p:spPr bwMode="auto">
            <a:xfrm>
              <a:off x="1536" y="2270"/>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2" name="Line 118"/>
            <p:cNvSpPr>
              <a:spLocks noChangeShapeType="1"/>
            </p:cNvSpPr>
            <p:nvPr/>
          </p:nvSpPr>
          <p:spPr bwMode="auto">
            <a:xfrm>
              <a:off x="1754" y="2128"/>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3" name="Line 119"/>
            <p:cNvSpPr>
              <a:spLocks noChangeShapeType="1"/>
            </p:cNvSpPr>
            <p:nvPr/>
          </p:nvSpPr>
          <p:spPr bwMode="auto">
            <a:xfrm>
              <a:off x="969" y="2128"/>
              <a:ext cx="13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4" name="Line 120"/>
            <p:cNvSpPr>
              <a:spLocks noChangeShapeType="1"/>
            </p:cNvSpPr>
            <p:nvPr/>
          </p:nvSpPr>
          <p:spPr bwMode="auto">
            <a:xfrm>
              <a:off x="968" y="2464"/>
              <a:ext cx="2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5" name="Line 122"/>
            <p:cNvSpPr>
              <a:spLocks noChangeShapeType="1"/>
            </p:cNvSpPr>
            <p:nvPr/>
          </p:nvSpPr>
          <p:spPr bwMode="auto">
            <a:xfrm flipH="1">
              <a:off x="1182" y="2460"/>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6" name="Line 123"/>
            <p:cNvSpPr>
              <a:spLocks noChangeShapeType="1"/>
            </p:cNvSpPr>
            <p:nvPr/>
          </p:nvSpPr>
          <p:spPr bwMode="auto">
            <a:xfrm flipH="1">
              <a:off x="1206" y="246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7" name="Line 124"/>
            <p:cNvSpPr>
              <a:spLocks noChangeShapeType="1"/>
            </p:cNvSpPr>
            <p:nvPr/>
          </p:nvSpPr>
          <p:spPr bwMode="auto">
            <a:xfrm flipH="1">
              <a:off x="1614" y="2466"/>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8" name="Line 125"/>
            <p:cNvSpPr>
              <a:spLocks noChangeShapeType="1"/>
            </p:cNvSpPr>
            <p:nvPr/>
          </p:nvSpPr>
          <p:spPr bwMode="auto">
            <a:xfrm flipH="1">
              <a:off x="1636" y="2460"/>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39" name="Line 126"/>
            <p:cNvSpPr>
              <a:spLocks noChangeShapeType="1"/>
            </p:cNvSpPr>
            <p:nvPr/>
          </p:nvSpPr>
          <p:spPr bwMode="auto">
            <a:xfrm>
              <a:off x="1202" y="2464"/>
              <a:ext cx="41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0" name="Line 127"/>
            <p:cNvSpPr>
              <a:spLocks noChangeShapeType="1"/>
            </p:cNvSpPr>
            <p:nvPr/>
          </p:nvSpPr>
          <p:spPr bwMode="auto">
            <a:xfrm>
              <a:off x="1638" y="2464"/>
              <a:ext cx="4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1" name="Line 128"/>
            <p:cNvSpPr>
              <a:spLocks noChangeShapeType="1"/>
            </p:cNvSpPr>
            <p:nvPr/>
          </p:nvSpPr>
          <p:spPr bwMode="auto">
            <a:xfrm>
              <a:off x="1180" y="2604"/>
              <a:ext cx="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2" name="Line 129"/>
            <p:cNvSpPr>
              <a:spLocks noChangeShapeType="1"/>
            </p:cNvSpPr>
            <p:nvPr/>
          </p:nvSpPr>
          <p:spPr bwMode="auto">
            <a:xfrm>
              <a:off x="1612" y="2608"/>
              <a:ext cx="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3" name="Text Box 76"/>
            <p:cNvSpPr txBox="1">
              <a:spLocks noChangeArrowheads="1"/>
            </p:cNvSpPr>
            <p:nvPr/>
          </p:nvSpPr>
          <p:spPr bwMode="auto">
            <a:xfrm>
              <a:off x="796" y="2824"/>
              <a:ext cx="28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O</a:t>
              </a:r>
              <a:endParaRPr lang="en-US" altLang="zh-CN" sz="1600" i="1" baseline="-25000">
                <a:solidFill>
                  <a:srgbClr val="000066"/>
                </a:solidFill>
                <a:latin typeface="Times New Roman" panose="02020603050405020304" pitchFamily="18" charset="0"/>
              </a:endParaRPr>
            </a:p>
          </p:txBody>
        </p:sp>
        <p:sp>
          <p:nvSpPr>
            <p:cNvPr id="723044" name="Line 130"/>
            <p:cNvSpPr>
              <a:spLocks noChangeShapeType="1"/>
            </p:cNvSpPr>
            <p:nvPr/>
          </p:nvSpPr>
          <p:spPr bwMode="auto">
            <a:xfrm flipH="1">
              <a:off x="1102" y="277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5" name="Line 131"/>
            <p:cNvSpPr>
              <a:spLocks noChangeShapeType="1"/>
            </p:cNvSpPr>
            <p:nvPr/>
          </p:nvSpPr>
          <p:spPr bwMode="auto">
            <a:xfrm flipH="1">
              <a:off x="1126" y="2776"/>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6" name="Line 132"/>
            <p:cNvSpPr>
              <a:spLocks noChangeShapeType="1"/>
            </p:cNvSpPr>
            <p:nvPr/>
          </p:nvSpPr>
          <p:spPr bwMode="auto">
            <a:xfrm flipH="1">
              <a:off x="1534" y="277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7" name="Line 133"/>
            <p:cNvSpPr>
              <a:spLocks noChangeShapeType="1"/>
            </p:cNvSpPr>
            <p:nvPr/>
          </p:nvSpPr>
          <p:spPr bwMode="auto">
            <a:xfrm flipH="1">
              <a:off x="1560" y="277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8" name="Line 134"/>
            <p:cNvSpPr>
              <a:spLocks noChangeShapeType="1"/>
            </p:cNvSpPr>
            <p:nvPr/>
          </p:nvSpPr>
          <p:spPr bwMode="auto">
            <a:xfrm>
              <a:off x="1122" y="2774"/>
              <a:ext cx="4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49" name="Line 135"/>
            <p:cNvSpPr>
              <a:spLocks noChangeShapeType="1"/>
            </p:cNvSpPr>
            <p:nvPr/>
          </p:nvSpPr>
          <p:spPr bwMode="auto">
            <a:xfrm>
              <a:off x="1558" y="2774"/>
              <a:ext cx="4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0" name="Line 136"/>
            <p:cNvSpPr>
              <a:spLocks noChangeShapeType="1"/>
            </p:cNvSpPr>
            <p:nvPr/>
          </p:nvSpPr>
          <p:spPr bwMode="auto">
            <a:xfrm>
              <a:off x="1096" y="2916"/>
              <a:ext cx="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1" name="Line 137"/>
            <p:cNvSpPr>
              <a:spLocks noChangeShapeType="1"/>
            </p:cNvSpPr>
            <p:nvPr/>
          </p:nvSpPr>
          <p:spPr bwMode="auto">
            <a:xfrm>
              <a:off x="1532" y="2914"/>
              <a:ext cx="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2" name="Line 138"/>
            <p:cNvSpPr>
              <a:spLocks noChangeShapeType="1"/>
            </p:cNvSpPr>
            <p:nvPr/>
          </p:nvSpPr>
          <p:spPr bwMode="auto">
            <a:xfrm>
              <a:off x="966" y="2774"/>
              <a:ext cx="1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3" name="Line 143"/>
            <p:cNvSpPr>
              <a:spLocks noChangeShapeType="1"/>
            </p:cNvSpPr>
            <p:nvPr/>
          </p:nvSpPr>
          <p:spPr bwMode="auto">
            <a:xfrm>
              <a:off x="968" y="3248"/>
              <a:ext cx="1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4" name="Line 139"/>
            <p:cNvSpPr>
              <a:spLocks noChangeShapeType="1"/>
            </p:cNvSpPr>
            <p:nvPr/>
          </p:nvSpPr>
          <p:spPr bwMode="auto">
            <a:xfrm flipH="1">
              <a:off x="1184" y="3102"/>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5" name="Line 140"/>
            <p:cNvSpPr>
              <a:spLocks noChangeShapeType="1"/>
            </p:cNvSpPr>
            <p:nvPr/>
          </p:nvSpPr>
          <p:spPr bwMode="auto">
            <a:xfrm flipH="1">
              <a:off x="1106" y="310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6" name="Line 141"/>
            <p:cNvSpPr>
              <a:spLocks noChangeShapeType="1"/>
            </p:cNvSpPr>
            <p:nvPr/>
          </p:nvSpPr>
          <p:spPr bwMode="auto">
            <a:xfrm flipH="1">
              <a:off x="1534" y="310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7" name="Line 142"/>
            <p:cNvSpPr>
              <a:spLocks noChangeShapeType="1"/>
            </p:cNvSpPr>
            <p:nvPr/>
          </p:nvSpPr>
          <p:spPr bwMode="auto">
            <a:xfrm flipH="1">
              <a:off x="1616" y="3104"/>
              <a:ext cx="0" cy="1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8" name="Line 144"/>
            <p:cNvSpPr>
              <a:spLocks noChangeShapeType="1"/>
            </p:cNvSpPr>
            <p:nvPr/>
          </p:nvSpPr>
          <p:spPr bwMode="auto">
            <a:xfrm>
              <a:off x="1106" y="3106"/>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59" name="Line 145"/>
            <p:cNvSpPr>
              <a:spLocks noChangeShapeType="1"/>
            </p:cNvSpPr>
            <p:nvPr/>
          </p:nvSpPr>
          <p:spPr bwMode="auto">
            <a:xfrm>
              <a:off x="1534" y="3107"/>
              <a:ext cx="8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60" name="Line 146"/>
            <p:cNvSpPr>
              <a:spLocks noChangeShapeType="1"/>
            </p:cNvSpPr>
            <p:nvPr/>
          </p:nvSpPr>
          <p:spPr bwMode="auto">
            <a:xfrm>
              <a:off x="1182" y="3246"/>
              <a:ext cx="3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61" name="Line 147"/>
            <p:cNvSpPr>
              <a:spLocks noChangeShapeType="1"/>
            </p:cNvSpPr>
            <p:nvPr/>
          </p:nvSpPr>
          <p:spPr bwMode="auto">
            <a:xfrm>
              <a:off x="1616" y="3246"/>
              <a:ext cx="3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23062" name="Object 118"/>
            <p:cNvGraphicFramePr>
              <a:graphicFrameLocks noChangeAspect="1"/>
            </p:cNvGraphicFramePr>
            <p:nvPr/>
          </p:nvGraphicFramePr>
          <p:xfrm>
            <a:off x="1784" y="2289"/>
            <a:ext cx="198" cy="166"/>
          </p:xfrm>
          <a:graphic>
            <a:graphicData uri="http://schemas.openxmlformats.org/presentationml/2006/ole">
              <mc:AlternateContent xmlns:mc="http://schemas.openxmlformats.org/markup-compatibility/2006">
                <mc:Choice xmlns:v="urn:schemas-microsoft-com:vml" Requires="v">
                  <p:oleObj name="Equation" r:id="rId2" imgW="241195" imgH="203112" progId="Equation.DSMT4">
                    <p:embed/>
                  </p:oleObj>
                </mc:Choice>
                <mc:Fallback>
                  <p:oleObj name="Equation" r:id="rId2" imgW="241195" imgH="203112" progId="Equation.DSMT4">
                    <p:embed/>
                    <p:pic>
                      <p:nvPicPr>
                        <p:cNvPr id="723062" name="Object 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 y="2289"/>
                          <a:ext cx="1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3063" name="Object 119"/>
            <p:cNvGraphicFramePr>
              <a:graphicFrameLocks noChangeAspect="1"/>
            </p:cNvGraphicFramePr>
            <p:nvPr/>
          </p:nvGraphicFramePr>
          <p:xfrm>
            <a:off x="792" y="2312"/>
            <a:ext cx="175" cy="200"/>
          </p:xfrm>
          <a:graphic>
            <a:graphicData uri="http://schemas.openxmlformats.org/presentationml/2006/ole">
              <mc:AlternateContent xmlns:mc="http://schemas.openxmlformats.org/markup-compatibility/2006">
                <mc:Choice xmlns:v="urn:schemas-microsoft-com:vml" Requires="v">
                  <p:oleObj name="Equation" r:id="rId4" imgW="203112" imgH="228501" progId="Equation.DSMT4">
                    <p:embed/>
                  </p:oleObj>
                </mc:Choice>
                <mc:Fallback>
                  <p:oleObj name="Equation" r:id="rId4" imgW="203112" imgH="228501" progId="Equation.DSMT4">
                    <p:embed/>
                    <p:pic>
                      <p:nvPicPr>
                        <p:cNvPr id="723063" name="Object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 y="2312"/>
                          <a:ext cx="17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3064" name="Object 120"/>
            <p:cNvGraphicFramePr>
              <a:graphicFrameLocks noChangeAspect="1"/>
            </p:cNvGraphicFramePr>
            <p:nvPr/>
          </p:nvGraphicFramePr>
          <p:xfrm>
            <a:off x="792" y="2652"/>
            <a:ext cx="182" cy="208"/>
          </p:xfrm>
          <a:graphic>
            <a:graphicData uri="http://schemas.openxmlformats.org/presentationml/2006/ole">
              <mc:AlternateContent xmlns:mc="http://schemas.openxmlformats.org/markup-compatibility/2006">
                <mc:Choice xmlns:v="urn:schemas-microsoft-com:vml" Requires="v">
                  <p:oleObj name="Equation" r:id="rId6" imgW="203112" imgH="228501" progId="Equation.DSMT4">
                    <p:embed/>
                  </p:oleObj>
                </mc:Choice>
                <mc:Fallback>
                  <p:oleObj name="Equation" r:id="rId6" imgW="203112" imgH="228501" progId="Equation.DSMT4">
                    <p:embed/>
                    <p:pic>
                      <p:nvPicPr>
                        <p:cNvPr id="723064" name="Object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 y="2652"/>
                          <a:ext cx="18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23065" name="Group 184"/>
          <p:cNvGrpSpPr>
            <a:grpSpLocks/>
          </p:cNvGrpSpPr>
          <p:nvPr/>
        </p:nvGrpSpPr>
        <p:grpSpPr bwMode="auto">
          <a:xfrm>
            <a:off x="6043613" y="1619250"/>
            <a:ext cx="2139950" cy="1219200"/>
            <a:chOff x="2862" y="944"/>
            <a:chExt cx="1348" cy="768"/>
          </a:xfrm>
        </p:grpSpPr>
        <p:sp>
          <p:nvSpPr>
            <p:cNvPr id="723066" name="Text Box 6"/>
            <p:cNvSpPr txBox="1">
              <a:spLocks noChangeArrowheads="1"/>
            </p:cNvSpPr>
            <p:nvPr/>
          </p:nvSpPr>
          <p:spPr bwMode="auto">
            <a:xfrm>
              <a:off x="3887" y="976"/>
              <a:ext cx="32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Q</a:t>
              </a:r>
              <a:endParaRPr lang="en-US" altLang="zh-CN" sz="1600" i="1" baseline="-25000">
                <a:solidFill>
                  <a:srgbClr val="000066"/>
                </a:solidFill>
                <a:latin typeface="Times New Roman" panose="02020603050405020304" pitchFamily="18" charset="0"/>
              </a:endParaRPr>
            </a:p>
          </p:txBody>
        </p:sp>
        <p:sp>
          <p:nvSpPr>
            <p:cNvPr id="723067" name="Text Box 7"/>
            <p:cNvSpPr txBox="1">
              <a:spLocks noChangeArrowheads="1"/>
            </p:cNvSpPr>
            <p:nvPr/>
          </p:nvSpPr>
          <p:spPr bwMode="auto">
            <a:xfrm>
              <a:off x="3887" y="1350"/>
              <a:ext cx="32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solidFill>
                    <a:srgbClr val="000066"/>
                  </a:solidFill>
                  <a:latin typeface="Times New Roman" panose="02020603050405020304" pitchFamily="18" charset="0"/>
                </a:rPr>
                <a:t>Q</a:t>
              </a:r>
              <a:endParaRPr lang="en-US" altLang="zh-CN" sz="1600" i="1" baseline="-25000">
                <a:solidFill>
                  <a:srgbClr val="000066"/>
                </a:solidFill>
                <a:latin typeface="Times New Roman" panose="02020603050405020304" pitchFamily="18" charset="0"/>
              </a:endParaRPr>
            </a:p>
          </p:txBody>
        </p:sp>
        <p:sp>
          <p:nvSpPr>
            <p:cNvPr id="723068" name="Line 8"/>
            <p:cNvSpPr>
              <a:spLocks noChangeShapeType="1"/>
            </p:cNvSpPr>
            <p:nvPr/>
          </p:nvSpPr>
          <p:spPr bwMode="auto">
            <a:xfrm>
              <a:off x="3945" y="1392"/>
              <a:ext cx="1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69" name="Line 9"/>
            <p:cNvSpPr>
              <a:spLocks noChangeShapeType="1"/>
            </p:cNvSpPr>
            <p:nvPr/>
          </p:nvSpPr>
          <p:spPr bwMode="auto">
            <a:xfrm>
              <a:off x="2871" y="1422"/>
              <a:ext cx="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0" name="Line 10"/>
            <p:cNvSpPr>
              <a:spLocks noChangeShapeType="1"/>
            </p:cNvSpPr>
            <p:nvPr/>
          </p:nvSpPr>
          <p:spPr bwMode="auto">
            <a:xfrm>
              <a:off x="2943" y="1420"/>
              <a:ext cx="0" cy="2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1" name="Line 11"/>
            <p:cNvSpPr>
              <a:spLocks noChangeShapeType="1"/>
            </p:cNvSpPr>
            <p:nvPr/>
          </p:nvSpPr>
          <p:spPr bwMode="auto">
            <a:xfrm>
              <a:off x="2939" y="1629"/>
              <a:ext cx="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2" name="Line 12"/>
            <p:cNvSpPr>
              <a:spLocks noChangeShapeType="1"/>
            </p:cNvSpPr>
            <p:nvPr/>
          </p:nvSpPr>
          <p:spPr bwMode="auto">
            <a:xfrm flipV="1">
              <a:off x="3018" y="1420"/>
              <a:ext cx="0" cy="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3" name="Line 13"/>
            <p:cNvSpPr>
              <a:spLocks noChangeShapeType="1"/>
            </p:cNvSpPr>
            <p:nvPr/>
          </p:nvSpPr>
          <p:spPr bwMode="auto">
            <a:xfrm>
              <a:off x="3018" y="1423"/>
              <a:ext cx="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4" name="Line 14"/>
            <p:cNvSpPr>
              <a:spLocks noChangeShapeType="1"/>
            </p:cNvSpPr>
            <p:nvPr/>
          </p:nvSpPr>
          <p:spPr bwMode="auto">
            <a:xfrm rot="5400000">
              <a:off x="3425" y="1267"/>
              <a:ext cx="5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5" name="Line 15"/>
            <p:cNvSpPr>
              <a:spLocks noChangeShapeType="1"/>
            </p:cNvSpPr>
            <p:nvPr/>
          </p:nvSpPr>
          <p:spPr bwMode="auto">
            <a:xfrm rot="5400000">
              <a:off x="3035" y="1267"/>
              <a:ext cx="5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6" name="Line 16"/>
            <p:cNvSpPr>
              <a:spLocks noChangeShapeType="1"/>
            </p:cNvSpPr>
            <p:nvPr/>
          </p:nvSpPr>
          <p:spPr bwMode="auto">
            <a:xfrm>
              <a:off x="3322" y="1554"/>
              <a:ext cx="3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7" name="Line 17"/>
            <p:cNvSpPr>
              <a:spLocks noChangeShapeType="1"/>
            </p:cNvSpPr>
            <p:nvPr/>
          </p:nvSpPr>
          <p:spPr bwMode="auto">
            <a:xfrm>
              <a:off x="3124" y="1050"/>
              <a:ext cx="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78" name="Oval 18"/>
            <p:cNvSpPr>
              <a:spLocks noChangeArrowheads="1"/>
            </p:cNvSpPr>
            <p:nvPr/>
          </p:nvSpPr>
          <p:spPr bwMode="auto">
            <a:xfrm>
              <a:off x="3714" y="1303"/>
              <a:ext cx="63" cy="63"/>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79" name="Line 19"/>
            <p:cNvSpPr>
              <a:spLocks noChangeShapeType="1"/>
            </p:cNvSpPr>
            <p:nvPr/>
          </p:nvSpPr>
          <p:spPr bwMode="auto">
            <a:xfrm flipV="1">
              <a:off x="3782" y="1339"/>
              <a:ext cx="1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80" name="Line 20"/>
            <p:cNvSpPr>
              <a:spLocks noChangeShapeType="1"/>
            </p:cNvSpPr>
            <p:nvPr/>
          </p:nvSpPr>
          <p:spPr bwMode="auto">
            <a:xfrm>
              <a:off x="3128" y="1491"/>
              <a:ext cx="12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81" name="Line 21"/>
            <p:cNvSpPr>
              <a:spLocks noChangeShapeType="1"/>
            </p:cNvSpPr>
            <p:nvPr/>
          </p:nvSpPr>
          <p:spPr bwMode="auto">
            <a:xfrm>
              <a:off x="3712" y="1197"/>
              <a:ext cx="2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82" name="Text Box 22"/>
            <p:cNvSpPr txBox="1">
              <a:spLocks noChangeArrowheads="1"/>
            </p:cNvSpPr>
            <p:nvPr/>
          </p:nvSpPr>
          <p:spPr bwMode="auto">
            <a:xfrm>
              <a:off x="3348" y="979"/>
              <a:ext cx="7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S</a:t>
              </a:r>
            </a:p>
          </p:txBody>
        </p:sp>
        <p:sp>
          <p:nvSpPr>
            <p:cNvPr id="723083" name="Text Box 23"/>
            <p:cNvSpPr txBox="1">
              <a:spLocks noChangeArrowheads="1"/>
            </p:cNvSpPr>
            <p:nvPr/>
          </p:nvSpPr>
          <p:spPr bwMode="auto">
            <a:xfrm>
              <a:off x="3353" y="1396"/>
              <a:ext cx="87"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000066"/>
                  </a:solidFill>
                  <a:latin typeface="Times New Roman" panose="02020603050405020304" pitchFamily="18" charset="0"/>
                </a:rPr>
                <a:t>R</a:t>
              </a:r>
            </a:p>
          </p:txBody>
        </p:sp>
        <p:sp>
          <p:nvSpPr>
            <p:cNvPr id="723084" name="Line 24"/>
            <p:cNvSpPr>
              <a:spLocks noChangeShapeType="1"/>
            </p:cNvSpPr>
            <p:nvPr/>
          </p:nvSpPr>
          <p:spPr bwMode="auto">
            <a:xfrm>
              <a:off x="3322" y="980"/>
              <a:ext cx="3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85" name="Oval 25"/>
            <p:cNvSpPr>
              <a:spLocks noChangeArrowheads="1"/>
            </p:cNvSpPr>
            <p:nvPr/>
          </p:nvSpPr>
          <p:spPr bwMode="auto">
            <a:xfrm>
              <a:off x="3084" y="1471"/>
              <a:ext cx="41" cy="4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86" name="Oval 26"/>
            <p:cNvSpPr>
              <a:spLocks noChangeArrowheads="1"/>
            </p:cNvSpPr>
            <p:nvPr/>
          </p:nvSpPr>
          <p:spPr bwMode="auto">
            <a:xfrm>
              <a:off x="3254" y="1458"/>
              <a:ext cx="63" cy="63"/>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87" name="Oval 27"/>
            <p:cNvSpPr>
              <a:spLocks noChangeArrowheads="1"/>
            </p:cNvSpPr>
            <p:nvPr/>
          </p:nvSpPr>
          <p:spPr bwMode="auto">
            <a:xfrm>
              <a:off x="3254" y="1014"/>
              <a:ext cx="63" cy="63"/>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88" name="Oval 28"/>
            <p:cNvSpPr>
              <a:spLocks noChangeAspect="1" noChangeArrowheads="1"/>
            </p:cNvSpPr>
            <p:nvPr/>
          </p:nvSpPr>
          <p:spPr bwMode="auto">
            <a:xfrm>
              <a:off x="3077" y="1029"/>
              <a:ext cx="39" cy="4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89" name="Oval 29"/>
            <p:cNvSpPr>
              <a:spLocks noChangeArrowheads="1"/>
            </p:cNvSpPr>
            <p:nvPr/>
          </p:nvSpPr>
          <p:spPr bwMode="auto">
            <a:xfrm>
              <a:off x="3975" y="1313"/>
              <a:ext cx="41" cy="4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90" name="Oval 30"/>
            <p:cNvSpPr>
              <a:spLocks noChangeArrowheads="1"/>
            </p:cNvSpPr>
            <p:nvPr/>
          </p:nvSpPr>
          <p:spPr bwMode="auto">
            <a:xfrm>
              <a:off x="3966" y="1176"/>
              <a:ext cx="41" cy="41"/>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091" name="Line 31"/>
            <p:cNvSpPr>
              <a:spLocks noChangeShapeType="1"/>
            </p:cNvSpPr>
            <p:nvPr/>
          </p:nvSpPr>
          <p:spPr bwMode="auto">
            <a:xfrm>
              <a:off x="2862" y="946"/>
              <a:ext cx="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92" name="Line 32"/>
            <p:cNvSpPr>
              <a:spLocks noChangeShapeType="1"/>
            </p:cNvSpPr>
            <p:nvPr/>
          </p:nvSpPr>
          <p:spPr bwMode="auto">
            <a:xfrm>
              <a:off x="2931" y="951"/>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93" name="Line 33"/>
            <p:cNvSpPr>
              <a:spLocks noChangeShapeType="1"/>
            </p:cNvSpPr>
            <p:nvPr/>
          </p:nvSpPr>
          <p:spPr bwMode="auto">
            <a:xfrm>
              <a:off x="2930" y="1152"/>
              <a:ext cx="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94" name="Line 34"/>
            <p:cNvSpPr>
              <a:spLocks noChangeShapeType="1"/>
            </p:cNvSpPr>
            <p:nvPr/>
          </p:nvSpPr>
          <p:spPr bwMode="auto">
            <a:xfrm flipV="1">
              <a:off x="3009" y="944"/>
              <a:ext cx="0" cy="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95" name="Line 35"/>
            <p:cNvSpPr>
              <a:spLocks noChangeShapeType="1"/>
            </p:cNvSpPr>
            <p:nvPr/>
          </p:nvSpPr>
          <p:spPr bwMode="auto">
            <a:xfrm>
              <a:off x="3009" y="946"/>
              <a:ext cx="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23096" name="Object 152"/>
            <p:cNvGraphicFramePr>
              <a:graphicFrameLocks noChangeAspect="1"/>
            </p:cNvGraphicFramePr>
            <p:nvPr/>
          </p:nvGraphicFramePr>
          <p:xfrm>
            <a:off x="3024" y="1056"/>
            <a:ext cx="175" cy="200"/>
          </p:xfrm>
          <a:graphic>
            <a:graphicData uri="http://schemas.openxmlformats.org/presentationml/2006/ole">
              <mc:AlternateContent xmlns:mc="http://schemas.openxmlformats.org/markup-compatibility/2006">
                <mc:Choice xmlns:v="urn:schemas-microsoft-com:vml" Requires="v">
                  <p:oleObj name="Equation" r:id="rId4" imgW="203112" imgH="228501" progId="Equation.DSMT4">
                    <p:embed/>
                  </p:oleObj>
                </mc:Choice>
                <mc:Fallback>
                  <p:oleObj name="Equation" r:id="rId4" imgW="203112" imgH="228501" progId="Equation.DSMT4">
                    <p:embed/>
                    <p:pic>
                      <p:nvPicPr>
                        <p:cNvPr id="723096" name="Object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1056"/>
                          <a:ext cx="17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723097" name="Object 153"/>
            <p:cNvGraphicFramePr>
              <a:graphicFrameLocks noChangeAspect="1"/>
            </p:cNvGraphicFramePr>
            <p:nvPr/>
          </p:nvGraphicFramePr>
          <p:xfrm>
            <a:off x="3024" y="1504"/>
            <a:ext cx="182" cy="208"/>
          </p:xfrm>
          <a:graphic>
            <a:graphicData uri="http://schemas.openxmlformats.org/presentationml/2006/ole">
              <mc:AlternateContent xmlns:mc="http://schemas.openxmlformats.org/markup-compatibility/2006">
                <mc:Choice xmlns:v="urn:schemas-microsoft-com:vml" Requires="v">
                  <p:oleObj name="Equation" r:id="rId6" imgW="203112" imgH="228501" progId="Equation.DSMT4">
                    <p:embed/>
                  </p:oleObj>
                </mc:Choice>
                <mc:Fallback>
                  <p:oleObj name="Equation" r:id="rId6" imgW="203112" imgH="228501" progId="Equation.DSMT4">
                    <p:embed/>
                    <p:pic>
                      <p:nvPicPr>
                        <p:cNvPr id="723097" name="Object 1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1504"/>
                          <a:ext cx="18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sp>
        <p:nvSpPr>
          <p:cNvPr id="156" name="标题 2"/>
          <p:cNvSpPr>
            <a:spLocks noGrp="1"/>
          </p:cNvSpPr>
          <p:nvPr>
            <p:ph type="title"/>
          </p:nvPr>
        </p:nvSpPr>
        <p:spPr>
          <a:xfrm>
            <a:off x="838200" y="474784"/>
            <a:ext cx="10515600" cy="590429"/>
          </a:xfrm>
        </p:spPr>
        <p:txBody>
          <a:bodyPr>
            <a:normAutofit/>
          </a:bodyPr>
          <a:lstStyle/>
          <a:p>
            <a:r>
              <a:rPr kumimoji="1" lang="en-US" altLang="zh-CN" dirty="0">
                <a:latin typeface="微软雅黑" panose="020B0503020204020204" pitchFamily="34" charset="-122"/>
                <a:ea typeface="微软雅黑" panose="020B0503020204020204" pitchFamily="34" charset="-122"/>
              </a:rPr>
              <a:t>3</a:t>
            </a:r>
            <a:r>
              <a:rPr kumimoji="1" lang="zh-CN" altLang="en-US" dirty="0">
                <a:latin typeface="微软雅黑" panose="020B0503020204020204" pitchFamily="34" charset="-122"/>
                <a:ea typeface="微软雅黑" panose="020B0503020204020204" pitchFamily="34" charset="-122"/>
              </a:rPr>
              <a:t>、通过相位</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脉宽变换鉴相</a:t>
            </a:r>
          </a:p>
        </p:txBody>
      </p:sp>
      <p:sp>
        <p:nvSpPr>
          <p:cNvPr id="2" name="内容占位符 1">
            <a:extLst>
              <a:ext uri="{FF2B5EF4-FFF2-40B4-BE49-F238E27FC236}">
                <a16:creationId xmlns:a16="http://schemas.microsoft.com/office/drawing/2014/main" id="{83CE1C72-BCA0-4251-8BDF-8960B2F72C04}"/>
              </a:ext>
            </a:extLst>
          </p:cNvPr>
          <p:cNvSpPr>
            <a:spLocks noGrp="1"/>
          </p:cNvSpPr>
          <p:nvPr>
            <p:ph idx="4294967295"/>
          </p:nvPr>
        </p:nvSpPr>
        <p:spPr>
          <a:xfrm>
            <a:off x="838200" y="1199177"/>
            <a:ext cx="10515600" cy="4977788"/>
          </a:xfrm>
        </p:spPr>
        <p:txBody>
          <a:bodyPr/>
          <a:lstStyle/>
          <a:p>
            <a:r>
              <a:rPr lang="en-US" altLang="zh-CN" dirty="0">
                <a:latin typeface="微软雅黑" panose="020B0503020204020204" pitchFamily="34" charset="-122"/>
                <a:ea typeface="微软雅黑" panose="020B0503020204020204" pitchFamily="34" charset="-122"/>
              </a:rPr>
              <a:t>RS</a:t>
            </a:r>
            <a:r>
              <a:rPr lang="zh-CN" altLang="en-US" dirty="0">
                <a:latin typeface="微软雅黑" panose="020B0503020204020204" pitchFamily="34" charset="-122"/>
                <a:ea typeface="微软雅黑" panose="020B0503020204020204" pitchFamily="34" charset="-122"/>
              </a:rPr>
              <a:t>触发器鉴相</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00359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4784"/>
            <a:ext cx="10515600" cy="590429"/>
          </a:xfrm>
        </p:spPr>
        <p:txBody>
          <a:bodyPr>
            <a:normAutofit/>
          </a:bodyPr>
          <a:lstStyle/>
          <a:p>
            <a:r>
              <a:rPr kumimoji="1" lang="en-US" altLang="zh-CN" dirty="0">
                <a:latin typeface="微软雅黑" panose="020B0503020204020204" pitchFamily="34" charset="-122"/>
                <a:ea typeface="微软雅黑" panose="020B0503020204020204" pitchFamily="34" charset="-122"/>
              </a:rPr>
              <a:t>4</a:t>
            </a:r>
            <a:r>
              <a:rPr kumimoji="1" lang="zh-CN" altLang="en-US" dirty="0">
                <a:latin typeface="微软雅黑" panose="020B0503020204020204" pitchFamily="34" charset="-122"/>
                <a:ea typeface="微软雅黑" panose="020B0503020204020204" pitchFamily="34" charset="-122"/>
              </a:rPr>
              <a:t>、脉冲采样式鉴相</a:t>
            </a:r>
          </a:p>
        </p:txBody>
      </p:sp>
      <p:grpSp>
        <p:nvGrpSpPr>
          <p:cNvPr id="723973" name="Group 138"/>
          <p:cNvGrpSpPr>
            <a:grpSpLocks/>
          </p:cNvGrpSpPr>
          <p:nvPr/>
        </p:nvGrpSpPr>
        <p:grpSpPr bwMode="auto">
          <a:xfrm>
            <a:off x="3120022" y="1595353"/>
            <a:ext cx="5991893" cy="4645025"/>
            <a:chOff x="1616" y="912"/>
            <a:chExt cx="3416" cy="2648"/>
          </a:xfrm>
        </p:grpSpPr>
        <p:grpSp>
          <p:nvGrpSpPr>
            <p:cNvPr id="723974" name="Group 125"/>
            <p:cNvGrpSpPr>
              <a:grpSpLocks/>
            </p:cNvGrpSpPr>
            <p:nvPr/>
          </p:nvGrpSpPr>
          <p:grpSpPr bwMode="auto">
            <a:xfrm>
              <a:off x="1616" y="912"/>
              <a:ext cx="3416" cy="720"/>
              <a:chOff x="1616" y="912"/>
              <a:chExt cx="3416" cy="720"/>
            </a:xfrm>
          </p:grpSpPr>
          <p:sp>
            <p:nvSpPr>
              <p:cNvPr id="723975" name="Text Box 5"/>
              <p:cNvSpPr txBox="1">
                <a:spLocks noChangeArrowheads="1"/>
              </p:cNvSpPr>
              <p:nvPr/>
            </p:nvSpPr>
            <p:spPr bwMode="auto">
              <a:xfrm>
                <a:off x="4774" y="1041"/>
                <a:ext cx="25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i="1">
                    <a:solidFill>
                      <a:srgbClr val="000066"/>
                    </a:solidFill>
                    <a:latin typeface="Times New Roman" panose="02020603050405020304" pitchFamily="18" charset="0"/>
                  </a:rPr>
                  <a:t>u</a:t>
                </a:r>
                <a:r>
                  <a:rPr lang="en-US" altLang="zh-CN" sz="1400" b="1" baseline="-25000">
                    <a:solidFill>
                      <a:srgbClr val="000066"/>
                    </a:solidFill>
                    <a:latin typeface="Times New Roman" panose="02020603050405020304" pitchFamily="18" charset="0"/>
                  </a:rPr>
                  <a:t>o</a:t>
                </a:r>
              </a:p>
            </p:txBody>
          </p:sp>
          <p:sp>
            <p:nvSpPr>
              <p:cNvPr id="723976" name="Text Box 6"/>
              <p:cNvSpPr txBox="1">
                <a:spLocks noChangeArrowheads="1"/>
              </p:cNvSpPr>
              <p:nvPr/>
            </p:nvSpPr>
            <p:spPr bwMode="auto">
              <a:xfrm>
                <a:off x="1928" y="985"/>
                <a:ext cx="430" cy="1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solidFill>
                      <a:srgbClr val="000066"/>
                    </a:solidFill>
                    <a:latin typeface="Times New Roman" panose="02020603050405020304" pitchFamily="18" charset="0"/>
                  </a:rPr>
                  <a:t> </a:t>
                </a:r>
                <a:r>
                  <a:rPr lang="zh-CN" altLang="en-US" sz="1400" b="1">
                    <a:solidFill>
                      <a:srgbClr val="000066"/>
                    </a:solidFill>
                    <a:latin typeface="Times New Roman" panose="02020603050405020304" pitchFamily="18" charset="0"/>
                  </a:rPr>
                  <a:t>单稳</a:t>
                </a:r>
              </a:p>
            </p:txBody>
          </p:sp>
          <p:sp>
            <p:nvSpPr>
              <p:cNvPr id="723977" name="Text Box 7"/>
              <p:cNvSpPr txBox="1">
                <a:spLocks noChangeArrowheads="1"/>
              </p:cNvSpPr>
              <p:nvPr/>
            </p:nvSpPr>
            <p:spPr bwMode="auto">
              <a:xfrm>
                <a:off x="2629" y="914"/>
                <a:ext cx="546" cy="3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solidFill>
                      <a:srgbClr val="000066"/>
                    </a:solidFill>
                    <a:latin typeface="Times New Roman" panose="02020603050405020304" pitchFamily="18" charset="0"/>
                  </a:rPr>
                  <a:t>  </a:t>
                </a:r>
                <a:r>
                  <a:rPr lang="zh-CN" altLang="en-US" sz="1400" b="1">
                    <a:solidFill>
                      <a:srgbClr val="000066"/>
                    </a:solidFill>
                    <a:latin typeface="Times New Roman" panose="02020603050405020304" pitchFamily="18" charset="0"/>
                  </a:rPr>
                  <a:t>锯齿波</a:t>
                </a:r>
              </a:p>
              <a:p>
                <a:pPr algn="just"/>
                <a:r>
                  <a:rPr lang="zh-CN" altLang="en-US" sz="1400" b="1">
                    <a:solidFill>
                      <a:srgbClr val="000066"/>
                    </a:solidFill>
                    <a:latin typeface="Times New Roman" panose="02020603050405020304" pitchFamily="18" charset="0"/>
                  </a:rPr>
                  <a:t>  发生器</a:t>
                </a:r>
              </a:p>
            </p:txBody>
          </p:sp>
          <p:sp>
            <p:nvSpPr>
              <p:cNvPr id="723978" name="Text Box 8"/>
              <p:cNvSpPr txBox="1">
                <a:spLocks noChangeArrowheads="1"/>
              </p:cNvSpPr>
              <p:nvPr/>
            </p:nvSpPr>
            <p:spPr bwMode="auto">
              <a:xfrm>
                <a:off x="3425" y="912"/>
                <a:ext cx="458" cy="32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solidFill>
                      <a:srgbClr val="000066"/>
                    </a:solidFill>
                    <a:latin typeface="Times New Roman" panose="02020603050405020304" pitchFamily="18" charset="0"/>
                  </a:rPr>
                  <a:t>  </a:t>
                </a:r>
                <a:r>
                  <a:rPr lang="zh-CN" altLang="en-US" sz="1400" b="1">
                    <a:solidFill>
                      <a:srgbClr val="000066"/>
                    </a:solidFill>
                    <a:latin typeface="Times New Roman" panose="02020603050405020304" pitchFamily="18" charset="0"/>
                  </a:rPr>
                  <a:t>采样</a:t>
                </a:r>
              </a:p>
              <a:p>
                <a:pPr algn="just"/>
                <a:r>
                  <a:rPr lang="zh-CN" altLang="en-US" sz="1400" b="1">
                    <a:solidFill>
                      <a:srgbClr val="000066"/>
                    </a:solidFill>
                    <a:latin typeface="Times New Roman" panose="02020603050405020304" pitchFamily="18" charset="0"/>
                  </a:rPr>
                  <a:t>  保持</a:t>
                </a:r>
              </a:p>
            </p:txBody>
          </p:sp>
          <p:sp>
            <p:nvSpPr>
              <p:cNvPr id="723979" name="Text Box 9"/>
              <p:cNvSpPr txBox="1">
                <a:spLocks noChangeArrowheads="1"/>
              </p:cNvSpPr>
              <p:nvPr/>
            </p:nvSpPr>
            <p:spPr bwMode="auto">
              <a:xfrm>
                <a:off x="4139" y="989"/>
                <a:ext cx="551" cy="1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solidFill>
                      <a:srgbClr val="000066"/>
                    </a:solidFill>
                    <a:latin typeface="Times New Roman" panose="02020603050405020304" pitchFamily="18" charset="0"/>
                  </a:rPr>
                  <a:t>  </a:t>
                </a:r>
                <a:r>
                  <a:rPr lang="zh-CN" altLang="en-US" sz="1400" b="1">
                    <a:solidFill>
                      <a:srgbClr val="000066"/>
                    </a:solidFill>
                    <a:latin typeface="Times New Roman" panose="02020603050405020304" pitchFamily="18" charset="0"/>
                  </a:rPr>
                  <a:t>滤波器</a:t>
                </a:r>
              </a:p>
            </p:txBody>
          </p:sp>
          <p:sp>
            <p:nvSpPr>
              <p:cNvPr id="723980" name="Line 10"/>
              <p:cNvSpPr>
                <a:spLocks noChangeShapeType="1"/>
              </p:cNvSpPr>
              <p:nvPr/>
            </p:nvSpPr>
            <p:spPr bwMode="auto">
              <a:xfrm>
                <a:off x="2366" y="1080"/>
                <a:ext cx="258"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981" name="Line 11"/>
              <p:cNvSpPr>
                <a:spLocks noChangeShapeType="1"/>
              </p:cNvSpPr>
              <p:nvPr/>
            </p:nvSpPr>
            <p:spPr bwMode="auto">
              <a:xfrm>
                <a:off x="3176" y="1080"/>
                <a:ext cx="257"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982" name="Line 12"/>
              <p:cNvSpPr>
                <a:spLocks noChangeShapeType="1"/>
              </p:cNvSpPr>
              <p:nvPr/>
            </p:nvSpPr>
            <p:spPr bwMode="auto">
              <a:xfrm>
                <a:off x="3888" y="1081"/>
                <a:ext cx="258"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3983" name="Line 13"/>
              <p:cNvSpPr>
                <a:spLocks noChangeShapeType="1"/>
              </p:cNvSpPr>
              <p:nvPr/>
            </p:nvSpPr>
            <p:spPr bwMode="auto">
              <a:xfrm>
                <a:off x="4680" y="1081"/>
                <a:ext cx="1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84" name="Line 14"/>
              <p:cNvSpPr>
                <a:spLocks noChangeShapeType="1"/>
              </p:cNvSpPr>
              <p:nvPr/>
            </p:nvSpPr>
            <p:spPr bwMode="auto">
              <a:xfrm flipH="1">
                <a:off x="1758" y="1081"/>
                <a:ext cx="1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85" name="Oval 15"/>
              <p:cNvSpPr>
                <a:spLocks noChangeArrowheads="1"/>
              </p:cNvSpPr>
              <p:nvPr/>
            </p:nvSpPr>
            <p:spPr bwMode="auto">
              <a:xfrm>
                <a:off x="1718" y="1065"/>
                <a:ext cx="33" cy="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986" name="Oval 16"/>
              <p:cNvSpPr>
                <a:spLocks noChangeArrowheads="1"/>
              </p:cNvSpPr>
              <p:nvPr/>
            </p:nvSpPr>
            <p:spPr bwMode="auto">
              <a:xfrm>
                <a:off x="4850" y="1063"/>
                <a:ext cx="34" cy="3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987" name="Text Box 17"/>
              <p:cNvSpPr txBox="1">
                <a:spLocks noChangeArrowheads="1"/>
              </p:cNvSpPr>
              <p:nvPr/>
            </p:nvSpPr>
            <p:spPr bwMode="auto">
              <a:xfrm>
                <a:off x="2358" y="1065"/>
                <a:ext cx="38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i="1">
                    <a:solidFill>
                      <a:srgbClr val="000066"/>
                    </a:solidFill>
                    <a:latin typeface="Times New Roman" panose="02020603050405020304" pitchFamily="18" charset="0"/>
                  </a:rPr>
                  <a:t>U</a:t>
                </a:r>
                <a:r>
                  <a:rPr lang="en-US" altLang="zh-CN" sz="1400" b="1" baseline="-25000">
                    <a:solidFill>
                      <a:srgbClr val="000066"/>
                    </a:solidFill>
                    <a:latin typeface="Times New Roman" panose="02020603050405020304" pitchFamily="18" charset="0"/>
                  </a:rPr>
                  <a:t>c</a:t>
                </a:r>
                <a:r>
                  <a:rPr lang="en-US" altLang="zh-CN" sz="1400" b="1" baseline="30000">
                    <a:solidFill>
                      <a:srgbClr val="000066"/>
                    </a:solidFill>
                    <a:latin typeface="宋体" panose="02010600030101010101" pitchFamily="2" charset="-122"/>
                  </a:rPr>
                  <a:t>′</a:t>
                </a:r>
                <a:endParaRPr lang="en-US" altLang="zh-CN" sz="1400" b="1" baseline="30000">
                  <a:solidFill>
                    <a:srgbClr val="000066"/>
                  </a:solidFill>
                  <a:latin typeface="Times New Roman" panose="02020603050405020304" pitchFamily="18" charset="0"/>
                </a:endParaRPr>
              </a:p>
            </p:txBody>
          </p:sp>
          <p:sp>
            <p:nvSpPr>
              <p:cNvPr id="723988" name="Text Box 18"/>
              <p:cNvSpPr txBox="1">
                <a:spLocks noChangeArrowheads="1"/>
              </p:cNvSpPr>
              <p:nvPr/>
            </p:nvSpPr>
            <p:spPr bwMode="auto">
              <a:xfrm>
                <a:off x="3192" y="1038"/>
                <a:ext cx="3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i="1">
                    <a:solidFill>
                      <a:srgbClr val="000066"/>
                    </a:solidFill>
                    <a:latin typeface="Times New Roman" panose="02020603050405020304" pitchFamily="18" charset="0"/>
                  </a:rPr>
                  <a:t>u</a:t>
                </a:r>
                <a:r>
                  <a:rPr lang="en-US" altLang="zh-CN" sz="1400" b="1" baseline="-25000">
                    <a:solidFill>
                      <a:srgbClr val="000066"/>
                    </a:solidFill>
                    <a:latin typeface="Times New Roman" panose="02020603050405020304" pitchFamily="18" charset="0"/>
                  </a:rPr>
                  <a:t>j </a:t>
                </a:r>
              </a:p>
            </p:txBody>
          </p:sp>
          <p:sp>
            <p:nvSpPr>
              <p:cNvPr id="723989" name="Text Box 19"/>
              <p:cNvSpPr txBox="1">
                <a:spLocks noChangeArrowheads="1"/>
              </p:cNvSpPr>
              <p:nvPr/>
            </p:nvSpPr>
            <p:spPr bwMode="auto">
              <a:xfrm>
                <a:off x="1616" y="1074"/>
                <a:ext cx="3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i="1">
                    <a:solidFill>
                      <a:srgbClr val="000066"/>
                    </a:solidFill>
                    <a:latin typeface="Times New Roman" panose="02020603050405020304" pitchFamily="18" charset="0"/>
                  </a:rPr>
                  <a:t>U</a:t>
                </a:r>
                <a:r>
                  <a:rPr lang="en-US" altLang="zh-CN" sz="1400" b="1" baseline="-25000">
                    <a:solidFill>
                      <a:srgbClr val="000066"/>
                    </a:solidFill>
                    <a:latin typeface="Times New Roman" panose="02020603050405020304" pitchFamily="18" charset="0"/>
                  </a:rPr>
                  <a:t>c</a:t>
                </a:r>
              </a:p>
            </p:txBody>
          </p:sp>
          <p:sp>
            <p:nvSpPr>
              <p:cNvPr id="723990" name="Text Box 20"/>
              <p:cNvSpPr txBox="1">
                <a:spLocks noChangeArrowheads="1"/>
              </p:cNvSpPr>
              <p:nvPr/>
            </p:nvSpPr>
            <p:spPr bwMode="auto">
              <a:xfrm>
                <a:off x="3530" y="1419"/>
                <a:ext cx="4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i="1">
                    <a:solidFill>
                      <a:srgbClr val="000066"/>
                    </a:solidFill>
                    <a:latin typeface="Times New Roman" panose="02020603050405020304" pitchFamily="18" charset="0"/>
                  </a:rPr>
                  <a:t>U</a:t>
                </a:r>
                <a:r>
                  <a:rPr lang="en-US" altLang="zh-CN" sz="1400" b="1" baseline="-25000">
                    <a:solidFill>
                      <a:srgbClr val="000066"/>
                    </a:solidFill>
                    <a:latin typeface="Times New Roman" panose="02020603050405020304" pitchFamily="18" charset="0"/>
                  </a:rPr>
                  <a:t>s</a:t>
                </a:r>
                <a:r>
                  <a:rPr lang="en-US" altLang="zh-CN" sz="1400" b="1" baseline="30000">
                    <a:solidFill>
                      <a:srgbClr val="000066"/>
                    </a:solidFill>
                    <a:latin typeface="宋体" panose="02010600030101010101" pitchFamily="2" charset="-122"/>
                  </a:rPr>
                  <a:t>′</a:t>
                </a:r>
                <a:endParaRPr lang="en-US" altLang="zh-CN" sz="1400" b="1" baseline="30000">
                  <a:solidFill>
                    <a:srgbClr val="000066"/>
                  </a:solidFill>
                  <a:latin typeface="Times New Roman" panose="02020603050405020304" pitchFamily="18" charset="0"/>
                </a:endParaRPr>
              </a:p>
            </p:txBody>
          </p:sp>
          <p:sp>
            <p:nvSpPr>
              <p:cNvPr id="723991" name="Line 21"/>
              <p:cNvSpPr>
                <a:spLocks noChangeShapeType="1"/>
              </p:cNvSpPr>
              <p:nvPr/>
            </p:nvSpPr>
            <p:spPr bwMode="auto">
              <a:xfrm>
                <a:off x="3645" y="1238"/>
                <a:ext cx="0" cy="1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92" name="Oval 22"/>
              <p:cNvSpPr>
                <a:spLocks noChangeArrowheads="1"/>
              </p:cNvSpPr>
              <p:nvPr/>
            </p:nvSpPr>
            <p:spPr bwMode="auto">
              <a:xfrm>
                <a:off x="3630" y="1416"/>
                <a:ext cx="33" cy="2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a:latin typeface="Times New Roman" panose="02020603050405020304" pitchFamily="18" charset="0"/>
                </a:endParaRPr>
              </a:p>
            </p:txBody>
          </p:sp>
          <p:sp>
            <p:nvSpPr>
              <p:cNvPr id="723993" name="Text Box 23"/>
              <p:cNvSpPr txBox="1">
                <a:spLocks noChangeArrowheads="1"/>
              </p:cNvSpPr>
              <p:nvPr/>
            </p:nvSpPr>
            <p:spPr bwMode="auto">
              <a:xfrm>
                <a:off x="3883" y="1063"/>
                <a:ext cx="29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i="1">
                    <a:solidFill>
                      <a:srgbClr val="000066"/>
                    </a:solidFill>
                    <a:latin typeface="Times New Roman" panose="02020603050405020304" pitchFamily="18" charset="0"/>
                  </a:rPr>
                  <a:t>u</a:t>
                </a:r>
                <a:r>
                  <a:rPr lang="en-US" altLang="zh-CN" sz="1400" b="1" i="1" baseline="30000">
                    <a:solidFill>
                      <a:srgbClr val="000066"/>
                    </a:solidFill>
                    <a:latin typeface="宋体" panose="02010600030101010101" pitchFamily="2" charset="-122"/>
                  </a:rPr>
                  <a:t>′</a:t>
                </a:r>
                <a:endParaRPr lang="en-US" altLang="zh-CN" sz="1400" b="1" baseline="-25000">
                  <a:solidFill>
                    <a:srgbClr val="000066"/>
                  </a:solidFill>
                  <a:latin typeface="Times New Roman" panose="02020603050405020304" pitchFamily="18" charset="0"/>
                </a:endParaRPr>
              </a:p>
            </p:txBody>
          </p:sp>
        </p:grpSp>
        <p:sp>
          <p:nvSpPr>
            <p:cNvPr id="723994" name="Text Box 25"/>
            <p:cNvSpPr txBox="1">
              <a:spLocks noChangeArrowheads="1"/>
            </p:cNvSpPr>
            <p:nvPr/>
          </p:nvSpPr>
          <p:spPr bwMode="auto">
            <a:xfrm>
              <a:off x="4490" y="3224"/>
              <a:ext cx="2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solidFill>
                    <a:srgbClr val="000066"/>
                  </a:solidFill>
                  <a:latin typeface="Times New Roman" panose="02020603050405020304" pitchFamily="18" charset="0"/>
                </a:rPr>
                <a:t>e)</a:t>
              </a:r>
            </a:p>
          </p:txBody>
        </p:sp>
        <p:sp>
          <p:nvSpPr>
            <p:cNvPr id="723995" name="Text Box 31"/>
            <p:cNvSpPr txBox="1">
              <a:spLocks noChangeArrowheads="1"/>
            </p:cNvSpPr>
            <p:nvPr/>
          </p:nvSpPr>
          <p:spPr bwMode="auto">
            <a:xfrm>
              <a:off x="4490" y="1736"/>
              <a:ext cx="2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solidFill>
                    <a:srgbClr val="000066"/>
                  </a:solidFill>
                  <a:latin typeface="Times New Roman" panose="02020603050405020304" pitchFamily="18" charset="0"/>
                </a:rPr>
                <a:t>a)</a:t>
              </a:r>
            </a:p>
          </p:txBody>
        </p:sp>
        <p:sp>
          <p:nvSpPr>
            <p:cNvPr id="723996" name="Text Box 32"/>
            <p:cNvSpPr txBox="1">
              <a:spLocks noChangeArrowheads="1"/>
            </p:cNvSpPr>
            <p:nvPr/>
          </p:nvSpPr>
          <p:spPr bwMode="auto">
            <a:xfrm>
              <a:off x="4492" y="2092"/>
              <a:ext cx="2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solidFill>
                    <a:srgbClr val="000066"/>
                  </a:solidFill>
                  <a:latin typeface="Times New Roman" panose="02020603050405020304" pitchFamily="18" charset="0"/>
                </a:rPr>
                <a:t>b)</a:t>
              </a:r>
            </a:p>
          </p:txBody>
        </p:sp>
        <p:sp>
          <p:nvSpPr>
            <p:cNvPr id="723997" name="Text Box 33"/>
            <p:cNvSpPr txBox="1">
              <a:spLocks noChangeArrowheads="1"/>
            </p:cNvSpPr>
            <p:nvPr/>
          </p:nvSpPr>
          <p:spPr bwMode="auto">
            <a:xfrm>
              <a:off x="4492" y="2472"/>
              <a:ext cx="2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solidFill>
                    <a:srgbClr val="000066"/>
                  </a:solidFill>
                  <a:latin typeface="Times New Roman" panose="02020603050405020304" pitchFamily="18" charset="0"/>
                </a:rPr>
                <a:t>c)</a:t>
              </a:r>
            </a:p>
          </p:txBody>
        </p:sp>
        <p:sp>
          <p:nvSpPr>
            <p:cNvPr id="723998" name="Text Box 34"/>
            <p:cNvSpPr txBox="1">
              <a:spLocks noChangeArrowheads="1"/>
            </p:cNvSpPr>
            <p:nvPr/>
          </p:nvSpPr>
          <p:spPr bwMode="auto">
            <a:xfrm>
              <a:off x="4490" y="2836"/>
              <a:ext cx="2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solidFill>
                    <a:srgbClr val="000066"/>
                  </a:solidFill>
                  <a:latin typeface="Times New Roman" panose="02020603050405020304" pitchFamily="18" charset="0"/>
                </a:rPr>
                <a:t>d)</a:t>
              </a:r>
            </a:p>
          </p:txBody>
        </p:sp>
        <p:sp>
          <p:nvSpPr>
            <p:cNvPr id="723999" name="Freeform 26"/>
            <p:cNvSpPr>
              <a:spLocks/>
            </p:cNvSpPr>
            <p:nvPr/>
          </p:nvSpPr>
          <p:spPr bwMode="auto">
            <a:xfrm flipV="1">
              <a:off x="2264" y="3207"/>
              <a:ext cx="1882" cy="130"/>
            </a:xfrm>
            <a:custGeom>
              <a:avLst/>
              <a:gdLst>
                <a:gd name="T0" fmla="*/ 0 w 2075"/>
                <a:gd name="T1" fmla="*/ 11 h 324"/>
                <a:gd name="T2" fmla="*/ 284 w 2075"/>
                <a:gd name="T3" fmla="*/ 21 h 324"/>
                <a:gd name="T4" fmla="*/ 658 w 2075"/>
                <a:gd name="T5" fmla="*/ 10 h 324"/>
                <a:gd name="T6" fmla="*/ 1052 w 2075"/>
                <a:gd name="T7" fmla="*/ 0 h 324"/>
                <a:gd name="T8" fmla="*/ 1548 w 2075"/>
                <a:gd name="T9" fmla="*/ 10 h 324"/>
                <a:gd name="T10" fmla="*/ 0 60000 65536"/>
                <a:gd name="T11" fmla="*/ 0 60000 65536"/>
                <a:gd name="T12" fmla="*/ 0 60000 65536"/>
                <a:gd name="T13" fmla="*/ 0 60000 65536"/>
                <a:gd name="T14" fmla="*/ 0 60000 65536"/>
                <a:gd name="T15" fmla="*/ 0 w 2075"/>
                <a:gd name="T16" fmla="*/ 0 h 324"/>
                <a:gd name="T17" fmla="*/ 2075 w 2075"/>
                <a:gd name="T18" fmla="*/ 324 h 324"/>
              </a:gdLst>
              <a:ahLst/>
              <a:cxnLst>
                <a:cxn ang="T10">
                  <a:pos x="T0" y="T1"/>
                </a:cxn>
                <a:cxn ang="T11">
                  <a:pos x="T2" y="T3"/>
                </a:cxn>
                <a:cxn ang="T12">
                  <a:pos x="T4" y="T5"/>
                </a:cxn>
                <a:cxn ang="T13">
                  <a:pos x="T6" y="T7"/>
                </a:cxn>
                <a:cxn ang="T14">
                  <a:pos x="T8" y="T9"/>
                </a:cxn>
              </a:cxnLst>
              <a:rect l="T15" t="T16" r="T17" b="T18"/>
              <a:pathLst>
                <a:path w="2075" h="324">
                  <a:moveTo>
                    <a:pt x="0" y="171"/>
                  </a:moveTo>
                  <a:cubicBezTo>
                    <a:pt x="119" y="246"/>
                    <a:pt x="233" y="324"/>
                    <a:pt x="380" y="321"/>
                  </a:cubicBezTo>
                  <a:cubicBezTo>
                    <a:pt x="527" y="318"/>
                    <a:pt x="712" y="207"/>
                    <a:pt x="883" y="154"/>
                  </a:cubicBezTo>
                  <a:cubicBezTo>
                    <a:pt x="1054" y="101"/>
                    <a:pt x="1211" y="0"/>
                    <a:pt x="1410" y="1"/>
                  </a:cubicBezTo>
                  <a:cubicBezTo>
                    <a:pt x="1609" y="2"/>
                    <a:pt x="1937" y="128"/>
                    <a:pt x="2075" y="16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sp>
          <p:nvSpPr>
            <p:cNvPr id="724000" name="Line 27"/>
            <p:cNvSpPr>
              <a:spLocks noChangeShapeType="1"/>
            </p:cNvSpPr>
            <p:nvPr/>
          </p:nvSpPr>
          <p:spPr bwMode="auto">
            <a:xfrm>
              <a:off x="2266" y="3372"/>
              <a:ext cx="1980"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01" name="Line 28"/>
            <p:cNvSpPr>
              <a:spLocks noChangeShapeType="1"/>
            </p:cNvSpPr>
            <p:nvPr/>
          </p:nvSpPr>
          <p:spPr bwMode="auto">
            <a:xfrm flipV="1">
              <a:off x="2266" y="3056"/>
              <a:ext cx="0" cy="316"/>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02" name="Text Box 29"/>
            <p:cNvSpPr txBox="1">
              <a:spLocks noChangeArrowheads="1"/>
            </p:cNvSpPr>
            <p:nvPr/>
          </p:nvSpPr>
          <p:spPr bwMode="auto">
            <a:xfrm>
              <a:off x="4126" y="3328"/>
              <a:ext cx="2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t</a:t>
              </a:r>
            </a:p>
          </p:txBody>
        </p:sp>
        <p:sp>
          <p:nvSpPr>
            <p:cNvPr id="724003" name="Text Box 30"/>
            <p:cNvSpPr txBox="1">
              <a:spLocks noChangeArrowheads="1"/>
            </p:cNvSpPr>
            <p:nvPr/>
          </p:nvSpPr>
          <p:spPr bwMode="auto">
            <a:xfrm>
              <a:off x="2088" y="3292"/>
              <a:ext cx="1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O</a:t>
              </a:r>
            </a:p>
          </p:txBody>
        </p:sp>
        <p:sp>
          <p:nvSpPr>
            <p:cNvPr id="724004" name="Text Box 35"/>
            <p:cNvSpPr txBox="1">
              <a:spLocks noChangeArrowheads="1"/>
            </p:cNvSpPr>
            <p:nvPr/>
          </p:nvSpPr>
          <p:spPr bwMode="auto">
            <a:xfrm>
              <a:off x="2022" y="1546"/>
              <a:ext cx="2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r>
                <a:rPr lang="en-US" altLang="zh-CN" sz="1600" b="1" baseline="30000">
                  <a:solidFill>
                    <a:srgbClr val="000066"/>
                  </a:solidFill>
                  <a:latin typeface="Times New Roman" panose="02020603050405020304" pitchFamily="18" charset="0"/>
                </a:rPr>
                <a:t>’</a:t>
              </a:r>
              <a:r>
                <a:rPr lang="en-US" altLang="zh-CN" sz="1600" b="1" baseline="-25000">
                  <a:solidFill>
                    <a:srgbClr val="000066"/>
                  </a:solidFill>
                  <a:latin typeface="Times New Roman" panose="02020603050405020304" pitchFamily="18" charset="0"/>
                </a:rPr>
                <a:t>c</a:t>
              </a:r>
            </a:p>
          </p:txBody>
        </p:sp>
        <p:sp>
          <p:nvSpPr>
            <p:cNvPr id="724005" name="Line 36"/>
            <p:cNvSpPr>
              <a:spLocks noChangeShapeType="1"/>
            </p:cNvSpPr>
            <p:nvPr/>
          </p:nvSpPr>
          <p:spPr bwMode="auto">
            <a:xfrm>
              <a:off x="2266" y="1884"/>
              <a:ext cx="1980"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06" name="Line 37"/>
            <p:cNvSpPr>
              <a:spLocks noChangeShapeType="1"/>
            </p:cNvSpPr>
            <p:nvPr/>
          </p:nvSpPr>
          <p:spPr bwMode="auto">
            <a:xfrm flipV="1">
              <a:off x="2266" y="1568"/>
              <a:ext cx="0" cy="316"/>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07" name="Line 38"/>
            <p:cNvSpPr>
              <a:spLocks noChangeShapeType="1"/>
            </p:cNvSpPr>
            <p:nvPr/>
          </p:nvSpPr>
          <p:spPr bwMode="auto">
            <a:xfrm>
              <a:off x="2416"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08" name="Line 39"/>
            <p:cNvSpPr>
              <a:spLocks noChangeShapeType="1"/>
            </p:cNvSpPr>
            <p:nvPr/>
          </p:nvSpPr>
          <p:spPr bwMode="auto">
            <a:xfrm>
              <a:off x="2578"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09" name="Line 40"/>
            <p:cNvSpPr>
              <a:spLocks noChangeShapeType="1"/>
            </p:cNvSpPr>
            <p:nvPr/>
          </p:nvSpPr>
          <p:spPr bwMode="auto">
            <a:xfrm>
              <a:off x="2738"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0" name="Line 41"/>
            <p:cNvSpPr>
              <a:spLocks noChangeShapeType="1"/>
            </p:cNvSpPr>
            <p:nvPr/>
          </p:nvSpPr>
          <p:spPr bwMode="auto">
            <a:xfrm>
              <a:off x="2898"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1" name="Line 42"/>
            <p:cNvSpPr>
              <a:spLocks noChangeShapeType="1"/>
            </p:cNvSpPr>
            <p:nvPr/>
          </p:nvSpPr>
          <p:spPr bwMode="auto">
            <a:xfrm>
              <a:off x="3050"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2" name="Line 43"/>
            <p:cNvSpPr>
              <a:spLocks noChangeShapeType="1"/>
            </p:cNvSpPr>
            <p:nvPr/>
          </p:nvSpPr>
          <p:spPr bwMode="auto">
            <a:xfrm>
              <a:off x="3214"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3" name="Line 44"/>
            <p:cNvSpPr>
              <a:spLocks noChangeShapeType="1"/>
            </p:cNvSpPr>
            <p:nvPr/>
          </p:nvSpPr>
          <p:spPr bwMode="auto">
            <a:xfrm>
              <a:off x="3370"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4" name="Line 45"/>
            <p:cNvSpPr>
              <a:spLocks noChangeShapeType="1"/>
            </p:cNvSpPr>
            <p:nvPr/>
          </p:nvSpPr>
          <p:spPr bwMode="auto">
            <a:xfrm>
              <a:off x="3526"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5" name="Line 46"/>
            <p:cNvSpPr>
              <a:spLocks noChangeShapeType="1"/>
            </p:cNvSpPr>
            <p:nvPr/>
          </p:nvSpPr>
          <p:spPr bwMode="auto">
            <a:xfrm>
              <a:off x="3686"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6" name="Line 47"/>
            <p:cNvSpPr>
              <a:spLocks noChangeShapeType="1"/>
            </p:cNvSpPr>
            <p:nvPr/>
          </p:nvSpPr>
          <p:spPr bwMode="auto">
            <a:xfrm>
              <a:off x="3846"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7" name="Line 48"/>
            <p:cNvSpPr>
              <a:spLocks noChangeShapeType="1"/>
            </p:cNvSpPr>
            <p:nvPr/>
          </p:nvSpPr>
          <p:spPr bwMode="auto">
            <a:xfrm>
              <a:off x="4006" y="1704"/>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18" name="Text Box 49"/>
            <p:cNvSpPr txBox="1">
              <a:spLocks noChangeArrowheads="1"/>
            </p:cNvSpPr>
            <p:nvPr/>
          </p:nvSpPr>
          <p:spPr bwMode="auto">
            <a:xfrm>
              <a:off x="2088" y="1776"/>
              <a:ext cx="1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O</a:t>
              </a:r>
            </a:p>
          </p:txBody>
        </p:sp>
        <p:sp>
          <p:nvSpPr>
            <p:cNvPr id="724019" name="Line 50"/>
            <p:cNvSpPr>
              <a:spLocks noChangeShapeType="1"/>
            </p:cNvSpPr>
            <p:nvPr/>
          </p:nvSpPr>
          <p:spPr bwMode="auto">
            <a:xfrm>
              <a:off x="2264" y="2236"/>
              <a:ext cx="1980"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20" name="Line 51"/>
            <p:cNvSpPr>
              <a:spLocks noChangeShapeType="1"/>
            </p:cNvSpPr>
            <p:nvPr/>
          </p:nvSpPr>
          <p:spPr bwMode="auto">
            <a:xfrm flipV="1">
              <a:off x="2264" y="1920"/>
              <a:ext cx="0" cy="316"/>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21" name="Line 52"/>
            <p:cNvSpPr>
              <a:spLocks noChangeShapeType="1"/>
            </p:cNvSpPr>
            <p:nvPr/>
          </p:nvSpPr>
          <p:spPr bwMode="auto">
            <a:xfrm flipV="1">
              <a:off x="2310"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2" name="Line 53"/>
            <p:cNvSpPr>
              <a:spLocks noChangeShapeType="1"/>
            </p:cNvSpPr>
            <p:nvPr/>
          </p:nvSpPr>
          <p:spPr bwMode="auto">
            <a:xfrm flipV="1">
              <a:off x="2448"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3" name="Line 54"/>
            <p:cNvSpPr>
              <a:spLocks noChangeShapeType="1"/>
            </p:cNvSpPr>
            <p:nvPr/>
          </p:nvSpPr>
          <p:spPr bwMode="auto">
            <a:xfrm flipV="1">
              <a:off x="2600"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4" name="Line 55"/>
            <p:cNvSpPr>
              <a:spLocks noChangeShapeType="1"/>
            </p:cNvSpPr>
            <p:nvPr/>
          </p:nvSpPr>
          <p:spPr bwMode="auto">
            <a:xfrm flipV="1">
              <a:off x="2774" y="2056"/>
              <a:ext cx="0"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5" name="Line 56"/>
            <p:cNvSpPr>
              <a:spLocks noChangeShapeType="1"/>
            </p:cNvSpPr>
            <p:nvPr/>
          </p:nvSpPr>
          <p:spPr bwMode="auto">
            <a:xfrm flipV="1">
              <a:off x="2968"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6" name="Line 57"/>
            <p:cNvSpPr>
              <a:spLocks noChangeShapeType="1"/>
            </p:cNvSpPr>
            <p:nvPr/>
          </p:nvSpPr>
          <p:spPr bwMode="auto">
            <a:xfrm flipV="1">
              <a:off x="3160"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7" name="Line 58"/>
            <p:cNvSpPr>
              <a:spLocks noChangeShapeType="1"/>
            </p:cNvSpPr>
            <p:nvPr/>
          </p:nvSpPr>
          <p:spPr bwMode="auto">
            <a:xfrm flipV="1">
              <a:off x="3340"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8" name="Line 59"/>
            <p:cNvSpPr>
              <a:spLocks noChangeShapeType="1"/>
            </p:cNvSpPr>
            <p:nvPr/>
          </p:nvSpPr>
          <p:spPr bwMode="auto">
            <a:xfrm flipV="1">
              <a:off x="3494"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29" name="Line 60"/>
            <p:cNvSpPr>
              <a:spLocks noChangeShapeType="1"/>
            </p:cNvSpPr>
            <p:nvPr/>
          </p:nvSpPr>
          <p:spPr bwMode="auto">
            <a:xfrm flipV="1">
              <a:off x="3646"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30" name="Line 61"/>
            <p:cNvSpPr>
              <a:spLocks noChangeShapeType="1"/>
            </p:cNvSpPr>
            <p:nvPr/>
          </p:nvSpPr>
          <p:spPr bwMode="auto">
            <a:xfrm flipV="1">
              <a:off x="3796" y="2052"/>
              <a:ext cx="0" cy="1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31" name="Line 62"/>
            <p:cNvSpPr>
              <a:spLocks noChangeShapeType="1"/>
            </p:cNvSpPr>
            <p:nvPr/>
          </p:nvSpPr>
          <p:spPr bwMode="auto">
            <a:xfrm flipV="1">
              <a:off x="3926" y="2048"/>
              <a:ext cx="0" cy="1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32" name="Text Box 63"/>
            <p:cNvSpPr txBox="1">
              <a:spLocks noChangeArrowheads="1"/>
            </p:cNvSpPr>
            <p:nvPr/>
          </p:nvSpPr>
          <p:spPr bwMode="auto">
            <a:xfrm>
              <a:off x="4110" y="1852"/>
              <a:ext cx="2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t</a:t>
              </a:r>
            </a:p>
          </p:txBody>
        </p:sp>
        <p:sp>
          <p:nvSpPr>
            <p:cNvPr id="724033" name="Text Box 64"/>
            <p:cNvSpPr txBox="1">
              <a:spLocks noChangeArrowheads="1"/>
            </p:cNvSpPr>
            <p:nvPr/>
          </p:nvSpPr>
          <p:spPr bwMode="auto">
            <a:xfrm>
              <a:off x="4110" y="2200"/>
              <a:ext cx="2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t</a:t>
              </a:r>
            </a:p>
          </p:txBody>
        </p:sp>
        <p:sp>
          <p:nvSpPr>
            <p:cNvPr id="724034" name="Text Box 65"/>
            <p:cNvSpPr txBox="1">
              <a:spLocks noChangeArrowheads="1"/>
            </p:cNvSpPr>
            <p:nvPr/>
          </p:nvSpPr>
          <p:spPr bwMode="auto">
            <a:xfrm>
              <a:off x="2088" y="2160"/>
              <a:ext cx="1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O</a:t>
              </a:r>
            </a:p>
          </p:txBody>
        </p:sp>
        <p:sp>
          <p:nvSpPr>
            <p:cNvPr id="724035" name="Text Box 66"/>
            <p:cNvSpPr txBox="1">
              <a:spLocks noChangeArrowheads="1"/>
            </p:cNvSpPr>
            <p:nvPr/>
          </p:nvSpPr>
          <p:spPr bwMode="auto">
            <a:xfrm>
              <a:off x="2028" y="1920"/>
              <a:ext cx="2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r>
                <a:rPr lang="en-US" altLang="zh-CN" sz="1600" b="1" baseline="30000">
                  <a:solidFill>
                    <a:srgbClr val="000066"/>
                  </a:solidFill>
                  <a:latin typeface="Times New Roman" panose="02020603050405020304" pitchFamily="18" charset="0"/>
                </a:rPr>
                <a:t>’</a:t>
              </a:r>
              <a:r>
                <a:rPr lang="en-US" altLang="zh-CN" sz="1600" b="1" baseline="-25000">
                  <a:solidFill>
                    <a:srgbClr val="000066"/>
                  </a:solidFill>
                  <a:latin typeface="Times New Roman" panose="02020603050405020304" pitchFamily="18" charset="0"/>
                </a:rPr>
                <a:t>s</a:t>
              </a:r>
            </a:p>
          </p:txBody>
        </p:sp>
        <p:sp>
          <p:nvSpPr>
            <p:cNvPr id="724036" name="Line 67"/>
            <p:cNvSpPr>
              <a:spLocks noChangeShapeType="1"/>
            </p:cNvSpPr>
            <p:nvPr/>
          </p:nvSpPr>
          <p:spPr bwMode="auto">
            <a:xfrm>
              <a:off x="2266" y="2624"/>
              <a:ext cx="1984"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37" name="Line 68"/>
            <p:cNvSpPr>
              <a:spLocks noChangeShapeType="1"/>
            </p:cNvSpPr>
            <p:nvPr/>
          </p:nvSpPr>
          <p:spPr bwMode="auto">
            <a:xfrm flipV="1">
              <a:off x="2266" y="2308"/>
              <a:ext cx="0" cy="316"/>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38" name="Line 69"/>
            <p:cNvSpPr>
              <a:spLocks noChangeAspect="1" noChangeShapeType="1"/>
            </p:cNvSpPr>
            <p:nvPr/>
          </p:nvSpPr>
          <p:spPr bwMode="auto">
            <a:xfrm flipV="1">
              <a:off x="2266" y="2458"/>
              <a:ext cx="152"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39" name="Line 70"/>
            <p:cNvSpPr>
              <a:spLocks noChangeShapeType="1"/>
            </p:cNvSpPr>
            <p:nvPr/>
          </p:nvSpPr>
          <p:spPr bwMode="auto">
            <a:xfrm>
              <a:off x="2416" y="2458"/>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0" name="Line 71"/>
            <p:cNvSpPr>
              <a:spLocks noChangeAspect="1" noChangeShapeType="1"/>
            </p:cNvSpPr>
            <p:nvPr/>
          </p:nvSpPr>
          <p:spPr bwMode="auto">
            <a:xfrm flipV="1">
              <a:off x="2418" y="2454"/>
              <a:ext cx="152"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1" name="Line 72"/>
            <p:cNvSpPr>
              <a:spLocks noChangeShapeType="1"/>
            </p:cNvSpPr>
            <p:nvPr/>
          </p:nvSpPr>
          <p:spPr bwMode="auto">
            <a:xfrm>
              <a:off x="2572" y="2452"/>
              <a:ext cx="0" cy="1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2" name="Line 74"/>
            <p:cNvSpPr>
              <a:spLocks noChangeShapeType="1"/>
            </p:cNvSpPr>
            <p:nvPr/>
          </p:nvSpPr>
          <p:spPr bwMode="auto">
            <a:xfrm flipV="1">
              <a:off x="2578" y="2452"/>
              <a:ext cx="156" cy="1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3" name="Line 75"/>
            <p:cNvSpPr>
              <a:spLocks noChangeShapeType="1"/>
            </p:cNvSpPr>
            <p:nvPr/>
          </p:nvSpPr>
          <p:spPr bwMode="auto">
            <a:xfrm>
              <a:off x="2734" y="2456"/>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4" name="Line 76"/>
            <p:cNvSpPr>
              <a:spLocks noChangeShapeType="1"/>
            </p:cNvSpPr>
            <p:nvPr/>
          </p:nvSpPr>
          <p:spPr bwMode="auto">
            <a:xfrm flipV="1">
              <a:off x="2738" y="2460"/>
              <a:ext cx="152" cy="1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5" name="Line 77"/>
            <p:cNvSpPr>
              <a:spLocks noChangeShapeType="1"/>
            </p:cNvSpPr>
            <p:nvPr/>
          </p:nvSpPr>
          <p:spPr bwMode="auto">
            <a:xfrm>
              <a:off x="2894" y="2458"/>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6" name="Line 78"/>
            <p:cNvSpPr>
              <a:spLocks noChangeShapeType="1"/>
            </p:cNvSpPr>
            <p:nvPr/>
          </p:nvSpPr>
          <p:spPr bwMode="auto">
            <a:xfrm flipV="1">
              <a:off x="2900" y="2452"/>
              <a:ext cx="152" cy="1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7" name="Line 79"/>
            <p:cNvSpPr>
              <a:spLocks noChangeShapeType="1"/>
            </p:cNvSpPr>
            <p:nvPr/>
          </p:nvSpPr>
          <p:spPr bwMode="auto">
            <a:xfrm>
              <a:off x="3050" y="2458"/>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8" name="Line 80"/>
            <p:cNvSpPr>
              <a:spLocks noChangeShapeType="1"/>
            </p:cNvSpPr>
            <p:nvPr/>
          </p:nvSpPr>
          <p:spPr bwMode="auto">
            <a:xfrm flipV="1">
              <a:off x="3060" y="2460"/>
              <a:ext cx="148" cy="1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49" name="Line 81"/>
            <p:cNvSpPr>
              <a:spLocks noChangeShapeType="1"/>
            </p:cNvSpPr>
            <p:nvPr/>
          </p:nvSpPr>
          <p:spPr bwMode="auto">
            <a:xfrm>
              <a:off x="3210" y="2458"/>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0" name="Line 82"/>
            <p:cNvSpPr>
              <a:spLocks noChangeShapeType="1"/>
            </p:cNvSpPr>
            <p:nvPr/>
          </p:nvSpPr>
          <p:spPr bwMode="auto">
            <a:xfrm flipV="1">
              <a:off x="3216" y="2460"/>
              <a:ext cx="148" cy="1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1" name="Line 83"/>
            <p:cNvSpPr>
              <a:spLocks noChangeShapeType="1"/>
            </p:cNvSpPr>
            <p:nvPr/>
          </p:nvSpPr>
          <p:spPr bwMode="auto">
            <a:xfrm>
              <a:off x="3366" y="2458"/>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2" name="Line 84"/>
            <p:cNvSpPr>
              <a:spLocks noChangeShapeType="1"/>
            </p:cNvSpPr>
            <p:nvPr/>
          </p:nvSpPr>
          <p:spPr bwMode="auto">
            <a:xfrm flipV="1">
              <a:off x="3370" y="2460"/>
              <a:ext cx="148" cy="1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3" name="Line 85"/>
            <p:cNvSpPr>
              <a:spLocks noChangeShapeType="1"/>
            </p:cNvSpPr>
            <p:nvPr/>
          </p:nvSpPr>
          <p:spPr bwMode="auto">
            <a:xfrm>
              <a:off x="3522" y="2460"/>
              <a:ext cx="0" cy="1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4054" name="Group 86"/>
            <p:cNvGrpSpPr>
              <a:grpSpLocks/>
            </p:cNvGrpSpPr>
            <p:nvPr/>
          </p:nvGrpSpPr>
          <p:grpSpPr bwMode="auto">
            <a:xfrm>
              <a:off x="3524" y="2454"/>
              <a:ext cx="156" cy="172"/>
              <a:chOff x="6380" y="2360"/>
              <a:chExt cx="390" cy="430"/>
            </a:xfrm>
          </p:grpSpPr>
          <p:sp>
            <p:nvSpPr>
              <p:cNvPr id="724055" name="Line 87"/>
              <p:cNvSpPr>
                <a:spLocks noChangeShapeType="1"/>
              </p:cNvSpPr>
              <p:nvPr/>
            </p:nvSpPr>
            <p:spPr bwMode="auto">
              <a:xfrm flipV="1">
                <a:off x="6380" y="2360"/>
                <a:ext cx="390" cy="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6" name="Line 88"/>
              <p:cNvSpPr>
                <a:spLocks noChangeShapeType="1"/>
              </p:cNvSpPr>
              <p:nvPr/>
            </p:nvSpPr>
            <p:spPr bwMode="auto">
              <a:xfrm>
                <a:off x="6770" y="2370"/>
                <a:ext cx="0" cy="4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057" name="Group 89"/>
            <p:cNvGrpSpPr>
              <a:grpSpLocks/>
            </p:cNvGrpSpPr>
            <p:nvPr/>
          </p:nvGrpSpPr>
          <p:grpSpPr bwMode="auto">
            <a:xfrm>
              <a:off x="3686" y="2454"/>
              <a:ext cx="156" cy="168"/>
              <a:chOff x="6780" y="2370"/>
              <a:chExt cx="390" cy="420"/>
            </a:xfrm>
          </p:grpSpPr>
          <p:sp>
            <p:nvSpPr>
              <p:cNvPr id="724058" name="Line 90"/>
              <p:cNvSpPr>
                <a:spLocks noChangeShapeType="1"/>
              </p:cNvSpPr>
              <p:nvPr/>
            </p:nvSpPr>
            <p:spPr bwMode="auto">
              <a:xfrm flipV="1">
                <a:off x="6780" y="2370"/>
                <a:ext cx="380" cy="4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59" name="Line 91"/>
              <p:cNvSpPr>
                <a:spLocks noChangeShapeType="1"/>
              </p:cNvSpPr>
              <p:nvPr/>
            </p:nvSpPr>
            <p:spPr bwMode="auto">
              <a:xfrm>
                <a:off x="7170" y="2370"/>
                <a:ext cx="0" cy="4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060" name="Group 92"/>
            <p:cNvGrpSpPr>
              <a:grpSpLocks/>
            </p:cNvGrpSpPr>
            <p:nvPr/>
          </p:nvGrpSpPr>
          <p:grpSpPr bwMode="auto">
            <a:xfrm>
              <a:off x="3846" y="2446"/>
              <a:ext cx="156" cy="176"/>
              <a:chOff x="7180" y="2350"/>
              <a:chExt cx="390" cy="440"/>
            </a:xfrm>
          </p:grpSpPr>
          <p:sp>
            <p:nvSpPr>
              <p:cNvPr id="724061" name="Line 93"/>
              <p:cNvSpPr>
                <a:spLocks noChangeShapeType="1"/>
              </p:cNvSpPr>
              <p:nvPr/>
            </p:nvSpPr>
            <p:spPr bwMode="auto">
              <a:xfrm flipV="1">
                <a:off x="7180" y="2350"/>
                <a:ext cx="390" cy="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62" name="Line 94"/>
              <p:cNvSpPr>
                <a:spLocks noChangeShapeType="1"/>
              </p:cNvSpPr>
              <p:nvPr/>
            </p:nvSpPr>
            <p:spPr bwMode="auto">
              <a:xfrm>
                <a:off x="7570" y="2370"/>
                <a:ext cx="0" cy="4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4063" name="Text Box 95"/>
            <p:cNvSpPr txBox="1">
              <a:spLocks noChangeArrowheads="1"/>
            </p:cNvSpPr>
            <p:nvPr/>
          </p:nvSpPr>
          <p:spPr bwMode="auto">
            <a:xfrm>
              <a:off x="4138" y="2594"/>
              <a:ext cx="2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t</a:t>
              </a:r>
            </a:p>
          </p:txBody>
        </p:sp>
        <p:sp>
          <p:nvSpPr>
            <p:cNvPr id="724064" name="Text Box 96"/>
            <p:cNvSpPr txBox="1">
              <a:spLocks noChangeArrowheads="1"/>
            </p:cNvSpPr>
            <p:nvPr/>
          </p:nvSpPr>
          <p:spPr bwMode="auto">
            <a:xfrm>
              <a:off x="2088" y="2540"/>
              <a:ext cx="1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O</a:t>
              </a:r>
            </a:p>
          </p:txBody>
        </p:sp>
        <p:sp>
          <p:nvSpPr>
            <p:cNvPr id="724065" name="Text Box 97"/>
            <p:cNvSpPr txBox="1">
              <a:spLocks noChangeArrowheads="1"/>
            </p:cNvSpPr>
            <p:nvPr/>
          </p:nvSpPr>
          <p:spPr bwMode="auto">
            <a:xfrm>
              <a:off x="2088" y="2276"/>
              <a:ext cx="2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r>
                <a:rPr lang="en-US" altLang="zh-CN" sz="1600" b="1" baseline="-25000">
                  <a:solidFill>
                    <a:srgbClr val="000066"/>
                  </a:solidFill>
                  <a:latin typeface="Times New Roman" panose="02020603050405020304" pitchFamily="18" charset="0"/>
                </a:rPr>
                <a:t>j</a:t>
              </a:r>
            </a:p>
          </p:txBody>
        </p:sp>
        <p:sp>
          <p:nvSpPr>
            <p:cNvPr id="724066" name="Line 98"/>
            <p:cNvSpPr>
              <a:spLocks noChangeShapeType="1"/>
            </p:cNvSpPr>
            <p:nvPr/>
          </p:nvSpPr>
          <p:spPr bwMode="auto">
            <a:xfrm>
              <a:off x="2266" y="3005"/>
              <a:ext cx="1980" cy="0"/>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67" name="Line 99"/>
            <p:cNvSpPr>
              <a:spLocks noChangeShapeType="1"/>
            </p:cNvSpPr>
            <p:nvPr/>
          </p:nvSpPr>
          <p:spPr bwMode="auto">
            <a:xfrm flipV="1">
              <a:off x="2266" y="2688"/>
              <a:ext cx="0" cy="316"/>
            </a:xfrm>
            <a:prstGeom prst="line">
              <a:avLst/>
            </a:prstGeom>
            <a:noFill/>
            <a:ln w="63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24068" name="Line 100"/>
            <p:cNvSpPr>
              <a:spLocks noChangeShapeType="1"/>
            </p:cNvSpPr>
            <p:nvPr/>
          </p:nvSpPr>
          <p:spPr bwMode="auto">
            <a:xfrm>
              <a:off x="2446" y="2940"/>
              <a:ext cx="0"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69" name="Line 101"/>
            <p:cNvSpPr>
              <a:spLocks noChangeShapeType="1"/>
            </p:cNvSpPr>
            <p:nvPr/>
          </p:nvSpPr>
          <p:spPr bwMode="auto">
            <a:xfrm>
              <a:off x="2322" y="2944"/>
              <a:ext cx="1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0" name="Line 102"/>
            <p:cNvSpPr>
              <a:spLocks noChangeShapeType="1"/>
            </p:cNvSpPr>
            <p:nvPr/>
          </p:nvSpPr>
          <p:spPr bwMode="auto">
            <a:xfrm>
              <a:off x="2602" y="2966"/>
              <a:ext cx="0"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1" name="Line 103"/>
            <p:cNvSpPr>
              <a:spLocks noChangeShapeType="1"/>
            </p:cNvSpPr>
            <p:nvPr/>
          </p:nvSpPr>
          <p:spPr bwMode="auto">
            <a:xfrm>
              <a:off x="2446" y="2972"/>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2" name="Line 104"/>
            <p:cNvSpPr>
              <a:spLocks noChangeShapeType="1"/>
            </p:cNvSpPr>
            <p:nvPr/>
          </p:nvSpPr>
          <p:spPr bwMode="auto">
            <a:xfrm>
              <a:off x="2778" y="2958"/>
              <a:ext cx="0"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3" name="Line 105"/>
            <p:cNvSpPr>
              <a:spLocks noChangeShapeType="1"/>
            </p:cNvSpPr>
            <p:nvPr/>
          </p:nvSpPr>
          <p:spPr bwMode="auto">
            <a:xfrm>
              <a:off x="2602" y="2988"/>
              <a:ext cx="1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4" name="Line 106"/>
            <p:cNvSpPr>
              <a:spLocks noChangeShapeType="1"/>
            </p:cNvSpPr>
            <p:nvPr/>
          </p:nvSpPr>
          <p:spPr bwMode="auto">
            <a:xfrm>
              <a:off x="2970" y="2922"/>
              <a:ext cx="0"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5" name="Line 107"/>
            <p:cNvSpPr>
              <a:spLocks noChangeShapeType="1"/>
            </p:cNvSpPr>
            <p:nvPr/>
          </p:nvSpPr>
          <p:spPr bwMode="auto">
            <a:xfrm>
              <a:off x="2778" y="2964"/>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6" name="Line 108"/>
            <p:cNvSpPr>
              <a:spLocks noChangeShapeType="1"/>
            </p:cNvSpPr>
            <p:nvPr/>
          </p:nvSpPr>
          <p:spPr bwMode="auto">
            <a:xfrm>
              <a:off x="3158" y="2886"/>
              <a:ext cx="0"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7" name="Line 109"/>
            <p:cNvSpPr>
              <a:spLocks noChangeShapeType="1"/>
            </p:cNvSpPr>
            <p:nvPr/>
          </p:nvSpPr>
          <p:spPr bwMode="auto">
            <a:xfrm>
              <a:off x="2973" y="2928"/>
              <a:ext cx="18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8" name="Line 110"/>
            <p:cNvSpPr>
              <a:spLocks noChangeShapeType="1"/>
            </p:cNvSpPr>
            <p:nvPr/>
          </p:nvSpPr>
          <p:spPr bwMode="auto">
            <a:xfrm>
              <a:off x="3338" y="2860"/>
              <a:ext cx="0"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79" name="Line 111"/>
            <p:cNvSpPr>
              <a:spLocks noChangeShapeType="1"/>
            </p:cNvSpPr>
            <p:nvPr/>
          </p:nvSpPr>
          <p:spPr bwMode="auto">
            <a:xfrm>
              <a:off x="3158" y="2892"/>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0" name="Line 112"/>
            <p:cNvSpPr>
              <a:spLocks noChangeShapeType="1"/>
            </p:cNvSpPr>
            <p:nvPr/>
          </p:nvSpPr>
          <p:spPr bwMode="auto">
            <a:xfrm>
              <a:off x="3338" y="2864"/>
              <a:ext cx="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1" name="Line 113"/>
            <p:cNvSpPr>
              <a:spLocks noChangeShapeType="1"/>
            </p:cNvSpPr>
            <p:nvPr/>
          </p:nvSpPr>
          <p:spPr bwMode="auto">
            <a:xfrm>
              <a:off x="3650" y="2868"/>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2" name="Line 115"/>
            <p:cNvSpPr>
              <a:spLocks noChangeShapeType="1"/>
            </p:cNvSpPr>
            <p:nvPr/>
          </p:nvSpPr>
          <p:spPr bwMode="auto">
            <a:xfrm>
              <a:off x="3794" y="2866"/>
              <a:ext cx="0"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3" name="Line 116"/>
            <p:cNvSpPr>
              <a:spLocks noChangeShapeType="1"/>
            </p:cNvSpPr>
            <p:nvPr/>
          </p:nvSpPr>
          <p:spPr bwMode="auto">
            <a:xfrm>
              <a:off x="3650" y="2872"/>
              <a:ext cx="1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4" name="Line 117"/>
            <p:cNvSpPr>
              <a:spLocks noChangeShapeType="1"/>
            </p:cNvSpPr>
            <p:nvPr/>
          </p:nvSpPr>
          <p:spPr bwMode="auto">
            <a:xfrm>
              <a:off x="3930" y="2888"/>
              <a:ext cx="0" cy="1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5" name="Line 118"/>
            <p:cNvSpPr>
              <a:spLocks noChangeShapeType="1"/>
            </p:cNvSpPr>
            <p:nvPr/>
          </p:nvSpPr>
          <p:spPr bwMode="auto">
            <a:xfrm>
              <a:off x="3794" y="2892"/>
              <a:ext cx="1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6" name="Line 119"/>
            <p:cNvSpPr>
              <a:spLocks noChangeShapeType="1"/>
            </p:cNvSpPr>
            <p:nvPr/>
          </p:nvSpPr>
          <p:spPr bwMode="auto">
            <a:xfrm>
              <a:off x="2266" y="2928"/>
              <a:ext cx="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7" name="Line 120"/>
            <p:cNvSpPr>
              <a:spLocks noChangeShapeType="1"/>
            </p:cNvSpPr>
            <p:nvPr/>
          </p:nvSpPr>
          <p:spPr bwMode="auto">
            <a:xfrm>
              <a:off x="2318" y="2922"/>
              <a:ext cx="0"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88" name="Text Box 121"/>
            <p:cNvSpPr txBox="1">
              <a:spLocks noChangeArrowheads="1"/>
            </p:cNvSpPr>
            <p:nvPr/>
          </p:nvSpPr>
          <p:spPr bwMode="auto">
            <a:xfrm>
              <a:off x="4124" y="2976"/>
              <a:ext cx="2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t</a:t>
              </a:r>
            </a:p>
          </p:txBody>
        </p:sp>
        <p:sp>
          <p:nvSpPr>
            <p:cNvPr id="724089" name="Text Box 122"/>
            <p:cNvSpPr txBox="1">
              <a:spLocks noChangeArrowheads="1"/>
            </p:cNvSpPr>
            <p:nvPr/>
          </p:nvSpPr>
          <p:spPr bwMode="auto">
            <a:xfrm>
              <a:off x="2088" y="2912"/>
              <a:ext cx="19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O</a:t>
              </a:r>
            </a:p>
          </p:txBody>
        </p:sp>
        <p:sp>
          <p:nvSpPr>
            <p:cNvPr id="724090" name="Text Box 123"/>
            <p:cNvSpPr txBox="1">
              <a:spLocks noChangeArrowheads="1"/>
            </p:cNvSpPr>
            <p:nvPr/>
          </p:nvSpPr>
          <p:spPr bwMode="auto">
            <a:xfrm>
              <a:off x="2088" y="2696"/>
              <a:ext cx="24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r>
                <a:rPr lang="en-US" altLang="zh-CN" sz="1600" b="1" baseline="30000">
                  <a:solidFill>
                    <a:srgbClr val="000066"/>
                  </a:solidFill>
                  <a:latin typeface="Times New Roman" panose="02020603050405020304" pitchFamily="18" charset="0"/>
                </a:rPr>
                <a:t>’</a:t>
              </a:r>
            </a:p>
          </p:txBody>
        </p:sp>
        <p:sp>
          <p:nvSpPr>
            <p:cNvPr id="724091" name="Text Box 124"/>
            <p:cNvSpPr txBox="1">
              <a:spLocks noChangeArrowheads="1"/>
            </p:cNvSpPr>
            <p:nvPr/>
          </p:nvSpPr>
          <p:spPr bwMode="auto">
            <a:xfrm>
              <a:off x="2088" y="3016"/>
              <a:ext cx="27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i="1">
                  <a:solidFill>
                    <a:srgbClr val="000066"/>
                  </a:solidFill>
                  <a:latin typeface="Times New Roman" panose="02020603050405020304" pitchFamily="18" charset="0"/>
                </a:rPr>
                <a:t>u</a:t>
              </a:r>
              <a:r>
                <a:rPr lang="en-US" altLang="zh-CN" sz="1600" b="1" baseline="-25000">
                  <a:solidFill>
                    <a:srgbClr val="000066"/>
                  </a:solidFill>
                  <a:latin typeface="Times New Roman" panose="02020603050405020304" pitchFamily="18" charset="0"/>
                </a:rPr>
                <a:t>o</a:t>
              </a:r>
            </a:p>
          </p:txBody>
        </p:sp>
        <p:sp>
          <p:nvSpPr>
            <p:cNvPr id="724092" name="Line 126"/>
            <p:cNvSpPr>
              <a:spLocks noChangeShapeType="1"/>
            </p:cNvSpPr>
            <p:nvPr/>
          </p:nvSpPr>
          <p:spPr bwMode="auto">
            <a:xfrm>
              <a:off x="2312" y="2224"/>
              <a:ext cx="0" cy="704"/>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93" name="Line 127"/>
            <p:cNvSpPr>
              <a:spLocks noChangeShapeType="1"/>
            </p:cNvSpPr>
            <p:nvPr/>
          </p:nvSpPr>
          <p:spPr bwMode="auto">
            <a:xfrm>
              <a:off x="2416" y="1880"/>
              <a:ext cx="0" cy="704"/>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94" name="Line 135"/>
            <p:cNvSpPr>
              <a:spLocks noChangeShapeType="1"/>
            </p:cNvSpPr>
            <p:nvPr/>
          </p:nvSpPr>
          <p:spPr bwMode="auto">
            <a:xfrm>
              <a:off x="3656" y="2858"/>
              <a:ext cx="0" cy="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5784998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B52AA-4287-4D6E-92FE-A213FBC1AFAE}"/>
              </a:ext>
            </a:extLst>
          </p:cNvPr>
          <p:cNvSpPr>
            <a:spLocks noGrp="1"/>
          </p:cNvSpPr>
          <p:nvPr>
            <p:ph type="title"/>
          </p:nvPr>
        </p:nvSpPr>
        <p:spPr>
          <a:xfrm>
            <a:off x="4696264" y="1170553"/>
            <a:ext cx="7417778" cy="899392"/>
          </a:xfrm>
        </p:spPr>
        <p:txBody>
          <a:bodyPr>
            <a:normAutofit/>
          </a:bodyPr>
          <a:lstStyle/>
          <a:p>
            <a:r>
              <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rPr>
              <a:t>4.4  </a:t>
            </a:r>
            <a:r>
              <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rPr>
              <a:t>脉冲调制式测量电路</a:t>
            </a:r>
          </a:p>
        </p:txBody>
      </p:sp>
      <p:sp>
        <p:nvSpPr>
          <p:cNvPr id="3" name="内容占位符 2">
            <a:extLst>
              <a:ext uri="{FF2B5EF4-FFF2-40B4-BE49-F238E27FC236}">
                <a16:creationId xmlns:a16="http://schemas.microsoft.com/office/drawing/2014/main" id="{854DCAE9-A5E7-4914-ADC6-CA1C765A3311}"/>
              </a:ext>
            </a:extLst>
          </p:cNvPr>
          <p:cNvSpPr>
            <a:spLocks noGrp="1"/>
          </p:cNvSpPr>
          <p:nvPr>
            <p:ph idx="4294967295"/>
          </p:nvPr>
        </p:nvSpPr>
        <p:spPr>
          <a:xfrm>
            <a:off x="4774222" y="2260987"/>
            <a:ext cx="7417778" cy="3306119"/>
          </a:xfrm>
        </p:spPr>
        <p:txBody>
          <a:bodyPr>
            <a:normAutofit/>
          </a:bodyPr>
          <a:lstStyle/>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4.4.1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脉冲调制原理与方法	</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4.4.2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脉冲调制信号的解调	</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buNone/>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4.4.3  </a:t>
            </a: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脉冲调制测量电路应用举例</a:t>
            </a:r>
          </a:p>
          <a:p>
            <a:pPr marL="0" indent="0">
              <a:buNone/>
            </a:pP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829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6C3EF204-66DE-4964-9490-489F418E55CF}"/>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脉冲调制是指用脉冲作为载波信号的调制方法。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脉冲调制可以调制脉冲的频率或相位</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通过改变多谐振荡器的</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实现调频电路属于脉冲调频；</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脉冲采样式调相电路属于脉冲调相</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脉冲调宽的数学表达式为</a:t>
            </a:r>
          </a:p>
        </p:txBody>
      </p:sp>
      <p:sp>
        <p:nvSpPr>
          <p:cNvPr id="6" name="标题 1">
            <a:extLst>
              <a:ext uri="{FF2B5EF4-FFF2-40B4-BE49-F238E27FC236}">
                <a16:creationId xmlns:a16="http://schemas.microsoft.com/office/drawing/2014/main" id="{3A0A02CC-ABCE-4442-B902-C0EE4FD07978}"/>
              </a:ext>
            </a:extLst>
          </p:cNvPr>
          <p:cNvSpPr>
            <a:spLocks noGrp="1"/>
          </p:cNvSpPr>
          <p:nvPr>
            <p:ph type="title"/>
          </p:nvPr>
        </p:nvSpPr>
        <p:spPr>
          <a:xfrm>
            <a:off x="838200" y="482600"/>
            <a:ext cx="10515600" cy="590550"/>
          </a:xfrm>
        </p:spPr>
        <p:txBody>
          <a:bodyPr/>
          <a:lstStyle/>
          <a:p>
            <a:r>
              <a:rPr lang="en-US" altLang="zh-CN" dirty="0">
                <a:latin typeface="微软雅黑" panose="020B0503020204020204" pitchFamily="34" charset="-122"/>
                <a:ea typeface="微软雅黑" panose="020B0503020204020204" pitchFamily="34" charset="-122"/>
              </a:rPr>
              <a:t>4.4.1 </a:t>
            </a:r>
            <a:r>
              <a:rPr lang="zh-CN" altLang="en-US" dirty="0">
                <a:latin typeface="微软雅黑" panose="020B0503020204020204" pitchFamily="34" charset="-122"/>
                <a:ea typeface="微软雅黑" panose="020B0503020204020204" pitchFamily="34" charset="-122"/>
              </a:rPr>
              <a:t>脉冲调制原理与方法</a:t>
            </a:r>
          </a:p>
        </p:txBody>
      </p:sp>
      <p:graphicFrame>
        <p:nvGraphicFramePr>
          <p:cNvPr id="8" name="对象 7">
            <a:extLst>
              <a:ext uri="{FF2B5EF4-FFF2-40B4-BE49-F238E27FC236}">
                <a16:creationId xmlns:a16="http://schemas.microsoft.com/office/drawing/2014/main" id="{FD8A26C5-D673-4C9E-BA56-0BFA8E8187E5}"/>
              </a:ext>
            </a:extLst>
          </p:cNvPr>
          <p:cNvGraphicFramePr>
            <a:graphicFrameLocks noChangeAspect="1"/>
          </p:cNvGraphicFramePr>
          <p:nvPr>
            <p:extLst>
              <p:ext uri="{D42A27DB-BD31-4B8C-83A1-F6EECF244321}">
                <p14:modId xmlns:p14="http://schemas.microsoft.com/office/powerpoint/2010/main" val="2841401827"/>
              </p:ext>
            </p:extLst>
          </p:nvPr>
        </p:nvGraphicFramePr>
        <p:xfrm>
          <a:off x="4924327" y="3505199"/>
          <a:ext cx="1866900" cy="466725"/>
        </p:xfrm>
        <a:graphic>
          <a:graphicData uri="http://schemas.openxmlformats.org/presentationml/2006/ole">
            <mc:AlternateContent xmlns:mc="http://schemas.openxmlformats.org/markup-compatibility/2006">
              <mc:Choice xmlns:v="urn:schemas-microsoft-com:vml" Requires="v">
                <p:oleObj name="Equation" r:id="rId2" imgW="710891" imgH="177723" progId="Equation.DSMT4">
                  <p:embed/>
                </p:oleObj>
              </mc:Choice>
              <mc:Fallback>
                <p:oleObj name="Equation" r:id="rId2" imgW="710891" imgH="177723"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327" y="3505199"/>
                        <a:ext cx="1866900" cy="466725"/>
                      </a:xfrm>
                      <a:prstGeom prst="rect">
                        <a:avLst/>
                      </a:prstGeom>
                      <a:noFill/>
                    </p:spPr>
                  </p:pic>
                </p:oleObj>
              </mc:Fallback>
            </mc:AlternateContent>
          </a:graphicData>
        </a:graphic>
      </p:graphicFrame>
      <p:pic>
        <p:nvPicPr>
          <p:cNvPr id="10" name="图片 9">
            <a:extLst>
              <a:ext uri="{FF2B5EF4-FFF2-40B4-BE49-F238E27FC236}">
                <a16:creationId xmlns:a16="http://schemas.microsoft.com/office/drawing/2014/main" id="{0038F7B5-C5D2-436B-B254-28FA7466F04A}"/>
              </a:ext>
            </a:extLst>
          </p:cNvPr>
          <p:cNvPicPr>
            <a:picLocks noChangeAspect="1"/>
          </p:cNvPicPr>
          <p:nvPr/>
        </p:nvPicPr>
        <p:blipFill>
          <a:blip r:embed="rId4"/>
          <a:stretch>
            <a:fillRect/>
          </a:stretch>
        </p:blipFill>
        <p:spPr>
          <a:xfrm>
            <a:off x="3643515" y="4063999"/>
            <a:ext cx="5452958" cy="1927260"/>
          </a:xfrm>
          <a:prstGeom prst="rect">
            <a:avLst/>
          </a:prstGeom>
        </p:spPr>
      </p:pic>
    </p:spTree>
    <p:extLst>
      <p:ext uri="{BB962C8B-B14F-4D97-AF65-F5344CB8AC3E}">
        <p14:creationId xmlns:p14="http://schemas.microsoft.com/office/powerpoint/2010/main" val="3722907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A84A4A0-3B1A-4B57-9E87-E246044B2D31}"/>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、传感器调制</a:t>
            </a:r>
          </a:p>
        </p:txBody>
      </p:sp>
      <p:sp>
        <p:nvSpPr>
          <p:cNvPr id="5" name="内容占位符 4">
            <a:extLst>
              <a:ext uri="{FF2B5EF4-FFF2-40B4-BE49-F238E27FC236}">
                <a16:creationId xmlns:a16="http://schemas.microsoft.com/office/drawing/2014/main" id="{E2874531-6293-476B-B2AE-0FA554E05000}"/>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利用激光扫描的方法测量工件直径</a:t>
            </a:r>
          </a:p>
        </p:txBody>
      </p:sp>
      <p:pic>
        <p:nvPicPr>
          <p:cNvPr id="7" name="图片 6">
            <a:extLst>
              <a:ext uri="{FF2B5EF4-FFF2-40B4-BE49-F238E27FC236}">
                <a16:creationId xmlns:a16="http://schemas.microsoft.com/office/drawing/2014/main" id="{18CD84D7-3473-4971-AF9D-ADBE9EF42476}"/>
              </a:ext>
            </a:extLst>
          </p:cNvPr>
          <p:cNvPicPr>
            <a:picLocks noChangeAspect="1"/>
          </p:cNvPicPr>
          <p:nvPr/>
        </p:nvPicPr>
        <p:blipFill>
          <a:blip r:embed="rId2"/>
          <a:stretch>
            <a:fillRect/>
          </a:stretch>
        </p:blipFill>
        <p:spPr>
          <a:xfrm>
            <a:off x="3543300" y="1990678"/>
            <a:ext cx="5335167" cy="2952797"/>
          </a:xfrm>
          <a:prstGeom prst="rect">
            <a:avLst/>
          </a:prstGeom>
        </p:spPr>
      </p:pic>
      <p:sp>
        <p:nvSpPr>
          <p:cNvPr id="9" name="文本框 8">
            <a:extLst>
              <a:ext uri="{FF2B5EF4-FFF2-40B4-BE49-F238E27FC236}">
                <a16:creationId xmlns:a16="http://schemas.microsoft.com/office/drawing/2014/main" id="{40372961-9C03-4ECE-9DE8-5BDB7996584B}"/>
              </a:ext>
            </a:extLst>
          </p:cNvPr>
          <p:cNvSpPr txBox="1"/>
          <p:nvPr/>
        </p:nvSpPr>
        <p:spPr>
          <a:xfrm>
            <a:off x="3543300" y="5197158"/>
            <a:ext cx="5810250" cy="646331"/>
          </a:xfrm>
          <a:prstGeom prst="rect">
            <a:avLst/>
          </a:prstGeom>
          <a:noFill/>
        </p:spPr>
        <p:txBody>
          <a:bodyPr wrap="square">
            <a:spAutoFit/>
          </a:bodyPr>
          <a:lstStyle/>
          <a:p>
            <a:r>
              <a:rPr lang="en-US" altLang="zh-CN" dirty="0"/>
              <a:t>1</a:t>
            </a:r>
            <a:r>
              <a:rPr lang="zh-CN" altLang="en-US" dirty="0"/>
              <a:t>、</a:t>
            </a:r>
            <a:r>
              <a:rPr lang="en-US" altLang="zh-CN" dirty="0"/>
              <a:t>10—</a:t>
            </a:r>
            <a:r>
              <a:rPr lang="zh-CN" altLang="en-US" dirty="0"/>
              <a:t>透镜  </a:t>
            </a:r>
            <a:r>
              <a:rPr lang="en-US" altLang="zh-CN" dirty="0"/>
              <a:t>2—</a:t>
            </a:r>
            <a:r>
              <a:rPr lang="zh-CN" altLang="en-US" dirty="0"/>
              <a:t>棱镜  </a:t>
            </a:r>
            <a:r>
              <a:rPr lang="en-US" altLang="zh-CN" dirty="0"/>
              <a:t>3—</a:t>
            </a:r>
            <a:r>
              <a:rPr lang="zh-CN" altLang="en-US" dirty="0"/>
              <a:t>电动机  </a:t>
            </a:r>
            <a:r>
              <a:rPr lang="en-US" altLang="zh-CN" dirty="0"/>
              <a:t>4—</a:t>
            </a:r>
            <a:r>
              <a:rPr lang="zh-CN" altLang="en-US" dirty="0"/>
              <a:t>激光器  </a:t>
            </a:r>
            <a:r>
              <a:rPr lang="en-US" altLang="zh-CN" dirty="0"/>
              <a:t>5</a:t>
            </a:r>
            <a:r>
              <a:rPr lang="zh-CN" altLang="en-US" dirty="0"/>
              <a:t>、</a:t>
            </a:r>
            <a:r>
              <a:rPr lang="en-US" altLang="zh-CN" dirty="0"/>
              <a:t>6—</a:t>
            </a:r>
            <a:r>
              <a:rPr lang="zh-CN" altLang="en-US" dirty="0"/>
              <a:t>反射镜  </a:t>
            </a:r>
            <a:r>
              <a:rPr lang="en-US" altLang="zh-CN" dirty="0"/>
              <a:t>7</a:t>
            </a:r>
            <a:r>
              <a:rPr lang="zh-CN" altLang="en-US" dirty="0"/>
              <a:t>、</a:t>
            </a:r>
            <a:r>
              <a:rPr lang="en-US" altLang="zh-CN" dirty="0"/>
              <a:t>9—</a:t>
            </a:r>
            <a:r>
              <a:rPr lang="zh-CN" altLang="en-US" dirty="0"/>
              <a:t>保护玻璃  </a:t>
            </a:r>
            <a:r>
              <a:rPr lang="en-US" altLang="zh-CN" dirty="0"/>
              <a:t>8—</a:t>
            </a:r>
            <a:r>
              <a:rPr lang="zh-CN" altLang="en-US" dirty="0"/>
              <a:t>工件  </a:t>
            </a:r>
            <a:r>
              <a:rPr lang="en-US" altLang="zh-CN" dirty="0"/>
              <a:t>11—</a:t>
            </a:r>
            <a:r>
              <a:rPr lang="zh-CN" altLang="en-US" dirty="0"/>
              <a:t>光电元件</a:t>
            </a:r>
          </a:p>
        </p:txBody>
      </p:sp>
    </p:spTree>
    <p:extLst>
      <p:ext uri="{BB962C8B-B14F-4D97-AF65-F5344CB8AC3E}">
        <p14:creationId xmlns:p14="http://schemas.microsoft.com/office/powerpoint/2010/main" val="3265754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CE447-EEEB-4FE5-860D-CA7F4282DAC4}"/>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、电路调制</a:t>
            </a:r>
          </a:p>
        </p:txBody>
      </p:sp>
      <p:sp>
        <p:nvSpPr>
          <p:cNvPr id="3" name="内容占位符 2">
            <a:extLst>
              <a:ext uri="{FF2B5EF4-FFF2-40B4-BE49-F238E27FC236}">
                <a16:creationId xmlns:a16="http://schemas.microsoft.com/office/drawing/2014/main" id="{C2E317C3-E6E1-476D-BA10-624640556161}"/>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参量调宽：用电阻变化实现脉宽调制的电路</a:t>
            </a:r>
          </a:p>
        </p:txBody>
      </p:sp>
      <p:pic>
        <p:nvPicPr>
          <p:cNvPr id="5" name="图片 4">
            <a:extLst>
              <a:ext uri="{FF2B5EF4-FFF2-40B4-BE49-F238E27FC236}">
                <a16:creationId xmlns:a16="http://schemas.microsoft.com/office/drawing/2014/main" id="{ABBC0994-9946-4F9B-9A14-711979192F15}"/>
              </a:ext>
            </a:extLst>
          </p:cNvPr>
          <p:cNvPicPr>
            <a:picLocks noChangeAspect="1"/>
          </p:cNvPicPr>
          <p:nvPr/>
        </p:nvPicPr>
        <p:blipFill>
          <a:blip r:embed="rId2"/>
          <a:stretch>
            <a:fillRect/>
          </a:stretch>
        </p:blipFill>
        <p:spPr>
          <a:xfrm>
            <a:off x="4486196" y="2197036"/>
            <a:ext cx="4282623" cy="3461787"/>
          </a:xfrm>
          <a:prstGeom prst="rect">
            <a:avLst/>
          </a:prstGeom>
        </p:spPr>
      </p:pic>
    </p:spTree>
    <p:extLst>
      <p:ext uri="{BB962C8B-B14F-4D97-AF65-F5344CB8AC3E}">
        <p14:creationId xmlns:p14="http://schemas.microsoft.com/office/powerpoint/2010/main" val="9532085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8E524-A22A-4EE5-98BD-E1D4329B952D}"/>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电压调宽：用电压变化实现脉宽调制的电路</a:t>
            </a:r>
          </a:p>
        </p:txBody>
      </p:sp>
      <p:sp>
        <p:nvSpPr>
          <p:cNvPr id="4" name="标题 1">
            <a:extLst>
              <a:ext uri="{FF2B5EF4-FFF2-40B4-BE49-F238E27FC236}">
                <a16:creationId xmlns:a16="http://schemas.microsoft.com/office/drawing/2014/main" id="{FB71FB61-154B-442B-8BFA-D1CF2F1A0001}"/>
              </a:ext>
            </a:extLst>
          </p:cNvPr>
          <p:cNvSpPr>
            <a:spLocks noGrp="1"/>
          </p:cNvSpPr>
          <p:nvPr>
            <p:ph type="title"/>
          </p:nvPr>
        </p:nvSpPr>
        <p:spPr>
          <a:xfrm>
            <a:off x="838200" y="474663"/>
            <a:ext cx="10515600" cy="590550"/>
          </a:xfrm>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、电路调制</a:t>
            </a:r>
          </a:p>
        </p:txBody>
      </p:sp>
      <p:pic>
        <p:nvPicPr>
          <p:cNvPr id="6" name="图片 5">
            <a:extLst>
              <a:ext uri="{FF2B5EF4-FFF2-40B4-BE49-F238E27FC236}">
                <a16:creationId xmlns:a16="http://schemas.microsoft.com/office/drawing/2014/main" id="{43078A57-4EF1-454E-8A32-F3B81655F5CA}"/>
              </a:ext>
            </a:extLst>
          </p:cNvPr>
          <p:cNvPicPr>
            <a:picLocks noChangeAspect="1"/>
          </p:cNvPicPr>
          <p:nvPr/>
        </p:nvPicPr>
        <p:blipFill>
          <a:blip r:embed="rId2"/>
          <a:stretch>
            <a:fillRect/>
          </a:stretch>
        </p:blipFill>
        <p:spPr>
          <a:xfrm>
            <a:off x="4097739" y="2331362"/>
            <a:ext cx="3996521" cy="3327461"/>
          </a:xfrm>
          <a:prstGeom prst="rect">
            <a:avLst/>
          </a:prstGeom>
        </p:spPr>
      </p:pic>
    </p:spTree>
    <p:extLst>
      <p:ext uri="{BB962C8B-B14F-4D97-AF65-F5344CB8AC3E}">
        <p14:creationId xmlns:p14="http://schemas.microsoft.com/office/powerpoint/2010/main" val="7037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7" name="Rectangle 7"/>
          <p:cNvSpPr>
            <a:spLocks noGrp="1" noChangeArrowheads="1"/>
          </p:cNvSpPr>
          <p:nvPr>
            <p:ph type="title"/>
          </p:nvPr>
        </p:nvSpPr>
        <p:spPr>
          <a:xfrm>
            <a:off x="838200" y="482481"/>
            <a:ext cx="10515600" cy="590429"/>
          </a:xfrm>
          <a:noFill/>
          <a:ln/>
        </p:spPr>
        <p:txBody>
          <a:bodyPr/>
          <a:lstStyle/>
          <a:p>
            <a:r>
              <a:rPr lang="en-US" altLang="zh-CN" dirty="0">
                <a:latin typeface="微软雅黑" panose="020B0503020204020204" pitchFamily="34" charset="-122"/>
                <a:ea typeface="微软雅黑" panose="020B0503020204020204" pitchFamily="34" charset="-122"/>
              </a:rPr>
              <a:t>4.1.1</a:t>
            </a:r>
            <a:r>
              <a:rPr lang="zh-CN" altLang="en-US" dirty="0">
                <a:latin typeface="微软雅黑" panose="020B0503020204020204" pitchFamily="34" charset="-122"/>
                <a:ea typeface="微软雅黑" panose="020B0503020204020204" pitchFamily="34" charset="-122"/>
              </a:rPr>
              <a:t>调幅原理与方法</a:t>
            </a:r>
          </a:p>
        </p:txBody>
      </p:sp>
      <p:sp>
        <p:nvSpPr>
          <p:cNvPr id="568322" name="Rectangle 2"/>
          <p:cNvSpPr>
            <a:spLocks noGrp="1" noChangeArrowheads="1"/>
          </p:cNvSpPr>
          <p:nvPr>
            <p:ph idx="4294967295"/>
          </p:nvPr>
        </p:nvSpPr>
        <p:spPr>
          <a:xfrm>
            <a:off x="838200" y="1290759"/>
            <a:ext cx="10792326" cy="4886205"/>
          </a:xfrm>
          <a:noFill/>
          <a:ln/>
        </p:spPr>
        <p:txBody>
          <a:bodyPr/>
          <a:lstStyle/>
          <a:p>
            <a:r>
              <a:rPr lang="zh-CN" altLang="en-US" sz="2400" dirty="0">
                <a:latin typeface="微软雅黑" panose="020B0503020204020204" pitchFamily="34" charset="-122"/>
                <a:ea typeface="微软雅黑" panose="020B0503020204020204" pitchFamily="34" charset="-122"/>
              </a:rPr>
              <a:t>什么是调幅？</a:t>
            </a:r>
          </a:p>
          <a:p>
            <a:pPr lvl="1"/>
            <a:r>
              <a:rPr lang="zh-CN" altLang="en-US" dirty="0">
                <a:latin typeface="微软雅黑" panose="020B0503020204020204" pitchFamily="34" charset="-122"/>
                <a:ea typeface="微软雅黑" panose="020B0503020204020204" pitchFamily="34" charset="-122"/>
              </a:rPr>
              <a:t>调幅就是用调制信号</a:t>
            </a:r>
            <a:r>
              <a:rPr lang="en-US" altLang="zh-CN" i="1" dirty="0">
                <a:latin typeface="微软雅黑" panose="020B0503020204020204" pitchFamily="34" charset="-122"/>
                <a:ea typeface="微软雅黑" panose="020B0503020204020204" pitchFamily="34" charset="-122"/>
              </a:rPr>
              <a:t>x</a:t>
            </a:r>
            <a:r>
              <a:rPr lang="zh-CN" altLang="en-US" i="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代表测量值的信号</a:t>
            </a:r>
            <a:r>
              <a:rPr lang="zh-CN" altLang="en-US" i="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去控制高频载波信号（高频正弦波）的</a:t>
            </a:r>
            <a:r>
              <a:rPr lang="zh-CN" altLang="en-US" dirty="0">
                <a:solidFill>
                  <a:srgbClr val="FF0000"/>
                </a:solidFill>
                <a:latin typeface="微软雅黑" panose="020B0503020204020204" pitchFamily="34" charset="-122"/>
                <a:ea typeface="微软雅黑" panose="020B0503020204020204" pitchFamily="34" charset="-122"/>
              </a:rPr>
              <a:t>幅值</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常用的是</a:t>
            </a:r>
            <a:r>
              <a:rPr lang="zh-CN" altLang="en-US" dirty="0">
                <a:solidFill>
                  <a:srgbClr val="FF0000"/>
                </a:solidFill>
                <a:latin typeface="微软雅黑" panose="020B0503020204020204" pitchFamily="34" charset="-122"/>
                <a:ea typeface="微软雅黑" panose="020B0503020204020204" pitchFamily="34" charset="-122"/>
              </a:rPr>
              <a:t>线性调幅</a:t>
            </a:r>
            <a:r>
              <a:rPr lang="zh-CN" altLang="en-US" dirty="0">
                <a:latin typeface="微软雅黑" panose="020B0503020204020204" pitchFamily="34" charset="-122"/>
                <a:ea typeface="微软雅黑" panose="020B0503020204020204" pitchFamily="34" charset="-122"/>
              </a:rPr>
              <a:t>，即让调幅信号的幅值按调制信号</a:t>
            </a:r>
            <a:r>
              <a:rPr lang="en-US" altLang="zh-CN" i="1"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线性函数变化</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调幅的特点：最常用，调制方法和解调电路比较简单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调幅信号的一般表达式可写为</a:t>
            </a:r>
          </a:p>
        </p:txBody>
      </p:sp>
      <p:sp>
        <p:nvSpPr>
          <p:cNvPr id="5" name="Rectangle 5"/>
          <p:cNvSpPr>
            <a:spLocks noChangeArrowheads="1"/>
          </p:cNvSpPr>
          <p:nvPr/>
        </p:nvSpPr>
        <p:spPr bwMode="auto">
          <a:xfrm>
            <a:off x="8210133" y="4134021"/>
            <a:ext cx="3580816"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Font typeface="Wingdings" panose="05000000000000000000" pitchFamily="2" charset="2"/>
              <a:buNone/>
            </a:pPr>
            <a:r>
              <a:rPr lang="en-US" altLang="zh-CN" sz="1800" dirty="0" err="1">
                <a:solidFill>
                  <a:schemeClr val="tx1"/>
                </a:solidFill>
                <a:ea typeface="楷体_GB2312" pitchFamily="49" charset="-122"/>
              </a:rPr>
              <a:t>ω</a:t>
            </a:r>
            <a:r>
              <a:rPr lang="en-US" altLang="zh-CN" sz="1800" baseline="-25000" dirty="0" err="1">
                <a:solidFill>
                  <a:schemeClr val="tx1"/>
                </a:solidFill>
                <a:ea typeface="楷体_GB2312" pitchFamily="49" charset="-122"/>
              </a:rPr>
              <a:t>c</a:t>
            </a:r>
            <a:r>
              <a:rPr lang="en-US" altLang="zh-CN" sz="1800" dirty="0">
                <a:solidFill>
                  <a:schemeClr val="tx1"/>
                </a:solidFill>
                <a:ea typeface="楷体_GB2312" pitchFamily="49" charset="-122"/>
              </a:rPr>
              <a:t>——</a:t>
            </a:r>
            <a:r>
              <a:rPr lang="zh-CN" altLang="en-US" sz="1800" dirty="0">
                <a:solidFill>
                  <a:schemeClr val="tx1"/>
                </a:solidFill>
                <a:ea typeface="楷体_GB2312" pitchFamily="49" charset="-122"/>
              </a:rPr>
              <a:t>载波信号角频率； </a:t>
            </a:r>
          </a:p>
          <a:p>
            <a:pPr>
              <a:lnSpc>
                <a:spcPct val="110000"/>
              </a:lnSpc>
              <a:buFont typeface="Wingdings" panose="05000000000000000000" pitchFamily="2" charset="2"/>
              <a:buNone/>
            </a:pPr>
            <a:r>
              <a:rPr lang="en-US" altLang="zh-CN" sz="1800" i="1" dirty="0">
                <a:solidFill>
                  <a:schemeClr val="tx1"/>
                </a:solidFill>
                <a:ea typeface="楷体_GB2312" pitchFamily="49" charset="-122"/>
              </a:rPr>
              <a:t>U</a:t>
            </a:r>
            <a:r>
              <a:rPr lang="en-US" altLang="zh-CN" sz="1800" baseline="-25000" dirty="0">
                <a:solidFill>
                  <a:schemeClr val="tx1"/>
                </a:solidFill>
                <a:ea typeface="楷体_GB2312" pitchFamily="49" charset="-122"/>
              </a:rPr>
              <a:t>m0</a:t>
            </a:r>
            <a:r>
              <a:rPr lang="en-US" altLang="zh-CN" sz="1800" dirty="0">
                <a:solidFill>
                  <a:schemeClr val="tx1"/>
                </a:solidFill>
                <a:ea typeface="楷体_GB2312" pitchFamily="49" charset="-122"/>
              </a:rPr>
              <a:t>——</a:t>
            </a:r>
            <a:r>
              <a:rPr lang="zh-CN" altLang="en-US" sz="1800" dirty="0">
                <a:solidFill>
                  <a:schemeClr val="tx1"/>
                </a:solidFill>
                <a:ea typeface="楷体_GB2312" pitchFamily="49" charset="-122"/>
              </a:rPr>
              <a:t>载波信号的幅值；</a:t>
            </a:r>
          </a:p>
          <a:p>
            <a:pPr>
              <a:lnSpc>
                <a:spcPct val="110000"/>
              </a:lnSpc>
              <a:buFont typeface="Wingdings" panose="05000000000000000000" pitchFamily="2" charset="2"/>
              <a:buNone/>
            </a:pPr>
            <a:r>
              <a:rPr lang="en-US" altLang="zh-CN" sz="1800" i="1" dirty="0">
                <a:solidFill>
                  <a:schemeClr val="tx1"/>
                </a:solidFill>
                <a:ea typeface="楷体_GB2312" pitchFamily="49" charset="-122"/>
              </a:rPr>
              <a:t>m</a:t>
            </a:r>
            <a:r>
              <a:rPr lang="en-US" altLang="zh-CN" sz="1800" dirty="0">
                <a:solidFill>
                  <a:schemeClr val="tx1"/>
                </a:solidFill>
                <a:ea typeface="楷体_GB2312" pitchFamily="49" charset="-122"/>
              </a:rPr>
              <a:t>——</a:t>
            </a:r>
            <a:r>
              <a:rPr lang="zh-CN" altLang="en-US" sz="1800" dirty="0">
                <a:solidFill>
                  <a:schemeClr val="tx1"/>
                </a:solidFill>
                <a:ea typeface="楷体_GB2312" pitchFamily="49" charset="-122"/>
              </a:rPr>
              <a:t>调制的灵敏度；</a:t>
            </a:r>
          </a:p>
          <a:p>
            <a:pPr>
              <a:lnSpc>
                <a:spcPct val="110000"/>
              </a:lnSpc>
              <a:buFont typeface="Wingdings" panose="05000000000000000000" pitchFamily="2" charset="2"/>
              <a:buNone/>
            </a:pPr>
            <a:r>
              <a:rPr lang="en-US" altLang="zh-CN" sz="1800" i="1" dirty="0">
                <a:solidFill>
                  <a:schemeClr val="tx1"/>
                </a:solidFill>
                <a:ea typeface="楷体_GB2312" pitchFamily="49" charset="-122"/>
              </a:rPr>
              <a:t>x</a:t>
            </a:r>
            <a:r>
              <a:rPr lang="en-US" altLang="zh-CN" sz="1800" dirty="0">
                <a:solidFill>
                  <a:schemeClr val="tx1"/>
                </a:solidFill>
                <a:ea typeface="楷体_GB2312" pitchFamily="49" charset="-122"/>
              </a:rPr>
              <a:t>—</a:t>
            </a:r>
            <a:r>
              <a:rPr lang="zh-CN" altLang="en-US" sz="1800" dirty="0">
                <a:solidFill>
                  <a:schemeClr val="tx1"/>
                </a:solidFill>
                <a:ea typeface="楷体_GB2312" pitchFamily="49" charset="-122"/>
              </a:rPr>
              <a:t>调制信号。</a:t>
            </a:r>
          </a:p>
        </p:txBody>
      </p:sp>
      <p:graphicFrame>
        <p:nvGraphicFramePr>
          <p:cNvPr id="6" name="Object 6"/>
          <p:cNvGraphicFramePr>
            <a:graphicFrameLocks noChangeAspect="1"/>
          </p:cNvGraphicFramePr>
          <p:nvPr>
            <p:extLst>
              <p:ext uri="{D42A27DB-BD31-4B8C-83A1-F6EECF244321}">
                <p14:modId xmlns:p14="http://schemas.microsoft.com/office/powerpoint/2010/main" val="4037225638"/>
              </p:ext>
            </p:extLst>
          </p:nvPr>
        </p:nvGraphicFramePr>
        <p:xfrm>
          <a:off x="2823494" y="4991271"/>
          <a:ext cx="2951162" cy="481013"/>
        </p:xfrm>
        <a:graphic>
          <a:graphicData uri="http://schemas.openxmlformats.org/presentationml/2006/ole">
            <mc:AlternateContent xmlns:mc="http://schemas.openxmlformats.org/markup-compatibility/2006">
              <mc:Choice xmlns:v="urn:schemas-microsoft-com:vml" Requires="v">
                <p:oleObj name="Equation" r:id="rId2" imgW="1422360" imgH="228600" progId="Equation.DSMT4">
                  <p:embed/>
                </p:oleObj>
              </mc:Choice>
              <mc:Fallback>
                <p:oleObj name="Equation" r:id="rId2" imgW="1422360" imgH="228600" progId="Equation.DSMT4">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494" y="4991271"/>
                        <a:ext cx="29511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83268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D766B50-9B09-40B7-8041-7891DD6574C7}"/>
              </a:ext>
            </a:extLst>
          </p:cNvPr>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4.4.2</a:t>
            </a:r>
            <a:r>
              <a:rPr lang="zh-CN" altLang="en-US" dirty="0">
                <a:latin typeface="微软雅黑" panose="020B0503020204020204" pitchFamily="34" charset="-122"/>
                <a:ea typeface="微软雅黑" panose="020B0503020204020204" pitchFamily="34" charset="-122"/>
              </a:rPr>
              <a:t>脉冲调制信号的解调</a:t>
            </a:r>
          </a:p>
        </p:txBody>
      </p:sp>
      <p:sp>
        <p:nvSpPr>
          <p:cNvPr id="5" name="内容占位符 4">
            <a:extLst>
              <a:ext uri="{FF2B5EF4-FFF2-40B4-BE49-F238E27FC236}">
                <a16:creationId xmlns:a16="http://schemas.microsoft.com/office/drawing/2014/main" id="{4A6531D9-AD9D-4D92-8933-FC2D5FA4CFE6}"/>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脉宽有两种处理方法：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一种方法是将脉宽信号</a:t>
            </a:r>
            <a:r>
              <a:rPr lang="en-US" altLang="zh-CN" dirty="0" err="1">
                <a:latin typeface="微软雅黑" panose="020B0503020204020204" pitchFamily="34" charset="-122"/>
                <a:ea typeface="微软雅黑" panose="020B0503020204020204" pitchFamily="34" charset="-122"/>
              </a:rPr>
              <a:t>Uo</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送入一个低通滤波器，滤波后的输出</a:t>
            </a:r>
            <a:r>
              <a:rPr lang="en-US" altLang="zh-CN" dirty="0" err="1">
                <a:latin typeface="微软雅黑" panose="020B0503020204020204" pitchFamily="34" charset="-122"/>
                <a:ea typeface="微软雅黑" panose="020B0503020204020204" pitchFamily="34" charset="-122"/>
              </a:rPr>
              <a:t>uo</a:t>
            </a:r>
            <a:r>
              <a:rPr lang="zh-CN" altLang="en-US" dirty="0">
                <a:latin typeface="微软雅黑" panose="020B0503020204020204" pitchFamily="34" charset="-122"/>
                <a:ea typeface="微软雅黑" panose="020B0503020204020204" pitchFamily="34" charset="-122"/>
              </a:rPr>
              <a:t>与脉宽</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成正比。</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另一种方法是</a:t>
            </a:r>
            <a:r>
              <a:rPr lang="en-US" altLang="zh-CN" dirty="0" err="1">
                <a:latin typeface="微软雅黑" panose="020B0503020204020204" pitchFamily="34" charset="-122"/>
                <a:ea typeface="微软雅黑" panose="020B0503020204020204" pitchFamily="34" charset="-122"/>
              </a:rPr>
              <a:t>Uo</a:t>
            </a:r>
            <a:r>
              <a:rPr lang="zh-CN" altLang="en-US" dirty="0">
                <a:latin typeface="微软雅黑" panose="020B0503020204020204" pitchFamily="34" charset="-122"/>
                <a:ea typeface="微软雅黑" panose="020B0503020204020204" pitchFamily="34" charset="-122"/>
              </a:rPr>
              <a:t>用作门控信号。</a:t>
            </a:r>
          </a:p>
        </p:txBody>
      </p:sp>
    </p:spTree>
    <p:extLst>
      <p:ext uri="{BB962C8B-B14F-4D97-AF65-F5344CB8AC3E}">
        <p14:creationId xmlns:p14="http://schemas.microsoft.com/office/powerpoint/2010/main" val="1581727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BB8E7-9096-4D02-AB0E-EE5C99275DAF}"/>
              </a:ext>
            </a:extLst>
          </p:cNvPr>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4.4.3</a:t>
            </a:r>
            <a:r>
              <a:rPr lang="zh-CN" altLang="en-US" dirty="0">
                <a:latin typeface="微软雅黑" panose="020B0503020204020204" pitchFamily="34" charset="-122"/>
                <a:ea typeface="微软雅黑" panose="020B0503020204020204" pitchFamily="34" charset="-122"/>
              </a:rPr>
              <a:t>脉冲调制测量电路应用举例</a:t>
            </a:r>
          </a:p>
        </p:txBody>
      </p:sp>
      <p:sp>
        <p:nvSpPr>
          <p:cNvPr id="3" name="内容占位符 2">
            <a:extLst>
              <a:ext uri="{FF2B5EF4-FFF2-40B4-BE49-F238E27FC236}">
                <a16:creationId xmlns:a16="http://schemas.microsoft.com/office/drawing/2014/main" id="{00ACFA10-DE56-48DB-855A-B55F30921CE2}"/>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利用脉宽调制的电容测量电路</a:t>
            </a:r>
          </a:p>
        </p:txBody>
      </p:sp>
      <p:pic>
        <p:nvPicPr>
          <p:cNvPr id="5" name="图片 4">
            <a:extLst>
              <a:ext uri="{FF2B5EF4-FFF2-40B4-BE49-F238E27FC236}">
                <a16:creationId xmlns:a16="http://schemas.microsoft.com/office/drawing/2014/main" id="{CF7DCF7C-D6A1-4DB2-9112-51F30B807D2A}"/>
              </a:ext>
            </a:extLst>
          </p:cNvPr>
          <p:cNvPicPr>
            <a:picLocks noChangeAspect="1"/>
          </p:cNvPicPr>
          <p:nvPr/>
        </p:nvPicPr>
        <p:blipFill>
          <a:blip r:embed="rId2"/>
          <a:stretch>
            <a:fillRect/>
          </a:stretch>
        </p:blipFill>
        <p:spPr>
          <a:xfrm>
            <a:off x="2288998" y="2114452"/>
            <a:ext cx="6890104" cy="3810196"/>
          </a:xfrm>
          <a:prstGeom prst="rect">
            <a:avLst/>
          </a:prstGeom>
        </p:spPr>
      </p:pic>
    </p:spTree>
    <p:extLst>
      <p:ext uri="{BB962C8B-B14F-4D97-AF65-F5344CB8AC3E}">
        <p14:creationId xmlns:p14="http://schemas.microsoft.com/office/powerpoint/2010/main" val="22536774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9">
            <a:extLst>
              <a:ext uri="{FF2B5EF4-FFF2-40B4-BE49-F238E27FC236}">
                <a16:creationId xmlns:a16="http://schemas.microsoft.com/office/drawing/2014/main" id="{5630A91C-6ADD-4C8D-86C7-2C0D9FCAFF8F}"/>
              </a:ext>
            </a:extLst>
          </p:cNvPr>
          <p:cNvSpPr>
            <a:spLocks noChangeArrowheads="1"/>
          </p:cNvSpPr>
          <p:nvPr/>
        </p:nvSpPr>
        <p:spPr bwMode="auto">
          <a:xfrm>
            <a:off x="6261065" y="3183130"/>
            <a:ext cx="34291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4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 感谢</a:t>
            </a:r>
            <a:r>
              <a:rPr lang="zh-CN" altLang="en-US" sz="4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聆听</a:t>
            </a:r>
            <a:r>
              <a:rPr lang="zh-CN" altLang="zh-CN" sz="4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6" name="标题 2">
            <a:extLst>
              <a:ext uri="{FF2B5EF4-FFF2-40B4-BE49-F238E27FC236}">
                <a16:creationId xmlns:a16="http://schemas.microsoft.com/office/drawing/2014/main" id="{9E308435-50CB-481B-B6C9-B37395A62911}"/>
              </a:ext>
            </a:extLst>
          </p:cNvPr>
          <p:cNvSpPr txBox="1">
            <a:spLocks/>
          </p:cNvSpPr>
          <p:nvPr/>
        </p:nvSpPr>
        <p:spPr>
          <a:xfrm>
            <a:off x="4266444" y="1824641"/>
            <a:ext cx="7418387"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黑体" panose="02010609060101010101" pitchFamily="49" charset="-122"/>
                <a:ea typeface="黑体" panose="02010609060101010101" pitchFamily="49" charset="-122"/>
                <a:cs typeface="+mj-cs"/>
              </a:defRPr>
            </a:lvl1pPr>
          </a:lstStyle>
          <a:p>
            <a:pPr algn="ctr"/>
            <a:r>
              <a:rPr lang="zh-CN" altLang="en-US" sz="4800" b="1">
                <a:latin typeface="微软雅黑" panose="020B0503020204020204" pitchFamily="34" charset="-122"/>
                <a:ea typeface="微软雅黑" panose="020B0503020204020204" pitchFamily="34" charset="-122"/>
              </a:rPr>
              <a:t>本章结束</a:t>
            </a:r>
            <a:endParaRPr lang="zh-CN" altLang="en-US" sz="4800" b="1"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38919B5-C2BC-4800-9ADA-6CC5E89FE87A}"/>
              </a:ext>
            </a:extLst>
          </p:cNvPr>
          <p:cNvSpPr/>
          <p:nvPr/>
        </p:nvSpPr>
        <p:spPr>
          <a:xfrm>
            <a:off x="4497762" y="4472503"/>
            <a:ext cx="6955750" cy="757130"/>
          </a:xfrm>
          <a:prstGeom prst="rect">
            <a:avLst/>
          </a:prstGeom>
        </p:spPr>
        <p:txBody>
          <a:bodyPr wrap="none" anchor="ctr">
            <a:spAutoFit/>
          </a:bodyPr>
          <a:lstStyle/>
          <a:p>
            <a:pPr algn="ctr" eaLnBrk="1" hangingPunct="1">
              <a:lnSpc>
                <a:spcPct val="90000"/>
              </a:lnSpc>
            </a:pPr>
            <a:r>
              <a:rPr lang="en-US" altLang="zh-CN" sz="4800" b="1" dirty="0">
                <a:latin typeface="微软雅黑" panose="020B0503020204020204" pitchFamily="34" charset="-122"/>
                <a:ea typeface="微软雅黑" panose="020B0503020204020204" pitchFamily="34" charset="-122"/>
              </a:rPr>
              <a:t>《</a:t>
            </a:r>
            <a:r>
              <a:rPr lang="zh-CN" altLang="en-US" sz="4800" b="1" dirty="0">
                <a:latin typeface="微软雅黑" panose="020B0503020204020204" pitchFamily="34" charset="-122"/>
                <a:ea typeface="微软雅黑" panose="020B0503020204020204" pitchFamily="34" charset="-122"/>
              </a:rPr>
              <a:t>测控电路</a:t>
            </a:r>
            <a:r>
              <a:rPr lang="en-US" altLang="zh-CN" sz="4800" b="1" dirty="0">
                <a:latin typeface="微软雅黑" panose="020B0503020204020204" pitchFamily="34" charset="-122"/>
                <a:ea typeface="微软雅黑" panose="020B0503020204020204" pitchFamily="34" charset="-122"/>
              </a:rPr>
              <a:t>》</a:t>
            </a:r>
            <a:r>
              <a:rPr lang="zh-CN" altLang="en-US" sz="4800" b="1" dirty="0">
                <a:latin typeface="微软雅黑" panose="020B0503020204020204" pitchFamily="34" charset="-122"/>
                <a:ea typeface="微软雅黑" panose="020B0503020204020204" pitchFamily="34" charset="-122"/>
              </a:rPr>
              <a:t>教材编写组</a:t>
            </a:r>
            <a:endParaRPr lang="en-US" altLang="zh-CN" sz="4800" b="1" dirty="0">
              <a:latin typeface="微软雅黑" panose="020B0503020204020204" pitchFamily="34" charset="-122"/>
              <a:ea typeface="微软雅黑" panose="020B0503020204020204" pitchFamily="34" charset="-122"/>
            </a:endParaRPr>
          </a:p>
        </p:txBody>
      </p:sp>
      <p:pic>
        <p:nvPicPr>
          <p:cNvPr id="8" name="Picture 8" descr="General 2560x1600 technology circuit boards PCB numbers electronics circuitry circuit microchip">
            <a:extLst>
              <a:ext uri="{FF2B5EF4-FFF2-40B4-BE49-F238E27FC236}">
                <a16:creationId xmlns:a16="http://schemas.microsoft.com/office/drawing/2014/main" id="{8B1B2C69-E091-443C-AB1B-8265E31A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0F9A94DF-32F5-4707-8714-08580BE6E693}"/>
              </a:ext>
            </a:extLst>
          </p:cNvPr>
          <p:cNvSpPr/>
          <p:nvPr/>
        </p:nvSpPr>
        <p:spPr>
          <a:xfrm>
            <a:off x="1729736" y="0"/>
            <a:ext cx="2562864" cy="6858000"/>
          </a:xfrm>
          <a:prstGeom prst="rect">
            <a:avLst/>
          </a:prstGeom>
          <a:gradFill>
            <a:gsLst>
              <a:gs pos="50400">
                <a:srgbClr val="FBFDFE">
                  <a:alpha val="79000"/>
                </a:srgbClr>
              </a:gs>
              <a:gs pos="0">
                <a:schemeClr val="accent1">
                  <a:lumMod val="5000"/>
                  <a:lumOff val="95000"/>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193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智能手机 的图像结果">
            <a:extLst>
              <a:ext uri="{FF2B5EF4-FFF2-40B4-BE49-F238E27FC236}">
                <a16:creationId xmlns:a16="http://schemas.microsoft.com/office/drawing/2014/main" id="{1FC0600F-13AD-F58C-B1F7-46C964CEC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33" y="4202229"/>
            <a:ext cx="1822916" cy="1337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平板电脑 的图像结果">
            <a:extLst>
              <a:ext uri="{FF2B5EF4-FFF2-40B4-BE49-F238E27FC236}">
                <a16:creationId xmlns:a16="http://schemas.microsoft.com/office/drawing/2014/main" id="{4DB392FC-53D8-AED5-57FA-71063872C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009" y="3946119"/>
            <a:ext cx="1503410" cy="1623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互动显示屏 的图像结果">
            <a:extLst>
              <a:ext uri="{FF2B5EF4-FFF2-40B4-BE49-F238E27FC236}">
                <a16:creationId xmlns:a16="http://schemas.microsoft.com/office/drawing/2014/main" id="{B3AB2D27-B8D5-6DAC-C7C5-E00A2CAD50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363" y="4131958"/>
            <a:ext cx="2589695" cy="12568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E272E22-138E-ED07-10CC-556146CE4B0E}"/>
              </a:ext>
            </a:extLst>
          </p:cNvPr>
          <p:cNvSpPr/>
          <p:nvPr/>
        </p:nvSpPr>
        <p:spPr>
          <a:xfrm>
            <a:off x="105372" y="3794147"/>
            <a:ext cx="7086600" cy="2001536"/>
          </a:xfrm>
          <a:prstGeom prst="rect">
            <a:avLst/>
          </a:prstGeom>
          <a:noFill/>
          <a:ln w="28575">
            <a:solidFill>
              <a:srgbClr val="0C0D0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EF5B6B2-8020-DC4E-1C2E-84E650FFC788}"/>
              </a:ext>
            </a:extLst>
          </p:cNvPr>
          <p:cNvSpPr/>
          <p:nvPr/>
        </p:nvSpPr>
        <p:spPr>
          <a:xfrm>
            <a:off x="105372" y="1317811"/>
            <a:ext cx="7086600" cy="2111189"/>
          </a:xfrm>
          <a:prstGeom prst="rect">
            <a:avLst/>
          </a:prstGeom>
          <a:noFill/>
          <a:ln w="28575">
            <a:solidFill>
              <a:srgbClr val="0C0D0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2" name="Picture 8" descr="ATM机 的图像结果">
            <a:extLst>
              <a:ext uri="{FF2B5EF4-FFF2-40B4-BE49-F238E27FC236}">
                <a16:creationId xmlns:a16="http://schemas.microsoft.com/office/drawing/2014/main" id="{C2E4D9F0-A870-28FC-8849-9BC255FCC3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912" y="1751309"/>
            <a:ext cx="1583720" cy="13015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自助售货机 的图像结果">
            <a:extLst>
              <a:ext uri="{FF2B5EF4-FFF2-40B4-BE49-F238E27FC236}">
                <a16:creationId xmlns:a16="http://schemas.microsoft.com/office/drawing/2014/main" id="{C8585AC1-3176-D561-0624-38BDA4AA6C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6902" y="1751308"/>
            <a:ext cx="1287101" cy="1301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工业控制系统 的图像结果">
            <a:extLst>
              <a:ext uri="{FF2B5EF4-FFF2-40B4-BE49-F238E27FC236}">
                <a16:creationId xmlns:a16="http://schemas.microsoft.com/office/drawing/2014/main" id="{DC9AFB16-12CE-7ECB-FA54-436C30B439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36" y="1557209"/>
            <a:ext cx="2678451" cy="1520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paceX载人飞船都引入触屏操控了，为啥汽车中控大屏还充满争议 - 知乎">
            <a:extLst>
              <a:ext uri="{FF2B5EF4-FFF2-40B4-BE49-F238E27FC236}">
                <a16:creationId xmlns:a16="http://schemas.microsoft.com/office/drawing/2014/main" id="{20F95A40-015B-8E6F-54DB-4BC9466A6DB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1" t="-5417" r="-631" b="5347"/>
          <a:stretch/>
        </p:blipFill>
        <p:spPr bwMode="auto">
          <a:xfrm>
            <a:off x="8127062" y="2641504"/>
            <a:ext cx="1830485" cy="18304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医疗显示器-睿显医疗显示器">
            <a:extLst>
              <a:ext uri="{FF2B5EF4-FFF2-40B4-BE49-F238E27FC236}">
                <a16:creationId xmlns:a16="http://schemas.microsoft.com/office/drawing/2014/main" id="{FFB51124-D479-ACB7-48DA-005462E079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7062" y="1473210"/>
            <a:ext cx="1617771" cy="12106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电容式触控技术在车载触摸屏领域的优势-深圳德路西电子">
            <a:extLst>
              <a:ext uri="{FF2B5EF4-FFF2-40B4-BE49-F238E27FC236}">
                <a16:creationId xmlns:a16="http://schemas.microsoft.com/office/drawing/2014/main" id="{74E815BD-04B8-0E97-590C-3FA3F2282D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7609" y="4542068"/>
            <a:ext cx="1727788" cy="118353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0F131A65-7A9B-C81E-157A-A50D7F652F08}"/>
              </a:ext>
            </a:extLst>
          </p:cNvPr>
          <p:cNvSpPr/>
          <p:nvPr/>
        </p:nvSpPr>
        <p:spPr>
          <a:xfrm>
            <a:off x="7853145" y="1317811"/>
            <a:ext cx="2259043" cy="4477872"/>
          </a:xfrm>
          <a:prstGeom prst="rect">
            <a:avLst/>
          </a:prstGeom>
          <a:noFill/>
          <a:ln w="28575">
            <a:solidFill>
              <a:srgbClr val="0C0D0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C538B88-CBCF-8A7E-40A9-DE233F0DE2E1}"/>
              </a:ext>
            </a:extLst>
          </p:cNvPr>
          <p:cNvSpPr txBox="1"/>
          <p:nvPr/>
        </p:nvSpPr>
        <p:spPr>
          <a:xfrm>
            <a:off x="105372" y="5834433"/>
            <a:ext cx="1569660" cy="369332"/>
          </a:xfrm>
          <a:prstGeom prst="rect">
            <a:avLst/>
          </a:prstGeom>
          <a:noFill/>
        </p:spPr>
        <p:txBody>
          <a:bodyPr wrap="none" rtlCol="0">
            <a:spAutoFit/>
          </a:bodyPr>
          <a:lstStyle/>
          <a:p>
            <a:r>
              <a:rPr lang="zh-CN" altLang="en-US" b="1" dirty="0"/>
              <a:t>电容式触摸屏</a:t>
            </a:r>
          </a:p>
        </p:txBody>
      </p:sp>
      <p:sp>
        <p:nvSpPr>
          <p:cNvPr id="11" name="文本框 10">
            <a:extLst>
              <a:ext uri="{FF2B5EF4-FFF2-40B4-BE49-F238E27FC236}">
                <a16:creationId xmlns:a16="http://schemas.microsoft.com/office/drawing/2014/main" id="{41624014-F557-3CA8-AA34-B0090EEC7B6F}"/>
              </a:ext>
            </a:extLst>
          </p:cNvPr>
          <p:cNvSpPr txBox="1"/>
          <p:nvPr/>
        </p:nvSpPr>
        <p:spPr>
          <a:xfrm>
            <a:off x="105372" y="883512"/>
            <a:ext cx="1569660" cy="369332"/>
          </a:xfrm>
          <a:prstGeom prst="rect">
            <a:avLst/>
          </a:prstGeom>
          <a:noFill/>
        </p:spPr>
        <p:txBody>
          <a:bodyPr wrap="none" rtlCol="0">
            <a:spAutoFit/>
          </a:bodyPr>
          <a:lstStyle/>
          <a:p>
            <a:r>
              <a:rPr lang="zh-CN" altLang="en-US" b="1" dirty="0"/>
              <a:t>电阻式触摸屏</a:t>
            </a:r>
          </a:p>
        </p:txBody>
      </p:sp>
      <p:sp>
        <p:nvSpPr>
          <p:cNvPr id="12" name="文本框 11">
            <a:extLst>
              <a:ext uri="{FF2B5EF4-FFF2-40B4-BE49-F238E27FC236}">
                <a16:creationId xmlns:a16="http://schemas.microsoft.com/office/drawing/2014/main" id="{C3B2AD6A-A843-9366-6DC6-118AD726248E}"/>
              </a:ext>
            </a:extLst>
          </p:cNvPr>
          <p:cNvSpPr txBox="1"/>
          <p:nvPr/>
        </p:nvSpPr>
        <p:spPr>
          <a:xfrm>
            <a:off x="7747784" y="913440"/>
            <a:ext cx="1569660" cy="369332"/>
          </a:xfrm>
          <a:prstGeom prst="rect">
            <a:avLst/>
          </a:prstGeom>
          <a:noFill/>
        </p:spPr>
        <p:txBody>
          <a:bodyPr wrap="none" rtlCol="0">
            <a:spAutoFit/>
          </a:bodyPr>
          <a:lstStyle/>
          <a:p>
            <a:r>
              <a:rPr lang="zh-CN" altLang="en-US" b="1"/>
              <a:t>新兴触摸技术</a:t>
            </a:r>
            <a:endParaRPr lang="zh-CN" altLang="en-US" b="1" dirty="0"/>
          </a:p>
        </p:txBody>
      </p:sp>
    </p:spTree>
    <p:extLst>
      <p:ext uri="{BB962C8B-B14F-4D97-AF65-F5344CB8AC3E}">
        <p14:creationId xmlns:p14="http://schemas.microsoft.com/office/powerpoint/2010/main" val="247106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18031-B96B-4C1F-8EAB-E050A47428DE}"/>
              </a:ext>
            </a:extLst>
          </p:cNvPr>
          <p:cNvSpPr>
            <a:spLocks noGrp="1"/>
          </p:cNvSpPr>
          <p:nvPr>
            <p:ph type="title"/>
          </p:nvPr>
        </p:nvSpPr>
        <p:spPr>
          <a:xfrm>
            <a:off x="838200" y="474784"/>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、调幅信号的一般表达式</a:t>
            </a:r>
          </a:p>
        </p:txBody>
      </p:sp>
      <p:graphicFrame>
        <p:nvGraphicFramePr>
          <p:cNvPr id="624646" name="Object 6"/>
          <p:cNvGraphicFramePr>
            <a:graphicFrameLocks noGrp="1" noChangeAspect="1"/>
          </p:cNvGraphicFramePr>
          <p:nvPr>
            <p:ph idx="4294967295"/>
            <p:extLst>
              <p:ext uri="{D42A27DB-BD31-4B8C-83A1-F6EECF244321}">
                <p14:modId xmlns:p14="http://schemas.microsoft.com/office/powerpoint/2010/main" val="1581138515"/>
              </p:ext>
            </p:extLst>
          </p:nvPr>
        </p:nvGraphicFramePr>
        <p:xfrm>
          <a:off x="8974138" y="1276350"/>
          <a:ext cx="2530475" cy="4652963"/>
        </p:xfrm>
        <a:graphic>
          <a:graphicData uri="http://schemas.openxmlformats.org/presentationml/2006/ole">
            <mc:AlternateContent xmlns:mc="http://schemas.openxmlformats.org/markup-compatibility/2006">
              <mc:Choice xmlns:v="urn:schemas-microsoft-com:vml" Requires="v">
                <p:oleObj name="Visio" r:id="rId2" imgW="2529840" imgH="4653534" progId="Visio.Drawing.11">
                  <p:embed/>
                </p:oleObj>
              </mc:Choice>
              <mc:Fallback>
                <p:oleObj name="Visio" r:id="rId2" imgW="2529840" imgH="4653534" progId="Visio.Drawing.11">
                  <p:embed/>
                  <p:pic>
                    <p:nvPicPr>
                      <p:cNvPr id="62464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138" y="1276350"/>
                        <a:ext cx="2530475"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8" name="Object 8"/>
          <p:cNvGraphicFramePr>
            <a:graphicFrameLocks noChangeAspect="1"/>
          </p:cNvGraphicFramePr>
          <p:nvPr/>
        </p:nvGraphicFramePr>
        <p:xfrm>
          <a:off x="1234280" y="2815883"/>
          <a:ext cx="6192838" cy="1147762"/>
        </p:xfrm>
        <a:graphic>
          <a:graphicData uri="http://schemas.openxmlformats.org/presentationml/2006/ole">
            <mc:AlternateContent xmlns:mc="http://schemas.openxmlformats.org/markup-compatibility/2006">
              <mc:Choice xmlns:v="urn:schemas-microsoft-com:vml" Requires="v">
                <p:oleObj name="Equation" r:id="rId4" imgW="3429000" imgH="634680" progId="Equation.DSMT4">
                  <p:embed/>
                </p:oleObj>
              </mc:Choice>
              <mc:Fallback>
                <p:oleObj name="Equation" r:id="rId4" imgW="3429000" imgH="634680" progId="Equation.DSMT4">
                  <p:embed/>
                  <p:pic>
                    <p:nvPicPr>
                      <p:cNvPr id="62464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280" y="2815883"/>
                        <a:ext cx="6192838"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2249426" y="5124066"/>
          <a:ext cx="4456904" cy="1052899"/>
        </p:xfrm>
        <a:graphic>
          <a:graphicData uri="http://schemas.openxmlformats.org/presentationml/2006/ole">
            <mc:AlternateContent xmlns:mc="http://schemas.openxmlformats.org/markup-compatibility/2006">
              <mc:Choice xmlns:v="urn:schemas-microsoft-com:vml" Requires="v">
                <p:oleObj name="Equation" r:id="rId6" imgW="2679480" imgH="634680" progId="Equation.DSMT4">
                  <p:embed/>
                </p:oleObj>
              </mc:Choice>
              <mc:Fallback>
                <p:oleObj name="Equation" r:id="rId6" imgW="2679480" imgH="634680" progId="Equation.DSMT4">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9426" y="5124066"/>
                        <a:ext cx="4456904" cy="1052899"/>
                      </a:xfrm>
                      <a:prstGeom prst="rect">
                        <a:avLst/>
                      </a:prstGeom>
                      <a:noFill/>
                      <a:ln>
                        <a:noFill/>
                      </a:ln>
                      <a:effectLst/>
                    </p:spPr>
                  </p:pic>
                </p:oleObj>
              </mc:Fallback>
            </mc:AlternateContent>
          </a:graphicData>
        </a:graphic>
      </p:graphicFrame>
      <p:sp>
        <p:nvSpPr>
          <p:cNvPr id="14" name="内容占位符 2"/>
          <p:cNvSpPr txBox="1">
            <a:spLocks/>
          </p:cNvSpPr>
          <p:nvPr/>
        </p:nvSpPr>
        <p:spPr>
          <a:xfrm>
            <a:off x="838200" y="1199177"/>
            <a:ext cx="8057225" cy="49777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50000"/>
              </a:lnSpc>
              <a:spcBef>
                <a:spcPts val="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2060"/>
                </a:solidFill>
              </a:rPr>
              <a:t>调制信号</a:t>
            </a:r>
            <a:r>
              <a:rPr lang="en-US" altLang="zh-CN" i="1" dirty="0">
                <a:solidFill>
                  <a:srgbClr val="002060"/>
                </a:solidFill>
              </a:rPr>
              <a:t>x</a:t>
            </a:r>
            <a:r>
              <a:rPr lang="en-US" altLang="zh-CN" dirty="0">
                <a:solidFill>
                  <a:srgbClr val="002060"/>
                </a:solidFill>
              </a:rPr>
              <a:t>(</a:t>
            </a:r>
            <a:r>
              <a:rPr lang="en-US" altLang="zh-CN" i="1" dirty="0">
                <a:solidFill>
                  <a:srgbClr val="002060"/>
                </a:solidFill>
              </a:rPr>
              <a:t>t</a:t>
            </a:r>
            <a:r>
              <a:rPr lang="en-US" altLang="zh-CN" dirty="0">
                <a:solidFill>
                  <a:srgbClr val="002060"/>
                </a:solidFill>
              </a:rPr>
              <a:t>)</a:t>
            </a:r>
            <a:r>
              <a:rPr lang="zh-CN" altLang="en-US" dirty="0">
                <a:solidFill>
                  <a:srgbClr val="002060"/>
                </a:solidFill>
              </a:rPr>
              <a:t>是角频率为</a:t>
            </a:r>
            <a:r>
              <a:rPr lang="en-US" altLang="zh-CN" i="1" dirty="0">
                <a:solidFill>
                  <a:srgbClr val="002060"/>
                </a:solidFill>
              </a:rPr>
              <a:t>Ω</a:t>
            </a:r>
            <a:r>
              <a:rPr lang="zh-CN" altLang="en-US" dirty="0">
                <a:solidFill>
                  <a:srgbClr val="002060"/>
                </a:solidFill>
              </a:rPr>
              <a:t>的余弦信号：  </a:t>
            </a:r>
            <a:r>
              <a:rPr lang="en-US" altLang="zh-CN" dirty="0">
                <a:solidFill>
                  <a:srgbClr val="002060"/>
                </a:solidFill>
              </a:rPr>
              <a:t>x(t)=</a:t>
            </a:r>
            <a:r>
              <a:rPr lang="en-US" altLang="zh-CN" i="1" dirty="0" err="1">
                <a:solidFill>
                  <a:srgbClr val="002060"/>
                </a:solidFill>
              </a:rPr>
              <a:t>X</a:t>
            </a:r>
            <a:r>
              <a:rPr lang="en-US" altLang="zh-CN" i="1" baseline="-25000" dirty="0" err="1">
                <a:solidFill>
                  <a:srgbClr val="002060"/>
                </a:solidFill>
              </a:rPr>
              <a:t>m</a:t>
            </a:r>
            <a:r>
              <a:rPr lang="en-US" altLang="zh-CN" dirty="0" err="1">
                <a:solidFill>
                  <a:srgbClr val="002060"/>
                </a:solidFill>
              </a:rPr>
              <a:t>cos</a:t>
            </a:r>
            <a:r>
              <a:rPr lang="en-US" altLang="zh-CN" i="1" dirty="0" err="1">
                <a:solidFill>
                  <a:srgbClr val="002060"/>
                </a:solidFill>
              </a:rPr>
              <a:t>Ωt</a:t>
            </a:r>
            <a:endParaRPr lang="en-US" altLang="zh-CN" i="1" dirty="0">
              <a:solidFill>
                <a:srgbClr val="002060"/>
              </a:solidFill>
            </a:endParaRPr>
          </a:p>
          <a:p>
            <a:r>
              <a:rPr lang="zh-CN" altLang="en-US" dirty="0">
                <a:solidFill>
                  <a:srgbClr val="002060"/>
                </a:solidFill>
              </a:rPr>
              <a:t>调幅信号可写为：</a:t>
            </a:r>
          </a:p>
          <a:p>
            <a:pPr lvl="1"/>
            <a:r>
              <a:rPr lang="zh-CN" altLang="en-US" dirty="0"/>
              <a:t>角频率为</a:t>
            </a:r>
            <a:r>
              <a:rPr lang="en-US" altLang="zh-CN" dirty="0" err="1"/>
              <a:t>ω</a:t>
            </a:r>
            <a:r>
              <a:rPr lang="en-US" altLang="zh-CN" i="1" baseline="-25000" dirty="0" err="1"/>
              <a:t>c</a:t>
            </a:r>
            <a:r>
              <a:rPr lang="zh-CN" altLang="en-US" dirty="0"/>
              <a:t>的载波信号、角频率分别为</a:t>
            </a:r>
            <a:r>
              <a:rPr lang="en-US" altLang="zh-CN" dirty="0" err="1"/>
              <a:t>ω</a:t>
            </a:r>
            <a:r>
              <a:rPr lang="en-US" altLang="zh-CN" i="1" baseline="-25000" dirty="0" err="1"/>
              <a:t>c</a:t>
            </a:r>
            <a:r>
              <a:rPr lang="en-US" altLang="zh-CN" dirty="0" err="1"/>
              <a:t>±</a:t>
            </a:r>
            <a:r>
              <a:rPr lang="en-US" altLang="zh-CN" i="1" dirty="0" err="1"/>
              <a:t>Ω</a:t>
            </a:r>
            <a:r>
              <a:rPr lang="zh-CN" altLang="en-US" dirty="0"/>
              <a:t>的上下边频信号。</a:t>
            </a:r>
          </a:p>
          <a:p>
            <a:endParaRPr lang="zh-CN" altLang="en-US" dirty="0">
              <a:solidFill>
                <a:srgbClr val="002060"/>
              </a:solidFill>
            </a:endParaRPr>
          </a:p>
          <a:p>
            <a:pPr marL="0" indent="0">
              <a:buNone/>
            </a:pPr>
            <a:endParaRPr lang="zh-CN" altLang="en-US" dirty="0">
              <a:solidFill>
                <a:srgbClr val="002060"/>
              </a:solidFill>
            </a:endParaRPr>
          </a:p>
          <a:p>
            <a:r>
              <a:rPr lang="zh-CN" altLang="en-US" dirty="0">
                <a:solidFill>
                  <a:srgbClr val="002060"/>
                </a:solidFill>
              </a:rPr>
              <a:t>载波信号中不含调制信号</a:t>
            </a:r>
            <a:r>
              <a:rPr lang="en-US" altLang="zh-CN" i="1" dirty="0">
                <a:solidFill>
                  <a:srgbClr val="002060"/>
                </a:solidFill>
              </a:rPr>
              <a:t>x</a:t>
            </a:r>
            <a:r>
              <a:rPr lang="zh-CN" altLang="en-US" dirty="0">
                <a:solidFill>
                  <a:srgbClr val="002060"/>
                </a:solidFill>
              </a:rPr>
              <a:t>的信息，因此可以取</a:t>
            </a:r>
            <a:r>
              <a:rPr lang="en-US" altLang="zh-CN" i="1" dirty="0">
                <a:solidFill>
                  <a:srgbClr val="002060"/>
                </a:solidFill>
              </a:rPr>
              <a:t>U</a:t>
            </a:r>
            <a:r>
              <a:rPr lang="en-US" altLang="zh-CN" i="1" baseline="-25000" dirty="0">
                <a:solidFill>
                  <a:srgbClr val="002060"/>
                </a:solidFill>
              </a:rPr>
              <a:t>m</a:t>
            </a:r>
            <a:r>
              <a:rPr lang="en-US" altLang="zh-CN" dirty="0">
                <a:solidFill>
                  <a:srgbClr val="002060"/>
                </a:solidFill>
              </a:rPr>
              <a:t>=0</a:t>
            </a:r>
            <a:r>
              <a:rPr lang="zh-CN" altLang="en-US" dirty="0">
                <a:solidFill>
                  <a:srgbClr val="002060"/>
                </a:solidFill>
              </a:rPr>
              <a:t>，只保留两个边频信号。这种调制称为双边带调制。</a:t>
            </a:r>
          </a:p>
          <a:p>
            <a:endParaRPr lang="zh-CN" altLang="en-US" dirty="0"/>
          </a:p>
        </p:txBody>
      </p:sp>
    </p:spTree>
    <p:extLst>
      <p:ext uri="{BB962C8B-B14F-4D97-AF65-F5344CB8AC3E}">
        <p14:creationId xmlns:p14="http://schemas.microsoft.com/office/powerpoint/2010/main" val="35511888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5777</Words>
  <Application>Microsoft Office PowerPoint</Application>
  <PresentationFormat>宽屏</PresentationFormat>
  <Paragraphs>1756</Paragraphs>
  <Slides>83</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96" baseType="lpstr">
      <vt:lpstr>等线</vt:lpstr>
      <vt:lpstr>黑体</vt:lpstr>
      <vt:lpstr>楷体_GB2312</vt:lpstr>
      <vt:lpstr>宋体</vt:lpstr>
      <vt:lpstr>'宋体</vt:lpstr>
      <vt:lpstr>微软雅黑</vt:lpstr>
      <vt:lpstr>Arial</vt:lpstr>
      <vt:lpstr>Times New Roman</vt:lpstr>
      <vt:lpstr>Wingdings</vt:lpstr>
      <vt:lpstr>Office 主题​​</vt:lpstr>
      <vt:lpstr>Equation</vt:lpstr>
      <vt:lpstr>Visio</vt:lpstr>
      <vt:lpstr>公式</vt:lpstr>
      <vt:lpstr>PowerPoint 演示文稿</vt:lpstr>
      <vt:lpstr>信号调制解调电路</vt:lpstr>
      <vt:lpstr>本章知识点</vt:lpstr>
      <vt:lpstr>信号调制解调电路</vt:lpstr>
      <vt:lpstr>信号调制解调电路</vt:lpstr>
      <vt:lpstr>信号调制解调电路</vt:lpstr>
      <vt:lpstr>4.1  调幅式测量电路</vt:lpstr>
      <vt:lpstr>4.1.1调幅原理与方法</vt:lpstr>
      <vt:lpstr>1、调幅信号的一般表达式</vt:lpstr>
      <vt:lpstr>1、调幅信号的一般表达式</vt:lpstr>
      <vt:lpstr>2、传感器调制</vt:lpstr>
      <vt:lpstr>通过交流供电实现调制</vt:lpstr>
      <vt:lpstr>用机械或光学的方法实现传感器调制</vt:lpstr>
      <vt:lpstr>3、电路调制</vt:lpstr>
      <vt:lpstr>3、电路调制</vt:lpstr>
      <vt:lpstr>3、电路调制</vt:lpstr>
      <vt:lpstr>4.1.2包络检波电路</vt:lpstr>
      <vt:lpstr>1、二极管检波-峰值检波</vt:lpstr>
      <vt:lpstr>2、精密检波电路</vt:lpstr>
      <vt:lpstr>2、精密检波电路</vt:lpstr>
      <vt:lpstr>2、精密检波电路</vt:lpstr>
      <vt:lpstr>2、精密检波电路</vt:lpstr>
      <vt:lpstr>PowerPoint 演示文稿</vt:lpstr>
      <vt:lpstr>PowerPoint 演示文稿</vt:lpstr>
      <vt:lpstr>2、精密检波电路</vt:lpstr>
      <vt:lpstr>4.1.3  相敏检波电路</vt:lpstr>
      <vt:lpstr>1、相敏检波的功用和原理</vt:lpstr>
      <vt:lpstr>1、相敏检波的功用和原理</vt:lpstr>
      <vt:lpstr>2、相乘式相敏检波电路</vt:lpstr>
      <vt:lpstr>2、相乘式相敏检波电路</vt:lpstr>
      <vt:lpstr>2、相乘式相敏检波电路</vt:lpstr>
      <vt:lpstr>3、相加式相敏检波电路</vt:lpstr>
      <vt:lpstr>3、相加式相敏检波电路</vt:lpstr>
      <vt:lpstr>3、相加式相敏检波电路</vt:lpstr>
      <vt:lpstr>3、相加式相敏检波电路</vt:lpstr>
      <vt:lpstr>3、相加式相敏检波电路</vt:lpstr>
      <vt:lpstr>3、相加式相敏检波电路</vt:lpstr>
      <vt:lpstr>3、相加式相敏检波电路</vt:lpstr>
      <vt:lpstr>3、相加式相敏检波电路</vt:lpstr>
      <vt:lpstr>3、相加式相敏检波电路</vt:lpstr>
      <vt:lpstr>4、精密整流型相敏检波电路</vt:lpstr>
      <vt:lpstr>6、相敏检波电路的选频与鉴相特性</vt:lpstr>
      <vt:lpstr>6、相敏检波电路的选频与鉴相特性</vt:lpstr>
      <vt:lpstr>6、相敏检波电路的选频与鉴相特性</vt:lpstr>
      <vt:lpstr>6、相敏检波电路的选频与鉴相特性</vt:lpstr>
      <vt:lpstr>6、相敏检波电路的选频与鉴相特性</vt:lpstr>
      <vt:lpstr>6、相敏检波电路的选频与鉴相特性</vt:lpstr>
      <vt:lpstr>6、相敏检波电路的选频与鉴相特性</vt:lpstr>
      <vt:lpstr>4.2  调频式测量电路</vt:lpstr>
      <vt:lpstr>4.2.1 调频原理与方法</vt:lpstr>
      <vt:lpstr>1、传感器调制</vt:lpstr>
      <vt:lpstr>1、传感器调制</vt:lpstr>
      <vt:lpstr>2、电路调制</vt:lpstr>
      <vt:lpstr>4.2.2   鉴频电路</vt:lpstr>
      <vt:lpstr>1、微分鉴频</vt:lpstr>
      <vt:lpstr>1、微分鉴频</vt:lpstr>
      <vt:lpstr>1、微分鉴频</vt:lpstr>
      <vt:lpstr>2、斜率鉴频</vt:lpstr>
      <vt:lpstr>3、数字式频率计</vt:lpstr>
      <vt:lpstr>4.3  调相式测量电路</vt:lpstr>
      <vt:lpstr>4.3.1   调相原理与方法</vt:lpstr>
      <vt:lpstr>1、传感器调制 </vt:lpstr>
      <vt:lpstr>1、传感器调制 </vt:lpstr>
      <vt:lpstr>1、传感器调制 </vt:lpstr>
      <vt:lpstr>2、电路调制</vt:lpstr>
      <vt:lpstr>2、电路调制</vt:lpstr>
      <vt:lpstr>4.3.2   鉴相电路</vt:lpstr>
      <vt:lpstr>1、乘法器鉴相</vt:lpstr>
      <vt:lpstr>2、相敏检波电路鉴相</vt:lpstr>
      <vt:lpstr>2、相敏检波电路检相</vt:lpstr>
      <vt:lpstr>2、相敏检波电路检相</vt:lpstr>
      <vt:lpstr>3、通过相位—脉宽变换鉴相</vt:lpstr>
      <vt:lpstr>3、通过相位—脉宽变换鉴相</vt:lpstr>
      <vt:lpstr>4、脉冲采样式鉴相</vt:lpstr>
      <vt:lpstr>4.4  脉冲调制式测量电路</vt:lpstr>
      <vt:lpstr>4.4.1 脉冲调制原理与方法</vt:lpstr>
      <vt:lpstr>1、传感器调制</vt:lpstr>
      <vt:lpstr>2、电路调制</vt:lpstr>
      <vt:lpstr>2、电路调制</vt:lpstr>
      <vt:lpstr>4.4.2脉冲调制信号的解调</vt:lpstr>
      <vt:lpstr>4.4.3脉冲调制测量电路应用举例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yangying</dc:creator>
  <cp:lastModifiedBy>Administrator</cp:lastModifiedBy>
  <cp:revision>128</cp:revision>
  <dcterms:created xsi:type="dcterms:W3CDTF">2016-11-14T01:43:49Z</dcterms:created>
  <dcterms:modified xsi:type="dcterms:W3CDTF">2024-12-21T12:41:02Z</dcterms:modified>
</cp:coreProperties>
</file>