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Default Extension="vsdx" ContentType="application/vnd.ms-visio.drawing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76"/>
  </p:notesMasterIdLst>
  <p:handoutMasterIdLst>
    <p:handoutMasterId r:id="rId77"/>
  </p:handoutMasterIdLst>
  <p:sldIdLst>
    <p:sldId id="506" r:id="rId3"/>
    <p:sldId id="314" r:id="rId4"/>
    <p:sldId id="258" r:id="rId5"/>
    <p:sldId id="673" r:id="rId6"/>
    <p:sldId id="674" r:id="rId7"/>
    <p:sldId id="675" r:id="rId8"/>
    <p:sldId id="676" r:id="rId9"/>
    <p:sldId id="677" r:id="rId10"/>
    <p:sldId id="679" r:id="rId11"/>
    <p:sldId id="680" r:id="rId12"/>
    <p:sldId id="681" r:id="rId13"/>
    <p:sldId id="682" r:id="rId14"/>
    <p:sldId id="683" r:id="rId15"/>
    <p:sldId id="685" r:id="rId16"/>
    <p:sldId id="688" r:id="rId17"/>
    <p:sldId id="689" r:id="rId18"/>
    <p:sldId id="690" r:id="rId19"/>
    <p:sldId id="691" r:id="rId20"/>
    <p:sldId id="692" r:id="rId21"/>
    <p:sldId id="786" r:id="rId22"/>
    <p:sldId id="697" r:id="rId23"/>
    <p:sldId id="698" r:id="rId24"/>
    <p:sldId id="699" r:id="rId25"/>
    <p:sldId id="700" r:id="rId26"/>
    <p:sldId id="701" r:id="rId27"/>
    <p:sldId id="703" r:id="rId28"/>
    <p:sldId id="704" r:id="rId29"/>
    <p:sldId id="705" r:id="rId30"/>
    <p:sldId id="707" r:id="rId31"/>
    <p:sldId id="708" r:id="rId32"/>
    <p:sldId id="709" r:id="rId33"/>
    <p:sldId id="778" r:id="rId34"/>
    <p:sldId id="779" r:id="rId35"/>
    <p:sldId id="780" r:id="rId36"/>
    <p:sldId id="798" r:id="rId37"/>
    <p:sldId id="799" r:id="rId38"/>
    <p:sldId id="800" r:id="rId39"/>
    <p:sldId id="801" r:id="rId40"/>
    <p:sldId id="802" r:id="rId41"/>
    <p:sldId id="711" r:id="rId42"/>
    <p:sldId id="787" r:id="rId43"/>
    <p:sldId id="713" r:id="rId44"/>
    <p:sldId id="788" r:id="rId45"/>
    <p:sldId id="715" r:id="rId46"/>
    <p:sldId id="716" r:id="rId47"/>
    <p:sldId id="717" r:id="rId48"/>
    <p:sldId id="790" r:id="rId49"/>
    <p:sldId id="791" r:id="rId50"/>
    <p:sldId id="789" r:id="rId51"/>
    <p:sldId id="720" r:id="rId52"/>
    <p:sldId id="721" r:id="rId53"/>
    <p:sldId id="782" r:id="rId54"/>
    <p:sldId id="783" r:id="rId55"/>
    <p:sldId id="723" r:id="rId56"/>
    <p:sldId id="724" r:id="rId57"/>
    <p:sldId id="793" r:id="rId58"/>
    <p:sldId id="792" r:id="rId59"/>
    <p:sldId id="794" r:id="rId60"/>
    <p:sldId id="795" r:id="rId61"/>
    <p:sldId id="725" r:id="rId62"/>
    <p:sldId id="785" r:id="rId63"/>
    <p:sldId id="727" r:id="rId64"/>
    <p:sldId id="796" r:id="rId65"/>
    <p:sldId id="728" r:id="rId66"/>
    <p:sldId id="729" r:id="rId67"/>
    <p:sldId id="784" r:id="rId68"/>
    <p:sldId id="797" r:id="rId69"/>
    <p:sldId id="730" r:id="rId70"/>
    <p:sldId id="731" r:id="rId71"/>
    <p:sldId id="732" r:id="rId72"/>
    <p:sldId id="733" r:id="rId73"/>
    <p:sldId id="734" r:id="rId74"/>
    <p:sldId id="735" r:id="rId75"/>
  </p:sldIdLst>
  <p:sldSz cx="9144000" cy="6858000" type="screen4x3"/>
  <p:notesSz cx="6858000" cy="9144000"/>
  <p:custDataLst>
    <p:tags r:id="rId78"/>
  </p:custDataLst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220" userDrawn="1">
          <p15:clr>
            <a:srgbClr val="A4A3A4"/>
          </p15:clr>
        </p15:guide>
        <p15:guide id="2" pos="29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204"/>
    <p:restoredTop sz="94660"/>
  </p:normalViewPr>
  <p:slideViewPr>
    <p:cSldViewPr showGuides="1">
      <p:cViewPr varScale="1">
        <p:scale>
          <a:sx n="70" d="100"/>
          <a:sy n="70" d="100"/>
        </p:scale>
        <p:origin x="-912" y="-96"/>
      </p:cViewPr>
      <p:guideLst>
        <p:guide orient="horz" pos="2220"/>
        <p:guide pos="290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-1169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ags" Target="tags/tag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4" Type="http://schemas.openxmlformats.org/officeDocument/2006/relationships/image" Target="../media/image5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4" Type="http://schemas.openxmlformats.org/officeDocument/2006/relationships/image" Target="../media/image6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image" Target="../media/image95.emf"/><Relationship Id="rId1" Type="http://schemas.openxmlformats.org/officeDocument/2006/relationships/image" Target="../media/image94.emf"/><Relationship Id="rId4" Type="http://schemas.openxmlformats.org/officeDocument/2006/relationships/image" Target="../media/image97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>
                <a:ea typeface="黑体" panose="02010609060101010101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>
                <a:ea typeface="黑体" panose="02010609060101010101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64B42E-17C9-46D3-AB25-7146AD16FEA1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2024/10/21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>
                <a:ea typeface="黑体" panose="02010609060101010101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noProof="1">
                <a:ea typeface="黑体" panose="02010609060101010101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8A654F-CA1E-4AD2-A866-EDB8FCDF5653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页眉占位符 4300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1" name="日期占位符 430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幻灯片图像占位符 4301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581" name="文本占位符 4301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</a:rPr>
              <a:t>第五级</a:t>
            </a:r>
          </a:p>
        </p:txBody>
      </p:sp>
      <p:sp>
        <p:nvSpPr>
          <p:cNvPr id="43014" name="页脚占位符 4301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hangingPunct="1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5" name="灯片编号占位符 43014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 eaLnBrk="1" hangingPunct="1"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A1B26B-1BAB-4FE6-A828-6E3899BEA92C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2" name="备注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204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" altLang="en-US" sz="1200" dirty="0"/>
              <a:pPr lvl="0" algn="r" eaLnBrk="1" hangingPunct="1"/>
              <a:t>6</a:t>
            </a:fld>
            <a:endParaRPr lang="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7B450D-BA40-4B72-86A1-D2086AB9BD14}" type="slidenum">
              <a:rPr kumimoji="0" lang="zh-CN" altLang="en-US" b="0" i="0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A055C5-6D6C-4B64-BAF9-A555D8A3E863}" type="slidenum">
              <a:rPr kumimoji="0" lang="zh-CN" altLang="en-US" b="0" i="0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F13628-1440-4180-AA39-19EAC87A339C}" type="slidenum">
              <a:rPr kumimoji="0" lang="zh-CN" altLang="en-US" b="0" i="0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73399D-5A6E-4A20-B1D5-D278F17D91E4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2024/10/21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3014F7-A354-4008-BF3F-4BD5CC076646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7B450D-BA40-4B72-86A1-D2086AB9BD14}" type="slidenum">
              <a:rPr kumimoji="0" lang="zh-CN" altLang="en-US" b="0" i="0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73399D-5A6E-4A20-B1D5-D278F17D91E4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2024/10/21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3014F7-A354-4008-BF3F-4BD5CC076646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05F318-1F1A-4E3A-ADE2-A52F3FCB9E4A}" type="slidenum">
              <a:rPr kumimoji="0" lang="zh-CN" altLang="en-US" b="0" i="0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E982D8-52A8-4A99-8B8D-A2F88A52CC59}" type="slidenum">
              <a:rPr kumimoji="0" lang="zh-CN" altLang="en-US" b="0" i="0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61145B5-A4E7-4876-B2A5-7DA603E8CFB1}" type="slidenum">
              <a:rPr kumimoji="0" lang="zh-CN" altLang="en-US" b="0" i="0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F87D20-E9B1-4222-916B-C3697966115E}" type="slidenum">
              <a:rPr kumimoji="0" lang="zh-CN" altLang="en-US" b="0" i="0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38A6CB-ED95-4996-8C76-AB00521FE30B}" type="slidenum">
              <a:rPr kumimoji="0" lang="zh-CN" altLang="en-US" b="0" i="0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73399D-5A6E-4A20-B1D5-D278F17D91E4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2024/10/21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3014F7-A354-4008-BF3F-4BD5CC076646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8DB922-05C7-4B88-8217-EC6E434C92F8}" type="slidenum">
              <a:rPr kumimoji="0" lang="zh-CN" altLang="en-US" b="0" i="0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F79E0F-37C8-4620-B13C-90AEB8271741}" type="slidenum">
              <a:rPr kumimoji="0" lang="zh-CN" altLang="en-US" b="0" i="0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FA055C5-6D6C-4B64-BAF9-A555D8A3E863}" type="slidenum">
              <a:rPr kumimoji="0" lang="zh-CN" altLang="en-US" b="0" i="0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F13628-1440-4180-AA39-19EAC87A339C}" type="slidenum">
              <a:rPr kumimoji="0" lang="zh-CN" altLang="en-US" b="0" i="0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73399D-5A6E-4A20-B1D5-D278F17D91E4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2024/10/21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3014F7-A354-4008-BF3F-4BD5CC076646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05F318-1F1A-4E3A-ADE2-A52F3FCB9E4A}" type="slidenum">
              <a:rPr kumimoji="0" lang="zh-CN" altLang="en-US" b="0" i="0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E982D8-52A8-4A99-8B8D-A2F88A52CC59}" type="slidenum">
              <a:rPr kumimoji="0" lang="zh-CN" altLang="en-US" b="0" i="0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61145B5-A4E7-4876-B2A5-7DA603E8CFB1}" type="slidenum">
              <a:rPr kumimoji="0" lang="zh-CN" altLang="en-US" b="0" i="0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F87D20-E9B1-4222-916B-C3697966115E}" type="slidenum">
              <a:rPr kumimoji="0" lang="zh-CN" altLang="en-US" b="0" i="0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38A6CB-ED95-4996-8C76-AB00521FE30B}" type="slidenum">
              <a:rPr kumimoji="0" lang="zh-CN" altLang="en-US" b="0" i="0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  <a:p>
            <a:pPr lvl="1" fontAlgn="base"/>
            <a:r>
              <a:rPr lang="zh-CN" altLang="en-US" strike="noStrike" noProof="1" smtClean="0"/>
              <a:t>第二级</a:t>
            </a:r>
          </a:p>
          <a:p>
            <a:pPr lvl="2" fontAlgn="base"/>
            <a:r>
              <a:rPr lang="zh-CN" altLang="en-US" strike="noStrike" noProof="1" smtClean="0"/>
              <a:t>第三级</a:t>
            </a:r>
          </a:p>
          <a:p>
            <a:pPr lvl="3" fontAlgn="base"/>
            <a:r>
              <a:rPr lang="zh-CN" altLang="en-US" strike="noStrike" noProof="1" smtClean="0"/>
              <a:t>第四级</a:t>
            </a:r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8DB922-05C7-4B88-8217-EC6E434C92F8}" type="slidenum">
              <a:rPr kumimoji="0" lang="zh-CN" altLang="en-US" b="0" i="0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>
                <a:ea typeface="黑体" panose="02010609060101010101" pitchFamily="49" charset="-122"/>
              </a:defRPr>
            </a:lvl1pPr>
          </a:lstStyle>
          <a:p>
            <a:pPr marL="0" marR="0" indent="0" algn="l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indent="0" defTabSz="914400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3F79E0F-37C8-4620-B13C-90AEB8271741}" type="slidenum">
              <a:rPr kumimoji="0" lang="zh-CN" altLang="en-US" b="0" i="0" strike="noStrike" kern="1200" cap="none" spc="0" normalizeH="0" baseline="0" noProof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indent="0" defTabSz="914400" rtl="0" fontAlgn="base" latinLnBrk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b="0" i="0" strike="noStrike" kern="1200" cap="none" spc="0" normalizeH="0" baseline="0" noProof="1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73399D-5A6E-4A20-B1D5-D278F17D91E4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2024/10/21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defRPr sz="1400" noProof="1"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defRPr sz="14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3014F7-A354-4008-BF3F-4BD5CC076646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hangingPunct="1"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73399D-5A6E-4A20-B1D5-D278F17D91E4}" type="datetime1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2024/10/21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 eaLnBrk="1" hangingPunct="1">
              <a:defRPr sz="1400" noProof="1">
                <a:ea typeface="黑体" panose="02010609060101010101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hangingPunct="1">
              <a:defRPr sz="14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3014F7-A354-4008-BF3F-4BD5CC076646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黑体" panose="02010609060101010101" pitchFamily="49" charset="-122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27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32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34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4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__11111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57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61.bin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oleObject" Target="../embeddings/oleObject67.bin"/><Relationship Id="rId4" Type="http://schemas.openxmlformats.org/officeDocument/2006/relationships/oleObject" Target="../embeddings/oleObject66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70.bin"/><Relationship Id="rId4" Type="http://schemas.openxmlformats.org/officeDocument/2006/relationships/oleObject" Target="../embeddings/oleObject69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73.bin"/><Relationship Id="rId4" Type="http://schemas.openxmlformats.org/officeDocument/2006/relationships/oleObject" Target="../embeddings/oleObject72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5" Type="http://schemas.openxmlformats.org/officeDocument/2006/relationships/oleObject" Target="../embeddings/oleObject76.bin"/><Relationship Id="rId4" Type="http://schemas.openxmlformats.org/officeDocument/2006/relationships/oleObject" Target="../embeddings/oleObject75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oleObject79.bin"/><Relationship Id="rId4" Type="http://schemas.openxmlformats.org/officeDocument/2006/relationships/oleObject" Target="../embeddings/oleObject78.bin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82.bin"/><Relationship Id="rId5" Type="http://schemas.openxmlformats.org/officeDocument/2006/relationships/oleObject" Target="../embeddings/oleObject81.bin"/><Relationship Id="rId4" Type="http://schemas.openxmlformats.org/officeDocument/2006/relationships/oleObject" Target="../embeddings/oleObject80.bin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86.bin"/><Relationship Id="rId5" Type="http://schemas.openxmlformats.org/officeDocument/2006/relationships/oleObject" Target="../embeddings/oleObject85.bin"/><Relationship Id="rId4" Type="http://schemas.openxmlformats.org/officeDocument/2006/relationships/oleObject" Target="../embeddings/oleObject8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5425"/>
            <a:ext cx="8229600" cy="609600"/>
          </a:xfrm>
          <a:ln>
            <a:miter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/>
            </a:r>
            <a:b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</a:b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/>
            </a:r>
            <a:b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</a:b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第 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5 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章  </a:t>
            </a: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Z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j-cs"/>
              </a:rPr>
              <a:t>变换与传递函数</a:t>
            </a:r>
            <a:endParaRPr kumimoji="0" lang="en-US" altLang="zh-CN" sz="36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  <a:cs typeface="+mj-cs"/>
            </a:endParaRPr>
          </a:p>
        </p:txBody>
      </p:sp>
      <p:sp>
        <p:nvSpPr>
          <p:cNvPr id="2" name="Rectangle 3"/>
          <p:cNvSpPr>
            <a:spLocks noGrp="1"/>
          </p:cNvSpPr>
          <p:nvPr>
            <p:ph idx="1"/>
          </p:nvPr>
        </p:nvSpPr>
        <p:spPr>
          <a:xfrm>
            <a:off x="722313" y="1728788"/>
            <a:ext cx="7772400" cy="4510087"/>
          </a:xfrm>
          <a:ln/>
        </p:spPr>
        <p:txBody>
          <a:bodyPr wrap="square" lIns="91440" tIns="45720" rIns="91440" bIns="45720" anchor="t" anchorCtr="0"/>
          <a:lstStyle/>
          <a:p>
            <a:pPr>
              <a:buNone/>
            </a:pPr>
            <a:r>
              <a:rPr lang="en-US" altLang="zh-CN" b="1" dirty="0"/>
              <a:t>5.1  z</a:t>
            </a:r>
            <a:r>
              <a:rPr lang="zh-CN" altLang="en-US" b="1" dirty="0"/>
              <a:t>变换基础知识</a:t>
            </a:r>
          </a:p>
          <a:p>
            <a:pPr>
              <a:buNone/>
            </a:pPr>
            <a:r>
              <a:rPr lang="en-US" altLang="zh-CN" b="1" dirty="0"/>
              <a:t>5.2 </a:t>
            </a:r>
            <a:r>
              <a:rPr lang="zh-CN" altLang="en-US" b="1" dirty="0"/>
              <a:t>传递函数</a:t>
            </a:r>
          </a:p>
          <a:p>
            <a:pPr>
              <a:buNone/>
            </a:pPr>
            <a:r>
              <a:rPr lang="en-US" altLang="zh-CN" b="1" dirty="0"/>
              <a:t>5.3  </a:t>
            </a:r>
            <a:r>
              <a:rPr lang="zh-CN" altLang="en-US" b="1" dirty="0"/>
              <a:t>逆</a:t>
            </a:r>
            <a:r>
              <a:rPr lang="en-US" altLang="zh-CN" b="1" dirty="0"/>
              <a:t>z</a:t>
            </a:r>
            <a:r>
              <a:rPr lang="zh-CN" altLang="en-US" b="1" dirty="0"/>
              <a:t>变换</a:t>
            </a:r>
          </a:p>
          <a:p>
            <a:pPr>
              <a:buNone/>
            </a:pPr>
            <a:r>
              <a:rPr lang="en-US" altLang="zh-CN" b="1" dirty="0"/>
              <a:t>5.4  </a:t>
            </a:r>
            <a:r>
              <a:rPr lang="zh-CN" altLang="en-US" b="1" dirty="0"/>
              <a:t>传递函数与稳定性的关系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116632"/>
            <a:ext cx="8136904" cy="1655762"/>
          </a:xfrm>
        </p:spPr>
        <p:txBody>
          <a:bodyPr/>
          <a:lstStyle/>
          <a:p>
            <a:pPr algn="l"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zh-CN" sz="2400" b="1" dirty="0" smtClean="0">
                <a:solidFill>
                  <a:srgbClr val="FF0000"/>
                </a:solidFill>
              </a:rPr>
              <a:t>时移特性</a:t>
            </a:r>
            <a:endParaRPr lang="en-US" altLang="zh-CN" sz="2400" b="1" dirty="0" smtClean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2400" dirty="0" smtClean="0"/>
              <a:t>       </a:t>
            </a:r>
            <a:r>
              <a:rPr lang="zh-CN" altLang="zh-CN" sz="2400" dirty="0" smtClean="0"/>
              <a:t>由例</a:t>
            </a:r>
            <a:r>
              <a:rPr lang="en-US" altLang="zh-CN" sz="2400" dirty="0" smtClean="0"/>
              <a:t>5-2</a:t>
            </a:r>
            <a:r>
              <a:rPr lang="zh-CN" altLang="zh-CN" sz="2400" dirty="0" smtClean="0"/>
              <a:t>可知，当</a:t>
            </a:r>
            <a:r>
              <a:rPr lang="zh-TW" altLang="zh-CN" sz="2400" dirty="0" smtClean="0"/>
              <a:t> </a:t>
            </a:r>
            <a:r>
              <a:rPr lang="el-GR" altLang="zh-TW" sz="2400" dirty="0" smtClean="0"/>
              <a:t>δ</a:t>
            </a:r>
            <a:r>
              <a:rPr lang="en-US" altLang="zh-TW" sz="2400" dirty="0" smtClean="0"/>
              <a:t>[n]</a:t>
            </a:r>
            <a:r>
              <a:rPr lang="zh-CN" altLang="zh-CN" sz="2400" dirty="0" smtClean="0"/>
              <a:t>时移一个采样值为</a:t>
            </a:r>
            <a:r>
              <a:rPr lang="el-GR" altLang="zh-CN" sz="2400" dirty="0" smtClean="0"/>
              <a:t>δ</a:t>
            </a:r>
            <a:r>
              <a:rPr lang="en-US" altLang="zh-CN" sz="2400" dirty="0" smtClean="0"/>
              <a:t>[n-1]</a:t>
            </a:r>
            <a:r>
              <a:rPr lang="zh-TW" altLang="zh-CN" sz="2400" dirty="0" smtClean="0"/>
              <a:t> </a:t>
            </a:r>
            <a:r>
              <a:rPr lang="zh-CN" altLang="zh-CN" sz="2400" dirty="0" smtClean="0"/>
              <a:t>时，其</a:t>
            </a:r>
            <a:r>
              <a:rPr lang="en-US" altLang="zh-CN" sz="2400" dirty="0" smtClean="0"/>
              <a:t>z</a:t>
            </a:r>
            <a:r>
              <a:rPr lang="zh-CN" altLang="zh-CN" sz="2400" dirty="0" smtClean="0"/>
              <a:t>变换的结果从</a:t>
            </a:r>
            <a:r>
              <a:rPr lang="en-US" altLang="zh-CN" sz="2400" dirty="0" smtClean="0"/>
              <a:t>1</a:t>
            </a:r>
            <a:r>
              <a:rPr lang="zh-CN" altLang="zh-CN" sz="2400" dirty="0" smtClean="0"/>
              <a:t>变为</a:t>
            </a:r>
            <a:r>
              <a:rPr lang="en-US" altLang="zh-CN" sz="2400" dirty="0" smtClean="0"/>
              <a:t>z</a:t>
            </a:r>
            <a:r>
              <a:rPr lang="en-US" altLang="zh-CN" sz="2400" baseline="30000" dirty="0" smtClean="0"/>
              <a:t>-1</a:t>
            </a:r>
            <a:r>
              <a:rPr lang="zh-TW" altLang="zh-CN" sz="2400" dirty="0" smtClean="0"/>
              <a:t> 。</a:t>
            </a:r>
            <a:endParaRPr lang="en-US" altLang="zh-TW" sz="2400" dirty="0" smtClean="0"/>
          </a:p>
          <a:p>
            <a:pPr algn="l">
              <a:lnSpc>
                <a:spcPct val="150000"/>
              </a:lnSpc>
            </a:pPr>
            <a:r>
              <a:rPr lang="en-US" altLang="zh-TW" sz="2400" dirty="0" smtClean="0"/>
              <a:t>     </a:t>
            </a:r>
            <a:r>
              <a:rPr lang="zh-TW" altLang="zh-CN" sz="2400" dirty="0" smtClean="0"/>
              <a:t>设</a:t>
            </a:r>
            <a:r>
              <a:rPr lang="en-US" altLang="zh-CN" sz="2400" dirty="0" smtClean="0"/>
              <a:t>x(z)</a:t>
            </a:r>
            <a:r>
              <a:rPr lang="zh-TW" altLang="zh-CN" sz="2400" dirty="0" smtClean="0"/>
              <a:t>是序列</a:t>
            </a:r>
            <a:r>
              <a:rPr lang="en-US" altLang="zh-CN" sz="2400" dirty="0" smtClean="0"/>
              <a:t>x[n]</a:t>
            </a:r>
            <a:r>
              <a:rPr lang="zh-CN" altLang="zh-CN" sz="2400" dirty="0" smtClean="0"/>
              <a:t>的</a:t>
            </a:r>
            <a:r>
              <a:rPr lang="en-US" altLang="zh-CN" sz="2400" dirty="0" smtClean="0"/>
              <a:t>z</a:t>
            </a:r>
            <a:r>
              <a:rPr lang="zh-CN" altLang="zh-CN" sz="2400" dirty="0" smtClean="0"/>
              <a:t>变换，</a:t>
            </a:r>
            <a:r>
              <a:rPr lang="en-US" altLang="zh-CN" sz="2400" dirty="0" smtClean="0"/>
              <a:t>n=0</a:t>
            </a:r>
            <a:r>
              <a:rPr lang="zh-CN" altLang="zh-CN" sz="2400" dirty="0" smtClean="0"/>
              <a:t>以前均</a:t>
            </a:r>
            <a:r>
              <a:rPr lang="zh-TW" altLang="zh-CN" sz="2400" dirty="0" smtClean="0"/>
              <a:t>为零</a:t>
            </a:r>
            <a:r>
              <a:rPr lang="zh-CN" altLang="zh-CN" sz="2400" dirty="0" smtClean="0"/>
              <a:t>，时移</a:t>
            </a:r>
            <a:r>
              <a:rPr lang="zh-TW" altLang="zh-CN" sz="2400" dirty="0" smtClean="0"/>
              <a:t>信号</a:t>
            </a:r>
            <a:r>
              <a:rPr lang="en-US" altLang="zh-CN" sz="2400" dirty="0" smtClean="0"/>
              <a:t>x[n-l</a:t>
            </a:r>
            <a:r>
              <a:rPr lang="zh-CN" altLang="zh-CN" sz="2400" dirty="0" smtClean="0"/>
              <a:t>］</a:t>
            </a:r>
            <a:r>
              <a:rPr lang="zh-TW" altLang="zh-CN" sz="2400" dirty="0" smtClean="0"/>
              <a:t>的</a:t>
            </a:r>
            <a:r>
              <a:rPr lang="en-US" altLang="zh-CN" sz="2400" dirty="0" smtClean="0"/>
              <a:t>z</a:t>
            </a:r>
            <a:r>
              <a:rPr lang="zh-TW" altLang="zh-CN" sz="2400" dirty="0" smtClean="0"/>
              <a:t>变换，由定义</a:t>
            </a:r>
            <a:r>
              <a:rPr lang="zh-CN" altLang="zh-CN" sz="2400" dirty="0" smtClean="0"/>
              <a:t>可</a:t>
            </a:r>
            <a:r>
              <a:rPr lang="zh-TW" altLang="zh-CN" sz="2400" dirty="0" smtClean="0"/>
              <a:t>知为：</a:t>
            </a:r>
            <a:endParaRPr lang="en-US" altLang="zh-TW" sz="2400" dirty="0" smtClean="0"/>
          </a:p>
          <a:p>
            <a:pPr algn="l">
              <a:lnSpc>
                <a:spcPct val="150000"/>
              </a:lnSpc>
            </a:pPr>
            <a:endParaRPr lang="en-US" altLang="zh-CN" sz="2400" dirty="0" smtClean="0"/>
          </a:p>
          <a:p>
            <a:pPr algn="l">
              <a:lnSpc>
                <a:spcPct val="150000"/>
              </a:lnSpc>
            </a:pPr>
            <a:r>
              <a:rPr lang="zh-CN" altLang="en-US" sz="2400" dirty="0" smtClean="0"/>
              <a:t>令</a:t>
            </a:r>
            <a:r>
              <a:rPr lang="en-US" altLang="zh-CN" sz="2400" dirty="0" smtClean="0"/>
              <a:t>m=n-1,n=m+1,</a:t>
            </a:r>
          </a:p>
          <a:p>
            <a:pPr algn="l">
              <a:lnSpc>
                <a:spcPct val="150000"/>
              </a:lnSpc>
            </a:pPr>
            <a:endParaRPr lang="en-US" altLang="zh-CN" sz="2400" dirty="0" smtClean="0"/>
          </a:p>
          <a:p>
            <a:pPr algn="l">
              <a:lnSpc>
                <a:spcPct val="150000"/>
              </a:lnSpc>
            </a:pPr>
            <a:endParaRPr lang="en-US" altLang="zh-CN" sz="2400" dirty="0" smtClean="0"/>
          </a:p>
          <a:p>
            <a:pPr algn="l">
              <a:lnSpc>
                <a:spcPct val="150000"/>
              </a:lnSpc>
            </a:pPr>
            <a:r>
              <a:rPr lang="zh-CN" altLang="en-US" sz="2400" dirty="0" smtClean="0"/>
              <a:t>推广：</a:t>
            </a:r>
            <a:endParaRPr lang="en-US" altLang="zh-CN" sz="2400" dirty="0" smtClean="0"/>
          </a:p>
          <a:p>
            <a:pPr algn="l">
              <a:lnSpc>
                <a:spcPct val="150000"/>
              </a:lnSpc>
            </a:pPr>
            <a:endParaRPr lang="en-US" altLang="zh-CN" sz="2400" dirty="0" smtClean="0"/>
          </a:p>
          <a:p>
            <a:pPr algn="l">
              <a:lnSpc>
                <a:spcPct val="150000"/>
              </a:lnSpc>
            </a:pPr>
            <a:endParaRPr lang="zh-CN" altLang="zh-CN" sz="2400" dirty="0" smtClean="0"/>
          </a:p>
          <a:p>
            <a:endParaRPr lang="zh-CN" altLang="en-US" dirty="0"/>
          </a:p>
        </p:txBody>
      </p:sp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3489" name="Object 1"/>
          <p:cNvGraphicFramePr>
            <a:graphicFrameLocks noChangeAspect="1"/>
          </p:cNvGraphicFramePr>
          <p:nvPr/>
        </p:nvGraphicFramePr>
        <p:xfrm>
          <a:off x="2987824" y="2996952"/>
          <a:ext cx="2128236" cy="720080"/>
        </p:xfrm>
        <a:graphic>
          <a:graphicData uri="http://schemas.openxmlformats.org/presentationml/2006/ole">
            <p:oleObj spid="_x0000_s63489" r:id="rId3" imgW="1269720" imgH="431640" progId="Equation.3">
              <p:embed/>
            </p:oleObj>
          </a:graphicData>
        </a:graphic>
      </p:graphicFrame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3059832" y="3645024"/>
          <a:ext cx="2056229" cy="720080"/>
        </p:xfrm>
        <a:graphic>
          <a:graphicData uri="http://schemas.openxmlformats.org/presentationml/2006/ole">
            <p:oleObj spid="_x0000_s63491" r:id="rId4" imgW="1231560" imgH="431640" progId="Equation.3">
              <p:embed/>
            </p:oleObj>
          </a:graphicData>
        </a:graphic>
      </p:graphicFrame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2555776" y="4725144"/>
          <a:ext cx="4840539" cy="720080"/>
        </p:xfrm>
        <a:graphic>
          <a:graphicData uri="http://schemas.openxmlformats.org/presentationml/2006/ole">
            <p:oleObj spid="_x0000_s63493" r:id="rId5" imgW="2882880" imgH="431640" progId="Equation.3">
              <p:embed/>
            </p:oleObj>
          </a:graphicData>
        </a:graphic>
      </p:graphicFrame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2555776" y="5805264"/>
          <a:ext cx="3066341" cy="504056"/>
        </p:xfrm>
        <a:graphic>
          <a:graphicData uri="http://schemas.openxmlformats.org/presentationml/2006/ole">
            <p:oleObj spid="_x0000_s63497" r:id="rId6" imgW="1396800" imgH="228600" progId="Equation.3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/>
          </p:nvPr>
        </p:nvSpPr>
        <p:spPr>
          <a:xfrm>
            <a:off x="388938" y="36513"/>
            <a:ext cx="8229600" cy="1143000"/>
          </a:xfrm>
          <a:ln/>
        </p:spPr>
        <p:txBody>
          <a:bodyPr wrap="square" lIns="91440" tIns="45720" rIns="91440" bIns="45720" anchor="ctr" anchorCtr="0"/>
          <a:lstStyle/>
          <a:p>
            <a:r>
              <a:rPr lang="en-US" altLang="zh-CN" sz="3600" b="1" dirty="0"/>
              <a:t>5.2   </a:t>
            </a:r>
            <a:r>
              <a:rPr lang="zh-CN" altLang="en-US" sz="3600" b="1" dirty="0"/>
              <a:t>传递函数</a:t>
            </a:r>
          </a:p>
        </p:txBody>
      </p:sp>
      <p:sp>
        <p:nvSpPr>
          <p:cNvPr id="26626" name="Rectangle 3"/>
          <p:cNvSpPr>
            <a:spLocks noGrp="1"/>
          </p:cNvSpPr>
          <p:nvPr>
            <p:ph idx="1"/>
          </p:nvPr>
        </p:nvSpPr>
        <p:spPr>
          <a:xfrm>
            <a:off x="114300" y="1417638"/>
            <a:ext cx="8778875" cy="5334000"/>
          </a:xfrm>
          <a:ln/>
        </p:spPr>
        <p:txBody>
          <a:bodyPr wrap="square" lIns="91440" tIns="45720" rIns="91440" bIns="45720" anchor="t" anchorCtr="0"/>
          <a:lstStyle/>
          <a:p>
            <a:pPr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Tahoma" panose="020B0604030504040204" pitchFamily="34" charset="0"/>
              </a:rPr>
              <a:t>5.2.1 </a:t>
            </a:r>
            <a:r>
              <a:rPr lang="zh-CN" altLang="en-US" sz="2400" b="1" dirty="0">
                <a:solidFill>
                  <a:srgbClr val="990000"/>
                </a:solidFill>
                <a:latin typeface="Tahoma" panose="020B0604030504040204" pitchFamily="34" charset="0"/>
              </a:rPr>
              <a:t>传递函数的定义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sz="2400" b="1" dirty="0">
                <a:latin typeface="Tahoma" panose="020B0604030504040204" pitchFamily="34" charset="0"/>
              </a:rPr>
              <a:t> </a:t>
            </a:r>
            <a:r>
              <a:rPr lang="zh-CN" altLang="en-US" sz="2400" b="1" dirty="0">
                <a:latin typeface="Tahoma" panose="020B0604030504040204" pitchFamily="34" charset="0"/>
              </a:rPr>
              <a:t>若计算差分方程 </a:t>
            </a:r>
            <a:r>
              <a:rPr lang="en-US" altLang="zh-CN" sz="2400" b="1" dirty="0">
                <a:latin typeface="Tahoma" panose="020B0604030504040204" pitchFamily="34" charset="0"/>
              </a:rPr>
              <a:t>z </a:t>
            </a:r>
            <a:r>
              <a:rPr lang="zh-CN" altLang="en-US" sz="2400" b="1" dirty="0">
                <a:latin typeface="Tahoma" panose="020B0604030504040204" pitchFamily="34" charset="0"/>
              </a:rPr>
              <a:t>变换</a:t>
            </a:r>
            <a:r>
              <a:rPr lang="en-US" altLang="zh-CN" sz="2400" b="1" dirty="0">
                <a:latin typeface="Tahoma" panose="020B0604030504040204" pitchFamily="34" charset="0"/>
              </a:rPr>
              <a:t>, </a:t>
            </a:r>
            <a:r>
              <a:rPr lang="zh-CN" altLang="en-US" sz="2400" b="1" dirty="0">
                <a:latin typeface="Tahoma" panose="020B0604030504040204" pitchFamily="34" charset="0"/>
              </a:rPr>
              <a:t>则对方程中的每一项都要进行</a:t>
            </a:r>
            <a:r>
              <a:rPr lang="en-US" altLang="zh-CN" sz="2400" b="1" dirty="0">
                <a:latin typeface="Tahoma" panose="020B0604030504040204" pitchFamily="34" charset="0"/>
              </a:rPr>
              <a:t>z </a:t>
            </a:r>
            <a:r>
              <a:rPr lang="zh-CN" altLang="en-US" sz="2400" b="1" dirty="0">
                <a:latin typeface="Tahoma" panose="020B0604030504040204" pitchFamily="34" charset="0"/>
              </a:rPr>
              <a:t>变换。</a:t>
            </a:r>
          </a:p>
          <a:p>
            <a:pPr>
              <a:spcBef>
                <a:spcPct val="50000"/>
              </a:spcBef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  若     </a:t>
            </a:r>
            <a:r>
              <a:rPr lang="en-US" altLang="zh-CN" sz="2400" b="1" dirty="0">
                <a:latin typeface="Tahoma" panose="020B0604030504040204" pitchFamily="34" charset="0"/>
              </a:rPr>
              <a:t>Z{y[n]}=Y(z)            Z{y[n-2]} = </a:t>
            </a:r>
            <a:r>
              <a:rPr lang="en-US" altLang="zh-CN" sz="2400" b="1" dirty="0" smtClean="0">
                <a:latin typeface="Tahoma" panose="020B0604030504040204" pitchFamily="34" charset="0"/>
              </a:rPr>
              <a:t>z</a:t>
            </a:r>
            <a:r>
              <a:rPr lang="en-US" altLang="zh-CN" sz="2400" b="1" baseline="30000" dirty="0" smtClean="0">
                <a:latin typeface="Tahoma" panose="020B0604030504040204" pitchFamily="34" charset="0"/>
              </a:rPr>
              <a:t>-2 </a:t>
            </a:r>
            <a:r>
              <a:rPr lang="en-US" altLang="zh-CN" sz="2400" b="1" dirty="0">
                <a:latin typeface="Tahoma" panose="020B0604030504040204" pitchFamily="34" charset="0"/>
              </a:rPr>
              <a:t>Y(z)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sz="2400" b="1" dirty="0">
                <a:latin typeface="Tahoma" panose="020B0604030504040204" pitchFamily="34" charset="0"/>
              </a:rPr>
              <a:t>          Z{x[n]}=X(z)            Z{x[n-2]} = </a:t>
            </a:r>
            <a:r>
              <a:rPr lang="en-US" altLang="zh-CN" sz="2400" b="1" dirty="0" smtClean="0">
                <a:latin typeface="Tahoma" panose="020B0604030504040204" pitchFamily="34" charset="0"/>
              </a:rPr>
              <a:t>z</a:t>
            </a:r>
            <a:r>
              <a:rPr lang="en-US" altLang="zh-CN" sz="2400" b="1" baseline="30000" dirty="0" smtClean="0">
                <a:latin typeface="Tahoma" panose="020B0604030504040204" pitchFamily="34" charset="0"/>
              </a:rPr>
              <a:t>-2</a:t>
            </a:r>
            <a:r>
              <a:rPr lang="en-US" altLang="zh-CN" sz="2400" b="1" dirty="0" smtClean="0">
                <a:latin typeface="Tahoma" panose="020B0604030504040204" pitchFamily="34" charset="0"/>
              </a:rPr>
              <a:t> </a:t>
            </a:r>
            <a:r>
              <a:rPr lang="en-US" altLang="zh-CN" sz="2400" b="1" dirty="0">
                <a:latin typeface="Tahoma" panose="020B0604030504040204" pitchFamily="34" charset="0"/>
              </a:rPr>
              <a:t>X(z)</a:t>
            </a:r>
          </a:p>
          <a:p>
            <a:pPr>
              <a:spcBef>
                <a:spcPct val="50000"/>
              </a:spcBef>
              <a:buNone/>
            </a:pPr>
            <a:endParaRPr lang="zh-CN" altLang="en-US" sz="2400" b="1" dirty="0"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对差分方程每项 </a:t>
            </a:r>
            <a:r>
              <a:rPr lang="en-US" altLang="zh-CN" sz="2400" b="1" dirty="0">
                <a:latin typeface="Tahoma" panose="020B0604030504040204" pitchFamily="34" charset="0"/>
              </a:rPr>
              <a:t>z </a:t>
            </a:r>
            <a:r>
              <a:rPr lang="zh-CN" altLang="en-US" sz="2400" b="1" dirty="0">
                <a:latin typeface="Tahoma" panose="020B0604030504040204" pitchFamily="34" charset="0"/>
              </a:rPr>
              <a:t>变换后，</a:t>
            </a:r>
            <a:r>
              <a:rPr lang="en-US" altLang="zh-CN" sz="2400" b="1" dirty="0">
                <a:latin typeface="Tahoma" panose="020B0604030504040204" pitchFamily="34" charset="0"/>
              </a:rPr>
              <a:t>Z</a:t>
            </a:r>
            <a:r>
              <a:rPr lang="zh-CN" altLang="en-US" sz="2400" b="1" dirty="0">
                <a:latin typeface="Tahoma" panose="020B0604030504040204" pitchFamily="34" charset="0"/>
              </a:rPr>
              <a:t>域中的输入输出比为</a:t>
            </a:r>
          </a:p>
          <a:p>
            <a:pPr>
              <a:spcBef>
                <a:spcPct val="50000"/>
              </a:spcBef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            </a:t>
            </a:r>
          </a:p>
          <a:p>
            <a:pPr>
              <a:spcBef>
                <a:spcPct val="50000"/>
              </a:spcBef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                        </a:t>
            </a:r>
            <a:r>
              <a:rPr lang="en-US" altLang="zh-CN" sz="2400" b="1" dirty="0">
                <a:latin typeface="Tahoma" panose="020B0604030504040204" pitchFamily="34" charset="0"/>
              </a:rPr>
              <a:t>H(z)=                   =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sz="2400" b="1" dirty="0">
                <a:latin typeface="Tahoma" panose="020B0604030504040204" pitchFamily="34" charset="0"/>
              </a:rPr>
              <a:t> </a:t>
            </a:r>
          </a:p>
          <a:p>
            <a:pPr>
              <a:spcBef>
                <a:spcPct val="50000"/>
              </a:spcBef>
              <a:buNone/>
            </a:pPr>
            <a:r>
              <a:rPr lang="en-US" altLang="zh-CN" sz="2400" b="1" dirty="0">
                <a:latin typeface="Tahoma" panose="020B0604030504040204" pitchFamily="34" charset="0"/>
              </a:rPr>
              <a:t>     H(z)</a:t>
            </a:r>
            <a:r>
              <a:rPr lang="zh-CN" altLang="en-US" sz="2400" b="1" dirty="0">
                <a:latin typeface="Tahoma" panose="020B0604030504040204" pitchFamily="34" charset="0"/>
              </a:rPr>
              <a:t>称为传递函数</a:t>
            </a:r>
          </a:p>
        </p:txBody>
      </p:sp>
      <p:sp>
        <p:nvSpPr>
          <p:cNvPr id="26627" name="Text Box 4"/>
          <p:cNvSpPr txBox="1"/>
          <p:nvPr/>
        </p:nvSpPr>
        <p:spPr>
          <a:xfrm>
            <a:off x="3246755" y="5158105"/>
            <a:ext cx="1776095" cy="8655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输出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变换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输入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变换</a:t>
            </a:r>
          </a:p>
        </p:txBody>
      </p:sp>
      <p:sp>
        <p:nvSpPr>
          <p:cNvPr id="26628" name="Text Box 5"/>
          <p:cNvSpPr txBox="1"/>
          <p:nvPr/>
        </p:nvSpPr>
        <p:spPr>
          <a:xfrm>
            <a:off x="5435600" y="5083175"/>
            <a:ext cx="1371600" cy="8588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Y(z)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X(z)</a:t>
            </a:r>
          </a:p>
        </p:txBody>
      </p:sp>
      <p:sp>
        <p:nvSpPr>
          <p:cNvPr id="26629" name="Line 6"/>
          <p:cNvSpPr/>
          <p:nvPr/>
        </p:nvSpPr>
        <p:spPr>
          <a:xfrm flipV="1">
            <a:off x="3347720" y="5494020"/>
            <a:ext cx="1414145" cy="1968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30" name="Line 7"/>
          <p:cNvSpPr/>
          <p:nvPr/>
        </p:nvSpPr>
        <p:spPr>
          <a:xfrm>
            <a:off x="5549900" y="5444808"/>
            <a:ext cx="762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idx="1"/>
          </p:nvPr>
        </p:nvSpPr>
        <p:spPr>
          <a:xfrm>
            <a:off x="323850" y="457200"/>
            <a:ext cx="8240713" cy="5867400"/>
          </a:xfrm>
          <a:ln/>
        </p:spPr>
        <p:txBody>
          <a:bodyPr wrap="square" lIns="91440" tIns="45720" rIns="91440" bIns="45720" anchor="t" anchorCtr="0"/>
          <a:lstStyle/>
          <a:p>
            <a:pPr>
              <a:lnSpc>
                <a:spcPct val="120000"/>
              </a:lnSpc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对差分方程一般式：</a:t>
            </a:r>
          </a:p>
          <a:p>
            <a:pPr>
              <a:lnSpc>
                <a:spcPct val="120000"/>
              </a:lnSpc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      </a:t>
            </a:r>
            <a:r>
              <a:rPr lang="en-US" altLang="zh-CN" sz="2400" b="1" dirty="0">
                <a:latin typeface="Tahoma" panose="020B0604030504040204" pitchFamily="34" charset="0"/>
              </a:rPr>
              <a:t>a</a:t>
            </a:r>
            <a:r>
              <a:rPr lang="en-US" altLang="zh-CN" sz="2400" b="1" baseline="-25000" dirty="0">
                <a:latin typeface="Tahoma" panose="020B0604030504040204" pitchFamily="34" charset="0"/>
              </a:rPr>
              <a:t>0</a:t>
            </a:r>
            <a:r>
              <a:rPr lang="en-US" altLang="zh-CN" sz="2400" b="1" dirty="0">
                <a:latin typeface="Tahoma" panose="020B0604030504040204" pitchFamily="34" charset="0"/>
              </a:rPr>
              <a:t>y[n] + a</a:t>
            </a:r>
            <a:r>
              <a:rPr lang="en-US" altLang="zh-CN" sz="2400" b="1" baseline="-25000" dirty="0">
                <a:latin typeface="Tahoma" panose="020B0604030504040204" pitchFamily="34" charset="0"/>
              </a:rPr>
              <a:t>1</a:t>
            </a:r>
            <a:r>
              <a:rPr lang="en-US" altLang="zh-CN" sz="2400" b="1" dirty="0">
                <a:latin typeface="Tahoma" panose="020B0604030504040204" pitchFamily="34" charset="0"/>
              </a:rPr>
              <a:t>y[n-1] + … + a</a:t>
            </a:r>
            <a:r>
              <a:rPr lang="en-US" altLang="zh-CN" sz="2400" b="1" baseline="-25000" dirty="0">
                <a:latin typeface="Tahoma" panose="020B0604030504040204" pitchFamily="34" charset="0"/>
              </a:rPr>
              <a:t>N</a:t>
            </a:r>
            <a:r>
              <a:rPr lang="en-US" altLang="zh-CN" sz="2400" b="1" dirty="0">
                <a:latin typeface="Tahoma" panose="020B0604030504040204" pitchFamily="34" charset="0"/>
              </a:rPr>
              <a:t>y[n- N]</a:t>
            </a:r>
          </a:p>
          <a:p>
            <a:pPr>
              <a:lnSpc>
                <a:spcPct val="120000"/>
              </a:lnSpc>
              <a:buNone/>
            </a:pPr>
            <a:r>
              <a:rPr lang="en-US" altLang="zh-CN" sz="2400" b="1" dirty="0">
                <a:latin typeface="Tahoma" panose="020B0604030504040204" pitchFamily="34" charset="0"/>
              </a:rPr>
              <a:t>                    = b</a:t>
            </a:r>
            <a:r>
              <a:rPr lang="en-US" altLang="zh-CN" sz="2400" b="1" baseline="-25000" dirty="0">
                <a:latin typeface="Tahoma" panose="020B0604030504040204" pitchFamily="34" charset="0"/>
              </a:rPr>
              <a:t>0</a:t>
            </a:r>
            <a:r>
              <a:rPr lang="en-US" altLang="zh-CN" sz="2400" b="1" dirty="0">
                <a:latin typeface="Tahoma" panose="020B0604030504040204" pitchFamily="34" charset="0"/>
              </a:rPr>
              <a:t>x[n] + b</a:t>
            </a:r>
            <a:r>
              <a:rPr lang="en-US" altLang="zh-CN" sz="2400" b="1" baseline="-25000" dirty="0">
                <a:latin typeface="Tahoma" panose="020B0604030504040204" pitchFamily="34" charset="0"/>
              </a:rPr>
              <a:t>1</a:t>
            </a:r>
            <a:r>
              <a:rPr lang="en-US" altLang="zh-CN" sz="2400" b="1" dirty="0">
                <a:latin typeface="Tahoma" panose="020B0604030504040204" pitchFamily="34" charset="0"/>
              </a:rPr>
              <a:t>x[n-1] + … + b</a:t>
            </a:r>
            <a:r>
              <a:rPr lang="en-US" altLang="zh-CN" sz="2400" b="1" baseline="-25000" dirty="0">
                <a:latin typeface="Tahoma" panose="020B0604030504040204" pitchFamily="34" charset="0"/>
              </a:rPr>
              <a:t>M</a:t>
            </a:r>
            <a:r>
              <a:rPr lang="en-US" altLang="zh-CN" sz="2400" b="1" dirty="0">
                <a:latin typeface="Tahoma" panose="020B0604030504040204" pitchFamily="34" charset="0"/>
              </a:rPr>
              <a:t>x[n – M]</a:t>
            </a:r>
          </a:p>
          <a:p>
            <a:pPr>
              <a:lnSpc>
                <a:spcPct val="120000"/>
              </a:lnSpc>
              <a:buNone/>
            </a:pPr>
            <a:endParaRPr lang="en-US" altLang="zh-CN" sz="2400" b="1" dirty="0">
              <a:latin typeface="Tahoma" panose="020B0604030504040204" pitchFamily="34" charset="0"/>
            </a:endParaRPr>
          </a:p>
          <a:p>
            <a:pPr>
              <a:lnSpc>
                <a:spcPct val="120000"/>
              </a:lnSpc>
              <a:buNone/>
            </a:pPr>
            <a:endParaRPr lang="en-US" altLang="zh-CN" sz="2400" b="1" dirty="0">
              <a:latin typeface="Tahoma" panose="020B0604030504040204" pitchFamily="34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None/>
            </a:pPr>
            <a:endParaRPr lang="en-US" altLang="zh-CN" sz="2400" b="1" dirty="0">
              <a:latin typeface="Tahoma" panose="020B0604030504040204" pitchFamily="34" charset="0"/>
            </a:endParaRPr>
          </a:p>
        </p:txBody>
      </p:sp>
      <p:sp>
        <p:nvSpPr>
          <p:cNvPr id="16387" name="Text Box 3"/>
          <p:cNvSpPr txBox="1"/>
          <p:nvPr/>
        </p:nvSpPr>
        <p:spPr>
          <a:xfrm>
            <a:off x="323850" y="2047875"/>
            <a:ext cx="7848600" cy="1568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逐项进行变换，得：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</a:pP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        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0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Y(z) +a</a:t>
            </a:r>
            <a:r>
              <a:rPr lang="en-US" altLang="zh-CN" sz="2400" b="1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z</a:t>
            </a:r>
            <a:r>
              <a: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2400" b="1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Y(z) + … +a</a:t>
            </a:r>
            <a:r>
              <a:rPr lang="en-US" altLang="zh-CN" sz="2400" b="1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N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z</a:t>
            </a:r>
            <a:r>
              <a: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-N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Y(z)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                   = b</a:t>
            </a:r>
            <a:r>
              <a:rPr lang="en-US" altLang="zh-CN" sz="2400" b="1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0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X(z) + b</a:t>
            </a:r>
            <a:r>
              <a:rPr lang="en-US" altLang="zh-CN" sz="2400" b="1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z</a:t>
            </a:r>
            <a:r>
              <a: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2400" b="1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X(z) + … +</a:t>
            </a:r>
            <a:r>
              <a:rPr lang="en-US" altLang="zh-CN" sz="2400" b="1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400" b="1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M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z</a:t>
            </a:r>
            <a:r>
              <a: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-M</a:t>
            </a:r>
            <a:r>
              <a:rPr lang="en-US" altLang="zh-CN" sz="2400" b="1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X(z)</a:t>
            </a:r>
          </a:p>
        </p:txBody>
      </p:sp>
      <p:grpSp>
        <p:nvGrpSpPr>
          <p:cNvPr id="16388" name="Group 4"/>
          <p:cNvGrpSpPr/>
          <p:nvPr/>
        </p:nvGrpSpPr>
        <p:grpSpPr>
          <a:xfrm>
            <a:off x="762000" y="4367213"/>
            <a:ext cx="8001000" cy="2241550"/>
            <a:chOff x="720" y="2607"/>
            <a:chExt cx="5040" cy="1412"/>
          </a:xfrm>
        </p:grpSpPr>
        <p:sp>
          <p:nvSpPr>
            <p:cNvPr id="27652" name="Text Box 5"/>
            <p:cNvSpPr txBox="1"/>
            <p:nvPr/>
          </p:nvSpPr>
          <p:spPr>
            <a:xfrm>
              <a:off x="720" y="3264"/>
              <a:ext cx="50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H(z) =         =                                        =</a:t>
              </a:r>
            </a:p>
          </p:txBody>
        </p:sp>
        <p:sp>
          <p:nvSpPr>
            <p:cNvPr id="27653" name="Text Box 6"/>
            <p:cNvSpPr txBox="1"/>
            <p:nvPr/>
          </p:nvSpPr>
          <p:spPr>
            <a:xfrm>
              <a:off x="1392" y="3168"/>
              <a:ext cx="864" cy="5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Y(z)</a:t>
              </a:r>
            </a:p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X(z)</a:t>
              </a:r>
            </a:p>
          </p:txBody>
        </p:sp>
        <p:sp>
          <p:nvSpPr>
            <p:cNvPr id="27654" name="Text Box 7"/>
            <p:cNvSpPr txBox="1"/>
            <p:nvPr/>
          </p:nvSpPr>
          <p:spPr>
            <a:xfrm>
              <a:off x="2112" y="3072"/>
              <a:ext cx="2304" cy="63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120000"/>
                </a:lnSpc>
                <a:spcBef>
                  <a:spcPct val="1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b</a:t>
              </a:r>
              <a:r>
                <a:rPr lang="en-US" altLang="zh-CN" sz="2400" b="1" baseline="-25000" dirty="0">
                  <a:latin typeface="Tahoma" panose="020B0604030504040204" pitchFamily="34" charset="0"/>
                  <a:ea typeface="宋体" panose="02010600030101010101" pitchFamily="2" charset="-122"/>
                </a:rPr>
                <a:t>0 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+ b</a:t>
              </a:r>
              <a:r>
                <a:rPr lang="en-US" altLang="zh-CN" sz="2400" b="1" baseline="-25000" dirty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z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-1</a:t>
              </a:r>
              <a:r>
                <a:rPr lang="en-US" altLang="zh-CN" sz="2400" b="1" baseline="-25000" dirty="0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+ … + b</a:t>
              </a:r>
              <a:r>
                <a:rPr lang="en-US" altLang="zh-CN" sz="2400" b="1" baseline="-25000" dirty="0">
                  <a:latin typeface="Tahoma" panose="020B0604030504040204" pitchFamily="34" charset="0"/>
                  <a:ea typeface="宋体" panose="02010600030101010101" pitchFamily="2" charset="-122"/>
                </a:rPr>
                <a:t>M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z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-M</a:t>
              </a:r>
              <a:endParaRPr lang="en-US" altLang="zh-CN" sz="2400" b="1" baseline="-25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eaLnBrk="0" hangingPunct="0">
                <a:lnSpc>
                  <a:spcPct val="120000"/>
                </a:lnSpc>
                <a:spcBef>
                  <a:spcPct val="1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a</a:t>
              </a:r>
              <a:r>
                <a:rPr lang="en-US" altLang="zh-CN" sz="2400" b="1" baseline="-25000" dirty="0">
                  <a:latin typeface="Tahoma" panose="020B0604030504040204" pitchFamily="34" charset="0"/>
                  <a:ea typeface="宋体" panose="02010600030101010101" pitchFamily="2" charset="-122"/>
                </a:rPr>
                <a:t>0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+a</a:t>
              </a:r>
              <a:r>
                <a:rPr lang="en-US" altLang="zh-CN" sz="2400" b="1" baseline="-25000" dirty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z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-1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+ … +a</a:t>
              </a:r>
              <a:r>
                <a:rPr lang="en-US" altLang="zh-CN" sz="2400" b="1" baseline="-25000" dirty="0">
                  <a:latin typeface="Tahoma" panose="020B0604030504040204" pitchFamily="34" charset="0"/>
                  <a:ea typeface="宋体" panose="02010600030101010101" pitchFamily="2" charset="-122"/>
                </a:rPr>
                <a:t>N 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z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-N</a:t>
              </a:r>
              <a:endPara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55" name="Text Box 8"/>
            <p:cNvSpPr txBox="1"/>
            <p:nvPr/>
          </p:nvSpPr>
          <p:spPr>
            <a:xfrm>
              <a:off x="4560" y="2689"/>
              <a:ext cx="1152" cy="119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140000"/>
                </a:lnSpc>
                <a:spcBef>
                  <a:spcPct val="50000"/>
                </a:spcBef>
              </a:pPr>
              <a:r>
                <a:rPr lang="en-US" altLang="zh-CN" sz="3600" b="1" dirty="0">
                  <a:latin typeface="Tahoma" panose="020B0604030504040204" pitchFamily="34" charset="0"/>
                  <a:ea typeface="Batang" panose="02030600000101010101" pitchFamily="18" charset="-127"/>
                </a:rPr>
                <a:t>∑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b</a:t>
              </a:r>
              <a:r>
                <a:rPr lang="en-US" altLang="zh-CN" sz="2400" b="1" baseline="-25000" dirty="0">
                  <a:latin typeface="Tahoma" panose="020B0604030504040204" pitchFamily="34" charset="0"/>
                  <a:ea typeface="宋体" panose="02010600030101010101" pitchFamily="2" charset="-122"/>
                </a:rPr>
                <a:t>k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z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-k</a:t>
              </a:r>
            </a:p>
            <a:p>
              <a:pPr eaLnBrk="0" hangingPunct="0">
                <a:lnSpc>
                  <a:spcPct val="140000"/>
                </a:lnSpc>
                <a:spcBef>
                  <a:spcPct val="50000"/>
                </a:spcBef>
              </a:pPr>
              <a:r>
                <a:rPr lang="en-US" altLang="zh-CN" sz="3600" b="1" dirty="0">
                  <a:latin typeface="Tahoma" panose="020B0604030504040204" pitchFamily="34" charset="0"/>
                  <a:ea typeface="Batang" panose="02030600000101010101" pitchFamily="18" charset="-127"/>
                </a:rPr>
                <a:t>∑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a</a:t>
              </a:r>
              <a:r>
                <a:rPr lang="en-US" altLang="zh-CN" sz="2400" b="1" baseline="-25000" dirty="0">
                  <a:latin typeface="Tahoma" panose="020B0604030504040204" pitchFamily="34" charset="0"/>
                  <a:ea typeface="宋体" panose="02010600030101010101" pitchFamily="2" charset="-122"/>
                </a:rPr>
                <a:t>k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z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-k</a:t>
              </a:r>
            </a:p>
          </p:txBody>
        </p:sp>
        <p:sp>
          <p:nvSpPr>
            <p:cNvPr id="27656" name="Text Box 9"/>
            <p:cNvSpPr txBox="1"/>
            <p:nvPr/>
          </p:nvSpPr>
          <p:spPr>
            <a:xfrm>
              <a:off x="4503" y="2607"/>
              <a:ext cx="864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Batang" panose="02030600000101010101" pitchFamily="18" charset="-127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  <a:ea typeface="Batang" panose="02030600000101010101" pitchFamily="18" charset="-127"/>
                </a:rPr>
                <a:t>M</a:t>
              </a:r>
            </a:p>
            <a:p>
              <a:pPr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Batang" panose="02030600000101010101" pitchFamily="18" charset="-127"/>
                </a:rPr>
                <a:t>k=0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57" name="Text Box 10"/>
            <p:cNvSpPr txBox="1"/>
            <p:nvPr/>
          </p:nvSpPr>
          <p:spPr>
            <a:xfrm>
              <a:off x="4542" y="3294"/>
              <a:ext cx="864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Batang" panose="02030600000101010101" pitchFamily="18" charset="-127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  <a:ea typeface="Batang" panose="02030600000101010101" pitchFamily="18" charset="-127"/>
                </a:rPr>
                <a:t>N</a:t>
              </a:r>
            </a:p>
            <a:p>
              <a:pPr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Batang" panose="02030600000101010101" pitchFamily="18" charset="-127"/>
                </a:rPr>
                <a:t>k=0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658" name="Line 11"/>
            <p:cNvSpPr/>
            <p:nvPr/>
          </p:nvSpPr>
          <p:spPr>
            <a:xfrm>
              <a:off x="1488" y="3408"/>
              <a:ext cx="3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59" name="Line 12"/>
            <p:cNvSpPr/>
            <p:nvPr/>
          </p:nvSpPr>
          <p:spPr>
            <a:xfrm>
              <a:off x="2208" y="3408"/>
              <a:ext cx="211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60" name="Line 13"/>
            <p:cNvSpPr/>
            <p:nvPr/>
          </p:nvSpPr>
          <p:spPr>
            <a:xfrm>
              <a:off x="4617" y="3371"/>
              <a:ext cx="4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398" name="Group 14"/>
          <p:cNvGrpSpPr/>
          <p:nvPr/>
        </p:nvGrpSpPr>
        <p:grpSpPr>
          <a:xfrm>
            <a:off x="357188" y="3663950"/>
            <a:ext cx="7086600" cy="858838"/>
            <a:chOff x="672" y="2195"/>
            <a:chExt cx="4464" cy="541"/>
          </a:xfrm>
        </p:grpSpPr>
        <p:sp>
          <p:nvSpPr>
            <p:cNvPr id="27662" name="Text Box 15"/>
            <p:cNvSpPr txBox="1"/>
            <p:nvPr/>
          </p:nvSpPr>
          <p:spPr>
            <a:xfrm>
              <a:off x="672" y="2304"/>
              <a:ext cx="446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关于      解此方程，得到传递函数：</a:t>
              </a:r>
            </a:p>
          </p:txBody>
        </p:sp>
        <p:sp>
          <p:nvSpPr>
            <p:cNvPr id="27663" name="Text Box 16"/>
            <p:cNvSpPr txBox="1"/>
            <p:nvPr/>
          </p:nvSpPr>
          <p:spPr>
            <a:xfrm>
              <a:off x="1056" y="2195"/>
              <a:ext cx="864" cy="5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Y(z)</a:t>
              </a:r>
            </a:p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X(z)</a:t>
              </a:r>
            </a:p>
          </p:txBody>
        </p:sp>
        <p:sp>
          <p:nvSpPr>
            <p:cNvPr id="27664" name="Line 17"/>
            <p:cNvSpPr/>
            <p:nvPr/>
          </p:nvSpPr>
          <p:spPr>
            <a:xfrm>
              <a:off x="1152" y="2448"/>
              <a:ext cx="3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idx="1"/>
          </p:nvPr>
        </p:nvSpPr>
        <p:spPr>
          <a:xfrm>
            <a:off x="224155" y="152400"/>
            <a:ext cx="8455660" cy="5867400"/>
          </a:xfrm>
          <a:ln/>
        </p:spPr>
        <p:txBody>
          <a:bodyPr wrap="square" lIns="91440" tIns="45720" rIns="91440" bIns="45720" anchor="t" anchorCtr="0"/>
          <a:lstStyle/>
          <a:p>
            <a:pPr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例</a:t>
            </a:r>
            <a:r>
              <a:rPr lang="en-US" altLang="zh-CN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5.5  </a:t>
            </a:r>
            <a:r>
              <a:rPr lang="zh-CN" altLang="en-US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求下列差分方程所描述系统的传递函数：</a:t>
            </a:r>
          </a:p>
          <a:p>
            <a:pPr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  </a:t>
            </a:r>
            <a:endParaRPr lang="en-US" altLang="zh-CN" sz="2400" b="1" dirty="0">
              <a:latin typeface="Tahoma" panose="020B0604030504040204" pitchFamily="34" charset="0"/>
            </a:endParaRPr>
          </a:p>
          <a:p>
            <a:pPr>
              <a:buNone/>
            </a:pPr>
            <a:r>
              <a:rPr lang="en-US" altLang="zh-CN" sz="2400" b="1" dirty="0">
                <a:latin typeface="Tahoma" panose="020B0604030504040204" pitchFamily="34" charset="0"/>
              </a:rPr>
              <a:t>    5y[n] + 2y[n-1] + 0.5y[n-2] = 2x[n] + 0.4x[n-2]</a:t>
            </a:r>
          </a:p>
          <a:p>
            <a:pPr>
              <a:buNone/>
            </a:pPr>
            <a:endParaRPr lang="en-US" altLang="zh-CN" sz="2400" b="1" dirty="0">
              <a:latin typeface="Tahoma" panose="020B0604030504040204" pitchFamily="34" charset="0"/>
            </a:endParaRPr>
          </a:p>
        </p:txBody>
      </p:sp>
      <p:sp>
        <p:nvSpPr>
          <p:cNvPr id="17411" name="Text Box 3"/>
          <p:cNvSpPr txBox="1"/>
          <p:nvPr/>
        </p:nvSpPr>
        <p:spPr>
          <a:xfrm>
            <a:off x="250825" y="1841500"/>
            <a:ext cx="8439150" cy="101473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解：逐项进行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z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变换得：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5Y(z) +2 z</a:t>
            </a:r>
            <a:r>
              <a: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2400" b="1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Y(z) + 0.5z</a:t>
            </a:r>
            <a:r>
              <a: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-2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Y(z) = 2X(z) +0.4 z</a:t>
            </a:r>
            <a:r>
              <a: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-2</a:t>
            </a:r>
            <a:r>
              <a:rPr lang="en-US" altLang="zh-CN" sz="2400" b="1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X(z) </a:t>
            </a:r>
          </a:p>
        </p:txBody>
      </p:sp>
      <p:sp>
        <p:nvSpPr>
          <p:cNvPr id="17412" name="Text Box 4"/>
          <p:cNvSpPr txBox="1"/>
          <p:nvPr/>
        </p:nvSpPr>
        <p:spPr>
          <a:xfrm>
            <a:off x="250825" y="3124200"/>
            <a:ext cx="8512175" cy="1568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Y(z)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是滤波器输出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y[n]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z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变换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X(z)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是滤波器输入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x[n] 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z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变换，左右两边分别提取公因式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Y(z)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X(z)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有：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         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(5 +2 z</a:t>
            </a:r>
            <a:r>
              <a: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+ 0.5z</a:t>
            </a:r>
            <a:r>
              <a: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-2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)Y(z) = (2+ 0.4z</a:t>
            </a:r>
            <a:r>
              <a: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-2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) X(z) </a:t>
            </a:r>
          </a:p>
        </p:txBody>
      </p:sp>
      <p:grpSp>
        <p:nvGrpSpPr>
          <p:cNvPr id="17413" name="Group 5"/>
          <p:cNvGrpSpPr/>
          <p:nvPr/>
        </p:nvGrpSpPr>
        <p:grpSpPr>
          <a:xfrm>
            <a:off x="684213" y="4846638"/>
            <a:ext cx="7086600" cy="2011362"/>
            <a:chOff x="672" y="2963"/>
            <a:chExt cx="4464" cy="1267"/>
          </a:xfrm>
        </p:grpSpPr>
        <p:grpSp>
          <p:nvGrpSpPr>
            <p:cNvPr id="28677" name="Group 6"/>
            <p:cNvGrpSpPr/>
            <p:nvPr/>
          </p:nvGrpSpPr>
          <p:grpSpPr>
            <a:xfrm>
              <a:off x="672" y="2963"/>
              <a:ext cx="4464" cy="1097"/>
              <a:chOff x="672" y="2195"/>
              <a:chExt cx="4464" cy="1097"/>
            </a:xfrm>
          </p:grpSpPr>
          <p:sp>
            <p:nvSpPr>
              <p:cNvPr id="28678" name="Text Box 7"/>
              <p:cNvSpPr txBox="1"/>
              <p:nvPr/>
            </p:nvSpPr>
            <p:spPr>
              <a:xfrm>
                <a:off x="672" y="2304"/>
                <a:ext cx="4464" cy="9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关于      解此方程，得到系统传递函数为：</a:t>
                </a:r>
              </a:p>
              <a:p>
                <a:pPr eaLnBrk="0" hangingPunct="0">
                  <a:spcBef>
                    <a:spcPct val="50000"/>
                  </a:spcBef>
                </a:pPr>
                <a:endParaRPr lang="zh-CN" altLang="en-US" sz="2400" b="1" dirty="0">
                  <a:latin typeface="Tahoma" panose="020B0604030504040204" pitchFamily="34" charset="0"/>
                  <a:ea typeface="宋体" panose="02010600030101010101" pitchFamily="2" charset="-122"/>
                </a:endParaRPr>
              </a:p>
              <a:p>
                <a:pPr eaLnBrk="0" hangingPunct="0">
                  <a:spcBef>
                    <a:spcPct val="5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</a:pPr>
                <a:r>
                  <a:rPr lang="zh-CN" altLang="en-US" sz="2400" b="1" dirty="0">
                    <a:latin typeface="Tahoma" panose="020B0604030504040204" pitchFamily="34" charset="0"/>
                    <a:ea typeface="宋体" panose="02010600030101010101" pitchFamily="2" charset="-122"/>
                  </a:rPr>
                  <a:t>           </a:t>
                </a:r>
                <a:r>
                  <a:rPr lang="en-US" altLang="zh-CN" sz="2400" b="1" dirty="0">
                    <a:latin typeface="Tahoma" panose="020B0604030504040204" pitchFamily="34" charset="0"/>
                    <a:ea typeface="宋体" panose="02010600030101010101" pitchFamily="2" charset="-122"/>
                  </a:rPr>
                  <a:t>H(z)=          =            =</a:t>
                </a:r>
              </a:p>
            </p:txBody>
          </p:sp>
          <p:sp>
            <p:nvSpPr>
              <p:cNvPr id="28679" name="Text Box 8"/>
              <p:cNvSpPr txBox="1"/>
              <p:nvPr/>
            </p:nvSpPr>
            <p:spPr>
              <a:xfrm>
                <a:off x="1056" y="2195"/>
                <a:ext cx="864" cy="5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lstStyle/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400" b="1" dirty="0">
                    <a:latin typeface="Tahoma" panose="020B0604030504040204" pitchFamily="34" charset="0"/>
                    <a:ea typeface="宋体" panose="02010600030101010101" pitchFamily="2" charset="-122"/>
                  </a:rPr>
                  <a:t>Y(z)</a:t>
                </a:r>
              </a:p>
              <a:p>
                <a:pPr eaLnBrk="0" hangingPunct="0"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2400" b="1" dirty="0">
                    <a:latin typeface="Tahoma" panose="020B0604030504040204" pitchFamily="34" charset="0"/>
                    <a:ea typeface="宋体" panose="02010600030101010101" pitchFamily="2" charset="-122"/>
                  </a:rPr>
                  <a:t> X(z)</a:t>
                </a:r>
              </a:p>
            </p:txBody>
          </p:sp>
          <p:sp>
            <p:nvSpPr>
              <p:cNvPr id="28680" name="Line 9"/>
              <p:cNvSpPr/>
              <p:nvPr/>
            </p:nvSpPr>
            <p:spPr>
              <a:xfrm>
                <a:off x="1152" y="2448"/>
                <a:ext cx="38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eaLnBrk="0" hangingPunct="0"/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8681" name="Text Box 10"/>
            <p:cNvSpPr txBox="1"/>
            <p:nvPr/>
          </p:nvSpPr>
          <p:spPr>
            <a:xfrm>
              <a:off x="1968" y="3683"/>
              <a:ext cx="864" cy="54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输出</a:t>
              </a:r>
            </a:p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输入</a:t>
              </a:r>
            </a:p>
          </p:txBody>
        </p:sp>
        <p:sp>
          <p:nvSpPr>
            <p:cNvPr id="28682" name="Text Box 11"/>
            <p:cNvSpPr txBox="1"/>
            <p:nvPr/>
          </p:nvSpPr>
          <p:spPr>
            <a:xfrm>
              <a:off x="2688" y="3670"/>
              <a:ext cx="864" cy="5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Y(z)</a:t>
              </a:r>
            </a:p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X(z)</a:t>
              </a:r>
            </a:p>
          </p:txBody>
        </p:sp>
        <p:sp>
          <p:nvSpPr>
            <p:cNvPr id="28683" name="Line 12"/>
            <p:cNvSpPr/>
            <p:nvPr/>
          </p:nvSpPr>
          <p:spPr>
            <a:xfrm>
              <a:off x="1968" y="3923"/>
              <a:ext cx="4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84" name="Line 13"/>
            <p:cNvSpPr/>
            <p:nvPr/>
          </p:nvSpPr>
          <p:spPr>
            <a:xfrm>
              <a:off x="2736" y="3923"/>
              <a:ext cx="4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85" name="Text Box 14"/>
            <p:cNvSpPr txBox="1"/>
            <p:nvPr/>
          </p:nvSpPr>
          <p:spPr>
            <a:xfrm>
              <a:off x="3408" y="3648"/>
              <a:ext cx="1632" cy="56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2400" b="1" dirty="0">
                  <a:latin typeface="Tahoma" panose="020B0604030504040204" pitchFamily="34" charset="0"/>
                  <a:ea typeface="Gungsuh" panose="02030600000101010101" charset="-127"/>
                  <a:cs typeface="Tahoma" panose="020B0604030504040204" pitchFamily="34" charset="0"/>
                </a:rPr>
                <a:t>  2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Gungsuh" panose="02030600000101010101" charset="-127"/>
                  <a:cs typeface="Tahoma" panose="020B0604030504040204" pitchFamily="34" charset="0"/>
                </a:rPr>
                <a:t> </a:t>
              </a:r>
              <a:r>
                <a:rPr lang="en-US" altLang="zh-CN" sz="2400" b="1" dirty="0">
                  <a:latin typeface="Tahoma" panose="020B0604030504040204" pitchFamily="34" charset="0"/>
                  <a:ea typeface="Gungsuh" panose="02030600000101010101" charset="-127"/>
                  <a:cs typeface="Tahoma" panose="020B0604030504040204" pitchFamily="34" charset="0"/>
                </a:rPr>
                <a:t>+  0.4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z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-2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5 + 2z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-1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+0.5z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-2</a:t>
              </a:r>
              <a:endPara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686" name="Line 15"/>
            <p:cNvSpPr/>
            <p:nvPr/>
          </p:nvSpPr>
          <p:spPr>
            <a:xfrm>
              <a:off x="3552" y="3936"/>
              <a:ext cx="1452" cy="1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174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idx="1"/>
          </p:nvPr>
        </p:nvSpPr>
        <p:spPr>
          <a:xfrm>
            <a:off x="304800" y="266700"/>
            <a:ext cx="7772400" cy="5867400"/>
          </a:xfrm>
          <a:ln/>
        </p:spPr>
        <p:txBody>
          <a:bodyPr wrap="square" lIns="91440" tIns="45720" rIns="91440" bIns="45720" anchor="t" anchorCtr="0"/>
          <a:lstStyle/>
          <a:p>
            <a:pPr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例 </a:t>
            </a:r>
            <a:r>
              <a:rPr lang="en-US" altLang="zh-CN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5.6  </a:t>
            </a:r>
            <a:r>
              <a:rPr lang="zh-CN" altLang="en-US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求下列系统传递函数的差分方程：</a:t>
            </a:r>
          </a:p>
          <a:p>
            <a:pPr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                     </a:t>
            </a:r>
          </a:p>
          <a:p>
            <a:pPr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                        </a:t>
            </a:r>
            <a:r>
              <a:rPr lang="en-US" altLang="zh-CN" sz="2400" b="1" dirty="0">
                <a:latin typeface="Tahoma" panose="020B0604030504040204" pitchFamily="34" charset="0"/>
              </a:rPr>
              <a:t>H(z) = </a:t>
            </a:r>
          </a:p>
        </p:txBody>
      </p:sp>
      <p:sp>
        <p:nvSpPr>
          <p:cNvPr id="30722" name="Rectangle 3"/>
          <p:cNvSpPr/>
          <p:nvPr/>
        </p:nvSpPr>
        <p:spPr>
          <a:xfrm>
            <a:off x="3621088" y="823913"/>
            <a:ext cx="2057400" cy="101473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1 - 0.25z</a:t>
            </a:r>
            <a:r>
              <a: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-1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1 +0.8z</a:t>
            </a:r>
            <a:r>
              <a: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-1</a:t>
            </a:r>
          </a:p>
        </p:txBody>
      </p:sp>
      <p:sp>
        <p:nvSpPr>
          <p:cNvPr id="30723" name="Line 4"/>
          <p:cNvSpPr/>
          <p:nvPr/>
        </p:nvSpPr>
        <p:spPr>
          <a:xfrm>
            <a:off x="3771900" y="1412875"/>
            <a:ext cx="1371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9461" name="Group 5"/>
          <p:cNvGrpSpPr/>
          <p:nvPr/>
        </p:nvGrpSpPr>
        <p:grpSpPr>
          <a:xfrm>
            <a:off x="457200" y="2276475"/>
            <a:ext cx="8001000" cy="4338638"/>
            <a:chOff x="720" y="1152"/>
            <a:chExt cx="5040" cy="2733"/>
          </a:xfrm>
        </p:grpSpPr>
        <p:sp>
          <p:nvSpPr>
            <p:cNvPr id="30725" name="Text Box 6"/>
            <p:cNvSpPr txBox="1"/>
            <p:nvPr/>
          </p:nvSpPr>
          <p:spPr>
            <a:xfrm>
              <a:off x="720" y="1152"/>
              <a:ext cx="5040" cy="273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解：传递函数是 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Y(z) 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和 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X(z) 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之比：</a:t>
              </a:r>
            </a:p>
            <a:p>
              <a:pPr eaLnBrk="0" hangingPunct="0">
                <a:spcBef>
                  <a:spcPct val="50000"/>
                </a:spcBef>
              </a:pPr>
              <a:endPara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                           =</a:t>
              </a:r>
            </a:p>
            <a:p>
              <a:pPr eaLnBrk="0" hangingPunct="0">
                <a:spcBef>
                  <a:spcPct val="50000"/>
                </a:spcBef>
              </a:pPr>
              <a:endPara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叉乘得到：   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Y(z)(1 +0.8z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-1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) = X(z)(1 - 0.25z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-1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或 </a:t>
              </a:r>
              <a:r>
                <a:rPr lang="zh-CN" altLang="en-US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           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Y(z) + 0.8z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-1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Y(z) = X(z) -0.25z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-1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X(z)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逐项进行逆 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z 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变换得到差分方程：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           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y[n] + 0.8y[n-1] = x[n] - 0.25x[n-1]</a:t>
              </a:r>
            </a:p>
          </p:txBody>
        </p:sp>
        <p:sp>
          <p:nvSpPr>
            <p:cNvPr id="30726" name="Rectangle 7"/>
            <p:cNvSpPr/>
            <p:nvPr/>
          </p:nvSpPr>
          <p:spPr>
            <a:xfrm>
              <a:off x="1861" y="1661"/>
              <a:ext cx="720" cy="5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Y(z)</a:t>
              </a:r>
            </a:p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X(z)</a:t>
              </a:r>
            </a:p>
          </p:txBody>
        </p:sp>
        <p:sp>
          <p:nvSpPr>
            <p:cNvPr id="30727" name="Rectangle 8"/>
            <p:cNvSpPr/>
            <p:nvPr/>
          </p:nvSpPr>
          <p:spPr>
            <a:xfrm>
              <a:off x="2713" y="1676"/>
              <a:ext cx="1296" cy="63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1 - 0.25z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-1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1 + 0.8z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30728" name="Line 9"/>
            <p:cNvSpPr/>
            <p:nvPr/>
          </p:nvSpPr>
          <p:spPr>
            <a:xfrm>
              <a:off x="1951" y="1932"/>
              <a:ext cx="43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29" name="Line 10"/>
            <p:cNvSpPr/>
            <p:nvPr/>
          </p:nvSpPr>
          <p:spPr>
            <a:xfrm>
              <a:off x="2808" y="1975"/>
              <a:ext cx="81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/>
          </p:cNvSpPr>
          <p:nvPr>
            <p:ph idx="1"/>
          </p:nvPr>
        </p:nvSpPr>
        <p:spPr>
          <a:xfrm>
            <a:off x="323850" y="404813"/>
            <a:ext cx="7772400" cy="5791200"/>
          </a:xfrm>
          <a:ln/>
        </p:spPr>
        <p:txBody>
          <a:bodyPr wrap="square" lIns="91440" tIns="45720" rIns="91440" bIns="45720" anchor="t" anchorCtr="0"/>
          <a:lstStyle/>
          <a:p>
            <a:pPr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Tahoma" panose="020B0604030504040204" pitchFamily="34" charset="0"/>
              </a:rPr>
              <a:t>5.2.2   </a:t>
            </a:r>
            <a:r>
              <a:rPr lang="zh-CN" altLang="en-US" sz="2400" b="1" dirty="0">
                <a:solidFill>
                  <a:srgbClr val="990000"/>
                </a:solidFill>
                <a:latin typeface="Tahoma" panose="020B0604030504040204" pitchFamily="34" charset="0"/>
              </a:rPr>
              <a:t>传递函数和脉冲响应</a:t>
            </a:r>
          </a:p>
        </p:txBody>
      </p:sp>
      <p:sp>
        <p:nvSpPr>
          <p:cNvPr id="22532" name="Text Box 4"/>
          <p:cNvSpPr txBox="1"/>
          <p:nvPr/>
        </p:nvSpPr>
        <p:spPr>
          <a:xfrm>
            <a:off x="6324600" y="4572000"/>
            <a:ext cx="2438400" cy="2124075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时域的卷积等效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频域点积；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时域的点积等效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频域卷积</a:t>
            </a:r>
          </a:p>
        </p:txBody>
      </p:sp>
      <p:grpSp>
        <p:nvGrpSpPr>
          <p:cNvPr id="22533" name="Group 5"/>
          <p:cNvGrpSpPr/>
          <p:nvPr/>
        </p:nvGrpSpPr>
        <p:grpSpPr>
          <a:xfrm>
            <a:off x="685800" y="3962400"/>
            <a:ext cx="8077200" cy="2400300"/>
            <a:chOff x="672" y="2400"/>
            <a:chExt cx="5088" cy="1512"/>
          </a:xfrm>
        </p:grpSpPr>
        <p:sp>
          <p:nvSpPr>
            <p:cNvPr id="32776" name="Text Box 6"/>
            <p:cNvSpPr txBox="1">
              <a:spLocks noChangeArrowheads="1"/>
            </p:cNvSpPr>
            <p:nvPr/>
          </p:nvSpPr>
          <p:spPr bwMode="auto">
            <a:xfrm>
              <a:off x="672" y="2400"/>
              <a:ext cx="5088" cy="15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对卷积 </a:t>
              </a:r>
              <a:r>
                <a: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z </a:t>
              </a:r>
              <a:r>
                <a:rPr kumimoji="1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变换，得脉冲响应与传递函数的关系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y[n]= </a:t>
              </a:r>
              <a:r>
                <a:rPr kumimoji="1" lang="en-US" altLang="zh-CN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Batang" panose="02030600000101010101" pitchFamily="18" charset="-127"/>
                  <a:cs typeface="+mn-cs"/>
                </a:rPr>
                <a:t>∑</a:t>
              </a:r>
              <a:r>
                <a: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Batang" panose="02030600000101010101" pitchFamily="18" charset="-127"/>
                  <a:cs typeface="+mn-cs"/>
                </a:rPr>
                <a:t> h[k]x[n-k] = h[n]*x[n]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Batang" panose="02030600000101010101" pitchFamily="18" charset="-127"/>
                  <a:cs typeface="+mn-cs"/>
                </a:rPr>
                <a:t>   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Batang" panose="02030600000101010101" pitchFamily="18" charset="-127"/>
                  <a:cs typeface="+mn-cs"/>
                </a:rPr>
                <a:t>    Y(z) = H(z)X(z) = X(z)H(z)</a:t>
              </a:r>
              <a:endPara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Batang" panose="02030600000101010101" pitchFamily="18" charset="-127"/>
                <a:cs typeface="+mn-cs"/>
              </a:endParaRPr>
            </a:p>
          </p:txBody>
        </p:sp>
        <p:sp>
          <p:nvSpPr>
            <p:cNvPr id="33797" name="Rectangle 7"/>
            <p:cNvSpPr/>
            <p:nvPr/>
          </p:nvSpPr>
          <p:spPr>
            <a:xfrm>
              <a:off x="1344" y="2683"/>
              <a:ext cx="528" cy="725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Batang" panose="02030600000101010101" pitchFamily="18" charset="-127"/>
                </a:rPr>
                <a:t> ∞</a:t>
              </a:r>
            </a:p>
            <a:p>
              <a:pPr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Batang" panose="02030600000101010101" pitchFamily="18" charset="-127"/>
                </a:rPr>
                <a:t>n=0</a:t>
              </a:r>
            </a:p>
          </p:txBody>
        </p:sp>
      </p:grpSp>
      <p:sp>
        <p:nvSpPr>
          <p:cNvPr id="22536" name="AutoShape 8"/>
          <p:cNvSpPr/>
          <p:nvPr/>
        </p:nvSpPr>
        <p:spPr>
          <a:xfrm>
            <a:off x="6019800" y="4953000"/>
            <a:ext cx="228600" cy="1371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3799" name="Picture 9" descr="6-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6850" y="1066800"/>
            <a:ext cx="5486400" cy="2711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idx="1"/>
          </p:nvPr>
        </p:nvSpPr>
        <p:spPr>
          <a:xfrm>
            <a:off x="468313" y="981075"/>
            <a:ext cx="7772400" cy="4724400"/>
          </a:xfrm>
          <a:ln/>
        </p:spPr>
        <p:txBody>
          <a:bodyPr wrap="square" lIns="91440" tIns="45720" rIns="91440" bIns="45720" anchor="t" anchorCtr="0"/>
          <a:lstStyle/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Tahoma" panose="020B0604030504040204" pitchFamily="34" charset="0"/>
              </a:rPr>
              <a:t>H(z) </a:t>
            </a:r>
            <a:r>
              <a:rPr lang="zh-CN" altLang="en-US" sz="2400" b="1" dirty="0">
                <a:latin typeface="Tahoma" panose="020B0604030504040204" pitchFamily="34" charset="0"/>
              </a:rPr>
              <a:t>是脉冲响应的 </a:t>
            </a:r>
            <a:r>
              <a:rPr lang="en-US" altLang="zh-CN" sz="2400" b="1" dirty="0">
                <a:latin typeface="Tahoma" panose="020B0604030504040204" pitchFamily="34" charset="0"/>
              </a:rPr>
              <a:t>z </a:t>
            </a:r>
            <a:r>
              <a:rPr lang="zh-CN" altLang="en-US" sz="2400" b="1" dirty="0">
                <a:latin typeface="Tahoma" panose="020B0604030504040204" pitchFamily="34" charset="0"/>
              </a:rPr>
              <a:t>变换，也就是滤波器的传递函数是</a:t>
            </a:r>
          </a:p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其脉冲响应的 </a:t>
            </a:r>
            <a:r>
              <a:rPr lang="en-US" altLang="zh-CN" sz="2400" b="1" dirty="0">
                <a:latin typeface="Tahoma" panose="020B0604030504040204" pitchFamily="34" charset="0"/>
              </a:rPr>
              <a:t>z </a:t>
            </a:r>
            <a:r>
              <a:rPr lang="zh-CN" altLang="en-US" sz="2400" b="1" dirty="0">
                <a:latin typeface="Tahoma" panose="020B0604030504040204" pitchFamily="34" charset="0"/>
              </a:rPr>
              <a:t>变换。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         </a:t>
            </a:r>
            <a:r>
              <a:rPr lang="en-US" altLang="zh-CN" sz="2400" b="1" dirty="0">
                <a:latin typeface="Tahoma" panose="020B0604030504040204" pitchFamily="34" charset="0"/>
              </a:rPr>
              <a:t>Z{h(n)} = H(z) = </a:t>
            </a:r>
            <a:r>
              <a:rPr lang="en-US" altLang="zh-CN" sz="3600" b="1" dirty="0">
                <a:latin typeface="Tahoma" panose="020B0604030504040204" pitchFamily="34" charset="0"/>
                <a:ea typeface="Batang" panose="02030600000101010101" pitchFamily="18" charset="-127"/>
              </a:rPr>
              <a:t>∑</a:t>
            </a:r>
            <a:r>
              <a:rPr lang="en-US" altLang="zh-CN" sz="2400" b="1" dirty="0">
                <a:latin typeface="Tahoma" panose="020B0604030504040204" pitchFamily="34" charset="0"/>
              </a:rPr>
              <a:t> </a:t>
            </a:r>
            <a:r>
              <a:rPr lang="en-US" altLang="zh-CN" sz="2400" b="1" dirty="0">
                <a:latin typeface="Tahoma" panose="020B0604030504040204" pitchFamily="34" charset="0"/>
                <a:cs typeface="Arial" panose="020B0604020202020204" pitchFamily="34" charset="0"/>
              </a:rPr>
              <a:t>h(n)z</a:t>
            </a:r>
            <a:r>
              <a:rPr lang="en-US" altLang="zh-CN" sz="2400" b="1" baseline="30000" dirty="0">
                <a:latin typeface="Tahoma" panose="020B0604030504040204" pitchFamily="34" charset="0"/>
                <a:cs typeface="Arial" panose="020B0604020202020204" pitchFamily="34" charset="0"/>
              </a:rPr>
              <a:t>-n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latin typeface="Tahoma" panose="020B0604030504040204" pitchFamily="34" charset="0"/>
              </a:rPr>
              <a:t> 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latin typeface="Tahoma" panose="020B0604030504040204" pitchFamily="34" charset="0"/>
              </a:rPr>
              <a:t> </a:t>
            </a:r>
            <a:r>
              <a:rPr lang="zh-CN" altLang="en-US" sz="2400" b="1" dirty="0">
                <a:latin typeface="Tahoma" panose="020B0604030504040204" pitchFamily="34" charset="0"/>
              </a:rPr>
              <a:t>脉冲响应 </a:t>
            </a:r>
            <a:r>
              <a:rPr lang="en-US" altLang="zh-CN" sz="2400" b="1" dirty="0">
                <a:latin typeface="Tahoma" panose="020B0604030504040204" pitchFamily="34" charset="0"/>
              </a:rPr>
              <a:t>h(n) </a:t>
            </a:r>
            <a:r>
              <a:rPr lang="zh-CN" altLang="en-US" sz="2400" b="1" dirty="0">
                <a:latin typeface="Tahoma" panose="020B0604030504040204" pitchFamily="34" charset="0"/>
              </a:rPr>
              <a:t>是传递函数的逆 </a:t>
            </a:r>
            <a:r>
              <a:rPr lang="en-US" altLang="zh-CN" sz="2400" b="1" dirty="0">
                <a:latin typeface="Tahoma" panose="020B0604030504040204" pitchFamily="34" charset="0"/>
              </a:rPr>
              <a:t>z </a:t>
            </a:r>
            <a:r>
              <a:rPr lang="zh-CN" altLang="en-US" sz="2400" b="1" dirty="0">
                <a:latin typeface="Tahoma" panose="020B0604030504040204" pitchFamily="34" charset="0"/>
              </a:rPr>
              <a:t>变换</a:t>
            </a:r>
            <a:r>
              <a:rPr lang="zh-CN" altLang="en-US" sz="2400" b="1" dirty="0">
                <a:latin typeface="Tahoma" panose="020B0604030504040204" pitchFamily="34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ct val="150000"/>
              </a:lnSpc>
              <a:buNone/>
            </a:pPr>
            <a:endParaRPr lang="zh-CN" altLang="en-US" sz="2400" b="1" dirty="0"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latin typeface="Tahoma" panose="020B0604030504040204" pitchFamily="34" charset="0"/>
                <a:cs typeface="Arial" panose="020B0604020202020204" pitchFamily="34" charset="0"/>
              </a:rPr>
              <a:t>          </a:t>
            </a:r>
            <a:r>
              <a:rPr lang="en-US" altLang="zh-CN" sz="2400" b="1" dirty="0">
                <a:latin typeface="Tahoma" panose="020B0604030504040204" pitchFamily="34" charset="0"/>
                <a:cs typeface="Arial" panose="020B0604020202020204" pitchFamily="34" charset="0"/>
              </a:rPr>
              <a:t>h(n) = z</a:t>
            </a:r>
            <a:r>
              <a:rPr lang="en-US" altLang="zh-CN" sz="2400" b="1" baseline="30000" dirty="0">
                <a:latin typeface="Tahoma" panose="020B0604030504040204" pitchFamily="34" charset="0"/>
                <a:cs typeface="Arial" panose="020B0604020202020204" pitchFamily="34" charset="0"/>
              </a:rPr>
              <a:t>-1</a:t>
            </a:r>
            <a:r>
              <a:rPr lang="en-US" altLang="zh-CN" sz="2400" b="1" dirty="0">
                <a:latin typeface="Tahoma" panose="020B0604030504040204" pitchFamily="34" charset="0"/>
                <a:cs typeface="Arial" panose="020B0604020202020204" pitchFamily="34" charset="0"/>
              </a:rPr>
              <a:t> {H(z)} </a:t>
            </a:r>
            <a:endParaRPr lang="en-US" altLang="zh-CN" sz="2400" b="1" dirty="0">
              <a:latin typeface="Tahoma" panose="020B0604030504040204" pitchFamily="34" charset="0"/>
              <a:ea typeface="Arial" panose="020B0604020202020204" pitchFamily="34" charset="0"/>
            </a:endParaRPr>
          </a:p>
        </p:txBody>
      </p:sp>
      <p:sp>
        <p:nvSpPr>
          <p:cNvPr id="34818" name="Text Box 3"/>
          <p:cNvSpPr txBox="1"/>
          <p:nvPr/>
        </p:nvSpPr>
        <p:spPr>
          <a:xfrm>
            <a:off x="3995738" y="2276475"/>
            <a:ext cx="1371600" cy="11636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Batang" panose="02030600000101010101" pitchFamily="18" charset="-127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∞</a:t>
            </a:r>
          </a:p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=-∞</a:t>
            </a:r>
          </a:p>
        </p:txBody>
      </p:sp>
      <p:sp>
        <p:nvSpPr>
          <p:cNvPr id="34819" name="矩形 1"/>
          <p:cNvSpPr/>
          <p:nvPr/>
        </p:nvSpPr>
        <p:spPr>
          <a:xfrm>
            <a:off x="395288" y="282575"/>
            <a:ext cx="385572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脉冲响应与传递函数的关系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/>
          </p:cNvSpPr>
          <p:nvPr>
            <p:ph idx="1"/>
          </p:nvPr>
        </p:nvSpPr>
        <p:spPr>
          <a:xfrm>
            <a:off x="468313" y="476250"/>
            <a:ext cx="7970837" cy="5029200"/>
          </a:xfrm>
          <a:ln/>
        </p:spPr>
        <p:txBody>
          <a:bodyPr wrap="square" lIns="91440" tIns="45720" rIns="91440" bIns="45720" anchor="t" anchorCtr="0"/>
          <a:lstStyle/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例 </a:t>
            </a:r>
            <a:r>
              <a:rPr lang="en-US" altLang="zh-CN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5.7  </a:t>
            </a:r>
            <a:r>
              <a:rPr lang="zh-CN" altLang="en-US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某数字滤波器的脉冲响应为：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 </a:t>
            </a:r>
            <a:r>
              <a:rPr lang="en-US" altLang="zh-CN" sz="2400" b="1" dirty="0">
                <a:latin typeface="Tahoma" panose="020B0604030504040204" pitchFamily="34" charset="0"/>
              </a:rPr>
              <a:t>h[n] = </a:t>
            </a:r>
            <a:r>
              <a:rPr lang="en-US" altLang="zh-CN" sz="2400" b="1" dirty="0">
                <a:latin typeface="Tahoma" panose="020B0604030504040204" pitchFamily="34" charset="0"/>
                <a:cs typeface="Arial" panose="020B0604020202020204" pitchFamily="34" charset="0"/>
              </a:rPr>
              <a:t>δ[n] + 0.8δ[n-1] + 0.3δ[n-2] + 0.1δ[n-3]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求此滤波器的传输函数。</a:t>
            </a:r>
          </a:p>
          <a:p>
            <a:pPr>
              <a:buNone/>
            </a:pPr>
            <a:r>
              <a:rPr lang="zh-CN" altLang="en-US" sz="2400" b="1" dirty="0">
                <a:solidFill>
                  <a:srgbClr val="990000"/>
                </a:solidFill>
                <a:latin typeface="Tahoma" panose="020B0604030504040204" pitchFamily="34" charset="0"/>
              </a:rPr>
              <a:t>             </a:t>
            </a:r>
          </a:p>
        </p:txBody>
      </p:sp>
      <p:sp>
        <p:nvSpPr>
          <p:cNvPr id="24579" name="Text Box 3"/>
          <p:cNvSpPr txBox="1"/>
          <p:nvPr/>
        </p:nvSpPr>
        <p:spPr>
          <a:xfrm>
            <a:off x="546100" y="2636838"/>
            <a:ext cx="7924800" cy="286131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解：滤波器的传输函数就是脉冲响应的 </a:t>
            </a:r>
            <a:r>
              <a:rPr lang="en-US" altLang="zh-CN" sz="2400" b="1" dirty="0">
                <a:latin typeface="黑体" panose="02010609060101010101" pitchFamily="49" charset="-122"/>
                <a:ea typeface="宋体" panose="02010600030101010101" pitchFamily="2" charset="-122"/>
              </a:rPr>
              <a:t>z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变换：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      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H(z) = 1+ 0.8z</a:t>
            </a:r>
            <a:r>
              <a: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+ 0.3z</a:t>
            </a:r>
            <a:r>
              <a: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-2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+ 0.1z</a:t>
            </a:r>
            <a:r>
              <a: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-3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注意，此传输函数得到差分方程：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y[n] = x[n]+0.8x[n-1]+0.3x[n-2]+0.1x[n-3]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/>
          </p:cNvSpPr>
          <p:nvPr>
            <p:ph idx="1"/>
          </p:nvPr>
        </p:nvSpPr>
        <p:spPr>
          <a:xfrm>
            <a:off x="539750" y="549275"/>
            <a:ext cx="7772400" cy="4191000"/>
          </a:xfrm>
          <a:ln/>
        </p:spPr>
        <p:txBody>
          <a:bodyPr wrap="square" lIns="91440" tIns="45720" rIns="91440" bIns="45720" anchor="t" anchorCtr="0"/>
          <a:lstStyle/>
          <a:p>
            <a:pPr>
              <a:buNone/>
            </a:pPr>
            <a:r>
              <a:rPr lang="en-US" altLang="zh-CN" sz="2800" b="1" dirty="0">
                <a:solidFill>
                  <a:srgbClr val="990000"/>
                </a:solidFill>
                <a:latin typeface="Tahoma" panose="020B0604030504040204" pitchFamily="34" charset="0"/>
              </a:rPr>
              <a:t>5.2.3    </a:t>
            </a:r>
            <a:r>
              <a:rPr lang="zh-CN" altLang="zh-CN" sz="2800" b="1" dirty="0">
                <a:solidFill>
                  <a:srgbClr val="990000"/>
                </a:solidFill>
                <a:latin typeface="Tahoma" panose="020B0604030504040204" pitchFamily="34" charset="0"/>
              </a:rPr>
              <a:t>在</a:t>
            </a:r>
            <a:r>
              <a:rPr lang="en-US" altLang="zh-CN" sz="2800" b="1" dirty="0">
                <a:solidFill>
                  <a:srgbClr val="990000"/>
                </a:solidFill>
                <a:latin typeface="Tahoma" panose="020B0604030504040204" pitchFamily="34" charset="0"/>
              </a:rPr>
              <a:t>Z</a:t>
            </a:r>
            <a:r>
              <a:rPr lang="zh-CN" altLang="en-US" sz="2800" b="1" dirty="0">
                <a:solidFill>
                  <a:srgbClr val="990000"/>
                </a:solidFill>
                <a:latin typeface="Tahoma" panose="020B0604030504040204" pitchFamily="34" charset="0"/>
              </a:rPr>
              <a:t>域计算数字滤波器的输出信号</a:t>
            </a:r>
          </a:p>
          <a:p>
            <a:pPr>
              <a:buNone/>
            </a:pPr>
            <a:endParaRPr lang="zh-CN" altLang="en-US" sz="2400" b="1" dirty="0">
              <a:latin typeface="Tahoma" panose="020B0604030504040204" pitchFamily="34" charset="0"/>
            </a:endParaRPr>
          </a:p>
          <a:p>
            <a:pPr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 </a:t>
            </a:r>
            <a:endParaRPr lang="en-US" altLang="zh-CN" sz="2400" b="1" dirty="0">
              <a:latin typeface="Tahoma" panose="020B0604030504040204" pitchFamily="34" charset="0"/>
            </a:endParaRPr>
          </a:p>
          <a:p>
            <a:pPr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用传递函数   </a:t>
            </a:r>
            <a:r>
              <a:rPr lang="en-US" altLang="zh-CN" sz="2400" b="1" dirty="0">
                <a:latin typeface="Tahoma" panose="020B0604030504040204" pitchFamily="34" charset="0"/>
              </a:rPr>
              <a:t>H(z) = </a:t>
            </a:r>
          </a:p>
        </p:txBody>
      </p:sp>
      <p:sp>
        <p:nvSpPr>
          <p:cNvPr id="36866" name="Text Box 3"/>
          <p:cNvSpPr txBox="1"/>
          <p:nvPr/>
        </p:nvSpPr>
        <p:spPr>
          <a:xfrm>
            <a:off x="3538538" y="1778000"/>
            <a:ext cx="1371600" cy="8588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Y(z)</a:t>
            </a: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X(z)</a:t>
            </a:r>
          </a:p>
        </p:txBody>
      </p:sp>
      <p:sp>
        <p:nvSpPr>
          <p:cNvPr id="36867" name="Line 4"/>
          <p:cNvSpPr/>
          <p:nvPr/>
        </p:nvSpPr>
        <p:spPr>
          <a:xfrm>
            <a:off x="3624263" y="2208213"/>
            <a:ext cx="762000" cy="1587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8" name="AutoShape 5"/>
          <p:cNvSpPr/>
          <p:nvPr/>
        </p:nvSpPr>
        <p:spPr>
          <a:xfrm>
            <a:off x="4770438" y="2209800"/>
            <a:ext cx="457200" cy="163513"/>
          </a:xfrm>
          <a:prstGeom prst="notchedRightArrow">
            <a:avLst>
              <a:gd name="adj1" fmla="val 50000"/>
              <a:gd name="adj2" fmla="val 69889"/>
            </a:avLst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eaLnBrk="0" hangingPunc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9" name="Text Box 6"/>
          <p:cNvSpPr txBox="1"/>
          <p:nvPr/>
        </p:nvSpPr>
        <p:spPr>
          <a:xfrm>
            <a:off x="5380038" y="2057400"/>
            <a:ext cx="27432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Y(z) = H(z)X(z)</a:t>
            </a:r>
          </a:p>
        </p:txBody>
      </p:sp>
      <p:sp>
        <p:nvSpPr>
          <p:cNvPr id="36870" name="Text Box 7"/>
          <p:cNvSpPr txBox="1"/>
          <p:nvPr/>
        </p:nvSpPr>
        <p:spPr>
          <a:xfrm>
            <a:off x="2268538" y="3240088"/>
            <a:ext cx="32004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y[n] = Z</a:t>
            </a:r>
            <a:r>
              <a: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{Y(z)}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/>
          </p:cNvSpPr>
          <p:nvPr>
            <p:ph idx="1"/>
          </p:nvPr>
        </p:nvSpPr>
        <p:spPr>
          <a:xfrm>
            <a:off x="495300" y="349250"/>
            <a:ext cx="7772400" cy="5791200"/>
          </a:xfrm>
          <a:ln/>
        </p:spPr>
        <p:txBody>
          <a:bodyPr wrap="square" lIns="91440" tIns="45720" rIns="91440" bIns="45720" anchor="t" anchorCtr="0"/>
          <a:lstStyle/>
          <a:p>
            <a:pPr>
              <a:buNone/>
            </a:pPr>
            <a:r>
              <a:rPr lang="en-US" altLang="zh-CN" sz="2800" b="1" dirty="0">
                <a:solidFill>
                  <a:srgbClr val="990000"/>
                </a:solidFill>
                <a:latin typeface="Tahoma" panose="020B0604030504040204" pitchFamily="34" charset="0"/>
              </a:rPr>
              <a:t> </a:t>
            </a:r>
            <a:r>
              <a:rPr lang="zh-CN" altLang="en-US" sz="2800" b="1" dirty="0">
                <a:solidFill>
                  <a:srgbClr val="990000"/>
                </a:solidFill>
                <a:latin typeface="Tahoma" panose="020B0604030504040204" pitchFamily="34" charset="0"/>
              </a:rPr>
              <a:t>传递函数的级联和并联</a:t>
            </a:r>
          </a:p>
        </p:txBody>
      </p:sp>
      <p:pic>
        <p:nvPicPr>
          <p:cNvPr id="37890" name="Picture 4" descr="6-5a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1219200"/>
            <a:ext cx="7620000" cy="1854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7891" name="Picture 5" descr="6-5b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90600" y="3505200"/>
            <a:ext cx="7620000" cy="2438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2" name="文本框 1"/>
          <p:cNvSpPr txBox="1"/>
          <p:nvPr/>
        </p:nvSpPr>
        <p:spPr>
          <a:xfrm>
            <a:off x="5097463" y="2492375"/>
            <a:ext cx="2303462" cy="461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滤波器级联</a:t>
            </a:r>
          </a:p>
        </p:txBody>
      </p:sp>
      <p:sp>
        <p:nvSpPr>
          <p:cNvPr id="37893" name="文本框 6"/>
          <p:cNvSpPr txBox="1"/>
          <p:nvPr/>
        </p:nvSpPr>
        <p:spPr>
          <a:xfrm>
            <a:off x="5086350" y="5349875"/>
            <a:ext cx="2305050" cy="461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/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滤波器并联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65537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1143000"/>
          </a:xfrm>
          <a:ln>
            <a:miter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/>
            </a:r>
            <a:b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</a:br>
            <a: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/>
            </a:r>
            <a:br>
              <a:rPr kumimoji="0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</a:b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黑体" panose="02010609060101010101" pitchFamily="49" charset="-122"/>
                <a:cs typeface="+mj-cs"/>
              </a:rPr>
              <a:t>第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黑体" panose="02010609060101010101" pitchFamily="49" charset="-122"/>
                <a:cs typeface="+mj-cs"/>
              </a:rPr>
              <a:t>5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黑体" panose="02010609060101010101" pitchFamily="49" charset="-122"/>
                <a:cs typeface="+mj-cs"/>
              </a:rPr>
              <a:t>章  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黑体" panose="02010609060101010101" pitchFamily="49" charset="-122"/>
                <a:cs typeface="+mj-cs"/>
              </a:rPr>
              <a:t>Z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黑体" panose="02010609060101010101" pitchFamily="49" charset="-122"/>
                <a:cs typeface="+mj-cs"/>
              </a:rPr>
              <a:t>变换与传递函数</a:t>
            </a: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/>
            </a:r>
            <a:b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</a:b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j-lt"/>
                <a:ea typeface="黑体" panose="02010609060101010101" pitchFamily="49" charset="-122"/>
                <a:cs typeface="+mj-cs"/>
              </a:rPr>
              <a:t>  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65539" name="文本占位符 65538"/>
          <p:cNvSpPr>
            <a:spLocks noGrp="1"/>
          </p:cNvSpPr>
          <p:nvPr>
            <p:ph idx="1"/>
          </p:nvPr>
        </p:nvSpPr>
        <p:spPr>
          <a:xfrm>
            <a:off x="298450" y="1916113"/>
            <a:ext cx="8424863" cy="4713288"/>
          </a:xfrm>
          <a:solidFill>
            <a:schemeClr val="accent1"/>
          </a:solidFill>
          <a:ln w="12700">
            <a:solidFill>
              <a:schemeClr val="dk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掌握</a:t>
            </a:r>
            <a:r>
              <a:rPr kumimoji="0" lang="en-US" altLang="zh-CN" sz="2800" b="1" i="0" u="none" strike="noStrike" kern="1200" cap="none" spc="0" normalizeH="0" baseline="0" noProof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</a:t>
            </a:r>
            <a:r>
              <a:rPr kumimoji="0" lang="zh-CN" alt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变换的定义和简单计算</a:t>
            </a:r>
            <a:endParaRPr kumimoji="0" lang="en-US" altLang="zh-CN" sz="2800" b="1" i="0" u="none" strike="noStrike" kern="1200" cap="none" spc="0" normalizeH="0" baseline="0" noProof="1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掌握传递函数的概念</a:t>
            </a:r>
            <a:endParaRPr kumimoji="0" lang="en-US" altLang="zh-CN" sz="2800" b="1" i="0" u="none" strike="noStrike" kern="1200" cap="none" spc="0" normalizeH="0" baseline="0" noProof="1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掌握传递函数、差分方程和脉冲响应之间的联系</a:t>
            </a:r>
            <a:endParaRPr kumimoji="0" lang="en-US" altLang="zh-CN" sz="2800" b="1" i="0" u="none" strike="noStrike" kern="1200" cap="none" spc="0" normalizeH="0" baseline="0" noProof="1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能</a:t>
            </a:r>
            <a:r>
              <a:rPr kumimoji="0" lang="zh-CN" alt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利用</a:t>
            </a:r>
            <a:r>
              <a:rPr kumimoji="0" lang="en-US" altLang="zh-CN" sz="2800" b="1" i="0" u="none" strike="noStrike" kern="1200" cap="none" spc="0" normalizeH="0" baseline="0" noProof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</a:t>
            </a:r>
            <a:r>
              <a:rPr kumimoji="0" lang="zh-CN" alt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变换计算滤波器的输出</a:t>
            </a:r>
            <a:endParaRPr kumimoji="0" lang="en-US" altLang="zh-CN" sz="2800" b="1" i="0" u="none" strike="noStrike" kern="1200" cap="none" spc="0" normalizeH="0" baseline="0" noProof="1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掌握传递函数的级联与并联</a:t>
            </a:r>
            <a:endParaRPr kumimoji="0" lang="en-US" altLang="zh-CN" sz="2800" b="1" i="0" u="none" strike="noStrike" kern="1200" cap="none" spc="0" normalizeH="0" baseline="0" noProof="1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掌握逆</a:t>
            </a:r>
            <a:r>
              <a:rPr kumimoji="0" lang="en-US" altLang="zh-CN" sz="2800" b="1" i="0" u="none" strike="noStrike" kern="1200" cap="none" spc="0" normalizeH="0" baseline="0" noProof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z</a:t>
            </a:r>
            <a:r>
              <a:rPr kumimoji="0" lang="zh-CN" alt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变换的方法</a:t>
            </a:r>
            <a:endParaRPr kumimoji="0" lang="en-US" altLang="zh-CN" sz="2800" b="1" i="0" u="none" strike="noStrike" kern="1200" cap="none" spc="0" normalizeH="0" baseline="0" noProof="1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会确定滤波器的零点和极点</a:t>
            </a:r>
            <a:endParaRPr kumimoji="0" lang="en-US" altLang="zh-CN" sz="2800" b="1" i="0" u="none" strike="noStrike" kern="1200" cap="none" spc="0" normalizeH="0" baseline="0" noProof="1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会</a:t>
            </a:r>
            <a:r>
              <a:rPr kumimoji="0" lang="zh-CN" alt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判断滤波器的稳定性</a:t>
            </a:r>
            <a:endParaRPr kumimoji="0" lang="en-US" altLang="zh-CN" sz="2800" b="1" i="0" u="none" strike="noStrike" kern="1200" cap="none" spc="0" normalizeH="0" baseline="0" noProof="1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1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了解极点、零点位置对脉冲响应和阶跃响应的影响</a:t>
            </a:r>
            <a:endParaRPr kumimoji="0" lang="en-US" altLang="zh-CN" sz="2800" b="1" i="0" u="none" strike="noStrike" kern="1200" cap="none" spc="0" normalizeH="0" baseline="0" noProof="1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1" i="0" u="none" strike="noStrike" kern="1200" cap="none" spc="0" normalizeH="0" baseline="0" noProof="1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1" i="0" u="none" strike="noStrike" kern="1200" cap="none" spc="0" normalizeH="0" baseline="0" noProof="1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800" b="1" i="0" u="none" strike="noStrike" kern="1200" cap="none" spc="0" normalizeH="0" baseline="0" noProof="1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43807" y="1143000"/>
            <a:ext cx="2443480" cy="521970"/>
          </a:xfrm>
          <a:prstGeom prst="rect">
            <a:avLst/>
          </a:prstGeom>
          <a:solidFill>
            <a:srgbClr val="FFC000"/>
          </a:solidFill>
          <a:effectLst>
            <a:softEdge rad="31750"/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本章学习要求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idx="1"/>
          </p:nvPr>
        </p:nvSpPr>
        <p:spPr>
          <a:xfrm>
            <a:off x="395536" y="116632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ahoma" pitchFamily="34" charset="0"/>
                <a:ea typeface="黑体" pitchFamily="49" charset="-122"/>
              </a:rPr>
              <a:t>例 求图 所示级联所对应的差分方程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467544" y="2420888"/>
            <a:ext cx="8467725" cy="56913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黑体" pitchFamily="49" charset="-122"/>
              </a:rPr>
              <a:t>解</a:t>
            </a:r>
            <a:r>
              <a:rPr lang="zh-CN" altLang="en-US" sz="2400" b="1" dirty="0" smtClean="0">
                <a:latin typeface="黑体" pitchFamily="49" charset="-122"/>
              </a:rPr>
              <a:t>：</a:t>
            </a:r>
            <a:r>
              <a:rPr lang="zh-CN" altLang="en-US" sz="2400" b="1" dirty="0" smtClean="0">
                <a:latin typeface="Tahoma" pitchFamily="34" charset="0"/>
              </a:rPr>
              <a:t>三个滤波器的传输函数分别为：</a:t>
            </a:r>
          </a:p>
        </p:txBody>
      </p:sp>
      <p:pic>
        <p:nvPicPr>
          <p:cNvPr id="38916" name="Picture 5" descr="6-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764704"/>
            <a:ext cx="76200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331640" y="2996952"/>
            <a:ext cx="5562600" cy="2047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itchFamily="34" charset="0"/>
                <a:ea typeface="宋体" pitchFamily="2" charset="-122"/>
              </a:rPr>
              <a:t>H</a:t>
            </a:r>
            <a:r>
              <a:rPr lang="en-US" altLang="zh-CN" sz="2400" b="1" baseline="-25000" dirty="0">
                <a:latin typeface="Tahoma" pitchFamily="34" charset="0"/>
                <a:ea typeface="宋体" pitchFamily="2" charset="-122"/>
              </a:rPr>
              <a:t>1</a:t>
            </a:r>
            <a:r>
              <a:rPr lang="en-US" altLang="zh-CN" sz="2400" b="1" dirty="0">
                <a:latin typeface="Tahoma" pitchFamily="34" charset="0"/>
                <a:ea typeface="宋体" pitchFamily="2" charset="-122"/>
              </a:rPr>
              <a:t>(z) = 1- 0.1z</a:t>
            </a:r>
            <a:r>
              <a:rPr lang="en-US" altLang="zh-CN" sz="2400" b="1" baseline="30000" dirty="0">
                <a:latin typeface="Tahoma" pitchFamily="34" charset="0"/>
                <a:ea typeface="宋体" pitchFamily="2" charset="-122"/>
              </a:rPr>
              <a:t>-1</a:t>
            </a:r>
            <a:r>
              <a:rPr lang="en-US" altLang="zh-CN" sz="2400" b="1" dirty="0">
                <a:latin typeface="Tahoma" pitchFamily="34" charset="0"/>
                <a:ea typeface="宋体" pitchFamily="2" charset="-122"/>
              </a:rPr>
              <a:t> + 0.2z</a:t>
            </a:r>
            <a:r>
              <a:rPr lang="en-US" altLang="zh-CN" sz="2400" b="1" baseline="30000" dirty="0">
                <a:latin typeface="Tahoma" pitchFamily="34" charset="0"/>
                <a:ea typeface="宋体" pitchFamily="2" charset="-122"/>
              </a:rPr>
              <a:t>-2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itchFamily="34" charset="0"/>
                <a:ea typeface="宋体" pitchFamily="2" charset="-122"/>
              </a:rPr>
              <a:t>H</a:t>
            </a:r>
            <a:r>
              <a:rPr lang="en-US" altLang="zh-CN" sz="2400" b="1" baseline="-25000" dirty="0">
                <a:latin typeface="Tahoma" pitchFamily="34" charset="0"/>
                <a:ea typeface="宋体" pitchFamily="2" charset="-122"/>
              </a:rPr>
              <a:t>2</a:t>
            </a:r>
            <a:r>
              <a:rPr lang="en-US" altLang="zh-CN" sz="2400" b="1" dirty="0">
                <a:latin typeface="Tahoma" pitchFamily="34" charset="0"/>
                <a:ea typeface="宋体" pitchFamily="2" charset="-122"/>
              </a:rPr>
              <a:t>(z) = 1+ 0.3z</a:t>
            </a:r>
            <a:r>
              <a:rPr lang="en-US" altLang="zh-CN" sz="2400" b="1" baseline="30000" dirty="0">
                <a:latin typeface="Tahoma" pitchFamily="34" charset="0"/>
                <a:ea typeface="宋体" pitchFamily="2" charset="-122"/>
              </a:rPr>
              <a:t>-1</a:t>
            </a:r>
            <a:r>
              <a:rPr lang="en-US" altLang="zh-CN" sz="2400" b="1" dirty="0">
                <a:latin typeface="Tahoma" pitchFamily="34" charset="0"/>
                <a:ea typeface="宋体" pitchFamily="2" charset="-122"/>
              </a:rPr>
              <a:t> + 0.1z</a:t>
            </a:r>
            <a:r>
              <a:rPr lang="en-US" altLang="zh-CN" sz="2400" b="1" baseline="30000" dirty="0">
                <a:latin typeface="Tahoma" pitchFamily="34" charset="0"/>
                <a:ea typeface="宋体" pitchFamily="2" charset="-122"/>
              </a:rPr>
              <a:t>-2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itchFamily="34" charset="0"/>
                <a:ea typeface="宋体" pitchFamily="2" charset="-122"/>
              </a:rPr>
              <a:t>H</a:t>
            </a:r>
            <a:r>
              <a:rPr lang="en-US" altLang="zh-CN" sz="2400" b="1" baseline="-25000" dirty="0">
                <a:latin typeface="Tahoma" pitchFamily="34" charset="0"/>
                <a:ea typeface="宋体" pitchFamily="2" charset="-122"/>
              </a:rPr>
              <a:t>3</a:t>
            </a:r>
            <a:r>
              <a:rPr lang="en-US" altLang="zh-CN" sz="2400" b="1" dirty="0">
                <a:latin typeface="Tahoma" pitchFamily="34" charset="0"/>
                <a:ea typeface="宋体" pitchFamily="2" charset="-122"/>
              </a:rPr>
              <a:t>(z) = 1+ 0.4z</a:t>
            </a:r>
            <a:r>
              <a:rPr lang="en-US" altLang="zh-CN" sz="2400" b="1" baseline="30000" dirty="0">
                <a:latin typeface="Tahoma" pitchFamily="34" charset="0"/>
                <a:ea typeface="宋体" pitchFamily="2" charset="-122"/>
              </a:rPr>
              <a:t>-1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23528" y="4808537"/>
            <a:ext cx="8001000" cy="20494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黑体" pitchFamily="49" charset="-122"/>
              </a:rPr>
              <a:t>则总的传输函数是它们的积：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Tahoma" pitchFamily="34" charset="0"/>
                <a:ea typeface="宋体" pitchFamily="2" charset="-122"/>
              </a:rPr>
              <a:t>   </a:t>
            </a:r>
            <a:r>
              <a:rPr lang="en-US" altLang="zh-CN" sz="2400" b="1" dirty="0">
                <a:latin typeface="Tahoma" pitchFamily="34" charset="0"/>
                <a:ea typeface="宋体" pitchFamily="2" charset="-122"/>
              </a:rPr>
              <a:t>H(z) = H</a:t>
            </a:r>
            <a:r>
              <a:rPr lang="en-US" altLang="zh-CN" sz="2400" b="1" baseline="-25000" dirty="0">
                <a:latin typeface="Tahoma" pitchFamily="34" charset="0"/>
                <a:ea typeface="宋体" pitchFamily="2" charset="-122"/>
              </a:rPr>
              <a:t>1</a:t>
            </a:r>
            <a:r>
              <a:rPr lang="en-US" altLang="zh-CN" sz="2400" b="1" dirty="0">
                <a:latin typeface="Tahoma" pitchFamily="34" charset="0"/>
                <a:ea typeface="宋体" pitchFamily="2" charset="-122"/>
              </a:rPr>
              <a:t>(z) H</a:t>
            </a:r>
            <a:r>
              <a:rPr lang="en-US" altLang="zh-CN" sz="2400" b="1" baseline="-25000" dirty="0">
                <a:latin typeface="Tahoma" pitchFamily="34" charset="0"/>
                <a:ea typeface="宋体" pitchFamily="2" charset="-122"/>
              </a:rPr>
              <a:t>2</a:t>
            </a:r>
            <a:r>
              <a:rPr lang="en-US" altLang="zh-CN" sz="2400" b="1" dirty="0">
                <a:latin typeface="Tahoma" pitchFamily="34" charset="0"/>
                <a:ea typeface="宋体" pitchFamily="2" charset="-122"/>
              </a:rPr>
              <a:t>(z) H</a:t>
            </a:r>
            <a:r>
              <a:rPr lang="en-US" altLang="zh-CN" sz="2400" b="1" baseline="-25000" dirty="0">
                <a:latin typeface="Tahoma" pitchFamily="34" charset="0"/>
                <a:ea typeface="宋体" pitchFamily="2" charset="-122"/>
              </a:rPr>
              <a:t>3</a:t>
            </a:r>
            <a:r>
              <a:rPr lang="en-US" altLang="zh-CN" sz="2400" b="1" dirty="0">
                <a:latin typeface="Tahoma" pitchFamily="34" charset="0"/>
                <a:ea typeface="宋体" pitchFamily="2" charset="-122"/>
              </a:rPr>
              <a:t>(z)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itchFamily="34" charset="0"/>
                <a:ea typeface="宋体" pitchFamily="2" charset="-122"/>
              </a:rPr>
              <a:t>           =1 – 0.2z</a:t>
            </a:r>
            <a:r>
              <a:rPr lang="en-US" altLang="zh-CN" sz="2400" b="1" baseline="30000" dirty="0">
                <a:latin typeface="Tahoma" pitchFamily="34" charset="0"/>
                <a:ea typeface="宋体" pitchFamily="2" charset="-122"/>
              </a:rPr>
              <a:t>-1</a:t>
            </a:r>
            <a:r>
              <a:rPr lang="en-US" altLang="zh-CN" sz="2400" b="1" dirty="0">
                <a:latin typeface="Tahoma" pitchFamily="34" charset="0"/>
                <a:ea typeface="宋体" pitchFamily="2" charset="-122"/>
              </a:rPr>
              <a:t> +0.19z</a:t>
            </a:r>
            <a:r>
              <a:rPr lang="en-US" altLang="zh-CN" sz="2400" b="1" baseline="30000" dirty="0">
                <a:latin typeface="Tahoma" pitchFamily="34" charset="0"/>
                <a:ea typeface="宋体" pitchFamily="2" charset="-122"/>
              </a:rPr>
              <a:t>-2</a:t>
            </a:r>
            <a:r>
              <a:rPr lang="en-US" altLang="zh-CN" sz="2400" b="1" dirty="0">
                <a:latin typeface="Tahoma" pitchFamily="34" charset="0"/>
                <a:ea typeface="宋体" pitchFamily="2" charset="-122"/>
              </a:rPr>
              <a:t> – 0.058z</a:t>
            </a:r>
            <a:r>
              <a:rPr lang="en-US" altLang="zh-CN" sz="2400" b="1" baseline="30000" dirty="0">
                <a:latin typeface="Tahoma" pitchFamily="34" charset="0"/>
                <a:ea typeface="宋体" pitchFamily="2" charset="-122"/>
              </a:rPr>
              <a:t>-3</a:t>
            </a:r>
            <a:r>
              <a:rPr lang="en-US" altLang="zh-CN" sz="2400" b="1" dirty="0">
                <a:latin typeface="Tahoma" pitchFamily="34" charset="0"/>
                <a:ea typeface="宋体" pitchFamily="2" charset="-122"/>
              </a:rPr>
              <a:t> – 0.008z</a:t>
            </a:r>
            <a:r>
              <a:rPr lang="en-US" altLang="zh-CN" sz="2400" b="1" baseline="30000" dirty="0">
                <a:latin typeface="Tahoma" pitchFamily="34" charset="0"/>
                <a:ea typeface="宋体" pitchFamily="2" charset="-122"/>
              </a:rPr>
              <a:t>-5</a:t>
            </a:r>
            <a:r>
              <a:rPr lang="en-US" altLang="zh-CN" sz="2400" b="1" dirty="0">
                <a:latin typeface="Tahoma" pitchFamily="34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/>
          </p:cNvSpPr>
          <p:nvPr>
            <p:ph type="title"/>
          </p:nvPr>
        </p:nvSpPr>
        <p:spPr>
          <a:xfrm>
            <a:off x="762000" y="127000"/>
            <a:ext cx="7772400" cy="914400"/>
          </a:xfrm>
          <a:ln/>
        </p:spPr>
        <p:txBody>
          <a:bodyPr wrap="square" lIns="91440" tIns="45720" rIns="91440" bIns="45720" anchor="ctr" anchorCtr="0"/>
          <a:lstStyle/>
          <a:p>
            <a:r>
              <a:rPr lang="en-US" altLang="zh-CN" sz="3600" b="1" dirty="0">
                <a:solidFill>
                  <a:srgbClr val="C00000"/>
                </a:solidFill>
                <a:latin typeface="Tahoma" panose="020B0604030504040204" pitchFamily="34" charset="0"/>
              </a:rPr>
              <a:t>5.3   </a:t>
            </a:r>
            <a:r>
              <a:rPr lang="zh-CN" altLang="en-US" sz="3600" b="1" dirty="0">
                <a:solidFill>
                  <a:srgbClr val="C00000"/>
                </a:solidFill>
                <a:latin typeface="Tahoma" panose="020B0604030504040204" pitchFamily="34" charset="0"/>
              </a:rPr>
              <a:t>逆 </a:t>
            </a:r>
            <a:r>
              <a:rPr lang="en-US" altLang="zh-CN" sz="3600" b="1" dirty="0">
                <a:solidFill>
                  <a:srgbClr val="C00000"/>
                </a:solidFill>
                <a:latin typeface="Tahoma" panose="020B0604030504040204" pitchFamily="34" charset="0"/>
              </a:rPr>
              <a:t>z </a:t>
            </a:r>
            <a:r>
              <a:rPr lang="zh-CN" altLang="en-US" sz="3600" b="1" dirty="0">
                <a:solidFill>
                  <a:srgbClr val="C00000"/>
                </a:solidFill>
                <a:latin typeface="Tahoma" panose="020B0604030504040204" pitchFamily="34" charset="0"/>
              </a:rPr>
              <a:t>变换</a:t>
            </a:r>
          </a:p>
        </p:txBody>
      </p:sp>
      <p:sp>
        <p:nvSpPr>
          <p:cNvPr id="44034" name="Rectangle 3"/>
          <p:cNvSpPr>
            <a:spLocks noGrp="1"/>
          </p:cNvSpPr>
          <p:nvPr>
            <p:ph idx="1"/>
          </p:nvPr>
        </p:nvSpPr>
        <p:spPr>
          <a:xfrm>
            <a:off x="250825" y="981075"/>
            <a:ext cx="7772400" cy="4953000"/>
          </a:xfrm>
          <a:ln/>
        </p:spPr>
        <p:txBody>
          <a:bodyPr wrap="square" lIns="91440" tIns="45720" rIns="91440" bIns="45720" anchor="t" anchorCtr="0"/>
          <a:lstStyle/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rgbClr val="990000"/>
                </a:solidFill>
                <a:latin typeface="Tahoma" panose="020B0604030504040204" pitchFamily="34" charset="0"/>
              </a:rPr>
              <a:t>5.3.1   </a:t>
            </a:r>
            <a:r>
              <a:rPr lang="zh-CN" altLang="en-US" sz="2800" b="1" dirty="0">
                <a:solidFill>
                  <a:srgbClr val="990000"/>
                </a:solidFill>
                <a:latin typeface="Tahoma" panose="020B0604030504040204" pitchFamily="34" charset="0"/>
              </a:rPr>
              <a:t>标准式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    </a:t>
            </a:r>
            <a:r>
              <a:rPr lang="en-US" altLang="zh-CN" sz="2400" b="1" dirty="0">
                <a:latin typeface="Tahoma" panose="020B0604030504040204" pitchFamily="34" charset="0"/>
              </a:rPr>
              <a:t>z </a:t>
            </a:r>
            <a:r>
              <a:rPr lang="zh-CN" altLang="en-US" sz="2400" b="1" dirty="0">
                <a:latin typeface="Tahoma" panose="020B0604030504040204" pitchFamily="34" charset="0"/>
              </a:rPr>
              <a:t>变换中所有 </a:t>
            </a:r>
            <a:r>
              <a:rPr lang="en-US" altLang="zh-CN" sz="2400" b="1" dirty="0">
                <a:latin typeface="Tahoma" panose="020B0604030504040204" pitchFamily="34" charset="0"/>
              </a:rPr>
              <a:t>z </a:t>
            </a:r>
            <a:r>
              <a:rPr lang="zh-CN" altLang="en-US" sz="2400" b="1" dirty="0">
                <a:latin typeface="Tahoma" panose="020B0604030504040204" pitchFamily="34" charset="0"/>
              </a:rPr>
              <a:t>的指数均为正，分母最高次幂项的系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数为 </a:t>
            </a:r>
            <a:r>
              <a:rPr lang="en-US" altLang="zh-CN" sz="2400" b="1" dirty="0">
                <a:latin typeface="Tahoma" panose="020B0604030504040204" pitchFamily="34" charset="0"/>
              </a:rPr>
              <a:t>1 </a:t>
            </a:r>
            <a:r>
              <a:rPr lang="zh-CN" altLang="en-US" sz="2400" b="1" dirty="0">
                <a:latin typeface="Tahoma" panose="020B0604030504040204" pitchFamily="34" charset="0"/>
              </a:rPr>
              <a:t>。</a:t>
            </a:r>
          </a:p>
        </p:txBody>
      </p:sp>
      <p:grpSp>
        <p:nvGrpSpPr>
          <p:cNvPr id="31748" name="Group 4"/>
          <p:cNvGrpSpPr/>
          <p:nvPr/>
        </p:nvGrpSpPr>
        <p:grpSpPr>
          <a:xfrm>
            <a:off x="430213" y="3141663"/>
            <a:ext cx="7924800" cy="1249362"/>
            <a:chOff x="768" y="1776"/>
            <a:chExt cx="4992" cy="787"/>
          </a:xfrm>
        </p:grpSpPr>
        <p:sp>
          <p:nvSpPr>
            <p:cNvPr id="44036" name="Text Box 5"/>
            <p:cNvSpPr txBox="1"/>
            <p:nvPr/>
          </p:nvSpPr>
          <p:spPr>
            <a:xfrm>
              <a:off x="768" y="1776"/>
              <a:ext cx="4992" cy="639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lang="en-US" altLang="zh-CN" sz="2400" b="1" dirty="0">
                  <a:solidFill>
                    <a:srgbClr val="C0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.8  </a:t>
              </a:r>
              <a:r>
                <a:rPr lang="zh-CN" altLang="en-US" sz="2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将下面的传输函数变化为标准式：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             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H(z) = </a:t>
              </a:r>
            </a:p>
          </p:txBody>
        </p:sp>
        <p:sp>
          <p:nvSpPr>
            <p:cNvPr id="44037" name="Text Box 6"/>
            <p:cNvSpPr txBox="1"/>
            <p:nvPr/>
          </p:nvSpPr>
          <p:spPr>
            <a:xfrm>
              <a:off x="2400" y="2064"/>
              <a:ext cx="1776" cy="499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        z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-1</a:t>
              </a:r>
              <a:endPara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6– 3z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-1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+ 2z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-2</a:t>
              </a:r>
            </a:p>
          </p:txBody>
        </p:sp>
        <p:sp>
          <p:nvSpPr>
            <p:cNvPr id="44038" name="Line 7"/>
            <p:cNvSpPr/>
            <p:nvPr/>
          </p:nvSpPr>
          <p:spPr>
            <a:xfrm>
              <a:off x="2400" y="2304"/>
              <a:ext cx="14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752" name="Text Box 8"/>
          <p:cNvSpPr txBox="1"/>
          <p:nvPr/>
        </p:nvSpPr>
        <p:spPr>
          <a:xfrm>
            <a:off x="277813" y="4538663"/>
            <a:ext cx="8397875" cy="23082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解：变换为标准式的第一步是将所有延迟项的指数化为正。如果最负指数项为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en-US" altLang="zh-CN" sz="2400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-N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，则传输函数每一项乘以 </a:t>
            </a:r>
            <a:r>
              <a:rPr lang="en-US" altLang="zh-CN" sz="2400" b="1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en-US" altLang="zh-CN" sz="2400" b="1" baseline="30000" dirty="0" err="1" smtClean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，从而使所有指数为正。此例中，最大的延迟是分母中的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en-US" altLang="zh-CN" sz="2400" b="1" baseline="30000" dirty="0">
                <a:latin typeface="黑体" panose="02010609060101010101" pitchFamily="49" charset="-122"/>
                <a:ea typeface="黑体" panose="02010609060101010101" pitchFamily="49" charset="-122"/>
              </a:rPr>
              <a:t>-2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项，每一项乘以 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  <a:r>
              <a:rPr lang="en-US" altLang="zh-CN" sz="2400" b="1" baseline="300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，传输函数变为：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/>
          </p:cNvSpPr>
          <p:nvPr>
            <p:ph idx="1"/>
          </p:nvPr>
        </p:nvSpPr>
        <p:spPr>
          <a:xfrm>
            <a:off x="792163" y="1524000"/>
            <a:ext cx="7772400" cy="914400"/>
          </a:xfrm>
          <a:ln/>
        </p:spPr>
        <p:txBody>
          <a:bodyPr wrap="square" lIns="91440" tIns="45720" rIns="91440" bIns="45720" anchor="t" anchorCtr="0"/>
          <a:lstStyle/>
          <a:p>
            <a:pPr>
              <a:buNone/>
            </a:pPr>
            <a:r>
              <a:rPr lang="en-US" altLang="zh-CN" sz="2400" b="1" dirty="0">
                <a:latin typeface="Tahoma" panose="020B0604030504040204" pitchFamily="34" charset="0"/>
              </a:rPr>
              <a:t>            H(z) =</a:t>
            </a:r>
          </a:p>
          <a:p>
            <a:pPr>
              <a:buNone/>
            </a:pPr>
            <a:r>
              <a:rPr lang="en-US" altLang="zh-CN" sz="2400" b="1" dirty="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45058" name="Text Box 3"/>
          <p:cNvSpPr txBox="1"/>
          <p:nvPr/>
        </p:nvSpPr>
        <p:spPr>
          <a:xfrm>
            <a:off x="3048000" y="1423988"/>
            <a:ext cx="2819400" cy="79248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          z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6z</a:t>
            </a:r>
            <a:r>
              <a: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– 3z + 2</a:t>
            </a:r>
            <a:endParaRPr lang="en-US" altLang="zh-CN" sz="2400" b="1" baseline="30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5059" name="Line 4"/>
          <p:cNvSpPr/>
          <p:nvPr/>
        </p:nvSpPr>
        <p:spPr>
          <a:xfrm>
            <a:off x="3048000" y="1804988"/>
            <a:ext cx="2362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762000" y="2438400"/>
            <a:ext cx="8001000" cy="24917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rtl="0" eaLnBrk="0" hangingPunct="0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kern="1200" cap="none" spc="0" normalizeH="0" baseline="0" noProof="0" dirty="0">
                <a:latin typeface="+mn-ea"/>
                <a:ea typeface="+mn-ea"/>
                <a:cs typeface="+mn-cs"/>
              </a:rPr>
              <a:t>变换的第二步是确保分母最高次幂的系数为</a:t>
            </a:r>
            <a:r>
              <a:rPr kumimoji="1" lang="en-US" altLang="zh-CN" sz="2400" b="1" kern="1200" cap="none" spc="0" normalizeH="0" baseline="0" noProof="0" dirty="0">
                <a:latin typeface="+mn-ea"/>
                <a:ea typeface="+mn-ea"/>
                <a:cs typeface="+mn-cs"/>
              </a:rPr>
              <a:t>1</a:t>
            </a:r>
            <a:r>
              <a:rPr kumimoji="1" lang="zh-CN" altLang="en-US" sz="2400" b="1" kern="1200" cap="none" spc="0" normalizeH="0" baseline="0" noProof="0" dirty="0">
                <a:latin typeface="+mn-ea"/>
                <a:ea typeface="+mn-ea"/>
                <a:cs typeface="+mn-cs"/>
              </a:rPr>
              <a:t>，为此，传递函数分子分母同除以 </a:t>
            </a:r>
            <a:r>
              <a:rPr kumimoji="1" lang="en-US" altLang="zh-CN" sz="2400" b="1" kern="1200" cap="none" spc="0" normalizeH="0" baseline="0" noProof="0" dirty="0">
                <a:latin typeface="+mn-ea"/>
                <a:ea typeface="+mn-ea"/>
                <a:cs typeface="+mn-cs"/>
              </a:rPr>
              <a:t>6 </a:t>
            </a:r>
            <a:r>
              <a:rPr kumimoji="1" lang="zh-CN" altLang="en-US" sz="2400" b="1" kern="1200" cap="none" spc="0" normalizeH="0" baseline="0" noProof="0" dirty="0">
                <a:latin typeface="+mn-ea"/>
                <a:ea typeface="+mn-ea"/>
                <a:cs typeface="+mn-cs"/>
              </a:rPr>
              <a:t>得到标准式：</a:t>
            </a:r>
          </a:p>
          <a:p>
            <a:pPr marR="0" defTabSz="914400" rtl="0" eaLnBrk="0" hangingPunct="0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kern="1200" cap="none" spc="0" normalizeH="0" baseline="0" noProof="0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         </a:t>
            </a:r>
          </a:p>
          <a:p>
            <a:pPr marR="0" defTabSz="914400" rtl="0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kern="1200" cap="none" spc="0" normalizeH="0" baseline="0" noProof="0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        </a:t>
            </a:r>
            <a:r>
              <a:rPr kumimoji="1" lang="en-US" altLang="zh-CN" sz="2400" b="1" kern="1200" cap="none" spc="0" normalizeH="0" baseline="0" noProof="0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H(z) = </a:t>
            </a:r>
          </a:p>
        </p:txBody>
      </p:sp>
      <p:sp>
        <p:nvSpPr>
          <p:cNvPr id="45061" name="Text Box 6"/>
          <p:cNvSpPr txBox="1"/>
          <p:nvPr/>
        </p:nvSpPr>
        <p:spPr>
          <a:xfrm>
            <a:off x="2857500" y="4293235"/>
            <a:ext cx="3200400" cy="79248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          0.167 z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 z</a:t>
            </a:r>
            <a:r>
              <a: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– 0.5z + 0.333</a:t>
            </a:r>
          </a:p>
        </p:txBody>
      </p:sp>
      <p:sp>
        <p:nvSpPr>
          <p:cNvPr id="45062" name="Line 7"/>
          <p:cNvSpPr/>
          <p:nvPr/>
        </p:nvSpPr>
        <p:spPr>
          <a:xfrm>
            <a:off x="3133725" y="4674235"/>
            <a:ext cx="2743200" cy="23813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/>
          </p:cNvSpPr>
          <p:nvPr>
            <p:ph idx="1"/>
          </p:nvPr>
        </p:nvSpPr>
        <p:spPr>
          <a:xfrm>
            <a:off x="1173163" y="228600"/>
            <a:ext cx="7772400" cy="5867400"/>
          </a:xfrm>
          <a:ln/>
        </p:spPr>
        <p:txBody>
          <a:bodyPr wrap="square" lIns="91440" tIns="45720" rIns="91440" bIns="45720" anchor="t" anchorCtr="0"/>
          <a:lstStyle/>
          <a:p>
            <a:pPr>
              <a:spcBef>
                <a:spcPct val="50000"/>
              </a:spcBef>
              <a:buNone/>
            </a:pPr>
            <a:endParaRPr lang="en-US" altLang="zh-CN" sz="2400" b="1" dirty="0">
              <a:solidFill>
                <a:srgbClr val="990033"/>
              </a:solidFill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990033"/>
                </a:solidFill>
              </a:rPr>
              <a:t>真有理函数</a:t>
            </a:r>
            <a:r>
              <a:rPr lang="en-US" altLang="zh-CN" sz="2400" b="1" dirty="0">
                <a:solidFill>
                  <a:srgbClr val="990033"/>
                </a:solidFill>
              </a:rPr>
              <a:t>( proper rational function )</a:t>
            </a:r>
            <a:r>
              <a:rPr lang="zh-CN" altLang="en-US" sz="2400" b="1" dirty="0">
                <a:solidFill>
                  <a:srgbClr val="990033"/>
                </a:solidFill>
              </a:rPr>
              <a:t>：</a:t>
            </a:r>
          </a:p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b="1" dirty="0"/>
              <a:t>       分子的次数小于或等于分母的次数。</a:t>
            </a:r>
          </a:p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990033"/>
                </a:solidFill>
              </a:rPr>
              <a:t>严格真有理函数</a:t>
            </a:r>
            <a:r>
              <a:rPr lang="en-US" altLang="zh-CN" sz="2400" b="1" dirty="0">
                <a:solidFill>
                  <a:srgbClr val="990033"/>
                </a:solidFill>
              </a:rPr>
              <a:t>( strictly rational function )</a:t>
            </a:r>
            <a:r>
              <a:rPr lang="zh-CN" altLang="en-US" sz="2400" b="1" dirty="0">
                <a:solidFill>
                  <a:srgbClr val="990033"/>
                </a:solidFill>
              </a:rPr>
              <a:t>：</a:t>
            </a:r>
          </a:p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b="1" dirty="0"/>
              <a:t>       分子的次数小于分母的次数。</a:t>
            </a:r>
          </a:p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990033"/>
                </a:solidFill>
              </a:rPr>
              <a:t>假有理函数</a:t>
            </a:r>
            <a:r>
              <a:rPr lang="en-US" altLang="zh-CN" sz="2400" b="1" dirty="0">
                <a:solidFill>
                  <a:srgbClr val="990033"/>
                </a:solidFill>
              </a:rPr>
              <a:t>( improper rational function )</a:t>
            </a:r>
            <a:r>
              <a:rPr lang="zh-CN" altLang="en-US" sz="2400" b="1" dirty="0">
                <a:solidFill>
                  <a:srgbClr val="990033"/>
                </a:solidFill>
              </a:rPr>
              <a:t>：</a:t>
            </a:r>
          </a:p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b="1" dirty="0"/>
              <a:t>       分子次数高于分母的次数。</a:t>
            </a:r>
          </a:p>
        </p:txBody>
      </p:sp>
      <p:grpSp>
        <p:nvGrpSpPr>
          <p:cNvPr id="46082" name="Group 3"/>
          <p:cNvGrpSpPr/>
          <p:nvPr/>
        </p:nvGrpSpPr>
        <p:grpSpPr>
          <a:xfrm>
            <a:off x="1116013" y="5311775"/>
            <a:ext cx="7696200" cy="766763"/>
            <a:chOff x="720" y="2016"/>
            <a:chExt cx="4848" cy="483"/>
          </a:xfrm>
        </p:grpSpPr>
        <p:sp>
          <p:nvSpPr>
            <p:cNvPr id="46083" name="Text Box 4"/>
            <p:cNvSpPr txBox="1"/>
            <p:nvPr/>
          </p:nvSpPr>
          <p:spPr>
            <a:xfrm>
              <a:off x="720" y="2208"/>
              <a:ext cx="4848" cy="29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真有理数或假有理数              严格真有理数</a:t>
              </a:r>
            </a:p>
          </p:txBody>
        </p:sp>
        <p:sp>
          <p:nvSpPr>
            <p:cNvPr id="46084" name="Text Box 5"/>
            <p:cNvSpPr txBox="1"/>
            <p:nvPr/>
          </p:nvSpPr>
          <p:spPr>
            <a:xfrm>
              <a:off x="2640" y="2016"/>
              <a:ext cx="720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长除法</a:t>
              </a:r>
            </a:p>
          </p:txBody>
        </p:sp>
        <p:sp>
          <p:nvSpPr>
            <p:cNvPr id="46085" name="Line 6"/>
            <p:cNvSpPr/>
            <p:nvPr/>
          </p:nvSpPr>
          <p:spPr>
            <a:xfrm>
              <a:off x="2592" y="2352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/>
          </p:cNvSpPr>
          <p:nvPr>
            <p:ph idx="1"/>
          </p:nvPr>
        </p:nvSpPr>
        <p:spPr>
          <a:xfrm>
            <a:off x="381000" y="266700"/>
            <a:ext cx="7772400" cy="5791200"/>
          </a:xfrm>
          <a:ln/>
        </p:spPr>
        <p:txBody>
          <a:bodyPr wrap="square" lIns="91440" tIns="45720" rIns="91440" bIns="45720" anchor="t" anchorCtr="0"/>
          <a:lstStyle/>
          <a:p>
            <a:pPr>
              <a:lnSpc>
                <a:spcPct val="14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例 </a:t>
            </a:r>
            <a:r>
              <a:rPr lang="en-US" altLang="zh-CN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5.9   </a:t>
            </a:r>
            <a:r>
              <a:rPr lang="zh-CN" altLang="en-US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将真有理函数传输函数：</a:t>
            </a:r>
          </a:p>
          <a:p>
            <a:pPr>
              <a:lnSpc>
                <a:spcPct val="14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                 </a:t>
            </a:r>
            <a:r>
              <a:rPr lang="en-US" altLang="zh-CN" sz="2400" b="1" dirty="0">
                <a:latin typeface="Tahoma" panose="020B0604030504040204" pitchFamily="34" charset="0"/>
              </a:rPr>
              <a:t>H(z) =</a:t>
            </a:r>
          </a:p>
          <a:p>
            <a:pPr>
              <a:lnSpc>
                <a:spcPct val="14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   </a:t>
            </a:r>
            <a:r>
              <a:rPr lang="zh-CN" altLang="en-US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转换为严格真有理函数。</a:t>
            </a:r>
          </a:p>
          <a:p>
            <a:pPr>
              <a:lnSpc>
                <a:spcPct val="140000"/>
              </a:lnSpc>
              <a:spcBef>
                <a:spcPct val="50000"/>
              </a:spcBef>
              <a:buNone/>
            </a:pPr>
            <a:endParaRPr lang="en-US" altLang="zh-CN" sz="2400" b="1" dirty="0">
              <a:latin typeface="Tahoma" panose="020B0604030504040204" pitchFamily="34" charset="0"/>
            </a:endParaRPr>
          </a:p>
        </p:txBody>
      </p:sp>
      <p:sp>
        <p:nvSpPr>
          <p:cNvPr id="47106" name="Text Box 3"/>
          <p:cNvSpPr txBox="1"/>
          <p:nvPr/>
        </p:nvSpPr>
        <p:spPr>
          <a:xfrm>
            <a:off x="3138488" y="962025"/>
            <a:ext cx="3200400" cy="785813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z</a:t>
            </a:r>
            <a:r>
              <a: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+ 0.1z + 0.3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z</a:t>
            </a:r>
            <a:r>
              <a: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– 0.5z + 0.9</a:t>
            </a:r>
          </a:p>
        </p:txBody>
      </p:sp>
      <p:sp>
        <p:nvSpPr>
          <p:cNvPr id="47107" name="Line 4"/>
          <p:cNvSpPr/>
          <p:nvPr/>
        </p:nvSpPr>
        <p:spPr>
          <a:xfrm>
            <a:off x="3276600" y="1355725"/>
            <a:ext cx="2438400" cy="23813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4821" name="Group 5"/>
          <p:cNvGrpSpPr/>
          <p:nvPr/>
        </p:nvGrpSpPr>
        <p:grpSpPr>
          <a:xfrm>
            <a:off x="671513" y="2538413"/>
            <a:ext cx="8001000" cy="2752725"/>
            <a:chOff x="720" y="1584"/>
            <a:chExt cx="5040" cy="1734"/>
          </a:xfrm>
        </p:grpSpPr>
        <p:sp>
          <p:nvSpPr>
            <p:cNvPr id="47109" name="Text Box 6"/>
            <p:cNvSpPr txBox="1"/>
            <p:nvPr/>
          </p:nvSpPr>
          <p:spPr>
            <a:xfrm>
              <a:off x="720" y="1584"/>
              <a:ext cx="5040" cy="29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解：用长除方法，得：</a:t>
              </a:r>
            </a:p>
          </p:txBody>
        </p:sp>
        <p:sp>
          <p:nvSpPr>
            <p:cNvPr id="47110" name="Text Box 7"/>
            <p:cNvSpPr txBox="1"/>
            <p:nvPr/>
          </p:nvSpPr>
          <p:spPr>
            <a:xfrm>
              <a:off x="1152" y="2448"/>
              <a:ext cx="1632" cy="219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z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– 0.5z + 0.9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111" name="Text Box 8"/>
            <p:cNvSpPr txBox="1"/>
            <p:nvPr/>
          </p:nvSpPr>
          <p:spPr>
            <a:xfrm>
              <a:off x="2784" y="2064"/>
              <a:ext cx="1920" cy="1254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z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+ 0.1z + 0.3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z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– 0.5z + 0.9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    0.6z + 0.6</a:t>
              </a:r>
            </a:p>
          </p:txBody>
        </p:sp>
        <p:sp>
          <p:nvSpPr>
            <p:cNvPr id="47112" name="Arc 9"/>
            <p:cNvSpPr/>
            <p:nvPr/>
          </p:nvSpPr>
          <p:spPr>
            <a:xfrm rot="-5400000" flipH="1" flipV="1">
              <a:off x="2532" y="2413"/>
              <a:ext cx="266" cy="14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19987" h="21600" fill="none">
                  <a:moveTo>
                    <a:pt x="-1" y="0"/>
                  </a:moveTo>
                  <a:cubicBezTo>
                    <a:pt x="8766" y="0"/>
                    <a:pt x="16663" y="5298"/>
                    <a:pt x="19987" y="13409"/>
                  </a:cubicBezTo>
                </a:path>
                <a:path w="19987" h="21600" stroke="0">
                  <a:moveTo>
                    <a:pt x="-1" y="0"/>
                  </a:moveTo>
                  <a:cubicBezTo>
                    <a:pt x="8766" y="0"/>
                    <a:pt x="16663" y="5298"/>
                    <a:pt x="19987" y="13409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3" name="Line 10"/>
            <p:cNvSpPr/>
            <p:nvPr/>
          </p:nvSpPr>
          <p:spPr>
            <a:xfrm>
              <a:off x="2736" y="2352"/>
              <a:ext cx="15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114" name="Line 11"/>
            <p:cNvSpPr/>
            <p:nvPr/>
          </p:nvSpPr>
          <p:spPr>
            <a:xfrm>
              <a:off x="2832" y="2976"/>
              <a:ext cx="14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4828" name="Group 12"/>
          <p:cNvGrpSpPr/>
          <p:nvPr/>
        </p:nvGrpSpPr>
        <p:grpSpPr>
          <a:xfrm>
            <a:off x="1219200" y="5105400"/>
            <a:ext cx="6629400" cy="1166813"/>
            <a:chOff x="768" y="3360"/>
            <a:chExt cx="4176" cy="735"/>
          </a:xfrm>
        </p:grpSpPr>
        <p:sp>
          <p:nvSpPr>
            <p:cNvPr id="47116" name="Text Box 13"/>
            <p:cNvSpPr txBox="1"/>
            <p:nvPr/>
          </p:nvSpPr>
          <p:spPr>
            <a:xfrm>
              <a:off x="768" y="3360"/>
              <a:ext cx="4176" cy="640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则</a:t>
              </a:r>
              <a:r>
                <a:rPr lang="zh-CN" altLang="en-US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：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           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H(z) = 1 + </a:t>
              </a:r>
            </a:p>
          </p:txBody>
        </p:sp>
        <p:sp>
          <p:nvSpPr>
            <p:cNvPr id="47117" name="Text Box 14"/>
            <p:cNvSpPr txBox="1"/>
            <p:nvPr/>
          </p:nvSpPr>
          <p:spPr>
            <a:xfrm>
              <a:off x="2688" y="3600"/>
              <a:ext cx="2016" cy="495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 0.6z + 0.6</a:t>
              </a: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z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– 0.5z + 0.9</a:t>
              </a:r>
            </a:p>
          </p:txBody>
        </p:sp>
        <p:sp>
          <p:nvSpPr>
            <p:cNvPr id="47118" name="Line 15"/>
            <p:cNvSpPr/>
            <p:nvPr/>
          </p:nvSpPr>
          <p:spPr>
            <a:xfrm>
              <a:off x="2784" y="3840"/>
              <a:ext cx="14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4832" name="Text Box 16"/>
          <p:cNvSpPr txBox="1"/>
          <p:nvPr/>
        </p:nvSpPr>
        <p:spPr>
          <a:xfrm>
            <a:off x="800100" y="6361113"/>
            <a:ext cx="74676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传输函数的分式部分是严格真有理函数。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/>
          </p:cNvSpPr>
          <p:nvPr>
            <p:ph idx="1"/>
          </p:nvPr>
        </p:nvSpPr>
        <p:spPr>
          <a:xfrm>
            <a:off x="411163" y="361950"/>
            <a:ext cx="7970837" cy="2057400"/>
          </a:xfrm>
          <a:ln/>
        </p:spPr>
        <p:txBody>
          <a:bodyPr wrap="square" lIns="91440" tIns="45720" rIns="91440" bIns="45720" anchor="t" anchorCtr="0"/>
          <a:lstStyle/>
          <a:p>
            <a:pPr>
              <a:lnSpc>
                <a:spcPct val="150000"/>
              </a:lnSpc>
              <a:buNone/>
            </a:pPr>
            <a:r>
              <a:rPr lang="en-US" altLang="zh-CN" sz="2800" b="1" dirty="0">
                <a:solidFill>
                  <a:srgbClr val="990000"/>
                </a:solidFill>
                <a:latin typeface="Tahoma" panose="020B0604030504040204" pitchFamily="34" charset="0"/>
              </a:rPr>
              <a:t>5.3.2   </a:t>
            </a:r>
            <a:r>
              <a:rPr lang="zh-CN" altLang="en-US" sz="2800" b="1" dirty="0">
                <a:solidFill>
                  <a:srgbClr val="990000"/>
                </a:solidFill>
                <a:latin typeface="Tahoma" panose="020B0604030504040204" pitchFamily="34" charset="0"/>
              </a:rPr>
              <a:t>求逆 </a:t>
            </a:r>
            <a:r>
              <a:rPr lang="en-US" altLang="zh-CN" sz="2800" b="1" dirty="0">
                <a:solidFill>
                  <a:srgbClr val="990000"/>
                </a:solidFill>
                <a:latin typeface="Tahoma" panose="020B0604030504040204" pitchFamily="34" charset="0"/>
              </a:rPr>
              <a:t>z </a:t>
            </a:r>
            <a:r>
              <a:rPr lang="zh-CN" altLang="en-US" sz="2800" b="1" dirty="0">
                <a:solidFill>
                  <a:srgbClr val="990000"/>
                </a:solidFill>
                <a:latin typeface="Tahoma" panose="020B0604030504040204" pitchFamily="34" charset="0"/>
              </a:rPr>
              <a:t>变换的方法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Tahoma" panose="020B0604030504040204" pitchFamily="34" charset="0"/>
              </a:rPr>
              <a:t>1</a:t>
            </a:r>
            <a:r>
              <a:rPr lang="zh-CN" altLang="en-US" sz="2400" b="1" dirty="0">
                <a:solidFill>
                  <a:srgbClr val="990000"/>
                </a:solidFill>
                <a:latin typeface="Tahoma" panose="020B0604030504040204" pitchFamily="34" charset="0"/>
              </a:rPr>
              <a:t>、简单的逆</a:t>
            </a:r>
            <a:r>
              <a:rPr lang="en-US" altLang="zh-CN" sz="2400" b="1" dirty="0">
                <a:solidFill>
                  <a:srgbClr val="990000"/>
                </a:solidFill>
                <a:latin typeface="Tahoma" panose="020B0604030504040204" pitchFamily="34" charset="0"/>
              </a:rPr>
              <a:t>Z</a:t>
            </a:r>
            <a:r>
              <a:rPr lang="zh-CN" altLang="en-US" sz="2400" b="1" dirty="0">
                <a:solidFill>
                  <a:srgbClr val="990000"/>
                </a:solidFill>
                <a:latin typeface="Tahoma" panose="020B0604030504040204" pitchFamily="34" charset="0"/>
              </a:rPr>
              <a:t>变换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      本书研究的 </a:t>
            </a:r>
            <a:r>
              <a:rPr lang="en-US" altLang="zh-CN" sz="2400" b="1" dirty="0">
                <a:latin typeface="Tahoma" panose="020B0604030504040204" pitchFamily="34" charset="0"/>
              </a:rPr>
              <a:t>z </a:t>
            </a:r>
            <a:r>
              <a:rPr lang="zh-CN" altLang="en-US" sz="2400" b="1" dirty="0">
                <a:latin typeface="Tahoma" panose="020B0604030504040204" pitchFamily="34" charset="0"/>
              </a:rPr>
              <a:t>变换都假定为单边</a:t>
            </a:r>
            <a:r>
              <a:rPr lang="en-US" altLang="zh-CN" sz="2400" b="1" dirty="0">
                <a:latin typeface="Tahoma" panose="020B0604030504040204" pitchFamily="34" charset="0"/>
              </a:rPr>
              <a:t>(</a:t>
            </a:r>
            <a:r>
              <a:rPr lang="zh-CN" altLang="en-US" sz="2400" b="1" dirty="0">
                <a:latin typeface="Tahoma" panose="020B0604030504040204" pitchFamily="34" charset="0"/>
              </a:rPr>
              <a:t>右</a:t>
            </a:r>
            <a:r>
              <a:rPr lang="en-US" altLang="zh-CN" sz="2400" b="1" dirty="0">
                <a:latin typeface="Tahoma" panose="020B0604030504040204" pitchFamily="34" charset="0"/>
              </a:rPr>
              <a:t>)</a:t>
            </a:r>
            <a:r>
              <a:rPr lang="zh-CN" altLang="en-US" sz="2400" b="1" dirty="0">
                <a:latin typeface="Tahoma" panose="020B0604030504040204" pitchFamily="34" charset="0"/>
              </a:rPr>
              <a:t>信号，如表 </a:t>
            </a:r>
            <a:r>
              <a:rPr lang="en-US" altLang="zh-CN" sz="2400" b="1" dirty="0">
                <a:latin typeface="Tahoma" panose="020B0604030504040204" pitchFamily="34" charset="0"/>
              </a:rPr>
              <a:t>5.1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所列，因此收敛域不予特殊说明。为了确定信号，查表求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逆 </a:t>
            </a:r>
            <a:r>
              <a:rPr lang="en-US" altLang="zh-CN" sz="2400" b="1" dirty="0">
                <a:latin typeface="Tahoma" panose="020B0604030504040204" pitchFamily="34" charset="0"/>
              </a:rPr>
              <a:t>z </a:t>
            </a:r>
            <a:r>
              <a:rPr lang="zh-CN" altLang="en-US" sz="2400" b="1" dirty="0">
                <a:latin typeface="Tahoma" panose="020B0604030504040204" pitchFamily="34" charset="0"/>
              </a:rPr>
              <a:t>变换时，要从表中找出其 </a:t>
            </a:r>
            <a:r>
              <a:rPr lang="en-US" altLang="zh-CN" sz="2400" b="1" dirty="0">
                <a:latin typeface="Tahoma" panose="020B0604030504040204" pitchFamily="34" charset="0"/>
              </a:rPr>
              <a:t>z </a:t>
            </a:r>
            <a:r>
              <a:rPr lang="zh-CN" altLang="en-US" sz="2400" b="1" dirty="0">
                <a:latin typeface="Tahoma" panose="020B0604030504040204" pitchFamily="34" charset="0"/>
              </a:rPr>
              <a:t>变换。</a:t>
            </a:r>
          </a:p>
        </p:txBody>
      </p:sp>
      <p:grpSp>
        <p:nvGrpSpPr>
          <p:cNvPr id="35843" name="Group 3"/>
          <p:cNvGrpSpPr/>
          <p:nvPr/>
        </p:nvGrpSpPr>
        <p:grpSpPr>
          <a:xfrm>
            <a:off x="34925" y="3501390"/>
            <a:ext cx="8731474" cy="792163"/>
            <a:chOff x="811" y="1434"/>
            <a:chExt cx="5710" cy="499"/>
          </a:xfrm>
        </p:grpSpPr>
        <p:sp>
          <p:nvSpPr>
            <p:cNvPr id="48131" name="Text Box 4"/>
            <p:cNvSpPr txBox="1"/>
            <p:nvPr/>
          </p:nvSpPr>
          <p:spPr>
            <a:xfrm>
              <a:off x="811" y="1536"/>
              <a:ext cx="5710" cy="29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r>
                <a:rPr lang="en-US" altLang="zh-CN" sz="2400" b="1" dirty="0">
                  <a:solidFill>
                    <a:srgbClr val="C0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.10 </a:t>
              </a:r>
              <a:r>
                <a:rPr lang="zh-CN" altLang="en-US" sz="2400" b="1" dirty="0">
                  <a:solidFill>
                    <a:srgbClr val="C00000"/>
                  </a:solidFill>
                  <a:latin typeface="黑体" panose="02010609060101010101" pitchFamily="49" charset="-122"/>
                  <a:cs typeface="黑体" panose="02010609060101010101" pitchFamily="49" charset="-122"/>
                </a:rPr>
                <a:t>利用逆</a:t>
              </a:r>
              <a:r>
                <a:rPr lang="en-US" altLang="zh-CN" sz="2400" b="1" dirty="0">
                  <a:solidFill>
                    <a:srgbClr val="C00000"/>
                  </a:solidFill>
                  <a:latin typeface="黑体" panose="02010609060101010101" pitchFamily="49" charset="-122"/>
                  <a:cs typeface="黑体" panose="02010609060101010101" pitchFamily="49" charset="-122"/>
                </a:rPr>
                <a:t>Z</a:t>
              </a:r>
              <a:r>
                <a:rPr lang="zh-CN" altLang="en-US" sz="2400" b="1" dirty="0">
                  <a:solidFill>
                    <a:srgbClr val="C00000"/>
                  </a:solidFill>
                  <a:latin typeface="黑体" panose="02010609060101010101" pitchFamily="49" charset="-122"/>
                  <a:cs typeface="黑体" panose="02010609060101010101" pitchFamily="49" charset="-122"/>
                </a:rPr>
                <a:t>变换</a:t>
              </a:r>
              <a:r>
                <a:rPr lang="zh-CN" altLang="en-US" sz="2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求出</a:t>
              </a:r>
              <a:r>
                <a:rPr lang="en-US" altLang="zh-CN" sz="2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sz="2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X(z) =                 </a:t>
              </a:r>
              <a:r>
                <a:rPr lang="zh-CN" altLang="en-US" sz="2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对应的信号 </a:t>
              </a:r>
              <a:r>
                <a:rPr lang="en-US" altLang="zh-CN" sz="2400" b="1" dirty="0">
                  <a:solidFill>
                    <a:srgbClr val="C00000"/>
                  </a:solidFill>
                  <a:latin typeface="黑体" panose="02010609060101010101" pitchFamily="49" charset="-122"/>
                  <a:ea typeface="宋体" panose="02010600030101010101" pitchFamily="2" charset="-122"/>
                </a:rPr>
                <a:t>x[n]</a:t>
              </a:r>
              <a:r>
                <a:rPr lang="zh-CN" altLang="en-US" sz="2400" b="1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</a:p>
          </p:txBody>
        </p:sp>
        <p:sp>
          <p:nvSpPr>
            <p:cNvPr id="48132" name="Text Box 5"/>
            <p:cNvSpPr txBox="1"/>
            <p:nvPr/>
          </p:nvSpPr>
          <p:spPr>
            <a:xfrm>
              <a:off x="3919" y="1434"/>
              <a:ext cx="1002" cy="499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square" anchor="t" anchorCtr="0">
              <a:spAutoFit/>
            </a:bodyPr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 z</a:t>
              </a: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z +0.35</a:t>
              </a:r>
              <a:endPara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133" name="Line 6"/>
            <p:cNvSpPr/>
            <p:nvPr/>
          </p:nvSpPr>
          <p:spPr>
            <a:xfrm flipV="1">
              <a:off x="3919" y="1646"/>
              <a:ext cx="750" cy="1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539750" y="4221163"/>
            <a:ext cx="7543800" cy="1383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rtl="0" eaLnBrk="0" hangingPunct="0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kern="1200" cap="none" spc="0" normalizeH="0" baseline="0" noProof="0" dirty="0">
                <a:latin typeface="+mn-ea"/>
                <a:ea typeface="+mn-ea"/>
                <a:cs typeface="+mn-cs"/>
              </a:rPr>
              <a:t>解</a:t>
            </a:r>
            <a:r>
              <a:rPr kumimoji="1" lang="zh-CN" altLang="en-US" sz="2400" b="1" kern="1200" cap="none" spc="0" normalizeH="0" baseline="0" noProof="0" dirty="0" smtClean="0">
                <a:latin typeface="+mn-ea"/>
                <a:ea typeface="+mn-ea"/>
                <a:cs typeface="+mn-cs"/>
              </a:rPr>
              <a:t>：由</a:t>
            </a:r>
            <a:r>
              <a:rPr kumimoji="1" lang="zh-CN" altLang="en-US" sz="2400" b="1" kern="1200" cap="none" spc="0" normalizeH="0" baseline="0" noProof="0" dirty="0">
                <a:latin typeface="+mn-ea"/>
                <a:ea typeface="+mn-ea"/>
                <a:cs typeface="+mn-cs"/>
              </a:rPr>
              <a:t>表 </a:t>
            </a:r>
            <a:r>
              <a:rPr kumimoji="1" lang="en-US" altLang="zh-CN" sz="2400" b="1" kern="1200" cap="none" spc="0" normalizeH="0" baseline="0" noProof="0" dirty="0">
                <a:latin typeface="+mn-ea"/>
                <a:ea typeface="+mn-ea"/>
                <a:cs typeface="+mn-cs"/>
              </a:rPr>
              <a:t>5.1 </a:t>
            </a:r>
            <a:r>
              <a:rPr kumimoji="1" lang="zh-CN" altLang="en-US" sz="2400" b="1" kern="1200" cap="none" spc="0" normalizeH="0" baseline="0" noProof="0" dirty="0">
                <a:latin typeface="+mn-ea"/>
                <a:ea typeface="+mn-ea"/>
                <a:cs typeface="+mn-cs"/>
              </a:rPr>
              <a:t>得到逆 </a:t>
            </a:r>
            <a:r>
              <a:rPr kumimoji="1" lang="en-US" altLang="zh-CN" sz="2400" b="1" kern="1200" cap="none" spc="0" normalizeH="0" baseline="0" noProof="0" dirty="0">
                <a:latin typeface="+mn-ea"/>
                <a:ea typeface="+mn-ea"/>
                <a:cs typeface="+mn-cs"/>
              </a:rPr>
              <a:t>z </a:t>
            </a:r>
            <a:r>
              <a:rPr kumimoji="1" lang="zh-CN" altLang="en-US" sz="2400" b="1" kern="1200" cap="none" spc="0" normalizeH="0" baseline="0" noProof="0" dirty="0">
                <a:latin typeface="+mn-ea"/>
                <a:ea typeface="+mn-ea"/>
                <a:cs typeface="+mn-cs"/>
              </a:rPr>
              <a:t>变换：</a:t>
            </a:r>
          </a:p>
          <a:p>
            <a:pPr marR="0" defTabSz="914400" rtl="0" eaLnBrk="0" hangingPunct="0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kern="1200" cap="none" spc="0" normalizeH="0" baseline="0" noProof="0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            </a:t>
            </a:r>
            <a:r>
              <a:rPr kumimoji="1" lang="en-US" altLang="zh-CN" sz="2400" b="1" kern="1200" cap="none" spc="0" normalizeH="0" baseline="0" noProof="0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x[n] = Z</a:t>
            </a:r>
            <a:r>
              <a:rPr kumimoji="1" lang="en-US" altLang="zh-CN" sz="2400" b="1" kern="1200" cap="none" spc="0" normalizeH="0" baseline="30000" noProof="0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-1</a:t>
            </a:r>
            <a:r>
              <a:rPr kumimoji="1" lang="en-US" altLang="zh-CN" sz="2400" b="1" kern="1200" cap="none" spc="0" normalizeH="0" baseline="0" noProof="0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{X(z)} = (-0.35)</a:t>
            </a:r>
            <a:r>
              <a:rPr kumimoji="1" lang="en-US" altLang="zh-CN" sz="2400" b="1" kern="1200" cap="none" spc="0" normalizeH="0" baseline="30000" noProof="0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1" kern="1200" cap="none" spc="0" normalizeH="0" baseline="0" noProof="0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u[n]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/>
          </p:cNvSpPr>
          <p:nvPr>
            <p:ph idx="1"/>
          </p:nvPr>
        </p:nvSpPr>
        <p:spPr>
          <a:xfrm>
            <a:off x="152400" y="295275"/>
            <a:ext cx="8991600" cy="5867400"/>
          </a:xfrm>
          <a:ln/>
        </p:spPr>
        <p:txBody>
          <a:bodyPr wrap="square" lIns="91440" tIns="45720" rIns="91440" bIns="45720" anchor="t" anchorCtr="0"/>
          <a:lstStyle/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例 </a:t>
            </a:r>
            <a:r>
              <a:rPr lang="en-US" altLang="zh-CN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5.11   </a:t>
            </a:r>
            <a:r>
              <a:rPr lang="zh-CN" altLang="en-US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系统的传递函数为：</a:t>
            </a:r>
          </a:p>
          <a:p>
            <a:pPr>
              <a:lnSpc>
                <a:spcPct val="150000"/>
              </a:lnSpc>
              <a:buNone/>
            </a:pPr>
            <a:endParaRPr lang="zh-CN" altLang="en-US" sz="2400" b="1" dirty="0">
              <a:solidFill>
                <a:srgbClr val="C00000"/>
              </a:solidFill>
              <a:latin typeface="Tahoma" panose="020B060403050404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a. </a:t>
            </a:r>
            <a:r>
              <a:rPr lang="zh-CN" altLang="en-US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求系统的差分方程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b. </a:t>
            </a:r>
            <a:r>
              <a:rPr lang="zh-CN" altLang="en-US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求系统的脉冲响应</a:t>
            </a:r>
          </a:p>
          <a:p>
            <a:pPr algn="just">
              <a:buNone/>
            </a:pPr>
            <a:r>
              <a:rPr kumimoji="1" lang="zh-CN" altLang="en-US" sz="2400" b="1" dirty="0" smtClean="0"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解：</a:t>
            </a:r>
            <a:r>
              <a:rPr kumimoji="1" lang="en-US" altLang="zh-CN" sz="2400" b="1" dirty="0" smtClean="0"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a.</a:t>
            </a:r>
            <a:r>
              <a:rPr kumimoji="1" lang="zh-CN" altLang="en-US" sz="2400" b="1" dirty="0" smtClean="0"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该数字滤波器的差分方程为： </a:t>
            </a:r>
            <a:r>
              <a:rPr kumimoji="1" lang="en-US" altLang="zh-CN" sz="2400" b="1" dirty="0" smtClean="0"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y[n]+0.35y[n-1]=x[n-1]</a:t>
            </a:r>
          </a:p>
          <a:p>
            <a:pPr algn="just">
              <a:buNone/>
            </a:pPr>
            <a:endParaRPr kumimoji="1" lang="en-US" altLang="zh-CN" sz="2400" b="1" kern="1200" cap="none" spc="0" normalizeH="0" baseline="0" noProof="0" dirty="0"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>
              <a:buNone/>
            </a:pPr>
            <a:endParaRPr lang="en-US" altLang="zh-CN" sz="2400" b="1" dirty="0">
              <a:latin typeface="Tahoma" panose="020B0604030504040204" pitchFamily="34" charset="0"/>
            </a:endParaRPr>
          </a:p>
        </p:txBody>
      </p:sp>
      <p:sp>
        <p:nvSpPr>
          <p:cNvPr id="50178" name="Text Box 3"/>
          <p:cNvSpPr txBox="1"/>
          <p:nvPr/>
        </p:nvSpPr>
        <p:spPr>
          <a:xfrm>
            <a:off x="2438400" y="1143000"/>
            <a:ext cx="13716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H</a:t>
            </a:r>
            <a:r>
              <a:rPr lang="en-US" altLang="zh-CN" sz="2400" b="1" dirty="0" smtClean="0">
                <a:latin typeface="Tahoma" panose="020B0604030504040204" pitchFamily="34" charset="0"/>
                <a:ea typeface="宋体" panose="02010600030101010101" pitchFamily="2" charset="-122"/>
              </a:rPr>
              <a:t>(z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) =</a:t>
            </a:r>
          </a:p>
        </p:txBody>
      </p:sp>
      <p:sp>
        <p:nvSpPr>
          <p:cNvPr id="37893" name="Text Box 5"/>
          <p:cNvSpPr txBox="1"/>
          <p:nvPr/>
        </p:nvSpPr>
        <p:spPr>
          <a:xfrm>
            <a:off x="838200" y="3314700"/>
            <a:ext cx="7848600" cy="101473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b.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系统的脉冲响应是传递函数的逆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z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变换，将传递函数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整理分解出表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5.1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中所列的形式：</a:t>
            </a:r>
          </a:p>
        </p:txBody>
      </p:sp>
      <p:sp>
        <p:nvSpPr>
          <p:cNvPr id="50181" name="Text Box 6"/>
          <p:cNvSpPr txBox="1"/>
          <p:nvPr/>
        </p:nvSpPr>
        <p:spPr>
          <a:xfrm>
            <a:off x="3420110" y="990600"/>
            <a:ext cx="3200400" cy="79248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      1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z+ 0.35</a:t>
            </a:r>
            <a:endParaRPr lang="en-US" altLang="zh-CN" sz="2400" b="1" baseline="30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0182" name="Line 7"/>
          <p:cNvSpPr/>
          <p:nvPr/>
        </p:nvSpPr>
        <p:spPr>
          <a:xfrm>
            <a:off x="3657600" y="1371600"/>
            <a:ext cx="1524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7896" name="Group 8"/>
          <p:cNvGrpSpPr/>
          <p:nvPr/>
        </p:nvGrpSpPr>
        <p:grpSpPr>
          <a:xfrm>
            <a:off x="838200" y="4373245"/>
            <a:ext cx="6934200" cy="827088"/>
            <a:chOff x="720" y="3216"/>
            <a:chExt cx="4368" cy="521"/>
          </a:xfrm>
        </p:grpSpPr>
        <p:sp>
          <p:nvSpPr>
            <p:cNvPr id="50184" name="Text Box 9"/>
            <p:cNvSpPr txBox="1"/>
            <p:nvPr/>
          </p:nvSpPr>
          <p:spPr>
            <a:xfrm>
              <a:off x="1296" y="3216"/>
              <a:ext cx="2016" cy="499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    1 </a:t>
              </a: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z+ 0.35</a:t>
              </a:r>
              <a:endPara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85" name="Line 10"/>
            <p:cNvSpPr/>
            <p:nvPr/>
          </p:nvSpPr>
          <p:spPr>
            <a:xfrm>
              <a:off x="1440" y="3456"/>
              <a:ext cx="96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86" name="Text Box 11"/>
            <p:cNvSpPr txBox="1"/>
            <p:nvPr/>
          </p:nvSpPr>
          <p:spPr>
            <a:xfrm>
              <a:off x="720" y="3312"/>
              <a:ext cx="4368" cy="290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H(z) =                   =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    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z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-1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50189" name="Text Box 14"/>
            <p:cNvSpPr txBox="1"/>
            <p:nvPr/>
          </p:nvSpPr>
          <p:spPr>
            <a:xfrm>
              <a:off x="3077" y="3238"/>
              <a:ext cx="1056" cy="499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  z </a:t>
              </a: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z+ 0.35</a:t>
              </a:r>
              <a:endPara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190" name="Line 15"/>
            <p:cNvSpPr/>
            <p:nvPr/>
          </p:nvSpPr>
          <p:spPr>
            <a:xfrm>
              <a:off x="3168" y="3500"/>
              <a:ext cx="72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899795" y="5661660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en-US" altLang="zh-CN" sz="2400" b="1" noProof="0" dirty="0"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h[n]=(-0.35)</a:t>
            </a:r>
            <a:r>
              <a:rPr kumimoji="1" lang="en-US" altLang="zh-CN" sz="2400" b="1" baseline="30000" noProof="0" dirty="0"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n-1</a:t>
            </a:r>
            <a:r>
              <a:rPr kumimoji="1" lang="en-US" altLang="zh-CN" sz="2400" b="1" noProof="0" dirty="0">
                <a:latin typeface="Tahoma" panose="020B0604030504040204" pitchFamily="34" charset="0"/>
                <a:ea typeface="宋体" panose="02010600030101010101" pitchFamily="2" charset="-122"/>
                <a:sym typeface="+mn-ea"/>
              </a:rPr>
              <a:t>u[n-1]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/>
          </p:cNvSpPr>
          <p:nvPr>
            <p:ph idx="1"/>
          </p:nvPr>
        </p:nvSpPr>
        <p:spPr>
          <a:xfrm>
            <a:off x="350838" y="357188"/>
            <a:ext cx="7772400" cy="2438400"/>
          </a:xfrm>
          <a:ln/>
        </p:spPr>
        <p:txBody>
          <a:bodyPr wrap="square" lIns="91440" tIns="45720" rIns="91440" bIns="45720" anchor="t" anchorCtr="0"/>
          <a:lstStyle/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例 </a:t>
            </a:r>
            <a:r>
              <a:rPr lang="en-US" altLang="zh-CN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5.12  </a:t>
            </a:r>
            <a:r>
              <a:rPr lang="zh-CN" altLang="en-US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数字滤波器的输入为 </a:t>
            </a:r>
            <a:r>
              <a:rPr lang="en-US" altLang="zh-CN" sz="2400" b="1" dirty="0">
                <a:latin typeface="Tahoma" panose="020B0604030504040204" pitchFamily="34" charset="0"/>
              </a:rPr>
              <a:t>x[n] = u[n]</a:t>
            </a:r>
            <a:r>
              <a:rPr lang="zh-CN" altLang="en-US" sz="2400" b="1" dirty="0">
                <a:latin typeface="Tahoma" panose="020B0604030504040204" pitchFamily="34" charset="0"/>
              </a:rPr>
              <a:t>，</a:t>
            </a:r>
            <a:r>
              <a:rPr lang="zh-CN" altLang="en-US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其输出为</a:t>
            </a:r>
          </a:p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                    </a:t>
            </a:r>
            <a:r>
              <a:rPr lang="en-US" altLang="zh-CN" sz="2400" b="1" dirty="0">
                <a:latin typeface="Tahoma" panose="020B0604030504040204" pitchFamily="34" charset="0"/>
              </a:rPr>
              <a:t>y[n] = (0.5)</a:t>
            </a:r>
            <a:r>
              <a:rPr lang="en-US" altLang="zh-CN" sz="2400" b="1" baseline="30000" dirty="0">
                <a:latin typeface="Tahoma" panose="020B0604030504040204" pitchFamily="34" charset="0"/>
              </a:rPr>
              <a:t>n</a:t>
            </a:r>
            <a:r>
              <a:rPr lang="en-US" altLang="zh-CN" sz="2400" b="1" dirty="0">
                <a:latin typeface="Tahoma" panose="020B0604030504040204" pitchFamily="34" charset="0"/>
              </a:rPr>
              <a:t>u[n]</a:t>
            </a:r>
            <a:r>
              <a:rPr lang="zh-CN" altLang="en-US" sz="2400" b="1" dirty="0">
                <a:latin typeface="Tahoma" panose="020B0604030504040204" pitchFamily="34" charset="0"/>
              </a:rPr>
              <a:t>。</a:t>
            </a:r>
          </a:p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         </a:t>
            </a:r>
            <a:r>
              <a:rPr lang="en-US" altLang="zh-CN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a. </a:t>
            </a:r>
            <a:r>
              <a:rPr lang="zh-CN" altLang="en-US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计算滤波器的传递函数</a:t>
            </a:r>
          </a:p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         </a:t>
            </a:r>
            <a:r>
              <a:rPr lang="en-US" altLang="zh-CN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b. </a:t>
            </a:r>
            <a:r>
              <a:rPr lang="zh-CN" altLang="en-US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计算滤波器的脉冲响应</a:t>
            </a:r>
          </a:p>
        </p:txBody>
      </p:sp>
      <p:sp>
        <p:nvSpPr>
          <p:cNvPr id="38915" name="Text Box 3"/>
          <p:cNvSpPr txBox="1"/>
          <p:nvPr/>
        </p:nvSpPr>
        <p:spPr>
          <a:xfrm>
            <a:off x="579438" y="3609975"/>
            <a:ext cx="7924800" cy="101473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a.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由表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5.1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得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X(z) =         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和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Y(z) =              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因此</a:t>
            </a:r>
          </a:p>
        </p:txBody>
      </p:sp>
      <p:grpSp>
        <p:nvGrpSpPr>
          <p:cNvPr id="38916" name="Group 4"/>
          <p:cNvGrpSpPr/>
          <p:nvPr/>
        </p:nvGrpSpPr>
        <p:grpSpPr>
          <a:xfrm>
            <a:off x="3703638" y="3946525"/>
            <a:ext cx="3810000" cy="815975"/>
            <a:chOff x="2688" y="2001"/>
            <a:chExt cx="2400" cy="514"/>
          </a:xfrm>
        </p:grpSpPr>
        <p:sp>
          <p:nvSpPr>
            <p:cNvPr id="51204" name="Text Box 5"/>
            <p:cNvSpPr txBox="1"/>
            <p:nvPr/>
          </p:nvSpPr>
          <p:spPr>
            <a:xfrm>
              <a:off x="2688" y="2001"/>
              <a:ext cx="1056" cy="495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 z </a:t>
              </a: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z - 1</a:t>
              </a:r>
              <a:endPara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05" name="Text Box 6"/>
            <p:cNvSpPr txBox="1"/>
            <p:nvPr/>
          </p:nvSpPr>
          <p:spPr>
            <a:xfrm>
              <a:off x="4032" y="2016"/>
              <a:ext cx="1056" cy="499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   z </a:t>
              </a: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z – 0.5</a:t>
              </a:r>
              <a:endPara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06" name="Line 7"/>
            <p:cNvSpPr/>
            <p:nvPr/>
          </p:nvSpPr>
          <p:spPr>
            <a:xfrm>
              <a:off x="2832" y="2256"/>
              <a:ext cx="3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07" name="Line 8"/>
            <p:cNvSpPr/>
            <p:nvPr/>
          </p:nvSpPr>
          <p:spPr>
            <a:xfrm>
              <a:off x="4176" y="2271"/>
              <a:ext cx="6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8921" name="Group 9"/>
          <p:cNvGrpSpPr/>
          <p:nvPr/>
        </p:nvGrpSpPr>
        <p:grpSpPr>
          <a:xfrm>
            <a:off x="1417638" y="5084763"/>
            <a:ext cx="6477000" cy="858837"/>
            <a:chOff x="1056" y="2531"/>
            <a:chExt cx="4080" cy="541"/>
          </a:xfrm>
        </p:grpSpPr>
        <p:sp>
          <p:nvSpPr>
            <p:cNvPr id="51209" name="Text Box 10"/>
            <p:cNvSpPr txBox="1"/>
            <p:nvPr/>
          </p:nvSpPr>
          <p:spPr>
            <a:xfrm>
              <a:off x="1056" y="2627"/>
              <a:ext cx="4080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H(z) =         =                        =</a:t>
              </a:r>
            </a:p>
          </p:txBody>
        </p:sp>
        <p:sp>
          <p:nvSpPr>
            <p:cNvPr id="51210" name="Text Box 11"/>
            <p:cNvSpPr txBox="1"/>
            <p:nvPr/>
          </p:nvSpPr>
          <p:spPr>
            <a:xfrm>
              <a:off x="1680" y="2531"/>
              <a:ext cx="864" cy="54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Y(z)</a:t>
              </a:r>
            </a:p>
            <a:p>
              <a:pPr eaLnBrk="0" hangingPunct="0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X(z)</a:t>
              </a:r>
            </a:p>
          </p:txBody>
        </p:sp>
        <p:sp>
          <p:nvSpPr>
            <p:cNvPr id="51211" name="Text Box 12"/>
            <p:cNvSpPr txBox="1"/>
            <p:nvPr/>
          </p:nvSpPr>
          <p:spPr>
            <a:xfrm>
              <a:off x="2352" y="2531"/>
              <a:ext cx="1056" cy="499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   z </a:t>
              </a: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z – 0.5</a:t>
              </a:r>
              <a:endPara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2" name="Line 13"/>
            <p:cNvSpPr/>
            <p:nvPr/>
          </p:nvSpPr>
          <p:spPr>
            <a:xfrm flipV="1">
              <a:off x="2496" y="2771"/>
              <a:ext cx="768" cy="1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3" name="Text Box 14"/>
            <p:cNvSpPr txBox="1"/>
            <p:nvPr/>
          </p:nvSpPr>
          <p:spPr>
            <a:xfrm>
              <a:off x="3216" y="2531"/>
              <a:ext cx="1056" cy="495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z - 1 </a:t>
              </a: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 z</a:t>
              </a:r>
              <a:endPara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4" name="Line 15"/>
            <p:cNvSpPr/>
            <p:nvPr/>
          </p:nvSpPr>
          <p:spPr>
            <a:xfrm>
              <a:off x="3360" y="2786"/>
              <a:ext cx="3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5" name="Text Box 16"/>
            <p:cNvSpPr txBox="1"/>
            <p:nvPr/>
          </p:nvSpPr>
          <p:spPr>
            <a:xfrm>
              <a:off x="3840" y="2531"/>
              <a:ext cx="1056" cy="499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 z - 1 </a:t>
              </a: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z – 0.5</a:t>
              </a:r>
              <a:endPara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6" name="Line 17"/>
            <p:cNvSpPr/>
            <p:nvPr/>
          </p:nvSpPr>
          <p:spPr>
            <a:xfrm>
              <a:off x="3984" y="2786"/>
              <a:ext cx="6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17" name="Line 18"/>
            <p:cNvSpPr/>
            <p:nvPr/>
          </p:nvSpPr>
          <p:spPr>
            <a:xfrm>
              <a:off x="1776" y="2784"/>
              <a:ext cx="3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/>
          </p:cNvSpPr>
          <p:nvPr>
            <p:ph idx="1"/>
          </p:nvPr>
        </p:nvSpPr>
        <p:spPr>
          <a:xfrm>
            <a:off x="342900" y="182563"/>
            <a:ext cx="8153400" cy="1676400"/>
          </a:xfrm>
          <a:ln/>
        </p:spPr>
        <p:txBody>
          <a:bodyPr wrap="square" lIns="91440" tIns="45720" rIns="91440" bIns="45720" anchor="t" anchorCtr="0"/>
          <a:lstStyle/>
          <a:p>
            <a:pPr marL="609600" indent="-609600">
              <a:lnSpc>
                <a:spcPct val="150000"/>
              </a:lnSpc>
              <a:buNone/>
            </a:pPr>
            <a:r>
              <a:rPr lang="en-US" altLang="zh-CN" sz="2400" b="1" dirty="0">
                <a:latin typeface="Tahoma" panose="020B0604030504040204" pitchFamily="34" charset="0"/>
              </a:rPr>
              <a:t> b.  </a:t>
            </a:r>
            <a:r>
              <a:rPr lang="zh-CN" altLang="en-US" sz="2400" b="1" dirty="0">
                <a:latin typeface="Tahoma" panose="020B0604030504040204" pitchFamily="34" charset="0"/>
              </a:rPr>
              <a:t>由所给信息求脉冲响应</a:t>
            </a:r>
            <a:r>
              <a:rPr lang="zh-CN" altLang="en-US" sz="2400" b="1" dirty="0" smtClean="0">
                <a:latin typeface="Tahoma" panose="020B0604030504040204" pitchFamily="34" charset="0"/>
              </a:rPr>
              <a:t>的</a:t>
            </a:r>
            <a:r>
              <a:rPr lang="zh-CN" altLang="en-US" sz="2400" b="1" dirty="0" smtClean="0">
                <a:latin typeface="Tahoma" panose="020B0604030504040204" pitchFamily="34" charset="0"/>
              </a:rPr>
              <a:t>唯</a:t>
            </a:r>
            <a:r>
              <a:rPr lang="zh-CN" altLang="en-US" sz="2400" b="1" dirty="0" smtClean="0">
                <a:latin typeface="Tahoma" panose="020B0604030504040204" pitchFamily="34" charset="0"/>
              </a:rPr>
              <a:t>一</a:t>
            </a:r>
            <a:r>
              <a:rPr lang="zh-CN" altLang="en-US" sz="2400" b="1" dirty="0">
                <a:latin typeface="Tahoma" panose="020B0604030504040204" pitchFamily="34" charset="0"/>
              </a:rPr>
              <a:t>简便方法是求传输函数的</a:t>
            </a:r>
          </a:p>
          <a:p>
            <a:pPr marL="609600" indent="-609600">
              <a:lnSpc>
                <a:spcPct val="150000"/>
              </a:lnSpc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      逆 </a:t>
            </a:r>
            <a:r>
              <a:rPr lang="en-US" altLang="zh-CN" sz="2400" b="1" dirty="0">
                <a:latin typeface="Tahoma" panose="020B0604030504040204" pitchFamily="34" charset="0"/>
              </a:rPr>
              <a:t>z </a:t>
            </a:r>
            <a:r>
              <a:rPr lang="zh-CN" altLang="en-US" sz="2400" b="1" dirty="0">
                <a:latin typeface="Tahoma" panose="020B0604030504040204" pitchFamily="34" charset="0"/>
              </a:rPr>
              <a:t>变换。首先将 </a:t>
            </a:r>
            <a:r>
              <a:rPr lang="en-US" altLang="zh-CN" sz="2400" b="1" dirty="0">
                <a:latin typeface="Tahoma" panose="020B0604030504040204" pitchFamily="34" charset="0"/>
              </a:rPr>
              <a:t>H(z) </a:t>
            </a:r>
            <a:r>
              <a:rPr lang="zh-CN" altLang="en-US" sz="2400" b="1" dirty="0">
                <a:latin typeface="Tahoma" panose="020B0604030504040204" pitchFamily="34" charset="0"/>
              </a:rPr>
              <a:t>通过长除换为严格真有理函数</a:t>
            </a:r>
          </a:p>
          <a:p>
            <a:pPr marL="609600" indent="-609600">
              <a:lnSpc>
                <a:spcPct val="150000"/>
              </a:lnSpc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      的形式，然后整理分解出表 </a:t>
            </a:r>
            <a:r>
              <a:rPr lang="en-US" altLang="zh-CN" sz="2400" b="1" dirty="0">
                <a:latin typeface="Tahoma" panose="020B0604030504040204" pitchFamily="34" charset="0"/>
              </a:rPr>
              <a:t>5.1 </a:t>
            </a:r>
            <a:r>
              <a:rPr lang="zh-CN" altLang="en-US" sz="2400" b="1" dirty="0">
                <a:latin typeface="Tahoma" panose="020B0604030504040204" pitchFamily="34" charset="0"/>
              </a:rPr>
              <a:t>中的变换：</a:t>
            </a:r>
          </a:p>
        </p:txBody>
      </p:sp>
      <p:grpSp>
        <p:nvGrpSpPr>
          <p:cNvPr id="39939" name="Group 3"/>
          <p:cNvGrpSpPr/>
          <p:nvPr/>
        </p:nvGrpSpPr>
        <p:grpSpPr>
          <a:xfrm>
            <a:off x="1066800" y="2514600"/>
            <a:ext cx="7391400" cy="844550"/>
            <a:chOff x="912" y="1104"/>
            <a:chExt cx="4656" cy="532"/>
          </a:xfrm>
        </p:grpSpPr>
        <p:sp>
          <p:nvSpPr>
            <p:cNvPr id="52227" name="Text Box 4"/>
            <p:cNvSpPr txBox="1"/>
            <p:nvPr/>
          </p:nvSpPr>
          <p:spPr>
            <a:xfrm>
              <a:off x="912" y="1200"/>
              <a:ext cx="4320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H(z) =              = 1 –                = 1 – z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52228" name="Text Box 5"/>
            <p:cNvSpPr txBox="1"/>
            <p:nvPr/>
          </p:nvSpPr>
          <p:spPr>
            <a:xfrm>
              <a:off x="1488" y="1104"/>
              <a:ext cx="1056" cy="499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z - 1 </a:t>
              </a: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z – 0.5</a:t>
              </a:r>
              <a:endPara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229" name="Text Box 6"/>
            <p:cNvSpPr txBox="1"/>
            <p:nvPr/>
          </p:nvSpPr>
          <p:spPr>
            <a:xfrm>
              <a:off x="2928" y="1104"/>
              <a:ext cx="1056" cy="499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0.5 </a:t>
              </a: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z – 0.5</a:t>
              </a:r>
              <a:endPara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230" name="Text Box 7"/>
            <p:cNvSpPr txBox="1"/>
            <p:nvPr/>
          </p:nvSpPr>
          <p:spPr>
            <a:xfrm>
              <a:off x="4512" y="1137"/>
              <a:ext cx="1056" cy="499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0.5z </a:t>
              </a: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z – 0.5</a:t>
              </a:r>
              <a:endPara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231" name="Line 8"/>
            <p:cNvSpPr/>
            <p:nvPr/>
          </p:nvSpPr>
          <p:spPr>
            <a:xfrm>
              <a:off x="1632" y="1344"/>
              <a:ext cx="6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232" name="Line 9"/>
            <p:cNvSpPr/>
            <p:nvPr/>
          </p:nvSpPr>
          <p:spPr>
            <a:xfrm>
              <a:off x="3024" y="1344"/>
              <a:ext cx="72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233" name="Line 10"/>
            <p:cNvSpPr/>
            <p:nvPr/>
          </p:nvSpPr>
          <p:spPr>
            <a:xfrm>
              <a:off x="4656" y="1392"/>
              <a:ext cx="72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947" name="Text Box 11"/>
          <p:cNvSpPr txBox="1"/>
          <p:nvPr/>
        </p:nvSpPr>
        <p:spPr>
          <a:xfrm>
            <a:off x="609600" y="3657600"/>
            <a:ext cx="8001000" cy="193802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由表可知，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1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的逆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z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变换为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δ[n] 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，                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的逆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z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变</a:t>
            </a:r>
            <a:endParaRPr lang="en-US" altLang="zh-CN" sz="2400" b="1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换为 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0.5X (0.5)</a:t>
            </a:r>
            <a:r>
              <a: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u[n]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因子 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z</a:t>
            </a:r>
            <a:r>
              <a: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-1 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引起一位延迟，因此脉冲响应为：</a:t>
            </a:r>
          </a:p>
        </p:txBody>
      </p:sp>
      <p:grpSp>
        <p:nvGrpSpPr>
          <p:cNvPr id="39948" name="Group 12"/>
          <p:cNvGrpSpPr/>
          <p:nvPr/>
        </p:nvGrpSpPr>
        <p:grpSpPr>
          <a:xfrm>
            <a:off x="5435600" y="3573463"/>
            <a:ext cx="1676400" cy="792163"/>
            <a:chOff x="3648" y="1761"/>
            <a:chExt cx="1056" cy="499"/>
          </a:xfrm>
        </p:grpSpPr>
        <p:sp>
          <p:nvSpPr>
            <p:cNvPr id="52236" name="Text Box 13"/>
            <p:cNvSpPr txBox="1"/>
            <p:nvPr/>
          </p:nvSpPr>
          <p:spPr>
            <a:xfrm>
              <a:off x="3648" y="1761"/>
              <a:ext cx="1056" cy="499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0.5z </a:t>
              </a: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z – 0.5</a:t>
              </a:r>
              <a:endPara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237" name="Line 14"/>
            <p:cNvSpPr/>
            <p:nvPr/>
          </p:nvSpPr>
          <p:spPr>
            <a:xfrm>
              <a:off x="3792" y="2016"/>
              <a:ext cx="72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9951" name="Text Box 15"/>
          <p:cNvSpPr txBox="1"/>
          <p:nvPr/>
        </p:nvSpPr>
        <p:spPr>
          <a:xfrm>
            <a:off x="838200" y="5891213"/>
            <a:ext cx="7772400" cy="460375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h[n] = Z</a:t>
            </a:r>
            <a:r>
              <a: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{H(z)} = δ[n] – 0.5X (0.5)</a:t>
            </a:r>
            <a:r>
              <a: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n-1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u[n-1]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7" grpId="0"/>
      <p:bldP spid="3995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/>
          </p:cNvSpPr>
          <p:nvPr>
            <p:ph idx="1"/>
          </p:nvPr>
        </p:nvSpPr>
        <p:spPr>
          <a:xfrm>
            <a:off x="539750" y="549275"/>
            <a:ext cx="7989888" cy="4572000"/>
          </a:xfrm>
          <a:ln/>
        </p:spPr>
        <p:txBody>
          <a:bodyPr wrap="square" lIns="91440" tIns="45720" rIns="91440" bIns="45720" anchor="t" anchorCtr="0"/>
          <a:lstStyle/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sz="2800" b="1" dirty="0" smtClean="0">
                <a:solidFill>
                  <a:srgbClr val="990000"/>
                </a:solidFill>
                <a:latin typeface="Tahoma" panose="020B0604030504040204" pitchFamily="34" charset="0"/>
              </a:rPr>
              <a:t>2</a:t>
            </a:r>
            <a:r>
              <a:rPr lang="zh-CN" altLang="en-US" sz="2800" b="1" dirty="0" smtClean="0">
                <a:solidFill>
                  <a:srgbClr val="990000"/>
                </a:solidFill>
                <a:latin typeface="Tahoma" panose="020B0604030504040204" pitchFamily="34" charset="0"/>
              </a:rPr>
              <a:t>、长除法</a:t>
            </a:r>
            <a:r>
              <a:rPr lang="zh-CN" altLang="en-US" sz="2800" b="1" dirty="0">
                <a:solidFill>
                  <a:srgbClr val="990000"/>
                </a:solidFill>
                <a:latin typeface="Tahoma" panose="020B0604030504040204" pitchFamily="34" charset="0"/>
              </a:rPr>
              <a:t>求逆 </a:t>
            </a:r>
            <a:r>
              <a:rPr lang="en-US" altLang="zh-CN" sz="2800" b="1" dirty="0">
                <a:solidFill>
                  <a:srgbClr val="990000"/>
                </a:solidFill>
                <a:latin typeface="Tahoma" panose="020B0604030504040204" pitchFamily="34" charset="0"/>
              </a:rPr>
              <a:t>z </a:t>
            </a:r>
            <a:r>
              <a:rPr lang="zh-CN" altLang="en-US" sz="2800" b="1" dirty="0">
                <a:solidFill>
                  <a:srgbClr val="990000"/>
                </a:solidFill>
                <a:latin typeface="Tahoma" panose="020B0604030504040204" pitchFamily="34" charset="0"/>
              </a:rPr>
              <a:t>变换</a:t>
            </a:r>
          </a:p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     另一种计算逆 </a:t>
            </a:r>
            <a:r>
              <a:rPr lang="en-US" altLang="zh-CN" sz="2400" b="1" dirty="0">
                <a:latin typeface="Tahoma" panose="020B0604030504040204" pitchFamily="34" charset="0"/>
              </a:rPr>
              <a:t>z </a:t>
            </a:r>
            <a:r>
              <a:rPr lang="zh-CN" altLang="en-US" sz="2400" b="1" dirty="0">
                <a:latin typeface="Tahoma" panose="020B0604030504040204" pitchFamily="34" charset="0"/>
              </a:rPr>
              <a:t>变换的方法是用传输函数的分子除以</a:t>
            </a:r>
          </a:p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分母，然后对每一项进行逆变换。它的优点是比较直接，</a:t>
            </a:r>
          </a:p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适用于任意有理函数；缺点是一般很难得到像前面例子</a:t>
            </a:r>
          </a:p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所得到的那种闭合解，下面的例子讲述了这个方法。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097"/>
          <p:cNvSpPr>
            <a:spLocks noGrp="1"/>
          </p:cNvSpPr>
          <p:nvPr>
            <p:ph type="title"/>
          </p:nvPr>
        </p:nvSpPr>
        <p:spPr>
          <a:xfrm>
            <a:off x="2916238" y="549275"/>
            <a:ext cx="2222500" cy="533400"/>
          </a:xfrm>
          <a:solidFill>
            <a:srgbClr val="FFC000"/>
          </a:solidFill>
          <a:ln w="12700">
            <a:solidFill>
              <a:schemeClr val="dk1"/>
            </a:solidFill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专业词汇</a:t>
            </a:r>
          </a:p>
        </p:txBody>
      </p:sp>
      <p:sp>
        <p:nvSpPr>
          <p:cNvPr id="4099" name="文本占位符 4098"/>
          <p:cNvSpPr>
            <a:spLocks noGrp="1"/>
          </p:cNvSpPr>
          <p:nvPr>
            <p:ph idx="1"/>
          </p:nvPr>
        </p:nvSpPr>
        <p:spPr>
          <a:xfrm>
            <a:off x="755650" y="1557338"/>
            <a:ext cx="7772400" cy="4449763"/>
          </a:xfrm>
          <a:solidFill>
            <a:schemeClr val="bg2">
              <a:lumMod val="20000"/>
              <a:lumOff val="80000"/>
            </a:schemeClr>
          </a:solidFill>
          <a:ln w="12700">
            <a:solidFill>
              <a:schemeClr val="accent2"/>
            </a:solidFill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z transform z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变换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region of convergence 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收敛域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inverse z transform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逆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z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变换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transfer function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传递函数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partial fraction expansion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部分分式展开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cover-up method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覆盖法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zero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零点             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pole 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极点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marginally stable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临界稳定  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unstable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不稳定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000" b="1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2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/>
          </p:cNvSpPr>
          <p:nvPr>
            <p:ph idx="1"/>
          </p:nvPr>
        </p:nvSpPr>
        <p:spPr>
          <a:xfrm>
            <a:off x="457200" y="457200"/>
            <a:ext cx="7772400" cy="4114800"/>
          </a:xfrm>
          <a:ln/>
        </p:spPr>
        <p:txBody>
          <a:bodyPr wrap="square" lIns="91440" tIns="45720" rIns="91440" bIns="45720" anchor="t" anchorCtr="0"/>
          <a:lstStyle/>
          <a:p>
            <a:pPr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例 </a:t>
            </a:r>
            <a:r>
              <a:rPr lang="en-US" altLang="zh-CN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5.13  </a:t>
            </a:r>
            <a:r>
              <a:rPr lang="zh-CN" altLang="en-US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用长除法求</a:t>
            </a:r>
          </a:p>
        </p:txBody>
      </p:sp>
      <p:grpSp>
        <p:nvGrpSpPr>
          <p:cNvPr id="55298" name="Group 3"/>
          <p:cNvGrpSpPr/>
          <p:nvPr/>
        </p:nvGrpSpPr>
        <p:grpSpPr>
          <a:xfrm>
            <a:off x="2438400" y="838200"/>
            <a:ext cx="3657600" cy="785813"/>
            <a:chOff x="1776" y="528"/>
            <a:chExt cx="2304" cy="495"/>
          </a:xfrm>
        </p:grpSpPr>
        <p:sp>
          <p:nvSpPr>
            <p:cNvPr id="55299" name="Text Box 4"/>
            <p:cNvSpPr txBox="1"/>
            <p:nvPr/>
          </p:nvSpPr>
          <p:spPr>
            <a:xfrm>
              <a:off x="1776" y="624"/>
              <a:ext cx="816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H(z) =</a:t>
              </a:r>
              <a:endPara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00" name="Text Box 5"/>
            <p:cNvSpPr txBox="1"/>
            <p:nvPr/>
          </p:nvSpPr>
          <p:spPr>
            <a:xfrm>
              <a:off x="2400" y="528"/>
              <a:ext cx="1680" cy="495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 z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– 0.1z</a:t>
              </a: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z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+ 0.4z + 0.8</a:t>
              </a:r>
            </a:p>
          </p:txBody>
        </p:sp>
        <p:sp>
          <p:nvSpPr>
            <p:cNvPr id="55301" name="Line 6"/>
            <p:cNvSpPr/>
            <p:nvPr/>
          </p:nvSpPr>
          <p:spPr>
            <a:xfrm>
              <a:off x="2544" y="768"/>
              <a:ext cx="134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3015" name="Group 7"/>
          <p:cNvGrpSpPr/>
          <p:nvPr/>
        </p:nvGrpSpPr>
        <p:grpSpPr>
          <a:xfrm>
            <a:off x="481013" y="1995488"/>
            <a:ext cx="8001000" cy="4978400"/>
            <a:chOff x="720" y="1056"/>
            <a:chExt cx="5040" cy="3136"/>
          </a:xfrm>
        </p:grpSpPr>
        <p:sp>
          <p:nvSpPr>
            <p:cNvPr id="53253" name="Text Box 8"/>
            <p:cNvSpPr txBox="1">
              <a:spLocks noChangeArrowheads="1"/>
            </p:cNvSpPr>
            <p:nvPr/>
          </p:nvSpPr>
          <p:spPr bwMode="auto">
            <a:xfrm>
              <a:off x="720" y="1056"/>
              <a:ext cx="230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解：用长除法得：</a:t>
              </a:r>
            </a:p>
          </p:txBody>
        </p:sp>
        <p:sp>
          <p:nvSpPr>
            <p:cNvPr id="55304" name="Text Box 9"/>
            <p:cNvSpPr txBox="1"/>
            <p:nvPr/>
          </p:nvSpPr>
          <p:spPr>
            <a:xfrm>
              <a:off x="1920" y="1632"/>
              <a:ext cx="3264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1 – 0.5 z</a:t>
              </a:r>
              <a:r>
                <a:rPr lang="en-US" altLang="zh-CN" sz="20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-1</a:t>
              </a:r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 – 0.6z</a:t>
              </a:r>
              <a:r>
                <a:rPr lang="en-US" altLang="zh-CN" sz="20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-2</a:t>
              </a:r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 +0.64z</a:t>
              </a:r>
              <a:r>
                <a:rPr lang="en-US" altLang="zh-CN" sz="20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-3</a:t>
              </a:r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 – …</a:t>
              </a:r>
            </a:p>
          </p:txBody>
        </p:sp>
        <p:sp>
          <p:nvSpPr>
            <p:cNvPr id="55305" name="Text Box 10"/>
            <p:cNvSpPr txBox="1"/>
            <p:nvPr/>
          </p:nvSpPr>
          <p:spPr>
            <a:xfrm>
              <a:off x="720" y="1872"/>
              <a:ext cx="1344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z</a:t>
              </a:r>
              <a:r>
                <a:rPr lang="en-US" altLang="zh-CN" sz="20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+0.4z+0.8</a:t>
              </a:r>
            </a:p>
          </p:txBody>
        </p:sp>
        <p:sp>
          <p:nvSpPr>
            <p:cNvPr id="55306" name="Text Box 11"/>
            <p:cNvSpPr txBox="1"/>
            <p:nvPr/>
          </p:nvSpPr>
          <p:spPr>
            <a:xfrm>
              <a:off x="1968" y="1872"/>
              <a:ext cx="3792" cy="2320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20000"/>
                </a:spcBef>
              </a:pPr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z</a:t>
              </a:r>
              <a:r>
                <a:rPr lang="en-US" altLang="zh-CN" sz="20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+0.1z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z</a:t>
              </a:r>
              <a:r>
                <a:rPr lang="en-US" altLang="zh-CN" sz="20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 + 0.4z + 0.8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  - 0.5z – 0.8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  - 0.5z – 0.2 – 0.4z</a:t>
              </a:r>
              <a:r>
                <a:rPr lang="en-US" altLang="zh-CN" sz="20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-1</a:t>
              </a:r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             - 0.6 + 0.4z</a:t>
              </a:r>
              <a:r>
                <a:rPr lang="en-US" altLang="zh-CN" sz="20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-1</a:t>
              </a:r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             - 0.6 – 0.24z</a:t>
              </a:r>
              <a:r>
                <a:rPr lang="en-US" altLang="zh-CN" sz="20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-1 – </a:t>
              </a:r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0.48z</a:t>
              </a:r>
              <a:r>
                <a:rPr lang="en-US" altLang="zh-CN" sz="20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-2</a:t>
              </a:r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                         0.64z</a:t>
              </a:r>
              <a:r>
                <a:rPr lang="en-US" altLang="zh-CN" sz="20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-1</a:t>
              </a:r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+0.48z</a:t>
              </a:r>
              <a:r>
                <a:rPr lang="en-US" altLang="zh-CN" sz="20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-2</a:t>
              </a:r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                         0.64z</a:t>
              </a:r>
              <a:r>
                <a:rPr lang="en-US" altLang="zh-CN" sz="20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-1</a:t>
              </a:r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+0.256z</a:t>
              </a:r>
              <a:r>
                <a:rPr lang="en-US" altLang="zh-CN" sz="20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-2</a:t>
              </a:r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+0.512z</a:t>
              </a:r>
              <a:r>
                <a:rPr lang="en-US" altLang="zh-CN" sz="20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-3</a:t>
              </a:r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                                        0.224z</a:t>
              </a:r>
              <a:r>
                <a:rPr lang="en-US" altLang="zh-CN" sz="20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-2</a:t>
              </a:r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 – 0.512z</a:t>
              </a:r>
              <a:r>
                <a:rPr lang="en-US" altLang="zh-CN" sz="20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-3</a:t>
              </a:r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</a:p>
            <a:p>
              <a:pPr eaLnBrk="0" hangingPunct="0">
                <a:spcBef>
                  <a:spcPct val="20000"/>
                </a:spcBef>
              </a:pPr>
              <a:r>
                <a:rPr lang="en-US" altLang="zh-CN" sz="20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                                               …</a:t>
              </a:r>
            </a:p>
          </p:txBody>
        </p:sp>
        <p:sp>
          <p:nvSpPr>
            <p:cNvPr id="55307" name="Line 12"/>
            <p:cNvSpPr/>
            <p:nvPr/>
          </p:nvSpPr>
          <p:spPr>
            <a:xfrm>
              <a:off x="1920" y="1872"/>
              <a:ext cx="26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08" name="Arc 13"/>
            <p:cNvSpPr/>
            <p:nvPr/>
          </p:nvSpPr>
          <p:spPr>
            <a:xfrm rot="5400000">
              <a:off x="1728" y="1968"/>
              <a:ext cx="288" cy="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9" name="Line 14"/>
            <p:cNvSpPr/>
            <p:nvPr/>
          </p:nvSpPr>
          <p:spPr>
            <a:xfrm>
              <a:off x="2016" y="2352"/>
              <a:ext cx="124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10" name="Line 15"/>
            <p:cNvSpPr/>
            <p:nvPr/>
          </p:nvSpPr>
          <p:spPr>
            <a:xfrm>
              <a:off x="2256" y="2784"/>
              <a:ext cx="15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11" name="Line 16"/>
            <p:cNvSpPr/>
            <p:nvPr/>
          </p:nvSpPr>
          <p:spPr>
            <a:xfrm>
              <a:off x="2736" y="3264"/>
              <a:ext cx="18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12" name="Line 17"/>
            <p:cNvSpPr/>
            <p:nvPr/>
          </p:nvSpPr>
          <p:spPr>
            <a:xfrm>
              <a:off x="3312" y="3744"/>
              <a:ext cx="225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/>
          </p:cNvSpPr>
          <p:nvPr>
            <p:ph idx="1"/>
          </p:nvPr>
        </p:nvSpPr>
        <p:spPr>
          <a:xfrm>
            <a:off x="685800" y="228600"/>
            <a:ext cx="7970838" cy="5867400"/>
          </a:xfrm>
          <a:ln/>
        </p:spPr>
        <p:txBody>
          <a:bodyPr wrap="square" lIns="91440" tIns="45720" rIns="91440" bIns="45720" anchor="t" anchorCtr="0"/>
          <a:lstStyle/>
          <a:p>
            <a:pPr>
              <a:buNone/>
            </a:pPr>
            <a:endParaRPr lang="en-US" altLang="zh-CN" sz="2400" b="1" dirty="0">
              <a:latin typeface="Tahom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所以：</a:t>
            </a:r>
          </a:p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         </a:t>
            </a:r>
            <a:r>
              <a:rPr lang="en-US" altLang="zh-CN" sz="2400" b="1" dirty="0">
                <a:latin typeface="Tahoma" panose="020B0604030504040204" pitchFamily="34" charset="0"/>
              </a:rPr>
              <a:t>H(z) = 1 – 0.5</a:t>
            </a:r>
            <a:r>
              <a:rPr lang="en-US" altLang="zh-CN" sz="2400" b="1" dirty="0">
                <a:latin typeface="Tahoma" panose="020B0604030504040204" pitchFamily="34" charset="0"/>
                <a:cs typeface="Arial" panose="020B0604020202020204" pitchFamily="34" charset="0"/>
              </a:rPr>
              <a:t>z</a:t>
            </a:r>
            <a:r>
              <a:rPr lang="en-US" altLang="zh-CN" sz="2400" b="1" baseline="30000" dirty="0">
                <a:latin typeface="Tahoma" panose="020B0604030504040204" pitchFamily="34" charset="0"/>
                <a:cs typeface="Arial" panose="020B0604020202020204" pitchFamily="34" charset="0"/>
              </a:rPr>
              <a:t>-1</a:t>
            </a:r>
            <a:r>
              <a:rPr lang="en-US" altLang="zh-CN" sz="2400" b="1" dirty="0">
                <a:latin typeface="Tahoma" panose="020B0604030504040204" pitchFamily="34" charset="0"/>
              </a:rPr>
              <a:t> – 0.6</a:t>
            </a:r>
            <a:r>
              <a:rPr lang="en-US" altLang="zh-CN" sz="2400" b="1" dirty="0">
                <a:latin typeface="Tahoma" panose="020B0604030504040204" pitchFamily="34" charset="0"/>
                <a:cs typeface="Arial" panose="020B0604020202020204" pitchFamily="34" charset="0"/>
              </a:rPr>
              <a:t>z</a:t>
            </a:r>
            <a:r>
              <a:rPr lang="en-US" altLang="zh-CN" sz="2400" b="1" baseline="30000" dirty="0">
                <a:latin typeface="Tahoma" panose="020B0604030504040204" pitchFamily="34" charset="0"/>
                <a:cs typeface="Arial" panose="020B0604020202020204" pitchFamily="34" charset="0"/>
              </a:rPr>
              <a:t>-2</a:t>
            </a:r>
            <a:r>
              <a:rPr lang="en-US" altLang="zh-CN" sz="2400" b="1" dirty="0">
                <a:latin typeface="Tahoma" panose="020B0604030504040204" pitchFamily="34" charset="0"/>
              </a:rPr>
              <a:t> + 0.64</a:t>
            </a:r>
            <a:r>
              <a:rPr lang="en-US" altLang="zh-CN" sz="2400" b="1" dirty="0">
                <a:latin typeface="Tahoma" panose="020B0604030504040204" pitchFamily="34" charset="0"/>
                <a:cs typeface="Arial" panose="020B0604020202020204" pitchFamily="34" charset="0"/>
              </a:rPr>
              <a:t>z</a:t>
            </a:r>
            <a:r>
              <a:rPr lang="en-US" altLang="zh-CN" sz="2400" b="1" baseline="30000" dirty="0">
                <a:latin typeface="Tahoma" panose="020B0604030504040204" pitchFamily="34" charset="0"/>
                <a:cs typeface="Arial" panose="020B0604020202020204" pitchFamily="34" charset="0"/>
              </a:rPr>
              <a:t>-3</a:t>
            </a:r>
            <a:r>
              <a:rPr lang="en-US" altLang="zh-CN" sz="2400" b="1" dirty="0">
                <a:latin typeface="Tahoma" panose="020B0604030504040204" pitchFamily="34" charset="0"/>
              </a:rPr>
              <a:t> - …</a:t>
            </a:r>
          </a:p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对每一项进行逆 </a:t>
            </a:r>
            <a:r>
              <a:rPr lang="en-US" altLang="zh-CN" sz="2400" b="1" dirty="0">
                <a:latin typeface="Tahoma" panose="020B0604030504040204" pitchFamily="34" charset="0"/>
              </a:rPr>
              <a:t>z </a:t>
            </a:r>
            <a:r>
              <a:rPr lang="zh-CN" altLang="en-US" sz="2400" b="1" dirty="0">
                <a:latin typeface="Tahoma" panose="020B0604030504040204" pitchFamily="34" charset="0"/>
              </a:rPr>
              <a:t>变换得脉冲响应：</a:t>
            </a:r>
          </a:p>
          <a:p>
            <a:pPr>
              <a:spcBef>
                <a:spcPct val="50000"/>
              </a:spcBef>
              <a:buNone/>
            </a:pPr>
            <a:endParaRPr lang="zh-CN" altLang="en-US" sz="2400" b="1" dirty="0"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  <a:buNone/>
            </a:pPr>
            <a:r>
              <a:rPr lang="en-US" altLang="zh-CN" sz="2400" b="1" dirty="0">
                <a:latin typeface="Tahoma" panose="020B0604030504040204" pitchFamily="34" charset="0"/>
              </a:rPr>
              <a:t>h[n]=</a:t>
            </a:r>
            <a:r>
              <a:rPr lang="en-US" altLang="zh-CN" sz="2400" b="1" dirty="0">
                <a:latin typeface="Tahoma" panose="020B0604030504040204" pitchFamily="34" charset="0"/>
                <a:cs typeface="Arial" panose="020B0604020202020204" pitchFamily="34" charset="0"/>
              </a:rPr>
              <a:t>δ[n] – 0.5δ[n-1] – 0.6δ[n-2]+0.64δ[n-3] - </a:t>
            </a:r>
            <a:r>
              <a:rPr lang="en-US" altLang="zh-CN" sz="2400" b="1" dirty="0">
                <a:latin typeface="Tahoma" panose="020B0604030504040204" pitchFamily="34" charset="0"/>
                <a:ea typeface="Arial" panose="020B0604020202020204" pitchFamily="34" charset="0"/>
              </a:rPr>
              <a:t>…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7504" y="571480"/>
            <a:ext cx="9036496" cy="659735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TW" altLang="zh-CN" sz="2400" b="1" dirty="0" smtClean="0"/>
              <a:t>例5-14</a:t>
            </a:r>
            <a:r>
              <a:rPr lang="zh-TW" altLang="zh-CN" sz="2400" dirty="0" smtClean="0"/>
              <a:t>设数字滤波器的输入为</a:t>
            </a:r>
            <a:r>
              <a:rPr lang="en-US" altLang="zh-CN" sz="2400" dirty="0" smtClean="0"/>
              <a:t>x[n]</a:t>
            </a:r>
            <a:r>
              <a:rPr lang="zh-TW" altLang="zh-CN" sz="2400" dirty="0" smtClean="0"/>
              <a:t>=</a:t>
            </a:r>
            <a:r>
              <a:rPr lang="en-US" altLang="zh-CN" sz="2400" dirty="0" smtClean="0"/>
              <a:t>u[n-1],</a:t>
            </a:r>
            <a:r>
              <a:rPr lang="zh-TW" altLang="zh-CN" sz="2400" dirty="0" smtClean="0"/>
              <a:t>脉冲响应为</a:t>
            </a:r>
            <a:r>
              <a:rPr lang="en-US" altLang="zh-TW" sz="2400" dirty="0" smtClean="0"/>
              <a:t>                  </a:t>
            </a:r>
            <a:r>
              <a:rPr lang="en-US" altLang="zh-CN" sz="2400" dirty="0" smtClean="0"/>
              <a:t> ,</a:t>
            </a:r>
          </a:p>
          <a:p>
            <a:pPr algn="l">
              <a:lnSpc>
                <a:spcPct val="150000"/>
              </a:lnSpc>
            </a:pPr>
            <a:r>
              <a:rPr lang="zh-TW" altLang="zh-CN" sz="2400" dirty="0" smtClean="0"/>
              <a:t>试用部分分式展开法计算该滤波器的输出</a:t>
            </a:r>
            <a:r>
              <a:rPr lang="en-US" altLang="zh-CN" sz="2400" dirty="0" smtClean="0"/>
              <a:t>y[n]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algn="l">
              <a:lnSpc>
                <a:spcPct val="150000"/>
              </a:lnSpc>
            </a:pPr>
            <a:r>
              <a:rPr lang="zh-CN" altLang="en-US" sz="2400" dirty="0" smtClean="0"/>
              <a:t>解：</a:t>
            </a:r>
            <a:r>
              <a:rPr lang="zh-TW" altLang="zh-CN" sz="2400" dirty="0" smtClean="0"/>
              <a:t>先计算输入</a:t>
            </a:r>
            <a:r>
              <a:rPr lang="en-US" altLang="zh-CN" sz="2400" dirty="0" smtClean="0"/>
              <a:t>x[n]</a:t>
            </a:r>
            <a:r>
              <a:rPr lang="zh-TW" altLang="zh-CN" sz="2400" dirty="0" smtClean="0"/>
              <a:t>与脉冲响应</a:t>
            </a:r>
            <a:r>
              <a:rPr lang="en-US" altLang="zh-CN" sz="2400" dirty="0" smtClean="0"/>
              <a:t>h[n]</a:t>
            </a:r>
            <a:r>
              <a:rPr lang="zh-TW" altLang="zh-CN" sz="2400" dirty="0" smtClean="0"/>
              <a:t>的</a:t>
            </a:r>
            <a:r>
              <a:rPr lang="en-US" altLang="zh-CN" sz="2400" dirty="0" smtClean="0"/>
              <a:t>z</a:t>
            </a:r>
            <a:r>
              <a:rPr lang="zh-TW" altLang="zh-CN" sz="2400" dirty="0" smtClean="0"/>
              <a:t>变换</a:t>
            </a:r>
            <a:r>
              <a:rPr lang="zh-CN" altLang="zh-CN" sz="2400" dirty="0" smtClean="0"/>
              <a:t>。由表</a:t>
            </a:r>
            <a:r>
              <a:rPr lang="zh-TW" altLang="zh-CN" sz="2400" dirty="0" smtClean="0"/>
              <a:t>5-1可得：</a:t>
            </a:r>
            <a:endParaRPr lang="en-US" altLang="zh-TW" sz="2400" dirty="0" smtClean="0"/>
          </a:p>
          <a:p>
            <a:pPr algn="l">
              <a:lnSpc>
                <a:spcPct val="150000"/>
              </a:lnSpc>
            </a:pPr>
            <a:endParaRPr lang="en-US" altLang="zh-CN" sz="2400" dirty="0" smtClean="0"/>
          </a:p>
          <a:p>
            <a:pPr algn="l">
              <a:lnSpc>
                <a:spcPct val="150000"/>
              </a:lnSpc>
            </a:pPr>
            <a:endParaRPr lang="en-US" altLang="zh-CN" sz="2400" dirty="0" smtClean="0"/>
          </a:p>
          <a:p>
            <a:pPr algn="l">
              <a:lnSpc>
                <a:spcPct val="150000"/>
              </a:lnSpc>
            </a:pPr>
            <a:r>
              <a:rPr lang="zh-TW" altLang="zh-CN" sz="2400" dirty="0" smtClean="0"/>
              <a:t>那么,根据式</a:t>
            </a:r>
            <a:r>
              <a:rPr lang="en-US" altLang="zh-CN" sz="2400" dirty="0" smtClean="0"/>
              <a:t>(5-</a:t>
            </a:r>
            <a:r>
              <a:rPr lang="zh-TW" altLang="zh-CN" sz="2400" dirty="0" smtClean="0"/>
              <a:t>4)有:</a:t>
            </a:r>
            <a:endParaRPr lang="en-US" altLang="zh-TW" sz="2400" dirty="0" smtClean="0"/>
          </a:p>
          <a:p>
            <a:pPr algn="l">
              <a:lnSpc>
                <a:spcPct val="150000"/>
              </a:lnSpc>
            </a:pPr>
            <a:endParaRPr lang="en-US" altLang="zh-CN" sz="2400" dirty="0" smtClean="0"/>
          </a:p>
          <a:p>
            <a:pPr algn="l">
              <a:lnSpc>
                <a:spcPct val="150000"/>
              </a:lnSpc>
            </a:pPr>
            <a:endParaRPr lang="en-US" altLang="zh-CN" sz="2400" dirty="0" smtClean="0"/>
          </a:p>
          <a:p>
            <a:pPr algn="l">
              <a:lnSpc>
                <a:spcPct val="150000"/>
              </a:lnSpc>
            </a:pPr>
            <a:r>
              <a:rPr lang="zh-TW" altLang="zh-CN" sz="2400" dirty="0" smtClean="0"/>
              <a:t>部分分式展开为：</a:t>
            </a:r>
            <a:endParaRPr lang="zh-CN" altLang="zh-CN" sz="2400" dirty="0" smtClean="0"/>
          </a:p>
          <a:p>
            <a:pPr algn="l">
              <a:lnSpc>
                <a:spcPct val="150000"/>
              </a:lnSpc>
            </a:pPr>
            <a:endParaRPr lang="zh-CN" altLang="zh-CN" sz="2400" dirty="0" smtClean="0"/>
          </a:p>
          <a:p>
            <a:pPr algn="l">
              <a:lnSpc>
                <a:spcPct val="150000"/>
              </a:lnSpc>
            </a:pPr>
            <a:endParaRPr lang="zh-CN" altLang="zh-CN" sz="2400" dirty="0" smtClean="0"/>
          </a:p>
          <a:p>
            <a:pPr algn="l"/>
            <a:endParaRPr lang="zh-CN" altLang="en-US" dirty="0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4513" name="Object 1"/>
          <p:cNvGraphicFramePr>
            <a:graphicFrameLocks noChangeAspect="1"/>
          </p:cNvGraphicFramePr>
          <p:nvPr/>
        </p:nvGraphicFramePr>
        <p:xfrm>
          <a:off x="7215206" y="785794"/>
          <a:ext cx="1559130" cy="288032"/>
        </p:xfrm>
        <a:graphic>
          <a:graphicData uri="http://schemas.openxmlformats.org/presentationml/2006/ole">
            <p:oleObj spid="_x0000_s64513" name="Equation" r:id="rId3" imgW="1409088" imgH="266584" progId="Equation.DSMT4">
              <p:embed/>
            </p:oleObj>
          </a:graphicData>
        </a:graphic>
      </p:graphicFrame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2143108" y="2500306"/>
          <a:ext cx="3341687" cy="576263"/>
        </p:xfrm>
        <a:graphic>
          <a:graphicData uri="http://schemas.openxmlformats.org/presentationml/2006/ole">
            <p:oleObj spid="_x0000_s64515" name="Equation" r:id="rId4" imgW="2590560" imgH="444240" progId="Equation.DSMT4">
              <p:embed/>
            </p:oleObj>
          </a:graphicData>
        </a:graphic>
      </p:graphicFrame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2500298" y="3143248"/>
          <a:ext cx="1686650" cy="648072"/>
        </p:xfrm>
        <a:graphic>
          <a:graphicData uri="http://schemas.openxmlformats.org/presentationml/2006/ole">
            <p:oleObj spid="_x0000_s64517" name="Equation" r:id="rId5" imgW="1181100" imgH="457200" progId="Equation.DSMT4">
              <p:embed/>
            </p:oleObj>
          </a:graphicData>
        </a:graphic>
      </p:graphicFrame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4519" name="Object 7"/>
          <p:cNvGraphicFramePr>
            <a:graphicFrameLocks noChangeAspect="1"/>
          </p:cNvGraphicFramePr>
          <p:nvPr/>
        </p:nvGraphicFramePr>
        <p:xfrm>
          <a:off x="1857356" y="4572008"/>
          <a:ext cx="6162831" cy="792088"/>
        </p:xfrm>
        <a:graphic>
          <a:graphicData uri="http://schemas.openxmlformats.org/presentationml/2006/ole">
            <p:oleObj spid="_x0000_s64519" name="Equation" r:id="rId6" imgW="3733800" imgH="482600" progId="Equation.DSMT4">
              <p:embed/>
            </p:oleObj>
          </a:graphicData>
        </a:graphic>
      </p:graphicFrame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4521" name="Object 9"/>
          <p:cNvGraphicFramePr>
            <a:graphicFrameLocks noChangeAspect="1"/>
          </p:cNvGraphicFramePr>
          <p:nvPr/>
        </p:nvGraphicFramePr>
        <p:xfrm>
          <a:off x="2483767" y="5805264"/>
          <a:ext cx="4487329" cy="720080"/>
        </p:xfrm>
        <a:graphic>
          <a:graphicData uri="http://schemas.openxmlformats.org/presentationml/2006/ole">
            <p:oleObj spid="_x0000_s64521" name="Equation" r:id="rId7" imgW="2984500" imgH="482600" progId="Equation.DSMT4">
              <p:embed/>
            </p:oleObj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14282" y="0"/>
            <a:ext cx="4357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3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、部分分式展开法求逆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Z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变换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476672"/>
            <a:ext cx="6858000" cy="1655762"/>
          </a:xfrm>
        </p:spPr>
        <p:txBody>
          <a:bodyPr/>
          <a:lstStyle/>
          <a:p>
            <a:pPr algn="l"/>
            <a:r>
              <a:rPr lang="zh-TW" altLang="zh-CN" sz="2400" dirty="0" smtClean="0"/>
              <a:t>系数</a:t>
            </a:r>
            <a:r>
              <a:rPr lang="en-US" altLang="zh-CN" sz="2400" dirty="0" smtClean="0"/>
              <a:t>A</a:t>
            </a:r>
            <a:r>
              <a:rPr lang="zh-TW" altLang="zh-CN" sz="2400" dirty="0" smtClean="0"/>
              <a:t>和</a:t>
            </a:r>
            <a:r>
              <a:rPr lang="en-US" altLang="zh-CN" sz="2400" dirty="0" smtClean="0"/>
              <a:t>B</a:t>
            </a:r>
            <a:r>
              <a:rPr lang="zh-TW" altLang="zh-CN" sz="2400" dirty="0" smtClean="0"/>
              <a:t>可用覆盖法来计算：</a:t>
            </a:r>
            <a:endParaRPr lang="zh-CN" altLang="zh-CN" sz="2400" dirty="0" smtClean="0"/>
          </a:p>
          <a:p>
            <a:endParaRPr lang="zh-CN" altLang="en-US" dirty="0"/>
          </a:p>
        </p:txBody>
      </p:sp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5537" name="Object 1"/>
          <p:cNvGraphicFramePr>
            <a:graphicFrameLocks noChangeAspect="1"/>
          </p:cNvGraphicFramePr>
          <p:nvPr/>
        </p:nvGraphicFramePr>
        <p:xfrm>
          <a:off x="1259632" y="1052736"/>
          <a:ext cx="2227770" cy="733190"/>
        </p:xfrm>
        <a:graphic>
          <a:graphicData uri="http://schemas.openxmlformats.org/presentationml/2006/ole">
            <p:oleObj spid="_x0000_s65537" name="Equation" r:id="rId3" imgW="1384300" imgH="457200" progId="Equation.DSMT4">
              <p:embed/>
            </p:oleObj>
          </a:graphicData>
        </a:graphic>
      </p:graphicFrame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3929058" y="1071546"/>
          <a:ext cx="2385712" cy="732620"/>
        </p:xfrm>
        <a:graphic>
          <a:graphicData uri="http://schemas.openxmlformats.org/presentationml/2006/ole">
            <p:oleObj spid="_x0000_s65539" name="Equation" r:id="rId4" imgW="1485900" imgH="457200" progId="Equation.DSMT4">
              <p:embed/>
            </p:oleObj>
          </a:graphicData>
        </a:graphic>
      </p:graphicFrame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1619672" y="2132856"/>
          <a:ext cx="2343030" cy="648072"/>
        </p:xfrm>
        <a:graphic>
          <a:graphicData uri="http://schemas.openxmlformats.org/presentationml/2006/ole">
            <p:oleObj spid="_x0000_s65541" name="Equation" r:id="rId5" imgW="1651000" imgH="457200" progId="Equation.DSMT4">
              <p:embed/>
            </p:oleObj>
          </a:graphicData>
        </a:graphic>
      </p:graphicFrame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1619672" y="2852936"/>
          <a:ext cx="3277288" cy="720080"/>
        </p:xfrm>
        <a:graphic>
          <a:graphicData uri="http://schemas.openxmlformats.org/presentationml/2006/ole">
            <p:oleObj spid="_x0000_s65543" name="Equation" r:id="rId6" imgW="2070100" imgH="457200" progId="Equation.DSMT4">
              <p:embed/>
            </p:oleObj>
          </a:graphicData>
        </a:graphic>
      </p:graphicFrame>
      <p:sp>
        <p:nvSpPr>
          <p:cNvPr id="6554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5545" name="Object 9"/>
          <p:cNvGraphicFramePr>
            <a:graphicFrameLocks noChangeAspect="1"/>
          </p:cNvGraphicFramePr>
          <p:nvPr/>
        </p:nvGraphicFramePr>
        <p:xfrm>
          <a:off x="1691680" y="3861048"/>
          <a:ext cx="6373494" cy="504056"/>
        </p:xfrm>
        <a:graphic>
          <a:graphicData uri="http://schemas.openxmlformats.org/presentationml/2006/ole">
            <p:oleObj spid="_x0000_s65545" name="Equation" r:id="rId7" imgW="3365500" imgH="2667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548680"/>
            <a:ext cx="5702300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539552" y="5010944"/>
            <a:ext cx="88024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cs typeface="宋体" pitchFamily="2" charset="-122"/>
              </a:rPr>
              <a:t>数字滤波器的输出</a:t>
            </a:r>
            <a:r>
              <a:rPr kumimoji="0" lang="zh-CN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cs typeface="宋体" pitchFamily="2" charset="-122"/>
              </a:rPr>
              <a:t>y[n]</a:t>
            </a:r>
            <a:r>
              <a:rPr kumimoji="0" 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cs typeface="宋体" pitchFamily="2" charset="-122"/>
              </a:rPr>
              <a:t>如图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cs typeface="宋体" pitchFamily="2" charset="-122"/>
              </a:rPr>
              <a:t>5-1</a:t>
            </a: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cs typeface="宋体" pitchFamily="2" charset="-122"/>
              </a:rPr>
              <a:t>所示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cs typeface="宋体" pitchFamily="2" charset="-122"/>
              </a:rPr>
              <a:t>，</a:t>
            </a: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cs typeface="宋体" pitchFamily="2" charset="-122"/>
              </a:rPr>
              <a:t>输出值最终稳定在</a:t>
            </a:r>
            <a:r>
              <a:rPr kumimoji="0" lang="en-US" altLang="zh-TW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cs typeface="宋体" pitchFamily="2" charset="-122"/>
              </a:rPr>
              <a:t>0.74</a:t>
            </a:r>
            <a:r>
              <a:rPr kumimoji="0" lang="zh-TW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cs typeface="宋体" pitchFamily="2" charset="-122"/>
              </a:rPr>
              <a:t>。</a:t>
            </a:r>
            <a:endParaRPr kumimoji="0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黑体" pitchFamily="49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/>
          <a:lstStyle/>
          <a:p>
            <a:pPr algn="l"/>
            <a:r>
              <a:rPr lang="zh-CN" altLang="en-US" sz="2800" dirty="0" smtClean="0"/>
              <a:t>课堂练习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1071546"/>
            <a:ext cx="8229600" cy="5786454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 smtClean="0"/>
              <a:t>4</a:t>
            </a:r>
            <a:r>
              <a:rPr lang="zh-CN" altLang="en-US" sz="2400" dirty="0" smtClean="0"/>
              <a:t>、</a:t>
            </a: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 smtClean="0"/>
              <a:t>5</a:t>
            </a:r>
            <a:r>
              <a:rPr lang="zh-CN" altLang="en-US" sz="2400" dirty="0" smtClean="0"/>
              <a:t>、</a:t>
            </a:r>
            <a:endParaRPr lang="zh-CN" altLang="en-US" sz="2400" dirty="0"/>
          </a:p>
        </p:txBody>
      </p:sp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9505" name="对象 17"/>
          <p:cNvGraphicFramePr>
            <a:graphicFrameLocks noChangeAspect="1"/>
          </p:cNvGraphicFramePr>
          <p:nvPr/>
        </p:nvGraphicFramePr>
        <p:xfrm>
          <a:off x="1428728" y="1214422"/>
          <a:ext cx="2071702" cy="617529"/>
        </p:xfrm>
        <a:graphic>
          <a:graphicData uri="http://schemas.openxmlformats.org/presentationml/2006/ole">
            <p:oleObj spid="_x0000_s149505" name="Equation" r:id="rId3" imgW="990360" imgH="380880" progId="Equation.DSMT4">
              <p:embed/>
            </p:oleObj>
          </a:graphicData>
        </a:graphic>
      </p:graphicFrame>
      <p:sp>
        <p:nvSpPr>
          <p:cNvPr id="149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9507" name="对象 18"/>
          <p:cNvGraphicFramePr>
            <a:graphicFrameLocks noChangeAspect="1"/>
          </p:cNvGraphicFramePr>
          <p:nvPr/>
        </p:nvGraphicFramePr>
        <p:xfrm>
          <a:off x="1643042" y="2285992"/>
          <a:ext cx="1500198" cy="671460"/>
        </p:xfrm>
        <a:graphic>
          <a:graphicData uri="http://schemas.openxmlformats.org/presentationml/2006/ole">
            <p:oleObj spid="_x0000_s149507" name="Equation" r:id="rId4" imgW="787320" imgH="355320" progId="Equation.DSMT4">
              <p:embed/>
            </p:oleObj>
          </a:graphicData>
        </a:graphic>
      </p:graphicFrame>
      <p:sp>
        <p:nvSpPr>
          <p:cNvPr id="1495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9509" name="对象 19"/>
          <p:cNvGraphicFramePr>
            <a:graphicFrameLocks noChangeAspect="1"/>
          </p:cNvGraphicFramePr>
          <p:nvPr/>
        </p:nvGraphicFramePr>
        <p:xfrm>
          <a:off x="1571604" y="3500438"/>
          <a:ext cx="2431868" cy="714380"/>
        </p:xfrm>
        <a:graphic>
          <a:graphicData uri="http://schemas.openxmlformats.org/presentationml/2006/ole">
            <p:oleObj spid="_x0000_s149509" name="Equation" r:id="rId5" imgW="1295280" imgH="380880" progId="Equation.DSMT4">
              <p:embed/>
            </p:oleObj>
          </a:graphicData>
        </a:graphic>
      </p:graphicFrame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9511" name="对象 28"/>
          <p:cNvGraphicFramePr>
            <a:graphicFrameLocks noChangeAspect="1"/>
          </p:cNvGraphicFramePr>
          <p:nvPr/>
        </p:nvGraphicFramePr>
        <p:xfrm>
          <a:off x="1571604" y="4714884"/>
          <a:ext cx="2857520" cy="740839"/>
        </p:xfrm>
        <a:graphic>
          <a:graphicData uri="http://schemas.openxmlformats.org/presentationml/2006/ole">
            <p:oleObj spid="_x0000_s149511" name="Equation" r:id="rId6" imgW="1371600" imgH="355320" progId="Equation.DSMT4">
              <p:embed/>
            </p:oleObj>
          </a:graphicData>
        </a:graphic>
      </p:graphicFrame>
      <p:sp>
        <p:nvSpPr>
          <p:cNvPr id="1495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9513" name="对象 44"/>
          <p:cNvGraphicFramePr>
            <a:graphicFrameLocks noChangeAspect="1"/>
          </p:cNvGraphicFramePr>
          <p:nvPr/>
        </p:nvGraphicFramePr>
        <p:xfrm>
          <a:off x="1714480" y="5857892"/>
          <a:ext cx="2294308" cy="785818"/>
        </p:xfrm>
        <a:graphic>
          <a:graphicData uri="http://schemas.openxmlformats.org/presentationml/2006/ole">
            <p:oleObj spid="_x0000_s149513" name="Equation" r:id="rId7" imgW="1041120" imgH="35532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285728"/>
            <a:ext cx="8229600" cy="6143668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解</a:t>
            </a:r>
            <a:r>
              <a:rPr lang="zh-CN" altLang="en-US" sz="2400" dirty="0" smtClean="0">
                <a:sym typeface="Wingdings" pitchFamily="2" charset="2"/>
              </a:rPr>
              <a:t>：</a:t>
            </a:r>
            <a:r>
              <a:rPr lang="en-US" altLang="zh-CN" sz="2400" dirty="0" smtClean="0">
                <a:sym typeface="Wingdings" pitchFamily="2" charset="2"/>
              </a:rPr>
              <a:t>1</a:t>
            </a:r>
            <a:r>
              <a:rPr lang="zh-CN" altLang="en-US" sz="2400" dirty="0" smtClean="0">
                <a:sym typeface="Wingdings" pitchFamily="2" charset="2"/>
              </a:rPr>
              <a:t>、</a:t>
            </a:r>
            <a:r>
              <a:rPr lang="en-US" sz="2400" dirty="0" err="1" smtClean="0"/>
              <a:t>函数重写为</a:t>
            </a:r>
            <a:endParaRPr lang="en-US" sz="2400" dirty="0" smtClean="0"/>
          </a:p>
          <a:p>
            <a:pPr>
              <a:lnSpc>
                <a:spcPct val="150000"/>
              </a:lnSpc>
            </a:pPr>
            <a:endParaRPr lang="zh-CN" altLang="en-US" sz="2400" dirty="0" smtClean="0"/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由表查得4z/(z – 0.5) 的逆z变换为4(0.5)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u[n]</a:t>
            </a:r>
            <a:r>
              <a:rPr lang="zh-CN" altLang="en-US" sz="2400" dirty="0" smtClean="0"/>
              <a:t>，</a:t>
            </a:r>
            <a:r>
              <a:rPr lang="en-US" sz="2400" dirty="0" smtClean="0"/>
              <a:t> z</a:t>
            </a:r>
            <a:r>
              <a:rPr lang="en-US" sz="2400" baseline="30000" dirty="0" smtClean="0"/>
              <a:t>–3</a:t>
            </a:r>
            <a:r>
              <a:rPr lang="en-US" sz="2400" dirty="0" smtClean="0"/>
              <a:t> </a:t>
            </a:r>
            <a:r>
              <a:rPr lang="en-US" sz="2400" dirty="0" err="1" smtClean="0"/>
              <a:t>意味着延</a:t>
            </a:r>
            <a:endParaRPr lang="en-US" sz="2400" dirty="0" smtClean="0"/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迟3</a:t>
            </a:r>
            <a:r>
              <a:rPr lang="zh-CN" altLang="en-US" sz="2400" dirty="0" smtClean="0"/>
              <a:t>个采样单元</a:t>
            </a:r>
            <a:r>
              <a:rPr lang="en-US" sz="2400" dirty="0" smtClean="0"/>
              <a:t>.  </a:t>
            </a:r>
            <a:r>
              <a:rPr lang="en-US" sz="2400" dirty="0" err="1" smtClean="0"/>
              <a:t>因此</a:t>
            </a:r>
            <a:r>
              <a:rPr lang="en-US" sz="2400" dirty="0" smtClean="0"/>
              <a:t>,</a:t>
            </a:r>
            <a:endParaRPr lang="zh-CN" altLang="en-US" sz="2400" dirty="0" smtClean="0"/>
          </a:p>
          <a:p>
            <a:pPr>
              <a:lnSpc>
                <a:spcPct val="150000"/>
              </a:lnSpc>
              <a:buNone/>
            </a:pPr>
            <a:r>
              <a:rPr lang="en-US" sz="2400" dirty="0" smtClean="0"/>
              <a:t> </a:t>
            </a:r>
            <a:r>
              <a:rPr lang="zh-CN" altLang="en-US" sz="2400" dirty="0" smtClean="0"/>
              <a:t>             </a:t>
            </a:r>
            <a:r>
              <a:rPr lang="en-US" sz="2400" dirty="0" smtClean="0"/>
              <a:t>x[n] = 4(0.5)</a:t>
            </a:r>
            <a:r>
              <a:rPr lang="en-US" sz="2400" baseline="30000" dirty="0" smtClean="0"/>
              <a:t>n–3</a:t>
            </a:r>
            <a:r>
              <a:rPr lang="en-US" sz="2400" dirty="0" smtClean="0"/>
              <a:t>u[n–3]</a:t>
            </a:r>
          </a:p>
          <a:p>
            <a:pPr>
              <a:lnSpc>
                <a:spcPct val="150000"/>
              </a:lnSpc>
              <a:buNone/>
            </a:pP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endParaRPr lang="en-US" altLang="zh-CN" sz="2400" dirty="0" smtClean="0"/>
          </a:p>
          <a:p>
            <a:pPr>
              <a:buNone/>
            </a:pPr>
            <a:r>
              <a:rPr lang="en-US" sz="2400" dirty="0" err="1" smtClean="0"/>
              <a:t>考虑</a:t>
            </a:r>
            <a:r>
              <a:rPr lang="en-US" sz="2400" dirty="0" smtClean="0"/>
              <a:t> z</a:t>
            </a:r>
            <a:r>
              <a:rPr lang="en-US" sz="2400" baseline="30000" dirty="0" smtClean="0"/>
              <a:t>–1</a:t>
            </a:r>
            <a:r>
              <a:rPr lang="en-US" sz="2400" dirty="0" smtClean="0"/>
              <a:t> </a:t>
            </a:r>
            <a:r>
              <a:rPr lang="en-US" sz="2400" dirty="0" err="1" smtClean="0"/>
              <a:t>为延迟项</a:t>
            </a:r>
            <a:r>
              <a:rPr lang="zh-CN" altLang="en-US" sz="2400" dirty="0" smtClean="0"/>
              <a:t>，</a:t>
            </a:r>
            <a:r>
              <a:rPr lang="en-US" sz="2400" dirty="0" err="1" smtClean="0"/>
              <a:t>查表得</a:t>
            </a:r>
            <a:endParaRPr lang="zh-CN" altLang="en-US" sz="2400" dirty="0" smtClean="0"/>
          </a:p>
          <a:p>
            <a:pPr>
              <a:buNone/>
            </a:pPr>
            <a:r>
              <a:rPr lang="en-US" sz="2400" dirty="0" smtClean="0"/>
              <a:t> </a:t>
            </a:r>
            <a:endParaRPr lang="zh-CN" altLang="en-US" sz="2400" dirty="0" smtClean="0"/>
          </a:p>
          <a:p>
            <a:pPr>
              <a:buNone/>
            </a:pPr>
            <a:r>
              <a:rPr lang="en-US" sz="2400" dirty="0" smtClean="0"/>
              <a:t>            x[n] = 2(0.9)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u[n] – (0.9)</a:t>
            </a:r>
            <a:r>
              <a:rPr lang="en-US" sz="2400" baseline="30000" dirty="0" smtClean="0"/>
              <a:t>n–1</a:t>
            </a:r>
            <a:r>
              <a:rPr lang="en-US" sz="2400" dirty="0" smtClean="0"/>
              <a:t>u[n–1]</a:t>
            </a:r>
            <a:endParaRPr lang="zh-CN" altLang="en-US" sz="2400" dirty="0" smtClean="0"/>
          </a:p>
          <a:p>
            <a:pPr>
              <a:buNone/>
            </a:pPr>
            <a:r>
              <a:rPr lang="en-US" sz="2400" dirty="0" smtClean="0"/>
              <a:t> </a:t>
            </a:r>
            <a:endParaRPr lang="zh-CN" altLang="en-US" sz="2400" dirty="0" smtClean="0"/>
          </a:p>
          <a:p>
            <a:pPr>
              <a:lnSpc>
                <a:spcPct val="150000"/>
              </a:lnSpc>
              <a:buNone/>
            </a:pP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endParaRPr lang="zh-CN" altLang="en-US" sz="2400" dirty="0" smtClean="0"/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1515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1553" name="对象 17"/>
          <p:cNvGraphicFramePr>
            <a:graphicFrameLocks noChangeAspect="1"/>
          </p:cNvGraphicFramePr>
          <p:nvPr/>
        </p:nvGraphicFramePr>
        <p:xfrm>
          <a:off x="2571736" y="857232"/>
          <a:ext cx="3302023" cy="714380"/>
        </p:xfrm>
        <a:graphic>
          <a:graphicData uri="http://schemas.openxmlformats.org/presentationml/2006/ole">
            <p:oleObj spid="_x0000_s151553" name="Equation" r:id="rId3" imgW="1981200" imgH="431800" progId="Equation.DSMT4">
              <p:embed/>
            </p:oleObj>
          </a:graphicData>
        </a:graphic>
      </p:graphicFrame>
      <p:sp>
        <p:nvSpPr>
          <p:cNvPr id="151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1555" name="对象 18"/>
          <p:cNvGraphicFramePr>
            <a:graphicFrameLocks noChangeAspect="1"/>
          </p:cNvGraphicFramePr>
          <p:nvPr/>
        </p:nvGraphicFramePr>
        <p:xfrm>
          <a:off x="1643042" y="3857628"/>
          <a:ext cx="5692389" cy="642942"/>
        </p:xfrm>
        <a:graphic>
          <a:graphicData uri="http://schemas.openxmlformats.org/presentationml/2006/ole">
            <p:oleObj spid="_x0000_s151555" name="Equation" r:id="rId4" imgW="3452901" imgH="393529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428604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altLang="zh-CN" sz="2400" dirty="0" smtClean="0"/>
              <a:t>3</a:t>
            </a:r>
            <a:r>
              <a:rPr lang="zh-CN" altLang="en-US" sz="2400" dirty="0" smtClean="0"/>
              <a:t>、</a:t>
            </a:r>
            <a:r>
              <a:rPr lang="en-US" sz="2400" dirty="0" smtClean="0"/>
              <a:t> </a:t>
            </a:r>
            <a:r>
              <a:rPr lang="en-US" sz="2400" dirty="0" err="1" smtClean="0"/>
              <a:t>应用覆盖法</a:t>
            </a:r>
            <a:endParaRPr lang="zh-CN" altLang="en-US" sz="2400" dirty="0" smtClean="0"/>
          </a:p>
          <a:p>
            <a:pPr>
              <a:lnSpc>
                <a:spcPct val="150000"/>
              </a:lnSpc>
              <a:buNone/>
            </a:pPr>
            <a:endParaRPr lang="en-US" sz="2400" dirty="0" smtClean="0"/>
          </a:p>
          <a:p>
            <a:pPr>
              <a:lnSpc>
                <a:spcPct val="150000"/>
              </a:lnSpc>
              <a:buNone/>
            </a:pPr>
            <a:endParaRPr lang="en-US" sz="2400" dirty="0" smtClean="0"/>
          </a:p>
          <a:p>
            <a:pPr>
              <a:lnSpc>
                <a:spcPct val="150000"/>
              </a:lnSpc>
              <a:buNone/>
            </a:pPr>
            <a:r>
              <a:rPr lang="en-US" sz="2400" dirty="0" err="1" smtClean="0"/>
              <a:t>因此</a:t>
            </a:r>
            <a:endParaRPr lang="en-US" sz="2400" dirty="0" smtClean="0"/>
          </a:p>
          <a:p>
            <a:pPr>
              <a:lnSpc>
                <a:spcPct val="150000"/>
              </a:lnSpc>
              <a:buNone/>
            </a:pP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sz="2400" dirty="0" err="1" smtClean="0"/>
              <a:t>逆z变换为</a:t>
            </a:r>
            <a:endParaRPr lang="zh-CN" altLang="en-US" sz="2400" dirty="0" smtClean="0"/>
          </a:p>
          <a:p>
            <a:pPr>
              <a:lnSpc>
                <a:spcPct val="150000"/>
              </a:lnSpc>
              <a:buNone/>
            </a:pPr>
            <a:endParaRPr lang="zh-CN" altLang="en-US" sz="240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1525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2577" name="对象 19"/>
          <p:cNvGraphicFramePr>
            <a:graphicFrameLocks noChangeAspect="1"/>
          </p:cNvGraphicFramePr>
          <p:nvPr/>
        </p:nvGraphicFramePr>
        <p:xfrm>
          <a:off x="1357290" y="1142984"/>
          <a:ext cx="5905913" cy="928694"/>
        </p:xfrm>
        <a:graphic>
          <a:graphicData uri="http://schemas.openxmlformats.org/presentationml/2006/ole">
            <p:oleObj spid="_x0000_s152577" name="Equation" r:id="rId3" imgW="3873500" imgH="609600" progId="Equation.DSMT4">
              <p:embed/>
            </p:oleObj>
          </a:graphicData>
        </a:graphic>
      </p:graphicFrame>
      <p:graphicFrame>
        <p:nvGraphicFramePr>
          <p:cNvPr id="152579" name="Object 3"/>
          <p:cNvGraphicFramePr>
            <a:graphicFrameLocks noChangeAspect="1"/>
          </p:cNvGraphicFramePr>
          <p:nvPr/>
        </p:nvGraphicFramePr>
        <p:xfrm>
          <a:off x="2571735" y="2571744"/>
          <a:ext cx="2631075" cy="1143008"/>
        </p:xfrm>
        <a:graphic>
          <a:graphicData uri="http://schemas.openxmlformats.org/presentationml/2006/ole">
            <p:oleObj spid="_x0000_s152579" name="Equation" r:id="rId4" imgW="1549080" imgH="672840" progId="Equation.DSMT4">
              <p:embed/>
            </p:oleObj>
          </a:graphicData>
        </a:graphic>
      </p:graphicFrame>
      <p:graphicFrame>
        <p:nvGraphicFramePr>
          <p:cNvPr id="152580" name="Object 4"/>
          <p:cNvGraphicFramePr>
            <a:graphicFrameLocks noChangeAspect="1"/>
          </p:cNvGraphicFramePr>
          <p:nvPr/>
        </p:nvGraphicFramePr>
        <p:xfrm>
          <a:off x="2857487" y="4786322"/>
          <a:ext cx="4995557" cy="785818"/>
        </p:xfrm>
        <a:graphic>
          <a:graphicData uri="http://schemas.openxmlformats.org/presentationml/2006/ole">
            <p:oleObj spid="_x0000_s152580" name="Equation" r:id="rId5" imgW="2260440" imgH="35532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57148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pPr>
              <a:buNone/>
            </a:pPr>
            <a:r>
              <a:rPr lang="en-US" sz="2400" dirty="0" err="1" smtClean="0"/>
              <a:t>采用覆盖法</a:t>
            </a:r>
            <a:r>
              <a:rPr lang="en-US" sz="2400" dirty="0" smtClean="0"/>
              <a:t>,</a:t>
            </a:r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由</a:t>
            </a:r>
            <a:r>
              <a:rPr lang="en-US" sz="2400" dirty="0" err="1" smtClean="0"/>
              <a:t>z变换表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         x[n] = 10(–0.25)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u[n] –10(–0.3)</a:t>
            </a:r>
            <a:r>
              <a:rPr lang="en-US" sz="2400" baseline="30000" dirty="0" smtClean="0"/>
              <a:t>n</a:t>
            </a:r>
            <a:r>
              <a:rPr lang="en-US" sz="2400" dirty="0" smtClean="0"/>
              <a:t>u[n]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en-US" sz="2400" dirty="0" err="1" smtClean="0"/>
              <a:t>也可以直接对X</a:t>
            </a:r>
            <a:r>
              <a:rPr lang="en-US" sz="2400" dirty="0" smtClean="0"/>
              <a:t>(z)</a:t>
            </a:r>
            <a:r>
              <a:rPr lang="en-US" sz="2400" dirty="0" err="1" smtClean="0"/>
              <a:t>应用覆盖法</a:t>
            </a:r>
            <a:endParaRPr lang="zh-CN" altLang="en-US" sz="2400" dirty="0" smtClean="0"/>
          </a:p>
          <a:p>
            <a:pPr>
              <a:buNone/>
            </a:pPr>
            <a:endParaRPr lang="zh-CN" altLang="en-US" sz="2400" dirty="0" smtClean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1536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3601" name="对象 28"/>
          <p:cNvGraphicFramePr>
            <a:graphicFrameLocks noChangeAspect="1"/>
          </p:cNvGraphicFramePr>
          <p:nvPr/>
        </p:nvGraphicFramePr>
        <p:xfrm>
          <a:off x="1357290" y="785794"/>
          <a:ext cx="6442815" cy="642942"/>
        </p:xfrm>
        <a:graphic>
          <a:graphicData uri="http://schemas.openxmlformats.org/presentationml/2006/ole">
            <p:oleObj spid="_x0000_s153601" name="Equation" r:id="rId3" imgW="4584700" imgH="457200" progId="Equation.DSMT4">
              <p:embed/>
            </p:oleObj>
          </a:graphicData>
        </a:graphic>
      </p:graphicFrame>
      <p:sp>
        <p:nvSpPr>
          <p:cNvPr id="153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3603" name="对象 29"/>
          <p:cNvGraphicFramePr>
            <a:graphicFrameLocks noChangeAspect="1"/>
          </p:cNvGraphicFramePr>
          <p:nvPr/>
        </p:nvGraphicFramePr>
        <p:xfrm>
          <a:off x="1785918" y="2357430"/>
          <a:ext cx="5570576" cy="785818"/>
        </p:xfrm>
        <a:graphic>
          <a:graphicData uri="http://schemas.openxmlformats.org/presentationml/2006/ole">
            <p:oleObj spid="_x0000_s153603" name="Equation" r:id="rId4" imgW="3033983" imgH="431613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357166"/>
            <a:ext cx="8643966" cy="4525963"/>
          </a:xfrm>
        </p:spPr>
        <p:txBody>
          <a:bodyPr/>
          <a:lstStyle/>
          <a:p>
            <a:pPr>
              <a:buNone/>
            </a:pPr>
            <a:r>
              <a:rPr lang="en-US" altLang="zh-CN" sz="2400" dirty="0" smtClean="0"/>
              <a:t>5</a:t>
            </a:r>
            <a:r>
              <a:rPr lang="zh-CN" altLang="en-US" sz="2400" dirty="0" smtClean="0"/>
              <a:t>、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r>
              <a:rPr lang="en-US" sz="2400" dirty="0" err="1" smtClean="0"/>
              <a:t>由z变换表</a:t>
            </a:r>
            <a:r>
              <a:rPr lang="en-US" sz="2400" dirty="0" smtClean="0"/>
              <a:t>, X(z) </a:t>
            </a:r>
            <a:r>
              <a:rPr lang="en-US" sz="2400" dirty="0" err="1" smtClean="0"/>
              <a:t>是余弦信号的转换</a:t>
            </a:r>
            <a:r>
              <a:rPr lang="en-US" sz="2400" dirty="0" smtClean="0"/>
              <a:t>. 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 err="1" smtClean="0"/>
              <a:t>由cos</a:t>
            </a:r>
            <a:r>
              <a:rPr lang="en-US" sz="2400" dirty="0" smtClean="0"/>
              <a:t> </a:t>
            </a:r>
            <a:r>
              <a:rPr lang="el-GR" sz="2400" dirty="0" smtClean="0"/>
              <a:t>Ω</a:t>
            </a:r>
            <a:r>
              <a:rPr lang="en-US" sz="2400" dirty="0" smtClean="0"/>
              <a:t> = 0.5, Ω= 1.047 =</a:t>
            </a:r>
            <a:r>
              <a:rPr lang="el-GR" sz="2400" dirty="0" smtClean="0"/>
              <a:t>π</a:t>
            </a:r>
            <a:r>
              <a:rPr lang="en-US" sz="2400" dirty="0" smtClean="0"/>
              <a:t>/3 (</a:t>
            </a:r>
            <a:r>
              <a:rPr lang="en-US" sz="2400" dirty="0" err="1" smtClean="0"/>
              <a:t>rad</a:t>
            </a:r>
            <a:r>
              <a:rPr lang="en-US" sz="2400" dirty="0" smtClean="0"/>
              <a:t>/</a:t>
            </a:r>
            <a:r>
              <a:rPr lang="en-US" altLang="zh-CN" sz="2400" dirty="0" smtClean="0"/>
              <a:t>s)</a:t>
            </a:r>
            <a:r>
              <a:rPr lang="en-US" sz="2400" dirty="0" err="1" smtClean="0"/>
              <a:t>可得</a:t>
            </a:r>
            <a:endParaRPr lang="zh-CN" altLang="en-US" sz="2400" dirty="0" smtClean="0"/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4625" name="对象 44"/>
          <p:cNvGraphicFramePr>
            <a:graphicFrameLocks noChangeAspect="1"/>
          </p:cNvGraphicFramePr>
          <p:nvPr/>
        </p:nvGraphicFramePr>
        <p:xfrm>
          <a:off x="1857356" y="571480"/>
          <a:ext cx="3732636" cy="785818"/>
        </p:xfrm>
        <a:graphic>
          <a:graphicData uri="http://schemas.openxmlformats.org/presentationml/2006/ole">
            <p:oleObj spid="_x0000_s154625" name="Equation" r:id="rId3" imgW="1994766" imgH="419282" progId="Equation.DSMT4">
              <p:embed/>
            </p:oleObj>
          </a:graphicData>
        </a:graphic>
      </p:graphicFrame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4627" name="对象 46"/>
          <p:cNvGraphicFramePr>
            <a:graphicFrameLocks noChangeAspect="1"/>
          </p:cNvGraphicFramePr>
          <p:nvPr/>
        </p:nvGraphicFramePr>
        <p:xfrm>
          <a:off x="2428860" y="3357562"/>
          <a:ext cx="2286594" cy="755655"/>
        </p:xfrm>
        <a:graphic>
          <a:graphicData uri="http://schemas.openxmlformats.org/presentationml/2006/ole">
            <p:oleObj spid="_x0000_s154627" name="Equation" r:id="rId4" imgW="1104840" imgH="36828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/>
          </p:cNvSpPr>
          <p:nvPr>
            <p:ph type="title"/>
          </p:nvPr>
        </p:nvSpPr>
        <p:spPr>
          <a:xfrm>
            <a:off x="762000" y="381000"/>
            <a:ext cx="7772400" cy="685800"/>
          </a:xfrm>
          <a:ln/>
        </p:spPr>
        <p:txBody>
          <a:bodyPr wrap="square" lIns="91440" tIns="45720" rIns="91440" bIns="45720" anchor="ctr" anchorCtr="0"/>
          <a:lstStyle/>
          <a:p>
            <a:r>
              <a:rPr lang="en-US" altLang="zh-CN" sz="3600" b="1" dirty="0">
                <a:latin typeface="Tahoma" panose="020B0604030504040204" pitchFamily="34" charset="0"/>
              </a:rPr>
              <a:t>5.1  z</a:t>
            </a:r>
            <a:r>
              <a:rPr lang="zh-CN" altLang="en-US" sz="3600" b="1" dirty="0">
                <a:latin typeface="Tahoma" panose="020B0604030504040204" pitchFamily="34" charset="0"/>
              </a:rPr>
              <a:t>变换基础知识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43000"/>
            <a:ext cx="8713788" cy="5454650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序列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x[n]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变换定义为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 (z)=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∑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x[n]z</a:t>
            </a:r>
            <a:r>
              <a:rPr kumimoji="0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x[n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变换处于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域，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域是含有复数的频域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z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实部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为横轴，虚部为纵轴的复平面上的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复变量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把序列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x[n]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变换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记为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Z{x[n]} = X(z)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由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X(z)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计算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x[n]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进行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的逆变换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x[n] = Z</a:t>
            </a:r>
            <a:r>
              <a:rPr kumimoji="0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{X(z)}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62000" y="4572000"/>
            <a:ext cx="80772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rtl="0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Z</a:t>
            </a:r>
            <a:r>
              <a:rPr kumimoji="1" lang="en-US" altLang="zh-CN" sz="2400" b="1" kern="1200" cap="none" spc="0" normalizeH="0" baseline="0" noProof="0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400" b="1" kern="1200" cap="none" spc="0" normalizeH="0" baseline="0" noProof="0" dirty="0">
                <a:latin typeface="+mn-ea"/>
                <a:ea typeface="+mn-ea"/>
                <a:cs typeface="+mn-cs"/>
              </a:rPr>
              <a:t>变换 </a:t>
            </a:r>
            <a:r>
              <a:rPr kumimoji="1" lang="en-US" altLang="zh-CN" sz="2400" b="1" kern="1200" cap="none" spc="0" normalizeH="0" baseline="0" noProof="0" dirty="0">
                <a:latin typeface="+mn-ea"/>
                <a:ea typeface="+mn-ea"/>
                <a:cs typeface="+mn-cs"/>
              </a:rPr>
              <a:t>n=0    ∞ </a:t>
            </a:r>
            <a:r>
              <a:rPr kumimoji="1" lang="zh-CN" altLang="en-US" sz="2400" b="1" kern="1200" cap="none" spc="0" normalizeH="0" baseline="0" noProof="0" dirty="0">
                <a:latin typeface="+mn-ea"/>
                <a:ea typeface="+mn-ea"/>
                <a:cs typeface="+mn-cs"/>
              </a:rPr>
              <a:t>称为单边 </a:t>
            </a:r>
            <a:r>
              <a:rPr kumimoji="1" lang="en-US" altLang="zh-CN" sz="2400" b="1" kern="1200" cap="none" spc="0" normalizeH="0" baseline="0" noProof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 </a:t>
            </a:r>
            <a:r>
              <a:rPr kumimoji="1" lang="zh-CN" altLang="en-US" sz="2400" b="1" kern="1200" cap="none" spc="0" normalizeH="0" baseline="0" noProof="0" dirty="0">
                <a:latin typeface="+mn-ea"/>
                <a:ea typeface="+mn-ea"/>
                <a:cs typeface="+mn-cs"/>
              </a:rPr>
              <a:t>变换，其特点是可考虑起始条件，更易收敛，实际中应用较多。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762000" y="5638800"/>
            <a:ext cx="80772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rtl="0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n=-</a:t>
            </a:r>
            <a:r>
              <a:rPr kumimoji="1" lang="en-US" altLang="zh-CN" sz="2400" b="1" kern="1200" cap="none" spc="0" normalizeH="0" baseline="0" noProof="0" dirty="0">
                <a:latin typeface="Tahoma" panose="020B0604030504040204" pitchFamily="34" charset="0"/>
                <a:ea typeface="Batang" panose="02030600000101010101" pitchFamily="18" charset="-127"/>
                <a:cs typeface="+mn-cs"/>
              </a:rPr>
              <a:t>∞    ∞   </a:t>
            </a:r>
            <a:r>
              <a:rPr kumimoji="1" lang="zh-CN" altLang="en-US" sz="2400" b="1" kern="1200" cap="none" spc="0" normalizeH="0" baseline="0" noProof="0" dirty="0">
                <a:latin typeface="+mn-ea"/>
                <a:ea typeface="+mn-ea"/>
                <a:cs typeface="+mn-cs"/>
              </a:rPr>
              <a:t>称为双边</a:t>
            </a:r>
            <a:r>
              <a:rPr kumimoji="1" lang="zh-CN" altLang="en-US" sz="2400" b="1" kern="1200" cap="none" spc="0" normalizeH="0" baseline="0" noProof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1" lang="en-US" altLang="zh-CN" sz="2400" b="1" kern="1200" cap="none" spc="0" normalizeH="0" baseline="0" noProof="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 </a:t>
            </a:r>
            <a:r>
              <a:rPr kumimoji="1" lang="zh-CN" altLang="en-US" sz="2400" b="1" kern="1200" cap="none" spc="0" normalizeH="0" baseline="0" noProof="0" dirty="0">
                <a:latin typeface="+mn-ea"/>
                <a:ea typeface="+mn-ea"/>
                <a:cs typeface="+mn-cs"/>
              </a:rPr>
              <a:t>变换，由</a:t>
            </a:r>
            <a:r>
              <a:rPr kumimoji="1" lang="en-US" altLang="zh-CN" sz="2400" b="1" kern="1200" cap="none" spc="0" normalizeH="0" baseline="0" noProof="0" dirty="0">
                <a:latin typeface="+mn-ea"/>
                <a:ea typeface="+mn-ea"/>
                <a:cs typeface="+mn-cs"/>
              </a:rPr>
              <a:t>-∞ </a:t>
            </a:r>
            <a:r>
              <a:rPr kumimoji="1" lang="zh-CN" altLang="en-US" sz="2400" b="1" kern="1200" cap="none" spc="0" normalizeH="0" baseline="0" noProof="0" dirty="0">
                <a:latin typeface="+mn-ea"/>
                <a:ea typeface="+mn-ea"/>
                <a:cs typeface="+mn-cs"/>
              </a:rPr>
              <a:t>起无法考虑起始条件，在理论上的意义更大。</a:t>
            </a:r>
          </a:p>
        </p:txBody>
      </p:sp>
      <p:sp>
        <p:nvSpPr>
          <p:cNvPr id="17413" name="Text Box 6"/>
          <p:cNvSpPr txBox="1"/>
          <p:nvPr/>
        </p:nvSpPr>
        <p:spPr>
          <a:xfrm>
            <a:off x="4427538" y="1341120"/>
            <a:ext cx="1371600" cy="11509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Batang" panose="02030600000101010101" pitchFamily="18" charset="-127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∞</a:t>
            </a:r>
          </a:p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n=0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5" name="Line 7"/>
          <p:cNvSpPr/>
          <p:nvPr/>
        </p:nvSpPr>
        <p:spPr>
          <a:xfrm>
            <a:off x="2484438" y="4797425"/>
            <a:ext cx="304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6" name="Line 8"/>
          <p:cNvSpPr/>
          <p:nvPr/>
        </p:nvSpPr>
        <p:spPr>
          <a:xfrm>
            <a:off x="1908175" y="5867400"/>
            <a:ext cx="304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/>
      <p:bldP spid="717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/>
          </p:cNvSpPr>
          <p:nvPr>
            <p:ph type="title"/>
          </p:nvPr>
        </p:nvSpPr>
        <p:spPr>
          <a:xfrm>
            <a:off x="684213" y="549275"/>
            <a:ext cx="7772400" cy="457200"/>
          </a:xfrm>
          <a:ln/>
        </p:spPr>
        <p:txBody>
          <a:bodyPr wrap="square" lIns="91440" tIns="45720" rIns="91440" bIns="45720" anchor="ctr" anchorCtr="0"/>
          <a:lstStyle/>
          <a:p>
            <a:r>
              <a:rPr lang="en-US" altLang="zh-CN" sz="3200" dirty="0">
                <a:latin typeface="Tahoma" panose="020B0604030504040204" pitchFamily="34" charset="0"/>
              </a:rPr>
              <a:t> </a:t>
            </a:r>
            <a:r>
              <a:rPr lang="en-US" altLang="zh-CN" sz="3200" b="1" dirty="0">
                <a:solidFill>
                  <a:srgbClr val="990000"/>
                </a:solidFill>
                <a:latin typeface="Tahoma" panose="020B0604030504040204" pitchFamily="34" charset="0"/>
              </a:rPr>
              <a:t>5.4 </a:t>
            </a:r>
            <a:r>
              <a:rPr lang="zh-CN" altLang="zh-CN" sz="3200" b="1" dirty="0">
                <a:solidFill>
                  <a:srgbClr val="990000"/>
                </a:solidFill>
                <a:latin typeface="Tahoma" panose="020B0604030504040204" pitchFamily="34" charset="0"/>
              </a:rPr>
              <a:t>传递</a:t>
            </a:r>
            <a:r>
              <a:rPr lang="zh-CN" altLang="en-US" sz="3200" b="1" dirty="0">
                <a:solidFill>
                  <a:srgbClr val="990000"/>
                </a:solidFill>
                <a:latin typeface="Tahoma" panose="020B0604030504040204" pitchFamily="34" charset="0"/>
              </a:rPr>
              <a:t>函数与稳定性</a:t>
            </a:r>
          </a:p>
        </p:txBody>
      </p:sp>
      <p:sp>
        <p:nvSpPr>
          <p:cNvPr id="58370" name="Rectangle 3"/>
          <p:cNvSpPr>
            <a:spLocks noGrp="1"/>
          </p:cNvSpPr>
          <p:nvPr>
            <p:ph idx="1"/>
          </p:nvPr>
        </p:nvSpPr>
        <p:spPr>
          <a:xfrm>
            <a:off x="468313" y="1341438"/>
            <a:ext cx="8305800" cy="4191000"/>
          </a:xfrm>
          <a:ln/>
        </p:spPr>
        <p:txBody>
          <a:bodyPr wrap="square" lIns="91440" tIns="45720" rIns="91440" bIns="45720" anchor="t" anchorCtr="0"/>
          <a:lstStyle/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990000"/>
                </a:solidFill>
                <a:latin typeface="Tahoma" panose="020B0604030504040204" pitchFamily="34" charset="0"/>
              </a:rPr>
              <a:t>5.4.1 </a:t>
            </a:r>
            <a:r>
              <a:rPr lang="zh-CN" altLang="en-US" sz="2800" b="1" dirty="0">
                <a:solidFill>
                  <a:srgbClr val="990000"/>
                </a:solidFill>
                <a:latin typeface="Tahoma" panose="020B0604030504040204" pitchFamily="34" charset="0"/>
              </a:rPr>
              <a:t>极点与零点</a:t>
            </a:r>
          </a:p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990000"/>
                </a:solidFill>
                <a:latin typeface="Tahoma" panose="020B0604030504040204" pitchFamily="34" charset="0"/>
              </a:rPr>
              <a:t>   </a:t>
            </a:r>
            <a:r>
              <a:rPr lang="zh-CN" altLang="en-US" sz="2800" b="1" dirty="0">
                <a:latin typeface="Tahoma" panose="020B0604030504040204" pitchFamily="34" charset="0"/>
              </a:rPr>
              <a:t>极点：使传递函数分母为零时 </a:t>
            </a:r>
            <a:r>
              <a:rPr lang="en-US" altLang="zh-CN" sz="2800" b="1" dirty="0">
                <a:latin typeface="Tahoma" panose="020B0604030504040204" pitchFamily="34" charset="0"/>
              </a:rPr>
              <a:t>z </a:t>
            </a:r>
            <a:r>
              <a:rPr lang="zh-CN" altLang="en-US" sz="2800" b="1" dirty="0">
                <a:latin typeface="Tahoma" panose="020B0604030504040204" pitchFamily="34" charset="0"/>
              </a:rPr>
              <a:t>的取值。</a:t>
            </a:r>
            <a:endParaRPr lang="en-US" altLang="zh-CN" sz="2800" b="1" dirty="0">
              <a:latin typeface="Tahom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latin typeface="Tahoma" panose="020B0604030504040204" pitchFamily="34" charset="0"/>
              </a:rPr>
              <a:t>              （对数字滤波器特性影响最大）</a:t>
            </a:r>
          </a:p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latin typeface="Tahoma" panose="020B0604030504040204" pitchFamily="34" charset="0"/>
              </a:rPr>
              <a:t>  零点：使传递函数分子为零时 </a:t>
            </a:r>
            <a:r>
              <a:rPr lang="en-US" altLang="zh-CN" sz="2800" b="1" dirty="0">
                <a:latin typeface="Tahoma" panose="020B0604030504040204" pitchFamily="34" charset="0"/>
              </a:rPr>
              <a:t>z </a:t>
            </a:r>
            <a:r>
              <a:rPr lang="zh-CN" altLang="en-US" sz="2800" b="1" dirty="0">
                <a:latin typeface="Tahoma" panose="020B0604030504040204" pitchFamily="34" charset="0"/>
              </a:rPr>
              <a:t>的取值。</a:t>
            </a:r>
            <a:endParaRPr lang="en-US" altLang="zh-CN" sz="2800" b="1" dirty="0">
              <a:latin typeface="Tahom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latin typeface="Tahoma" panose="020B0604030504040204" pitchFamily="34" charset="0"/>
              </a:rPr>
              <a:t>            （调整极点所引起的滤波器特性）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323850"/>
            <a:ext cx="7772400" cy="838200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ahoma" pitchFamily="34" charset="0"/>
                <a:ea typeface="黑体" pitchFamily="49" charset="-122"/>
              </a:rPr>
              <a:t>例  求传递函数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743200" y="1066801"/>
            <a:ext cx="3352800" cy="793751"/>
            <a:chOff x="1728" y="672"/>
            <a:chExt cx="2112" cy="500"/>
          </a:xfrm>
        </p:grpSpPr>
        <p:sp>
          <p:nvSpPr>
            <p:cNvPr id="59395" name="Text Box 4"/>
            <p:cNvSpPr txBox="1">
              <a:spLocks noChangeArrowheads="1"/>
            </p:cNvSpPr>
            <p:nvPr/>
          </p:nvSpPr>
          <p:spPr bwMode="auto">
            <a:xfrm>
              <a:off x="1728" y="720"/>
              <a:ext cx="1296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>
                  <a:latin typeface="Tahoma" pitchFamily="34" charset="0"/>
                  <a:ea typeface="宋体" pitchFamily="2" charset="-122"/>
                </a:rPr>
                <a:t>H(z) = </a:t>
              </a:r>
            </a:p>
          </p:txBody>
        </p:sp>
        <p:sp>
          <p:nvSpPr>
            <p:cNvPr id="59396" name="Text Box 5"/>
            <p:cNvSpPr txBox="1">
              <a:spLocks noChangeArrowheads="1"/>
            </p:cNvSpPr>
            <p:nvPr/>
          </p:nvSpPr>
          <p:spPr bwMode="auto">
            <a:xfrm>
              <a:off x="2400" y="672"/>
              <a:ext cx="1440" cy="5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itchFamily="34" charset="0"/>
                  <a:ea typeface="宋体" pitchFamily="2" charset="-122"/>
                </a:rPr>
                <a:t>         z</a:t>
              </a:r>
              <a:r>
                <a:rPr lang="en-US" altLang="zh-CN" sz="2400" b="1" baseline="30000" dirty="0">
                  <a:latin typeface="Tahoma" pitchFamily="34" charset="0"/>
                  <a:ea typeface="宋体" pitchFamily="2" charset="-122"/>
                </a:rPr>
                <a:t>-1</a:t>
              </a: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itchFamily="34" charset="0"/>
                  <a:ea typeface="宋体" pitchFamily="2" charset="-122"/>
                </a:rPr>
                <a:t>2</a:t>
              </a:r>
              <a:r>
                <a:rPr lang="en-US" altLang="zh-CN" sz="2400" b="1" dirty="0" smtClean="0">
                  <a:latin typeface="Tahoma" pitchFamily="34" charset="0"/>
                  <a:ea typeface="宋体" pitchFamily="2" charset="-122"/>
                </a:rPr>
                <a:t> </a:t>
              </a:r>
              <a:r>
                <a:rPr lang="en-US" altLang="zh-CN" sz="2400" b="1" dirty="0">
                  <a:latin typeface="Tahoma" pitchFamily="34" charset="0"/>
                  <a:ea typeface="宋体" pitchFamily="2" charset="-122"/>
                </a:rPr>
                <a:t>– </a:t>
              </a:r>
              <a:r>
                <a:rPr lang="en-US" altLang="zh-CN" sz="2400" b="1" dirty="0" smtClean="0">
                  <a:latin typeface="Tahoma" pitchFamily="34" charset="0"/>
                  <a:ea typeface="宋体" pitchFamily="2" charset="-122"/>
                </a:rPr>
                <a:t>5z</a:t>
              </a:r>
              <a:r>
                <a:rPr lang="en-US" altLang="zh-CN" sz="2400" b="1" baseline="30000" dirty="0" smtClean="0">
                  <a:latin typeface="Tahoma" pitchFamily="34" charset="0"/>
                  <a:ea typeface="宋体" pitchFamily="2" charset="-122"/>
                </a:rPr>
                <a:t>-1</a:t>
              </a:r>
              <a:r>
                <a:rPr lang="en-US" altLang="zh-CN" sz="2400" b="1" dirty="0">
                  <a:latin typeface="Tahoma" pitchFamily="34" charset="0"/>
                  <a:ea typeface="宋体" pitchFamily="2" charset="-122"/>
                </a:rPr>
                <a:t>+ 2z</a:t>
              </a:r>
              <a:r>
                <a:rPr lang="en-US" altLang="zh-CN" sz="2400" b="1" baseline="30000" dirty="0">
                  <a:latin typeface="Tahoma" pitchFamily="34" charset="0"/>
                  <a:ea typeface="宋体" pitchFamily="2" charset="-122"/>
                </a:rPr>
                <a:t>-2</a:t>
              </a:r>
            </a:p>
          </p:txBody>
        </p:sp>
        <p:sp>
          <p:nvSpPr>
            <p:cNvPr id="59397" name="Line 6"/>
            <p:cNvSpPr>
              <a:spLocks noChangeShapeType="1"/>
            </p:cNvSpPr>
            <p:nvPr/>
          </p:nvSpPr>
          <p:spPr bwMode="auto">
            <a:xfrm>
              <a:off x="2448" y="912"/>
              <a:ext cx="1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59398" name="Text Box 7"/>
          <p:cNvSpPr txBox="1">
            <a:spLocks noChangeArrowheads="1"/>
          </p:cNvSpPr>
          <p:nvPr/>
        </p:nvSpPr>
        <p:spPr bwMode="auto">
          <a:xfrm>
            <a:off x="533400" y="2084388"/>
            <a:ext cx="54864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>
                <a:solidFill>
                  <a:srgbClr val="C00000"/>
                </a:solidFill>
                <a:latin typeface="黑体" pitchFamily="49" charset="-122"/>
              </a:rPr>
              <a:t>的数字滤波器的极点和零点。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468313" y="2959100"/>
            <a:ext cx="3505200" cy="4619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>
                <a:latin typeface="黑体" pitchFamily="49" charset="-122"/>
              </a:rPr>
              <a:t>解：化成标准式计算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667000" y="3886202"/>
            <a:ext cx="4038600" cy="793751"/>
            <a:chOff x="1680" y="2448"/>
            <a:chExt cx="2544" cy="500"/>
          </a:xfrm>
        </p:grpSpPr>
        <p:sp>
          <p:nvSpPr>
            <p:cNvPr id="59401" name="Text Box 10"/>
            <p:cNvSpPr txBox="1">
              <a:spLocks noChangeArrowheads="1"/>
            </p:cNvSpPr>
            <p:nvPr/>
          </p:nvSpPr>
          <p:spPr bwMode="auto">
            <a:xfrm>
              <a:off x="1680" y="2511"/>
              <a:ext cx="2064" cy="28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>
                  <a:latin typeface="Tahoma" pitchFamily="34" charset="0"/>
                  <a:ea typeface="宋体" pitchFamily="2" charset="-122"/>
                </a:rPr>
                <a:t>H(z)=</a:t>
              </a:r>
            </a:p>
          </p:txBody>
        </p:sp>
        <p:sp>
          <p:nvSpPr>
            <p:cNvPr id="59402" name="Text Box 11"/>
            <p:cNvSpPr txBox="1">
              <a:spLocks noChangeArrowheads="1"/>
            </p:cNvSpPr>
            <p:nvPr/>
          </p:nvSpPr>
          <p:spPr bwMode="auto">
            <a:xfrm>
              <a:off x="2208" y="2448"/>
              <a:ext cx="2016" cy="50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itchFamily="34" charset="0"/>
                  <a:ea typeface="宋体" pitchFamily="2" charset="-122"/>
                </a:rPr>
                <a:t>          </a:t>
              </a:r>
              <a:r>
                <a:rPr lang="en-US" altLang="zh-CN" sz="2400" b="1" dirty="0" smtClean="0">
                  <a:latin typeface="Tahoma" pitchFamily="34" charset="0"/>
                  <a:ea typeface="宋体" pitchFamily="2" charset="-122"/>
                </a:rPr>
                <a:t>0.5z</a:t>
              </a:r>
              <a:endParaRPr lang="en-US" altLang="zh-CN" sz="2400" b="1" dirty="0">
                <a:latin typeface="Tahoma" pitchFamily="34" charset="0"/>
                <a:ea typeface="宋体" pitchFamily="2" charset="-122"/>
              </a:endParaRP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itchFamily="34" charset="0"/>
                  <a:ea typeface="宋体" pitchFamily="2" charset="-122"/>
                </a:rPr>
                <a:t> </a:t>
              </a:r>
              <a:r>
                <a:rPr lang="en-US" altLang="zh-CN" sz="2400" b="1" dirty="0" smtClean="0">
                  <a:latin typeface="Tahoma" pitchFamily="34" charset="0"/>
                  <a:ea typeface="宋体" pitchFamily="2" charset="-122"/>
                </a:rPr>
                <a:t>z</a:t>
              </a:r>
              <a:r>
                <a:rPr lang="en-US" altLang="zh-CN" sz="2400" b="1" baseline="30000" dirty="0" smtClean="0">
                  <a:latin typeface="Tahoma" pitchFamily="34" charset="0"/>
                  <a:ea typeface="宋体" pitchFamily="2" charset="-122"/>
                </a:rPr>
                <a:t>2</a:t>
              </a:r>
              <a:r>
                <a:rPr lang="en-US" altLang="zh-CN" sz="2400" b="1" dirty="0" smtClean="0">
                  <a:latin typeface="Tahoma" pitchFamily="34" charset="0"/>
                  <a:ea typeface="宋体" pitchFamily="2" charset="-122"/>
                </a:rPr>
                <a:t> – 2.5z </a:t>
              </a:r>
              <a:r>
                <a:rPr lang="en-US" altLang="zh-CN" sz="2400" b="1" dirty="0">
                  <a:latin typeface="Tahoma" pitchFamily="34" charset="0"/>
                  <a:ea typeface="宋体" pitchFamily="2" charset="-122"/>
                </a:rPr>
                <a:t>+ </a:t>
              </a:r>
              <a:r>
                <a:rPr lang="en-US" altLang="zh-CN" sz="2400" b="1" dirty="0" smtClean="0">
                  <a:latin typeface="Tahoma" pitchFamily="34" charset="0"/>
                  <a:ea typeface="宋体" pitchFamily="2" charset="-122"/>
                </a:rPr>
                <a:t>1</a:t>
              </a:r>
              <a:endParaRPr lang="en-US" altLang="zh-CN" sz="2400" b="1" dirty="0"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59403" name="Line 12"/>
            <p:cNvSpPr>
              <a:spLocks noChangeShapeType="1"/>
            </p:cNvSpPr>
            <p:nvPr/>
          </p:nvSpPr>
          <p:spPr bwMode="auto">
            <a:xfrm>
              <a:off x="2352" y="2703"/>
              <a:ext cx="11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zh-CN" altLang="en-US">
                <a:ea typeface="宋体" pitchFamily="2" charset="-122"/>
              </a:endParaRPr>
            </a:p>
          </p:txBody>
        </p:sp>
      </p:grpSp>
      <p:sp>
        <p:nvSpPr>
          <p:cNvPr id="47117" name="Text Box 13"/>
          <p:cNvSpPr txBox="1">
            <a:spLocks noChangeArrowheads="1"/>
          </p:cNvSpPr>
          <p:nvPr/>
        </p:nvSpPr>
        <p:spPr bwMode="auto">
          <a:xfrm>
            <a:off x="1042988" y="5302250"/>
            <a:ext cx="4648200" cy="4572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黑体" pitchFamily="49" charset="-122"/>
              </a:rPr>
              <a:t>零点为</a:t>
            </a:r>
            <a:r>
              <a:rPr lang="zh-CN" altLang="en-US" sz="2400" b="1" dirty="0">
                <a:ea typeface="宋体" pitchFamily="2" charset="-122"/>
              </a:rPr>
              <a:t>０</a:t>
            </a:r>
            <a:r>
              <a:rPr lang="zh-CN" altLang="en-US" sz="2400" b="1" dirty="0">
                <a:latin typeface="Tahoma" pitchFamily="34" charset="0"/>
                <a:ea typeface="宋体" pitchFamily="2" charset="-122"/>
              </a:rPr>
              <a:t>，</a:t>
            </a:r>
            <a:r>
              <a:rPr lang="zh-CN" altLang="en-US" sz="2400" b="1" dirty="0">
                <a:latin typeface="黑体" pitchFamily="49" charset="-122"/>
              </a:rPr>
              <a:t>极点为 </a:t>
            </a:r>
            <a:r>
              <a:rPr lang="en-US" altLang="zh-CN" sz="2400" b="1" dirty="0" smtClean="0">
                <a:latin typeface="Tahoma" pitchFamily="34" charset="0"/>
                <a:ea typeface="宋体" pitchFamily="2" charset="-122"/>
              </a:rPr>
              <a:t>0.5</a:t>
            </a:r>
            <a:r>
              <a:rPr lang="zh-CN" altLang="en-US" sz="2400" b="1" dirty="0">
                <a:latin typeface="黑体" pitchFamily="49" charset="-122"/>
              </a:rPr>
              <a:t>和</a:t>
            </a:r>
            <a:r>
              <a:rPr lang="zh-CN" altLang="en-US" sz="2400" b="1" dirty="0">
                <a:latin typeface="Tunga" pitchFamily="34" charset="0"/>
                <a:ea typeface="宋体" pitchFamily="2" charset="-122"/>
              </a:rPr>
              <a:t>２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2" grpId="0"/>
      <p:bldP spid="471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/>
          </p:cNvSpPr>
          <p:nvPr>
            <p:ph idx="1"/>
          </p:nvPr>
        </p:nvSpPr>
        <p:spPr>
          <a:xfrm>
            <a:off x="107950" y="661988"/>
            <a:ext cx="7772400" cy="5867400"/>
          </a:xfrm>
          <a:ln/>
        </p:spPr>
        <p:txBody>
          <a:bodyPr wrap="square" lIns="91440" tIns="45720" rIns="91440" bIns="45720" anchor="t" anchorCtr="0"/>
          <a:lstStyle/>
          <a:p>
            <a:pPr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通常标准式传递函数的分子分母进行因式分解</a:t>
            </a:r>
          </a:p>
        </p:txBody>
      </p:sp>
      <p:sp>
        <p:nvSpPr>
          <p:cNvPr id="60418" name="Text Box 3"/>
          <p:cNvSpPr txBox="1"/>
          <p:nvPr/>
        </p:nvSpPr>
        <p:spPr>
          <a:xfrm>
            <a:off x="808038" y="1828800"/>
            <a:ext cx="22098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H(z)=</a:t>
            </a:r>
          </a:p>
        </p:txBody>
      </p:sp>
      <p:sp>
        <p:nvSpPr>
          <p:cNvPr id="60419" name="Text Box 4"/>
          <p:cNvSpPr txBox="1"/>
          <p:nvPr/>
        </p:nvSpPr>
        <p:spPr>
          <a:xfrm>
            <a:off x="1798638" y="1676400"/>
            <a:ext cx="5257800" cy="785813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    K(z – z</a:t>
            </a:r>
            <a:r>
              <a:rPr lang="en-US" altLang="zh-CN" sz="2400" b="1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)(z – z</a:t>
            </a:r>
            <a:r>
              <a:rPr lang="en-US" altLang="zh-CN" sz="2400" b="1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)…(z – z</a:t>
            </a:r>
            <a:r>
              <a:rPr lang="en-US" altLang="zh-CN" sz="2400" b="1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)       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(z – p</a:t>
            </a:r>
            <a:r>
              <a:rPr lang="en-US" altLang="zh-CN" sz="2400" b="1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)(z – p</a:t>
            </a:r>
            <a:r>
              <a:rPr lang="en-US" altLang="zh-CN" sz="2400" b="1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)(z – p</a:t>
            </a:r>
            <a:r>
              <a:rPr lang="en-US" altLang="zh-CN" sz="2400" b="1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)…(z – p</a:t>
            </a:r>
            <a:r>
              <a:rPr lang="en-US" altLang="zh-CN" sz="2400" b="1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) </a:t>
            </a:r>
          </a:p>
        </p:txBody>
      </p:sp>
      <p:sp>
        <p:nvSpPr>
          <p:cNvPr id="60420" name="Line 5"/>
          <p:cNvSpPr/>
          <p:nvPr/>
        </p:nvSpPr>
        <p:spPr>
          <a:xfrm>
            <a:off x="1874838" y="2057400"/>
            <a:ext cx="4800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4" name="Text Box 6"/>
          <p:cNvSpPr txBox="1"/>
          <p:nvPr/>
        </p:nvSpPr>
        <p:spPr>
          <a:xfrm>
            <a:off x="960438" y="2819400"/>
            <a:ext cx="7315200" cy="1570038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z</a:t>
            </a:r>
            <a:r>
              <a:rPr lang="en-US" altLang="zh-CN" sz="2400" b="1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j  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称为滤波器零点，在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z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复平面上用 ○表示；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p</a:t>
            </a:r>
            <a:r>
              <a:rPr lang="en-US" altLang="zh-CN" sz="2400" b="1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j 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称为滤波器极点，在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z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复平面上用 </a:t>
            </a:r>
            <a:r>
              <a:rPr lang="en-US" altLang="zh-CN" sz="2400" b="1" dirty="0">
                <a:latin typeface="黑体" panose="02010609060101010101" pitchFamily="49" charset="-122"/>
                <a:ea typeface="宋体" panose="02010600030101010101" pitchFamily="2" charset="-122"/>
              </a:rPr>
              <a:t>×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表示；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K 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称为滤波器增益。</a:t>
            </a:r>
          </a:p>
        </p:txBody>
      </p:sp>
      <p:sp>
        <p:nvSpPr>
          <p:cNvPr id="48135" name="Text Box 7"/>
          <p:cNvSpPr txBox="1"/>
          <p:nvPr/>
        </p:nvSpPr>
        <p:spPr>
          <a:xfrm>
            <a:off x="884238" y="4724400"/>
            <a:ext cx="73914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Z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平面上零极点的位置可以给出滤波器特性的迹象。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4" grpId="0"/>
      <p:bldP spid="4813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idx="1"/>
          </p:nvPr>
        </p:nvSpPr>
        <p:spPr>
          <a:xfrm>
            <a:off x="250825" y="417513"/>
            <a:ext cx="7772400" cy="2133600"/>
          </a:xfrm>
        </p:spPr>
        <p:txBody>
          <a:bodyPr/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ahoma" pitchFamily="34" charset="0"/>
                <a:ea typeface="黑体" pitchFamily="49" charset="-122"/>
              </a:rPr>
              <a:t>例 数字滤波器的零点为 </a:t>
            </a:r>
            <a:r>
              <a:rPr lang="en-US" altLang="zh-CN" sz="2400" b="1" dirty="0" smtClean="0">
                <a:solidFill>
                  <a:srgbClr val="C00000"/>
                </a:solidFill>
                <a:latin typeface="Tahoma" pitchFamily="34" charset="0"/>
                <a:ea typeface="黑体" pitchFamily="49" charset="-122"/>
              </a:rPr>
              <a:t>z= - 0.5</a:t>
            </a:r>
            <a:r>
              <a:rPr lang="zh-CN" altLang="en-US" sz="2400" b="1" dirty="0" smtClean="0">
                <a:solidFill>
                  <a:srgbClr val="C00000"/>
                </a:solidFill>
                <a:latin typeface="Tahoma" pitchFamily="34" charset="0"/>
                <a:ea typeface="黑体" pitchFamily="49" charset="-122"/>
              </a:rPr>
              <a:t>和 </a:t>
            </a:r>
            <a:r>
              <a:rPr lang="en-US" altLang="zh-CN" sz="2400" b="1" dirty="0" smtClean="0">
                <a:solidFill>
                  <a:srgbClr val="C00000"/>
                </a:solidFill>
                <a:latin typeface="Tahoma" pitchFamily="34" charset="0"/>
                <a:ea typeface="黑体" pitchFamily="49" charset="-122"/>
              </a:rPr>
              <a:t>z=0.8</a:t>
            </a:r>
            <a:r>
              <a:rPr lang="zh-CN" altLang="en-US" sz="2400" b="1" dirty="0" smtClean="0">
                <a:solidFill>
                  <a:srgbClr val="C00000"/>
                </a:solidFill>
                <a:latin typeface="Tahoma" pitchFamily="34" charset="0"/>
                <a:ea typeface="黑体" pitchFamily="49" charset="-122"/>
              </a:rPr>
              <a:t>，极点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ahoma" pitchFamily="34" charset="0"/>
                <a:ea typeface="黑体" pitchFamily="49" charset="-122"/>
              </a:rPr>
              <a:t>              为 </a:t>
            </a:r>
            <a:r>
              <a:rPr lang="en-US" altLang="zh-CN" sz="2400" b="1" dirty="0" smtClean="0">
                <a:solidFill>
                  <a:srgbClr val="C00000"/>
                </a:solidFill>
                <a:latin typeface="Tahoma" pitchFamily="34" charset="0"/>
                <a:ea typeface="黑体" pitchFamily="49" charset="-122"/>
              </a:rPr>
              <a:t>z= - 0.7±j0.6</a:t>
            </a:r>
            <a:r>
              <a:rPr lang="zh-CN" altLang="en-US" sz="2400" b="1" dirty="0" smtClean="0">
                <a:solidFill>
                  <a:srgbClr val="C00000"/>
                </a:solidFill>
                <a:latin typeface="Tahoma" pitchFamily="34" charset="0"/>
                <a:ea typeface="黑体" pitchFamily="49" charset="-122"/>
              </a:rPr>
              <a:t>，增益为 </a:t>
            </a:r>
            <a:r>
              <a:rPr lang="en-US" altLang="zh-CN" sz="2400" b="1" dirty="0" smtClean="0">
                <a:solidFill>
                  <a:srgbClr val="C00000"/>
                </a:solidFill>
                <a:latin typeface="Tahoma" pitchFamily="34" charset="0"/>
              </a:rPr>
              <a:t>2</a:t>
            </a:r>
            <a:r>
              <a:rPr lang="zh-CN" altLang="en-US" sz="2400" b="1" dirty="0" smtClean="0">
                <a:solidFill>
                  <a:srgbClr val="C00000"/>
                </a:solidFill>
                <a:latin typeface="Tahoma" pitchFamily="34" charset="0"/>
                <a:ea typeface="黑体" pitchFamily="49" charset="-122"/>
              </a:rPr>
              <a:t>。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ahoma" pitchFamily="34" charset="0"/>
                <a:ea typeface="黑体" pitchFamily="49" charset="-122"/>
              </a:rPr>
              <a:t>       </a:t>
            </a:r>
            <a:r>
              <a:rPr lang="en-US" altLang="zh-CN" sz="2400" b="1" dirty="0" smtClean="0">
                <a:solidFill>
                  <a:srgbClr val="C00000"/>
                </a:solidFill>
                <a:latin typeface="Tahoma" pitchFamily="34" charset="0"/>
                <a:ea typeface="黑体" pitchFamily="49" charset="-122"/>
              </a:rPr>
              <a:t>a.   </a:t>
            </a:r>
            <a:r>
              <a:rPr lang="zh-CN" altLang="en-US" sz="2400" b="1" dirty="0" smtClean="0">
                <a:solidFill>
                  <a:srgbClr val="C00000"/>
                </a:solidFill>
                <a:latin typeface="Tahoma" pitchFamily="34" charset="0"/>
                <a:ea typeface="黑体" pitchFamily="49" charset="-122"/>
              </a:rPr>
              <a:t>画出滤波器的极 </a:t>
            </a:r>
            <a:r>
              <a:rPr lang="en-US" altLang="zh-CN" sz="2400" b="1" dirty="0" smtClean="0">
                <a:solidFill>
                  <a:srgbClr val="C00000"/>
                </a:solidFill>
                <a:latin typeface="Tahoma" pitchFamily="34" charset="0"/>
                <a:ea typeface="黑体" pitchFamily="49" charset="-122"/>
              </a:rPr>
              <a:t>– </a:t>
            </a:r>
            <a:r>
              <a:rPr lang="zh-CN" altLang="en-US" sz="2400" b="1" dirty="0" smtClean="0">
                <a:solidFill>
                  <a:srgbClr val="C00000"/>
                </a:solidFill>
                <a:latin typeface="Tahoma" pitchFamily="34" charset="0"/>
                <a:ea typeface="黑体" pitchFamily="49" charset="-122"/>
              </a:rPr>
              <a:t>零点图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ahoma" pitchFamily="34" charset="0"/>
                <a:ea typeface="黑体" pitchFamily="49" charset="-122"/>
              </a:rPr>
              <a:t>       </a:t>
            </a:r>
            <a:r>
              <a:rPr lang="en-US" altLang="zh-CN" sz="2400" b="1" dirty="0" smtClean="0">
                <a:solidFill>
                  <a:srgbClr val="C00000"/>
                </a:solidFill>
                <a:latin typeface="Tahoma" pitchFamily="34" charset="0"/>
                <a:ea typeface="黑体" pitchFamily="49" charset="-122"/>
              </a:rPr>
              <a:t>b.   </a:t>
            </a:r>
            <a:r>
              <a:rPr lang="zh-CN" altLang="en-US" sz="2400" b="1" dirty="0" smtClean="0">
                <a:solidFill>
                  <a:srgbClr val="C00000"/>
                </a:solidFill>
                <a:latin typeface="Tahoma" pitchFamily="34" charset="0"/>
                <a:ea typeface="黑体" pitchFamily="49" charset="-122"/>
              </a:rPr>
              <a:t>求滤波器的传输函数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539750" y="3213100"/>
            <a:ext cx="4319588" cy="10160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黑体" pitchFamily="49" charset="-122"/>
              </a:rPr>
              <a:t>解：</a:t>
            </a:r>
          </a:p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2400" b="1" dirty="0">
                <a:latin typeface="Tahoma" pitchFamily="34" charset="0"/>
                <a:ea typeface="宋体" pitchFamily="2" charset="-122"/>
              </a:rPr>
              <a:t>a. </a:t>
            </a:r>
            <a:r>
              <a:rPr lang="zh-CN" altLang="en-US" sz="2400" b="1" dirty="0">
                <a:latin typeface="黑体" pitchFamily="49" charset="-122"/>
              </a:rPr>
              <a:t>极零点</a:t>
            </a:r>
            <a:r>
              <a:rPr lang="zh-CN" altLang="en-US" sz="2400" b="1" dirty="0" smtClean="0">
                <a:latin typeface="黑体" pitchFamily="49" charset="-122"/>
              </a:rPr>
              <a:t>如右图所</a:t>
            </a:r>
            <a:r>
              <a:rPr lang="zh-CN" altLang="en-US" sz="2400" b="1" dirty="0">
                <a:latin typeface="黑体" pitchFamily="49" charset="-122"/>
              </a:rPr>
              <a:t>示。</a:t>
            </a:r>
          </a:p>
        </p:txBody>
      </p:sp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9329" name="Object 1"/>
          <p:cNvGraphicFramePr>
            <a:graphicFrameLocks noChangeAspect="1"/>
          </p:cNvGraphicFramePr>
          <p:nvPr/>
        </p:nvGraphicFramePr>
        <p:xfrm>
          <a:off x="4139952" y="2924944"/>
          <a:ext cx="4509991" cy="3384376"/>
        </p:xfrm>
        <a:graphic>
          <a:graphicData uri="http://schemas.openxmlformats.org/presentationml/2006/ole">
            <p:oleObj spid="_x0000_s99329" r:id="rId3" imgW="10713366" imgH="8046343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2"/>
          <p:cNvSpPr txBox="1"/>
          <p:nvPr/>
        </p:nvSpPr>
        <p:spPr>
          <a:xfrm>
            <a:off x="179388" y="290513"/>
            <a:ext cx="7620000" cy="119888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b</a:t>
            </a:r>
            <a:r>
              <a:rPr lang="en-US" altLang="zh-CN" sz="2400" b="1" dirty="0">
                <a:latin typeface="黑体" panose="02010609060101010101" pitchFamily="49" charset="-122"/>
                <a:ea typeface="宋体" panose="02010600030101010101" pitchFamily="2" charset="-122"/>
              </a:rPr>
              <a:t>. 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每个零点产生传递函数分子的一个因子，每个极点产生传递函数分母的一个因子，则传递函数为：</a:t>
            </a:r>
          </a:p>
        </p:txBody>
      </p:sp>
      <p:grpSp>
        <p:nvGrpSpPr>
          <p:cNvPr id="50179" name="Group 3"/>
          <p:cNvGrpSpPr/>
          <p:nvPr/>
        </p:nvGrpSpPr>
        <p:grpSpPr>
          <a:xfrm>
            <a:off x="1371600" y="1600200"/>
            <a:ext cx="7086600" cy="1911350"/>
            <a:chOff x="864" y="1008"/>
            <a:chExt cx="4464" cy="1204"/>
          </a:xfrm>
        </p:grpSpPr>
        <p:sp>
          <p:nvSpPr>
            <p:cNvPr id="62467" name="Text Box 4"/>
            <p:cNvSpPr txBox="1"/>
            <p:nvPr/>
          </p:nvSpPr>
          <p:spPr>
            <a:xfrm>
              <a:off x="864" y="1089"/>
              <a:ext cx="139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H(z)=</a:t>
              </a:r>
            </a:p>
          </p:txBody>
        </p:sp>
        <p:sp>
          <p:nvSpPr>
            <p:cNvPr id="62468" name="Text Box 5"/>
            <p:cNvSpPr txBox="1"/>
            <p:nvPr/>
          </p:nvSpPr>
          <p:spPr>
            <a:xfrm>
              <a:off x="1488" y="1008"/>
              <a:ext cx="2736" cy="495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K(z – z</a:t>
              </a:r>
              <a:r>
                <a:rPr lang="en-US" altLang="zh-CN" sz="2400" b="1" baseline="-25000" dirty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)(z – z</a:t>
              </a:r>
              <a:r>
                <a:rPr lang="en-US" altLang="zh-CN" sz="2400" b="1" baseline="-25000" dirty="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)…(z – z</a:t>
              </a:r>
              <a:r>
                <a:rPr lang="en-US" altLang="zh-CN" sz="2400" b="1" baseline="-25000" dirty="0">
                  <a:latin typeface="Tahoma" panose="020B0604030504040204" pitchFamily="34" charset="0"/>
                  <a:ea typeface="宋体" panose="02010600030101010101" pitchFamily="2" charset="-122"/>
                </a:rPr>
                <a:t>M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)        </a:t>
              </a: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(z – p</a:t>
              </a:r>
              <a:r>
                <a:rPr lang="en-US" altLang="zh-CN" sz="2400" b="1" baseline="-25000" dirty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)(z – p</a:t>
              </a:r>
              <a:r>
                <a:rPr lang="en-US" altLang="zh-CN" sz="2400" b="1" baseline="-25000" dirty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)…(z – p</a:t>
              </a:r>
              <a:r>
                <a:rPr lang="en-US" altLang="zh-CN" sz="2400" b="1" baseline="-25000" dirty="0">
                  <a:latin typeface="Tahoma" panose="020B0604030504040204" pitchFamily="34" charset="0"/>
                  <a:ea typeface="宋体" panose="02010600030101010101" pitchFamily="2" charset="-122"/>
                </a:rPr>
                <a:t>N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) </a:t>
              </a:r>
            </a:p>
          </p:txBody>
        </p:sp>
        <p:sp>
          <p:nvSpPr>
            <p:cNvPr id="62469" name="Line 6"/>
            <p:cNvSpPr/>
            <p:nvPr/>
          </p:nvSpPr>
          <p:spPr>
            <a:xfrm>
              <a:off x="1536" y="1233"/>
              <a:ext cx="2592" cy="1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470" name="Text Box 7"/>
            <p:cNvSpPr txBox="1"/>
            <p:nvPr/>
          </p:nvSpPr>
          <p:spPr>
            <a:xfrm>
              <a:off x="1440" y="1713"/>
              <a:ext cx="3888" cy="499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        2(z – (–   0.5))(z – 0.8)     </a:t>
              </a: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(z – (– 0.7+j0.6)( z – (–  0.7 – j0.6))</a:t>
              </a:r>
            </a:p>
          </p:txBody>
        </p:sp>
        <p:sp>
          <p:nvSpPr>
            <p:cNvPr id="62471" name="Line 8"/>
            <p:cNvSpPr/>
            <p:nvPr/>
          </p:nvSpPr>
          <p:spPr>
            <a:xfrm>
              <a:off x="1584" y="1968"/>
              <a:ext cx="336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472" name="Text Box 9"/>
            <p:cNvSpPr txBox="1"/>
            <p:nvPr/>
          </p:nvSpPr>
          <p:spPr>
            <a:xfrm>
              <a:off x="1296" y="1824"/>
              <a:ext cx="336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=</a:t>
              </a:r>
            </a:p>
          </p:txBody>
        </p:sp>
      </p:grpSp>
      <p:grpSp>
        <p:nvGrpSpPr>
          <p:cNvPr id="50186" name="Group 10"/>
          <p:cNvGrpSpPr/>
          <p:nvPr/>
        </p:nvGrpSpPr>
        <p:grpSpPr>
          <a:xfrm>
            <a:off x="776288" y="3657600"/>
            <a:ext cx="6324600" cy="2673350"/>
            <a:chOff x="816" y="2304"/>
            <a:chExt cx="3984" cy="1684"/>
          </a:xfrm>
        </p:grpSpPr>
        <p:sp>
          <p:nvSpPr>
            <p:cNvPr id="62474" name="Text Box 11"/>
            <p:cNvSpPr txBox="1"/>
            <p:nvPr/>
          </p:nvSpPr>
          <p:spPr>
            <a:xfrm>
              <a:off x="816" y="2304"/>
              <a:ext cx="254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化简得传输函数：</a:t>
              </a:r>
            </a:p>
          </p:txBody>
        </p:sp>
        <p:sp>
          <p:nvSpPr>
            <p:cNvPr id="62475" name="Text Box 12"/>
            <p:cNvSpPr txBox="1"/>
            <p:nvPr/>
          </p:nvSpPr>
          <p:spPr>
            <a:xfrm>
              <a:off x="864" y="2784"/>
              <a:ext cx="3936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H(z)=</a:t>
              </a:r>
            </a:p>
          </p:txBody>
        </p:sp>
        <p:sp>
          <p:nvSpPr>
            <p:cNvPr id="62476" name="Text Box 13"/>
            <p:cNvSpPr txBox="1"/>
            <p:nvPr/>
          </p:nvSpPr>
          <p:spPr>
            <a:xfrm>
              <a:off x="1488" y="2721"/>
              <a:ext cx="2736" cy="499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2(</a:t>
              </a:r>
              <a:r>
                <a:rPr lang="zh-CN" altLang="en-US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z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– 0.3z – 0.4)</a:t>
              </a: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   z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2 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+1.4z + 0.85</a:t>
              </a:r>
            </a:p>
          </p:txBody>
        </p:sp>
        <p:sp>
          <p:nvSpPr>
            <p:cNvPr id="62477" name="Line 14"/>
            <p:cNvSpPr/>
            <p:nvPr/>
          </p:nvSpPr>
          <p:spPr>
            <a:xfrm>
              <a:off x="1584" y="2976"/>
              <a:ext cx="216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478" name="Text Box 15"/>
            <p:cNvSpPr txBox="1"/>
            <p:nvPr/>
          </p:nvSpPr>
          <p:spPr>
            <a:xfrm>
              <a:off x="1488" y="3489"/>
              <a:ext cx="2736" cy="499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2 – 0.6z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-1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– 0.8z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-2</a:t>
              </a:r>
              <a:endPara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1 + 1.4z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-1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+ 0.85z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-2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62479" name="Text Box 16"/>
            <p:cNvSpPr txBox="1"/>
            <p:nvPr/>
          </p:nvSpPr>
          <p:spPr>
            <a:xfrm>
              <a:off x="1248" y="3552"/>
              <a:ext cx="240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=</a:t>
              </a:r>
            </a:p>
          </p:txBody>
        </p:sp>
        <p:sp>
          <p:nvSpPr>
            <p:cNvPr id="62480" name="Line 17"/>
            <p:cNvSpPr/>
            <p:nvPr/>
          </p:nvSpPr>
          <p:spPr>
            <a:xfrm>
              <a:off x="1584" y="3744"/>
              <a:ext cx="216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/>
          </p:cNvSpPr>
          <p:nvPr>
            <p:ph type="title"/>
          </p:nvPr>
        </p:nvSpPr>
        <p:spPr>
          <a:xfrm>
            <a:off x="250825" y="307975"/>
            <a:ext cx="7772400" cy="457200"/>
          </a:xfrm>
          <a:ln/>
        </p:spPr>
        <p:txBody>
          <a:bodyPr wrap="square" lIns="91440" tIns="45720" rIns="91440" bIns="45720" anchor="ctr" anchorCtr="0"/>
          <a:lstStyle/>
          <a:p>
            <a:r>
              <a:rPr lang="en-US" altLang="zh-CN" sz="2800" b="1" dirty="0"/>
              <a:t>    </a:t>
            </a:r>
            <a:r>
              <a:rPr lang="en-US" altLang="zh-CN" sz="2800" b="1" dirty="0">
                <a:solidFill>
                  <a:srgbClr val="990033"/>
                </a:solidFill>
              </a:rPr>
              <a:t>5.4.2  </a:t>
            </a:r>
            <a:r>
              <a:rPr lang="zh-CN" altLang="zh-CN" sz="2800" b="1" dirty="0">
                <a:solidFill>
                  <a:srgbClr val="990033"/>
                </a:solidFill>
              </a:rPr>
              <a:t>数字滤波器的</a:t>
            </a:r>
            <a:r>
              <a:rPr lang="zh-CN" altLang="en-US" sz="2800" b="1" dirty="0">
                <a:solidFill>
                  <a:srgbClr val="990033"/>
                </a:solidFill>
              </a:rPr>
              <a:t>稳定性判断</a:t>
            </a:r>
          </a:p>
        </p:txBody>
      </p:sp>
      <p:sp>
        <p:nvSpPr>
          <p:cNvPr id="63490" name="Rectangle 3"/>
          <p:cNvSpPr>
            <a:spLocks noGrp="1"/>
          </p:cNvSpPr>
          <p:nvPr>
            <p:ph idx="1"/>
          </p:nvPr>
        </p:nvSpPr>
        <p:spPr>
          <a:xfrm>
            <a:off x="250825" y="1068388"/>
            <a:ext cx="8389938" cy="1981200"/>
          </a:xfrm>
          <a:ln/>
        </p:spPr>
        <p:txBody>
          <a:bodyPr wrap="square" lIns="91440" tIns="45720" rIns="91440" bIns="45720" anchor="t" anchorCtr="0"/>
          <a:lstStyle/>
          <a:p>
            <a:pPr>
              <a:lnSpc>
                <a:spcPct val="150000"/>
              </a:lnSpc>
              <a:buNone/>
            </a:pPr>
            <a:r>
              <a:rPr lang="en-US" altLang="zh-CN" sz="2400" b="1" dirty="0"/>
              <a:t>      </a:t>
            </a:r>
            <a:r>
              <a:rPr lang="zh-CN" altLang="en-US" sz="2400" b="1" dirty="0"/>
              <a:t>对于滤波器的设计，稳定性是关键之一。稳定滤波器的输</a:t>
            </a:r>
            <a:endParaRPr lang="en-US" altLang="zh-CN" sz="2400" b="1" dirty="0"/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/>
              <a:t>出，最终是稳定到某一规律上，不稳定滤波器的输出，输出</a:t>
            </a:r>
            <a:endParaRPr lang="en-US" altLang="zh-CN" sz="2400" b="1" dirty="0"/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/>
              <a:t>会无限增长，并且即使微小改变输入量，输出也可以发生极</a:t>
            </a:r>
            <a:endParaRPr lang="en-US" altLang="zh-CN" sz="2400" b="1" dirty="0"/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/>
              <a:t>大的变化。</a:t>
            </a:r>
          </a:p>
          <a:p>
            <a:pPr>
              <a:buNone/>
            </a:pPr>
            <a:endParaRPr lang="en-US" altLang="zh-CN" sz="2400" b="1" dirty="0"/>
          </a:p>
        </p:txBody>
      </p:sp>
      <p:sp>
        <p:nvSpPr>
          <p:cNvPr id="51204" name="Text Box 4"/>
          <p:cNvSpPr txBox="1"/>
          <p:nvPr/>
        </p:nvSpPr>
        <p:spPr>
          <a:xfrm>
            <a:off x="292100" y="3632200"/>
            <a:ext cx="33528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判断稳定性：</a:t>
            </a:r>
          </a:p>
        </p:txBody>
      </p:sp>
      <p:sp>
        <p:nvSpPr>
          <p:cNvPr id="51205" name="Text Box 5"/>
          <p:cNvSpPr txBox="1"/>
          <p:nvPr/>
        </p:nvSpPr>
        <p:spPr>
          <a:xfrm>
            <a:off x="292100" y="4508500"/>
            <a:ext cx="8640763" cy="2124075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滤波器所有极点都在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Z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平面单位圆内，则其是稳定的，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|Z|&lt;1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endParaRPr lang="en-US" altLang="zh-CN" b="1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若单位圆上有极点，临界稳定；</a:t>
            </a:r>
            <a:endParaRPr lang="en-US" altLang="zh-CN" sz="2400" b="1" dirty="0">
              <a:latin typeface="黑体" panose="02010609060101010101" pitchFamily="49" charset="-122"/>
              <a:ea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若单位圆外有极点，不稳定。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/>
      <p:bldP spid="5120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/>
          </p:cNvSpPr>
          <p:nvPr>
            <p:ph idx="1"/>
          </p:nvPr>
        </p:nvSpPr>
        <p:spPr>
          <a:xfrm>
            <a:off x="684213" y="669925"/>
            <a:ext cx="7772400" cy="1066800"/>
          </a:xfrm>
          <a:ln/>
        </p:spPr>
        <p:txBody>
          <a:bodyPr wrap="square" lIns="91440" tIns="45720" rIns="91440" bIns="45720" anchor="t" anchorCtr="0"/>
          <a:lstStyle/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传递函数 </a:t>
            </a:r>
            <a:r>
              <a:rPr lang="en-US" altLang="zh-CN" sz="2400" b="1" dirty="0">
                <a:latin typeface="Tahoma" panose="020B0604030504040204" pitchFamily="34" charset="0"/>
              </a:rPr>
              <a:t>H(z) </a:t>
            </a:r>
            <a:r>
              <a:rPr lang="zh-CN" altLang="en-US" sz="2400" b="1" dirty="0">
                <a:latin typeface="Tahoma" panose="020B0604030504040204" pitchFamily="34" charset="0"/>
              </a:rPr>
              <a:t>都有收敛域，其收敛域必须包含单位圆，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系统才稳定，等同于极点都位于单位圆内。</a:t>
            </a:r>
          </a:p>
        </p:txBody>
      </p:sp>
      <p:sp>
        <p:nvSpPr>
          <p:cNvPr id="64514" name="Text Box 3"/>
          <p:cNvSpPr txBox="1"/>
          <p:nvPr/>
        </p:nvSpPr>
        <p:spPr>
          <a:xfrm>
            <a:off x="1066800" y="2514600"/>
            <a:ext cx="57912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对于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H(z)=          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， 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|z|&gt;1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不稳定。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    </a:t>
            </a:r>
          </a:p>
        </p:txBody>
      </p:sp>
      <p:sp>
        <p:nvSpPr>
          <p:cNvPr id="64515" name="Text Box 4"/>
          <p:cNvSpPr txBox="1"/>
          <p:nvPr/>
        </p:nvSpPr>
        <p:spPr>
          <a:xfrm>
            <a:off x="2667000" y="2414588"/>
            <a:ext cx="1143000" cy="785812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   z</a:t>
            </a:r>
            <a:endParaRPr lang="en-US" altLang="zh-CN" sz="2400" b="1" baseline="300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z - 1</a:t>
            </a:r>
          </a:p>
        </p:txBody>
      </p:sp>
      <p:sp>
        <p:nvSpPr>
          <p:cNvPr id="64516" name="Line 5"/>
          <p:cNvSpPr/>
          <p:nvPr/>
        </p:nvSpPr>
        <p:spPr>
          <a:xfrm>
            <a:off x="2819400" y="2819400"/>
            <a:ext cx="685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7" name="Text Box 6"/>
          <p:cNvSpPr txBox="1"/>
          <p:nvPr/>
        </p:nvSpPr>
        <p:spPr>
          <a:xfrm>
            <a:off x="1066800" y="3886200"/>
            <a:ext cx="7392988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对于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H(z)=          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|β|&lt;|z|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只要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|β|&lt;1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稳定。</a:t>
            </a:r>
          </a:p>
        </p:txBody>
      </p:sp>
      <p:sp>
        <p:nvSpPr>
          <p:cNvPr id="64518" name="Text Box 7"/>
          <p:cNvSpPr txBox="1"/>
          <p:nvPr/>
        </p:nvSpPr>
        <p:spPr>
          <a:xfrm>
            <a:off x="2667000" y="3733800"/>
            <a:ext cx="1143000" cy="785813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   z</a:t>
            </a:r>
            <a:endParaRPr lang="en-US" altLang="zh-CN" sz="2400" b="1" baseline="30000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z - β</a:t>
            </a:r>
          </a:p>
        </p:txBody>
      </p:sp>
      <p:sp>
        <p:nvSpPr>
          <p:cNvPr id="64519" name="Line 8"/>
          <p:cNvSpPr/>
          <p:nvPr/>
        </p:nvSpPr>
        <p:spPr>
          <a:xfrm>
            <a:off x="2819400" y="4114800"/>
            <a:ext cx="685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5904656"/>
          </a:xfrm>
        </p:spPr>
        <p:txBody>
          <a:bodyPr/>
          <a:lstStyle/>
          <a:p>
            <a:pPr>
              <a:buNone/>
            </a:pPr>
            <a:r>
              <a:rPr lang="zh-TW" altLang="zh-CN" sz="2400" b="1" dirty="0" smtClean="0"/>
              <a:t>例</a:t>
            </a:r>
            <a:r>
              <a:rPr lang="en-US" altLang="zh-CN" sz="2400" b="1" dirty="0" smtClean="0"/>
              <a:t>5-18 </a:t>
            </a:r>
            <a:r>
              <a:rPr lang="zh-TW" altLang="zh-CN" sz="2400" dirty="0" smtClean="0"/>
              <a:t>数字滤波器的</a:t>
            </a:r>
            <a:r>
              <a:rPr lang="zh-CN" altLang="en-US" sz="2400" dirty="0" smtClean="0"/>
              <a:t>传递</a:t>
            </a:r>
            <a:r>
              <a:rPr lang="zh-TW" altLang="zh-CN" sz="2400" dirty="0" smtClean="0"/>
              <a:t>函数为：</a:t>
            </a:r>
            <a:endParaRPr lang="en-US" altLang="zh-TW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TW" altLang="zh-CN" sz="2400" dirty="0" smtClean="0"/>
              <a:t>判断其稳定性。</a:t>
            </a:r>
            <a:endParaRPr lang="zh-CN" altLang="zh-CN" sz="2400" dirty="0" smtClean="0"/>
          </a:p>
          <a:p>
            <a:pPr>
              <a:lnSpc>
                <a:spcPct val="150000"/>
              </a:lnSpc>
              <a:buNone/>
            </a:pPr>
            <a:r>
              <a:rPr lang="zh-CN" altLang="en-US" sz="2400" dirty="0" smtClean="0"/>
              <a:t>解：</a:t>
            </a:r>
            <a:r>
              <a:rPr lang="zh-TW" altLang="zh-CN" sz="2400" dirty="0" smtClean="0"/>
              <a:t>为了准确确定滤波器的极、零点，先将</a:t>
            </a:r>
            <a:r>
              <a:rPr lang="zh-CN" altLang="en-US" sz="2400" dirty="0" smtClean="0"/>
              <a:t>传递</a:t>
            </a:r>
            <a:r>
              <a:rPr lang="zh-TW" altLang="zh-CN" sz="2400" dirty="0" smtClean="0"/>
              <a:t>函数转为标准式为：</a:t>
            </a:r>
            <a:endParaRPr lang="en-US" altLang="zh-TW" sz="2400" dirty="0" smtClean="0"/>
          </a:p>
          <a:p>
            <a:pPr>
              <a:lnSpc>
                <a:spcPct val="150000"/>
              </a:lnSpc>
              <a:buNone/>
            </a:pP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endParaRPr lang="zh-CN" altLang="zh-CN" sz="2400" dirty="0" smtClean="0"/>
          </a:p>
          <a:p>
            <a:pPr>
              <a:buNone/>
            </a:pPr>
            <a:r>
              <a:rPr lang="en-US" altLang="zh-TW" dirty="0" smtClean="0"/>
              <a:t>     </a:t>
            </a:r>
            <a:r>
              <a:rPr lang="zh-TW" altLang="zh-CN" sz="2400" dirty="0" smtClean="0"/>
              <a:t>极点位于</a:t>
            </a:r>
            <a:r>
              <a:rPr lang="zh-CN" altLang="zh-CN" sz="2400" dirty="0" smtClean="0"/>
              <a:t>：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1024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401" name="Object 1"/>
          <p:cNvGraphicFramePr>
            <a:graphicFrameLocks noChangeAspect="1"/>
          </p:cNvGraphicFramePr>
          <p:nvPr/>
        </p:nvGraphicFramePr>
        <p:xfrm>
          <a:off x="2483767" y="980728"/>
          <a:ext cx="3456737" cy="876636"/>
        </p:xfrm>
        <a:graphic>
          <a:graphicData uri="http://schemas.openxmlformats.org/presentationml/2006/ole">
            <p:oleObj spid="_x0000_s102401" name="Equation" r:id="rId3" imgW="1892300" imgH="482600" progId="Equation.DSMT4">
              <p:embed/>
            </p:oleObj>
          </a:graphicData>
        </a:graphic>
      </p:graphicFrame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403" name="Object 3"/>
          <p:cNvGraphicFramePr>
            <a:graphicFrameLocks noChangeAspect="1"/>
          </p:cNvGraphicFramePr>
          <p:nvPr/>
        </p:nvGraphicFramePr>
        <p:xfrm>
          <a:off x="2339752" y="3717032"/>
          <a:ext cx="2994879" cy="864096"/>
        </p:xfrm>
        <a:graphic>
          <a:graphicData uri="http://schemas.openxmlformats.org/presentationml/2006/ole">
            <p:oleObj spid="_x0000_s102403" name="Equation" r:id="rId4" imgW="1651000" imgH="482600" progId="Equation.DSMT4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1187624" y="4869160"/>
            <a:ext cx="24849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 smtClean="0"/>
              <a:t>零点为：</a:t>
            </a:r>
            <a:r>
              <a:rPr lang="zh-TW" altLang="zh-CN" sz="2400" dirty="0" smtClean="0"/>
              <a:t>z</a:t>
            </a:r>
            <a:r>
              <a:rPr lang="en-US" altLang="zh-CN" sz="2400" dirty="0" smtClean="0"/>
              <a:t>=</a:t>
            </a:r>
            <a:r>
              <a:rPr lang="zh-TW" altLang="zh-CN" sz="2400" dirty="0" smtClean="0"/>
              <a:t>±0.5</a:t>
            </a:r>
            <a:endParaRPr lang="zh-CN" altLang="en-US" sz="2400" dirty="0"/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2405" name="Object 5"/>
          <p:cNvGraphicFramePr>
            <a:graphicFrameLocks noChangeAspect="1"/>
          </p:cNvGraphicFramePr>
          <p:nvPr/>
        </p:nvGraphicFramePr>
        <p:xfrm>
          <a:off x="2771799" y="5733256"/>
          <a:ext cx="5703155" cy="624702"/>
        </p:xfrm>
        <a:graphic>
          <a:graphicData uri="http://schemas.openxmlformats.org/presentationml/2006/ole">
            <p:oleObj spid="_x0000_s102405" name="Equation" r:id="rId5" imgW="4838700" imgH="5207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54868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zh-CN" altLang="zh-CN" sz="2400" dirty="0" smtClean="0"/>
              <a:t>这对共轭极点到单位圆圆心的距离为：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zh-CN" altLang="zh-CN" sz="2400" dirty="0" smtClean="0"/>
          </a:p>
          <a:p>
            <a:pPr>
              <a:buNone/>
            </a:pPr>
            <a:r>
              <a:rPr lang="zh-TW" altLang="zh-CN" sz="2400" dirty="0" smtClean="0"/>
              <a:t>两个极点都在单位圆内，所以该数字滤波器是稳定系统</a:t>
            </a:r>
            <a:endParaRPr lang="zh-CN" altLang="en-US" sz="2400" dirty="0"/>
          </a:p>
        </p:txBody>
      </p:sp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4449" name="Object 1"/>
          <p:cNvGraphicFramePr>
            <a:graphicFrameLocks noChangeAspect="1"/>
          </p:cNvGraphicFramePr>
          <p:nvPr/>
        </p:nvGraphicFramePr>
        <p:xfrm>
          <a:off x="1331640" y="1196752"/>
          <a:ext cx="5169186" cy="584543"/>
        </p:xfrm>
        <a:graphic>
          <a:graphicData uri="http://schemas.openxmlformats.org/presentationml/2006/ole">
            <p:oleObj spid="_x0000_s104449" name="Equation" r:id="rId3" imgW="2755900" imgH="3175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332656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zh-TW" altLang="zh-CN" sz="2400" b="1" dirty="0" smtClean="0"/>
              <a:t>—阶数字系统的稳定性</a:t>
            </a: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 smtClean="0"/>
              <a:t>  </a:t>
            </a:r>
            <a:r>
              <a:rPr lang="zh-CN" altLang="en-US" sz="2400" dirty="0" smtClean="0"/>
              <a:t>假设</a:t>
            </a:r>
            <a:r>
              <a:rPr lang="zh-TW" altLang="zh-CN" sz="2400" dirty="0" smtClean="0"/>
              <a:t>一阶数字系统的</a:t>
            </a:r>
            <a:r>
              <a:rPr lang="zh-CN" altLang="en-US" sz="2400" dirty="0" smtClean="0"/>
              <a:t>传递</a:t>
            </a:r>
            <a:r>
              <a:rPr lang="zh-TW" altLang="zh-CN" sz="2400" dirty="0" smtClean="0"/>
              <a:t>函数为</a:t>
            </a:r>
            <a:endParaRPr lang="en-US" altLang="zh-TW" sz="2400" dirty="0" smtClean="0"/>
          </a:p>
          <a:p>
            <a:pPr>
              <a:lnSpc>
                <a:spcPct val="150000"/>
              </a:lnSpc>
              <a:buNone/>
            </a:pP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r>
              <a:rPr lang="zh-TW" altLang="zh-CN" sz="2400" dirty="0" smtClean="0"/>
              <a:t>其中</a:t>
            </a:r>
            <a:r>
              <a:rPr lang="zh-CN" altLang="zh-CN" sz="2400" dirty="0" smtClean="0"/>
              <a:t>极点</a:t>
            </a:r>
            <a:r>
              <a:rPr lang="en-US" altLang="zh-CN" sz="2400" dirty="0" smtClean="0"/>
              <a:t>p</a:t>
            </a:r>
            <a:r>
              <a:rPr lang="zh-TW" altLang="zh-CN" sz="2400" dirty="0" smtClean="0"/>
              <a:t>可正可负，且</a:t>
            </a:r>
            <a:r>
              <a:rPr lang="en-US" altLang="zh-TW" sz="2400" dirty="0" smtClean="0"/>
              <a:t>|</a:t>
            </a:r>
            <a:r>
              <a:rPr lang="en-US" altLang="zh-CN" sz="2400" dirty="0" smtClean="0"/>
              <a:t>p|&lt;1</a:t>
            </a:r>
            <a:r>
              <a:rPr lang="zh-TW" altLang="zh-CN" sz="2400" dirty="0" smtClean="0"/>
              <a:t>来保证滤波器的稳定性</a:t>
            </a:r>
            <a:r>
              <a:rPr lang="zh-CN" altLang="zh-CN" sz="2400" dirty="0" smtClean="0"/>
              <a:t>。</a:t>
            </a:r>
            <a:r>
              <a:rPr lang="zh-TW" altLang="zh-CN" sz="2400" dirty="0" smtClean="0"/>
              <a:t>由表</a:t>
            </a:r>
            <a:endParaRPr lang="en-US" altLang="zh-TW" sz="2400" dirty="0" smtClean="0"/>
          </a:p>
          <a:p>
            <a:pPr>
              <a:lnSpc>
                <a:spcPct val="150000"/>
              </a:lnSpc>
              <a:buNone/>
            </a:pPr>
            <a:r>
              <a:rPr lang="en-US" altLang="zh-CN" sz="2400" dirty="0" smtClean="0"/>
              <a:t>5-1</a:t>
            </a:r>
            <a:r>
              <a:rPr lang="zh-TW" altLang="zh-CN" sz="2400" dirty="0" smtClean="0"/>
              <a:t>得脉冲响应为：</a:t>
            </a:r>
            <a:endParaRPr lang="en-US" altLang="zh-TW" sz="2400" dirty="0" smtClean="0"/>
          </a:p>
          <a:p>
            <a:pPr>
              <a:lnSpc>
                <a:spcPct val="150000"/>
              </a:lnSpc>
              <a:buNone/>
            </a:pPr>
            <a:endParaRPr lang="en-US" altLang="zh-CN" sz="2400" dirty="0" smtClean="0"/>
          </a:p>
          <a:p>
            <a:pPr>
              <a:lnSpc>
                <a:spcPct val="150000"/>
              </a:lnSpc>
              <a:buNone/>
            </a:pPr>
            <a:endParaRPr lang="zh-CN" altLang="zh-CN" sz="2400" dirty="0" smtClean="0"/>
          </a:p>
          <a:p>
            <a:pPr>
              <a:lnSpc>
                <a:spcPct val="150000"/>
              </a:lnSpc>
              <a:buNone/>
            </a:pPr>
            <a:endParaRPr lang="zh-CN" altLang="en-US" sz="2400" dirty="0"/>
          </a:p>
        </p:txBody>
      </p:sp>
      <p:sp>
        <p:nvSpPr>
          <p:cNvPr id="1034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3425" name="Object 1"/>
          <p:cNvGraphicFramePr>
            <a:graphicFrameLocks noChangeAspect="1"/>
          </p:cNvGraphicFramePr>
          <p:nvPr/>
        </p:nvGraphicFramePr>
        <p:xfrm>
          <a:off x="2627784" y="1700808"/>
          <a:ext cx="1456712" cy="720080"/>
        </p:xfrm>
        <a:graphic>
          <a:graphicData uri="http://schemas.openxmlformats.org/presentationml/2006/ole">
            <p:oleObj spid="_x0000_s103425" name="Equation" r:id="rId3" imgW="990170" imgH="482391" progId="Equation.DSMT4">
              <p:embed/>
            </p:oleObj>
          </a:graphicData>
        </a:graphic>
      </p:graphicFrame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2771800" y="4365104"/>
          <a:ext cx="2731985" cy="504056"/>
        </p:xfrm>
        <a:graphic>
          <a:graphicData uri="http://schemas.openxmlformats.org/presentationml/2006/ole">
            <p:oleObj spid="_x0000_s103427" name="Equation" r:id="rId4" imgW="1447172" imgH="266584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idx="1"/>
          </p:nvPr>
        </p:nvSpPr>
        <p:spPr>
          <a:xfrm>
            <a:off x="468313" y="533400"/>
            <a:ext cx="8096250" cy="5943600"/>
          </a:xfrm>
          <a:ln>
            <a:miter/>
          </a:ln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变换的收敛域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      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Z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变换是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z</a:t>
            </a:r>
            <a:r>
              <a:rPr kumimoji="0" lang="en-US" altLang="zh-CN" sz="24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-1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的幂级数，只有当此级数收敛，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Z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变换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才有意义，而且同一个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Z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变换式，收敛域不同，可以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代表不同序列的 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Z</a:t>
            </a: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黑体" panose="02010609060101010101" pitchFamily="49" charset="-122"/>
                <a:cs typeface="+mn-cs"/>
              </a:rPr>
              <a:t>变换函数。</a:t>
            </a:r>
          </a:p>
        </p:txBody>
      </p:sp>
      <p:sp>
        <p:nvSpPr>
          <p:cNvPr id="8195" name="Text Box 3"/>
          <p:cNvSpPr txBox="1"/>
          <p:nvPr/>
        </p:nvSpPr>
        <p:spPr>
          <a:xfrm>
            <a:off x="685800" y="2438400"/>
            <a:ext cx="8077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solidFill>
                  <a:srgbClr val="990000"/>
                </a:solidFill>
                <a:latin typeface="Tahoma" panose="020B0604030504040204" pitchFamily="34" charset="0"/>
                <a:ea typeface="Batang" panose="02030600000101010101" pitchFamily="18" charset="-127"/>
              </a:rPr>
              <a:t>∴ </a:t>
            </a:r>
            <a:r>
              <a:rPr lang="en-US" altLang="zh-CN" sz="2400" b="1" dirty="0">
                <a:solidFill>
                  <a:srgbClr val="990000"/>
                </a:solidFill>
                <a:latin typeface="黑体" panose="02010609060101010101" pitchFamily="49" charset="-122"/>
                <a:ea typeface="宋体" panose="02010600030101010101" pitchFamily="2" charset="-122"/>
                <a:cs typeface="Arial" panose="020B0604020202020204" pitchFamily="34" charset="0"/>
              </a:rPr>
              <a:t>Z</a:t>
            </a:r>
            <a:r>
              <a:rPr lang="en-US" altLang="zh-CN" sz="2400" b="1" dirty="0">
                <a:solidFill>
                  <a:srgbClr val="990000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990000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变换收敛域是定义 </a:t>
            </a:r>
            <a:r>
              <a:rPr lang="en-US" altLang="zh-CN" sz="2400" b="1" dirty="0">
                <a:solidFill>
                  <a:srgbClr val="990000"/>
                </a:solidFill>
                <a:latin typeface="黑体" panose="02010609060101010101" pitchFamily="49" charset="-122"/>
                <a:ea typeface="宋体" panose="02010600030101010101" pitchFamily="2" charset="-122"/>
                <a:cs typeface="Arial" panose="020B0604020202020204" pitchFamily="34" charset="0"/>
              </a:rPr>
              <a:t>Z</a:t>
            </a:r>
            <a:r>
              <a:rPr lang="en-US" altLang="zh-CN" sz="2400" b="1" dirty="0">
                <a:solidFill>
                  <a:srgbClr val="990000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990000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变换函数极其重要的因素。</a:t>
            </a:r>
          </a:p>
        </p:txBody>
      </p:sp>
      <p:grpSp>
        <p:nvGrpSpPr>
          <p:cNvPr id="8196" name="Group 4"/>
          <p:cNvGrpSpPr/>
          <p:nvPr/>
        </p:nvGrpSpPr>
        <p:grpSpPr>
          <a:xfrm>
            <a:off x="762000" y="3224213"/>
            <a:ext cx="8001000" cy="1585912"/>
            <a:chOff x="720" y="2304"/>
            <a:chExt cx="5040" cy="999"/>
          </a:xfrm>
        </p:grpSpPr>
        <p:sp>
          <p:nvSpPr>
            <p:cNvPr id="18444" name="Text Box 5"/>
            <p:cNvSpPr txBox="1">
              <a:spLocks noChangeArrowheads="1"/>
            </p:cNvSpPr>
            <p:nvPr/>
          </p:nvSpPr>
          <p:spPr bwMode="auto">
            <a:xfrm>
              <a:off x="720" y="2304"/>
              <a:ext cx="5040" cy="8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使此级数收敛的所有</a:t>
              </a:r>
              <a:r>
                <a:rPr kumimoji="1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z </a:t>
              </a:r>
              <a:r>
                <a:rPr kumimoji="1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值的集合称为</a:t>
              </a:r>
              <a:r>
                <a:rPr kumimoji="1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Z </a:t>
              </a:r>
              <a:r>
                <a:rPr kumimoji="1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rPr>
                <a:t>变换的收敛域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zh-CN" altLang="en-US" sz="36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Batang" panose="02030600000101010101" pitchFamily="18" charset="-127"/>
                  <a:cs typeface="+mn-cs"/>
                </a:rPr>
                <a:t>∑</a:t>
              </a:r>
              <a:r>
                <a:rPr kumimoji="1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|x[n]z</a:t>
              </a:r>
              <a:r>
                <a:rPr kumimoji="1" lang="en-US" altLang="zh-CN" sz="2400" b="1" i="0" u="none" strike="noStrike" kern="1200" cap="none" spc="0" normalizeH="0" baseline="3000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-n</a:t>
              </a:r>
              <a:r>
                <a: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|&lt;</a:t>
              </a:r>
              <a:r>
                <a:rPr kumimoji="1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Batang" panose="02030600000101010101" pitchFamily="18" charset="-127"/>
                  <a:cs typeface="Arial" panose="020B0604020202020204" pitchFamily="34" charset="0"/>
                </a:rPr>
                <a:t>∞</a:t>
              </a:r>
            </a:p>
          </p:txBody>
        </p:sp>
        <p:sp>
          <p:nvSpPr>
            <p:cNvPr id="18437" name="Text Box 6"/>
            <p:cNvSpPr txBox="1"/>
            <p:nvPr/>
          </p:nvSpPr>
          <p:spPr>
            <a:xfrm>
              <a:off x="2549" y="2578"/>
              <a:ext cx="864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Batang" panose="02030600000101010101" pitchFamily="18" charset="-127"/>
                </a:rPr>
                <a:t> </a:t>
              </a:r>
              <a:r>
                <a:rPr lang="en-US" altLang="zh-CN" sz="2400" b="1" dirty="0">
                  <a:latin typeface="Arial" panose="020B0604020202020204" pitchFamily="34" charset="0"/>
                  <a:ea typeface="Batang" panose="02030600000101010101" pitchFamily="18" charset="-127"/>
                </a:rPr>
                <a:t>∞</a:t>
              </a:r>
            </a:p>
            <a:p>
              <a:pPr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Arial" panose="020B0604020202020204" pitchFamily="34" charset="0"/>
                  <a:ea typeface="Batang" panose="02030600000101010101" pitchFamily="18" charset="-127"/>
                </a:rPr>
                <a:t>n=0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38" name="Text Box 8"/>
          <p:cNvSpPr txBox="1"/>
          <p:nvPr/>
        </p:nvSpPr>
        <p:spPr>
          <a:xfrm>
            <a:off x="4932363" y="4910138"/>
            <a:ext cx="1371600" cy="11509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Batang" panose="02030600000101010101" pitchFamily="18" charset="-127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∞</a:t>
            </a:r>
          </a:p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n=0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971550" y="5072063"/>
            <a:ext cx="807720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比值法判定：若有一正项级数</a:t>
            </a:r>
            <a:r>
              <a:rPr kumimoji="1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Arial" panose="020B0604020202020204" pitchFamily="34" charset="0"/>
              </a:rPr>
              <a:t>∑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|an|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，其后项与前项比值极限为 </a:t>
            </a:r>
            <a:r>
              <a:rPr kumimoji="1" lang="en-US" altLang="zh-CN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lim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 =r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r&lt;1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时级数收敛。</a:t>
            </a:r>
          </a:p>
        </p:txBody>
      </p:sp>
      <p:sp>
        <p:nvSpPr>
          <p:cNvPr id="18440" name="Text Box 11"/>
          <p:cNvSpPr txBox="1"/>
          <p:nvPr/>
        </p:nvSpPr>
        <p:spPr>
          <a:xfrm>
            <a:off x="2016125" y="5232400"/>
            <a:ext cx="1371600" cy="1266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Batang" panose="02030600000101010101" pitchFamily="18" charset="-127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Batang" panose="02030600000101010101" pitchFamily="18" charset="-127"/>
            </a:endParaRPr>
          </a:p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1400" b="1" dirty="0">
                <a:latin typeface="Arial" panose="020B0604020202020204" pitchFamily="34" charset="0"/>
                <a:ea typeface="Batang" panose="02030600000101010101" pitchFamily="18" charset="-127"/>
              </a:rPr>
              <a:t> 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 sz="1400" b="1" dirty="0">
                <a:latin typeface="Arial" panose="020B0604020202020204" pitchFamily="34" charset="0"/>
                <a:ea typeface="Batang" panose="02030600000101010101" pitchFamily="18" charset="-127"/>
              </a:rPr>
              <a:t> n→∞</a:t>
            </a:r>
            <a:endParaRPr lang="en-US" altLang="zh-CN" sz="2400" b="1" dirty="0">
              <a:latin typeface="Arial" panose="020B0604020202020204" pitchFamily="34" charset="0"/>
              <a:ea typeface="Batang" panose="02030600000101010101" pitchFamily="18" charset="-127"/>
            </a:endParaRPr>
          </a:p>
        </p:txBody>
      </p:sp>
      <p:sp>
        <p:nvSpPr>
          <p:cNvPr id="18441" name="Text Box 12"/>
          <p:cNvSpPr txBox="1"/>
          <p:nvPr/>
        </p:nvSpPr>
        <p:spPr>
          <a:xfrm>
            <a:off x="2693988" y="5718175"/>
            <a:ext cx="971550" cy="646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2400" b="1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n+1</a:t>
            </a:r>
          </a:p>
          <a:p>
            <a:pPr ea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  a</a:t>
            </a:r>
            <a:r>
              <a:rPr lang="en-US" altLang="zh-CN" sz="2400" b="1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18442" name="Line 13"/>
          <p:cNvSpPr/>
          <p:nvPr/>
        </p:nvSpPr>
        <p:spPr>
          <a:xfrm>
            <a:off x="2819400" y="6030913"/>
            <a:ext cx="609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43" name="Line 14"/>
          <p:cNvSpPr/>
          <p:nvPr/>
        </p:nvSpPr>
        <p:spPr>
          <a:xfrm>
            <a:off x="2701925" y="5835650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Line 15"/>
          <p:cNvSpPr/>
          <p:nvPr/>
        </p:nvSpPr>
        <p:spPr>
          <a:xfrm>
            <a:off x="3563938" y="5835650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/>
          </p:cNvSpPr>
          <p:nvPr>
            <p:ph idx="1"/>
          </p:nvPr>
        </p:nvSpPr>
        <p:spPr>
          <a:xfrm>
            <a:off x="762000" y="685800"/>
            <a:ext cx="7772400" cy="5867400"/>
          </a:xfrm>
          <a:ln/>
        </p:spPr>
        <p:txBody>
          <a:bodyPr wrap="square" lIns="91440" tIns="45720" rIns="91440" bIns="45720" anchor="t" anchorCtr="0"/>
          <a:lstStyle/>
          <a:p>
            <a:pPr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差分方程  </a:t>
            </a:r>
          </a:p>
          <a:p>
            <a:pPr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                     </a:t>
            </a:r>
            <a:r>
              <a:rPr lang="en-US" altLang="zh-CN" sz="2400" b="1" dirty="0">
                <a:latin typeface="Tahoma" panose="020B0604030504040204" pitchFamily="34" charset="0"/>
              </a:rPr>
              <a:t>y[n]-py[n-1] = x[n-1]</a:t>
            </a:r>
          </a:p>
          <a:p>
            <a:pPr>
              <a:buNone/>
            </a:pPr>
            <a:endParaRPr lang="en-US" altLang="zh-CN" sz="2400" b="1" dirty="0">
              <a:latin typeface="Tahoma" panose="020B0604030504040204" pitchFamily="34" charset="0"/>
            </a:endParaRPr>
          </a:p>
          <a:p>
            <a:pPr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若输入为阶跃信号，则输出阶跃响应趋于一个常数</a:t>
            </a:r>
            <a:r>
              <a:rPr lang="en-US" altLang="zh-CN" sz="2400" b="1" dirty="0">
                <a:latin typeface="Tahoma" panose="020B0604030504040204" pitchFamily="34" charset="0"/>
              </a:rPr>
              <a:t>y</a:t>
            </a:r>
            <a:r>
              <a:rPr lang="en-US" altLang="zh-CN" sz="2400" b="1" baseline="-25000" dirty="0">
                <a:latin typeface="Tahoma" panose="020B0604030504040204" pitchFamily="34" charset="0"/>
              </a:rPr>
              <a:t>ss</a:t>
            </a:r>
            <a:r>
              <a:rPr lang="zh-CN" altLang="en-US" sz="2400" b="1" dirty="0">
                <a:latin typeface="Tahoma" panose="020B0604030504040204" pitchFamily="34" charset="0"/>
              </a:rPr>
              <a:t>。</a:t>
            </a:r>
          </a:p>
          <a:p>
            <a:pPr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       </a:t>
            </a:r>
            <a:endParaRPr lang="en-US" altLang="zh-CN" sz="2400" b="1" dirty="0">
              <a:latin typeface="Tahoma" panose="020B0604030504040204" pitchFamily="34" charset="0"/>
            </a:endParaRPr>
          </a:p>
          <a:p>
            <a:pPr>
              <a:buNone/>
            </a:pPr>
            <a:r>
              <a:rPr lang="en-US" altLang="zh-CN" sz="2400" b="1" dirty="0">
                <a:latin typeface="Tahoma" panose="020B0604030504040204" pitchFamily="34" charset="0"/>
              </a:rPr>
              <a:t>           n</a:t>
            </a:r>
            <a:r>
              <a:rPr lang="en-US" altLang="zh-CN" sz="2400" b="1" dirty="0">
                <a:latin typeface="Tahoma" panose="020B0604030504040204" pitchFamily="34" charset="0"/>
                <a:ea typeface="Batang" panose="02030600000101010101" pitchFamily="18" charset="-127"/>
              </a:rPr>
              <a:t>→∞   y[n]≈y[n-1]     x[n]=1</a:t>
            </a:r>
          </a:p>
          <a:p>
            <a:pPr>
              <a:buNone/>
            </a:pPr>
            <a:r>
              <a:rPr lang="en-US" altLang="zh-CN" sz="2400" b="1" dirty="0">
                <a:latin typeface="Tahoma" panose="020B0604030504040204" pitchFamily="34" charset="0"/>
                <a:ea typeface="Batang" panose="02030600000101010101" pitchFamily="18" charset="-127"/>
              </a:rPr>
              <a:t>    </a:t>
            </a:r>
          </a:p>
          <a:p>
            <a:pPr>
              <a:buNone/>
            </a:pPr>
            <a:r>
              <a:rPr lang="en-US" altLang="zh-CN" sz="2400" b="1" dirty="0">
                <a:latin typeface="Tahoma" panose="020B0604030504040204" pitchFamily="34" charset="0"/>
                <a:ea typeface="Batang" panose="02030600000101010101" pitchFamily="18" charset="-127"/>
              </a:rPr>
              <a:t>             ∴      y</a:t>
            </a:r>
            <a:r>
              <a:rPr lang="en-US" altLang="zh-CN" sz="2400" b="1" baseline="-25000" dirty="0">
                <a:latin typeface="Tahoma" panose="020B0604030504040204" pitchFamily="34" charset="0"/>
              </a:rPr>
              <a:t>ss</a:t>
            </a:r>
            <a:r>
              <a:rPr lang="en-US" altLang="zh-CN" sz="2400" b="1" dirty="0">
                <a:latin typeface="Tahoma" panose="020B0604030504040204" pitchFamily="34" charset="0"/>
                <a:ea typeface="Batang" panose="02030600000101010101" pitchFamily="18" charset="-127"/>
              </a:rPr>
              <a:t> - py</a:t>
            </a:r>
            <a:r>
              <a:rPr lang="en-US" altLang="zh-CN" sz="2400" b="1" baseline="-25000" dirty="0">
                <a:latin typeface="Tahoma" panose="020B0604030504040204" pitchFamily="34" charset="0"/>
              </a:rPr>
              <a:t>ss</a:t>
            </a:r>
            <a:r>
              <a:rPr lang="en-US" altLang="zh-CN" sz="2400" b="1" dirty="0">
                <a:latin typeface="Tahoma" panose="020B0604030504040204" pitchFamily="34" charset="0"/>
                <a:ea typeface="Batang" panose="02030600000101010101" pitchFamily="18" charset="-127"/>
              </a:rPr>
              <a:t>=1</a:t>
            </a:r>
          </a:p>
          <a:p>
            <a:pPr>
              <a:buNone/>
            </a:pPr>
            <a:r>
              <a:rPr lang="en-US" altLang="zh-CN" sz="2400" b="1" dirty="0">
                <a:latin typeface="Tahoma" panose="020B0604030504040204" pitchFamily="34" charset="0"/>
                <a:ea typeface="Batang" panose="02030600000101010101" pitchFamily="18" charset="-127"/>
              </a:rPr>
              <a:t>    </a:t>
            </a:r>
          </a:p>
        </p:txBody>
      </p:sp>
      <p:sp>
        <p:nvSpPr>
          <p:cNvPr id="67586" name="Text Box 3"/>
          <p:cNvSpPr txBox="1"/>
          <p:nvPr/>
        </p:nvSpPr>
        <p:spPr>
          <a:xfrm>
            <a:off x="1916113" y="4343400"/>
            <a:ext cx="3519487" cy="10160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endParaRPr lang="en-US" altLang="zh-CN" sz="2400" b="1" dirty="0">
              <a:latin typeface="Tahoma" panose="020B0604030504040204" pitchFamily="34" charset="0"/>
              <a:ea typeface="Batang" panose="02030600000101010101" pitchFamily="18" charset="-127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Batang" panose="02030600000101010101" pitchFamily="18" charset="-127"/>
              </a:rPr>
              <a:t>∴                y</a:t>
            </a:r>
            <a:r>
              <a:rPr lang="en-US" altLang="zh-CN" sz="2400" b="1" baseline="-25000" dirty="0">
                <a:latin typeface="Tahoma" panose="020B0604030504040204" pitchFamily="34" charset="0"/>
                <a:ea typeface="宋体" panose="02010600030101010101" pitchFamily="2" charset="-122"/>
              </a:rPr>
              <a:t>ss</a:t>
            </a:r>
            <a:r>
              <a:rPr lang="en-US" altLang="zh-CN" sz="2400" b="1" dirty="0">
                <a:latin typeface="Tahoma" panose="020B0604030504040204" pitchFamily="34" charset="0"/>
                <a:ea typeface="Batang" panose="02030600000101010101" pitchFamily="18" charset="-127"/>
              </a:rPr>
              <a:t> = </a:t>
            </a:r>
          </a:p>
        </p:txBody>
      </p:sp>
      <p:sp>
        <p:nvSpPr>
          <p:cNvPr id="67587" name="Text Box 4"/>
          <p:cNvSpPr txBox="1"/>
          <p:nvPr/>
        </p:nvSpPr>
        <p:spPr>
          <a:xfrm>
            <a:off x="4330700" y="4692650"/>
            <a:ext cx="1295400" cy="79248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    1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1 - p</a:t>
            </a:r>
          </a:p>
        </p:txBody>
      </p:sp>
      <p:sp>
        <p:nvSpPr>
          <p:cNvPr id="67588" name="Line 5"/>
          <p:cNvSpPr/>
          <p:nvPr/>
        </p:nvSpPr>
        <p:spPr>
          <a:xfrm>
            <a:off x="4521200" y="5084763"/>
            <a:ext cx="914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/>
          </p:cNvSpPr>
          <p:nvPr>
            <p:ph idx="1"/>
          </p:nvPr>
        </p:nvSpPr>
        <p:spPr>
          <a:xfrm>
            <a:off x="457200" y="533400"/>
            <a:ext cx="7772400" cy="762000"/>
          </a:xfrm>
          <a:ln/>
        </p:spPr>
        <p:txBody>
          <a:bodyPr wrap="square" lIns="91440" tIns="45720" rIns="91440" bIns="45720" anchor="t" anchorCtr="0"/>
          <a:lstStyle/>
          <a:p>
            <a:pPr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例 </a:t>
            </a:r>
            <a:r>
              <a:rPr lang="en-US" altLang="zh-CN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5.19  </a:t>
            </a:r>
            <a:r>
              <a:rPr lang="zh-CN" altLang="en-US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滤波器的传输函数为：</a:t>
            </a:r>
          </a:p>
          <a:p>
            <a:pPr>
              <a:buNone/>
            </a:pPr>
            <a:endParaRPr lang="en-US" altLang="zh-CN" sz="2400" b="1" dirty="0">
              <a:solidFill>
                <a:srgbClr val="C00000"/>
              </a:solidFill>
              <a:latin typeface="Tahoma" panose="020B0604030504040204" pitchFamily="34" charset="0"/>
            </a:endParaRPr>
          </a:p>
        </p:txBody>
      </p:sp>
      <p:sp>
        <p:nvSpPr>
          <p:cNvPr id="68610" name="Text Box 3"/>
          <p:cNvSpPr txBox="1"/>
          <p:nvPr/>
        </p:nvSpPr>
        <p:spPr>
          <a:xfrm>
            <a:off x="1828800" y="1371600"/>
            <a:ext cx="16764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H(z) = </a:t>
            </a:r>
          </a:p>
        </p:txBody>
      </p:sp>
      <p:sp>
        <p:nvSpPr>
          <p:cNvPr id="68611" name="Text Box 4"/>
          <p:cNvSpPr txBox="1"/>
          <p:nvPr/>
        </p:nvSpPr>
        <p:spPr>
          <a:xfrm>
            <a:off x="2819400" y="1271588"/>
            <a:ext cx="1752600" cy="79248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    5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1+0.8z</a:t>
            </a:r>
            <a:r>
              <a: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-1</a:t>
            </a:r>
            <a:endParaRPr lang="en-US" altLang="zh-CN" sz="24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8612" name="Line 5"/>
          <p:cNvSpPr/>
          <p:nvPr/>
        </p:nvSpPr>
        <p:spPr>
          <a:xfrm>
            <a:off x="3048000" y="1600200"/>
            <a:ext cx="1143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3" name="Text Box 6"/>
          <p:cNvSpPr txBox="1"/>
          <p:nvPr/>
        </p:nvSpPr>
        <p:spPr>
          <a:xfrm>
            <a:off x="683895" y="2087245"/>
            <a:ext cx="8557260" cy="1938020"/>
          </a:xfrm>
          <a:prstGeom prst="rect">
            <a:avLst/>
          </a:prstGeom>
          <a:noFill/>
          <a:ln w="38100">
            <a:noFill/>
          </a:ln>
        </p:spPr>
        <p:txBody>
          <a:bodyPr wrap="square" anchor="t" anchorCtr="0">
            <a:spAutoFit/>
          </a:bodyPr>
          <a:lstStyle/>
          <a:p>
            <a:pPr marL="457200" indent="-457200" eaLnBrk="0" hangingPunct="0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求出其极零点，并判断稳定性</a:t>
            </a:r>
          </a:p>
          <a:p>
            <a:pPr marL="457200" indent="-457200" eaLnBrk="0" hangingPunct="0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求出滤波器的脉冲响应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,若滤波器稳定，求出其脉冲响应稳态值。</a:t>
            </a:r>
          </a:p>
          <a:p>
            <a:pPr marL="457200" indent="-457200" eaLnBrk="0" hangingPunct="0">
              <a:lnSpc>
                <a:spcPct val="100000"/>
              </a:lnSpc>
              <a:spcBef>
                <a:spcPts val="0"/>
              </a:spcBef>
              <a:buAutoNum type="alphaLcPeriod"/>
            </a:pP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求出滤波器的阶跃响应</a:t>
            </a:r>
            <a:r>
              <a:rPr lang="en-US" altLang="zh-CN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若滤波器稳定，求出其阶跃响应稳态值。</a:t>
            </a:r>
          </a:p>
        </p:txBody>
      </p:sp>
      <p:grpSp>
        <p:nvGrpSpPr>
          <p:cNvPr id="56327" name="Group 7"/>
          <p:cNvGrpSpPr/>
          <p:nvPr/>
        </p:nvGrpSpPr>
        <p:grpSpPr>
          <a:xfrm>
            <a:off x="323215" y="4148773"/>
            <a:ext cx="8077200" cy="1524000"/>
            <a:chOff x="672" y="1865"/>
            <a:chExt cx="5088" cy="960"/>
          </a:xfrm>
        </p:grpSpPr>
        <p:sp>
          <p:nvSpPr>
            <p:cNvPr id="68615" name="Text Box 8"/>
            <p:cNvSpPr txBox="1"/>
            <p:nvPr/>
          </p:nvSpPr>
          <p:spPr>
            <a:xfrm>
              <a:off x="672" y="1968"/>
              <a:ext cx="5088" cy="291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解</a:t>
              </a:r>
              <a:r>
                <a:rPr lang="zh-CN" altLang="en-US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：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a)   H(z) = </a:t>
              </a:r>
            </a:p>
          </p:txBody>
        </p:sp>
        <p:sp>
          <p:nvSpPr>
            <p:cNvPr id="68616" name="Text Box 9"/>
            <p:cNvSpPr txBox="1"/>
            <p:nvPr/>
          </p:nvSpPr>
          <p:spPr>
            <a:xfrm>
              <a:off x="2160" y="1865"/>
              <a:ext cx="960" cy="499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 5z</a:t>
              </a: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z +0.8</a:t>
              </a:r>
            </a:p>
          </p:txBody>
        </p:sp>
        <p:sp>
          <p:nvSpPr>
            <p:cNvPr id="68617" name="Line 10"/>
            <p:cNvSpPr/>
            <p:nvPr/>
          </p:nvSpPr>
          <p:spPr>
            <a:xfrm flipV="1">
              <a:off x="2256" y="2108"/>
              <a:ext cx="679" cy="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618" name="Text Box 11"/>
            <p:cNvSpPr txBox="1"/>
            <p:nvPr/>
          </p:nvSpPr>
          <p:spPr>
            <a:xfrm>
              <a:off x="911" y="2535"/>
              <a:ext cx="4128" cy="290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零点</a:t>
              </a:r>
              <a:r>
                <a:rPr lang="zh-CN" altLang="en-US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z=0</a:t>
              </a:r>
              <a:r>
                <a:rPr lang="zh-CN" altLang="en-US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，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极点</a:t>
              </a:r>
              <a:r>
                <a:rPr lang="zh-CN" altLang="en-US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z=-0.8</a:t>
              </a:r>
              <a:r>
                <a:rPr lang="zh-CN" altLang="en-US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， </a:t>
              </a:r>
              <a:r>
                <a:rPr lang="zh-CN" altLang="en-US" sz="2400" b="1" dirty="0">
                  <a:latin typeface="Tahoma" panose="020B0604030504040204" pitchFamily="34" charset="0"/>
                  <a:ea typeface="Batang" panose="02030600000101010101" pitchFamily="18" charset="-127"/>
                </a:rPr>
                <a:t>∣</a:t>
              </a:r>
              <a:r>
                <a:rPr lang="en-US" altLang="zh-CN" sz="2400" b="1" dirty="0">
                  <a:latin typeface="Tahoma" panose="020B0604030504040204" pitchFamily="34" charset="0"/>
                  <a:ea typeface="Batang" panose="02030600000101010101" pitchFamily="18" charset="-127"/>
                </a:rPr>
                <a:t>z∣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&lt;1 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稳定。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8849" name="Object 1"/>
          <p:cNvGraphicFramePr>
            <a:graphicFrameLocks noChangeAspect="1"/>
          </p:cNvGraphicFramePr>
          <p:nvPr/>
        </p:nvGraphicFramePr>
        <p:xfrm>
          <a:off x="1331640" y="692696"/>
          <a:ext cx="5414963" cy="3948113"/>
        </p:xfrm>
        <a:graphic>
          <a:graphicData uri="http://schemas.openxmlformats.org/presentationml/2006/ole">
            <p:oleObj spid="_x0000_s78849" name="Visio" r:id="rId3" imgW="10713366" imgH="8046343" progId="">
              <p:embed/>
            </p:oleObj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00034" y="285728"/>
            <a:ext cx="8143932" cy="6000792"/>
          </a:xfrm>
        </p:spPr>
        <p:txBody>
          <a:bodyPr/>
          <a:lstStyle/>
          <a:p>
            <a:pPr algn="l"/>
            <a:r>
              <a:rPr lang="en-US" sz="2400" dirty="0" smtClean="0"/>
              <a:t>b.</a:t>
            </a:r>
            <a:r>
              <a:rPr lang="zh-TW" altLang="en-US" sz="2400" dirty="0" smtClean="0"/>
              <a:t>脉冲输入的</a:t>
            </a:r>
            <a:r>
              <a:rPr lang="en-US" sz="2400" dirty="0" smtClean="0"/>
              <a:t>z</a:t>
            </a:r>
            <a:r>
              <a:rPr lang="zh-TW" altLang="en-US" sz="2400" dirty="0" smtClean="0"/>
              <a:t>变换为</a:t>
            </a:r>
            <a:r>
              <a:rPr lang="en-US" sz="2400" dirty="0" smtClean="0"/>
              <a:t>X(z)</a:t>
            </a:r>
            <a:r>
              <a:rPr lang="en-US" altLang="zh-TW" sz="2400" dirty="0" smtClean="0"/>
              <a:t>=1,</a:t>
            </a:r>
            <a:r>
              <a:rPr lang="zh-TW" altLang="en-US" sz="2400" dirty="0" smtClean="0"/>
              <a:t>则输出</a:t>
            </a:r>
            <a:r>
              <a:rPr lang="en-US" sz="2400" dirty="0" smtClean="0"/>
              <a:t>Y</a:t>
            </a:r>
            <a:r>
              <a:rPr lang="en-US" altLang="zh-TW" sz="2400" dirty="0" smtClean="0"/>
              <a:t>(</a:t>
            </a:r>
            <a:r>
              <a:rPr lang="en-US" sz="2400" dirty="0" smtClean="0"/>
              <a:t>z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为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algn="l"/>
            <a:endParaRPr lang="en-US" altLang="zh-CN" sz="2400" dirty="0" smtClean="0"/>
          </a:p>
          <a:p>
            <a:pPr algn="l"/>
            <a:endParaRPr lang="en-US" altLang="zh-CN" sz="2400" dirty="0" smtClean="0"/>
          </a:p>
          <a:p>
            <a:pPr algn="l"/>
            <a:r>
              <a:rPr lang="zh-TW" altLang="en-US" sz="2400" dirty="0" smtClean="0"/>
              <a:t>由表</a:t>
            </a:r>
            <a:r>
              <a:rPr lang="en-US" sz="2400" dirty="0" smtClean="0"/>
              <a:t>5-1,</a:t>
            </a:r>
            <a:r>
              <a:rPr lang="zh-TW" altLang="en-US" sz="2400" dirty="0" smtClean="0"/>
              <a:t>求逆</a:t>
            </a:r>
            <a:r>
              <a:rPr lang="en-US" sz="2400" dirty="0" smtClean="0"/>
              <a:t>z</a:t>
            </a:r>
            <a:r>
              <a:rPr lang="zh-TW" altLang="en-US" sz="2400" dirty="0" smtClean="0"/>
              <a:t>变换可得脉冲响应为：</a:t>
            </a:r>
            <a:endParaRPr lang="en-US" altLang="zh-TW" sz="2400" dirty="0" smtClean="0"/>
          </a:p>
          <a:p>
            <a:pPr algn="l"/>
            <a:endParaRPr lang="en-US" altLang="zh-CN" sz="2400" dirty="0" smtClean="0"/>
          </a:p>
          <a:p>
            <a:pPr algn="l"/>
            <a:r>
              <a:rPr lang="zh-CN" altLang="en-US" sz="2400" dirty="0" smtClean="0"/>
              <a:t>当</a:t>
            </a:r>
            <a:r>
              <a:rPr lang="en-US" sz="2400" dirty="0" smtClean="0"/>
              <a:t>n</a:t>
            </a:r>
            <a:r>
              <a:rPr lang="zh-CN" altLang="en-US" sz="2400" dirty="0" smtClean="0"/>
              <a:t>→∞时，脉冲响应值趋于</a:t>
            </a:r>
            <a:r>
              <a:rPr lang="en-US" sz="2400" dirty="0" smtClean="0"/>
              <a:t>0</a:t>
            </a:r>
            <a:r>
              <a:rPr lang="zh-CN" altLang="en-US" sz="2400" dirty="0" smtClean="0"/>
              <a:t>。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 smtClean="0"/>
              <a:t>该系统的脉冲响应的稳态值也可由其差分方程求得，该系统的差分方程为：</a:t>
            </a:r>
            <a:endParaRPr lang="en-US" altLang="zh-CN" sz="2400" dirty="0" smtClean="0"/>
          </a:p>
          <a:p>
            <a:pPr algn="l">
              <a:lnSpc>
                <a:spcPct val="150000"/>
              </a:lnSpc>
            </a:pPr>
            <a:r>
              <a:rPr lang="zh-CN" altLang="en-US" sz="2400" dirty="0" smtClean="0"/>
              <a:t>由差分方程可推得</a:t>
            </a:r>
            <a:r>
              <a:rPr lang="zh-TW" altLang="en-US" sz="2400" dirty="0" smtClean="0"/>
              <a:t>脉冲响应的稳态值</a:t>
            </a:r>
            <a:r>
              <a:rPr lang="en-US" altLang="zh-TW" sz="2400" dirty="0" err="1" smtClean="0"/>
              <a:t>y</a:t>
            </a:r>
            <a:r>
              <a:rPr lang="en-US" altLang="zh-TW" sz="2400" baseline="-25000" dirty="0" err="1" smtClean="0"/>
              <a:t>ss</a:t>
            </a:r>
            <a:r>
              <a:rPr lang="zh-TW" altLang="en-US" sz="2400" dirty="0" smtClean="0"/>
              <a:t>可由下式求出：</a:t>
            </a:r>
            <a:endParaRPr lang="zh-CN" altLang="en-US" sz="2400" dirty="0" smtClean="0"/>
          </a:p>
          <a:p>
            <a:pPr algn="l">
              <a:lnSpc>
                <a:spcPct val="150000"/>
              </a:lnSpc>
            </a:pPr>
            <a:endParaRPr lang="zh-CN" altLang="en-US" sz="2400" dirty="0" smtClean="0"/>
          </a:p>
          <a:p>
            <a:pPr algn="l"/>
            <a:endParaRPr lang="zh-CN" altLang="en-US" sz="2400" dirty="0" smtClean="0"/>
          </a:p>
          <a:p>
            <a:pPr algn="l"/>
            <a:endParaRPr lang="zh-CN" altLang="en-US" sz="2400" dirty="0"/>
          </a:p>
        </p:txBody>
      </p:sp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2097" name="Object 1"/>
          <p:cNvGraphicFramePr>
            <a:graphicFrameLocks noChangeAspect="1"/>
          </p:cNvGraphicFramePr>
          <p:nvPr/>
        </p:nvGraphicFramePr>
        <p:xfrm>
          <a:off x="2643174" y="928670"/>
          <a:ext cx="3118879" cy="714380"/>
        </p:xfrm>
        <a:graphic>
          <a:graphicData uri="http://schemas.openxmlformats.org/presentationml/2006/ole">
            <p:oleObj spid="_x0000_s132097" name="Equation" r:id="rId3" imgW="1955800" imgH="457200" progId="Equation.DSMT4">
              <p:embed/>
            </p:oleObj>
          </a:graphicData>
        </a:graphic>
      </p:graphicFrame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2099" name="Object 3"/>
          <p:cNvGraphicFramePr>
            <a:graphicFrameLocks noChangeAspect="1"/>
          </p:cNvGraphicFramePr>
          <p:nvPr/>
        </p:nvGraphicFramePr>
        <p:xfrm>
          <a:off x="2857488" y="2071678"/>
          <a:ext cx="3860510" cy="500066"/>
        </p:xfrm>
        <a:graphic>
          <a:graphicData uri="http://schemas.openxmlformats.org/presentationml/2006/ole">
            <p:oleObj spid="_x0000_s132099" name="Equation" r:id="rId4" imgW="2032000" imgH="266700" progId="Equation.DSMT4">
              <p:embed/>
            </p:oleObj>
          </a:graphicData>
        </a:graphic>
      </p:graphicFrame>
      <p:sp>
        <p:nvSpPr>
          <p:cNvPr id="132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2101" name="Object 5"/>
          <p:cNvGraphicFramePr>
            <a:graphicFrameLocks noChangeAspect="1"/>
          </p:cNvGraphicFramePr>
          <p:nvPr/>
        </p:nvGraphicFramePr>
        <p:xfrm>
          <a:off x="2786050" y="3571876"/>
          <a:ext cx="4048153" cy="500066"/>
        </p:xfrm>
        <a:graphic>
          <a:graphicData uri="http://schemas.openxmlformats.org/presentationml/2006/ole">
            <p:oleObj spid="_x0000_s132101" name="Equation" r:id="rId5" imgW="1816100" imgH="228600" progId="Equation.DSMT4">
              <p:embed/>
            </p:oleObj>
          </a:graphicData>
        </a:graphic>
      </p:graphicFrame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2103" name="Object 7"/>
          <p:cNvGraphicFramePr>
            <a:graphicFrameLocks noChangeAspect="1"/>
          </p:cNvGraphicFramePr>
          <p:nvPr/>
        </p:nvGraphicFramePr>
        <p:xfrm>
          <a:off x="3786181" y="4929198"/>
          <a:ext cx="2109369" cy="1000132"/>
        </p:xfrm>
        <a:graphic>
          <a:graphicData uri="http://schemas.openxmlformats.org/presentationml/2006/ole">
            <p:oleObj spid="_x0000_s132103" name="Equation" r:id="rId6" imgW="1104900" imgH="5207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1073" name="Object 1"/>
          <p:cNvGraphicFramePr>
            <a:graphicFrameLocks noChangeAspect="1"/>
          </p:cNvGraphicFramePr>
          <p:nvPr/>
        </p:nvGraphicFramePr>
        <p:xfrm>
          <a:off x="1000100" y="357166"/>
          <a:ext cx="6500826" cy="4887065"/>
        </p:xfrm>
        <a:graphic>
          <a:graphicData uri="http://schemas.openxmlformats.org/presentationml/2006/ole">
            <p:oleObj spid="_x0000_s131073" r:id="rId3" imgW="10713366" imgH="8046343" progId="">
              <p:embed/>
            </p:oleObj>
          </a:graphicData>
        </a:graphic>
      </p:graphicFrame>
      <p:sp>
        <p:nvSpPr>
          <p:cNvPr id="131075" name="Rectangle 3"/>
          <p:cNvSpPr>
            <a:spLocks noChangeArrowheads="1"/>
          </p:cNvSpPr>
          <p:nvPr/>
        </p:nvSpPr>
        <p:spPr bwMode="auto">
          <a:xfrm>
            <a:off x="2786050" y="5500702"/>
            <a:ext cx="29546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图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5-6   </a:t>
            </a:r>
            <a:r>
              <a:rPr kumimoji="0" lang="zh-TW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例</a:t>
            </a:r>
            <a:r>
              <a:rPr kumimoji="0" lang="en-US" altLang="zh-CN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5-19</a:t>
            </a:r>
            <a:r>
              <a:rPr kumimoji="0" lang="zh-TW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的</a:t>
            </a:r>
            <a:r>
              <a:rPr kumimoji="0" lang="zh-CN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脉冲</a:t>
            </a:r>
            <a:r>
              <a:rPr kumimoji="0" lang="zh-TW" altLang="en-US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响应</a:t>
            </a:r>
            <a:endParaRPr kumimoji="0" lang="zh-TW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428604"/>
            <a:ext cx="8072494" cy="5929354"/>
          </a:xfrm>
        </p:spPr>
        <p:txBody>
          <a:bodyPr/>
          <a:lstStyle/>
          <a:p>
            <a:pPr algn="l"/>
            <a:r>
              <a:rPr lang="en-US" sz="2400" dirty="0" smtClean="0"/>
              <a:t>c.</a:t>
            </a:r>
            <a:r>
              <a:rPr lang="zh-TW" altLang="en-US" sz="2400" dirty="0" smtClean="0"/>
              <a:t>阶跃输入的</a:t>
            </a:r>
            <a:r>
              <a:rPr lang="en-US" altLang="zh-TW" sz="2400" dirty="0" smtClean="0"/>
              <a:t>z</a:t>
            </a:r>
            <a:r>
              <a:rPr lang="zh-TW" altLang="en-US" sz="2400" dirty="0" smtClean="0"/>
              <a:t>变换为</a:t>
            </a:r>
            <a:r>
              <a:rPr lang="en-US" altLang="zh-TW" sz="2400" dirty="0" smtClean="0"/>
              <a:t>X(z) = z/(z- 1),</a:t>
            </a:r>
            <a:r>
              <a:rPr lang="zh-TW" altLang="en-US" sz="2400" dirty="0" smtClean="0"/>
              <a:t>输出为：</a:t>
            </a:r>
            <a:endParaRPr lang="en-US" altLang="zh-TW" sz="2400" dirty="0" smtClean="0"/>
          </a:p>
          <a:p>
            <a:pPr algn="l"/>
            <a:endParaRPr lang="en-US" altLang="zh-CN" sz="2400" dirty="0" smtClean="0"/>
          </a:p>
          <a:p>
            <a:pPr algn="l"/>
            <a:endParaRPr lang="en-US" altLang="zh-CN" sz="2400" dirty="0" smtClean="0"/>
          </a:p>
          <a:p>
            <a:pPr algn="l"/>
            <a:endParaRPr lang="en-US" altLang="zh-CN" sz="2400" dirty="0" smtClean="0"/>
          </a:p>
          <a:p>
            <a:pPr algn="l"/>
            <a:endParaRPr lang="en-US" altLang="zh-CN" sz="2400" dirty="0" smtClean="0"/>
          </a:p>
          <a:p>
            <a:pPr algn="l"/>
            <a:endParaRPr lang="en-US" altLang="zh-CN" sz="2400" dirty="0" smtClean="0"/>
          </a:p>
          <a:p>
            <a:pPr algn="l"/>
            <a:endParaRPr lang="en-US" altLang="zh-CN" sz="2400" dirty="0" smtClean="0"/>
          </a:p>
          <a:p>
            <a:pPr algn="l"/>
            <a:r>
              <a:rPr lang="zh-TW" altLang="en-US" sz="2400" dirty="0" smtClean="0"/>
              <a:t>求逆</a:t>
            </a:r>
            <a:r>
              <a:rPr lang="en-US" sz="2400" dirty="0" smtClean="0"/>
              <a:t>z</a:t>
            </a:r>
            <a:r>
              <a:rPr lang="zh-TW" altLang="en-US" sz="2400" dirty="0" smtClean="0"/>
              <a:t>变换可得阶跃响应为</a:t>
            </a:r>
            <a:r>
              <a:rPr lang="en-US" altLang="zh-TW" sz="2400" dirty="0" smtClean="0"/>
              <a:t>:</a:t>
            </a:r>
          </a:p>
          <a:p>
            <a:pPr algn="l"/>
            <a:endParaRPr lang="en-US" altLang="zh-CN" sz="2400" dirty="0" smtClean="0"/>
          </a:p>
          <a:p>
            <a:pPr algn="l"/>
            <a:endParaRPr lang="en-US" altLang="zh-CN" sz="2400" dirty="0" smtClean="0"/>
          </a:p>
          <a:p>
            <a:pPr algn="l"/>
            <a:r>
              <a:rPr lang="zh-TW" altLang="en-US" sz="2400" dirty="0" smtClean="0"/>
              <a:t>可知阶跃响应最终稳定在常数值</a:t>
            </a:r>
            <a:r>
              <a:rPr lang="en-US" altLang="zh-TW" sz="2400" dirty="0" smtClean="0"/>
              <a:t>2.8</a:t>
            </a:r>
            <a:r>
              <a:rPr lang="zh-CN" altLang="en-US" sz="2400" dirty="0" smtClean="0"/>
              <a:t>附近，</a:t>
            </a:r>
            <a:r>
              <a:rPr lang="zh-TW" altLang="en-US" sz="2400" dirty="0" smtClean="0"/>
              <a:t>阶跃响应如图</a:t>
            </a:r>
            <a:r>
              <a:rPr lang="en-US" sz="2400" dirty="0" smtClean="0"/>
              <a:t>5-7</a:t>
            </a:r>
            <a:r>
              <a:rPr lang="zh-CN" altLang="en-US" sz="2400" dirty="0" smtClean="0"/>
              <a:t>所示。</a:t>
            </a:r>
          </a:p>
          <a:p>
            <a:endParaRPr lang="zh-CN" altLang="en-US" sz="2400" dirty="0"/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0049" name="Object 1"/>
          <p:cNvGraphicFramePr>
            <a:graphicFrameLocks noChangeAspect="1"/>
          </p:cNvGraphicFramePr>
          <p:nvPr/>
        </p:nvGraphicFramePr>
        <p:xfrm>
          <a:off x="2714612" y="1071546"/>
          <a:ext cx="2913276" cy="571504"/>
        </p:xfrm>
        <a:graphic>
          <a:graphicData uri="http://schemas.openxmlformats.org/presentationml/2006/ole">
            <p:oleObj spid="_x0000_s130049" name="Equation" r:id="rId3" imgW="2311400" imgH="457200" progId="Equation.DSMT4">
              <p:embed/>
            </p:oleObj>
          </a:graphicData>
        </a:graphic>
      </p:graphicFrame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0051" name="Object 3"/>
          <p:cNvGraphicFramePr>
            <a:graphicFrameLocks noChangeAspect="1"/>
          </p:cNvGraphicFramePr>
          <p:nvPr/>
        </p:nvGraphicFramePr>
        <p:xfrm>
          <a:off x="3252788" y="1785938"/>
          <a:ext cx="4670425" cy="714375"/>
        </p:xfrm>
        <a:graphic>
          <a:graphicData uri="http://schemas.openxmlformats.org/presentationml/2006/ole">
            <p:oleObj spid="_x0000_s130051" name="Equation" r:id="rId4" imgW="3136680" imgH="482400" progId="Equation.DSMT4">
              <p:embed/>
            </p:oleObj>
          </a:graphicData>
        </a:graphic>
      </p:graphicFrame>
      <p:sp>
        <p:nvSpPr>
          <p:cNvPr id="130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0053" name="Object 5"/>
          <p:cNvGraphicFramePr>
            <a:graphicFrameLocks noChangeAspect="1"/>
          </p:cNvGraphicFramePr>
          <p:nvPr/>
        </p:nvGraphicFramePr>
        <p:xfrm>
          <a:off x="3241675" y="2714625"/>
          <a:ext cx="4745038" cy="714375"/>
        </p:xfrm>
        <a:graphic>
          <a:graphicData uri="http://schemas.openxmlformats.org/presentationml/2006/ole">
            <p:oleObj spid="_x0000_s130053" name="Equation" r:id="rId5" imgW="3263760" imgH="495000" progId="Equation.DSMT4">
              <p:embed/>
            </p:oleObj>
          </a:graphicData>
        </a:graphic>
      </p:graphicFrame>
      <p:sp>
        <p:nvSpPr>
          <p:cNvPr id="1300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0055" name="Object 7"/>
          <p:cNvGraphicFramePr>
            <a:graphicFrameLocks noChangeAspect="1"/>
          </p:cNvGraphicFramePr>
          <p:nvPr/>
        </p:nvGraphicFramePr>
        <p:xfrm>
          <a:off x="2857487" y="4214818"/>
          <a:ext cx="5539193" cy="428628"/>
        </p:xfrm>
        <a:graphic>
          <a:graphicData uri="http://schemas.openxmlformats.org/presentationml/2006/ole">
            <p:oleObj spid="_x0000_s130055" name="Equation" r:id="rId6" imgW="3505200" imgH="2667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7217" name="Object 1"/>
          <p:cNvGraphicFramePr>
            <a:graphicFrameLocks noChangeAspect="1"/>
          </p:cNvGraphicFramePr>
          <p:nvPr/>
        </p:nvGraphicFramePr>
        <p:xfrm>
          <a:off x="1357290" y="428604"/>
          <a:ext cx="6367550" cy="4786346"/>
        </p:xfrm>
        <a:graphic>
          <a:graphicData uri="http://schemas.openxmlformats.org/presentationml/2006/ole">
            <p:oleObj spid="_x0000_s137217" r:id="rId3" imgW="10713366" imgH="8046343" progId="">
              <p:embed/>
            </p:oleObj>
          </a:graphicData>
        </a:graphic>
      </p:graphicFrame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2928926" y="5357826"/>
            <a:ext cx="32367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286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图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5-7 </a:t>
            </a:r>
            <a:r>
              <a:rPr kumimoji="0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例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5-19</a:t>
            </a:r>
            <a:r>
              <a:rPr kumimoji="0" lang="zh-TW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黑体" pitchFamily="49" charset="-122"/>
                <a:ea typeface="黑体" pitchFamily="49" charset="-122"/>
                <a:cs typeface="宋体" pitchFamily="2" charset="-122"/>
              </a:rPr>
              <a:t>的阶跃响应</a:t>
            </a:r>
            <a:endParaRPr kumimoji="0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85786" y="571480"/>
            <a:ext cx="6858000" cy="1655762"/>
          </a:xfrm>
        </p:spPr>
        <p:txBody>
          <a:bodyPr/>
          <a:lstStyle/>
          <a:p>
            <a:pPr algn="l"/>
            <a:r>
              <a:rPr lang="zh-CN" altLang="en-US" sz="2400" dirty="0" smtClean="0"/>
              <a:t>由差分方程可推得</a:t>
            </a:r>
            <a:r>
              <a:rPr lang="zh-TW" altLang="en-US" sz="2400" dirty="0" smtClean="0"/>
              <a:t>阶跃响应的稳态值 可由下式求出：</a:t>
            </a:r>
            <a:endParaRPr lang="zh-CN" altLang="en-US" sz="2400" dirty="0" smtClean="0"/>
          </a:p>
          <a:p>
            <a:endParaRPr lang="zh-CN" altLang="en-US" dirty="0"/>
          </a:p>
        </p:txBody>
      </p:sp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8001" name="Object 1"/>
          <p:cNvGraphicFramePr>
            <a:graphicFrameLocks noChangeAspect="1"/>
          </p:cNvGraphicFramePr>
          <p:nvPr/>
        </p:nvGraphicFramePr>
        <p:xfrm>
          <a:off x="2786049" y="1714488"/>
          <a:ext cx="3152490" cy="1285884"/>
        </p:xfrm>
        <a:graphic>
          <a:graphicData uri="http://schemas.openxmlformats.org/presentationml/2006/ole">
            <p:oleObj spid="_x0000_s136194" name="Equation" r:id="rId3" imgW="1777229" imgH="723586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500042"/>
            <a:ext cx="8229600" cy="5715040"/>
          </a:xfrm>
        </p:spPr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zh-TW" altLang="en-US" sz="2800" b="1" dirty="0" smtClean="0">
                <a:solidFill>
                  <a:srgbClr val="FF0000"/>
                </a:solidFill>
              </a:rPr>
              <a:t>二阶数字系统的稳定性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2800" b="1" dirty="0" smtClean="0">
                <a:solidFill>
                  <a:srgbClr val="FF0000"/>
                </a:solidFill>
              </a:rPr>
              <a:t>  </a:t>
            </a:r>
            <a:r>
              <a:rPr lang="zh-CN" altLang="en-US" sz="2400" b="1" dirty="0" smtClean="0"/>
              <a:t>设</a:t>
            </a:r>
            <a:r>
              <a:rPr lang="zh-TW" altLang="en-US" sz="2400" dirty="0" smtClean="0"/>
              <a:t>简单二阶系统的</a:t>
            </a:r>
            <a:r>
              <a:rPr lang="zh-CN" altLang="en-US" sz="2400" dirty="0" smtClean="0"/>
              <a:t>传递</a:t>
            </a:r>
            <a:r>
              <a:rPr lang="zh-TW" altLang="en-US" sz="2400" dirty="0" smtClean="0"/>
              <a:t>函数为：</a:t>
            </a:r>
            <a:endParaRPr lang="en-US" altLang="zh-TW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要求</a:t>
            </a:r>
            <a:r>
              <a:rPr lang="en-US" altLang="zh-CN" sz="2400" dirty="0" smtClean="0"/>
              <a:t>|p</a:t>
            </a:r>
            <a:r>
              <a:rPr lang="en-US" altLang="zh-CN" sz="2400" baseline="-25000" dirty="0" smtClean="0"/>
              <a:t>1</a:t>
            </a:r>
            <a:r>
              <a:rPr lang="en-US" altLang="zh-CN" sz="2400" dirty="0" smtClean="0"/>
              <a:t>|&lt;1,|p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|&lt;1</a:t>
            </a:r>
          </a:p>
          <a:p>
            <a:pPr>
              <a:buNone/>
            </a:pPr>
            <a:r>
              <a:rPr lang="zh-CN" altLang="en-US" sz="2400" dirty="0" smtClean="0"/>
              <a:t>该</a:t>
            </a:r>
            <a:r>
              <a:rPr lang="zh-TW" altLang="en-US" sz="2400" dirty="0" smtClean="0"/>
              <a:t>二阶系统的差分方程为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endParaRPr lang="en-US" altLang="zh-CN" sz="2400" dirty="0" smtClean="0"/>
          </a:p>
          <a:p>
            <a:pPr>
              <a:buNone/>
            </a:pPr>
            <a:r>
              <a:rPr lang="zh-CN" altLang="en-US" sz="2400" dirty="0" smtClean="0"/>
              <a:t>令</a:t>
            </a:r>
            <a:r>
              <a:rPr lang="el-GR" altLang="zh-CN" sz="2400" dirty="0" smtClean="0">
                <a:ea typeface="宋体"/>
              </a:rPr>
              <a:t>α</a:t>
            </a:r>
            <a:r>
              <a:rPr lang="en-US" altLang="zh-CN" sz="2400" dirty="0" smtClean="0">
                <a:ea typeface="宋体"/>
              </a:rPr>
              <a:t>=-(p</a:t>
            </a:r>
            <a:r>
              <a:rPr lang="en-US" altLang="zh-CN" sz="2400" baseline="-25000" dirty="0" smtClean="0">
                <a:ea typeface="宋体"/>
              </a:rPr>
              <a:t>1</a:t>
            </a:r>
            <a:r>
              <a:rPr lang="en-US" altLang="zh-CN" sz="2400" dirty="0" smtClean="0">
                <a:ea typeface="宋体"/>
              </a:rPr>
              <a:t>+p</a:t>
            </a:r>
            <a:r>
              <a:rPr lang="en-US" altLang="zh-CN" sz="2400" baseline="-25000" dirty="0" smtClean="0">
                <a:ea typeface="宋体"/>
              </a:rPr>
              <a:t>2</a:t>
            </a:r>
            <a:r>
              <a:rPr lang="en-US" altLang="zh-CN" sz="2400" dirty="0" smtClean="0">
                <a:ea typeface="宋体"/>
              </a:rPr>
              <a:t>),</a:t>
            </a:r>
            <a:r>
              <a:rPr lang="el-GR" altLang="zh-CN" sz="2400" dirty="0" smtClean="0">
                <a:ea typeface="宋体"/>
              </a:rPr>
              <a:t>β</a:t>
            </a:r>
            <a:r>
              <a:rPr lang="en-US" altLang="zh-CN" sz="2400" dirty="0" smtClean="0">
                <a:ea typeface="宋体"/>
              </a:rPr>
              <a:t>=p</a:t>
            </a:r>
            <a:r>
              <a:rPr lang="en-US" altLang="zh-CN" sz="2400" baseline="-25000" dirty="0" smtClean="0">
                <a:ea typeface="宋体"/>
              </a:rPr>
              <a:t>1</a:t>
            </a:r>
            <a:r>
              <a:rPr lang="en-US" altLang="zh-CN" sz="2400" dirty="0" smtClean="0">
                <a:ea typeface="宋体"/>
              </a:rPr>
              <a:t>p</a:t>
            </a:r>
            <a:r>
              <a:rPr lang="en-US" altLang="zh-CN" sz="2400" baseline="-25000" dirty="0" smtClean="0">
                <a:ea typeface="宋体"/>
              </a:rPr>
              <a:t>2</a:t>
            </a:r>
            <a:endParaRPr lang="zh-CN" altLang="en-US" sz="2400" baseline="-25000" dirty="0" smtClean="0"/>
          </a:p>
          <a:p>
            <a:pPr>
              <a:buNone/>
            </a:pPr>
            <a:endParaRPr lang="zh-CN" altLang="en-US" sz="2400" dirty="0"/>
          </a:p>
        </p:txBody>
      </p:sp>
      <p:sp>
        <p:nvSpPr>
          <p:cNvPr id="1382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8241" name="Object 1"/>
          <p:cNvGraphicFramePr>
            <a:graphicFrameLocks noChangeAspect="1"/>
          </p:cNvGraphicFramePr>
          <p:nvPr/>
        </p:nvGraphicFramePr>
        <p:xfrm>
          <a:off x="2857487" y="1785926"/>
          <a:ext cx="1993619" cy="571504"/>
        </p:xfrm>
        <a:graphic>
          <a:graphicData uri="http://schemas.openxmlformats.org/presentationml/2006/ole">
            <p:oleObj spid="_x0000_s138241" name="Equation" r:id="rId3" imgW="1726451" imgH="495085" progId="Equation.DSMT4">
              <p:embed/>
            </p:oleObj>
          </a:graphicData>
        </a:graphic>
      </p:graphicFrame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8243" name="Object 3"/>
          <p:cNvGraphicFramePr>
            <a:graphicFrameLocks noChangeAspect="1"/>
          </p:cNvGraphicFramePr>
          <p:nvPr/>
        </p:nvGraphicFramePr>
        <p:xfrm>
          <a:off x="2357422" y="3929066"/>
          <a:ext cx="6038064" cy="428628"/>
        </p:xfrm>
        <a:graphic>
          <a:graphicData uri="http://schemas.openxmlformats.org/presentationml/2006/ole">
            <p:oleObj spid="_x0000_s138243" name="Equation" r:id="rId4" imgW="3492500" imgH="241300" progId="Equation.DSMT4">
              <p:embed/>
            </p:oleObj>
          </a:graphicData>
        </a:graphic>
      </p:graphicFrame>
      <p:sp>
        <p:nvSpPr>
          <p:cNvPr id="13824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8245" name="Object 5"/>
          <p:cNvGraphicFramePr>
            <a:graphicFrameLocks noChangeAspect="1"/>
          </p:cNvGraphicFramePr>
          <p:nvPr/>
        </p:nvGraphicFramePr>
        <p:xfrm>
          <a:off x="2571736" y="5357826"/>
          <a:ext cx="5286412" cy="428628"/>
        </p:xfrm>
        <a:graphic>
          <a:graphicData uri="http://schemas.openxmlformats.org/presentationml/2006/ole">
            <p:oleObj spid="_x0000_s138245" name="Equation" r:id="rId5" imgW="2755900" imgH="2286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64291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zh-TW" altLang="en-US" sz="2400" dirty="0" smtClean="0"/>
              <a:t>二阶系统阶跃响应的稳态值</a:t>
            </a:r>
            <a:r>
              <a:rPr lang="en-US" altLang="zh-TW" sz="2400" dirty="0" err="1" smtClean="0"/>
              <a:t>y</a:t>
            </a:r>
            <a:r>
              <a:rPr lang="en-US" altLang="zh-TW" sz="2400" baseline="-25000" dirty="0" err="1" smtClean="0"/>
              <a:t>ss</a:t>
            </a:r>
            <a:r>
              <a:rPr lang="zh-TW" altLang="en-US" sz="2400" baseline="-25000" dirty="0" smtClean="0"/>
              <a:t> </a:t>
            </a:r>
            <a:r>
              <a:rPr lang="zh-TW" altLang="en-US" sz="2400" dirty="0" smtClean="0"/>
              <a:t>可由下式求出：</a:t>
            </a:r>
            <a:endParaRPr lang="zh-CN" altLang="en-US" sz="2400" dirty="0"/>
          </a:p>
        </p:txBody>
      </p:sp>
      <p:sp>
        <p:nvSpPr>
          <p:cNvPr id="1392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9265" name="Object 1"/>
          <p:cNvGraphicFramePr>
            <a:graphicFrameLocks noChangeAspect="1"/>
          </p:cNvGraphicFramePr>
          <p:nvPr/>
        </p:nvGraphicFramePr>
        <p:xfrm>
          <a:off x="2786050" y="1214422"/>
          <a:ext cx="3120412" cy="500066"/>
        </p:xfrm>
        <a:graphic>
          <a:graphicData uri="http://schemas.openxmlformats.org/presentationml/2006/ole">
            <p:oleObj spid="_x0000_s139265" name="Equation" r:id="rId3" imgW="1485900" imgH="241300" progId="Equation.DSMT4">
              <p:embed/>
            </p:oleObj>
          </a:graphicData>
        </a:graphic>
      </p:graphicFrame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9267" name="Object 3"/>
          <p:cNvGraphicFramePr>
            <a:graphicFrameLocks noChangeAspect="1"/>
          </p:cNvGraphicFramePr>
          <p:nvPr/>
        </p:nvGraphicFramePr>
        <p:xfrm>
          <a:off x="3500430" y="2000240"/>
          <a:ext cx="2341924" cy="928694"/>
        </p:xfrm>
        <a:graphic>
          <a:graphicData uri="http://schemas.openxmlformats.org/presentationml/2006/ole">
            <p:oleObj spid="_x0000_s139267" name="Equation" r:id="rId4" imgW="1218671" imgH="482391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/>
          </p:cNvSpPr>
          <p:nvPr>
            <p:ph idx="1"/>
          </p:nvPr>
        </p:nvSpPr>
        <p:spPr>
          <a:xfrm>
            <a:off x="323850" y="457200"/>
            <a:ext cx="8210550" cy="3505200"/>
          </a:xfrm>
          <a:ln/>
        </p:spPr>
        <p:txBody>
          <a:bodyPr wrap="square" lIns="91440" tIns="45720" rIns="91440" bIns="45720" anchor="t" anchorCtr="0"/>
          <a:lstStyle/>
          <a:p>
            <a:pPr>
              <a:buNone/>
            </a:pPr>
            <a:r>
              <a:rPr lang="zh-CN" altLang="en-US" sz="2400" b="1" dirty="0">
                <a:solidFill>
                  <a:srgbClr val="990000"/>
                </a:solidFill>
                <a:latin typeface="Tahoma" panose="020B0604030504040204" pitchFamily="34" charset="0"/>
              </a:rPr>
              <a:t>例 </a:t>
            </a:r>
            <a:r>
              <a:rPr lang="en-US" altLang="zh-CN" sz="2400" b="1" dirty="0">
                <a:solidFill>
                  <a:srgbClr val="990000"/>
                </a:solidFill>
                <a:latin typeface="Tahoma" panose="020B0604030504040204" pitchFamily="34" charset="0"/>
              </a:rPr>
              <a:t>5.1  </a:t>
            </a:r>
            <a:r>
              <a:rPr lang="zh-CN" altLang="en-US" sz="2400" b="1" dirty="0">
                <a:solidFill>
                  <a:srgbClr val="990000"/>
                </a:solidFill>
                <a:latin typeface="Tahoma" panose="020B0604030504040204" pitchFamily="34" charset="0"/>
              </a:rPr>
              <a:t>计算序列 </a:t>
            </a:r>
            <a:r>
              <a:rPr lang="en-US" altLang="zh-CN" sz="2400" b="1" dirty="0">
                <a:solidFill>
                  <a:srgbClr val="990000"/>
                </a:solidFill>
                <a:cs typeface="Arial" panose="020B0604020202020204" pitchFamily="34" charset="0"/>
              </a:rPr>
              <a:t>x[n] = δ[n] </a:t>
            </a:r>
            <a:r>
              <a:rPr lang="zh-CN" altLang="en-US" sz="2400" b="1" dirty="0">
                <a:solidFill>
                  <a:srgbClr val="990000"/>
                </a:solidFill>
                <a:latin typeface="Tahoma" panose="020B0604030504040204" pitchFamily="34" charset="0"/>
              </a:rPr>
              <a:t>的 </a:t>
            </a:r>
            <a:r>
              <a:rPr lang="en-US" altLang="zh-CN" sz="2400" b="1" dirty="0">
                <a:solidFill>
                  <a:srgbClr val="990000"/>
                </a:solidFill>
                <a:latin typeface="Tahoma" panose="020B0604030504040204" pitchFamily="34" charset="0"/>
              </a:rPr>
              <a:t>z </a:t>
            </a:r>
            <a:r>
              <a:rPr lang="zh-CN" altLang="en-US" sz="2400" b="1" dirty="0">
                <a:solidFill>
                  <a:srgbClr val="990000"/>
                </a:solidFill>
                <a:latin typeface="Tahoma" panose="020B0604030504040204" pitchFamily="34" charset="0"/>
              </a:rPr>
              <a:t>变换 </a:t>
            </a:r>
            <a:r>
              <a:rPr lang="en-US" altLang="zh-CN" sz="2400" b="1" dirty="0">
                <a:solidFill>
                  <a:srgbClr val="990000"/>
                </a:solidFill>
                <a:latin typeface="Tahoma" panose="020B0604030504040204" pitchFamily="34" charset="0"/>
              </a:rPr>
              <a:t>X(z)</a:t>
            </a:r>
            <a:r>
              <a:rPr lang="zh-CN" altLang="en-US" sz="2400" b="1" dirty="0">
                <a:solidFill>
                  <a:srgbClr val="990000"/>
                </a:solidFill>
                <a:latin typeface="Tahoma" panose="020B0604030504040204" pitchFamily="34" charset="0"/>
              </a:rPr>
              <a:t>。</a:t>
            </a:r>
          </a:p>
          <a:p>
            <a:pPr>
              <a:buNone/>
            </a:pPr>
            <a:endParaRPr lang="zh-CN" altLang="en-US" sz="2400" b="1" dirty="0">
              <a:latin typeface="Tahoma" panose="020B0604030504040204" pitchFamily="34" charset="0"/>
            </a:endParaRPr>
          </a:p>
          <a:p>
            <a:pPr>
              <a:buNone/>
            </a:pPr>
            <a:endParaRPr lang="zh-CN" altLang="en-US" sz="2400" b="1" dirty="0">
              <a:latin typeface="Tahoma" panose="020B0604030504040204" pitchFamily="34" charset="0"/>
            </a:endParaRPr>
          </a:p>
          <a:p>
            <a:pPr>
              <a:buNone/>
            </a:pPr>
            <a:endParaRPr lang="zh-CN" altLang="en-US" sz="2400" b="1" dirty="0">
              <a:latin typeface="Tahoma" panose="020B0604030504040204" pitchFamily="34" charset="0"/>
            </a:endParaRPr>
          </a:p>
          <a:p>
            <a:pPr>
              <a:buNone/>
            </a:pPr>
            <a:endParaRPr lang="zh-CN" altLang="en-US" sz="2400" b="1" dirty="0">
              <a:latin typeface="Tahoma" panose="020B0604030504040204" pitchFamily="34" charset="0"/>
            </a:endParaRPr>
          </a:p>
          <a:p>
            <a:pPr>
              <a:buNone/>
            </a:pPr>
            <a:endParaRPr lang="zh-CN" altLang="en-US" sz="2400" b="1" dirty="0">
              <a:latin typeface="Tahoma" panose="020B0604030504040204" pitchFamily="34" charset="0"/>
            </a:endParaRPr>
          </a:p>
          <a:p>
            <a:pPr>
              <a:buNone/>
            </a:pPr>
            <a:endParaRPr lang="zh-CN" altLang="en-US" sz="2400" b="1" dirty="0">
              <a:latin typeface="Tahoma" panose="020B0604030504040204" pitchFamily="34" charset="0"/>
            </a:endParaRPr>
          </a:p>
          <a:p>
            <a:pPr>
              <a:buNone/>
            </a:pPr>
            <a:endParaRPr lang="zh-CN" altLang="en-US" sz="2400" b="1" dirty="0">
              <a:latin typeface="Tahoma" panose="020B0604030504040204" pitchFamily="34" charset="0"/>
            </a:endParaRPr>
          </a:p>
          <a:p>
            <a:pPr>
              <a:buNone/>
            </a:pPr>
            <a:endParaRPr lang="en-US" altLang="zh-CN" sz="2400" b="1" dirty="0">
              <a:latin typeface="Tahoma" panose="020B0604030504040204" pitchFamily="34" charset="0"/>
            </a:endParaRP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46088" y="1042988"/>
            <a:ext cx="8677275" cy="184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解：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信号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δ[n]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只在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n=0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处有非零值，因此：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Z{x[n]} = X(z) = </a:t>
            </a: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Batang" panose="02030600000101010101" pitchFamily="18" charset="-127"/>
                <a:cs typeface="+mn-cs"/>
              </a:rPr>
              <a:t>∑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δ[n]z</a:t>
            </a:r>
            <a:r>
              <a:rPr kumimoji="1" lang="en-US" altLang="zh-CN" sz="24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-n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= δ[0] =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此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z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变换对所有的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z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值都有定义，故其收敛为整个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z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平面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9220" name="Text Box 4"/>
          <p:cNvSpPr txBox="1"/>
          <p:nvPr/>
        </p:nvSpPr>
        <p:spPr>
          <a:xfrm>
            <a:off x="3203575" y="1473200"/>
            <a:ext cx="1371600" cy="11509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Batang" panose="02030600000101010101" pitchFamily="18" charset="-127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∞</a:t>
            </a:r>
          </a:p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n=0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1" name="Text Box 5"/>
          <p:cNvSpPr txBox="1"/>
          <p:nvPr/>
        </p:nvSpPr>
        <p:spPr>
          <a:xfrm>
            <a:off x="323850" y="3429000"/>
            <a:ext cx="80010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 </a:t>
            </a:r>
            <a:r>
              <a:rPr lang="en-US" altLang="zh-CN" sz="2400" b="1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en-US" altLang="zh-CN" sz="2400" b="1" dirty="0">
                <a:solidFill>
                  <a:srgbClr val="990000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.2 </a:t>
            </a:r>
            <a:r>
              <a:rPr lang="zh-CN" altLang="en-US" sz="2400" b="1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计算序列 </a:t>
            </a:r>
            <a:r>
              <a:rPr lang="en-US" altLang="zh-CN" sz="2400" b="1" dirty="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x[n] = δ[n-1] </a:t>
            </a:r>
            <a:r>
              <a:rPr lang="zh-CN" altLang="en-US" sz="2400" b="1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b="1" dirty="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99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z </a:t>
            </a:r>
            <a:r>
              <a:rPr lang="zh-CN" altLang="en-US" sz="2400" b="1" dirty="0">
                <a:solidFill>
                  <a:srgbClr val="99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变换。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95605" y="4077335"/>
            <a:ext cx="8316913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解：信号只在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n=1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一个地方有非零值，因此：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Z{x[n]} = X(z) = </a:t>
            </a:r>
            <a:r>
              <a:rPr kumimoji="1" lang="en-US" altLang="zh-CN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∑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δ[n-1]z</a:t>
            </a:r>
            <a:r>
              <a:rPr kumimoji="1" lang="en-US" altLang="zh-CN" sz="24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-n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δ[0]z</a:t>
            </a:r>
            <a:r>
              <a:rPr kumimoji="1" lang="en-US" altLang="zh-CN" sz="24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-1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z</a:t>
            </a:r>
            <a:r>
              <a:rPr kumimoji="1" lang="en-US" altLang="zh-CN" sz="2400" b="1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-1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除了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z=0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外其余的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都有意义，因此其收敛域为 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z≠0</a:t>
            </a:r>
            <a:r>
              <a:rPr kumimoji="1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整个平面。</a:t>
            </a:r>
          </a:p>
        </p:txBody>
      </p:sp>
      <p:sp>
        <p:nvSpPr>
          <p:cNvPr id="9223" name="Text Box 7"/>
          <p:cNvSpPr txBox="1"/>
          <p:nvPr/>
        </p:nvSpPr>
        <p:spPr>
          <a:xfrm>
            <a:off x="2627948" y="4428808"/>
            <a:ext cx="1371600" cy="11509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Batang" panose="02030600000101010101" pitchFamily="18" charset="-127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∞</a:t>
            </a:r>
          </a:p>
          <a:p>
            <a:pPr eaLnBrk="0" hangingPunct="0"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Batang" panose="02030600000101010101" pitchFamily="18" charset="-127"/>
              </a:rPr>
              <a:t>n=0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20" grpId="0"/>
      <p:bldP spid="9221" grpId="0"/>
      <p:bldP spid="9222" grpId="0" bldLvl="0" animBg="1"/>
      <p:bldP spid="922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/>
          </p:cNvSpPr>
          <p:nvPr>
            <p:ph idx="1"/>
          </p:nvPr>
        </p:nvSpPr>
        <p:spPr>
          <a:xfrm>
            <a:off x="107950" y="101600"/>
            <a:ext cx="8439150" cy="1898640"/>
          </a:xfrm>
          <a:ln/>
        </p:spPr>
        <p:txBody>
          <a:bodyPr wrap="square" lIns="91440" tIns="45720" rIns="91440" bIns="45720" anchor="t" anchorCtr="0"/>
          <a:lstStyle/>
          <a:p>
            <a:pPr>
              <a:lnSpc>
                <a:spcPct val="150000"/>
              </a:lnSpc>
              <a:buNone/>
            </a:pPr>
            <a:r>
              <a:rPr lang="zh-CN" altLang="en-US" sz="2400" b="1" dirty="0" smtClean="0">
                <a:solidFill>
                  <a:srgbClr val="C00000"/>
                </a:solidFill>
                <a:latin typeface="Tahoma" panose="020B0604030504040204" pitchFamily="34" charset="0"/>
              </a:rPr>
              <a:t>例  二阶系统</a:t>
            </a:r>
            <a:r>
              <a:rPr lang="zh-CN" altLang="en-US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极点为 </a:t>
            </a:r>
            <a:r>
              <a:rPr lang="en-US" altLang="zh-CN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z=0.7±j0.8</a:t>
            </a:r>
            <a:r>
              <a:rPr lang="zh-CN" altLang="en-US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，无零点，增益为</a:t>
            </a:r>
            <a:r>
              <a:rPr lang="en-US" altLang="zh-CN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。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       </a:t>
            </a:r>
            <a:r>
              <a:rPr lang="en-US" altLang="zh-CN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a.  </a:t>
            </a:r>
            <a:r>
              <a:rPr lang="zh-CN" altLang="en-US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系统是否稳定？</a:t>
            </a:r>
          </a:p>
          <a:p>
            <a:pPr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       </a:t>
            </a:r>
            <a:r>
              <a:rPr lang="en-US" altLang="zh-CN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b.  </a:t>
            </a:r>
            <a:r>
              <a:rPr lang="zh-CN" altLang="en-US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求系统</a:t>
            </a:r>
            <a:r>
              <a:rPr lang="zh-CN" altLang="en-US" sz="2400" b="1" dirty="0" smtClean="0">
                <a:solidFill>
                  <a:srgbClr val="C00000"/>
                </a:solidFill>
                <a:latin typeface="Tahoma" panose="020B0604030504040204" pitchFamily="34" charset="0"/>
              </a:rPr>
              <a:t>的传递函数</a:t>
            </a:r>
            <a:r>
              <a:rPr lang="zh-CN" altLang="en-US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。</a:t>
            </a:r>
          </a:p>
        </p:txBody>
      </p:sp>
      <p:sp>
        <p:nvSpPr>
          <p:cNvPr id="72706" name="Text Box 4"/>
          <p:cNvSpPr txBox="1"/>
          <p:nvPr/>
        </p:nvSpPr>
        <p:spPr>
          <a:xfrm>
            <a:off x="327025" y="1992313"/>
            <a:ext cx="8001000" cy="2124075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a.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极点模值</a:t>
            </a:r>
            <a:r>
              <a:rPr lang="en-US" altLang="zh-CN" sz="2400" b="1" dirty="0">
                <a:latin typeface="黑体" panose="02010609060101010101" pitchFamily="49" charset="-122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或到原点的距离</a:t>
            </a:r>
            <a:r>
              <a:rPr lang="en-US" altLang="zh-CN" sz="2400" b="1" dirty="0">
                <a:latin typeface="黑体" panose="02010609060101010101" pitchFamily="49" charset="-122"/>
                <a:ea typeface="宋体" panose="02010600030101010101" pitchFamily="2" charset="-122"/>
              </a:rPr>
              <a:t>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：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         </a:t>
            </a:r>
            <a:r>
              <a:rPr lang="zh-CN" altLang="en-US" sz="2400" b="1" dirty="0">
                <a:latin typeface="Tahoma" panose="020B0604030504040204" pitchFamily="34" charset="0"/>
                <a:ea typeface="Batang" panose="02030600000101010101" pitchFamily="18" charset="-127"/>
              </a:rPr>
              <a:t>√</a:t>
            </a:r>
            <a:r>
              <a:rPr lang="en-US" altLang="zh-CN" sz="2400" b="1" dirty="0">
                <a:latin typeface="Tahoma" panose="020B0604030504040204" pitchFamily="34" charset="0"/>
                <a:ea typeface="Batang" panose="02030600000101010101" pitchFamily="18" charset="-127"/>
              </a:rPr>
              <a:t>0.7</a:t>
            </a:r>
            <a:r>
              <a:rPr lang="en-US" altLang="zh-CN" sz="2400" b="1" baseline="30000" dirty="0">
                <a:latin typeface="Tahoma" panose="020B0604030504040204" pitchFamily="34" charset="0"/>
                <a:ea typeface="Batang" panose="02030600000101010101" pitchFamily="18" charset="-127"/>
              </a:rPr>
              <a:t>2</a:t>
            </a:r>
            <a:r>
              <a:rPr lang="en-US" altLang="zh-CN" sz="2400" b="1" dirty="0">
                <a:latin typeface="Tahoma" panose="020B0604030504040204" pitchFamily="34" charset="0"/>
                <a:ea typeface="Batang" panose="02030600000101010101" pitchFamily="18" charset="-127"/>
              </a:rPr>
              <a:t> + 0.8</a:t>
            </a:r>
            <a:r>
              <a:rPr lang="en-US" altLang="zh-CN" sz="2400" b="1" baseline="30000" dirty="0">
                <a:latin typeface="Tahoma" panose="020B0604030504040204" pitchFamily="34" charset="0"/>
                <a:ea typeface="Batang" panose="02030600000101010101" pitchFamily="18" charset="-127"/>
              </a:rPr>
              <a:t>2</a:t>
            </a:r>
            <a:r>
              <a:rPr lang="en-US" altLang="zh-CN" sz="2400" b="1" dirty="0">
                <a:latin typeface="Tahoma" panose="020B0604030504040204" pitchFamily="34" charset="0"/>
                <a:ea typeface="Batang" panose="02030600000101010101" pitchFamily="18" charset="-127"/>
              </a:rPr>
              <a:t>     = 1.06&gt;1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Batang" panose="02030600000101010101" pitchFamily="18" charset="-127"/>
              </a:rPr>
              <a:t>    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极点处于单位圆外，系统不稳定。</a:t>
            </a:r>
          </a:p>
        </p:txBody>
      </p:sp>
      <p:sp>
        <p:nvSpPr>
          <p:cNvPr id="72707" name="Line 5"/>
          <p:cNvSpPr/>
          <p:nvPr/>
        </p:nvSpPr>
        <p:spPr>
          <a:xfrm>
            <a:off x="1423988" y="2852738"/>
            <a:ext cx="1828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0422" name="Group 6"/>
          <p:cNvGrpSpPr/>
          <p:nvPr/>
        </p:nvGrpSpPr>
        <p:grpSpPr>
          <a:xfrm>
            <a:off x="1114425" y="4292600"/>
            <a:ext cx="7432675" cy="2308225"/>
            <a:chOff x="816" y="2568"/>
            <a:chExt cx="4823" cy="1431"/>
          </a:xfrm>
        </p:grpSpPr>
        <p:sp>
          <p:nvSpPr>
            <p:cNvPr id="72709" name="Text Box 7"/>
            <p:cNvSpPr txBox="1"/>
            <p:nvPr/>
          </p:nvSpPr>
          <p:spPr>
            <a:xfrm>
              <a:off x="839" y="2568"/>
              <a:ext cx="4800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Batang" panose="02030600000101010101" pitchFamily="18" charset="-127"/>
                </a:rPr>
                <a:t>b. </a:t>
              </a:r>
              <a:r>
                <a:rPr lang="zh-CN" altLang="en-US" sz="2400" b="1" dirty="0" smtClean="0">
                  <a:latin typeface="黑体" panose="02010609060101010101" pitchFamily="49" charset="-122"/>
                </a:rPr>
                <a:t>传递</a:t>
              </a:r>
              <a:r>
                <a:rPr lang="zh-CN" altLang="en-US" sz="24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函数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为：</a:t>
              </a:r>
            </a:p>
          </p:txBody>
        </p:sp>
        <p:sp>
          <p:nvSpPr>
            <p:cNvPr id="72710" name="Text Box 8"/>
            <p:cNvSpPr txBox="1"/>
            <p:nvPr/>
          </p:nvSpPr>
          <p:spPr>
            <a:xfrm>
              <a:off x="816" y="2928"/>
              <a:ext cx="475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H(z)=</a:t>
              </a:r>
            </a:p>
          </p:txBody>
        </p:sp>
        <p:sp>
          <p:nvSpPr>
            <p:cNvPr id="72711" name="Rectangle 9"/>
            <p:cNvSpPr/>
            <p:nvPr/>
          </p:nvSpPr>
          <p:spPr>
            <a:xfrm>
              <a:off x="1440" y="2832"/>
              <a:ext cx="3456" cy="495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                         1</a:t>
              </a: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(z – (0.7+j0.8))(z – (0.7 – j0.8))</a:t>
              </a:r>
            </a:p>
          </p:txBody>
        </p:sp>
        <p:sp>
          <p:nvSpPr>
            <p:cNvPr id="72712" name="Rectangle 10"/>
            <p:cNvSpPr/>
            <p:nvPr/>
          </p:nvSpPr>
          <p:spPr>
            <a:xfrm>
              <a:off x="1440" y="3504"/>
              <a:ext cx="2400" cy="495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             1</a:t>
              </a:r>
            </a:p>
            <a:p>
              <a:pPr eaLnBrk="0" hangingPunct="0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(z – 0.7)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+ (0.8)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72713" name="Line 11"/>
            <p:cNvSpPr/>
            <p:nvPr/>
          </p:nvSpPr>
          <p:spPr>
            <a:xfrm>
              <a:off x="1584" y="3072"/>
              <a:ext cx="302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714" name="Line 12"/>
            <p:cNvSpPr/>
            <p:nvPr/>
          </p:nvSpPr>
          <p:spPr>
            <a:xfrm>
              <a:off x="1584" y="3744"/>
              <a:ext cx="15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715" name="Text Box 13"/>
            <p:cNvSpPr txBox="1"/>
            <p:nvPr/>
          </p:nvSpPr>
          <p:spPr>
            <a:xfrm>
              <a:off x="1248" y="3600"/>
              <a:ext cx="38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=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8596" y="285728"/>
            <a:ext cx="8358246" cy="6143668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sz="2400" b="1" dirty="0" smtClean="0"/>
              <a:t>例</a:t>
            </a:r>
            <a:r>
              <a:rPr lang="en-US" altLang="zh-TW" sz="2400" b="1" dirty="0" smtClean="0"/>
              <a:t>5-22 </a:t>
            </a:r>
            <a:r>
              <a:rPr lang="zh-CN" altLang="en-US" sz="2400" dirty="0" smtClean="0"/>
              <a:t>试绘制下列传递函数表示的</a:t>
            </a:r>
            <a:r>
              <a:rPr lang="zh-TW" altLang="en-US" sz="2400" dirty="0" smtClean="0"/>
              <a:t>二阶数字滤波器的极</a:t>
            </a:r>
            <a:r>
              <a:rPr lang="en-US" altLang="zh-TW" sz="2400" dirty="0" smtClean="0"/>
              <a:t>-</a:t>
            </a:r>
            <a:r>
              <a:rPr lang="zh-TW" altLang="en-US" sz="2400" dirty="0" smtClean="0"/>
              <a:t>零点图，脉冲响应和阶跃响应，并求出阶跃响应的稳态值。</a:t>
            </a:r>
            <a:endParaRPr lang="en-US" altLang="zh-TW" sz="2400" dirty="0" smtClean="0"/>
          </a:p>
          <a:p>
            <a:pPr algn="l">
              <a:lnSpc>
                <a:spcPct val="150000"/>
              </a:lnSpc>
            </a:pPr>
            <a:r>
              <a:rPr lang="zh-CN" altLang="en-US" sz="2400" dirty="0" smtClean="0"/>
              <a:t>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algn="l">
              <a:lnSpc>
                <a:spcPct val="150000"/>
              </a:lnSpc>
            </a:pPr>
            <a:endParaRPr lang="en-US" altLang="zh-CN" sz="2400" dirty="0" smtClean="0"/>
          </a:p>
          <a:p>
            <a:pPr algn="l">
              <a:lnSpc>
                <a:spcPct val="150000"/>
              </a:lnSpc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algn="l">
              <a:lnSpc>
                <a:spcPct val="150000"/>
              </a:lnSpc>
            </a:pPr>
            <a:endParaRPr lang="en-US" altLang="zh-CN" sz="2400" dirty="0" smtClean="0"/>
          </a:p>
          <a:p>
            <a:pPr algn="l">
              <a:lnSpc>
                <a:spcPct val="150000"/>
              </a:lnSpc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algn="l">
              <a:lnSpc>
                <a:spcPct val="150000"/>
              </a:lnSpc>
            </a:pPr>
            <a:endParaRPr lang="en-US" altLang="zh-CN" sz="2400" dirty="0" smtClean="0"/>
          </a:p>
          <a:p>
            <a:pPr algn="l">
              <a:lnSpc>
                <a:spcPct val="150000"/>
              </a:lnSpc>
            </a:pPr>
            <a:r>
              <a:rPr lang="en-US" altLang="zh-CN" sz="2400" dirty="0" smtClean="0"/>
              <a:t> </a:t>
            </a:r>
            <a:r>
              <a:rPr lang="zh-CN" altLang="en-US" sz="2400" dirty="0" smtClean="0"/>
              <a:t>（</a:t>
            </a:r>
            <a:r>
              <a:rPr lang="en-US" altLang="zh-CN" sz="2400" dirty="0" smtClean="0"/>
              <a:t>4</a:t>
            </a:r>
            <a:r>
              <a:rPr lang="zh-CN" altLang="en-US" sz="2400" dirty="0" smtClean="0"/>
              <a:t>）</a:t>
            </a:r>
          </a:p>
          <a:p>
            <a:endParaRPr lang="zh-CN" altLang="en-US" dirty="0"/>
          </a:p>
        </p:txBody>
      </p:sp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6977" name="Object 1"/>
          <p:cNvGraphicFramePr>
            <a:graphicFrameLocks noChangeAspect="1"/>
          </p:cNvGraphicFramePr>
          <p:nvPr/>
        </p:nvGraphicFramePr>
        <p:xfrm>
          <a:off x="1571604" y="1500174"/>
          <a:ext cx="2586380" cy="642942"/>
        </p:xfrm>
        <a:graphic>
          <a:graphicData uri="http://schemas.openxmlformats.org/presentationml/2006/ole">
            <p:oleObj spid="_x0000_s126977" name="Equation" r:id="rId3" imgW="1676160" imgH="419040" progId="Equation.DSMT4">
              <p:embed/>
            </p:oleObj>
          </a:graphicData>
        </a:graphic>
      </p:graphicFrame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6979" name="Object 3"/>
          <p:cNvGraphicFramePr>
            <a:graphicFrameLocks noChangeAspect="1"/>
          </p:cNvGraphicFramePr>
          <p:nvPr/>
        </p:nvGraphicFramePr>
        <p:xfrm>
          <a:off x="1785918" y="2643182"/>
          <a:ext cx="2177235" cy="642942"/>
        </p:xfrm>
        <a:graphic>
          <a:graphicData uri="http://schemas.openxmlformats.org/presentationml/2006/ole">
            <p:oleObj spid="_x0000_s126979" name="Equation" r:id="rId4" imgW="1422360" imgH="419040" progId="Equation.DSMT4">
              <p:embed/>
            </p:oleObj>
          </a:graphicData>
        </a:graphic>
      </p:graphicFrame>
      <p:sp>
        <p:nvSpPr>
          <p:cNvPr id="1269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6981" name="Object 5"/>
          <p:cNvGraphicFramePr>
            <a:graphicFrameLocks noChangeAspect="1"/>
          </p:cNvGraphicFramePr>
          <p:nvPr/>
        </p:nvGraphicFramePr>
        <p:xfrm>
          <a:off x="1643042" y="3929066"/>
          <a:ext cx="2688667" cy="642942"/>
        </p:xfrm>
        <a:graphic>
          <a:graphicData uri="http://schemas.openxmlformats.org/presentationml/2006/ole">
            <p:oleObj spid="_x0000_s126981" name="Equation" r:id="rId5" imgW="1752480" imgH="419040" progId="Equation.DSMT4">
              <p:embed/>
            </p:oleObj>
          </a:graphicData>
        </a:graphic>
      </p:graphicFrame>
      <p:sp>
        <p:nvSpPr>
          <p:cNvPr id="12698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6983" name="Object 7"/>
          <p:cNvGraphicFramePr>
            <a:graphicFrameLocks noChangeAspect="1"/>
          </p:cNvGraphicFramePr>
          <p:nvPr/>
        </p:nvGraphicFramePr>
        <p:xfrm>
          <a:off x="1857356" y="5072074"/>
          <a:ext cx="2841284" cy="714380"/>
        </p:xfrm>
        <a:graphic>
          <a:graphicData uri="http://schemas.openxmlformats.org/presentationml/2006/ole">
            <p:oleObj spid="_x0000_s126983" name="Equation" r:id="rId6" imgW="1663560" imgH="41904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28596" y="285728"/>
            <a:ext cx="8429684" cy="5857916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CN" altLang="en-US" sz="2400" dirty="0" smtClean="0"/>
              <a:t>解：观察上述四个数字滤波器的</a:t>
            </a:r>
            <a:r>
              <a:rPr lang="zh-TW" altLang="en-US" sz="2400" dirty="0" smtClean="0"/>
              <a:t>传输函数的形式可知，这四个滤波器均无零点，极点位置各不相同，因此本例题是讨论极点对二阶系统性能的影响。</a:t>
            </a:r>
            <a:endParaRPr lang="en-US" altLang="zh-TW" sz="2400" dirty="0" smtClean="0"/>
          </a:p>
          <a:p>
            <a:pPr algn="l">
              <a:lnSpc>
                <a:spcPct val="150000"/>
              </a:lnSpc>
            </a:pPr>
            <a:r>
              <a:rPr lang="zh-CN" altLang="en-US" sz="2400" dirty="0" smtClean="0"/>
              <a:t>将传递函数（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）整理为：</a:t>
            </a:r>
            <a:endParaRPr lang="en-US" altLang="zh-CN" sz="2400" dirty="0" smtClean="0"/>
          </a:p>
          <a:p>
            <a:pPr algn="l">
              <a:lnSpc>
                <a:spcPct val="150000"/>
              </a:lnSpc>
            </a:pPr>
            <a:endParaRPr lang="en-US" altLang="zh-CN" sz="2400" dirty="0" smtClean="0"/>
          </a:p>
          <a:p>
            <a:pPr algn="l">
              <a:lnSpc>
                <a:spcPct val="150000"/>
              </a:lnSpc>
            </a:pPr>
            <a:endParaRPr lang="en-US" altLang="zh-CN" sz="2400" dirty="0" smtClean="0"/>
          </a:p>
          <a:p>
            <a:pPr algn="l">
              <a:lnSpc>
                <a:spcPct val="150000"/>
              </a:lnSpc>
            </a:pPr>
            <a:r>
              <a:rPr lang="zh-CN" altLang="en-US" sz="2400" dirty="0" smtClean="0"/>
              <a:t>该滤波器有</a:t>
            </a:r>
            <a:r>
              <a:rPr lang="en-US" altLang="zh-TW" sz="2400" dirty="0" smtClean="0"/>
              <a:t>2</a:t>
            </a:r>
            <a:r>
              <a:rPr lang="zh-CN" altLang="en-US" sz="2400" dirty="0" smtClean="0"/>
              <a:t>个重极点</a:t>
            </a:r>
            <a:r>
              <a:rPr lang="en-US" altLang="zh-CN" sz="2400" dirty="0" smtClean="0"/>
              <a:t>z</a:t>
            </a:r>
            <a:r>
              <a:rPr lang="en-US" altLang="zh-CN" sz="2400" baseline="-25000" dirty="0" smtClean="0"/>
              <a:t>1</a:t>
            </a:r>
            <a:r>
              <a:rPr lang="zh-CN" altLang="en-US" sz="2400" baseline="-25000" dirty="0" smtClean="0"/>
              <a:t>、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=-0.1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|z</a:t>
            </a:r>
            <a:r>
              <a:rPr lang="en-US" altLang="zh-CN" sz="2400" baseline="-25000" dirty="0" smtClean="0"/>
              <a:t>1</a:t>
            </a:r>
            <a:r>
              <a:rPr lang="zh-CN" altLang="en-US" sz="2400" baseline="-25000" dirty="0" smtClean="0"/>
              <a:t>、</a:t>
            </a:r>
            <a:r>
              <a:rPr lang="en-US" altLang="zh-CN" sz="2400" baseline="-25000" dirty="0" smtClean="0"/>
              <a:t>2</a:t>
            </a:r>
            <a:r>
              <a:rPr lang="en-US" altLang="zh-CN" sz="2400" dirty="0" smtClean="0"/>
              <a:t>|=0.1</a:t>
            </a:r>
            <a:endParaRPr lang="zh-CN" altLang="en-US" sz="2400" dirty="0" smtClean="0"/>
          </a:p>
          <a:p>
            <a:pPr algn="l">
              <a:lnSpc>
                <a:spcPct val="150000"/>
              </a:lnSpc>
            </a:pPr>
            <a:r>
              <a:rPr lang="zh-CN" altLang="en-US" sz="2400" dirty="0" smtClean="0"/>
              <a:t>脉冲响应和阶跃响应的计算式分别为：</a:t>
            </a:r>
            <a:endParaRPr lang="zh-CN" altLang="en-US" sz="2400" dirty="0"/>
          </a:p>
        </p:txBody>
      </p:sp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5953" name="Object 1"/>
          <p:cNvGraphicFramePr>
            <a:graphicFrameLocks noChangeAspect="1"/>
          </p:cNvGraphicFramePr>
          <p:nvPr/>
        </p:nvGraphicFramePr>
        <p:xfrm>
          <a:off x="2000232" y="2714620"/>
          <a:ext cx="4280640" cy="785818"/>
        </p:xfrm>
        <a:graphic>
          <a:graphicData uri="http://schemas.openxmlformats.org/presentationml/2006/ole">
            <p:oleObj spid="_x0000_s125953" name="Equation" r:id="rId3" imgW="2603500" imgH="482600" progId="Equation.DSMT4">
              <p:embed/>
            </p:oleObj>
          </a:graphicData>
        </a:graphic>
      </p:graphicFrame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5955" name="Object 3"/>
          <p:cNvGraphicFramePr>
            <a:graphicFrameLocks noChangeAspect="1"/>
          </p:cNvGraphicFramePr>
          <p:nvPr/>
        </p:nvGraphicFramePr>
        <p:xfrm>
          <a:off x="2071670" y="5072074"/>
          <a:ext cx="5034678" cy="357190"/>
        </p:xfrm>
        <a:graphic>
          <a:graphicData uri="http://schemas.openxmlformats.org/presentationml/2006/ole">
            <p:oleObj spid="_x0000_s125955" name="Equation" r:id="rId4" imgW="3111500" imgH="215900" progId="Equation.DSMT4">
              <p:embed/>
            </p:oleObj>
          </a:graphicData>
        </a:graphic>
      </p:graphicFrame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2071670" y="5572141"/>
          <a:ext cx="4929222" cy="379464"/>
        </p:xfrm>
        <a:graphic>
          <a:graphicData uri="http://schemas.openxmlformats.org/presentationml/2006/ole">
            <p:oleObj spid="_x0000_s125957" name="Equation" r:id="rId5" imgW="3048000" imgH="215900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>
              <a:lnSpc>
                <a:spcPct val="150000"/>
              </a:lnSpc>
              <a:buNone/>
            </a:pPr>
            <a:r>
              <a:rPr lang="zh-CN" altLang="en-US" sz="2400" dirty="0" smtClean="0"/>
              <a:t>滤波器</a:t>
            </a:r>
            <a:r>
              <a:rPr lang="en-US" altLang="zh-CN" sz="2400" dirty="0" smtClean="0"/>
              <a:t>(2)</a:t>
            </a:r>
            <a:r>
              <a:rPr lang="zh-CN" altLang="en-US" sz="2400" dirty="0" smtClean="0"/>
              <a:t>的极点为一对共轭极点                                  ；</a:t>
            </a:r>
          </a:p>
          <a:p>
            <a:pPr fontAlgn="ctr">
              <a:lnSpc>
                <a:spcPct val="150000"/>
              </a:lnSpc>
              <a:buNone/>
            </a:pPr>
            <a:r>
              <a:rPr lang="zh-CN" altLang="en-US" sz="2400" dirty="0" smtClean="0"/>
              <a:t>滤波器</a:t>
            </a:r>
            <a:r>
              <a:rPr lang="en-US" altLang="zh-CN" sz="2400" dirty="0" smtClean="0"/>
              <a:t>(3)</a:t>
            </a:r>
            <a:r>
              <a:rPr lang="zh-CN" altLang="en-US" sz="2400" dirty="0" smtClean="0"/>
              <a:t>的极点分别为                                              ；</a:t>
            </a:r>
          </a:p>
          <a:p>
            <a:pPr fontAlgn="ctr">
              <a:lnSpc>
                <a:spcPct val="150000"/>
              </a:lnSpc>
              <a:buNone/>
            </a:pPr>
            <a:r>
              <a:rPr lang="zh-CN" altLang="en-US" sz="2400" dirty="0" smtClean="0"/>
              <a:t>滤波器</a:t>
            </a:r>
            <a:r>
              <a:rPr lang="en-US" altLang="zh-CN" sz="2400" dirty="0" smtClean="0"/>
              <a:t>(4)</a:t>
            </a:r>
            <a:r>
              <a:rPr lang="zh-CN" altLang="en-US" sz="2400" dirty="0" smtClean="0"/>
              <a:t>的极点为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个重极点</a:t>
            </a:r>
            <a:r>
              <a:rPr lang="en-US" sz="2400" dirty="0" smtClean="0"/>
              <a:t> </a:t>
            </a:r>
            <a:endParaRPr lang="zh-CN" altLang="en-US" sz="2400" dirty="0" smtClean="0"/>
          </a:p>
          <a:p>
            <a:pPr>
              <a:lnSpc>
                <a:spcPct val="150000"/>
              </a:lnSpc>
              <a:buNone/>
            </a:pPr>
            <a:endParaRPr lang="zh-CN" altLang="en-US" sz="2400" dirty="0"/>
          </a:p>
        </p:txBody>
      </p:sp>
      <p:sp>
        <p:nvSpPr>
          <p:cNvPr id="1402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0289" name="Object 1"/>
          <p:cNvGraphicFramePr>
            <a:graphicFrameLocks noChangeAspect="1"/>
          </p:cNvGraphicFramePr>
          <p:nvPr/>
        </p:nvGraphicFramePr>
        <p:xfrm>
          <a:off x="5000628" y="1785926"/>
          <a:ext cx="2693808" cy="357190"/>
        </p:xfrm>
        <a:graphic>
          <a:graphicData uri="http://schemas.openxmlformats.org/presentationml/2006/ole">
            <p:oleObj spid="_x0000_s140289" name="Equation" r:id="rId3" imgW="2005729" imgH="266584" progId="Equation.DSMT4">
              <p:embed/>
            </p:oleObj>
          </a:graphicData>
        </a:graphic>
      </p:graphicFrame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0291" name="Object 3"/>
          <p:cNvGraphicFramePr>
            <a:graphicFrameLocks noChangeAspect="1"/>
          </p:cNvGraphicFramePr>
          <p:nvPr/>
        </p:nvGraphicFramePr>
        <p:xfrm>
          <a:off x="3714744" y="2428868"/>
          <a:ext cx="3571900" cy="357190"/>
        </p:xfrm>
        <a:graphic>
          <a:graphicData uri="http://schemas.openxmlformats.org/presentationml/2006/ole">
            <p:oleObj spid="_x0000_s140291" name="Equation" r:id="rId4" imgW="2641600" imgH="266700" progId="Equation.DSMT4">
              <p:embed/>
            </p:oleObj>
          </a:graphicData>
        </a:graphic>
      </p:graphicFrame>
      <p:sp>
        <p:nvSpPr>
          <p:cNvPr id="1402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0293" name="Object 5"/>
          <p:cNvGraphicFramePr>
            <a:graphicFrameLocks noChangeAspect="1"/>
          </p:cNvGraphicFramePr>
          <p:nvPr/>
        </p:nvGraphicFramePr>
        <p:xfrm>
          <a:off x="4500562" y="3000372"/>
          <a:ext cx="2214578" cy="428628"/>
        </p:xfrm>
        <a:graphic>
          <a:graphicData uri="http://schemas.openxmlformats.org/presentationml/2006/ole">
            <p:oleObj spid="_x0000_s140293" name="Equation" r:id="rId5" imgW="1358310" imgH="266584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4929" name="Object 1"/>
          <p:cNvGraphicFramePr>
            <a:graphicFrameLocks noChangeAspect="1"/>
          </p:cNvGraphicFramePr>
          <p:nvPr/>
        </p:nvGraphicFramePr>
        <p:xfrm>
          <a:off x="928662" y="500042"/>
          <a:ext cx="3216341" cy="2428892"/>
        </p:xfrm>
        <a:graphic>
          <a:graphicData uri="http://schemas.openxmlformats.org/presentationml/2006/ole">
            <p:oleObj spid="_x0000_s124929" r:id="rId3" imgW="10713366" imgH="8046343" progId="">
              <p:embed/>
            </p:oleObj>
          </a:graphicData>
        </a:graphic>
      </p:graphicFrame>
      <p:sp>
        <p:nvSpPr>
          <p:cNvPr id="1249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4931" name="Object 3"/>
          <p:cNvGraphicFramePr>
            <a:graphicFrameLocks noChangeAspect="1"/>
          </p:cNvGraphicFramePr>
          <p:nvPr/>
        </p:nvGraphicFramePr>
        <p:xfrm>
          <a:off x="857224" y="3214686"/>
          <a:ext cx="3131543" cy="2357454"/>
        </p:xfrm>
        <a:graphic>
          <a:graphicData uri="http://schemas.openxmlformats.org/presentationml/2006/ole">
            <p:oleObj spid="_x0000_s124931" r:id="rId4" imgW="10713366" imgH="8046343" progId="">
              <p:embed/>
            </p:oleObj>
          </a:graphicData>
        </a:graphic>
      </p:graphicFrame>
      <p:sp>
        <p:nvSpPr>
          <p:cNvPr id="12493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4933" name="Object 5"/>
          <p:cNvGraphicFramePr>
            <a:graphicFrameLocks noChangeAspect="1"/>
          </p:cNvGraphicFramePr>
          <p:nvPr/>
        </p:nvGraphicFramePr>
        <p:xfrm>
          <a:off x="4643437" y="2928934"/>
          <a:ext cx="3230885" cy="2428892"/>
        </p:xfrm>
        <a:graphic>
          <a:graphicData uri="http://schemas.openxmlformats.org/presentationml/2006/ole">
            <p:oleObj spid="_x0000_s124933" r:id="rId5" imgW="10713366" imgH="8046343" progId="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00364" y="592933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数字滤波器（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3905" name="Object 1"/>
          <p:cNvGraphicFramePr>
            <a:graphicFrameLocks noChangeAspect="1"/>
          </p:cNvGraphicFramePr>
          <p:nvPr/>
        </p:nvGraphicFramePr>
        <p:xfrm>
          <a:off x="0" y="0"/>
          <a:ext cx="3571868" cy="2675700"/>
        </p:xfrm>
        <a:graphic>
          <a:graphicData uri="http://schemas.openxmlformats.org/presentationml/2006/ole">
            <p:oleObj spid="_x0000_s123905" r:id="rId3" imgW="10713366" imgH="8046343" progId="">
              <p:embed/>
            </p:oleObj>
          </a:graphicData>
        </a:graphic>
      </p:graphicFrame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3907" name="Object 3"/>
          <p:cNvGraphicFramePr>
            <a:graphicFrameLocks noChangeAspect="1"/>
          </p:cNvGraphicFramePr>
          <p:nvPr/>
        </p:nvGraphicFramePr>
        <p:xfrm>
          <a:off x="285720" y="2928934"/>
          <a:ext cx="3615412" cy="2714644"/>
        </p:xfrm>
        <a:graphic>
          <a:graphicData uri="http://schemas.openxmlformats.org/presentationml/2006/ole">
            <p:oleObj spid="_x0000_s123907" r:id="rId4" imgW="10713366" imgH="8046343" progId="">
              <p:embed/>
            </p:oleObj>
          </a:graphicData>
        </a:graphic>
      </p:graphicFrame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3909" name="Object 5"/>
          <p:cNvGraphicFramePr>
            <a:graphicFrameLocks noChangeAspect="1"/>
          </p:cNvGraphicFramePr>
          <p:nvPr/>
        </p:nvGraphicFramePr>
        <p:xfrm>
          <a:off x="5072066" y="2857496"/>
          <a:ext cx="3730153" cy="2928958"/>
        </p:xfrm>
        <a:graphic>
          <a:graphicData uri="http://schemas.openxmlformats.org/presentationml/2006/ole">
            <p:oleObj spid="_x0000_s123909" r:id="rId5" imgW="10713366" imgH="8046343" progId="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00364" y="592933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数字滤波器（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2881" name="Object 1"/>
          <p:cNvGraphicFramePr>
            <a:graphicFrameLocks noChangeAspect="1"/>
          </p:cNvGraphicFramePr>
          <p:nvPr/>
        </p:nvGraphicFramePr>
        <p:xfrm>
          <a:off x="1071537" y="357166"/>
          <a:ext cx="3238523" cy="2428892"/>
        </p:xfrm>
        <a:graphic>
          <a:graphicData uri="http://schemas.openxmlformats.org/presentationml/2006/ole">
            <p:oleObj spid="_x0000_s122881" r:id="rId3" imgW="10713366" imgH="8046343" progId="">
              <p:embed/>
            </p:oleObj>
          </a:graphicData>
        </a:graphic>
      </p:graphicFrame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2883" name="Object 3"/>
          <p:cNvGraphicFramePr>
            <a:graphicFrameLocks noChangeAspect="1"/>
          </p:cNvGraphicFramePr>
          <p:nvPr/>
        </p:nvGraphicFramePr>
        <p:xfrm>
          <a:off x="1071537" y="2928934"/>
          <a:ext cx="3421159" cy="2571768"/>
        </p:xfrm>
        <a:graphic>
          <a:graphicData uri="http://schemas.openxmlformats.org/presentationml/2006/ole">
            <p:oleObj spid="_x0000_s122883" r:id="rId4" imgW="10713366" imgH="8046343" progId="">
              <p:embed/>
            </p:oleObj>
          </a:graphicData>
        </a:graphic>
      </p:graphicFrame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4786313" y="2857496"/>
          <a:ext cx="3420937" cy="2571768"/>
        </p:xfrm>
        <a:graphic>
          <a:graphicData uri="http://schemas.openxmlformats.org/presentationml/2006/ole">
            <p:oleObj spid="_x0000_s122885" r:id="rId5" imgW="10713366" imgH="8046343" progId="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00364" y="592933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数字滤波器（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413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1313" name="Object 1"/>
          <p:cNvGraphicFramePr>
            <a:graphicFrameLocks noChangeAspect="1"/>
          </p:cNvGraphicFramePr>
          <p:nvPr/>
        </p:nvGraphicFramePr>
        <p:xfrm>
          <a:off x="857224" y="642918"/>
          <a:ext cx="2838450" cy="2133600"/>
        </p:xfrm>
        <a:graphic>
          <a:graphicData uri="http://schemas.openxmlformats.org/presentationml/2006/ole">
            <p:oleObj spid="_x0000_s141313" r:id="rId3" imgW="10713366" imgH="8046343" progId="">
              <p:embed/>
            </p:oleObj>
          </a:graphicData>
        </a:graphic>
      </p:graphicFrame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1315" name="Object 3"/>
          <p:cNvGraphicFramePr>
            <a:graphicFrameLocks noChangeAspect="1"/>
          </p:cNvGraphicFramePr>
          <p:nvPr/>
        </p:nvGraphicFramePr>
        <p:xfrm>
          <a:off x="1071538" y="3143247"/>
          <a:ext cx="3143272" cy="2373491"/>
        </p:xfrm>
        <a:graphic>
          <a:graphicData uri="http://schemas.openxmlformats.org/presentationml/2006/ole">
            <p:oleObj spid="_x0000_s141315" r:id="rId4" imgW="10713366" imgH="8046343" progId="">
              <p:embed/>
            </p:oleObj>
          </a:graphicData>
        </a:graphic>
      </p:graphicFrame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41317" name="Object 5"/>
          <p:cNvGraphicFramePr>
            <a:graphicFrameLocks noChangeAspect="1"/>
          </p:cNvGraphicFramePr>
          <p:nvPr/>
        </p:nvGraphicFramePr>
        <p:xfrm>
          <a:off x="4929190" y="3214686"/>
          <a:ext cx="3286148" cy="2458866"/>
        </p:xfrm>
        <a:graphic>
          <a:graphicData uri="http://schemas.openxmlformats.org/presentationml/2006/ole">
            <p:oleObj spid="_x0000_s141317" r:id="rId5" imgW="10713366" imgH="8046343" progId="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3000364" y="5929330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数字滤波器（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/>
          <p:cNvSpPr>
            <a:spLocks noGrp="1"/>
          </p:cNvSpPr>
          <p:nvPr>
            <p:ph idx="1"/>
          </p:nvPr>
        </p:nvSpPr>
        <p:spPr>
          <a:xfrm>
            <a:off x="517525" y="512763"/>
            <a:ext cx="7772400" cy="990600"/>
          </a:xfrm>
          <a:ln/>
        </p:spPr>
        <p:txBody>
          <a:bodyPr wrap="square" lIns="91440" tIns="45720" rIns="91440" bIns="45720" anchor="t" anchorCtr="0"/>
          <a:lstStyle/>
          <a:p>
            <a:pPr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解：</a:t>
            </a:r>
          </a:p>
          <a:p>
            <a:pPr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稳态输出为：</a:t>
            </a:r>
          </a:p>
        </p:txBody>
      </p:sp>
      <p:sp>
        <p:nvSpPr>
          <p:cNvPr id="77826" name="Text Box 3"/>
          <p:cNvSpPr txBox="1"/>
          <p:nvPr/>
        </p:nvSpPr>
        <p:spPr>
          <a:xfrm>
            <a:off x="1036638" y="1981200"/>
            <a:ext cx="72390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幼圆" panose="02010509060101010101" pitchFamily="49" charset="-122"/>
              </a:rPr>
              <a:t> a.  y</a:t>
            </a:r>
            <a:r>
              <a:rPr lang="en-US" altLang="zh-CN" sz="2400" b="1" baseline="-25000" dirty="0">
                <a:latin typeface="Tahoma" panose="020B0604030504040204" pitchFamily="34" charset="0"/>
                <a:ea typeface="幼圆" panose="02010509060101010101" pitchFamily="49" charset="-122"/>
              </a:rPr>
              <a:t>ss </a:t>
            </a:r>
            <a:r>
              <a:rPr lang="en-US" altLang="zh-CN" sz="2400" b="1" dirty="0">
                <a:latin typeface="Tahoma" panose="020B0604030504040204" pitchFamily="34" charset="0"/>
                <a:ea typeface="幼圆" panose="02010509060101010101" pitchFamily="49" charset="-122"/>
              </a:rPr>
              <a:t>=                   =                            = 0.826</a:t>
            </a:r>
          </a:p>
        </p:txBody>
      </p:sp>
      <p:sp>
        <p:nvSpPr>
          <p:cNvPr id="77827" name="Text Box 4"/>
          <p:cNvSpPr txBox="1"/>
          <p:nvPr/>
        </p:nvSpPr>
        <p:spPr>
          <a:xfrm>
            <a:off x="2332038" y="1828800"/>
            <a:ext cx="2286000" cy="785813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      1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1 + α +  β</a:t>
            </a:r>
            <a:endParaRPr lang="en-US" altLang="zh-CN" sz="2400" b="1" baseline="30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7828" name="Line 5"/>
          <p:cNvSpPr/>
          <p:nvPr/>
        </p:nvSpPr>
        <p:spPr>
          <a:xfrm>
            <a:off x="2484438" y="2209800"/>
            <a:ext cx="1371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29" name="Text Box 6"/>
          <p:cNvSpPr txBox="1"/>
          <p:nvPr/>
        </p:nvSpPr>
        <p:spPr>
          <a:xfrm>
            <a:off x="4389438" y="1828800"/>
            <a:ext cx="2514600" cy="785813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          1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1 + 0.2 + 0.01</a:t>
            </a:r>
            <a:endParaRPr lang="en-US" altLang="zh-CN" sz="2400" b="1" baseline="30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7830" name="Line 7"/>
          <p:cNvSpPr/>
          <p:nvPr/>
        </p:nvSpPr>
        <p:spPr>
          <a:xfrm flipV="1">
            <a:off x="4541838" y="2209800"/>
            <a:ext cx="2057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31" name="Text Box 8"/>
          <p:cNvSpPr txBox="1"/>
          <p:nvPr/>
        </p:nvSpPr>
        <p:spPr>
          <a:xfrm>
            <a:off x="1036638" y="2947988"/>
            <a:ext cx="7239000" cy="460375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幼圆" panose="02010509060101010101" pitchFamily="49" charset="-122"/>
              </a:rPr>
              <a:t> b.  y</a:t>
            </a:r>
            <a:r>
              <a:rPr lang="en-US" altLang="zh-CN" sz="2400" b="1" baseline="-25000" dirty="0">
                <a:latin typeface="Tahoma" panose="020B0604030504040204" pitchFamily="34" charset="0"/>
                <a:ea typeface="幼圆" panose="02010509060101010101" pitchFamily="49" charset="-122"/>
              </a:rPr>
              <a:t>ss </a:t>
            </a:r>
            <a:r>
              <a:rPr lang="en-US" altLang="zh-CN" sz="2400" b="1" dirty="0">
                <a:latin typeface="Tahoma" panose="020B0604030504040204" pitchFamily="34" charset="0"/>
                <a:ea typeface="幼圆" panose="02010509060101010101" pitchFamily="49" charset="-122"/>
              </a:rPr>
              <a:t>=                   =                            = 2</a:t>
            </a:r>
          </a:p>
        </p:txBody>
      </p:sp>
      <p:sp>
        <p:nvSpPr>
          <p:cNvPr id="77832" name="Text Box 9"/>
          <p:cNvSpPr txBox="1"/>
          <p:nvPr/>
        </p:nvSpPr>
        <p:spPr>
          <a:xfrm>
            <a:off x="2332038" y="2795588"/>
            <a:ext cx="2286000" cy="785812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      1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1 + α +  β</a:t>
            </a:r>
            <a:endParaRPr lang="en-US" altLang="zh-CN" sz="2400" b="1" baseline="30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7833" name="Line 10"/>
          <p:cNvSpPr/>
          <p:nvPr/>
        </p:nvSpPr>
        <p:spPr>
          <a:xfrm>
            <a:off x="2484438" y="3176588"/>
            <a:ext cx="1371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34" name="Text Box 11"/>
          <p:cNvSpPr txBox="1"/>
          <p:nvPr/>
        </p:nvSpPr>
        <p:spPr>
          <a:xfrm>
            <a:off x="4389438" y="2795588"/>
            <a:ext cx="2514600" cy="79248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          1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1 -1 + 0.5</a:t>
            </a:r>
            <a:endParaRPr lang="en-US" altLang="zh-CN" sz="2400" b="1" baseline="30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7835" name="Line 12"/>
          <p:cNvSpPr/>
          <p:nvPr/>
        </p:nvSpPr>
        <p:spPr>
          <a:xfrm flipV="1">
            <a:off x="4541838" y="3176588"/>
            <a:ext cx="2057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36" name="Text Box 13"/>
          <p:cNvSpPr txBox="1"/>
          <p:nvPr/>
        </p:nvSpPr>
        <p:spPr>
          <a:xfrm>
            <a:off x="1036638" y="4014788"/>
            <a:ext cx="7239000" cy="460375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幼圆" panose="02010509060101010101" pitchFamily="49" charset="-122"/>
              </a:rPr>
              <a:t> c.  y</a:t>
            </a:r>
            <a:r>
              <a:rPr lang="en-US" altLang="zh-CN" sz="2400" b="1" baseline="-25000" dirty="0">
                <a:latin typeface="Tahoma" panose="020B0604030504040204" pitchFamily="34" charset="0"/>
                <a:ea typeface="幼圆" panose="02010509060101010101" pitchFamily="49" charset="-122"/>
              </a:rPr>
              <a:t>ss </a:t>
            </a:r>
            <a:r>
              <a:rPr lang="en-US" altLang="zh-CN" sz="2400" b="1" dirty="0">
                <a:latin typeface="Tahoma" panose="020B0604030504040204" pitchFamily="34" charset="0"/>
                <a:ea typeface="幼圆" panose="02010509060101010101" pitchFamily="49" charset="-122"/>
              </a:rPr>
              <a:t>=                   =                            = 7.692</a:t>
            </a:r>
          </a:p>
        </p:txBody>
      </p:sp>
      <p:sp>
        <p:nvSpPr>
          <p:cNvPr id="77837" name="Text Box 14"/>
          <p:cNvSpPr txBox="1"/>
          <p:nvPr/>
        </p:nvSpPr>
        <p:spPr>
          <a:xfrm>
            <a:off x="2332038" y="3862388"/>
            <a:ext cx="2286000" cy="785812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      1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1 + α +  β</a:t>
            </a:r>
            <a:endParaRPr lang="en-US" altLang="zh-CN" sz="2400" b="1" baseline="30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7838" name="Line 15"/>
          <p:cNvSpPr/>
          <p:nvPr/>
        </p:nvSpPr>
        <p:spPr>
          <a:xfrm>
            <a:off x="2484438" y="4243388"/>
            <a:ext cx="1371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7839" name="Text Box 16"/>
          <p:cNvSpPr txBox="1"/>
          <p:nvPr/>
        </p:nvSpPr>
        <p:spPr>
          <a:xfrm>
            <a:off x="4389438" y="3862388"/>
            <a:ext cx="2514600" cy="79248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          1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1 + 1.15+ 0.28</a:t>
            </a:r>
            <a:endParaRPr lang="en-US" altLang="zh-CN" sz="2400" b="1" baseline="30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77840" name="Line 17"/>
          <p:cNvSpPr/>
          <p:nvPr/>
        </p:nvSpPr>
        <p:spPr>
          <a:xfrm flipV="1">
            <a:off x="4541838" y="4243388"/>
            <a:ext cx="2057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5554" name="Text Box 18"/>
          <p:cNvSpPr txBox="1">
            <a:spLocks noChangeArrowheads="1"/>
          </p:cNvSpPr>
          <p:nvPr/>
        </p:nvSpPr>
        <p:spPr bwMode="auto">
          <a:xfrm>
            <a:off x="1112838" y="4876800"/>
            <a:ext cx="7275513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 rtl="0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400" b="1" dirty="0">
                <a:latin typeface="Tahoma" panose="020B0604030504040204" pitchFamily="34" charset="0"/>
                <a:ea typeface="幼圆" panose="02010509060101010101" pitchFamily="49" charset="-122"/>
                <a:sym typeface="+mn-ea"/>
              </a:rPr>
              <a:t>d.  y</a:t>
            </a:r>
            <a:r>
              <a:rPr lang="en-US" altLang="zh-CN" sz="2400" b="1" baseline="-25000" dirty="0">
                <a:latin typeface="Tahoma" panose="020B0604030504040204" pitchFamily="34" charset="0"/>
                <a:ea typeface="幼圆" panose="02010509060101010101" pitchFamily="49" charset="-122"/>
                <a:sym typeface="+mn-ea"/>
              </a:rPr>
              <a:t>ss </a:t>
            </a:r>
            <a:r>
              <a:rPr lang="en-US" altLang="zh-CN" sz="2400" b="1" dirty="0">
                <a:latin typeface="Tahoma" panose="020B0604030504040204" pitchFamily="34" charset="0"/>
                <a:ea typeface="幼圆" panose="02010509060101010101" pitchFamily="49" charset="-122"/>
                <a:sym typeface="+mn-ea"/>
              </a:rPr>
              <a:t>=                   =                            = 0.277</a:t>
            </a:r>
            <a:endParaRPr lang="en-US" altLang="zh-CN" sz="2400" b="1" dirty="0">
              <a:latin typeface="Tahoma" panose="020B0604030504040204" pitchFamily="34" charset="0"/>
              <a:ea typeface="幼圆" panose="02010509060101010101" pitchFamily="49" charset="-122"/>
            </a:endParaRPr>
          </a:p>
          <a:p>
            <a:pPr marR="0" defTabSz="914400" rtl="0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kumimoji="1" lang="zh-CN" altLang="en-US" sz="2400" b="1" kern="1200" cap="none" spc="0" normalizeH="0" baseline="0" noProof="0" dirty="0">
              <a:latin typeface="+mn-ea"/>
              <a:ea typeface="+mn-ea"/>
              <a:cs typeface="+mn-cs"/>
            </a:endParaRPr>
          </a:p>
          <a:p>
            <a:pPr marR="0" defTabSz="914400" rtl="0" eaLnBrk="0" hangingPunct="0">
              <a:spcBef>
                <a:spcPct val="50000"/>
              </a:spcBef>
              <a:buClrTx/>
              <a:buSzTx/>
              <a:buFontTx/>
              <a:buNone/>
              <a:defRPr/>
            </a:pPr>
            <a:endParaRPr kumimoji="1" lang="zh-CN" altLang="en-US" sz="2400" b="1" kern="1200" cap="none" spc="0" normalizeH="0" baseline="0" noProof="0" dirty="0">
              <a:latin typeface="+mn-ea"/>
              <a:ea typeface="+mn-ea"/>
              <a:cs typeface="+mn-cs"/>
            </a:endParaRPr>
          </a:p>
        </p:txBody>
      </p:sp>
      <p:sp>
        <p:nvSpPr>
          <p:cNvPr id="2" name="Text Box 14"/>
          <p:cNvSpPr txBox="1"/>
          <p:nvPr/>
        </p:nvSpPr>
        <p:spPr>
          <a:xfrm>
            <a:off x="2195513" y="4724718"/>
            <a:ext cx="2286000" cy="785812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      1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1 + α +  β</a:t>
            </a:r>
            <a:endParaRPr lang="en-US" altLang="zh-CN" sz="2400" b="1" baseline="30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Line 15"/>
          <p:cNvSpPr/>
          <p:nvPr/>
        </p:nvSpPr>
        <p:spPr>
          <a:xfrm>
            <a:off x="2483803" y="5157153"/>
            <a:ext cx="1371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Line 17"/>
          <p:cNvSpPr/>
          <p:nvPr/>
        </p:nvSpPr>
        <p:spPr>
          <a:xfrm flipV="1">
            <a:off x="4499928" y="5157153"/>
            <a:ext cx="2057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Text Box 16"/>
          <p:cNvSpPr txBox="1"/>
          <p:nvPr/>
        </p:nvSpPr>
        <p:spPr>
          <a:xfrm>
            <a:off x="4499928" y="4797108"/>
            <a:ext cx="2514600" cy="79248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          1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1 + 1.8 + 0.81</a:t>
            </a:r>
            <a:endParaRPr lang="en-US" altLang="zh-CN" sz="2400" b="1" baseline="300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/>
          </p:cNvSpPr>
          <p:nvPr>
            <p:ph idx="1"/>
          </p:nvPr>
        </p:nvSpPr>
        <p:spPr>
          <a:xfrm>
            <a:off x="323850" y="0"/>
            <a:ext cx="8496300" cy="5257800"/>
          </a:xfrm>
          <a:ln/>
        </p:spPr>
        <p:txBody>
          <a:bodyPr wrap="square" lIns="91440" tIns="45720" rIns="91440" bIns="45720" anchor="t" anchorCtr="0"/>
          <a:lstStyle/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latin typeface="Tahoma" panose="020B0604030504040204" pitchFamily="34" charset="0"/>
              </a:rPr>
              <a:t>       </a:t>
            </a:r>
            <a:r>
              <a:rPr lang="zh-CN" altLang="en-US" sz="2400" b="1" dirty="0">
                <a:latin typeface="Tahoma" panose="020B0604030504040204" pitchFamily="34" charset="0"/>
              </a:rPr>
              <a:t>极点的模值对系统趋于最终值所需时间的关系也很大，</a:t>
            </a: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极</a:t>
            </a:r>
            <a:endParaRPr lang="en-US" altLang="zh-CN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点越靠近单位圆，输出稳定所需时间越大，极点越靠近圆心，</a:t>
            </a:r>
            <a:endParaRPr lang="en-US" altLang="zh-CN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输出稳定越快。</a:t>
            </a:r>
          </a:p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       图</a:t>
            </a:r>
            <a:r>
              <a:rPr lang="en-US" altLang="zh-CN" sz="2400" b="1" dirty="0">
                <a:latin typeface="Tahoma" panose="020B0604030504040204" pitchFamily="34" charset="0"/>
              </a:rPr>
              <a:t>(c)</a:t>
            </a:r>
            <a:r>
              <a:rPr lang="zh-CN" altLang="en-US" sz="2400" b="1" dirty="0">
                <a:latin typeface="Tahoma" panose="020B0604030504040204" pitchFamily="34" charset="0"/>
              </a:rPr>
              <a:t>是两个模值不同的系统，对于较小模值为 </a:t>
            </a:r>
            <a:r>
              <a:rPr lang="en-US" altLang="zh-CN" sz="2400" b="1" dirty="0">
                <a:latin typeface="Tahoma" panose="020B0604030504040204" pitchFamily="34" charset="0"/>
              </a:rPr>
              <a:t>0.35</a:t>
            </a:r>
            <a:r>
              <a:rPr lang="zh-CN" altLang="en-US" sz="2400" b="1" dirty="0">
                <a:latin typeface="Tahoma" panose="020B0604030504040204" pitchFamily="34" charset="0"/>
              </a:rPr>
              <a:t>的极</a:t>
            </a:r>
            <a:endParaRPr lang="en-US" altLang="zh-CN" sz="2400" b="1" dirty="0">
              <a:latin typeface="Tahom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点，其响应特性消失得快些，暂态特性主要取决于模值大的极</a:t>
            </a:r>
            <a:endParaRPr lang="en-US" altLang="zh-CN" sz="2400" b="1" dirty="0">
              <a:latin typeface="Tahom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点，即 </a:t>
            </a:r>
            <a:r>
              <a:rPr lang="en-US" altLang="zh-CN" sz="2400" b="1" dirty="0">
                <a:latin typeface="Tahoma" panose="020B0604030504040204" pitchFamily="34" charset="0"/>
              </a:rPr>
              <a:t>z=0.8 </a:t>
            </a:r>
            <a:r>
              <a:rPr lang="zh-CN" altLang="en-US" sz="2400" b="1" dirty="0">
                <a:latin typeface="Tahoma" panose="020B0604030504040204" pitchFamily="34" charset="0"/>
              </a:rPr>
              <a:t>极点支配输出特性，两极点模值相差越多，输</a:t>
            </a:r>
            <a:endParaRPr lang="en-US" altLang="zh-CN" sz="2400" b="1" dirty="0">
              <a:latin typeface="Tahom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出就更多由</a:t>
            </a: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主导极点</a:t>
            </a:r>
            <a:r>
              <a:rPr lang="zh-CN" altLang="en-US" sz="2400" b="1" dirty="0">
                <a:latin typeface="Tahoma" panose="020B0604030504040204" pitchFamily="34" charset="0"/>
              </a:rPr>
              <a:t>决定。</a:t>
            </a:r>
          </a:p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       零点位置对系统影响：</a:t>
            </a: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零点越接近极点，它们对系统影响</a:t>
            </a:r>
            <a:endParaRPr lang="en-US" altLang="zh-CN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越大，当零点远离极点时，它的影响可以忽略</a:t>
            </a:r>
            <a:r>
              <a:rPr lang="zh-CN" altLang="en-US" sz="2400" b="1" dirty="0">
                <a:latin typeface="Tahoma" panose="020B0604030504040204" pitchFamily="34" charset="0"/>
              </a:rPr>
              <a:t>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idx="1"/>
          </p:nvPr>
        </p:nvSpPr>
        <p:spPr>
          <a:xfrm>
            <a:off x="419100" y="411163"/>
            <a:ext cx="7772400" cy="4114800"/>
          </a:xfrm>
          <a:ln/>
        </p:spPr>
        <p:txBody>
          <a:bodyPr wrap="square" lIns="91440" tIns="45720" rIns="91440" bIns="45720" anchor="t" anchorCtr="0"/>
          <a:lstStyle/>
          <a:p>
            <a:pPr>
              <a:buNone/>
            </a:pPr>
            <a:r>
              <a:rPr lang="zh-CN" altLang="en-US" sz="2400" b="1" dirty="0">
                <a:solidFill>
                  <a:srgbClr val="990000"/>
                </a:solidFill>
                <a:latin typeface="Tahoma" panose="020B0604030504040204" pitchFamily="34" charset="0"/>
              </a:rPr>
              <a:t>例 </a:t>
            </a:r>
            <a:r>
              <a:rPr lang="en-US" altLang="zh-CN" sz="2400" b="1" dirty="0">
                <a:solidFill>
                  <a:srgbClr val="990000"/>
                </a:solidFill>
                <a:latin typeface="Tahoma" panose="020B0604030504040204" pitchFamily="34" charset="0"/>
              </a:rPr>
              <a:t>5.3  </a:t>
            </a:r>
            <a:r>
              <a:rPr lang="zh-CN" altLang="en-US" sz="2400" b="1" dirty="0">
                <a:solidFill>
                  <a:srgbClr val="990000"/>
                </a:solidFill>
                <a:latin typeface="Tahoma" panose="020B0604030504040204" pitchFamily="34" charset="0"/>
              </a:rPr>
              <a:t>计算 </a:t>
            </a:r>
            <a:r>
              <a:rPr lang="en-US" altLang="zh-CN" sz="2400" b="1" dirty="0">
                <a:solidFill>
                  <a:srgbClr val="990000"/>
                </a:solidFill>
                <a:latin typeface="Tahoma" panose="020B0604030504040204" pitchFamily="34" charset="0"/>
              </a:rPr>
              <a:t>x[n] = u[n] </a:t>
            </a:r>
            <a:r>
              <a:rPr lang="zh-CN" altLang="en-US" sz="2400" b="1" dirty="0">
                <a:solidFill>
                  <a:srgbClr val="990000"/>
                </a:solidFill>
                <a:latin typeface="Tahoma" panose="020B0604030504040204" pitchFamily="34" charset="0"/>
              </a:rPr>
              <a:t>的 </a:t>
            </a:r>
            <a:r>
              <a:rPr lang="en-US" altLang="zh-CN" sz="2400" b="1" dirty="0">
                <a:solidFill>
                  <a:srgbClr val="990000"/>
                </a:solidFill>
                <a:latin typeface="Tahoma" panose="020B0604030504040204" pitchFamily="34" charset="0"/>
              </a:rPr>
              <a:t>X(z)</a:t>
            </a:r>
            <a:r>
              <a:rPr lang="zh-CN" altLang="en-US" sz="2400" b="1" dirty="0">
                <a:solidFill>
                  <a:srgbClr val="990000"/>
                </a:solidFill>
                <a:latin typeface="Tahoma" panose="020B0604030504040204" pitchFamily="34" charset="0"/>
              </a:rPr>
              <a:t>。</a:t>
            </a:r>
          </a:p>
        </p:txBody>
      </p:sp>
      <p:grpSp>
        <p:nvGrpSpPr>
          <p:cNvPr id="10243" name="Group 3"/>
          <p:cNvGrpSpPr/>
          <p:nvPr/>
        </p:nvGrpSpPr>
        <p:grpSpPr>
          <a:xfrm>
            <a:off x="684213" y="1052513"/>
            <a:ext cx="8001000" cy="5326062"/>
            <a:chOff x="720" y="624"/>
            <a:chExt cx="5040" cy="3355"/>
          </a:xfrm>
        </p:grpSpPr>
        <p:sp>
          <p:nvSpPr>
            <p:cNvPr id="21507" name="Text Box 4"/>
            <p:cNvSpPr txBox="1"/>
            <p:nvPr/>
          </p:nvSpPr>
          <p:spPr>
            <a:xfrm>
              <a:off x="720" y="624"/>
              <a:ext cx="5040" cy="325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解：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X(z) = </a:t>
              </a:r>
              <a:r>
                <a:rPr lang="en-US" altLang="zh-CN" sz="3600" b="1" dirty="0">
                  <a:latin typeface="Tahoma" panose="020B0604030504040204" pitchFamily="34" charset="0"/>
                  <a:ea typeface="Batang" panose="02030600000101010101" pitchFamily="18" charset="-127"/>
                </a:rPr>
                <a:t>∑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x[n]z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-n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= </a:t>
              </a:r>
              <a:r>
                <a:rPr lang="en-US" altLang="zh-CN" sz="3600" b="1" dirty="0">
                  <a:latin typeface="Tahoma" panose="020B0604030504040204" pitchFamily="34" charset="0"/>
                  <a:ea typeface="Batang" panose="02030600000101010101" pitchFamily="18" charset="-127"/>
                </a:rPr>
                <a:t>∑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u[n]z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-n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= </a:t>
              </a:r>
              <a:r>
                <a:rPr lang="en-US" altLang="zh-CN" sz="3600" b="1" dirty="0">
                  <a:latin typeface="Tahoma" panose="020B0604030504040204" pitchFamily="34" charset="0"/>
                  <a:ea typeface="Batang" panose="02030600000101010101" pitchFamily="18" charset="-127"/>
                </a:rPr>
                <a:t>∑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z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-n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</a:t>
              </a:r>
            </a:p>
            <a:p>
              <a:pPr eaLnBrk="0" hangingPunct="0">
                <a:spcBef>
                  <a:spcPct val="50000"/>
                </a:spcBef>
              </a:pPr>
              <a:endPara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eaLnBrk="0" hangingPunct="0"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= 1+ z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-1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+ z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-2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+ z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-3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+ z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-4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+ z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-5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+…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这是首项 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a=1</a:t>
              </a:r>
              <a:r>
                <a:rPr lang="en-US" altLang="zh-CN" sz="2400" b="1" dirty="0">
                  <a:latin typeface="黑体" panose="02010609060101010101" pitchFamily="49" charset="-122"/>
                  <a:ea typeface="宋体" panose="02010600030101010101" pitchFamily="2" charset="-122"/>
                </a:rPr>
                <a:t> 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及乘数 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r = z</a:t>
              </a:r>
              <a:r>
                <a:rPr lang="en-US" altLang="zh-CN" sz="2400" b="1" baseline="300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-1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的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a + ar + ar</a:t>
              </a:r>
              <a:r>
                <a:rPr lang="en-US" altLang="zh-CN" sz="2400" b="1" baseline="30000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2</a:t>
              </a: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 +</a:t>
              </a:r>
              <a:r>
                <a:rPr lang="en-US" altLang="zh-CN" sz="2400" b="1" dirty="0">
                  <a:latin typeface="Arial" panose="020B0604020202020204" pitchFamily="34" charset="0"/>
                  <a:ea typeface="Arial" panose="020B0604020202020204" pitchFamily="34" charset="0"/>
                </a:rPr>
                <a:t>…</a:t>
              </a: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几何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级数。无穷几何级数的和为：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                        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S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Batang" panose="02030600000101010101" pitchFamily="18" charset="-127"/>
                </a:rPr>
                <a:t>∞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=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若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|r|&lt; 1</a:t>
              </a:r>
              <a:r>
                <a:rPr lang="zh-CN" altLang="en-US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，因此：</a:t>
              </a:r>
            </a:p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                  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X(z) =             =</a:t>
              </a:r>
            </a:p>
          </p:txBody>
        </p:sp>
        <p:sp>
          <p:nvSpPr>
            <p:cNvPr id="21508" name="Text Box 5"/>
            <p:cNvSpPr txBox="1"/>
            <p:nvPr/>
          </p:nvSpPr>
          <p:spPr>
            <a:xfrm>
              <a:off x="1392" y="851"/>
              <a:ext cx="864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Batang" panose="02030600000101010101" pitchFamily="18" charset="-127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  <a:ea typeface="Batang" panose="02030600000101010101" pitchFamily="18" charset="-127"/>
                </a:rPr>
                <a:t>∞</a:t>
              </a:r>
            </a:p>
            <a:p>
              <a:pPr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Batang" panose="02030600000101010101" pitchFamily="18" charset="-127"/>
                </a:rPr>
                <a:t>n=0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09" name="Text Box 6"/>
            <p:cNvSpPr txBox="1"/>
            <p:nvPr/>
          </p:nvSpPr>
          <p:spPr>
            <a:xfrm>
              <a:off x="2592" y="912"/>
              <a:ext cx="864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Batang" panose="02030600000101010101" pitchFamily="18" charset="-127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  <a:ea typeface="Batang" panose="02030600000101010101" pitchFamily="18" charset="-127"/>
                </a:rPr>
                <a:t>∞</a:t>
              </a:r>
            </a:p>
            <a:p>
              <a:pPr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Batang" panose="02030600000101010101" pitchFamily="18" charset="-127"/>
                </a:rPr>
                <a:t>n=0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10" name="Text Box 7"/>
            <p:cNvSpPr txBox="1"/>
            <p:nvPr/>
          </p:nvSpPr>
          <p:spPr>
            <a:xfrm>
              <a:off x="3792" y="912"/>
              <a:ext cx="864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Batang" panose="02030600000101010101" pitchFamily="18" charset="-127"/>
                </a:rPr>
                <a:t> </a:t>
              </a:r>
              <a:r>
                <a:rPr lang="en-US" altLang="zh-CN" sz="2400" b="1" dirty="0">
                  <a:latin typeface="Times New Roman" panose="02020603050405020304" pitchFamily="18" charset="0"/>
                  <a:ea typeface="Batang" panose="02030600000101010101" pitchFamily="18" charset="-127"/>
                </a:rPr>
                <a:t>∞</a:t>
              </a:r>
            </a:p>
            <a:p>
              <a:pPr eaLnBrk="0" hangingPunct="0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Batang" panose="02030600000101010101" pitchFamily="18" charset="-127"/>
                </a:rPr>
                <a:t>n=0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11" name="Text Box 8"/>
            <p:cNvSpPr txBox="1"/>
            <p:nvPr/>
          </p:nvSpPr>
          <p:spPr>
            <a:xfrm>
              <a:off x="2712" y="2767"/>
              <a:ext cx="864" cy="44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a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1 - r</a:t>
              </a:r>
            </a:p>
          </p:txBody>
        </p:sp>
        <p:sp>
          <p:nvSpPr>
            <p:cNvPr id="21512" name="Text Box 9"/>
            <p:cNvSpPr txBox="1"/>
            <p:nvPr/>
          </p:nvSpPr>
          <p:spPr>
            <a:xfrm>
              <a:off x="2376" y="3530"/>
              <a:ext cx="864" cy="44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1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1 –z</a:t>
              </a:r>
              <a:r>
                <a:rPr lang="en-US" altLang="zh-CN" sz="2400" b="1" baseline="30000" dirty="0">
                  <a:latin typeface="Tahoma" panose="020B0604030504040204" pitchFamily="34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21513" name="Text Box 10"/>
            <p:cNvSpPr txBox="1"/>
            <p:nvPr/>
          </p:nvSpPr>
          <p:spPr>
            <a:xfrm>
              <a:off x="3264" y="3504"/>
              <a:ext cx="864" cy="44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z</a:t>
              </a:r>
            </a:p>
            <a:p>
              <a:pPr eaLnBrk="0" hangingPunct="0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  <a:ea typeface="宋体" panose="02010600030101010101" pitchFamily="2" charset="-122"/>
                </a:rPr>
                <a:t>z - 1</a:t>
              </a:r>
            </a:p>
          </p:txBody>
        </p:sp>
        <p:sp>
          <p:nvSpPr>
            <p:cNvPr id="21514" name="Line 11"/>
            <p:cNvSpPr/>
            <p:nvPr/>
          </p:nvSpPr>
          <p:spPr>
            <a:xfrm>
              <a:off x="2808" y="2982"/>
              <a:ext cx="3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5" name="Line 12"/>
            <p:cNvSpPr/>
            <p:nvPr/>
          </p:nvSpPr>
          <p:spPr>
            <a:xfrm>
              <a:off x="2448" y="3702"/>
              <a:ext cx="52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516" name="Line 13"/>
            <p:cNvSpPr/>
            <p:nvPr/>
          </p:nvSpPr>
          <p:spPr>
            <a:xfrm>
              <a:off x="3312" y="3702"/>
              <a:ext cx="3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eaLnBrk="0" hangingPunct="0"/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/>
          </p:cNvSpPr>
          <p:nvPr>
            <p:ph idx="1"/>
          </p:nvPr>
        </p:nvSpPr>
        <p:spPr>
          <a:xfrm>
            <a:off x="261938" y="719138"/>
            <a:ext cx="8712200" cy="1371600"/>
          </a:xfrm>
          <a:ln/>
        </p:spPr>
        <p:txBody>
          <a:bodyPr wrap="square" lIns="91440" tIns="45720" rIns="91440" bIns="45720" anchor="t" anchorCtr="0"/>
          <a:lstStyle/>
          <a:p>
            <a:pPr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例 </a:t>
            </a:r>
            <a:r>
              <a:rPr lang="en-US" altLang="zh-CN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5.22  </a:t>
            </a:r>
            <a:r>
              <a:rPr lang="zh-CN" altLang="zh-CN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试画出</a:t>
            </a:r>
            <a:r>
              <a:rPr lang="zh-CN" altLang="en-US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以下系统的脉冲响应和极 </a:t>
            </a:r>
            <a:r>
              <a:rPr lang="en-US" altLang="zh-CN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– </a:t>
            </a:r>
            <a:r>
              <a:rPr lang="zh-CN" altLang="en-US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零 点图：</a:t>
            </a:r>
          </a:p>
          <a:p>
            <a:pPr>
              <a:buNone/>
            </a:pPr>
            <a:r>
              <a:rPr lang="zh-CN" altLang="en-US" sz="2400" b="1" dirty="0">
                <a:latin typeface="Tahoma" panose="020B0604030504040204" pitchFamily="34" charset="0"/>
              </a:rPr>
              <a:t> </a:t>
            </a:r>
          </a:p>
        </p:txBody>
      </p:sp>
      <p:sp>
        <p:nvSpPr>
          <p:cNvPr id="79874" name="Text Box 3"/>
          <p:cNvSpPr txBox="1"/>
          <p:nvPr/>
        </p:nvSpPr>
        <p:spPr>
          <a:xfrm>
            <a:off x="1112838" y="2057400"/>
            <a:ext cx="20574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a.   H(z) =</a:t>
            </a:r>
          </a:p>
        </p:txBody>
      </p:sp>
      <p:sp>
        <p:nvSpPr>
          <p:cNvPr id="79875" name="Text Box 4"/>
          <p:cNvSpPr txBox="1"/>
          <p:nvPr/>
        </p:nvSpPr>
        <p:spPr>
          <a:xfrm>
            <a:off x="2789238" y="1981200"/>
            <a:ext cx="3657600" cy="785813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                 1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1 – 1.6z</a:t>
            </a:r>
            <a:r>
              <a: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+ 0.9425z</a:t>
            </a:r>
            <a:r>
              <a: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-2</a:t>
            </a:r>
          </a:p>
        </p:txBody>
      </p:sp>
      <p:sp>
        <p:nvSpPr>
          <p:cNvPr id="79876" name="Line 5"/>
          <p:cNvSpPr/>
          <p:nvPr/>
        </p:nvSpPr>
        <p:spPr>
          <a:xfrm>
            <a:off x="3017838" y="2338388"/>
            <a:ext cx="3200400" cy="23812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7" name="Text Box 6"/>
          <p:cNvSpPr txBox="1"/>
          <p:nvPr/>
        </p:nvSpPr>
        <p:spPr>
          <a:xfrm>
            <a:off x="1112838" y="3176588"/>
            <a:ext cx="20574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b.   H(z) =</a:t>
            </a:r>
          </a:p>
        </p:txBody>
      </p:sp>
      <p:sp>
        <p:nvSpPr>
          <p:cNvPr id="79878" name="Text Box 7"/>
          <p:cNvSpPr txBox="1"/>
          <p:nvPr/>
        </p:nvSpPr>
        <p:spPr>
          <a:xfrm>
            <a:off x="2789238" y="3100388"/>
            <a:ext cx="3657600" cy="785812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           1 – 0.3z</a:t>
            </a:r>
            <a:r>
              <a: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-1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1 – 1.6z</a:t>
            </a:r>
            <a:r>
              <a: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+ 0.9425z</a:t>
            </a:r>
            <a:r>
              <a: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-2</a:t>
            </a:r>
          </a:p>
        </p:txBody>
      </p:sp>
      <p:sp>
        <p:nvSpPr>
          <p:cNvPr id="79879" name="Line 8"/>
          <p:cNvSpPr/>
          <p:nvPr/>
        </p:nvSpPr>
        <p:spPr>
          <a:xfrm>
            <a:off x="3017838" y="3457575"/>
            <a:ext cx="3200400" cy="23813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80" name="Text Box 9"/>
          <p:cNvSpPr txBox="1"/>
          <p:nvPr/>
        </p:nvSpPr>
        <p:spPr>
          <a:xfrm>
            <a:off x="1112838" y="4267200"/>
            <a:ext cx="20574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c.   H(z) =</a:t>
            </a:r>
          </a:p>
        </p:txBody>
      </p:sp>
      <p:sp>
        <p:nvSpPr>
          <p:cNvPr id="79881" name="Text Box 10"/>
          <p:cNvSpPr txBox="1"/>
          <p:nvPr/>
        </p:nvSpPr>
        <p:spPr>
          <a:xfrm>
            <a:off x="2789238" y="4191000"/>
            <a:ext cx="3657600" cy="785813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         1 – 0.8z</a:t>
            </a:r>
            <a:r>
              <a: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-1</a:t>
            </a:r>
            <a:endParaRPr lang="en-US" altLang="zh-CN" sz="24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1 – 1.6z</a:t>
            </a:r>
            <a:r>
              <a: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+ 0.9425z</a:t>
            </a:r>
            <a:r>
              <a: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-2</a:t>
            </a:r>
          </a:p>
        </p:txBody>
      </p:sp>
      <p:sp>
        <p:nvSpPr>
          <p:cNvPr id="79882" name="Line 11"/>
          <p:cNvSpPr/>
          <p:nvPr/>
        </p:nvSpPr>
        <p:spPr>
          <a:xfrm>
            <a:off x="3017838" y="4548188"/>
            <a:ext cx="3200400" cy="23812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83" name="Text Box 12"/>
          <p:cNvSpPr txBox="1"/>
          <p:nvPr/>
        </p:nvSpPr>
        <p:spPr>
          <a:xfrm>
            <a:off x="1112838" y="5386388"/>
            <a:ext cx="2057400" cy="457200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d.   H(z) =</a:t>
            </a:r>
          </a:p>
        </p:txBody>
      </p:sp>
      <p:sp>
        <p:nvSpPr>
          <p:cNvPr id="79884" name="Text Box 13"/>
          <p:cNvSpPr txBox="1"/>
          <p:nvPr/>
        </p:nvSpPr>
        <p:spPr>
          <a:xfrm>
            <a:off x="2789238" y="5310188"/>
            <a:ext cx="3657600" cy="785812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    1 – 1.6z</a:t>
            </a:r>
            <a:r>
              <a: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+ 0.8z</a:t>
            </a:r>
            <a:r>
              <a: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-2</a:t>
            </a:r>
            <a:endParaRPr lang="en-US" altLang="zh-CN" sz="2400" b="1" dirty="0"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1 – 1.6z</a:t>
            </a:r>
            <a:r>
              <a: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-1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+ 0.9425z</a:t>
            </a:r>
            <a:r>
              <a:rPr lang="en-US" altLang="zh-CN" sz="24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-2</a:t>
            </a:r>
          </a:p>
        </p:txBody>
      </p:sp>
      <p:sp>
        <p:nvSpPr>
          <p:cNvPr id="79885" name="Line 14"/>
          <p:cNvSpPr/>
          <p:nvPr/>
        </p:nvSpPr>
        <p:spPr>
          <a:xfrm>
            <a:off x="3017838" y="5667375"/>
            <a:ext cx="3200400" cy="23813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文本框 109"/>
          <p:cNvSpPr txBox="1"/>
          <p:nvPr/>
        </p:nvSpPr>
        <p:spPr>
          <a:xfrm>
            <a:off x="179705" y="188595"/>
            <a:ext cx="8244840" cy="55976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400" dirty="0">
                <a:solidFill>
                  <a:srgbClr val="000000"/>
                </a:solidFill>
                <a:latin typeface="黑体" panose="02010609060101010101" pitchFamily="49" charset="-122"/>
              </a:rPr>
              <a:t>解：由传递函数可知，上面各数字滤波器的极点相同</a:t>
            </a:r>
            <a:r>
              <a:rPr lang="zh-CN" sz="2400" dirty="0" smtClean="0">
                <a:solidFill>
                  <a:srgbClr val="000000"/>
                </a:solidFill>
                <a:latin typeface="黑体" panose="02010609060101010101" pitchFamily="49" charset="-122"/>
              </a:rPr>
              <a:t>，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285720" y="1000108"/>
            <a:ext cx="7920355" cy="1384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400" dirty="0">
                <a:solidFill>
                  <a:srgbClr val="000000"/>
                </a:solidFill>
                <a:latin typeface="黑体" panose="02010609060101010101" pitchFamily="49" charset="-122"/>
              </a:rPr>
              <a:t>零点位置不同，本例题研究零点对数字滤波器性能的影响。</a:t>
            </a:r>
            <a:endParaRPr lang="en-US" sz="1800" dirty="0">
              <a:solidFill>
                <a:srgbClr val="000000"/>
              </a:solidFill>
              <a:latin typeface="华文楷体" panose="02010600040101010101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400" dirty="0" smtClean="0">
              <a:solidFill>
                <a:srgbClr val="000000"/>
              </a:solidFill>
              <a:latin typeface="黑体" panose="02010609060101010101" pitchFamily="49" charset="-122"/>
              <a:cs typeface="黑体" panose="02010609060101010101" pitchFamily="49" charset="-122"/>
            </a:endParaRPr>
          </a:p>
          <a:p>
            <a:r>
              <a:rPr lang="zh-CN" sz="2400" dirty="0" smtClean="0">
                <a:solidFill>
                  <a:srgbClr val="000000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序号</a:t>
            </a:r>
            <a:r>
              <a:rPr lang="zh-CN" sz="2400" dirty="0">
                <a:solidFill>
                  <a:srgbClr val="000000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）</a:t>
            </a:r>
            <a:r>
              <a:rPr lang="zh-CN" sz="2400" dirty="0">
                <a:solidFill>
                  <a:srgbClr val="000000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滤波器的零点为2个重零点：</a:t>
            </a:r>
            <a:endParaRPr lang="zh-CN" altLang="en-US" sz="2400" dirty="0">
              <a:solidFill>
                <a:srgbClr val="000000"/>
              </a:solidFill>
              <a:latin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4" name="图片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2180" y="2061210"/>
            <a:ext cx="760730" cy="3625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" name="文本框 111"/>
          <p:cNvSpPr txBox="1"/>
          <p:nvPr/>
        </p:nvSpPr>
        <p:spPr>
          <a:xfrm>
            <a:off x="34925" y="2780983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2890"/>
            <a:r>
              <a:rPr lang="zh-CN" sz="2400">
                <a:solidFill>
                  <a:srgbClr val="000000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序号（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2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）</a:t>
            </a:r>
            <a:r>
              <a:rPr lang="zh-CN" sz="2400">
                <a:solidFill>
                  <a:srgbClr val="000000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滤波器的零点分别为</a:t>
            </a:r>
            <a:r>
              <a:rPr lang="zh-CN" sz="1800">
                <a:solidFill>
                  <a:srgbClr val="000000"/>
                </a:solidFill>
                <a:ea typeface="宋体" panose="02010600030101010101" pitchFamily="2" charset="-122"/>
              </a:rPr>
              <a:t>：</a:t>
            </a:r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pic>
        <p:nvPicPr>
          <p:cNvPr id="5" name="图片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68035" y="2997200"/>
            <a:ext cx="1298575" cy="3511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3" name="文本框 112"/>
          <p:cNvSpPr txBox="1"/>
          <p:nvPr/>
        </p:nvSpPr>
        <p:spPr>
          <a:xfrm>
            <a:off x="107315" y="3573462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262890"/>
            <a:r>
              <a:rPr lang="zh-CN" sz="2400">
                <a:solidFill>
                  <a:srgbClr val="000000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序号（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3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）</a:t>
            </a:r>
            <a:r>
              <a:rPr lang="zh-CN" sz="2400">
                <a:solidFill>
                  <a:srgbClr val="000000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滤波器的零点分别为：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95645" y="3789045"/>
            <a:ext cx="1339850" cy="2343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4" name="文本框 113"/>
          <p:cNvSpPr txBox="1"/>
          <p:nvPr/>
        </p:nvSpPr>
        <p:spPr>
          <a:xfrm>
            <a:off x="395605" y="4221480"/>
            <a:ext cx="5692140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2890"/>
            <a:endParaRPr lang="zh-CN" sz="180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r>
              <a:rPr lang="zh-CN" sz="2400">
                <a:solidFill>
                  <a:srgbClr val="000000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序号（</a:t>
            </a: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4</a:t>
            </a:r>
            <a:r>
              <a:rPr lang="zh-CN" altLang="en-US" sz="2400">
                <a:solidFill>
                  <a:srgbClr val="000000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）</a:t>
            </a:r>
            <a:r>
              <a:rPr lang="zh-CN" sz="2400">
                <a:solidFill>
                  <a:srgbClr val="000000"/>
                </a:solidFill>
                <a:latin typeface="黑体" panose="02010609060101010101" pitchFamily="49" charset="-122"/>
                <a:cs typeface="黑体" panose="02010609060101010101" pitchFamily="49" charset="-122"/>
              </a:rPr>
              <a:t>滤波器的零点为一对共轭零点：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156325" y="4511040"/>
            <a:ext cx="1463040" cy="3422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467360" y="5340985"/>
            <a:ext cx="745299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262255">
              <a:lnSpc>
                <a:spcPct val="150000"/>
              </a:lnSpc>
            </a:pPr>
            <a:r>
              <a:rPr lang="en-US" altLang="zh-CN" sz="2400">
                <a:solidFill>
                  <a:srgbClr val="000000"/>
                </a:solidFill>
                <a:latin typeface="黑体" panose="02010609060101010101" pitchFamily="49" charset="-122"/>
              </a:rPr>
              <a:t>   </a:t>
            </a:r>
            <a:r>
              <a:rPr lang="zh-CN" sz="2400">
                <a:solidFill>
                  <a:srgbClr val="000000"/>
                </a:solidFill>
                <a:latin typeface="黑体" panose="02010609060101010101" pitchFamily="49" charset="-122"/>
              </a:rPr>
              <a:t>这四个滤波器的极点相同，零点逐渐接近极点，零点越接近极点，滤波器的脉冲响应的幅度减小。</a:t>
            </a:r>
            <a:endParaRPr lang="zh-CN" altLang="en-US" sz="240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625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04664"/>
            <a:ext cx="3453484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6258" name="Object 2"/>
          <p:cNvGraphicFramePr>
            <a:graphicFrameLocks noChangeAspect="1"/>
          </p:cNvGraphicFramePr>
          <p:nvPr/>
        </p:nvGraphicFramePr>
        <p:xfrm>
          <a:off x="4211960" y="332656"/>
          <a:ext cx="3546228" cy="2664296"/>
        </p:xfrm>
        <a:graphic>
          <a:graphicData uri="http://schemas.openxmlformats.org/presentationml/2006/ole">
            <p:oleObj spid="_x0000_s96258" r:id="rId4" imgW="10713366" imgH="8046343" progId="">
              <p:embed/>
            </p:oleObj>
          </a:graphicData>
        </a:graphic>
      </p:graphicFrame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899592" y="3068960"/>
          <a:ext cx="3151936" cy="2376264"/>
        </p:xfrm>
        <a:graphic>
          <a:graphicData uri="http://schemas.openxmlformats.org/presentationml/2006/ole">
            <p:oleObj spid="_x0000_s96260" r:id="rId5" imgW="10713366" imgH="8046343" progId="">
              <p:embed/>
            </p:oleObj>
          </a:graphicData>
        </a:graphic>
      </p:graphicFrame>
      <p:sp>
        <p:nvSpPr>
          <p:cNvPr id="9626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6262" name="Object 6"/>
          <p:cNvGraphicFramePr>
            <a:graphicFrameLocks noChangeAspect="1"/>
          </p:cNvGraphicFramePr>
          <p:nvPr/>
        </p:nvGraphicFramePr>
        <p:xfrm>
          <a:off x="4355976" y="2780928"/>
          <a:ext cx="3456384" cy="2592288"/>
        </p:xfrm>
        <a:graphic>
          <a:graphicData uri="http://schemas.openxmlformats.org/presentationml/2006/ole">
            <p:oleObj spid="_x0000_s96262" r:id="rId6" imgW="10713366" imgH="8046343" progId="">
              <p:embed/>
            </p:oleObj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8305" name="Object 1"/>
          <p:cNvGraphicFramePr>
            <a:graphicFrameLocks noChangeAspect="1"/>
          </p:cNvGraphicFramePr>
          <p:nvPr/>
        </p:nvGraphicFramePr>
        <p:xfrm>
          <a:off x="899592" y="332656"/>
          <a:ext cx="3354540" cy="2520280"/>
        </p:xfrm>
        <a:graphic>
          <a:graphicData uri="http://schemas.openxmlformats.org/presentationml/2006/ole">
            <p:oleObj spid="_x0000_s98305" r:id="rId3" imgW="10713366" imgH="8046343" progId="">
              <p:embed/>
            </p:oleObj>
          </a:graphicData>
        </a:graphic>
      </p:graphicFrame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8307" name="Object 3"/>
          <p:cNvGraphicFramePr>
            <a:graphicFrameLocks noChangeAspect="1"/>
          </p:cNvGraphicFramePr>
          <p:nvPr/>
        </p:nvGraphicFramePr>
        <p:xfrm>
          <a:off x="4716016" y="404664"/>
          <a:ext cx="3412880" cy="2520280"/>
        </p:xfrm>
        <a:graphic>
          <a:graphicData uri="http://schemas.openxmlformats.org/presentationml/2006/ole">
            <p:oleObj spid="_x0000_s98307" r:id="rId4" imgW="10713366" imgH="8046343" progId="">
              <p:embed/>
            </p:oleObj>
          </a:graphicData>
        </a:graphic>
      </p:graphicFrame>
      <p:sp>
        <p:nvSpPr>
          <p:cNvPr id="983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971600" y="2780928"/>
          <a:ext cx="3377240" cy="2736304"/>
        </p:xfrm>
        <a:graphic>
          <a:graphicData uri="http://schemas.openxmlformats.org/presentationml/2006/ole">
            <p:oleObj spid="_x0000_s98309" r:id="rId5" imgW="10713366" imgH="8046343" progId="">
              <p:embed/>
            </p:oleObj>
          </a:graphicData>
        </a:graphic>
      </p:graphicFrame>
      <p:sp>
        <p:nvSpPr>
          <p:cNvPr id="983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8311" name="Object 7"/>
          <p:cNvGraphicFramePr>
            <a:graphicFrameLocks noChangeAspect="1"/>
          </p:cNvGraphicFramePr>
          <p:nvPr/>
        </p:nvGraphicFramePr>
        <p:xfrm>
          <a:off x="4716016" y="2924944"/>
          <a:ext cx="3384376" cy="2539644"/>
        </p:xfrm>
        <a:graphic>
          <a:graphicData uri="http://schemas.openxmlformats.org/presentationml/2006/ole">
            <p:oleObj spid="_x0000_s98311" r:id="rId6" imgW="10713366" imgH="8046343" progId="">
              <p:embed/>
            </p:oleObj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39552" y="620688"/>
            <a:ext cx="8496944" cy="623731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zh-TW" altLang="zh-CN" sz="2400" b="1" dirty="0" smtClean="0"/>
              <a:t>例</a:t>
            </a:r>
            <a:r>
              <a:rPr lang="en-US" altLang="zh-CN" sz="2400" b="1" dirty="0" smtClean="0"/>
              <a:t>5-4</a:t>
            </a:r>
            <a:r>
              <a:rPr lang="zh-TW" altLang="zh-CN" sz="2400" dirty="0" smtClean="0"/>
              <a:t>计算序列</a:t>
            </a:r>
            <a:r>
              <a:rPr lang="en-US" altLang="zh-TW" sz="2400" dirty="0" smtClean="0"/>
              <a:t>                       </a:t>
            </a:r>
            <a:r>
              <a:rPr lang="zh-TW" altLang="zh-CN" sz="2400" dirty="0" smtClean="0"/>
              <a:t> 的</a:t>
            </a:r>
            <a:r>
              <a:rPr lang="en-US" altLang="zh-CN" sz="2400" dirty="0" smtClean="0"/>
              <a:t>z</a:t>
            </a:r>
            <a:r>
              <a:rPr lang="zh-TW" altLang="zh-CN" sz="2400" dirty="0" smtClean="0"/>
              <a:t>变换。</a:t>
            </a:r>
            <a:endParaRPr lang="zh-CN" altLang="zh-CN" sz="2400" dirty="0" smtClean="0"/>
          </a:p>
          <a:p>
            <a:pPr algn="l">
              <a:lnSpc>
                <a:spcPct val="150000"/>
              </a:lnSpc>
            </a:pPr>
            <a:r>
              <a:rPr lang="zh-TW" altLang="zh-CN" sz="2400" dirty="0" smtClean="0"/>
              <a:t>解：</a:t>
            </a:r>
            <a:endParaRPr lang="zh-CN" altLang="zh-CN" sz="2400" dirty="0" smtClean="0"/>
          </a:p>
          <a:p>
            <a:pPr>
              <a:lnSpc>
                <a:spcPct val="150000"/>
              </a:lnSpc>
            </a:pPr>
            <a:endParaRPr lang="en-US" altLang="zh-TW" sz="2400" dirty="0" smtClean="0"/>
          </a:p>
          <a:p>
            <a:pPr>
              <a:lnSpc>
                <a:spcPct val="150000"/>
              </a:lnSpc>
            </a:pPr>
            <a:endParaRPr lang="en-US" altLang="zh-TW" sz="2400" dirty="0" smtClean="0"/>
          </a:p>
          <a:p>
            <a:pPr algn="l">
              <a:lnSpc>
                <a:spcPct val="150000"/>
              </a:lnSpc>
            </a:pPr>
            <a:r>
              <a:rPr lang="en-US" altLang="zh-TW" sz="2400" dirty="0" smtClean="0"/>
              <a:t>      X(z)</a:t>
            </a:r>
            <a:r>
              <a:rPr lang="zh-TW" altLang="zh-CN" sz="2400" dirty="0" smtClean="0"/>
              <a:t>是无穷几何级数</a:t>
            </a:r>
            <a:r>
              <a:rPr lang="zh-CN" altLang="zh-CN" sz="2400" dirty="0" smtClean="0"/>
              <a:t>，</a:t>
            </a:r>
            <a:r>
              <a:rPr lang="zh-TW" altLang="zh-CN" sz="2400" dirty="0" smtClean="0"/>
              <a:t>其中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，</a:t>
            </a:r>
            <a:endParaRPr lang="en-US" altLang="zh-CN" sz="2400" dirty="0" smtClean="0"/>
          </a:p>
          <a:p>
            <a:pPr algn="l">
              <a:lnSpc>
                <a:spcPct val="150000"/>
              </a:lnSpc>
            </a:pPr>
            <a:r>
              <a:rPr lang="en-US" altLang="zh-TW" sz="2400" dirty="0" smtClean="0"/>
              <a:t>     </a:t>
            </a:r>
            <a:r>
              <a:rPr lang="zh-TW" altLang="zh-CN" sz="2400" dirty="0" smtClean="0"/>
              <a:t>因此其和为</a:t>
            </a:r>
            <a:r>
              <a:rPr lang="zh-CN" altLang="zh-CN" sz="2400" dirty="0" smtClean="0"/>
              <a:t>：</a:t>
            </a:r>
          </a:p>
          <a:p>
            <a:pPr algn="l">
              <a:lnSpc>
                <a:spcPct val="150000"/>
              </a:lnSpc>
            </a:pPr>
            <a:endParaRPr lang="en-US" altLang="zh-TW" sz="2400" dirty="0" smtClean="0"/>
          </a:p>
          <a:p>
            <a:pPr algn="l">
              <a:lnSpc>
                <a:spcPct val="150000"/>
              </a:lnSpc>
            </a:pPr>
            <a:endParaRPr lang="en-US" altLang="zh-TW" sz="2400" dirty="0" smtClean="0"/>
          </a:p>
          <a:p>
            <a:pPr algn="l">
              <a:lnSpc>
                <a:spcPct val="150000"/>
              </a:lnSpc>
            </a:pPr>
            <a:r>
              <a:rPr lang="en-US" altLang="zh-TW" sz="2400" dirty="0" smtClean="0"/>
              <a:t>    </a:t>
            </a:r>
            <a:r>
              <a:rPr lang="zh-TW" altLang="zh-CN" sz="2400" dirty="0" smtClean="0"/>
              <a:t>此</a:t>
            </a:r>
            <a:r>
              <a:rPr lang="en-US" altLang="zh-CN" sz="2400" dirty="0" smtClean="0"/>
              <a:t>z</a:t>
            </a:r>
            <a:r>
              <a:rPr lang="zh-TW" altLang="zh-CN" sz="2400" dirty="0" smtClean="0"/>
              <a:t>变换的收敛域为</a:t>
            </a:r>
            <a:r>
              <a:rPr lang="en-US" altLang="zh-CN" sz="2400" dirty="0" smtClean="0"/>
              <a:t>             </a:t>
            </a:r>
            <a:r>
              <a:rPr lang="zh-CN" altLang="zh-CN" sz="2400" dirty="0" smtClean="0"/>
              <a:t>或</a:t>
            </a:r>
            <a:r>
              <a:rPr lang="en-US" altLang="zh-CN" sz="2400" dirty="0" smtClean="0"/>
              <a:t> </a:t>
            </a:r>
            <a:endParaRPr lang="zh-CN" altLang="zh-CN" sz="2400" dirty="0" smtClean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2857488" y="785794"/>
          <a:ext cx="1806957" cy="357190"/>
        </p:xfrm>
        <a:graphic>
          <a:graphicData uri="http://schemas.openxmlformats.org/presentationml/2006/ole">
            <p:oleObj spid="_x0000_s40961" name="Equation" r:id="rId3" imgW="1320227" imgH="266584" progId="Equation.DSMT4">
              <p:embed/>
            </p:oleObj>
          </a:graphicData>
        </a:graphic>
      </p:graphicFrame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787525" y="1214438"/>
          <a:ext cx="5199063" cy="1285875"/>
        </p:xfrm>
        <a:graphic>
          <a:graphicData uri="http://schemas.openxmlformats.org/presentationml/2006/ole">
            <p:oleObj spid="_x0000_s40963" name="Equation" r:id="rId4" imgW="3162240" imgH="774360" progId="Equation.DSMT4">
              <p:embed/>
            </p:oleObj>
          </a:graphicData>
        </a:graphic>
      </p:graphicFrame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965" name="Object 5"/>
          <p:cNvGraphicFramePr>
            <a:graphicFrameLocks noChangeAspect="1"/>
          </p:cNvGraphicFramePr>
          <p:nvPr/>
        </p:nvGraphicFramePr>
        <p:xfrm>
          <a:off x="5214942" y="3214686"/>
          <a:ext cx="2025821" cy="432048"/>
        </p:xfrm>
        <a:graphic>
          <a:graphicData uri="http://schemas.openxmlformats.org/presentationml/2006/ole">
            <p:oleObj spid="_x0000_s40965" name="Equation" r:id="rId5" imgW="1193800" imgH="254000" progId="Equation.DSMT4">
              <p:embed/>
            </p:oleObj>
          </a:graphicData>
        </a:graphic>
      </p:graphicFrame>
      <p:sp>
        <p:nvSpPr>
          <p:cNvPr id="409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967" name="Object 7"/>
          <p:cNvGraphicFramePr>
            <a:graphicFrameLocks noChangeAspect="1"/>
          </p:cNvGraphicFramePr>
          <p:nvPr/>
        </p:nvGraphicFramePr>
        <p:xfrm>
          <a:off x="2928926" y="4572008"/>
          <a:ext cx="3057870" cy="720080"/>
        </p:xfrm>
        <a:graphic>
          <a:graphicData uri="http://schemas.openxmlformats.org/presentationml/2006/ole">
            <p:oleObj spid="_x0000_s40967" name="Equation" r:id="rId6" imgW="1943100" imgH="457200" progId="Equation.DSMT4">
              <p:embed/>
            </p:oleObj>
          </a:graphicData>
        </a:graphic>
      </p:graphicFrame>
      <p:sp>
        <p:nvSpPr>
          <p:cNvPr id="4097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969" name="Object 9"/>
          <p:cNvGraphicFramePr>
            <a:graphicFrameLocks noChangeAspect="1"/>
          </p:cNvGraphicFramePr>
          <p:nvPr/>
        </p:nvGraphicFramePr>
        <p:xfrm>
          <a:off x="3643305" y="5715016"/>
          <a:ext cx="1037281" cy="428628"/>
        </p:xfrm>
        <a:graphic>
          <a:graphicData uri="http://schemas.openxmlformats.org/presentationml/2006/ole">
            <p:oleObj spid="_x0000_s40969" name="Equation" r:id="rId7" imgW="748975" imgH="317362" progId="Equation.DSMT4">
              <p:embed/>
            </p:oleObj>
          </a:graphicData>
        </a:graphic>
      </p:graphicFrame>
      <p:sp>
        <p:nvSpPr>
          <p:cNvPr id="4097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0971" name="Object 11"/>
          <p:cNvGraphicFramePr>
            <a:graphicFrameLocks noChangeAspect="1"/>
          </p:cNvGraphicFramePr>
          <p:nvPr/>
        </p:nvGraphicFramePr>
        <p:xfrm>
          <a:off x="5214942" y="5715016"/>
          <a:ext cx="941119" cy="428628"/>
        </p:xfrm>
        <a:graphic>
          <a:graphicData uri="http://schemas.openxmlformats.org/presentationml/2006/ole">
            <p:oleObj spid="_x0000_s40971" name="Equation" r:id="rId8" imgW="571252" imgH="266584" progId="Equation.DSMT4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2"/>
          <p:cNvSpPr txBox="1"/>
          <p:nvPr/>
        </p:nvSpPr>
        <p:spPr>
          <a:xfrm>
            <a:off x="2590800" y="236538"/>
            <a:ext cx="4191000" cy="460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表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5.1     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基本 </a:t>
            </a: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z </a:t>
            </a:r>
            <a:r>
              <a:rPr lang="zh-CN" altLang="en-US" sz="2400" b="1" dirty="0">
                <a:latin typeface="Tahoma" panose="020B0604030504040204" pitchFamily="34" charset="0"/>
                <a:ea typeface="宋体" panose="02010600030101010101" pitchFamily="2" charset="-122"/>
              </a:rPr>
              <a:t>变换</a:t>
            </a:r>
            <a:endParaRPr lang="en-US" altLang="zh-CN" sz="2400" b="1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4578" name="Line 3"/>
          <p:cNvSpPr/>
          <p:nvPr/>
        </p:nvSpPr>
        <p:spPr>
          <a:xfrm>
            <a:off x="609600" y="762000"/>
            <a:ext cx="8077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Text Box 4"/>
          <p:cNvSpPr txBox="1"/>
          <p:nvPr/>
        </p:nvSpPr>
        <p:spPr>
          <a:xfrm>
            <a:off x="609600" y="822325"/>
            <a:ext cx="8001000" cy="396875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2000" b="1" dirty="0">
                <a:latin typeface="Tahoma" panose="020B0604030504040204" pitchFamily="34" charset="0"/>
                <a:ea typeface="宋体" panose="02010600030101010101" pitchFamily="2" charset="-122"/>
              </a:rPr>
              <a:t>信号</a:t>
            </a:r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x[n]                           x(z)                                      </a:t>
            </a:r>
            <a:r>
              <a:rPr lang="zh-CN" altLang="en-US" sz="2000" b="1" dirty="0">
                <a:latin typeface="Tahoma" panose="020B0604030504040204" pitchFamily="34" charset="0"/>
                <a:ea typeface="宋体" panose="02010600030101010101" pitchFamily="2" charset="-122"/>
              </a:rPr>
              <a:t>收敛域</a:t>
            </a:r>
          </a:p>
        </p:txBody>
      </p:sp>
      <p:sp>
        <p:nvSpPr>
          <p:cNvPr id="24580" name="Line 5"/>
          <p:cNvSpPr/>
          <p:nvPr/>
        </p:nvSpPr>
        <p:spPr>
          <a:xfrm>
            <a:off x="609600" y="1219200"/>
            <a:ext cx="80772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1" name="Text Box 6"/>
          <p:cNvSpPr txBox="1"/>
          <p:nvPr/>
        </p:nvSpPr>
        <p:spPr>
          <a:xfrm>
            <a:off x="762000" y="1371600"/>
            <a:ext cx="7848600" cy="5154613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160000"/>
              </a:lnSpc>
              <a:spcBef>
                <a:spcPct val="50000"/>
              </a:spcBef>
            </a:pPr>
            <a:r>
              <a:rPr lang="en-US" altLang="zh-CN" sz="2400" b="1" dirty="0">
                <a:latin typeface="Tahoma" panose="020B060403050404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δ[n]                                  1                                             z</a:t>
            </a:r>
          </a:p>
          <a:p>
            <a:pPr eaLnBrk="0" hangingPunct="0">
              <a:lnSpc>
                <a:spcPct val="160000"/>
              </a:lnSpc>
              <a:spcBef>
                <a:spcPct val="50000"/>
              </a:spcBef>
            </a:pPr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   u[n]                                                                           |z|&gt;1</a:t>
            </a:r>
          </a:p>
          <a:p>
            <a:pPr eaLnBrk="0" hangingPunct="0">
              <a:lnSpc>
                <a:spcPct val="160000"/>
              </a:lnSpc>
              <a:spcBef>
                <a:spcPct val="50000"/>
              </a:spcBef>
            </a:pPr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 ß</a:t>
            </a:r>
            <a:r>
              <a:rPr lang="en-US" altLang="zh-CN" sz="20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u[n]                                                                        |z|&gt;|ß|</a:t>
            </a:r>
          </a:p>
          <a:p>
            <a:pPr eaLnBrk="0" hangingPunct="0">
              <a:lnSpc>
                <a:spcPct val="160000"/>
              </a:lnSpc>
              <a:spcBef>
                <a:spcPct val="50000"/>
              </a:spcBef>
            </a:pPr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  nu[n]                                                                          |z|&gt;1</a:t>
            </a:r>
          </a:p>
          <a:p>
            <a:pPr eaLnBrk="0" hangingPunct="0">
              <a:lnSpc>
                <a:spcPct val="160000"/>
              </a:lnSpc>
              <a:spcBef>
                <a:spcPct val="50000"/>
              </a:spcBef>
            </a:pPr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cos(nΩ)u[n]                                                                 |z|&gt;1</a:t>
            </a:r>
          </a:p>
          <a:p>
            <a:pPr eaLnBrk="0" hangingPunct="0">
              <a:lnSpc>
                <a:spcPct val="160000"/>
              </a:lnSpc>
              <a:spcBef>
                <a:spcPct val="50000"/>
              </a:spcBef>
            </a:pPr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sin(nΩ)u[n]                                                                  |z|&gt;1</a:t>
            </a:r>
          </a:p>
          <a:p>
            <a:pPr eaLnBrk="0" hangingPunct="0">
              <a:lnSpc>
                <a:spcPct val="160000"/>
              </a:lnSpc>
              <a:spcBef>
                <a:spcPct val="50000"/>
              </a:spcBef>
            </a:pPr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ß</a:t>
            </a:r>
            <a:r>
              <a:rPr lang="en-US" altLang="zh-CN" sz="20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cos(nΩ)u[n]                                                             |z|&gt;|ß|</a:t>
            </a:r>
          </a:p>
          <a:p>
            <a:pPr eaLnBrk="0" hangingPunct="0">
              <a:lnSpc>
                <a:spcPct val="160000"/>
              </a:lnSpc>
              <a:spcBef>
                <a:spcPct val="50000"/>
              </a:spcBef>
            </a:pPr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ß</a:t>
            </a:r>
            <a:r>
              <a:rPr lang="en-US" altLang="zh-CN" sz="20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n</a:t>
            </a:r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sin(nΩ)u[n]                                                              |z|&gt;|ß|</a:t>
            </a:r>
          </a:p>
        </p:txBody>
      </p:sp>
      <p:sp>
        <p:nvSpPr>
          <p:cNvPr id="24582" name="Text Box 7"/>
          <p:cNvSpPr txBox="1"/>
          <p:nvPr/>
        </p:nvSpPr>
        <p:spPr>
          <a:xfrm>
            <a:off x="3962400" y="2011363"/>
            <a:ext cx="990600" cy="731837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10000"/>
              </a:spcBef>
            </a:pPr>
            <a:r>
              <a:rPr lang="en-US" altLang="zh-CN" sz="2000" dirty="0">
                <a:latin typeface="Tahoma" panose="020B060403050404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z</a:t>
            </a:r>
          </a:p>
          <a:p>
            <a:pPr eaLnBrk="0" hangingPunct="0">
              <a:spcBef>
                <a:spcPct val="10000"/>
              </a:spcBef>
            </a:pPr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 z –1</a:t>
            </a:r>
            <a:r>
              <a:rPr lang="en-US" altLang="zh-CN" sz="200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4583" name="Line 8"/>
          <p:cNvSpPr/>
          <p:nvPr/>
        </p:nvSpPr>
        <p:spPr>
          <a:xfrm>
            <a:off x="4114800" y="2362200"/>
            <a:ext cx="457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84" name="Text Box 9"/>
          <p:cNvSpPr txBox="1"/>
          <p:nvPr/>
        </p:nvSpPr>
        <p:spPr>
          <a:xfrm>
            <a:off x="3962400" y="2697163"/>
            <a:ext cx="990600" cy="731837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10000"/>
              </a:spcBef>
            </a:pPr>
            <a:r>
              <a:rPr lang="en-US" altLang="zh-CN" sz="2000" dirty="0">
                <a:latin typeface="Tahoma" panose="020B060403050404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z</a:t>
            </a:r>
          </a:p>
          <a:p>
            <a:pPr eaLnBrk="0" hangingPunct="0">
              <a:spcBef>
                <a:spcPct val="10000"/>
              </a:spcBef>
            </a:pPr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 z –ß</a:t>
            </a:r>
            <a:r>
              <a:rPr lang="en-US" altLang="zh-CN" sz="200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4585" name="Text Box 10"/>
          <p:cNvSpPr txBox="1"/>
          <p:nvPr/>
        </p:nvSpPr>
        <p:spPr>
          <a:xfrm>
            <a:off x="3886200" y="3306763"/>
            <a:ext cx="1219200" cy="731837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10000"/>
              </a:spcBef>
            </a:pPr>
            <a:r>
              <a:rPr lang="en-US" altLang="zh-CN" sz="2000" dirty="0">
                <a:latin typeface="Tahoma" panose="020B060403050404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z</a:t>
            </a:r>
          </a:p>
          <a:p>
            <a:pPr eaLnBrk="0" hangingPunct="0">
              <a:spcBef>
                <a:spcPct val="10000"/>
              </a:spcBef>
            </a:pPr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( z –1)</a:t>
            </a:r>
            <a:r>
              <a:rPr lang="en-US" altLang="zh-CN" sz="20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4586" name="Text Box 11"/>
          <p:cNvSpPr txBox="1"/>
          <p:nvPr/>
        </p:nvSpPr>
        <p:spPr>
          <a:xfrm>
            <a:off x="3505200" y="4038600"/>
            <a:ext cx="2209800" cy="731838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10000"/>
              </a:spcBef>
            </a:pPr>
            <a:r>
              <a:rPr lang="en-US" altLang="zh-CN" sz="2000" dirty="0">
                <a:latin typeface="Tahoma" panose="020B060403050404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z</a:t>
            </a:r>
            <a:r>
              <a:rPr lang="en-US" altLang="zh-CN" sz="20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 - zcosΩ</a:t>
            </a:r>
          </a:p>
          <a:p>
            <a:pPr eaLnBrk="0" hangingPunct="0">
              <a:spcBef>
                <a:spcPct val="10000"/>
              </a:spcBef>
            </a:pPr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 z</a:t>
            </a:r>
            <a:r>
              <a:rPr lang="en-US" altLang="zh-CN" sz="20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 –2zcosΩ+1</a:t>
            </a:r>
            <a:r>
              <a:rPr lang="en-US" altLang="zh-CN" sz="200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4587" name="Text Box 12"/>
          <p:cNvSpPr txBox="1"/>
          <p:nvPr/>
        </p:nvSpPr>
        <p:spPr>
          <a:xfrm>
            <a:off x="3505200" y="4602163"/>
            <a:ext cx="2209800" cy="731837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10000"/>
              </a:spcBef>
            </a:pPr>
            <a:r>
              <a:rPr lang="en-US" altLang="zh-CN" sz="2000" dirty="0">
                <a:latin typeface="Tahoma" panose="020B060403050404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z</a:t>
            </a:r>
            <a:r>
              <a:rPr lang="en-US" altLang="zh-CN" sz="20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 - zsinΩ</a:t>
            </a:r>
          </a:p>
          <a:p>
            <a:pPr eaLnBrk="0" hangingPunct="0">
              <a:spcBef>
                <a:spcPct val="10000"/>
              </a:spcBef>
            </a:pPr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 z</a:t>
            </a:r>
            <a:r>
              <a:rPr lang="en-US" altLang="zh-CN" sz="20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 –2zcosΩ+1</a:t>
            </a:r>
            <a:r>
              <a:rPr lang="en-US" altLang="zh-CN" sz="200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4588" name="Text Box 13"/>
          <p:cNvSpPr txBox="1"/>
          <p:nvPr/>
        </p:nvSpPr>
        <p:spPr>
          <a:xfrm>
            <a:off x="3429000" y="5287963"/>
            <a:ext cx="2438400" cy="731837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10000"/>
              </a:spcBef>
            </a:pPr>
            <a:r>
              <a:rPr lang="en-US" altLang="zh-CN" sz="2000" dirty="0">
                <a:latin typeface="Tahoma" panose="020B060403050404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z</a:t>
            </a:r>
            <a:r>
              <a:rPr lang="en-US" altLang="zh-CN" sz="20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 - ßzcosΩ</a:t>
            </a:r>
          </a:p>
          <a:p>
            <a:pPr eaLnBrk="0" hangingPunct="0">
              <a:spcBef>
                <a:spcPct val="10000"/>
              </a:spcBef>
            </a:pPr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 z</a:t>
            </a:r>
            <a:r>
              <a:rPr lang="en-US" altLang="zh-CN" sz="20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 –2ßzcosΩ+ß</a:t>
            </a:r>
            <a:r>
              <a:rPr lang="en-US" altLang="zh-CN" sz="20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4589" name="Text Box 14"/>
          <p:cNvSpPr txBox="1"/>
          <p:nvPr/>
        </p:nvSpPr>
        <p:spPr>
          <a:xfrm>
            <a:off x="3429000" y="5897563"/>
            <a:ext cx="2438400" cy="731837"/>
          </a:xfrm>
          <a:prstGeom prst="rect">
            <a:avLst/>
          </a:prstGeom>
          <a:noFill/>
          <a:ln w="38100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10000"/>
              </a:spcBef>
            </a:pPr>
            <a:r>
              <a:rPr lang="en-US" altLang="zh-CN" sz="2000" dirty="0">
                <a:latin typeface="Tahoma" panose="020B060403050404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   ßz sinΩ</a:t>
            </a:r>
          </a:p>
          <a:p>
            <a:pPr eaLnBrk="0" hangingPunct="0">
              <a:spcBef>
                <a:spcPct val="10000"/>
              </a:spcBef>
            </a:pPr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 z</a:t>
            </a:r>
            <a:r>
              <a:rPr lang="en-US" altLang="zh-CN" sz="20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000" b="1" dirty="0">
                <a:latin typeface="Tahoma" panose="020B0604030504040204" pitchFamily="34" charset="0"/>
                <a:ea typeface="宋体" panose="02010600030101010101" pitchFamily="2" charset="-122"/>
              </a:rPr>
              <a:t> –2ßzcosΩ+ß</a:t>
            </a:r>
            <a:r>
              <a:rPr lang="en-US" altLang="zh-CN" sz="2000" b="1" baseline="30000" dirty="0"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4590" name="Line 15"/>
          <p:cNvSpPr/>
          <p:nvPr/>
        </p:nvSpPr>
        <p:spPr>
          <a:xfrm>
            <a:off x="4114800" y="3048000"/>
            <a:ext cx="533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91" name="Line 16"/>
          <p:cNvSpPr/>
          <p:nvPr/>
        </p:nvSpPr>
        <p:spPr>
          <a:xfrm>
            <a:off x="4038600" y="3657600"/>
            <a:ext cx="762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92" name="Line 17"/>
          <p:cNvSpPr/>
          <p:nvPr/>
        </p:nvSpPr>
        <p:spPr>
          <a:xfrm>
            <a:off x="3657600" y="4419600"/>
            <a:ext cx="1752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93" name="Line 18"/>
          <p:cNvSpPr/>
          <p:nvPr/>
        </p:nvSpPr>
        <p:spPr>
          <a:xfrm>
            <a:off x="3657600" y="4953000"/>
            <a:ext cx="1676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94" name="Line 19"/>
          <p:cNvSpPr/>
          <p:nvPr/>
        </p:nvSpPr>
        <p:spPr>
          <a:xfrm>
            <a:off x="3581400" y="5638800"/>
            <a:ext cx="1981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95" name="Line 20"/>
          <p:cNvSpPr/>
          <p:nvPr/>
        </p:nvSpPr>
        <p:spPr>
          <a:xfrm>
            <a:off x="3581400" y="6248400"/>
            <a:ext cx="1981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eaLnBrk="0" hangingPunct="0"/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2VhYTBiOTlhZWZkZmY2YzA4OTY1Y2YxZDg0NjcxZTg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4370</Words>
  <Application>Microsoft Office PowerPoint</Application>
  <PresentationFormat>全屏显示(4:3)</PresentationFormat>
  <Paragraphs>683</Paragraphs>
  <Slides>73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73</vt:i4>
      </vt:variant>
    </vt:vector>
  </HeadingPairs>
  <TitlesOfParts>
    <vt:vector size="78" baseType="lpstr">
      <vt:lpstr>默认设计模板</vt:lpstr>
      <vt:lpstr>1_默认设计模板</vt:lpstr>
      <vt:lpstr>Equation</vt:lpstr>
      <vt:lpstr>Microsoft 公式 3.0</vt:lpstr>
      <vt:lpstr>Visio</vt:lpstr>
      <vt:lpstr>  第 5 章  Z变换与传递函数</vt:lpstr>
      <vt:lpstr>  第 5 章  Z变换与传递函数   </vt:lpstr>
      <vt:lpstr>专业词汇</vt:lpstr>
      <vt:lpstr>5.1  z变换基础知识</vt:lpstr>
      <vt:lpstr>幻灯片 5</vt:lpstr>
      <vt:lpstr>幻灯片 6</vt:lpstr>
      <vt:lpstr>幻灯片 7</vt:lpstr>
      <vt:lpstr>幻灯片 8</vt:lpstr>
      <vt:lpstr>幻灯片 9</vt:lpstr>
      <vt:lpstr>幻灯片 10</vt:lpstr>
      <vt:lpstr>5.2   传递函数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5.3   逆 z 变换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课堂练习</vt:lpstr>
      <vt:lpstr>幻灯片 36</vt:lpstr>
      <vt:lpstr>幻灯片 37</vt:lpstr>
      <vt:lpstr>幻灯片 38</vt:lpstr>
      <vt:lpstr>幻灯片 39</vt:lpstr>
      <vt:lpstr> 5.4 传递函数与稳定性</vt:lpstr>
      <vt:lpstr>幻灯片 41</vt:lpstr>
      <vt:lpstr>幻灯片 42</vt:lpstr>
      <vt:lpstr>幻灯片 43</vt:lpstr>
      <vt:lpstr>幻灯片 44</vt:lpstr>
      <vt:lpstr>    5.4.2  数字滤波器的稳定性判断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  <vt:lpstr>幻灯片 55</vt:lpstr>
      <vt:lpstr>幻灯片 56</vt:lpstr>
      <vt:lpstr>幻灯片 57</vt:lpstr>
      <vt:lpstr>幻灯片 58</vt:lpstr>
      <vt:lpstr>幻灯片 59</vt:lpstr>
      <vt:lpstr>幻灯片 60</vt:lpstr>
      <vt:lpstr>幻灯片 61</vt:lpstr>
      <vt:lpstr>幻灯片 62</vt:lpstr>
      <vt:lpstr>幻灯片 63</vt:lpstr>
      <vt:lpstr>幻灯片 64</vt:lpstr>
      <vt:lpstr>幻灯片 65</vt:lpstr>
      <vt:lpstr>幻灯片 66</vt:lpstr>
      <vt:lpstr>幻灯片 67</vt:lpstr>
      <vt:lpstr>幻灯片 68</vt:lpstr>
      <vt:lpstr>幻灯片 69</vt:lpstr>
      <vt:lpstr>幻灯片 70</vt:lpstr>
      <vt:lpstr>幻灯片 71</vt:lpstr>
      <vt:lpstr>幻灯片 72</vt:lpstr>
      <vt:lpstr>幻灯片 73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 1 章     数字信号处理概述   CH1  CRASH COURSE IN DIGITERSIGNAL PROCESSING</dc:title>
  <dc:creator>MS User</dc:creator>
  <cp:lastModifiedBy>g</cp:lastModifiedBy>
  <cp:revision>86</cp:revision>
  <dcterms:created xsi:type="dcterms:W3CDTF">2009-02-17T02:29:35Z</dcterms:created>
  <dcterms:modified xsi:type="dcterms:W3CDTF">2024-10-21T13:05:19Z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3E54E919FC774D81861FB5229353F38B_13</vt:lpwstr>
  </property>
</Properties>
</file>