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Default Extension="vsdx" ContentType="application/vnd.ms-visio.drawing"/>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handoutMasterIdLst>
    <p:handoutMasterId r:id="rId59"/>
  </p:handoutMasterIdLst>
  <p:sldIdLst>
    <p:sldId id="506" r:id="rId2"/>
    <p:sldId id="314" r:id="rId3"/>
    <p:sldId id="258" r:id="rId4"/>
    <p:sldId id="507" r:id="rId5"/>
    <p:sldId id="567" r:id="rId6"/>
    <p:sldId id="509" r:id="rId7"/>
    <p:sldId id="510" r:id="rId8"/>
    <p:sldId id="511" r:id="rId9"/>
    <p:sldId id="615" r:id="rId10"/>
    <p:sldId id="616" r:id="rId11"/>
    <p:sldId id="617" r:id="rId12"/>
    <p:sldId id="618" r:id="rId13"/>
    <p:sldId id="568" r:id="rId14"/>
    <p:sldId id="570" r:id="rId15"/>
    <p:sldId id="571" r:id="rId16"/>
    <p:sldId id="572" r:id="rId17"/>
    <p:sldId id="573" r:id="rId18"/>
    <p:sldId id="574" r:id="rId19"/>
    <p:sldId id="575" r:id="rId20"/>
    <p:sldId id="576" r:id="rId21"/>
    <p:sldId id="577" r:id="rId22"/>
    <p:sldId id="512" r:id="rId23"/>
    <p:sldId id="581" r:id="rId24"/>
    <p:sldId id="580" r:id="rId25"/>
    <p:sldId id="579" r:id="rId26"/>
    <p:sldId id="513" r:id="rId27"/>
    <p:sldId id="582" r:id="rId28"/>
    <p:sldId id="588" r:id="rId29"/>
    <p:sldId id="583" r:id="rId30"/>
    <p:sldId id="604" r:id="rId31"/>
    <p:sldId id="584" r:id="rId32"/>
    <p:sldId id="585" r:id="rId33"/>
    <p:sldId id="586" r:id="rId34"/>
    <p:sldId id="590" r:id="rId35"/>
    <p:sldId id="591" r:id="rId36"/>
    <p:sldId id="605" r:id="rId37"/>
    <p:sldId id="607" r:id="rId38"/>
    <p:sldId id="608" r:id="rId39"/>
    <p:sldId id="610" r:id="rId40"/>
    <p:sldId id="611" r:id="rId41"/>
    <p:sldId id="548" r:id="rId42"/>
    <p:sldId id="592" r:id="rId43"/>
    <p:sldId id="593" r:id="rId44"/>
    <p:sldId id="594" r:id="rId45"/>
    <p:sldId id="613" r:id="rId46"/>
    <p:sldId id="614" r:id="rId47"/>
    <p:sldId id="550" r:id="rId48"/>
    <p:sldId id="560" r:id="rId49"/>
    <p:sldId id="561" r:id="rId50"/>
    <p:sldId id="552" r:id="rId51"/>
    <p:sldId id="562" r:id="rId52"/>
    <p:sldId id="563" r:id="rId53"/>
    <p:sldId id="564" r:id="rId54"/>
    <p:sldId id="565" r:id="rId55"/>
    <p:sldId id="566" r:id="rId56"/>
    <p:sldId id="554" r:id="rId57"/>
  </p:sldIdLst>
  <p:sldSz cx="9144000" cy="6858000" type="screen4x3"/>
  <p:notesSz cx="6858000" cy="9144000"/>
  <p:custDataLst>
    <p:tags r:id="rId60"/>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 xmlns:p15="http://schemas.microsoft.com/office/powerpoint/2012/main">
        <p15:guide id="1" orient="horz" pos="219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07" y="-60"/>
      </p:cViewPr>
      <p:guideLst>
        <p:guide orient="horz" pos="2193"/>
        <p:guide pos="2880"/>
      </p:guideLst>
    </p:cSldViewPr>
  </p:slideViewPr>
  <p:outlineViewPr>
    <p:cViewPr>
      <p:scale>
        <a:sx n="33" d="100"/>
        <a:sy n="33" d="100"/>
      </p:scale>
      <p:origin x="0" y="-30954"/>
    </p:cViewPr>
  </p:outlineViewPr>
  <p:notesTextViewPr>
    <p:cViewPr>
      <p:scale>
        <a:sx n="100" d="100"/>
        <a:sy n="100" d="100"/>
      </p:scale>
      <p:origin x="0" y="0"/>
    </p:cViewPr>
  </p:notesTextViewPr>
  <p:sorterViewPr showFormatting="0">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40.wmf"/><Relationship Id="rId4"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8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4" Type="http://schemas.openxmlformats.org/officeDocument/2006/relationships/image" Target="../media/image4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3" Type="http://schemas.openxmlformats.org/officeDocument/2006/relationships/image" Target="../media/image87.wmf"/><Relationship Id="rId7" Type="http://schemas.openxmlformats.org/officeDocument/2006/relationships/image" Target="../media/image91.wmf"/><Relationship Id="rId12" Type="http://schemas.openxmlformats.org/officeDocument/2006/relationships/image" Target="../media/image96.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Tx/>
              <a:buNone/>
              <a:defRPr sz="1200" noProof="1">
                <a:latin typeface="Arial" panose="020B0604020202020204" pitchFamily="34"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Tx/>
              <a:buNone/>
              <a:defRPr sz="1200" noProof="1">
                <a:latin typeface="Arial" panose="020B0604020202020204" pitchFamily="34" charset="0"/>
                <a:ea typeface="黑体" panose="02010609060101010101" pitchFamily="49"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C4B6B27-85DF-487F-9DB5-9A980789D6DE}" type="datetimeFigureOut">
              <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Tx/>
                <a:buNone/>
                <a:defRPr/>
              </a:pPr>
              <a:t>2024/11/19</a:t>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hangingPunct="1">
              <a:buFontTx/>
              <a:buNone/>
              <a:defRPr sz="1200" noProof="1">
                <a:latin typeface="Arial" panose="020B0604020202020204" pitchFamily="34" charset="0"/>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 altLang="en-US" sz="1200" dirty="0"/>
              <a:pPr lvl="0" algn="r" eaLnBrk="1" hangingPunct="1">
                <a:buNone/>
              </a:pPr>
              <a:t>‹#›</a:t>
            </a:fld>
            <a:endParaRPr lang=""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页眉占位符 43009"/>
          <p:cNvSpPr>
            <a:spLocks noGrp="1"/>
          </p:cNvSpPr>
          <p:nvPr>
            <p:ph type="hdr" sz="quarter"/>
          </p:nvPr>
        </p:nvSpPr>
        <p:spPr>
          <a:xfrm>
            <a:off x="0" y="0"/>
            <a:ext cx="2971800" cy="457200"/>
          </a:xfrm>
          <a:prstGeom prst="rect">
            <a:avLst/>
          </a:prstGeom>
          <a:noFill/>
          <a:ln w="9525">
            <a:noFill/>
          </a:ln>
        </p:spPr>
        <p:txBody>
          <a:bodyPr/>
          <a:lstStyle>
            <a:lvl1pPr eaLnBrk="1" hangingPunct="1">
              <a:buFontTx/>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11" name="日期占位符 43010"/>
          <p:cNvSpPr>
            <a:spLocks noGrp="1"/>
          </p:cNvSpPr>
          <p:nvPr>
            <p:ph type="dt" idx="1"/>
          </p:nvPr>
        </p:nvSpPr>
        <p:spPr>
          <a:xfrm>
            <a:off x="3884613" y="0"/>
            <a:ext cx="2971800" cy="457200"/>
          </a:xfrm>
          <a:prstGeom prst="rect">
            <a:avLst/>
          </a:prstGeom>
          <a:noFill/>
          <a:ln w="9525">
            <a:noFill/>
          </a:ln>
        </p:spPr>
        <p:txBody>
          <a:bodyPr/>
          <a:lstStyle>
            <a:lvl1pPr algn="r" eaLnBrk="1" hangingPunct="1">
              <a:buFontTx/>
              <a:buNone/>
              <a:defRPr sz="1200" noProof="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636" name="幻灯片图像占位符 43011"/>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4581" name="文本占位符 43012"/>
          <p:cNvSpPr>
            <a:spLocks noGrp="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rPr>
              <a:t>第五级</a:t>
            </a:r>
          </a:p>
        </p:txBody>
      </p:sp>
      <p:sp>
        <p:nvSpPr>
          <p:cNvPr id="43014" name="页脚占位符 43013"/>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Tx/>
              <a:buNone/>
              <a:defRPr sz="12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15" name="灯片编号占位符 43014"/>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lstStyle/>
          <a:p>
            <a:pPr lvl="0" algn="r" eaLnBrk="1" hangingPunct="1">
              <a:buNone/>
            </a:pPr>
            <a:fld id="{9A0DB2DC-4C9A-4742-B13C-FB6460FD3503}" type="slidenum">
              <a:rPr lang="" altLang="en-US" sz="1200" dirty="0">
                <a:ea typeface="宋体" panose="02010600030101010101" pitchFamily="2" charset="-122"/>
              </a:rPr>
              <a:pPr lvl="0" algn="r" eaLnBrk="1" hangingPunct="1">
                <a:buNone/>
              </a:pPr>
              <a:t>‹#›</a:t>
            </a:fld>
            <a:endParaRPr lang=""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黑体" panose="02010609060101010101" pitchFamily="49"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黑体" panose="02010609060101010101" pitchFamily="49"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黑体" panose="02010609060101010101" pitchFamily="49"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黑体" panose="02010609060101010101" pitchFamily="49"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黑体" panose="02010609060101010101" pitchFamily="49"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 altLang="zh-CN" sz="1200" dirty="0">
                <a:ea typeface="宋体" panose="02010600030101010101" pitchFamily="2" charset="-122"/>
              </a:rPr>
              <a:pPr lvl="0" algn="r" eaLnBrk="1" hangingPunct="1"/>
              <a:t>16</a:t>
            </a:fld>
            <a:endParaRPr lang="" altLang="zh-CN" sz="12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ln/>
        </p:spPr>
        <p:txBody>
          <a:bodyPr wrap="square" lIns="91440" tIns="45720" rIns="91440" bIns="45720" anchor="t" anchorCtr="0"/>
          <a:lstStyle/>
          <a:p>
            <a:pPr lvl="0"/>
            <a:endParaRPr lang="zh-CN" altLang="en-US"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 altLang="zh-CN" sz="1200" dirty="0">
                <a:ea typeface="宋体" panose="02010600030101010101" pitchFamily="2" charset="-122"/>
              </a:rPr>
              <a:pPr lvl="0" algn="r" eaLnBrk="1" hangingPunct="1"/>
              <a:t>17</a:t>
            </a:fld>
            <a:endParaRPr lang="" altLang="zh-CN" sz="12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7" name="日期占位符 3"/>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3"/>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EC44351-60D2-40F0-8E8D-7A9687287B0B}" type="datetime1">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2024/11/19</a:t>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 altLang="en-US" dirty="0">
                <a:latin typeface="Arial" panose="020B0604020202020204" pitchFamily="34" charset="0"/>
              </a:rPr>
              <a:pPr lvl="0" eaLnBrk="1" hangingPunct="1">
                <a:buNone/>
              </a:pPr>
              <a:t>‹#›</a:t>
            </a:fld>
            <a:endParaRPr lang=""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AEC44351-60D2-40F0-8E8D-7A9687287B0B}" type="datetime1">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2024/11/19</a:t>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 altLang="en-US" dirty="0">
                <a:latin typeface="Arial" panose="020B0604020202020204" pitchFamily="34" charset="0"/>
              </a:rPr>
              <a:pPr lvl="0" eaLnBrk="1" hangingPunct="1">
                <a:buNone/>
              </a:pPr>
              <a:t>‹#›</a:t>
            </a:fld>
            <a:endParaRPr lang=""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7" name="日期占位符 3"/>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4"/>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5"/>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4"/>
          <p:cNvSpPr>
            <a:spLocks noGrp="1"/>
          </p:cNvSpPr>
          <p:nvPr>
            <p:ph type="dt" sz="half" idx="1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6"/>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7"/>
          <p:cNvSpPr>
            <a:spLocks noGrp="1"/>
          </p:cNvSpPr>
          <p:nvPr>
            <p:ph type="ftr" sz="quarter" idx="1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8"/>
          <p:cNvSpPr>
            <a:spLocks noGrp="1"/>
          </p:cNvSpPr>
          <p:nvPr>
            <p:ph type="sldNum" sz="quarter" idx="1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7" name="日期占位符 2"/>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3"/>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4"/>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2"/>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3"/>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7" name="日期占位符 4"/>
          <p:cNvSpPr>
            <a:spLocks noGrp="1"/>
          </p:cNvSpPr>
          <p:nvPr>
            <p:ph type="dt" sz="half" idx="1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6"/>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7" name="日期占位符 4"/>
          <p:cNvSpPr>
            <a:spLocks noGrp="1"/>
          </p:cNvSpPr>
          <p:nvPr>
            <p:ph type="dt" sz="half" idx="12"/>
          </p:nvPr>
        </p:nvSpPr>
        <p:spPr>
          <a:xfrm>
            <a:off x="457200" y="6245225"/>
            <a:ext cx="2133600" cy="476250"/>
          </a:xfrm>
          <a:prstGeom prst="rect">
            <a:avLst/>
          </a:prstGeom>
        </p:spPr>
        <p:txBody>
          <a:bodyPr/>
          <a:lstStyle>
            <a:lvl1pPr>
              <a:defRPr>
                <a:ea typeface="黑体" panose="02010609060101010101" pitchFamily="49"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9" name="灯片编号占位符 6"/>
          <p:cNvSpPr>
            <a:spLocks noGrp="1"/>
          </p:cNvSpPr>
          <p:nvPr>
            <p:ph type="sldNum" sz="quarter" idx="4"/>
          </p:nvPr>
        </p:nvSpPr>
        <p:spPr>
          <a:xfrm>
            <a:off x="6553200" y="6245225"/>
            <a:ext cx="2133600" cy="476250"/>
          </a:xfrm>
          <a:prstGeom prst="rect">
            <a:avLst/>
          </a:prstGeom>
        </p:spPr>
        <p:txBody>
          <a:bodyPr vert="horz" wrap="square" lIns="91440" tIns="45720" rIns="91440" bIns="45720" numCol="1" anchor="t" anchorCtr="0" compatLnSpc="1"/>
          <a:lstStyle/>
          <a:p>
            <a:pPr algn="r">
              <a:buNone/>
            </a:pPr>
            <a:fld id="{9A0DB2DC-4C9A-4742-B13C-FB6460FD3503}" type="slidenum">
              <a:rPr lang="" altLang="en-US" dirty="0">
                <a:ea typeface="宋体" panose="02010600030101010101" pitchFamily="2" charset="-122"/>
              </a:rPr>
              <a:pPr algn="r">
                <a:buNone/>
              </a:pPr>
              <a:t>‹#›</a:t>
            </a:fld>
            <a:endParaRPr lang="" altLang="en-US" dirty="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标题 1025"/>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40963" name="文本占位符 1026"/>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eaLnBrk="1" hangingPunct="1">
              <a:buFontTx/>
              <a:buNone/>
              <a:defRPr sz="1400" noProof="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EC44351-60D2-40F0-8E8D-7A9687287B0B}" type="datetime1">
              <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defRPr/>
              </a:pPr>
              <a:t>2024/11/19</a:t>
            </a:fld>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eaLnBrk="1" hangingPunct="1">
              <a:buFontTx/>
              <a:buNone/>
              <a:defRPr sz="1400" noProof="1">
                <a:latin typeface="Arial" panose="020B0604020202020204" pitchFamily="34" charset="0"/>
                <a:ea typeface="黑体" panose="02010609060101010101" pitchFamily="49"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a:ea typeface="宋体" panose="02010600030101010101" pitchFamily="2" charset="-122"/>
              </a:defRPr>
            </a:lvl1pPr>
          </a:lstStyle>
          <a:p>
            <a:pPr lvl="0" eaLnBrk="1" hangingPunct="1">
              <a:buNone/>
            </a:pPr>
            <a:fld id="{9A0DB2DC-4C9A-4742-B13C-FB6460FD3503}" type="slidenum">
              <a:rPr lang="" altLang="en-US" dirty="0">
                <a:latin typeface="Arial" panose="020B0604020202020204" pitchFamily="34" charset="0"/>
              </a:rPr>
              <a:pPr lvl="0" eaLnBrk="1" hangingPunct="1">
                <a:buNone/>
              </a:pPr>
              <a:t>‹#›</a:t>
            </a:fld>
            <a:endParaRPr lang=""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kern="1200">
          <a:solidFill>
            <a:schemeClr val="tx2"/>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49"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49"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49"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黑体" panose="02010609060101010101" pitchFamily="49" charset="-122"/>
        </a:defRPr>
      </a:lvl5pPr>
      <a:lvl6pPr marL="457200" algn="ctr" rtl="0" fontAlgn="base">
        <a:spcBef>
          <a:spcPct val="0"/>
        </a:spcBef>
        <a:spcAft>
          <a:spcPct val="0"/>
        </a:spcAft>
        <a:defRPr sz="4400">
          <a:solidFill>
            <a:schemeClr val="tx2"/>
          </a:solidFill>
          <a:latin typeface="Arial" panose="020B0604020202020204" pitchFamily="34" charset="0"/>
          <a:ea typeface="黑体" panose="02010609060101010101" pitchFamily="49" charset="-122"/>
        </a:defRPr>
      </a:lvl6pPr>
      <a:lvl7pPr marL="914400" algn="ctr" rtl="0" fontAlgn="base">
        <a:spcBef>
          <a:spcPct val="0"/>
        </a:spcBef>
        <a:spcAft>
          <a:spcPct val="0"/>
        </a:spcAft>
        <a:defRPr sz="4400">
          <a:solidFill>
            <a:schemeClr val="tx2"/>
          </a:solidFill>
          <a:latin typeface="Arial" panose="020B0604020202020204" pitchFamily="34" charset="0"/>
          <a:ea typeface="黑体" panose="02010609060101010101" pitchFamily="49" charset="-122"/>
        </a:defRPr>
      </a:lvl7pPr>
      <a:lvl8pPr marL="1371600" algn="ctr" rtl="0" fontAlgn="base">
        <a:spcBef>
          <a:spcPct val="0"/>
        </a:spcBef>
        <a:spcAft>
          <a:spcPct val="0"/>
        </a:spcAft>
        <a:defRPr sz="4400">
          <a:solidFill>
            <a:schemeClr val="tx2"/>
          </a:solidFill>
          <a:latin typeface="Arial" panose="020B0604020202020204" pitchFamily="34" charset="0"/>
          <a:ea typeface="黑体" panose="02010609060101010101" pitchFamily="49" charset="-122"/>
        </a:defRPr>
      </a:lvl8pPr>
      <a:lvl9pPr marL="1828800" algn="ctr" rtl="0" fontAlgn="base">
        <a:spcBef>
          <a:spcPct val="0"/>
        </a:spcBef>
        <a:spcAft>
          <a:spcPct val="0"/>
        </a:spcAft>
        <a:defRPr sz="44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黑体" panose="02010609060101010101" pitchFamily="49" charset="-122"/>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黑体" panose="02010609060101010101" pitchFamily="49" charset="-122"/>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黑体" panose="02010609060101010101" pitchFamily="49" charset="-122"/>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黑体" panose="02010609060101010101" pitchFamily="49" charset="-122"/>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黑体" panose="02010609060101010101" pitchFamily="49" charset="-122"/>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黑体" panose="02010609060101010101" pitchFamily="49" charset="-122"/>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黑体" panose="02010609060101010101" pitchFamily="49" charset="-122"/>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黑体" panose="02010609060101010101" pitchFamily="49" charset="-122"/>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黑体" panose="02010609060101010101"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3.vsdx"/><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__4.vsdx"/><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__5.vsdx"/><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Visio___6.vsdx"/><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__7.vsdx"/><Relationship Id="rId2" Type="http://schemas.openxmlformats.org/officeDocument/2006/relationships/slideLayout" Target="../slideLayouts/slideLayout2.xml"/><Relationship Id="rId1" Type="http://schemas.openxmlformats.org/officeDocument/2006/relationships/vmlDrawing" Target="../drawings/vmlDrawing11.v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26.bin"/></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Visio___8.vsdx"/><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8.v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__9.vsdx"/><Relationship Id="rId2" Type="http://schemas.openxmlformats.org/officeDocument/2006/relationships/slideLayout" Target="../slideLayouts/slideLayout2.xml"/><Relationship Id="rId1" Type="http://schemas.openxmlformats.org/officeDocument/2006/relationships/vmlDrawing" Target="../drawings/vmlDrawing19.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0.bin"/><Relationship Id="rId4"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s>
</file>

<file path=ppt/slides/_rels/slide2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4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8.bin"/><Relationship Id="rId5" Type="http://schemas.openxmlformats.org/officeDocument/2006/relationships/oleObject" Target="../embeddings/oleObject47.bin"/><Relationship Id="rId4"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Visio___10.vsdx"/><Relationship Id="rId2" Type="http://schemas.openxmlformats.org/officeDocument/2006/relationships/slideLayout" Target="../slideLayouts/slideLayout2.xml"/><Relationship Id="rId1" Type="http://schemas.openxmlformats.org/officeDocument/2006/relationships/vmlDrawing" Target="../drawings/vmlDrawing27.v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oleObject" Target="../embeddings/oleObject51.bin"/><Relationship Id="rId4" Type="http://schemas.openxmlformats.org/officeDocument/2006/relationships/oleObject" Target="../embeddings/oleObject50.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55.bin"/><Relationship Id="rId5" Type="http://schemas.openxmlformats.org/officeDocument/2006/relationships/oleObject" Target="../embeddings/oleObject54.bin"/><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oleObject" Target="../embeddings/oleObject6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68.bin"/><Relationship Id="rId5" Type="http://schemas.openxmlformats.org/officeDocument/2006/relationships/oleObject" Target="../embeddings/oleObject67.bin"/><Relationship Id="rId4"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__11.vsdx"/><Relationship Id="rId2" Type="http://schemas.openxmlformats.org/officeDocument/2006/relationships/slideLayout" Target="../slideLayouts/slideLayout2.xml"/><Relationship Id="rId1" Type="http://schemas.openxmlformats.org/officeDocument/2006/relationships/vmlDrawing" Target="../drawings/vmlDrawing34.v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oleObject" Target="../embeddings/oleObject84.bin"/><Relationship Id="rId3" Type="http://schemas.openxmlformats.org/officeDocument/2006/relationships/oleObject" Target="../embeddings/oleObject74.bin"/><Relationship Id="rId7" Type="http://schemas.openxmlformats.org/officeDocument/2006/relationships/oleObject" Target="../embeddings/oleObject78.bin"/><Relationship Id="rId12"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77.bin"/><Relationship Id="rId11" Type="http://schemas.openxmlformats.org/officeDocument/2006/relationships/oleObject" Target="../embeddings/oleObject82.bin"/><Relationship Id="rId5" Type="http://schemas.openxmlformats.org/officeDocument/2006/relationships/oleObject" Target="../embeddings/oleObject76.bin"/><Relationship Id="rId15" Type="http://schemas.openxmlformats.org/officeDocument/2006/relationships/oleObject" Target="../embeddings/oleObject86.bin"/><Relationship Id="rId10" Type="http://schemas.openxmlformats.org/officeDocument/2006/relationships/oleObject" Target="../embeddings/oleObject81.bin"/><Relationship Id="rId4" Type="http://schemas.openxmlformats.org/officeDocument/2006/relationships/oleObject" Target="../embeddings/oleObject75.bin"/><Relationship Id="rId9" Type="http://schemas.openxmlformats.org/officeDocument/2006/relationships/oleObject" Target="../embeddings/oleObject80.bin"/><Relationship Id="rId14" Type="http://schemas.openxmlformats.org/officeDocument/2006/relationships/oleObject" Target="../embeddings/oleObject85.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36.v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94.bin"/><Relationship Id="rId5" Type="http://schemas.openxmlformats.org/officeDocument/2006/relationships/oleObject" Target="../embeddings/oleObject93.bin"/><Relationship Id="rId4" Type="http://schemas.openxmlformats.org/officeDocument/2006/relationships/oleObject" Target="../embeddings/oleObject92.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6.xml"/><Relationship Id="rId1" Type="http://schemas.openxmlformats.org/officeDocument/2006/relationships/vmlDrawing" Target="../drawings/vmlDrawing39.v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image" Target="../media/image112.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package" Target="../embeddings/Microsoft_Visio___2.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09600" y="225425"/>
            <a:ext cx="8229600" cy="6096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smtClean="0">
                <a:ln>
                  <a:noFill/>
                </a:ln>
                <a:solidFill>
                  <a:srgbClr val="FF0000"/>
                </a:solidFill>
                <a:effectLst/>
                <a:uLnTx/>
                <a:uFillTx/>
                <a:latin typeface="+mn-ea"/>
                <a:ea typeface="+mn-ea"/>
                <a:cs typeface="+mj-cs"/>
              </a:rPr>
              <a:t>第 </a:t>
            </a:r>
            <a:r>
              <a:rPr kumimoji="0" lang="en-US" altLang="zh-CN" sz="3600" b="1" i="0" u="none" strike="noStrike" kern="1200" cap="none" spc="0" normalizeH="0" baseline="0" noProof="0" dirty="0" smtClean="0">
                <a:ln>
                  <a:noFill/>
                </a:ln>
                <a:solidFill>
                  <a:srgbClr val="FF0000"/>
                </a:solidFill>
                <a:effectLst/>
                <a:uLnTx/>
                <a:uFillTx/>
                <a:latin typeface="+mn-ea"/>
                <a:ea typeface="+mn-ea"/>
                <a:cs typeface="+mj-cs"/>
              </a:rPr>
              <a:t>9</a:t>
            </a:r>
            <a:r>
              <a:rPr kumimoji="0" lang="zh-CN" altLang="en-US" sz="3600" b="1" i="0" u="none" strike="noStrike" kern="1200" cap="none" spc="0" normalizeH="0" baseline="0" noProof="0" dirty="0" smtClean="0">
                <a:ln>
                  <a:noFill/>
                </a:ln>
                <a:solidFill>
                  <a:srgbClr val="FF0000"/>
                </a:solidFill>
                <a:effectLst/>
                <a:uLnTx/>
                <a:uFillTx/>
                <a:latin typeface="+mn-ea"/>
                <a:ea typeface="+mn-ea"/>
                <a:cs typeface="+mj-cs"/>
              </a:rPr>
              <a:t>章    </a:t>
            </a:r>
            <a:r>
              <a:rPr kumimoji="0" lang="en-US" altLang="zh-CN" sz="3600" b="1" i="0" u="none" strike="noStrike" kern="1200" cap="none" spc="0" normalizeH="0" baseline="0" noProof="0" dirty="0" smtClean="0">
                <a:ln>
                  <a:noFill/>
                </a:ln>
                <a:solidFill>
                  <a:srgbClr val="FF0000"/>
                </a:solidFill>
                <a:effectLst/>
                <a:uLnTx/>
                <a:uFillTx/>
                <a:latin typeface="+mn-ea"/>
                <a:ea typeface="+mn-ea"/>
                <a:cs typeface="+mj-cs"/>
              </a:rPr>
              <a:t>IIR</a:t>
            </a:r>
            <a:r>
              <a:rPr kumimoji="0" lang="zh-CN" altLang="en-US" sz="3600" b="1" i="0" u="none" strike="noStrike" kern="1200" cap="none" spc="0" normalizeH="0" baseline="0" noProof="0" dirty="0" smtClean="0">
                <a:ln>
                  <a:noFill/>
                </a:ln>
                <a:solidFill>
                  <a:srgbClr val="FF0000"/>
                </a:solidFill>
                <a:effectLst/>
                <a:uLnTx/>
                <a:uFillTx/>
                <a:latin typeface="+mn-ea"/>
                <a:ea typeface="+mn-ea"/>
                <a:cs typeface="+mj-cs"/>
              </a:rPr>
              <a:t>数字滤波器</a:t>
            </a:r>
            <a:endParaRPr kumimoji="0" lang="en-US" altLang="zh-CN" sz="3600" b="1" i="0" u="none" strike="noStrike" kern="1200" cap="none" spc="0" normalizeH="0" baseline="0" noProof="0" dirty="0" smtClean="0">
              <a:ln>
                <a:noFill/>
              </a:ln>
              <a:solidFill>
                <a:srgbClr val="FF0000"/>
              </a:solidFill>
              <a:effectLst/>
              <a:uLnTx/>
              <a:uFillTx/>
              <a:latin typeface="+mn-ea"/>
              <a:ea typeface="+mn-ea"/>
              <a:cs typeface="+mj-cs"/>
            </a:endParaRPr>
          </a:p>
        </p:txBody>
      </p:sp>
      <p:sp>
        <p:nvSpPr>
          <p:cNvPr id="52227" name="Rectangle 3"/>
          <p:cNvSpPr>
            <a:spLocks noGrp="1"/>
          </p:cNvSpPr>
          <p:nvPr>
            <p:ph idx="1"/>
          </p:nvPr>
        </p:nvSpPr>
        <p:spPr>
          <a:xfrm>
            <a:off x="752475" y="1266825"/>
            <a:ext cx="7772400" cy="5353050"/>
          </a:xfrm>
          <a:ln/>
        </p:spPr>
        <p:txBody>
          <a:bodyPr vert="horz" wrap="square" lIns="91440" tIns="45720" rIns="91440" bIns="45720" anchor="t" anchorCtr="0"/>
          <a:lstStyle/>
          <a:p>
            <a:pPr>
              <a:lnSpc>
                <a:spcPct val="150000"/>
              </a:lnSpc>
              <a:buNone/>
            </a:pPr>
            <a:r>
              <a:rPr lang="en-US" altLang="zh-CN" sz="2800" b="1" dirty="0">
                <a:latin typeface="Tahoma" panose="020B0604030504040204" pitchFamily="34" charset="0"/>
              </a:rPr>
              <a:t>9.1   IIR</a:t>
            </a:r>
            <a:r>
              <a:rPr lang="zh-CN" altLang="en-US" sz="2800" b="1" dirty="0">
                <a:latin typeface="Tahoma" panose="020B0604030504040204" pitchFamily="34" charset="0"/>
              </a:rPr>
              <a:t>数字滤波器的主要特征</a:t>
            </a:r>
          </a:p>
          <a:p>
            <a:pPr>
              <a:lnSpc>
                <a:spcPct val="150000"/>
              </a:lnSpc>
              <a:buNone/>
            </a:pPr>
            <a:r>
              <a:rPr lang="en-US" altLang="zh-CN" sz="2800" b="1" dirty="0">
                <a:latin typeface="Tahoma" panose="020B0604030504040204" pitchFamily="34" charset="0"/>
              </a:rPr>
              <a:t>9.2   </a:t>
            </a:r>
            <a:r>
              <a:rPr lang="zh-CN" altLang="en-US" sz="2800" b="1" dirty="0">
                <a:latin typeface="Tahoma" panose="020B0604030504040204" pitchFamily="34" charset="0"/>
              </a:rPr>
              <a:t>低通模拟滤波器的设计</a:t>
            </a:r>
          </a:p>
          <a:p>
            <a:pPr>
              <a:lnSpc>
                <a:spcPct val="150000"/>
              </a:lnSpc>
              <a:buNone/>
            </a:pPr>
            <a:r>
              <a:rPr lang="en-US" altLang="zh-CN" sz="2800" b="1" dirty="0">
                <a:latin typeface="Tahoma" panose="020B0604030504040204" pitchFamily="34" charset="0"/>
              </a:rPr>
              <a:t>9.3   </a:t>
            </a:r>
            <a:r>
              <a:rPr lang="zh-CN" altLang="en-US" sz="2800" b="1" dirty="0">
                <a:latin typeface="Tahoma" panose="020B0604030504040204" pitchFamily="34" charset="0"/>
              </a:rPr>
              <a:t>双线性变换</a:t>
            </a:r>
          </a:p>
          <a:p>
            <a:pPr>
              <a:lnSpc>
                <a:spcPct val="150000"/>
              </a:lnSpc>
              <a:buNone/>
            </a:pPr>
            <a:r>
              <a:rPr lang="en-US" altLang="zh-CN" sz="2800" b="1" dirty="0">
                <a:latin typeface="Tahoma" panose="020B0604030504040204" pitchFamily="34" charset="0"/>
              </a:rPr>
              <a:t>9.4   </a:t>
            </a:r>
            <a:r>
              <a:rPr lang="zh-CN" altLang="en-US" sz="2800" b="1" dirty="0">
                <a:latin typeface="Tahoma" panose="020B0604030504040204" pitchFamily="34" charset="0"/>
              </a:rPr>
              <a:t>低通</a:t>
            </a:r>
            <a:r>
              <a:rPr lang="en-US" altLang="zh-CN" sz="2800" b="1" dirty="0">
                <a:latin typeface="Tahoma" panose="020B0604030504040204" pitchFamily="34" charset="0"/>
              </a:rPr>
              <a:t>IIR</a:t>
            </a:r>
            <a:r>
              <a:rPr lang="zh-CN" altLang="en-US" sz="2800" b="1" dirty="0">
                <a:latin typeface="Tahoma" panose="020B0604030504040204" pitchFamily="34" charset="0"/>
              </a:rPr>
              <a:t>滤波器设计</a:t>
            </a:r>
          </a:p>
          <a:p>
            <a:pPr>
              <a:lnSpc>
                <a:spcPct val="150000"/>
              </a:lnSpc>
              <a:buNone/>
            </a:pPr>
            <a:r>
              <a:rPr lang="en-US" altLang="zh-CN" sz="2800" b="1" dirty="0">
                <a:latin typeface="Tahoma" panose="020B0604030504040204" pitchFamily="34" charset="0"/>
              </a:rPr>
              <a:t>9.5   </a:t>
            </a:r>
            <a:r>
              <a:rPr lang="zh-CN" altLang="en-US" sz="2800" b="1" dirty="0">
                <a:latin typeface="Tahoma" panose="020B0604030504040204" pitchFamily="34" charset="0"/>
              </a:rPr>
              <a:t>带通、高通和带阻 </a:t>
            </a:r>
            <a:r>
              <a:rPr lang="en-US" altLang="zh-CN" sz="2800" b="1" dirty="0">
                <a:latin typeface="Tahoma" panose="020B0604030504040204" pitchFamily="34" charset="0"/>
              </a:rPr>
              <a:t>IIR </a:t>
            </a:r>
            <a:r>
              <a:rPr lang="zh-CN" altLang="en-US" sz="2800" b="1" dirty="0">
                <a:latin typeface="Tahoma" panose="020B0604030504040204" pitchFamily="34" charset="0"/>
              </a:rPr>
              <a:t>滤波器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内容占位符 2"/>
          <p:cNvSpPr>
            <a:spLocks noGrp="1"/>
          </p:cNvSpPr>
          <p:nvPr>
            <p:ph idx="1"/>
          </p:nvPr>
        </p:nvSpPr>
        <p:spPr>
          <a:xfrm>
            <a:off x="395288" y="188913"/>
            <a:ext cx="8229600" cy="4525962"/>
          </a:xfrm>
          <a:ln/>
        </p:spPr>
        <p:txBody>
          <a:bodyPr vert="horz" wrap="square" lIns="91440" tIns="45720" rIns="91440" bIns="45720" anchor="t" anchorCtr="0"/>
          <a:lstStyle/>
          <a:p>
            <a:pPr>
              <a:lnSpc>
                <a:spcPct val="150000"/>
              </a:lnSpc>
              <a:buNone/>
            </a:pPr>
            <a:r>
              <a:rPr lang="zh-CN" altLang="en-US" sz="2400" dirty="0">
                <a:solidFill>
                  <a:srgbClr val="FF0000"/>
                </a:solidFill>
                <a:latin typeface="黑体" panose="02010609060101010101" pitchFamily="49" charset="-122"/>
              </a:rPr>
              <a:t>切比雪夫</a:t>
            </a:r>
            <a:r>
              <a:rPr lang="en-US" altLang="zh-CN" sz="2400" dirty="0">
                <a:solidFill>
                  <a:srgbClr val="FF0000"/>
                </a:solidFill>
                <a:latin typeface="黑体" panose="02010609060101010101" pitchFamily="49" charset="-122"/>
              </a:rPr>
              <a:t>Ⅰ</a:t>
            </a:r>
            <a:r>
              <a:rPr lang="zh-CN" altLang="en-US" sz="2400" dirty="0">
                <a:solidFill>
                  <a:srgbClr val="FF0000"/>
                </a:solidFill>
                <a:latin typeface="黑体" panose="02010609060101010101" pitchFamily="49" charset="-122"/>
              </a:rPr>
              <a:t>型</a:t>
            </a:r>
            <a:r>
              <a:rPr lang="zh-CN" altLang="en-US" sz="2400" dirty="0">
                <a:latin typeface="黑体" panose="02010609060101010101" pitchFamily="49" charset="-122"/>
              </a:rPr>
              <a:t>：滤波器的幅频响应</a:t>
            </a:r>
            <a:r>
              <a:rPr lang="zh-CN" altLang="en-US" sz="2400" dirty="0"/>
              <a:t>在通带内有波纹</a:t>
            </a:r>
            <a:r>
              <a:rPr lang="en-US" altLang="zh-CN" sz="2400" dirty="0"/>
              <a:t>(</a:t>
            </a:r>
            <a:r>
              <a:rPr lang="zh-CN" altLang="en-US" sz="2400" dirty="0"/>
              <a:t>大小由参</a:t>
            </a:r>
            <a:endParaRPr lang="en-US" altLang="zh-CN" sz="2400" dirty="0"/>
          </a:p>
          <a:p>
            <a:pPr>
              <a:lnSpc>
                <a:spcPct val="150000"/>
              </a:lnSpc>
              <a:buNone/>
            </a:pPr>
            <a:r>
              <a:rPr lang="zh-CN" altLang="en-US" sz="2400" dirty="0"/>
              <a:t>数</a:t>
            </a:r>
            <a:r>
              <a:rPr lang="el-GR" altLang="zh-CN" sz="2400" dirty="0"/>
              <a:t>ε</a:t>
            </a:r>
            <a:r>
              <a:rPr lang="zh-CN" altLang="en-US" sz="2400" dirty="0"/>
              <a:t>控制），当阶数大于</a:t>
            </a:r>
            <a:r>
              <a:rPr lang="en-US" altLang="zh-CN" sz="2400" dirty="0"/>
              <a:t>1</a:t>
            </a:r>
            <a:r>
              <a:rPr lang="zh-CN" altLang="en-US" sz="2400" dirty="0"/>
              <a:t>时，其比同阶次的巴特沃斯滤波器</a:t>
            </a:r>
            <a:endParaRPr lang="en-US" altLang="zh-CN" sz="2400" dirty="0"/>
          </a:p>
          <a:p>
            <a:pPr>
              <a:lnSpc>
                <a:spcPct val="150000"/>
              </a:lnSpc>
              <a:buNone/>
            </a:pPr>
            <a:r>
              <a:rPr lang="zh-CN" altLang="en-US" sz="2400" dirty="0"/>
              <a:t>滚降更快，频率选择性更好；且通带内的波动越大，则滤波</a:t>
            </a:r>
            <a:endParaRPr lang="en-US" altLang="zh-CN" sz="2400" dirty="0"/>
          </a:p>
          <a:p>
            <a:pPr>
              <a:lnSpc>
                <a:spcPct val="150000"/>
              </a:lnSpc>
              <a:buNone/>
            </a:pPr>
            <a:r>
              <a:rPr lang="zh-CN" altLang="en-US" sz="2400" dirty="0"/>
              <a:t>器的频率选择性越好，但相频响应特性更差。</a:t>
            </a:r>
            <a:endParaRPr lang="en-US" altLang="zh-CN" sz="2400" dirty="0"/>
          </a:p>
          <a:p>
            <a:pPr>
              <a:lnSpc>
                <a:spcPct val="150000"/>
              </a:lnSpc>
              <a:buNone/>
            </a:pPr>
            <a:endParaRPr lang="en-US" altLang="zh-CN" sz="2400" dirty="0"/>
          </a:p>
          <a:p>
            <a:pPr>
              <a:lnSpc>
                <a:spcPct val="150000"/>
              </a:lnSpc>
              <a:buNone/>
            </a:pPr>
            <a:endParaRPr lang="zh-CN" altLang="en-US" sz="2400" dirty="0">
              <a:latin typeface="黑体" panose="02010609060101010101" pitchFamily="49" charset="-122"/>
            </a:endParaRPr>
          </a:p>
        </p:txBody>
      </p:sp>
      <p:sp>
        <p:nvSpPr>
          <p:cNvPr id="614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6149" name="Rectangle 3"/>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615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6146" name="Object 4"/>
          <p:cNvGraphicFramePr>
            <a:graphicFrameLocks/>
          </p:cNvGraphicFramePr>
          <p:nvPr/>
        </p:nvGraphicFramePr>
        <p:xfrm>
          <a:off x="1979613" y="3357563"/>
          <a:ext cx="4344987" cy="2951162"/>
        </p:xfrm>
        <a:graphic>
          <a:graphicData uri="http://schemas.openxmlformats.org/presentationml/2006/ole">
            <p:oleObj spid="_x0000_s26625" r:id="rId3" imgW="3741385" imgH="2544813" progId="Visio.Drawing.15">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内容占位符 2"/>
          <p:cNvSpPr>
            <a:spLocks noGrp="1"/>
          </p:cNvSpPr>
          <p:nvPr>
            <p:ph idx="1"/>
          </p:nvPr>
        </p:nvSpPr>
        <p:spPr>
          <a:xfrm>
            <a:off x="323850" y="115888"/>
            <a:ext cx="8229600" cy="4525962"/>
          </a:xfrm>
          <a:ln/>
        </p:spPr>
        <p:txBody>
          <a:bodyPr vert="horz" wrap="square" lIns="91440" tIns="45720" rIns="91440" bIns="45720" anchor="t" anchorCtr="0"/>
          <a:lstStyle/>
          <a:p>
            <a:pPr>
              <a:lnSpc>
                <a:spcPct val="150000"/>
              </a:lnSpc>
              <a:buNone/>
            </a:pPr>
            <a:r>
              <a:rPr lang="zh-CN" altLang="en-US" sz="2400" dirty="0">
                <a:solidFill>
                  <a:srgbClr val="FF0000"/>
                </a:solidFill>
                <a:latin typeface="黑体" panose="02010609060101010101" pitchFamily="49" charset="-122"/>
              </a:rPr>
              <a:t>切比雪夫</a:t>
            </a:r>
            <a:r>
              <a:rPr lang="en-US" altLang="zh-CN" sz="2400" dirty="0">
                <a:solidFill>
                  <a:srgbClr val="FF0000"/>
                </a:solidFill>
                <a:latin typeface="黑体" panose="02010609060101010101" pitchFamily="49" charset="-122"/>
              </a:rPr>
              <a:t>Ⅱ</a:t>
            </a:r>
            <a:r>
              <a:rPr lang="zh-CN" altLang="en-US" sz="2400" dirty="0">
                <a:solidFill>
                  <a:srgbClr val="FF0000"/>
                </a:solidFill>
                <a:latin typeface="黑体" panose="02010609060101010101" pitchFamily="49" charset="-122"/>
              </a:rPr>
              <a:t>型</a:t>
            </a:r>
            <a:r>
              <a:rPr lang="zh-CN" altLang="en-US" sz="2400" dirty="0">
                <a:latin typeface="黑体" panose="02010609060101010101" pitchFamily="49" charset="-122"/>
              </a:rPr>
              <a:t>：滤波器的幅频响应</a:t>
            </a:r>
            <a:r>
              <a:rPr lang="zh-CN" altLang="en-US" sz="2400" dirty="0"/>
              <a:t>在通带内平坦，阻带内有</a:t>
            </a:r>
            <a:endParaRPr lang="en-US" altLang="zh-CN" sz="2400" dirty="0"/>
          </a:p>
          <a:p>
            <a:pPr>
              <a:lnSpc>
                <a:spcPct val="150000"/>
              </a:lnSpc>
              <a:buNone/>
            </a:pPr>
            <a:r>
              <a:rPr lang="zh-CN" altLang="en-US" sz="2400" dirty="0"/>
              <a:t>波纹，同样是由参数</a:t>
            </a:r>
            <a:r>
              <a:rPr lang="en-US" altLang="zh-CN" sz="2400" dirty="0"/>
              <a:t> </a:t>
            </a:r>
            <a:r>
              <a:rPr lang="el-GR" altLang="zh-CN" sz="2400" dirty="0"/>
              <a:t>ε</a:t>
            </a:r>
            <a:r>
              <a:rPr lang="zh-CN" altLang="en-US" sz="2400" dirty="0"/>
              <a:t>控制阻带内的波纹大小</a:t>
            </a:r>
            <a:endParaRPr lang="en-US" altLang="zh-CN" sz="2400" dirty="0">
              <a:latin typeface="黑体" panose="02010609060101010101" pitchFamily="49" charset="-122"/>
            </a:endParaRPr>
          </a:p>
          <a:p>
            <a:pPr>
              <a:buNone/>
            </a:pPr>
            <a:endParaRPr lang="zh-CN" altLang="en-US" dirty="0"/>
          </a:p>
        </p:txBody>
      </p:sp>
      <p:sp>
        <p:nvSpPr>
          <p:cNvPr id="717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7170" name="Object 1"/>
          <p:cNvGraphicFramePr>
            <a:graphicFrameLocks/>
          </p:cNvGraphicFramePr>
          <p:nvPr/>
        </p:nvGraphicFramePr>
        <p:xfrm>
          <a:off x="1692275" y="2205038"/>
          <a:ext cx="4586288" cy="3168650"/>
        </p:xfrm>
        <a:graphic>
          <a:graphicData uri="http://schemas.openxmlformats.org/presentationml/2006/ole">
            <p:oleObj spid="_x0000_s27649" r:id="rId3" imgW="3680141" imgH="2544813" progId="Visio.Drawing.15">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95288" y="620713"/>
            <a:ext cx="8229600" cy="4525962"/>
          </a:xfrm>
          <a:ln/>
        </p:spPr>
        <p:txBody>
          <a:bodyPr vert="horz" wrap="square" lIns="91440" tIns="45720" rIns="91440" bIns="45720" anchor="t" anchorCtr="0"/>
          <a:lstStyle/>
          <a:p>
            <a:pPr>
              <a:lnSpc>
                <a:spcPct val="150000"/>
              </a:lnSpc>
              <a:buNone/>
            </a:pPr>
            <a:r>
              <a:rPr lang="zh-CN" altLang="en-US" sz="2400" dirty="0">
                <a:solidFill>
                  <a:srgbClr val="FF0000"/>
                </a:solidFill>
                <a:latin typeface="黑体" panose="02010609060101010101" pitchFamily="49" charset="-122"/>
              </a:rPr>
              <a:t>椭圆滤波器</a:t>
            </a:r>
            <a:r>
              <a:rPr lang="zh-CN" altLang="en-US" sz="2400" dirty="0">
                <a:latin typeface="黑体" panose="02010609060101010101" pitchFamily="49" charset="-122"/>
              </a:rPr>
              <a:t>：</a:t>
            </a:r>
            <a:r>
              <a:rPr lang="zh-CN" altLang="en-US" sz="2400" dirty="0"/>
              <a:t>其幅频响应在通带和阻带都存在波纹。与其它</a:t>
            </a:r>
            <a:endParaRPr lang="en-US" altLang="zh-CN" sz="2400" dirty="0"/>
          </a:p>
          <a:p>
            <a:pPr>
              <a:lnSpc>
                <a:spcPct val="150000"/>
              </a:lnSpc>
              <a:buNone/>
            </a:pPr>
            <a:r>
              <a:rPr lang="zh-CN" altLang="en-US" sz="2400" dirty="0"/>
              <a:t>滤波器相比，实现同样技术指标椭圆滤波器所需阶数最低</a:t>
            </a:r>
            <a:endParaRPr lang="en-US" altLang="zh-CN" sz="2400" dirty="0"/>
          </a:p>
          <a:p>
            <a:pPr>
              <a:buNone/>
            </a:pPr>
            <a:endParaRPr lang="zh-CN" altLang="en-US" dirty="0"/>
          </a:p>
        </p:txBody>
      </p:sp>
      <p:sp>
        <p:nvSpPr>
          <p:cNvPr id="819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8194" name="Object 1"/>
          <p:cNvGraphicFramePr>
            <a:graphicFrameLocks/>
          </p:cNvGraphicFramePr>
          <p:nvPr/>
        </p:nvGraphicFramePr>
        <p:xfrm>
          <a:off x="1835150" y="2349500"/>
          <a:ext cx="5556250" cy="3816350"/>
        </p:xfrm>
        <a:graphic>
          <a:graphicData uri="http://schemas.openxmlformats.org/presentationml/2006/ole">
            <p:oleObj spid="_x0000_s28673" r:id="rId3" imgW="3695452" imgH="2537177" progId="Visio.Drawing.15">
              <p:embed/>
            </p:oleObj>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内容占位符 2"/>
          <p:cNvSpPr>
            <a:spLocks noGrp="1"/>
          </p:cNvSpPr>
          <p:nvPr>
            <p:ph idx="1"/>
          </p:nvPr>
        </p:nvSpPr>
        <p:spPr>
          <a:xfrm>
            <a:off x="214313" y="357188"/>
            <a:ext cx="8229600" cy="4525962"/>
          </a:xfrm>
          <a:ln/>
        </p:spPr>
        <p:txBody>
          <a:bodyPr vert="horz" wrap="square" lIns="91440" tIns="45720" rIns="91440" bIns="45720" anchor="t" anchorCtr="0"/>
          <a:lstStyle/>
          <a:p>
            <a:pPr>
              <a:lnSpc>
                <a:spcPct val="150000"/>
              </a:lnSpc>
              <a:buNone/>
            </a:pPr>
            <a:r>
              <a:rPr lang="zh-CN" altLang="en-US" sz="2400" b="1" dirty="0">
                <a:solidFill>
                  <a:srgbClr val="FF0000"/>
                </a:solidFill>
              </a:rPr>
              <a:t>巴特沃斯模拟低通滤波器</a:t>
            </a:r>
            <a:endParaRPr lang="en-US" altLang="zh-CN" sz="2400" b="1" dirty="0">
              <a:solidFill>
                <a:srgbClr val="FF0000"/>
              </a:solidFill>
            </a:endParaRPr>
          </a:p>
          <a:p>
            <a:pPr>
              <a:lnSpc>
                <a:spcPct val="150000"/>
              </a:lnSpc>
              <a:buFont typeface="Wingdings" panose="05000000000000000000" pitchFamily="2" charset="2"/>
              <a:buChar char="Ø"/>
            </a:pPr>
            <a:r>
              <a:rPr lang="zh-CN" altLang="en-US" sz="2400" dirty="0">
                <a:solidFill>
                  <a:srgbClr val="FF0000"/>
                </a:solidFill>
              </a:rPr>
              <a:t>基本概念</a:t>
            </a:r>
            <a:endParaRPr lang="en-US" altLang="zh-CN" sz="2400" dirty="0">
              <a:solidFill>
                <a:srgbClr val="FF0000"/>
              </a:solidFill>
            </a:endParaRPr>
          </a:p>
          <a:p>
            <a:pPr>
              <a:lnSpc>
                <a:spcPct val="150000"/>
              </a:lnSpc>
              <a:buNone/>
            </a:pPr>
            <a:r>
              <a:rPr lang="zh-CN" altLang="en-US" sz="2400" dirty="0"/>
              <a:t>      巴特沃斯模拟低通滤波器（</a:t>
            </a:r>
            <a:r>
              <a:rPr lang="en-US" altLang="zh-CN" sz="2400" dirty="0"/>
              <a:t>BW</a:t>
            </a:r>
            <a:r>
              <a:rPr lang="zh-CN" altLang="en-US" sz="2400" dirty="0"/>
              <a:t>型模拟低通滤波器）的平</a:t>
            </a:r>
            <a:endParaRPr lang="en-US" altLang="zh-CN" sz="2400" dirty="0"/>
          </a:p>
          <a:p>
            <a:pPr>
              <a:lnSpc>
                <a:spcPct val="150000"/>
              </a:lnSpc>
              <a:buNone/>
            </a:pPr>
            <a:r>
              <a:rPr lang="zh-CN" altLang="en-US" sz="2400" dirty="0"/>
              <a:t>方幅频响应定义为：</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式中</a:t>
            </a:r>
            <a:r>
              <a:rPr lang="en-US" altLang="zh-CN" sz="2400" dirty="0"/>
              <a:t>N </a:t>
            </a:r>
            <a:r>
              <a:rPr lang="zh-CN" altLang="en-US" sz="2400" dirty="0"/>
              <a:t>为滤波器阶数，</a:t>
            </a:r>
            <a:r>
              <a:rPr lang="en-US" altLang="zh-CN" sz="2400" dirty="0"/>
              <a:t> N</a:t>
            </a:r>
            <a:r>
              <a:rPr lang="zh-CN" altLang="en-US" sz="2400" dirty="0"/>
              <a:t>越高，滤波器滚降越快，选频特性</a:t>
            </a:r>
            <a:endParaRPr lang="en-US" altLang="zh-CN" sz="2400" dirty="0"/>
          </a:p>
          <a:p>
            <a:pPr>
              <a:lnSpc>
                <a:spcPct val="150000"/>
              </a:lnSpc>
              <a:buNone/>
            </a:pPr>
            <a:r>
              <a:rPr lang="zh-CN" altLang="en-US" sz="2400" dirty="0"/>
              <a:t>越好；</a:t>
            </a:r>
            <a:r>
              <a:rPr lang="en-US" altLang="zh-CN" sz="2400" dirty="0"/>
              <a:t> </a:t>
            </a:r>
            <a:r>
              <a:rPr lang="el-GR" altLang="zh-CN" sz="2400" dirty="0"/>
              <a:t>ω</a:t>
            </a:r>
            <a:r>
              <a:rPr lang="en-US" altLang="zh-CN" sz="2400" baseline="-25000" dirty="0"/>
              <a:t>c</a:t>
            </a:r>
            <a:r>
              <a:rPr lang="zh-CN" altLang="en-US" sz="2400" dirty="0"/>
              <a:t>为模拟低通滤波器的截止频率。</a:t>
            </a:r>
          </a:p>
          <a:p>
            <a:pPr>
              <a:lnSpc>
                <a:spcPct val="150000"/>
              </a:lnSpc>
              <a:buNone/>
            </a:pPr>
            <a:endParaRPr lang="zh-CN" altLang="en-US" sz="2400" dirty="0"/>
          </a:p>
          <a:p>
            <a:pPr>
              <a:buNone/>
            </a:pPr>
            <a:endParaRPr lang="en-US" altLang="zh-CN" sz="2400" dirty="0">
              <a:solidFill>
                <a:srgbClr val="FF0000"/>
              </a:solidFill>
            </a:endParaRPr>
          </a:p>
          <a:p>
            <a:pPr>
              <a:buNone/>
            </a:pPr>
            <a:endParaRPr lang="en-US" altLang="zh-CN" sz="2400" dirty="0">
              <a:solidFill>
                <a:srgbClr val="FF0000"/>
              </a:solidFill>
            </a:endParaRPr>
          </a:p>
          <a:p>
            <a:pPr>
              <a:buNone/>
            </a:pPr>
            <a:endParaRPr lang="zh-CN" altLang="en-US" sz="2400" dirty="0">
              <a:solidFill>
                <a:srgbClr val="FF0000"/>
              </a:solidFill>
            </a:endParaRPr>
          </a:p>
          <a:p>
            <a:pPr>
              <a:buNone/>
            </a:pPr>
            <a:endParaRPr lang="zh-CN" altLang="en-US" dirty="0"/>
          </a:p>
        </p:txBody>
      </p:sp>
      <p:sp>
        <p:nvSpPr>
          <p:cNvPr id="922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9218" name="Object 1"/>
          <p:cNvGraphicFramePr>
            <a:graphicFrameLocks/>
          </p:cNvGraphicFramePr>
          <p:nvPr/>
        </p:nvGraphicFramePr>
        <p:xfrm>
          <a:off x="2071688" y="3000375"/>
          <a:ext cx="3251200" cy="928688"/>
        </p:xfrm>
        <a:graphic>
          <a:graphicData uri="http://schemas.openxmlformats.org/presentationml/2006/ole">
            <p:oleObj spid="_x0000_s29697" r:id="rId3" imgW="1333500" imgH="381000" progId="Equation.DSMT4">
              <p:embed/>
            </p:oleObj>
          </a:graphicData>
        </a:graphic>
      </p:graphicFrame>
      <p:sp>
        <p:nvSpPr>
          <p:cNvPr id="9221" name="Rectangle 3"/>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142875" y="285750"/>
            <a:ext cx="8786813" cy="4525963"/>
          </a:xfrm>
          <a:ln/>
        </p:spPr>
        <p:txBody>
          <a:bodyPr vert="horz" wrap="square" lIns="91440" tIns="45720" rIns="91440" bIns="45720" anchor="t" anchorCtr="0"/>
          <a:lstStyle/>
          <a:p>
            <a:pPr>
              <a:lnSpc>
                <a:spcPct val="150000"/>
              </a:lnSpc>
              <a:buNone/>
            </a:pPr>
            <a:r>
              <a:rPr lang="zh-CN" altLang="en-US" sz="2400" dirty="0">
                <a:latin typeface="黑体" panose="02010609060101010101" pitchFamily="49" charset="-122"/>
              </a:rPr>
              <a:t>图</a:t>
            </a:r>
            <a:r>
              <a:rPr lang="en-US" altLang="zh-CN" sz="2400" dirty="0">
                <a:latin typeface="黑体" panose="02010609060101010101" pitchFamily="49" charset="-122"/>
              </a:rPr>
              <a:t>9-7</a:t>
            </a:r>
            <a:r>
              <a:rPr lang="zh-CN" altLang="en-US" sz="2400" dirty="0">
                <a:latin typeface="黑体" panose="02010609060101010101" pitchFamily="49" charset="-122"/>
              </a:rPr>
              <a:t>给出三种巴特沃斯低通滤波器的幅频响应曲线</a:t>
            </a:r>
            <a:endParaRPr lang="en-US" altLang="zh-CN" sz="2400" dirty="0">
              <a:latin typeface="黑体" panose="02010609060101010101" pitchFamily="49" charset="-122"/>
            </a:endParaRP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      曲线随频率单调下降，随着滤波器的阶数</a:t>
            </a:r>
            <a:r>
              <a:rPr lang="en-US" altLang="zh-CN" sz="2400" dirty="0"/>
              <a:t>N </a:t>
            </a:r>
            <a:r>
              <a:rPr lang="zh-CN" altLang="en-US" sz="2400" dirty="0"/>
              <a:t>的增加，滤波器</a:t>
            </a:r>
            <a:endParaRPr lang="en-US" altLang="zh-CN" sz="2400" dirty="0"/>
          </a:p>
          <a:p>
            <a:pPr>
              <a:lnSpc>
                <a:spcPct val="150000"/>
              </a:lnSpc>
              <a:buNone/>
            </a:pPr>
            <a:r>
              <a:rPr lang="zh-CN" altLang="en-US" sz="2400" dirty="0"/>
              <a:t>越接近理想滤波器特性，滤波器的滚降越快，频率选择性越好。</a:t>
            </a:r>
            <a:endParaRPr lang="en-US" altLang="zh-CN" sz="2400" dirty="0"/>
          </a:p>
          <a:p>
            <a:pPr>
              <a:lnSpc>
                <a:spcPct val="150000"/>
              </a:lnSpc>
              <a:buNone/>
            </a:pPr>
            <a:r>
              <a:rPr lang="zh-CN" altLang="en-US" sz="2400" dirty="0"/>
              <a:t>这种规律也适用于其他逼近特性的滤波器。</a:t>
            </a:r>
            <a:endParaRPr lang="en-US" altLang="zh-CN" sz="2400" dirty="0"/>
          </a:p>
          <a:p>
            <a:pPr>
              <a:lnSpc>
                <a:spcPct val="150000"/>
              </a:lnSpc>
              <a:buNone/>
            </a:pPr>
            <a:endParaRPr lang="zh-CN" altLang="en-US" sz="2400" dirty="0">
              <a:latin typeface="黑体" panose="02010609060101010101" pitchFamily="49" charset="-122"/>
            </a:endParaRPr>
          </a:p>
        </p:txBody>
      </p:sp>
      <p:sp>
        <p:nvSpPr>
          <p:cNvPr id="1024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0242" name="Object 1"/>
          <p:cNvGraphicFramePr>
            <a:graphicFrameLocks/>
          </p:cNvGraphicFramePr>
          <p:nvPr/>
        </p:nvGraphicFramePr>
        <p:xfrm>
          <a:off x="2428875" y="1214438"/>
          <a:ext cx="4451350" cy="3143250"/>
        </p:xfrm>
        <a:graphic>
          <a:graphicData uri="http://schemas.openxmlformats.org/presentationml/2006/ole">
            <p:oleObj spid="_x0000_s30721" r:id="rId3" imgW="3664830" imgH="2544813" progId="Visio.Drawing.15">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内容占位符 2"/>
          <p:cNvSpPr>
            <a:spLocks noGrp="1"/>
          </p:cNvSpPr>
          <p:nvPr>
            <p:ph idx="1"/>
          </p:nvPr>
        </p:nvSpPr>
        <p:spPr>
          <a:xfrm>
            <a:off x="285750" y="428625"/>
            <a:ext cx="8229600" cy="6429375"/>
          </a:xfrm>
          <a:ln/>
        </p:spPr>
        <p:txBody>
          <a:bodyPr vert="horz" wrap="square" lIns="91440" tIns="45720" rIns="91440" bIns="45720" anchor="t" anchorCtr="0"/>
          <a:lstStyle/>
          <a:p>
            <a:pPr>
              <a:lnSpc>
                <a:spcPct val="150000"/>
              </a:lnSpc>
              <a:buNone/>
            </a:pPr>
            <a:r>
              <a:rPr lang="zh-CN" altLang="en-US" sz="2400" dirty="0">
                <a:latin typeface="黑体" panose="02010609060101010101" pitchFamily="49" charset="-122"/>
              </a:rPr>
              <a:t>图</a:t>
            </a:r>
            <a:r>
              <a:rPr lang="en-US" altLang="zh-CN" sz="2400" dirty="0">
                <a:latin typeface="黑体" panose="02010609060101010101" pitchFamily="49" charset="-122"/>
              </a:rPr>
              <a:t>9-8</a:t>
            </a:r>
            <a:r>
              <a:rPr lang="zh-CN" altLang="en-US" sz="2400" dirty="0">
                <a:latin typeface="黑体" panose="02010609060101010101" pitchFamily="49" charset="-122"/>
              </a:rPr>
              <a:t>给出了</a:t>
            </a:r>
            <a:r>
              <a:rPr lang="en-US" altLang="zh-CN" sz="2400" dirty="0">
                <a:latin typeface="黑体" panose="02010609060101010101" pitchFamily="49" charset="-122"/>
              </a:rPr>
              <a:t> </a:t>
            </a:r>
            <a:r>
              <a:rPr lang="zh-CN" altLang="en-US" sz="2400" dirty="0">
                <a:latin typeface="黑体" panose="02010609060101010101" pitchFamily="49" charset="-122"/>
              </a:rPr>
              <a:t>三种巴特沃斯低通滤波器的相频响应曲线</a:t>
            </a: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p>
          <a:p>
            <a:pPr>
              <a:lnSpc>
                <a:spcPct val="150000"/>
              </a:lnSpc>
              <a:buNone/>
            </a:pPr>
            <a:r>
              <a:rPr lang="en-US" altLang="zh-CN" sz="2400" dirty="0"/>
              <a:t>            </a:t>
            </a:r>
            <a:r>
              <a:rPr lang="zh-CN" altLang="en-US" sz="2400" dirty="0"/>
              <a:t>巴特沃斯低通滤波器的相频响应特性是非线性的，因此不同频率的信号通过滤波器后会有不同的相移，而且随着阶数</a:t>
            </a:r>
            <a:r>
              <a:rPr lang="en-US" altLang="zh-CN" sz="2400" dirty="0"/>
              <a:t> N</a:t>
            </a:r>
            <a:r>
              <a:rPr lang="zh-CN" altLang="en-US" sz="2400" dirty="0"/>
              <a:t>的增加，相频响应的线性度变差，相频特性变差</a:t>
            </a:r>
            <a:endParaRPr lang="en-US" altLang="zh-CN" sz="2400" dirty="0">
              <a:latin typeface="黑体" panose="02010609060101010101" pitchFamily="49" charset="-122"/>
            </a:endParaRPr>
          </a:p>
          <a:p>
            <a:pPr>
              <a:buNone/>
            </a:pPr>
            <a:endParaRPr lang="zh-CN" altLang="en-US" dirty="0"/>
          </a:p>
        </p:txBody>
      </p:sp>
      <p:sp>
        <p:nvSpPr>
          <p:cNvPr id="11268"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1266" name="Object 3"/>
          <p:cNvGraphicFramePr>
            <a:graphicFrameLocks/>
          </p:cNvGraphicFramePr>
          <p:nvPr/>
        </p:nvGraphicFramePr>
        <p:xfrm>
          <a:off x="1857375" y="1285875"/>
          <a:ext cx="5289550" cy="3143250"/>
        </p:xfrm>
        <a:graphic>
          <a:graphicData uri="http://schemas.openxmlformats.org/presentationml/2006/ole">
            <p:oleObj spid="_x0000_s31745" r:id="rId3" imgW="3230596" imgH="2156240" progId="Visio.Drawing.15">
              <p:embed/>
            </p:oleObj>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4624"/>
            <a:ext cx="8858250" cy="650081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rgbClr val="FF0000"/>
                </a:solidFill>
                <a:effectLst/>
                <a:uLnTx/>
                <a:uFillTx/>
                <a:latin typeface="+mn-ea"/>
                <a:ea typeface="+mn-ea"/>
                <a:cs typeface="+mn-cs"/>
              </a:rPr>
              <a:t>巴特沃斯模拟低通滤波器的</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设计步骤</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）根据滤波器的技术指标</a:t>
            </a:r>
            <a:r>
              <a:rPr kumimoji="0" lang="el-GR"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ω</a:t>
            </a: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p1</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模拟滤波器通带边缘频率）、</a:t>
            </a:r>
            <a:r>
              <a:rPr kumimoji="0" lang="el-GR"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ω</a:t>
            </a: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s1</a:t>
            </a:r>
            <a:r>
              <a:rPr kumimoji="0" lang="en-US"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noProof="0" dirty="0" smtClean="0">
                <a:ln>
                  <a:noFill/>
                </a:ln>
                <a:solidFill>
                  <a:schemeClr val="tx1"/>
                </a:solidFill>
                <a:effectLst/>
                <a:uLnTx/>
                <a:uFillTx/>
                <a:latin typeface="+mn-lt"/>
                <a:ea typeface="黑体" panose="02010609060101010101" pitchFamily="49" charset="-122"/>
                <a:cs typeface="+mn-cs"/>
              </a:rPr>
              <a:t>（模拟滤波器阻带边缘频率）</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sz="2400" b="0" i="0" u="none" strike="noStrike" kern="1200" cap="none" spc="0" normalizeH="0" baseline="0" noProof="0" dirty="0" err="1" smtClean="0">
                <a:ln>
                  <a:noFill/>
                </a:ln>
                <a:solidFill>
                  <a:schemeClr val="tx1"/>
                </a:solidFill>
                <a:effectLst/>
                <a:uLnTx/>
                <a:uFillTx/>
                <a:latin typeface="+mn-lt"/>
                <a:ea typeface="黑体" panose="02010609060101010101" pitchFamily="49" charset="-122"/>
                <a:cs typeface="+mn-cs"/>
              </a:rPr>
              <a:t>A</a:t>
            </a:r>
            <a:r>
              <a:rPr kumimoji="0" lang="en-US" altLang="zh-CN" sz="2400" b="0" i="0" u="none" strike="noStrike" kern="1200" cap="none" spc="0" normalizeH="0" baseline="-25000" noProof="0" dirty="0" err="1" smtClean="0">
                <a:ln>
                  <a:noFill/>
                </a:ln>
                <a:solidFill>
                  <a:schemeClr val="tx1"/>
                </a:solidFill>
                <a:effectLst/>
                <a:uLnTx/>
                <a:uFillTx/>
                <a:latin typeface="+mn-lt"/>
                <a:ea typeface="黑体" panose="02010609060101010101" pitchFamily="49" charset="-122"/>
                <a:cs typeface="+mn-cs"/>
              </a:rPr>
              <a:t>p</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（通带衰减）、</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a:t>
            </a: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s</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（阻带衰减），由下式（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9-22</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）确定滤波器的阶数</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N</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(2)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由下列公式确定</a:t>
            </a:r>
            <a:r>
              <a:rPr kumimoji="0" lang="el-GR"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ω</a:t>
            </a: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c</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按上式（</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9-23</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）取值，设计得到的滤波器在通带正好满足技术指标，在阻带可能存在裕量。</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      </a:t>
            </a: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a:ln>
                <a:noFill/>
              </a:ln>
              <a:solidFill>
                <a:srgbClr val="FF0000"/>
              </a:solidFill>
              <a:effectLst/>
              <a:uLnTx/>
              <a:uFillTx/>
              <a:latin typeface="+mn-ea"/>
              <a:ea typeface="+mn-ea"/>
              <a:cs typeface="+mn-cs"/>
            </a:endParaRPr>
          </a:p>
        </p:txBody>
      </p:sp>
      <p:sp>
        <p:nvSpPr>
          <p:cNvPr id="1229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2290" name="Object 1"/>
          <p:cNvGraphicFramePr>
            <a:graphicFrameLocks/>
          </p:cNvGraphicFramePr>
          <p:nvPr/>
        </p:nvGraphicFramePr>
        <p:xfrm>
          <a:off x="3419872" y="2276872"/>
          <a:ext cx="2217738" cy="1698625"/>
        </p:xfrm>
        <a:graphic>
          <a:graphicData uri="http://schemas.openxmlformats.org/presentationml/2006/ole">
            <p:oleObj spid="_x0000_s32770" r:id="rId4" imgW="1028700" imgH="787400" progId="Equation.DSMT4">
              <p:embed/>
            </p:oleObj>
          </a:graphicData>
        </a:graphic>
      </p:graphicFrame>
      <p:sp>
        <p:nvSpPr>
          <p:cNvPr id="12294" name="Rectangle 3"/>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29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2291" name="Object 4"/>
          <p:cNvGraphicFramePr>
            <a:graphicFrameLocks/>
          </p:cNvGraphicFramePr>
          <p:nvPr/>
        </p:nvGraphicFramePr>
        <p:xfrm>
          <a:off x="3419872" y="4005064"/>
          <a:ext cx="3286125" cy="1168400"/>
        </p:xfrm>
        <a:graphic>
          <a:graphicData uri="http://schemas.openxmlformats.org/presentationml/2006/ole">
            <p:oleObj spid="_x0000_s32769" r:id="rId5" imgW="1016000" imgH="469900" progId="Equation.DSMT4">
              <p:embed/>
            </p:oleObj>
          </a:graphicData>
        </a:graphic>
      </p:graphicFrame>
      <p:sp>
        <p:nvSpPr>
          <p:cNvPr id="12296" name="Rectangle 6"/>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357188"/>
            <a:ext cx="8229600" cy="650081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400" b="0" i="0" u="none" strike="noStrike" kern="1200" cap="none" spc="0" normalizeH="0" baseline="0" noProof="0" dirty="0" smtClean="0">
                <a:ln>
                  <a:noFill/>
                </a:ln>
                <a:solidFill>
                  <a:srgbClr val="FF0000"/>
                </a:solidFill>
                <a:effectLst/>
                <a:uLnTx/>
                <a:uFillTx/>
                <a:latin typeface="+mn-ea"/>
                <a:ea typeface="+mn-ea"/>
                <a:cs typeface="+mn-cs"/>
              </a:rPr>
              <a:t>巴特沃斯模拟低通滤波器的</a:t>
            </a:r>
            <a:r>
              <a:rPr kumimoji="0" lang="zh-CN" altLang="en-US" sz="2400" b="1" i="0" u="none" strike="noStrike" kern="1200" cap="none" spc="0" normalizeH="0" baseline="0" noProof="0" dirty="0" smtClean="0">
                <a:ln>
                  <a:noFill/>
                </a:ln>
                <a:solidFill>
                  <a:srgbClr val="FF0000"/>
                </a:solidFill>
                <a:effectLst/>
                <a:uLnTx/>
                <a:uFillTx/>
                <a:latin typeface="+mn-ea"/>
                <a:ea typeface="+mn-ea"/>
                <a:cs typeface="+mn-cs"/>
              </a:rPr>
              <a:t>设计步骤</a:t>
            </a:r>
            <a:endParaRPr kumimoji="0" lang="en-US" altLang="zh-CN" sz="2400" b="1" i="0" u="none" strike="noStrike" kern="1200" cap="none" spc="0" normalizeH="0" baseline="0" noProof="0" dirty="0" smtClean="0">
              <a:ln>
                <a:noFill/>
              </a:ln>
              <a:solidFill>
                <a:srgbClr val="FF0000"/>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 </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按上式（</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9-24</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）取值，设计得到的滤波器在阻带正好满足技术指标，在通带可能存在裕量。</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一般截止频率按下式（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9-25</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）取值，可以确保设计得到的巴特沃斯滤波器模拟低通滤波器在通带和阻带均满足技术指标。</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25000" noProof="0" dirty="0" smtClean="0">
                <a:ln>
                  <a:noFill/>
                </a:ln>
                <a:solidFill>
                  <a:schemeClr val="tx1"/>
                </a:solidFill>
                <a:effectLst/>
                <a:uLnTx/>
                <a:uFillTx/>
                <a:latin typeface="+mn-lt"/>
                <a:ea typeface="黑体" panose="02010609060101010101" pitchFamily="49" charset="-122"/>
                <a:cs typeface="+mn-cs"/>
              </a:rPr>
              <a:t>      </a:t>
            </a: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a:ln>
                <a:noFill/>
              </a:ln>
              <a:solidFill>
                <a:srgbClr val="FF0000"/>
              </a:solidFill>
              <a:effectLst/>
              <a:uLnTx/>
              <a:uFillTx/>
              <a:latin typeface="+mn-ea"/>
              <a:ea typeface="+mn-ea"/>
              <a:cs typeface="+mn-cs"/>
            </a:endParaRPr>
          </a:p>
        </p:txBody>
      </p:sp>
      <p:sp>
        <p:nvSpPr>
          <p:cNvPr id="13317"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3318" name="Rectangle 3"/>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3319"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3320" name="Rectangle 6"/>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332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3314" name="Object 4"/>
          <p:cNvGraphicFramePr>
            <a:graphicFrameLocks/>
          </p:cNvGraphicFramePr>
          <p:nvPr/>
        </p:nvGraphicFramePr>
        <p:xfrm>
          <a:off x="2786063" y="987425"/>
          <a:ext cx="2032000" cy="954088"/>
        </p:xfrm>
        <a:graphic>
          <a:graphicData uri="http://schemas.openxmlformats.org/presentationml/2006/ole">
            <p:oleObj spid="_x0000_s33794" r:id="rId4" imgW="1002865" imgH="469696" progId="Equation.DSMT4">
              <p:embed/>
            </p:oleObj>
          </a:graphicData>
        </a:graphic>
      </p:graphicFrame>
      <p:sp>
        <p:nvSpPr>
          <p:cNvPr id="13322" name="Rectangle 6"/>
          <p:cNvSpPr/>
          <p:nvPr/>
        </p:nvSpPr>
        <p:spPr>
          <a:xfrm>
            <a:off x="0" y="4572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3323"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3315" name="Object 7"/>
          <p:cNvGraphicFramePr>
            <a:graphicFrameLocks/>
          </p:cNvGraphicFramePr>
          <p:nvPr/>
        </p:nvGraphicFramePr>
        <p:xfrm>
          <a:off x="2928938" y="4714875"/>
          <a:ext cx="3500437" cy="906463"/>
        </p:xfrm>
        <a:graphic>
          <a:graphicData uri="http://schemas.openxmlformats.org/presentationml/2006/ole">
            <p:oleObj spid="_x0000_s33793" r:id="rId5" imgW="1841500" imgH="469900" progId="Equation.DSMT4">
              <p:embed/>
            </p:oleObj>
          </a:graphicData>
        </a:graphic>
      </p:graphicFrame>
      <p:sp>
        <p:nvSpPr>
          <p:cNvPr id="13324" name="Rectangle 9"/>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357188"/>
            <a:ext cx="88582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）由下式</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(9-27)</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计算平面左半平面的</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N</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个极点</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4</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）由下式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(9-28)</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确定滤波器的传递函数</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434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4338" name="Object 1"/>
          <p:cNvGraphicFramePr>
            <a:graphicFrameLocks/>
          </p:cNvGraphicFramePr>
          <p:nvPr/>
        </p:nvGraphicFramePr>
        <p:xfrm>
          <a:off x="2286000" y="1071563"/>
          <a:ext cx="3836988" cy="642937"/>
        </p:xfrm>
        <a:graphic>
          <a:graphicData uri="http://schemas.openxmlformats.org/presentationml/2006/ole">
            <p:oleObj spid="_x0000_s35842" r:id="rId3" imgW="1815312" imgH="304668" progId="Equation.DSMT4">
              <p:embed/>
            </p:oleObj>
          </a:graphicData>
        </a:graphic>
      </p:graphicFrame>
      <p:sp>
        <p:nvSpPr>
          <p:cNvPr id="14342"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4339" name="Object 3"/>
          <p:cNvGraphicFramePr>
            <a:graphicFrameLocks/>
          </p:cNvGraphicFramePr>
          <p:nvPr/>
        </p:nvGraphicFramePr>
        <p:xfrm>
          <a:off x="2786063" y="2928938"/>
          <a:ext cx="2079625" cy="857250"/>
        </p:xfrm>
        <a:graphic>
          <a:graphicData uri="http://schemas.openxmlformats.org/presentationml/2006/ole">
            <p:oleObj spid="_x0000_s35841" r:id="rId4" imgW="927100" imgH="381000" progId="Equation.DSMT4">
              <p:embed/>
            </p:oleObj>
          </a:graphicData>
        </a:graphic>
      </p:graphicFrame>
      <p:sp>
        <p:nvSpPr>
          <p:cNvPr id="14343" name="Rectangle 5"/>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0"/>
            <a:ext cx="8229600" cy="635793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例</a:t>
            </a:r>
            <a:r>
              <a:rPr kumimoji="0" lang="en-US" sz="2400" b="1" i="0" u="none" strike="noStrike" kern="1200" cap="none" spc="0" normalizeH="0" baseline="0" noProof="0" dirty="0" smtClean="0">
                <a:ln>
                  <a:noFill/>
                </a:ln>
                <a:solidFill>
                  <a:schemeClr val="tx1"/>
                </a:solidFill>
                <a:effectLst/>
                <a:uLnTx/>
                <a:uFillTx/>
                <a:latin typeface="+mn-ea"/>
                <a:ea typeface="+mn-ea"/>
                <a:cs typeface="+mn-cs"/>
              </a:rPr>
              <a:t>9-1</a:t>
            </a: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试设计一巴特沃斯模拟低通滤波器，满足以下技术</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指标要求：</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解：按上面介绍的设计步骤执行：</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由式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(9-22)</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确定该滤波器的阶数</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取</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N=3</a:t>
            </a: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2</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）将</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代入式（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9-23</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）得</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sp>
        <p:nvSpPr>
          <p:cNvPr id="1536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5362" name="Object 1"/>
          <p:cNvGraphicFramePr>
            <a:graphicFrameLocks/>
          </p:cNvGraphicFramePr>
          <p:nvPr/>
        </p:nvGraphicFramePr>
        <p:xfrm>
          <a:off x="1741488" y="1201738"/>
          <a:ext cx="6580187" cy="455612"/>
        </p:xfrm>
        <a:graphic>
          <a:graphicData uri="http://schemas.openxmlformats.org/presentationml/2006/ole">
            <p:oleObj spid="_x0000_s37891" r:id="rId3" imgW="3069403" imgH="215619" progId="Equation.DSMT4">
              <p:embed/>
            </p:oleObj>
          </a:graphicData>
        </a:graphic>
      </p:graphicFrame>
      <p:sp>
        <p:nvSpPr>
          <p:cNvPr id="1536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5363" name="Object 3"/>
          <p:cNvGraphicFramePr>
            <a:graphicFrameLocks/>
          </p:cNvGraphicFramePr>
          <p:nvPr/>
        </p:nvGraphicFramePr>
        <p:xfrm>
          <a:off x="2928938" y="3265488"/>
          <a:ext cx="2571750" cy="1477962"/>
        </p:xfrm>
        <a:graphic>
          <a:graphicData uri="http://schemas.openxmlformats.org/presentationml/2006/ole">
            <p:oleObj spid="_x0000_s37890" r:id="rId4" imgW="1371600" imgH="787400" progId="Equation.DSMT4">
              <p:embed/>
            </p:oleObj>
          </a:graphicData>
        </a:graphic>
      </p:graphicFrame>
      <p:sp>
        <p:nvSpPr>
          <p:cNvPr id="15368" name="Rectangle 5"/>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5364" name="Object 6"/>
          <p:cNvGraphicFramePr>
            <a:graphicFrameLocks/>
          </p:cNvGraphicFramePr>
          <p:nvPr/>
        </p:nvGraphicFramePr>
        <p:xfrm>
          <a:off x="2571750" y="5643563"/>
          <a:ext cx="3840163" cy="1000125"/>
        </p:xfrm>
        <a:graphic>
          <a:graphicData uri="http://schemas.openxmlformats.org/presentationml/2006/ole">
            <p:oleObj spid="_x0000_s37889" name="Equation" r:id="rId5" imgW="1828800" imgH="469900" progId="Equation.DSMT4">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65537"/>
          <p:cNvSpPr>
            <a:spLocks noGrp="1" noChangeArrowheads="1"/>
          </p:cNvSpPr>
          <p:nvPr>
            <p:ph type="title"/>
          </p:nvPr>
        </p:nvSpPr>
        <p:spPr>
          <a:xfrm>
            <a:off x="1244600" y="-387350"/>
            <a:ext cx="8229600" cy="1143000"/>
          </a:xfrm>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1200" cap="none" spc="0" normalizeH="0" baseline="0" noProof="0" dirty="0" smtClean="0">
                <a:ln>
                  <a:noFill/>
                </a:ln>
                <a:solidFill>
                  <a:srgbClr val="A50021"/>
                </a:solidFill>
                <a:effectLst/>
                <a:uLnTx/>
                <a:uFillTx/>
                <a:latin typeface="+mj-lt"/>
                <a:ea typeface="黑体" panose="02010609060101010101" pitchFamily="49" charset="-122"/>
                <a:cs typeface="+mj-cs"/>
              </a:rPr>
              <a:t/>
            </a:r>
            <a:br>
              <a:rPr kumimoji="0" lang="en-US" altLang="zh-CN" sz="3600" b="1" i="0" u="none" strike="noStrike" kern="1200" cap="none" spc="0" normalizeH="0" baseline="0" noProof="0" dirty="0" smtClean="0">
                <a:ln>
                  <a:noFill/>
                </a:ln>
                <a:solidFill>
                  <a:srgbClr val="A50021"/>
                </a:solidFill>
                <a:effectLst/>
                <a:uLnTx/>
                <a:uFillTx/>
                <a:latin typeface="+mj-lt"/>
                <a:ea typeface="黑体" panose="02010609060101010101" pitchFamily="49" charset="-122"/>
                <a:cs typeface="+mj-cs"/>
              </a:rPr>
            </a:br>
            <a:r>
              <a:rPr kumimoji="0" lang="en-US" altLang="zh-CN" sz="3600" b="1" i="0" u="none" strike="noStrike" kern="1200" cap="none" spc="0" normalizeH="0" baseline="0" noProof="0" dirty="0" smtClean="0">
                <a:ln>
                  <a:noFill/>
                </a:ln>
                <a:solidFill>
                  <a:srgbClr val="A50021"/>
                </a:solidFill>
                <a:effectLst/>
                <a:uLnTx/>
                <a:uFillTx/>
                <a:latin typeface="+mj-lt"/>
                <a:ea typeface="黑体" panose="02010609060101010101" pitchFamily="49" charset="-122"/>
                <a:cs typeface="+mj-cs"/>
              </a:rPr>
              <a:t/>
            </a:r>
            <a:br>
              <a:rPr kumimoji="0" lang="en-US" altLang="zh-CN" sz="3600" b="1" i="0" u="none" strike="noStrike" kern="1200" cap="none" spc="0" normalizeH="0" baseline="0" noProof="0" dirty="0" smtClean="0">
                <a:ln>
                  <a:noFill/>
                </a:ln>
                <a:solidFill>
                  <a:srgbClr val="A50021"/>
                </a:solidFill>
                <a:effectLst/>
                <a:uLnTx/>
                <a:uFillTx/>
                <a:latin typeface="+mj-lt"/>
                <a:ea typeface="黑体" panose="02010609060101010101" pitchFamily="49" charset="-122"/>
                <a:cs typeface="+mj-cs"/>
              </a:rPr>
            </a:br>
            <a:r>
              <a:rPr kumimoji="0" lang="zh-CN" altLang="en-US" sz="36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第 </a:t>
            </a:r>
            <a:r>
              <a:rPr kumimoji="0" lang="en-US" altLang="zh-CN" sz="3600" b="1" i="0" u="none" strike="noStrike" kern="1200" cap="none" spc="0" normalizeH="0" baseline="0" noProof="0" dirty="0" smtClean="0">
                <a:ln>
                  <a:noFill/>
                </a:ln>
                <a:solidFill>
                  <a:srgbClr val="FF0000"/>
                </a:solidFill>
                <a:effectLst/>
                <a:uLnTx/>
                <a:uFillTx/>
                <a:latin typeface="+mn-ea"/>
                <a:ea typeface="黑体" panose="02010609060101010101" pitchFamily="49" charset="-122"/>
                <a:cs typeface="+mj-cs"/>
              </a:rPr>
              <a:t>9 </a:t>
            </a:r>
            <a:r>
              <a:rPr kumimoji="0" lang="zh-CN" altLang="en-US" sz="36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章    </a:t>
            </a:r>
            <a:r>
              <a:rPr kumimoji="0" lang="en-US" altLang="zh-CN" sz="3600" b="1" i="0" u="none" strike="noStrike" kern="1200" cap="none" spc="0" normalizeH="0" baseline="0" noProof="0" dirty="0" smtClean="0">
                <a:ln>
                  <a:noFill/>
                </a:ln>
                <a:solidFill>
                  <a:srgbClr val="FF0000"/>
                </a:solidFill>
                <a:effectLst/>
                <a:uLnTx/>
                <a:uFillTx/>
                <a:latin typeface="+mn-ea"/>
                <a:ea typeface="黑体" panose="02010609060101010101" pitchFamily="49" charset="-122"/>
                <a:cs typeface="+mj-cs"/>
              </a:rPr>
              <a:t>IIR</a:t>
            </a:r>
            <a:r>
              <a:rPr kumimoji="0" lang="zh-CN" altLang="en-US" sz="3600" b="1" i="0" u="none" strike="noStrike" kern="1200" cap="none" spc="0" normalizeH="0" baseline="0" noProof="0" dirty="0" smtClean="0">
                <a:ln>
                  <a:noFill/>
                </a:ln>
                <a:solidFill>
                  <a:srgbClr val="FF0000"/>
                </a:solidFill>
                <a:effectLst/>
                <a:uLnTx/>
                <a:uFillTx/>
                <a:latin typeface="+mn-ea"/>
                <a:ea typeface="黑体" panose="02010609060101010101" pitchFamily="49" charset="-122"/>
                <a:cs typeface="+mj-cs"/>
              </a:rPr>
              <a:t>数字滤波器</a:t>
            </a:r>
            <a:endParaRPr kumimoji="0" lang="en-US" altLang="zh-CN" sz="2800" b="1" i="0" u="none" strike="noStrike" kern="1200" cap="none" spc="0" normalizeH="0" baseline="0" noProof="0" dirty="0" smtClean="0">
              <a:ln>
                <a:noFill/>
              </a:ln>
              <a:solidFill>
                <a:srgbClr val="A50021"/>
              </a:solidFill>
              <a:effectLst/>
              <a:uLnTx/>
              <a:uFillTx/>
              <a:latin typeface="Times New Roman" panose="02020603050405020304" pitchFamily="18" charset="0"/>
              <a:ea typeface="黑体" panose="02010609060101010101" pitchFamily="49" charset="-122"/>
              <a:cs typeface="+mj-cs"/>
            </a:endParaRPr>
          </a:p>
        </p:txBody>
      </p:sp>
      <p:sp>
        <p:nvSpPr>
          <p:cNvPr id="65539" name="文本占位符 65538"/>
          <p:cNvSpPr>
            <a:spLocks noGrp="1"/>
          </p:cNvSpPr>
          <p:nvPr>
            <p:ph idx="1"/>
          </p:nvPr>
        </p:nvSpPr>
        <p:spPr>
          <a:xfrm>
            <a:off x="395288" y="2349500"/>
            <a:ext cx="8424863" cy="4221163"/>
          </a:xfrm>
          <a:solidFill>
            <a:schemeClr val="accent1"/>
          </a:solidFill>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rPr>
              <a:t>掌握</a:t>
            </a:r>
            <a:r>
              <a:rPr kumimoji="0" lang="en-US" altLang="zh-CN"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rPr>
              <a:t>IIR</a:t>
            </a:r>
            <a:r>
              <a:rPr kumimoji="0" lang="zh-CN" altLang="en-US"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rPr>
              <a:t>滤波器的基本概念</a:t>
            </a:r>
            <a:endParaRPr kumimoji="0" lang="en-US" altLang="zh-CN"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rPr>
              <a:t>掌握双线性变换实现模拟滤波器转换到数字滤波器</a:t>
            </a:r>
            <a:endParaRPr kumimoji="0" lang="en-US" altLang="zh-CN"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rPr>
              <a:t>掌握低通巴特沃斯滤波器设计方法</a:t>
            </a:r>
            <a:endParaRPr kumimoji="0" lang="en-US" altLang="zh-CN" sz="2800" b="1" i="0" u="none" strike="noStrike" kern="1200" cap="none" spc="0" normalizeH="0" baseline="0" noProof="0" dirty="0" smtClean="0">
              <a:ln>
                <a:noFill/>
              </a:ln>
              <a:solidFill>
                <a:schemeClr val="dk1"/>
              </a:solidFill>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800" b="1" i="0" u="none" strike="noStrike" kern="1200" cap="none" spc="0" normalizeH="0" baseline="0" noProof="1" smtClean="0">
                <a:ln>
                  <a:noFill/>
                </a:ln>
                <a:solidFill>
                  <a:schemeClr val="dk1"/>
                </a:solidFill>
                <a:effectLst/>
                <a:uLnTx/>
                <a:uFillTx/>
                <a:latin typeface="Times New Roman" panose="02020603050405020304" pitchFamily="18" charset="0"/>
                <a:ea typeface="+mn-ea"/>
                <a:cs typeface="+mn-cs"/>
              </a:rPr>
              <a:t>了解将低通滤波器转换为高通、带通、带阻滤波器的方法</a:t>
            </a:r>
            <a:endParaRPr kumimoji="0" lang="en-US" altLang="zh-CN" sz="2800" b="1" i="0" u="none" strike="noStrike" kern="1200" cap="none" spc="0" normalizeH="0" baseline="0" noProof="1" smtClean="0">
              <a:ln>
                <a:noFill/>
              </a:ln>
              <a:solidFill>
                <a:schemeClr val="dk1"/>
              </a:solidFill>
              <a:effectLst/>
              <a:uLnTx/>
              <a:uFillTx/>
              <a:latin typeface="Times New Roman" panose="02020603050405020304" pitchFamily="18" charset="0"/>
              <a:ea typeface="+mn-ea"/>
              <a:cs typeface="+mn-cs"/>
            </a:endParaRPr>
          </a:p>
        </p:txBody>
      </p:sp>
      <p:sp>
        <p:nvSpPr>
          <p:cNvPr id="2" name="文本框 1"/>
          <p:cNvSpPr txBox="1"/>
          <p:nvPr/>
        </p:nvSpPr>
        <p:spPr>
          <a:xfrm>
            <a:off x="2922158" y="1556792"/>
            <a:ext cx="2443480" cy="521970"/>
          </a:xfrm>
          <a:prstGeom prst="rect">
            <a:avLst/>
          </a:prstGeom>
          <a:solidFill>
            <a:srgbClr val="FFC000"/>
          </a:solidFill>
          <a:effectLst>
            <a:softEdge rad="31750"/>
          </a:effectLst>
        </p:spPr>
        <p:style>
          <a:lnRef idx="2">
            <a:schemeClr val="accent2"/>
          </a:lnRef>
          <a:fillRef idx="1">
            <a:schemeClr val="lt1"/>
          </a:fillRef>
          <a:effectRef idx="0">
            <a:schemeClr val="accent2"/>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1">
                <a:ln>
                  <a:noFill/>
                </a:ln>
                <a:solidFill>
                  <a:schemeClr val="dk1"/>
                </a:solidFill>
                <a:effectLst/>
                <a:uLnTx/>
                <a:uFillTx/>
                <a:latin typeface="+mn-lt"/>
                <a:ea typeface="+mn-ea"/>
                <a:cs typeface="+mn-cs"/>
              </a:rPr>
              <a:t>本章学习要求</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35718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）由式（</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9-27</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）计算出</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个</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s</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平面左半平面的极点为：</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由式</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(9-28)</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确定滤波器的传递函数</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H(s)</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为</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1638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390" name="Rectangle 3"/>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639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6386" name="Object 4"/>
          <p:cNvGraphicFramePr>
            <a:graphicFrameLocks/>
          </p:cNvGraphicFramePr>
          <p:nvPr/>
        </p:nvGraphicFramePr>
        <p:xfrm>
          <a:off x="1571625" y="1071563"/>
          <a:ext cx="7097713" cy="714375"/>
        </p:xfrm>
        <a:graphic>
          <a:graphicData uri="http://schemas.openxmlformats.org/presentationml/2006/ole">
            <p:oleObj spid="_x0000_s38914" r:id="rId3" imgW="2933700" imgH="292100" progId="Equation.DSMT4">
              <p:embed/>
            </p:oleObj>
          </a:graphicData>
        </a:graphic>
      </p:graphicFrame>
      <p:sp>
        <p:nvSpPr>
          <p:cNvPr id="16392"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6387" name="Object 6"/>
          <p:cNvGraphicFramePr>
            <a:graphicFrameLocks/>
          </p:cNvGraphicFramePr>
          <p:nvPr/>
        </p:nvGraphicFramePr>
        <p:xfrm>
          <a:off x="1500188" y="2928938"/>
          <a:ext cx="6786562" cy="714375"/>
        </p:xfrm>
        <a:graphic>
          <a:graphicData uri="http://schemas.openxmlformats.org/presentationml/2006/ole">
            <p:oleObj spid="_x0000_s38913" r:id="rId4" imgW="4051300" imgH="393700" progId="Equation.DSMT4">
              <p:embed/>
            </p:oleObj>
          </a:graphicData>
        </a:graphic>
      </p:graphicFrame>
      <p:sp>
        <p:nvSpPr>
          <p:cNvPr id="16393" name="Rectangle 8"/>
          <p:cNvSpPr/>
          <p:nvPr/>
        </p:nvSpPr>
        <p:spPr>
          <a:xfrm>
            <a:off x="0" y="3905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7410" name="Object 1"/>
          <p:cNvGraphicFramePr>
            <a:graphicFrameLocks/>
          </p:cNvGraphicFramePr>
          <p:nvPr/>
        </p:nvGraphicFramePr>
        <p:xfrm>
          <a:off x="1214438" y="357188"/>
          <a:ext cx="6929437" cy="4357687"/>
        </p:xfrm>
        <a:graphic>
          <a:graphicData uri="http://schemas.openxmlformats.org/presentationml/2006/ole">
            <p:oleObj spid="_x0000_s39937" r:id="rId3" imgW="10713366" imgH="8046343" progId="Visio.Drawing.15">
              <p:embed/>
            </p:oleObj>
          </a:graphicData>
        </a:graphic>
      </p:graphicFrame>
      <p:sp>
        <p:nvSpPr>
          <p:cNvPr id="17412" name="Rectangle 3"/>
          <p:cNvSpPr/>
          <p:nvPr/>
        </p:nvSpPr>
        <p:spPr>
          <a:xfrm>
            <a:off x="500063" y="4857750"/>
            <a:ext cx="8394700" cy="1693863"/>
          </a:xfrm>
          <a:prstGeom prst="rect">
            <a:avLst/>
          </a:prstGeom>
          <a:noFill/>
          <a:ln w="9525">
            <a:noFill/>
          </a:ln>
        </p:spPr>
        <p:txBody>
          <a:bodyPr wrap="none" anchor="ctr" anchorCtr="0">
            <a:spAutoFit/>
          </a:bodyPr>
          <a:lstStyle/>
          <a:p>
            <a:pPr indent="266700" eaLnBrk="0" hangingPunct="0">
              <a:lnSpc>
                <a:spcPct val="150000"/>
              </a:lnSpc>
            </a:pPr>
            <a:r>
              <a:rPr lang="zh-CN" altLang="en-US" sz="2400" dirty="0">
                <a:latin typeface="华文楷体" panose="02010600040101010101" pitchFamily="2" charset="-122"/>
                <a:cs typeface="Times New Roman" panose="02020603050405020304" pitchFamily="18" charset="0"/>
              </a:rPr>
              <a:t>设计的巴特沃斯模拟低通滤波器的幅频响应如图</a:t>
            </a:r>
            <a:r>
              <a:rPr lang="en-US" altLang="zh-CN" sz="2400" dirty="0">
                <a:solidFill>
                  <a:srgbClr val="000000"/>
                </a:solidFill>
                <a:latin typeface="华文楷体" panose="02010600040101010101" pitchFamily="2" charset="-122"/>
                <a:cs typeface="Times New Roman" panose="02020603050405020304" pitchFamily="18" charset="0"/>
              </a:rPr>
              <a:t>9-9</a:t>
            </a:r>
            <a:r>
              <a:rPr lang="zh-CN" altLang="en-US" sz="2400" dirty="0">
                <a:latin typeface="华文楷体" panose="02010600040101010101" pitchFamily="2" charset="-122"/>
                <a:cs typeface="Times New Roman" panose="02020603050405020304" pitchFamily="18" charset="0"/>
              </a:rPr>
              <a:t>所示。</a:t>
            </a:r>
            <a:endParaRPr lang="en-US" altLang="zh-CN" sz="2400" dirty="0">
              <a:latin typeface="华文楷体" panose="02010600040101010101" pitchFamily="2" charset="-122"/>
              <a:cs typeface="Times New Roman" panose="02020603050405020304" pitchFamily="18" charset="0"/>
            </a:endParaRPr>
          </a:p>
          <a:p>
            <a:pPr indent="266700" eaLnBrk="0" hangingPunct="0">
              <a:lnSpc>
                <a:spcPct val="150000"/>
              </a:lnSpc>
            </a:pPr>
            <a:r>
              <a:rPr lang="zh-CN" altLang="en-US" sz="2400" dirty="0">
                <a:latin typeface="华文楷体" panose="02010600040101010101" pitchFamily="2" charset="-122"/>
                <a:cs typeface="Times New Roman" panose="02020603050405020304" pitchFamily="18" charset="0"/>
              </a:rPr>
              <a:t>该滤波器在通带的最大衰减为</a:t>
            </a:r>
            <a:r>
              <a:rPr lang="en-US" altLang="zh-CN" sz="2400" dirty="0">
                <a:latin typeface="华文楷体" panose="02010600040101010101" pitchFamily="2" charset="-122"/>
                <a:cs typeface="Times New Roman" panose="02020603050405020304" pitchFamily="18" charset="0"/>
              </a:rPr>
              <a:t>3dB,</a:t>
            </a:r>
            <a:r>
              <a:rPr lang="zh-CN" altLang="en-US" sz="2400" dirty="0">
                <a:latin typeface="华文楷体" panose="02010600040101010101" pitchFamily="2" charset="-122"/>
                <a:cs typeface="Times New Roman" panose="02020603050405020304" pitchFamily="18" charset="0"/>
              </a:rPr>
              <a:t>刚好满足设计指标要求，</a:t>
            </a:r>
            <a:endParaRPr lang="en-US" altLang="zh-CN" sz="2400" dirty="0">
              <a:latin typeface="华文楷体" panose="02010600040101010101" pitchFamily="2" charset="-122"/>
              <a:cs typeface="Times New Roman" panose="02020603050405020304" pitchFamily="18" charset="0"/>
            </a:endParaRPr>
          </a:p>
          <a:p>
            <a:pPr indent="266700" eaLnBrk="0" hangingPunct="0">
              <a:lnSpc>
                <a:spcPct val="150000"/>
              </a:lnSpc>
            </a:pPr>
            <a:r>
              <a:rPr lang="zh-CN" altLang="en-US" sz="2400" dirty="0">
                <a:latin typeface="华文楷体" panose="02010600040101010101" pitchFamily="2" charset="-122"/>
                <a:cs typeface="Times New Roman" panose="02020603050405020304" pitchFamily="18" charset="0"/>
              </a:rPr>
              <a:t>在阻带的最小衰减约为</a:t>
            </a:r>
            <a:r>
              <a:rPr lang="en-US" altLang="zh-CN" sz="2400" dirty="0">
                <a:latin typeface="华文楷体" panose="02010600040101010101" pitchFamily="2" charset="-122"/>
                <a:cs typeface="Times New Roman" panose="02020603050405020304" pitchFamily="18" charset="0"/>
              </a:rPr>
              <a:t>23dB,</a:t>
            </a:r>
            <a:r>
              <a:rPr lang="zh-CN" altLang="en-US" sz="2400" dirty="0">
                <a:latin typeface="华文楷体" panose="02010600040101010101" pitchFamily="2" charset="-122"/>
                <a:cs typeface="Times New Roman" panose="02020603050405020304" pitchFamily="18" charset="0"/>
              </a:rPr>
              <a:t>存在裕量。</a:t>
            </a:r>
            <a:endParaRPr lang="zh-CN" altLang="en-US" sz="2400"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a:xfrm>
            <a:off x="428625" y="214313"/>
            <a:ext cx="7772400" cy="304800"/>
          </a:xfrm>
          <a:ln/>
        </p:spPr>
        <p:txBody>
          <a:bodyPr vert="horz" wrap="square" lIns="91440" tIns="45720" rIns="91440" bIns="45720" anchor="ctr" anchorCtr="0"/>
          <a:lstStyle/>
          <a:p>
            <a:r>
              <a:rPr lang="en-US" altLang="zh-CN" sz="2800" b="1" dirty="0">
                <a:solidFill>
                  <a:srgbClr val="FF0000"/>
                </a:solidFill>
                <a:latin typeface="Tahoma" panose="020B0604030504040204" pitchFamily="34" charset="0"/>
              </a:rPr>
              <a:t>9.3   </a:t>
            </a:r>
            <a:r>
              <a:rPr lang="zh-CN" altLang="en-US" sz="2800" b="1" dirty="0">
                <a:solidFill>
                  <a:srgbClr val="FF0000"/>
                </a:solidFill>
                <a:latin typeface="Tahoma" panose="020B0604030504040204" pitchFamily="34" charset="0"/>
              </a:rPr>
              <a:t>双线性变换</a:t>
            </a:r>
          </a:p>
        </p:txBody>
      </p:sp>
      <p:sp>
        <p:nvSpPr>
          <p:cNvPr id="18436" name="Rectangle 3"/>
          <p:cNvSpPr>
            <a:spLocks noGrp="1"/>
          </p:cNvSpPr>
          <p:nvPr>
            <p:ph idx="1"/>
          </p:nvPr>
        </p:nvSpPr>
        <p:spPr>
          <a:xfrm>
            <a:off x="214313" y="857250"/>
            <a:ext cx="8640762" cy="4857750"/>
          </a:xfrm>
          <a:ln/>
        </p:spPr>
        <p:txBody>
          <a:bodyPr vert="horz" wrap="square" lIns="91440" tIns="45720" rIns="91440" bIns="45720" anchor="t" anchorCtr="0"/>
          <a:lstStyle/>
          <a:p>
            <a:pPr>
              <a:lnSpc>
                <a:spcPct val="150000"/>
              </a:lnSpc>
              <a:buFont typeface="Wingdings" panose="05000000000000000000" pitchFamily="2" charset="2"/>
              <a:buChar char="Ø"/>
            </a:pPr>
            <a:r>
              <a:rPr lang="en-US" altLang="zh-CN" sz="2400" b="1" dirty="0">
                <a:latin typeface="Tahoma" panose="020B0604030504040204" pitchFamily="34" charset="0"/>
              </a:rPr>
              <a:t> </a:t>
            </a:r>
            <a:r>
              <a:rPr lang="zh-CN" altLang="en-US" sz="2400" b="1" dirty="0">
                <a:latin typeface="Tahoma" panose="020B0604030504040204" pitchFamily="34" charset="0"/>
              </a:rPr>
              <a:t>基本原理</a:t>
            </a:r>
            <a:endParaRPr lang="en-US" altLang="zh-CN" sz="2400" b="1" dirty="0">
              <a:latin typeface="Tahoma" panose="020B0604030504040204" pitchFamily="34" charset="0"/>
            </a:endParaRPr>
          </a:p>
          <a:p>
            <a:pPr>
              <a:lnSpc>
                <a:spcPct val="150000"/>
              </a:lnSpc>
              <a:buNone/>
            </a:pPr>
            <a:r>
              <a:rPr lang="en-US" altLang="zh-CN" sz="2400" b="1" dirty="0">
                <a:latin typeface="Tahoma" panose="020B0604030504040204" pitchFamily="34" charset="0"/>
              </a:rPr>
              <a:t>     </a:t>
            </a:r>
            <a:r>
              <a:rPr lang="zh-CN" altLang="en-US" sz="2400" b="1" dirty="0">
                <a:latin typeface="Tahoma" panose="020B0604030504040204" pitchFamily="34" charset="0"/>
              </a:rPr>
              <a:t>双线性变换</a:t>
            </a:r>
            <a:r>
              <a:rPr lang="zh-CN" altLang="en-US" sz="2400" dirty="0">
                <a:latin typeface="Tahoma" panose="020B0604030504040204" pitchFamily="34" charset="0"/>
              </a:rPr>
              <a:t>为模拟滤波器和数字滤波器之间的转换提供了一</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种方法。其</a:t>
            </a:r>
            <a:r>
              <a:rPr lang="zh-CN" altLang="en-US" sz="2400" dirty="0"/>
              <a:t>解决了脉冲响应不变法中</a:t>
            </a:r>
            <a:r>
              <a:rPr lang="en-US" altLang="zh-CN" sz="2400" dirty="0"/>
              <a:t> s</a:t>
            </a:r>
            <a:r>
              <a:rPr lang="zh-CN" altLang="en-US" sz="2400" dirty="0"/>
              <a:t>平面与</a:t>
            </a:r>
            <a:r>
              <a:rPr lang="en-US" altLang="zh-CN" sz="2400" dirty="0"/>
              <a:t> z</a:t>
            </a:r>
            <a:r>
              <a:rPr lang="zh-CN" altLang="en-US" sz="2400" dirty="0"/>
              <a:t>平面的映射关系</a:t>
            </a:r>
            <a:endParaRPr lang="en-US" altLang="zh-CN" sz="2400" dirty="0"/>
          </a:p>
          <a:p>
            <a:pPr>
              <a:lnSpc>
                <a:spcPct val="150000"/>
              </a:lnSpc>
              <a:buNone/>
            </a:pPr>
            <a:r>
              <a:rPr lang="zh-CN" altLang="en-US" sz="2400" dirty="0"/>
              <a:t>存在多值性的问题。</a:t>
            </a:r>
            <a:endParaRPr lang="en-US" altLang="zh-CN" sz="2400" dirty="0"/>
          </a:p>
          <a:p>
            <a:pPr>
              <a:lnSpc>
                <a:spcPct val="150000"/>
              </a:lnSpc>
              <a:buNone/>
            </a:pPr>
            <a:r>
              <a:rPr lang="en-US" altLang="zh-CN" sz="2400" dirty="0"/>
              <a:t>     </a:t>
            </a:r>
            <a:r>
              <a:rPr lang="zh-CN" altLang="en-US" sz="2400" dirty="0"/>
              <a:t>转换思路是先将</a:t>
            </a:r>
            <a:r>
              <a:rPr lang="en-US" altLang="zh-CN" sz="2400" dirty="0"/>
              <a:t> s</a:t>
            </a:r>
            <a:r>
              <a:rPr lang="zh-CN" altLang="en-US" sz="2400" dirty="0"/>
              <a:t>平面限定在宽度为</a:t>
            </a:r>
            <a:r>
              <a:rPr lang="en-US" altLang="zh-CN" sz="2400" dirty="0"/>
              <a:t>       </a:t>
            </a:r>
            <a:r>
              <a:rPr lang="zh-CN" altLang="en-US" sz="2400" dirty="0"/>
              <a:t>的频带内，以确保</a:t>
            </a:r>
            <a:r>
              <a:rPr lang="en-US" altLang="zh-CN" sz="2400" dirty="0"/>
              <a:t> </a:t>
            </a:r>
          </a:p>
          <a:p>
            <a:pPr>
              <a:lnSpc>
                <a:spcPct val="150000"/>
              </a:lnSpc>
              <a:buNone/>
            </a:pPr>
            <a:r>
              <a:rPr lang="en-US" altLang="zh-CN" sz="2400" dirty="0"/>
              <a:t>s</a:t>
            </a:r>
            <a:r>
              <a:rPr lang="zh-CN" altLang="en-US" sz="2400" dirty="0"/>
              <a:t>平面与</a:t>
            </a:r>
            <a:r>
              <a:rPr lang="en-US" altLang="zh-CN" sz="2400" dirty="0"/>
              <a:t> z</a:t>
            </a:r>
            <a:r>
              <a:rPr lang="zh-CN" altLang="en-US" sz="2400" dirty="0"/>
              <a:t>平面的映射为单值映射，这样就消除了频谱混叠</a:t>
            </a:r>
            <a:endParaRPr lang="en-US" altLang="zh-CN" sz="2400" dirty="0"/>
          </a:p>
          <a:p>
            <a:pPr>
              <a:lnSpc>
                <a:spcPct val="150000"/>
              </a:lnSpc>
              <a:buNone/>
            </a:pPr>
            <a:r>
              <a:rPr lang="zh-CN" altLang="en-US" sz="2400" dirty="0"/>
              <a:t>现象，如图</a:t>
            </a:r>
            <a:r>
              <a:rPr lang="en-US" altLang="zh-CN" sz="2400" dirty="0"/>
              <a:t>9-18</a:t>
            </a:r>
            <a:r>
              <a:rPr lang="zh-CN" altLang="en-US" sz="2400" dirty="0"/>
              <a:t>所示。</a:t>
            </a:r>
            <a:endParaRPr lang="en-US" altLang="zh-CN" sz="2400" dirty="0">
              <a:latin typeface="Tahoma" panose="020B0604030504040204" pitchFamily="34" charset="0"/>
            </a:endParaRPr>
          </a:p>
        </p:txBody>
      </p:sp>
      <p:sp>
        <p:nvSpPr>
          <p:cNvPr id="18437"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38" name="Rectangle 28"/>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39" name="Rectangle 3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0" name="Rectangle 31"/>
          <p:cNvSpPr/>
          <p:nvPr/>
        </p:nvSpPr>
        <p:spPr>
          <a:xfrm>
            <a:off x="0" y="5524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1" name="Rectangle 3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2" name="Rectangle 35"/>
          <p:cNvSpPr/>
          <p:nvPr/>
        </p:nvSpPr>
        <p:spPr>
          <a:xfrm>
            <a:off x="0" y="647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8443"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8434" name="Object 36"/>
          <p:cNvGraphicFramePr>
            <a:graphicFrameLocks/>
          </p:cNvGraphicFramePr>
          <p:nvPr/>
        </p:nvGraphicFramePr>
        <p:xfrm>
          <a:off x="5643563" y="3357563"/>
          <a:ext cx="428625" cy="620712"/>
        </p:xfrm>
        <a:graphic>
          <a:graphicData uri="http://schemas.openxmlformats.org/presentationml/2006/ole">
            <p:oleObj spid="_x0000_s40961" r:id="rId3" imgW="215806" imgH="380835" progId="Equation.DSMT4">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9458" name="Object 1"/>
          <p:cNvGraphicFramePr>
            <a:graphicFrameLocks/>
          </p:cNvGraphicFramePr>
          <p:nvPr/>
        </p:nvGraphicFramePr>
        <p:xfrm>
          <a:off x="214313" y="785813"/>
          <a:ext cx="8929687" cy="4071937"/>
        </p:xfrm>
        <a:graphic>
          <a:graphicData uri="http://schemas.openxmlformats.org/presentationml/2006/ole">
            <p:oleObj spid="_x0000_s41985" r:id="rId3" imgW="8846714" imgH="2994471" progId="Visio.Drawing.15">
              <p:embed/>
            </p:oleObj>
          </a:graphicData>
        </a:graphic>
      </p:graphicFrame>
      <p:sp>
        <p:nvSpPr>
          <p:cNvPr id="19460" name="Rectangle 3"/>
          <p:cNvSpPr/>
          <p:nvPr/>
        </p:nvSpPr>
        <p:spPr>
          <a:xfrm>
            <a:off x="2286000" y="5286375"/>
            <a:ext cx="4133850" cy="400050"/>
          </a:xfrm>
          <a:prstGeom prst="rect">
            <a:avLst/>
          </a:prstGeom>
          <a:noFill/>
          <a:ln w="9525">
            <a:noFill/>
          </a:ln>
        </p:spPr>
        <p:txBody>
          <a:bodyPr wrap="none" anchor="ctr" anchorCtr="0">
            <a:spAutoFit/>
          </a:bodyPr>
          <a:lstStyle/>
          <a:p>
            <a:pPr indent="228600" algn="ctr" eaLnBrk="0" hangingPunct="0"/>
            <a:r>
              <a:rPr lang="zh-CN" altLang="en-US" sz="2000" dirty="0">
                <a:latin typeface="黑体" panose="02010609060101010101" pitchFamily="49" charset="-122"/>
                <a:cs typeface="Times New Roman" panose="02020603050405020304" pitchFamily="18" charset="0"/>
              </a:rPr>
              <a:t>图</a:t>
            </a:r>
            <a:r>
              <a:rPr lang="en-US" altLang="zh-CN" sz="2000" dirty="0">
                <a:latin typeface="黑体" panose="02010609060101010101" pitchFamily="49" charset="-122"/>
                <a:cs typeface="Times New Roman" panose="02020603050405020304" pitchFamily="18" charset="0"/>
              </a:rPr>
              <a:t>9-18 </a:t>
            </a:r>
            <a:r>
              <a:rPr lang="zh-CN" altLang="en-US" sz="2000" dirty="0">
                <a:latin typeface="黑体" panose="02010609060101010101" pitchFamily="49" charset="-122"/>
                <a:cs typeface="Times New Roman" panose="02020603050405020304" pitchFamily="18" charset="0"/>
              </a:rPr>
              <a:t>双线性变换法的映射关系</a:t>
            </a:r>
            <a:endParaRPr lang="zh-CN" altLang="en-US" sz="2000"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p:cNvSpPr>
          <p:nvPr>
            <p:ph type="title"/>
          </p:nvPr>
        </p:nvSpPr>
        <p:spPr>
          <a:xfrm>
            <a:off x="428625" y="214313"/>
            <a:ext cx="7772400" cy="304800"/>
          </a:xfrm>
          <a:ln/>
        </p:spPr>
        <p:txBody>
          <a:bodyPr vert="horz" wrap="square" lIns="91440" tIns="45720" rIns="91440" bIns="45720" anchor="ctr" anchorCtr="0"/>
          <a:lstStyle/>
          <a:p>
            <a:r>
              <a:rPr lang="en-US" altLang="zh-CN" sz="2800" b="1" dirty="0">
                <a:solidFill>
                  <a:srgbClr val="FF0000"/>
                </a:solidFill>
                <a:latin typeface="Tahoma" panose="020B0604030504040204" pitchFamily="34" charset="0"/>
              </a:rPr>
              <a:t>9.3   </a:t>
            </a:r>
            <a:r>
              <a:rPr lang="zh-CN" altLang="en-US" sz="2800" b="1" dirty="0">
                <a:solidFill>
                  <a:srgbClr val="FF0000"/>
                </a:solidFill>
                <a:latin typeface="Tahoma" panose="020B0604030504040204" pitchFamily="34" charset="0"/>
              </a:rPr>
              <a:t>双线性变换</a:t>
            </a:r>
          </a:p>
        </p:txBody>
      </p:sp>
      <p:sp>
        <p:nvSpPr>
          <p:cNvPr id="20486" name="Rectangle 3"/>
          <p:cNvSpPr>
            <a:spLocks noGrp="1"/>
          </p:cNvSpPr>
          <p:nvPr>
            <p:ph idx="1"/>
          </p:nvPr>
        </p:nvSpPr>
        <p:spPr>
          <a:xfrm>
            <a:off x="503238" y="642938"/>
            <a:ext cx="8640762" cy="1676400"/>
          </a:xfrm>
          <a:ln/>
        </p:spPr>
        <p:txBody>
          <a:bodyPr vert="horz" wrap="square" lIns="91440" tIns="45720" rIns="91440" bIns="45720" anchor="t" anchorCtr="0"/>
          <a:lstStyle/>
          <a:p>
            <a:pPr>
              <a:lnSpc>
                <a:spcPct val="150000"/>
              </a:lnSpc>
              <a:buNone/>
            </a:pPr>
            <a:r>
              <a:rPr lang="en-US" altLang="zh-CN" sz="2400" b="1" dirty="0">
                <a:latin typeface="Tahoma" panose="020B0604030504040204" pitchFamily="34" charset="0"/>
              </a:rPr>
              <a:t> </a:t>
            </a:r>
            <a:r>
              <a:rPr lang="zh-CN" altLang="en-US" sz="2400" dirty="0">
                <a:latin typeface="Tahoma" panose="020B0604030504040204" pitchFamily="34" charset="0"/>
              </a:rPr>
              <a:t>双线性变换定义式为：</a:t>
            </a:r>
          </a:p>
          <a:p>
            <a:pPr>
              <a:buNone/>
            </a:pPr>
            <a:r>
              <a:rPr lang="zh-CN" altLang="en-US" sz="2400" b="1" dirty="0">
                <a:latin typeface="Tahoma" panose="020B0604030504040204" pitchFamily="34" charset="0"/>
              </a:rPr>
              <a:t>     </a:t>
            </a:r>
            <a:endParaRPr lang="en-US" altLang="zh-CN" sz="2400" b="1" dirty="0">
              <a:latin typeface="Tahoma" panose="020B0604030504040204" pitchFamily="34" charset="0"/>
            </a:endParaRPr>
          </a:p>
          <a:p>
            <a:pPr>
              <a:buNone/>
            </a:pPr>
            <a:r>
              <a:rPr lang="en-US" altLang="zh-CN" sz="2400" b="1" dirty="0">
                <a:latin typeface="Tahoma" panose="020B0604030504040204" pitchFamily="34" charset="0"/>
              </a:rPr>
              <a:t>         </a:t>
            </a:r>
            <a:endParaRPr lang="en-US" altLang="zh-CN" sz="2400" b="1" baseline="-25000" dirty="0">
              <a:latin typeface="Tahoma" panose="020B0604030504040204" pitchFamily="34" charset="0"/>
            </a:endParaRPr>
          </a:p>
        </p:txBody>
      </p:sp>
      <p:sp>
        <p:nvSpPr>
          <p:cNvPr id="20487" name="Text Box 7"/>
          <p:cNvSpPr txBox="1"/>
          <p:nvPr/>
        </p:nvSpPr>
        <p:spPr>
          <a:xfrm>
            <a:off x="857250" y="2714625"/>
            <a:ext cx="7315200" cy="2678113"/>
          </a:xfrm>
          <a:prstGeom prst="rect">
            <a:avLst/>
          </a:prstGeom>
          <a:noFill/>
          <a:ln w="38100">
            <a:noFill/>
          </a:ln>
        </p:spPr>
        <p:txBody>
          <a:bodyPr>
            <a:spAutoFit/>
          </a:bodyPr>
          <a:lstStyle/>
          <a:p>
            <a:pPr eaLnBrk="0" hangingPunct="0">
              <a:spcBef>
                <a:spcPct val="50000"/>
              </a:spcBef>
              <a:buNone/>
            </a:pPr>
            <a:r>
              <a:rPr lang="en-US" altLang="zh-CN" sz="2400" b="1"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z</a:t>
            </a:r>
            <a:r>
              <a:rPr lang="zh-CN" altLang="en-US" sz="2400" dirty="0">
                <a:latin typeface="黑体" panose="02010609060101010101" pitchFamily="49" charset="-122"/>
              </a:rPr>
              <a:t>用</a:t>
            </a:r>
            <a:r>
              <a:rPr lang="zh-CN" altLang="en-US" sz="2400"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e</a:t>
            </a:r>
            <a:r>
              <a:rPr lang="en-US" altLang="zh-CN" sz="2400" baseline="30000" dirty="0">
                <a:latin typeface="Tahoma" panose="020B0604030504040204" pitchFamily="34" charset="0"/>
                <a:ea typeface="宋体" panose="02010600030101010101" pitchFamily="2" charset="-122"/>
              </a:rPr>
              <a:t>jΩ</a:t>
            </a:r>
            <a:r>
              <a:rPr lang="en-US" altLang="zh-CN" sz="2400" dirty="0">
                <a:latin typeface="Tahoma" panose="020B0604030504040204" pitchFamily="34" charset="0"/>
                <a:ea typeface="宋体" panose="02010600030101010101" pitchFamily="2" charset="-122"/>
              </a:rPr>
              <a:t> </a:t>
            </a:r>
            <a:r>
              <a:rPr lang="zh-CN" altLang="en-US" sz="2400" dirty="0">
                <a:latin typeface="黑体" panose="02010609060101010101" pitchFamily="49" charset="-122"/>
              </a:rPr>
              <a:t>代替，对上面公式的右边进行整理可得</a:t>
            </a:r>
            <a:endParaRPr lang="en-US" altLang="zh-CN" sz="2400" dirty="0">
              <a:latin typeface="黑体" panose="02010609060101010101" pitchFamily="49" charset="-122"/>
            </a:endParaRPr>
          </a:p>
          <a:p>
            <a:pPr eaLnBrk="0" hangingPunct="0">
              <a:spcBef>
                <a:spcPct val="50000"/>
              </a:spcBef>
              <a:buNone/>
            </a:pPr>
            <a:endParaRPr lang="en-US" altLang="zh-CN" sz="2400" dirty="0">
              <a:latin typeface="黑体" panose="02010609060101010101" pitchFamily="49" charset="-122"/>
            </a:endParaRPr>
          </a:p>
          <a:p>
            <a:pPr eaLnBrk="0" hangingPunct="0">
              <a:spcBef>
                <a:spcPct val="50000"/>
              </a:spcBef>
              <a:buNone/>
            </a:pPr>
            <a:endParaRPr lang="en-US" altLang="zh-CN" sz="2400" dirty="0">
              <a:latin typeface="黑体" panose="02010609060101010101" pitchFamily="49" charset="-122"/>
            </a:endParaRPr>
          </a:p>
          <a:p>
            <a:pPr eaLnBrk="0" hangingPunct="0">
              <a:spcBef>
                <a:spcPct val="50000"/>
              </a:spcBef>
              <a:buNone/>
            </a:pPr>
            <a:r>
              <a:rPr lang="zh-CN" altLang="en-US" sz="2400" dirty="0">
                <a:latin typeface="Arial" panose="020B0604020202020204" pitchFamily="34" charset="0"/>
              </a:rPr>
              <a:t>由欧拉恒等式可进一步整理为：</a:t>
            </a:r>
          </a:p>
          <a:p>
            <a:pPr eaLnBrk="0" hangingPunct="0">
              <a:spcBef>
                <a:spcPct val="50000"/>
              </a:spcBef>
              <a:buNone/>
            </a:pPr>
            <a:endParaRPr lang="zh-CN" altLang="en-US" sz="2400" dirty="0">
              <a:latin typeface="黑体" panose="02010609060101010101" pitchFamily="49" charset="-122"/>
            </a:endParaRPr>
          </a:p>
        </p:txBody>
      </p:sp>
      <p:sp>
        <p:nvSpPr>
          <p:cNvPr id="20488"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482" name="Object 2"/>
          <p:cNvGraphicFramePr>
            <a:graphicFrameLocks/>
          </p:cNvGraphicFramePr>
          <p:nvPr/>
        </p:nvGraphicFramePr>
        <p:xfrm>
          <a:off x="2357438" y="1571625"/>
          <a:ext cx="2879725" cy="928688"/>
        </p:xfrm>
        <a:graphic>
          <a:graphicData uri="http://schemas.openxmlformats.org/presentationml/2006/ole">
            <p:oleObj spid="_x0000_s43011" r:id="rId3" imgW="1180588" imgH="380835" progId="Equation.DSMT4">
              <p:embed/>
            </p:oleObj>
          </a:graphicData>
        </a:graphic>
      </p:graphicFrame>
      <p:sp>
        <p:nvSpPr>
          <p:cNvPr id="20489" name="Rectangle 28"/>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0490" name="Rectangle 3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483" name="Object 3"/>
          <p:cNvGraphicFramePr>
            <a:graphicFrameLocks/>
          </p:cNvGraphicFramePr>
          <p:nvPr/>
        </p:nvGraphicFramePr>
        <p:xfrm>
          <a:off x="1643063" y="3214688"/>
          <a:ext cx="5786437" cy="1143000"/>
        </p:xfrm>
        <a:graphic>
          <a:graphicData uri="http://schemas.openxmlformats.org/presentationml/2006/ole">
            <p:oleObj spid="_x0000_s43010" r:id="rId4" imgW="2373870" imgH="545863" progId="Equation.DSMT4">
              <p:embed/>
            </p:oleObj>
          </a:graphicData>
        </a:graphic>
      </p:graphicFrame>
      <p:sp>
        <p:nvSpPr>
          <p:cNvPr id="20491" name="Rectangle 31"/>
          <p:cNvSpPr/>
          <p:nvPr/>
        </p:nvSpPr>
        <p:spPr>
          <a:xfrm>
            <a:off x="0" y="5524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0492" name="Rectangle 3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484" name="Object 4"/>
          <p:cNvGraphicFramePr>
            <a:graphicFrameLocks/>
          </p:cNvGraphicFramePr>
          <p:nvPr/>
        </p:nvGraphicFramePr>
        <p:xfrm>
          <a:off x="2714625" y="5048250"/>
          <a:ext cx="2857500" cy="1262063"/>
        </p:xfrm>
        <a:graphic>
          <a:graphicData uri="http://schemas.openxmlformats.org/presentationml/2006/ole">
            <p:oleObj spid="_x0000_s43009" name="Equation" r:id="rId5" imgW="1396800" imgH="672840" progId="Equation.DSMT4">
              <p:embed/>
            </p:oleObj>
          </a:graphicData>
        </a:graphic>
      </p:graphicFrame>
      <p:sp>
        <p:nvSpPr>
          <p:cNvPr id="20493" name="Rectangle 35"/>
          <p:cNvSpPr/>
          <p:nvPr/>
        </p:nvSpPr>
        <p:spPr>
          <a:xfrm>
            <a:off x="0" y="6477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内容占位符 2"/>
          <p:cNvSpPr>
            <a:spLocks noGrp="1"/>
          </p:cNvSpPr>
          <p:nvPr>
            <p:ph idx="1"/>
          </p:nvPr>
        </p:nvSpPr>
        <p:spPr>
          <a:xfrm>
            <a:off x="357188" y="285750"/>
            <a:ext cx="8229600" cy="6000750"/>
          </a:xfrm>
          <a:ln/>
        </p:spPr>
        <p:txBody>
          <a:bodyPr vert="horz" wrap="square" lIns="91440" tIns="45720" rIns="91440" bIns="45720" anchor="t" anchorCtr="0"/>
          <a:lstStyle/>
          <a:p>
            <a:pPr>
              <a:buNone/>
            </a:pPr>
            <a:r>
              <a:rPr lang="zh-CN" altLang="en-US" sz="2400" dirty="0"/>
              <a:t>令双线性变换定义式的左边</a:t>
            </a:r>
            <a:r>
              <a:rPr lang="en-US" altLang="zh-CN" sz="2400" dirty="0"/>
              <a:t>s=j</a:t>
            </a:r>
            <a:r>
              <a:rPr lang="el-GR" altLang="zh-CN" sz="2400" dirty="0"/>
              <a:t>ω</a:t>
            </a:r>
            <a:r>
              <a:rPr lang="zh-CN" altLang="en-US" sz="2400" dirty="0"/>
              <a:t>，可推得</a:t>
            </a: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lnSpc>
                <a:spcPct val="150000"/>
              </a:lnSpc>
              <a:buNone/>
            </a:pPr>
            <a:r>
              <a:rPr lang="zh-CN" altLang="en-US" sz="2400" dirty="0"/>
              <a:t>由预扭曲方程可知，</a:t>
            </a:r>
            <a:endParaRPr lang="en-US" altLang="zh-CN" sz="2400" dirty="0"/>
          </a:p>
          <a:p>
            <a:pPr>
              <a:lnSpc>
                <a:spcPct val="150000"/>
              </a:lnSpc>
              <a:buNone/>
            </a:pPr>
            <a:r>
              <a:rPr lang="zh-CN" altLang="en-US" sz="2400" dirty="0">
                <a:latin typeface="黑体" panose="02010609060101010101" pitchFamily="49" charset="-122"/>
              </a:rPr>
              <a:t>         数字频率 </a:t>
            </a:r>
            <a:r>
              <a:rPr lang="en-US" altLang="zh-CN" sz="2400" dirty="0">
                <a:latin typeface="Tahoma" panose="020B0604030504040204" pitchFamily="34" charset="0"/>
                <a:ea typeface="宋体" panose="02010600030101010101" pitchFamily="2" charset="-122"/>
              </a:rPr>
              <a:t>Ω </a:t>
            </a:r>
            <a:r>
              <a:rPr lang="zh-CN" altLang="en-US" sz="2400" dirty="0">
                <a:latin typeface="黑体" panose="02010609060101010101" pitchFamily="49" charset="-122"/>
              </a:rPr>
              <a:t>范围</a:t>
            </a:r>
            <a:r>
              <a:rPr lang="zh-CN" altLang="en-US" sz="2400"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0~</a:t>
            </a:r>
            <a:r>
              <a:rPr lang="en-US" altLang="zh-CN" sz="2400" dirty="0">
                <a:latin typeface="Nyala" panose="02000504070300020003" pitchFamily="2" charset="0"/>
                <a:ea typeface="宋体" panose="02010600030101010101" pitchFamily="2" charset="-122"/>
              </a:rPr>
              <a:t>π</a:t>
            </a:r>
            <a:r>
              <a:rPr lang="en-US" altLang="zh-CN" sz="2400" dirty="0">
                <a:latin typeface="Tahoma" panose="020B0604030504040204" pitchFamily="34" charset="0"/>
                <a:ea typeface="宋体" panose="02010600030101010101" pitchFamily="2" charset="-122"/>
              </a:rPr>
              <a:t> </a:t>
            </a:r>
            <a:r>
              <a:rPr lang="zh-CN" altLang="en-US" sz="2400" dirty="0">
                <a:latin typeface="黑体" panose="02010609060101010101" pitchFamily="49" charset="-122"/>
              </a:rPr>
              <a:t>弧度</a:t>
            </a:r>
          </a:p>
          <a:p>
            <a:pPr>
              <a:lnSpc>
                <a:spcPct val="150000"/>
              </a:lnSpc>
              <a:buNone/>
            </a:pPr>
            <a:r>
              <a:rPr lang="zh-CN" altLang="en-US" sz="2400" dirty="0">
                <a:latin typeface="黑体" panose="02010609060101010101" pitchFamily="49" charset="-122"/>
              </a:rPr>
              <a:t>         模拟频率 </a:t>
            </a:r>
            <a:r>
              <a:rPr lang="en-US" altLang="zh-CN" sz="2400" dirty="0">
                <a:latin typeface="Tahoma" panose="020B0604030504040204" pitchFamily="34" charset="0"/>
                <a:ea typeface="宋体" panose="02010600030101010101" pitchFamily="2" charset="-122"/>
              </a:rPr>
              <a:t>ω </a:t>
            </a:r>
            <a:r>
              <a:rPr lang="zh-CN" altLang="en-US" sz="2400" dirty="0">
                <a:latin typeface="黑体" panose="02010609060101010101" pitchFamily="49" charset="-122"/>
              </a:rPr>
              <a:t>范围</a:t>
            </a:r>
            <a:r>
              <a:rPr lang="zh-CN" altLang="en-US" sz="2400" dirty="0">
                <a:latin typeface="Tahoma" panose="020B0604030504040204" pitchFamily="34" charset="0"/>
                <a:ea typeface="宋体" panose="02010600030101010101" pitchFamily="2" charset="-122"/>
              </a:rPr>
              <a:t> </a:t>
            </a:r>
            <a:r>
              <a:rPr lang="en-US" altLang="zh-CN" sz="2400" dirty="0">
                <a:latin typeface="Tahoma" panose="020B0604030504040204" pitchFamily="34" charset="0"/>
                <a:ea typeface="宋体" panose="02010600030101010101" pitchFamily="2" charset="-122"/>
              </a:rPr>
              <a:t>0~</a:t>
            </a:r>
            <a:r>
              <a:rPr lang="en-US" altLang="zh-CN" sz="2400" dirty="0">
                <a:latin typeface="Tahoma" panose="020B0604030504040204" pitchFamily="34" charset="0"/>
                <a:ea typeface="Batang" panose="02030600000101010101" pitchFamily="18" charset="-127"/>
              </a:rPr>
              <a:t>∞</a:t>
            </a:r>
            <a:r>
              <a:rPr lang="zh-CN" altLang="en-US" sz="2400" dirty="0">
                <a:latin typeface="黑体" panose="02010609060101010101" pitchFamily="49" charset="-122"/>
              </a:rPr>
              <a:t>弧度</a:t>
            </a:r>
            <a:r>
              <a:rPr lang="en-US" altLang="zh-CN" sz="2400" dirty="0">
                <a:latin typeface="黑体" panose="02010609060101010101" pitchFamily="49" charset="-122"/>
              </a:rPr>
              <a:t>/</a:t>
            </a:r>
            <a:r>
              <a:rPr lang="zh-CN" altLang="en-US" sz="2400" dirty="0">
                <a:latin typeface="黑体" panose="02010609060101010101" pitchFamily="49" charset="-122"/>
              </a:rPr>
              <a:t>秒</a:t>
            </a:r>
            <a:endParaRPr lang="en-US" altLang="zh-CN"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逆双线性变换为：</a:t>
            </a:r>
          </a:p>
          <a:p>
            <a:pPr>
              <a:lnSpc>
                <a:spcPct val="150000"/>
              </a:lnSpc>
              <a:buNone/>
            </a:pPr>
            <a:endParaRPr lang="en-US" altLang="zh-CN" sz="2400" dirty="0"/>
          </a:p>
          <a:p>
            <a:pPr>
              <a:lnSpc>
                <a:spcPct val="150000"/>
              </a:lnSpc>
              <a:buNone/>
            </a:pPr>
            <a:endParaRPr lang="zh-CN" altLang="en-US" sz="2400" dirty="0"/>
          </a:p>
        </p:txBody>
      </p:sp>
      <p:graphicFrame>
        <p:nvGraphicFramePr>
          <p:cNvPr id="21506" name="Object 2"/>
          <p:cNvGraphicFramePr>
            <a:graphicFrameLocks/>
          </p:cNvGraphicFramePr>
          <p:nvPr/>
        </p:nvGraphicFramePr>
        <p:xfrm>
          <a:off x="2000250" y="2143125"/>
          <a:ext cx="3771900" cy="785813"/>
        </p:xfrm>
        <a:graphic>
          <a:graphicData uri="http://schemas.openxmlformats.org/presentationml/2006/ole">
            <p:oleObj spid="_x0000_s44035" r:id="rId3" imgW="1675673" imgH="380835" progId="Equation.DSMT4">
              <p:embed/>
            </p:oleObj>
          </a:graphicData>
        </a:graphic>
      </p:graphicFrame>
      <p:graphicFrame>
        <p:nvGraphicFramePr>
          <p:cNvPr id="21507" name="Object 3"/>
          <p:cNvGraphicFramePr>
            <a:graphicFrameLocks/>
          </p:cNvGraphicFramePr>
          <p:nvPr/>
        </p:nvGraphicFramePr>
        <p:xfrm>
          <a:off x="3071813" y="857250"/>
          <a:ext cx="1857375" cy="795338"/>
        </p:xfrm>
        <a:graphic>
          <a:graphicData uri="http://schemas.openxmlformats.org/presentationml/2006/ole">
            <p:oleObj spid="_x0000_s44034" r:id="rId4" imgW="888614" imgH="380835" progId="Equation.DSMT4">
              <p:embed/>
            </p:oleObj>
          </a:graphicData>
        </a:graphic>
      </p:graphicFrame>
      <p:sp>
        <p:nvSpPr>
          <p:cNvPr id="21510" name="矩形 5"/>
          <p:cNvSpPr/>
          <p:nvPr/>
        </p:nvSpPr>
        <p:spPr>
          <a:xfrm>
            <a:off x="6000750" y="2286000"/>
            <a:ext cx="1731963" cy="461963"/>
          </a:xfrm>
          <a:prstGeom prst="rect">
            <a:avLst/>
          </a:prstGeom>
          <a:noFill/>
          <a:ln w="9525">
            <a:noFill/>
          </a:ln>
        </p:spPr>
        <p:txBody>
          <a:bodyPr wrap="none">
            <a:spAutoFit/>
          </a:bodyPr>
          <a:lstStyle/>
          <a:p>
            <a:r>
              <a:rPr lang="zh-CN" altLang="en-US" sz="2400" b="1" dirty="0">
                <a:solidFill>
                  <a:srgbClr val="FF0000"/>
                </a:solidFill>
                <a:latin typeface="黑体" panose="02010609060101010101" pitchFamily="49" charset="-122"/>
              </a:rPr>
              <a:t>预扭曲方程</a:t>
            </a:r>
            <a:endParaRPr lang="zh-CN" altLang="en-US" sz="2400" dirty="0">
              <a:latin typeface="Arial" panose="020B0604020202020204" pitchFamily="34" charset="0"/>
            </a:endParaRPr>
          </a:p>
        </p:txBody>
      </p:sp>
      <p:sp>
        <p:nvSpPr>
          <p:cNvPr id="2151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1508" name="Object 4"/>
          <p:cNvGraphicFramePr>
            <a:graphicFrameLocks/>
          </p:cNvGraphicFramePr>
          <p:nvPr/>
        </p:nvGraphicFramePr>
        <p:xfrm>
          <a:off x="3286125" y="5429250"/>
          <a:ext cx="2476500" cy="928688"/>
        </p:xfrm>
        <a:graphic>
          <a:graphicData uri="http://schemas.openxmlformats.org/presentationml/2006/ole">
            <p:oleObj spid="_x0000_s44033" r:id="rId5" imgW="914400" imgH="342900" progId="Equation.DSMT4">
              <p:embed/>
            </p:oleObj>
          </a:graphicData>
        </a:graphic>
      </p:graphicFrame>
      <p:sp>
        <p:nvSpPr>
          <p:cNvPr id="21512" name="Rectangle 6"/>
          <p:cNvSpPr/>
          <p:nvPr/>
        </p:nvSpPr>
        <p:spPr>
          <a:xfrm>
            <a:off x="0" y="342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idx="1"/>
          </p:nvPr>
        </p:nvSpPr>
        <p:spPr>
          <a:xfrm>
            <a:off x="714375" y="142875"/>
            <a:ext cx="7772400" cy="6357938"/>
          </a:xfrm>
          <a:ln/>
        </p:spPr>
        <p:txBody>
          <a:bodyPr vert="horz" wrap="square" lIns="91440" tIns="45720" rIns="91440" bIns="45720" anchor="t" anchorCtr="0"/>
          <a:lstStyle/>
          <a:p>
            <a:pPr>
              <a:spcBef>
                <a:spcPct val="50000"/>
              </a:spcBef>
              <a:buNone/>
            </a:pPr>
            <a:r>
              <a:rPr lang="en-US" altLang="zh-CN" sz="2400" b="1" dirty="0">
                <a:latin typeface="Tahoma" panose="020B0604030504040204" pitchFamily="34" charset="0"/>
              </a:rPr>
              <a:t>      </a:t>
            </a:r>
            <a:r>
              <a:rPr lang="zh-CN" altLang="en-US" sz="2400" dirty="0">
                <a:latin typeface="Tahoma" panose="020B0604030504040204" pitchFamily="34" charset="0"/>
              </a:rPr>
              <a:t>下图给出了数字频率 </a:t>
            </a:r>
            <a:r>
              <a:rPr lang="en-US" altLang="zh-CN" sz="2400" dirty="0">
                <a:latin typeface="Tahoma" panose="020B0604030504040204" pitchFamily="34" charset="0"/>
                <a:cs typeface="Tahoma" panose="020B0604030504040204" pitchFamily="34" charset="0"/>
              </a:rPr>
              <a:t>Ω </a:t>
            </a:r>
            <a:r>
              <a:rPr lang="zh-CN" altLang="en-US" sz="2400" dirty="0">
                <a:latin typeface="Tahoma" panose="020B0604030504040204" pitchFamily="34" charset="0"/>
              </a:rPr>
              <a:t>和模拟频率 </a:t>
            </a:r>
            <a:r>
              <a:rPr lang="en-US" altLang="zh-CN" sz="2400" dirty="0">
                <a:latin typeface="Tahoma" panose="020B0604030504040204" pitchFamily="34" charset="0"/>
                <a:cs typeface="Tahoma" panose="020B0604030504040204" pitchFamily="34" charset="0"/>
              </a:rPr>
              <a:t>ω </a:t>
            </a:r>
            <a:r>
              <a:rPr lang="zh-CN" altLang="en-US" sz="2400" dirty="0">
                <a:latin typeface="Tahoma" panose="020B0604030504040204" pitchFamily="34" charset="0"/>
              </a:rPr>
              <a:t>之间的关系</a:t>
            </a: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spcBef>
                <a:spcPct val="50000"/>
              </a:spcBef>
              <a:buNone/>
            </a:pPr>
            <a:endParaRPr lang="en-US" altLang="zh-CN" sz="2400" dirty="0">
              <a:latin typeface="Tahoma" panose="020B0604030504040204" pitchFamily="34" charset="0"/>
            </a:endParaRPr>
          </a:p>
          <a:p>
            <a:pPr>
              <a:lnSpc>
                <a:spcPct val="150000"/>
              </a:lnSpc>
              <a:spcBef>
                <a:spcPct val="50000"/>
              </a:spcBef>
              <a:buNone/>
            </a:pPr>
            <a:r>
              <a:rPr lang="zh-CN" altLang="en-US" sz="2400" dirty="0">
                <a:latin typeface="Tahoma" panose="020B0604030504040204" pitchFamily="34" charset="0"/>
              </a:rPr>
              <a:t>真实的模拟频率</a:t>
            </a:r>
            <a:r>
              <a:rPr lang="el-GR" altLang="zh-CN" sz="2400" dirty="0">
                <a:latin typeface="Tahoma" panose="020B0604030504040204" pitchFamily="34" charset="0"/>
              </a:rPr>
              <a:t>ω</a:t>
            </a:r>
            <a:r>
              <a:rPr lang="zh-CN" altLang="en-US" sz="2400" dirty="0">
                <a:latin typeface="Tahoma" panose="020B0604030504040204" pitchFamily="34" charset="0"/>
              </a:rPr>
              <a:t>与数字频率</a:t>
            </a:r>
            <a:r>
              <a:rPr lang="el-GR" altLang="zh-CN" sz="2400" dirty="0">
                <a:latin typeface="Tahoma" panose="020B0604030504040204" pitchFamily="34" charset="0"/>
              </a:rPr>
              <a:t>Ω</a:t>
            </a:r>
            <a:r>
              <a:rPr lang="zh-CN" altLang="en-US" sz="2400" dirty="0">
                <a:latin typeface="Tahoma" panose="020B0604030504040204" pitchFamily="34" charset="0"/>
              </a:rPr>
              <a:t>之间应为线性关系，双线</a:t>
            </a:r>
            <a:endParaRPr lang="en-US" altLang="zh-CN" sz="2400" dirty="0">
              <a:latin typeface="Tahoma" panose="020B0604030504040204" pitchFamily="34" charset="0"/>
            </a:endParaRPr>
          </a:p>
          <a:p>
            <a:pPr>
              <a:lnSpc>
                <a:spcPct val="150000"/>
              </a:lnSpc>
              <a:spcBef>
                <a:spcPct val="50000"/>
              </a:spcBef>
              <a:buNone/>
            </a:pPr>
            <a:r>
              <a:rPr lang="zh-CN" altLang="en-US" sz="2400" dirty="0">
                <a:latin typeface="Tahoma" panose="020B0604030504040204" pitchFamily="34" charset="0"/>
              </a:rPr>
              <a:t>性变换式对应的二者关系为非线性，</a:t>
            </a:r>
            <a:r>
              <a:rPr lang="zh-CN" altLang="en-US" sz="2400" dirty="0"/>
              <a:t>扭曲了模拟频率</a:t>
            </a:r>
            <a:r>
              <a:rPr lang="el-GR" altLang="zh-CN" sz="2400" dirty="0"/>
              <a:t>ω</a:t>
            </a:r>
            <a:r>
              <a:rPr lang="en-US" altLang="zh-CN" sz="2400" dirty="0"/>
              <a:t> </a:t>
            </a:r>
          </a:p>
          <a:p>
            <a:pPr>
              <a:lnSpc>
                <a:spcPct val="150000"/>
              </a:lnSpc>
              <a:spcBef>
                <a:spcPct val="50000"/>
              </a:spcBef>
              <a:buNone/>
            </a:pPr>
            <a:r>
              <a:rPr lang="zh-CN" altLang="en-US" sz="2400" dirty="0"/>
              <a:t>与数字频率</a:t>
            </a:r>
            <a:r>
              <a:rPr lang="en-US" altLang="zh-CN" sz="2400" dirty="0"/>
              <a:t> </a:t>
            </a:r>
            <a:r>
              <a:rPr lang="el-GR" altLang="zh-CN" sz="2400" dirty="0"/>
              <a:t>Ω</a:t>
            </a:r>
            <a:r>
              <a:rPr lang="zh-CN" altLang="en-US" sz="2400" dirty="0"/>
              <a:t>之间的真实关系</a:t>
            </a:r>
            <a:endParaRPr lang="zh-CN" altLang="en-US" sz="2400" dirty="0">
              <a:latin typeface="Tahoma" panose="020B0604030504040204" pitchFamily="34" charset="0"/>
            </a:endParaRPr>
          </a:p>
        </p:txBody>
      </p:sp>
      <p:pic>
        <p:nvPicPr>
          <p:cNvPr id="56323" name="图片 1"/>
          <p:cNvPicPr>
            <a:picLocks noChangeAspect="1"/>
          </p:cNvPicPr>
          <p:nvPr/>
        </p:nvPicPr>
        <p:blipFill>
          <a:blip r:embed="rId2" cstate="print"/>
          <a:srcRect l="14894" r="7446" b="3636"/>
          <a:stretch>
            <a:fillRect/>
          </a:stretch>
        </p:blipFill>
        <p:spPr>
          <a:xfrm>
            <a:off x="2071688" y="642938"/>
            <a:ext cx="5214937" cy="4071937"/>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285750" y="428625"/>
            <a:ext cx="8229600" cy="5214938"/>
          </a:xfrm>
          <a:ln/>
        </p:spPr>
        <p:txBody>
          <a:bodyPr vert="horz" wrap="square" lIns="91440" tIns="45720" rIns="91440" bIns="45720" anchor="t" anchorCtr="0"/>
          <a:lstStyle/>
          <a:p>
            <a:pPr>
              <a:lnSpc>
                <a:spcPct val="150000"/>
              </a:lnSpc>
              <a:buNone/>
            </a:pPr>
            <a:r>
              <a:rPr lang="zh-CN" altLang="en-US" sz="2400" dirty="0"/>
              <a:t>当</a:t>
            </a:r>
            <a:r>
              <a:rPr lang="en-US" altLang="zh-CN" sz="2400" dirty="0"/>
              <a:t> </a:t>
            </a:r>
            <a:r>
              <a:rPr lang="el-GR" altLang="zh-CN" sz="2400" dirty="0"/>
              <a:t>Ω</a:t>
            </a:r>
            <a:r>
              <a:rPr lang="zh-CN" altLang="en-US" sz="2400" dirty="0"/>
              <a:t>很小时，这种扭曲较小可以忽略，随着</a:t>
            </a:r>
            <a:r>
              <a:rPr lang="en-US" altLang="zh-CN" sz="2400" dirty="0"/>
              <a:t> </a:t>
            </a:r>
            <a:r>
              <a:rPr lang="el-GR" altLang="zh-CN" sz="2400" dirty="0"/>
              <a:t>Ω</a:t>
            </a:r>
            <a:r>
              <a:rPr lang="zh-CN" altLang="en-US" sz="2400" dirty="0"/>
              <a:t>增大，扭曲逐</a:t>
            </a:r>
            <a:endParaRPr lang="en-US" altLang="zh-CN" sz="2400" dirty="0"/>
          </a:p>
          <a:p>
            <a:pPr>
              <a:lnSpc>
                <a:spcPct val="150000"/>
              </a:lnSpc>
              <a:buNone/>
            </a:pPr>
            <a:r>
              <a:rPr lang="zh-CN" altLang="en-US" sz="2400" dirty="0"/>
              <a:t>渐增大则会导致转换得到的数字滤波器的技术指标不满足设</a:t>
            </a:r>
            <a:endParaRPr lang="en-US" altLang="zh-CN" sz="2400" dirty="0"/>
          </a:p>
          <a:p>
            <a:pPr>
              <a:lnSpc>
                <a:spcPct val="150000"/>
              </a:lnSpc>
              <a:buNone/>
            </a:pPr>
            <a:r>
              <a:rPr lang="zh-CN" altLang="en-US" sz="2400" dirty="0"/>
              <a:t>计要求，因此设计中必须考虑消除扭曲影响的问题，即需在</a:t>
            </a:r>
            <a:endParaRPr lang="en-US" altLang="zh-CN" sz="2400" dirty="0"/>
          </a:p>
          <a:p>
            <a:pPr>
              <a:lnSpc>
                <a:spcPct val="150000"/>
              </a:lnSpc>
              <a:buNone/>
            </a:pPr>
            <a:r>
              <a:rPr lang="zh-CN" altLang="en-US" sz="2400" dirty="0"/>
              <a:t>模拟滤波器设计中提前对技术指标进行</a:t>
            </a:r>
            <a:r>
              <a:rPr lang="zh-CN" altLang="en-US" sz="2400" dirty="0">
                <a:solidFill>
                  <a:srgbClr val="FF0000"/>
                </a:solidFill>
              </a:rPr>
              <a:t>预扭曲补偿</a:t>
            </a:r>
            <a:r>
              <a:rPr lang="zh-CN" altLang="en-US" sz="2400" dirty="0"/>
              <a:t>。</a:t>
            </a:r>
            <a:endParaRPr lang="en-US" altLang="zh-CN" sz="2400" dirty="0"/>
          </a:p>
          <a:p>
            <a:pPr>
              <a:lnSpc>
                <a:spcPct val="150000"/>
              </a:lnSpc>
              <a:buNone/>
            </a:pPr>
            <a:r>
              <a:rPr lang="zh-CN" altLang="en-US" sz="2400" dirty="0"/>
              <a:t>    </a:t>
            </a:r>
            <a:r>
              <a:rPr lang="en-US" altLang="zh-CN" sz="2400" dirty="0"/>
              <a:t> </a:t>
            </a:r>
            <a:r>
              <a:rPr lang="zh-CN" altLang="en-US" sz="2400" dirty="0"/>
              <a:t>首先将数字滤波器的设计指标利用公式</a:t>
            </a:r>
            <a:r>
              <a:rPr lang="en-US" altLang="zh-CN" sz="2400" dirty="0"/>
              <a:t> </a:t>
            </a:r>
          </a:p>
          <a:p>
            <a:pPr>
              <a:lnSpc>
                <a:spcPct val="150000"/>
              </a:lnSpc>
              <a:buNone/>
            </a:pPr>
            <a:r>
              <a:rPr lang="zh-CN" altLang="en-US" sz="2400" dirty="0"/>
              <a:t>预扭曲为对应模拟滤波器的设计指标，然后针对预扭曲后的</a:t>
            </a:r>
            <a:endParaRPr lang="en-US" altLang="zh-CN" sz="2400" dirty="0"/>
          </a:p>
          <a:p>
            <a:pPr>
              <a:lnSpc>
                <a:spcPct val="150000"/>
              </a:lnSpc>
              <a:buNone/>
            </a:pPr>
            <a:r>
              <a:rPr lang="zh-CN" altLang="en-US" sz="2400" dirty="0"/>
              <a:t>指标设计模拟滤波器，再通过双线性变换公式将设计好的模</a:t>
            </a:r>
            <a:endParaRPr lang="en-US" altLang="zh-CN" sz="2400" dirty="0"/>
          </a:p>
          <a:p>
            <a:pPr>
              <a:lnSpc>
                <a:spcPct val="150000"/>
              </a:lnSpc>
              <a:buNone/>
            </a:pPr>
            <a:r>
              <a:rPr lang="zh-CN" altLang="en-US" sz="2400" dirty="0"/>
              <a:t>拟滤波器的传递函数</a:t>
            </a:r>
            <a:r>
              <a:rPr lang="en-US" altLang="zh-CN" sz="2400" dirty="0"/>
              <a:t> </a:t>
            </a:r>
            <a:r>
              <a:rPr lang="zh-CN" altLang="en-US" sz="2400" dirty="0"/>
              <a:t>转换为数字滤波器的传递函数</a:t>
            </a:r>
            <a:r>
              <a:rPr lang="en-US" altLang="zh-CN" sz="2400" dirty="0"/>
              <a:t> </a:t>
            </a:r>
            <a:r>
              <a:rPr lang="zh-CN" altLang="en-US" sz="2400" dirty="0"/>
              <a:t>。</a:t>
            </a:r>
          </a:p>
          <a:p>
            <a:pPr>
              <a:lnSpc>
                <a:spcPct val="150000"/>
              </a:lnSpc>
              <a:buNone/>
            </a:pPr>
            <a:endParaRPr lang="zh-CN" altLang="en-US" sz="2400" dirty="0"/>
          </a:p>
        </p:txBody>
      </p:sp>
      <p:sp>
        <p:nvSpPr>
          <p:cNvPr id="2253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2530" name="Object 1"/>
          <p:cNvGraphicFramePr>
            <a:graphicFrameLocks/>
          </p:cNvGraphicFramePr>
          <p:nvPr/>
        </p:nvGraphicFramePr>
        <p:xfrm>
          <a:off x="6286500" y="2928938"/>
          <a:ext cx="2185988" cy="571500"/>
        </p:xfrm>
        <a:graphic>
          <a:graphicData uri="http://schemas.openxmlformats.org/presentationml/2006/ole">
            <p:oleObj spid="_x0000_s45057" r:id="rId3" imgW="1459866" imgH="380835" progId="Equation.DSMT4">
              <p:embed/>
            </p:oleObj>
          </a:graphicData>
        </a:graphic>
      </p:graphicFrame>
      <p:sp>
        <p:nvSpPr>
          <p:cNvPr id="22533" name="Rectangle 3"/>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2534"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2535"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idx="1"/>
          </p:nvPr>
        </p:nvSpPr>
        <p:spPr>
          <a:xfrm>
            <a:off x="395288" y="169863"/>
            <a:ext cx="7772400" cy="1600200"/>
          </a:xfrm>
          <a:ln/>
        </p:spPr>
        <p:txBody>
          <a:bodyPr vert="horz" wrap="square" lIns="91440" tIns="45720" rIns="91440" bIns="45720" anchor="t" anchorCtr="0"/>
          <a:lstStyle/>
          <a:p>
            <a:pPr>
              <a:lnSpc>
                <a:spcPct val="150000"/>
              </a:lnSpc>
              <a:buNone/>
            </a:pPr>
            <a:r>
              <a:rPr lang="en-US" altLang="zh-CN" sz="2400" b="1" dirty="0">
                <a:latin typeface="Tahoma" panose="020B0604030504040204" pitchFamily="34" charset="0"/>
              </a:rPr>
              <a:t>      </a:t>
            </a:r>
            <a:endParaRPr lang="zh-CN" altLang="en-US" sz="2400" b="1" dirty="0">
              <a:latin typeface="Tahoma" panose="020B0604030504040204" pitchFamily="34" charset="0"/>
            </a:endParaRPr>
          </a:p>
        </p:txBody>
      </p:sp>
      <p:pic>
        <p:nvPicPr>
          <p:cNvPr id="57347" name="图片 1"/>
          <p:cNvPicPr>
            <a:picLocks noChangeAspect="1"/>
          </p:cNvPicPr>
          <p:nvPr/>
        </p:nvPicPr>
        <p:blipFill>
          <a:blip r:embed="rId2" cstate="print"/>
          <a:stretch>
            <a:fillRect/>
          </a:stretch>
        </p:blipFill>
        <p:spPr>
          <a:xfrm>
            <a:off x="1071563" y="2286000"/>
            <a:ext cx="6551612" cy="4364038"/>
          </a:xfrm>
          <a:prstGeom prst="rect">
            <a:avLst/>
          </a:prstGeom>
          <a:noFill/>
          <a:ln w="9525">
            <a:noFill/>
          </a:ln>
        </p:spPr>
      </p:pic>
      <p:sp>
        <p:nvSpPr>
          <p:cNvPr id="57348" name="TextBox 4"/>
          <p:cNvSpPr txBox="1"/>
          <p:nvPr/>
        </p:nvSpPr>
        <p:spPr>
          <a:xfrm>
            <a:off x="357188" y="0"/>
            <a:ext cx="8286750" cy="1938338"/>
          </a:xfrm>
          <a:prstGeom prst="rect">
            <a:avLst/>
          </a:prstGeom>
          <a:noFill/>
          <a:ln w="9525">
            <a:noFill/>
          </a:ln>
        </p:spPr>
        <p:txBody>
          <a:bodyPr>
            <a:spAutoFit/>
          </a:bodyPr>
          <a:lstStyle/>
          <a:p>
            <a:r>
              <a:rPr lang="zh-CN" altLang="en-US" sz="2400" dirty="0">
                <a:latin typeface="Arial" panose="020B0604020202020204" pitchFamily="34" charset="0"/>
              </a:rPr>
              <a:t>由下</a:t>
            </a:r>
            <a:r>
              <a:rPr lang="zh-CN" altLang="en-US" sz="2400" dirty="0" smtClean="0">
                <a:latin typeface="Arial" panose="020B0604020202020204" pitchFamily="34" charset="0"/>
              </a:rPr>
              <a:t>图可见</a:t>
            </a:r>
            <a:r>
              <a:rPr lang="zh-CN" altLang="en-US" sz="2400" dirty="0">
                <a:latin typeface="Arial" panose="020B0604020202020204" pitchFamily="34" charset="0"/>
              </a:rPr>
              <a:t>，未进行预扭曲处理，直接由模拟低通滤波器原型进行双线性变换得到的数字低通滤波器，其截止频率与原模拟滤波器有差异，而先通过预扭曲处理后，再进行双线性变换得到的数字低通滤波器，其截止频率与原模拟滤波器的截止频率保持一致。</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9" name="内容占位符 2"/>
          <p:cNvSpPr>
            <a:spLocks noGrp="1"/>
          </p:cNvSpPr>
          <p:nvPr>
            <p:ph idx="1"/>
          </p:nvPr>
        </p:nvSpPr>
        <p:spPr>
          <a:xfrm>
            <a:off x="107504" y="0"/>
            <a:ext cx="9036496" cy="6500813"/>
          </a:xfrm>
          <a:ln/>
        </p:spPr>
        <p:txBody>
          <a:bodyPr vert="horz" wrap="square" lIns="91440" tIns="45720" rIns="91440" bIns="45720" anchor="t" anchorCtr="0"/>
          <a:lstStyle/>
          <a:p>
            <a:pPr>
              <a:buFont typeface="Wingdings" panose="05000000000000000000" pitchFamily="2" charset="2"/>
              <a:buChar char="Ø"/>
            </a:pPr>
            <a:r>
              <a:rPr lang="zh-CN" altLang="en-US" sz="2400" dirty="0">
                <a:solidFill>
                  <a:srgbClr val="FF0000"/>
                </a:solidFill>
              </a:rPr>
              <a:t>利用双线性变换法设计数字低通滤波器的</a:t>
            </a:r>
            <a:r>
              <a:rPr lang="zh-CN" altLang="en-US" sz="2400" b="1" dirty="0">
                <a:solidFill>
                  <a:srgbClr val="FF0000"/>
                </a:solidFill>
              </a:rPr>
              <a:t>步骤</a:t>
            </a:r>
            <a:endParaRPr lang="en-US" altLang="zh-CN" sz="2400" b="1" dirty="0">
              <a:solidFill>
                <a:srgbClr val="FF0000"/>
              </a:solidFill>
            </a:endParaRPr>
          </a:p>
          <a:p>
            <a:pPr>
              <a:lnSpc>
                <a:spcPct val="150000"/>
              </a:lnSpc>
              <a:buNone/>
            </a:pPr>
            <a:r>
              <a:rPr lang="en-US" altLang="zh-CN" sz="2400" dirty="0"/>
              <a:t>   (1)</a:t>
            </a:r>
            <a:r>
              <a:rPr lang="zh-CN" altLang="en-US" sz="2400" dirty="0"/>
              <a:t>由下式（</a:t>
            </a:r>
            <a:r>
              <a:rPr lang="en-US" altLang="zh-CN" sz="2400" dirty="0"/>
              <a:t>9-46</a:t>
            </a:r>
            <a:r>
              <a:rPr lang="zh-CN" altLang="en-US" sz="2400" dirty="0"/>
              <a:t>）将数字滤波器的频率指标</a:t>
            </a:r>
            <a:r>
              <a:rPr lang="el-GR" altLang="zh-CN" sz="2400" dirty="0"/>
              <a:t>Ω</a:t>
            </a:r>
            <a:r>
              <a:rPr lang="en-US" altLang="zh-CN" sz="2400" baseline="-25000" dirty="0"/>
              <a:t>p1</a:t>
            </a:r>
            <a:r>
              <a:rPr lang="zh-CN" altLang="en-US" sz="2400" dirty="0"/>
              <a:t>、</a:t>
            </a:r>
            <a:r>
              <a:rPr lang="el-GR" altLang="zh-CN" sz="2400" dirty="0"/>
              <a:t>Ω</a:t>
            </a:r>
            <a:r>
              <a:rPr lang="en-US" altLang="zh-CN" sz="2400" baseline="-25000" dirty="0"/>
              <a:t>s1</a:t>
            </a:r>
            <a:r>
              <a:rPr lang="en-US" altLang="zh-CN" sz="2400" dirty="0"/>
              <a:t> </a:t>
            </a:r>
            <a:r>
              <a:rPr lang="zh-CN" altLang="en-US" sz="2400" dirty="0"/>
              <a:t>转换为模拟滤波器的频率指标</a:t>
            </a:r>
            <a:r>
              <a:rPr lang="en-US" altLang="zh-CN" sz="2400" dirty="0"/>
              <a:t> </a:t>
            </a:r>
            <a:r>
              <a:rPr lang="el-GR" altLang="zh-CN" sz="2400" dirty="0"/>
              <a:t>ω</a:t>
            </a:r>
            <a:r>
              <a:rPr lang="en-US" altLang="zh-CN" sz="2400" baseline="-25000" dirty="0"/>
              <a:t>p1</a:t>
            </a:r>
            <a:r>
              <a:rPr lang="zh-CN" altLang="en-US" sz="2400" baseline="-25000" dirty="0"/>
              <a:t>、</a:t>
            </a:r>
            <a:r>
              <a:rPr lang="el-GR" altLang="zh-CN" sz="2400" dirty="0"/>
              <a:t> ω</a:t>
            </a:r>
            <a:r>
              <a:rPr lang="en-US" altLang="zh-CN" sz="2400" baseline="-25000" dirty="0"/>
              <a:t>s1</a:t>
            </a:r>
            <a:endParaRPr lang="en-US" altLang="zh-CN" sz="2400" dirty="0"/>
          </a:p>
          <a:p>
            <a:pPr>
              <a:lnSpc>
                <a:spcPct val="150000"/>
              </a:lnSpc>
              <a:buNone/>
            </a:pPr>
            <a:endParaRPr lang="zh-CN" altLang="en-US" sz="2400" dirty="0"/>
          </a:p>
          <a:p>
            <a:pPr>
              <a:lnSpc>
                <a:spcPct val="150000"/>
              </a:lnSpc>
              <a:buNone/>
            </a:pPr>
            <a:r>
              <a:rPr lang="en-US" altLang="zh-CN" sz="2400" dirty="0"/>
              <a:t>   (2)</a:t>
            </a:r>
            <a:r>
              <a:rPr lang="zh-CN" altLang="en-US" sz="2400" dirty="0"/>
              <a:t>设计通带边缘频率</a:t>
            </a:r>
            <a:r>
              <a:rPr lang="en-US" altLang="zh-CN" sz="2400" dirty="0"/>
              <a:t> </a:t>
            </a:r>
            <a:r>
              <a:rPr lang="el-GR" altLang="zh-CN" sz="2400" dirty="0"/>
              <a:t>ω</a:t>
            </a:r>
            <a:r>
              <a:rPr lang="en-US" altLang="zh-CN" sz="2400" baseline="-25000" dirty="0"/>
              <a:t>p1</a:t>
            </a:r>
            <a:r>
              <a:rPr lang="zh-CN" altLang="en-US" sz="2400" dirty="0"/>
              <a:t>、通带衰减</a:t>
            </a:r>
            <a:r>
              <a:rPr lang="en-US" altLang="zh-CN" sz="2400" dirty="0"/>
              <a:t> A</a:t>
            </a:r>
            <a:r>
              <a:rPr lang="en-US" altLang="zh-CN" sz="2400" baseline="-25000" dirty="0"/>
              <a:t>p</a:t>
            </a:r>
            <a:r>
              <a:rPr lang="zh-CN" altLang="en-US" sz="2400" dirty="0"/>
              <a:t>、阻带边缘频率</a:t>
            </a:r>
            <a:r>
              <a:rPr lang="en-US" altLang="zh-CN" sz="2400" dirty="0"/>
              <a:t> </a:t>
            </a:r>
            <a:r>
              <a:rPr lang="el-GR" altLang="zh-CN" sz="2400" dirty="0"/>
              <a:t>ω</a:t>
            </a:r>
            <a:r>
              <a:rPr lang="en-US" altLang="zh-CN" sz="2400" baseline="-25000" dirty="0"/>
              <a:t>s1</a:t>
            </a:r>
            <a:r>
              <a:rPr lang="zh-CN" altLang="en-US" sz="2400" dirty="0"/>
              <a:t>、阻带衰减</a:t>
            </a:r>
            <a:r>
              <a:rPr lang="en-US" altLang="zh-CN" sz="2400" dirty="0"/>
              <a:t>A</a:t>
            </a:r>
            <a:r>
              <a:rPr lang="en-US" altLang="zh-CN" sz="2400" baseline="-25000" dirty="0"/>
              <a:t>s</a:t>
            </a:r>
            <a:r>
              <a:rPr lang="en-US" altLang="zh-CN" sz="2400" dirty="0"/>
              <a:t> </a:t>
            </a:r>
            <a:r>
              <a:rPr lang="zh-CN" altLang="en-US" sz="2400" dirty="0"/>
              <a:t>的模拟滤波器；</a:t>
            </a:r>
          </a:p>
          <a:p>
            <a:pPr>
              <a:lnSpc>
                <a:spcPct val="150000"/>
              </a:lnSpc>
              <a:buNone/>
            </a:pPr>
            <a:r>
              <a:rPr lang="en-US" altLang="zh-CN" sz="2400" dirty="0"/>
              <a:t>   (3)</a:t>
            </a:r>
            <a:r>
              <a:rPr lang="zh-CN" altLang="en-US" sz="2400" dirty="0" smtClean="0"/>
              <a:t>对于低阶</a:t>
            </a:r>
            <a:r>
              <a:rPr lang="zh-CN" altLang="en-US" sz="2400" dirty="0"/>
              <a:t>滤波器，利用双线性变换                         </a:t>
            </a:r>
            <a:r>
              <a:rPr lang="en-US" altLang="zh-CN" sz="2400" dirty="0"/>
              <a:t>      </a:t>
            </a:r>
            <a:r>
              <a:rPr lang="zh-CN" altLang="en-US" sz="2400" dirty="0"/>
              <a:t>将模拟滤波器的传递函数</a:t>
            </a:r>
            <a:r>
              <a:rPr lang="en-US" altLang="zh-CN" sz="2400" dirty="0"/>
              <a:t>H(s) </a:t>
            </a:r>
            <a:r>
              <a:rPr lang="zh-CN" altLang="en-US" sz="2400" dirty="0"/>
              <a:t>转换为数字滤波器的传递函数</a:t>
            </a:r>
            <a:r>
              <a:rPr lang="en-US" altLang="zh-CN" sz="2400" dirty="0"/>
              <a:t> H(z)</a:t>
            </a:r>
            <a:r>
              <a:rPr lang="zh-CN" altLang="en-US" sz="2400" dirty="0"/>
              <a:t>；</a:t>
            </a:r>
            <a:endParaRPr lang="en-US" altLang="zh-CN" sz="2400" dirty="0"/>
          </a:p>
          <a:p>
            <a:pPr>
              <a:lnSpc>
                <a:spcPct val="150000"/>
              </a:lnSpc>
              <a:buNone/>
            </a:pPr>
            <a:r>
              <a:rPr lang="en-US" altLang="zh-CN" sz="2400" dirty="0"/>
              <a:t>         </a:t>
            </a:r>
            <a:r>
              <a:rPr lang="zh-CN" altLang="en-US" sz="2400" dirty="0" smtClean="0"/>
              <a:t>对于</a:t>
            </a:r>
            <a:r>
              <a:rPr lang="zh-CN" altLang="en-US" sz="2400" dirty="0"/>
              <a:t>高</a:t>
            </a:r>
            <a:r>
              <a:rPr lang="zh-CN" altLang="en-US" sz="2400" dirty="0" smtClean="0"/>
              <a:t>阶滤波器</a:t>
            </a:r>
            <a:r>
              <a:rPr lang="zh-CN" altLang="en-US" sz="2400" dirty="0"/>
              <a:t>，利用                                   将模拟滤波器的幅频响应      </a:t>
            </a:r>
            <a:r>
              <a:rPr lang="en-US" altLang="zh-CN" sz="2400" dirty="0"/>
              <a:t>     </a:t>
            </a:r>
            <a:r>
              <a:rPr lang="zh-CN" altLang="en-US" sz="2400" dirty="0"/>
              <a:t>转换为数字滤波器的幅频响应</a:t>
            </a:r>
            <a:r>
              <a:rPr lang="en-US" altLang="zh-CN" sz="2400" dirty="0"/>
              <a:t> </a:t>
            </a:r>
            <a:endParaRPr lang="zh-CN" altLang="en-US" sz="2400" dirty="0"/>
          </a:p>
          <a:p>
            <a:pPr>
              <a:buNone/>
            </a:pPr>
            <a:endParaRPr lang="zh-CN" altLang="en-US" sz="2400" dirty="0">
              <a:solidFill>
                <a:srgbClr val="FF0000"/>
              </a:solidFill>
            </a:endParaRPr>
          </a:p>
        </p:txBody>
      </p:sp>
      <p:sp>
        <p:nvSpPr>
          <p:cNvPr id="2356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3554" name="Object 1"/>
          <p:cNvGraphicFramePr>
            <a:graphicFrameLocks/>
          </p:cNvGraphicFramePr>
          <p:nvPr/>
        </p:nvGraphicFramePr>
        <p:xfrm>
          <a:off x="3071813" y="1500188"/>
          <a:ext cx="3279775" cy="857250"/>
        </p:xfrm>
        <a:graphic>
          <a:graphicData uri="http://schemas.openxmlformats.org/presentationml/2006/ole">
            <p:oleObj spid="_x0000_s47109" r:id="rId3" imgW="1459866" imgH="380835" progId="Equation.DSMT4">
              <p:embed/>
            </p:oleObj>
          </a:graphicData>
        </a:graphic>
      </p:graphicFrame>
      <p:sp>
        <p:nvSpPr>
          <p:cNvPr id="23561" name="Rectangle 3"/>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3562"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3555" name="Object 4"/>
          <p:cNvGraphicFramePr>
            <a:graphicFrameLocks/>
          </p:cNvGraphicFramePr>
          <p:nvPr/>
        </p:nvGraphicFramePr>
        <p:xfrm>
          <a:off x="2123728" y="5229200"/>
          <a:ext cx="785813" cy="500062"/>
        </p:xfrm>
        <a:graphic>
          <a:graphicData uri="http://schemas.openxmlformats.org/presentationml/2006/ole">
            <p:oleObj spid="_x0000_s47108" r:id="rId4" imgW="457200" imgH="241300" progId="Equation.DSMT4">
              <p:embed/>
            </p:oleObj>
          </a:graphicData>
        </a:graphic>
      </p:graphicFrame>
      <p:sp>
        <p:nvSpPr>
          <p:cNvPr id="2356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3556" name="Object 6"/>
          <p:cNvGraphicFramePr>
            <a:graphicFrameLocks/>
          </p:cNvGraphicFramePr>
          <p:nvPr/>
        </p:nvGraphicFramePr>
        <p:xfrm>
          <a:off x="7092280" y="5301208"/>
          <a:ext cx="781050" cy="428625"/>
        </p:xfrm>
        <a:graphic>
          <a:graphicData uri="http://schemas.openxmlformats.org/presentationml/2006/ole">
            <p:oleObj spid="_x0000_s47107" r:id="rId5" imgW="482181" imgH="266469" progId="Equation.DSMT4">
              <p:embed/>
            </p:oleObj>
          </a:graphicData>
        </a:graphic>
      </p:graphicFrame>
      <p:graphicFrame>
        <p:nvGraphicFramePr>
          <p:cNvPr id="23557" name="Object 10"/>
          <p:cNvGraphicFramePr>
            <a:graphicFrameLocks/>
          </p:cNvGraphicFramePr>
          <p:nvPr/>
        </p:nvGraphicFramePr>
        <p:xfrm>
          <a:off x="4211960" y="4581128"/>
          <a:ext cx="2185988" cy="571500"/>
        </p:xfrm>
        <a:graphic>
          <a:graphicData uri="http://schemas.openxmlformats.org/presentationml/2006/ole">
            <p:oleObj spid="_x0000_s47106" r:id="rId6" imgW="1459866" imgH="380835" progId="Equation.DSMT4">
              <p:embed/>
            </p:oleObj>
          </a:graphicData>
        </a:graphic>
      </p:graphicFrame>
      <p:graphicFrame>
        <p:nvGraphicFramePr>
          <p:cNvPr id="23558" name="Object 2"/>
          <p:cNvGraphicFramePr>
            <a:graphicFrameLocks/>
          </p:cNvGraphicFramePr>
          <p:nvPr/>
        </p:nvGraphicFramePr>
        <p:xfrm>
          <a:off x="5572125" y="3286125"/>
          <a:ext cx="2286000" cy="736600"/>
        </p:xfrm>
        <a:graphic>
          <a:graphicData uri="http://schemas.openxmlformats.org/presentationml/2006/ole">
            <p:oleObj spid="_x0000_s47105" r:id="rId7" imgW="1180588" imgH="380835" progId="Equation.DSMT4">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4097"/>
          <p:cNvSpPr>
            <a:spLocks noGrp="1"/>
          </p:cNvSpPr>
          <p:nvPr>
            <p:ph type="title"/>
          </p:nvPr>
        </p:nvSpPr>
        <p:spPr>
          <a:xfrm>
            <a:off x="2987675" y="260350"/>
            <a:ext cx="2222500" cy="533400"/>
          </a:xfrm>
          <a:solidFill>
            <a:srgbClr val="FFC000"/>
          </a:solidFill>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1">
                <a:ln>
                  <a:noFill/>
                </a:ln>
                <a:solidFill>
                  <a:schemeClr val="dk1"/>
                </a:solidFill>
                <a:effectLst/>
                <a:uLnTx/>
                <a:uFillTx/>
                <a:latin typeface="+mn-lt"/>
                <a:ea typeface="+mn-ea"/>
                <a:cs typeface="+mn-cs"/>
              </a:rPr>
              <a:t>专业词汇</a:t>
            </a:r>
          </a:p>
        </p:txBody>
      </p:sp>
      <p:sp>
        <p:nvSpPr>
          <p:cNvPr id="4099" name="文本占位符 4098"/>
          <p:cNvSpPr>
            <a:spLocks noGrp="1"/>
          </p:cNvSpPr>
          <p:nvPr>
            <p:ph idx="1"/>
          </p:nvPr>
        </p:nvSpPr>
        <p:spPr>
          <a:xfrm>
            <a:off x="539750" y="981075"/>
            <a:ext cx="7772400" cy="5688013"/>
          </a:xfrm>
          <a:solidFill>
            <a:schemeClr val="bg2">
              <a:lumMod val="20000"/>
              <a:lumOff val="80000"/>
            </a:schemeClr>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infinite impulse response filter(IIR)</a:t>
            </a:r>
          </a:p>
          <a:p>
            <a:pPr marL="0" marR="0" lvl="0" indent="0" algn="l" defTabSz="914400" rtl="0" eaLnBrk="0" fontAlgn="base" latinLnBrk="0" hangingPunct="0">
              <a:lnSpc>
                <a:spcPct val="150000"/>
              </a:lnSpc>
              <a:spcBef>
                <a:spcPct val="20000"/>
              </a:spcBef>
              <a:spcAft>
                <a:spcPct val="0"/>
              </a:spcAft>
              <a:buClrTx/>
              <a:buSzTx/>
              <a:buFontTx/>
              <a:buNone/>
              <a:defRPr/>
            </a:pPr>
            <a:r>
              <a:rPr kumimoji="0" lang="en-US" altLang="zh-CN" sz="2400" b="1" i="0" u="none" strike="noStrike" kern="1200" cap="none" spc="0" normalizeH="0" baseline="0" noProof="0" dirty="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无限脉冲响应滤波器</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bilinear transformation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双线性变换</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2400" b="1" i="0" u="none" strike="noStrike" kern="1200" cap="none" spc="0" normalizeH="0" baseline="0" noProof="0" dirty="0" err="1" smtClean="0">
                <a:ln>
                  <a:noFill/>
                </a:ln>
                <a:solidFill>
                  <a:schemeClr val="dk1"/>
                </a:solidFill>
                <a:effectLst/>
                <a:uLnTx/>
                <a:uFillTx/>
                <a:latin typeface="+mn-lt"/>
                <a:ea typeface="+mn-ea"/>
                <a:cs typeface="+mn-cs"/>
              </a:rPr>
              <a:t>prewarping</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 equation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预扭曲方程</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Butterworth filter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巴特沃斯滤波器</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err="1" smtClean="0">
                <a:ln>
                  <a:noFill/>
                </a:ln>
                <a:solidFill>
                  <a:schemeClr val="dk1"/>
                </a:solidFill>
                <a:effectLst/>
                <a:uLnTx/>
                <a:uFillTx/>
                <a:latin typeface="+mn-lt"/>
                <a:ea typeface="+mn-ea"/>
                <a:cs typeface="+mn-cs"/>
              </a:rPr>
              <a:t>Chebyshev</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 Type I filter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切比雪夫</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I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型滤波器</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err="1" smtClean="0">
                <a:ln>
                  <a:noFill/>
                </a:ln>
                <a:solidFill>
                  <a:schemeClr val="dk1"/>
                </a:solidFill>
                <a:effectLst/>
                <a:uLnTx/>
                <a:uFillTx/>
                <a:latin typeface="+mn-lt"/>
                <a:ea typeface="+mn-ea"/>
                <a:cs typeface="+mn-cs"/>
              </a:rPr>
              <a:t>Chebyshev</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 Type II filter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切比雪夫</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II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型滤波器</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 </a:t>
            </a: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elliptic filter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椭圆滤波器</a:t>
            </a:r>
          </a:p>
          <a:p>
            <a:pPr marL="342900" marR="0" lvl="0" indent="-342900" algn="l" defTabSz="914400" rtl="0" eaLnBrk="0" fontAlgn="base" latinLnBrk="0" hangingPunct="0">
              <a:lnSpc>
                <a:spcPct val="150000"/>
              </a:lnSpc>
              <a:spcBef>
                <a:spcPct val="20000"/>
              </a:spcBef>
              <a:spcAft>
                <a:spcPct val="0"/>
              </a:spcAft>
              <a:buClrTx/>
              <a:buSzTx/>
              <a:buFontTx/>
              <a:buChar char="•"/>
              <a:defRPr/>
            </a:pPr>
            <a:r>
              <a:rPr kumimoji="0" lang="en-US" altLang="zh-CN" sz="2400" b="1" i="0" u="none" strike="noStrike" kern="1200" cap="none" spc="0" normalizeH="0" baseline="0" noProof="0" dirty="0" smtClean="0">
                <a:ln>
                  <a:noFill/>
                </a:ln>
                <a:solidFill>
                  <a:schemeClr val="dk1"/>
                </a:solidFill>
                <a:effectLst/>
                <a:uLnTx/>
                <a:uFillTx/>
                <a:latin typeface="+mn-lt"/>
                <a:ea typeface="+mn-ea"/>
                <a:cs typeface="+mn-cs"/>
              </a:rPr>
              <a:t>Impulse invariance  method </a:t>
            </a:r>
            <a:r>
              <a:rPr kumimoji="0" lang="zh-CN" altLang="en-US" sz="2400" b="1" i="0" u="none" strike="noStrike" kern="1200" cap="none" spc="0" normalizeH="0" baseline="0" noProof="0" dirty="0" smtClean="0">
                <a:ln>
                  <a:noFill/>
                </a:ln>
                <a:solidFill>
                  <a:schemeClr val="dk1"/>
                </a:solidFill>
                <a:effectLst/>
                <a:uLnTx/>
                <a:uFillTx/>
                <a:latin typeface="+mn-lt"/>
                <a:ea typeface="+mn-ea"/>
                <a:cs typeface="+mn-cs"/>
              </a:rPr>
              <a:t>脉冲响应不变法</a:t>
            </a:r>
          </a:p>
          <a:p>
            <a:pPr marL="342900" marR="0" lvl="0" indent="-342900" algn="l" defTabSz="914400" rtl="0" eaLnBrk="0" fontAlgn="base" latinLnBrk="0" hangingPunct="0">
              <a:lnSpc>
                <a:spcPct val="150000"/>
              </a:lnSpc>
              <a:spcBef>
                <a:spcPct val="20000"/>
              </a:spcBef>
              <a:spcAft>
                <a:spcPct val="0"/>
              </a:spcAft>
              <a:buClrTx/>
              <a:buSzTx/>
              <a:buFontTx/>
              <a:buChar char="•"/>
              <a:defRPr/>
            </a:pPr>
            <a:endParaRPr kumimoji="0" lang="en-US" altLang="zh-CN" sz="2000" b="1" i="0" u="none" strike="noStrike" kern="1200" cap="none" spc="0" normalizeH="0" baseline="0" noProof="0" dirty="0" smtClean="0">
              <a:ln>
                <a:noFill/>
              </a:ln>
              <a:solidFill>
                <a:schemeClr val="dk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2000" b="1" i="0" u="none" strike="noStrike" kern="1200" cap="none" spc="0" normalizeH="0" baseline="0" noProof="1">
              <a:ln>
                <a:noFill/>
              </a:ln>
              <a:solidFill>
                <a:schemeClr val="dk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1200" cap="none" spc="0" normalizeH="0" baseline="0" noProof="1">
              <a:ln>
                <a:noFill/>
              </a:ln>
              <a:solidFill>
                <a:schemeClr val="dk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1200" cap="none" spc="0" normalizeH="0" baseline="0" noProof="1">
              <a:ln>
                <a:noFill/>
              </a:ln>
              <a:solidFill>
                <a:schemeClr val="dk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1200" cap="none" spc="0" normalizeH="0" baseline="0" noProof="1">
              <a:ln>
                <a:noFill/>
              </a:ln>
              <a:solidFill>
                <a:schemeClr val="dk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defRPr/>
            </a:pPr>
            <a:endParaRPr kumimoji="0" lang="en-US" altLang="zh-CN" sz="3200" b="0" i="0" u="none" strike="noStrike" kern="1200" cap="none" spc="0" normalizeH="0" baseline="0" noProof="1">
              <a:ln>
                <a:noFill/>
              </a:ln>
              <a:solidFill>
                <a:schemeClr val="dk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内容占位符 2"/>
          <p:cNvSpPr>
            <a:spLocks noGrp="1"/>
          </p:cNvSpPr>
          <p:nvPr>
            <p:ph idx="1"/>
          </p:nvPr>
        </p:nvSpPr>
        <p:spPr>
          <a:xfrm>
            <a:off x="285750" y="142875"/>
            <a:ext cx="8229600" cy="4525963"/>
          </a:xfrm>
          <a:ln/>
        </p:spPr>
        <p:txBody>
          <a:bodyPr vert="horz" wrap="square" lIns="91440" tIns="45720" rIns="91440" bIns="45720" anchor="t" anchorCtr="0"/>
          <a:lstStyle/>
          <a:p>
            <a:pPr>
              <a:lnSpc>
                <a:spcPct val="150000"/>
              </a:lnSpc>
              <a:buNone/>
            </a:pPr>
            <a:r>
              <a:rPr lang="zh-CN" altLang="en-US" sz="2400" b="1" dirty="0">
                <a:solidFill>
                  <a:srgbClr val="FF0000"/>
                </a:solidFill>
              </a:rPr>
              <a:t>注意：</a:t>
            </a:r>
            <a:endParaRPr lang="en-US" altLang="zh-CN" sz="2400" b="1" dirty="0">
              <a:solidFill>
                <a:srgbClr val="FF0000"/>
              </a:solidFill>
            </a:endParaRPr>
          </a:p>
          <a:p>
            <a:pPr>
              <a:lnSpc>
                <a:spcPct val="150000"/>
              </a:lnSpc>
              <a:buNone/>
            </a:pPr>
            <a:r>
              <a:rPr lang="zh-CN" altLang="en-US" sz="2400" dirty="0"/>
              <a:t>           如果给出的滤波器设计指标形式为：通带边缘频率</a:t>
            </a:r>
            <a:r>
              <a:rPr lang="en-US" altLang="zh-CN" sz="2400" dirty="0"/>
              <a:t> f</a:t>
            </a:r>
            <a:r>
              <a:rPr lang="en-US" altLang="zh-CN" sz="2400" baseline="-25000" dirty="0"/>
              <a:t>p1</a:t>
            </a:r>
            <a:r>
              <a:rPr lang="en-US" altLang="zh-CN" sz="2400" dirty="0"/>
              <a:t>Hz</a:t>
            </a:r>
            <a:r>
              <a:rPr lang="zh-CN" altLang="en-US" sz="2400" dirty="0"/>
              <a:t>、阻带边缘频率</a:t>
            </a:r>
            <a:r>
              <a:rPr lang="en-US" altLang="zh-CN" sz="2400" dirty="0"/>
              <a:t>f</a:t>
            </a:r>
            <a:r>
              <a:rPr lang="en-US" altLang="zh-CN" sz="2400" baseline="-25000" dirty="0"/>
              <a:t>s1</a:t>
            </a:r>
            <a:r>
              <a:rPr lang="en-US" altLang="zh-CN" sz="2400" dirty="0"/>
              <a:t>Hz </a:t>
            </a:r>
            <a:r>
              <a:rPr lang="zh-CN" altLang="en-US" sz="2400" dirty="0"/>
              <a:t>、通带波纹</a:t>
            </a:r>
            <a:r>
              <a:rPr lang="el-GR" altLang="zh-CN" sz="2400" dirty="0"/>
              <a:t>δ</a:t>
            </a:r>
            <a:r>
              <a:rPr lang="en-US" altLang="zh-CN" sz="2400" baseline="-25000" dirty="0"/>
              <a:t>p</a:t>
            </a:r>
            <a:r>
              <a:rPr lang="zh-CN" altLang="en-US" sz="2400" dirty="0"/>
              <a:t>、阻带波纹</a:t>
            </a:r>
            <a:r>
              <a:rPr lang="en-US" altLang="zh-CN" sz="2400" dirty="0"/>
              <a:t>δ</a:t>
            </a:r>
            <a:r>
              <a:rPr lang="en-US" altLang="zh-CN" sz="2400" baseline="-25000" dirty="0"/>
              <a:t>s</a:t>
            </a:r>
            <a:r>
              <a:rPr lang="zh-CN" altLang="en-US" sz="2400" dirty="0"/>
              <a:t>，则需先进行相应指标参数的转换。</a:t>
            </a:r>
          </a:p>
          <a:p>
            <a:pPr>
              <a:lnSpc>
                <a:spcPct val="150000"/>
              </a:lnSpc>
              <a:buFont typeface="Wingdings" panose="05000000000000000000" pitchFamily="2" charset="2"/>
              <a:buChar char="ü"/>
            </a:pPr>
            <a:r>
              <a:rPr lang="zh-CN" altLang="en-US" sz="2400" dirty="0"/>
              <a:t>用式</a:t>
            </a:r>
            <a:r>
              <a:rPr lang="en-US" altLang="zh-CN" sz="2400" dirty="0"/>
              <a:t>Ω=2πf/f</a:t>
            </a:r>
            <a:r>
              <a:rPr lang="en-US" altLang="zh-CN" sz="2400" baseline="-25000" dirty="0"/>
              <a:t>s </a:t>
            </a:r>
            <a:r>
              <a:rPr lang="zh-CN" altLang="en-US" sz="2400" dirty="0"/>
              <a:t>把由</a:t>
            </a:r>
            <a:r>
              <a:rPr lang="en-US" altLang="zh-CN" sz="2400" dirty="0"/>
              <a:t>Hz</a:t>
            </a:r>
            <a:r>
              <a:rPr lang="zh-CN" altLang="en-US" sz="2400" dirty="0"/>
              <a:t>表示的待求边缘频率转成由弧度表</a:t>
            </a:r>
            <a:endParaRPr lang="en-US" altLang="zh-CN" sz="2400" dirty="0"/>
          </a:p>
          <a:p>
            <a:pPr>
              <a:lnSpc>
                <a:spcPct val="150000"/>
              </a:lnSpc>
              <a:buNone/>
            </a:pPr>
            <a:r>
              <a:rPr lang="zh-CN" altLang="en-US" sz="2400" dirty="0"/>
              <a:t>示的数字频率，得到 </a:t>
            </a:r>
            <a:r>
              <a:rPr lang="en-US" altLang="zh-CN" sz="2400" dirty="0"/>
              <a:t>Ω</a:t>
            </a:r>
            <a:r>
              <a:rPr lang="en-US" altLang="zh-CN" sz="2400" baseline="-25000" dirty="0"/>
              <a:t>p1</a:t>
            </a:r>
            <a:r>
              <a:rPr lang="zh-CN" altLang="en-US" sz="2400" dirty="0"/>
              <a:t>和</a:t>
            </a:r>
            <a:r>
              <a:rPr lang="en-US" altLang="zh-CN" sz="2400" dirty="0"/>
              <a:t>Ω</a:t>
            </a:r>
            <a:r>
              <a:rPr lang="en-US" altLang="zh-CN" sz="2400" baseline="-25000" dirty="0"/>
              <a:t>s1</a:t>
            </a:r>
            <a:r>
              <a:rPr lang="zh-CN" altLang="en-US" sz="2400" baseline="-25000" dirty="0"/>
              <a:t>；</a:t>
            </a:r>
            <a:endParaRPr lang="en-US" altLang="zh-CN" sz="2400" baseline="-25000" dirty="0"/>
          </a:p>
          <a:p>
            <a:pPr>
              <a:lnSpc>
                <a:spcPct val="150000"/>
              </a:lnSpc>
              <a:buFont typeface="Wingdings" panose="05000000000000000000" pitchFamily="2" charset="2"/>
              <a:buChar char="ü"/>
            </a:pPr>
            <a:r>
              <a:rPr lang="zh-CN" altLang="en-US" sz="2400" dirty="0"/>
              <a:t>通带波纹和阻带波纹指标的转换：</a:t>
            </a:r>
            <a:endParaRPr lang="en-US" altLang="zh-CN" sz="2400" dirty="0"/>
          </a:p>
          <a:p>
            <a:pPr>
              <a:lnSpc>
                <a:spcPct val="150000"/>
              </a:lnSpc>
              <a:buFont typeface="Wingdings" panose="05000000000000000000" pitchFamily="2" charset="2"/>
              <a:buChar char="ü"/>
            </a:pPr>
            <a:endParaRPr lang="zh-CN" altLang="en-US" sz="2400" dirty="0"/>
          </a:p>
          <a:p>
            <a:pPr>
              <a:buNone/>
            </a:pPr>
            <a:endParaRPr lang="zh-CN" altLang="en-US" dirty="0"/>
          </a:p>
        </p:txBody>
      </p:sp>
      <p:sp>
        <p:nvSpPr>
          <p:cNvPr id="2458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4578" name="Object 1"/>
          <p:cNvGraphicFramePr>
            <a:graphicFrameLocks/>
          </p:cNvGraphicFramePr>
          <p:nvPr/>
        </p:nvGraphicFramePr>
        <p:xfrm>
          <a:off x="2643188" y="4572000"/>
          <a:ext cx="2633662" cy="428625"/>
        </p:xfrm>
        <a:graphic>
          <a:graphicData uri="http://schemas.openxmlformats.org/presentationml/2006/ole">
            <p:oleObj spid="_x0000_s49154" r:id="rId3" imgW="1231366" imgH="203112" progId="Equation.DSMT4">
              <p:embed/>
            </p:oleObj>
          </a:graphicData>
        </a:graphic>
      </p:graphicFrame>
      <p:sp>
        <p:nvSpPr>
          <p:cNvPr id="24582"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4579" name="Object 3"/>
          <p:cNvGraphicFramePr>
            <a:graphicFrameLocks/>
          </p:cNvGraphicFramePr>
          <p:nvPr/>
        </p:nvGraphicFramePr>
        <p:xfrm>
          <a:off x="2786063" y="5214938"/>
          <a:ext cx="2208212" cy="428625"/>
        </p:xfrm>
        <a:graphic>
          <a:graphicData uri="http://schemas.openxmlformats.org/presentationml/2006/ole">
            <p:oleObj spid="_x0000_s49153" r:id="rId4" imgW="977900" imgH="19050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内容占位符 2"/>
          <p:cNvSpPr>
            <a:spLocks noGrp="1"/>
          </p:cNvSpPr>
          <p:nvPr>
            <p:ph idx="1"/>
          </p:nvPr>
        </p:nvSpPr>
        <p:spPr>
          <a:xfrm>
            <a:off x="142875" y="214313"/>
            <a:ext cx="8643938" cy="6357937"/>
          </a:xfrm>
          <a:ln/>
        </p:spPr>
        <p:txBody>
          <a:bodyPr vert="horz" wrap="square" lIns="91440" tIns="45720" rIns="91440" bIns="45720" anchor="t" anchorCtr="0"/>
          <a:lstStyle/>
          <a:p>
            <a:pPr>
              <a:lnSpc>
                <a:spcPct val="150000"/>
              </a:lnSpc>
              <a:buNone/>
            </a:pPr>
            <a:r>
              <a:rPr lang="zh-CN" altLang="en-US" sz="2400" b="1" dirty="0"/>
              <a:t>例</a:t>
            </a:r>
            <a:r>
              <a:rPr lang="en-US" altLang="zh-CN" sz="2400" b="1" dirty="0"/>
              <a:t>9-5</a:t>
            </a:r>
            <a:r>
              <a:rPr lang="en-US" altLang="zh-CN" sz="2400" dirty="0"/>
              <a:t> </a:t>
            </a:r>
            <a:r>
              <a:rPr lang="zh-CN" altLang="en-US" sz="2400" dirty="0"/>
              <a:t>利用双线性变换法设计一个满足下列技术指标的巴特</a:t>
            </a:r>
            <a:endParaRPr lang="en-US" altLang="zh-CN" sz="2400" dirty="0"/>
          </a:p>
          <a:p>
            <a:pPr>
              <a:lnSpc>
                <a:spcPct val="150000"/>
              </a:lnSpc>
              <a:buNone/>
            </a:pPr>
            <a:r>
              <a:rPr lang="zh-CN" altLang="en-US" sz="2400" dirty="0"/>
              <a:t>沃斯低通数字滤波器，采样间隔为</a:t>
            </a:r>
            <a:r>
              <a:rPr lang="en-US" altLang="zh-CN" sz="2400" dirty="0"/>
              <a:t> Ts</a:t>
            </a:r>
            <a:r>
              <a:rPr lang="zh-CN" altLang="en-US" sz="2400" dirty="0"/>
              <a:t>。</a:t>
            </a:r>
            <a:endParaRPr lang="en-US" altLang="zh-CN" sz="2400" dirty="0"/>
          </a:p>
          <a:p>
            <a:pPr>
              <a:lnSpc>
                <a:spcPct val="150000"/>
              </a:lnSpc>
              <a:buNone/>
            </a:pPr>
            <a:endParaRPr lang="en-US" altLang="zh-CN" sz="2400" dirty="0"/>
          </a:p>
          <a:p>
            <a:pPr>
              <a:lnSpc>
                <a:spcPct val="150000"/>
              </a:lnSpc>
              <a:buNone/>
            </a:pPr>
            <a:r>
              <a:rPr lang="zh-CN" altLang="en-US" sz="2400" dirty="0"/>
              <a:t>解</a:t>
            </a:r>
            <a:r>
              <a:rPr lang="zh-CN" altLang="en-US" sz="2400" dirty="0">
                <a:sym typeface="Wingdings" panose="05000000000000000000" pitchFamily="2" charset="2"/>
              </a:rPr>
              <a:t>：（</a:t>
            </a:r>
            <a:r>
              <a:rPr lang="en-US" altLang="zh-CN" sz="2400" dirty="0">
                <a:sym typeface="Wingdings" panose="05000000000000000000" pitchFamily="2" charset="2"/>
              </a:rPr>
              <a:t>1</a:t>
            </a:r>
            <a:r>
              <a:rPr lang="zh-CN" altLang="en-US" sz="2400" dirty="0">
                <a:sym typeface="Wingdings" panose="05000000000000000000" pitchFamily="2" charset="2"/>
              </a:rPr>
              <a:t>）</a:t>
            </a:r>
            <a:r>
              <a:rPr lang="zh-CN" altLang="en-US" sz="2400" dirty="0"/>
              <a:t>将数字低通滤波器的频率技术指标转换为模拟低通滤波器的频率技术指标：</a:t>
            </a:r>
            <a:endParaRPr lang="en-US" altLang="zh-CN" sz="2400" dirty="0"/>
          </a:p>
          <a:p>
            <a:pPr>
              <a:lnSpc>
                <a:spcPct val="150000"/>
              </a:lnSpc>
              <a:buNone/>
            </a:pPr>
            <a:endParaRPr lang="en-US" altLang="zh-CN" sz="2400" dirty="0"/>
          </a:p>
          <a:p>
            <a:pPr>
              <a:lnSpc>
                <a:spcPct val="150000"/>
              </a:lnSpc>
              <a:buNone/>
            </a:pPr>
            <a:r>
              <a:rPr lang="en-US" altLang="zh-CN" sz="2400" dirty="0"/>
              <a:t>        </a:t>
            </a:r>
            <a:r>
              <a:rPr lang="zh-CN" altLang="en-US" sz="2400" dirty="0"/>
              <a:t>（</a:t>
            </a:r>
            <a:r>
              <a:rPr lang="en-US" altLang="zh-CN" sz="2400" dirty="0"/>
              <a:t>2</a:t>
            </a:r>
            <a:r>
              <a:rPr lang="zh-CN" altLang="en-US" sz="2400" dirty="0"/>
              <a:t>）设计满足技术指标要求的巴特沃斯模拟低通滤波器</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en-US" altLang="zh-CN" sz="2400" dirty="0"/>
              <a:t>              </a:t>
            </a:r>
            <a:r>
              <a:rPr lang="zh-CN" altLang="en-US" sz="2400" dirty="0"/>
              <a:t>取</a:t>
            </a:r>
            <a:r>
              <a:rPr lang="en-US" altLang="zh-CN" sz="2400" dirty="0"/>
              <a:t>N=1</a:t>
            </a:r>
          </a:p>
          <a:p>
            <a:pPr>
              <a:lnSpc>
                <a:spcPct val="150000"/>
              </a:lnSpc>
              <a:buNone/>
            </a:pPr>
            <a:endParaRPr lang="zh-CN" altLang="en-US" sz="2400" dirty="0"/>
          </a:p>
        </p:txBody>
      </p:sp>
      <p:sp>
        <p:nvSpPr>
          <p:cNvPr id="2560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5602" name="Object 1"/>
          <p:cNvGraphicFramePr>
            <a:graphicFrameLocks/>
          </p:cNvGraphicFramePr>
          <p:nvPr/>
        </p:nvGraphicFramePr>
        <p:xfrm>
          <a:off x="1285875" y="1571625"/>
          <a:ext cx="7000875" cy="428625"/>
        </p:xfrm>
        <a:graphic>
          <a:graphicData uri="http://schemas.openxmlformats.org/presentationml/2006/ole">
            <p:oleObj spid="_x0000_s50179" r:id="rId3" imgW="3263900" imgH="203200" progId="Equation.DSMT4">
              <p:embed/>
            </p:oleObj>
          </a:graphicData>
        </a:graphic>
      </p:graphicFrame>
      <p:sp>
        <p:nvSpPr>
          <p:cNvPr id="25607" name="Rectangle 3"/>
          <p:cNvSpPr/>
          <p:nvPr/>
        </p:nvSpPr>
        <p:spPr>
          <a:xfrm>
            <a:off x="0" y="2000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560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5603" name="Object 4"/>
          <p:cNvGraphicFramePr>
            <a:graphicFrameLocks/>
          </p:cNvGraphicFramePr>
          <p:nvPr/>
        </p:nvGraphicFramePr>
        <p:xfrm>
          <a:off x="1643063" y="3143250"/>
          <a:ext cx="5929312" cy="720725"/>
        </p:xfrm>
        <a:graphic>
          <a:graphicData uri="http://schemas.openxmlformats.org/presentationml/2006/ole">
            <p:oleObj spid="_x0000_s50178" r:id="rId4" imgW="3732180" imgH="393529" progId="Equation.DSMT4">
              <p:embed/>
            </p:oleObj>
          </a:graphicData>
        </a:graphic>
      </p:graphicFrame>
      <p:sp>
        <p:nvSpPr>
          <p:cNvPr id="25609"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5610"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5604" name="Object 7"/>
          <p:cNvGraphicFramePr>
            <a:graphicFrameLocks/>
          </p:cNvGraphicFramePr>
          <p:nvPr/>
        </p:nvGraphicFramePr>
        <p:xfrm>
          <a:off x="3286125" y="4643438"/>
          <a:ext cx="2555875" cy="1285875"/>
        </p:xfrm>
        <a:graphic>
          <a:graphicData uri="http://schemas.openxmlformats.org/presentationml/2006/ole">
            <p:oleObj spid="_x0000_s50177" r:id="rId5" imgW="1511300" imgH="762000" progId="Equation.DSMT4">
              <p:embed/>
            </p:oleObj>
          </a:graphicData>
        </a:graphic>
      </p:graphicFrame>
      <p:sp>
        <p:nvSpPr>
          <p:cNvPr id="25611" name="Rectangle 9"/>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由式（</a:t>
            </a:r>
            <a:r>
              <a:rPr kumimoji="0" 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9-27</a:t>
            </a: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）计算出</a:t>
            </a:r>
            <a:r>
              <a:rPr kumimoji="0" lang="en-US" altLang="zh-CN"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1</a:t>
            </a: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个</a:t>
            </a:r>
            <a:r>
              <a:rPr kumimoji="0" 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s</a:t>
            </a: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平面左半平面的极点为：</a:t>
            </a:r>
            <a:endParaRPr kumimoji="0" lang="en-US" altLang="zh-CN"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 </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由式（</a:t>
            </a:r>
            <a:r>
              <a:rPr kumimoji="0" 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9-28</a:t>
            </a:r>
            <a:r>
              <a:rPr kumimoji="0" lang="zh-CN" altLang="en-US" sz="2400" b="0" i="0" u="none" strike="noStrike" kern="1200" cap="none" spc="0" normalizeH="0" baseline="0" noProof="0" dirty="0" smtClean="0">
                <a:ln>
                  <a:noFill/>
                </a:ln>
                <a:solidFill>
                  <a:schemeClr val="tx1"/>
                </a:solidFill>
                <a:effectLst/>
                <a:uLnTx/>
                <a:uFillTx/>
                <a:latin typeface="+mn-ea"/>
                <a:ea typeface="黑体" panose="02010609060101010101" pitchFamily="49"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得到模拟低通滤波器的传递函数为：</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3</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）利用双线性变换法求出数字低通滤波器的传递函数</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sp>
        <p:nvSpPr>
          <p:cNvPr id="2663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6626" name="Object 1"/>
          <p:cNvGraphicFramePr>
            <a:graphicFrameLocks/>
          </p:cNvGraphicFramePr>
          <p:nvPr/>
        </p:nvGraphicFramePr>
        <p:xfrm>
          <a:off x="1928813" y="285750"/>
          <a:ext cx="3789362" cy="857250"/>
        </p:xfrm>
        <a:graphic>
          <a:graphicData uri="http://schemas.openxmlformats.org/presentationml/2006/ole">
            <p:oleObj spid="_x0000_s51204" r:id="rId3" imgW="2108200" imgH="469900" progId="Equation.DSMT4">
              <p:embed/>
            </p:oleObj>
          </a:graphicData>
        </a:graphic>
      </p:graphicFrame>
      <p:sp>
        <p:nvSpPr>
          <p:cNvPr id="26632" name="Rectangle 3"/>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663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6634"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6627" name="Object 7"/>
          <p:cNvGraphicFramePr>
            <a:graphicFrameLocks/>
          </p:cNvGraphicFramePr>
          <p:nvPr/>
        </p:nvGraphicFramePr>
        <p:xfrm>
          <a:off x="3078163" y="2178050"/>
          <a:ext cx="1979612" cy="465138"/>
        </p:xfrm>
        <a:graphic>
          <a:graphicData uri="http://schemas.openxmlformats.org/presentationml/2006/ole">
            <p:oleObj spid="_x0000_s51203" r:id="rId4" imgW="862851" imgH="203024" progId="Equation.DSMT4">
              <p:embed/>
            </p:oleObj>
          </a:graphicData>
        </a:graphic>
      </p:graphicFrame>
      <p:graphicFrame>
        <p:nvGraphicFramePr>
          <p:cNvPr id="26628" name="Object 8"/>
          <p:cNvGraphicFramePr>
            <a:graphicFrameLocks/>
          </p:cNvGraphicFramePr>
          <p:nvPr/>
        </p:nvGraphicFramePr>
        <p:xfrm>
          <a:off x="2786063" y="3714750"/>
          <a:ext cx="2317750" cy="690563"/>
        </p:xfrm>
        <a:graphic>
          <a:graphicData uri="http://schemas.openxmlformats.org/presentationml/2006/ole">
            <p:oleObj spid="_x0000_s51202" r:id="rId5" imgW="1383699" imgH="380835" progId="Equation.DSMT4">
              <p:embed/>
            </p:oleObj>
          </a:graphicData>
        </a:graphic>
      </p:graphicFrame>
      <p:sp>
        <p:nvSpPr>
          <p:cNvPr id="26635"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6629" name="Object 9"/>
          <p:cNvGraphicFramePr>
            <a:graphicFrameLocks/>
          </p:cNvGraphicFramePr>
          <p:nvPr/>
        </p:nvGraphicFramePr>
        <p:xfrm>
          <a:off x="871538" y="5214938"/>
          <a:ext cx="6902450" cy="1357312"/>
        </p:xfrm>
        <a:graphic>
          <a:graphicData uri="http://schemas.openxmlformats.org/presentationml/2006/ole">
            <p:oleObj spid="_x0000_s51201" r:id="rId6" imgW="4100320" imgH="723586" progId="Equation.DSMT4">
              <p:embed/>
            </p:oleObj>
          </a:graphicData>
        </a:graphic>
      </p:graphicFrame>
      <p:sp>
        <p:nvSpPr>
          <p:cNvPr id="26636" name="Rectangle 11"/>
          <p:cNvSpPr/>
          <p:nvPr/>
        </p:nvSpPr>
        <p:spPr>
          <a:xfrm>
            <a:off x="0" y="723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p:cNvSpPr>
            <a:spLocks noGrp="1"/>
          </p:cNvSpPr>
          <p:nvPr>
            <p:ph idx="1"/>
          </p:nvPr>
        </p:nvSpPr>
        <p:spPr>
          <a:ln/>
        </p:spPr>
        <p:txBody>
          <a:bodyPr vert="horz" wrap="square" lIns="91440" tIns="45720" rIns="91440" bIns="45720" anchor="t" anchorCtr="0"/>
          <a:lstStyle/>
          <a:p>
            <a:pPr>
              <a:buNone/>
            </a:pPr>
            <a:endParaRPr lang="en-US" altLang="zh-CN" dirty="0"/>
          </a:p>
          <a:p>
            <a:pPr>
              <a:buNone/>
            </a:pPr>
            <a:endParaRPr lang="en-US" altLang="zh-CN" dirty="0"/>
          </a:p>
          <a:p>
            <a:pPr>
              <a:buNone/>
            </a:pPr>
            <a:endParaRPr lang="en-US" altLang="zh-CN" dirty="0"/>
          </a:p>
          <a:p>
            <a:pPr>
              <a:buNone/>
            </a:pPr>
            <a:endParaRPr lang="en-US" altLang="zh-CN" dirty="0"/>
          </a:p>
          <a:p>
            <a:pPr>
              <a:buNone/>
            </a:pPr>
            <a:endParaRPr lang="en-US" altLang="zh-CN" dirty="0"/>
          </a:p>
          <a:p>
            <a:pPr>
              <a:lnSpc>
                <a:spcPct val="150000"/>
              </a:lnSpc>
              <a:buNone/>
            </a:pPr>
            <a:r>
              <a:rPr lang="zh-CN" altLang="en-US" sz="2400" dirty="0"/>
              <a:t>     由例</a:t>
            </a:r>
            <a:r>
              <a:rPr lang="en-US" altLang="zh-CN" sz="2400" dirty="0"/>
              <a:t>9-5</a:t>
            </a:r>
            <a:r>
              <a:rPr lang="zh-CN" altLang="en-US" sz="2400" dirty="0"/>
              <a:t>的设计过程可知，采样间隔</a:t>
            </a:r>
            <a:r>
              <a:rPr lang="en-US" altLang="zh-CN" sz="2400" dirty="0"/>
              <a:t>Ts </a:t>
            </a:r>
            <a:r>
              <a:rPr lang="zh-CN" altLang="en-US" sz="2400" dirty="0"/>
              <a:t>在设计过程中将被抵消，即</a:t>
            </a:r>
            <a:r>
              <a:rPr lang="en-US" altLang="zh-CN" sz="2400" dirty="0"/>
              <a:t> </a:t>
            </a:r>
            <a:r>
              <a:rPr lang="zh-CN" altLang="en-US" sz="2400" dirty="0"/>
              <a:t>对最终的设计结果没有影响。设计得到的巴特沃斯数字低通滤波器的幅频响应如图</a:t>
            </a:r>
            <a:r>
              <a:rPr lang="en-US" altLang="zh-CN" sz="2400" dirty="0"/>
              <a:t>9-20</a:t>
            </a:r>
            <a:r>
              <a:rPr lang="zh-CN" altLang="en-US" sz="2400" dirty="0"/>
              <a:t>所示。</a:t>
            </a:r>
          </a:p>
        </p:txBody>
      </p:sp>
      <p:sp>
        <p:nvSpPr>
          <p:cNvPr id="2765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7650" name="Object 1"/>
          <p:cNvGraphicFramePr>
            <a:graphicFrameLocks/>
          </p:cNvGraphicFramePr>
          <p:nvPr/>
        </p:nvGraphicFramePr>
        <p:xfrm>
          <a:off x="1143000" y="214313"/>
          <a:ext cx="7000875" cy="4000500"/>
        </p:xfrm>
        <a:graphic>
          <a:graphicData uri="http://schemas.openxmlformats.org/presentationml/2006/ole">
            <p:oleObj spid="_x0000_s52225" r:id="rId3" imgW="10713366" imgH="8046343" progId="Visio.Drawing.15">
              <p:embed/>
            </p:oleObj>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内容占位符 2"/>
          <p:cNvSpPr>
            <a:spLocks noGrp="1"/>
          </p:cNvSpPr>
          <p:nvPr>
            <p:ph idx="1"/>
          </p:nvPr>
        </p:nvSpPr>
        <p:spPr>
          <a:xfrm>
            <a:off x="142875" y="214313"/>
            <a:ext cx="8643938" cy="6357937"/>
          </a:xfrm>
          <a:ln/>
        </p:spPr>
        <p:txBody>
          <a:bodyPr vert="horz" wrap="square" lIns="91440" tIns="45720" rIns="91440" bIns="45720" anchor="t" anchorCtr="0"/>
          <a:lstStyle/>
          <a:p>
            <a:pPr>
              <a:lnSpc>
                <a:spcPct val="150000"/>
              </a:lnSpc>
              <a:buNone/>
            </a:pPr>
            <a:r>
              <a:rPr lang="zh-CN" altLang="en-US" sz="2400" b="1" dirty="0">
                <a:solidFill>
                  <a:srgbClr val="FF0000"/>
                </a:solidFill>
              </a:rPr>
              <a:t>例</a:t>
            </a:r>
            <a:r>
              <a:rPr lang="en-US" altLang="zh-CN" sz="2400" b="1" dirty="0">
                <a:solidFill>
                  <a:srgbClr val="FF0000"/>
                </a:solidFill>
              </a:rPr>
              <a:t> </a:t>
            </a:r>
            <a:r>
              <a:rPr lang="en-US" altLang="zh-CN" sz="2400" b="1" dirty="0"/>
              <a:t>    </a:t>
            </a:r>
            <a:r>
              <a:rPr lang="zh-CN" altLang="en-US" sz="2400" dirty="0"/>
              <a:t>利用双线性变换法设计一个满足下列技术指标的巴特</a:t>
            </a:r>
            <a:endParaRPr lang="en-US" altLang="zh-CN" sz="2400" dirty="0"/>
          </a:p>
          <a:p>
            <a:pPr>
              <a:lnSpc>
                <a:spcPct val="150000"/>
              </a:lnSpc>
              <a:buNone/>
            </a:pPr>
            <a:r>
              <a:rPr lang="zh-CN" altLang="en-US" sz="2400" dirty="0"/>
              <a:t>沃斯低通数字滤波器，采样频率为</a:t>
            </a:r>
            <a:r>
              <a:rPr lang="en-US" altLang="zh-CN" sz="2400" dirty="0"/>
              <a:t>8000Hz</a:t>
            </a:r>
            <a:r>
              <a:rPr lang="zh-CN" altLang="en-US" sz="2400" dirty="0"/>
              <a:t>。</a:t>
            </a:r>
            <a:endParaRPr lang="en-US" altLang="zh-CN" sz="2400" dirty="0"/>
          </a:p>
          <a:p>
            <a:pPr>
              <a:lnSpc>
                <a:spcPct val="150000"/>
              </a:lnSpc>
              <a:buNone/>
            </a:pPr>
            <a:endParaRPr lang="en-US" altLang="zh-CN" sz="2400" dirty="0"/>
          </a:p>
          <a:p>
            <a:pPr>
              <a:lnSpc>
                <a:spcPct val="150000"/>
              </a:lnSpc>
              <a:buNone/>
            </a:pPr>
            <a:r>
              <a:rPr lang="zh-CN" altLang="en-US" sz="2400" dirty="0"/>
              <a:t>解</a:t>
            </a:r>
            <a:r>
              <a:rPr lang="zh-CN" altLang="en-US" sz="2400" dirty="0">
                <a:sym typeface="Wingdings" panose="05000000000000000000" pitchFamily="2" charset="2"/>
              </a:rPr>
              <a:t>：（</a:t>
            </a:r>
            <a:r>
              <a:rPr lang="en-US" altLang="zh-CN" sz="2400" dirty="0">
                <a:sym typeface="Wingdings" panose="05000000000000000000" pitchFamily="2" charset="2"/>
              </a:rPr>
              <a:t>1</a:t>
            </a:r>
            <a:r>
              <a:rPr lang="zh-CN" altLang="en-US" sz="2400" dirty="0">
                <a:sym typeface="Wingdings" panose="05000000000000000000" pitchFamily="2" charset="2"/>
              </a:rPr>
              <a:t>）</a:t>
            </a:r>
            <a:r>
              <a:rPr lang="zh-CN" altLang="en-US" sz="2400" dirty="0"/>
              <a:t>将数字低通滤波器的频率技术指标转换为模拟低通滤波器的频率技术指标：</a:t>
            </a:r>
            <a:endParaRPr lang="en-US" altLang="zh-CN" sz="2400" dirty="0"/>
          </a:p>
          <a:p>
            <a:pPr>
              <a:lnSpc>
                <a:spcPct val="150000"/>
              </a:lnSpc>
              <a:buNone/>
            </a:pPr>
            <a:endParaRPr lang="en-US" altLang="zh-CN" sz="2400" dirty="0"/>
          </a:p>
          <a:p>
            <a:pPr>
              <a:lnSpc>
                <a:spcPct val="150000"/>
              </a:lnSpc>
              <a:buNone/>
            </a:pPr>
            <a:r>
              <a:rPr lang="en-US" altLang="zh-CN" sz="2400" dirty="0"/>
              <a:t>        </a:t>
            </a:r>
            <a:r>
              <a:rPr lang="zh-CN" altLang="en-US" sz="2400" dirty="0"/>
              <a:t>（</a:t>
            </a:r>
            <a:r>
              <a:rPr lang="en-US" altLang="zh-CN" sz="2400" dirty="0"/>
              <a:t>2</a:t>
            </a:r>
            <a:r>
              <a:rPr lang="zh-CN" altLang="en-US" sz="2400" dirty="0"/>
              <a:t>）设计满足技术指标要求的巴特沃斯模拟低通滤波器</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en-US" altLang="zh-CN" sz="2400" dirty="0"/>
              <a:t>              </a:t>
            </a:r>
            <a:r>
              <a:rPr lang="zh-CN" altLang="en-US" sz="2400" dirty="0"/>
              <a:t>取</a:t>
            </a:r>
            <a:r>
              <a:rPr lang="en-US" altLang="zh-CN" sz="2400" dirty="0"/>
              <a:t>N=11</a:t>
            </a:r>
          </a:p>
          <a:p>
            <a:pPr>
              <a:lnSpc>
                <a:spcPct val="150000"/>
              </a:lnSpc>
              <a:buNone/>
            </a:pPr>
            <a:endParaRPr lang="zh-CN" altLang="en-US" sz="2400" dirty="0"/>
          </a:p>
        </p:txBody>
      </p:sp>
      <p:sp>
        <p:nvSpPr>
          <p:cNvPr id="2867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8679" name="Rectangle 3"/>
          <p:cNvSpPr/>
          <p:nvPr/>
        </p:nvSpPr>
        <p:spPr>
          <a:xfrm>
            <a:off x="0" y="2000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868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8674" name="Object 3"/>
          <p:cNvGraphicFramePr>
            <a:graphicFrameLocks/>
          </p:cNvGraphicFramePr>
          <p:nvPr/>
        </p:nvGraphicFramePr>
        <p:xfrm>
          <a:off x="1541463" y="3178175"/>
          <a:ext cx="6132512" cy="650875"/>
        </p:xfrm>
        <a:graphic>
          <a:graphicData uri="http://schemas.openxmlformats.org/presentationml/2006/ole">
            <p:oleObj spid="_x0000_s53251" r:id="rId3" imgW="3857452" imgH="355292" progId="Equation.DSMT4">
              <p:embed/>
            </p:oleObj>
          </a:graphicData>
        </a:graphic>
      </p:graphicFrame>
      <p:sp>
        <p:nvSpPr>
          <p:cNvPr id="28681"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8682"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8675" name="Object 4"/>
          <p:cNvGraphicFramePr>
            <a:graphicFrameLocks/>
          </p:cNvGraphicFramePr>
          <p:nvPr/>
        </p:nvGraphicFramePr>
        <p:xfrm>
          <a:off x="3384550" y="4643438"/>
          <a:ext cx="2320925" cy="1285875"/>
        </p:xfrm>
        <a:graphic>
          <a:graphicData uri="http://schemas.openxmlformats.org/presentationml/2006/ole">
            <p:oleObj spid="_x0000_s53250" r:id="rId4" imgW="1371005" imgH="761669" progId="Equation.DSMT4">
              <p:embed/>
            </p:oleObj>
          </a:graphicData>
        </a:graphic>
      </p:graphicFrame>
      <p:sp>
        <p:nvSpPr>
          <p:cNvPr id="28683" name="Rectangle 9"/>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8676" name="Object 5"/>
          <p:cNvGraphicFramePr>
            <a:graphicFrameLocks/>
          </p:cNvGraphicFramePr>
          <p:nvPr/>
        </p:nvGraphicFramePr>
        <p:xfrm>
          <a:off x="1008063" y="1571625"/>
          <a:ext cx="7135812" cy="428625"/>
        </p:xfrm>
        <a:graphic>
          <a:graphicData uri="http://schemas.openxmlformats.org/presentationml/2006/ole">
            <p:oleObj spid="_x0000_s53249" r:id="rId5" imgW="3324514" imgH="203024" progId="Equation.DSMT4">
              <p:embed/>
            </p:oleObj>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内容占位符 2"/>
          <p:cNvSpPr>
            <a:spLocks noGrp="1"/>
          </p:cNvSpPr>
          <p:nvPr>
            <p:ph idx="1"/>
          </p:nvPr>
        </p:nvSpPr>
        <p:spPr>
          <a:xfrm>
            <a:off x="500063" y="1285875"/>
            <a:ext cx="8229600" cy="4525963"/>
          </a:xfrm>
          <a:ln/>
        </p:spPr>
        <p:txBody>
          <a:bodyPr vert="horz" wrap="square" lIns="91440" tIns="45720" rIns="91440" bIns="45720" anchor="t" anchorCtr="0"/>
          <a:lstStyle/>
          <a:p>
            <a:pPr>
              <a:lnSpc>
                <a:spcPct val="150000"/>
              </a:lnSpc>
              <a:buNone/>
            </a:pPr>
            <a:r>
              <a:rPr lang="zh-CN" altLang="en-US" sz="2400" dirty="0"/>
              <a:t>高阶滤波器，求取其传递函数困难，其幅频响应表达式形式</a:t>
            </a:r>
            <a:endParaRPr lang="en-US" altLang="zh-CN" sz="2400" dirty="0"/>
          </a:p>
          <a:p>
            <a:pPr>
              <a:lnSpc>
                <a:spcPct val="150000"/>
              </a:lnSpc>
              <a:buNone/>
            </a:pPr>
            <a:r>
              <a:rPr lang="zh-CN" altLang="en-US" sz="2400" dirty="0"/>
              <a:t>简单，为：</a:t>
            </a:r>
            <a:endParaRPr lang="en-US" altLang="zh-CN" sz="2400" dirty="0"/>
          </a:p>
          <a:p>
            <a:pPr>
              <a:buNone/>
            </a:pPr>
            <a:endParaRPr lang="en-US" altLang="zh-CN" sz="2400" dirty="0"/>
          </a:p>
          <a:p>
            <a:pPr>
              <a:buNone/>
            </a:pPr>
            <a:endParaRPr lang="en-US" altLang="zh-CN" sz="2400" dirty="0"/>
          </a:p>
          <a:p>
            <a:pPr>
              <a:buNone/>
            </a:pPr>
            <a:r>
              <a:rPr lang="zh-CN" altLang="en-US" sz="2400" dirty="0"/>
              <a:t>（</a:t>
            </a:r>
            <a:r>
              <a:rPr lang="en-US" altLang="zh-CN" sz="2400" dirty="0"/>
              <a:t>3</a:t>
            </a:r>
            <a:r>
              <a:rPr lang="zh-CN" altLang="en-US" sz="2400" dirty="0"/>
              <a:t>）利用                           求出数字低通滤波器的幅频响应</a:t>
            </a:r>
            <a:endParaRPr lang="en-US" altLang="zh-CN" sz="2400" dirty="0"/>
          </a:p>
          <a:p>
            <a:pPr>
              <a:buNone/>
            </a:pPr>
            <a:endParaRPr lang="zh-CN" altLang="en-US" dirty="0"/>
          </a:p>
        </p:txBody>
      </p:sp>
      <p:sp>
        <p:nvSpPr>
          <p:cNvPr id="2970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9698" name="Object 2"/>
          <p:cNvGraphicFramePr>
            <a:graphicFrameLocks/>
          </p:cNvGraphicFramePr>
          <p:nvPr/>
        </p:nvGraphicFramePr>
        <p:xfrm>
          <a:off x="2190750" y="285750"/>
          <a:ext cx="3263900" cy="857250"/>
        </p:xfrm>
        <a:graphic>
          <a:graphicData uri="http://schemas.openxmlformats.org/presentationml/2006/ole">
            <p:oleObj spid="_x0000_s54276" r:id="rId3" imgW="1816100" imgH="469900" progId="Equation.DSMT4">
              <p:embed/>
            </p:oleObj>
          </a:graphicData>
        </a:graphic>
      </p:graphicFrame>
      <p:sp>
        <p:nvSpPr>
          <p:cNvPr id="29704" name="Rectangle 3"/>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5"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6"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7"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8" name="Rectangle 11"/>
          <p:cNvSpPr/>
          <p:nvPr/>
        </p:nvSpPr>
        <p:spPr>
          <a:xfrm>
            <a:off x="0" y="723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09"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9699" name="Object 6"/>
          <p:cNvGraphicFramePr>
            <a:graphicFrameLocks/>
          </p:cNvGraphicFramePr>
          <p:nvPr/>
        </p:nvGraphicFramePr>
        <p:xfrm>
          <a:off x="1987550" y="2357438"/>
          <a:ext cx="4452938" cy="785812"/>
        </p:xfrm>
        <a:graphic>
          <a:graphicData uri="http://schemas.openxmlformats.org/presentationml/2006/ole">
            <p:oleObj spid="_x0000_s54275" r:id="rId4" imgW="2374900" imgH="419100" progId="Equation.DSMT4">
              <p:embed/>
            </p:oleObj>
          </a:graphicData>
        </a:graphic>
      </p:graphicFrame>
      <p:sp>
        <p:nvSpPr>
          <p:cNvPr id="29710" name="Rectangle 8"/>
          <p:cNvSpPr/>
          <p:nvPr/>
        </p:nvSpPr>
        <p:spPr>
          <a:xfrm>
            <a:off x="0" y="419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29711"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9700" name="Object 9"/>
          <p:cNvGraphicFramePr>
            <a:graphicFrameLocks/>
          </p:cNvGraphicFramePr>
          <p:nvPr/>
        </p:nvGraphicFramePr>
        <p:xfrm>
          <a:off x="2357438" y="4273550"/>
          <a:ext cx="5099050" cy="1809750"/>
        </p:xfrm>
        <a:graphic>
          <a:graphicData uri="http://schemas.openxmlformats.org/presentationml/2006/ole">
            <p:oleObj spid="_x0000_s54274" r:id="rId5" imgW="3490985" imgH="1231366" progId="Equation.DSMT4">
              <p:embed/>
            </p:oleObj>
          </a:graphicData>
        </a:graphic>
      </p:graphicFrame>
      <p:sp>
        <p:nvSpPr>
          <p:cNvPr id="29712" name="Rectangle 11"/>
          <p:cNvSpPr/>
          <p:nvPr/>
        </p:nvSpPr>
        <p:spPr>
          <a:xfrm>
            <a:off x="0" y="13525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9701" name="Object 1"/>
          <p:cNvGraphicFramePr>
            <a:graphicFrameLocks/>
          </p:cNvGraphicFramePr>
          <p:nvPr/>
        </p:nvGraphicFramePr>
        <p:xfrm>
          <a:off x="2071688" y="3357563"/>
          <a:ext cx="2185987" cy="571500"/>
        </p:xfrm>
        <a:graphic>
          <a:graphicData uri="http://schemas.openxmlformats.org/presentationml/2006/ole">
            <p:oleObj spid="_x0000_s54273" r:id="rId6" imgW="1459866" imgH="380835" progId="Equation.DSMT4">
              <p:embed/>
            </p:oleObj>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928688"/>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课堂练习</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、滤波器要求满足以下要求：低通、通带边缘频率</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1.8kHz</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、阻带边缘频率</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2.3kHz</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、通带波纹</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0.292</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、阻带波纹</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0.00631</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，采样频率</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8kHz</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，分别设计：</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1</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FIR</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滤波器</a:t>
            </a:r>
            <a:endParaRPr kumimoji="0" lang="en-US" altLang="zh-CN" sz="28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2</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）巴特沃斯</a:t>
            </a:r>
            <a:r>
              <a:rPr kumimoji="0" lang="en-US" altLang="zh-CN" sz="2800" b="0" i="0" u="none" strike="noStrike" kern="1200" cap="none" spc="0" normalizeH="0" baseline="0" noProof="0" dirty="0" smtClean="0">
                <a:ln>
                  <a:noFill/>
                </a:ln>
                <a:solidFill>
                  <a:schemeClr val="tx1"/>
                </a:solidFill>
                <a:effectLst/>
                <a:uLnTx/>
                <a:uFillTx/>
                <a:latin typeface="+mn-ea"/>
                <a:ea typeface="+mn-ea"/>
                <a:cs typeface="+mn-cs"/>
              </a:rPr>
              <a:t>IIR</a:t>
            </a:r>
            <a:r>
              <a:rPr kumimoji="0" lang="zh-CN" altLang="en-US" sz="2800" b="0" i="0" u="none" strike="noStrike" kern="1200" cap="none" spc="0" normalizeH="0" baseline="0" noProof="0" dirty="0" smtClean="0">
                <a:ln>
                  <a:noFill/>
                </a:ln>
                <a:solidFill>
                  <a:schemeClr val="tx1"/>
                </a:solidFill>
                <a:effectLst/>
                <a:uLnTx/>
                <a:uFillTx/>
                <a:latin typeface="+mn-ea"/>
                <a:ea typeface="+mn-ea"/>
                <a:cs typeface="+mn-cs"/>
              </a:rPr>
              <a:t>滤波器</a:t>
            </a:r>
            <a:endParaRPr kumimoji="0" lang="zh-CN" altLang="en-US" sz="2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内容占位符 2"/>
          <p:cNvSpPr>
            <a:spLocks noGrp="1"/>
          </p:cNvSpPr>
          <p:nvPr>
            <p:ph idx="1"/>
          </p:nvPr>
        </p:nvSpPr>
        <p:spPr>
          <a:xfrm>
            <a:off x="0" y="500063"/>
            <a:ext cx="8858250" cy="4525962"/>
          </a:xfrm>
          <a:ln/>
        </p:spPr>
        <p:txBody>
          <a:bodyPr vert="horz" wrap="square" lIns="91440" tIns="45720" rIns="91440" bIns="45720" anchor="t" anchorCtr="0"/>
          <a:lstStyle/>
          <a:p>
            <a:pPr>
              <a:lnSpc>
                <a:spcPct val="150000"/>
              </a:lnSpc>
              <a:buNone/>
            </a:pPr>
            <a:r>
              <a:rPr lang="zh-CN" altLang="en-US" sz="2400" dirty="0">
                <a:latin typeface="黑体" panose="02010609060101010101" pitchFamily="49" charset="-122"/>
              </a:rPr>
              <a:t>解</a:t>
            </a:r>
            <a:r>
              <a:rPr lang="zh-CN" altLang="en-US" sz="2400" dirty="0">
                <a:latin typeface="黑体" panose="02010609060101010101" pitchFamily="49" charset="-122"/>
                <a:sym typeface="Wingdings" panose="05000000000000000000" pitchFamily="2" charset="2"/>
              </a:rPr>
              <a:t>：（</a:t>
            </a:r>
            <a:r>
              <a:rPr lang="en-US" altLang="zh-CN" sz="2400" dirty="0">
                <a:latin typeface="黑体" panose="02010609060101010101" pitchFamily="49" charset="-122"/>
                <a:sym typeface="Wingdings" panose="05000000000000000000" pitchFamily="2" charset="2"/>
              </a:rPr>
              <a:t>1</a:t>
            </a:r>
            <a:r>
              <a:rPr lang="zh-CN" altLang="en-US" sz="2400" dirty="0">
                <a:latin typeface="黑体" panose="02010609060101010101" pitchFamily="49" charset="-122"/>
                <a:sym typeface="Wingdings" panose="05000000000000000000" pitchFamily="2" charset="2"/>
              </a:rPr>
              <a:t>）</a:t>
            </a:r>
            <a:r>
              <a:rPr lang="en-US" altLang="zh-CN" sz="2400" dirty="0">
                <a:latin typeface="黑体" panose="02010609060101010101" pitchFamily="49" charset="-122"/>
                <a:sym typeface="Wingdings" panose="05000000000000000000" pitchFamily="2" charset="2"/>
              </a:rPr>
              <a:t>FIR</a:t>
            </a:r>
            <a:r>
              <a:rPr lang="zh-CN" altLang="en-US" sz="2400" dirty="0">
                <a:latin typeface="黑体" panose="02010609060101010101" pitchFamily="49" charset="-122"/>
                <a:sym typeface="Wingdings" panose="05000000000000000000" pitchFamily="2" charset="2"/>
              </a:rPr>
              <a:t>低通滤波器</a:t>
            </a:r>
            <a:endParaRPr lang="en-US" altLang="zh-CN" sz="2400" dirty="0">
              <a:latin typeface="黑体" panose="02010609060101010101" pitchFamily="49" charset="-122"/>
              <a:sym typeface="Wingdings" panose="05000000000000000000" pitchFamily="2" charset="2"/>
            </a:endParaRPr>
          </a:p>
          <a:p>
            <a:pPr>
              <a:lnSpc>
                <a:spcPct val="150000"/>
              </a:lnSpc>
              <a:buNone/>
            </a:pPr>
            <a:r>
              <a:rPr lang="en-US" altLang="zh-CN" sz="2400" dirty="0">
                <a:latin typeface="黑体" panose="02010609060101010101" pitchFamily="49" charset="-122"/>
                <a:sym typeface="Wingdings" panose="05000000000000000000" pitchFamily="2" charset="2"/>
              </a:rPr>
              <a:t>   </a:t>
            </a:r>
            <a:r>
              <a:rPr lang="zh-CN" altLang="en-US" sz="2400" dirty="0">
                <a:latin typeface="黑体" panose="02010609060101010101" pitchFamily="49" charset="-122"/>
              </a:rPr>
              <a:t>该滤波器的过渡带宽度</a:t>
            </a:r>
            <a:r>
              <a:rPr lang="en-US" altLang="zh-CN" sz="2400" dirty="0">
                <a:latin typeface="黑体" panose="02010609060101010101" pitchFamily="49" charset="-122"/>
              </a:rPr>
              <a:t> =2.3k-1.8k=500Hz </a:t>
            </a:r>
            <a:endParaRPr lang="zh-CN" altLang="en-US"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a:t>
            </a:r>
            <a:r>
              <a:rPr lang="en-US" altLang="zh-CN" sz="2400" dirty="0">
                <a:latin typeface="黑体" panose="02010609060101010101" pitchFamily="49" charset="-122"/>
              </a:rPr>
              <a:t>1</a:t>
            </a:r>
            <a:r>
              <a:rPr lang="zh-CN" altLang="en-US" sz="2400" dirty="0">
                <a:latin typeface="黑体" panose="02010609060101010101" pitchFamily="49" charset="-122"/>
              </a:rPr>
              <a:t>）按照下式选择滤波器通带边缘频率：</a:t>
            </a: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endParaRPr lang="en-US" altLang="zh-CN" sz="2400" dirty="0">
              <a:latin typeface="黑体" panose="02010609060101010101" pitchFamily="49" charset="-122"/>
            </a:endParaRPr>
          </a:p>
          <a:p>
            <a:pPr>
              <a:lnSpc>
                <a:spcPct val="150000"/>
              </a:lnSpc>
              <a:buNone/>
            </a:pPr>
            <a:r>
              <a:rPr lang="en-US" altLang="zh-CN" sz="2400" dirty="0">
                <a:latin typeface="黑体" panose="02010609060101010101" pitchFamily="49" charset="-122"/>
              </a:rPr>
              <a:t> </a:t>
            </a:r>
            <a:r>
              <a:rPr lang="zh-CN" altLang="en-US" sz="2400" dirty="0">
                <a:latin typeface="黑体" panose="02010609060101010101" pitchFamily="49" charset="-122"/>
              </a:rPr>
              <a:t>（</a:t>
            </a:r>
            <a:r>
              <a:rPr lang="en-US" altLang="zh-CN" sz="2400" dirty="0">
                <a:latin typeface="黑体" panose="02010609060101010101" pitchFamily="49" charset="-122"/>
              </a:rPr>
              <a:t>2</a:t>
            </a:r>
            <a:r>
              <a:rPr lang="zh-CN" altLang="en-US" sz="2400" dirty="0">
                <a:latin typeface="黑体" panose="02010609060101010101" pitchFamily="49" charset="-122"/>
              </a:rPr>
              <a:t>）</a:t>
            </a:r>
            <a:r>
              <a:rPr lang="zh-CN" altLang="en-US" sz="2400" dirty="0"/>
              <a:t>计算</a:t>
            </a:r>
            <a:r>
              <a:rPr lang="en-US" altLang="zh-CN" sz="2400" dirty="0"/>
              <a:t> </a:t>
            </a:r>
          </a:p>
          <a:p>
            <a:pPr>
              <a:lnSpc>
                <a:spcPct val="150000"/>
              </a:lnSpc>
              <a:buNone/>
            </a:pPr>
            <a:r>
              <a:rPr lang="zh-CN" altLang="en-US" sz="2400" dirty="0"/>
              <a:t>           并得到理想低通滤波器的脉冲</a:t>
            </a:r>
            <a:r>
              <a:rPr lang="en-US" altLang="zh-CN" sz="2400" dirty="0"/>
              <a:t> </a:t>
            </a:r>
            <a:endParaRPr lang="zh-CN" altLang="en-US" sz="2400" dirty="0">
              <a:latin typeface="黑体" panose="02010609060101010101" pitchFamily="49" charset="-122"/>
            </a:endParaRPr>
          </a:p>
          <a:p>
            <a:pPr>
              <a:buNone/>
            </a:pPr>
            <a:endParaRPr lang="zh-CN" altLang="en-US" dirty="0"/>
          </a:p>
        </p:txBody>
      </p:sp>
      <p:sp>
        <p:nvSpPr>
          <p:cNvPr id="30726" name="Rectangle 2"/>
          <p:cNvSpPr/>
          <p:nvPr/>
        </p:nvSpPr>
        <p:spPr>
          <a:xfrm>
            <a:off x="0" y="0"/>
            <a:ext cx="9144000" cy="45720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0722" name="Object 1"/>
          <p:cNvGraphicFramePr>
            <a:graphicFrameLocks/>
          </p:cNvGraphicFramePr>
          <p:nvPr/>
        </p:nvGraphicFramePr>
        <p:xfrm>
          <a:off x="1658938" y="2571750"/>
          <a:ext cx="4054475" cy="714375"/>
        </p:xfrm>
        <a:graphic>
          <a:graphicData uri="http://schemas.openxmlformats.org/presentationml/2006/ole">
            <p:oleObj spid="_x0000_s55299" r:id="rId3" imgW="2017549" imgH="355292" progId="Equation.DSMT4">
              <p:embed/>
            </p:oleObj>
          </a:graphicData>
        </a:graphic>
      </p:graphicFrame>
      <p:sp>
        <p:nvSpPr>
          <p:cNvPr id="3072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0723" name="Object 3"/>
          <p:cNvGraphicFramePr>
            <a:graphicFrameLocks/>
          </p:cNvGraphicFramePr>
          <p:nvPr/>
        </p:nvGraphicFramePr>
        <p:xfrm>
          <a:off x="1811338" y="3500438"/>
          <a:ext cx="3659187" cy="642937"/>
        </p:xfrm>
        <a:graphic>
          <a:graphicData uri="http://schemas.openxmlformats.org/presentationml/2006/ole">
            <p:oleObj spid="_x0000_s55298" r:id="rId4" imgW="2170758" imgH="380835" progId="Equation.DSMT4">
              <p:embed/>
            </p:oleObj>
          </a:graphicData>
        </a:graphic>
      </p:graphicFrame>
      <p:sp>
        <p:nvSpPr>
          <p:cNvPr id="30728"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0724" name="Object 5"/>
          <p:cNvGraphicFramePr>
            <a:graphicFrameLocks/>
          </p:cNvGraphicFramePr>
          <p:nvPr/>
        </p:nvGraphicFramePr>
        <p:xfrm>
          <a:off x="2003425" y="5000625"/>
          <a:ext cx="3906838" cy="785813"/>
        </p:xfrm>
        <a:graphic>
          <a:graphicData uri="http://schemas.openxmlformats.org/presentationml/2006/ole">
            <p:oleObj spid="_x0000_s55297" r:id="rId5" imgW="1751080" imgH="355292" progId="Equation.DSMT4">
              <p:embed/>
            </p:oleObj>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357188"/>
            <a:ext cx="8715375" cy="6000750"/>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）选择窗函数。</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由于阻带衰减</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查表</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8-1</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可知可选择汉宁窗，用表中</a:t>
            </a:r>
            <a:r>
              <a:rPr kumimoji="0" lang="en-US" sz="2400" b="0" i="0" u="none" strike="noStrike" kern="1200" cap="none" spc="0" normalizeH="0" baseline="0" noProof="0" dirty="0" smtClean="0">
                <a:ln>
                  <a:noFill/>
                </a:ln>
                <a:solidFill>
                  <a:schemeClr val="tx1"/>
                </a:solidFill>
                <a:effectLst/>
                <a:uLnTx/>
                <a:uFillTx/>
                <a:latin typeface="+mn-ea"/>
                <a:ea typeface="+mn-ea"/>
                <a:cs typeface="+mn-cs"/>
              </a:rPr>
              <a:t>N</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的公式计算所需窗的长度</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选择</a:t>
            </a:r>
            <a:r>
              <a:rPr kumimoji="0" lang="zh-CN" altLang="en-US" sz="2400" b="0" i="0" u="none" strike="noStrike" kern="1200" cap="none" spc="0" normalizeH="0" baseline="0" noProof="0" dirty="0" smtClean="0">
                <a:ln>
                  <a:noFill/>
                </a:ln>
                <a:solidFill>
                  <a:srgbClr val="FF0000"/>
                </a:solidFill>
                <a:effectLst/>
                <a:uLnTx/>
                <a:uFillTx/>
                <a:latin typeface="+mn-lt"/>
                <a:ea typeface="黑体" panose="02010609060101010101" pitchFamily="49" charset="-122"/>
                <a:cs typeface="+mn-cs"/>
              </a:rPr>
              <a:t>奇数项</a:t>
            </a:r>
            <a:r>
              <a:rPr kumimoji="0" lang="en-US" altLang="zh-CN" sz="2400" b="0" i="0" u="none" strike="noStrike" kern="1200" cap="none" spc="0" normalizeH="0" baseline="0" noProof="0" dirty="0" smtClean="0">
                <a:ln>
                  <a:noFill/>
                </a:ln>
                <a:solidFill>
                  <a:srgbClr val="FF0000"/>
                </a:solidFill>
                <a:effectLst/>
                <a:uLnTx/>
                <a:uFillTx/>
                <a:latin typeface="+mn-lt"/>
                <a:ea typeface="黑体" panose="02010609060101010101" pitchFamily="49" charset="-122"/>
                <a:cs typeface="+mn-cs"/>
              </a:rPr>
              <a:t>N=55</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，窗函数为</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4</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）对于</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，计算有限脉冲响应</a:t>
            </a: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a:t>
            </a: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5</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）将脉冲响应右移</a:t>
            </a:r>
            <a:r>
              <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27</a:t>
            </a:r>
            <a:r>
              <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，使该滤波器为因果系统。</a:t>
            </a: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r>
              <a:rPr kumimoji="0" 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 </a:t>
            </a:r>
            <a:endParaRPr kumimoji="0" lang="zh-CN" altLang="en-US"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Tx/>
              <a:buNone/>
              <a:defRPr/>
            </a:pPr>
            <a:endParaRPr kumimoji="0" lang="zh-CN" altLang="en-US"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sp>
        <p:nvSpPr>
          <p:cNvPr id="3175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1746" name="Object 1"/>
          <p:cNvGraphicFramePr>
            <a:graphicFrameLocks/>
          </p:cNvGraphicFramePr>
          <p:nvPr/>
        </p:nvGraphicFramePr>
        <p:xfrm>
          <a:off x="2786063" y="2286000"/>
          <a:ext cx="3341687" cy="642938"/>
        </p:xfrm>
        <a:graphic>
          <a:graphicData uri="http://schemas.openxmlformats.org/presentationml/2006/ole">
            <p:oleObj spid="_x0000_s57350" r:id="rId3" imgW="1827214" imgH="355292" progId="Equation.DSMT4">
              <p:embed/>
            </p:oleObj>
          </a:graphicData>
        </a:graphic>
      </p:graphicFrame>
      <p:sp>
        <p:nvSpPr>
          <p:cNvPr id="31754"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1747" name="Object 3"/>
          <p:cNvGraphicFramePr>
            <a:graphicFrameLocks/>
          </p:cNvGraphicFramePr>
          <p:nvPr/>
        </p:nvGraphicFramePr>
        <p:xfrm>
          <a:off x="2559050" y="3429000"/>
          <a:ext cx="2608263" cy="714375"/>
        </p:xfrm>
        <a:graphic>
          <a:graphicData uri="http://schemas.openxmlformats.org/presentationml/2006/ole">
            <p:oleObj spid="_x0000_s57349" name="Equation" r:id="rId4" imgW="1358640" imgH="368280" progId="Equation.DSMT4">
              <p:embed/>
            </p:oleObj>
          </a:graphicData>
        </a:graphic>
      </p:graphicFrame>
      <p:sp>
        <p:nvSpPr>
          <p:cNvPr id="31755"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1748" name="Object 5"/>
          <p:cNvGraphicFramePr>
            <a:graphicFrameLocks/>
          </p:cNvGraphicFramePr>
          <p:nvPr/>
        </p:nvGraphicFramePr>
        <p:xfrm>
          <a:off x="6477000" y="3429000"/>
          <a:ext cx="1335088" cy="357188"/>
        </p:xfrm>
        <a:graphic>
          <a:graphicData uri="http://schemas.openxmlformats.org/presentationml/2006/ole">
            <p:oleObj spid="_x0000_s57348" r:id="rId5" imgW="672516" imgH="152268" progId="Equation.DSMT4">
              <p:embed/>
            </p:oleObj>
          </a:graphicData>
        </a:graphic>
      </p:graphicFrame>
      <p:sp>
        <p:nvSpPr>
          <p:cNvPr id="31756"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1749" name="Object 7"/>
          <p:cNvGraphicFramePr>
            <a:graphicFrameLocks/>
          </p:cNvGraphicFramePr>
          <p:nvPr/>
        </p:nvGraphicFramePr>
        <p:xfrm>
          <a:off x="1714500" y="4714875"/>
          <a:ext cx="2486025" cy="500063"/>
        </p:xfrm>
        <a:graphic>
          <a:graphicData uri="http://schemas.openxmlformats.org/presentationml/2006/ole">
            <p:oleObj spid="_x0000_s57347" r:id="rId6" imgW="1751080" imgH="355292" progId="Equation.DSMT4">
              <p:embed/>
            </p:oleObj>
          </a:graphicData>
        </a:graphic>
      </p:graphicFrame>
      <p:sp>
        <p:nvSpPr>
          <p:cNvPr id="31757"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1750" name="Object 9"/>
          <p:cNvGraphicFramePr>
            <a:graphicFrameLocks/>
          </p:cNvGraphicFramePr>
          <p:nvPr/>
        </p:nvGraphicFramePr>
        <p:xfrm>
          <a:off x="7215188" y="4857750"/>
          <a:ext cx="1589087" cy="357188"/>
        </p:xfrm>
        <a:graphic>
          <a:graphicData uri="http://schemas.openxmlformats.org/presentationml/2006/ole">
            <p:oleObj spid="_x0000_s57346" r:id="rId7" imgW="850531" imgH="190417" progId="Equation.DSMT4">
              <p:embed/>
            </p:oleObj>
          </a:graphicData>
        </a:graphic>
      </p:graphicFrame>
      <p:graphicFrame>
        <p:nvGraphicFramePr>
          <p:cNvPr id="31751" name="Object 7"/>
          <p:cNvGraphicFramePr>
            <a:graphicFrameLocks/>
          </p:cNvGraphicFramePr>
          <p:nvPr/>
        </p:nvGraphicFramePr>
        <p:xfrm>
          <a:off x="3071813" y="1071563"/>
          <a:ext cx="5764212" cy="428625"/>
        </p:xfrm>
        <a:graphic>
          <a:graphicData uri="http://schemas.openxmlformats.org/presentationml/2006/ole">
            <p:oleObj spid="_x0000_s57345" r:id="rId8" imgW="2551593" imgH="190417" progId="Equation.DSMT4">
              <p:embed/>
            </p:oleObj>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内容占位符 2"/>
          <p:cNvSpPr>
            <a:spLocks noGrp="1"/>
          </p:cNvSpPr>
          <p:nvPr>
            <p:ph idx="1"/>
          </p:nvPr>
        </p:nvSpPr>
        <p:spPr>
          <a:xfrm>
            <a:off x="142875" y="0"/>
            <a:ext cx="8643938" cy="6643688"/>
          </a:xfrm>
          <a:ln/>
        </p:spPr>
        <p:txBody>
          <a:bodyPr vert="horz" wrap="square" lIns="91440" tIns="45720" rIns="91440" bIns="45720" anchor="t" anchorCtr="0"/>
          <a:lstStyle/>
          <a:p>
            <a:pPr>
              <a:lnSpc>
                <a:spcPct val="150000"/>
              </a:lnSpc>
              <a:buNone/>
            </a:pPr>
            <a:r>
              <a:rPr lang="zh-CN" altLang="en-US" sz="2400" dirty="0">
                <a:sym typeface="Wingdings" panose="05000000000000000000" pitchFamily="2" charset="2"/>
              </a:rPr>
              <a:t>（</a:t>
            </a:r>
            <a:r>
              <a:rPr lang="en-US" altLang="zh-CN" sz="2400" dirty="0">
                <a:sym typeface="Wingdings" panose="05000000000000000000" pitchFamily="2" charset="2"/>
              </a:rPr>
              <a:t>2</a:t>
            </a:r>
            <a:r>
              <a:rPr lang="zh-CN" altLang="en-US" sz="2400" dirty="0">
                <a:sym typeface="Wingdings" panose="05000000000000000000" pitchFamily="2" charset="2"/>
              </a:rPr>
              <a:t>）巴特沃斯</a:t>
            </a:r>
            <a:r>
              <a:rPr lang="en-US" altLang="zh-CN" sz="2400" dirty="0">
                <a:sym typeface="Wingdings" panose="05000000000000000000" pitchFamily="2" charset="2"/>
              </a:rPr>
              <a:t>IIR</a:t>
            </a:r>
            <a:r>
              <a:rPr lang="zh-CN" altLang="en-US" sz="2400" dirty="0">
                <a:sym typeface="Wingdings" panose="05000000000000000000" pitchFamily="2" charset="2"/>
              </a:rPr>
              <a:t>低通滤波器</a:t>
            </a:r>
            <a:endParaRPr lang="en-US" altLang="zh-CN" sz="2400" dirty="0">
              <a:sym typeface="Wingdings" panose="05000000000000000000" pitchFamily="2" charset="2"/>
            </a:endParaRPr>
          </a:p>
          <a:p>
            <a:pPr>
              <a:lnSpc>
                <a:spcPct val="150000"/>
              </a:lnSpc>
              <a:buNone/>
            </a:pPr>
            <a:r>
              <a:rPr lang="en-US" altLang="zh-CN" sz="2400" dirty="0">
                <a:sym typeface="Wingdings" panose="05000000000000000000" pitchFamily="2" charset="2"/>
              </a:rPr>
              <a:t>      </a:t>
            </a:r>
            <a:r>
              <a:rPr lang="zh-CN" altLang="en-US" sz="2400" dirty="0"/>
              <a:t>将滤波器的技术指标进行转换：</a:t>
            </a:r>
            <a:endParaRPr lang="en-US" altLang="zh-CN" sz="2400" dirty="0"/>
          </a:p>
          <a:p>
            <a:pPr>
              <a:lnSpc>
                <a:spcPct val="150000"/>
              </a:lnSpc>
              <a:buNone/>
            </a:pPr>
            <a:endParaRPr lang="en-US" altLang="zh-CN" sz="2400" dirty="0"/>
          </a:p>
          <a:p>
            <a:pPr>
              <a:lnSpc>
                <a:spcPct val="150000"/>
              </a:lnSpc>
              <a:buNone/>
            </a:pPr>
            <a:r>
              <a:rPr lang="en-US" altLang="zh-CN" sz="2400" dirty="0"/>
              <a:t>        </a:t>
            </a: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a:t>
            </a:r>
            <a:r>
              <a:rPr lang="en-US" altLang="zh-CN" sz="2400" dirty="0"/>
              <a:t>2</a:t>
            </a:r>
            <a:r>
              <a:rPr lang="zh-CN" altLang="en-US" sz="2400" dirty="0"/>
              <a:t>）设计满足技术指标要求的巴特沃斯模拟低通滤波器</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取</a:t>
            </a:r>
            <a:r>
              <a:rPr lang="en-US" altLang="zh-CN" sz="2400" dirty="0"/>
              <a:t>N=13</a:t>
            </a: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zh-CN" altLang="en-US" sz="2400" dirty="0"/>
          </a:p>
        </p:txBody>
      </p:sp>
      <p:sp>
        <p:nvSpPr>
          <p:cNvPr id="3277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2777" name="Rectangle 3"/>
          <p:cNvSpPr/>
          <p:nvPr/>
        </p:nvSpPr>
        <p:spPr>
          <a:xfrm>
            <a:off x="0" y="2000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277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2770" name="Object 3"/>
          <p:cNvGraphicFramePr>
            <a:graphicFrameLocks/>
          </p:cNvGraphicFramePr>
          <p:nvPr/>
        </p:nvGraphicFramePr>
        <p:xfrm>
          <a:off x="1214438" y="2643188"/>
          <a:ext cx="6234112" cy="650875"/>
        </p:xfrm>
        <a:graphic>
          <a:graphicData uri="http://schemas.openxmlformats.org/presentationml/2006/ole">
            <p:oleObj spid="_x0000_s58373" r:id="rId3" imgW="3920896" imgH="355292" progId="Equation.DSMT4">
              <p:embed/>
            </p:oleObj>
          </a:graphicData>
        </a:graphic>
      </p:graphicFrame>
      <p:sp>
        <p:nvSpPr>
          <p:cNvPr id="32779"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2780"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2771" name="Object 4"/>
          <p:cNvGraphicFramePr>
            <a:graphicFrameLocks/>
          </p:cNvGraphicFramePr>
          <p:nvPr/>
        </p:nvGraphicFramePr>
        <p:xfrm>
          <a:off x="2928938" y="5000625"/>
          <a:ext cx="2320925" cy="1285875"/>
        </p:xfrm>
        <a:graphic>
          <a:graphicData uri="http://schemas.openxmlformats.org/presentationml/2006/ole">
            <p:oleObj spid="_x0000_s58372" r:id="rId4" imgW="1371005" imgH="761669" progId="Equation.DSMT4">
              <p:embed/>
            </p:oleObj>
          </a:graphicData>
        </a:graphic>
      </p:graphicFrame>
      <p:sp>
        <p:nvSpPr>
          <p:cNvPr id="32781" name="Rectangle 9"/>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2772" name="Object 5"/>
          <p:cNvGraphicFramePr>
            <a:graphicFrameLocks/>
          </p:cNvGraphicFramePr>
          <p:nvPr/>
        </p:nvGraphicFramePr>
        <p:xfrm>
          <a:off x="1285875" y="1214438"/>
          <a:ext cx="4000500" cy="1519237"/>
        </p:xfrm>
        <a:graphic>
          <a:graphicData uri="http://schemas.openxmlformats.org/presentationml/2006/ole">
            <p:oleObj spid="_x0000_s58371" r:id="rId5" imgW="2031118" imgH="774364" progId="Equation.DSMT4">
              <p:embed/>
            </p:oleObj>
          </a:graphicData>
        </a:graphic>
      </p:graphicFrame>
      <p:graphicFrame>
        <p:nvGraphicFramePr>
          <p:cNvPr id="32773" name="Object 6"/>
          <p:cNvGraphicFramePr>
            <a:graphicFrameLocks/>
          </p:cNvGraphicFramePr>
          <p:nvPr/>
        </p:nvGraphicFramePr>
        <p:xfrm>
          <a:off x="1214438" y="3429000"/>
          <a:ext cx="5357812" cy="392113"/>
        </p:xfrm>
        <a:graphic>
          <a:graphicData uri="http://schemas.openxmlformats.org/presentationml/2006/ole">
            <p:oleObj spid="_x0000_s58370" r:id="rId6" imgW="2766199" imgH="203024" progId="Equation.DSMT4">
              <p:embed/>
            </p:oleObj>
          </a:graphicData>
        </a:graphic>
      </p:graphicFrame>
      <p:graphicFrame>
        <p:nvGraphicFramePr>
          <p:cNvPr id="32774" name="Object 7"/>
          <p:cNvGraphicFramePr>
            <a:graphicFrameLocks/>
          </p:cNvGraphicFramePr>
          <p:nvPr/>
        </p:nvGraphicFramePr>
        <p:xfrm>
          <a:off x="1214438" y="3929063"/>
          <a:ext cx="5214937" cy="387350"/>
        </p:xfrm>
        <a:graphic>
          <a:graphicData uri="http://schemas.openxmlformats.org/presentationml/2006/ole">
            <p:oleObj spid="_x0000_s58369" r:id="rId7" imgW="2551593" imgH="190417" progId="Equation.DSMT4">
              <p:embed/>
            </p:oleObj>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p:cNvSpPr>
          <p:nvPr>
            <p:ph type="title"/>
          </p:nvPr>
        </p:nvSpPr>
        <p:spPr>
          <a:xfrm>
            <a:off x="428625" y="550863"/>
            <a:ext cx="8229600" cy="381000"/>
          </a:xfrm>
          <a:ln/>
        </p:spPr>
        <p:txBody>
          <a:bodyPr vert="horz" wrap="square" lIns="91440" tIns="45720" rIns="91440" bIns="45720" anchor="ctr" anchorCtr="0"/>
          <a:lstStyle/>
          <a:p>
            <a:r>
              <a:rPr lang="en-US" altLang="zh-CN" sz="2800" b="1" dirty="0">
                <a:solidFill>
                  <a:srgbClr val="FF0000"/>
                </a:solidFill>
                <a:latin typeface="Tahoma" panose="020B0604030504040204" pitchFamily="34" charset="0"/>
              </a:rPr>
              <a:t>9.1  IIR</a:t>
            </a:r>
            <a:r>
              <a:rPr lang="zh-CN" altLang="en-US" sz="2800" b="1" dirty="0">
                <a:solidFill>
                  <a:srgbClr val="FF0000"/>
                </a:solidFill>
                <a:latin typeface="Tahoma" panose="020B0604030504040204" pitchFamily="34" charset="0"/>
              </a:rPr>
              <a:t>滤波器的主要特征</a:t>
            </a:r>
          </a:p>
        </p:txBody>
      </p:sp>
      <p:sp>
        <p:nvSpPr>
          <p:cNvPr id="1029" name="Rectangle 3"/>
          <p:cNvSpPr>
            <a:spLocks noGrp="1"/>
          </p:cNvSpPr>
          <p:nvPr>
            <p:ph idx="1"/>
          </p:nvPr>
        </p:nvSpPr>
        <p:spPr>
          <a:xfrm>
            <a:off x="842963" y="1104900"/>
            <a:ext cx="7772400" cy="4800600"/>
          </a:xfrm>
          <a:ln/>
        </p:spPr>
        <p:txBody>
          <a:bodyPr vert="horz" wrap="square" lIns="91440" tIns="45720" rIns="91440" bIns="45720" anchor="t" anchorCtr="0"/>
          <a:lstStyle/>
          <a:p>
            <a:pPr>
              <a:lnSpc>
                <a:spcPct val="150000"/>
              </a:lnSpc>
              <a:buNone/>
            </a:pPr>
            <a:r>
              <a:rPr lang="en-US" altLang="zh-CN" sz="2400" dirty="0">
                <a:latin typeface="Tahoma" panose="020B0604030504040204" pitchFamily="34" charset="0"/>
              </a:rPr>
              <a:t>     </a:t>
            </a:r>
            <a:r>
              <a:rPr lang="zh-CN" altLang="en-US" sz="2400" dirty="0">
                <a:latin typeface="Tahoma" panose="020B0604030504040204" pitchFamily="34" charset="0"/>
              </a:rPr>
              <a:t>滤波器新的输出，和过去的输出及过去的输入和现在</a:t>
            </a:r>
          </a:p>
          <a:p>
            <a:pPr>
              <a:lnSpc>
                <a:spcPct val="150000"/>
              </a:lnSpc>
              <a:buNone/>
            </a:pPr>
            <a:r>
              <a:rPr lang="zh-CN" altLang="en-US" sz="2400" dirty="0">
                <a:latin typeface="Tahoma" panose="020B0604030504040204" pitchFamily="34" charset="0"/>
              </a:rPr>
              <a:t>输入有关。</a:t>
            </a:r>
            <a:endParaRPr lang="en-US" altLang="zh-CN" sz="2400" dirty="0">
              <a:latin typeface="Tahoma" panose="020B0604030504040204" pitchFamily="34" charset="0"/>
            </a:endParaRPr>
          </a:p>
          <a:p>
            <a:pPr>
              <a:lnSpc>
                <a:spcPct val="150000"/>
              </a:lnSpc>
              <a:buNone/>
            </a:pPr>
            <a:endParaRPr lang="zh-CN" altLang="en-US" sz="2400" dirty="0">
              <a:latin typeface="Tahoma" panose="020B0604030504040204" pitchFamily="34" charset="0"/>
            </a:endParaRPr>
          </a:p>
          <a:p>
            <a:pPr>
              <a:buNone/>
            </a:pPr>
            <a:endParaRPr lang="en-US" altLang="zh-CN" sz="2400" b="1" dirty="0">
              <a:latin typeface="Tahoma" panose="020B0604030504040204" pitchFamily="34" charset="0"/>
            </a:endParaRPr>
          </a:p>
        </p:txBody>
      </p:sp>
      <p:sp>
        <p:nvSpPr>
          <p:cNvPr id="1030" name="Text Box 4"/>
          <p:cNvSpPr txBox="1"/>
          <p:nvPr/>
        </p:nvSpPr>
        <p:spPr>
          <a:xfrm>
            <a:off x="1428750" y="2428875"/>
            <a:ext cx="6096000" cy="461963"/>
          </a:xfrm>
          <a:prstGeom prst="rect">
            <a:avLst/>
          </a:prstGeom>
          <a:noFill/>
          <a:ln w="9525">
            <a:noFill/>
          </a:ln>
        </p:spPr>
        <p:txBody>
          <a:bodyPr>
            <a:spAutoFit/>
          </a:bodyPr>
          <a:lstStyle/>
          <a:p>
            <a:pPr eaLnBrk="0" hangingPunct="0">
              <a:spcBef>
                <a:spcPct val="50000"/>
              </a:spcBef>
            </a:pPr>
            <a:r>
              <a:rPr lang="zh-CN" altLang="en-US" sz="2400" dirty="0">
                <a:latin typeface="黑体" panose="02010609060101010101" pitchFamily="49" charset="-122"/>
              </a:rPr>
              <a:t>差分方程</a:t>
            </a:r>
            <a:endParaRPr lang="en-US" altLang="zh-CN" sz="2400" dirty="0">
              <a:latin typeface="Tahoma" panose="020B0604030504040204" pitchFamily="34" charset="0"/>
              <a:ea typeface="Batang" panose="02030600000101010101" pitchFamily="18" charset="-127"/>
            </a:endParaRPr>
          </a:p>
        </p:txBody>
      </p:sp>
      <p:sp>
        <p:nvSpPr>
          <p:cNvPr id="1031" name="Text Box 8"/>
          <p:cNvSpPr txBox="1"/>
          <p:nvPr/>
        </p:nvSpPr>
        <p:spPr>
          <a:xfrm>
            <a:off x="1428750" y="4214813"/>
            <a:ext cx="1905000" cy="457200"/>
          </a:xfrm>
          <a:prstGeom prst="rect">
            <a:avLst/>
          </a:prstGeom>
          <a:noFill/>
          <a:ln w="9525">
            <a:noFill/>
          </a:ln>
        </p:spPr>
        <p:txBody>
          <a:bodyPr>
            <a:spAutoFit/>
          </a:bodyPr>
          <a:lstStyle/>
          <a:p>
            <a:pPr eaLnBrk="0" hangingPunct="0">
              <a:spcBef>
                <a:spcPct val="50000"/>
              </a:spcBef>
            </a:pPr>
            <a:r>
              <a:rPr lang="zh-CN" altLang="en-US" sz="2400" dirty="0">
                <a:latin typeface="黑体" panose="02010609060101010101" pitchFamily="49" charset="-122"/>
              </a:rPr>
              <a:t>传递函数</a:t>
            </a:r>
          </a:p>
        </p:txBody>
      </p:sp>
      <p:sp>
        <p:nvSpPr>
          <p:cNvPr id="1032"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033" name="Rectangle 13"/>
          <p:cNvSpPr/>
          <p:nvPr/>
        </p:nvSpPr>
        <p:spPr>
          <a:xfrm>
            <a:off x="0" y="37147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034"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035"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026" name="Object 16"/>
          <p:cNvGraphicFramePr>
            <a:graphicFrameLocks/>
          </p:cNvGraphicFramePr>
          <p:nvPr/>
        </p:nvGraphicFramePr>
        <p:xfrm>
          <a:off x="1857375" y="4857750"/>
          <a:ext cx="5908675" cy="1714500"/>
        </p:xfrm>
        <a:graphic>
          <a:graphicData uri="http://schemas.openxmlformats.org/presentationml/2006/ole">
            <p:oleObj spid="_x0000_s3076" r:id="rId3" imgW="2069202" imgH="723586" progId="Equation.DSMT4">
              <p:embed/>
            </p:oleObj>
          </a:graphicData>
        </a:graphic>
      </p:graphicFrame>
      <p:sp>
        <p:nvSpPr>
          <p:cNvPr id="1036" name="Rectangle 18"/>
          <p:cNvSpPr/>
          <p:nvPr/>
        </p:nvSpPr>
        <p:spPr>
          <a:xfrm>
            <a:off x="0" y="723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037"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1027" name="Object 15"/>
          <p:cNvGraphicFramePr>
            <a:graphicFrameLocks/>
          </p:cNvGraphicFramePr>
          <p:nvPr/>
        </p:nvGraphicFramePr>
        <p:xfrm>
          <a:off x="2571750" y="3000375"/>
          <a:ext cx="4000500" cy="928688"/>
        </p:xfrm>
        <a:graphic>
          <a:graphicData uri="http://schemas.openxmlformats.org/presentationml/2006/ole">
            <p:oleObj spid="_x0000_s3077" r:id="rId4" imgW="1600200" imgH="368300" progId="Equation.DSMT4">
              <p:embed/>
            </p:oleObj>
          </a:graphicData>
        </a:graphic>
      </p:graphicFrame>
      <p:sp>
        <p:nvSpPr>
          <p:cNvPr id="1038" name="Rectangle 17"/>
          <p:cNvSpPr/>
          <p:nvPr/>
        </p:nvSpPr>
        <p:spPr>
          <a:xfrm>
            <a:off x="0" y="37147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8" name="内容占位符 2"/>
          <p:cNvSpPr>
            <a:spLocks noGrp="1"/>
          </p:cNvSpPr>
          <p:nvPr>
            <p:ph idx="1"/>
          </p:nvPr>
        </p:nvSpPr>
        <p:spPr>
          <a:xfrm>
            <a:off x="500063" y="1285875"/>
            <a:ext cx="8229600" cy="4525963"/>
          </a:xfrm>
          <a:ln/>
        </p:spPr>
        <p:txBody>
          <a:bodyPr vert="horz" wrap="square" lIns="91440" tIns="45720" rIns="91440" bIns="45720" anchor="t" anchorCtr="0"/>
          <a:lstStyle/>
          <a:p>
            <a:pPr>
              <a:lnSpc>
                <a:spcPct val="150000"/>
              </a:lnSpc>
              <a:buNone/>
            </a:pPr>
            <a:r>
              <a:rPr lang="zh-CN" altLang="en-US" sz="2400" dirty="0"/>
              <a:t>其幅频响应表达式形式：</a:t>
            </a:r>
            <a:endParaRPr lang="en-US" altLang="zh-CN" sz="2400" dirty="0"/>
          </a:p>
          <a:p>
            <a:pPr>
              <a:buNone/>
            </a:pPr>
            <a:endParaRPr lang="en-US" altLang="zh-CN" sz="2400" dirty="0"/>
          </a:p>
          <a:p>
            <a:pPr>
              <a:buNone/>
            </a:pPr>
            <a:endParaRPr lang="en-US" altLang="zh-CN" sz="2400" dirty="0"/>
          </a:p>
          <a:p>
            <a:pPr>
              <a:buNone/>
            </a:pPr>
            <a:r>
              <a:rPr lang="zh-CN" altLang="en-US" sz="2400" dirty="0"/>
              <a:t>（</a:t>
            </a:r>
            <a:r>
              <a:rPr lang="en-US" altLang="zh-CN" sz="2400" dirty="0"/>
              <a:t>3</a:t>
            </a:r>
            <a:r>
              <a:rPr lang="zh-CN" altLang="en-US" sz="2400" dirty="0"/>
              <a:t>）利用                              求出数字低通滤波器的幅频响应</a:t>
            </a:r>
            <a:endParaRPr lang="en-US" altLang="zh-CN" sz="2400" dirty="0"/>
          </a:p>
          <a:p>
            <a:pPr>
              <a:buNone/>
            </a:pPr>
            <a:endParaRPr lang="zh-CN" altLang="en-US" dirty="0"/>
          </a:p>
        </p:txBody>
      </p:sp>
      <p:sp>
        <p:nvSpPr>
          <p:cNvPr id="3379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3794" name="Object 2"/>
          <p:cNvGraphicFramePr>
            <a:graphicFrameLocks/>
          </p:cNvGraphicFramePr>
          <p:nvPr/>
        </p:nvGraphicFramePr>
        <p:xfrm>
          <a:off x="2146300" y="285750"/>
          <a:ext cx="3354388" cy="857250"/>
        </p:xfrm>
        <a:graphic>
          <a:graphicData uri="http://schemas.openxmlformats.org/presentationml/2006/ole">
            <p:oleObj spid="_x0000_s59396" r:id="rId3" imgW="1866900" imgH="469900" progId="Equation.DSMT4">
              <p:embed/>
            </p:oleObj>
          </a:graphicData>
        </a:graphic>
      </p:graphicFrame>
      <p:sp>
        <p:nvSpPr>
          <p:cNvPr id="33800" name="Rectangle 3"/>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2"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3"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4" name="Rectangle 11"/>
          <p:cNvSpPr/>
          <p:nvPr/>
        </p:nvSpPr>
        <p:spPr>
          <a:xfrm>
            <a:off x="0" y="723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5"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3795" name="Object 6"/>
          <p:cNvGraphicFramePr>
            <a:graphicFrameLocks/>
          </p:cNvGraphicFramePr>
          <p:nvPr/>
        </p:nvGraphicFramePr>
        <p:xfrm>
          <a:off x="1928813" y="1928813"/>
          <a:ext cx="4572000" cy="785812"/>
        </p:xfrm>
        <a:graphic>
          <a:graphicData uri="http://schemas.openxmlformats.org/presentationml/2006/ole">
            <p:oleObj spid="_x0000_s59395" r:id="rId4" imgW="2438400" imgH="419100" progId="Equation.DSMT4">
              <p:embed/>
            </p:oleObj>
          </a:graphicData>
        </a:graphic>
      </p:graphicFrame>
      <p:sp>
        <p:nvSpPr>
          <p:cNvPr id="33806" name="Rectangle 8"/>
          <p:cNvSpPr/>
          <p:nvPr/>
        </p:nvSpPr>
        <p:spPr>
          <a:xfrm>
            <a:off x="0" y="4191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3807"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3796" name="Object 9"/>
          <p:cNvGraphicFramePr>
            <a:graphicFrameLocks/>
          </p:cNvGraphicFramePr>
          <p:nvPr/>
        </p:nvGraphicFramePr>
        <p:xfrm>
          <a:off x="1928813" y="3786188"/>
          <a:ext cx="5099050" cy="1809750"/>
        </p:xfrm>
        <a:graphic>
          <a:graphicData uri="http://schemas.openxmlformats.org/presentationml/2006/ole">
            <p:oleObj spid="_x0000_s59394" r:id="rId5" imgW="3490985" imgH="1231366" progId="Equation.DSMT4">
              <p:embed/>
            </p:oleObj>
          </a:graphicData>
        </a:graphic>
      </p:graphicFrame>
      <p:sp>
        <p:nvSpPr>
          <p:cNvPr id="33808" name="Rectangle 11"/>
          <p:cNvSpPr/>
          <p:nvPr/>
        </p:nvSpPr>
        <p:spPr>
          <a:xfrm>
            <a:off x="0" y="13525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3797" name="Object 1"/>
          <p:cNvGraphicFramePr>
            <a:graphicFrameLocks/>
          </p:cNvGraphicFramePr>
          <p:nvPr/>
        </p:nvGraphicFramePr>
        <p:xfrm>
          <a:off x="2214563" y="2857500"/>
          <a:ext cx="2185987" cy="571500"/>
        </p:xfrm>
        <a:graphic>
          <a:graphicData uri="http://schemas.openxmlformats.org/presentationml/2006/ole">
            <p:oleObj spid="_x0000_s59393" r:id="rId6" imgW="1459866" imgH="380835" progId="Equation.DSMT4">
              <p:embed/>
            </p:oleObj>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a:xfrm>
            <a:off x="468313" y="188913"/>
            <a:ext cx="7772400" cy="304800"/>
          </a:xfrm>
          <a:ln/>
        </p:spPr>
        <p:txBody>
          <a:bodyPr vert="horz" wrap="square" lIns="91440" tIns="45720" rIns="91440" bIns="45720" anchor="ctr" anchorCtr="0"/>
          <a:lstStyle/>
          <a:p>
            <a:r>
              <a:rPr lang="en-US" altLang="zh-CN" sz="2800" b="1" dirty="0">
                <a:solidFill>
                  <a:srgbClr val="FF0000"/>
                </a:solidFill>
                <a:latin typeface="Tahoma" panose="020B0604030504040204" pitchFamily="34" charset="0"/>
              </a:rPr>
              <a:t>9.5   </a:t>
            </a:r>
            <a:r>
              <a:rPr lang="zh-CN" altLang="en-US" sz="2800" b="1" dirty="0">
                <a:solidFill>
                  <a:srgbClr val="FF0000"/>
                </a:solidFill>
                <a:latin typeface="Tahoma" panose="020B0604030504040204" pitchFamily="34" charset="0"/>
              </a:rPr>
              <a:t>带通、高通和带阻 </a:t>
            </a:r>
            <a:r>
              <a:rPr lang="en-US" altLang="zh-CN" sz="2800" b="1" dirty="0">
                <a:solidFill>
                  <a:srgbClr val="FF0000"/>
                </a:solidFill>
                <a:latin typeface="Tahoma" panose="020B0604030504040204" pitchFamily="34" charset="0"/>
              </a:rPr>
              <a:t>IIR </a:t>
            </a:r>
            <a:r>
              <a:rPr lang="zh-CN" altLang="en-US" sz="2800" b="1" dirty="0">
                <a:solidFill>
                  <a:srgbClr val="FF0000"/>
                </a:solidFill>
                <a:latin typeface="Tahoma" panose="020B0604030504040204" pitchFamily="34" charset="0"/>
              </a:rPr>
              <a:t>滤波器</a:t>
            </a:r>
          </a:p>
        </p:txBody>
      </p:sp>
      <p:sp>
        <p:nvSpPr>
          <p:cNvPr id="59395" name="Rectangle 3"/>
          <p:cNvSpPr>
            <a:spLocks noGrp="1"/>
          </p:cNvSpPr>
          <p:nvPr>
            <p:ph idx="1"/>
          </p:nvPr>
        </p:nvSpPr>
        <p:spPr>
          <a:xfrm>
            <a:off x="571500" y="1000125"/>
            <a:ext cx="7772400" cy="1981200"/>
          </a:xfrm>
          <a:ln/>
        </p:spPr>
        <p:txBody>
          <a:bodyPr vert="horz" wrap="square" lIns="91440" tIns="45720" rIns="91440" bIns="45720" anchor="t" anchorCtr="0"/>
          <a:lstStyle/>
          <a:p>
            <a:pPr>
              <a:lnSpc>
                <a:spcPct val="150000"/>
              </a:lnSpc>
              <a:buNone/>
            </a:pPr>
            <a:r>
              <a:rPr lang="en-US" altLang="zh-CN" sz="2400" b="1" dirty="0">
                <a:latin typeface="Tahoma" panose="020B0604030504040204" pitchFamily="34" charset="0"/>
              </a:rPr>
              <a:t>        </a:t>
            </a:r>
            <a:r>
              <a:rPr lang="zh-CN" altLang="en-US" sz="2400" dirty="0">
                <a:latin typeface="Tahoma" panose="020B0604030504040204" pitchFamily="34" charset="0"/>
              </a:rPr>
              <a:t>带通、高通、带阻</a:t>
            </a:r>
            <a:r>
              <a:rPr lang="en-US" altLang="zh-CN" sz="2400" dirty="0">
                <a:latin typeface="Tahoma" panose="020B0604030504040204" pitchFamily="34" charset="0"/>
              </a:rPr>
              <a:t>IIR</a:t>
            </a:r>
            <a:r>
              <a:rPr lang="zh-CN" altLang="en-US" sz="2400" dirty="0">
                <a:latin typeface="Tahoma" panose="020B0604030504040204" pitchFamily="34" charset="0"/>
              </a:rPr>
              <a:t>滤波器的设计要先设计对应的</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模拟滤波器，然后通过模拟域与数字域的转换（双线性</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变换）获得。</a:t>
            </a:r>
          </a:p>
        </p:txBody>
      </p:sp>
      <p:sp>
        <p:nvSpPr>
          <p:cNvPr id="59396"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12" name="文本框 2"/>
          <p:cNvSpPr txBox="1"/>
          <p:nvPr/>
        </p:nvSpPr>
        <p:spPr>
          <a:xfrm>
            <a:off x="802208" y="3429000"/>
            <a:ext cx="2232025" cy="1938338"/>
          </a:xfrm>
          <a:prstGeom prst="rect">
            <a:avLst/>
          </a:prstGeom>
          <a:noFill/>
          <a:ln w="22225">
            <a:solidFill>
              <a:schemeClr val="accent4"/>
            </a:solidFill>
          </a:ln>
        </p:spPr>
        <p:txBody>
          <a:bodyPr>
            <a:spAutoFit/>
          </a:bodyPr>
          <a:lstStyle/>
          <a:p>
            <a:pPr marR="0" defTabSz="914400" eaLnBrk="0" hangingPunct="0">
              <a:buClrTx/>
              <a:buSzTx/>
              <a:buFontTx/>
              <a:buNone/>
              <a:defRPr/>
            </a:pPr>
            <a:r>
              <a:rPr kumimoji="0" lang="zh-CN" altLang="en-US" sz="2400" kern="1200" cap="none" spc="0" normalizeH="0" baseline="0" noProof="0" dirty="0">
                <a:latin typeface="黑体" panose="02010609060101010101" pitchFamily="49" charset="-122"/>
                <a:ea typeface="黑体" panose="02010609060101010101" pitchFamily="49" charset="-122"/>
                <a:cs typeface="+mn-cs"/>
              </a:rPr>
              <a:t>找出具有待求特性和通带边缘频率的低通模拟滤波器原型</a:t>
            </a:r>
          </a:p>
        </p:txBody>
      </p:sp>
      <p:sp>
        <p:nvSpPr>
          <p:cNvPr id="14" name="文本框 9"/>
          <p:cNvSpPr txBox="1"/>
          <p:nvPr/>
        </p:nvSpPr>
        <p:spPr>
          <a:xfrm>
            <a:off x="3635896" y="3429000"/>
            <a:ext cx="2206625" cy="1938338"/>
          </a:xfrm>
          <a:prstGeom prst="rect">
            <a:avLst/>
          </a:prstGeom>
          <a:noFill/>
          <a:ln w="22225">
            <a:solidFill>
              <a:schemeClr val="accent4"/>
            </a:solidFill>
          </a:ln>
        </p:spPr>
        <p:txBody>
          <a:bodyPr>
            <a:spAutoFit/>
          </a:bodyPr>
          <a:lstStyle/>
          <a:p>
            <a:pPr marR="0" defTabSz="914400" eaLnBrk="0" hangingPunct="0">
              <a:buClrTx/>
              <a:buSzTx/>
              <a:buFontTx/>
              <a:buNone/>
              <a:defRPr/>
            </a:pPr>
            <a:r>
              <a:rPr kumimoji="0" lang="zh-CN" altLang="en-US" sz="2400" kern="1200" cap="none" spc="0" normalizeH="0" baseline="0" noProof="0" dirty="0">
                <a:latin typeface="黑体" panose="02010609060101010101" pitchFamily="49" charset="-122"/>
                <a:ea typeface="黑体" panose="02010609060101010101" pitchFamily="49" charset="-122"/>
                <a:cs typeface="+mn-cs"/>
              </a:rPr>
              <a:t>将低通模拟滤波器转换为高通、带通或带阻模拟滤波器</a:t>
            </a:r>
            <a:endParaRPr kumimoji="0" lang="en-US" altLang="zh-CN" sz="2400" kern="1200" cap="none" spc="0" normalizeH="0" baseline="0" noProof="0" dirty="0">
              <a:latin typeface="黑体" panose="02010609060101010101" pitchFamily="49" charset="-122"/>
              <a:ea typeface="黑体" panose="02010609060101010101" pitchFamily="49" charset="-122"/>
              <a:cs typeface="+mn-cs"/>
            </a:endParaRPr>
          </a:p>
          <a:p>
            <a:pPr marR="0" defTabSz="914400" eaLnBrk="0" hangingPunct="0">
              <a:buClrTx/>
              <a:buSzTx/>
              <a:buFontTx/>
              <a:buNone/>
              <a:defRPr/>
            </a:pPr>
            <a:endParaRPr kumimoji="0" lang="zh-CN" altLang="en-US" sz="2400" kern="1200" cap="none" spc="0" normalizeH="0" baseline="0" noProof="0" dirty="0">
              <a:latin typeface="黑体" panose="02010609060101010101" pitchFamily="49" charset="-122"/>
              <a:ea typeface="黑体" panose="02010609060101010101" pitchFamily="49" charset="-122"/>
              <a:cs typeface="+mn-cs"/>
            </a:endParaRPr>
          </a:p>
        </p:txBody>
      </p:sp>
      <p:sp>
        <p:nvSpPr>
          <p:cNvPr id="15" name="文本框 10"/>
          <p:cNvSpPr txBox="1"/>
          <p:nvPr/>
        </p:nvSpPr>
        <p:spPr>
          <a:xfrm>
            <a:off x="6444183" y="3429000"/>
            <a:ext cx="2232025" cy="1938338"/>
          </a:xfrm>
          <a:prstGeom prst="rect">
            <a:avLst/>
          </a:prstGeom>
          <a:noFill/>
          <a:ln w="22225">
            <a:solidFill>
              <a:schemeClr val="accent4"/>
            </a:solidFill>
          </a:ln>
        </p:spPr>
        <p:txBody>
          <a:bodyPr>
            <a:spAutoFit/>
          </a:bodyPr>
          <a:lstStyle/>
          <a:p>
            <a:pPr marR="0" defTabSz="914400" eaLnBrk="0" hangingPunct="0">
              <a:buClrTx/>
              <a:buSzTx/>
              <a:buFontTx/>
              <a:buNone/>
              <a:defRPr/>
            </a:pPr>
            <a:r>
              <a:rPr kumimoji="0" lang="zh-CN" altLang="en-US" sz="2400" kern="1200" cap="none" spc="0" normalizeH="0" baseline="0" noProof="0" dirty="0">
                <a:latin typeface="黑体" panose="02010609060101010101" pitchFamily="49" charset="-122"/>
                <a:ea typeface="黑体" panose="02010609060101010101" pitchFamily="49" charset="-122"/>
                <a:cs typeface="+mn-cs"/>
              </a:rPr>
              <a:t>应用双线性变换将模拟滤波器转换为数字滤波器</a:t>
            </a:r>
            <a:endParaRPr kumimoji="0" lang="en-US" altLang="zh-CN" sz="2400" kern="1200" cap="none" spc="0" normalizeH="0" baseline="0" noProof="0" dirty="0">
              <a:latin typeface="黑体" panose="02010609060101010101" pitchFamily="49" charset="-122"/>
              <a:ea typeface="黑体" panose="02010609060101010101" pitchFamily="49" charset="-122"/>
              <a:cs typeface="+mn-cs"/>
            </a:endParaRPr>
          </a:p>
          <a:p>
            <a:pPr marR="0" defTabSz="914400" eaLnBrk="0" hangingPunct="0">
              <a:buClrTx/>
              <a:buSzTx/>
              <a:buFontTx/>
              <a:buNone/>
              <a:defRPr/>
            </a:pPr>
            <a:endParaRPr kumimoji="0" lang="zh-CN" altLang="en-US" sz="2400" kern="1200" cap="none" spc="0" normalizeH="0" baseline="0" noProof="0" dirty="0">
              <a:latin typeface="黑体" panose="02010609060101010101" pitchFamily="49" charset="-122"/>
              <a:ea typeface="黑体" panose="02010609060101010101" pitchFamily="49" charset="-122"/>
              <a:cs typeface="+mn-cs"/>
            </a:endParaRPr>
          </a:p>
        </p:txBody>
      </p:sp>
      <p:cxnSp>
        <p:nvCxnSpPr>
          <p:cNvPr id="16" name="直接箭头连接符 15"/>
          <p:cNvCxnSpPr>
            <a:stCxn id="12" idx="3"/>
            <a:endCxn id="14" idx="1"/>
          </p:cNvCxnSpPr>
          <p:nvPr/>
        </p:nvCxnSpPr>
        <p:spPr>
          <a:xfrm flipV="1">
            <a:off x="3034233" y="4398963"/>
            <a:ext cx="60166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4" idx="3"/>
            <a:endCxn id="15" idx="1"/>
          </p:cNvCxnSpPr>
          <p:nvPr/>
        </p:nvCxnSpPr>
        <p:spPr>
          <a:xfrm>
            <a:off x="5842521" y="4397375"/>
            <a:ext cx="601663" cy="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214313" y="571500"/>
            <a:ext cx="8229600" cy="4525963"/>
          </a:xfrm>
          <a:ln/>
        </p:spPr>
        <p:txBody>
          <a:bodyPr vert="horz" wrap="square" lIns="91440" tIns="45720" rIns="91440" bIns="45720" anchor="t" anchorCtr="0"/>
          <a:lstStyle/>
          <a:p>
            <a:pPr>
              <a:lnSpc>
                <a:spcPct val="150000"/>
              </a:lnSpc>
              <a:buNone/>
            </a:pPr>
            <a:r>
              <a:rPr lang="zh-CN" altLang="en-US" sz="2400" dirty="0"/>
              <a:t>高通、带通或带阻模拟滤波器的设计，可以通过下图所示的</a:t>
            </a:r>
            <a:endParaRPr lang="en-US" altLang="zh-CN" sz="2400" dirty="0"/>
          </a:p>
          <a:p>
            <a:pPr>
              <a:lnSpc>
                <a:spcPct val="150000"/>
              </a:lnSpc>
              <a:buNone/>
            </a:pPr>
            <a:r>
              <a:rPr lang="zh-CN" altLang="en-US" sz="2400" dirty="0"/>
              <a:t>设计过程实现。首先通过频率转换将待设计的非低通滤波器</a:t>
            </a:r>
            <a:endParaRPr lang="en-US" altLang="zh-CN" sz="2400" dirty="0"/>
          </a:p>
          <a:p>
            <a:pPr>
              <a:lnSpc>
                <a:spcPct val="150000"/>
              </a:lnSpc>
              <a:buNone/>
            </a:pPr>
            <a:r>
              <a:rPr lang="zh-CN" altLang="en-US" sz="2400" dirty="0"/>
              <a:t>的技术指标转换为模拟低通原型的技术指标，然后设计相应</a:t>
            </a:r>
            <a:endParaRPr lang="en-US" altLang="zh-CN" sz="2400" dirty="0"/>
          </a:p>
          <a:p>
            <a:pPr>
              <a:lnSpc>
                <a:spcPct val="150000"/>
              </a:lnSpc>
              <a:buNone/>
            </a:pPr>
            <a:r>
              <a:rPr lang="zh-CN" altLang="en-US" sz="2400" dirty="0"/>
              <a:t>的低通原型滤波器，最后通过复频率转换将低通原型的传递</a:t>
            </a:r>
            <a:endParaRPr lang="en-US" altLang="zh-CN" sz="2400" dirty="0"/>
          </a:p>
          <a:p>
            <a:pPr>
              <a:lnSpc>
                <a:spcPct val="150000"/>
              </a:lnSpc>
              <a:buNone/>
            </a:pPr>
            <a:r>
              <a:rPr lang="zh-CN" altLang="en-US" sz="2400" dirty="0"/>
              <a:t>函数转换成待设计的非低通模拟滤波器的传递函数。</a:t>
            </a:r>
          </a:p>
        </p:txBody>
      </p:sp>
      <p:sp>
        <p:nvSpPr>
          <p:cNvPr id="3482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4818" name="Object 1"/>
          <p:cNvGraphicFramePr>
            <a:graphicFrameLocks/>
          </p:cNvGraphicFramePr>
          <p:nvPr/>
        </p:nvGraphicFramePr>
        <p:xfrm>
          <a:off x="285750" y="4286250"/>
          <a:ext cx="8643938" cy="1214438"/>
        </p:xfrm>
        <a:graphic>
          <a:graphicData uri="http://schemas.openxmlformats.org/presentationml/2006/ole">
            <p:oleObj spid="_x0000_s60417" r:id="rId3" imgW="6903507" imgH="708424" progId="Visio.Drawing.15">
              <p:embed/>
            </p:oleObj>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5" name="内容占位符 2"/>
          <p:cNvSpPr>
            <a:spLocks noGrp="1"/>
          </p:cNvSpPr>
          <p:nvPr>
            <p:ph idx="1"/>
          </p:nvPr>
        </p:nvSpPr>
        <p:spPr>
          <a:xfrm>
            <a:off x="0" y="0"/>
            <a:ext cx="8443913" cy="4525963"/>
          </a:xfrm>
          <a:ln/>
        </p:spPr>
        <p:txBody>
          <a:bodyPr vert="horz" wrap="square" lIns="91440" tIns="45720" rIns="91440" bIns="45720" anchor="t" anchorCtr="0"/>
          <a:lstStyle/>
          <a:p>
            <a:pPr>
              <a:buNone/>
            </a:pPr>
            <a:r>
              <a:rPr lang="zh-CN" altLang="en-US" sz="2400" dirty="0"/>
              <a:t>复频率转换关系可参考下表执行</a:t>
            </a:r>
            <a:endParaRPr lang="en-US" altLang="zh-CN" sz="2400" dirty="0"/>
          </a:p>
          <a:p>
            <a:pPr>
              <a:buNone/>
            </a:pPr>
            <a:endParaRPr lang="zh-CN" altLang="en-US" sz="2400" dirty="0"/>
          </a:p>
        </p:txBody>
      </p:sp>
      <p:graphicFrame>
        <p:nvGraphicFramePr>
          <p:cNvPr id="4" name="表格 3"/>
          <p:cNvGraphicFramePr>
            <a:graphicFrameLocks noGrp="1"/>
          </p:cNvGraphicFramePr>
          <p:nvPr/>
        </p:nvGraphicFramePr>
        <p:xfrm>
          <a:off x="0" y="500063"/>
          <a:ext cx="9144000" cy="5910350"/>
        </p:xfrm>
        <a:graphic>
          <a:graphicData uri="http://schemas.openxmlformats.org/drawingml/2006/table">
            <a:tbl>
              <a:tblPr firstRow="1" bandRow="1">
                <a:tableStyleId>{5C22544A-7EE6-4342-B048-85BDC9FD1C3A}</a:tableStyleId>
              </a:tblPr>
              <a:tblGrid>
                <a:gridCol w="1714480"/>
                <a:gridCol w="2071702"/>
                <a:gridCol w="2928958"/>
                <a:gridCol w="2428860"/>
              </a:tblGrid>
              <a:tr h="729602">
                <a:tc>
                  <a:txBody>
                    <a:bodyPr/>
                    <a:lstStyle/>
                    <a:p>
                      <a:pPr algn="ctr"/>
                      <a:r>
                        <a:rPr lang="zh-CN" altLang="en-US" dirty="0" smtClean="0">
                          <a:solidFill>
                            <a:schemeClr val="tx1"/>
                          </a:solidFill>
                        </a:rPr>
                        <a:t>转换类型</a:t>
                      </a:r>
                      <a:endParaRPr lang="zh-CN" altLang="en-US" dirty="0">
                        <a:solidFill>
                          <a:schemeClr val="tx1"/>
                        </a:solidFill>
                      </a:endParaRPr>
                    </a:p>
                  </a:txBody>
                  <a:tcPr/>
                </a:tc>
                <a:tc>
                  <a:txBody>
                    <a:bodyPr/>
                    <a:lstStyle/>
                    <a:p>
                      <a:pPr algn="ctr"/>
                      <a:r>
                        <a:rPr lang="zh-CN" altLang="en-US" dirty="0" smtClean="0">
                          <a:solidFill>
                            <a:schemeClr val="tx1"/>
                          </a:solidFill>
                        </a:rPr>
                        <a:t>复频率转换</a:t>
                      </a:r>
                      <a:endParaRPr lang="zh-CN" altLang="en-US" dirty="0">
                        <a:solidFill>
                          <a:schemeClr val="tx1"/>
                        </a:solidFill>
                      </a:endParaRPr>
                    </a:p>
                  </a:txBody>
                  <a:tcPr/>
                </a:tc>
                <a:tc>
                  <a:txBody>
                    <a:bodyPr/>
                    <a:lstStyle/>
                    <a:p>
                      <a:pPr algn="ctr"/>
                      <a:r>
                        <a:rPr lang="zh-CN" altLang="en-US" dirty="0" smtClean="0">
                          <a:solidFill>
                            <a:schemeClr val="tx1"/>
                          </a:solidFill>
                        </a:rPr>
                        <a:t>传递函数</a:t>
                      </a:r>
                      <a:endParaRPr lang="zh-CN" altLang="en-US" dirty="0">
                        <a:solidFill>
                          <a:schemeClr val="tx1"/>
                        </a:solidFill>
                      </a:endParaRPr>
                    </a:p>
                  </a:txBody>
                  <a:tcPr/>
                </a:tc>
                <a:tc>
                  <a:txBody>
                    <a:bodyPr/>
                    <a:lstStyle/>
                    <a:p>
                      <a:pPr algn="ctr"/>
                      <a:r>
                        <a:rPr lang="zh-CN" altLang="en-US" dirty="0" smtClean="0">
                          <a:solidFill>
                            <a:schemeClr val="tx1"/>
                          </a:solidFill>
                        </a:rPr>
                        <a:t>注释</a:t>
                      </a:r>
                      <a:endParaRPr lang="zh-CN" altLang="en-US" dirty="0">
                        <a:solidFill>
                          <a:schemeClr val="tx1"/>
                        </a:solidFill>
                      </a:endParaRPr>
                    </a:p>
                  </a:txBody>
                  <a:tcPr/>
                </a:tc>
              </a:tr>
              <a:tr h="1127786">
                <a:tc>
                  <a:txBody>
                    <a:bodyPr/>
                    <a:lstStyle/>
                    <a:p>
                      <a:endParaRPr lang="en-US" altLang="zh-CN" b="1" dirty="0" smtClean="0">
                        <a:solidFill>
                          <a:schemeClr val="tx1"/>
                        </a:solidFill>
                      </a:endParaRPr>
                    </a:p>
                    <a:p>
                      <a:r>
                        <a:rPr lang="zh-CN" altLang="en-US" b="1" dirty="0" smtClean="0">
                          <a:solidFill>
                            <a:schemeClr val="tx1"/>
                          </a:solidFill>
                        </a:rPr>
                        <a:t>原型低通      </a:t>
                      </a:r>
                      <a:endParaRPr lang="en-US" altLang="zh-CN" b="1" dirty="0" smtClean="0">
                        <a:solidFill>
                          <a:schemeClr val="tx1"/>
                        </a:solidFill>
                      </a:endParaRPr>
                    </a:p>
                    <a:p>
                      <a:r>
                        <a:rPr lang="zh-CN" altLang="en-US" b="1" dirty="0" smtClean="0">
                          <a:solidFill>
                            <a:schemeClr val="tx1"/>
                          </a:solidFill>
                        </a:rPr>
                        <a:t>高通</a:t>
                      </a:r>
                      <a:endParaRPr lang="zh-CN" altLang="en-US" b="1" dirty="0">
                        <a:solidFill>
                          <a:schemeClr val="tx1"/>
                        </a:solidFill>
                      </a:endParaRPr>
                    </a:p>
                  </a:txBody>
                  <a:tcPr/>
                </a:tc>
                <a:tc>
                  <a:txBody>
                    <a:bodyPr/>
                    <a:lstStyle/>
                    <a:p>
                      <a:endParaRPr lang="zh-CN" altLang="en-US"/>
                    </a:p>
                  </a:txBody>
                  <a:tcPr/>
                </a:tc>
                <a:tc>
                  <a:txBody>
                    <a:bodyPr/>
                    <a:lstStyle/>
                    <a:p>
                      <a:endParaRPr lang="en-US" altLang="zh-CN" dirty="0" smtClean="0"/>
                    </a:p>
                    <a:p>
                      <a:endParaRPr lang="en-US" altLang="zh-CN" dirty="0" smtClean="0"/>
                    </a:p>
                    <a:p>
                      <a:endParaRPr lang="en-US" altLang="zh-CN" dirty="0" smtClean="0"/>
                    </a:p>
                    <a:p>
                      <a:endParaRPr lang="zh-CN" altLang="en-US" dirty="0"/>
                    </a:p>
                  </a:txBody>
                  <a:tcPr/>
                </a:tc>
                <a:tc>
                  <a:txBody>
                    <a:bodyPr/>
                    <a:lstStyle/>
                    <a:p>
                      <a:endParaRPr lang="zh-CN" altLang="en-US" dirty="0"/>
                    </a:p>
                  </a:txBody>
                  <a:tcPr/>
                </a:tc>
              </a:tr>
              <a:tr h="2010768">
                <a:tc>
                  <a:txBody>
                    <a:bodyPr/>
                    <a:lstStyle/>
                    <a:p>
                      <a:endParaRPr lang="zh-CN" altLang="en-US" b="1" dirty="0">
                        <a:solidFill>
                          <a:schemeClr val="tx1"/>
                        </a:solidFill>
                      </a:endParaRPr>
                    </a:p>
                  </a:txBody>
                  <a:tcPr/>
                </a:tc>
                <a:tc>
                  <a:txBody>
                    <a:bodyPr/>
                    <a:lstStyle/>
                    <a:p>
                      <a:endParaRPr lang="zh-CN" altLang="en-US"/>
                    </a:p>
                  </a:txBody>
                  <a:tcPr/>
                </a:tc>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c>
                  <a:txBody>
                    <a:bodyPr/>
                    <a:lstStyle/>
                    <a:p>
                      <a:endParaRPr lang="zh-CN" altLang="en-US" dirty="0"/>
                    </a:p>
                  </a:txBody>
                  <a:tcPr/>
                </a:tc>
              </a:tr>
              <a:tr h="1980348">
                <a:tc>
                  <a:txBody>
                    <a:bodyPr/>
                    <a:lstStyle/>
                    <a:p>
                      <a:endParaRPr lang="zh-CN" altLang="en-US" b="1" dirty="0">
                        <a:solidFill>
                          <a:schemeClr val="tx1"/>
                        </a:solidFill>
                      </a:endParaRPr>
                    </a:p>
                  </a:txBody>
                  <a:tcPr/>
                </a:tc>
                <a:tc>
                  <a:txBody>
                    <a:bodyPr/>
                    <a:lstStyle/>
                    <a:p>
                      <a:endParaRPr lang="zh-CN" altLang="en-US" dirty="0"/>
                    </a:p>
                  </a:txBody>
                  <a:tcPr/>
                </a:tc>
                <a:tc>
                  <a: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a:txBody>
                  <a:tcPr/>
                </a:tc>
                <a:tc>
                  <a:txBody>
                    <a:bodyPr/>
                    <a:lstStyle/>
                    <a:p>
                      <a:endParaRPr lang="zh-CN" altLang="en-US" dirty="0"/>
                    </a:p>
                  </a:txBody>
                  <a:tcPr/>
                </a:tc>
              </a:tr>
            </a:tbl>
          </a:graphicData>
        </a:graphic>
      </p:graphicFrame>
      <p:cxnSp>
        <p:nvCxnSpPr>
          <p:cNvPr id="6" name="直接箭头连接符 5"/>
          <p:cNvCxnSpPr/>
          <p:nvPr/>
        </p:nvCxnSpPr>
        <p:spPr>
          <a:xfrm>
            <a:off x="1214438" y="1643063"/>
            <a:ext cx="214313"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884" name="矩形 6"/>
          <p:cNvSpPr/>
          <p:nvPr/>
        </p:nvSpPr>
        <p:spPr>
          <a:xfrm>
            <a:off x="0" y="3286125"/>
            <a:ext cx="1492250" cy="646113"/>
          </a:xfrm>
          <a:prstGeom prst="rect">
            <a:avLst/>
          </a:prstGeom>
          <a:noFill/>
          <a:ln w="9525">
            <a:noFill/>
          </a:ln>
        </p:spPr>
        <p:txBody>
          <a:bodyPr wrap="none">
            <a:spAutoFit/>
          </a:bodyPr>
          <a:lstStyle/>
          <a:p>
            <a:r>
              <a:rPr lang="zh-CN" altLang="en-US" b="1" dirty="0">
                <a:latin typeface="Arial" panose="020B0604020202020204" pitchFamily="34" charset="0"/>
              </a:rPr>
              <a:t>原型低通      </a:t>
            </a:r>
            <a:endParaRPr lang="en-US" altLang="zh-CN" b="1" dirty="0">
              <a:latin typeface="Arial" panose="020B0604020202020204" pitchFamily="34" charset="0"/>
            </a:endParaRPr>
          </a:p>
          <a:p>
            <a:r>
              <a:rPr lang="zh-CN" altLang="en-US" b="1" dirty="0">
                <a:latin typeface="Arial" panose="020B0604020202020204" pitchFamily="34" charset="0"/>
              </a:rPr>
              <a:t>带通</a:t>
            </a:r>
          </a:p>
        </p:txBody>
      </p:sp>
      <p:cxnSp>
        <p:nvCxnSpPr>
          <p:cNvPr id="8" name="直接箭头连接符 7"/>
          <p:cNvCxnSpPr/>
          <p:nvPr/>
        </p:nvCxnSpPr>
        <p:spPr>
          <a:xfrm>
            <a:off x="1143000" y="3500438"/>
            <a:ext cx="214313"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886" name="矩形 8"/>
          <p:cNvSpPr/>
          <p:nvPr/>
        </p:nvSpPr>
        <p:spPr>
          <a:xfrm>
            <a:off x="0" y="5143500"/>
            <a:ext cx="1492250" cy="646113"/>
          </a:xfrm>
          <a:prstGeom prst="rect">
            <a:avLst/>
          </a:prstGeom>
          <a:noFill/>
          <a:ln w="9525">
            <a:noFill/>
          </a:ln>
        </p:spPr>
        <p:txBody>
          <a:bodyPr wrap="none">
            <a:spAutoFit/>
          </a:bodyPr>
          <a:lstStyle/>
          <a:p>
            <a:r>
              <a:rPr lang="zh-CN" altLang="en-US" b="1" dirty="0">
                <a:latin typeface="Arial" panose="020B0604020202020204" pitchFamily="34" charset="0"/>
              </a:rPr>
              <a:t>原型低通      </a:t>
            </a:r>
            <a:endParaRPr lang="en-US" altLang="zh-CN" b="1" dirty="0">
              <a:latin typeface="Arial" panose="020B0604020202020204" pitchFamily="34" charset="0"/>
            </a:endParaRPr>
          </a:p>
          <a:p>
            <a:r>
              <a:rPr lang="zh-CN" altLang="en-US" b="1" dirty="0">
                <a:latin typeface="Arial" panose="020B0604020202020204" pitchFamily="34" charset="0"/>
              </a:rPr>
              <a:t>带阻</a:t>
            </a:r>
          </a:p>
        </p:txBody>
      </p:sp>
      <p:graphicFrame>
        <p:nvGraphicFramePr>
          <p:cNvPr id="35842" name="Object 3"/>
          <p:cNvGraphicFramePr>
            <a:graphicFrameLocks/>
          </p:cNvGraphicFramePr>
          <p:nvPr/>
        </p:nvGraphicFramePr>
        <p:xfrm>
          <a:off x="2143125" y="1500188"/>
          <a:ext cx="1241425" cy="654050"/>
        </p:xfrm>
        <a:graphic>
          <a:graphicData uri="http://schemas.openxmlformats.org/presentationml/2006/ole">
            <p:oleObj spid="_x0000_s62477" r:id="rId3" imgW="698500" imgH="368300" progId="Equation.DSMT4">
              <p:embed/>
            </p:oleObj>
          </a:graphicData>
        </a:graphic>
      </p:graphicFrame>
      <p:graphicFrame>
        <p:nvGraphicFramePr>
          <p:cNvPr id="35843" name="Object 7"/>
          <p:cNvGraphicFramePr>
            <a:graphicFrameLocks/>
          </p:cNvGraphicFramePr>
          <p:nvPr/>
        </p:nvGraphicFramePr>
        <p:xfrm>
          <a:off x="2357438" y="3286125"/>
          <a:ext cx="1330325" cy="714375"/>
        </p:xfrm>
        <a:graphic>
          <a:graphicData uri="http://schemas.openxmlformats.org/presentationml/2006/ole">
            <p:oleObj spid="_x0000_s62476" r:id="rId4" imgW="685800" imgH="368300" progId="Equation.DSMT4">
              <p:embed/>
            </p:oleObj>
          </a:graphicData>
        </a:graphic>
      </p:graphicFrame>
      <p:graphicFrame>
        <p:nvGraphicFramePr>
          <p:cNvPr id="35844" name="Object 12"/>
          <p:cNvGraphicFramePr>
            <a:graphicFrameLocks/>
          </p:cNvGraphicFramePr>
          <p:nvPr/>
        </p:nvGraphicFramePr>
        <p:xfrm>
          <a:off x="7286625" y="2928938"/>
          <a:ext cx="1281113" cy="434975"/>
        </p:xfrm>
        <a:graphic>
          <a:graphicData uri="http://schemas.openxmlformats.org/presentationml/2006/ole">
            <p:oleObj spid="_x0000_s62475" r:id="rId5" imgW="672808" imgH="228501" progId="Equation.DSMT4">
              <p:embed/>
            </p:oleObj>
          </a:graphicData>
        </a:graphic>
      </p:graphicFrame>
      <p:sp>
        <p:nvSpPr>
          <p:cNvPr id="35887"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5845" name="Object 16"/>
          <p:cNvGraphicFramePr>
            <a:graphicFrameLocks/>
          </p:cNvGraphicFramePr>
          <p:nvPr/>
        </p:nvGraphicFramePr>
        <p:xfrm>
          <a:off x="2428875" y="4929188"/>
          <a:ext cx="1157288" cy="642937"/>
        </p:xfrm>
        <a:graphic>
          <a:graphicData uri="http://schemas.openxmlformats.org/presentationml/2006/ole">
            <p:oleObj spid="_x0000_s62474" r:id="rId6" imgW="685502" imgH="380835" progId="Equation.DSMT4">
              <p:embed/>
            </p:oleObj>
          </a:graphicData>
        </a:graphic>
      </p:graphicFrame>
      <p:graphicFrame>
        <p:nvGraphicFramePr>
          <p:cNvPr id="35846" name="Object 21"/>
          <p:cNvGraphicFramePr>
            <a:graphicFrameLocks/>
          </p:cNvGraphicFramePr>
          <p:nvPr/>
        </p:nvGraphicFramePr>
        <p:xfrm>
          <a:off x="7429500" y="4929188"/>
          <a:ext cx="1214438" cy="428625"/>
        </p:xfrm>
        <a:graphic>
          <a:graphicData uri="http://schemas.openxmlformats.org/presentationml/2006/ole">
            <p:oleObj spid="_x0000_s62473" r:id="rId7" imgW="647700" imgH="228600" progId="Equation.DSMT4">
              <p:embed/>
            </p:oleObj>
          </a:graphicData>
        </a:graphic>
      </p:graphicFrame>
      <p:sp>
        <p:nvSpPr>
          <p:cNvPr id="35888" name="Rectangle 23"/>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cxnSp>
        <p:nvCxnSpPr>
          <p:cNvPr id="32" name="直接箭头连接符 31"/>
          <p:cNvCxnSpPr/>
          <p:nvPr/>
        </p:nvCxnSpPr>
        <p:spPr>
          <a:xfrm>
            <a:off x="1143000" y="5357813"/>
            <a:ext cx="214313" cy="158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5847" name="Object 24"/>
          <p:cNvGraphicFramePr>
            <a:graphicFrameLocks/>
          </p:cNvGraphicFramePr>
          <p:nvPr/>
        </p:nvGraphicFramePr>
        <p:xfrm>
          <a:off x="7286625" y="2571750"/>
          <a:ext cx="1250950" cy="379413"/>
        </p:xfrm>
        <a:graphic>
          <a:graphicData uri="http://schemas.openxmlformats.org/presentationml/2006/ole">
            <p:oleObj spid="_x0000_s62472" r:id="rId8" imgW="710275" imgH="215619" progId="Equation.DSMT4">
              <p:embed/>
            </p:oleObj>
          </a:graphicData>
        </a:graphic>
      </p:graphicFrame>
      <p:graphicFrame>
        <p:nvGraphicFramePr>
          <p:cNvPr id="35848" name="Object 25"/>
          <p:cNvGraphicFramePr>
            <a:graphicFrameLocks/>
          </p:cNvGraphicFramePr>
          <p:nvPr/>
        </p:nvGraphicFramePr>
        <p:xfrm>
          <a:off x="7429500" y="4500563"/>
          <a:ext cx="1206500" cy="379412"/>
        </p:xfrm>
        <a:graphic>
          <a:graphicData uri="http://schemas.openxmlformats.org/presentationml/2006/ole">
            <p:oleObj spid="_x0000_s62471" r:id="rId9" imgW="684908" imgH="215619" progId="Equation.DSMT4">
              <p:embed/>
            </p:oleObj>
          </a:graphicData>
        </a:graphic>
      </p:graphicFrame>
      <p:graphicFrame>
        <p:nvGraphicFramePr>
          <p:cNvPr id="35849" name="Object 62"/>
          <p:cNvGraphicFramePr>
            <a:graphicFrameLocks/>
          </p:cNvGraphicFramePr>
          <p:nvPr/>
        </p:nvGraphicFramePr>
        <p:xfrm>
          <a:off x="4391025" y="1571625"/>
          <a:ext cx="2076450" cy="654050"/>
        </p:xfrm>
        <a:graphic>
          <a:graphicData uri="http://schemas.openxmlformats.org/presentationml/2006/ole">
            <p:oleObj spid="_x0000_s62470" r:id="rId10" imgW="1168400" imgH="368300" progId="Equation.DSMT4">
              <p:embed/>
            </p:oleObj>
          </a:graphicData>
        </a:graphic>
      </p:graphicFrame>
      <p:graphicFrame>
        <p:nvGraphicFramePr>
          <p:cNvPr id="35850" name="Object 63"/>
          <p:cNvGraphicFramePr>
            <a:graphicFrameLocks/>
          </p:cNvGraphicFramePr>
          <p:nvPr/>
        </p:nvGraphicFramePr>
        <p:xfrm>
          <a:off x="4500563" y="3286125"/>
          <a:ext cx="2098675" cy="654050"/>
        </p:xfrm>
        <a:graphic>
          <a:graphicData uri="http://schemas.openxmlformats.org/presentationml/2006/ole">
            <p:oleObj spid="_x0000_s62469" r:id="rId11" imgW="1180588" imgH="368140" progId="Equation.DSMT4">
              <p:embed/>
            </p:oleObj>
          </a:graphicData>
        </a:graphic>
      </p:graphicFrame>
      <p:graphicFrame>
        <p:nvGraphicFramePr>
          <p:cNvPr id="35851" name="Object 64"/>
          <p:cNvGraphicFramePr>
            <a:graphicFrameLocks/>
          </p:cNvGraphicFramePr>
          <p:nvPr/>
        </p:nvGraphicFramePr>
        <p:xfrm>
          <a:off x="4500563" y="5000625"/>
          <a:ext cx="2076450" cy="677863"/>
        </p:xfrm>
        <a:graphic>
          <a:graphicData uri="http://schemas.openxmlformats.org/presentationml/2006/ole">
            <p:oleObj spid="_x0000_s62468" r:id="rId12" imgW="1167893" imgH="380835" progId="Equation.DSMT4">
              <p:embed/>
            </p:oleObj>
          </a:graphicData>
        </a:graphic>
      </p:graphicFrame>
      <p:graphicFrame>
        <p:nvGraphicFramePr>
          <p:cNvPr id="35852" name="Object 65"/>
          <p:cNvGraphicFramePr>
            <a:graphicFrameLocks/>
          </p:cNvGraphicFramePr>
          <p:nvPr/>
        </p:nvGraphicFramePr>
        <p:xfrm>
          <a:off x="7000875" y="1285875"/>
          <a:ext cx="1670050" cy="1058863"/>
        </p:xfrm>
        <a:graphic>
          <a:graphicData uri="http://schemas.openxmlformats.org/presentationml/2006/ole">
            <p:oleObj spid="_x0000_s62467" r:id="rId13" imgW="939800" imgH="596900" progId="Equation.DSMT4">
              <p:embed/>
            </p:oleObj>
          </a:graphicData>
        </a:graphic>
      </p:graphicFrame>
      <p:graphicFrame>
        <p:nvGraphicFramePr>
          <p:cNvPr id="35853" name="Object 66"/>
          <p:cNvGraphicFramePr>
            <a:graphicFrameLocks/>
          </p:cNvGraphicFramePr>
          <p:nvPr/>
        </p:nvGraphicFramePr>
        <p:xfrm>
          <a:off x="7072313" y="3429000"/>
          <a:ext cx="1873250" cy="1058863"/>
        </p:xfrm>
        <a:graphic>
          <a:graphicData uri="http://schemas.openxmlformats.org/presentationml/2006/ole">
            <p:oleObj spid="_x0000_s62466" r:id="rId14" imgW="1054100" imgH="596900" progId="Equation.DSMT4">
              <p:embed/>
            </p:oleObj>
          </a:graphicData>
        </a:graphic>
      </p:graphicFrame>
      <p:graphicFrame>
        <p:nvGraphicFramePr>
          <p:cNvPr id="35854" name="Object 67"/>
          <p:cNvGraphicFramePr>
            <a:graphicFrameLocks/>
          </p:cNvGraphicFramePr>
          <p:nvPr/>
        </p:nvGraphicFramePr>
        <p:xfrm>
          <a:off x="7270750" y="5286375"/>
          <a:ext cx="1873250" cy="1036638"/>
        </p:xfrm>
        <a:graphic>
          <a:graphicData uri="http://schemas.openxmlformats.org/presentationml/2006/ole">
            <p:oleObj spid="_x0000_s62465" r:id="rId15" imgW="1053643" imgH="583947" progId="Equation.DSMT4">
              <p:embed/>
            </p:oleObj>
          </a:graphicData>
        </a:graphic>
      </p:graphicFrame>
      <p:sp>
        <p:nvSpPr>
          <p:cNvPr id="35890" name="TextBox 36"/>
          <p:cNvSpPr txBox="1"/>
          <p:nvPr/>
        </p:nvSpPr>
        <p:spPr>
          <a:xfrm>
            <a:off x="285750" y="6429375"/>
            <a:ext cx="3857625" cy="369888"/>
          </a:xfrm>
          <a:prstGeom prst="rect">
            <a:avLst/>
          </a:prstGeom>
          <a:noFill/>
          <a:ln w="9525">
            <a:noFill/>
          </a:ln>
        </p:spPr>
        <p:txBody>
          <a:bodyPr>
            <a:spAutoFit/>
          </a:bodyPr>
          <a:lstStyle/>
          <a:p>
            <a:r>
              <a:rPr lang="zh-CN" altLang="en-US" dirty="0">
                <a:solidFill>
                  <a:srgbClr val="FF0000"/>
                </a:solidFill>
                <a:latin typeface="Arial" panose="020B0604020202020204" pitchFamily="34" charset="0"/>
              </a:rPr>
              <a:t>注：频率指标均需先进行预扭曲处理</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0" y="214313"/>
            <a:ext cx="9144000" cy="5929312"/>
          </a:xfrm>
          <a:ln/>
        </p:spPr>
        <p:txBody>
          <a:bodyPr vert="horz" wrap="square" lIns="91440" tIns="45720" rIns="91440" bIns="45720" anchor="t" anchorCtr="0"/>
          <a:lstStyle/>
          <a:p>
            <a:pPr>
              <a:lnSpc>
                <a:spcPct val="150000"/>
              </a:lnSpc>
              <a:buNone/>
            </a:pPr>
            <a:r>
              <a:rPr lang="zh-CN" altLang="en-US" sz="2400" b="1" dirty="0"/>
              <a:t>例</a:t>
            </a:r>
            <a:r>
              <a:rPr lang="en-US" altLang="zh-CN" sz="2400" b="1" dirty="0"/>
              <a:t> </a:t>
            </a:r>
            <a:r>
              <a:rPr lang="en-US" altLang="zh-CN" sz="2400" dirty="0"/>
              <a:t> </a:t>
            </a:r>
            <a:r>
              <a:rPr lang="zh-CN" altLang="en-US" sz="2400" dirty="0"/>
              <a:t>（</a:t>
            </a:r>
            <a:r>
              <a:rPr lang="en-US" altLang="zh-CN" sz="2400" dirty="0"/>
              <a:t>1</a:t>
            </a:r>
            <a:r>
              <a:rPr lang="zh-CN" altLang="en-US" sz="2400" dirty="0"/>
              <a:t>）设计一个满足下列技术指标的巴特沃斯低通模拟滤波器，采样间频率为</a:t>
            </a:r>
            <a:r>
              <a:rPr lang="en-US" altLang="zh-CN" sz="2400" dirty="0"/>
              <a:t>fs=2000Hz</a:t>
            </a:r>
            <a:r>
              <a:rPr lang="zh-CN" altLang="en-US" sz="2400" dirty="0"/>
              <a:t>。</a:t>
            </a:r>
            <a:endParaRPr lang="en-US" altLang="zh-CN" sz="2400" dirty="0"/>
          </a:p>
          <a:p>
            <a:pPr>
              <a:lnSpc>
                <a:spcPct val="150000"/>
              </a:lnSpc>
              <a:buNone/>
            </a:pPr>
            <a:endParaRPr lang="en-US" altLang="zh-CN" sz="2400" dirty="0"/>
          </a:p>
          <a:p>
            <a:pPr>
              <a:lnSpc>
                <a:spcPct val="150000"/>
              </a:lnSpc>
              <a:buNone/>
            </a:pPr>
            <a:r>
              <a:rPr lang="en-US" altLang="zh-CN" sz="2400" dirty="0"/>
              <a:t>      </a:t>
            </a:r>
            <a:r>
              <a:rPr lang="zh-CN" altLang="en-US" sz="2400" dirty="0"/>
              <a:t>（</a:t>
            </a:r>
            <a:r>
              <a:rPr lang="en-US" altLang="zh-CN" sz="2400" dirty="0"/>
              <a:t>2</a:t>
            </a:r>
            <a:r>
              <a:rPr lang="zh-CN" altLang="en-US" sz="2400" dirty="0"/>
              <a:t>）利用（</a:t>
            </a:r>
            <a:r>
              <a:rPr lang="en-US" altLang="zh-CN" sz="2400" dirty="0"/>
              <a:t>1</a:t>
            </a:r>
            <a:r>
              <a:rPr lang="zh-CN" altLang="en-US" sz="2400" dirty="0"/>
              <a:t>）设计结果作为低通滤波器原型，设计</a:t>
            </a:r>
            <a:r>
              <a:rPr lang="en-US" altLang="zh-CN" sz="2400" dirty="0"/>
              <a:t>f</a:t>
            </a:r>
            <a:r>
              <a:rPr lang="en-US" altLang="zh-CN" sz="2400" baseline="-25000" dirty="0"/>
              <a:t>pH</a:t>
            </a:r>
            <a:r>
              <a:rPr lang="en-US" altLang="zh-CN" sz="2400" dirty="0"/>
              <a:t>=150Hz</a:t>
            </a:r>
            <a:r>
              <a:rPr lang="zh-CN" altLang="en-US" sz="2400" dirty="0"/>
              <a:t>的高通数字滤波器。</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zh-CN" altLang="en-US" sz="2400" dirty="0"/>
          </a:p>
          <a:p>
            <a:pPr>
              <a:lnSpc>
                <a:spcPct val="150000"/>
              </a:lnSpc>
              <a:buNone/>
            </a:pPr>
            <a:endParaRPr lang="zh-CN" altLang="en-US" sz="2400" dirty="0"/>
          </a:p>
          <a:p>
            <a:pPr>
              <a:buNone/>
            </a:pPr>
            <a:endParaRPr lang="zh-CN" altLang="en-US" dirty="0"/>
          </a:p>
        </p:txBody>
      </p:sp>
      <p:sp>
        <p:nvSpPr>
          <p:cNvPr id="3686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6866" name="Object 1"/>
          <p:cNvGraphicFramePr>
            <a:graphicFrameLocks/>
          </p:cNvGraphicFramePr>
          <p:nvPr/>
        </p:nvGraphicFramePr>
        <p:xfrm>
          <a:off x="942975" y="1500188"/>
          <a:ext cx="7915275" cy="477837"/>
        </p:xfrm>
        <a:graphic>
          <a:graphicData uri="http://schemas.openxmlformats.org/presentationml/2006/ole">
            <p:oleObj spid="_x0000_s63489" r:id="rId3" imgW="3716261" imgH="215619" progId="Equation.DSMT4">
              <p:embed/>
            </p:oleObj>
          </a:graphicData>
        </a:graphic>
      </p:graphicFrame>
      <p:sp>
        <p:nvSpPr>
          <p:cNvPr id="36869" name="Rectangle 3"/>
          <p:cNvSpPr/>
          <p:nvPr/>
        </p:nvSpPr>
        <p:spPr>
          <a:xfrm>
            <a:off x="0" y="44767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687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6871" name="Rectangle 6"/>
          <p:cNvSpPr/>
          <p:nvPr/>
        </p:nvSpPr>
        <p:spPr>
          <a:xfrm>
            <a:off x="0" y="75247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6872"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6873" name="Rectangle 9"/>
          <p:cNvSpPr/>
          <p:nvPr/>
        </p:nvSpPr>
        <p:spPr>
          <a:xfrm>
            <a:off x="0" y="2381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内容占位符 2"/>
          <p:cNvSpPr>
            <a:spLocks noGrp="1"/>
          </p:cNvSpPr>
          <p:nvPr>
            <p:ph idx="1"/>
          </p:nvPr>
        </p:nvSpPr>
        <p:spPr>
          <a:xfrm>
            <a:off x="214313" y="214313"/>
            <a:ext cx="8643937" cy="6643687"/>
          </a:xfrm>
          <a:ln/>
        </p:spPr>
        <p:txBody>
          <a:bodyPr vert="horz" wrap="square" lIns="91440" tIns="45720" rIns="91440" bIns="45720" anchor="t" anchorCtr="0"/>
          <a:lstStyle/>
          <a:p>
            <a:pPr>
              <a:lnSpc>
                <a:spcPct val="150000"/>
              </a:lnSpc>
              <a:buNone/>
            </a:pPr>
            <a:r>
              <a:rPr lang="zh-CN" altLang="en-US" sz="2400" dirty="0">
                <a:sym typeface="Wingdings" panose="05000000000000000000" pitchFamily="2" charset="2"/>
              </a:rPr>
              <a:t>解：（</a:t>
            </a:r>
            <a:r>
              <a:rPr lang="en-US" altLang="zh-CN" sz="2400" dirty="0">
                <a:sym typeface="Wingdings" panose="05000000000000000000" pitchFamily="2" charset="2"/>
              </a:rPr>
              <a:t>1</a:t>
            </a:r>
            <a:r>
              <a:rPr lang="zh-CN" altLang="en-US" sz="2400" dirty="0">
                <a:sym typeface="Wingdings" panose="05000000000000000000" pitchFamily="2" charset="2"/>
              </a:rPr>
              <a:t>）设计巴特沃斯</a:t>
            </a:r>
            <a:r>
              <a:rPr lang="en-US" altLang="zh-CN" sz="2400" dirty="0">
                <a:sym typeface="Wingdings" panose="05000000000000000000" pitchFamily="2" charset="2"/>
              </a:rPr>
              <a:t>I</a:t>
            </a:r>
            <a:r>
              <a:rPr lang="zh-CN" altLang="en-US" sz="2400" dirty="0">
                <a:sym typeface="Wingdings" panose="05000000000000000000" pitchFamily="2" charset="2"/>
              </a:rPr>
              <a:t>低通滤波器</a:t>
            </a:r>
            <a:endParaRPr lang="en-US" altLang="zh-CN" sz="2400" dirty="0">
              <a:sym typeface="Wingdings" panose="05000000000000000000" pitchFamily="2" charset="2"/>
            </a:endParaRPr>
          </a:p>
          <a:p>
            <a:pPr>
              <a:lnSpc>
                <a:spcPct val="150000"/>
              </a:lnSpc>
              <a:buNone/>
            </a:pPr>
            <a:r>
              <a:rPr lang="en-US" altLang="zh-CN" sz="2400" dirty="0">
                <a:sym typeface="Wingdings" panose="05000000000000000000" pitchFamily="2" charset="2"/>
              </a:rPr>
              <a:t>      </a:t>
            </a:r>
            <a:r>
              <a:rPr lang="zh-CN" altLang="en-US" sz="2400" dirty="0"/>
              <a:t>将滤波器的技术指标进行转换：</a:t>
            </a:r>
            <a:endParaRPr lang="en-US" altLang="zh-CN" sz="2400" dirty="0"/>
          </a:p>
          <a:p>
            <a:pPr>
              <a:lnSpc>
                <a:spcPct val="150000"/>
              </a:lnSpc>
              <a:buNone/>
            </a:pPr>
            <a:endParaRPr lang="en-US" altLang="zh-CN" sz="2400" dirty="0"/>
          </a:p>
          <a:p>
            <a:pPr>
              <a:lnSpc>
                <a:spcPct val="150000"/>
              </a:lnSpc>
              <a:buNone/>
            </a:pPr>
            <a:r>
              <a:rPr lang="en-US" altLang="zh-CN" sz="2400" dirty="0"/>
              <a:t>        </a:t>
            </a: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取</a:t>
            </a:r>
            <a:r>
              <a:rPr lang="en-US" altLang="zh-CN" sz="2400" dirty="0"/>
              <a:t>N=1</a:t>
            </a: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endParaRPr lang="zh-CN" altLang="en-US" sz="2400" dirty="0"/>
          </a:p>
        </p:txBody>
      </p:sp>
      <p:sp>
        <p:nvSpPr>
          <p:cNvPr id="3789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7895" name="Rectangle 3"/>
          <p:cNvSpPr/>
          <p:nvPr/>
        </p:nvSpPr>
        <p:spPr>
          <a:xfrm>
            <a:off x="0" y="2000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7896"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7890" name="Object 3"/>
          <p:cNvGraphicFramePr>
            <a:graphicFrameLocks/>
          </p:cNvGraphicFramePr>
          <p:nvPr/>
        </p:nvGraphicFramePr>
        <p:xfrm>
          <a:off x="1571625" y="3357563"/>
          <a:ext cx="5627688" cy="650875"/>
        </p:xfrm>
        <a:graphic>
          <a:graphicData uri="http://schemas.openxmlformats.org/presentationml/2006/ole">
            <p:oleObj spid="_x0000_s64515" r:id="rId3" imgW="3540227" imgH="355292" progId="Equation.DSMT4">
              <p:embed/>
            </p:oleObj>
          </a:graphicData>
        </a:graphic>
      </p:graphicFrame>
      <p:sp>
        <p:nvSpPr>
          <p:cNvPr id="37897"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7898"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7891" name="Object 4"/>
          <p:cNvGraphicFramePr>
            <a:graphicFrameLocks/>
          </p:cNvGraphicFramePr>
          <p:nvPr/>
        </p:nvGraphicFramePr>
        <p:xfrm>
          <a:off x="2571750" y="4429125"/>
          <a:ext cx="2343150" cy="1285875"/>
        </p:xfrm>
        <a:graphic>
          <a:graphicData uri="http://schemas.openxmlformats.org/presentationml/2006/ole">
            <p:oleObj spid="_x0000_s64514" r:id="rId4" imgW="1383699" imgH="761669" progId="Equation.DSMT4">
              <p:embed/>
            </p:oleObj>
          </a:graphicData>
        </a:graphic>
      </p:graphicFrame>
      <p:sp>
        <p:nvSpPr>
          <p:cNvPr id="37899" name="Rectangle 9"/>
          <p:cNvSpPr/>
          <p:nvPr/>
        </p:nvSpPr>
        <p:spPr>
          <a:xfrm>
            <a:off x="0" y="762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7892" name="Object 5"/>
          <p:cNvGraphicFramePr>
            <a:graphicFrameLocks/>
          </p:cNvGraphicFramePr>
          <p:nvPr/>
        </p:nvGraphicFramePr>
        <p:xfrm>
          <a:off x="1428750" y="1857375"/>
          <a:ext cx="4025900" cy="1519238"/>
        </p:xfrm>
        <a:graphic>
          <a:graphicData uri="http://schemas.openxmlformats.org/presentationml/2006/ole">
            <p:oleObj spid="_x0000_s64513" r:id="rId5" imgW="2043813" imgH="774364" progId="Equation.DSMT4">
              <p:embed/>
            </p:oleObj>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内容占位符 2"/>
          <p:cNvSpPr>
            <a:spLocks noGrp="1"/>
          </p:cNvSpPr>
          <p:nvPr>
            <p:ph idx="1"/>
          </p:nvPr>
        </p:nvSpPr>
        <p:spPr>
          <a:xfrm>
            <a:off x="571500" y="1285875"/>
            <a:ext cx="8229600" cy="4525963"/>
          </a:xfrm>
          <a:ln/>
        </p:spPr>
        <p:txBody>
          <a:bodyPr vert="horz" wrap="square" lIns="91440" tIns="45720" rIns="91440" bIns="45720" anchor="t" anchorCtr="0"/>
          <a:lstStyle/>
          <a:p>
            <a:pPr>
              <a:buNone/>
            </a:pPr>
            <a:r>
              <a:rPr lang="zh-CN" altLang="en-US" sz="2400" dirty="0"/>
              <a:t>得到模拟低通滤波器的传递函数为：</a:t>
            </a:r>
            <a:endParaRPr lang="en-US" altLang="zh-CN" sz="2400" dirty="0"/>
          </a:p>
          <a:p>
            <a:pPr>
              <a:buNone/>
            </a:pPr>
            <a:endParaRPr lang="en-US" altLang="zh-CN" sz="2400" dirty="0"/>
          </a:p>
          <a:p>
            <a:pPr>
              <a:buNone/>
            </a:pPr>
            <a:endParaRPr lang="en-US" altLang="zh-CN" sz="2400" dirty="0"/>
          </a:p>
          <a:p>
            <a:pPr>
              <a:lnSpc>
                <a:spcPct val="150000"/>
              </a:lnSpc>
              <a:buNone/>
            </a:pPr>
            <a:r>
              <a:rPr lang="zh-CN" altLang="en-US" sz="2400" dirty="0"/>
              <a:t>（</a:t>
            </a:r>
            <a:r>
              <a:rPr lang="en-US" altLang="zh-CN" sz="2400" dirty="0"/>
              <a:t>2</a:t>
            </a:r>
            <a:r>
              <a:rPr lang="zh-CN" altLang="en-US" sz="2400" dirty="0"/>
              <a:t>）将其转换为高通滤波器</a:t>
            </a:r>
            <a:endParaRPr lang="en-US" altLang="zh-CN" sz="2400" dirty="0"/>
          </a:p>
          <a:p>
            <a:pPr>
              <a:lnSpc>
                <a:spcPct val="150000"/>
              </a:lnSpc>
              <a:buNone/>
            </a:pPr>
            <a:r>
              <a:rPr lang="en-US" altLang="zh-CN" sz="2400" dirty="0"/>
              <a:t>   </a:t>
            </a:r>
            <a:r>
              <a:rPr lang="zh-CN" altLang="en-US" sz="2400" dirty="0"/>
              <a:t>高通模拟滤波器传递函数为：</a:t>
            </a:r>
            <a:endParaRPr lang="en-US" altLang="zh-CN" sz="2400" dirty="0"/>
          </a:p>
          <a:p>
            <a:pPr>
              <a:lnSpc>
                <a:spcPct val="150000"/>
              </a:lnSpc>
              <a:buNone/>
            </a:pPr>
            <a:endParaRPr lang="en-US" altLang="zh-CN" sz="2400" dirty="0"/>
          </a:p>
          <a:p>
            <a:pPr>
              <a:lnSpc>
                <a:spcPct val="150000"/>
              </a:lnSpc>
              <a:buNone/>
            </a:pPr>
            <a:endParaRPr lang="en-US" altLang="zh-CN" sz="2400" dirty="0"/>
          </a:p>
          <a:p>
            <a:pPr>
              <a:lnSpc>
                <a:spcPct val="150000"/>
              </a:lnSpc>
              <a:buNone/>
            </a:pPr>
            <a:r>
              <a:rPr lang="zh-CN" altLang="en-US" sz="2400" dirty="0"/>
              <a:t>利用双线性变换转换为数字滤波器的传递函数为</a:t>
            </a: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endParaRPr lang="en-US" altLang="zh-CN" sz="2400" dirty="0"/>
          </a:p>
          <a:p>
            <a:pPr>
              <a:buNone/>
            </a:pPr>
            <a:r>
              <a:rPr lang="en-US" altLang="zh-CN" sz="2400" dirty="0"/>
              <a:t> </a:t>
            </a:r>
          </a:p>
          <a:p>
            <a:pPr>
              <a:buNone/>
            </a:pPr>
            <a:endParaRPr lang="en-US" altLang="zh-CN" sz="2400" dirty="0"/>
          </a:p>
          <a:p>
            <a:pPr>
              <a:buNone/>
            </a:pPr>
            <a:endParaRPr lang="zh-CN" altLang="en-US" dirty="0"/>
          </a:p>
        </p:txBody>
      </p:sp>
      <p:sp>
        <p:nvSpPr>
          <p:cNvPr id="3891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20" name="Rectangle 3"/>
          <p:cNvSpPr/>
          <p:nvPr/>
        </p:nvSpPr>
        <p:spPr>
          <a:xfrm>
            <a:off x="0" y="4762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2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22" name="Rectangle 6"/>
          <p:cNvSpPr/>
          <p:nvPr/>
        </p:nvSpPr>
        <p:spPr>
          <a:xfrm>
            <a:off x="0" y="3810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8914" name="Object 8"/>
          <p:cNvGraphicFramePr>
            <a:graphicFrameLocks/>
          </p:cNvGraphicFramePr>
          <p:nvPr/>
        </p:nvGraphicFramePr>
        <p:xfrm>
          <a:off x="2571750" y="1785938"/>
          <a:ext cx="2168525" cy="690562"/>
        </p:xfrm>
        <a:graphic>
          <a:graphicData uri="http://schemas.openxmlformats.org/presentationml/2006/ole">
            <p:oleObj spid="_x0000_s65540" r:id="rId3" imgW="1294838" imgH="380835" progId="Equation.DSMT4">
              <p:embed/>
            </p:oleObj>
          </a:graphicData>
        </a:graphic>
      </p:graphicFrame>
      <p:sp>
        <p:nvSpPr>
          <p:cNvPr id="38923"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
        <p:nvSpPr>
          <p:cNvPr id="38924" name="Rectangle 11"/>
          <p:cNvSpPr/>
          <p:nvPr/>
        </p:nvSpPr>
        <p:spPr>
          <a:xfrm>
            <a:off x="0" y="72390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38915" name="Object 6"/>
          <p:cNvGraphicFramePr>
            <a:graphicFrameLocks/>
          </p:cNvGraphicFramePr>
          <p:nvPr/>
        </p:nvGraphicFramePr>
        <p:xfrm>
          <a:off x="1571625" y="4071938"/>
          <a:ext cx="4672013" cy="925512"/>
        </p:xfrm>
        <a:graphic>
          <a:graphicData uri="http://schemas.openxmlformats.org/presentationml/2006/ole">
            <p:oleObj spid="_x0000_s65539" r:id="rId4" imgW="2627759" imgH="520474" progId="Equation.DSMT4">
              <p:embed/>
            </p:oleObj>
          </a:graphicData>
        </a:graphic>
      </p:graphicFrame>
      <p:graphicFrame>
        <p:nvGraphicFramePr>
          <p:cNvPr id="38916" name="Object 7"/>
          <p:cNvGraphicFramePr>
            <a:graphicFrameLocks/>
          </p:cNvGraphicFramePr>
          <p:nvPr/>
        </p:nvGraphicFramePr>
        <p:xfrm>
          <a:off x="1643063" y="5707063"/>
          <a:ext cx="5172075" cy="1150937"/>
        </p:xfrm>
        <a:graphic>
          <a:graphicData uri="http://schemas.openxmlformats.org/presentationml/2006/ole">
            <p:oleObj spid="_x0000_s65538" r:id="rId5" imgW="2908300" imgH="647700" progId="Equation.DSMT4">
              <p:embed/>
            </p:oleObj>
          </a:graphicData>
        </a:graphic>
      </p:graphicFrame>
      <p:graphicFrame>
        <p:nvGraphicFramePr>
          <p:cNvPr id="38917" name="Object 2"/>
          <p:cNvGraphicFramePr>
            <a:graphicFrameLocks/>
          </p:cNvGraphicFramePr>
          <p:nvPr/>
        </p:nvGraphicFramePr>
        <p:xfrm>
          <a:off x="2328863" y="285750"/>
          <a:ext cx="2989262" cy="857250"/>
        </p:xfrm>
        <a:graphic>
          <a:graphicData uri="http://schemas.openxmlformats.org/presentationml/2006/ole">
            <p:oleObj spid="_x0000_s65537" r:id="rId6" imgW="1663700" imgH="469900" progId="Equation.DSMT4">
              <p:embed/>
            </p:oleObj>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ln/>
        </p:spPr>
        <p:txBody>
          <a:bodyPr vert="horz" wrap="square" lIns="91440" tIns="45720" rIns="91440" bIns="45720" anchor="ctr" anchorCtr="0"/>
          <a:lstStyle/>
          <a:p>
            <a:endParaRPr lang="zh-CN" altLang="zh-CN" dirty="0"/>
          </a:p>
        </p:txBody>
      </p:sp>
      <p:sp>
        <p:nvSpPr>
          <p:cNvPr id="60419" name="Rectangle 3"/>
          <p:cNvSpPr>
            <a:spLocks noGrp="1"/>
          </p:cNvSpPr>
          <p:nvPr>
            <p:ph idx="1"/>
          </p:nvPr>
        </p:nvSpPr>
        <p:spPr>
          <a:xfrm>
            <a:off x="179388" y="188913"/>
            <a:ext cx="8856662" cy="5562600"/>
          </a:xfrm>
          <a:ln/>
        </p:spPr>
        <p:txBody>
          <a:bodyPr vert="horz" wrap="square" lIns="91440" tIns="45720" rIns="91440" bIns="45720" anchor="t" anchorCtr="0"/>
          <a:lstStyle/>
          <a:p>
            <a:pPr marL="0" indent="0">
              <a:lnSpc>
                <a:spcPct val="150000"/>
              </a:lnSpc>
              <a:buNone/>
            </a:pPr>
            <a:r>
              <a:rPr lang="en-US" altLang="zh-CN" sz="2800" dirty="0">
                <a:latin typeface="黑体" panose="02010609060101010101" pitchFamily="49" charset="-122"/>
              </a:rPr>
              <a:t>IIR</a:t>
            </a:r>
            <a:r>
              <a:rPr lang="zh-CN" altLang="en-US" sz="2800" dirty="0">
                <a:latin typeface="黑体" panose="02010609060101010101" pitchFamily="49" charset="-122"/>
              </a:rPr>
              <a:t>滤波技术的一个应用就是产生和恢复用于按键电话机的双音多频信号（</a:t>
            </a:r>
            <a:r>
              <a:rPr lang="en-US" altLang="zh-CN" sz="2800" dirty="0">
                <a:latin typeface="黑体" panose="02010609060101010101" pitchFamily="49" charset="-122"/>
              </a:rPr>
              <a:t>DTMF)</a:t>
            </a:r>
          </a:p>
          <a:p>
            <a:pPr marL="0" indent="0">
              <a:lnSpc>
                <a:spcPct val="150000"/>
              </a:lnSpc>
              <a:buNone/>
            </a:pPr>
            <a:r>
              <a:rPr lang="en-US" altLang="zh-CN" sz="2800" dirty="0">
                <a:latin typeface="黑体" panose="02010609060101010101" pitchFamily="49" charset="-122"/>
              </a:rPr>
              <a:t>  </a:t>
            </a:r>
            <a:r>
              <a:rPr lang="zh-CN" altLang="en-US" sz="2800" dirty="0">
                <a:latin typeface="黑体" panose="02010609060101010101" pitchFamily="49" charset="-122"/>
              </a:rPr>
              <a:t>每当按下一个按键时，产生一对音频信号。其中一个信号对按键的行编码，另一个信号对列编码。构成双音多频信号对的单音可以通过在</a:t>
            </a:r>
            <a:r>
              <a:rPr lang="en-US" altLang="zh-CN" sz="2800" dirty="0">
                <a:latin typeface="黑体" panose="02010609060101010101" pitchFamily="49" charset="-122"/>
              </a:rPr>
              <a:t>IIR</a:t>
            </a:r>
            <a:r>
              <a:rPr lang="zh-CN" altLang="en-US" sz="2800" dirty="0">
                <a:latin typeface="黑体" panose="02010609060101010101" pitchFamily="49" charset="-122"/>
              </a:rPr>
              <a:t>滤波器上加一个脉冲函数来产生。</a:t>
            </a:r>
            <a:endParaRPr lang="en-US" altLang="zh-CN" sz="2800" dirty="0">
              <a:latin typeface="黑体" panose="02010609060101010101" pitchFamily="49" charset="-122"/>
            </a:endParaRPr>
          </a:p>
          <a:p>
            <a:pPr marL="0" indent="0">
              <a:lnSpc>
                <a:spcPct val="150000"/>
              </a:lnSpc>
              <a:buNone/>
            </a:pPr>
            <a:r>
              <a:rPr lang="en-US" altLang="zh-CN" sz="2800" dirty="0">
                <a:latin typeface="黑体" panose="02010609060101010101" pitchFamily="49" charset="-122"/>
              </a:rPr>
              <a:t>   Y(z)=H(z)X(z)</a:t>
            </a:r>
          </a:p>
          <a:p>
            <a:pPr marL="0" indent="0">
              <a:lnSpc>
                <a:spcPct val="150000"/>
              </a:lnSpc>
              <a:buNone/>
            </a:pPr>
            <a:r>
              <a:rPr lang="zh-CN" altLang="en-US" sz="2800" dirty="0">
                <a:latin typeface="黑体" panose="02010609060101010101" pitchFamily="49" charset="-122"/>
              </a:rPr>
              <a:t>如</a:t>
            </a:r>
            <a:r>
              <a:rPr lang="en-US" altLang="zh-CN" sz="2800" dirty="0">
                <a:latin typeface="黑体" panose="02010609060101010101" pitchFamily="49" charset="-122"/>
              </a:rPr>
              <a:t>X(z)=1,</a:t>
            </a:r>
            <a:r>
              <a:rPr lang="zh-CN" altLang="en-US" sz="2800" dirty="0">
                <a:latin typeface="黑体" panose="02010609060101010101" pitchFamily="49" charset="-122"/>
              </a:rPr>
              <a:t>则</a:t>
            </a:r>
            <a:r>
              <a:rPr lang="en-US" altLang="zh-CN" sz="2800" dirty="0">
                <a:latin typeface="黑体" panose="02010609060101010101" pitchFamily="49" charset="-122"/>
              </a:rPr>
              <a:t>Y(z)=H(z) ,Y(</a:t>
            </a:r>
            <a:r>
              <a:rPr lang="el-GR" altLang="zh-CN" sz="2800" dirty="0">
                <a:latin typeface="黑体" panose="02010609060101010101" pitchFamily="49" charset="-122"/>
              </a:rPr>
              <a:t>Ω</a:t>
            </a:r>
            <a:r>
              <a:rPr lang="en-US" altLang="zh-CN" sz="2800" dirty="0">
                <a:latin typeface="黑体" panose="02010609060101010101" pitchFamily="49" charset="-122"/>
              </a:rPr>
              <a:t>)= H(</a:t>
            </a:r>
            <a:r>
              <a:rPr lang="el-GR" altLang="zh-CN" sz="2800" dirty="0">
                <a:latin typeface="黑体" panose="02010609060101010101" pitchFamily="49" charset="-122"/>
              </a:rPr>
              <a:t>Ω</a:t>
            </a:r>
            <a:r>
              <a:rPr lang="en-US" altLang="zh-CN" sz="2800" dirty="0">
                <a:latin typeface="黑体" panose="02010609060101010101" pitchFamily="49" charset="-122"/>
              </a:rPr>
              <a:t>)</a:t>
            </a:r>
          </a:p>
          <a:p>
            <a:pPr marL="0" indent="0">
              <a:lnSpc>
                <a:spcPct val="150000"/>
              </a:lnSpc>
              <a:buNone/>
            </a:pPr>
            <a:r>
              <a:rPr lang="en-US" altLang="zh-CN" sz="2800" b="1" dirty="0">
                <a:latin typeface="黑体" panose="02010609060101010101" pitchFamily="49" charset="-122"/>
              </a:rPr>
              <a:t>  </a:t>
            </a:r>
            <a:r>
              <a:rPr lang="zh-CN" altLang="en-US" sz="2800" dirty="0">
                <a:latin typeface="黑体" panose="02010609060101010101" pitchFamily="49" charset="-122"/>
              </a:rPr>
              <a:t>即：</a:t>
            </a:r>
            <a:r>
              <a:rPr lang="zh-CN" altLang="en-US" sz="2800" dirty="0">
                <a:solidFill>
                  <a:srgbClr val="FF0000"/>
                </a:solidFill>
                <a:latin typeface="黑体" panose="02010609060101010101" pitchFamily="49" charset="-122"/>
              </a:rPr>
              <a:t>输出信号的频谱与滤波器的频率响应一样</a:t>
            </a:r>
            <a:endParaRPr lang="en-US" altLang="zh-CN" sz="2800" dirty="0">
              <a:solidFill>
                <a:srgbClr val="FF0000"/>
              </a:solidFill>
              <a:latin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noRot="1" noChangeAspect="1" noMove="1" noResize="1" noEditPoints="1" noAdjustHandles="1" noChangeArrowheads="1" noChangeShapeType="1" noTextEdit="1"/>
          </p:cNvSpPr>
          <p:nvPr>
            <p:ph idx="1"/>
          </p:nvPr>
        </p:nvSpPr>
        <p:spPr bwMode="auto">
          <a:xfrm>
            <a:off x="457200" y="476672"/>
            <a:ext cx="8229600" cy="4525963"/>
          </a:xfrm>
          <a:blipFill>
            <a:blip r:embed="rId2" cstate="print"/>
            <a:stretch>
              <a:fillRect l="-1481" r="-667" b="-1211"/>
            </a:stretch>
          </a:blipFill>
          <a:ln>
            <a:miter lim="800000"/>
          </a:ln>
          <a:effectLst/>
          <a:scene3d>
            <a:camera prst="orthographicFront"/>
            <a:lightRig rig="balanced" dir="t"/>
          </a:scene3d>
          <a:sp3d prstMaterial="plastic"/>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1200" cap="none" spc="0" normalizeH="0" baseline="0" noProof="0" dirty="0">
                <a:ln>
                  <a:noFill/>
                </a:ln>
                <a:noFill/>
                <a:effectLst/>
                <a:uLnTx/>
                <a:uFillTx/>
                <a:latin typeface="+mn-lt"/>
                <a:ea typeface="黑体" panose="02010609060101010101" pitchFamily="49" charset="-122"/>
                <a:cs typeface="+mn-cs"/>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ln/>
        </p:spPr>
        <p:txBody>
          <a:bodyPr vert="horz" wrap="square" lIns="91440" tIns="45720" rIns="91440" bIns="45720" anchor="ctr" anchorCtr="0"/>
          <a:lstStyle/>
          <a:p>
            <a:endParaRPr lang="zh-CN" altLang="en-US" dirty="0"/>
          </a:p>
        </p:txBody>
      </p:sp>
      <p:pic>
        <p:nvPicPr>
          <p:cNvPr id="62467" name="内容占位符 3"/>
          <p:cNvPicPr>
            <a:picLocks noGrp="1" noChangeAspect="1"/>
          </p:cNvPicPr>
          <p:nvPr>
            <p:ph idx="1"/>
          </p:nvPr>
        </p:nvPicPr>
        <p:blipFill>
          <a:blip r:embed="rId2" cstate="print"/>
          <a:srcRect/>
          <a:stretch>
            <a:fillRect/>
          </a:stretch>
        </p:blipFill>
        <p:spPr>
          <a:xfrm>
            <a:off x="785813" y="1214438"/>
            <a:ext cx="6797675" cy="4525962"/>
          </a:xfr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内容占位符 2"/>
          <p:cNvSpPr>
            <a:spLocks noGrp="1"/>
          </p:cNvSpPr>
          <p:nvPr>
            <p:ph idx="1"/>
          </p:nvPr>
        </p:nvSpPr>
        <p:spPr>
          <a:xfrm>
            <a:off x="214313" y="285750"/>
            <a:ext cx="8572500" cy="6858000"/>
          </a:xfrm>
          <a:ln/>
        </p:spPr>
        <p:txBody>
          <a:bodyPr vert="horz" wrap="square" lIns="91440" tIns="45720" rIns="91440" bIns="45720" anchor="t" anchorCtr="0"/>
          <a:lstStyle/>
          <a:p>
            <a:pPr>
              <a:buNone/>
            </a:pPr>
            <a:r>
              <a:rPr lang="zh-CN" altLang="en-US" sz="2400" dirty="0"/>
              <a:t>一般有</a:t>
            </a:r>
            <a:endParaRPr lang="en-US" altLang="zh-CN" sz="2400" dirty="0"/>
          </a:p>
          <a:p>
            <a:pPr>
              <a:buNone/>
            </a:pPr>
            <a:endParaRPr lang="en-US" altLang="zh-CN" sz="2400" dirty="0"/>
          </a:p>
          <a:p>
            <a:pPr>
              <a:buNone/>
            </a:pPr>
            <a:endParaRPr lang="en-US" altLang="zh-CN" sz="2400" dirty="0"/>
          </a:p>
          <a:p>
            <a:pPr>
              <a:lnSpc>
                <a:spcPct val="150000"/>
              </a:lnSpc>
              <a:buNone/>
            </a:pPr>
            <a:r>
              <a:rPr lang="en-US" altLang="zh-CN" sz="2400" dirty="0"/>
              <a:t>      </a:t>
            </a:r>
            <a:r>
              <a:rPr lang="zh-CN" altLang="en-US" sz="2400" dirty="0"/>
              <a:t>由于</a:t>
            </a:r>
            <a:r>
              <a:rPr lang="en-US" altLang="zh-CN" sz="2400" dirty="0"/>
              <a:t>H(z)</a:t>
            </a:r>
            <a:r>
              <a:rPr lang="zh-CN" altLang="en-US" sz="2400" dirty="0"/>
              <a:t>的分母是一个多项式，因此</a:t>
            </a:r>
            <a:r>
              <a:rPr lang="en-US" altLang="zh-CN" sz="2400" dirty="0"/>
              <a:t>IIR</a:t>
            </a:r>
            <a:r>
              <a:rPr lang="zh-CN" altLang="en-US" sz="2400" dirty="0"/>
              <a:t>数字滤波器的极点</a:t>
            </a:r>
            <a:endParaRPr lang="en-US" altLang="zh-CN" sz="2400" dirty="0"/>
          </a:p>
          <a:p>
            <a:pPr>
              <a:lnSpc>
                <a:spcPct val="150000"/>
              </a:lnSpc>
              <a:buNone/>
            </a:pPr>
            <a:r>
              <a:rPr lang="zh-CN" altLang="en-US" sz="2400" dirty="0"/>
              <a:t>不一定在</a:t>
            </a:r>
            <a:r>
              <a:rPr lang="en-US" altLang="zh-CN" sz="2400" dirty="0"/>
              <a:t> </a:t>
            </a:r>
            <a:r>
              <a:rPr lang="zh-CN" altLang="en-US" sz="2400" dirty="0"/>
              <a:t>平面的单位圆内，也就是说设计的</a:t>
            </a:r>
            <a:r>
              <a:rPr lang="en-US" altLang="zh-CN" sz="2400" dirty="0"/>
              <a:t>IIR</a:t>
            </a:r>
            <a:r>
              <a:rPr lang="zh-CN" altLang="en-US" sz="2400" dirty="0"/>
              <a:t>数字滤波器</a:t>
            </a:r>
            <a:endParaRPr lang="en-US" altLang="zh-CN" sz="2400" dirty="0"/>
          </a:p>
          <a:p>
            <a:pPr>
              <a:lnSpc>
                <a:spcPct val="150000"/>
              </a:lnSpc>
              <a:buNone/>
            </a:pPr>
            <a:r>
              <a:rPr lang="zh-CN" altLang="en-US" sz="2400" dirty="0"/>
              <a:t>不能确保是稳定的，必须进行稳定性检验通过后方能使用。</a:t>
            </a:r>
            <a:endParaRPr lang="en-US" altLang="zh-CN" sz="2400" dirty="0"/>
          </a:p>
          <a:p>
            <a:pPr>
              <a:lnSpc>
                <a:spcPct val="150000"/>
              </a:lnSpc>
              <a:buNone/>
            </a:pPr>
            <a:r>
              <a:rPr lang="zh-CN" altLang="en-US" sz="2400" b="1" dirty="0">
                <a:latin typeface="Tahoma" panose="020B0604030504040204" pitchFamily="34" charset="0"/>
              </a:rPr>
              <a:t>      </a:t>
            </a:r>
            <a:r>
              <a:rPr lang="zh-CN" altLang="en-US" sz="2400" dirty="0">
                <a:latin typeface="Tahoma" panose="020B0604030504040204" pitchFamily="34" charset="0"/>
              </a:rPr>
              <a:t>同时</a:t>
            </a:r>
            <a:r>
              <a:rPr lang="en-US" altLang="zh-CN" sz="2400" dirty="0">
                <a:latin typeface="Tahoma" panose="020B0604030504040204" pitchFamily="34" charset="0"/>
              </a:rPr>
              <a:t>IIR</a:t>
            </a:r>
            <a:r>
              <a:rPr lang="zh-CN" altLang="en-US" sz="2400" dirty="0">
                <a:latin typeface="Tahoma" panose="020B0604030504040204" pitchFamily="34" charset="0"/>
              </a:rPr>
              <a:t>滤波器很难实现线性相位，也就是</a:t>
            </a:r>
            <a:r>
              <a:rPr lang="en-US" altLang="zh-CN" sz="2400" dirty="0">
                <a:latin typeface="Tahoma" panose="020B0604030504040204" pitchFamily="34" charset="0"/>
              </a:rPr>
              <a:t>IIR</a:t>
            </a:r>
            <a:r>
              <a:rPr lang="zh-CN" altLang="en-US" sz="2400" dirty="0">
                <a:latin typeface="Tahoma" panose="020B0604030504040204" pitchFamily="34" charset="0"/>
              </a:rPr>
              <a:t>滤波器会产生</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相位失真，但实现某种性能要求时比</a:t>
            </a:r>
            <a:r>
              <a:rPr lang="en-US" altLang="zh-CN" sz="2400" dirty="0">
                <a:latin typeface="Tahoma" panose="020B0604030504040204" pitchFamily="34" charset="0"/>
              </a:rPr>
              <a:t>FIR</a:t>
            </a:r>
            <a:r>
              <a:rPr lang="zh-CN" altLang="en-US" sz="2400" dirty="0">
                <a:latin typeface="Tahoma" panose="020B0604030504040204" pitchFamily="34" charset="0"/>
              </a:rPr>
              <a:t>滤波器所需要的系数少</a:t>
            </a:r>
            <a:endParaRPr lang="en-US" altLang="zh-CN" sz="2400" dirty="0">
              <a:latin typeface="Tahoma" panose="020B0604030504040204" pitchFamily="34" charset="0"/>
            </a:endParaRPr>
          </a:p>
          <a:p>
            <a:pPr>
              <a:lnSpc>
                <a:spcPct val="150000"/>
              </a:lnSpc>
              <a:buNone/>
            </a:pPr>
            <a:r>
              <a:rPr lang="en-US" altLang="zh-CN" sz="2400" dirty="0">
                <a:latin typeface="Tahoma" panose="020B0604030504040204" pitchFamily="34" charset="0"/>
              </a:rPr>
              <a:t>     IIR</a:t>
            </a:r>
            <a:r>
              <a:rPr lang="zh-CN" altLang="en-US" sz="2400" dirty="0">
                <a:latin typeface="Tahoma" panose="020B0604030504040204" pitchFamily="34" charset="0"/>
              </a:rPr>
              <a:t>滤波器的设计思路与</a:t>
            </a:r>
            <a:r>
              <a:rPr lang="en-US" altLang="zh-CN" sz="2400" dirty="0">
                <a:latin typeface="Tahoma" panose="020B0604030504040204" pitchFamily="34" charset="0"/>
              </a:rPr>
              <a:t>FIR </a:t>
            </a:r>
            <a:r>
              <a:rPr lang="zh-CN" altLang="en-US" sz="2400" dirty="0">
                <a:latin typeface="Tahoma" panose="020B0604030504040204" pitchFamily="34" charset="0"/>
              </a:rPr>
              <a:t>滤波器不同，设计递归滤波器</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的方法是选择具有待求特性的原型模拟滤波器，然后将其转换</a:t>
            </a:r>
            <a:endParaRPr lang="en-US" altLang="zh-CN" sz="2400" dirty="0">
              <a:latin typeface="Tahoma" panose="020B0604030504040204" pitchFamily="34" charset="0"/>
            </a:endParaRPr>
          </a:p>
          <a:p>
            <a:pPr>
              <a:lnSpc>
                <a:spcPct val="150000"/>
              </a:lnSpc>
              <a:buNone/>
            </a:pPr>
            <a:r>
              <a:rPr lang="zh-CN" altLang="en-US" sz="2400" dirty="0">
                <a:latin typeface="Tahoma" panose="020B0604030504040204" pitchFamily="34" charset="0"/>
              </a:rPr>
              <a:t>为数字滤波器。</a:t>
            </a:r>
          </a:p>
          <a:p>
            <a:pPr>
              <a:lnSpc>
                <a:spcPct val="150000"/>
              </a:lnSpc>
              <a:buNone/>
            </a:pPr>
            <a:endParaRPr lang="en-US" altLang="zh-CN" sz="2400" dirty="0"/>
          </a:p>
          <a:p>
            <a:pPr>
              <a:lnSpc>
                <a:spcPct val="150000"/>
              </a:lnSpc>
              <a:buNone/>
            </a:pPr>
            <a:endParaRPr lang="en-US" altLang="zh-CN" sz="2400" dirty="0"/>
          </a:p>
          <a:p>
            <a:pPr>
              <a:lnSpc>
                <a:spcPct val="150000"/>
              </a:lnSpc>
              <a:buNone/>
            </a:pPr>
            <a:endParaRPr lang="zh-CN" altLang="en-US" sz="2400" dirty="0"/>
          </a:p>
          <a:p>
            <a:pPr>
              <a:lnSpc>
                <a:spcPct val="150000"/>
              </a:lnSpc>
              <a:buNone/>
            </a:pPr>
            <a:endParaRPr lang="zh-CN" altLang="en-US" sz="2400" dirty="0"/>
          </a:p>
        </p:txBody>
      </p:sp>
      <p:sp>
        <p:nvSpPr>
          <p:cNvPr id="205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50" name="Object 1"/>
          <p:cNvGraphicFramePr>
            <a:graphicFrameLocks/>
          </p:cNvGraphicFramePr>
          <p:nvPr/>
        </p:nvGraphicFramePr>
        <p:xfrm>
          <a:off x="1357313" y="357188"/>
          <a:ext cx="785812" cy="285750"/>
        </p:xfrm>
        <a:graphic>
          <a:graphicData uri="http://schemas.openxmlformats.org/presentationml/2006/ole">
            <p:oleObj spid="_x0000_s21506" r:id="rId3" imgW="418918" imgH="152334" progId="Equation.DSMT4">
              <p:embed/>
            </p:oleObj>
          </a:graphicData>
        </a:graphic>
      </p:graphicFrame>
      <p:sp>
        <p:nvSpPr>
          <p:cNvPr id="2054"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2051" name="Object 3"/>
          <p:cNvGraphicFramePr>
            <a:graphicFrameLocks/>
          </p:cNvGraphicFramePr>
          <p:nvPr/>
        </p:nvGraphicFramePr>
        <p:xfrm>
          <a:off x="2214563" y="642938"/>
          <a:ext cx="4143375" cy="942975"/>
        </p:xfrm>
        <a:graphic>
          <a:graphicData uri="http://schemas.openxmlformats.org/presentationml/2006/ole">
            <p:oleObj spid="_x0000_s21505" r:id="rId4" imgW="1714500" imgH="393700" progId="Equation.DSMT4">
              <p:embed/>
            </p:oleObj>
          </a:graphicData>
        </a:graphic>
      </p:graphicFrame>
      <p:sp>
        <p:nvSpPr>
          <p:cNvPr id="2055" name="Rectangle 5"/>
          <p:cNvSpPr/>
          <p:nvPr/>
        </p:nvSpPr>
        <p:spPr>
          <a:xfrm>
            <a:off x="0" y="390525"/>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5"/>
          <p:cNvGraphicFramePr>
            <a:graphicFrameLocks/>
          </p:cNvGraphicFramePr>
          <p:nvPr/>
        </p:nvGraphicFramePr>
        <p:xfrm>
          <a:off x="714375" y="214313"/>
          <a:ext cx="7786688" cy="5000625"/>
        </p:xfrm>
        <a:graphic>
          <a:graphicData uri="http://schemas.openxmlformats.org/presentationml/2006/ole">
            <p:oleObj spid="_x0000_s66561" r:id="rId3" imgW="10287000" imgH="6858000" progId="">
              <p:embed/>
            </p:oleObj>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950" y="22225"/>
            <a:ext cx="8785225" cy="7200900"/>
          </a:xfrm>
          <a:prstGeom prst="rect">
            <a:avLst/>
          </a:prstGeom>
          <a:noFill/>
        </p:spPr>
        <p:txBody>
          <a:bodyPr>
            <a:spAutoFit/>
          </a:bodyPr>
          <a:lstStyle/>
          <a:p>
            <a:pPr marR="0" defTabSz="914400" eaLnBrk="0" hangingPunct="0">
              <a:lnSpc>
                <a:spcPct val="150000"/>
              </a:lnSpc>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zh-CN" altLang="en-US" sz="2800" b="1" kern="1200" cap="none" spc="0" normalizeH="0" baseline="0" noProof="0" dirty="0">
                <a:latin typeface="+mn-ea"/>
                <a:ea typeface="+mn-ea"/>
                <a:cs typeface="+mn-cs"/>
              </a:rPr>
              <a:t>例  设计滤波器产生一个</a:t>
            </a:r>
            <a:r>
              <a:rPr kumimoji="0" lang="en-US" altLang="zh-CN" sz="2800" b="1" kern="1200" cap="none" spc="0" normalizeH="0" baseline="0" noProof="0" dirty="0">
                <a:latin typeface="+mn-ea"/>
                <a:ea typeface="+mn-ea"/>
                <a:cs typeface="+mn-cs"/>
              </a:rPr>
              <a:t>1209Hz</a:t>
            </a:r>
            <a:r>
              <a:rPr kumimoji="0" lang="zh-CN" altLang="en-US" sz="2800" b="1" kern="1200" cap="none" spc="0" normalizeH="0" baseline="0" noProof="0" dirty="0">
                <a:latin typeface="+mn-ea"/>
                <a:ea typeface="+mn-ea"/>
                <a:cs typeface="+mn-cs"/>
              </a:rPr>
              <a:t>的单音信号，采样频率为</a:t>
            </a:r>
            <a:r>
              <a:rPr kumimoji="0" lang="en-US" altLang="zh-CN" sz="2800" b="1" kern="1200" cap="none" spc="0" normalizeH="0" baseline="0" noProof="0" dirty="0">
                <a:latin typeface="+mn-ea"/>
                <a:ea typeface="+mn-ea"/>
                <a:cs typeface="+mn-cs"/>
              </a:rPr>
              <a:t>8kHz</a:t>
            </a:r>
            <a:r>
              <a:rPr kumimoji="0" lang="zh-CN" altLang="en-US" sz="2800" b="1" kern="1200" cap="none" spc="0" normalizeH="0" baseline="0" noProof="0" dirty="0">
                <a:latin typeface="+mn-ea"/>
                <a:ea typeface="+mn-ea"/>
                <a:cs typeface="+mn-cs"/>
              </a:rPr>
              <a:t>。</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en-US" altLang="zh-CN" sz="2800" b="1" kern="1200" cap="none" spc="0" normalizeH="0" baseline="0" noProof="0" dirty="0">
                <a:latin typeface="+mn-ea"/>
                <a:ea typeface="+mn-ea"/>
                <a:cs typeface="+mn-cs"/>
              </a:rPr>
              <a:t>  a.</a:t>
            </a:r>
            <a:r>
              <a:rPr kumimoji="0" lang="zh-CN" altLang="en-US" sz="2800" b="1" kern="1200" cap="none" spc="0" normalizeH="0" baseline="0" noProof="0" dirty="0">
                <a:latin typeface="+mn-ea"/>
                <a:ea typeface="+mn-ea"/>
                <a:cs typeface="+mn-cs"/>
              </a:rPr>
              <a:t>画出滤波器形状</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en-US" altLang="zh-CN" sz="2800" b="1" kern="1200" cap="none" spc="0" normalizeH="0" baseline="0" noProof="0" dirty="0">
                <a:latin typeface="+mn-ea"/>
                <a:ea typeface="+mn-ea"/>
                <a:cs typeface="+mn-cs"/>
              </a:rPr>
              <a:t>  b.</a:t>
            </a:r>
            <a:r>
              <a:rPr kumimoji="0" lang="zh-CN" altLang="en-US" sz="2800" b="1" kern="1200" cap="none" spc="0" normalizeH="0" baseline="0" noProof="0" dirty="0">
                <a:latin typeface="+mn-ea"/>
                <a:ea typeface="+mn-ea"/>
                <a:cs typeface="+mn-cs"/>
              </a:rPr>
              <a:t>求出滤波器的脉冲响应</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en-US" altLang="zh-CN" sz="2800" b="1" kern="1200" cap="none" spc="0" normalizeH="0" baseline="0" noProof="0" dirty="0">
                <a:latin typeface="+mn-ea"/>
                <a:ea typeface="+mn-ea"/>
                <a:cs typeface="+mn-cs"/>
              </a:rPr>
              <a:t>  c.</a:t>
            </a:r>
            <a:r>
              <a:rPr kumimoji="0" lang="zh-CN" altLang="en-US" sz="2800" b="1" kern="1200" cap="none" spc="0" normalizeH="0" baseline="0" noProof="0" dirty="0">
                <a:latin typeface="+mn-ea"/>
                <a:ea typeface="+mn-ea"/>
                <a:cs typeface="+mn-cs"/>
              </a:rPr>
              <a:t>画出脉冲响应的幅度频谱</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zh-CN" altLang="en-US" sz="2800" b="1" kern="1200" cap="none" spc="0" normalizeH="0" baseline="0" noProof="0" dirty="0">
                <a:latin typeface="+mn-ea"/>
                <a:ea typeface="+mn-ea"/>
                <a:cs typeface="+mn-cs"/>
              </a:rPr>
              <a:t>解：</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en-US" altLang="zh-CN" sz="2800" b="1" kern="1200" cap="none" spc="0" normalizeH="0" baseline="0" noProof="0" dirty="0">
                <a:latin typeface="+mn-ea"/>
                <a:ea typeface="+mn-ea"/>
                <a:cs typeface="+mn-cs"/>
              </a:rPr>
              <a:t>a.</a:t>
            </a:r>
            <a:r>
              <a:rPr kumimoji="0" lang="zh-CN" altLang="en-US" sz="2800" b="1" kern="1200" cap="none" spc="0" normalizeH="0" baseline="0" noProof="0" dirty="0">
                <a:latin typeface="+mn-ea"/>
                <a:ea typeface="+mn-ea"/>
                <a:cs typeface="+mn-cs"/>
              </a:rPr>
              <a:t>需要的数字频率</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r>
              <a:rPr kumimoji="0" lang="el-GR" altLang="zh-CN" sz="2800" b="1" kern="1200" cap="none" spc="0" normalizeH="0" baseline="0" noProof="0" dirty="0">
                <a:latin typeface="+mn-ea"/>
                <a:ea typeface="+mn-ea"/>
                <a:cs typeface="+mn-cs"/>
              </a:rPr>
              <a:t>Ω</a:t>
            </a:r>
            <a:r>
              <a:rPr kumimoji="0" lang="en-US" altLang="zh-CN" sz="2800" b="1" kern="1200" cap="none" spc="0" normalizeH="0" baseline="0" noProof="0" dirty="0">
                <a:latin typeface="+mn-ea"/>
                <a:ea typeface="+mn-ea"/>
                <a:cs typeface="+mn-cs"/>
              </a:rPr>
              <a:t>=2</a:t>
            </a:r>
            <a:r>
              <a:rPr kumimoji="0" lang="el-GR" altLang="zh-CN" sz="2800" b="1" kern="1200" cap="none" spc="0" normalizeH="0" baseline="0" noProof="0" dirty="0">
                <a:latin typeface="+mn-ea"/>
                <a:ea typeface="+mn-ea"/>
                <a:cs typeface="+mn-cs"/>
              </a:rPr>
              <a:t>π</a:t>
            </a:r>
            <a:r>
              <a:rPr kumimoji="0" lang="en-US" altLang="zh-CN" sz="2800" b="1" kern="1200" cap="none" spc="0" normalizeH="0" baseline="0" noProof="0" dirty="0">
                <a:latin typeface="+mn-ea"/>
                <a:ea typeface="+mn-ea"/>
                <a:cs typeface="+mn-cs"/>
              </a:rPr>
              <a:t>f/fs=</a:t>
            </a:r>
            <a:r>
              <a:rPr kumimoji="0" lang="en-US" altLang="zh-CN" sz="2800" b="1" kern="1200" cap="none" spc="0" normalizeH="0" baseline="0" noProof="0" dirty="0">
                <a:latin typeface="+mn-ea"/>
                <a:ea typeface="宋体" panose="02010600030101010101" pitchFamily="2" charset="-122"/>
                <a:cs typeface="+mn-cs"/>
              </a:rPr>
              <a:t>2</a:t>
            </a:r>
            <a:r>
              <a:rPr kumimoji="0" lang="el-GR" altLang="zh-CN" sz="2800" b="1" kern="1200" cap="none" spc="0" normalizeH="0" baseline="0" noProof="0" dirty="0">
                <a:latin typeface="+mn-ea"/>
                <a:ea typeface="宋体" panose="02010600030101010101" pitchFamily="2" charset="-122"/>
                <a:cs typeface="+mn-cs"/>
              </a:rPr>
              <a:t>π</a:t>
            </a:r>
            <a:r>
              <a:rPr kumimoji="0" lang="en-US" altLang="zh-CN" sz="2800" b="1" kern="1200" cap="none" spc="0" normalizeH="0" baseline="0" noProof="0" dirty="0">
                <a:latin typeface="+mn-ea"/>
                <a:ea typeface="宋体" panose="02010600030101010101" pitchFamily="2" charset="-122"/>
                <a:cs typeface="+mn-cs"/>
              </a:rPr>
              <a:t>(1209/8000)=0.9405</a:t>
            </a: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弧度</a:t>
            </a: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eaLnBrk="0" hangingPunct="0">
              <a:lnSpc>
                <a:spcPct val="150000"/>
              </a:lnSpc>
              <a:buClrTx/>
              <a:buSzTx/>
              <a:buFontTx/>
              <a:buNone/>
              <a:defRPr/>
            </a:pPr>
            <a:r>
              <a:rPr kumimoji="0" lang="zh-CN" altLang="en-US" sz="2800" b="1" kern="1200" cap="none" spc="0" normalizeH="0" baseline="0" noProof="0" dirty="0">
                <a:latin typeface="黑体" panose="02010609060101010101" pitchFamily="49" charset="-122"/>
                <a:ea typeface="黑体" panose="02010609060101010101" pitchFamily="49" charset="-122"/>
                <a:cs typeface="+mn-cs"/>
              </a:rPr>
              <a:t>信号发生器的差分方程为：</a:t>
            </a: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a:p>
            <a:pPr marR="0" defTabSz="914400" eaLnBrk="0" hangingPunct="0">
              <a:lnSpc>
                <a:spcPct val="150000"/>
              </a:lnSpc>
              <a:buClrTx/>
              <a:buSzTx/>
              <a:buFontTx/>
              <a:buNone/>
              <a:defRPr/>
            </a:pP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y[n]=1.1642y[n-1]-y[n-2]+0.8131x[n-1]</a:t>
            </a:r>
          </a:p>
          <a:p>
            <a:pPr marR="0" defTabSz="914400" eaLnBrk="0" hangingPunct="0">
              <a:lnSpc>
                <a:spcPct val="150000"/>
              </a:lnSpc>
              <a:buClrTx/>
              <a:buSzTx/>
              <a:buFontTx/>
              <a:buNone/>
              <a:defRPr/>
            </a:pPr>
            <a:endParaRPr kumimoji="0" lang="en-US" altLang="zh-CN" sz="2800" b="1" kern="1200" cap="none" spc="0" normalizeH="0" baseline="0" noProof="0" dirty="0">
              <a:latin typeface="黑体" panose="02010609060101010101" pitchFamily="49" charset="-122"/>
              <a:ea typeface="黑体" panose="02010609060101010101" pitchFamily="49" charset="-122"/>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Rot="1" noChangeAspect="1" noMove="1" noResize="1" noEditPoints="1" noAdjustHandles="1" noChangeArrowheads="1" noChangeShapeType="1" noTextEdit="1"/>
          </p:cNvSpPr>
          <p:nvPr/>
        </p:nvSpPr>
        <p:spPr>
          <a:xfrm>
            <a:off x="179512" y="692696"/>
            <a:ext cx="7920880" cy="2474332"/>
          </a:xfrm>
          <a:prstGeom prst="rect">
            <a:avLst/>
          </a:prstGeom>
          <a:blipFill>
            <a:blip r:embed="rId2" cstate="print"/>
            <a:stretch>
              <a:fillRect l="-1538" t="-2709"/>
            </a:stretch>
          </a:blipFill>
        </p:spPr>
        <p:txBody>
          <a:bodyPr/>
          <a:lstStyle/>
          <a:p>
            <a:pPr marR="0" defTabSz="914400" eaLnBrk="0" hangingPunct="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pic>
        <p:nvPicPr>
          <p:cNvPr id="64515" name="图片 3"/>
          <p:cNvPicPr>
            <a:picLocks noChangeAspect="1"/>
          </p:cNvPicPr>
          <p:nvPr/>
        </p:nvPicPr>
        <p:blipFill>
          <a:blip r:embed="rId3" cstate="print"/>
          <a:stretch>
            <a:fillRect/>
          </a:stretch>
        </p:blipFill>
        <p:spPr>
          <a:xfrm>
            <a:off x="1763713" y="2697163"/>
            <a:ext cx="6223000" cy="4143375"/>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0" y="0"/>
            <a:ext cx="9144000" cy="2738438"/>
          </a:xfrm>
          <a:prstGeom prst="rect">
            <a:avLst/>
          </a:prstGeom>
          <a:noFill/>
        </p:spPr>
        <p:txBody>
          <a:bodyPr wrap="square">
            <a:spAutoFit/>
          </a:bodyPr>
          <a:lstStyle/>
          <a:p>
            <a:pPr marR="0" defTabSz="914400" eaLnBrk="0" hangingPunct="0">
              <a:lnSpc>
                <a:spcPct val="150000"/>
              </a:lnSpc>
              <a:buClrTx/>
              <a:buSzTx/>
              <a:buFontTx/>
              <a:buNone/>
              <a:defRPr/>
            </a:pPr>
            <a:r>
              <a:rPr kumimoji="0" lang="en-US" altLang="zh-CN" sz="2800" b="1" kern="1200" cap="none" spc="0" normalizeH="0" baseline="0" noProof="0" dirty="0">
                <a:latin typeface="+mn-ea"/>
                <a:ea typeface="+mn-ea"/>
                <a:cs typeface="+mn-cs"/>
              </a:rPr>
              <a:t>b. </a:t>
            </a:r>
            <a:r>
              <a:rPr kumimoji="0" lang="zh-CN" altLang="en-US" sz="2800" b="1" kern="1200" cap="none" spc="0" normalizeH="0" baseline="0" noProof="0" dirty="0">
                <a:latin typeface="+mn-ea"/>
                <a:ea typeface="+mn-ea"/>
                <a:cs typeface="+mn-cs"/>
              </a:rPr>
              <a:t>用</a:t>
            </a:r>
            <a:r>
              <a:rPr kumimoji="0" lang="en-US" altLang="zh-CN" sz="2800" b="1" kern="1200" cap="none" spc="0" normalizeH="0" baseline="0" noProof="0" dirty="0">
                <a:latin typeface="+mn-ea"/>
                <a:ea typeface="+mn-ea"/>
                <a:cs typeface="+mn-cs"/>
              </a:rPr>
              <a:t>h[n</a:t>
            </a:r>
            <a:r>
              <a:rPr kumimoji="0" lang="en-US" altLang="zh-CN" sz="2800" b="1" kern="1200" cap="none" spc="0" normalizeH="0" baseline="0" noProof="0" dirty="0" smtClean="0">
                <a:latin typeface="+mn-ea"/>
                <a:ea typeface="+mn-ea"/>
                <a:cs typeface="+mn-cs"/>
              </a:rPr>
              <a:t>]</a:t>
            </a:r>
            <a:r>
              <a:rPr kumimoji="0" lang="zh-CN" altLang="en-US" sz="2800" b="1" kern="1200" cap="none" spc="0" normalizeH="0" baseline="0" noProof="0" dirty="0" smtClean="0">
                <a:latin typeface="+mn-ea"/>
                <a:ea typeface="+mn-ea"/>
                <a:cs typeface="+mn-cs"/>
              </a:rPr>
              <a:t>和</a:t>
            </a:r>
            <a:r>
              <a:rPr kumimoji="0" lang="el-GR" altLang="zh-CN" sz="2800" b="1" kern="1200" cap="none" spc="0" normalizeH="0" baseline="0" noProof="0" dirty="0">
                <a:latin typeface="+mn-ea"/>
                <a:ea typeface="+mn-ea"/>
                <a:cs typeface="+mn-cs"/>
              </a:rPr>
              <a:t>δ</a:t>
            </a:r>
            <a:r>
              <a:rPr kumimoji="0" lang="en-US" altLang="zh-CN" sz="2800" b="1" kern="1200" cap="none" spc="0" normalizeH="0" baseline="0" noProof="0" dirty="0">
                <a:latin typeface="+mn-ea"/>
                <a:ea typeface="+mn-ea"/>
                <a:cs typeface="+mn-cs"/>
              </a:rPr>
              <a:t>[n]</a:t>
            </a:r>
            <a:r>
              <a:rPr kumimoji="0" lang="zh-CN" altLang="en-US" sz="2800" b="1" kern="1200" cap="none" spc="0" normalizeH="0" baseline="0" noProof="0" dirty="0">
                <a:latin typeface="+mn-ea"/>
                <a:ea typeface="+mn-ea"/>
                <a:cs typeface="+mn-cs"/>
              </a:rPr>
              <a:t>分别代替差分方程中的</a:t>
            </a:r>
            <a:r>
              <a:rPr kumimoji="0" lang="en-US" altLang="zh-CN" sz="2800" b="1" kern="1200" cap="none" spc="0" normalizeH="0" baseline="0" noProof="0" dirty="0">
                <a:latin typeface="+mn-ea"/>
                <a:ea typeface="+mn-ea"/>
                <a:cs typeface="+mn-cs"/>
              </a:rPr>
              <a:t>y[n]</a:t>
            </a:r>
            <a:r>
              <a:rPr kumimoji="0" lang="zh-CN" altLang="en-US" sz="2800" b="1" kern="1200" cap="none" spc="0" normalizeH="0" baseline="0" noProof="0" dirty="0">
                <a:latin typeface="+mn-ea"/>
                <a:ea typeface="+mn-ea"/>
                <a:cs typeface="+mn-cs"/>
              </a:rPr>
              <a:t>和</a:t>
            </a:r>
            <a:r>
              <a:rPr kumimoji="0" lang="en-US" altLang="zh-CN" sz="2800" b="1" kern="1200" cap="none" spc="0" normalizeH="0" baseline="0" noProof="0" dirty="0">
                <a:latin typeface="+mn-ea"/>
                <a:ea typeface="+mn-ea"/>
                <a:cs typeface="+mn-cs"/>
              </a:rPr>
              <a:t>x[n]</a:t>
            </a:r>
            <a:r>
              <a:rPr kumimoji="0" lang="zh-CN" altLang="en-US" sz="2800" b="1" kern="1200" cap="none" spc="0" normalizeH="0" baseline="0" noProof="0" dirty="0">
                <a:latin typeface="+mn-ea"/>
                <a:ea typeface="+mn-ea"/>
                <a:cs typeface="+mn-cs"/>
              </a:rPr>
              <a:t>，脉冲响应为：</a:t>
            </a:r>
            <a:endParaRPr kumimoji="0" lang="en-US" altLang="zh-CN" sz="2800" b="1" kern="1200" cap="none" spc="0" normalizeH="0" baseline="0" noProof="0" dirty="0">
              <a:latin typeface="+mn-ea"/>
              <a:ea typeface="+mn-ea"/>
              <a:cs typeface="+mn-cs"/>
            </a:endParaRPr>
          </a:p>
          <a:p>
            <a:pPr marR="0" defTabSz="914400" eaLnBrk="0" hangingPunct="0">
              <a:lnSpc>
                <a:spcPct val="150000"/>
              </a:lnSpc>
              <a:buClrTx/>
              <a:buSzTx/>
              <a:buFontTx/>
              <a:buNone/>
              <a:defRPr/>
            </a:pPr>
            <a:endParaRPr kumimoji="0" lang="en-US" altLang="zh-CN" sz="2800" b="1" kern="1200" cap="none" spc="0" normalizeH="0" baseline="0" noProof="0" dirty="0">
              <a:latin typeface="+mn-ea"/>
              <a:ea typeface="+mn-ea"/>
              <a:cs typeface="+mn-cs"/>
            </a:endParaRPr>
          </a:p>
          <a:p>
            <a:pPr marR="0" defTabSz="914400" eaLnBrk="0" hangingPunct="0">
              <a:buClrTx/>
              <a:buSzTx/>
              <a:buFontTx/>
              <a:buNone/>
              <a:defRPr/>
            </a:pPr>
            <a:r>
              <a:rPr kumimoji="0" lang="en-US" altLang="zh-CN" kern="1200" cap="none" spc="0" normalizeH="0" baseline="0" noProof="0" dirty="0">
                <a:latin typeface="Arial" panose="020B0604020202020204" pitchFamily="34" charset="0"/>
                <a:ea typeface="宋体" panose="02010600030101010101" pitchFamily="2" charset="-122"/>
                <a:cs typeface="+mn-cs"/>
              </a:rPr>
              <a:t>     </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h[n]=1.1642h[n-1]-h[n-2]+0.8131</a:t>
            </a:r>
            <a:r>
              <a:rPr kumimoji="0" lang="el-GR" altLang="zh-CN" sz="2800" b="1" kern="1200" cap="none" spc="0" normalizeH="0" baseline="0" noProof="0" dirty="0">
                <a:latin typeface="黑体" panose="02010609060101010101" pitchFamily="49" charset="-122"/>
                <a:ea typeface="黑体" panose="02010609060101010101" pitchFamily="49" charset="-122"/>
                <a:cs typeface="+mn-cs"/>
              </a:rPr>
              <a:t>δ</a:t>
            </a:r>
            <a:r>
              <a:rPr kumimoji="0" lang="en-US" altLang="zh-CN" sz="2800" b="1" kern="1200" cap="none" spc="0" normalizeH="0" baseline="0" noProof="0" dirty="0">
                <a:latin typeface="黑体" panose="02010609060101010101" pitchFamily="49" charset="-122"/>
                <a:ea typeface="黑体" panose="02010609060101010101" pitchFamily="49" charset="-122"/>
                <a:cs typeface="+mn-cs"/>
              </a:rPr>
              <a:t>[n-1]</a:t>
            </a:r>
          </a:p>
          <a:p>
            <a:pPr marR="0" defTabSz="914400" eaLnBrk="0" hangingPunct="0">
              <a:buClrTx/>
              <a:buSzTx/>
              <a:buFontTx/>
              <a:buNone/>
              <a:defRPr/>
            </a:pPr>
            <a:endParaRPr kumimoji="0" lang="zh-CN" altLang="en-US" kern="1200" cap="none" spc="0" normalizeH="0" baseline="0" noProof="0" dirty="0">
              <a:latin typeface="Arial" panose="020B0604020202020204" pitchFamily="34" charset="0"/>
              <a:ea typeface="宋体" panose="02010600030101010101" pitchFamily="2" charset="-122"/>
              <a:cs typeface="+mn-cs"/>
            </a:endParaRPr>
          </a:p>
        </p:txBody>
      </p:sp>
      <p:pic>
        <p:nvPicPr>
          <p:cNvPr id="65539" name="图片 3"/>
          <p:cNvPicPr>
            <a:picLocks noChangeAspect="1"/>
          </p:cNvPicPr>
          <p:nvPr/>
        </p:nvPicPr>
        <p:blipFill>
          <a:blip r:embed="rId2" cstate="print"/>
          <a:srcRect t="15738"/>
          <a:stretch>
            <a:fillRect/>
          </a:stretch>
        </p:blipFill>
        <p:spPr>
          <a:xfrm>
            <a:off x="900113" y="2852738"/>
            <a:ext cx="6869112" cy="3856037"/>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a:spLocks noRot="1" noChangeAspect="1" noMove="1" noResize="1" noEditPoints="1" noAdjustHandles="1" noChangeArrowheads="1" noChangeShapeType="1" noTextEdit="1"/>
          </p:cNvSpPr>
          <p:nvPr/>
        </p:nvSpPr>
        <p:spPr>
          <a:xfrm>
            <a:off x="395536" y="764704"/>
            <a:ext cx="7776864" cy="1991058"/>
          </a:xfrm>
          <a:prstGeom prst="rect">
            <a:avLst/>
          </a:prstGeom>
          <a:blipFill>
            <a:blip r:embed="rId2" cstate="print"/>
            <a:stretch>
              <a:fillRect l="-1646" r="-313" b="-4587"/>
            </a:stretch>
          </a:blipFill>
        </p:spPr>
        <p:txBody>
          <a:bodyPr/>
          <a:lstStyle/>
          <a:p>
            <a:pPr marR="0" defTabSz="914400" eaLnBrk="0" hangingPunct="0">
              <a:buClrTx/>
              <a:buSzTx/>
              <a:buFontTx/>
              <a:buNone/>
              <a:defRPr/>
            </a:pPr>
            <a:r>
              <a:rPr kumimoji="0" lang="zh-CN" altLang="en-US" kern="1200" cap="none" spc="0" normalizeH="0" baseline="0" noProof="0">
                <a:noFill/>
                <a:latin typeface="Arial" panose="020B0604020202020204" pitchFamily="34" charset="0"/>
                <a:ea typeface="宋体" panose="02010600030101010101" pitchFamily="2" charset="-122"/>
                <a:cs typeface="+mn-cs"/>
              </a:rPr>
              <a:t> </a:t>
            </a:r>
          </a:p>
        </p:txBody>
      </p:sp>
      <p:pic>
        <p:nvPicPr>
          <p:cNvPr id="66563" name="图片 3"/>
          <p:cNvPicPr>
            <a:picLocks noChangeAspect="1"/>
          </p:cNvPicPr>
          <p:nvPr/>
        </p:nvPicPr>
        <p:blipFill>
          <a:blip r:embed="rId3" cstate="print"/>
          <a:stretch>
            <a:fillRect/>
          </a:stretch>
        </p:blipFill>
        <p:spPr>
          <a:xfrm>
            <a:off x="1692275" y="2857500"/>
            <a:ext cx="6005513" cy="40005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288" y="692150"/>
            <a:ext cx="8353425" cy="523875"/>
          </a:xfrm>
          <a:prstGeom prst="rect">
            <a:avLst/>
          </a:prstGeom>
          <a:noFill/>
        </p:spPr>
        <p:txBody>
          <a:bodyPr>
            <a:spAutoFit/>
          </a:bodyPr>
          <a:lstStyle/>
          <a:p>
            <a:pPr marR="0" defTabSz="914400" eaLnBrk="0" hangingPunct="0">
              <a:buClrTx/>
              <a:buSzTx/>
              <a:buFontTx/>
              <a:buNone/>
              <a:defRPr/>
            </a:pPr>
            <a:r>
              <a:rPr kumimoji="0" lang="zh-CN" altLang="en-US" sz="2800" b="1" kern="1200" cap="none" spc="0" normalizeH="0" baseline="0" noProof="0" dirty="0">
                <a:latin typeface="+mn-ea"/>
                <a:ea typeface="+mn-ea"/>
                <a:cs typeface="+mn-cs"/>
              </a:rPr>
              <a:t>按键电话的双音信号可由两个</a:t>
            </a:r>
            <a:r>
              <a:rPr kumimoji="0" lang="en-US" altLang="zh-CN" sz="2800" b="1" kern="1200" cap="none" spc="0" normalizeH="0" baseline="0" noProof="0" dirty="0">
                <a:latin typeface="+mn-ea"/>
                <a:ea typeface="+mn-ea"/>
                <a:cs typeface="+mn-cs"/>
              </a:rPr>
              <a:t>IIR</a:t>
            </a:r>
            <a:r>
              <a:rPr kumimoji="0" lang="zh-CN" altLang="en-US" sz="2800" b="1" kern="1200" cap="none" spc="0" normalizeH="0" baseline="0" noProof="0" dirty="0">
                <a:latin typeface="+mn-ea"/>
                <a:ea typeface="+mn-ea"/>
                <a:cs typeface="+mn-cs"/>
              </a:rPr>
              <a:t>滤波器产生</a:t>
            </a:r>
          </a:p>
        </p:txBody>
      </p:sp>
      <p:pic>
        <p:nvPicPr>
          <p:cNvPr id="67587" name="图片 3"/>
          <p:cNvPicPr>
            <a:picLocks noChangeAspect="1"/>
          </p:cNvPicPr>
          <p:nvPr/>
        </p:nvPicPr>
        <p:blipFill>
          <a:blip r:embed="rId2" cstate="print"/>
          <a:stretch>
            <a:fillRect/>
          </a:stretch>
        </p:blipFill>
        <p:spPr>
          <a:xfrm>
            <a:off x="1403350" y="1557338"/>
            <a:ext cx="6611938" cy="4402137"/>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5"/>
          <p:cNvPicPr>
            <a:picLocks noChangeAspect="1"/>
          </p:cNvPicPr>
          <p:nvPr/>
        </p:nvPicPr>
        <p:blipFill>
          <a:blip r:embed="rId2" cstate="print"/>
          <a:stretch>
            <a:fillRect/>
          </a:stretch>
        </p:blipFill>
        <p:spPr>
          <a:xfrm>
            <a:off x="455613" y="684213"/>
            <a:ext cx="8231187" cy="5487987"/>
          </a:xfrm>
          <a:prstGeom prst="rect">
            <a:avLst/>
          </a:prstGeom>
          <a:noFill/>
          <a:ln w="9525">
            <a:noFill/>
          </a:ln>
        </p:spPr>
      </p:pic>
      <p:sp>
        <p:nvSpPr>
          <p:cNvPr id="2" name="文本框 1"/>
          <p:cNvSpPr txBox="1"/>
          <p:nvPr/>
        </p:nvSpPr>
        <p:spPr>
          <a:xfrm>
            <a:off x="455613" y="608013"/>
            <a:ext cx="6985000" cy="460375"/>
          </a:xfrm>
          <a:prstGeom prst="rect">
            <a:avLst/>
          </a:prstGeom>
          <a:noFill/>
        </p:spPr>
        <p:txBody>
          <a:bodyPr>
            <a:spAutoFit/>
          </a:bodyPr>
          <a:lstStyle/>
          <a:p>
            <a:pPr marR="0" defTabSz="914400" eaLnBrk="0" hangingPunct="0">
              <a:buClrTx/>
              <a:buSzTx/>
              <a:buFontTx/>
              <a:buNone/>
              <a:defRPr/>
            </a:pPr>
            <a:r>
              <a:rPr kumimoji="0" lang="zh-CN" altLang="en-US" sz="2400" b="1" kern="1200" cap="none" spc="0" normalizeH="0" baseline="0" noProof="0" dirty="0">
                <a:latin typeface="+mn-ea"/>
                <a:ea typeface="+mn-ea"/>
                <a:cs typeface="+mn-cs"/>
              </a:rPr>
              <a:t>由</a:t>
            </a:r>
            <a:r>
              <a:rPr kumimoji="0" lang="en-US" altLang="zh-CN" sz="2400" b="1" kern="1200" cap="none" spc="0" normalizeH="0" baseline="0" noProof="0" dirty="0">
                <a:latin typeface="+mn-ea"/>
                <a:ea typeface="+mn-ea"/>
                <a:cs typeface="+mn-cs"/>
              </a:rPr>
              <a:t>DTMT</a:t>
            </a:r>
            <a:r>
              <a:rPr kumimoji="0" lang="zh-CN" altLang="en-US" sz="2400" b="1" kern="1200" cap="none" spc="0" normalizeH="0" baseline="0" noProof="0" dirty="0">
                <a:latin typeface="+mn-ea"/>
                <a:ea typeface="+mn-ea"/>
                <a:cs typeface="+mn-cs"/>
              </a:rPr>
              <a:t>发生器产生的双频信号要由接收机解码</a:t>
            </a:r>
          </a:p>
        </p:txBody>
      </p:sp>
      <p:sp>
        <p:nvSpPr>
          <p:cNvPr id="68612" name="标题 6"/>
          <p:cNvSpPr>
            <a:spLocks noGrp="1"/>
          </p:cNvSpPr>
          <p:nvPr>
            <p:ph type="title"/>
          </p:nvPr>
        </p:nvSpPr>
        <p:spPr>
          <a:ln/>
        </p:spPr>
        <p:txBody>
          <a:bodyPr vert="horz" wrap="square" lIns="91440" tIns="45720" rIns="91440" bIns="45720" anchor="ctr" anchorCtr="0"/>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2"/>
          <p:cNvSpPr>
            <a:spLocks noGrp="1"/>
          </p:cNvSpPr>
          <p:nvPr>
            <p:ph type="title"/>
          </p:nvPr>
        </p:nvSpPr>
        <p:spPr>
          <a:xfrm>
            <a:off x="685800" y="485775"/>
            <a:ext cx="7772400" cy="381000"/>
          </a:xfrm>
          <a:ln/>
        </p:spPr>
        <p:txBody>
          <a:bodyPr vert="horz" wrap="square" lIns="91440" tIns="45720" rIns="91440" bIns="45720" anchor="ctr" anchorCtr="0"/>
          <a:lstStyle/>
          <a:p>
            <a:r>
              <a:rPr lang="en-US" altLang="zh-CN" sz="2800" b="1" dirty="0">
                <a:solidFill>
                  <a:srgbClr val="FF0000"/>
                </a:solidFill>
                <a:latin typeface="Tahoma" panose="020B0604030504040204" pitchFamily="34" charset="0"/>
              </a:rPr>
              <a:t>9.2   </a:t>
            </a:r>
            <a:r>
              <a:rPr lang="zh-CN" altLang="en-US" sz="2800" b="1" dirty="0">
                <a:solidFill>
                  <a:srgbClr val="FF0000"/>
                </a:solidFill>
                <a:latin typeface="Tahoma" panose="020B0604030504040204" pitchFamily="34" charset="0"/>
              </a:rPr>
              <a:t>模拟低通滤波器设计</a:t>
            </a:r>
          </a:p>
        </p:txBody>
      </p:sp>
      <p:sp>
        <p:nvSpPr>
          <p:cNvPr id="19458" name="Rectangle 3"/>
          <p:cNvSpPr>
            <a:spLocks noGrp="1" noChangeArrowheads="1"/>
          </p:cNvSpPr>
          <p:nvPr>
            <p:ph idx="1"/>
          </p:nvPr>
        </p:nvSpPr>
        <p:spPr>
          <a:xfrm>
            <a:off x="500063" y="1219200"/>
            <a:ext cx="8643938" cy="1905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Tahoma" panose="020B0604030504040204" pitchFamily="34" charset="0"/>
                <a:ea typeface="黑体" panose="02010609060101010101" pitchFamily="49" charset="-122"/>
                <a:cs typeface="+mn-cs"/>
              </a:rPr>
              <a:t>      </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在连续域中，滤波器用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s </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而不用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z </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来描述。简单模拟低</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通滤波器的传递函数为</a:t>
            </a:r>
          </a:p>
          <a:p>
            <a:pPr marL="342900" marR="0" lvl="0" indent="-342900" algn="l" defTabSz="914400" rtl="0" eaLnBrk="0" fontAlgn="base" latinLnBrk="0" hangingPunct="0">
              <a:lnSpc>
                <a:spcPct val="100000"/>
              </a:lnSpc>
              <a:spcBef>
                <a:spcPct val="5000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Tahoma" panose="020B0604030504040204" pitchFamily="34" charset="0"/>
                <a:ea typeface="黑体" panose="02010609060101010101" pitchFamily="49" charset="-122"/>
                <a:cs typeface="+mn-cs"/>
              </a:rPr>
              <a:t>            </a:t>
            </a:r>
            <a:endParaRPr kumimoji="0" lang="en-US" altLang="zh-CN" sz="2400" b="1" i="0" u="none" strike="noStrike" kern="1200" cap="none" spc="0" normalizeH="0" baseline="0" noProof="0" dirty="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sp>
        <p:nvSpPr>
          <p:cNvPr id="19461" name="Text Box 6"/>
          <p:cNvSpPr txBox="1">
            <a:spLocks noChangeArrowheads="1"/>
          </p:cNvSpPr>
          <p:nvPr/>
        </p:nvSpPr>
        <p:spPr bwMode="auto">
          <a:xfrm>
            <a:off x="928688" y="3143250"/>
            <a:ext cx="7391400" cy="457200"/>
          </a:xfrm>
          <a:prstGeom prst="rect">
            <a:avLst/>
          </a:prstGeom>
          <a:noFill/>
          <a:ln w="38100">
            <a:noFill/>
            <a:miter lim="800000"/>
          </a:ln>
        </p:spPr>
        <p:txBody>
          <a:bodyPr>
            <a:spAutoFit/>
          </a:bodyPr>
          <a:lstStyle/>
          <a:p>
            <a:pPr marR="0" defTabSz="914400" eaLnBrk="0" hangingPunct="0">
              <a:spcBef>
                <a:spcPct val="50000"/>
              </a:spcBef>
              <a:buClrTx/>
              <a:buSzTx/>
              <a:buFont typeface="Arial" panose="020B0604020202020204" pitchFamily="34" charset="0"/>
              <a:buNone/>
              <a:defRPr/>
            </a:pPr>
            <a:r>
              <a:rPr kumimoji="0" lang="zh-CN" altLang="en-US" sz="2400" kern="1200" cap="none" spc="0" normalizeH="0" baseline="0" noProof="0" dirty="0">
                <a:latin typeface="+mn-ea"/>
                <a:ea typeface="+mn-ea"/>
                <a:cs typeface="+mn-cs"/>
              </a:rPr>
              <a:t>令</a:t>
            </a:r>
            <a:r>
              <a:rPr kumimoji="0" lang="en-US" altLang="zh-CN" sz="2400" kern="1200" cap="none" spc="0" normalizeH="0" baseline="0" noProof="0" dirty="0">
                <a:latin typeface="+mn-ea"/>
                <a:ea typeface="+mn-ea"/>
                <a:cs typeface="+mn-cs"/>
              </a:rPr>
              <a:t>s=</a:t>
            </a:r>
            <a:r>
              <a:rPr kumimoji="0" lang="en-US" altLang="zh-CN" sz="2400" kern="1200" cap="none" spc="0" normalizeH="0" baseline="0" noProof="0" dirty="0" err="1">
                <a:latin typeface="+mn-ea"/>
                <a:ea typeface="+mn-ea"/>
                <a:cs typeface="+mn-cs"/>
              </a:rPr>
              <a:t>jw</a:t>
            </a:r>
            <a:r>
              <a:rPr kumimoji="0" lang="zh-CN" altLang="en-US" sz="2400" kern="1200" cap="none" spc="0" normalizeH="0" baseline="0" noProof="0" dirty="0">
                <a:latin typeface="+mn-ea"/>
                <a:ea typeface="+mn-ea"/>
                <a:cs typeface="+mn-cs"/>
              </a:rPr>
              <a:t>，得到滤波器的频率响应</a:t>
            </a:r>
          </a:p>
        </p:txBody>
      </p:sp>
      <p:sp>
        <p:nvSpPr>
          <p:cNvPr id="3081" name="Text Box 9"/>
          <p:cNvSpPr txBox="1"/>
          <p:nvPr/>
        </p:nvSpPr>
        <p:spPr>
          <a:xfrm>
            <a:off x="785813" y="3857625"/>
            <a:ext cx="3786187" cy="457200"/>
          </a:xfrm>
          <a:prstGeom prst="rect">
            <a:avLst/>
          </a:prstGeom>
          <a:noFill/>
          <a:ln w="38100">
            <a:noFill/>
          </a:ln>
        </p:spPr>
        <p:txBody>
          <a:bodyPr>
            <a:spAutoFit/>
          </a:bodyPr>
          <a:lstStyle/>
          <a:p>
            <a:pPr eaLnBrk="0" hangingPunct="0">
              <a:spcBef>
                <a:spcPct val="50000"/>
              </a:spcBef>
              <a:buNone/>
            </a:pPr>
            <a:r>
              <a:rPr lang="zh-CN" altLang="en-US" sz="2400" b="1" dirty="0">
                <a:latin typeface="Tahoma" panose="020B0604030504040204" pitchFamily="34" charset="0"/>
                <a:ea typeface="宋体" panose="02010600030101010101" pitchFamily="2" charset="-122"/>
              </a:rPr>
              <a:t>该滤波器的幅度响应值为 </a:t>
            </a:r>
            <a:endParaRPr lang="en-US" altLang="zh-CN" sz="2400" b="1" dirty="0">
              <a:latin typeface="Tahoma" panose="020B0604030504040204" pitchFamily="34" charset="0"/>
              <a:ea typeface="宋体" panose="02010600030101010101" pitchFamily="2" charset="-122"/>
            </a:endParaRPr>
          </a:p>
        </p:txBody>
      </p:sp>
      <p:sp>
        <p:nvSpPr>
          <p:cNvPr id="3082" name="Text Box 13"/>
          <p:cNvSpPr txBox="1"/>
          <p:nvPr/>
        </p:nvSpPr>
        <p:spPr>
          <a:xfrm>
            <a:off x="838200" y="4876800"/>
            <a:ext cx="4953000" cy="1016000"/>
          </a:xfrm>
          <a:prstGeom prst="rect">
            <a:avLst/>
          </a:prstGeom>
          <a:noFill/>
          <a:ln w="38100">
            <a:noFill/>
          </a:ln>
        </p:spPr>
        <p:txBody>
          <a:bodyPr>
            <a:spAutoFit/>
          </a:bodyPr>
          <a:lstStyle/>
          <a:p>
            <a:pPr eaLnBrk="0" hangingPunct="0">
              <a:spcBef>
                <a:spcPct val="50000"/>
              </a:spcBef>
              <a:buNone/>
            </a:pPr>
            <a:r>
              <a:rPr lang="en-US" altLang="zh-CN" sz="2400" dirty="0">
                <a:latin typeface="Tahoma" panose="020B0604030504040204" pitchFamily="34" charset="0"/>
                <a:ea typeface="宋体" panose="02010600030101010101" pitchFamily="2" charset="-122"/>
              </a:rPr>
              <a:t>ω</a:t>
            </a:r>
            <a:r>
              <a:rPr lang="en-US" altLang="zh-CN" sz="2400" dirty="0">
                <a:latin typeface="Tahoma" panose="020B0604030504040204" pitchFamily="34" charset="0"/>
                <a:ea typeface="Batang" panose="02030600000101010101" pitchFamily="18" charset="-127"/>
              </a:rPr>
              <a:t>↑↑                 </a:t>
            </a:r>
            <a:r>
              <a:rPr lang="en-US" altLang="zh-CN" sz="2400" dirty="0">
                <a:latin typeface="Tahoma" panose="020B0604030504040204" pitchFamily="34" charset="0"/>
                <a:ea typeface="宋体" panose="02010600030101010101" pitchFamily="2" charset="-122"/>
              </a:rPr>
              <a:t>|H(jω)|</a:t>
            </a:r>
            <a:r>
              <a:rPr lang="en-US" altLang="zh-CN" sz="2400" dirty="0">
                <a:latin typeface="Tahoma" panose="020B0604030504040204" pitchFamily="34" charset="0"/>
                <a:ea typeface="Batang" panose="02030600000101010101" pitchFamily="18" charset="-127"/>
              </a:rPr>
              <a:t>→0</a:t>
            </a:r>
          </a:p>
          <a:p>
            <a:pPr eaLnBrk="0" hangingPunct="0">
              <a:spcBef>
                <a:spcPct val="50000"/>
              </a:spcBef>
              <a:buNone/>
            </a:pPr>
            <a:r>
              <a:rPr lang="en-US" altLang="zh-CN" sz="2400" dirty="0">
                <a:latin typeface="Tahoma" panose="020B0604030504040204" pitchFamily="34" charset="0"/>
                <a:ea typeface="宋体" panose="02010600030101010101" pitchFamily="2" charset="-122"/>
              </a:rPr>
              <a:t>ω</a:t>
            </a:r>
            <a:r>
              <a:rPr lang="en-US" altLang="zh-CN" sz="2400" dirty="0">
                <a:latin typeface="Tahoma" panose="020B0604030504040204" pitchFamily="34" charset="0"/>
                <a:ea typeface="Batang" panose="02030600000101010101" pitchFamily="18" charset="-127"/>
              </a:rPr>
              <a:t>↓↓                 </a:t>
            </a:r>
            <a:r>
              <a:rPr lang="en-US" altLang="zh-CN" sz="2400" dirty="0">
                <a:latin typeface="Tahoma" panose="020B0604030504040204" pitchFamily="34" charset="0"/>
                <a:ea typeface="宋体" panose="02010600030101010101" pitchFamily="2" charset="-122"/>
              </a:rPr>
              <a:t>|H(jω)|</a:t>
            </a:r>
            <a:r>
              <a:rPr lang="en-US" altLang="zh-CN" sz="2400" dirty="0">
                <a:latin typeface="Tahoma" panose="020B0604030504040204" pitchFamily="34" charset="0"/>
                <a:ea typeface="Batang" panose="02030600000101010101" pitchFamily="18" charset="-127"/>
              </a:rPr>
              <a:t>→1</a:t>
            </a:r>
          </a:p>
        </p:txBody>
      </p:sp>
      <p:sp>
        <p:nvSpPr>
          <p:cNvPr id="3083" name="Text Box 14"/>
          <p:cNvSpPr txBox="1"/>
          <p:nvPr/>
        </p:nvSpPr>
        <p:spPr>
          <a:xfrm>
            <a:off x="5562600" y="5181600"/>
            <a:ext cx="2514600" cy="457200"/>
          </a:xfrm>
          <a:prstGeom prst="rect">
            <a:avLst/>
          </a:prstGeom>
          <a:noFill/>
          <a:ln w="38100">
            <a:noFill/>
          </a:ln>
        </p:spPr>
        <p:txBody>
          <a:bodyPr>
            <a:spAutoFit/>
          </a:bodyPr>
          <a:lstStyle/>
          <a:p>
            <a:pPr eaLnBrk="0" hangingPunct="0">
              <a:spcBef>
                <a:spcPct val="50000"/>
              </a:spcBef>
            </a:pPr>
            <a:r>
              <a:rPr lang="zh-CN" altLang="en-US" sz="2400" dirty="0">
                <a:latin typeface="黑体" panose="02010609060101010101" pitchFamily="49" charset="-122"/>
              </a:rPr>
              <a:t>具有低通特性</a:t>
            </a:r>
          </a:p>
        </p:txBody>
      </p:sp>
      <p:sp>
        <p:nvSpPr>
          <p:cNvPr id="3084" name="AutoShape 15"/>
          <p:cNvSpPr/>
          <p:nvPr/>
        </p:nvSpPr>
        <p:spPr>
          <a:xfrm>
            <a:off x="5334000" y="4953000"/>
            <a:ext cx="152400" cy="914400"/>
          </a:xfrm>
          <a:prstGeom prst="rightBrace">
            <a:avLst>
              <a:gd name="adj1" fmla="val 50000"/>
              <a:gd name="adj2" fmla="val 50000"/>
            </a:avLst>
          </a:prstGeom>
          <a:noFill/>
          <a:ln w="38100" cap="flat" cmpd="sng">
            <a:solidFill>
              <a:schemeClr val="tx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3085" name="Text Box 16"/>
          <p:cNvSpPr txBox="1"/>
          <p:nvPr/>
        </p:nvSpPr>
        <p:spPr>
          <a:xfrm>
            <a:off x="785813" y="6215063"/>
            <a:ext cx="7696200" cy="457200"/>
          </a:xfrm>
          <a:prstGeom prst="rect">
            <a:avLst/>
          </a:prstGeom>
          <a:noFill/>
          <a:ln w="38100">
            <a:noFill/>
          </a:ln>
        </p:spPr>
        <p:txBody>
          <a:bodyPr>
            <a:spAutoFit/>
          </a:bodyPr>
          <a:lstStyle/>
          <a:p>
            <a:pPr eaLnBrk="0" hangingPunct="0">
              <a:spcBef>
                <a:spcPct val="50000"/>
              </a:spcBef>
              <a:buNone/>
            </a:pPr>
            <a:r>
              <a:rPr lang="el-GR" altLang="zh-CN" sz="2400" dirty="0">
                <a:latin typeface="Tahoma" panose="020B0604030504040204" pitchFamily="34" charset="0"/>
                <a:ea typeface="宋体" panose="02010600030101010101" pitchFamily="2" charset="-122"/>
              </a:rPr>
              <a:t>ω</a:t>
            </a:r>
            <a:r>
              <a:rPr lang="en-US" altLang="zh-CN" sz="2400" dirty="0">
                <a:latin typeface="Tahoma" panose="020B0604030504040204" pitchFamily="34" charset="0"/>
                <a:ea typeface="宋体" panose="02010600030101010101" pitchFamily="2" charset="-122"/>
              </a:rPr>
              <a:t>=1rad/s</a:t>
            </a:r>
            <a:endParaRPr lang="en-US" altLang="zh-CN" sz="2400" b="1" dirty="0">
              <a:latin typeface="Tahoma" panose="020B0604030504040204" pitchFamily="34" charset="0"/>
              <a:ea typeface="宋体" panose="02010600030101010101" pitchFamily="2" charset="-122"/>
            </a:endParaRPr>
          </a:p>
        </p:txBody>
      </p:sp>
      <p:graphicFrame>
        <p:nvGraphicFramePr>
          <p:cNvPr id="3074" name="Object 23"/>
          <p:cNvGraphicFramePr>
            <a:graphicFrameLocks/>
          </p:cNvGraphicFramePr>
          <p:nvPr/>
        </p:nvGraphicFramePr>
        <p:xfrm>
          <a:off x="3500438" y="2214563"/>
          <a:ext cx="1697037" cy="758825"/>
        </p:xfrm>
        <a:graphic>
          <a:graphicData uri="http://schemas.openxmlformats.org/presentationml/2006/ole">
            <p:oleObj spid="_x0000_s22532" r:id="rId3" imgW="672516" imgH="355292" progId="Equation.DSMT4">
              <p:embed/>
            </p:oleObj>
          </a:graphicData>
        </a:graphic>
      </p:graphicFrame>
      <p:graphicFrame>
        <p:nvGraphicFramePr>
          <p:cNvPr id="3075" name="Object 24"/>
          <p:cNvGraphicFramePr>
            <a:graphicFrameLocks/>
          </p:cNvGraphicFramePr>
          <p:nvPr/>
        </p:nvGraphicFramePr>
        <p:xfrm>
          <a:off x="5643563" y="2928938"/>
          <a:ext cx="2178050" cy="812800"/>
        </p:xfrm>
        <a:graphic>
          <a:graphicData uri="http://schemas.openxmlformats.org/presentationml/2006/ole">
            <p:oleObj spid="_x0000_s22531" r:id="rId4" imgW="863225" imgH="380835" progId="Equation.DSMT4">
              <p:embed/>
            </p:oleObj>
          </a:graphicData>
        </a:graphic>
      </p:graphicFrame>
      <p:graphicFrame>
        <p:nvGraphicFramePr>
          <p:cNvPr id="3076" name="Object 25"/>
          <p:cNvGraphicFramePr>
            <a:graphicFrameLocks/>
          </p:cNvGraphicFramePr>
          <p:nvPr/>
        </p:nvGraphicFramePr>
        <p:xfrm>
          <a:off x="4500563" y="3714750"/>
          <a:ext cx="3779837" cy="839788"/>
        </p:xfrm>
        <a:graphic>
          <a:graphicData uri="http://schemas.openxmlformats.org/presentationml/2006/ole">
            <p:oleObj spid="_x0000_s22530" r:id="rId5" imgW="1497950" imgH="393529" progId="Equation.DSMT4">
              <p:embed/>
            </p:oleObj>
          </a:graphicData>
        </a:graphic>
      </p:graphicFrame>
      <p:graphicFrame>
        <p:nvGraphicFramePr>
          <p:cNvPr id="3077" name="Object 26"/>
          <p:cNvGraphicFramePr>
            <a:graphicFrameLocks/>
          </p:cNvGraphicFramePr>
          <p:nvPr/>
        </p:nvGraphicFramePr>
        <p:xfrm>
          <a:off x="2786063" y="6000750"/>
          <a:ext cx="6215062" cy="857250"/>
        </p:xfrm>
        <a:graphic>
          <a:graphicData uri="http://schemas.openxmlformats.org/presentationml/2006/ole">
            <p:oleObj spid="_x0000_s22529" r:id="rId6" imgW="2628900" imgH="368300" progId="Equation.DSMT4">
              <p:embed/>
            </p:oleObj>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Rectangle 2"/>
          <p:cNvSpPr>
            <a:spLocks noGrp="1"/>
          </p:cNvSpPr>
          <p:nvPr>
            <p:ph idx="1"/>
          </p:nvPr>
        </p:nvSpPr>
        <p:spPr>
          <a:xfrm>
            <a:off x="623888" y="222250"/>
            <a:ext cx="8162925" cy="1143000"/>
          </a:xfrm>
          <a:ln/>
        </p:spPr>
        <p:txBody>
          <a:bodyPr vert="horz" wrap="square" lIns="91440" tIns="45720" rIns="91440" bIns="45720" anchor="t" anchorCtr="0"/>
          <a:lstStyle/>
          <a:p>
            <a:pPr>
              <a:lnSpc>
                <a:spcPct val="150000"/>
              </a:lnSpc>
              <a:buNone/>
            </a:pPr>
            <a:r>
              <a:rPr lang="en-US" altLang="zh-CN" sz="2400" b="1" dirty="0">
                <a:latin typeface="Tahoma" panose="020B0604030504040204" pitchFamily="34" charset="0"/>
              </a:rPr>
              <a:t> </a:t>
            </a:r>
            <a:r>
              <a:rPr lang="zh-CN" altLang="en-US" sz="2400" dirty="0">
                <a:latin typeface="黑体" panose="02010609060101010101" pitchFamily="49" charset="-122"/>
              </a:rPr>
              <a:t>即：</a:t>
            </a:r>
            <a:endParaRPr lang="en-US" altLang="zh-CN"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该低通滤波器的截止频率</a:t>
            </a:r>
            <a:endParaRPr lang="en-US" altLang="zh-CN" sz="2400" dirty="0">
              <a:latin typeface="黑体" panose="02010609060101010101" pitchFamily="49" charset="-122"/>
              <a:cs typeface="Times New Roman" panose="02020603050405020304" pitchFamily="18" charset="0"/>
            </a:endParaRPr>
          </a:p>
          <a:p>
            <a:pPr>
              <a:lnSpc>
                <a:spcPct val="150000"/>
              </a:lnSpc>
              <a:buNone/>
            </a:pPr>
            <a:r>
              <a:rPr lang="zh-CN" altLang="en-US" sz="2400" dirty="0">
                <a:latin typeface="黑体" panose="02010609060101010101" pitchFamily="49" charset="-122"/>
              </a:rPr>
              <a:t>其带宽固定不变。为使滤波器更通用，将滤波器的传递函数</a:t>
            </a:r>
            <a:endParaRPr lang="en-US" altLang="zh-CN"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修改为</a:t>
            </a:r>
          </a:p>
          <a:p>
            <a:pPr>
              <a:lnSpc>
                <a:spcPct val="150000"/>
              </a:lnSpc>
              <a:buNone/>
            </a:pPr>
            <a:endParaRPr lang="en-US" altLang="zh-CN" sz="2400" b="1" dirty="0">
              <a:latin typeface="Tahoma" panose="020B0604030504040204" pitchFamily="34" charset="0"/>
            </a:endParaRPr>
          </a:p>
        </p:txBody>
      </p:sp>
      <p:graphicFrame>
        <p:nvGraphicFramePr>
          <p:cNvPr id="4098" name="Object 17"/>
          <p:cNvGraphicFramePr>
            <a:graphicFrameLocks/>
          </p:cNvGraphicFramePr>
          <p:nvPr/>
        </p:nvGraphicFramePr>
        <p:xfrm>
          <a:off x="4572000" y="714375"/>
          <a:ext cx="2560638" cy="758825"/>
        </p:xfrm>
        <a:graphic>
          <a:graphicData uri="http://schemas.openxmlformats.org/presentationml/2006/ole">
            <p:oleObj spid="_x0000_s23558" r:id="rId3" imgW="1015119" imgH="355292" progId="Equation.DSMT4">
              <p:embed/>
            </p:oleObj>
          </a:graphicData>
        </a:graphic>
      </p:graphicFrame>
      <p:graphicFrame>
        <p:nvGraphicFramePr>
          <p:cNvPr id="4099" name="Object 18"/>
          <p:cNvGraphicFramePr>
            <a:graphicFrameLocks/>
          </p:cNvGraphicFramePr>
          <p:nvPr/>
        </p:nvGraphicFramePr>
        <p:xfrm>
          <a:off x="1643063" y="428625"/>
          <a:ext cx="1727200" cy="406400"/>
        </p:xfrm>
        <a:graphic>
          <a:graphicData uri="http://schemas.openxmlformats.org/presentationml/2006/ole">
            <p:oleObj spid="_x0000_s23557" r:id="rId4" imgW="685502" imgH="190417" progId="Equation.DSMT4">
              <p:embed/>
            </p:oleObj>
          </a:graphicData>
        </a:graphic>
      </p:graphicFrame>
      <p:graphicFrame>
        <p:nvGraphicFramePr>
          <p:cNvPr id="4100" name="Object 19"/>
          <p:cNvGraphicFramePr>
            <a:graphicFrameLocks/>
          </p:cNvGraphicFramePr>
          <p:nvPr/>
        </p:nvGraphicFramePr>
        <p:xfrm>
          <a:off x="1897063" y="2259013"/>
          <a:ext cx="2047875" cy="812800"/>
        </p:xfrm>
        <a:graphic>
          <a:graphicData uri="http://schemas.openxmlformats.org/presentationml/2006/ole">
            <p:oleObj spid="_x0000_s23556" name="Equation" r:id="rId5" imgW="812520" imgH="380880" progId="Equation.DSMT4">
              <p:embed/>
            </p:oleObj>
          </a:graphicData>
        </a:graphic>
      </p:graphicFrame>
      <p:graphicFrame>
        <p:nvGraphicFramePr>
          <p:cNvPr id="4101" name="Object 20"/>
          <p:cNvGraphicFramePr>
            <a:graphicFrameLocks/>
          </p:cNvGraphicFramePr>
          <p:nvPr/>
        </p:nvGraphicFramePr>
        <p:xfrm>
          <a:off x="982663" y="3143250"/>
          <a:ext cx="4357687" cy="812800"/>
        </p:xfrm>
        <a:graphic>
          <a:graphicData uri="http://schemas.openxmlformats.org/presentationml/2006/ole">
            <p:oleObj spid="_x0000_s23555" name="Equation" r:id="rId6" imgW="1726920" imgH="380880" progId="Equation.DSMT4">
              <p:embed/>
            </p:oleObj>
          </a:graphicData>
        </a:graphic>
      </p:graphicFrame>
      <p:graphicFrame>
        <p:nvGraphicFramePr>
          <p:cNvPr id="4102" name="Object 21"/>
          <p:cNvGraphicFramePr>
            <a:graphicFrameLocks/>
          </p:cNvGraphicFramePr>
          <p:nvPr/>
        </p:nvGraphicFramePr>
        <p:xfrm>
          <a:off x="1522413" y="4084638"/>
          <a:ext cx="3009900" cy="1246187"/>
        </p:xfrm>
        <a:graphic>
          <a:graphicData uri="http://schemas.openxmlformats.org/presentationml/2006/ole">
            <p:oleObj spid="_x0000_s23554" name="Equation" r:id="rId7" imgW="1193760" imgH="583920" progId="Equation.DSMT4">
              <p:embed/>
            </p:oleObj>
          </a:graphicData>
        </a:graphic>
      </p:graphicFrame>
      <p:graphicFrame>
        <p:nvGraphicFramePr>
          <p:cNvPr id="4103" name="Object 22"/>
          <p:cNvGraphicFramePr>
            <a:graphicFrameLocks/>
          </p:cNvGraphicFramePr>
          <p:nvPr/>
        </p:nvGraphicFramePr>
        <p:xfrm>
          <a:off x="619125" y="5357813"/>
          <a:ext cx="6696075" cy="785812"/>
        </p:xfrm>
        <a:graphic>
          <a:graphicData uri="http://schemas.openxmlformats.org/presentationml/2006/ole">
            <p:oleObj spid="_x0000_s23553" name="Equation" r:id="rId8" imgW="2654280" imgH="368280" progId="Equation.DSMT4">
              <p:embed/>
            </p:oleObj>
          </a:graphicData>
        </a:graphic>
      </p:graphicFrame>
      <p:grpSp>
        <p:nvGrpSpPr>
          <p:cNvPr id="4105" name="组合 10"/>
          <p:cNvGrpSpPr/>
          <p:nvPr/>
        </p:nvGrpSpPr>
        <p:grpSpPr>
          <a:xfrm>
            <a:off x="5286375" y="2071688"/>
            <a:ext cx="3857625" cy="3308350"/>
            <a:chOff x="5286375" y="2071688"/>
            <a:chExt cx="3857625" cy="3308163"/>
          </a:xfrm>
        </p:grpSpPr>
        <p:pic>
          <p:nvPicPr>
            <p:cNvPr id="4107" name="Picture 17" descr="10-3"/>
            <p:cNvPicPr>
              <a:picLocks noChangeAspect="1"/>
            </p:cNvPicPr>
            <p:nvPr/>
          </p:nvPicPr>
          <p:blipFill>
            <a:blip r:embed="rId9" cstate="print"/>
            <a:stretch>
              <a:fillRect/>
            </a:stretch>
          </p:blipFill>
          <p:spPr>
            <a:xfrm>
              <a:off x="5286375" y="2071688"/>
              <a:ext cx="3857625" cy="3286125"/>
            </a:xfrm>
            <a:prstGeom prst="rect">
              <a:avLst/>
            </a:prstGeom>
            <a:noFill/>
            <a:ln w="9525">
              <a:noFill/>
            </a:ln>
          </p:spPr>
        </p:pic>
        <p:sp>
          <p:nvSpPr>
            <p:cNvPr id="4108" name="TextBox 9"/>
            <p:cNvSpPr txBox="1"/>
            <p:nvPr/>
          </p:nvSpPr>
          <p:spPr>
            <a:xfrm>
              <a:off x="7000892" y="5072074"/>
              <a:ext cx="571504" cy="307777"/>
            </a:xfrm>
            <a:prstGeom prst="rect">
              <a:avLst/>
            </a:prstGeom>
            <a:solidFill>
              <a:schemeClr val="bg1"/>
            </a:solidFill>
            <a:ln w="9525">
              <a:noFill/>
            </a:ln>
          </p:spPr>
          <p:txBody>
            <a:bodyPr>
              <a:spAutoFit/>
            </a:bodyPr>
            <a:lstStyle/>
            <a:p>
              <a:r>
                <a:rPr lang="el-GR" altLang="zh-CN" sz="1400" dirty="0">
                  <a:latin typeface="Arial" panose="020B0604020202020204" pitchFamily="34" charset="0"/>
                </a:rPr>
                <a:t>ω</a:t>
              </a:r>
              <a:r>
                <a:rPr lang="en-US" altLang="zh-CN" sz="1400" baseline="-25000" dirty="0">
                  <a:latin typeface="Arial" panose="020B0604020202020204" pitchFamily="34" charset="0"/>
                </a:rPr>
                <a:t>c</a:t>
              </a:r>
              <a:endParaRPr lang="zh-CN" altLang="en-US" sz="1400" baseline="-25000" dirty="0">
                <a:latin typeface="Arial" panose="020B0604020202020204" pitchFamily="34" charset="0"/>
              </a:endParaRPr>
            </a:p>
          </p:txBody>
        </p:sp>
      </p:grpSp>
      <p:sp>
        <p:nvSpPr>
          <p:cNvPr id="4106" name="TextBox 11"/>
          <p:cNvSpPr txBox="1"/>
          <p:nvPr/>
        </p:nvSpPr>
        <p:spPr>
          <a:xfrm>
            <a:off x="1000125" y="6215063"/>
            <a:ext cx="5357813" cy="461962"/>
          </a:xfrm>
          <a:prstGeom prst="rect">
            <a:avLst/>
          </a:prstGeom>
          <a:noFill/>
          <a:ln w="9525">
            <a:noFill/>
          </a:ln>
        </p:spPr>
        <p:txBody>
          <a:bodyPr>
            <a:spAutoFit/>
          </a:bodyPr>
          <a:lstStyle/>
          <a:p>
            <a:r>
              <a:rPr lang="zh-CN" altLang="en-US" sz="2400" dirty="0">
                <a:latin typeface="Arial" panose="020B0604020202020204" pitchFamily="34" charset="0"/>
              </a:rPr>
              <a:t>该滤波器的带宽为</a:t>
            </a:r>
            <a:r>
              <a:rPr lang="el-GR" altLang="zh-CN" sz="2400" dirty="0" smtClean="0">
                <a:latin typeface="Arial" panose="020B0604020202020204" pitchFamily="34" charset="0"/>
              </a:rPr>
              <a:t>ω</a:t>
            </a:r>
            <a:r>
              <a:rPr lang="en-US" altLang="zh-CN" sz="2400" baseline="-25000" dirty="0" smtClean="0"/>
              <a:t>P1</a:t>
            </a:r>
            <a:endParaRPr lang="zh-CN" altLang="en-US" sz="2400" baseline="-250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idx="1"/>
          </p:nvPr>
        </p:nvSpPr>
        <p:spPr>
          <a:xfrm>
            <a:off x="395288" y="115888"/>
            <a:ext cx="8520112" cy="1219200"/>
          </a:xfrm>
          <a:ln/>
        </p:spPr>
        <p:txBody>
          <a:bodyPr vert="horz" wrap="square" lIns="91440" tIns="45720" rIns="91440" bIns="45720" anchor="t" anchorCtr="0"/>
          <a:lstStyle/>
          <a:p>
            <a:pPr>
              <a:lnSpc>
                <a:spcPct val="150000"/>
              </a:lnSpc>
              <a:buNone/>
            </a:pPr>
            <a:r>
              <a:rPr lang="en-US" altLang="zh-CN" sz="2400" b="1" dirty="0">
                <a:latin typeface="Tahoma" panose="020B0604030504040204" pitchFamily="34" charset="0"/>
              </a:rPr>
              <a:t>      </a:t>
            </a:r>
            <a:r>
              <a:rPr lang="zh-CN" altLang="en-US" sz="2400" dirty="0">
                <a:latin typeface="Tahoma" panose="020B0604030504040204" pitchFamily="34" charset="0"/>
              </a:rPr>
              <a:t>通常模拟滤波器类型包括：巴特沃斯、切比雪夫</a:t>
            </a:r>
            <a:r>
              <a:rPr lang="en-US" altLang="zh-CN" sz="2400" dirty="0">
                <a:latin typeface="Tahoma" panose="020B0604030504040204" pitchFamily="34" charset="0"/>
                <a:ea typeface="Batang" panose="02030600000101010101" pitchFamily="18" charset="-127"/>
              </a:rPr>
              <a:t>Ⅰ</a:t>
            </a:r>
            <a:r>
              <a:rPr lang="zh-CN" altLang="en-US" sz="2400" dirty="0">
                <a:latin typeface="Tahoma" panose="020B0604030504040204" pitchFamily="34" charset="0"/>
              </a:rPr>
              <a:t>型、</a:t>
            </a:r>
          </a:p>
          <a:p>
            <a:pPr>
              <a:lnSpc>
                <a:spcPct val="150000"/>
              </a:lnSpc>
              <a:buNone/>
            </a:pPr>
            <a:r>
              <a:rPr lang="zh-CN" altLang="en-US" sz="2400" dirty="0">
                <a:latin typeface="Tahoma" panose="020B0604030504040204" pitchFamily="34" charset="0"/>
              </a:rPr>
              <a:t>切比雪夫</a:t>
            </a:r>
            <a:r>
              <a:rPr lang="en-US" altLang="zh-CN" sz="2400" dirty="0">
                <a:latin typeface="Tahoma" panose="020B0604030504040204" pitchFamily="34" charset="0"/>
                <a:ea typeface="Batang" panose="02030600000101010101" pitchFamily="18" charset="-127"/>
              </a:rPr>
              <a:t>Ⅱ</a:t>
            </a:r>
            <a:r>
              <a:rPr lang="zh-CN" altLang="en-US" sz="2400" dirty="0">
                <a:latin typeface="Tahoma" panose="020B0604030504040204" pitchFamily="34" charset="0"/>
              </a:rPr>
              <a:t>型和椭圆滤波器等。</a:t>
            </a:r>
          </a:p>
        </p:txBody>
      </p:sp>
      <p:sp>
        <p:nvSpPr>
          <p:cNvPr id="55299" name="Text Box 3"/>
          <p:cNvSpPr txBox="1"/>
          <p:nvPr/>
        </p:nvSpPr>
        <p:spPr>
          <a:xfrm>
            <a:off x="4114800" y="6248400"/>
            <a:ext cx="1524000" cy="457200"/>
          </a:xfrm>
          <a:prstGeom prst="rect">
            <a:avLst/>
          </a:prstGeom>
          <a:noFill/>
          <a:ln w="38100">
            <a:noFill/>
          </a:ln>
        </p:spPr>
        <p:txBody>
          <a:bodyPr>
            <a:spAutoFit/>
          </a:bodyPr>
          <a:lstStyle/>
          <a:p>
            <a:pPr eaLnBrk="0" hangingPunct="0">
              <a:spcBef>
                <a:spcPct val="50000"/>
              </a:spcBef>
            </a:pPr>
            <a:r>
              <a:rPr lang="zh-CN" altLang="en-US" sz="2400" b="1" dirty="0">
                <a:latin typeface="Times New Roman" panose="02020603050405020304" pitchFamily="18" charset="0"/>
                <a:ea typeface="宋体" panose="02010600030101010101" pitchFamily="2" charset="-122"/>
              </a:rPr>
              <a:t>图</a:t>
            </a:r>
            <a:r>
              <a:rPr lang="en-US" altLang="zh-CN" sz="2400" b="1" dirty="0">
                <a:latin typeface="Times New Roman" panose="02020603050405020304" pitchFamily="18" charset="0"/>
                <a:ea typeface="宋体" panose="02010600030101010101" pitchFamily="2" charset="-122"/>
              </a:rPr>
              <a:t>10.4</a:t>
            </a:r>
          </a:p>
        </p:txBody>
      </p:sp>
      <p:sp>
        <p:nvSpPr>
          <p:cNvPr id="55300" name="Text Box 8"/>
          <p:cNvSpPr txBox="1"/>
          <p:nvPr/>
        </p:nvSpPr>
        <p:spPr>
          <a:xfrm>
            <a:off x="7848600" y="6248400"/>
            <a:ext cx="1066800" cy="457200"/>
          </a:xfrm>
          <a:prstGeom prst="rect">
            <a:avLst/>
          </a:prstGeom>
          <a:noFill/>
          <a:ln w="38100">
            <a:noFill/>
          </a:ln>
        </p:spPr>
        <p:txBody>
          <a:bodyPr>
            <a:spAutoFit/>
          </a:bodyPr>
          <a:lstStyle/>
          <a:p>
            <a:pPr eaLnBrk="0" hangingPunct="0">
              <a:spcBef>
                <a:spcPct val="50000"/>
              </a:spcBef>
            </a:pPr>
            <a:r>
              <a:rPr lang="zh-CN" altLang="en-US" sz="2400" b="1" dirty="0">
                <a:latin typeface="Times New Roman" panose="02020603050405020304" pitchFamily="18" charset="0"/>
                <a:ea typeface="宋体" panose="02010600030101010101" pitchFamily="2" charset="-122"/>
              </a:rPr>
              <a:t>返回</a:t>
            </a:r>
          </a:p>
        </p:txBody>
      </p:sp>
      <p:sp>
        <p:nvSpPr>
          <p:cNvPr id="55301" name="AutoShape 9"/>
          <p:cNvSpPr/>
          <p:nvPr/>
        </p:nvSpPr>
        <p:spPr>
          <a:xfrm flipH="1">
            <a:off x="7467600" y="6400800"/>
            <a:ext cx="381000" cy="228600"/>
          </a:xfrm>
          <a:custGeom>
            <a:avLst/>
            <a:gdLst>
              <a:gd name="txL" fmla="*/ 0 w 21600"/>
              <a:gd name="txT" fmla="*/ 0 h 21600"/>
              <a:gd name="txR" fmla="*/ 21600 w 21600"/>
              <a:gd name="txB" fmla="*/ 21600 h 21600"/>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0"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00FF">
              <a:alpha val="100000"/>
            </a:srgbClr>
          </a:solidFill>
          <a:ln w="38100" cap="flat" cmpd="sng">
            <a:solidFill>
              <a:schemeClr val="tx1">
                <a:alpha val="100000"/>
              </a:schemeClr>
            </a:solidFill>
            <a:prstDash val="solid"/>
            <a:miter lim="800000"/>
            <a:headEnd type="none" w="med" len="med"/>
            <a:tailEnd type="none" w="med" len="med"/>
          </a:ln>
        </p:spPr>
        <p:txBody>
          <a:bodyPr/>
          <a:lstStyle/>
          <a:p>
            <a:endParaRPr lang="zh-CN" altLang="en-US"/>
          </a:p>
        </p:txBody>
      </p:sp>
      <p:pic>
        <p:nvPicPr>
          <p:cNvPr id="55302" name="图片 1"/>
          <p:cNvPicPr>
            <a:picLocks noChangeAspect="1"/>
          </p:cNvPicPr>
          <p:nvPr/>
        </p:nvPicPr>
        <p:blipFill>
          <a:blip r:embed="rId2" cstate="print"/>
          <a:stretch>
            <a:fillRect/>
          </a:stretch>
        </p:blipFill>
        <p:spPr>
          <a:xfrm>
            <a:off x="468313" y="1335088"/>
            <a:ext cx="3844925" cy="2562225"/>
          </a:xfrm>
          <a:prstGeom prst="rect">
            <a:avLst/>
          </a:prstGeom>
          <a:noFill/>
          <a:ln w="9525">
            <a:noFill/>
          </a:ln>
        </p:spPr>
      </p:pic>
      <p:pic>
        <p:nvPicPr>
          <p:cNvPr id="55303" name="图片 2"/>
          <p:cNvPicPr>
            <a:picLocks noChangeAspect="1"/>
          </p:cNvPicPr>
          <p:nvPr/>
        </p:nvPicPr>
        <p:blipFill>
          <a:blip r:embed="rId3" cstate="print"/>
          <a:stretch>
            <a:fillRect/>
          </a:stretch>
        </p:blipFill>
        <p:spPr>
          <a:xfrm>
            <a:off x="4500563" y="1365250"/>
            <a:ext cx="3641725" cy="2427288"/>
          </a:xfrm>
          <a:prstGeom prst="rect">
            <a:avLst/>
          </a:prstGeom>
          <a:noFill/>
          <a:ln w="9525">
            <a:noFill/>
          </a:ln>
        </p:spPr>
      </p:pic>
      <p:pic>
        <p:nvPicPr>
          <p:cNvPr id="55304" name="图片 3"/>
          <p:cNvPicPr>
            <a:picLocks noChangeAspect="1"/>
          </p:cNvPicPr>
          <p:nvPr/>
        </p:nvPicPr>
        <p:blipFill>
          <a:blip r:embed="rId4" cstate="print"/>
          <a:stretch>
            <a:fillRect/>
          </a:stretch>
        </p:blipFill>
        <p:spPr>
          <a:xfrm>
            <a:off x="395288" y="3856038"/>
            <a:ext cx="4278312" cy="2849562"/>
          </a:xfrm>
          <a:prstGeom prst="rect">
            <a:avLst/>
          </a:prstGeom>
          <a:noFill/>
          <a:ln w="9525">
            <a:noFill/>
          </a:ln>
        </p:spPr>
      </p:pic>
      <p:pic>
        <p:nvPicPr>
          <p:cNvPr id="55305" name="图片 4"/>
          <p:cNvPicPr>
            <a:picLocks noChangeAspect="1"/>
          </p:cNvPicPr>
          <p:nvPr/>
        </p:nvPicPr>
        <p:blipFill>
          <a:blip r:embed="rId5" cstate="print"/>
          <a:stretch>
            <a:fillRect/>
          </a:stretch>
        </p:blipFill>
        <p:spPr>
          <a:xfrm>
            <a:off x="4657725" y="4068763"/>
            <a:ext cx="4129088" cy="2560637"/>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内容占位符 2"/>
          <p:cNvSpPr>
            <a:spLocks noGrp="1"/>
          </p:cNvSpPr>
          <p:nvPr>
            <p:ph idx="1"/>
          </p:nvPr>
        </p:nvSpPr>
        <p:spPr>
          <a:xfrm>
            <a:off x="395288" y="188913"/>
            <a:ext cx="8229600" cy="4525962"/>
          </a:xfrm>
          <a:ln/>
        </p:spPr>
        <p:txBody>
          <a:bodyPr vert="horz" wrap="square" lIns="91440" tIns="45720" rIns="91440" bIns="45720" anchor="t" anchorCtr="0"/>
          <a:lstStyle/>
          <a:p>
            <a:pPr>
              <a:lnSpc>
                <a:spcPct val="150000"/>
              </a:lnSpc>
              <a:buNone/>
            </a:pPr>
            <a:r>
              <a:rPr lang="zh-CN" altLang="en-US" sz="2400" dirty="0">
                <a:solidFill>
                  <a:srgbClr val="FF0000"/>
                </a:solidFill>
                <a:latin typeface="黑体" panose="02010609060101010101" pitchFamily="49" charset="-122"/>
              </a:rPr>
              <a:t>巴特沃斯型</a:t>
            </a:r>
            <a:r>
              <a:rPr lang="zh-CN" altLang="en-US" sz="2400" dirty="0">
                <a:latin typeface="黑体" panose="02010609060101010101" pitchFamily="49" charset="-122"/>
              </a:rPr>
              <a:t>：滤波器的幅频响应在通带内最为平坦，并且单</a:t>
            </a:r>
            <a:endParaRPr lang="en-US" altLang="zh-CN"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调变化，滤波器在过渡带的衰减较快，频率选择性较好，但</a:t>
            </a:r>
            <a:endParaRPr lang="en-US" altLang="zh-CN" sz="2400" dirty="0">
              <a:latin typeface="黑体" panose="02010609060101010101" pitchFamily="49" charset="-122"/>
            </a:endParaRPr>
          </a:p>
          <a:p>
            <a:pPr>
              <a:lnSpc>
                <a:spcPct val="150000"/>
              </a:lnSpc>
              <a:buNone/>
            </a:pPr>
            <a:r>
              <a:rPr lang="zh-CN" altLang="en-US" sz="2400" dirty="0">
                <a:latin typeface="黑体" panose="02010609060101010101" pitchFamily="49" charset="-122"/>
              </a:rPr>
              <a:t>相频响应曲线非线性，会导致相位失真。</a:t>
            </a:r>
            <a:endParaRPr lang="en-US" altLang="zh-CN" sz="2400" dirty="0">
              <a:latin typeface="黑体" panose="02010609060101010101" pitchFamily="49" charset="-122"/>
            </a:endParaRPr>
          </a:p>
          <a:p>
            <a:endParaRPr lang="zh-CN" altLang="en-US" sz="2400" dirty="0"/>
          </a:p>
        </p:txBody>
      </p:sp>
      <p:sp>
        <p:nvSpPr>
          <p:cNvPr id="5125"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5122" name="Object 1"/>
          <p:cNvGraphicFramePr>
            <a:graphicFrameLocks/>
          </p:cNvGraphicFramePr>
          <p:nvPr/>
        </p:nvGraphicFramePr>
        <p:xfrm>
          <a:off x="468313" y="3213100"/>
          <a:ext cx="3667125" cy="2592388"/>
        </p:xfrm>
        <a:graphic>
          <a:graphicData uri="http://schemas.openxmlformats.org/presentationml/2006/ole">
            <p:oleObj spid="_x0000_s24578" r:id="rId3" imgW="3664830" imgH="2544813" progId="Visio.Drawing.15">
              <p:embed/>
            </p:oleObj>
          </a:graphicData>
        </a:graphic>
      </p:graphicFrame>
      <p:sp>
        <p:nvSpPr>
          <p:cNvPr id="5126"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ndParaRPr>
          </a:p>
        </p:txBody>
      </p:sp>
      <p:graphicFrame>
        <p:nvGraphicFramePr>
          <p:cNvPr id="5123" name="Object 3"/>
          <p:cNvGraphicFramePr>
            <a:graphicFrameLocks/>
          </p:cNvGraphicFramePr>
          <p:nvPr/>
        </p:nvGraphicFramePr>
        <p:xfrm>
          <a:off x="4643438" y="3573463"/>
          <a:ext cx="4337050" cy="2232025"/>
        </p:xfrm>
        <a:graphic>
          <a:graphicData uri="http://schemas.openxmlformats.org/presentationml/2006/ole">
            <p:oleObj spid="_x0000_s24577" r:id="rId4" imgW="3230596" imgH="2156240" progId="Visio.Drawing.15">
              <p:embed/>
            </p:oleObj>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VhYTBiOTlhZWZkZmY2YzA4OTY1Y2YxZDg0NjcxZTg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黑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2596</Words>
  <Application>Microsoft Office PowerPoint</Application>
  <PresentationFormat>全屏显示(4:3)</PresentationFormat>
  <Paragraphs>389</Paragraphs>
  <Slides>56</Slides>
  <Notes>2</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60" baseType="lpstr">
      <vt:lpstr>默认设计模板</vt:lpstr>
      <vt:lpstr>MathType 6.0 Equation</vt:lpstr>
      <vt:lpstr>Equation</vt:lpstr>
      <vt:lpstr>Microsoft Visio 绘图</vt:lpstr>
      <vt:lpstr>第 9章    IIR数字滤波器</vt:lpstr>
      <vt:lpstr>  第 9 章    IIR数字滤波器</vt:lpstr>
      <vt:lpstr>专业词汇</vt:lpstr>
      <vt:lpstr>9.1  IIR滤波器的主要特征</vt:lpstr>
      <vt:lpstr>幻灯片 5</vt:lpstr>
      <vt:lpstr>9.2   模拟低通滤波器设计</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9.3   双线性变换</vt:lpstr>
      <vt:lpstr>幻灯片 23</vt:lpstr>
      <vt:lpstr>9.3   双线性变换</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9.5   带通、高通和带阻 IIR 滤波器</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数字信号处理概述   CH1  CRASH COURSE IN DIGITERSIGNAL PROCESSING</dc:title>
  <dc:creator>MS User</dc:creator>
  <cp:lastModifiedBy>cz</cp:lastModifiedBy>
  <cp:revision>181</cp:revision>
  <dcterms:created xsi:type="dcterms:W3CDTF">2009-02-17T02:29:35Z</dcterms:created>
  <dcterms:modified xsi:type="dcterms:W3CDTF">2024-11-18T23:40:33Z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BCC0145EEF8C40BAA1D31DB8438F3741_12</vt:lpwstr>
  </property>
</Properties>
</file>