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</p:sldMasterIdLst>
  <p:notesMasterIdLst>
    <p:notesMasterId r:id="rId6"/>
  </p:notesMasterIdLst>
  <p:sldIdLst>
    <p:sldId id="333" r:id="rId5"/>
    <p:sldId id="1023" r:id="rId7"/>
    <p:sldId id="1024" r:id="rId8"/>
    <p:sldId id="1025" r:id="rId9"/>
    <p:sldId id="1026" r:id="rId10"/>
    <p:sldId id="1027" r:id="rId11"/>
    <p:sldId id="1029" r:id="rId12"/>
    <p:sldId id="1018" r:id="rId13"/>
    <p:sldId id="1030" r:id="rId14"/>
    <p:sldId id="1031" r:id="rId15"/>
    <p:sldId id="1032" r:id="rId16"/>
    <p:sldId id="1036" r:id="rId17"/>
    <p:sldId id="1019" r:id="rId18"/>
    <p:sldId id="1022" r:id="rId19"/>
    <p:sldId id="1010" r:id="rId20"/>
    <p:sldId id="1033" r:id="rId21"/>
    <p:sldId id="1011" r:id="rId22"/>
    <p:sldId id="1034" r:id="rId23"/>
    <p:sldId id="1035" r:id="rId24"/>
    <p:sldId id="1012" r:id="rId25"/>
    <p:sldId id="909" r:id="rId26"/>
    <p:sldId id="1046" r:id="rId27"/>
    <p:sldId id="104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D47"/>
    <a:srgbClr val="0182DD"/>
    <a:srgbClr val="43BB8D"/>
    <a:srgbClr val="0171C5"/>
    <a:srgbClr val="1B8BF1"/>
    <a:srgbClr val="F3F5F8"/>
    <a:srgbClr val="74C5FF"/>
    <a:srgbClr val="66C0FF"/>
    <a:srgbClr val="0085E2"/>
    <a:srgbClr val="005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6349" autoAdjust="0"/>
  </p:normalViewPr>
  <p:slideViewPr>
    <p:cSldViewPr snapToGrid="0" showGuides="1">
      <p:cViewPr varScale="1">
        <p:scale>
          <a:sx n="114" d="100"/>
          <a:sy n="114" d="100"/>
        </p:scale>
        <p:origin x="840" y="96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80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0" y="392985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5900" y="457200"/>
            <a:ext cx="10986347" cy="41656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3200" kern="1200" dirty="0" smtClean="0">
                <a:solidFill>
                  <a:srgbClr val="0182DD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00381"/>
            <a:ext cx="115147" cy="375285"/>
          </a:xfrm>
          <a:prstGeom prst="rect">
            <a:avLst/>
          </a:prstGeom>
          <a:solidFill>
            <a:srgbClr val="018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5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rec.ustc.edu.cn/share/154c4c60-919e-11ee-a7c6-ed52c6bd931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5.xml"/><Relationship Id="rId1" Type="http://schemas.openxmlformats.org/officeDocument/2006/relationships/hyperlink" Target="mailto:ustcweb2022@163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5860" y="1996361"/>
            <a:ext cx="7375336" cy="2865282"/>
          </a:xfrm>
          <a:prstGeom prst="rect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870" y="1818925"/>
            <a:ext cx="7375336" cy="354872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D:\360data\重要数据\桌面\rolled newspaper (5)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1818923"/>
            <a:ext cx="4835066" cy="32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252310" y="610587"/>
            <a:ext cx="6335154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信息处理与应用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7208" y="5472186"/>
            <a:ext cx="5832648" cy="7439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助教组     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2023.12.4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91667" l="2616" r="48491">
                        <a14:foregroundMark x1="26559" y1="44318" x2="16499" y2="53030"/>
                      </a14:backgroundRemoval>
                    </a14:imgEffect>
                  </a14:imgLayer>
                </a14:imgProps>
              </a:ext>
            </a:extLst>
          </a:blip>
          <a:srcRect l="2347" t="6413" r="52707" b="8975"/>
          <a:stretch>
            <a:fillRect/>
          </a:stretch>
        </p:blipFill>
        <p:spPr>
          <a:xfrm>
            <a:off x="112145" y="1"/>
            <a:ext cx="1820172" cy="182017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757388" y="2313975"/>
            <a:ext cx="7315492" cy="25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实验二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en-US" altLang="zh-CN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b="0" i="0" u="none" strike="noStrike" baseline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知识感知推荐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图谱推荐 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4668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阶段（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）的实验内容包含以下部分：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[3]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【必做】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基于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框架代码，完成基于图谱嵌入的模型，包括数据加载部分（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data_loader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loader_Embedding_based.py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）和模型搭建部分（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stage2\model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Embedding_based.py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）的相关代码模块：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a)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loader_Embedding_based.py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中按要求实现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KG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的构建。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b)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Embedding_based.py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中实现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chapter12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中介绍的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TransE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算法，并尝试通过相加，逐元素乘积，拼接等方式为物品嵌入注入图谱实体的语义信息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有兴趣的同学可以采用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TransR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等算法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c)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按照给出的源代码，采用多任务方式（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KG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损失与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CF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损失相加）对模型进行更新。（原始框架已经按照多任务方式组织好，补全代码后训练即可。）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068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阶段（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）的实验内容包含以下部分：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[4]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【必做】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本次实验的评价指标采用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Recall@5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NDCG@5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Recall@10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NDCG@10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。需要分析不同的设计的图谱嵌入方法对知识感知推荐性能的影响，同时需要对比分析知识感知推荐与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的实验结果。</a:t>
            </a:r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4188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阶段（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）的实验内容包含以下部分：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[5]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基于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框架代码，完成基于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GNN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的模型，包括数据加载部分（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data_loader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loader_GNN_based.py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）和模型搭建部分（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stage2\model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GNN_based.py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）的相关代码模块：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a)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loader_Embedding_based.py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中按要求实现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KG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的构建和归一化拉普拉斯矩阵的计算。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b)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GNN_based.py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中实现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TransE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TransR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算法；完成图卷积模块，中心节点表征与一跳领域表征三种聚合方式的代码。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c)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按照给出的源代码，采用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KG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损失与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CF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损失迭代更新的方式对模型进行更新。 （原始框架已经按照迭代更新方式组织好，补全代码后训练即可。）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75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阶段（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）的实验内容包含以下部分：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[6]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【选做】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探究不同的训练方式对知识感知推荐性能的影响。（比如多任务方式和迭代优化方式）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[7]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【选做】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调研相关综述，思考如何改进自己的模型，再动手尝试一下。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【选做】仅作为兴趣探索，不影响最终分数，时间不充裕情况下可以不做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487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说明及技巧：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我们提供的是基础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算法的代码，但大家可以根据自己掌握的情况选择合适的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算法，基本的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都是可以的，额外的约束可自选，也可以选择调用实验一使用的方法。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图卷积和聚合操作的相关说明可参考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KGAT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https://dl.acm.org/doi/abs/10.1145/3292500.3330989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相关综述可参考：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https://ieeexplore.ieee.org/abstract/document/9216015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endParaRPr lang="zh-CN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endParaRPr lang="zh-CN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42992" y="5719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数据集说明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安装环境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427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本次实验建议在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anaconda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的虚拟环境下进行，依赖的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包有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pytorch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cpu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版本也可以），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tqdm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scikit-learn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。同学们在安装完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anaconda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后，可以通过以下几行命令完成本次实验的环境配置，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、创建并激活新环境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create -n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web_exp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python=3.7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activate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web_exp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、安装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版本（有条件的同学也可以安装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gpu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版本的）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install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==1.8.0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torchvision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==0.9.0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torchaudio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==0.8.0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cpuonly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-c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pytorch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、安装其它的依赖包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install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tqdm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numpy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pandas scikit-learn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42992" y="5719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数据集说明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我们提供了必要的数据文件，包括：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068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训练集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train.txt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和测试集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test.txt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每一行对应一个用户，其中第一个值为该用户的索引值，后面若干个值为该用户打分≥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的电影索引值集合，被视为该用户的正样本集合，注意索引值都是从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开始编号的，统计信息如下：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819" y="4027108"/>
            <a:ext cx="4552160" cy="9559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97" y="4040192"/>
            <a:ext cx="4575685" cy="9559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28819" y="5561901"/>
            <a:ext cx="642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注意：训练集和测试集均放在 </a:t>
            </a:r>
            <a:r>
              <a:rPr lang="en-US" altLang="zh-CN" dirty="0"/>
              <a:t>stage2\data\</a:t>
            </a:r>
            <a:r>
              <a:rPr lang="en-US" altLang="zh-CN" dirty="0" err="1"/>
              <a:t>Douban</a:t>
            </a:r>
            <a:r>
              <a:rPr lang="en-US" altLang="zh-CN" dirty="0"/>
              <a:t>\</a:t>
            </a:r>
            <a:r>
              <a:rPr lang="zh-CN" altLang="en-US" dirty="0"/>
              <a:t>文件夹下。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42992" y="5719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数据集说明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我们提供了必要的数据文件，包括：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068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电影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到索引值之间的映射关系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movie_id_map.txt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其中第一列为豆瓣电影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，第二列为其对应的索引值。结合图谱实体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到电影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之间的映射关系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douban2fb.txt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，可以将电影实体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映射到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[0,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𝑛𝑢𝑚 𝑜𝑓 𝑚𝑜𝑣𝑖𝑒𝑠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范围内。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016" y="3883500"/>
            <a:ext cx="2394577" cy="24541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42992" y="5719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数据集说明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我们提供了必要的数据文件，包括：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068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包含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模型完整的框架流程，需要同学们基于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，完成基于嵌入的和基于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GNN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的知识感知推荐，需要补全的模块在代码中均有注释提示，按要求补全代码即可（示例片段见下一页）。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42992" y="5719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数据集说明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我们提供了必要的数据文件，包括：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110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TransE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的示例片段如下图所示，其中红框为需要大家补全的代码：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67561" y="2831158"/>
            <a:ext cx="6914002" cy="3766471"/>
            <a:chOff x="2867561" y="2831158"/>
            <a:chExt cx="6914002" cy="376647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7561" y="2831158"/>
              <a:ext cx="6914002" cy="376647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041010" y="4429387"/>
              <a:ext cx="6740553" cy="16089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2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豆瓣电影数据的知识感知推荐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068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中，我们已经从公开图谱中匹配指定电影对应的实体，并抽取合适的部分图谱，按照规则对抽取到的图谱进行了处理（</a:t>
            </a:r>
            <a:r>
              <a:rPr lang="en-US" altLang="zh-CN" sz="2400" dirty="0">
                <a:solidFill>
                  <a:srgbClr val="0182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，我们要基于对实验一中的豆瓣电影评分数据，结合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所获得的图谱信息，进行可解释的、知识感知的个性化电影推荐（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42992" y="5719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数据集说明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我们提供了必要的数据文件，包括：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0957736" cy="168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以上所涉及的所有数据和代码，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可在以下地址进行下载：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u="sng" dirty="0">
                <a:solidFill>
                  <a:srgbClr val="000000"/>
                </a:solidFill>
                <a:effectLst/>
                <a:latin typeface="Times" panose="00000500000000020000" pitchFamily="18" charset="0"/>
                <a:ea typeface="宋体" pitchFamily="2" charset="-122"/>
                <a:cs typeface="Arial" panose="020B0604020202090204" pitchFamily="34" charset="0"/>
              </a:rPr>
              <a:t>链接：</a:t>
            </a:r>
            <a:r>
              <a:rPr lang="en-US" altLang="zh-CN" sz="2400" u="sng" dirty="0">
                <a:solidFill>
                  <a:srgbClr val="000000"/>
                </a:solidFill>
                <a:effectLst/>
                <a:latin typeface="Times" panose="00000500000000020000" pitchFamily="18" charset="0"/>
                <a:ea typeface="宋体" pitchFamily="2" charset="-122"/>
                <a:cs typeface="Arial" panose="020B0604020202090204" pitchFamily="34" charset="0"/>
                <a:hlinkClick r:id="rId1"/>
              </a:rPr>
              <a:t>https://rec.ustc.edu.cn/share/154c4c60-919e-11ee-a7c6-ed52c6bd9313</a:t>
            </a:r>
            <a:endParaRPr lang="en-US" altLang="zh-CN" sz="2400" u="sng" dirty="0">
              <a:solidFill>
                <a:srgbClr val="000000"/>
              </a:solidFill>
              <a:effectLst/>
              <a:latin typeface="Times" panose="00000500000000020000" pitchFamily="18" charset="0"/>
              <a:ea typeface="宋体" pitchFamily="2" charset="-122"/>
              <a:cs typeface="Arial" panose="020B0604020202090204" pitchFamily="34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u="sng" dirty="0">
                <a:solidFill>
                  <a:srgbClr val="000000"/>
                </a:solidFill>
                <a:effectLst/>
                <a:latin typeface="Times" panose="00000500000000020000" pitchFamily="18" charset="0"/>
                <a:ea typeface="宋体" pitchFamily="2" charset="-122"/>
                <a:cs typeface="Arial" panose="020B0604020202090204" pitchFamily="34" charset="0"/>
              </a:rPr>
              <a:t>密码：</a:t>
            </a:r>
            <a:r>
              <a:rPr lang="en-US" altLang="zh-CN" sz="2400" u="sng" dirty="0">
                <a:solidFill>
                  <a:srgbClr val="000000"/>
                </a:solidFill>
                <a:effectLst/>
                <a:latin typeface="Times" panose="00000500000000020000" pitchFamily="18" charset="0"/>
                <a:ea typeface="宋体" pitchFamily="2" charset="-122"/>
                <a:cs typeface="Arial" panose="020B0604020202090204" pitchFamily="34" charset="0"/>
              </a:rPr>
              <a:t>web2023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0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实验要求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068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本次实验要求分组完成，每组最多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人（可以少于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人，但无优惠政策）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请于截止日期（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日晚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59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）前将实验二完整的实验报告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（整个实验提交一份报告即可）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提交到课程邮箱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hlinkClick r:id="rId1"/>
              </a:rPr>
              <a:t>ustcweb2022@163.com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，具体要求参见实验二说明文档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5814" y="571922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305560"/>
            <a:ext cx="2435225" cy="5392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2515" y="760972"/>
            <a:ext cx="11526974" cy="497205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我们提供了本次实验的框架，需要在指定位置补全代码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3695" y="1423670"/>
            <a:ext cx="2435860" cy="575945"/>
          </a:xfrm>
          <a:prstGeom prst="rect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23695" y="5758815"/>
            <a:ext cx="2435225" cy="864235"/>
          </a:xfrm>
          <a:prstGeom prst="rect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9625" y="1557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数据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9625" y="600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数据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3695" y="2021205"/>
            <a:ext cx="2435860" cy="864235"/>
          </a:xfrm>
          <a:prstGeom prst="rect">
            <a:avLst/>
          </a:prstGeom>
          <a:noFill/>
          <a:ln w="44450" cap="flat" cmpd="sng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48455" y="226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数据加载</a:t>
            </a:r>
            <a:endParaRPr lang="zh-CN" altLang="en-US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23060" y="2885440"/>
            <a:ext cx="2435860" cy="742315"/>
          </a:xfrm>
          <a:prstGeom prst="rect">
            <a:avLst/>
          </a:prstGeom>
          <a:noFill/>
          <a:ln w="44450" cap="flat" cmpd="sng">
            <a:solidFill>
              <a:schemeClr val="accent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6555" y="3077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模型</a:t>
            </a:r>
            <a:endParaRPr lang="zh-CN" altLang="en-US"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23695" y="3648710"/>
            <a:ext cx="2435860" cy="676910"/>
          </a:xfrm>
          <a:prstGeom prst="rect">
            <a:avLst/>
          </a:prstGeom>
          <a:noFill/>
          <a:ln w="44450" cap="flat" cmpd="sng">
            <a:solidFill>
              <a:srgbClr val="C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06850" y="3829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（命令行）参数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设置</a:t>
            </a:r>
            <a:endParaRPr lang="zh-CN" altLang="en-US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23695" y="4479290"/>
            <a:ext cx="2435860" cy="742315"/>
          </a:xfrm>
          <a:prstGeom prst="rect">
            <a:avLst/>
          </a:prstGeom>
          <a:noFill/>
          <a:ln w="44450" cap="flat" cmpd="sng">
            <a:solidFill>
              <a:srgbClr val="7030A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33850" y="4632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辅助函数（日志、指标计算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等）</a:t>
            </a:r>
            <a:endParaRPr lang="zh-CN" altLang="en-US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3695" y="5243195"/>
            <a:ext cx="2435860" cy="485140"/>
          </a:xfrm>
          <a:prstGeom prst="rect">
            <a:avLst/>
          </a:prstGeom>
          <a:noFill/>
          <a:ln w="44450" cap="flat" cmpd="sng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75760" y="5247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执行入口文件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5436235" y="2298700"/>
            <a:ext cx="155575" cy="13284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46750" y="2760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需要补全的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056370" y="2397760"/>
            <a:ext cx="1317625" cy="575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加载</a:t>
            </a:r>
            <a:endParaRPr lang="zh-CN" altLang="en-US"/>
          </a:p>
        </p:txBody>
      </p:sp>
      <p:sp>
        <p:nvSpPr>
          <p:cNvPr id="30" name="流程图: 磁盘 29"/>
          <p:cNvSpPr/>
          <p:nvPr/>
        </p:nvSpPr>
        <p:spPr>
          <a:xfrm>
            <a:off x="7687310" y="2199640"/>
            <a:ext cx="773430" cy="962025"/>
          </a:xfrm>
          <a:prstGeom prst="flowChartMagneticDisk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30" idx="4"/>
            <a:endCxn id="29" idx="1"/>
          </p:cNvCxnSpPr>
          <p:nvPr/>
        </p:nvCxnSpPr>
        <p:spPr>
          <a:xfrm>
            <a:off x="8460740" y="2680970"/>
            <a:ext cx="59563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056370" y="3630930"/>
            <a:ext cx="1317625" cy="575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29" idx="2"/>
            <a:endCxn id="32" idx="0"/>
          </p:cNvCxnSpPr>
          <p:nvPr/>
        </p:nvCxnSpPr>
        <p:spPr>
          <a:xfrm>
            <a:off x="9715500" y="2973705"/>
            <a:ext cx="0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60740" y="3117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r>
              <a:rPr lang="en-US" altLang="zh-CN"/>
              <a:t>batch</a:t>
            </a:r>
            <a:endParaRPr lang="en-US" altLang="zh-CN"/>
          </a:p>
        </p:txBody>
      </p:sp>
      <p:cxnSp>
        <p:nvCxnSpPr>
          <p:cNvPr id="35" name="曲线连接符 34"/>
          <p:cNvCxnSpPr/>
          <p:nvPr/>
        </p:nvCxnSpPr>
        <p:spPr>
          <a:xfrm rot="10800000" flipH="1" flipV="1">
            <a:off x="9056370" y="3918585"/>
            <a:ext cx="659130" cy="287655"/>
          </a:xfrm>
          <a:prstGeom prst="curvedConnector4">
            <a:avLst>
              <a:gd name="adj1" fmla="val -69653"/>
              <a:gd name="adj2" fmla="val 35209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460740" y="496697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zh-CN" altLang="en-US"/>
              <a:t>更新</a:t>
            </a:r>
            <a:endParaRPr lang="zh-CN" altLang="en-US"/>
          </a:p>
        </p:txBody>
      </p:sp>
      <p:cxnSp>
        <p:nvCxnSpPr>
          <p:cNvPr id="39" name="肘形连接符 38"/>
          <p:cNvCxnSpPr>
            <a:stCxn id="29" idx="3"/>
            <a:endCxn id="32" idx="3"/>
          </p:cNvCxnSpPr>
          <p:nvPr/>
        </p:nvCxnSpPr>
        <p:spPr>
          <a:xfrm>
            <a:off x="10373995" y="2686050"/>
            <a:ext cx="3175" cy="1233170"/>
          </a:xfrm>
          <a:prstGeom prst="bentConnector3">
            <a:avLst>
              <a:gd name="adj1" fmla="val 750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43" idx="0"/>
          </p:cNvCxnSpPr>
          <p:nvPr/>
        </p:nvCxnSpPr>
        <p:spPr>
          <a:xfrm>
            <a:off x="9715500" y="4206875"/>
            <a:ext cx="3175" cy="12788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633075" y="3117850"/>
            <a:ext cx="1633220" cy="363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00B050"/>
                </a:solidFill>
              </a:rPr>
              <a:t>预测</a:t>
            </a:r>
            <a:r>
              <a:rPr lang="en-US" altLang="zh-CN">
                <a:solidFill>
                  <a:srgbClr val="00B050"/>
                </a:solidFill>
              </a:rPr>
              <a:t>batch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814560" y="4966970"/>
            <a:ext cx="1633220" cy="363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00B050"/>
                </a:solidFill>
              </a:rPr>
              <a:t>预测</a:t>
            </a:r>
            <a:r>
              <a:rPr lang="zh-CN" altLang="en-US">
                <a:solidFill>
                  <a:srgbClr val="00B050"/>
                </a:solidFill>
              </a:rPr>
              <a:t>结果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59545" y="5485765"/>
            <a:ext cx="1317625" cy="575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744585" y="1692275"/>
            <a:ext cx="178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框架</a:t>
            </a:r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5814" y="571922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97205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685" y="14128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user_id_map.txt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用户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UID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索引值的映射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3077"/>
          <a:stretch>
            <a:fillRect/>
          </a:stretch>
        </p:blipFill>
        <p:spPr>
          <a:xfrm>
            <a:off x="1169670" y="2151380"/>
            <a:ext cx="1493520" cy="33508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44290" y="14128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movie_id_map.txt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电影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MID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索引值的映射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2151380"/>
            <a:ext cx="1503045" cy="332168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675755" y="14128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train.txt / test.txt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用户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电影交互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记录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45" y="2168525"/>
            <a:ext cx="4909185" cy="291592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311900" y="5502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zh-CN" altLang="en-US"/>
              <a:t>索引值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08290" y="5502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电影</a:t>
            </a:r>
            <a:r>
              <a:rPr lang="zh-CN" altLang="en-US"/>
              <a:t>索引值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6980555" y="5115560"/>
            <a:ext cx="144780" cy="458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348855" y="5081905"/>
            <a:ext cx="415734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8768080" y="5081905"/>
            <a:ext cx="413385" cy="4692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2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3028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在第一阶段中，我们已经从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Freebase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中抽取出包含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578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部电影的小规模图谱。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在本次实验中，我们会提供基于实验一中电影评分数据生成的训练集和测试集，以及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(MF)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的代码，要求将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所获得的图谱整合到训练数据中，并基于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，完成基于图谱嵌入的知识感知推荐。分析不同的设计（不同的图谱嵌入方法、不同的训练方式等）对知识感知推荐性能的影响，同时需要对比分析知识感知推荐与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的实验结果。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2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14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矩阵分解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是推荐系统中的基础算法，其在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2006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年举行的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Netflix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竞赛发挥了关键作用。该模型将用户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物品的交互矩阵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分解为用户的潜在矩阵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和物品的潜在矩阵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492" y="3518891"/>
            <a:ext cx="993457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2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9" name="image2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02364" y="1587535"/>
            <a:ext cx="5162795" cy="2534503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678159" y="4610464"/>
            <a:ext cx="11087356" cy="14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的第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行𝑞𝑖代表物品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的潜在特征，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的第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行𝑝𝑢代表用户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对物品相应潜在特征的感兴趣程度。因此可以通过二者的内积                  来预测用户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对物品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的偏好程度。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9030966" y="5159761"/>
            <a:ext cx="1140266" cy="3831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2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3028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在代码层面，一般通过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nn.Embedding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n_users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n_items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embed_dim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来创建用户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物品的潜在矩阵，其中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n_users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n_items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为用户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物品的数量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embed_dim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为潜在特征的维度。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然后选择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BPR Loss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（贝叶斯个性化排序损失）来优化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MF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模型，它认为用户喜爱的物品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应该比不喜爱的（或未交互过的）物品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有更高的预测得分，可以看出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BPR Loss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的训练数据由正负样本对（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）组成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2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"/>
              <p:cNvSpPr/>
              <p:nvPr/>
            </p:nvSpPr>
            <p:spPr>
              <a:xfrm>
                <a:off x="552324" y="1722970"/>
                <a:ext cx="11087356" cy="3861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3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9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BPR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损失的数学表达式为，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9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9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9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)∣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∖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是训练集，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表示用户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喜爱的物品集合，而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∖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表示出用户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喜欢物品之外的所有其他物品的集合；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分别表示用户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对物品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和物品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的预测得分，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指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sigmoid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函数。</a:t>
                </a:r>
                <a:endParaRPr lang="zh-CN" altLang="zh-CN" sz="24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9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4" y="1722970"/>
                <a:ext cx="11087356" cy="3861250"/>
              </a:xfrm>
              <a:prstGeom prst="rect">
                <a:avLst/>
              </a:prstGeom>
              <a:blipFill rotWithShape="1">
                <a:blip r:embed="rId1"/>
                <a:stretch>
                  <a:fillRect l="-5" t="-6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17863" y="2519965"/>
            <a:ext cx="3166827" cy="625907"/>
          </a:xfrm>
          <a:prstGeom prst="rect">
            <a:avLst/>
          </a:prstGeom>
        </p:spPr>
      </p:pic>
      <p:sp>
        <p:nvSpPr>
          <p:cNvPr id="9" name="Rectangle 6"/>
          <p:cNvSpPr/>
          <p:nvPr/>
        </p:nvSpPr>
        <p:spPr>
          <a:xfrm>
            <a:off x="552320" y="5243653"/>
            <a:ext cx="11087356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有关矩阵分解的理论部分可参考第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8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节个性化检索部分的相关内容，矩阵分解和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BPR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损失的代码教程可参考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https://d2l.ai/chapter_recommender-systems/index.html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350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阶段（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）的实验内容包含以下部分：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[1]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【必做】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根据映射关系，将电影实体的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映射到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[0,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𝑛𝑢𝑚 𝑜𝑓 𝑚𝑜𝑣𝑖𝑒𝑠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范围内。将图谱中的其余实体映射到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𝑛𝑢𝑚 𝑜𝑓 𝑚𝑜𝑣𝑖𝑒𝑠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𝑛𝑢𝑚 𝑜𝑓 𝑒𝑛𝑡𝑖𝑡𝑖𝑒𝑠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范围内，将关系映射到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[0,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𝑛𝑢𝑚 𝑜𝑓 𝑟𝑒𝑙𝑎𝑡𝑖𝑜𝑛𝑠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范围内。再根据这些映射关系，将第一阶段获得的电影图谱映射为由索引值组成的三元组，即（头实体索引值，关系索引值，尾实体索引值），并保存到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stage2\data\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\kg_final.txt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文件中。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1231" y="571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第二阶段任务：图谱推荐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52324" y="1722970"/>
            <a:ext cx="11087356" cy="254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阶段（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）的实验内容包含以下部分：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[2]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【必做】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熟悉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baseline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的框架代码，包括数据加载部分（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data_loader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loader_base.py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loader_KG_free.py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），模型搭建部分（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stage2\model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KG_free.py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）， 以及模型训练部分（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stage2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文件夹下的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main_KG_free.py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4484</Words>
  <Application>WPS 演示</Application>
  <PresentationFormat>宽屏</PresentationFormat>
  <Paragraphs>226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汉仪旗黑</vt:lpstr>
      <vt:lpstr>Times New Roman</vt:lpstr>
      <vt:lpstr>Cambria Math</vt:lpstr>
      <vt:lpstr>Calibri</vt:lpstr>
      <vt:lpstr>Helvetica Neue</vt:lpstr>
      <vt:lpstr>汉仪书宋二KW</vt:lpstr>
      <vt:lpstr>宋体</vt:lpstr>
      <vt:lpstr>Arial Unicode MS</vt:lpstr>
      <vt:lpstr>Calibri Light</vt:lpstr>
      <vt:lpstr>等线</vt:lpstr>
      <vt:lpstr>汉仪中等线KW</vt:lpstr>
      <vt:lpstr>Times</vt:lpstr>
      <vt:lpstr>BatangChe</vt:lpstr>
      <vt:lpstr>Apple SD Gothic Neo</vt:lpstr>
      <vt:lpstr>微软雅黑 Light</vt:lpstr>
      <vt:lpstr>汉仪中黑KW</vt:lpstr>
      <vt:lpstr>等线 Light</vt:lpstr>
      <vt:lpstr>微软雅黑</vt:lpstr>
      <vt:lpstr>主题1</vt:lpstr>
      <vt:lpstr>Office 主题</vt:lpstr>
      <vt:lpstr>1_主题1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birdy</cp:lastModifiedBy>
  <cp:revision>2412</cp:revision>
  <dcterms:created xsi:type="dcterms:W3CDTF">2023-12-04T07:02:00Z</dcterms:created>
  <dcterms:modified xsi:type="dcterms:W3CDTF">2023-12-04T07:02:00Z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ICV">
    <vt:lpwstr>C7635B0959A413861A696D65A0D95882_43</vt:lpwstr>
  </property>
</Properties>
</file>