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5385" autoAdjust="0"/>
  </p:normalViewPr>
  <p:slideViewPr>
    <p:cSldViewPr snapToGrid="0">
      <p:cViewPr varScale="1">
        <p:scale>
          <a:sx n="64" d="100"/>
          <a:sy n="64" d="100"/>
        </p:scale>
        <p:origin x="2023" y="41"/>
      </p:cViewPr>
      <p:guideLst/>
    </p:cSldViewPr>
  </p:slideViewPr>
  <p:outlineViewPr>
    <p:cViewPr>
      <p:scale>
        <a:sx n="33" d="100"/>
        <a:sy n="33" d="100"/>
      </p:scale>
      <p:origin x="0" y="-161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D81CF-2118-43F8-A227-BBD2DA15F8C0}" type="datetimeFigureOut">
              <a:rPr lang="en-AU" smtClean="0"/>
              <a:t>22/05/2023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8DFCD-B5ED-41B8-88D8-9911500D6A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9595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l.com/investing/stock-market/market-sectors/information-technology/saas-stocks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iceworks.com/tech/artificial-intelligence/articles/ai-programming-languages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 smtClean="0"/>
              <a:t>Narrow artificial intelligence (narrow AI) is a specific type of artificial intelligence in which a learning algorithm is designed to perform a single task, and any knowledge gained from performing that task will not automatically be applied to other tasks.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AU" dirty="0" smtClean="0"/>
              <a:t>Artificial General Intelligence (AGI) refers to a theoretical type of artificial intelligence that possesses human-like cognitive abilities, such as </a:t>
            </a:r>
            <a:r>
              <a:rPr lang="en-AU" b="1" dirty="0" smtClean="0"/>
              <a:t>the ability to learn, reason, solve problems, and communicate in natural language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8DFCD-B5ED-41B8-88D8-9911500D6A2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1838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C3.ai is a </a:t>
            </a:r>
            <a:r>
              <a:rPr lang="en-US" dirty="0" smtClean="0">
                <a:hlinkClick r:id="rId3"/>
              </a:rPr>
              <a:t>SaaS company</a:t>
            </a:r>
            <a:r>
              <a:rPr lang="en-US" dirty="0" smtClean="0"/>
              <a:t> whose software allows companies to deploy large AI applications.</a:t>
            </a:r>
          </a:p>
          <a:p>
            <a:endParaRPr lang="en-US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8DFCD-B5ED-41B8-88D8-9911500D6A2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441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>
                <a:effectLst/>
              </a:rPr>
              <a:t>ASI will be one of the finest and possibly the last inventions that humans would ever need to make as it will constantly evolve to become more intelligent.</a:t>
            </a:r>
          </a:p>
          <a:p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>Superintelligence will accelerate technological progress across various fields such as </a:t>
            </a:r>
            <a:r>
              <a:rPr lang="en-US" b="0" dirty="0" smtClean="0">
                <a:effectLst/>
                <a:hlinkClick r:id="rId3" tooltip="AI programming"/>
              </a:rPr>
              <a:t>AI programming</a:t>
            </a:r>
            <a:r>
              <a:rPr lang="en-US" b="0" dirty="0" smtClean="0">
                <a:effectLst/>
              </a:rPr>
              <a:t>, space research, discovery and development of medicines, academics, and plenty others.</a:t>
            </a:r>
          </a:p>
          <a:p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>ASI may further mature and develop advanced forms of superintelligence that may even enable artificial minds to be copied.</a:t>
            </a:r>
          </a:p>
          <a:p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>ASI, in the future, may also lead to technological singularity. Where the technology in no longer in our control and</a:t>
            </a:r>
            <a:r>
              <a:rPr lang="en-US" b="0" baseline="0" dirty="0" smtClean="0">
                <a:effectLst/>
              </a:rPr>
              <a:t> fully conscious. </a:t>
            </a:r>
          </a:p>
          <a:p>
            <a:endParaRPr lang="en-US" b="0" baseline="0" dirty="0" smtClean="0">
              <a:effectLst/>
            </a:endParaRPr>
          </a:p>
          <a:p>
            <a:r>
              <a:rPr lang="en-US" b="0" baseline="0" dirty="0" smtClean="0">
                <a:effectLst/>
              </a:rPr>
              <a:t>Some predictions say by 2050</a:t>
            </a:r>
            <a:endParaRPr lang="en-US" b="0" dirty="0" smtClean="0">
              <a:effectLst/>
            </a:endParaRPr>
          </a:p>
          <a:p>
            <a:endParaRPr lang="en-US" b="0" dirty="0" smtClean="0">
              <a:effectLst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8DFCD-B5ED-41B8-88D8-9911500D6A2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6425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We can integrate into our protected and secrete systems where there</a:t>
            </a:r>
            <a:r>
              <a:rPr lang="en-US" baseline="0" dirty="0" smtClean="0"/>
              <a:t> are large enough data sets for AI to operate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C3 AI is a prime example, working with many US GOV agencies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DSOC next door. No more </a:t>
            </a:r>
            <a:r>
              <a:rPr lang="en-US" baseline="0" dirty="0" err="1" smtClean="0"/>
              <a:t>neet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greate</a:t>
            </a:r>
            <a:r>
              <a:rPr lang="en-US" baseline="0" dirty="0" smtClean="0"/>
              <a:t> playbooks and rules for </a:t>
            </a:r>
            <a:r>
              <a:rPr lang="en-US" baseline="0" dirty="0" err="1" smtClean="0"/>
              <a:t>splunk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Blends back in with the second point, more focus on AI being in the field and performing tasks which put human lives at risk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CTI wont be a thing, anomalies and more will all be picked up by AI, it can surf the dark web and much </a:t>
            </a:r>
            <a:r>
              <a:rPr lang="en-US" baseline="0" dirty="0" smtClean="0"/>
              <a:t>more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8DFCD-B5ED-41B8-88D8-9911500D6A2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3903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EFAC-7BD7-4956-9510-2F90342D15C7}" type="datetimeFigureOut">
              <a:rPr lang="en-AU" smtClean="0"/>
              <a:t>22/05/2023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5987-F02B-4A70-A95F-F7496A54AD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382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EFAC-7BD7-4956-9510-2F90342D15C7}" type="datetimeFigureOut">
              <a:rPr lang="en-AU" smtClean="0"/>
              <a:t>22/05/2023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5987-F02B-4A70-A95F-F7496A54AD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496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EFAC-7BD7-4956-9510-2F90342D15C7}" type="datetimeFigureOut">
              <a:rPr lang="en-AU" smtClean="0"/>
              <a:t>22/05/2023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5987-F02B-4A70-A95F-F7496A54AD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1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EFAC-7BD7-4956-9510-2F90342D15C7}" type="datetimeFigureOut">
              <a:rPr lang="en-AU" smtClean="0"/>
              <a:t>22/05/2023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5987-F02B-4A70-A95F-F7496A54AD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006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EFAC-7BD7-4956-9510-2F90342D15C7}" type="datetimeFigureOut">
              <a:rPr lang="en-AU" smtClean="0"/>
              <a:t>22/05/2023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5987-F02B-4A70-A95F-F7496A54AD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049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EFAC-7BD7-4956-9510-2F90342D15C7}" type="datetimeFigureOut">
              <a:rPr lang="en-AU" smtClean="0"/>
              <a:t>22/05/2023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5987-F02B-4A70-A95F-F7496A54AD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9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EFAC-7BD7-4956-9510-2F90342D15C7}" type="datetimeFigureOut">
              <a:rPr lang="en-AU" smtClean="0"/>
              <a:t>22/05/2023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5987-F02B-4A70-A95F-F7496A54AD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107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EFAC-7BD7-4956-9510-2F90342D15C7}" type="datetimeFigureOut">
              <a:rPr lang="en-AU" smtClean="0"/>
              <a:t>22/05/2023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5987-F02B-4A70-A95F-F7496A54AD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05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EFAC-7BD7-4956-9510-2F90342D15C7}" type="datetimeFigureOut">
              <a:rPr lang="en-AU" smtClean="0"/>
              <a:t>22/05/2023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5987-F02B-4A70-A95F-F7496A54AD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726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EFAC-7BD7-4956-9510-2F90342D15C7}" type="datetimeFigureOut">
              <a:rPr lang="en-AU" smtClean="0"/>
              <a:t>22/05/2023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5987-F02B-4A70-A95F-F7496A54AD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307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EFAC-7BD7-4956-9510-2F90342D15C7}" type="datetimeFigureOut">
              <a:rPr lang="en-AU" smtClean="0"/>
              <a:t>22/05/2023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5987-F02B-4A70-A95F-F7496A54AD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407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AEFAC-7BD7-4956-9510-2F90342D15C7}" type="datetimeFigureOut">
              <a:rPr lang="en-AU" smtClean="0"/>
              <a:t>22/05/2023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A5987-F02B-4A70-A95F-F7496A54AD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1080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ool.com/investing/stock-market/market-sectors/information-technology/ai-stock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ccenture.com/au-en/insights/technology/technology-trends-2023?c=acn_glb_technologyvisiogoogle_13519092&amp;n=psgs_0423&amp;gclid=CjwKCAjwge2iBhBBEiwAfXDBRxPJWenbYzOEvkpuLf_9cCNdSjElPiT-3mth_lVMoK_yN86ZP0whmhoCLkYQAvD_BwE&amp;gclsrc=aw.d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Future of AI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0812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Scope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Current state of AI</a:t>
            </a:r>
          </a:p>
          <a:p>
            <a:r>
              <a:rPr lang="en-AU" dirty="0" smtClean="0"/>
              <a:t>Key players in AI Development</a:t>
            </a:r>
          </a:p>
          <a:p>
            <a:r>
              <a:rPr lang="en-AU" dirty="0" smtClean="0"/>
              <a:t>What is next for AI</a:t>
            </a:r>
          </a:p>
          <a:p>
            <a:r>
              <a:rPr lang="en-AU" dirty="0" smtClean="0"/>
              <a:t>How can we use AI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288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Current State of AI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Three stages of AI:</a:t>
            </a:r>
          </a:p>
          <a:p>
            <a:pPr lvl="1"/>
            <a:r>
              <a:rPr lang="it-IT" dirty="0"/>
              <a:t>ANI: Artificial Narrow Intelligence</a:t>
            </a:r>
          </a:p>
          <a:p>
            <a:pPr lvl="1"/>
            <a:r>
              <a:rPr lang="it-IT" dirty="0"/>
              <a:t>AGI: Artificial General Intelligence</a:t>
            </a:r>
          </a:p>
          <a:p>
            <a:pPr lvl="1"/>
            <a:r>
              <a:rPr lang="it-IT" dirty="0"/>
              <a:t>ASI: </a:t>
            </a:r>
            <a:r>
              <a:rPr lang="it-IT" dirty="0" smtClean="0"/>
              <a:t>Artificial </a:t>
            </a:r>
            <a:r>
              <a:rPr lang="it-IT" dirty="0"/>
              <a:t>Super </a:t>
            </a:r>
            <a:r>
              <a:rPr lang="it-IT" dirty="0" smtClean="0"/>
              <a:t>Intelligence</a:t>
            </a:r>
          </a:p>
          <a:p>
            <a:r>
              <a:rPr lang="it-IT" dirty="0" smtClean="0"/>
              <a:t>According to COMPTIA</a:t>
            </a:r>
          </a:p>
          <a:p>
            <a:pPr lvl="1"/>
            <a:r>
              <a:rPr lang="en-US" dirty="0"/>
              <a:t>38% of employees expect their job to be </a:t>
            </a:r>
            <a:r>
              <a:rPr lang="en-US" dirty="0" smtClean="0"/>
              <a:t>automated</a:t>
            </a:r>
          </a:p>
          <a:p>
            <a:pPr lvl="1"/>
            <a:r>
              <a:rPr lang="en-US" dirty="0"/>
              <a:t>13% expect AI to eliminate positions </a:t>
            </a:r>
            <a:r>
              <a:rPr lang="en-US" dirty="0" smtClean="0"/>
              <a:t>entirely</a:t>
            </a:r>
          </a:p>
        </p:txBody>
      </p:sp>
    </p:spTree>
    <p:extLst>
      <p:ext uri="{BB962C8B-B14F-4D97-AF65-F5344CB8AC3E}">
        <p14:creationId xmlns:p14="http://schemas.microsoft.com/office/powerpoint/2010/main" val="332048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Key Players in AI Development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2260626"/>
            <a:ext cx="7702270" cy="26079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3541" y="5110440"/>
            <a:ext cx="76053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>
                <a:hlinkClick r:id="rId4"/>
              </a:rPr>
              <a:t>https://www.fool.com/investing/stock-market/market-sectors/information-technology/ai-stocks/</a:t>
            </a:r>
            <a:r>
              <a:rPr lang="en-AU" sz="1350" dirty="0"/>
              <a:t> </a:t>
            </a:r>
            <a:endParaRPr lang="en-AU" sz="1350" dirty="0"/>
          </a:p>
        </p:txBody>
      </p:sp>
    </p:spTree>
    <p:extLst>
      <p:ext uri="{BB962C8B-B14F-4D97-AF65-F5344CB8AC3E}">
        <p14:creationId xmlns:p14="http://schemas.microsoft.com/office/powerpoint/2010/main" val="224111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next for AI</a:t>
            </a:r>
            <a:br>
              <a:rPr lang="en-AU" dirty="0"/>
            </a:b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415" y="1100831"/>
            <a:ext cx="4979729" cy="4979729"/>
          </a:xfrm>
        </p:spPr>
      </p:pic>
      <p:sp>
        <p:nvSpPr>
          <p:cNvPr id="5" name="TextBox 4"/>
          <p:cNvSpPr txBox="1"/>
          <p:nvPr/>
        </p:nvSpPr>
        <p:spPr>
          <a:xfrm>
            <a:off x="460829" y="1985736"/>
            <a:ext cx="3429000" cy="403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350" dirty="0"/>
              <a:t>ASI: Artificial Super Intelligence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/>
              <a:t>possibly the last inventions that humans need to make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/>
              <a:t>will accelerate technological progress across various fields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/>
              <a:t>may also lead to technological singularity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35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35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35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35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35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35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35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350" dirty="0"/>
          </a:p>
          <a:p>
            <a:pPr lvl="1"/>
            <a:r>
              <a:rPr lang="it-IT" sz="1350" dirty="0">
                <a:hlinkClick r:id="rId4"/>
              </a:rPr>
              <a:t>https://www.accenture.com/au-en/insights</a:t>
            </a:r>
            <a:endParaRPr lang="it-IT" sz="135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350" dirty="0"/>
          </a:p>
          <a:p>
            <a:pPr lvl="1"/>
            <a:endParaRPr lang="it-IT" sz="1350" dirty="0"/>
          </a:p>
        </p:txBody>
      </p:sp>
    </p:spTree>
    <p:extLst>
      <p:ext uri="{BB962C8B-B14F-4D97-AF65-F5344CB8AC3E}">
        <p14:creationId xmlns:p14="http://schemas.microsoft.com/office/powerpoint/2010/main" val="251503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can </a:t>
            </a:r>
            <a:r>
              <a:rPr lang="en-AU" dirty="0" smtClean="0"/>
              <a:t>Defence </a:t>
            </a:r>
            <a:r>
              <a:rPr lang="en-AU" dirty="0"/>
              <a:t>use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Defence:</a:t>
            </a:r>
          </a:p>
          <a:p>
            <a:pPr lvl="1"/>
            <a:r>
              <a:rPr lang="en-AU" dirty="0" smtClean="0"/>
              <a:t>Platforms </a:t>
            </a:r>
            <a:r>
              <a:rPr lang="en-AU" dirty="0" smtClean="0"/>
              <a:t>can be offline, meaning ease of integration</a:t>
            </a:r>
          </a:p>
          <a:p>
            <a:pPr lvl="1"/>
            <a:r>
              <a:rPr lang="en-AU" dirty="0" smtClean="0"/>
              <a:t>Mission planning systems (operations and incident response</a:t>
            </a:r>
            <a:r>
              <a:rPr lang="en-AU" dirty="0" smtClean="0"/>
              <a:t>)</a:t>
            </a:r>
          </a:p>
          <a:p>
            <a:pPr lvl="1"/>
            <a:r>
              <a:rPr lang="en-AU" dirty="0"/>
              <a:t>In the field (Diffusion of Explosives, Arms and Ammunition</a:t>
            </a:r>
            <a:r>
              <a:rPr lang="en-AU" dirty="0" smtClean="0"/>
              <a:t>)</a:t>
            </a:r>
            <a:endParaRPr lang="en-AU" dirty="0" smtClean="0"/>
          </a:p>
          <a:p>
            <a:r>
              <a:rPr lang="en-AU" dirty="0" smtClean="0"/>
              <a:t>Cyber Security:</a:t>
            </a:r>
          </a:p>
          <a:p>
            <a:pPr lvl="1"/>
            <a:r>
              <a:rPr lang="en-AU" dirty="0" smtClean="0"/>
              <a:t>SIEMs</a:t>
            </a:r>
          </a:p>
          <a:p>
            <a:pPr lvl="1"/>
            <a:r>
              <a:rPr lang="en-AU" dirty="0" smtClean="0"/>
              <a:t> </a:t>
            </a:r>
            <a:r>
              <a:rPr lang="en-AU" dirty="0" smtClean="0"/>
              <a:t>Malware </a:t>
            </a:r>
            <a:r>
              <a:rPr lang="en-AU" dirty="0" smtClean="0"/>
              <a:t>detection</a:t>
            </a:r>
          </a:p>
          <a:p>
            <a:pPr lvl="1"/>
            <a:r>
              <a:rPr lang="en-AU" dirty="0" smtClean="0"/>
              <a:t>user analytics</a:t>
            </a:r>
            <a:endParaRPr lang="en-AU" dirty="0" smtClean="0"/>
          </a:p>
          <a:p>
            <a:pPr lvl="1"/>
            <a:r>
              <a:rPr lang="en-US" dirty="0" smtClean="0"/>
              <a:t>CTI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56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898" y="2252418"/>
            <a:ext cx="6672433" cy="3102986"/>
          </a:xfrm>
        </p:spPr>
      </p:pic>
    </p:spTree>
    <p:extLst>
      <p:ext uri="{BB962C8B-B14F-4D97-AF65-F5344CB8AC3E}">
        <p14:creationId xmlns:p14="http://schemas.microsoft.com/office/powerpoint/2010/main" val="45654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640</TotalTime>
  <Words>467</Words>
  <Application>Microsoft Office PowerPoint</Application>
  <PresentationFormat>On-screen Show (4:3)</PresentationFormat>
  <Paragraphs>63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Future of AI</vt:lpstr>
      <vt:lpstr>Scope</vt:lpstr>
      <vt:lpstr>Current State of AI</vt:lpstr>
      <vt:lpstr>Key Players in AI Development</vt:lpstr>
      <vt:lpstr>What is next for AI </vt:lpstr>
      <vt:lpstr>How can Defence use AI</vt:lpstr>
      <vt:lpstr>Questions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of AI</dc:title>
  <dc:creator>ABB58612</dc:creator>
  <cp:lastModifiedBy>ABB58612</cp:lastModifiedBy>
  <cp:revision>14</cp:revision>
  <dcterms:created xsi:type="dcterms:W3CDTF">2023-05-11T00:38:23Z</dcterms:created>
  <dcterms:modified xsi:type="dcterms:W3CDTF">2023-05-22T05:40:10Z</dcterms:modified>
</cp:coreProperties>
</file>