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82" r:id="rId5"/>
    <p:sldId id="259" r:id="rId6"/>
    <p:sldId id="260" r:id="rId7"/>
    <p:sldId id="261" r:id="rId8"/>
    <p:sldId id="262" r:id="rId9"/>
    <p:sldId id="277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81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660"/>
  </p:normalViewPr>
  <p:slideViewPr>
    <p:cSldViewPr>
      <p:cViewPr varScale="1">
        <p:scale>
          <a:sx n="65" d="100"/>
          <a:sy n="65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1E57D-FB34-4F40-9B01-6100AA83C922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4E46-A2DC-4C91-8E2B-B373F67B3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joins?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to display the employee names along with their department names.</a:t>
            </a:r>
          </a:p>
          <a:p>
            <a:r>
              <a:rPr lang="en-US" dirty="0" smtClean="0"/>
              <a:t>Output should be like:</a:t>
            </a:r>
          </a:p>
          <a:p>
            <a:r>
              <a:rPr lang="en-US" dirty="0" smtClean="0"/>
              <a:t>Department name         Employee name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191000"/>
            <a:ext cx="51339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648200" cy="5562600"/>
          </a:xfrm>
        </p:spPr>
        <p:txBody>
          <a:bodyPr>
            <a:normAutofit/>
          </a:bodyPr>
          <a:lstStyle/>
          <a:p>
            <a:r>
              <a:rPr lang="en-US" dirty="0"/>
              <a:t>Inner join </a:t>
            </a:r>
            <a:r>
              <a:rPr lang="en-US" dirty="0" smtClean="0"/>
              <a:t>creates </a:t>
            </a:r>
            <a:r>
              <a:rPr lang="en-US" dirty="0"/>
              <a:t>a new result table by taking </a:t>
            </a:r>
          </a:p>
          <a:p>
            <a:pPr lvl="0"/>
            <a:r>
              <a:rPr lang="en-US" dirty="0"/>
              <a:t>Cartesian product </a:t>
            </a:r>
          </a:p>
          <a:p>
            <a:pPr lvl="0"/>
            <a:r>
              <a:rPr lang="en-US" dirty="0"/>
              <a:t> filter (join </a:t>
            </a:r>
            <a:r>
              <a:rPr lang="en-US" dirty="0" smtClean="0"/>
              <a:t>predicate)</a:t>
            </a:r>
          </a:p>
          <a:p>
            <a:pPr lvl="0"/>
            <a:endParaRPr lang="en-US" dirty="0"/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An inner join in SQL returns rows where there is at least one match on both tables.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752600"/>
            <a:ext cx="42005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/>
              <a:t>Example query of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SELECT *</a:t>
            </a:r>
          </a:p>
          <a:p>
            <a:r>
              <a:rPr lang="en-US" sz="2000" dirty="0" smtClean="0"/>
              <a:t> FROM employee </a:t>
            </a:r>
          </a:p>
          <a:p>
            <a:r>
              <a:rPr lang="en-US" sz="2000" dirty="0" smtClean="0"/>
              <a:t>INNER JOIN department</a:t>
            </a:r>
          </a:p>
          <a:p>
            <a:r>
              <a:rPr lang="en-US" sz="2000" dirty="0" smtClean="0"/>
              <a:t> ON </a:t>
            </a:r>
            <a:r>
              <a:rPr lang="en-US" sz="2000" dirty="0" err="1" smtClean="0"/>
              <a:t>employee.DepartmentID</a:t>
            </a:r>
            <a:r>
              <a:rPr lang="en-US" sz="2000" dirty="0" smtClean="0"/>
              <a:t> = </a:t>
            </a:r>
            <a:r>
              <a:rPr lang="en-US" sz="2000" dirty="0" err="1" smtClean="0"/>
              <a:t>department.DepartmentID</a:t>
            </a:r>
            <a:r>
              <a:rPr lang="en-US" sz="2000" dirty="0" smtClean="0"/>
              <a:t>;</a:t>
            </a:r>
            <a:endParaRPr lang="en-US" sz="1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647950"/>
            <a:ext cx="75438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/>
              <a:t>Some more types of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Composite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as more than one condition on single ON clause.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Select *</a:t>
            </a:r>
          </a:p>
          <a:p>
            <a:r>
              <a:rPr lang="fr-FR" dirty="0" smtClean="0"/>
              <a:t>FROM Table1 AS T1 </a:t>
            </a:r>
          </a:p>
          <a:p>
            <a:r>
              <a:rPr lang="fr-FR" dirty="0" smtClean="0"/>
              <a:t>INNER JOIN Table2 AS T2 </a:t>
            </a:r>
          </a:p>
          <a:p>
            <a:r>
              <a:rPr lang="fr-FR" dirty="0" smtClean="0"/>
              <a:t>ON T1.col1 = T2.col1 AND T1.col2 = T2.col2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Equijoin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as an only equality comparison on join predicate.</a:t>
            </a:r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Select *</a:t>
            </a:r>
          </a:p>
          <a:p>
            <a:r>
              <a:rPr lang="fr-FR" dirty="0" smtClean="0"/>
              <a:t>FROM Table1 AS T1 </a:t>
            </a:r>
          </a:p>
          <a:p>
            <a:r>
              <a:rPr lang="fr-FR" dirty="0" smtClean="0"/>
              <a:t>INNER JOIN Table2 AS T2 </a:t>
            </a:r>
          </a:p>
          <a:p>
            <a:r>
              <a:rPr lang="fr-FR" dirty="0" smtClean="0"/>
              <a:t>ON T1.col1 = T2.col1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Non-equijoin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as other operator than equality on join predicate.</a:t>
            </a:r>
          </a:p>
          <a:p>
            <a:r>
              <a:rPr lang="en-US" dirty="0" smtClean="0"/>
              <a:t>Select *</a:t>
            </a:r>
          </a:p>
          <a:p>
            <a:r>
              <a:rPr lang="fr-FR" dirty="0" smtClean="0"/>
              <a:t>FROM Table1 AS T1 </a:t>
            </a:r>
          </a:p>
          <a:p>
            <a:r>
              <a:rPr lang="fr-FR" dirty="0" smtClean="0"/>
              <a:t>INNER JOIN Table2 AS T2 </a:t>
            </a:r>
          </a:p>
          <a:p>
            <a:r>
              <a:rPr lang="fr-FR" dirty="0" smtClean="0"/>
              <a:t>ON T1.col1 != T2.col1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Multitable</a:t>
            </a:r>
            <a:r>
              <a:rPr lang="en-US" b="1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</a:t>
            </a:r>
            <a:r>
              <a:rPr lang="en-US" dirty="0" smtClean="0"/>
              <a:t>se to join more than two tables. Processing starts from left to right.</a:t>
            </a:r>
          </a:p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Table1 AS T1</a:t>
            </a:r>
          </a:p>
          <a:p>
            <a:r>
              <a:rPr lang="en-US" dirty="0" smtClean="0"/>
              <a:t>INNER JOIN Table2 AS T2</a:t>
            </a:r>
          </a:p>
          <a:p>
            <a:r>
              <a:rPr lang="en-US" dirty="0" smtClean="0"/>
              <a:t>ON T1.col1 = T2.col1</a:t>
            </a:r>
          </a:p>
          <a:p>
            <a:r>
              <a:rPr lang="en-US" dirty="0" smtClean="0"/>
              <a:t>INNER JOIN Table3 AS T3</a:t>
            </a:r>
          </a:p>
          <a:p>
            <a:r>
              <a:rPr lang="en-US" dirty="0" smtClean="0"/>
              <a:t>ON T2.col1 = T3.col1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3NF Tables: Non-Key Dependencies Removed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1"/>
            <a:ext cx="69342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5775" y="2057400"/>
            <a:ext cx="48482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562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a query to display the employee names along with the project title on which they are working.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e.EmployeeName</a:t>
            </a:r>
            <a:r>
              <a:rPr lang="en-US" dirty="0" smtClean="0"/>
              <a:t>, </a:t>
            </a:r>
            <a:r>
              <a:rPr lang="en-US" dirty="0" err="1" smtClean="0"/>
              <a:t>p.projectTitle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From Employee As e</a:t>
            </a:r>
          </a:p>
          <a:p>
            <a:pPr>
              <a:buNone/>
            </a:pPr>
            <a:r>
              <a:rPr lang="en-US" dirty="0" smtClean="0"/>
              <a:t>	Inner join </a:t>
            </a:r>
            <a:r>
              <a:rPr lang="en-US" dirty="0" err="1" smtClean="0"/>
              <a:t>projectEmployee</a:t>
            </a:r>
            <a:r>
              <a:rPr lang="en-US" dirty="0" smtClean="0"/>
              <a:t> As </a:t>
            </a:r>
            <a:r>
              <a:rPr lang="en-US" dirty="0" err="1" smtClean="0"/>
              <a:t>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On </a:t>
            </a:r>
            <a:r>
              <a:rPr lang="en-US" dirty="0" err="1" smtClean="0"/>
              <a:t>e.EmployeeNo</a:t>
            </a:r>
            <a:r>
              <a:rPr lang="en-US" dirty="0" smtClean="0"/>
              <a:t> = </a:t>
            </a:r>
            <a:r>
              <a:rPr lang="en-US" dirty="0" err="1" smtClean="0"/>
              <a:t>pe.EmployeeNo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Inner join project as p</a:t>
            </a:r>
          </a:p>
          <a:p>
            <a:pPr>
              <a:buNone/>
            </a:pPr>
            <a:r>
              <a:rPr lang="en-US" dirty="0" smtClean="0"/>
              <a:t>	On </a:t>
            </a:r>
            <a:r>
              <a:rPr lang="en-US" dirty="0" err="1" smtClean="0"/>
              <a:t>pe.ProjectCode</a:t>
            </a:r>
            <a:r>
              <a:rPr lang="en-US" dirty="0" smtClean="0"/>
              <a:t> = </a:t>
            </a:r>
            <a:r>
              <a:rPr lang="en-US" dirty="0" err="1" smtClean="0"/>
              <a:t>P.ProjectCode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to find out sales by region.</a:t>
            </a:r>
          </a:p>
          <a:p>
            <a:r>
              <a:rPr lang="en-US" dirty="0" smtClean="0"/>
              <a:t>Output should like: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209800"/>
            <a:ext cx="274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8956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Join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696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SQL joins are used to get data from two or more tables based on relationship between some of the columns in tables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Several different types of JOINs can be performed in SQL. The key ones are as follows: </a:t>
            </a:r>
          </a:p>
          <a:p>
            <a:r>
              <a:rPr lang="en-US" dirty="0" smtClean="0"/>
              <a:t>Cross join</a:t>
            </a:r>
          </a:p>
          <a:p>
            <a:r>
              <a:rPr lang="en-US" dirty="0" smtClean="0"/>
              <a:t>Inner join(composite, </a:t>
            </a:r>
            <a:r>
              <a:rPr lang="en-US" dirty="0" err="1" smtClean="0"/>
              <a:t>equi</a:t>
            </a:r>
            <a:r>
              <a:rPr lang="en-US" dirty="0" smtClean="0"/>
              <a:t>, non </a:t>
            </a:r>
            <a:r>
              <a:rPr lang="en-US" dirty="0" err="1" smtClean="0"/>
              <a:t>equi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Outer join(left, right, full)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On</a:t>
            </a:r>
          </a:p>
          <a:p>
            <a:r>
              <a:rPr lang="en-US" dirty="0" smtClean="0"/>
              <a:t>Where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cross join (also called a Cartesian join) is a join of tables without specifying the join condition. </a:t>
            </a:r>
          </a:p>
          <a:p>
            <a:r>
              <a:rPr lang="en-US" dirty="0" smtClean="0"/>
              <a:t>In this scenario, the query would return all possible combination of the tables in the SQL query.</a:t>
            </a:r>
          </a:p>
          <a:p>
            <a:r>
              <a:rPr lang="en-US" dirty="0"/>
              <a:t>CROSS JOIN returns the </a:t>
            </a:r>
            <a:r>
              <a:rPr lang="en-US" dirty="0" smtClean="0"/>
              <a:t>Cartesian product of </a:t>
            </a:r>
            <a:r>
              <a:rPr lang="en-US" dirty="0"/>
              <a:t>rows from tables in the join.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it will produce rows which combine each row from the first table with each row from the second table.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Cartesian </a:t>
            </a:r>
            <a:r>
              <a:rPr lang="en-US" b="1" dirty="0" smtClean="0"/>
              <a:t>product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</a:t>
            </a:r>
            <a:r>
              <a:rPr lang="en-US" dirty="0" smtClean="0"/>
              <a:t>mathematics, </a:t>
            </a:r>
            <a:r>
              <a:rPr lang="en-US" dirty="0"/>
              <a:t>a </a:t>
            </a:r>
            <a:r>
              <a:rPr lang="en-US" b="1" dirty="0"/>
              <a:t>Cartesian product</a:t>
            </a:r>
            <a:r>
              <a:rPr lang="en-US" dirty="0"/>
              <a:t> (or product set) is the direct product of two sets. </a:t>
            </a:r>
          </a:p>
          <a:p>
            <a:r>
              <a:rPr lang="en-US" dirty="0"/>
              <a:t>Specifically, the Cartesian product of two sets </a:t>
            </a:r>
            <a:r>
              <a:rPr lang="en-US" i="1" dirty="0"/>
              <a:t>X</a:t>
            </a:r>
            <a:r>
              <a:rPr lang="en-US" dirty="0"/>
              <a:t> (for example the points on an x-axis) and </a:t>
            </a:r>
            <a:r>
              <a:rPr lang="en-US" i="1" dirty="0"/>
              <a:t>Y</a:t>
            </a:r>
            <a:r>
              <a:rPr lang="en-US" dirty="0"/>
              <a:t> (for example the points on a y-axis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denoted </a:t>
            </a:r>
            <a:r>
              <a:rPr lang="en-US" i="1" dirty="0"/>
              <a:t>X</a:t>
            </a:r>
            <a:r>
              <a:rPr lang="en-US" dirty="0"/>
              <a:t> × </a:t>
            </a:r>
            <a:r>
              <a:rPr lang="en-US" i="1" dirty="0"/>
              <a:t>Y</a:t>
            </a:r>
            <a:r>
              <a:rPr lang="en-US" dirty="0"/>
              <a:t>, is the set of all possible </a:t>
            </a:r>
            <a:r>
              <a:rPr lang="en-US" dirty="0" smtClean="0"/>
              <a:t>ordered </a:t>
            </a:r>
            <a:r>
              <a:rPr lang="en-US" dirty="0"/>
              <a:t>pairs whose first component is a member of </a:t>
            </a:r>
            <a:r>
              <a:rPr lang="en-US" i="1" dirty="0"/>
              <a:t>X</a:t>
            </a:r>
            <a:r>
              <a:rPr lang="en-US" dirty="0"/>
              <a:t> and whose second component is a member of </a:t>
            </a:r>
            <a:r>
              <a:rPr lang="en-US" i="1" dirty="0"/>
              <a:t>Y</a:t>
            </a:r>
            <a:r>
              <a:rPr lang="en-US" dirty="0"/>
              <a:t> (e.g., the whole of the x–y plane):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</a:t>
            </a:r>
            <a:r>
              <a:rPr lang="en-US" dirty="0"/>
              <a:t> = {1,2}; </a:t>
            </a:r>
            <a:r>
              <a:rPr lang="en-US" i="1" dirty="0"/>
              <a:t>B</a:t>
            </a:r>
            <a:r>
              <a:rPr lang="en-US" dirty="0"/>
              <a:t> = {3,4} </a:t>
            </a:r>
          </a:p>
          <a:p>
            <a:r>
              <a:rPr lang="en-US" i="1" dirty="0"/>
              <a:t>A</a:t>
            </a:r>
            <a:r>
              <a:rPr lang="en-US" dirty="0"/>
              <a:t> × </a:t>
            </a:r>
            <a:r>
              <a:rPr lang="en-US" i="1" dirty="0"/>
              <a:t>B</a:t>
            </a:r>
            <a:r>
              <a:rPr lang="en-US" dirty="0"/>
              <a:t> = {1,2} × {3,4} = {(1,3), (1,4), (2,3), (2,4)}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query of </a:t>
            </a:r>
            <a:r>
              <a:rPr lang="en-US" b="1" dirty="0" smtClean="0"/>
              <a:t>cross </a:t>
            </a:r>
            <a:r>
              <a:rPr lang="en-US" b="1" dirty="0"/>
              <a:t>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SELECT * </a:t>
            </a:r>
          </a:p>
          <a:p>
            <a:r>
              <a:rPr lang="en-US" sz="2400" dirty="0" smtClean="0"/>
              <a:t>FROM employee </a:t>
            </a:r>
          </a:p>
          <a:p>
            <a:r>
              <a:rPr lang="en-US" sz="2400" dirty="0" smtClean="0"/>
              <a:t>CROSS JOIN department;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1447800"/>
            <a:ext cx="5229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990600"/>
            <a:ext cx="396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550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Why we need joins?</vt:lpstr>
      <vt:lpstr>SQL Join Algorithms</vt:lpstr>
      <vt:lpstr>Slide 3</vt:lpstr>
      <vt:lpstr>Join Syntax</vt:lpstr>
      <vt:lpstr>Cross Join</vt:lpstr>
      <vt:lpstr>Cartesian product </vt:lpstr>
      <vt:lpstr>Example </vt:lpstr>
      <vt:lpstr>Example query of cross join </vt:lpstr>
      <vt:lpstr>Slide 9</vt:lpstr>
      <vt:lpstr>Inner join</vt:lpstr>
      <vt:lpstr>Example query of inner join</vt:lpstr>
      <vt:lpstr>Some more types of join</vt:lpstr>
      <vt:lpstr>Composite join</vt:lpstr>
      <vt:lpstr>Equijoin</vt:lpstr>
      <vt:lpstr>Non-equijoin</vt:lpstr>
      <vt:lpstr>Multitable join</vt:lpstr>
      <vt:lpstr>3NF Tables: Non-Key Dependencies Removed </vt:lpstr>
      <vt:lpstr>Slide 18</vt:lpstr>
      <vt:lpstr>Class Activity</vt:lpstr>
      <vt:lpstr>Slide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 Algorithms</dc:title>
  <dc:creator>Ayesha</dc:creator>
  <cp:lastModifiedBy>Ayesha</cp:lastModifiedBy>
  <cp:revision>56</cp:revision>
  <dcterms:created xsi:type="dcterms:W3CDTF">2012-10-18T02:54:55Z</dcterms:created>
  <dcterms:modified xsi:type="dcterms:W3CDTF">2012-10-31T03:57:17Z</dcterms:modified>
</cp:coreProperties>
</file>