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80" r:id="rId12"/>
    <p:sldId id="279" r:id="rId13"/>
    <p:sldId id="281" r:id="rId14"/>
    <p:sldId id="282" r:id="rId15"/>
    <p:sldId id="283" r:id="rId16"/>
    <p:sldId id="267" r:id="rId17"/>
    <p:sldId id="268" r:id="rId18"/>
    <p:sldId id="269" r:id="rId19"/>
    <p:sldId id="270" r:id="rId20"/>
    <p:sldId id="271" r:id="rId21"/>
    <p:sldId id="272" r:id="rId22"/>
    <p:sldId id="273" r:id="rId23"/>
    <p:sldId id="277" r:id="rId24"/>
    <p:sldId id="284" r:id="rId25"/>
    <p:sldId id="285" r:id="rId26"/>
    <p:sldId id="27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A911A4B-5D23-48DE-8CC7-B1FEF9B3F2EA}" type="datetimeFigureOut">
              <a:rPr lang="en-US" smtClean="0"/>
              <a:pPr/>
              <a:t>9/16/2013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800D4F3-A93B-4E6D-8E60-D57A9D544D9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A911A4B-5D23-48DE-8CC7-B1FEF9B3F2EA}" type="datetimeFigureOut">
              <a:rPr lang="en-US" smtClean="0"/>
              <a:pPr/>
              <a:t>9/16/2013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800D4F3-A93B-4E6D-8E60-D57A9D544D9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A911A4B-5D23-48DE-8CC7-B1FEF9B3F2EA}" type="datetimeFigureOut">
              <a:rPr lang="en-US" smtClean="0"/>
              <a:pPr/>
              <a:t>9/16/2013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800D4F3-A93B-4E6D-8E60-D57A9D544D9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A911A4B-5D23-48DE-8CC7-B1FEF9B3F2EA}" type="datetimeFigureOut">
              <a:rPr lang="en-US" smtClean="0"/>
              <a:pPr/>
              <a:t>9/16/2013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800D4F3-A93B-4E6D-8E60-D57A9D544D98}"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A911A4B-5D23-48DE-8CC7-B1FEF9B3F2EA}" type="datetimeFigureOut">
              <a:rPr lang="en-US" smtClean="0"/>
              <a:pPr/>
              <a:t>9/16/2013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800D4F3-A93B-4E6D-8E60-D57A9D544D98}"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A911A4B-5D23-48DE-8CC7-B1FEF9B3F2EA}" type="datetimeFigureOut">
              <a:rPr lang="en-US" smtClean="0"/>
              <a:pPr/>
              <a:t>9/16/2013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800D4F3-A93B-4E6D-8E60-D57A9D544D98}"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A911A4B-5D23-48DE-8CC7-B1FEF9B3F2EA}" type="datetimeFigureOut">
              <a:rPr lang="en-US" smtClean="0"/>
              <a:pPr/>
              <a:t>9/16/2013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800D4F3-A93B-4E6D-8E60-D57A9D544D9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A911A4B-5D23-48DE-8CC7-B1FEF9B3F2EA}" type="datetimeFigureOut">
              <a:rPr lang="en-US" smtClean="0"/>
              <a:pPr/>
              <a:t>9/16/2013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800D4F3-A93B-4E6D-8E60-D57A9D544D98}"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A911A4B-5D23-48DE-8CC7-B1FEF9B3F2EA}" type="datetimeFigureOut">
              <a:rPr lang="en-US" smtClean="0"/>
              <a:pPr/>
              <a:t>9/16/2013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800D4F3-A93B-4E6D-8E60-D57A9D544D9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A911A4B-5D23-48DE-8CC7-B1FEF9B3F2EA}" type="datetimeFigureOut">
              <a:rPr lang="en-US" smtClean="0"/>
              <a:pPr/>
              <a:t>9/16/2013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800D4F3-A93B-4E6D-8E60-D57A9D544D9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A911A4B-5D23-48DE-8CC7-B1FEF9B3F2EA}" type="datetimeFigureOut">
              <a:rPr lang="en-US" smtClean="0"/>
              <a:pPr/>
              <a:t>9/16/2013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800D4F3-A93B-4E6D-8E60-D57A9D544D98}"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A911A4B-5D23-48DE-8CC7-B1FEF9B3F2EA}" type="datetimeFigureOut">
              <a:rPr lang="en-US" smtClean="0"/>
              <a:pPr/>
              <a:t>9/16/2013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800D4F3-A93B-4E6D-8E60-D57A9D544D9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DataBase</a:t>
            </a:r>
            <a:r>
              <a:rPr lang="en-US" dirty="0" smtClean="0"/>
              <a:t> Design</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715000"/>
          </a:xfrm>
        </p:spPr>
        <p:txBody>
          <a:bodyPr>
            <a:normAutofit/>
          </a:bodyPr>
          <a:lstStyle/>
          <a:p>
            <a:r>
              <a:rPr lang="en-US" sz="1800" b="1" dirty="0"/>
              <a:t>Entity: </a:t>
            </a:r>
            <a:r>
              <a:rPr lang="en-US" sz="1800" dirty="0"/>
              <a:t>is any thing in real world about which you want to store information in database. For example person, book, class, course, instructor etc. </a:t>
            </a:r>
            <a:endParaRPr lang="en-US" sz="1800" dirty="0" smtClean="0"/>
          </a:p>
          <a:p>
            <a:r>
              <a:rPr lang="en-US" sz="1800" b="1" dirty="0"/>
              <a:t>Attributes: </a:t>
            </a:r>
            <a:r>
              <a:rPr lang="en-US" sz="1800" dirty="0"/>
              <a:t>An entity has a set of properties called attributes. For example a student entity may have a registration number, name, age, address etc</a:t>
            </a:r>
          </a:p>
          <a:p>
            <a:r>
              <a:rPr lang="en-US" sz="1800" b="1" dirty="0"/>
              <a:t>Composite Attributes</a:t>
            </a:r>
            <a:r>
              <a:rPr lang="en-US" sz="1800" dirty="0"/>
              <a:t>: can be divided into subparts. For example attribute student name can be structured as composite attribute consisting of first name, last name.</a:t>
            </a:r>
          </a:p>
          <a:p>
            <a:r>
              <a:rPr lang="en-US" sz="1800" b="1" dirty="0" err="1"/>
              <a:t>Multivalued</a:t>
            </a:r>
            <a:r>
              <a:rPr lang="en-US" sz="1800" b="1" dirty="0"/>
              <a:t> Attributes</a:t>
            </a:r>
            <a:r>
              <a:rPr lang="en-US" sz="1800" dirty="0"/>
              <a:t>: There may be instances where an attribute has multiple values for a particular entity. For example student entity with attribute phone number. A student may have one or several phone numbers and different students may have different phone numbers.</a:t>
            </a:r>
          </a:p>
          <a:p>
            <a:endParaRPr lang="en-US" sz="1600" dirty="0"/>
          </a:p>
          <a:p>
            <a:endParaRPr lang="en-US" sz="2000" dirty="0"/>
          </a:p>
        </p:txBody>
      </p:sp>
      <p:sp>
        <p:nvSpPr>
          <p:cNvPr id="2" name="Title 1"/>
          <p:cNvSpPr>
            <a:spLocks noGrp="1"/>
          </p:cNvSpPr>
          <p:nvPr>
            <p:ph type="title"/>
          </p:nvPr>
        </p:nvSpPr>
        <p:spPr/>
        <p:txBody>
          <a:bodyPr>
            <a:normAutofit fontScale="90000"/>
          </a:bodyPr>
          <a:lstStyle/>
          <a:p>
            <a:r>
              <a:rPr lang="en-US" b="1" dirty="0"/>
              <a:t>Basic Theory Concepts</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b="1" dirty="0" smtClean="0"/>
              <a:t>Rule 1</a:t>
            </a:r>
          </a:p>
          <a:p>
            <a:r>
              <a:rPr lang="en-US" dirty="0" smtClean="0"/>
              <a:t>Every entity type should be important in its own right within the problem domain.</a:t>
            </a:r>
          </a:p>
          <a:p>
            <a:r>
              <a:rPr lang="en-US" b="1" dirty="0" smtClean="0"/>
              <a:t>Rule 2</a:t>
            </a:r>
          </a:p>
          <a:p>
            <a:r>
              <a:rPr lang="en-US" dirty="0" smtClean="0"/>
              <a:t>IF an object type (noun) has only one property to store</a:t>
            </a:r>
          </a:p>
          <a:p>
            <a:r>
              <a:rPr lang="en-US" dirty="0" smtClean="0"/>
              <a:t>THEN it is an attribute of another entity type</a:t>
            </a:r>
          </a:p>
          <a:p>
            <a:r>
              <a:rPr lang="en-US" dirty="0" smtClean="0"/>
              <a:t>ELSE it is an entity type.</a:t>
            </a:r>
          </a:p>
          <a:p>
            <a:r>
              <a:rPr lang="en-US" b="1" dirty="0" smtClean="0"/>
              <a:t>Rule 3</a:t>
            </a:r>
          </a:p>
          <a:p>
            <a:r>
              <a:rPr lang="en-US" dirty="0" smtClean="0"/>
              <a:t>IF an object type has only one data instance</a:t>
            </a:r>
          </a:p>
          <a:p>
            <a:r>
              <a:rPr lang="en-US" dirty="0" smtClean="0"/>
              <a:t>THEN do not model as an entity type</a:t>
            </a:r>
            <a:r>
              <a:rPr lang="en-US" dirty="0" smtClean="0"/>
              <a:t>.</a:t>
            </a:r>
            <a:endParaRPr lang="en-US" dirty="0" smtClean="0"/>
          </a:p>
        </p:txBody>
      </p:sp>
      <p:sp>
        <p:nvSpPr>
          <p:cNvPr id="3" name="Title 2"/>
          <p:cNvSpPr>
            <a:spLocks noGrp="1"/>
          </p:cNvSpPr>
          <p:nvPr>
            <p:ph type="title"/>
          </p:nvPr>
        </p:nvSpPr>
        <p:spPr/>
        <p:txBody>
          <a:bodyPr>
            <a:normAutofit fontScale="90000"/>
          </a:bodyPr>
          <a:lstStyle/>
          <a:p>
            <a:r>
              <a:rPr lang="en-US" dirty="0" smtClean="0"/>
              <a:t>Decision Rules for Entity Selection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900" b="1" dirty="0" smtClean="0"/>
              <a:t>Derived </a:t>
            </a:r>
            <a:r>
              <a:rPr lang="en-US" sz="1900" b="1" dirty="0" smtClean="0"/>
              <a:t>Attribute</a:t>
            </a:r>
            <a:r>
              <a:rPr lang="en-US" sz="1900" dirty="0" smtClean="0"/>
              <a:t>: The value of this type of attribute derived from other attributes when required not stored in database. For example</a:t>
            </a:r>
          </a:p>
          <a:p>
            <a:r>
              <a:rPr lang="en-US" sz="1900" dirty="0" smtClean="0"/>
              <a:t>Student entity has attribute date of birth if we want to calculate age of student we can use date of birth and current date attribute to calculate age. </a:t>
            </a:r>
            <a:endParaRPr lang="en-US" sz="1900" dirty="0" smtClean="0"/>
          </a:p>
          <a:p>
            <a:r>
              <a:rPr lang="en-US" sz="1900" b="1" dirty="0" smtClean="0"/>
              <a:t>Domain or value set</a:t>
            </a:r>
            <a:r>
              <a:rPr lang="en-US" sz="1900" dirty="0" smtClean="0"/>
              <a:t>: For each attribute there is a set of permitted values, called domain of that attribute. For example domain of attribute student name might be set of all text strings of certain length.</a:t>
            </a:r>
          </a:p>
          <a:p>
            <a:endParaRPr lang="en-US" sz="1900" dirty="0" smtClean="0"/>
          </a:p>
          <a:p>
            <a:endParaRPr lang="en-US" sz="2800" dirty="0" smtClean="0"/>
          </a:p>
          <a:p>
            <a:endParaRPr lang="en-US"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smtClean="0"/>
              <a:t>Relationship</a:t>
            </a:r>
            <a:r>
              <a:rPr lang="en-US" sz="2800" dirty="0" smtClean="0"/>
              <a:t>: is an association among several entities. For example we can define a relationship that associates student </a:t>
            </a:r>
            <a:r>
              <a:rPr lang="en-US" sz="2800" dirty="0" err="1" smtClean="0"/>
              <a:t>ali</a:t>
            </a:r>
            <a:r>
              <a:rPr lang="en-US" sz="2800" dirty="0" smtClean="0"/>
              <a:t> with course database. This relationship specifies that </a:t>
            </a:r>
            <a:r>
              <a:rPr lang="en-US" sz="2800" dirty="0" err="1" smtClean="0"/>
              <a:t>ali</a:t>
            </a:r>
            <a:r>
              <a:rPr lang="en-US" sz="2800" dirty="0" smtClean="0"/>
              <a:t> is register for course databases.</a:t>
            </a:r>
          </a:p>
          <a:p>
            <a:endParaRPr lang="en-US" dirty="0"/>
          </a:p>
        </p:txBody>
      </p:sp>
      <p:sp>
        <p:nvSpPr>
          <p:cNvPr id="3" name="Title 2"/>
          <p:cNvSpPr>
            <a:spLocks noGrp="1"/>
          </p:cNvSpPr>
          <p:nvPr>
            <p:ph type="title"/>
          </p:nvPr>
        </p:nvSpPr>
        <p:spPr/>
        <p:txBody>
          <a:bodyPr>
            <a:normAutofit/>
          </a:bodyPr>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Once entities have been assigned, we proceed to identify relationship </a:t>
            </a:r>
            <a:r>
              <a:rPr lang="en-US" dirty="0" smtClean="0"/>
              <a:t>types between </a:t>
            </a:r>
            <a:r>
              <a:rPr lang="en-US" dirty="0" smtClean="0"/>
              <a:t>those entities</a:t>
            </a:r>
            <a:r>
              <a:rPr lang="en-US" dirty="0" smtClean="0"/>
              <a:t>.</a:t>
            </a:r>
          </a:p>
          <a:p>
            <a:r>
              <a:rPr lang="en-US" dirty="0" smtClean="0"/>
              <a:t> </a:t>
            </a:r>
            <a:r>
              <a:rPr lang="en-US" dirty="0" smtClean="0"/>
              <a:t>Verbs are useful candidates for </a:t>
            </a:r>
            <a:r>
              <a:rPr lang="en-US" dirty="0" smtClean="0"/>
              <a:t>relationships.</a:t>
            </a:r>
          </a:p>
          <a:p>
            <a:r>
              <a:rPr lang="en-US" dirty="0" smtClean="0"/>
              <a:t>The following question </a:t>
            </a:r>
            <a:r>
              <a:rPr lang="en-US" dirty="0" smtClean="0"/>
              <a:t>is useful for identifying relationships: </a:t>
            </a:r>
            <a:r>
              <a:rPr lang="en-US" dirty="0" smtClean="0">
                <a:solidFill>
                  <a:srgbClr val="FF0000"/>
                </a:solidFill>
              </a:rPr>
              <a:t>"What sentences can be constructed </a:t>
            </a:r>
            <a:r>
              <a:rPr lang="en-US" dirty="0" smtClean="0">
                <a:solidFill>
                  <a:srgbClr val="FF0000"/>
                </a:solidFill>
              </a:rPr>
              <a:t>of the </a:t>
            </a:r>
            <a:r>
              <a:rPr lang="en-US" dirty="0" smtClean="0">
                <a:solidFill>
                  <a:srgbClr val="FF0000"/>
                </a:solidFill>
              </a:rPr>
              <a:t>form </a:t>
            </a:r>
            <a:r>
              <a:rPr lang="en-US" i="1" dirty="0" smtClean="0">
                <a:solidFill>
                  <a:srgbClr val="FF0000"/>
                </a:solidFill>
              </a:rPr>
              <a:t>Entity Verb Entity?" </a:t>
            </a:r>
            <a:r>
              <a:rPr lang="en-US" i="1" dirty="0" smtClean="0"/>
              <a:t>For example</a:t>
            </a:r>
            <a:r>
              <a:rPr lang="en-US" i="1" dirty="0" smtClean="0"/>
              <a:t>,</a:t>
            </a:r>
          </a:p>
          <a:p>
            <a:r>
              <a:rPr lang="en-US" dirty="0" smtClean="0"/>
              <a:t> </a:t>
            </a:r>
            <a:r>
              <a:rPr lang="en-US" dirty="0" smtClean="0"/>
              <a:t>Employee has children (Existence relationship)</a:t>
            </a:r>
          </a:p>
          <a:p>
            <a:r>
              <a:rPr lang="en-US" dirty="0" smtClean="0"/>
              <a:t>Professor </a:t>
            </a:r>
            <a:r>
              <a:rPr lang="en-US" dirty="0" smtClean="0"/>
              <a:t>teaches students (Functional relationship)</a:t>
            </a:r>
          </a:p>
          <a:p>
            <a:r>
              <a:rPr lang="en-US" dirty="0" smtClean="0"/>
              <a:t>Customer </a:t>
            </a:r>
            <a:r>
              <a:rPr lang="en-US" dirty="0" smtClean="0"/>
              <a:t>places order (Event relationship)</a:t>
            </a:r>
            <a:endParaRPr lang="en-US" dirty="0"/>
          </a:p>
        </p:txBody>
      </p:sp>
      <p:sp>
        <p:nvSpPr>
          <p:cNvPr id="3" name="Title 2"/>
          <p:cNvSpPr>
            <a:spLocks noGrp="1"/>
          </p:cNvSpPr>
          <p:nvPr>
            <p:ph type="title"/>
          </p:nvPr>
        </p:nvSpPr>
        <p:spPr/>
        <p:txBody>
          <a:bodyPr>
            <a:normAutofit fontScale="90000"/>
          </a:bodyPr>
          <a:lstStyle/>
          <a:p>
            <a:r>
              <a:rPr lang="en-US" dirty="0" smtClean="0"/>
              <a:t>Key </a:t>
            </a:r>
            <a:r>
              <a:rPr lang="en-US" dirty="0" smtClean="0"/>
              <a:t>For Identifying </a:t>
            </a:r>
            <a:r>
              <a:rPr lang="en-US" dirty="0" smtClean="0"/>
              <a:t>Relationships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Also keep in mind that all relationships </a:t>
            </a:r>
            <a:r>
              <a:rPr lang="en-US" dirty="0" smtClean="0"/>
              <a:t>are bi-directional</a:t>
            </a:r>
            <a:r>
              <a:rPr lang="en-US" dirty="0" smtClean="0"/>
              <a:t>. We should </a:t>
            </a:r>
            <a:r>
              <a:rPr lang="en-US" dirty="0" smtClean="0"/>
              <a:t>be able </a:t>
            </a:r>
            <a:r>
              <a:rPr lang="en-US" dirty="0" smtClean="0"/>
              <a:t>to state the relationship in both directions. </a:t>
            </a:r>
            <a:endParaRPr lang="en-US" dirty="0" smtClean="0"/>
          </a:p>
          <a:p>
            <a:r>
              <a:rPr lang="en-US" dirty="0" smtClean="0"/>
              <a:t>Expressing </a:t>
            </a:r>
            <a:r>
              <a:rPr lang="en-US" dirty="0" smtClean="0"/>
              <a:t>the relationships above in </a:t>
            </a:r>
            <a:r>
              <a:rPr lang="en-US" dirty="0" smtClean="0"/>
              <a:t>the opposite </a:t>
            </a:r>
            <a:r>
              <a:rPr lang="en-US" dirty="0" smtClean="0"/>
              <a:t>direction yields the following statements:</a:t>
            </a:r>
          </a:p>
          <a:p>
            <a:r>
              <a:rPr lang="en-US" dirty="0" smtClean="0"/>
              <a:t>Children </a:t>
            </a:r>
            <a:r>
              <a:rPr lang="en-US" i="1" dirty="0" smtClean="0"/>
              <a:t>belong to employee</a:t>
            </a:r>
          </a:p>
          <a:p>
            <a:r>
              <a:rPr lang="en-US" dirty="0" smtClean="0"/>
              <a:t>Students </a:t>
            </a:r>
            <a:r>
              <a:rPr lang="en-US" i="1" dirty="0" smtClean="0"/>
              <a:t>are taught by professor</a:t>
            </a:r>
          </a:p>
          <a:p>
            <a:r>
              <a:rPr lang="en-US" dirty="0" smtClean="0"/>
              <a:t>Order </a:t>
            </a:r>
            <a:r>
              <a:rPr lang="en-US" i="1" dirty="0" smtClean="0"/>
              <a:t>is placed by customer</a:t>
            </a:r>
            <a:endParaRPr lang="en-US" dirty="0"/>
          </a:p>
        </p:txBody>
      </p:sp>
      <p:sp>
        <p:nvSpPr>
          <p:cNvPr id="3" name="Title 2"/>
          <p:cNvSpPr>
            <a:spLocks noGrp="1"/>
          </p:cNvSpPr>
          <p:nvPr>
            <p:ph type="title"/>
          </p:nvPr>
        </p:nvSpPr>
        <p:spPr/>
        <p:txBody>
          <a:bodyPr>
            <a:normAutofit fontScale="90000"/>
          </a:bodyPr>
          <a:lstStyle/>
          <a:p>
            <a:r>
              <a:rPr lang="en-US" dirty="0" smtClean="0"/>
              <a:t>Key </a:t>
            </a:r>
            <a:r>
              <a:rPr lang="en-US" dirty="0" smtClean="0"/>
              <a:t>For Identifying </a:t>
            </a:r>
            <a:r>
              <a:rPr lang="en-US" dirty="0" smtClean="0"/>
              <a:t>Relationships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638800"/>
          </a:xfrm>
        </p:spPr>
        <p:txBody>
          <a:bodyPr/>
          <a:lstStyle/>
          <a:p>
            <a:r>
              <a:rPr lang="en-US" sz="2000" b="1" dirty="0"/>
              <a:t>Mapping Cardinalities</a:t>
            </a:r>
            <a:r>
              <a:rPr lang="en-US" sz="2000" dirty="0"/>
              <a:t>: Express number of entities to which another entity can be associated via relationship set. For Binary relationship mapping cardinality must of one of following type</a:t>
            </a:r>
            <a:r>
              <a:rPr lang="en-US" sz="2000" dirty="0" smtClean="0"/>
              <a:t>.</a:t>
            </a:r>
          </a:p>
          <a:p>
            <a:r>
              <a:rPr lang="en-US" sz="2000" i="1" dirty="0"/>
              <a:t>• </a:t>
            </a:r>
            <a:r>
              <a:rPr lang="en-US" sz="2000" b="1" dirty="0"/>
              <a:t>One to one</a:t>
            </a:r>
            <a:r>
              <a:rPr lang="en-US" sz="2000" dirty="0"/>
              <a:t>. An entity in </a:t>
            </a:r>
            <a:r>
              <a:rPr lang="en-US" sz="2000" i="1" dirty="0"/>
              <a:t>A </a:t>
            </a:r>
            <a:r>
              <a:rPr lang="en-US" sz="2000" dirty="0"/>
              <a:t>is associated with </a:t>
            </a:r>
            <a:r>
              <a:rPr lang="en-US" sz="2000" i="1" dirty="0"/>
              <a:t>at most </a:t>
            </a:r>
            <a:r>
              <a:rPr lang="en-US" sz="2000" dirty="0"/>
              <a:t>one entity in </a:t>
            </a:r>
            <a:r>
              <a:rPr lang="en-US" sz="2000" i="1" dirty="0"/>
              <a:t>B</a:t>
            </a:r>
            <a:r>
              <a:rPr lang="en-US" sz="2000" dirty="0"/>
              <a:t>, and an entity in </a:t>
            </a:r>
            <a:r>
              <a:rPr lang="en-US" sz="2000" i="1" dirty="0"/>
              <a:t>B </a:t>
            </a:r>
            <a:r>
              <a:rPr lang="en-US" sz="2000" dirty="0"/>
              <a:t>is associated with </a:t>
            </a:r>
            <a:r>
              <a:rPr lang="en-US" sz="2000" i="1" dirty="0"/>
              <a:t>at most </a:t>
            </a:r>
            <a:r>
              <a:rPr lang="en-US" sz="2000" dirty="0"/>
              <a:t>one entity in </a:t>
            </a:r>
            <a:r>
              <a:rPr lang="en-US" sz="2000" i="1" dirty="0"/>
              <a:t>A</a:t>
            </a:r>
            <a:r>
              <a:rPr lang="en-US" sz="2000" dirty="0"/>
              <a:t>. </a:t>
            </a:r>
          </a:p>
          <a:p>
            <a:endParaRPr lang="en-US" sz="1800" dirty="0"/>
          </a:p>
          <a:p>
            <a:endParaRPr lang="en-US" dirty="0" smtClean="0"/>
          </a:p>
          <a:p>
            <a:endParaRPr lang="en-US" dirty="0"/>
          </a:p>
          <a:p>
            <a:endParaRPr lang="en-US" sz="1800" dirty="0" smtClean="0"/>
          </a:p>
          <a:p>
            <a:endParaRPr lang="en-US" sz="2000" dirty="0" smtClean="0"/>
          </a:p>
          <a:p>
            <a:endParaRPr lang="en-US" sz="2000" dirty="0"/>
          </a:p>
          <a:p>
            <a:r>
              <a:rPr lang="en-US" sz="2000" dirty="0" smtClean="0"/>
              <a:t>For </a:t>
            </a:r>
            <a:r>
              <a:rPr lang="en-US" sz="2000" dirty="0"/>
              <a:t>example relationship between university and VC, department and </a:t>
            </a:r>
            <a:r>
              <a:rPr lang="en-US" sz="2000" dirty="0" err="1"/>
              <a:t>HoD</a:t>
            </a:r>
            <a:r>
              <a:rPr lang="en-US" sz="2000" dirty="0"/>
              <a:t> etc</a:t>
            </a:r>
          </a:p>
          <a:p>
            <a:endParaRPr lang="en-US" sz="2000" dirty="0"/>
          </a:p>
        </p:txBody>
      </p:sp>
      <p:sp>
        <p:nvSpPr>
          <p:cNvPr id="2" name="Title 1"/>
          <p:cNvSpPr>
            <a:spLocks noGrp="1"/>
          </p:cNvSpPr>
          <p:nvPr>
            <p:ph type="title"/>
          </p:nvPr>
        </p:nvSpPr>
        <p:spPr>
          <a:xfrm>
            <a:off x="457200" y="274638"/>
            <a:ext cx="8229600" cy="792162"/>
          </a:xfrm>
        </p:spPr>
        <p:txBody>
          <a:bodyPr>
            <a:normAutofit fontScale="90000"/>
          </a:bodyPr>
          <a:lstStyle/>
          <a:p>
            <a:r>
              <a:rPr lang="en-US" sz="2800" b="1" dirty="0"/>
              <a:t>ER Model Constraints</a:t>
            </a:r>
            <a:r>
              <a:rPr lang="en-US" sz="2800" dirty="0"/>
              <a:t/>
            </a:r>
            <a:br>
              <a:rPr lang="en-US" sz="2800" dirty="0"/>
            </a:br>
            <a:endParaRPr lang="en-US" sz="2800" dirty="0"/>
          </a:p>
        </p:txBody>
      </p:sp>
      <p:pic>
        <p:nvPicPr>
          <p:cNvPr id="2050" name="Picture 2"/>
          <p:cNvPicPr>
            <a:picLocks noChangeAspect="1" noChangeArrowheads="1"/>
          </p:cNvPicPr>
          <p:nvPr/>
        </p:nvPicPr>
        <p:blipFill>
          <a:blip r:embed="rId2" cstate="print"/>
          <a:srcRect/>
          <a:stretch>
            <a:fillRect/>
          </a:stretch>
        </p:blipFill>
        <p:spPr bwMode="auto">
          <a:xfrm>
            <a:off x="1371600" y="2895600"/>
            <a:ext cx="2082800" cy="18288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733800" y="3594100"/>
            <a:ext cx="5105400" cy="596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a:bodyPr>
          <a:lstStyle/>
          <a:p>
            <a:r>
              <a:rPr lang="en-US" sz="2000" b="1" dirty="0"/>
              <a:t>One to many</a:t>
            </a:r>
            <a:r>
              <a:rPr lang="en-US" sz="2000" dirty="0"/>
              <a:t>. An entity in </a:t>
            </a:r>
            <a:r>
              <a:rPr lang="en-US" sz="2000" i="1" dirty="0"/>
              <a:t>A </a:t>
            </a:r>
            <a:r>
              <a:rPr lang="en-US" sz="2000" dirty="0"/>
              <a:t>is associated with any number (zero or more) of entities in </a:t>
            </a:r>
            <a:r>
              <a:rPr lang="en-US" sz="2000" i="1" dirty="0"/>
              <a:t>B</a:t>
            </a:r>
            <a:r>
              <a:rPr lang="en-US" sz="2000" dirty="0"/>
              <a:t>. An entity in </a:t>
            </a:r>
            <a:r>
              <a:rPr lang="en-US" sz="2000" i="1" dirty="0"/>
              <a:t>B</a:t>
            </a:r>
            <a:r>
              <a:rPr lang="en-US" sz="2000" dirty="0"/>
              <a:t>, however, can be associated with </a:t>
            </a:r>
            <a:r>
              <a:rPr lang="en-US" sz="2000" i="1" dirty="0"/>
              <a:t>at most </a:t>
            </a:r>
            <a:r>
              <a:rPr lang="en-US" sz="2000" dirty="0"/>
              <a:t>one entity in </a:t>
            </a:r>
            <a:r>
              <a:rPr lang="en-US" sz="2000" i="1" dirty="0"/>
              <a:t>A</a:t>
            </a:r>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r>
              <a:rPr lang="en-US" sz="2000" dirty="0" smtClean="0"/>
              <a:t>For </a:t>
            </a:r>
            <a:r>
              <a:rPr lang="en-US" sz="2000" dirty="0"/>
              <a:t>example relationship between university and departments, university and students etc.</a:t>
            </a:r>
          </a:p>
          <a:p>
            <a:endParaRPr lang="en-US" dirty="0"/>
          </a:p>
        </p:txBody>
      </p:sp>
      <p:sp>
        <p:nvSpPr>
          <p:cNvPr id="2" name="Title 1"/>
          <p:cNvSpPr>
            <a:spLocks noGrp="1"/>
          </p:cNvSpPr>
          <p:nvPr>
            <p:ph type="title"/>
          </p:nvPr>
        </p:nvSpPr>
        <p:spPr/>
        <p:txBody>
          <a:bodyPr/>
          <a:lstStyle/>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943897" y="2492478"/>
            <a:ext cx="2260600" cy="24638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3200400" y="3505200"/>
            <a:ext cx="5041900" cy="73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b="1" dirty="0"/>
              <a:t>Many to one</a:t>
            </a:r>
            <a:r>
              <a:rPr lang="en-US" sz="2400" dirty="0"/>
              <a:t>. An entity in </a:t>
            </a:r>
            <a:r>
              <a:rPr lang="en-US" sz="2400" i="1" dirty="0"/>
              <a:t>A </a:t>
            </a:r>
            <a:r>
              <a:rPr lang="en-US" sz="2400" dirty="0"/>
              <a:t>is associated with </a:t>
            </a:r>
            <a:r>
              <a:rPr lang="en-US" sz="2400" i="1" dirty="0"/>
              <a:t>at most </a:t>
            </a:r>
            <a:r>
              <a:rPr lang="en-US" sz="2400" dirty="0"/>
              <a:t>one entity in </a:t>
            </a:r>
            <a:r>
              <a:rPr lang="en-US" sz="2400" i="1" dirty="0"/>
              <a:t>B</a:t>
            </a:r>
            <a:r>
              <a:rPr lang="en-US" sz="2400" dirty="0"/>
              <a:t>. An entity in </a:t>
            </a:r>
            <a:r>
              <a:rPr lang="en-US" sz="2400" i="1" dirty="0"/>
              <a:t>B</a:t>
            </a:r>
            <a:r>
              <a:rPr lang="en-US" sz="2400" dirty="0"/>
              <a:t>, however, can be associated with any number (zero or </a:t>
            </a:r>
            <a:r>
              <a:rPr lang="en-US" sz="2400" dirty="0" smtClean="0"/>
              <a:t>more) </a:t>
            </a:r>
            <a:r>
              <a:rPr lang="en-US" sz="2400" dirty="0"/>
              <a:t>of entities in </a:t>
            </a:r>
            <a:r>
              <a:rPr lang="en-US" sz="2400" i="1" dirty="0"/>
              <a:t>A</a:t>
            </a:r>
            <a:r>
              <a:rPr lang="en-US" sz="2400" dirty="0" smtClean="0"/>
              <a:t>.</a:t>
            </a:r>
          </a:p>
          <a:p>
            <a:endParaRPr lang="en-US" dirty="0"/>
          </a:p>
          <a:p>
            <a:endParaRPr lang="en-US" dirty="0" smtClean="0"/>
          </a:p>
          <a:p>
            <a:endParaRPr lang="en-US" dirty="0"/>
          </a:p>
          <a:p>
            <a:endParaRPr lang="en-US" sz="2400" dirty="0" smtClean="0"/>
          </a:p>
          <a:p>
            <a:endParaRPr lang="en-US" sz="2400" dirty="0"/>
          </a:p>
          <a:p>
            <a:r>
              <a:rPr lang="en-US" sz="2400" dirty="0" smtClean="0"/>
              <a:t>For </a:t>
            </a:r>
            <a:r>
              <a:rPr lang="en-US" sz="2400" dirty="0"/>
              <a:t>example relationship between children and mother etc.</a:t>
            </a:r>
          </a:p>
          <a:p>
            <a:endParaRPr lang="en-US" dirty="0"/>
          </a:p>
        </p:txBody>
      </p:sp>
      <p:sp>
        <p:nvSpPr>
          <p:cNvPr id="2" name="Title 1"/>
          <p:cNvSpPr>
            <a:spLocks noGrp="1"/>
          </p:cNvSpPr>
          <p:nvPr>
            <p:ph type="title"/>
          </p:nvPr>
        </p:nvSpPr>
        <p:spPr/>
        <p:txBody>
          <a:bodyPr/>
          <a:lstStyle/>
          <a:p>
            <a:endParaRPr lang="en-US"/>
          </a:p>
        </p:txBody>
      </p:sp>
      <p:pic>
        <p:nvPicPr>
          <p:cNvPr id="26626" name="Picture 2"/>
          <p:cNvPicPr>
            <a:picLocks noChangeAspect="1" noChangeArrowheads="1"/>
          </p:cNvPicPr>
          <p:nvPr/>
        </p:nvPicPr>
        <p:blipFill>
          <a:blip r:embed="rId2" cstate="print"/>
          <a:srcRect/>
          <a:stretch>
            <a:fillRect/>
          </a:stretch>
        </p:blipFill>
        <p:spPr bwMode="auto">
          <a:xfrm>
            <a:off x="3124200" y="2438400"/>
            <a:ext cx="2349500" cy="2425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b="1" dirty="0"/>
              <a:t>Many to </a:t>
            </a:r>
            <a:r>
              <a:rPr lang="en-US" sz="2400" b="1" dirty="0" smtClean="0"/>
              <a:t>many: </a:t>
            </a:r>
            <a:r>
              <a:rPr lang="en-US" sz="2400" dirty="0"/>
              <a:t>An entity in </a:t>
            </a:r>
            <a:r>
              <a:rPr lang="en-US" sz="2400" i="1" dirty="0"/>
              <a:t>A </a:t>
            </a:r>
            <a:r>
              <a:rPr lang="en-US" sz="2400" dirty="0"/>
              <a:t>is associated with any number (zero or more) of entities in </a:t>
            </a:r>
            <a:r>
              <a:rPr lang="en-US" sz="2400" i="1" dirty="0"/>
              <a:t>B</a:t>
            </a:r>
            <a:r>
              <a:rPr lang="en-US" sz="2400" dirty="0"/>
              <a:t>, and an entity in </a:t>
            </a:r>
            <a:r>
              <a:rPr lang="en-US" sz="2400" i="1" dirty="0"/>
              <a:t>B </a:t>
            </a:r>
            <a:r>
              <a:rPr lang="en-US" sz="2400" dirty="0"/>
              <a:t>is associated with any number (zero or more) of entities in </a:t>
            </a:r>
            <a:r>
              <a:rPr lang="en-US" sz="2400" i="1" dirty="0"/>
              <a:t>A.</a:t>
            </a:r>
            <a:endParaRPr lang="en-US" sz="2400" dirty="0"/>
          </a:p>
          <a:p>
            <a:endParaRPr lang="en-US" sz="2400" dirty="0" smtClean="0"/>
          </a:p>
          <a:p>
            <a:endParaRPr lang="en-US" sz="2400" dirty="0"/>
          </a:p>
          <a:p>
            <a:endParaRPr lang="en-US" sz="2400" dirty="0" smtClean="0"/>
          </a:p>
          <a:p>
            <a:endParaRPr lang="en-US" sz="2400" dirty="0" smtClean="0"/>
          </a:p>
          <a:p>
            <a:endParaRPr lang="en-US" sz="2400" dirty="0"/>
          </a:p>
          <a:p>
            <a:endParaRPr lang="en-US" sz="2400" dirty="0" smtClean="0"/>
          </a:p>
          <a:p>
            <a:r>
              <a:rPr lang="en-US" sz="2400" dirty="0" smtClean="0"/>
              <a:t>For </a:t>
            </a:r>
            <a:r>
              <a:rPr lang="en-US" sz="2400" dirty="0"/>
              <a:t>example relationship between student and courses, student and instructor etc.</a:t>
            </a:r>
          </a:p>
          <a:p>
            <a:endParaRPr lang="en-US" dirty="0"/>
          </a:p>
        </p:txBody>
      </p:sp>
      <p:sp>
        <p:nvSpPr>
          <p:cNvPr id="2" name="Title 1"/>
          <p:cNvSpPr>
            <a:spLocks noGrp="1"/>
          </p:cNvSpPr>
          <p:nvPr>
            <p:ph type="title"/>
          </p:nvPr>
        </p:nvSpPr>
        <p:spPr/>
        <p:txBody>
          <a:bodyPr/>
          <a:lstStyle/>
          <a:p>
            <a:endParaRPr lang="en-US"/>
          </a:p>
        </p:txBody>
      </p:sp>
      <p:pic>
        <p:nvPicPr>
          <p:cNvPr id="27650" name="Picture 2"/>
          <p:cNvPicPr>
            <a:picLocks noChangeAspect="1" noChangeArrowheads="1"/>
          </p:cNvPicPr>
          <p:nvPr/>
        </p:nvPicPr>
        <p:blipFill>
          <a:blip r:embed="rId2" cstate="print"/>
          <a:srcRect/>
          <a:stretch>
            <a:fillRect/>
          </a:stretch>
        </p:blipFill>
        <p:spPr bwMode="auto">
          <a:xfrm>
            <a:off x="1066800" y="2590800"/>
            <a:ext cx="2324100" cy="2463800"/>
          </a:xfrm>
          <a:prstGeom prst="rect">
            <a:avLst/>
          </a:prstGeom>
          <a:noFill/>
          <a:ln w="9525">
            <a:noFill/>
            <a:miter lim="800000"/>
            <a:headEnd/>
            <a:tailEnd/>
          </a:ln>
        </p:spPr>
      </p:pic>
      <p:pic>
        <p:nvPicPr>
          <p:cNvPr id="27651" name="Picture 3"/>
          <p:cNvPicPr>
            <a:picLocks noChangeAspect="1" noChangeArrowheads="1"/>
          </p:cNvPicPr>
          <p:nvPr/>
        </p:nvPicPr>
        <p:blipFill>
          <a:blip r:embed="rId3" cstate="print"/>
          <a:srcRect/>
          <a:stretch>
            <a:fillRect/>
          </a:stretch>
        </p:blipFill>
        <p:spPr bwMode="auto">
          <a:xfrm>
            <a:off x="3581400" y="3505200"/>
            <a:ext cx="5130800"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a:t>The database design process can be divided into six </a:t>
            </a:r>
            <a:r>
              <a:rPr lang="en-US" dirty="0" smtClean="0"/>
              <a:t>steps:</a:t>
            </a:r>
            <a:endParaRPr lang="en-US" dirty="0"/>
          </a:p>
          <a:p>
            <a:pPr marL="514350" indent="-514350">
              <a:buFont typeface="+mj-lt"/>
              <a:buAutoNum type="arabicPeriod"/>
            </a:pPr>
            <a:r>
              <a:rPr lang="en-US" sz="2800" b="1" dirty="0"/>
              <a:t>Requirement </a:t>
            </a:r>
            <a:r>
              <a:rPr lang="en-US" sz="2800" b="1" dirty="0" smtClean="0"/>
              <a:t>Analysis</a:t>
            </a:r>
          </a:p>
          <a:p>
            <a:pPr marL="514350" indent="-514350">
              <a:buFont typeface="+mj-lt"/>
              <a:buAutoNum type="arabicPeriod"/>
            </a:pPr>
            <a:r>
              <a:rPr lang="en-US" sz="2800" b="1" dirty="0"/>
              <a:t>Requirement </a:t>
            </a:r>
            <a:r>
              <a:rPr lang="en-US" sz="2800" b="1" dirty="0" smtClean="0"/>
              <a:t>Specification Document</a:t>
            </a:r>
          </a:p>
          <a:p>
            <a:pPr marL="514350" indent="-514350">
              <a:buFont typeface="+mj-lt"/>
              <a:buAutoNum type="arabicPeriod"/>
            </a:pPr>
            <a:r>
              <a:rPr lang="en-US" sz="2800" b="1" dirty="0"/>
              <a:t>Conceptual Database </a:t>
            </a:r>
            <a:r>
              <a:rPr lang="en-US" sz="2800" b="1" dirty="0" smtClean="0"/>
              <a:t>design</a:t>
            </a:r>
          </a:p>
          <a:p>
            <a:pPr marL="514350" indent="-514350">
              <a:buFont typeface="+mj-lt"/>
              <a:buAutoNum type="arabicPeriod"/>
            </a:pPr>
            <a:r>
              <a:rPr lang="en-US" sz="2800" b="1" dirty="0"/>
              <a:t>Logical Database </a:t>
            </a:r>
            <a:r>
              <a:rPr lang="en-US" sz="2800" b="1" dirty="0" smtClean="0"/>
              <a:t>Design</a:t>
            </a:r>
          </a:p>
          <a:p>
            <a:pPr marL="514350" indent="-514350">
              <a:buFont typeface="+mj-lt"/>
              <a:buAutoNum type="arabicPeriod"/>
            </a:pPr>
            <a:r>
              <a:rPr lang="en-US" sz="2800" b="1" dirty="0"/>
              <a:t>Physical Database </a:t>
            </a:r>
            <a:r>
              <a:rPr lang="en-US" sz="2800" b="1" dirty="0" smtClean="0"/>
              <a:t>Design</a:t>
            </a:r>
          </a:p>
          <a:p>
            <a:pPr marL="514350" indent="-514350">
              <a:buFont typeface="+mj-lt"/>
              <a:buAutoNum type="arabicPeriod"/>
            </a:pPr>
            <a:r>
              <a:rPr lang="en-US" sz="2800" b="1" dirty="0"/>
              <a:t>Application and Security Design</a:t>
            </a:r>
          </a:p>
          <a:p>
            <a:endParaRPr lang="en-US" dirty="0"/>
          </a:p>
        </p:txBody>
      </p:sp>
      <p:sp>
        <p:nvSpPr>
          <p:cNvPr id="2" name="Title 1"/>
          <p:cNvSpPr>
            <a:spLocks noGrp="1"/>
          </p:cNvSpPr>
          <p:nvPr>
            <p:ph type="title"/>
          </p:nvPr>
        </p:nvSpPr>
        <p:spPr/>
        <p:txBody>
          <a:bodyPr/>
          <a:lstStyle/>
          <a:p>
            <a:r>
              <a:rPr lang="en-US" b="1" dirty="0" err="1" smtClean="0"/>
              <a:t>DataBase</a:t>
            </a:r>
            <a:r>
              <a:rPr lang="en-US" b="1" dirty="0" smtClean="0"/>
              <a:t> Design Phases</a:t>
            </a:r>
            <a:endParaRPr lang="en-US"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3600"/>
            <a:ext cx="8229600" cy="4525963"/>
          </a:xfrm>
        </p:spPr>
        <p:txBody>
          <a:bodyPr>
            <a:normAutofit/>
          </a:bodyPr>
          <a:lstStyle/>
          <a:p>
            <a:r>
              <a:rPr lang="en-US" sz="2100" dirty="0" smtClean="0"/>
              <a:t>IF </a:t>
            </a:r>
            <a:r>
              <a:rPr lang="en-US" sz="2100" i="1" dirty="0" smtClean="0"/>
              <a:t>A can exist without being associated with a B</a:t>
            </a:r>
          </a:p>
          <a:p>
            <a:r>
              <a:rPr lang="en-US" sz="2100" dirty="0" smtClean="0"/>
              <a:t>THEN </a:t>
            </a:r>
            <a:r>
              <a:rPr lang="en-US" sz="2100" i="1" dirty="0" smtClean="0"/>
              <a:t>A has partial (optional) participation</a:t>
            </a:r>
          </a:p>
          <a:p>
            <a:r>
              <a:rPr lang="en-US" sz="2100" dirty="0" smtClean="0"/>
              <a:t>ELSE </a:t>
            </a:r>
            <a:r>
              <a:rPr lang="en-US" sz="2100" i="1" dirty="0" smtClean="0"/>
              <a:t>A has total (mandatory) participation</a:t>
            </a:r>
            <a:r>
              <a:rPr lang="en-US" sz="2100" i="1" dirty="0" smtClean="0"/>
              <a:t>.</a:t>
            </a:r>
          </a:p>
          <a:p>
            <a:r>
              <a:rPr lang="en-US" sz="2100" b="1" dirty="0" smtClean="0"/>
              <a:t>For </a:t>
            </a:r>
            <a:r>
              <a:rPr lang="en-US" sz="2100" b="1" dirty="0"/>
              <a:t>example </a:t>
            </a:r>
            <a:r>
              <a:rPr lang="en-US" sz="2100" dirty="0"/>
              <a:t>we expect every course entity to be related to at least one student through register for relationship. Therefore participation of course in register for relationship is total. In contrast a student can be register for course or not hence only some of student entities are related to course entity and participation of student entity in register for relationship is partial.</a:t>
            </a:r>
          </a:p>
          <a:p>
            <a:endParaRPr lang="en-US" dirty="0"/>
          </a:p>
        </p:txBody>
      </p:sp>
      <p:sp>
        <p:nvSpPr>
          <p:cNvPr id="2" name="Title 1"/>
          <p:cNvSpPr>
            <a:spLocks noGrp="1"/>
          </p:cNvSpPr>
          <p:nvPr>
            <p:ph type="title"/>
          </p:nvPr>
        </p:nvSpPr>
        <p:spPr/>
        <p:txBody>
          <a:bodyPr>
            <a:normAutofit fontScale="90000"/>
          </a:bodyPr>
          <a:lstStyle/>
          <a:p>
            <a:r>
              <a:rPr lang="en-US" b="1" dirty="0"/>
              <a:t>Participation Constraints</a:t>
            </a:r>
            <a:r>
              <a:rPr lang="en-US" dirty="0"/>
              <a:t/>
            </a:r>
            <a:br>
              <a:rPr lang="en-US" dirty="0"/>
            </a:b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143000" y="1066800"/>
            <a:ext cx="5734050" cy="933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500" dirty="0"/>
              <a:t>An entity set may include sub groupings of entities that are distinct in some way from other entities in the set. The process of sub grouping within an entity is called </a:t>
            </a:r>
            <a:r>
              <a:rPr lang="en-US" sz="2500" b="1" dirty="0"/>
              <a:t>specialization or generalization</a:t>
            </a:r>
            <a:r>
              <a:rPr lang="en-US" sz="2500" dirty="0"/>
              <a:t>. </a:t>
            </a:r>
            <a:endParaRPr lang="en-US" sz="2500" dirty="0" smtClean="0"/>
          </a:p>
          <a:p>
            <a:r>
              <a:rPr lang="en-US" sz="2500" dirty="0"/>
              <a:t>For example consider a student entity with attributes registration number, name, and address. A student may be further classified as a teaching assistant, research assistant. Each of these types of student can be described by set of attributes that includes all attributes of student entity plus some additional attributes. In ER diagram such relationship is represented by triangle labeled with ISA.</a:t>
            </a:r>
          </a:p>
        </p:txBody>
      </p:sp>
      <p:sp>
        <p:nvSpPr>
          <p:cNvPr id="2" name="Title 1"/>
          <p:cNvSpPr>
            <a:spLocks noGrp="1"/>
          </p:cNvSpPr>
          <p:nvPr>
            <p:ph type="title"/>
          </p:nvPr>
        </p:nvSpPr>
        <p:spPr/>
        <p:txBody>
          <a:bodyPr>
            <a:normAutofit fontScale="90000"/>
          </a:bodyPr>
          <a:lstStyle/>
          <a:p>
            <a:r>
              <a:rPr lang="en-US" b="1" dirty="0"/>
              <a:t>Extended ER Features</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A </a:t>
            </a:r>
            <a:r>
              <a:rPr lang="en-US" i="1" dirty="0"/>
              <a:t>key </a:t>
            </a:r>
            <a:r>
              <a:rPr lang="en-US" dirty="0"/>
              <a:t>allows us to identify a set of attributes that suffice to distinguish entities from each other. Keys also help uniquely identify relationships, and thus distinguish relationships from each other.</a:t>
            </a:r>
          </a:p>
          <a:p>
            <a:r>
              <a:rPr lang="en-US" b="1" dirty="0"/>
              <a:t>Primary key:</a:t>
            </a:r>
            <a:r>
              <a:rPr lang="en-US" dirty="0"/>
              <a:t> A relational table uniquely identifies each record in the table.</a:t>
            </a:r>
          </a:p>
          <a:p>
            <a:r>
              <a:rPr lang="en-US" b="1" dirty="0"/>
              <a:t>Candidate key</a:t>
            </a:r>
            <a:r>
              <a:rPr lang="en-US" dirty="0"/>
              <a:t>: A candidate key is a combination of attributes that can be uniquely used to identify a database record without any extraneous data. Each table may have one or more candidate keys. One of these candidate keys is selected as the table primary key.</a:t>
            </a:r>
          </a:p>
          <a:p>
            <a:r>
              <a:rPr lang="en-US" b="1" dirty="0"/>
              <a:t>Foreign key:</a:t>
            </a:r>
            <a:r>
              <a:rPr lang="en-US" dirty="0"/>
              <a:t> keys are utilized to cross-reference data between relational tables.</a:t>
            </a:r>
          </a:p>
          <a:p>
            <a:endParaRPr lang="en-US" dirty="0"/>
          </a:p>
        </p:txBody>
      </p:sp>
      <p:sp>
        <p:nvSpPr>
          <p:cNvPr id="2" name="Title 1"/>
          <p:cNvSpPr>
            <a:spLocks noGrp="1"/>
          </p:cNvSpPr>
          <p:nvPr>
            <p:ph type="title"/>
          </p:nvPr>
        </p:nvSpPr>
        <p:spPr/>
        <p:txBody>
          <a:bodyPr>
            <a:normAutofit fontScale="90000"/>
          </a:bodyPr>
          <a:lstStyle/>
          <a:p>
            <a:r>
              <a:rPr lang="en-US" b="1" dirty="0"/>
              <a:t>Keys</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normAutofit fontScale="90000"/>
          </a:bodyPr>
          <a:lstStyle/>
          <a:p>
            <a:r>
              <a:rPr lang="en-US" sz="3600" b="1" dirty="0"/>
              <a:t>Entity Relationship Diagram Components</a:t>
            </a:r>
            <a:r>
              <a:rPr lang="en-US" dirty="0"/>
              <a:t/>
            </a:r>
            <a:br>
              <a:rPr lang="en-US" dirty="0"/>
            </a:b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990600" y="990600"/>
            <a:ext cx="7086600"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normAutofit fontScale="70000" lnSpcReduction="20000"/>
          </a:bodyPr>
          <a:lstStyle/>
          <a:p>
            <a:r>
              <a:rPr lang="en-US" dirty="0" smtClean="0"/>
              <a:t>The owner wants to </a:t>
            </a:r>
            <a:r>
              <a:rPr lang="en-US" i="1" dirty="0" smtClean="0"/>
              <a:t>keep track of all the suppliers who supply anything to the store.</a:t>
            </a:r>
          </a:p>
          <a:p>
            <a:r>
              <a:rPr lang="en-US" dirty="0" smtClean="0"/>
              <a:t>For each supplier, the owner </a:t>
            </a:r>
            <a:r>
              <a:rPr lang="en-US" i="1" dirty="0" smtClean="0"/>
              <a:t>assigns a unique supplier number, and wants to keep </a:t>
            </a:r>
            <a:r>
              <a:rPr lang="en-US" i="1" dirty="0" smtClean="0"/>
              <a:t>the </a:t>
            </a:r>
            <a:r>
              <a:rPr lang="en-US" dirty="0" smtClean="0"/>
              <a:t>company name, address (number, street, city, state, zip), contact person's </a:t>
            </a:r>
            <a:r>
              <a:rPr lang="en-US" dirty="0" smtClean="0"/>
              <a:t>name, phone </a:t>
            </a:r>
            <a:r>
              <a:rPr lang="en-US" dirty="0" smtClean="0"/>
              <a:t>number, fax number, and a comment for each supplier</a:t>
            </a:r>
            <a:r>
              <a:rPr lang="en-US" dirty="0" smtClean="0"/>
              <a:t>.</a:t>
            </a:r>
          </a:p>
          <a:p>
            <a:r>
              <a:rPr lang="en-US" dirty="0" smtClean="0"/>
              <a:t> </a:t>
            </a:r>
            <a:r>
              <a:rPr lang="en-US" dirty="0" smtClean="0"/>
              <a:t>For each supply </a:t>
            </a:r>
            <a:r>
              <a:rPr lang="en-US" dirty="0" smtClean="0"/>
              <a:t>activity, an </a:t>
            </a:r>
            <a:r>
              <a:rPr lang="en-US" dirty="0" smtClean="0"/>
              <a:t>account is </a:t>
            </a:r>
            <a:r>
              <a:rPr lang="en-US" i="1" dirty="0" smtClean="0"/>
              <a:t>established to keep track of the date incurred, the total cost of </a:t>
            </a:r>
            <a:r>
              <a:rPr lang="en-US" i="1" dirty="0" smtClean="0"/>
              <a:t>the </a:t>
            </a:r>
            <a:r>
              <a:rPr lang="en-US" dirty="0" smtClean="0"/>
              <a:t>activity</a:t>
            </a:r>
            <a:r>
              <a:rPr lang="en-US" dirty="0" smtClean="0"/>
              <a:t>, due date for payment, outstanding balance after </a:t>
            </a:r>
            <a:r>
              <a:rPr lang="en-US" dirty="0" smtClean="0"/>
              <a:t>some payments</a:t>
            </a:r>
            <a:r>
              <a:rPr lang="en-US" dirty="0" smtClean="0"/>
              <a:t>, and </a:t>
            </a:r>
            <a:r>
              <a:rPr lang="en-US" dirty="0" smtClean="0"/>
              <a:t>any special </a:t>
            </a:r>
            <a:r>
              <a:rPr lang="en-US" dirty="0" smtClean="0"/>
              <a:t>comments related to the account</a:t>
            </a:r>
            <a:r>
              <a:rPr lang="en-US" dirty="0" smtClean="0"/>
              <a:t>.</a:t>
            </a:r>
          </a:p>
          <a:p>
            <a:r>
              <a:rPr lang="en-US" dirty="0" smtClean="0"/>
              <a:t> </a:t>
            </a:r>
            <a:r>
              <a:rPr lang="en-US" dirty="0" smtClean="0"/>
              <a:t>For each account, the owner may </a:t>
            </a:r>
            <a:r>
              <a:rPr lang="en-US" i="1" dirty="0" smtClean="0"/>
              <a:t>pay at </a:t>
            </a:r>
            <a:r>
              <a:rPr lang="en-US" i="1" dirty="0" smtClean="0"/>
              <a:t>several </a:t>
            </a:r>
            <a:r>
              <a:rPr lang="en-US" dirty="0" smtClean="0"/>
              <a:t>different </a:t>
            </a:r>
            <a:r>
              <a:rPr lang="en-US" dirty="0" smtClean="0"/>
              <a:t>times and in different ways (e.g., cash, check, credit card</a:t>
            </a:r>
            <a:r>
              <a:rPr lang="en-US" dirty="0" smtClean="0"/>
              <a:t>).</a:t>
            </a:r>
          </a:p>
          <a:p>
            <a:r>
              <a:rPr lang="en-US" dirty="0" smtClean="0"/>
              <a:t> </a:t>
            </a:r>
            <a:r>
              <a:rPr lang="en-US" dirty="0" smtClean="0"/>
              <a:t>For each </a:t>
            </a:r>
            <a:r>
              <a:rPr lang="en-US" dirty="0" smtClean="0"/>
              <a:t>payment activity</a:t>
            </a:r>
            <a:r>
              <a:rPr lang="en-US" dirty="0" smtClean="0"/>
              <a:t>, the owner wants to </a:t>
            </a:r>
            <a:r>
              <a:rPr lang="en-US" i="1" dirty="0" smtClean="0"/>
              <a:t>keep the date of payment, amount of payment, method </a:t>
            </a:r>
            <a:r>
              <a:rPr lang="en-US" i="1" dirty="0" smtClean="0"/>
              <a:t>of </a:t>
            </a:r>
            <a:r>
              <a:rPr lang="en-US" dirty="0" smtClean="0"/>
              <a:t>payment </a:t>
            </a:r>
            <a:r>
              <a:rPr lang="en-US" dirty="0" smtClean="0"/>
              <a:t>(check: check number; credit card: credit card name, type, and number).</a:t>
            </a:r>
          </a:p>
          <a:p>
            <a:r>
              <a:rPr lang="en-US" dirty="0" smtClean="0"/>
              <a:t>Note that one supplier can supply many times and one payment can pay for </a:t>
            </a:r>
            <a:r>
              <a:rPr lang="en-US" dirty="0" smtClean="0"/>
              <a:t>several accounts </a:t>
            </a:r>
            <a:r>
              <a:rPr lang="en-US" dirty="0" smtClean="0"/>
              <a:t>of the same supplier.</a:t>
            </a:r>
            <a:endParaRPr lang="en-US" dirty="0"/>
          </a:p>
        </p:txBody>
      </p:sp>
      <p:sp>
        <p:nvSpPr>
          <p:cNvPr id="3" name="Title 2"/>
          <p:cNvSpPr>
            <a:spLocks noGrp="1"/>
          </p:cNvSpPr>
          <p:nvPr>
            <p:ph type="title"/>
          </p:nvPr>
        </p:nvSpPr>
        <p:spPr>
          <a:xfrm>
            <a:off x="457200" y="0"/>
            <a:ext cx="8229600" cy="990600"/>
          </a:xfrm>
        </p:spPr>
        <p:txBody>
          <a:bodyPr>
            <a:normAutofit/>
          </a:bodyPr>
          <a:lstStyle/>
          <a:p>
            <a:r>
              <a:rPr lang="en-US" sz="2000" dirty="0" smtClean="0"/>
              <a:t>Case Study</a:t>
            </a:r>
            <a:br>
              <a:rPr lang="en-US" sz="2000" dirty="0" smtClean="0"/>
            </a:br>
            <a:r>
              <a:rPr lang="en-US" sz="2000" dirty="0" smtClean="0"/>
              <a:t>Database </a:t>
            </a:r>
            <a:r>
              <a:rPr lang="en-US" sz="2000" dirty="0" smtClean="0"/>
              <a:t>for a small drug store owner</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a:bodyPr>
          <a:lstStyle/>
          <a:p>
            <a:r>
              <a:rPr lang="en-US" sz="2400" dirty="0" smtClean="0"/>
              <a:t>ERD with cardinality and participation constraint</a:t>
            </a:r>
            <a:endParaRPr lang="en-US" sz="2400" dirty="0"/>
          </a:p>
        </p:txBody>
      </p:sp>
      <p:pic>
        <p:nvPicPr>
          <p:cNvPr id="2050" name="Picture 2"/>
          <p:cNvPicPr>
            <a:picLocks noChangeAspect="1" noChangeArrowheads="1"/>
          </p:cNvPicPr>
          <p:nvPr/>
        </p:nvPicPr>
        <p:blipFill>
          <a:blip r:embed="rId2" cstate="print"/>
          <a:srcRect/>
          <a:stretch>
            <a:fillRect/>
          </a:stretch>
        </p:blipFill>
        <p:spPr bwMode="auto">
          <a:xfrm>
            <a:off x="457200" y="1524000"/>
            <a:ext cx="8153399" cy="48006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dirty="0" smtClean="0">
                <a:solidFill>
                  <a:srgbClr val="000000"/>
                </a:solidFill>
                <a:cs typeface="Times New Roman" pitchFamily="18" charset="0"/>
              </a:rPr>
              <a:t>Recommended Readings:</a:t>
            </a:r>
          </a:p>
          <a:p>
            <a:pPr>
              <a:buNone/>
            </a:pPr>
            <a:endParaRPr lang="en-US" dirty="0">
              <a:cs typeface="Times New Roman" pitchFamily="18" charset="0"/>
            </a:endParaRPr>
          </a:p>
          <a:p>
            <a:r>
              <a:rPr lang="en-US" dirty="0" smtClean="0">
                <a:cs typeface="Times New Roman" pitchFamily="18" charset="0"/>
              </a:rPr>
              <a:t>Chapter 2 of  . </a:t>
            </a:r>
            <a:r>
              <a:rPr lang="en-US" dirty="0" err="1" smtClean="0">
                <a:cs typeface="Times New Roman" pitchFamily="18" charset="0"/>
              </a:rPr>
              <a:t>Silberchatz</a:t>
            </a:r>
            <a:r>
              <a:rPr lang="en-US" dirty="0" smtClean="0">
                <a:cs typeface="Times New Roman" pitchFamily="18" charset="0"/>
              </a:rPr>
              <a:t>, </a:t>
            </a:r>
            <a:r>
              <a:rPr lang="en-US" dirty="0" err="1" smtClean="0">
                <a:cs typeface="Times New Roman" pitchFamily="18" charset="0"/>
              </a:rPr>
              <a:t>Korth</a:t>
            </a:r>
            <a:r>
              <a:rPr lang="en-US" dirty="0" smtClean="0">
                <a:cs typeface="Times New Roman" pitchFamily="18" charset="0"/>
              </a:rPr>
              <a:t>, </a:t>
            </a:r>
            <a:r>
              <a:rPr lang="en-US" dirty="0" err="1" smtClean="0">
                <a:cs typeface="Times New Roman" pitchFamily="18" charset="0"/>
              </a:rPr>
              <a:t>Sudarshan</a:t>
            </a:r>
            <a:r>
              <a:rPr lang="en-US" dirty="0" smtClean="0">
                <a:cs typeface="Times New Roman" pitchFamily="18" charset="0"/>
              </a:rPr>
              <a:t>. Database System Concept</a:t>
            </a:r>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very first step in designing a database application is to understand what data is to be stored in the </a:t>
            </a:r>
            <a:r>
              <a:rPr lang="en-US" dirty="0" smtClean="0"/>
              <a:t>database.</a:t>
            </a:r>
          </a:p>
          <a:p>
            <a:r>
              <a:rPr lang="en-US" dirty="0"/>
              <a:t>what applications must be built on top of </a:t>
            </a:r>
            <a:r>
              <a:rPr lang="en-US" dirty="0" smtClean="0"/>
              <a:t>it.</a:t>
            </a:r>
          </a:p>
          <a:p>
            <a:r>
              <a:rPr lang="en-US" dirty="0"/>
              <a:t>what operations are most frequent and subject to performance requirements. </a:t>
            </a:r>
            <a:endParaRPr lang="en-US" dirty="0" smtClean="0"/>
          </a:p>
        </p:txBody>
      </p:sp>
      <p:sp>
        <p:nvSpPr>
          <p:cNvPr id="2" name="Title 1"/>
          <p:cNvSpPr>
            <a:spLocks noGrp="1"/>
          </p:cNvSpPr>
          <p:nvPr>
            <p:ph type="title"/>
          </p:nvPr>
        </p:nvSpPr>
        <p:spPr/>
        <p:txBody>
          <a:bodyPr>
            <a:normAutofit fontScale="90000"/>
          </a:bodyPr>
          <a:lstStyle/>
          <a:p>
            <a:r>
              <a:rPr lang="en-US" b="1" dirty="0" smtClean="0"/>
              <a:t>1. Requirement Analysis</a:t>
            </a:r>
            <a:br>
              <a:rPr lang="en-US" b="1"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sz="4000" dirty="0" smtClean="0"/>
              <a:t>2. Requirement </a:t>
            </a:r>
            <a:r>
              <a:rPr lang="en-US" sz="4000" dirty="0"/>
              <a:t>specification document</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conceptual data model identifies the highest-level relationships between the different entities. Features of conceptual data model include: </a:t>
            </a:r>
          </a:p>
          <a:p>
            <a:pPr lvl="0"/>
            <a:r>
              <a:rPr lang="en-US" dirty="0"/>
              <a:t>Includes the important entities and the relationships among them and mapping constraints. (ER model is used) </a:t>
            </a:r>
          </a:p>
          <a:p>
            <a:endParaRPr lang="en-US" dirty="0"/>
          </a:p>
        </p:txBody>
      </p:sp>
      <p:sp>
        <p:nvSpPr>
          <p:cNvPr id="2" name="Title 1"/>
          <p:cNvSpPr>
            <a:spLocks noGrp="1"/>
          </p:cNvSpPr>
          <p:nvPr>
            <p:ph type="title"/>
          </p:nvPr>
        </p:nvSpPr>
        <p:spPr/>
        <p:txBody>
          <a:bodyPr/>
          <a:lstStyle/>
          <a:p>
            <a:r>
              <a:rPr lang="en-US" dirty="0" smtClean="0"/>
              <a:t>3.</a:t>
            </a:r>
            <a:r>
              <a:rPr lang="en-US" b="1" dirty="0"/>
              <a:t> Conceptual Database </a:t>
            </a:r>
            <a:r>
              <a:rPr lang="en-US" b="1" dirty="0" smtClean="0"/>
              <a:t>Design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A logical data model describes the data in as much detail as possible, without regard to how they will be physical implemented in the database. </a:t>
            </a:r>
            <a:endParaRPr lang="en-US" sz="2400" dirty="0" smtClean="0"/>
          </a:p>
          <a:p>
            <a:pPr>
              <a:buNone/>
            </a:pPr>
            <a:endParaRPr lang="en-US" sz="2400" dirty="0" smtClean="0"/>
          </a:p>
          <a:p>
            <a:pPr>
              <a:buNone/>
            </a:pPr>
            <a:r>
              <a:rPr lang="en-US" sz="2400" dirty="0" smtClean="0"/>
              <a:t>The </a:t>
            </a:r>
            <a:r>
              <a:rPr lang="en-US" sz="2400" dirty="0"/>
              <a:t>steps for designing the logical data model are as follows: </a:t>
            </a:r>
          </a:p>
          <a:p>
            <a:pPr marL="457200" lvl="0" indent="-457200">
              <a:buFont typeface="+mj-lt"/>
              <a:buAutoNum type="arabicPeriod"/>
            </a:pPr>
            <a:r>
              <a:rPr lang="en-US" sz="2400" dirty="0"/>
              <a:t>Specify primary keys for all entities. </a:t>
            </a:r>
          </a:p>
          <a:p>
            <a:pPr marL="457200" lvl="0" indent="-457200">
              <a:buFont typeface="+mj-lt"/>
              <a:buAutoNum type="arabicPeriod"/>
            </a:pPr>
            <a:r>
              <a:rPr lang="en-US" sz="2400" dirty="0"/>
              <a:t>Find the relationships between different entities. </a:t>
            </a:r>
          </a:p>
          <a:p>
            <a:pPr marL="457200" lvl="0" indent="-457200">
              <a:buFont typeface="+mj-lt"/>
              <a:buAutoNum type="arabicPeriod"/>
            </a:pPr>
            <a:r>
              <a:rPr lang="en-US" sz="2400" dirty="0"/>
              <a:t>Find all attributes for each entity. </a:t>
            </a:r>
          </a:p>
          <a:p>
            <a:pPr marL="457200" lvl="0" indent="-457200">
              <a:buFont typeface="+mj-lt"/>
              <a:buAutoNum type="arabicPeriod"/>
            </a:pPr>
            <a:r>
              <a:rPr lang="en-US" sz="2400" dirty="0"/>
              <a:t>Resolve many-to-many relationships. </a:t>
            </a:r>
          </a:p>
          <a:p>
            <a:pPr marL="457200" lvl="0" indent="-457200">
              <a:buFont typeface="+mj-lt"/>
              <a:buAutoNum type="arabicPeriod"/>
            </a:pPr>
            <a:r>
              <a:rPr lang="en-US" sz="2400" dirty="0"/>
              <a:t>Normalization. </a:t>
            </a:r>
          </a:p>
          <a:p>
            <a:endParaRPr lang="en-US" sz="2400" dirty="0"/>
          </a:p>
          <a:p>
            <a:endParaRPr lang="en-US" dirty="0"/>
          </a:p>
        </p:txBody>
      </p:sp>
      <p:sp>
        <p:nvSpPr>
          <p:cNvPr id="2" name="Title 1"/>
          <p:cNvSpPr>
            <a:spLocks noGrp="1"/>
          </p:cNvSpPr>
          <p:nvPr>
            <p:ph type="title"/>
          </p:nvPr>
        </p:nvSpPr>
        <p:spPr/>
        <p:txBody>
          <a:bodyPr/>
          <a:lstStyle/>
          <a:p>
            <a:r>
              <a:rPr lang="en-US" dirty="0" smtClean="0"/>
              <a:t>4. </a:t>
            </a:r>
            <a:r>
              <a:rPr lang="en-US" b="1" dirty="0"/>
              <a:t>Logical Database Design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Physical data model represents how the model will be built in the database. </a:t>
            </a:r>
            <a:endParaRPr lang="en-US" sz="2000" dirty="0" smtClean="0"/>
          </a:p>
          <a:p>
            <a:r>
              <a:rPr lang="en-US" sz="2000" dirty="0"/>
              <a:t>A physical database model shows all table structures, including column name, column data type, column constraints, primary key, foreign key, and relationships between tables. </a:t>
            </a:r>
            <a:endParaRPr lang="en-US" sz="2000" dirty="0" smtClean="0"/>
          </a:p>
          <a:p>
            <a:r>
              <a:rPr lang="en-US" sz="2000" dirty="0"/>
              <a:t>The steps for physical data model design are as follows: </a:t>
            </a:r>
          </a:p>
          <a:p>
            <a:pPr marL="457200" lvl="0" indent="-457200">
              <a:buFont typeface="+mj-lt"/>
              <a:buAutoNum type="arabicPeriod"/>
            </a:pPr>
            <a:r>
              <a:rPr lang="en-US" sz="2000" dirty="0"/>
              <a:t>Convert entities into tables. </a:t>
            </a:r>
          </a:p>
          <a:p>
            <a:pPr marL="457200" lvl="0" indent="-457200">
              <a:buFont typeface="+mj-lt"/>
              <a:buAutoNum type="arabicPeriod"/>
            </a:pPr>
            <a:r>
              <a:rPr lang="en-US" sz="2000" dirty="0"/>
              <a:t>Convert relationships into foreign keys. </a:t>
            </a:r>
          </a:p>
          <a:p>
            <a:pPr marL="457200" lvl="0" indent="-457200">
              <a:buFont typeface="+mj-lt"/>
              <a:buAutoNum type="arabicPeriod"/>
            </a:pPr>
            <a:r>
              <a:rPr lang="en-US" sz="2000" dirty="0"/>
              <a:t>Convert attributes into columns. </a:t>
            </a:r>
          </a:p>
          <a:p>
            <a:pPr marL="457200" lvl="0" indent="-457200">
              <a:buFont typeface="+mj-lt"/>
              <a:buAutoNum type="arabicPeriod"/>
            </a:pPr>
            <a:r>
              <a:rPr lang="en-US" sz="2000" dirty="0"/>
              <a:t>Modify the physical data model based on physical constraints / requirements. </a:t>
            </a:r>
          </a:p>
          <a:p>
            <a:endParaRPr lang="en-US" sz="2000" dirty="0"/>
          </a:p>
          <a:p>
            <a:endParaRPr lang="en-US" dirty="0"/>
          </a:p>
        </p:txBody>
      </p:sp>
      <p:sp>
        <p:nvSpPr>
          <p:cNvPr id="2" name="Title 1"/>
          <p:cNvSpPr>
            <a:spLocks noGrp="1"/>
          </p:cNvSpPr>
          <p:nvPr>
            <p:ph type="title"/>
          </p:nvPr>
        </p:nvSpPr>
        <p:spPr/>
        <p:txBody>
          <a:bodyPr/>
          <a:lstStyle/>
          <a:p>
            <a:r>
              <a:rPr lang="en-US" dirty="0" smtClean="0"/>
              <a:t>5. </a:t>
            </a:r>
            <a:r>
              <a:rPr lang="en-US" b="1" dirty="0"/>
              <a:t>Physical Database Design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In this step we </a:t>
            </a:r>
            <a:r>
              <a:rPr lang="en-US" dirty="0"/>
              <a:t>describe the role of each entity in every process that is reflected in some application task, as part of a complete workflow for that task. </a:t>
            </a:r>
            <a:endParaRPr lang="en-US" dirty="0" smtClean="0"/>
          </a:p>
          <a:p>
            <a:pPr lvl="0"/>
            <a:r>
              <a:rPr lang="en-US" dirty="0"/>
              <a:t>For each role, we must identify the parts of the database that must be accessible and the parts of the database that must </a:t>
            </a:r>
            <a:r>
              <a:rPr lang="en-US" i="1" dirty="0"/>
              <a:t>not </a:t>
            </a:r>
            <a:r>
              <a:rPr lang="en-US" dirty="0"/>
              <a:t>be accessible, and we must take steps to ensure that these access rules are enforced.</a:t>
            </a:r>
          </a:p>
          <a:p>
            <a:endParaRPr lang="en-US" dirty="0"/>
          </a:p>
        </p:txBody>
      </p:sp>
      <p:sp>
        <p:nvSpPr>
          <p:cNvPr id="2" name="Title 1"/>
          <p:cNvSpPr>
            <a:spLocks noGrp="1"/>
          </p:cNvSpPr>
          <p:nvPr>
            <p:ph type="title"/>
          </p:nvPr>
        </p:nvSpPr>
        <p:spPr/>
        <p:txBody>
          <a:bodyPr>
            <a:normAutofit fontScale="90000"/>
          </a:bodyPr>
          <a:lstStyle/>
          <a:p>
            <a:r>
              <a:rPr lang="en-US" dirty="0" smtClean="0"/>
              <a:t>6. </a:t>
            </a:r>
            <a:r>
              <a:rPr lang="en-US" b="1" dirty="0"/>
              <a:t>Application and Security Design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ER model is an abstract and conceptual representation of data. </a:t>
            </a:r>
            <a:endParaRPr lang="en-US" dirty="0" smtClean="0"/>
          </a:p>
          <a:p>
            <a:r>
              <a:rPr lang="en-US" dirty="0" smtClean="0"/>
              <a:t>The </a:t>
            </a:r>
            <a:r>
              <a:rPr lang="en-US" dirty="0"/>
              <a:t>conceptual schema design phase of databases is done using ER Diagrams.</a:t>
            </a:r>
          </a:p>
          <a:p>
            <a:endParaRPr lang="en-US" dirty="0"/>
          </a:p>
        </p:txBody>
      </p:sp>
      <p:sp>
        <p:nvSpPr>
          <p:cNvPr id="2" name="Title 1"/>
          <p:cNvSpPr>
            <a:spLocks noGrp="1"/>
          </p:cNvSpPr>
          <p:nvPr>
            <p:ph type="title"/>
          </p:nvPr>
        </p:nvSpPr>
        <p:spPr/>
        <p:txBody>
          <a:bodyPr>
            <a:normAutofit fontScale="90000"/>
          </a:bodyPr>
          <a:lstStyle/>
          <a:p>
            <a:r>
              <a:rPr lang="en-US" b="1" dirty="0"/>
              <a:t>Entity Relationship Model</a:t>
            </a:r>
            <a:r>
              <a:rPr lang="en-US" dirty="0"/>
              <a:t/>
            </a:r>
            <a:br>
              <a:rPr lang="en-US" dirty="0"/>
            </a:b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293</TotalTime>
  <Words>1640</Words>
  <Application>Microsoft Office PowerPoint</Application>
  <PresentationFormat>On-screen Show (4:3)</PresentationFormat>
  <Paragraphs>134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Concourse</vt:lpstr>
      <vt:lpstr>DataBase Design</vt:lpstr>
      <vt:lpstr>DataBase Design Phases</vt:lpstr>
      <vt:lpstr>1. Requirement Analysis </vt:lpstr>
      <vt:lpstr>2. Requirement specification document </vt:lpstr>
      <vt:lpstr>3. Conceptual Database Design</vt:lpstr>
      <vt:lpstr>4. Logical Database Design</vt:lpstr>
      <vt:lpstr>5. Physical Database Design</vt:lpstr>
      <vt:lpstr>6. Application and Security Design</vt:lpstr>
      <vt:lpstr>Entity Relationship Model </vt:lpstr>
      <vt:lpstr>Basic Theory Concepts </vt:lpstr>
      <vt:lpstr>Decision Rules for Entity Selection</vt:lpstr>
      <vt:lpstr>Slide 12</vt:lpstr>
      <vt:lpstr>Slide 13</vt:lpstr>
      <vt:lpstr>Key For Identifying Relationships</vt:lpstr>
      <vt:lpstr>Key For Identifying Relationships</vt:lpstr>
      <vt:lpstr>ER Model Constraints </vt:lpstr>
      <vt:lpstr>Slide 17</vt:lpstr>
      <vt:lpstr>Slide 18</vt:lpstr>
      <vt:lpstr>Slide 19</vt:lpstr>
      <vt:lpstr>Participation Constraints </vt:lpstr>
      <vt:lpstr>Extended ER Features </vt:lpstr>
      <vt:lpstr>Keys </vt:lpstr>
      <vt:lpstr>Entity Relationship Diagram Components </vt:lpstr>
      <vt:lpstr>Case Study Database for a small drug store owner</vt:lpstr>
      <vt:lpstr>ERD with cardinality and participation constraint</vt:lpstr>
      <vt:lpstr>Slide 26</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dc:title>
  <dc:creator>Ayesha</dc:creator>
  <cp:lastModifiedBy>HUMZA NASEER</cp:lastModifiedBy>
  <cp:revision>33</cp:revision>
  <dcterms:created xsi:type="dcterms:W3CDTF">2012-09-12T03:26:59Z</dcterms:created>
  <dcterms:modified xsi:type="dcterms:W3CDTF">2013-09-16T07:10:28Z</dcterms:modified>
</cp:coreProperties>
</file>