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xls" ContentType="application/vnd.ms-exce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58" r:id="rId4"/>
    <p:sldId id="259" r:id="rId5"/>
    <p:sldId id="260" r:id="rId6"/>
    <p:sldId id="261" r:id="rId7"/>
    <p:sldId id="262" r:id="rId8"/>
    <p:sldId id="263" r:id="rId9"/>
    <p:sldId id="265" r:id="rId10"/>
    <p:sldId id="269" r:id="rId11"/>
    <p:sldId id="270" r:id="rId12"/>
    <p:sldId id="268"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6"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46FC9F0-28DE-421A-BF85-718D93E5F963}" type="datetimeFigureOut">
              <a:rPr lang="en-US" smtClean="0"/>
              <a:pPr/>
              <a:t>10/24/2013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FC33F5B-9D89-4A21-B9B2-F7F2D136BCC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46FC9F0-28DE-421A-BF85-718D93E5F963}" type="datetimeFigureOut">
              <a:rPr lang="en-US" smtClean="0"/>
              <a:pPr/>
              <a:t>10/24/2013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FC33F5B-9D89-4A21-B9B2-F7F2D136BCC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46FC9F0-28DE-421A-BF85-718D93E5F963}" type="datetimeFigureOut">
              <a:rPr lang="en-US" smtClean="0"/>
              <a:pPr/>
              <a:t>10/24/2013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FC33F5B-9D89-4A21-B9B2-F7F2D136BCC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51575"/>
            <a:ext cx="2133600" cy="476250"/>
          </a:xfrm>
        </p:spPr>
        <p:txBody>
          <a:bodyPr/>
          <a:lstStyle>
            <a:lvl1pPr>
              <a:defRPr/>
            </a:lvl1pPr>
          </a:lstStyle>
          <a:p>
            <a:endParaRPr lang="en-US"/>
          </a:p>
        </p:txBody>
      </p:sp>
      <p:sp>
        <p:nvSpPr>
          <p:cNvPr id="6" name="Slide Number Placeholder 5"/>
          <p:cNvSpPr>
            <a:spLocks noGrp="1"/>
          </p:cNvSpPr>
          <p:nvPr>
            <p:ph type="sldNum" sz="quarter" idx="11"/>
          </p:nvPr>
        </p:nvSpPr>
        <p:spPr>
          <a:xfrm>
            <a:off x="6553200" y="6248400"/>
            <a:ext cx="2133600" cy="476250"/>
          </a:xfrm>
        </p:spPr>
        <p:txBody>
          <a:bodyPr/>
          <a:lstStyle>
            <a:lvl1pPr>
              <a:defRPr/>
            </a:lvl1pPr>
          </a:lstStyle>
          <a:p>
            <a:fld id="{1B5B109B-D85F-4F56-A711-3DBA20E3B3B2}" type="slidenum">
              <a:rPr lang="en-US"/>
              <a:pPr/>
              <a:t>‹#›</a:t>
            </a:fld>
            <a:endParaRPr lang="en-US"/>
          </a:p>
        </p:txBody>
      </p:sp>
      <p:sp>
        <p:nvSpPr>
          <p:cNvPr id="7" name="Footer Placeholder 6"/>
          <p:cNvSpPr>
            <a:spLocks noGrp="1"/>
          </p:cNvSpPr>
          <p:nvPr>
            <p:ph type="ftr" sz="quarter" idx="12"/>
          </p:nvPr>
        </p:nvSpPr>
        <p:spPr>
          <a:xfrm>
            <a:off x="3124200" y="6248400"/>
            <a:ext cx="2895600" cy="476250"/>
          </a:xfrm>
        </p:spPr>
        <p:txBody>
          <a:bodyPr/>
          <a:lstStyle>
            <a:lvl1pPr>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46FC9F0-28DE-421A-BF85-718D93E5F963}" type="datetimeFigureOut">
              <a:rPr lang="en-US" smtClean="0"/>
              <a:pPr/>
              <a:t>10/24/2013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FC33F5B-9D89-4A21-B9B2-F7F2D136BCC0}"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46FC9F0-28DE-421A-BF85-718D93E5F963}" type="datetimeFigureOut">
              <a:rPr lang="en-US" smtClean="0"/>
              <a:pPr/>
              <a:t>10/24/2013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FC33F5B-9D89-4A21-B9B2-F7F2D136BCC0}"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46FC9F0-28DE-421A-BF85-718D93E5F963}" type="datetimeFigureOut">
              <a:rPr lang="en-US" smtClean="0"/>
              <a:pPr/>
              <a:t>10/24/2013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FC33F5B-9D89-4A21-B9B2-F7F2D136BCC0}"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46FC9F0-28DE-421A-BF85-718D93E5F963}" type="datetimeFigureOut">
              <a:rPr lang="en-US" smtClean="0"/>
              <a:pPr/>
              <a:t>10/24/2013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FC33F5B-9D89-4A21-B9B2-F7F2D136BCC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F46FC9F0-28DE-421A-BF85-718D93E5F963}" type="datetimeFigureOut">
              <a:rPr lang="en-US" smtClean="0"/>
              <a:pPr/>
              <a:t>10/24/2013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FC33F5B-9D89-4A21-B9B2-F7F2D136BCC0}"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46FC9F0-28DE-421A-BF85-718D93E5F963}" type="datetimeFigureOut">
              <a:rPr lang="en-US" smtClean="0"/>
              <a:pPr/>
              <a:t>10/24/2013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FC33F5B-9D89-4A21-B9B2-F7F2D136BCC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F46FC9F0-28DE-421A-BF85-718D93E5F963}" type="datetimeFigureOut">
              <a:rPr lang="en-US" smtClean="0"/>
              <a:pPr/>
              <a:t>10/24/2013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FC33F5B-9D89-4A21-B9B2-F7F2D136BCC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46FC9F0-28DE-421A-BF85-718D93E5F963}" type="datetimeFigureOut">
              <a:rPr lang="en-US" smtClean="0"/>
              <a:pPr/>
              <a:t>10/24/2013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FC33F5B-9D89-4A21-B9B2-F7F2D136BCC0}"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46FC9F0-28DE-421A-BF85-718D93E5F963}" type="datetimeFigureOut">
              <a:rPr lang="en-US" smtClean="0"/>
              <a:pPr/>
              <a:t>10/24/2013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FC33F5B-9D89-4A21-B9B2-F7F2D136BCC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Microsoft_Office_Excel_97-2003_Worksheet2.xls"/><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If_and_only_if" TargetMode="External"/><Relationship Id="rId2" Type="http://schemas.openxmlformats.org/officeDocument/2006/relationships/hyperlink" Target="http://en.wikipedia.org/wiki/Attributes" TargetMode="External"/><Relationship Id="rId1" Type="http://schemas.openxmlformats.org/officeDocument/2006/relationships/slideLayout" Target="../slideLayouts/slideLayout2.xml"/><Relationship Id="rId4" Type="http://schemas.openxmlformats.org/officeDocument/2006/relationships/hyperlink" Target="http://en.wikipedia.org/wiki/Tupl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Normalization </a:t>
            </a:r>
            <a:endParaRPr lang="en-US" dirty="0"/>
          </a:p>
        </p:txBody>
      </p:sp>
      <p:sp>
        <p:nvSpPr>
          <p:cNvPr id="3" name="Subtitle 2"/>
          <p:cNvSpPr>
            <a:spLocks noGrp="1"/>
          </p:cNvSpPr>
          <p:nvPr>
            <p:ph type="subTitle" idx="1"/>
          </p:nvPr>
        </p:nvSpPr>
        <p:spPr/>
        <p:txBody>
          <a:bodyPr/>
          <a:lstStyle/>
          <a:p>
            <a:r>
              <a:rPr lang="en-US" dirty="0" smtClean="0"/>
              <a:t>Lecture # 4</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6" name="Rectangle 3"/>
          <p:cNvSpPr>
            <a:spLocks noGrp="1" noChangeArrowheads="1"/>
          </p:cNvSpPr>
          <p:nvPr>
            <p:ph idx="1"/>
          </p:nvPr>
        </p:nvSpPr>
        <p:spPr/>
        <p:txBody>
          <a:bodyPr/>
          <a:lstStyle/>
          <a:p>
            <a:r>
              <a:rPr lang="en-US" smtClean="0"/>
              <a:t>Partial Dependency – when an non-key attribute is determined by a part, but not the whole, of a COMPOSITE primary key.</a:t>
            </a:r>
            <a:endParaRPr lang="en-US" dirty="0" smtClean="0"/>
          </a:p>
        </p:txBody>
      </p:sp>
      <p:sp>
        <p:nvSpPr>
          <p:cNvPr id="3075" name="Rectangle 2"/>
          <p:cNvSpPr>
            <a:spLocks noGrp="1" noChangeArrowheads="1"/>
          </p:cNvSpPr>
          <p:nvPr>
            <p:ph type="title"/>
          </p:nvPr>
        </p:nvSpPr>
        <p:spPr/>
        <p:txBody>
          <a:bodyPr/>
          <a:lstStyle/>
          <a:p>
            <a:r>
              <a:rPr lang="en-US" smtClean="0"/>
              <a:t>Partial Dependency</a:t>
            </a:r>
            <a:endParaRPr lang="en-US" dirty="0" smtClean="0"/>
          </a:p>
        </p:txBody>
      </p:sp>
      <p:graphicFrame>
        <p:nvGraphicFramePr>
          <p:cNvPr id="263172" name="Object 4"/>
          <p:cNvGraphicFramePr>
            <a:graphicFrameLocks noChangeAspect="1"/>
          </p:cNvGraphicFramePr>
          <p:nvPr/>
        </p:nvGraphicFramePr>
        <p:xfrm>
          <a:off x="1985963" y="3500438"/>
          <a:ext cx="4162425" cy="2684462"/>
        </p:xfrm>
        <a:graphic>
          <a:graphicData uri="http://schemas.openxmlformats.org/presentationml/2006/ole">
            <p:oleObj spid="_x0000_s17410" name="Worksheet" r:id="rId3" imgW="1838435" imgH="1171623" progId="Excel.Sheet.8">
              <p:embed/>
            </p:oleObj>
          </a:graphicData>
        </a:graphic>
      </p:graphicFrame>
      <p:grpSp>
        <p:nvGrpSpPr>
          <p:cNvPr id="2" name="Group 5"/>
          <p:cNvGrpSpPr>
            <a:grpSpLocks/>
          </p:cNvGrpSpPr>
          <p:nvPr/>
        </p:nvGrpSpPr>
        <p:grpSpPr bwMode="auto">
          <a:xfrm>
            <a:off x="2357438" y="4033838"/>
            <a:ext cx="1600200" cy="228600"/>
            <a:chOff x="1200" y="2448"/>
            <a:chExt cx="816" cy="144"/>
          </a:xfrm>
        </p:grpSpPr>
        <p:sp>
          <p:nvSpPr>
            <p:cNvPr id="3079" name="Line 6"/>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3080" name="Line 7"/>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3081" name="Line 8"/>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sp>
        <p:nvSpPr>
          <p:cNvPr id="263177" name="AutoShape 9"/>
          <p:cNvSpPr>
            <a:spLocks noChangeArrowheads="1"/>
          </p:cNvSpPr>
          <p:nvPr/>
        </p:nvSpPr>
        <p:spPr bwMode="auto">
          <a:xfrm>
            <a:off x="3886200" y="3124200"/>
            <a:ext cx="2819400" cy="762000"/>
          </a:xfrm>
          <a:prstGeom prst="wedgeEllipseCallout">
            <a:avLst>
              <a:gd name="adj1" fmla="val -47634"/>
              <a:gd name="adj2" fmla="val 69167"/>
            </a:avLst>
          </a:prstGeom>
          <a:solidFill>
            <a:schemeClr val="bg2">
              <a:alpha val="50195"/>
            </a:schemeClr>
          </a:solidFill>
          <a:ln w="12700">
            <a:solidFill>
              <a:schemeClr val="tx2"/>
            </a:solidFill>
            <a:miter lim="800000"/>
            <a:headEnd/>
            <a:tailEnd/>
          </a:ln>
        </p:spPr>
        <p:txBody>
          <a:bodyPr anchor="b"/>
          <a:lstStyle/>
          <a:p>
            <a:pPr algn="ctr" eaLnBrk="1" hangingPunct="1"/>
            <a:r>
              <a:rPr lang="en-US" sz="1800" b="1" dirty="0">
                <a:solidFill>
                  <a:schemeClr val="tx2"/>
                </a:solidFill>
              </a:rPr>
              <a:t>Partial Dependency</a:t>
            </a:r>
          </a:p>
        </p:txBody>
      </p:sp>
    </p:spTree>
  </p:cSld>
  <p:clrMapOvr>
    <a:masterClrMapping/>
  </p:clrMapOvr>
  <p:transition advClick="0">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3"/>
          <p:cNvSpPr>
            <a:spLocks noGrp="1" noChangeArrowheads="1"/>
          </p:cNvSpPr>
          <p:nvPr>
            <p:ph idx="1"/>
          </p:nvPr>
        </p:nvSpPr>
        <p:spPr>
          <a:xfrm>
            <a:off x="685800" y="1752600"/>
            <a:ext cx="8154988" cy="1931988"/>
          </a:xfrm>
        </p:spPr>
        <p:txBody>
          <a:bodyPr/>
          <a:lstStyle/>
          <a:p>
            <a:r>
              <a:rPr lang="en-US" b="1" i="1" dirty="0" smtClean="0"/>
              <a:t>Transitive Dependency</a:t>
            </a:r>
            <a:r>
              <a:rPr lang="en-US" dirty="0" smtClean="0"/>
              <a:t> – when a non-key attribute determines another non-key attribute.</a:t>
            </a:r>
          </a:p>
        </p:txBody>
      </p:sp>
      <p:sp>
        <p:nvSpPr>
          <p:cNvPr id="4099" name="Rectangle 2"/>
          <p:cNvSpPr>
            <a:spLocks noGrp="1" noChangeArrowheads="1"/>
          </p:cNvSpPr>
          <p:nvPr>
            <p:ph type="title"/>
          </p:nvPr>
        </p:nvSpPr>
        <p:spPr/>
        <p:txBody>
          <a:bodyPr/>
          <a:lstStyle/>
          <a:p>
            <a:r>
              <a:rPr lang="en-US" sz="4000" b="1" i="1" dirty="0" smtClean="0"/>
              <a:t>Transitive Dependency</a:t>
            </a:r>
            <a:endParaRPr lang="en-US" sz="4000" dirty="0" smtClean="0"/>
          </a:p>
        </p:txBody>
      </p:sp>
      <p:graphicFrame>
        <p:nvGraphicFramePr>
          <p:cNvPr id="264196" name="Object 4"/>
          <p:cNvGraphicFramePr>
            <a:graphicFrameLocks noChangeAspect="1"/>
          </p:cNvGraphicFramePr>
          <p:nvPr/>
        </p:nvGraphicFramePr>
        <p:xfrm>
          <a:off x="685800" y="3733800"/>
          <a:ext cx="7543800" cy="1933575"/>
        </p:xfrm>
        <a:graphic>
          <a:graphicData uri="http://schemas.openxmlformats.org/presentationml/2006/ole">
            <p:oleObj spid="_x0000_s18434" name="Worksheet" r:id="rId3" imgW="3752757" imgH="961937" progId="Excel.Sheet.8">
              <p:embed/>
            </p:oleObj>
          </a:graphicData>
        </a:graphic>
      </p:graphicFrame>
      <p:grpSp>
        <p:nvGrpSpPr>
          <p:cNvPr id="2" name="Group 5"/>
          <p:cNvGrpSpPr>
            <a:grpSpLocks/>
          </p:cNvGrpSpPr>
          <p:nvPr/>
        </p:nvGrpSpPr>
        <p:grpSpPr bwMode="auto">
          <a:xfrm>
            <a:off x="1295400" y="4114800"/>
            <a:ext cx="4343400" cy="304800"/>
            <a:chOff x="816" y="2592"/>
            <a:chExt cx="2736" cy="192"/>
          </a:xfrm>
        </p:grpSpPr>
        <p:grpSp>
          <p:nvGrpSpPr>
            <p:cNvPr id="3" name="Group 6"/>
            <p:cNvGrpSpPr>
              <a:grpSpLocks/>
            </p:cNvGrpSpPr>
            <p:nvPr/>
          </p:nvGrpSpPr>
          <p:grpSpPr bwMode="auto">
            <a:xfrm>
              <a:off x="816" y="2592"/>
              <a:ext cx="1008" cy="192"/>
              <a:chOff x="1200" y="2448"/>
              <a:chExt cx="816" cy="144"/>
            </a:xfrm>
          </p:grpSpPr>
          <p:sp>
            <p:nvSpPr>
              <p:cNvPr id="4117" name="Line 7"/>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4118" name="Line 8"/>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4119" name="Line 9"/>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nvGrpSpPr>
            <p:cNvPr id="4" name="Group 10"/>
            <p:cNvGrpSpPr>
              <a:grpSpLocks/>
            </p:cNvGrpSpPr>
            <p:nvPr/>
          </p:nvGrpSpPr>
          <p:grpSpPr bwMode="auto">
            <a:xfrm>
              <a:off x="2832" y="2592"/>
              <a:ext cx="720" cy="192"/>
              <a:chOff x="1200" y="2448"/>
              <a:chExt cx="816" cy="144"/>
            </a:xfrm>
          </p:grpSpPr>
          <p:sp>
            <p:nvSpPr>
              <p:cNvPr id="4114" name="Line 11"/>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4115" name="Line 12"/>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4116" name="Line 13"/>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nvGrpSpPr>
            <p:cNvPr id="5" name="Group 14"/>
            <p:cNvGrpSpPr>
              <a:grpSpLocks/>
            </p:cNvGrpSpPr>
            <p:nvPr/>
          </p:nvGrpSpPr>
          <p:grpSpPr bwMode="auto">
            <a:xfrm>
              <a:off x="1824" y="2592"/>
              <a:ext cx="1008" cy="192"/>
              <a:chOff x="1200" y="2448"/>
              <a:chExt cx="816" cy="144"/>
            </a:xfrm>
          </p:grpSpPr>
          <p:sp>
            <p:nvSpPr>
              <p:cNvPr id="4111" name="Line 15"/>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4112" name="Line 16"/>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4113" name="Line 17"/>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grpSp>
        <p:nvGrpSpPr>
          <p:cNvPr id="6" name="Group 18"/>
          <p:cNvGrpSpPr>
            <a:grpSpLocks/>
          </p:cNvGrpSpPr>
          <p:nvPr/>
        </p:nvGrpSpPr>
        <p:grpSpPr bwMode="auto">
          <a:xfrm>
            <a:off x="6096000" y="4114800"/>
            <a:ext cx="1219200" cy="304800"/>
            <a:chOff x="1200" y="2448"/>
            <a:chExt cx="816" cy="144"/>
          </a:xfrm>
        </p:grpSpPr>
        <p:sp>
          <p:nvSpPr>
            <p:cNvPr id="4105" name="Line 19"/>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4106" name="Line 20"/>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4107" name="Line 21"/>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sp>
        <p:nvSpPr>
          <p:cNvPr id="264214" name="Oval 22"/>
          <p:cNvSpPr>
            <a:spLocks noChangeArrowheads="1"/>
          </p:cNvSpPr>
          <p:nvPr/>
        </p:nvSpPr>
        <p:spPr bwMode="auto">
          <a:xfrm>
            <a:off x="5791200" y="3810000"/>
            <a:ext cx="1981200" cy="914400"/>
          </a:xfrm>
          <a:prstGeom prst="ellipse">
            <a:avLst/>
          </a:prstGeom>
          <a:noFill/>
          <a:ln w="28575">
            <a:solidFill>
              <a:schemeClr val="tx2"/>
            </a:solidFill>
            <a:round/>
            <a:headEnd/>
            <a:tailEnd/>
          </a:ln>
        </p:spPr>
        <p:txBody>
          <a:bodyPr wrap="none" anchor="ctr"/>
          <a:lstStyle/>
          <a:p>
            <a:endParaRPr lang="en-US"/>
          </a:p>
        </p:txBody>
      </p:sp>
      <p:sp>
        <p:nvSpPr>
          <p:cNvPr id="264215" name="AutoShape 23"/>
          <p:cNvSpPr>
            <a:spLocks noChangeArrowheads="1"/>
          </p:cNvSpPr>
          <p:nvPr/>
        </p:nvSpPr>
        <p:spPr bwMode="auto">
          <a:xfrm>
            <a:off x="3886200" y="2895600"/>
            <a:ext cx="2819400" cy="762000"/>
          </a:xfrm>
          <a:prstGeom prst="wedgeEllipseCallout">
            <a:avLst>
              <a:gd name="adj1" fmla="val 46792"/>
              <a:gd name="adj2" fmla="val 73542"/>
            </a:avLst>
          </a:prstGeom>
          <a:solidFill>
            <a:schemeClr val="bg2">
              <a:alpha val="50195"/>
            </a:schemeClr>
          </a:solidFill>
          <a:ln w="12700">
            <a:solidFill>
              <a:schemeClr val="tx2"/>
            </a:solidFill>
            <a:miter lim="800000"/>
            <a:headEnd/>
            <a:tailEnd/>
          </a:ln>
        </p:spPr>
        <p:txBody>
          <a:bodyPr anchor="b"/>
          <a:lstStyle/>
          <a:p>
            <a:pPr algn="ctr" eaLnBrk="1" hangingPunct="1"/>
            <a:r>
              <a:rPr lang="en-US" sz="1800" b="1">
                <a:solidFill>
                  <a:schemeClr val="tx2"/>
                </a:solidFill>
              </a:rPr>
              <a:t>Transitive Dependency</a:t>
            </a:r>
          </a:p>
        </p:txBody>
      </p:sp>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609600" indent="-609600"/>
            <a:r>
              <a:rPr lang="en-US" dirty="0" smtClean="0"/>
              <a:t>1 NF – No </a:t>
            </a:r>
            <a:r>
              <a:rPr lang="en-US" dirty="0" err="1" smtClean="0"/>
              <a:t>multivalued</a:t>
            </a:r>
            <a:r>
              <a:rPr lang="en-US" dirty="0" smtClean="0"/>
              <a:t> attributes or repeating groups or duplication of data. Rows should be uniquely identified.</a:t>
            </a:r>
          </a:p>
          <a:p>
            <a:pPr marL="609600" indent="-609600"/>
            <a:r>
              <a:rPr lang="en-US" dirty="0" smtClean="0"/>
              <a:t>2 NF – 1 NF plus no partial dependencies</a:t>
            </a:r>
          </a:p>
          <a:p>
            <a:pPr marL="609600" indent="-609600"/>
            <a:r>
              <a:rPr lang="en-US" dirty="0" smtClean="0"/>
              <a:t>3 NF – 2 NF plus no transitive dependencies</a:t>
            </a:r>
          </a:p>
          <a:p>
            <a:endParaRPr lang="en-US" dirty="0"/>
          </a:p>
        </p:txBody>
      </p:sp>
      <p:sp>
        <p:nvSpPr>
          <p:cNvPr id="2" name="Title 1"/>
          <p:cNvSpPr>
            <a:spLocks noGrp="1"/>
          </p:cNvSpPr>
          <p:nvPr>
            <p:ph type="title"/>
          </p:nvPr>
        </p:nvSpPr>
        <p:spPr/>
        <p:txBody>
          <a:bodyPr/>
          <a:lstStyle/>
          <a:p>
            <a:r>
              <a:rPr lang="en-US" dirty="0" smtClean="0"/>
              <a:t>Normal Forms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 name="Title 1"/>
          <p:cNvSpPr>
            <a:spLocks noGrp="1"/>
          </p:cNvSpPr>
          <p:nvPr>
            <p:ph type="title"/>
          </p:nvPr>
        </p:nvSpPr>
        <p:spPr/>
        <p:txBody>
          <a:bodyPr/>
          <a:lstStyle/>
          <a:p>
            <a:r>
              <a:rPr lang="en-US" dirty="0" smtClean="0"/>
              <a:t>Example Relation</a:t>
            </a:r>
            <a:endParaRPr lang="en-US" dirty="0"/>
          </a:p>
        </p:txBody>
      </p:sp>
      <p:pic>
        <p:nvPicPr>
          <p:cNvPr id="19458" name="Picture 2"/>
          <p:cNvPicPr>
            <a:picLocks noChangeAspect="1" noChangeArrowheads="1"/>
          </p:cNvPicPr>
          <p:nvPr/>
        </p:nvPicPr>
        <p:blipFill>
          <a:blip r:embed="rId2" cstate="print"/>
          <a:srcRect/>
          <a:stretch>
            <a:fillRect/>
          </a:stretch>
        </p:blipFill>
        <p:spPr bwMode="auto">
          <a:xfrm>
            <a:off x="457200" y="1371601"/>
            <a:ext cx="8229600" cy="47244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Step 1: Identify a </a:t>
            </a:r>
            <a:r>
              <a:rPr lang="en-US" b="1" dirty="0" smtClean="0"/>
              <a:t>key</a:t>
            </a:r>
            <a:r>
              <a:rPr lang="en-US" dirty="0" smtClean="0"/>
              <a:t> for the table (and underline it).</a:t>
            </a:r>
          </a:p>
          <a:p>
            <a:r>
              <a:rPr lang="en-US" dirty="0" smtClean="0"/>
              <a:t>Step 2: Remove duplicate data. (In this example, for the chosen key of Project Code, the values for Project Code, Project Title, Project Manager and Project Budget are duplicated if there are two or more employees working on the same project. </a:t>
            </a:r>
            <a:r>
              <a:rPr lang="en-US" b="1" dirty="0" smtClean="0"/>
              <a:t>Project Code</a:t>
            </a:r>
            <a:r>
              <a:rPr lang="en-US" dirty="0" smtClean="0"/>
              <a:t> chosen for the key and duplicate data, associated with each project code, is removed.</a:t>
            </a:r>
          </a:p>
          <a:p>
            <a:pPr>
              <a:buNone/>
            </a:pPr>
            <a:endParaRPr lang="en-US" dirty="0"/>
          </a:p>
        </p:txBody>
      </p:sp>
      <p:sp>
        <p:nvSpPr>
          <p:cNvPr id="2" name="Title 1"/>
          <p:cNvSpPr>
            <a:spLocks noGrp="1"/>
          </p:cNvSpPr>
          <p:nvPr>
            <p:ph type="title"/>
          </p:nvPr>
        </p:nvSpPr>
        <p:spPr/>
        <p:txBody>
          <a:bodyPr>
            <a:normAutofit fontScale="90000"/>
          </a:bodyPr>
          <a:lstStyle/>
          <a:p>
            <a:r>
              <a:rPr lang="en-US" dirty="0" smtClean="0"/>
              <a:t>Transform the above relation into 1</a:t>
            </a:r>
            <a:r>
              <a:rPr lang="en-US" baseline="30000" dirty="0" smtClean="0"/>
              <a:t>st</a:t>
            </a:r>
            <a:r>
              <a:rPr lang="en-US" dirty="0" smtClean="0"/>
              <a:t> normal form</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dirty="0" smtClean="0"/>
              <a:t>Step 3: remove repeating groups of attributes. A repeating attribute is a data field within the UNF relation that may occur with multiple values for a single value of the key. </a:t>
            </a:r>
          </a:p>
          <a:p>
            <a:r>
              <a:rPr lang="en-US" dirty="0" smtClean="0"/>
              <a:t>The process is as follows: </a:t>
            </a:r>
          </a:p>
          <a:p>
            <a:r>
              <a:rPr lang="en-US" dirty="0" smtClean="0"/>
              <a:t>Identify repeating attributes.</a:t>
            </a:r>
          </a:p>
          <a:p>
            <a:r>
              <a:rPr lang="en-US" dirty="0" smtClean="0"/>
              <a:t>Remove these repeating attributes to a new table together with a </a:t>
            </a:r>
            <a:r>
              <a:rPr lang="en-US" b="1" dirty="0" smtClean="0"/>
              <a:t>copy</a:t>
            </a:r>
            <a:r>
              <a:rPr lang="en-US" dirty="0" smtClean="0"/>
              <a:t> of the key from the UNF table.</a:t>
            </a:r>
          </a:p>
          <a:p>
            <a:r>
              <a:rPr lang="en-US" dirty="0" smtClean="0"/>
              <a:t>Assign a key to the new table (and underline it). The key from the original </a:t>
            </a:r>
            <a:r>
              <a:rPr lang="en-US" dirty="0" err="1" smtClean="0"/>
              <a:t>unnormalised</a:t>
            </a:r>
            <a:r>
              <a:rPr lang="en-US" dirty="0" smtClean="0"/>
              <a:t> table </a:t>
            </a:r>
            <a:r>
              <a:rPr lang="en-US" b="1" dirty="0" smtClean="0"/>
              <a:t>always</a:t>
            </a:r>
            <a:r>
              <a:rPr lang="en-US" dirty="0" smtClean="0"/>
              <a:t> becomes </a:t>
            </a:r>
            <a:r>
              <a:rPr lang="en-US" b="1" dirty="0" smtClean="0"/>
              <a:t>part</a:t>
            </a:r>
            <a:r>
              <a:rPr lang="en-US" dirty="0" smtClean="0"/>
              <a:t> of the key of the new table. A </a:t>
            </a:r>
            <a:r>
              <a:rPr lang="en-US" b="1" dirty="0" smtClean="0"/>
              <a:t>compound key</a:t>
            </a:r>
            <a:r>
              <a:rPr lang="en-US" dirty="0" smtClean="0"/>
              <a:t> is created. The value for this key must be unique for each entity occurrence.</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smtClean="0"/>
              <a:t>In the previous table the Employee No, Employee Name, Department No, Department Name and Hourly Rate attributes are repeating. That is, there is potential for more than one occurrence of these attributes for each project code. These are the repeating attributes and have been to a new table together with a copy of the original key (</a:t>
            </a:r>
            <a:r>
              <a:rPr lang="en-US" dirty="0" err="1" smtClean="0"/>
              <a:t>ie</a:t>
            </a:r>
            <a:r>
              <a:rPr lang="en-US" dirty="0" smtClean="0"/>
              <a:t>: Project Code).</a:t>
            </a:r>
          </a:p>
          <a:p>
            <a:r>
              <a:rPr lang="en-US" dirty="0" smtClean="0"/>
              <a:t>A key of Project Code and Employee No has been defined for this new table. This combination is unique for each row in the table.</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 name="Title 1"/>
          <p:cNvSpPr>
            <a:spLocks noGrp="1"/>
          </p:cNvSpPr>
          <p:nvPr>
            <p:ph type="title"/>
          </p:nvPr>
        </p:nvSpPr>
        <p:spPr/>
        <p:txBody>
          <a:bodyPr>
            <a:normAutofit fontScale="90000"/>
          </a:bodyPr>
          <a:lstStyle/>
          <a:p>
            <a:r>
              <a:rPr lang="en-US" b="1" dirty="0" smtClean="0"/>
              <a:t>1NF Tables</a:t>
            </a:r>
            <a:br>
              <a:rPr lang="en-US" b="1" dirty="0" smtClean="0"/>
            </a:br>
            <a:endParaRPr lang="en-US" dirty="0"/>
          </a:p>
        </p:txBody>
      </p:sp>
      <p:pic>
        <p:nvPicPr>
          <p:cNvPr id="20482" name="Picture 2"/>
          <p:cNvPicPr>
            <a:picLocks noChangeAspect="1" noChangeArrowheads="1"/>
          </p:cNvPicPr>
          <p:nvPr/>
        </p:nvPicPr>
        <p:blipFill>
          <a:blip r:embed="rId2" cstate="print"/>
          <a:srcRect/>
          <a:stretch>
            <a:fillRect/>
          </a:stretch>
        </p:blipFill>
        <p:spPr bwMode="auto">
          <a:xfrm>
            <a:off x="0" y="1066800"/>
            <a:ext cx="9143999" cy="51816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Remove any -key attributes (partial Dependencies) that only depend on part of the table key to a new table.</a:t>
            </a:r>
          </a:p>
          <a:p>
            <a:r>
              <a:rPr lang="en-US" dirty="0" smtClean="0"/>
              <a:t>Ignore tables with (a) a simple key or (b) with no non-key attributes (these go straight to 2NF with no conversion).</a:t>
            </a:r>
            <a:endParaRPr lang="en-US" dirty="0"/>
          </a:p>
        </p:txBody>
      </p:sp>
      <p:sp>
        <p:nvSpPr>
          <p:cNvPr id="2" name="Title 1"/>
          <p:cNvSpPr>
            <a:spLocks noGrp="1"/>
          </p:cNvSpPr>
          <p:nvPr>
            <p:ph type="title"/>
          </p:nvPr>
        </p:nvSpPr>
        <p:spPr/>
        <p:txBody>
          <a:bodyPr>
            <a:normAutofit fontScale="90000"/>
          </a:bodyPr>
          <a:lstStyle/>
          <a:p>
            <a:r>
              <a:rPr lang="en-US" dirty="0" smtClean="0"/>
              <a:t>Transform 1NF data into second normal form (2NF)</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The process is as follows:</a:t>
            </a:r>
          </a:p>
          <a:p>
            <a:r>
              <a:rPr lang="en-US" dirty="0" smtClean="0"/>
              <a:t>Take each non-key attribute in turn and ask the question: is this attribute dependent on </a:t>
            </a:r>
            <a:r>
              <a:rPr lang="en-US" b="1" dirty="0" smtClean="0"/>
              <a:t>one part</a:t>
            </a:r>
            <a:r>
              <a:rPr lang="en-US" dirty="0" smtClean="0"/>
              <a:t> of the key?</a:t>
            </a:r>
          </a:p>
          <a:p>
            <a:r>
              <a:rPr lang="en-US" dirty="0" smtClean="0"/>
              <a:t>If yes, remove the attribute to a new table with a </a:t>
            </a:r>
            <a:r>
              <a:rPr lang="en-US" b="1" dirty="0" smtClean="0"/>
              <a:t>copy</a:t>
            </a:r>
            <a:r>
              <a:rPr lang="en-US" dirty="0" smtClean="0"/>
              <a:t> of the </a:t>
            </a:r>
            <a:r>
              <a:rPr lang="en-US" b="1" dirty="0" smtClean="0"/>
              <a:t>part</a:t>
            </a:r>
            <a:r>
              <a:rPr lang="en-US" dirty="0" smtClean="0"/>
              <a:t> of the key it is dependent upon. The key it is dependent upon becomes the key in the new table. Underline the key in this new table.</a:t>
            </a:r>
          </a:p>
          <a:p>
            <a:r>
              <a:rPr lang="en-US" dirty="0" smtClean="0"/>
              <a:t>If no, check against other part of the key and repeat above process</a:t>
            </a:r>
          </a:p>
          <a:p>
            <a:r>
              <a:rPr lang="en-US" dirty="0" smtClean="0"/>
              <a:t>If still no, </a:t>
            </a:r>
            <a:r>
              <a:rPr lang="en-US" dirty="0" err="1" smtClean="0"/>
              <a:t>ie</a:t>
            </a:r>
            <a:r>
              <a:rPr lang="en-US" dirty="0" smtClean="0"/>
              <a:t>: not dependent on either part of the key, keep attribute in current table.</a:t>
            </a:r>
          </a:p>
          <a:p>
            <a:endParaRPr lang="en-US" dirty="0"/>
          </a:p>
        </p:txBody>
      </p:sp>
      <p:sp>
        <p:nvSpPr>
          <p:cNvPr id="2" name="Title 1"/>
          <p:cNvSpPr>
            <a:spLocks noGrp="1"/>
          </p:cNvSpPr>
          <p:nvPr>
            <p:ph type="title"/>
          </p:nvPr>
        </p:nvSpPr>
        <p:spPr/>
        <p:txBody>
          <a:bodyPr/>
          <a:lstStyle/>
          <a:p>
            <a:r>
              <a:rPr lang="en-US" dirty="0" smtClean="0"/>
              <a:t>2</a:t>
            </a:r>
            <a:r>
              <a:rPr lang="en-US" baseline="30000" dirty="0" smtClean="0"/>
              <a:t>nd</a:t>
            </a:r>
            <a:r>
              <a:rPr lang="en-US" dirty="0" smtClean="0"/>
              <a:t> normal form</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Normalization is the process of organizing data in a database. </a:t>
            </a:r>
            <a:endParaRPr lang="en-US" dirty="0" smtClean="0"/>
          </a:p>
          <a:p>
            <a:pPr>
              <a:buNone/>
            </a:pPr>
            <a:endParaRPr lang="en-US" dirty="0" smtClean="0"/>
          </a:p>
          <a:p>
            <a:r>
              <a:rPr lang="en-US" dirty="0" smtClean="0"/>
              <a:t>The goal of normalization is to eliminate :</a:t>
            </a:r>
          </a:p>
          <a:p>
            <a:r>
              <a:rPr lang="en-US" dirty="0"/>
              <a:t>R</a:t>
            </a:r>
            <a:r>
              <a:rPr lang="en-US" dirty="0" smtClean="0"/>
              <a:t>edundancy  </a:t>
            </a:r>
          </a:p>
          <a:p>
            <a:r>
              <a:rPr lang="en-US" dirty="0" smtClean="0"/>
              <a:t> Anomalies</a:t>
            </a:r>
          </a:p>
          <a:p>
            <a:endParaRPr lang="en-US" dirty="0"/>
          </a:p>
        </p:txBody>
      </p:sp>
      <p:sp>
        <p:nvSpPr>
          <p:cNvPr id="2" name="Title 1"/>
          <p:cNvSpPr>
            <a:spLocks noGrp="1"/>
          </p:cNvSpPr>
          <p:nvPr>
            <p:ph type="title"/>
          </p:nvPr>
        </p:nvSpPr>
        <p:spPr/>
        <p:txBody>
          <a:bodyPr/>
          <a:lstStyle/>
          <a:p>
            <a:r>
              <a:rPr lang="en-US" dirty="0" smtClean="0"/>
              <a:t>Normalization Basics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smtClean="0"/>
              <a:t>The first table went straight to 2NF as it has a simple key (Project Code).</a:t>
            </a:r>
          </a:p>
          <a:p>
            <a:r>
              <a:rPr lang="en-US" dirty="0" smtClean="0"/>
              <a:t>Employee name, Department No and Department Name are dependent upon Employee No only. Therefore, they were moved to a new table with Employee No being the key. </a:t>
            </a:r>
          </a:p>
          <a:p>
            <a:r>
              <a:rPr lang="en-US" dirty="0" smtClean="0"/>
              <a:t>However, Hourly Rate is dependent upon both Project Code and Employee No as an employee may have a different hourly rate depending upon which project they are working on. Therefore it remained in the original table.</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2" name="Title 1"/>
          <p:cNvSpPr>
            <a:spLocks noGrp="1"/>
          </p:cNvSpPr>
          <p:nvPr>
            <p:ph type="title"/>
          </p:nvPr>
        </p:nvSpPr>
        <p:spPr/>
        <p:txBody>
          <a:bodyPr>
            <a:normAutofit fontScale="90000"/>
          </a:bodyPr>
          <a:lstStyle/>
          <a:p>
            <a:r>
              <a:rPr lang="en-US" b="1" dirty="0" smtClean="0"/>
              <a:t>2NF Tables: Partial Key Dependencies Removed</a:t>
            </a:r>
            <a:br>
              <a:rPr lang="en-US" b="1" dirty="0" smtClean="0"/>
            </a:br>
            <a:endParaRPr lang="en-US" dirty="0"/>
          </a:p>
        </p:txBody>
      </p:sp>
      <p:pic>
        <p:nvPicPr>
          <p:cNvPr id="21506" name="Picture 2"/>
          <p:cNvPicPr>
            <a:picLocks noChangeAspect="1" noChangeArrowheads="1"/>
          </p:cNvPicPr>
          <p:nvPr/>
        </p:nvPicPr>
        <p:blipFill>
          <a:blip r:embed="rId2" cstate="print"/>
          <a:srcRect/>
          <a:stretch>
            <a:fillRect/>
          </a:stretch>
        </p:blipFill>
        <p:spPr bwMode="auto">
          <a:xfrm>
            <a:off x="228600" y="1295401"/>
            <a:ext cx="8610600" cy="5105400"/>
          </a:xfrm>
          <a:prstGeom prst="rect">
            <a:avLst/>
          </a:prstGeom>
          <a:noFill/>
          <a:ln w="9525">
            <a:noFill/>
            <a:miter lim="800000"/>
            <a:headEnd/>
            <a:tailEnd/>
          </a:ln>
          <a:effectLst/>
        </p:spPr>
      </p:pic>
      <p:cxnSp>
        <p:nvCxnSpPr>
          <p:cNvPr id="8" name="Straight Connector 7"/>
          <p:cNvCxnSpPr/>
          <p:nvPr/>
        </p:nvCxnSpPr>
        <p:spPr>
          <a:xfrm>
            <a:off x="3352800" y="3352800"/>
            <a:ext cx="9144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Remove transitive dependencies.</a:t>
            </a:r>
          </a:p>
          <a:p>
            <a:r>
              <a:rPr lang="en-US" dirty="0" smtClean="0"/>
              <a:t>Ignore tables with zero or only one non-key attribute (these go straight to 3NF with no conversion).</a:t>
            </a:r>
            <a:endParaRPr lang="en-US" dirty="0"/>
          </a:p>
        </p:txBody>
      </p:sp>
      <p:sp>
        <p:nvSpPr>
          <p:cNvPr id="2" name="Title 1"/>
          <p:cNvSpPr>
            <a:spLocks noGrp="1"/>
          </p:cNvSpPr>
          <p:nvPr>
            <p:ph type="title"/>
          </p:nvPr>
        </p:nvSpPr>
        <p:spPr/>
        <p:txBody>
          <a:bodyPr>
            <a:normAutofit fontScale="90000"/>
          </a:bodyPr>
          <a:lstStyle/>
          <a:p>
            <a:r>
              <a:rPr lang="en-US" dirty="0" smtClean="0"/>
              <a:t>Transform second normal form (2NF) into third normal form (3NF).</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The process is as follows: If a non-key attribute is more dependent on another non-key attribute than the table key:</a:t>
            </a:r>
          </a:p>
          <a:p>
            <a:r>
              <a:rPr lang="en-US" dirty="0" smtClean="0"/>
              <a:t>Move the </a:t>
            </a:r>
            <a:r>
              <a:rPr lang="en-US" b="1" dirty="0" smtClean="0"/>
              <a:t>dependent</a:t>
            </a:r>
            <a:r>
              <a:rPr lang="en-US" dirty="0" smtClean="0"/>
              <a:t> attribute, together with a </a:t>
            </a:r>
            <a:r>
              <a:rPr lang="en-US" b="1" dirty="0" smtClean="0"/>
              <a:t>copy</a:t>
            </a:r>
            <a:r>
              <a:rPr lang="en-US" dirty="0" smtClean="0"/>
              <a:t> of the non-key attribute upon which it is dependent, to a new table.</a:t>
            </a:r>
          </a:p>
          <a:p>
            <a:r>
              <a:rPr lang="en-US" dirty="0" smtClean="0"/>
              <a:t>Make the non-key attribute, upon which it is dependent, the key in the new table. Underline the key in this new table.</a:t>
            </a:r>
          </a:p>
          <a:p>
            <a:r>
              <a:rPr lang="en-US" b="1" dirty="0" smtClean="0"/>
              <a:t>Leave</a:t>
            </a:r>
            <a:r>
              <a:rPr lang="en-US" dirty="0" smtClean="0"/>
              <a:t> the non-key attribute, upon which it is dependent, in the original table and mark it a </a:t>
            </a:r>
            <a:r>
              <a:rPr lang="en-US" b="1" dirty="0" smtClean="0"/>
              <a:t>foreign key</a:t>
            </a:r>
            <a:r>
              <a:rPr lang="en-US" dirty="0" smtClean="0"/>
              <a:t> (*).</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project team table went straight from 2NF to 3NF as it only has one non-key attribute.</a:t>
            </a:r>
          </a:p>
          <a:p>
            <a:r>
              <a:rPr lang="en-US" dirty="0" smtClean="0"/>
              <a:t>Department Name is more dependent upon Department No than Employee No and therefore was moved to a new table. Department No is the key in this new table and a foreign key in the Employee table.</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 name="Title 1"/>
          <p:cNvSpPr>
            <a:spLocks noGrp="1"/>
          </p:cNvSpPr>
          <p:nvPr>
            <p:ph type="title"/>
          </p:nvPr>
        </p:nvSpPr>
        <p:spPr/>
        <p:txBody>
          <a:bodyPr>
            <a:normAutofit fontScale="90000"/>
          </a:bodyPr>
          <a:lstStyle/>
          <a:p>
            <a:r>
              <a:rPr lang="en-US" b="1" dirty="0" smtClean="0"/>
              <a:t>3NF Tables: Non-Key Dependencies Removed</a:t>
            </a:r>
            <a:br>
              <a:rPr lang="en-US" b="1" dirty="0" smtClean="0"/>
            </a:br>
            <a:endParaRPr lang="en-US" dirty="0"/>
          </a:p>
        </p:txBody>
      </p:sp>
      <p:pic>
        <p:nvPicPr>
          <p:cNvPr id="22530" name="Picture 2"/>
          <p:cNvPicPr>
            <a:picLocks noChangeAspect="1" noChangeArrowheads="1"/>
          </p:cNvPicPr>
          <p:nvPr/>
        </p:nvPicPr>
        <p:blipFill>
          <a:blip r:embed="rId2" cstate="print"/>
          <a:srcRect/>
          <a:stretch>
            <a:fillRect/>
          </a:stretch>
        </p:blipFill>
        <p:spPr bwMode="auto">
          <a:xfrm>
            <a:off x="152400" y="1295401"/>
            <a:ext cx="6934200" cy="2819399"/>
          </a:xfrm>
          <a:prstGeom prst="rect">
            <a:avLst/>
          </a:prstGeom>
          <a:noFill/>
          <a:ln w="9525">
            <a:noFill/>
            <a:miter lim="800000"/>
            <a:headEnd/>
            <a:tailEnd/>
          </a:ln>
          <a:effectLst/>
        </p:spPr>
      </p:pic>
      <p:pic>
        <p:nvPicPr>
          <p:cNvPr id="22531" name="Picture 3"/>
          <p:cNvPicPr>
            <a:picLocks noChangeAspect="1" noChangeArrowheads="1"/>
          </p:cNvPicPr>
          <p:nvPr/>
        </p:nvPicPr>
        <p:blipFill>
          <a:blip r:embed="rId3" cstate="print"/>
          <a:srcRect/>
          <a:stretch>
            <a:fillRect/>
          </a:stretch>
        </p:blipFill>
        <p:spPr bwMode="auto">
          <a:xfrm>
            <a:off x="4295775" y="2895600"/>
            <a:ext cx="4848225" cy="3495675"/>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t>The following normal forms were discussed in this section: </a:t>
            </a:r>
          </a:p>
          <a:p>
            <a:r>
              <a:rPr lang="en-US" b="1" dirty="0" smtClean="0"/>
              <a:t>First normal form:</a:t>
            </a:r>
            <a:r>
              <a:rPr lang="en-US" dirty="0" smtClean="0"/>
              <a:t> A table is in the first normal form if it contains no repeating columns. </a:t>
            </a:r>
          </a:p>
          <a:p>
            <a:r>
              <a:rPr lang="en-US" b="1" dirty="0" smtClean="0"/>
              <a:t>Second normal form:</a:t>
            </a:r>
            <a:r>
              <a:rPr lang="en-US" dirty="0" smtClean="0"/>
              <a:t> A table is in the second normal form if it is in the first normal form and contains only columns that are dependent on the whole (primary) key. </a:t>
            </a:r>
          </a:p>
          <a:p>
            <a:r>
              <a:rPr lang="en-US" b="1" dirty="0" smtClean="0"/>
              <a:t>Third normal form:</a:t>
            </a:r>
            <a:r>
              <a:rPr lang="en-US" dirty="0" smtClean="0"/>
              <a:t> A table is in the third normal form if it is in the second normal form and all the non-key columns are dependent only on the primary key. If the value of a non-key column is dependent on the value of another non-key column we have a situation known as transitive dependency. This can be resolved by removing the columns dependent on non-key items to another table. </a:t>
            </a:r>
          </a:p>
          <a:p>
            <a:endParaRPr lang="en-US" dirty="0"/>
          </a:p>
        </p:txBody>
      </p:sp>
      <p:sp>
        <p:nvSpPr>
          <p:cNvPr id="2" name="Title 1"/>
          <p:cNvSpPr>
            <a:spLocks noGrp="1"/>
          </p:cNvSpPr>
          <p:nvPr>
            <p:ph type="title"/>
          </p:nvPr>
        </p:nvSpPr>
        <p:spPr/>
        <p:txBody>
          <a:bodyPr>
            <a:normAutofit fontScale="90000"/>
          </a:bodyPr>
          <a:lstStyle/>
          <a:p>
            <a:r>
              <a:rPr lang="en-US" b="1" dirty="0" smtClean="0"/>
              <a:t>Summary of Normalization Rules</a:t>
            </a:r>
            <a:br>
              <a:rPr lang="en-US" b="1" dirty="0" smtClean="0"/>
            </a:b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b="1" dirty="0" smtClean="0">
                <a:solidFill>
                  <a:srgbClr val="000000"/>
                </a:solidFill>
                <a:cs typeface="Times New Roman" pitchFamily="18" charset="0"/>
              </a:rPr>
              <a:t>Recommended Readings:</a:t>
            </a:r>
          </a:p>
          <a:p>
            <a:pPr>
              <a:buNone/>
            </a:pPr>
            <a:endParaRPr lang="en-US" dirty="0">
              <a:cs typeface="Times New Roman" pitchFamily="18" charset="0"/>
            </a:endParaRPr>
          </a:p>
          <a:p>
            <a:r>
              <a:rPr lang="en-US" dirty="0" smtClean="0">
                <a:cs typeface="Times New Roman" pitchFamily="18" charset="0"/>
              </a:rPr>
              <a:t>Chapter </a:t>
            </a:r>
            <a:r>
              <a:rPr lang="en-US" dirty="0" smtClean="0">
                <a:cs typeface="Times New Roman" pitchFamily="18" charset="0"/>
              </a:rPr>
              <a:t>19 </a:t>
            </a:r>
            <a:r>
              <a:rPr lang="en-US" dirty="0" smtClean="0">
                <a:cs typeface="Times New Roman" pitchFamily="18" charset="0"/>
              </a:rPr>
              <a:t>of  </a:t>
            </a:r>
            <a:r>
              <a:rPr lang="en-US" dirty="0" smtClean="0"/>
              <a:t>. </a:t>
            </a:r>
            <a:r>
              <a:rPr lang="en-US" dirty="0" err="1" smtClean="0"/>
              <a:t>Ramakrishnan</a:t>
            </a:r>
            <a:r>
              <a:rPr lang="en-US" dirty="0" smtClean="0"/>
              <a:t>, </a:t>
            </a:r>
            <a:r>
              <a:rPr lang="en-US" dirty="0" err="1" smtClean="0"/>
              <a:t>Raghu</a:t>
            </a:r>
            <a:r>
              <a:rPr lang="en-US" dirty="0" smtClean="0"/>
              <a:t>, and Johannes </a:t>
            </a:r>
            <a:r>
              <a:rPr lang="en-US" dirty="0" err="1" smtClean="0"/>
              <a:t>Gehrke</a:t>
            </a:r>
            <a:r>
              <a:rPr lang="en-US" dirty="0" smtClean="0"/>
              <a:t>. </a:t>
            </a:r>
            <a:r>
              <a:rPr lang="en-US" i="1" dirty="0" smtClean="0"/>
              <a:t>Database Management Systems</a:t>
            </a:r>
            <a:r>
              <a:rPr lang="en-US" dirty="0" smtClean="0"/>
              <a:t>. 3rd ed. McGraw-Hill, 2002. ISBN: 9780072465631.</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a:bodyPr>
          <a:lstStyle/>
          <a:p>
            <a:r>
              <a:rPr lang="en-US" sz="2000" dirty="0" smtClean="0"/>
              <a:t>Duplication of data i.e. existence of same information in more than one place in a relation.</a:t>
            </a:r>
          </a:p>
          <a:p>
            <a:r>
              <a:rPr lang="en-US" sz="2000" dirty="0" smtClean="0"/>
              <a:t>For Example: consider the following relation.</a:t>
            </a:r>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r>
              <a:rPr lang="en-US" sz="2000" dirty="0"/>
              <a:t>In </a:t>
            </a:r>
            <a:r>
              <a:rPr lang="en-US" sz="2000" dirty="0" smtClean="0"/>
              <a:t>above </a:t>
            </a:r>
            <a:r>
              <a:rPr lang="en-US" sz="2000" dirty="0"/>
              <a:t>relation we have faculty member information ( address, </a:t>
            </a:r>
            <a:r>
              <a:rPr lang="en-US" sz="2000" dirty="0" smtClean="0"/>
              <a:t>hire date) </a:t>
            </a:r>
            <a:r>
              <a:rPr lang="en-US" sz="2000" dirty="0"/>
              <a:t>repeated for each course the faculty member assigned. So we have redundant faculty </a:t>
            </a:r>
            <a:r>
              <a:rPr lang="en-US" sz="2000" dirty="0" smtClean="0"/>
              <a:t>information.</a:t>
            </a:r>
          </a:p>
          <a:p>
            <a:r>
              <a:rPr lang="en-US" sz="2000" dirty="0" smtClean="0"/>
              <a:t>This redundant information can cause following anomalies.</a:t>
            </a:r>
          </a:p>
        </p:txBody>
      </p:sp>
      <p:sp>
        <p:nvSpPr>
          <p:cNvPr id="2" name="Title 1"/>
          <p:cNvSpPr>
            <a:spLocks noGrp="1"/>
          </p:cNvSpPr>
          <p:nvPr>
            <p:ph type="title"/>
          </p:nvPr>
        </p:nvSpPr>
        <p:spPr>
          <a:xfrm>
            <a:off x="457200" y="-228600"/>
            <a:ext cx="8229600" cy="1143000"/>
          </a:xfrm>
        </p:spPr>
        <p:txBody>
          <a:bodyPr>
            <a:normAutofit/>
          </a:bodyPr>
          <a:lstStyle/>
          <a:p>
            <a:r>
              <a:rPr lang="en-US" sz="2400" b="1" dirty="0" smtClean="0"/>
              <a:t>Redundancy </a:t>
            </a:r>
            <a:endParaRPr lang="en-US" sz="2400" b="1" dirty="0"/>
          </a:p>
        </p:txBody>
      </p:sp>
      <p:graphicFrame>
        <p:nvGraphicFramePr>
          <p:cNvPr id="4" name="Table 3"/>
          <p:cNvGraphicFramePr>
            <a:graphicFrameLocks noGrp="1"/>
          </p:cNvGraphicFramePr>
          <p:nvPr/>
        </p:nvGraphicFramePr>
        <p:xfrm>
          <a:off x="1600200" y="1828800"/>
          <a:ext cx="5547360" cy="2438400"/>
        </p:xfrm>
        <a:graphic>
          <a:graphicData uri="http://schemas.openxmlformats.org/drawingml/2006/table">
            <a:tbl>
              <a:tblPr/>
              <a:tblGrid>
                <a:gridCol w="1115695"/>
                <a:gridCol w="1116330"/>
                <a:gridCol w="1108075"/>
                <a:gridCol w="1099820"/>
                <a:gridCol w="1107440"/>
              </a:tblGrid>
              <a:tr h="0">
                <a:tc>
                  <a:txBody>
                    <a:bodyPr/>
                    <a:lstStyle/>
                    <a:p>
                      <a:pPr marL="0" marR="0" algn="just">
                        <a:spcBef>
                          <a:spcPts val="0"/>
                        </a:spcBef>
                        <a:spcAft>
                          <a:spcPts val="0"/>
                        </a:spcAft>
                      </a:pPr>
                      <a:r>
                        <a:rPr lang="en-US" sz="1600" dirty="0" err="1">
                          <a:latin typeface="Times New Roman"/>
                          <a:ea typeface="Times New Roman"/>
                        </a:rPr>
                        <a:t>facultyID</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Faculty name</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Faculty address</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Hire date</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Course code</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9420">
                <a:tc>
                  <a:txBody>
                    <a:bodyPr/>
                    <a:lstStyle/>
                    <a:p>
                      <a:pPr marL="0" marR="0" algn="just">
                        <a:spcBef>
                          <a:spcPts val="0"/>
                        </a:spcBef>
                        <a:spcAft>
                          <a:spcPts val="0"/>
                        </a:spcAft>
                      </a:pPr>
                      <a:r>
                        <a:rPr lang="en-US" sz="1600" dirty="0">
                          <a:latin typeface="Times New Roman"/>
                          <a:ea typeface="Times New Roman"/>
                        </a:rPr>
                        <a:t>401</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Dr. ali</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12 walnut avenue</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12-feb-2003</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EE-103</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spcBef>
                          <a:spcPts val="0"/>
                        </a:spcBef>
                        <a:spcAft>
                          <a:spcPts val="0"/>
                        </a:spcAft>
                      </a:pPr>
                      <a:r>
                        <a:rPr lang="en-US" sz="1600">
                          <a:latin typeface="Times New Roman"/>
                          <a:ea typeface="Times New Roman"/>
                        </a:rPr>
                        <a:t>389</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dirty="0" err="1">
                          <a:latin typeface="Times New Roman"/>
                          <a:ea typeface="Times New Roman"/>
                        </a:rPr>
                        <a:t>Dr.usman</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40 church street</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16-june-2010</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CS-502</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spcBef>
                          <a:spcPts val="0"/>
                        </a:spcBef>
                        <a:spcAft>
                          <a:spcPts val="0"/>
                        </a:spcAft>
                      </a:pPr>
                      <a:r>
                        <a:rPr lang="en-US" sz="1600">
                          <a:latin typeface="Times New Roman"/>
                          <a:ea typeface="Times New Roman"/>
                        </a:rPr>
                        <a:t>389</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Dr.usman</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40 church street</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16-june-2010</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CS-302</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spcBef>
                          <a:spcPts val="0"/>
                        </a:spcBef>
                        <a:spcAft>
                          <a:spcPts val="0"/>
                        </a:spcAft>
                      </a:pPr>
                      <a:r>
                        <a:rPr lang="en-US" sz="1600">
                          <a:latin typeface="Times New Roman"/>
                          <a:ea typeface="Times New Roman"/>
                        </a:rPr>
                        <a:t>201</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Dr.abid</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34 shah avenue</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20-jan-2000</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dirty="0">
                          <a:latin typeface="Times New Roman"/>
                          <a:ea typeface="Times New Roman"/>
                        </a:rPr>
                        <a:t>EE-503</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049" name="Oval 1"/>
          <p:cNvSpPr>
            <a:spLocks noChangeArrowheads="1"/>
          </p:cNvSpPr>
          <p:nvPr/>
        </p:nvSpPr>
        <p:spPr bwMode="auto">
          <a:xfrm>
            <a:off x="3657600" y="2662237"/>
            <a:ext cx="2628900" cy="1147763"/>
          </a:xfrm>
          <a:prstGeom prst="ellipse">
            <a:avLst/>
          </a:prstGeom>
          <a:noFill/>
          <a:ln w="28575">
            <a:solidFill>
              <a:srgbClr val="FF0000"/>
            </a:solidFill>
            <a:round/>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Anomalies are inconvenient or error-prone situation arising when we process the tables. There are three types of anomalies: </a:t>
            </a:r>
          </a:p>
          <a:p>
            <a:pPr>
              <a:buNone/>
            </a:pPr>
            <a:endParaRPr lang="en-US" dirty="0" smtClean="0"/>
          </a:p>
          <a:p>
            <a:r>
              <a:rPr lang="de-DE" dirty="0" smtClean="0"/>
              <a:t>Update Anomalies</a:t>
            </a:r>
          </a:p>
          <a:p>
            <a:r>
              <a:rPr lang="de-DE" dirty="0" smtClean="0"/>
              <a:t>Delete Anomalies</a:t>
            </a:r>
          </a:p>
          <a:p>
            <a:r>
              <a:rPr lang="de-DE" dirty="0" smtClean="0"/>
              <a:t>Insert Anomalies</a:t>
            </a:r>
          </a:p>
          <a:p>
            <a:endParaRPr lang="en-US" dirty="0"/>
          </a:p>
        </p:txBody>
      </p:sp>
      <p:sp>
        <p:nvSpPr>
          <p:cNvPr id="2" name="Title 1"/>
          <p:cNvSpPr>
            <a:spLocks noGrp="1"/>
          </p:cNvSpPr>
          <p:nvPr>
            <p:ph type="title"/>
          </p:nvPr>
        </p:nvSpPr>
        <p:spPr/>
        <p:txBody>
          <a:bodyPr/>
          <a:lstStyle/>
          <a:p>
            <a:r>
              <a:rPr lang="en-US" dirty="0" smtClean="0"/>
              <a:t>Anomalies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t>An </a:t>
            </a:r>
            <a:r>
              <a:rPr lang="en-US" sz="2000" b="1" dirty="0" smtClean="0"/>
              <a:t>Update Anomaly</a:t>
            </a:r>
            <a:r>
              <a:rPr lang="en-US" sz="2000" dirty="0" smtClean="0"/>
              <a:t> exists when one or more instances of duplicated data is updated, but not all.</a:t>
            </a:r>
          </a:p>
          <a:p>
            <a:r>
              <a:rPr lang="en-US" sz="2000" dirty="0" smtClean="0"/>
              <a:t>For example, consider Dr. </a:t>
            </a:r>
            <a:r>
              <a:rPr lang="en-US" sz="2000" dirty="0" err="1" smtClean="0"/>
              <a:t>usman</a:t>
            </a:r>
            <a:r>
              <a:rPr lang="en-US" sz="2000" dirty="0" smtClean="0"/>
              <a:t> changed his address - you need to update all instances of Dr. </a:t>
            </a:r>
            <a:r>
              <a:rPr lang="en-US" sz="2000" dirty="0" err="1" smtClean="0"/>
              <a:t>usman’s's</a:t>
            </a:r>
            <a:r>
              <a:rPr lang="en-US" sz="2000" dirty="0" smtClean="0"/>
              <a:t> address.</a:t>
            </a:r>
          </a:p>
        </p:txBody>
      </p:sp>
      <p:sp>
        <p:nvSpPr>
          <p:cNvPr id="2" name="Title 1"/>
          <p:cNvSpPr>
            <a:spLocks noGrp="1"/>
          </p:cNvSpPr>
          <p:nvPr>
            <p:ph type="title"/>
          </p:nvPr>
        </p:nvSpPr>
        <p:spPr/>
        <p:txBody>
          <a:bodyPr/>
          <a:lstStyle/>
          <a:p>
            <a:r>
              <a:rPr lang="en-US" dirty="0" smtClean="0"/>
              <a:t>Update anomaly</a:t>
            </a:r>
            <a:endParaRPr lang="en-US" dirty="0"/>
          </a:p>
        </p:txBody>
      </p:sp>
      <p:graphicFrame>
        <p:nvGraphicFramePr>
          <p:cNvPr id="4" name="Table 3"/>
          <p:cNvGraphicFramePr>
            <a:graphicFrameLocks noGrp="1"/>
          </p:cNvGraphicFramePr>
          <p:nvPr/>
        </p:nvGraphicFramePr>
        <p:xfrm>
          <a:off x="1600200" y="3733800"/>
          <a:ext cx="5547360" cy="2438400"/>
        </p:xfrm>
        <a:graphic>
          <a:graphicData uri="http://schemas.openxmlformats.org/drawingml/2006/table">
            <a:tbl>
              <a:tblPr/>
              <a:tblGrid>
                <a:gridCol w="1115695"/>
                <a:gridCol w="1116330"/>
                <a:gridCol w="1108075"/>
                <a:gridCol w="1099820"/>
                <a:gridCol w="1107440"/>
              </a:tblGrid>
              <a:tr h="0">
                <a:tc>
                  <a:txBody>
                    <a:bodyPr/>
                    <a:lstStyle/>
                    <a:p>
                      <a:pPr marL="0" marR="0" algn="just">
                        <a:spcBef>
                          <a:spcPts val="0"/>
                        </a:spcBef>
                        <a:spcAft>
                          <a:spcPts val="0"/>
                        </a:spcAft>
                      </a:pPr>
                      <a:r>
                        <a:rPr lang="en-US" sz="1600" dirty="0" err="1">
                          <a:latin typeface="Times New Roman"/>
                          <a:ea typeface="Times New Roman"/>
                        </a:rPr>
                        <a:t>facultyID</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Faculty name</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Faculty address</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Hire date</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Course code</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9420">
                <a:tc>
                  <a:txBody>
                    <a:bodyPr/>
                    <a:lstStyle/>
                    <a:p>
                      <a:pPr marL="0" marR="0" algn="just">
                        <a:spcBef>
                          <a:spcPts val="0"/>
                        </a:spcBef>
                        <a:spcAft>
                          <a:spcPts val="0"/>
                        </a:spcAft>
                      </a:pPr>
                      <a:r>
                        <a:rPr lang="en-US" sz="1600" dirty="0">
                          <a:latin typeface="Times New Roman"/>
                          <a:ea typeface="Times New Roman"/>
                        </a:rPr>
                        <a:t>401</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Dr. ali</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12 walnut avenue</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12-feb-2003</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EE-103</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spcBef>
                          <a:spcPts val="0"/>
                        </a:spcBef>
                        <a:spcAft>
                          <a:spcPts val="0"/>
                        </a:spcAft>
                      </a:pPr>
                      <a:r>
                        <a:rPr lang="en-US" sz="1600">
                          <a:latin typeface="Times New Roman"/>
                          <a:ea typeface="Times New Roman"/>
                        </a:rPr>
                        <a:t>389</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dirty="0" err="1">
                          <a:latin typeface="Times New Roman"/>
                          <a:ea typeface="Times New Roman"/>
                        </a:rPr>
                        <a:t>Dr.usman</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40 church street</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16-june-2010</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CS-502</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spcBef>
                          <a:spcPts val="0"/>
                        </a:spcBef>
                        <a:spcAft>
                          <a:spcPts val="0"/>
                        </a:spcAft>
                      </a:pPr>
                      <a:r>
                        <a:rPr lang="en-US" sz="1600">
                          <a:latin typeface="Times New Roman"/>
                          <a:ea typeface="Times New Roman"/>
                        </a:rPr>
                        <a:t>389</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Dr.usman</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40 church street</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16-june-2010</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CS-302</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spcBef>
                          <a:spcPts val="0"/>
                        </a:spcBef>
                        <a:spcAft>
                          <a:spcPts val="0"/>
                        </a:spcAft>
                      </a:pPr>
                      <a:r>
                        <a:rPr lang="en-US" sz="1600" dirty="0">
                          <a:latin typeface="Times New Roman"/>
                          <a:ea typeface="Times New Roman"/>
                        </a:rPr>
                        <a:t>201</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Dr.abid</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34 shah avenue</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20-jan-2000</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dirty="0">
                          <a:latin typeface="Times New Roman"/>
                          <a:ea typeface="Times New Roman"/>
                        </a:rPr>
                        <a:t>EE-503</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t>A </a:t>
            </a:r>
            <a:r>
              <a:rPr lang="en-US" sz="2000" b="1" dirty="0" smtClean="0"/>
              <a:t>Delete Anomaly</a:t>
            </a:r>
            <a:r>
              <a:rPr lang="en-US" sz="2000" dirty="0" smtClean="0"/>
              <a:t> exists when certain attributes are lost because of the deletion of other attributes.</a:t>
            </a:r>
          </a:p>
          <a:p>
            <a:r>
              <a:rPr lang="en-US" sz="2000" dirty="0" smtClean="0"/>
              <a:t> For example, </a:t>
            </a:r>
            <a:r>
              <a:rPr lang="en-US" sz="2000" dirty="0"/>
              <a:t>if a faculty member temporarily ceases to be assigned to any course. If we delete the last records related to courses assigned to that faculty member we also lost the information about address and hire date of that faculty member. </a:t>
            </a:r>
            <a:endParaRPr lang="en-US" sz="2000" dirty="0" smtClean="0"/>
          </a:p>
        </p:txBody>
      </p:sp>
      <p:sp>
        <p:nvSpPr>
          <p:cNvPr id="2" name="Title 1"/>
          <p:cNvSpPr>
            <a:spLocks noGrp="1"/>
          </p:cNvSpPr>
          <p:nvPr>
            <p:ph type="title"/>
          </p:nvPr>
        </p:nvSpPr>
        <p:spPr/>
        <p:txBody>
          <a:bodyPr>
            <a:normAutofit fontScale="90000"/>
          </a:bodyPr>
          <a:lstStyle/>
          <a:p>
            <a:r>
              <a:rPr lang="en-US" b="1" dirty="0" smtClean="0"/>
              <a:t>Delete Anomalies</a:t>
            </a:r>
            <a:br>
              <a:rPr lang="en-US" b="1" dirty="0" smtClean="0"/>
            </a:br>
            <a:endParaRPr lang="en-US" dirty="0"/>
          </a:p>
        </p:txBody>
      </p:sp>
      <p:graphicFrame>
        <p:nvGraphicFramePr>
          <p:cNvPr id="4" name="Table 3"/>
          <p:cNvGraphicFramePr>
            <a:graphicFrameLocks noGrp="1"/>
          </p:cNvGraphicFramePr>
          <p:nvPr/>
        </p:nvGraphicFramePr>
        <p:xfrm>
          <a:off x="1600200" y="3733800"/>
          <a:ext cx="5547360" cy="2438400"/>
        </p:xfrm>
        <a:graphic>
          <a:graphicData uri="http://schemas.openxmlformats.org/drawingml/2006/table">
            <a:tbl>
              <a:tblPr/>
              <a:tblGrid>
                <a:gridCol w="1115695"/>
                <a:gridCol w="1116330"/>
                <a:gridCol w="1108075"/>
                <a:gridCol w="1099820"/>
                <a:gridCol w="1107440"/>
              </a:tblGrid>
              <a:tr h="0">
                <a:tc>
                  <a:txBody>
                    <a:bodyPr/>
                    <a:lstStyle/>
                    <a:p>
                      <a:pPr marL="0" marR="0" algn="just">
                        <a:spcBef>
                          <a:spcPts val="0"/>
                        </a:spcBef>
                        <a:spcAft>
                          <a:spcPts val="0"/>
                        </a:spcAft>
                      </a:pPr>
                      <a:r>
                        <a:rPr lang="en-US" sz="1600" dirty="0" err="1">
                          <a:latin typeface="Times New Roman"/>
                          <a:ea typeface="Times New Roman"/>
                        </a:rPr>
                        <a:t>facultyID</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Faculty name</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Faculty address</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Hire date</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Course code</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9420">
                <a:tc>
                  <a:txBody>
                    <a:bodyPr/>
                    <a:lstStyle/>
                    <a:p>
                      <a:pPr marL="0" marR="0" algn="just">
                        <a:spcBef>
                          <a:spcPts val="0"/>
                        </a:spcBef>
                        <a:spcAft>
                          <a:spcPts val="0"/>
                        </a:spcAft>
                      </a:pPr>
                      <a:r>
                        <a:rPr lang="en-US" sz="1600" dirty="0">
                          <a:latin typeface="Times New Roman"/>
                          <a:ea typeface="Times New Roman"/>
                        </a:rPr>
                        <a:t>401</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Dr. ali</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12 walnut avenue</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12-feb-2003</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EE-103</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spcBef>
                          <a:spcPts val="0"/>
                        </a:spcBef>
                        <a:spcAft>
                          <a:spcPts val="0"/>
                        </a:spcAft>
                      </a:pPr>
                      <a:r>
                        <a:rPr lang="en-US" sz="1600">
                          <a:latin typeface="Times New Roman"/>
                          <a:ea typeface="Times New Roman"/>
                        </a:rPr>
                        <a:t>389</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dirty="0" err="1">
                          <a:latin typeface="Times New Roman"/>
                          <a:ea typeface="Times New Roman"/>
                        </a:rPr>
                        <a:t>Dr.usman</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40 church street</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16-june-2010</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CS-502</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spcBef>
                          <a:spcPts val="0"/>
                        </a:spcBef>
                        <a:spcAft>
                          <a:spcPts val="0"/>
                        </a:spcAft>
                      </a:pPr>
                      <a:r>
                        <a:rPr lang="en-US" sz="1600">
                          <a:latin typeface="Times New Roman"/>
                          <a:ea typeface="Times New Roman"/>
                        </a:rPr>
                        <a:t>389</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dirty="0" err="1">
                          <a:latin typeface="Times New Roman"/>
                          <a:ea typeface="Times New Roman"/>
                        </a:rPr>
                        <a:t>Dr.usman</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40 church street</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16-june-2010</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CS-302</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spcBef>
                          <a:spcPts val="0"/>
                        </a:spcBef>
                        <a:spcAft>
                          <a:spcPts val="0"/>
                        </a:spcAft>
                      </a:pPr>
                      <a:r>
                        <a:rPr lang="en-US" sz="1600" dirty="0">
                          <a:latin typeface="Times New Roman"/>
                          <a:ea typeface="Times New Roman"/>
                        </a:rPr>
                        <a:t>201</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Dr.abid</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34 shah avenue</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20-jan-2000</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dirty="0">
                          <a:latin typeface="Times New Roman"/>
                          <a:ea typeface="Times New Roman"/>
                        </a:rPr>
                        <a:t>EE-503</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t>An </a:t>
            </a:r>
            <a:r>
              <a:rPr lang="en-US" sz="2000" b="1" dirty="0" smtClean="0"/>
              <a:t>Insert Anomaly</a:t>
            </a:r>
            <a:r>
              <a:rPr lang="en-US" sz="2000" dirty="0" smtClean="0"/>
              <a:t> occurs when certain attributes cannot be inserted into the database without the presence of other attributes. </a:t>
            </a:r>
          </a:p>
          <a:p>
            <a:r>
              <a:rPr lang="en-US" sz="2000" dirty="0" smtClean="0"/>
              <a:t>For example this is the converse of delete anomaly - we can't add a new course unless we have at least one faculty member assigned on the course.</a:t>
            </a:r>
          </a:p>
          <a:p>
            <a:endParaRPr lang="en-US" sz="2000" dirty="0"/>
          </a:p>
        </p:txBody>
      </p:sp>
      <p:sp>
        <p:nvSpPr>
          <p:cNvPr id="2" name="Title 1"/>
          <p:cNvSpPr>
            <a:spLocks noGrp="1"/>
          </p:cNvSpPr>
          <p:nvPr>
            <p:ph type="title"/>
          </p:nvPr>
        </p:nvSpPr>
        <p:spPr/>
        <p:txBody>
          <a:bodyPr>
            <a:normAutofit fontScale="90000"/>
          </a:bodyPr>
          <a:lstStyle/>
          <a:p>
            <a:r>
              <a:rPr lang="en-US" b="1" dirty="0" smtClean="0"/>
              <a:t>Insert Anomalies</a:t>
            </a:r>
            <a:br>
              <a:rPr lang="en-US" b="1" dirty="0" smtClean="0"/>
            </a:br>
            <a:endParaRPr lang="en-US" dirty="0"/>
          </a:p>
        </p:txBody>
      </p:sp>
      <p:graphicFrame>
        <p:nvGraphicFramePr>
          <p:cNvPr id="4" name="Table 3"/>
          <p:cNvGraphicFramePr>
            <a:graphicFrameLocks noGrp="1"/>
          </p:cNvGraphicFramePr>
          <p:nvPr/>
        </p:nvGraphicFramePr>
        <p:xfrm>
          <a:off x="1600200" y="3733800"/>
          <a:ext cx="5547360" cy="2438400"/>
        </p:xfrm>
        <a:graphic>
          <a:graphicData uri="http://schemas.openxmlformats.org/drawingml/2006/table">
            <a:tbl>
              <a:tblPr/>
              <a:tblGrid>
                <a:gridCol w="1115695"/>
                <a:gridCol w="1116330"/>
                <a:gridCol w="1108075"/>
                <a:gridCol w="1099820"/>
                <a:gridCol w="1107440"/>
              </a:tblGrid>
              <a:tr h="0">
                <a:tc>
                  <a:txBody>
                    <a:bodyPr/>
                    <a:lstStyle/>
                    <a:p>
                      <a:pPr marL="0" marR="0" algn="just">
                        <a:spcBef>
                          <a:spcPts val="0"/>
                        </a:spcBef>
                        <a:spcAft>
                          <a:spcPts val="0"/>
                        </a:spcAft>
                      </a:pPr>
                      <a:r>
                        <a:rPr lang="en-US" sz="1600" dirty="0" err="1">
                          <a:latin typeface="Times New Roman"/>
                          <a:ea typeface="Times New Roman"/>
                        </a:rPr>
                        <a:t>facultyID</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Faculty name</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Faculty address</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Hire date</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Course code</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9420">
                <a:tc>
                  <a:txBody>
                    <a:bodyPr/>
                    <a:lstStyle/>
                    <a:p>
                      <a:pPr marL="0" marR="0" algn="just">
                        <a:spcBef>
                          <a:spcPts val="0"/>
                        </a:spcBef>
                        <a:spcAft>
                          <a:spcPts val="0"/>
                        </a:spcAft>
                      </a:pPr>
                      <a:r>
                        <a:rPr lang="en-US" sz="1600" dirty="0">
                          <a:latin typeface="Times New Roman"/>
                          <a:ea typeface="Times New Roman"/>
                        </a:rPr>
                        <a:t>401</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Dr. ali</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12 walnut avenue</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12-feb-2003</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EE-103</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spcBef>
                          <a:spcPts val="0"/>
                        </a:spcBef>
                        <a:spcAft>
                          <a:spcPts val="0"/>
                        </a:spcAft>
                      </a:pPr>
                      <a:r>
                        <a:rPr lang="en-US" sz="1600">
                          <a:latin typeface="Times New Roman"/>
                          <a:ea typeface="Times New Roman"/>
                        </a:rPr>
                        <a:t>389</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dirty="0" err="1">
                          <a:latin typeface="Times New Roman"/>
                          <a:ea typeface="Times New Roman"/>
                        </a:rPr>
                        <a:t>Dr.usman</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40 church street</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16-june-2010</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CS-502</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spcBef>
                          <a:spcPts val="0"/>
                        </a:spcBef>
                        <a:spcAft>
                          <a:spcPts val="0"/>
                        </a:spcAft>
                      </a:pPr>
                      <a:r>
                        <a:rPr lang="en-US" sz="1600">
                          <a:latin typeface="Times New Roman"/>
                          <a:ea typeface="Times New Roman"/>
                        </a:rPr>
                        <a:t>389</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dirty="0" err="1">
                          <a:latin typeface="Times New Roman"/>
                          <a:ea typeface="Times New Roman"/>
                        </a:rPr>
                        <a:t>Dr.usman</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40 church street</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16-june-2010</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CS-302</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spcBef>
                          <a:spcPts val="0"/>
                        </a:spcBef>
                        <a:spcAft>
                          <a:spcPts val="0"/>
                        </a:spcAft>
                      </a:pPr>
                      <a:r>
                        <a:rPr lang="en-US" sz="1600" dirty="0">
                          <a:latin typeface="Times New Roman"/>
                          <a:ea typeface="Times New Roman"/>
                        </a:rPr>
                        <a:t>201</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Dr.abid</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34 shah avenue</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Times New Roman"/>
                        </a:rPr>
                        <a:t>20-jan-2000</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dirty="0">
                          <a:latin typeface="Times New Roman"/>
                          <a:ea typeface="Times New Roman"/>
                        </a:rPr>
                        <a:t>EE-503</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Functional Dependency: Given a relation </a:t>
            </a:r>
            <a:r>
              <a:rPr lang="en-US" i="1" dirty="0" smtClean="0"/>
              <a:t>R</a:t>
            </a:r>
            <a:r>
              <a:rPr lang="en-US" dirty="0" smtClean="0"/>
              <a:t>, a set of </a:t>
            </a:r>
            <a:r>
              <a:rPr lang="en-US" dirty="0" smtClean="0">
                <a:hlinkClick r:id="rId2" tooltip="Attributes"/>
              </a:rPr>
              <a:t>attributes</a:t>
            </a:r>
            <a:r>
              <a:rPr lang="en-US" dirty="0" smtClean="0"/>
              <a:t> </a:t>
            </a:r>
            <a:r>
              <a:rPr lang="en-US" i="1" dirty="0" smtClean="0"/>
              <a:t>X</a:t>
            </a:r>
            <a:r>
              <a:rPr lang="en-US" dirty="0" smtClean="0"/>
              <a:t> in </a:t>
            </a:r>
            <a:r>
              <a:rPr lang="en-US" i="1" dirty="0" smtClean="0"/>
              <a:t>R</a:t>
            </a:r>
            <a:r>
              <a:rPr lang="en-US" dirty="0" smtClean="0"/>
              <a:t> is said to </a:t>
            </a:r>
            <a:r>
              <a:rPr lang="en-US" b="1" dirty="0" smtClean="0"/>
              <a:t>functionally determine</a:t>
            </a:r>
            <a:r>
              <a:rPr lang="en-US" dirty="0" smtClean="0"/>
              <a:t> another attribute </a:t>
            </a:r>
            <a:r>
              <a:rPr lang="en-US" i="1" dirty="0" smtClean="0"/>
              <a:t>Y</a:t>
            </a:r>
            <a:r>
              <a:rPr lang="en-US" dirty="0" smtClean="0"/>
              <a:t>, also in </a:t>
            </a:r>
            <a:r>
              <a:rPr lang="en-US" i="1" dirty="0" smtClean="0"/>
              <a:t>R</a:t>
            </a:r>
            <a:r>
              <a:rPr lang="en-US" dirty="0" smtClean="0"/>
              <a:t>, (written </a:t>
            </a:r>
            <a:r>
              <a:rPr lang="en-US" i="1" dirty="0" smtClean="0"/>
              <a:t>X</a:t>
            </a:r>
            <a:r>
              <a:rPr lang="en-US" dirty="0" smtClean="0"/>
              <a:t> → </a:t>
            </a:r>
            <a:r>
              <a:rPr lang="en-US" i="1" dirty="0" smtClean="0"/>
              <a:t>Y</a:t>
            </a:r>
            <a:r>
              <a:rPr lang="en-US" dirty="0" smtClean="0"/>
              <a:t>) </a:t>
            </a:r>
            <a:r>
              <a:rPr lang="en-US" dirty="0" smtClean="0">
                <a:hlinkClick r:id="rId3" tooltip="If and only if"/>
              </a:rPr>
              <a:t>if and only if</a:t>
            </a:r>
            <a:r>
              <a:rPr lang="en-US" dirty="0" smtClean="0"/>
              <a:t> each </a:t>
            </a:r>
            <a:r>
              <a:rPr lang="en-US" i="1" dirty="0" smtClean="0"/>
              <a:t>X</a:t>
            </a:r>
            <a:r>
              <a:rPr lang="en-US" dirty="0" smtClean="0"/>
              <a:t> value is associated with at most one </a:t>
            </a:r>
            <a:r>
              <a:rPr lang="en-US" i="1" dirty="0" smtClean="0"/>
              <a:t>Y</a:t>
            </a:r>
            <a:r>
              <a:rPr lang="en-US" dirty="0" smtClean="0"/>
              <a:t> value. </a:t>
            </a:r>
          </a:p>
          <a:p>
            <a:r>
              <a:rPr lang="en-US" i="1" dirty="0" smtClean="0"/>
              <a:t>X</a:t>
            </a:r>
            <a:r>
              <a:rPr lang="en-US" dirty="0" smtClean="0"/>
              <a:t> is the </a:t>
            </a:r>
            <a:r>
              <a:rPr lang="en-US" i="1" dirty="0" smtClean="0"/>
              <a:t>determinant set</a:t>
            </a:r>
            <a:r>
              <a:rPr lang="en-US" dirty="0" smtClean="0"/>
              <a:t> and </a:t>
            </a:r>
            <a:r>
              <a:rPr lang="en-US" i="1" dirty="0" smtClean="0"/>
              <a:t>Y</a:t>
            </a:r>
            <a:r>
              <a:rPr lang="en-US" dirty="0" smtClean="0"/>
              <a:t> is the </a:t>
            </a:r>
            <a:r>
              <a:rPr lang="en-US" i="1" dirty="0" smtClean="0"/>
              <a:t>dependent attribute</a:t>
            </a:r>
            <a:r>
              <a:rPr lang="en-US" dirty="0" smtClean="0"/>
              <a:t>. Thus, given a </a:t>
            </a:r>
            <a:r>
              <a:rPr lang="en-US" dirty="0" err="1" smtClean="0">
                <a:hlinkClick r:id="rId4" tooltip="Tuple"/>
              </a:rPr>
              <a:t>tuple</a:t>
            </a:r>
            <a:r>
              <a:rPr lang="en-US" dirty="0" smtClean="0"/>
              <a:t> and the values of the attributes in </a:t>
            </a:r>
            <a:r>
              <a:rPr lang="en-US" i="1" dirty="0" smtClean="0"/>
              <a:t>X</a:t>
            </a:r>
            <a:r>
              <a:rPr lang="en-US" dirty="0" smtClean="0"/>
              <a:t>, one can determine the corresponding value of the </a:t>
            </a:r>
            <a:r>
              <a:rPr lang="en-US" i="1" dirty="0" smtClean="0"/>
              <a:t>Y</a:t>
            </a:r>
            <a:r>
              <a:rPr lang="en-US" dirty="0" smtClean="0"/>
              <a:t> attribute. </a:t>
            </a:r>
          </a:p>
          <a:p>
            <a:endParaRPr lang="en-US" dirty="0" smtClean="0"/>
          </a:p>
          <a:p>
            <a:endParaRPr lang="en-US" dirty="0"/>
          </a:p>
        </p:txBody>
      </p:sp>
      <p:sp>
        <p:nvSpPr>
          <p:cNvPr id="2" name="Title 1"/>
          <p:cNvSpPr>
            <a:spLocks noGrp="1"/>
          </p:cNvSpPr>
          <p:nvPr>
            <p:ph type="title"/>
          </p:nvPr>
        </p:nvSpPr>
        <p:spPr/>
        <p:txBody>
          <a:bodyPr/>
          <a:lstStyle/>
          <a:p>
            <a:r>
              <a:rPr lang="en-US" dirty="0" smtClean="0"/>
              <a:t>Dependencies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rrowheads="1"/>
          </p:cNvSpPr>
          <p:nvPr>
            <p:ph type="title"/>
          </p:nvPr>
        </p:nvSpPr>
        <p:spPr/>
        <p:txBody>
          <a:bodyPr/>
          <a:lstStyle/>
          <a:p>
            <a:r>
              <a:rPr lang="en-US"/>
              <a:t>Example</a:t>
            </a:r>
          </a:p>
        </p:txBody>
      </p:sp>
      <p:sp>
        <p:nvSpPr>
          <p:cNvPr id="68611" name="Rectangle 3"/>
          <p:cNvSpPr>
            <a:spLocks noGrp="1" noChangeArrowheads="1"/>
          </p:cNvSpPr>
          <p:nvPr>
            <p:ph type="body" sz="half" idx="1"/>
          </p:nvPr>
        </p:nvSpPr>
        <p:spPr>
          <a:xfrm>
            <a:off x="0" y="1600200"/>
            <a:ext cx="8763000" cy="838200"/>
          </a:xfrm>
        </p:spPr>
        <p:txBody>
          <a:bodyPr/>
          <a:lstStyle/>
          <a:p>
            <a:pPr algn="ctr">
              <a:buFont typeface="Wingdings" pitchFamily="2" charset="2"/>
              <a:buNone/>
            </a:pPr>
            <a:r>
              <a:rPr lang="en-US" sz="2800"/>
              <a:t>	Employee </a:t>
            </a:r>
          </a:p>
        </p:txBody>
      </p:sp>
      <p:graphicFrame>
        <p:nvGraphicFramePr>
          <p:cNvPr id="68670" name="Group 62"/>
          <p:cNvGraphicFramePr>
            <a:graphicFrameLocks noGrp="1"/>
          </p:cNvGraphicFramePr>
          <p:nvPr>
            <p:ph sz="half" idx="2"/>
          </p:nvPr>
        </p:nvGraphicFramePr>
        <p:xfrm>
          <a:off x="228600" y="2286000"/>
          <a:ext cx="8534400" cy="2311400"/>
        </p:xfrm>
        <a:graphic>
          <a:graphicData uri="http://schemas.openxmlformats.org/drawingml/2006/table">
            <a:tbl>
              <a:tblPr/>
              <a:tblGrid>
                <a:gridCol w="2133600"/>
                <a:gridCol w="2133600"/>
                <a:gridCol w="2133600"/>
                <a:gridCol w="2133600"/>
              </a:tblGrid>
              <a:tr h="685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sng" strike="noStrike" cap="none" normalizeH="0" baseline="0" smtClean="0">
                          <a:ln>
                            <a:noFill/>
                          </a:ln>
                          <a:solidFill>
                            <a:schemeClr val="tx1"/>
                          </a:solidFill>
                          <a:effectLst>
                            <a:outerShdw blurRad="38100" dist="38100" dir="2700000" algn="tl">
                              <a:srgbClr val="000000"/>
                            </a:outerShdw>
                          </a:effectLst>
                          <a:latin typeface="Garamond" pitchFamily="18" charset="0"/>
                        </a:rPr>
                        <a:t>SSN</a:t>
                      </a:r>
                    </a:p>
                  </a:txBody>
                  <a:tcPr horzOverflow="overflow">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Garamond" pitchFamily="18" charset="0"/>
                        </a:rPr>
                        <a:t>Name</a:t>
                      </a:r>
                    </a:p>
                  </a:txBody>
                  <a:tcPr horzOverflow="overflow">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Garamond" pitchFamily="18" charset="0"/>
                        </a:rPr>
                        <a:t>JobType</a:t>
                      </a:r>
                    </a:p>
                  </a:txBody>
                  <a:tcPr horzOverflow="overflow">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Garamond" pitchFamily="18" charset="0"/>
                        </a:rPr>
                        <a:t>DeptName</a:t>
                      </a:r>
                    </a:p>
                  </a:txBody>
                  <a:tcPr horzOverflow="overflow">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noFill/>
                  </a:tcPr>
                </a:tc>
              </a:tr>
              <a:tr h="762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Garamond" pitchFamily="18" charset="0"/>
                        </a:rPr>
                        <a:t>557-78-6587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Garamond" pitchFamily="18" charset="0"/>
                        </a:rPr>
                        <a:t>Lance 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Garamond" pitchFamily="18" charset="0"/>
                        </a:rPr>
                        <a:t>Accountant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Garamond" pitchFamily="18" charset="0"/>
                        </a:rPr>
                        <a:t>Salary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36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Garamond" pitchFamily="18" charset="0"/>
                        </a:rPr>
                        <a:t>214-45-2398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Garamond" pitchFamily="18" charset="0"/>
                        </a:rPr>
                        <a:t>Lance 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Garamond" pitchFamily="18" charset="0"/>
                        </a:rPr>
                        <a:t>Engineer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Garamond" pitchFamily="18" charset="0"/>
                        </a:rPr>
                        <a:t>Product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8667" name="Text Box 59"/>
          <p:cNvSpPr txBox="1">
            <a:spLocks noChangeArrowheads="1"/>
          </p:cNvSpPr>
          <p:nvPr/>
        </p:nvSpPr>
        <p:spPr bwMode="auto">
          <a:xfrm>
            <a:off x="990600" y="5257800"/>
            <a:ext cx="7086600" cy="1323439"/>
          </a:xfrm>
          <a:prstGeom prst="rect">
            <a:avLst/>
          </a:prstGeom>
          <a:noFill/>
          <a:ln w="9525">
            <a:noFill/>
            <a:miter lim="800000"/>
            <a:headEnd/>
            <a:tailEnd/>
          </a:ln>
          <a:effectLst/>
        </p:spPr>
        <p:txBody>
          <a:bodyPr>
            <a:spAutoFit/>
          </a:bodyPr>
          <a:lstStyle/>
          <a:p>
            <a:pPr algn="just">
              <a:spcBef>
                <a:spcPct val="50000"/>
              </a:spcBef>
            </a:pPr>
            <a:r>
              <a:rPr lang="en-US" sz="2000" dirty="0"/>
              <a:t>Note: Name is functionally dependent on SSN because an employee’s name can be uniquely determined from their SSN. Name does not determine SSN, because more than one employee can have the same name..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2031</TotalTime>
  <Words>1593</Words>
  <Application>Microsoft Office PowerPoint</Application>
  <PresentationFormat>On-screen Show (4:3)</PresentationFormat>
  <Paragraphs>207</Paragraphs>
  <Slides>27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Concourse</vt:lpstr>
      <vt:lpstr>Worksheet</vt:lpstr>
      <vt:lpstr>Normalization </vt:lpstr>
      <vt:lpstr>Normalization Basics</vt:lpstr>
      <vt:lpstr>Redundancy </vt:lpstr>
      <vt:lpstr>Anomalies </vt:lpstr>
      <vt:lpstr>Update anomaly</vt:lpstr>
      <vt:lpstr>Delete Anomalies </vt:lpstr>
      <vt:lpstr>Insert Anomalies </vt:lpstr>
      <vt:lpstr>Dependencies </vt:lpstr>
      <vt:lpstr>Example</vt:lpstr>
      <vt:lpstr>Partial Dependency</vt:lpstr>
      <vt:lpstr>Transitive Dependency</vt:lpstr>
      <vt:lpstr>Normal Forms</vt:lpstr>
      <vt:lpstr>Example Relation</vt:lpstr>
      <vt:lpstr>Transform the above relation into 1st normal form</vt:lpstr>
      <vt:lpstr>Slide 15</vt:lpstr>
      <vt:lpstr>Slide 16</vt:lpstr>
      <vt:lpstr>1NF Tables </vt:lpstr>
      <vt:lpstr>Transform 1NF data into second normal form (2NF)</vt:lpstr>
      <vt:lpstr>2nd normal form</vt:lpstr>
      <vt:lpstr>Slide 20</vt:lpstr>
      <vt:lpstr>2NF Tables: Partial Key Dependencies Removed </vt:lpstr>
      <vt:lpstr>Transform second normal form (2NF) into third normal form (3NF).</vt:lpstr>
      <vt:lpstr>Slide 23</vt:lpstr>
      <vt:lpstr>Slide 24</vt:lpstr>
      <vt:lpstr>3NF Tables: Non-Key Dependencies Removed </vt:lpstr>
      <vt:lpstr>Summary of Normalization Rules </vt:lpstr>
      <vt:lpstr>Slide 27</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Normalization </dc:title>
  <dc:creator>Ayesha</dc:creator>
  <cp:lastModifiedBy>HUMZA NASEER</cp:lastModifiedBy>
  <cp:revision>31</cp:revision>
  <dcterms:created xsi:type="dcterms:W3CDTF">2012-09-29T04:57:00Z</dcterms:created>
  <dcterms:modified xsi:type="dcterms:W3CDTF">2013-10-24T05:45:48Z</dcterms:modified>
</cp:coreProperties>
</file>