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70" r:id="rId11"/>
    <p:sldId id="265" r:id="rId12"/>
    <p:sldId id="266" r:id="rId13"/>
    <p:sldId id="267" r:id="rId14"/>
    <p:sldId id="268" r:id="rId15"/>
    <p:sldId id="269" r:id="rId16"/>
    <p:sldId id="271"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EA327B5-07D9-41B8-81A1-BCEAA1619B6C}" type="datetimeFigureOut">
              <a:rPr lang="en-US" smtClean="0"/>
              <a:pPr/>
              <a:t>12/6/2013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2C1FEE-936A-4E09-965D-068FC93B8D6F}"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EA327B5-07D9-41B8-81A1-BCEAA1619B6C}" type="datetimeFigureOut">
              <a:rPr lang="en-US" smtClean="0"/>
              <a:pPr/>
              <a:t>12/6/2013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2C1FEE-936A-4E09-965D-068FC93B8D6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EA327B5-07D9-41B8-81A1-BCEAA1619B6C}" type="datetimeFigureOut">
              <a:rPr lang="en-US" smtClean="0"/>
              <a:pPr/>
              <a:t>12/6/2013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2C1FEE-936A-4E09-965D-068FC93B8D6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EA327B5-07D9-41B8-81A1-BCEAA1619B6C}" type="datetimeFigureOut">
              <a:rPr lang="en-US" smtClean="0"/>
              <a:pPr/>
              <a:t>12/6/2013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2C1FEE-936A-4E09-965D-068FC93B8D6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EA327B5-07D9-41B8-81A1-BCEAA1619B6C}" type="datetimeFigureOut">
              <a:rPr lang="en-US" smtClean="0"/>
              <a:pPr/>
              <a:t>12/6/2013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2C1FEE-936A-4E09-965D-068FC93B8D6F}"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EA327B5-07D9-41B8-81A1-BCEAA1619B6C}" type="datetimeFigureOut">
              <a:rPr lang="en-US" smtClean="0"/>
              <a:pPr/>
              <a:t>12/6/2013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2C1FEE-936A-4E09-965D-068FC93B8D6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EA327B5-07D9-41B8-81A1-BCEAA1619B6C}" type="datetimeFigureOut">
              <a:rPr lang="en-US" smtClean="0"/>
              <a:pPr/>
              <a:t>12/6/2013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12C1FEE-936A-4E09-965D-068FC93B8D6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EA327B5-07D9-41B8-81A1-BCEAA1619B6C}" type="datetimeFigureOut">
              <a:rPr lang="en-US" smtClean="0"/>
              <a:pPr/>
              <a:t>12/6/2013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12C1FEE-936A-4E09-965D-068FC93B8D6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A327B5-07D9-41B8-81A1-BCEAA1619B6C}" type="datetimeFigureOut">
              <a:rPr lang="en-US" smtClean="0"/>
              <a:pPr/>
              <a:t>12/6/2013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12C1FEE-936A-4E09-965D-068FC93B8D6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EA327B5-07D9-41B8-81A1-BCEAA1619B6C}" type="datetimeFigureOut">
              <a:rPr lang="en-US" smtClean="0"/>
              <a:pPr/>
              <a:t>12/6/2013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2C1FEE-936A-4E09-965D-068FC93B8D6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EA327B5-07D9-41B8-81A1-BCEAA1619B6C}" type="datetimeFigureOut">
              <a:rPr lang="en-US" smtClean="0"/>
              <a:pPr/>
              <a:t>12/6/2013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2C1FEE-936A-4E09-965D-068FC93B8D6F}"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EA327B5-07D9-41B8-81A1-BCEAA1619B6C}" type="datetimeFigureOut">
              <a:rPr lang="en-US" smtClean="0"/>
              <a:pPr/>
              <a:t>12/6/2013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2C1FEE-936A-4E09-965D-068FC93B8D6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Programmable Objects</a:t>
            </a:r>
            <a:endParaRPr lang="en-US" dirty="0"/>
          </a:p>
        </p:txBody>
      </p:sp>
      <p:sp>
        <p:nvSpPr>
          <p:cNvPr id="3" name="Subtitle 2"/>
          <p:cNvSpPr>
            <a:spLocks noGrp="1"/>
          </p:cNvSpPr>
          <p:nvPr>
            <p:ph type="subTitle" idx="1"/>
          </p:nvPr>
        </p:nvSpPr>
        <p:spPr/>
        <p:txBody>
          <a:bodyPr/>
          <a:lstStyle/>
          <a:p>
            <a:r>
              <a:rPr lang="en-US" dirty="0" smtClean="0"/>
              <a:t>Part 2</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When a trigger is executed , two special tables inserted and deleted are available.</a:t>
            </a:r>
          </a:p>
          <a:p>
            <a:r>
              <a:rPr lang="en-US" dirty="0" smtClean="0"/>
              <a:t>These tables help to maintain the record of updates.</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of DDL Trigger</a:t>
            </a:r>
            <a:endParaRPr lang="en-US" dirty="0"/>
          </a:p>
        </p:txBody>
      </p:sp>
      <p:sp>
        <p:nvSpPr>
          <p:cNvPr id="3" name="Content Placeholder 2"/>
          <p:cNvSpPr>
            <a:spLocks noGrp="1"/>
          </p:cNvSpPr>
          <p:nvPr>
            <p:ph idx="1"/>
          </p:nvPr>
        </p:nvSpPr>
        <p:spPr/>
        <p:txBody>
          <a:bodyPr/>
          <a:lstStyle/>
          <a:p>
            <a:endParaRPr lang="en-US" dirty="0"/>
          </a:p>
        </p:txBody>
      </p:sp>
      <p:pic>
        <p:nvPicPr>
          <p:cNvPr id="4098" name="Picture 2"/>
          <p:cNvPicPr>
            <a:picLocks noChangeAspect="1" noChangeArrowheads="1"/>
          </p:cNvPicPr>
          <p:nvPr/>
        </p:nvPicPr>
        <p:blipFill>
          <a:blip r:embed="rId2" cstate="print"/>
          <a:srcRect/>
          <a:stretch>
            <a:fillRect/>
          </a:stretch>
        </p:blipFill>
        <p:spPr bwMode="auto">
          <a:xfrm>
            <a:off x="762000" y="1981200"/>
            <a:ext cx="7305675" cy="3657600"/>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of DML trigger</a:t>
            </a:r>
            <a:endParaRPr lang="en-US" dirty="0"/>
          </a:p>
        </p:txBody>
      </p:sp>
      <p:sp>
        <p:nvSpPr>
          <p:cNvPr id="3" name="Content Placeholder 2"/>
          <p:cNvSpPr>
            <a:spLocks noGrp="1"/>
          </p:cNvSpPr>
          <p:nvPr>
            <p:ph idx="1"/>
          </p:nvPr>
        </p:nvSpPr>
        <p:spPr/>
        <p:txBody>
          <a:bodyPr/>
          <a:lstStyle/>
          <a:p>
            <a:r>
              <a:rPr lang="en-US" dirty="0" smtClean="0"/>
              <a:t>Create a DML trigger on student table to maintain the record of updates. Maintain a separate table to record the inserted and deleted information.</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idx="1"/>
          </p:nvPr>
        </p:nvGraphicFramePr>
        <p:xfrm>
          <a:off x="457200" y="1600200"/>
          <a:ext cx="8229600" cy="1854200"/>
        </p:xfrm>
        <a:graphic>
          <a:graphicData uri="http://schemas.openxmlformats.org/drawingml/2006/table">
            <a:tbl>
              <a:tblPr firstRow="1" bandRow="1">
                <a:tableStyleId>{5C22544A-7EE6-4342-B048-85BDC9FD1C3A}</a:tableStyleId>
              </a:tblPr>
              <a:tblGrid>
                <a:gridCol w="2057400"/>
                <a:gridCol w="2057400"/>
                <a:gridCol w="2057400"/>
                <a:gridCol w="2057400"/>
              </a:tblGrid>
              <a:tr h="370840">
                <a:tc>
                  <a:txBody>
                    <a:bodyPr/>
                    <a:lstStyle/>
                    <a:p>
                      <a:r>
                        <a:rPr lang="en-US" dirty="0" err="1" smtClean="0"/>
                        <a:t>Student_id</a:t>
                      </a:r>
                      <a:endParaRPr lang="en-US" dirty="0"/>
                    </a:p>
                  </a:txBody>
                  <a:tcPr/>
                </a:tc>
                <a:tc>
                  <a:txBody>
                    <a:bodyPr/>
                    <a:lstStyle/>
                    <a:p>
                      <a:r>
                        <a:rPr lang="en-US" dirty="0" err="1" smtClean="0"/>
                        <a:t>Student_name</a:t>
                      </a:r>
                      <a:endParaRPr lang="en-US" dirty="0"/>
                    </a:p>
                  </a:txBody>
                  <a:tcPr/>
                </a:tc>
                <a:tc>
                  <a:txBody>
                    <a:bodyPr/>
                    <a:lstStyle/>
                    <a:p>
                      <a:r>
                        <a:rPr lang="en-US" dirty="0" err="1" smtClean="0"/>
                        <a:t>Student_address</a:t>
                      </a:r>
                      <a:endParaRPr lang="en-US" dirty="0"/>
                    </a:p>
                  </a:txBody>
                  <a:tcPr/>
                </a:tc>
                <a:tc>
                  <a:txBody>
                    <a:bodyPr/>
                    <a:lstStyle/>
                    <a:p>
                      <a:r>
                        <a:rPr lang="en-US" dirty="0" err="1" smtClean="0"/>
                        <a:t>Department_id</a:t>
                      </a:r>
                      <a:endParaRPr lang="en-US" dirty="0"/>
                    </a:p>
                  </a:txBody>
                  <a:tcPr/>
                </a:tc>
              </a:tr>
              <a:tr h="370840">
                <a:tc>
                  <a:txBody>
                    <a:bodyPr/>
                    <a:lstStyle/>
                    <a:p>
                      <a:r>
                        <a:rPr lang="en-US" dirty="0" smtClean="0"/>
                        <a:t>1</a:t>
                      </a:r>
                      <a:endParaRPr lang="en-US" dirty="0"/>
                    </a:p>
                  </a:txBody>
                  <a:tcPr/>
                </a:tc>
                <a:tc>
                  <a:txBody>
                    <a:bodyPr/>
                    <a:lstStyle/>
                    <a:p>
                      <a:r>
                        <a:rPr lang="en-US" dirty="0" smtClean="0"/>
                        <a:t>Ali</a:t>
                      </a:r>
                      <a:endParaRPr lang="en-US" dirty="0"/>
                    </a:p>
                  </a:txBody>
                  <a:tcPr/>
                </a:tc>
                <a:tc>
                  <a:txBody>
                    <a:bodyPr/>
                    <a:lstStyle/>
                    <a:p>
                      <a:r>
                        <a:rPr lang="en-US" dirty="0" smtClean="0"/>
                        <a:t>Abc</a:t>
                      </a:r>
                      <a:endParaRPr lang="en-US" dirty="0"/>
                    </a:p>
                  </a:txBody>
                  <a:tcPr/>
                </a:tc>
                <a:tc>
                  <a:txBody>
                    <a:bodyPr/>
                    <a:lstStyle/>
                    <a:p>
                      <a:r>
                        <a:rPr lang="en-US" dirty="0" smtClean="0"/>
                        <a:t>001</a:t>
                      </a:r>
                      <a:endParaRPr lang="en-US" dirty="0"/>
                    </a:p>
                  </a:txBody>
                  <a:tcPr/>
                </a:tc>
              </a:tr>
              <a:tr h="370840">
                <a:tc>
                  <a:txBody>
                    <a:bodyPr/>
                    <a:lstStyle/>
                    <a:p>
                      <a:r>
                        <a:rPr lang="en-US" dirty="0" smtClean="0"/>
                        <a:t>2</a:t>
                      </a:r>
                      <a:endParaRPr lang="en-US" dirty="0"/>
                    </a:p>
                  </a:txBody>
                  <a:tcPr/>
                </a:tc>
                <a:tc>
                  <a:txBody>
                    <a:bodyPr/>
                    <a:lstStyle/>
                    <a:p>
                      <a:r>
                        <a:rPr lang="en-US" dirty="0" smtClean="0"/>
                        <a:t>Omer</a:t>
                      </a:r>
                      <a:endParaRPr lang="en-US" dirty="0"/>
                    </a:p>
                  </a:txBody>
                  <a:tcPr/>
                </a:tc>
                <a:tc>
                  <a:txBody>
                    <a:bodyPr/>
                    <a:lstStyle/>
                    <a:p>
                      <a:r>
                        <a:rPr lang="en-US" dirty="0" smtClean="0"/>
                        <a:t>Def</a:t>
                      </a:r>
                      <a:endParaRPr lang="en-US" dirty="0"/>
                    </a:p>
                  </a:txBody>
                  <a:tcPr/>
                </a:tc>
                <a:tc>
                  <a:txBody>
                    <a:bodyPr/>
                    <a:lstStyle/>
                    <a:p>
                      <a:r>
                        <a:rPr lang="en-US" dirty="0" smtClean="0"/>
                        <a:t>002</a:t>
                      </a:r>
                      <a:endParaRPr lang="en-US" dirty="0"/>
                    </a:p>
                  </a:txBody>
                  <a:tcPr/>
                </a:tc>
              </a:tr>
              <a:tr h="370840">
                <a:tc>
                  <a:txBody>
                    <a:bodyPr/>
                    <a:lstStyle/>
                    <a:p>
                      <a:r>
                        <a:rPr lang="en-US" dirty="0" smtClean="0"/>
                        <a:t>3</a:t>
                      </a:r>
                      <a:endParaRPr lang="en-US" dirty="0"/>
                    </a:p>
                  </a:txBody>
                  <a:tcPr/>
                </a:tc>
                <a:tc>
                  <a:txBody>
                    <a:bodyPr/>
                    <a:lstStyle/>
                    <a:p>
                      <a:r>
                        <a:rPr lang="en-US" dirty="0" smtClean="0"/>
                        <a:t>Usman</a:t>
                      </a:r>
                      <a:endParaRPr lang="en-US" dirty="0"/>
                    </a:p>
                  </a:txBody>
                  <a:tcPr/>
                </a:tc>
                <a:tc>
                  <a:txBody>
                    <a:bodyPr/>
                    <a:lstStyle/>
                    <a:p>
                      <a:r>
                        <a:rPr lang="en-US" dirty="0" smtClean="0"/>
                        <a:t>Ghy</a:t>
                      </a:r>
                      <a:endParaRPr lang="en-US" dirty="0"/>
                    </a:p>
                  </a:txBody>
                  <a:tcPr/>
                </a:tc>
                <a:tc>
                  <a:txBody>
                    <a:bodyPr/>
                    <a:lstStyle/>
                    <a:p>
                      <a:r>
                        <a:rPr lang="en-US" dirty="0" smtClean="0"/>
                        <a:t>003</a:t>
                      </a:r>
                      <a:endParaRPr lang="en-US" dirty="0"/>
                    </a:p>
                  </a:txBody>
                  <a:tcPr/>
                </a:tc>
              </a:tr>
              <a:tr h="370840">
                <a:tc>
                  <a:txBody>
                    <a:bodyPr/>
                    <a:lstStyle/>
                    <a:p>
                      <a:r>
                        <a:rPr lang="en-US" dirty="0" smtClean="0"/>
                        <a:t>4</a:t>
                      </a:r>
                      <a:endParaRPr lang="en-US" dirty="0"/>
                    </a:p>
                  </a:txBody>
                  <a:tcPr/>
                </a:tc>
                <a:tc>
                  <a:txBody>
                    <a:bodyPr/>
                    <a:lstStyle/>
                    <a:p>
                      <a:r>
                        <a:rPr lang="en-US" dirty="0" smtClean="0"/>
                        <a:t>Humza</a:t>
                      </a:r>
                      <a:endParaRPr lang="en-US" dirty="0"/>
                    </a:p>
                  </a:txBody>
                  <a:tcPr/>
                </a:tc>
                <a:tc>
                  <a:txBody>
                    <a:bodyPr/>
                    <a:lstStyle/>
                    <a:p>
                      <a:r>
                        <a:rPr lang="en-US" dirty="0" smtClean="0"/>
                        <a:t>Hju</a:t>
                      </a:r>
                      <a:endParaRPr lang="en-US" dirty="0"/>
                    </a:p>
                  </a:txBody>
                  <a:tcPr/>
                </a:tc>
                <a:tc>
                  <a:txBody>
                    <a:bodyPr/>
                    <a:lstStyle/>
                    <a:p>
                      <a:r>
                        <a:rPr lang="en-US" dirty="0" smtClean="0"/>
                        <a:t>004</a:t>
                      </a:r>
                      <a:endParaRPr lang="en-US" dirty="0"/>
                    </a:p>
                  </a:txBody>
                  <a:tcPr/>
                </a:tc>
              </a:tr>
            </a:tbl>
          </a:graphicData>
        </a:graphic>
      </p:graphicFrame>
      <p:graphicFrame>
        <p:nvGraphicFramePr>
          <p:cNvPr id="5" name="Table 4"/>
          <p:cNvGraphicFramePr>
            <a:graphicFrameLocks noGrp="1"/>
          </p:cNvGraphicFramePr>
          <p:nvPr/>
        </p:nvGraphicFramePr>
        <p:xfrm>
          <a:off x="1295400" y="4114800"/>
          <a:ext cx="6096000" cy="1854200"/>
        </p:xfrm>
        <a:graphic>
          <a:graphicData uri="http://schemas.openxmlformats.org/drawingml/2006/table">
            <a:tbl>
              <a:tblPr firstRow="1" bandRow="1">
                <a:tableStyleId>{5C22544A-7EE6-4342-B048-85BDC9FD1C3A}</a:tableStyleId>
              </a:tblPr>
              <a:tblGrid>
                <a:gridCol w="3048000"/>
                <a:gridCol w="3048000"/>
              </a:tblGrid>
              <a:tr h="370840">
                <a:tc>
                  <a:txBody>
                    <a:bodyPr/>
                    <a:lstStyle/>
                    <a:p>
                      <a:r>
                        <a:rPr lang="en-US" dirty="0" err="1" smtClean="0"/>
                        <a:t>Deparment_id</a:t>
                      </a:r>
                      <a:endParaRPr lang="en-US" dirty="0"/>
                    </a:p>
                  </a:txBody>
                  <a:tcPr/>
                </a:tc>
                <a:tc>
                  <a:txBody>
                    <a:bodyPr/>
                    <a:lstStyle/>
                    <a:p>
                      <a:r>
                        <a:rPr lang="en-US" dirty="0" err="1" smtClean="0"/>
                        <a:t>Department_name</a:t>
                      </a:r>
                      <a:endParaRPr lang="en-US" dirty="0"/>
                    </a:p>
                  </a:txBody>
                  <a:tcPr/>
                </a:tc>
              </a:tr>
              <a:tr h="370840">
                <a:tc>
                  <a:txBody>
                    <a:bodyPr/>
                    <a:lstStyle/>
                    <a:p>
                      <a:r>
                        <a:rPr lang="en-US" dirty="0" smtClean="0"/>
                        <a:t>001</a:t>
                      </a:r>
                      <a:endParaRPr lang="en-US" dirty="0"/>
                    </a:p>
                  </a:txBody>
                  <a:tcPr/>
                </a:tc>
                <a:tc>
                  <a:txBody>
                    <a:bodyPr/>
                    <a:lstStyle/>
                    <a:p>
                      <a:r>
                        <a:rPr lang="en-US" dirty="0" smtClean="0"/>
                        <a:t>CSE</a:t>
                      </a:r>
                      <a:endParaRPr lang="en-US" dirty="0"/>
                    </a:p>
                  </a:txBody>
                  <a:tcPr/>
                </a:tc>
              </a:tr>
              <a:tr h="370840">
                <a:tc>
                  <a:txBody>
                    <a:bodyPr/>
                    <a:lstStyle/>
                    <a:p>
                      <a:r>
                        <a:rPr lang="en-US" dirty="0" smtClean="0"/>
                        <a:t>002</a:t>
                      </a:r>
                      <a:endParaRPr lang="en-US" dirty="0"/>
                    </a:p>
                  </a:txBody>
                  <a:tcPr/>
                </a:tc>
                <a:tc>
                  <a:txBody>
                    <a:bodyPr/>
                    <a:lstStyle/>
                    <a:p>
                      <a:r>
                        <a:rPr lang="en-US" dirty="0" smtClean="0"/>
                        <a:t>EE</a:t>
                      </a:r>
                      <a:endParaRPr lang="en-US" dirty="0"/>
                    </a:p>
                  </a:txBody>
                  <a:tcPr/>
                </a:tc>
              </a:tr>
              <a:tr h="370840">
                <a:tc>
                  <a:txBody>
                    <a:bodyPr/>
                    <a:lstStyle/>
                    <a:p>
                      <a:r>
                        <a:rPr lang="en-US" dirty="0" smtClean="0"/>
                        <a:t>003</a:t>
                      </a:r>
                      <a:endParaRPr lang="en-US" dirty="0"/>
                    </a:p>
                  </a:txBody>
                  <a:tcPr/>
                </a:tc>
                <a:tc>
                  <a:txBody>
                    <a:bodyPr/>
                    <a:lstStyle/>
                    <a:p>
                      <a:r>
                        <a:rPr lang="en-US" dirty="0" smtClean="0"/>
                        <a:t>Civil</a:t>
                      </a:r>
                      <a:endParaRPr lang="en-US" dirty="0"/>
                    </a:p>
                  </a:txBody>
                  <a:tcPr/>
                </a:tc>
              </a:tr>
              <a:tr h="370840">
                <a:tc>
                  <a:txBody>
                    <a:bodyPr/>
                    <a:lstStyle/>
                    <a:p>
                      <a:r>
                        <a:rPr lang="en-US" dirty="0" smtClean="0"/>
                        <a:t>004</a:t>
                      </a:r>
                      <a:endParaRPr lang="en-US" dirty="0"/>
                    </a:p>
                  </a:txBody>
                  <a:tcPr/>
                </a:tc>
                <a:tc>
                  <a:txBody>
                    <a:bodyPr/>
                    <a:lstStyle/>
                    <a:p>
                      <a:r>
                        <a:rPr lang="en-US" dirty="0" err="1" smtClean="0"/>
                        <a:t>Mech</a:t>
                      </a:r>
                      <a:endParaRPr lang="en-US" dirty="0"/>
                    </a:p>
                  </a:txBody>
                  <a:tcPr/>
                </a:tc>
              </a:tr>
            </a:tbl>
          </a:graphicData>
        </a:graphic>
      </p:graphicFrame>
      <p:sp>
        <p:nvSpPr>
          <p:cNvPr id="6" name="TextBox 5"/>
          <p:cNvSpPr txBox="1"/>
          <p:nvPr/>
        </p:nvSpPr>
        <p:spPr>
          <a:xfrm>
            <a:off x="3581400" y="3505200"/>
            <a:ext cx="1447800" cy="369332"/>
          </a:xfrm>
          <a:prstGeom prst="rect">
            <a:avLst/>
          </a:prstGeom>
          <a:noFill/>
        </p:spPr>
        <p:txBody>
          <a:bodyPr wrap="square" rtlCol="0">
            <a:spAutoFit/>
          </a:bodyPr>
          <a:lstStyle/>
          <a:p>
            <a:r>
              <a:rPr lang="en-US" dirty="0" smtClean="0"/>
              <a:t>Student </a:t>
            </a:r>
            <a:endParaRPr lang="en-US" dirty="0"/>
          </a:p>
        </p:txBody>
      </p:sp>
      <p:sp>
        <p:nvSpPr>
          <p:cNvPr id="7" name="TextBox 6"/>
          <p:cNvSpPr txBox="1"/>
          <p:nvPr/>
        </p:nvSpPr>
        <p:spPr>
          <a:xfrm>
            <a:off x="3733800" y="5943600"/>
            <a:ext cx="1905000" cy="369332"/>
          </a:xfrm>
          <a:prstGeom prst="rect">
            <a:avLst/>
          </a:prstGeom>
          <a:noFill/>
        </p:spPr>
        <p:txBody>
          <a:bodyPr wrap="square" rtlCol="0">
            <a:spAutoFit/>
          </a:bodyPr>
          <a:lstStyle/>
          <a:p>
            <a:r>
              <a:rPr lang="en-US" dirty="0" smtClean="0"/>
              <a:t>Department </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idx="1"/>
          </p:nvPr>
        </p:nvGraphicFramePr>
        <p:xfrm>
          <a:off x="0" y="1600200"/>
          <a:ext cx="8991600" cy="370840"/>
        </p:xfrm>
        <a:graphic>
          <a:graphicData uri="http://schemas.openxmlformats.org/drawingml/2006/table">
            <a:tbl>
              <a:tblPr firstRow="1" bandRow="1">
                <a:tableStyleId>{5C22544A-7EE6-4342-B048-85BDC9FD1C3A}</a:tableStyleId>
              </a:tblPr>
              <a:tblGrid>
                <a:gridCol w="1798320"/>
                <a:gridCol w="1798320"/>
                <a:gridCol w="1798320"/>
                <a:gridCol w="1798320"/>
                <a:gridCol w="1798320"/>
              </a:tblGrid>
              <a:tr h="370840">
                <a:tc>
                  <a:txBody>
                    <a:bodyPr/>
                    <a:lstStyle/>
                    <a:p>
                      <a:r>
                        <a:rPr lang="en-US" dirty="0" err="1" smtClean="0"/>
                        <a:t>Student_id</a:t>
                      </a:r>
                      <a:endParaRPr lang="en-US" dirty="0"/>
                    </a:p>
                  </a:txBody>
                  <a:tcPr/>
                </a:tc>
                <a:tc>
                  <a:txBody>
                    <a:bodyPr/>
                    <a:lstStyle/>
                    <a:p>
                      <a:r>
                        <a:rPr lang="en-US" dirty="0" err="1" smtClean="0"/>
                        <a:t>Student_name</a:t>
                      </a:r>
                      <a:endParaRPr lang="en-US" dirty="0"/>
                    </a:p>
                  </a:txBody>
                  <a:tcPr/>
                </a:tc>
                <a:tc>
                  <a:txBody>
                    <a:bodyPr/>
                    <a:lstStyle/>
                    <a:p>
                      <a:r>
                        <a:rPr lang="en-US" dirty="0" err="1" smtClean="0"/>
                        <a:t>Student_address</a:t>
                      </a:r>
                      <a:endParaRPr lang="en-US" dirty="0"/>
                    </a:p>
                  </a:txBody>
                  <a:tcPr/>
                </a:tc>
                <a:tc>
                  <a:txBody>
                    <a:bodyPr/>
                    <a:lstStyle/>
                    <a:p>
                      <a:r>
                        <a:rPr lang="en-US" dirty="0" err="1" smtClean="0"/>
                        <a:t>Before_dept</a:t>
                      </a:r>
                      <a:endParaRPr lang="en-US" dirty="0"/>
                    </a:p>
                  </a:txBody>
                  <a:tcPr/>
                </a:tc>
                <a:tc>
                  <a:txBody>
                    <a:bodyPr/>
                    <a:lstStyle/>
                    <a:p>
                      <a:r>
                        <a:rPr lang="en-US" dirty="0" err="1" smtClean="0"/>
                        <a:t>After_dept</a:t>
                      </a:r>
                      <a:endParaRPr lang="en-US" dirty="0"/>
                    </a:p>
                  </a:txBody>
                  <a:tcPr/>
                </a:tc>
              </a:tr>
            </a:tbl>
          </a:graphicData>
        </a:graphic>
      </p:graphicFrame>
      <p:sp>
        <p:nvSpPr>
          <p:cNvPr id="5" name="TextBox 4"/>
          <p:cNvSpPr txBox="1"/>
          <p:nvPr/>
        </p:nvSpPr>
        <p:spPr>
          <a:xfrm>
            <a:off x="3200400" y="2133600"/>
            <a:ext cx="2514600" cy="369332"/>
          </a:xfrm>
          <a:prstGeom prst="rect">
            <a:avLst/>
          </a:prstGeom>
          <a:noFill/>
        </p:spPr>
        <p:txBody>
          <a:bodyPr wrap="square" rtlCol="0">
            <a:spAutoFit/>
          </a:bodyPr>
          <a:lstStyle/>
          <a:p>
            <a:r>
              <a:rPr lang="en-US" dirty="0" smtClean="0"/>
              <a:t>Student-update-record</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5122" name="Picture 2"/>
          <p:cNvPicPr>
            <a:picLocks noChangeAspect="1" noChangeArrowheads="1"/>
          </p:cNvPicPr>
          <p:nvPr/>
        </p:nvPicPr>
        <p:blipFill>
          <a:blip r:embed="rId2" cstate="print"/>
          <a:srcRect/>
          <a:stretch>
            <a:fillRect/>
          </a:stretch>
        </p:blipFill>
        <p:spPr bwMode="auto">
          <a:xfrm>
            <a:off x="1447800" y="533400"/>
            <a:ext cx="6324600" cy="1828800"/>
          </a:xfrm>
          <a:prstGeom prst="rect">
            <a:avLst/>
          </a:prstGeom>
          <a:noFill/>
          <a:ln w="9525">
            <a:noFill/>
            <a:miter lim="800000"/>
            <a:headEnd/>
            <a:tailEnd/>
          </a:ln>
          <a:effectLst/>
        </p:spPr>
      </p:pic>
      <p:pic>
        <p:nvPicPr>
          <p:cNvPr id="5123" name="Picture 3"/>
          <p:cNvPicPr>
            <a:picLocks noChangeAspect="1" noChangeArrowheads="1"/>
          </p:cNvPicPr>
          <p:nvPr/>
        </p:nvPicPr>
        <p:blipFill>
          <a:blip r:embed="rId3" cstate="print"/>
          <a:srcRect/>
          <a:stretch>
            <a:fillRect/>
          </a:stretch>
        </p:blipFill>
        <p:spPr bwMode="auto">
          <a:xfrm>
            <a:off x="685800" y="2819400"/>
            <a:ext cx="8001000" cy="3048000"/>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6147" name="Picture 3"/>
          <p:cNvPicPr>
            <a:picLocks noGrp="1" noChangeAspect="1" noChangeArrowheads="1"/>
          </p:cNvPicPr>
          <p:nvPr>
            <p:ph idx="1"/>
          </p:nvPr>
        </p:nvPicPr>
        <p:blipFill>
          <a:blip r:embed="rId2" cstate="print"/>
          <a:srcRect/>
          <a:stretch>
            <a:fillRect/>
          </a:stretch>
        </p:blipFill>
        <p:spPr bwMode="auto">
          <a:xfrm>
            <a:off x="1905000" y="3429000"/>
            <a:ext cx="4724400" cy="1371600"/>
          </a:xfrm>
          <a:prstGeom prst="rect">
            <a:avLst/>
          </a:prstGeom>
          <a:noFill/>
          <a:ln w="9525">
            <a:noFill/>
            <a:miter lim="800000"/>
            <a:headEnd/>
            <a:tailEnd/>
          </a:ln>
          <a:effectLst/>
        </p:spPr>
      </p:pic>
      <p:pic>
        <p:nvPicPr>
          <p:cNvPr id="6148" name="Picture 4"/>
          <p:cNvPicPr>
            <a:picLocks noChangeAspect="1" noChangeArrowheads="1"/>
          </p:cNvPicPr>
          <p:nvPr/>
        </p:nvPicPr>
        <p:blipFill>
          <a:blip r:embed="rId3" cstate="print"/>
          <a:srcRect/>
          <a:stretch>
            <a:fillRect/>
          </a:stretch>
        </p:blipFill>
        <p:spPr bwMode="auto">
          <a:xfrm>
            <a:off x="2133600" y="5334000"/>
            <a:ext cx="4191000" cy="838200"/>
          </a:xfrm>
          <a:prstGeom prst="rect">
            <a:avLst/>
          </a:prstGeom>
          <a:noFill/>
          <a:ln w="9525">
            <a:noFill/>
            <a:miter lim="800000"/>
            <a:headEnd/>
            <a:tailEnd/>
          </a:ln>
          <a:effectLst/>
        </p:spPr>
      </p:pic>
      <p:pic>
        <p:nvPicPr>
          <p:cNvPr id="6149" name="Picture 5"/>
          <p:cNvPicPr>
            <a:picLocks noChangeAspect="1" noChangeArrowheads="1"/>
          </p:cNvPicPr>
          <p:nvPr/>
        </p:nvPicPr>
        <p:blipFill>
          <a:blip r:embed="rId4" cstate="print"/>
          <a:srcRect/>
          <a:stretch>
            <a:fillRect/>
          </a:stretch>
        </p:blipFill>
        <p:spPr bwMode="auto">
          <a:xfrm>
            <a:off x="1371600" y="1447800"/>
            <a:ext cx="6096000" cy="1524000"/>
          </a:xfrm>
          <a:prstGeom prst="rect">
            <a:avLst/>
          </a:prstGeom>
          <a:noFill/>
          <a:ln w="9525">
            <a:noFill/>
            <a:miter lim="800000"/>
            <a:headEnd/>
            <a:tailEnd/>
          </a:ln>
          <a:effectLst/>
        </p:spPr>
      </p:pic>
      <p:pic>
        <p:nvPicPr>
          <p:cNvPr id="6150" name="Picture 6"/>
          <p:cNvPicPr>
            <a:picLocks noChangeAspect="1" noChangeArrowheads="1"/>
          </p:cNvPicPr>
          <p:nvPr/>
        </p:nvPicPr>
        <p:blipFill>
          <a:blip r:embed="rId5" cstate="print"/>
          <a:srcRect/>
          <a:stretch>
            <a:fillRect/>
          </a:stretch>
        </p:blipFill>
        <p:spPr bwMode="auto">
          <a:xfrm>
            <a:off x="1066800" y="4876800"/>
            <a:ext cx="4114800" cy="457200"/>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cursors</a:t>
            </a:r>
            <a:endParaRPr lang="en-US" dirty="0"/>
          </a:p>
        </p:txBody>
      </p:sp>
      <p:sp>
        <p:nvSpPr>
          <p:cNvPr id="3" name="Content Placeholder 2"/>
          <p:cNvSpPr>
            <a:spLocks noGrp="1"/>
          </p:cNvSpPr>
          <p:nvPr>
            <p:ph idx="1"/>
          </p:nvPr>
        </p:nvSpPr>
        <p:spPr/>
        <p:txBody>
          <a:bodyPr/>
          <a:lstStyle/>
          <a:p>
            <a:r>
              <a:rPr lang="en-US" dirty="0" smtClean="0"/>
              <a:t>Cursors are used to fetch one row at a time.</a:t>
            </a:r>
          </a:p>
          <a:p>
            <a:r>
              <a:rPr lang="en-US" dirty="0" smtClean="0"/>
              <a:t>Cursors have five components:</a:t>
            </a:r>
          </a:p>
          <a:p>
            <a:r>
              <a:rPr lang="en-US" dirty="0" smtClean="0"/>
              <a:t>Declare</a:t>
            </a:r>
          </a:p>
          <a:p>
            <a:r>
              <a:rPr lang="en-US" dirty="0" smtClean="0"/>
              <a:t>Select</a:t>
            </a:r>
          </a:p>
          <a:p>
            <a:r>
              <a:rPr lang="en-US" dirty="0" smtClean="0"/>
              <a:t>Open</a:t>
            </a:r>
          </a:p>
          <a:p>
            <a:r>
              <a:rPr lang="en-US" dirty="0" smtClean="0"/>
              <a:t>Fetch</a:t>
            </a:r>
          </a:p>
          <a:p>
            <a:r>
              <a:rPr lang="en-US" dirty="0" smtClean="0"/>
              <a:t>Close</a:t>
            </a:r>
          </a:p>
          <a:p>
            <a:pPr>
              <a:buNone/>
            </a:pP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Stored procedure to update salary of all employees</a:t>
            </a:r>
            <a:endParaRPr lang="en-US" dirty="0"/>
          </a:p>
        </p:txBody>
      </p:sp>
      <p:sp>
        <p:nvSpPr>
          <p:cNvPr id="3" name="Content Placeholder 2"/>
          <p:cNvSpPr>
            <a:spLocks noGrp="1"/>
          </p:cNvSpPr>
          <p:nvPr>
            <p:ph idx="1"/>
          </p:nvPr>
        </p:nvSpPr>
        <p:spPr/>
        <p:txBody>
          <a:bodyPr/>
          <a:lstStyle/>
          <a:p>
            <a:endParaRPr lang="en-US"/>
          </a:p>
        </p:txBody>
      </p:sp>
      <p:pic>
        <p:nvPicPr>
          <p:cNvPr id="1026" name="Picture 2"/>
          <p:cNvPicPr>
            <a:picLocks noChangeAspect="1" noChangeArrowheads="1"/>
          </p:cNvPicPr>
          <p:nvPr/>
        </p:nvPicPr>
        <p:blipFill>
          <a:blip r:embed="rId2" cstate="print"/>
          <a:srcRect/>
          <a:stretch>
            <a:fillRect/>
          </a:stretch>
        </p:blipFill>
        <p:spPr bwMode="auto">
          <a:xfrm>
            <a:off x="838200" y="1905001"/>
            <a:ext cx="6857999" cy="3657600"/>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Update salary of all employees with cursors</a:t>
            </a:r>
            <a:endParaRPr lang="en-US" dirty="0"/>
          </a:p>
        </p:txBody>
      </p:sp>
      <p:sp>
        <p:nvSpPr>
          <p:cNvPr id="3" name="Content Placeholder 2"/>
          <p:cNvSpPr>
            <a:spLocks noGrp="1"/>
          </p:cNvSpPr>
          <p:nvPr>
            <p:ph idx="1"/>
          </p:nvPr>
        </p:nvSpPr>
        <p:spPr/>
        <p:txBody>
          <a:bodyPr/>
          <a:lstStyle/>
          <a:p>
            <a:endParaRPr lang="en-US" dirty="0"/>
          </a:p>
        </p:txBody>
      </p:sp>
      <p:pic>
        <p:nvPicPr>
          <p:cNvPr id="2051" name="Picture 3"/>
          <p:cNvPicPr>
            <a:picLocks noChangeAspect="1" noChangeArrowheads="1"/>
          </p:cNvPicPr>
          <p:nvPr/>
        </p:nvPicPr>
        <p:blipFill>
          <a:blip r:embed="rId2" cstate="print"/>
          <a:srcRect/>
          <a:stretch>
            <a:fillRect/>
          </a:stretch>
        </p:blipFill>
        <p:spPr bwMode="auto">
          <a:xfrm>
            <a:off x="1143000" y="1600200"/>
            <a:ext cx="6857999" cy="4419599"/>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67000"/>
            <a:ext cx="8458200" cy="1143000"/>
          </a:xfrm>
        </p:spPr>
        <p:txBody>
          <a:bodyPr>
            <a:normAutofit/>
          </a:bodyPr>
          <a:lstStyle/>
          <a:p>
            <a:r>
              <a:rPr lang="en-US" sz="3200" dirty="0" smtClean="0"/>
              <a:t>Write stored procedure to Update salary of any number of employees using cursors</a:t>
            </a:r>
            <a:endParaRPr lang="en-US" sz="32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Cursors example to enter incremental values in any column</a:t>
            </a:r>
            <a:endParaRPr lang="en-US" dirty="0"/>
          </a:p>
        </p:txBody>
      </p:sp>
      <p:sp>
        <p:nvSpPr>
          <p:cNvPr id="3" name="Content Placeholder 2"/>
          <p:cNvSpPr>
            <a:spLocks noGrp="1"/>
          </p:cNvSpPr>
          <p:nvPr>
            <p:ph idx="1"/>
          </p:nvPr>
        </p:nvSpPr>
        <p:spPr/>
        <p:txBody>
          <a:bodyPr/>
          <a:lstStyle/>
          <a:p>
            <a:endParaRPr lang="en-US"/>
          </a:p>
        </p:txBody>
      </p:sp>
      <p:pic>
        <p:nvPicPr>
          <p:cNvPr id="3074" name="Picture 2"/>
          <p:cNvPicPr>
            <a:picLocks noChangeAspect="1" noChangeArrowheads="1"/>
          </p:cNvPicPr>
          <p:nvPr/>
        </p:nvPicPr>
        <p:blipFill>
          <a:blip r:embed="rId2" cstate="print"/>
          <a:srcRect/>
          <a:stretch>
            <a:fillRect/>
          </a:stretch>
        </p:blipFill>
        <p:spPr bwMode="auto">
          <a:xfrm>
            <a:off x="1066800" y="1676400"/>
            <a:ext cx="6705600" cy="4419599"/>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Triggers </a:t>
            </a:r>
            <a:endParaRPr lang="en-US" dirty="0"/>
          </a:p>
        </p:txBody>
      </p:sp>
      <p:sp>
        <p:nvSpPr>
          <p:cNvPr id="3" name="Content Placeholder 2"/>
          <p:cNvSpPr>
            <a:spLocks noGrp="1"/>
          </p:cNvSpPr>
          <p:nvPr>
            <p:ph idx="1"/>
          </p:nvPr>
        </p:nvSpPr>
        <p:spPr/>
        <p:txBody>
          <a:bodyPr/>
          <a:lstStyle/>
          <a:p>
            <a:r>
              <a:rPr lang="en-US" dirty="0" smtClean="0"/>
              <a:t>Triggers are special type of stored procedures.</a:t>
            </a:r>
          </a:p>
          <a:p>
            <a:pPr>
              <a:buNone/>
            </a:pPr>
            <a:endParaRPr lang="en-US" dirty="0" smtClean="0"/>
          </a:p>
          <a:p>
            <a:r>
              <a:rPr lang="en-US" dirty="0" smtClean="0"/>
              <a:t>Automatically executes when DDL and DML statements associated with triggers executes.</a:t>
            </a:r>
          </a:p>
          <a:p>
            <a:endParaRPr lang="en-US" dirty="0" smtClean="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DDL Triggers</a:t>
            </a:r>
            <a:endParaRPr lang="en-US" dirty="0"/>
          </a:p>
        </p:txBody>
      </p:sp>
      <p:sp>
        <p:nvSpPr>
          <p:cNvPr id="3" name="Content Placeholder 2"/>
          <p:cNvSpPr>
            <a:spLocks noGrp="1"/>
          </p:cNvSpPr>
          <p:nvPr>
            <p:ph idx="1"/>
          </p:nvPr>
        </p:nvSpPr>
        <p:spPr/>
        <p:txBody>
          <a:bodyPr>
            <a:normAutofit fontScale="85000" lnSpcReduction="20000"/>
          </a:bodyPr>
          <a:lstStyle/>
          <a:p>
            <a:r>
              <a:rPr lang="en-US" dirty="0"/>
              <a:t>C</a:t>
            </a:r>
            <a:r>
              <a:rPr lang="en-US" dirty="0" smtClean="0"/>
              <a:t>reate</a:t>
            </a:r>
          </a:p>
          <a:p>
            <a:r>
              <a:rPr lang="en-US" dirty="0"/>
              <a:t>A</a:t>
            </a:r>
            <a:r>
              <a:rPr lang="en-US" dirty="0" smtClean="0"/>
              <a:t>lter</a:t>
            </a:r>
          </a:p>
          <a:p>
            <a:r>
              <a:rPr lang="en-US" dirty="0" smtClean="0"/>
              <a:t>Drop</a:t>
            </a:r>
          </a:p>
          <a:p>
            <a:r>
              <a:rPr lang="en-US" dirty="0" smtClean="0"/>
              <a:t>For/After </a:t>
            </a:r>
            <a:r>
              <a:rPr lang="en-US" dirty="0" smtClean="0"/>
              <a:t>(create/alter/drop)</a:t>
            </a:r>
          </a:p>
          <a:p>
            <a:r>
              <a:rPr lang="en-US" dirty="0" smtClean="0"/>
              <a:t>AFTER specifies that the DML trigger is fired only when all operations specified in the triggering SQL statement have executed successfully. All referential cascade actions and constraint checks also must succeed before this trigger fires.</a:t>
            </a:r>
          </a:p>
          <a:p>
            <a:r>
              <a:rPr lang="en-US" dirty="0" smtClean="0"/>
              <a:t>AFTER is the default when FOR is the only keyword specified. </a:t>
            </a:r>
          </a:p>
          <a:p>
            <a:endParaRPr lang="en-US" dirty="0" smtClean="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DML Trigger</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Insert</a:t>
            </a:r>
          </a:p>
          <a:p>
            <a:r>
              <a:rPr lang="en-US" dirty="0" smtClean="0"/>
              <a:t>Update</a:t>
            </a:r>
          </a:p>
          <a:p>
            <a:r>
              <a:rPr lang="en-US" dirty="0" smtClean="0"/>
              <a:t>Delete</a:t>
            </a:r>
          </a:p>
          <a:p>
            <a:r>
              <a:rPr lang="en-US" dirty="0" smtClean="0"/>
              <a:t>After  </a:t>
            </a:r>
            <a:r>
              <a:rPr lang="en-US" dirty="0" smtClean="0"/>
              <a:t>( insert, update, delete)</a:t>
            </a:r>
          </a:p>
          <a:p>
            <a:r>
              <a:rPr lang="en-US" dirty="0" smtClean="0"/>
              <a:t>Instead of ( insert, update, delete)</a:t>
            </a:r>
          </a:p>
          <a:p>
            <a:r>
              <a:rPr lang="en-US" dirty="0" smtClean="0"/>
              <a:t>Specifies that the DML trigger is executed instead of the triggering SQL statement, therefore, overriding the actions of the triggering statements. INSTEAD OF cannot be specified for DDL </a:t>
            </a:r>
            <a:r>
              <a:rPr lang="en-US" dirty="0" smtClean="0"/>
              <a:t> </a:t>
            </a:r>
            <a:r>
              <a:rPr lang="en-US" dirty="0" smtClean="0"/>
              <a:t>triggers and DML.</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1186</TotalTime>
  <Words>296</Words>
  <Application>Microsoft Office PowerPoint</Application>
  <PresentationFormat>On-screen Show (4:3)</PresentationFormat>
  <Paragraphs>75</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Programmable Objects</vt:lpstr>
      <vt:lpstr>cursors</vt:lpstr>
      <vt:lpstr>Stored procedure to update salary of all employees</vt:lpstr>
      <vt:lpstr>Update salary of all employees with cursors</vt:lpstr>
      <vt:lpstr>Write stored procedure to Update salary of any number of employees using cursors</vt:lpstr>
      <vt:lpstr>Cursors example to enter incremental values in any column</vt:lpstr>
      <vt:lpstr>Triggers </vt:lpstr>
      <vt:lpstr>DDL Triggers</vt:lpstr>
      <vt:lpstr>DML Trigger</vt:lpstr>
      <vt:lpstr>Slide 10</vt:lpstr>
      <vt:lpstr>Example of DDL Trigger</vt:lpstr>
      <vt:lpstr>Example of DML trigger</vt:lpstr>
      <vt:lpstr>Slide 13</vt:lpstr>
      <vt:lpstr>Slide 14</vt:lpstr>
      <vt:lpstr>Slide 15</vt:lpstr>
      <vt:lpstr>Slide 16</vt:lpstr>
    </vt:vector>
  </TitlesOfParts>
  <Company>Home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Programmable Objects</dc:title>
  <dc:creator>Ayesha</dc:creator>
  <cp:lastModifiedBy>HUMZA NASEER</cp:lastModifiedBy>
  <cp:revision>21</cp:revision>
  <dcterms:created xsi:type="dcterms:W3CDTF">2012-11-09T09:31:03Z</dcterms:created>
  <dcterms:modified xsi:type="dcterms:W3CDTF">2013-12-06T02:55:31Z</dcterms:modified>
</cp:coreProperties>
</file>