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5" r:id="rId26"/>
    <p:sldId id="286" r:id="rId27"/>
    <p:sldId id="284" r:id="rId28"/>
    <p:sldId id="281" r:id="rId29"/>
    <p:sldId id="287" r:id="rId30"/>
    <p:sldId id="283" r:id="rId31"/>
    <p:sldId id="282" r:id="rId32"/>
    <p:sldId id="288" r:id="rId33"/>
    <p:sldId id="290" r:id="rId34"/>
    <p:sldId id="289"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4C2F8-8A23-43DA-A538-5A3922D6EBD7}" type="datetimeFigureOut">
              <a:rPr lang="en-US" smtClean="0"/>
              <a:pPr/>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C35F4-6DE5-4493-8392-726B326A80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4C2F8-8A23-43DA-A538-5A3922D6EBD7}" type="datetimeFigureOut">
              <a:rPr lang="en-US" smtClean="0"/>
              <a:pPr/>
              <a:t>12/14/2012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C35F4-6DE5-4493-8392-726B326A80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Transactions and Locks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ROLLBACK TRANSACTION rolls back to the beginning of the transaction. </a:t>
            </a:r>
          </a:p>
          <a:p>
            <a:r>
              <a:rPr lang="en-US" dirty="0" smtClean="0"/>
              <a:t>When nesting transactions, this same statement rolls back all inner transactions to the outermost BEGIN TRANSACTION statement. </a:t>
            </a:r>
          </a:p>
          <a:p>
            <a:r>
              <a:rPr lang="en-US" dirty="0" smtClean="0"/>
              <a:t>In both cases, ROLLBACK TRANSACTION decrements the @@TRANCOUNT system function to 0.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transaction cannot be rolled back after a COMMIT TRANSACTION statement is executed, except when the COMMIT TRANSACTION is associated with a nested transaction that is contained within the transaction being rolled back.</a:t>
            </a:r>
          </a:p>
          <a:p>
            <a:r>
              <a:rPr lang="en-US" dirty="0" smtClean="0"/>
              <a:t> In this instance, the nested transaction will also be rolled back, even if you have issued a COMMIT TRANSACTION for it.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Commit Transaction</a:t>
            </a:r>
            <a:endParaRPr lang="en-US" dirty="0"/>
          </a:p>
        </p:txBody>
      </p:sp>
      <p:sp>
        <p:nvSpPr>
          <p:cNvPr id="3" name="Content Placeholder 2"/>
          <p:cNvSpPr>
            <a:spLocks noGrp="1"/>
          </p:cNvSpPr>
          <p:nvPr>
            <p:ph idx="1"/>
          </p:nvPr>
        </p:nvSpPr>
        <p:spPr/>
        <p:txBody>
          <a:bodyPr/>
          <a:lstStyle/>
          <a:p>
            <a:r>
              <a:rPr lang="en-US" dirty="0" smtClean="0"/>
              <a:t>If everything is in order with all statements within a single transaction, all changes are recorded together in the database. In SQL Server terminology, we say that these changes are committed to the database.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Concurrency</a:t>
            </a:r>
            <a:endParaRPr lang="en-US" dirty="0"/>
          </a:p>
        </p:txBody>
      </p:sp>
      <p:sp>
        <p:nvSpPr>
          <p:cNvPr id="3" name="Content Placeholder 2"/>
          <p:cNvSpPr>
            <a:spLocks noGrp="1"/>
          </p:cNvSpPr>
          <p:nvPr>
            <p:ph idx="1"/>
          </p:nvPr>
        </p:nvSpPr>
        <p:spPr/>
        <p:txBody>
          <a:bodyPr/>
          <a:lstStyle/>
          <a:p>
            <a:r>
              <a:rPr lang="en-US" dirty="0" smtClean="0"/>
              <a:t>When many people attempt to modify data in a database at the same time, a system of controls must be implemented so that modifications made by one person do not adversely affect those of another person. This is called concurrency control.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Problems</a:t>
            </a:r>
            <a:endParaRPr lang="en-US" dirty="0"/>
          </a:p>
        </p:txBody>
      </p:sp>
      <p:sp>
        <p:nvSpPr>
          <p:cNvPr id="3" name="Content Placeholder 2"/>
          <p:cNvSpPr>
            <a:spLocks noGrp="1"/>
          </p:cNvSpPr>
          <p:nvPr>
            <p:ph idx="1"/>
          </p:nvPr>
        </p:nvSpPr>
        <p:spPr/>
        <p:txBody>
          <a:bodyPr/>
          <a:lstStyle/>
          <a:p>
            <a:r>
              <a:rPr lang="en-US" dirty="0" smtClean="0"/>
              <a:t>Four major problems of concurrency:</a:t>
            </a:r>
          </a:p>
          <a:p>
            <a:r>
              <a:rPr lang="en-US" dirty="0" smtClean="0"/>
              <a:t>Dirty Reads</a:t>
            </a:r>
          </a:p>
          <a:p>
            <a:r>
              <a:rPr lang="en-US" dirty="0" smtClean="0"/>
              <a:t>Non-Repeatable Reads</a:t>
            </a:r>
          </a:p>
          <a:p>
            <a:r>
              <a:rPr lang="en-US" dirty="0" smtClean="0"/>
              <a:t>Phantoms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Dirty Reads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i="1" dirty="0" smtClean="0"/>
              <a:t>Dirty reads occur when a transaction reads a record that is part of another transaction that isn’t complete</a:t>
            </a:r>
          </a:p>
          <a:p>
            <a:r>
              <a:rPr lang="en-US" dirty="0" smtClean="0"/>
              <a:t>yet. If the first transaction completes normally, then it’s unlikely there’s a problem. But what if the transaction</a:t>
            </a:r>
          </a:p>
          <a:p>
            <a:r>
              <a:rPr lang="en-US" dirty="0" smtClean="0"/>
              <a:t>were rolled back? You would have information from a transaction that never happened from </a:t>
            </a:r>
            <a:r>
              <a:rPr lang="en-US" dirty="0" err="1" smtClean="0"/>
              <a:t>thedatabase’s</a:t>
            </a:r>
            <a:r>
              <a:rPr lang="en-US" dirty="0" smtClean="0"/>
              <a:t> perspective!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sz="2400" dirty="0" smtClean="0"/>
              <a:t>--Query1</a:t>
            </a:r>
          </a:p>
          <a:p>
            <a:r>
              <a:rPr lang="en-US" sz="2400" dirty="0" smtClean="0"/>
              <a:t>BEGIN TRAN</a:t>
            </a:r>
          </a:p>
          <a:p>
            <a:r>
              <a:rPr lang="en-US" sz="2400" dirty="0" smtClean="0"/>
              <a:t>UPDATE </a:t>
            </a:r>
            <a:r>
              <a:rPr lang="en-US" sz="2400" dirty="0" err="1" smtClean="0"/>
              <a:t>IsolationTests</a:t>
            </a:r>
            <a:r>
              <a:rPr lang="en-US" sz="2400" dirty="0" smtClean="0"/>
              <a:t> SET Col1 = 2</a:t>
            </a:r>
          </a:p>
          <a:p>
            <a:r>
              <a:rPr lang="en-US" sz="2400" dirty="0" smtClean="0"/>
              <a:t>WAITFOR DELAY '00:00:10'</a:t>
            </a:r>
          </a:p>
          <a:p>
            <a:r>
              <a:rPr lang="en-US" sz="2400" dirty="0" smtClean="0"/>
              <a:t>ROLLBACK</a:t>
            </a:r>
          </a:p>
          <a:p>
            <a:endParaRPr lang="en-US" sz="2400" dirty="0" smtClean="0"/>
          </a:p>
          <a:p>
            <a:r>
              <a:rPr lang="en-US" sz="2400" dirty="0" smtClean="0"/>
              <a:t>Query2</a:t>
            </a:r>
          </a:p>
          <a:p>
            <a:r>
              <a:rPr lang="en-US" sz="2400" dirty="0" smtClean="0"/>
              <a:t>SELECT * FROM </a:t>
            </a:r>
            <a:r>
              <a:rPr lang="en-US" sz="2400" dirty="0" err="1" smtClean="0"/>
              <a:t>IsolationTests</a:t>
            </a:r>
            <a:endParaRPr lang="en-US" sz="2400" dirty="0"/>
          </a:p>
        </p:txBody>
      </p:sp>
      <p:pic>
        <p:nvPicPr>
          <p:cNvPr id="6146" name="Picture 2"/>
          <p:cNvPicPr>
            <a:picLocks noChangeAspect="1" noChangeArrowheads="1"/>
          </p:cNvPicPr>
          <p:nvPr/>
        </p:nvPicPr>
        <p:blipFill>
          <a:blip r:embed="rId2"/>
          <a:srcRect/>
          <a:stretch>
            <a:fillRect/>
          </a:stretch>
        </p:blipFill>
        <p:spPr bwMode="auto">
          <a:xfrm>
            <a:off x="5953125" y="1676400"/>
            <a:ext cx="3038475"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Non-Repeatable Reads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non-repeatable read is caused when you read the record twice in a transaction and a separate transaction</a:t>
            </a:r>
          </a:p>
          <a:p>
            <a:r>
              <a:rPr lang="en-US" dirty="0" smtClean="0"/>
              <a:t>alters the data in the interim. For this one, let’s go back to our bank example. Remember that we don’t</a:t>
            </a:r>
          </a:p>
          <a:p>
            <a:r>
              <a:rPr lang="en-US" dirty="0" smtClean="0"/>
              <a:t>want the value of the account to go below 0 dollars: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828800" y="1028700"/>
            <a:ext cx="5562600" cy="506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Phantom </a:t>
            </a:r>
            <a:endParaRPr lang="en-US" dirty="0"/>
          </a:p>
        </p:txBody>
      </p:sp>
      <p:sp>
        <p:nvSpPr>
          <p:cNvPr id="3" name="Content Placeholder 2"/>
          <p:cNvSpPr>
            <a:spLocks noGrp="1"/>
          </p:cNvSpPr>
          <p:nvPr>
            <p:ph idx="1"/>
          </p:nvPr>
        </p:nvSpPr>
        <p:spPr/>
        <p:txBody>
          <a:bodyPr>
            <a:normAutofit fontScale="92500"/>
          </a:bodyPr>
          <a:lstStyle/>
          <a:p>
            <a:r>
              <a:rPr lang="en-US" dirty="0" smtClean="0"/>
              <a:t>Occur when one transaction accesses a range of data more than once and a second transaction inserts or deletes rows that fall within that range between the first transaction's read attempts. </a:t>
            </a:r>
          </a:p>
          <a:p>
            <a:r>
              <a:rPr lang="en-US" dirty="0" smtClean="0"/>
              <a:t>This can cause "phantom" rows to appear or disappear from the first transaction's perspective.</a:t>
            </a:r>
          </a:p>
          <a:p>
            <a:r>
              <a:rPr lang="en-US" dirty="0" smtClean="0"/>
              <a:t>In short, someone performed an INSERT statement at the very same time your UPDATE was running.</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base Transactions</a:t>
            </a:r>
            <a:endParaRPr lang="en-US" dirty="0"/>
          </a:p>
        </p:txBody>
      </p:sp>
      <p:sp>
        <p:nvSpPr>
          <p:cNvPr id="3" name="Content Placeholder 2"/>
          <p:cNvSpPr>
            <a:spLocks noGrp="1"/>
          </p:cNvSpPr>
          <p:nvPr>
            <p:ph idx="1"/>
          </p:nvPr>
        </p:nvSpPr>
        <p:spPr/>
        <p:txBody>
          <a:bodyPr/>
          <a:lstStyle/>
          <a:p>
            <a:r>
              <a:rPr lang="en-US" dirty="0" smtClean="0"/>
              <a:t>A transaction is a smallest grouping of one or more statements that should be considered to be all or nothing.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sz="2800" dirty="0" smtClean="0"/>
              <a:t>UPDATE </a:t>
            </a:r>
            <a:r>
              <a:rPr lang="en-US" sz="2800" dirty="0" err="1" smtClean="0"/>
              <a:t>HumanResources</a:t>
            </a:r>
            <a:endParaRPr lang="en-US" sz="2800" dirty="0" smtClean="0"/>
          </a:p>
          <a:p>
            <a:r>
              <a:rPr lang="en-US" sz="2800" dirty="0" smtClean="0"/>
              <a:t>SET </a:t>
            </a:r>
            <a:r>
              <a:rPr lang="en-US" sz="2800" dirty="0" err="1" smtClean="0"/>
              <a:t>HourlyRate</a:t>
            </a:r>
            <a:r>
              <a:rPr lang="en-US" sz="2800" dirty="0" smtClean="0"/>
              <a:t> = 7.50</a:t>
            </a:r>
          </a:p>
          <a:p>
            <a:r>
              <a:rPr lang="en-US" sz="2800" dirty="0" smtClean="0"/>
              <a:t>WHERE </a:t>
            </a:r>
            <a:r>
              <a:rPr lang="en-US" sz="2800" dirty="0" err="1" smtClean="0"/>
              <a:t>HourlyRate</a:t>
            </a:r>
            <a:r>
              <a:rPr lang="en-US" sz="2800" dirty="0" smtClean="0"/>
              <a:t> &lt; 7.50;</a:t>
            </a:r>
          </a:p>
          <a:p>
            <a:endParaRPr lang="en-US" sz="2800" dirty="0" smtClean="0"/>
          </a:p>
          <a:p>
            <a:endParaRPr lang="en-US" sz="2800" dirty="0" smtClean="0"/>
          </a:p>
          <a:p>
            <a:r>
              <a:rPr lang="en-US" sz="2800" dirty="0" smtClean="0"/>
              <a:t>Insert into </a:t>
            </a:r>
            <a:r>
              <a:rPr lang="en-US" sz="2800" dirty="0" err="1" smtClean="0"/>
              <a:t>HumanResources</a:t>
            </a:r>
            <a:endParaRPr lang="en-US" sz="2800" dirty="0" smtClean="0"/>
          </a:p>
          <a:p>
            <a:r>
              <a:rPr lang="en-US" sz="2800" dirty="0" smtClean="0"/>
              <a:t>Values (6.50)</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Storage Hierarchy of Database</a:t>
            </a:r>
            <a:endParaRPr lang="en-US" dirty="0"/>
          </a:p>
        </p:txBody>
      </p:sp>
      <p:sp>
        <p:nvSpPr>
          <p:cNvPr id="3" name="Content Placeholder 2"/>
          <p:cNvSpPr>
            <a:spLocks noGrp="1"/>
          </p:cNvSpPr>
          <p:nvPr>
            <p:ph idx="1"/>
          </p:nvPr>
        </p:nvSpPr>
        <p:spPr/>
        <p:txBody>
          <a:bodyPr/>
          <a:lstStyle/>
          <a:p>
            <a:r>
              <a:rPr lang="en-US" dirty="0" smtClean="0"/>
              <a:t>Highest level of storage Database 10GB</a:t>
            </a:r>
          </a:p>
          <a:p>
            <a:r>
              <a:rPr lang="en-US" dirty="0" smtClean="0"/>
              <a:t>Extent 64Kb</a:t>
            </a:r>
          </a:p>
          <a:p>
            <a:r>
              <a:rPr lang="en-US" dirty="0" smtClean="0"/>
              <a:t>Pages 8Kb</a:t>
            </a:r>
          </a:p>
          <a:p>
            <a:r>
              <a:rPr lang="en-US" dirty="0" smtClean="0"/>
              <a:t>Rows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and Isolation levels</a:t>
            </a:r>
            <a:endParaRPr lang="en-US" dirty="0"/>
          </a:p>
        </p:txBody>
      </p:sp>
      <p:sp>
        <p:nvSpPr>
          <p:cNvPr id="3" name="Content Placeholder 2"/>
          <p:cNvSpPr>
            <a:spLocks noGrp="1"/>
          </p:cNvSpPr>
          <p:nvPr>
            <p:ph idx="1"/>
          </p:nvPr>
        </p:nvSpPr>
        <p:spPr/>
        <p:txBody>
          <a:bodyPr/>
          <a:lstStyle/>
          <a:p>
            <a:r>
              <a:rPr lang="en-US" dirty="0" smtClean="0"/>
              <a:t>In order to deal with concurrency problems  in database locks and isolation levels are used.</a:t>
            </a:r>
          </a:p>
          <a:p>
            <a:r>
              <a:rPr lang="en-US" dirty="0" smtClean="0">
                <a:solidFill>
                  <a:srgbClr val="FF0000"/>
                </a:solidFill>
              </a:rPr>
              <a:t>Locks</a:t>
            </a:r>
            <a:r>
              <a:rPr lang="en-US" dirty="0" smtClean="0"/>
              <a:t> are a mechanism for preventing a process from performing an action on an object that conflicts with something already being done to that object.</a:t>
            </a:r>
          </a:p>
          <a:p>
            <a:r>
              <a:rPr lang="en-US" dirty="0" smtClean="0">
                <a:solidFill>
                  <a:srgbClr val="FF0000"/>
                </a:solidFill>
              </a:rPr>
              <a:t>Isolation levels </a:t>
            </a:r>
            <a:r>
              <a:rPr lang="en-US" dirty="0" smtClean="0"/>
              <a:t>in SQL Server control the way locking works between transactions.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sz="4400" dirty="0" smtClean="0"/>
              <a:t>                      Example </a:t>
            </a:r>
            <a:endParaRPr lang="en-US" sz="4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Locks</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Shared Locks</a:t>
            </a:r>
            <a:r>
              <a:rPr lang="en-US" dirty="0" smtClean="0"/>
              <a:t>: Used for operations that do not change or update data (read-only operations), such as a SELECT statement.</a:t>
            </a:r>
          </a:p>
          <a:p>
            <a:r>
              <a:rPr lang="en-US" dirty="0" smtClean="0">
                <a:solidFill>
                  <a:srgbClr val="FF0000"/>
                </a:solidFill>
              </a:rPr>
              <a:t>Exclusive Locks</a:t>
            </a:r>
            <a:r>
              <a:rPr lang="en-US" dirty="0" smtClean="0"/>
              <a:t>: Used for data-modification operations, such as INSERT, UPDATE, or DELETE. Ensures that multiple updates cannot be made to the same resource at the same time.</a:t>
            </a:r>
          </a:p>
          <a:p>
            <a:r>
              <a:rPr lang="en-US" dirty="0" smtClean="0">
                <a:solidFill>
                  <a:srgbClr val="FF0000"/>
                </a:solidFill>
              </a:rPr>
              <a:t>Update Locks</a:t>
            </a:r>
            <a:r>
              <a:rPr lang="en-US" dirty="0" smtClean="0"/>
              <a:t>: </a:t>
            </a:r>
            <a:r>
              <a:rPr lang="en-US" i="1" dirty="0" smtClean="0"/>
              <a:t>Update locks are something of a hybrid between shared locks and exclusive locks.</a:t>
            </a:r>
          </a:p>
          <a:p>
            <a:pPr>
              <a:buNone/>
            </a:pPr>
            <a:endParaRPr lang="en-US" i="1"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a:t>
            </a:r>
            <a:endParaRPr lang="en-US" dirty="0"/>
          </a:p>
        </p:txBody>
      </p:sp>
      <p:sp>
        <p:nvSpPr>
          <p:cNvPr id="3" name="Content Placeholder 2"/>
          <p:cNvSpPr>
            <a:spLocks noGrp="1"/>
          </p:cNvSpPr>
          <p:nvPr>
            <p:ph idx="1"/>
          </p:nvPr>
        </p:nvSpPr>
        <p:spPr/>
        <p:txBody>
          <a:bodyPr>
            <a:normAutofit/>
          </a:bodyPr>
          <a:lstStyle/>
          <a:p>
            <a:r>
              <a:rPr lang="en-US" dirty="0" smtClean="0"/>
              <a:t>SQL Server handles all locking decisions. It chooses which type of lock to use after it determines the query plan. However, the way you write a query or transaction can affect the type of lock the server chooses. You can also force the server to make certain locks more or less restrictive by changing the transaction's isolation level.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dirty="0" smtClean="0"/>
              <a:t>The following examples show what kind of page locks SQL Server uses for the respective statement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533400" y="3276600"/>
            <a:ext cx="8001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Command to check current isolation level of :</a:t>
            </a:r>
          </a:p>
          <a:p>
            <a:r>
              <a:rPr lang="en-US" dirty="0" smtClean="0">
                <a:solidFill>
                  <a:srgbClr val="FF0000"/>
                </a:solidFill>
              </a:rPr>
              <a:t>“DBCC </a:t>
            </a:r>
            <a:r>
              <a:rPr lang="en-US" dirty="0" err="1" smtClean="0">
                <a:solidFill>
                  <a:srgbClr val="FF0000"/>
                </a:solidFill>
              </a:rPr>
              <a:t>useroptions</a:t>
            </a:r>
            <a:r>
              <a:rPr lang="en-US" dirty="0" smtClean="0">
                <a:solidFill>
                  <a:srgbClr val="FF0000"/>
                </a:solidFill>
              </a:rPr>
              <a:t>”</a:t>
            </a:r>
          </a:p>
          <a:p>
            <a:r>
              <a:rPr lang="en-US" dirty="0" smtClean="0"/>
              <a:t>Command to set an isolation level:</a:t>
            </a:r>
          </a:p>
          <a:p>
            <a:r>
              <a:rPr lang="en-US" dirty="0" smtClean="0"/>
              <a:t>SET TRANSACTION ISOLATION LEVEL &lt;level&gt;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3" name="Content Placeholder 2"/>
          <p:cNvSpPr>
            <a:spLocks noGrp="1"/>
          </p:cNvSpPr>
          <p:nvPr>
            <p:ph idx="1"/>
          </p:nvPr>
        </p:nvSpPr>
        <p:spPr/>
        <p:txBody>
          <a:bodyPr>
            <a:normAutofit/>
          </a:bodyPr>
          <a:lstStyle/>
          <a:p>
            <a:pPr algn="just"/>
            <a:r>
              <a:rPr lang="en-US" sz="2800" dirty="0" smtClean="0"/>
              <a:t>READ UNCOMMITTED is the most dangerous of all isolation level choices, but also has the highest performance in terms of speed. Setting the isolation level to READ UNCOMMITTED tells SQL Server not to set any locks and not to honor any locks. </a:t>
            </a:r>
          </a:p>
          <a:p>
            <a:pPr algn="just"/>
            <a:r>
              <a:rPr lang="en-US" sz="2800" dirty="0" smtClean="0"/>
              <a:t>With this isolation level, it is possible to experience any of the various concurrency issues we discussed earlier in the lecture.</a:t>
            </a:r>
          </a:p>
          <a:p>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533400" y="1600200"/>
            <a:ext cx="7619999"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Transactions can provide four major functions to data manipulation process that access the data base.</a:t>
            </a:r>
          </a:p>
          <a:p>
            <a:r>
              <a:rPr lang="en-US" dirty="0" smtClean="0">
                <a:solidFill>
                  <a:srgbClr val="FF0000"/>
                </a:solidFill>
              </a:rPr>
              <a:t>Atomicity</a:t>
            </a:r>
            <a:r>
              <a:rPr lang="en-US" dirty="0" smtClean="0"/>
              <a:t>: states that database modifications must follow an “all or nothing” rule. Each transaction is said to be “atomic.” If one part of the transaction fails, the entire transaction fails.</a:t>
            </a:r>
          </a:p>
          <a:p>
            <a:r>
              <a:rPr lang="en-US" dirty="0" smtClean="0">
                <a:solidFill>
                  <a:srgbClr val="FF0000"/>
                </a:solidFill>
              </a:rPr>
              <a:t>Consistency</a:t>
            </a:r>
            <a:r>
              <a:rPr lang="en-US" dirty="0" smtClean="0"/>
              <a:t>: states at the end of a transaction, either a new and valid form of data exits or the data is returned to its original state.</a:t>
            </a:r>
          </a:p>
          <a:p>
            <a:r>
              <a:rPr lang="en-US" dirty="0" smtClean="0">
                <a:solidFill>
                  <a:srgbClr val="FF0000"/>
                </a:solidFill>
              </a:rPr>
              <a:t>Isolation</a:t>
            </a:r>
            <a:r>
              <a:rPr lang="en-US" dirty="0" smtClean="0"/>
              <a:t>: during a transaction (before it is committed or roll back) the data must remain in an isolated state and not to be accessible to other transactions.</a:t>
            </a:r>
          </a:p>
          <a:p>
            <a:r>
              <a:rPr lang="en-US" dirty="0" smtClean="0">
                <a:solidFill>
                  <a:srgbClr val="FF0000"/>
                </a:solidFill>
              </a:rPr>
              <a:t>Durability</a:t>
            </a:r>
            <a:r>
              <a:rPr lang="en-US" dirty="0" smtClean="0"/>
              <a:t>: after a transaction is committed, the final state of the data is still available even if the server fails or restarted.</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 </a:t>
            </a:r>
            <a:r>
              <a:rPr lang="en-US" smtClean="0"/>
              <a:t>committed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READ COMMITTED (default): </a:t>
            </a:r>
            <a:r>
              <a:rPr lang="en-US" dirty="0" smtClean="0"/>
              <a:t>This is the default isolation level and means selects will only return committed data. Select statements will issue shared lock requests against data you’re querying this causes you to wait if another transaction already has an exclusive lock on that data. Once you have your shared lock any other transactions trying to modify that data will request an exclusive lock and be made to wait until your Read Committed transaction finishes.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143000" y="1752600"/>
            <a:ext cx="70866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Repeatable Read</a:t>
            </a:r>
            <a:br>
              <a:rPr lang="en-US" b="1" dirty="0" smtClean="0"/>
            </a:br>
            <a:endParaRPr lang="en-US" dirty="0"/>
          </a:p>
        </p:txBody>
      </p:sp>
      <p:sp>
        <p:nvSpPr>
          <p:cNvPr id="3" name="Content Placeholder 2"/>
          <p:cNvSpPr>
            <a:spLocks noGrp="1"/>
          </p:cNvSpPr>
          <p:nvPr>
            <p:ph idx="1"/>
          </p:nvPr>
        </p:nvSpPr>
        <p:spPr/>
        <p:txBody>
          <a:bodyPr/>
          <a:lstStyle/>
          <a:p>
            <a:r>
              <a:rPr lang="en-US" dirty="0" smtClean="0"/>
              <a:t>The REPEATABLE READ escalates your isolation level somewhat and provides an extra level of concurrency protection. </a:t>
            </a:r>
          </a:p>
          <a:p>
            <a:r>
              <a:rPr lang="en-US" dirty="0" smtClean="0"/>
              <a:t>That prevention of non-repeatable reads is a big upside, but holding even shared locks until the end of the transaction can block users’ access to objects,</a:t>
            </a:r>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81000" y="1828800"/>
            <a:ext cx="8305799"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SERIALIZABLE</a:t>
            </a:r>
            <a:br>
              <a:rPr lang="en-US" b="1" i="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SERIALIZABLE is something of the fortress of isolation levels. It prevents all forms of concurrency issues.</a:t>
            </a:r>
          </a:p>
          <a:p>
            <a:r>
              <a:rPr lang="en-US" dirty="0" smtClean="0"/>
              <a:t>When you set your isolation to SERIALIZABLE, you’re saying that any UPDATE, DELETE, or INSERT to the table or tables used by your transaction must not meet the WHERE clause of any statement in that transaction.</a:t>
            </a:r>
          </a:p>
          <a:p>
            <a:r>
              <a:rPr lang="en-US" dirty="0" smtClean="0"/>
              <a:t> Essentially, if the user was going to do something that your transaction would be interested in, then it must wait until your transaction has been completed.</a:t>
            </a:r>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609600" y="1600200"/>
            <a:ext cx="7543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Imagine that you are a banker: sally comes in and wants to transfer 1000 rupees from checking to saving account.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half" idx="1"/>
          </p:nvPr>
        </p:nvSpPr>
        <p:spPr/>
        <p:txBody>
          <a:bodyPr>
            <a:normAutofit fontScale="92500" lnSpcReduction="10000"/>
          </a:bodyPr>
          <a:lstStyle/>
          <a:p>
            <a:r>
              <a:rPr lang="en-US" sz="2000" dirty="0" smtClean="0"/>
              <a:t>Update checking</a:t>
            </a:r>
          </a:p>
          <a:p>
            <a:r>
              <a:rPr lang="en-US" sz="2000" dirty="0" smtClean="0"/>
              <a:t>Set balance = balance – 1000</a:t>
            </a:r>
          </a:p>
          <a:p>
            <a:r>
              <a:rPr lang="en-US" sz="2000" dirty="0" smtClean="0"/>
              <a:t>Where account = ‘sally’</a:t>
            </a:r>
          </a:p>
          <a:p>
            <a:r>
              <a:rPr lang="en-US" sz="2000" dirty="0" smtClean="0"/>
              <a:t>Update savings</a:t>
            </a:r>
          </a:p>
          <a:p>
            <a:r>
              <a:rPr lang="en-US" sz="2000" dirty="0" smtClean="0"/>
              <a:t>Set balance = balance + 1000</a:t>
            </a:r>
          </a:p>
          <a:p>
            <a:r>
              <a:rPr lang="en-US" sz="2000" dirty="0" smtClean="0"/>
              <a:t>Where account = ‘sally’</a:t>
            </a:r>
            <a:endParaRPr lang="en-US" sz="2000" dirty="0"/>
          </a:p>
        </p:txBody>
      </p:sp>
      <p:sp>
        <p:nvSpPr>
          <p:cNvPr id="4" name="Content Placeholder 3"/>
          <p:cNvSpPr>
            <a:spLocks noGrp="1"/>
          </p:cNvSpPr>
          <p:nvPr>
            <p:ph sz="half" idx="2"/>
          </p:nvPr>
        </p:nvSpPr>
        <p:spPr>
          <a:xfrm>
            <a:off x="4648200" y="1371600"/>
            <a:ext cx="4038600" cy="4754563"/>
          </a:xfrm>
        </p:spPr>
        <p:txBody>
          <a:bodyPr>
            <a:normAutofit fontScale="92500" lnSpcReduction="10000"/>
          </a:bodyPr>
          <a:lstStyle/>
          <a:p>
            <a:r>
              <a:rPr lang="en-US" dirty="0" smtClean="0"/>
              <a:t>Atomicity: Shouldn’t take money from checking to without giving it to saving account.</a:t>
            </a:r>
          </a:p>
          <a:p>
            <a:r>
              <a:rPr lang="en-US" dirty="0" smtClean="0"/>
              <a:t>Consistency: money isn’t lost or gained.</a:t>
            </a:r>
          </a:p>
          <a:p>
            <a:r>
              <a:rPr lang="en-US" dirty="0" smtClean="0"/>
              <a:t>Isolation: Other queries shouldn’t see saving or checking account change until completion.</a:t>
            </a:r>
          </a:p>
          <a:p>
            <a:r>
              <a:rPr lang="en-US" dirty="0" smtClean="0"/>
              <a:t>Durability: The money doesn’t go back to saving.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Contd…</a:t>
            </a:r>
            <a:endParaRPr lang="en-US" dirty="0"/>
          </a:p>
        </p:txBody>
      </p:sp>
      <p:sp>
        <p:nvSpPr>
          <p:cNvPr id="3" name="Content Placeholder 2"/>
          <p:cNvSpPr>
            <a:spLocks noGrp="1"/>
          </p:cNvSpPr>
          <p:nvPr>
            <p:ph idx="1"/>
          </p:nvPr>
        </p:nvSpPr>
        <p:spPr/>
        <p:txBody>
          <a:bodyPr>
            <a:normAutofit lnSpcReduction="10000"/>
          </a:bodyPr>
          <a:lstStyle/>
          <a:p>
            <a:r>
              <a:rPr lang="en-US" dirty="0" smtClean="0"/>
              <a:t>Transactions group a set of tasks into a single execution unit.</a:t>
            </a:r>
          </a:p>
          <a:p>
            <a:r>
              <a:rPr lang="en-US" dirty="0" smtClean="0"/>
              <a:t>Each transaction begins with a specific task and ends when all the tasks in the group successfully complete.</a:t>
            </a:r>
          </a:p>
          <a:p>
            <a:r>
              <a:rPr lang="en-US" dirty="0" smtClean="0"/>
              <a:t>If any of the tasks fails, the transaction fails. Therefore, a transaction has only two results: success or failure. Incomplete steps result in the failure of the transaction.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Users can group two or more Transact-SQL statements into a single transaction using the following statements:</a:t>
            </a:r>
          </a:p>
          <a:p>
            <a:pPr>
              <a:buNone/>
            </a:pPr>
            <a:endParaRPr lang="en-US" dirty="0" smtClean="0"/>
          </a:p>
          <a:p>
            <a:pPr>
              <a:buNone/>
            </a:pPr>
            <a:r>
              <a:rPr lang="en-US" dirty="0" smtClean="0"/>
              <a:t>	* Begin Transaction</a:t>
            </a:r>
            <a:br>
              <a:rPr lang="en-US" dirty="0" smtClean="0"/>
            </a:br>
            <a:r>
              <a:rPr lang="en-US" dirty="0" smtClean="0"/>
              <a:t>* Rollback Transaction</a:t>
            </a:r>
            <a:br>
              <a:rPr lang="en-US" dirty="0" smtClean="0"/>
            </a:br>
            <a:r>
              <a:rPr lang="en-US" dirty="0" smtClean="0"/>
              <a:t>* Commit Transaction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Transaction</a:t>
            </a:r>
            <a:endParaRPr lang="en-US" dirty="0"/>
          </a:p>
        </p:txBody>
      </p:sp>
      <p:sp>
        <p:nvSpPr>
          <p:cNvPr id="3" name="Content Placeholder 2"/>
          <p:cNvSpPr>
            <a:spLocks noGrp="1"/>
          </p:cNvSpPr>
          <p:nvPr>
            <p:ph idx="1"/>
          </p:nvPr>
        </p:nvSpPr>
        <p:spPr/>
        <p:txBody>
          <a:bodyPr/>
          <a:lstStyle/>
          <a:p>
            <a:r>
              <a:rPr lang="en-US" dirty="0" smtClean="0"/>
              <a:t>Marks the starting point of an explicit, local transaction. BEGIN TRANSACTION increments @@TRANCOUNT by 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Transaction</a:t>
            </a:r>
            <a:endParaRPr lang="en-US" dirty="0"/>
          </a:p>
        </p:txBody>
      </p:sp>
      <p:sp>
        <p:nvSpPr>
          <p:cNvPr id="3" name="Content Placeholder 2"/>
          <p:cNvSpPr>
            <a:spLocks noGrp="1"/>
          </p:cNvSpPr>
          <p:nvPr>
            <p:ph idx="1"/>
          </p:nvPr>
        </p:nvSpPr>
        <p:spPr/>
        <p:txBody>
          <a:bodyPr/>
          <a:lstStyle/>
          <a:p>
            <a:r>
              <a:rPr lang="en-US" dirty="0" smtClean="0"/>
              <a:t>If anything goes wrong with any of the grouped statements, all changes need to be aborted. The process of reversing changes is called rollback in SQL Server terminology.</a:t>
            </a:r>
          </a:p>
          <a:p>
            <a:r>
              <a:rPr lang="en-US" dirty="0" smtClean="0"/>
              <a:t>A ROLLBACK, on the other hand, works regardless of the level at which it is issued, but rolls back all transactions, regardless of the nesting level.</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1415</Words>
  <Application>Microsoft Office PowerPoint</Application>
  <PresentationFormat>On-screen Show (4:3)</PresentationFormat>
  <Paragraphs>118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Transactions and Locks</vt:lpstr>
      <vt:lpstr>Data base Transactions</vt:lpstr>
      <vt:lpstr>ACID</vt:lpstr>
      <vt:lpstr>Example </vt:lpstr>
      <vt:lpstr>Example </vt:lpstr>
      <vt:lpstr>Transactions Contd…</vt:lpstr>
      <vt:lpstr>Slide 7</vt:lpstr>
      <vt:lpstr>Begin Transaction</vt:lpstr>
      <vt:lpstr>Rollback Transaction</vt:lpstr>
      <vt:lpstr>Slide 10</vt:lpstr>
      <vt:lpstr>Slide 11</vt:lpstr>
      <vt:lpstr>Commit Transaction</vt:lpstr>
      <vt:lpstr>Concurrency</vt:lpstr>
      <vt:lpstr>Concurrency Problems</vt:lpstr>
      <vt:lpstr>Dirty Reads </vt:lpstr>
      <vt:lpstr>Example </vt:lpstr>
      <vt:lpstr>Non-Repeatable Reads</vt:lpstr>
      <vt:lpstr>Example </vt:lpstr>
      <vt:lpstr>Phantom </vt:lpstr>
      <vt:lpstr>Example </vt:lpstr>
      <vt:lpstr>Physical Storage Hierarchy of Database</vt:lpstr>
      <vt:lpstr>Locks and Isolation levels</vt:lpstr>
      <vt:lpstr>Slide 23</vt:lpstr>
      <vt:lpstr>Types of Locks</vt:lpstr>
      <vt:lpstr>Locks </vt:lpstr>
      <vt:lpstr>Examples </vt:lpstr>
      <vt:lpstr>Slide 27</vt:lpstr>
      <vt:lpstr>Isolation Levels</vt:lpstr>
      <vt:lpstr>Example </vt:lpstr>
      <vt:lpstr>Read committed</vt:lpstr>
      <vt:lpstr>Example </vt:lpstr>
      <vt:lpstr>Repeatable Read </vt:lpstr>
      <vt:lpstr>Example </vt:lpstr>
      <vt:lpstr>SERIALIZABLE </vt:lpstr>
      <vt:lpstr>Example </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and Locks</dc:title>
  <dc:creator>Ayesha</dc:creator>
  <cp:lastModifiedBy>Ayesha</cp:lastModifiedBy>
  <cp:revision>49</cp:revision>
  <dcterms:created xsi:type="dcterms:W3CDTF">2012-11-29T07:56:20Z</dcterms:created>
  <dcterms:modified xsi:type="dcterms:W3CDTF">2012-12-14T06:57:23Z</dcterms:modified>
</cp:coreProperties>
</file>