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9" r:id="rId4"/>
    <p:sldId id="281" r:id="rId5"/>
    <p:sldId id="282" r:id="rId6"/>
    <p:sldId id="283" r:id="rId7"/>
    <p:sldId id="280"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88436A1-F1A3-4909-8CD3-654FEDF48EFF}" type="datetimeFigureOut">
              <a:rPr lang="en-US" smtClean="0"/>
              <a:pPr/>
              <a:t>9/23/2013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53C3F8-2A80-4244-85C5-DE6083E61A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3C3F8-2A80-4244-85C5-DE6083E61A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3C3F8-2A80-4244-85C5-DE6083E61A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3C3F8-2A80-4244-85C5-DE6083E61AF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3C3F8-2A80-4244-85C5-DE6083E61AF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53C3F8-2A80-4244-85C5-DE6083E61AF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53C3F8-2A80-4244-85C5-DE6083E61A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53C3F8-2A80-4244-85C5-DE6083E61AF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88436A1-F1A3-4909-8CD3-654FEDF48EFF}" type="datetimeFigureOut">
              <a:rPr lang="en-US" smtClean="0"/>
              <a:pPr/>
              <a:t>9/23/2013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53C3F8-2A80-4244-85C5-DE6083E61A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88436A1-F1A3-4909-8CD3-654FEDF48EFF}" type="datetimeFigureOut">
              <a:rPr lang="en-US" smtClean="0"/>
              <a:pPr/>
              <a:t>9/23/2013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53C3F8-2A80-4244-85C5-DE6083E61A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88436A1-F1A3-4909-8CD3-654FEDF48EFF}" type="datetimeFigureOut">
              <a:rPr lang="en-US" smtClean="0"/>
              <a:pPr/>
              <a:t>9/23/2013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53C3F8-2A80-4244-85C5-DE6083E61AF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88436A1-F1A3-4909-8CD3-654FEDF48EFF}" type="datetimeFigureOut">
              <a:rPr lang="en-US" smtClean="0"/>
              <a:pPr/>
              <a:t>9/23/2013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A53C3F8-2A80-4244-85C5-DE6083E61A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Schema Design</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lvl="0"/>
            <a:r>
              <a:rPr lang="en-US" dirty="0"/>
              <a:t>An entity type turns into a table</a:t>
            </a:r>
          </a:p>
          <a:p>
            <a:pPr lvl="0"/>
            <a:r>
              <a:rPr lang="en-US" dirty="0"/>
              <a:t>Each attribute turns into a column in the table</a:t>
            </a:r>
          </a:p>
          <a:p>
            <a:pPr lvl="0"/>
            <a:r>
              <a:rPr lang="en-US" dirty="0"/>
              <a:t>The primary key of the entity is the primary key of the table</a:t>
            </a:r>
          </a:p>
          <a:p>
            <a:pPr lvl="0"/>
            <a:r>
              <a:rPr lang="en-US" dirty="0"/>
              <a:t>For composite attribute representation create one column for each component attribute. No column for the composite attributes itself.</a:t>
            </a:r>
          </a:p>
          <a:p>
            <a:pPr lvl="0"/>
            <a:r>
              <a:rPr lang="en-US" dirty="0"/>
              <a:t>For representation of </a:t>
            </a:r>
            <a:r>
              <a:rPr lang="en-US" dirty="0" smtClean="0"/>
              <a:t>multivalve </a:t>
            </a:r>
            <a:r>
              <a:rPr lang="en-US" dirty="0"/>
              <a:t>attributes, build a new relation with two columns, one column for primary key of the entity who has </a:t>
            </a:r>
            <a:r>
              <a:rPr lang="en-US" dirty="0" smtClean="0"/>
              <a:t>multivalve </a:t>
            </a:r>
            <a:r>
              <a:rPr lang="en-US" dirty="0"/>
              <a:t>attribute and another column is for </a:t>
            </a:r>
            <a:r>
              <a:rPr lang="en-US" dirty="0" smtClean="0"/>
              <a:t>multivalve </a:t>
            </a:r>
            <a:r>
              <a:rPr lang="en-US" dirty="0"/>
              <a:t>attribute. Primary key for this schema is union of all attributes.</a:t>
            </a:r>
          </a:p>
          <a:p>
            <a:pPr lvl="0"/>
            <a:r>
              <a:rPr lang="en-US" dirty="0"/>
              <a:t>Derived attributes are ignored</a:t>
            </a:r>
            <a:r>
              <a:rPr lang="en-US" dirty="0" smtClean="0"/>
              <a:t>.</a:t>
            </a:r>
            <a:endParaRPr lang="en-US" dirty="0"/>
          </a:p>
        </p:txBody>
      </p:sp>
      <p:sp>
        <p:nvSpPr>
          <p:cNvPr id="2" name="Title 1"/>
          <p:cNvSpPr>
            <a:spLocks noGrp="1"/>
          </p:cNvSpPr>
          <p:nvPr>
            <p:ph type="title"/>
          </p:nvPr>
        </p:nvSpPr>
        <p:spPr/>
        <p:txBody>
          <a:bodyPr/>
          <a:lstStyle/>
          <a:p>
            <a:r>
              <a:rPr lang="en-US" b="1" dirty="0"/>
              <a:t>The Basics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000" dirty="0" smtClean="0"/>
              <a:t>      </a:t>
            </a:r>
          </a:p>
          <a:p>
            <a:pPr>
              <a:buNone/>
            </a:pPr>
            <a:endParaRPr lang="en-US" sz="2000" dirty="0"/>
          </a:p>
          <a:p>
            <a:pPr>
              <a:buNone/>
            </a:pPr>
            <a:endParaRPr lang="en-US" sz="2000" dirty="0" smtClean="0"/>
          </a:p>
          <a:p>
            <a:pPr>
              <a:buNone/>
            </a:pPr>
            <a:r>
              <a:rPr lang="en-US" sz="2000" dirty="0" smtClean="0"/>
              <a:t>      Now </a:t>
            </a:r>
            <a:r>
              <a:rPr lang="en-US" sz="2000" dirty="0"/>
              <a:t>we translate our Bank Enterprise ER model entity sets and their attributes into relational schema according to above steps: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762000" y="1676400"/>
            <a:ext cx="7696200" cy="41910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2700" b="1" dirty="0"/>
              <a:t>Translation of Customer Entity Set into relational schema</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sz="2700" b="1" dirty="0"/>
              <a:t>Translation of Branch entity set into Relational Schema</a:t>
            </a:r>
            <a:r>
              <a:rPr lang="en-US" dirty="0"/>
              <a:t/>
            </a:r>
            <a:br>
              <a:rPr lang="en-US" dirty="0"/>
            </a:b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1219200" y="1905001"/>
            <a:ext cx="7086599"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609600" y="1219200"/>
            <a:ext cx="7848600" cy="4772819"/>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2700" b="1" dirty="0"/>
              <a:t>Translation of Employee Entity set into Relational model</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990600" y="1828800"/>
            <a:ext cx="7391399" cy="36576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3100" b="1" dirty="0"/>
              <a:t>Translation of account entity set into Relational model</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1066800" y="2362201"/>
            <a:ext cx="7010400" cy="1962944"/>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3100" b="1" dirty="0"/>
              <a:t>Translation of loan entity set into Relational model</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2400" dirty="0"/>
              <a:t>All relationships turn into foreign keys. Some of them also turn into an extra table.</a:t>
            </a:r>
          </a:p>
          <a:p>
            <a:pPr marL="342900" lvl="1" indent="-342900">
              <a:buFont typeface="Arial" pitchFamily="34" charset="0"/>
              <a:buChar char="•"/>
            </a:pPr>
            <a:r>
              <a:rPr lang="en-US" sz="2400" b="1" dirty="0"/>
              <a:t>One-to-one Relationship</a:t>
            </a:r>
            <a:r>
              <a:rPr lang="en-US" sz="2400" dirty="0"/>
              <a:t>: To represent one-to-one relationship a</a:t>
            </a:r>
            <a:r>
              <a:rPr lang="en-US" sz="2400" dirty="0" smtClean="0"/>
              <a:t>ugment </a:t>
            </a:r>
            <a:r>
              <a:rPr lang="en-US" sz="2400" dirty="0"/>
              <a:t>one extra column on the right side of the table of the entity set with total participation, put in there the primary key of the entity set without complete participation as per to the relationship.  </a:t>
            </a:r>
            <a:endParaRPr lang="en-US" sz="2400" dirty="0" smtClean="0"/>
          </a:p>
          <a:p>
            <a:pPr marL="342900" lvl="1" indent="-342900">
              <a:buFont typeface="Arial" pitchFamily="34" charset="0"/>
              <a:buChar char="•"/>
            </a:pPr>
            <a:r>
              <a:rPr lang="en-US" sz="2400" b="1" dirty="0"/>
              <a:t>One-to many/many-to-one Relationship</a:t>
            </a:r>
            <a:r>
              <a:rPr lang="en-US" sz="2400" dirty="0"/>
              <a:t>: To represent a </a:t>
            </a:r>
            <a:r>
              <a:rPr lang="en-US" sz="2400" b="1" dirty="0"/>
              <a:t>1:M relationship</a:t>
            </a:r>
            <a:r>
              <a:rPr lang="en-US" sz="2400" dirty="0"/>
              <a:t>, take the primary key of the table on the “1” side and insert it as a foreign key into the table on the “M” side. This is the most basic use of a foreign key. It may make sense to rename the foreign key to reflect its relationship to the table you are inserting it into.</a:t>
            </a:r>
          </a:p>
          <a:p>
            <a:pPr marL="342900" lvl="1" indent="-342900">
              <a:buFont typeface="Arial" pitchFamily="34" charset="0"/>
              <a:buChar char="•"/>
            </a:pPr>
            <a:r>
              <a:rPr lang="en-US" sz="2400" b="1" dirty="0"/>
              <a:t>Many-to-many Relationship</a:t>
            </a:r>
            <a:r>
              <a:rPr lang="en-US" sz="2400" dirty="0"/>
              <a:t>: There is no direct representation of a M:N relationship in the relational model. </a:t>
            </a:r>
            <a:r>
              <a:rPr lang="en-US" sz="2400" b="1" dirty="0"/>
              <a:t>You will need to turn each M:N relationship between two entities into a separate relation (table) of its own. </a:t>
            </a:r>
            <a:r>
              <a:rPr lang="en-US" sz="2400" dirty="0"/>
              <a:t>This relation will usually have as its own primary key the combination of two foreign keys – each of these will be the primary key of one of the relations involved in this relationship.</a:t>
            </a:r>
          </a:p>
          <a:p>
            <a:pPr marL="342900" lvl="1" indent="-342900">
              <a:buFont typeface="Arial" pitchFamily="34" charset="0"/>
              <a:buChar char="•"/>
            </a:pPr>
            <a:endParaRPr lang="en-US" sz="2000" dirty="0"/>
          </a:p>
          <a:p>
            <a:endParaRPr lang="en-US" dirty="0"/>
          </a:p>
        </p:txBody>
      </p:sp>
      <p:sp>
        <p:nvSpPr>
          <p:cNvPr id="2" name="Title 1"/>
          <p:cNvSpPr>
            <a:spLocks noGrp="1"/>
          </p:cNvSpPr>
          <p:nvPr>
            <p:ph type="title"/>
          </p:nvPr>
        </p:nvSpPr>
        <p:spPr/>
        <p:txBody>
          <a:bodyPr>
            <a:normAutofit fontScale="90000"/>
          </a:bodyPr>
          <a:lstStyle/>
          <a:p>
            <a:r>
              <a:rPr lang="en-US" b="1" dirty="0"/>
              <a:t>Modeling Relationships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p>
          <a:p>
            <a:endParaRPr lang="en-US" b="1" dirty="0"/>
          </a:p>
          <a:p>
            <a:pPr>
              <a:buNone/>
            </a:pPr>
            <a:r>
              <a:rPr lang="en-US" b="1" dirty="0" smtClean="0"/>
              <a:t>       Back </a:t>
            </a:r>
            <a:r>
              <a:rPr lang="en-US" b="1" dirty="0"/>
              <a:t>to our Bank Enterprise database</a:t>
            </a:r>
            <a:endParaRPr lang="en-US" dirty="0"/>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990600" y="1143000"/>
            <a:ext cx="7010400" cy="49530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lvl="0"/>
            <a:r>
              <a:rPr lang="en-US" sz="2200" b="1" dirty="0"/>
              <a:t>Borrower a many-to-many relationship between customer and loan.</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In a relational database, a </a:t>
            </a:r>
            <a:r>
              <a:rPr lang="en-US" b="1" dirty="0" smtClean="0"/>
              <a:t>weak entity</a:t>
            </a:r>
            <a:r>
              <a:rPr lang="en-US" dirty="0" smtClean="0"/>
              <a:t> is an entity that cannot be uniquely identified by its attributes alone; therefore, it must use a foreign key in conjunction with its attributes to create a primary key The foreign key is typically a primary key of an entity it is related to.</a:t>
            </a:r>
          </a:p>
          <a:p>
            <a:r>
              <a:rPr lang="en-US" dirty="0" smtClean="0"/>
              <a:t>In entity relationship diagrams a weak entity set is indicated by a bold (or double-lined) rectangle (the entity) connected by a bold (or double-lined) type arrow to a bold (or double-lined) diamond (the relationship). This type of relationship is called an </a:t>
            </a:r>
            <a:r>
              <a:rPr lang="en-US" i="1" dirty="0" smtClean="0"/>
              <a:t>identifying relationship</a:t>
            </a:r>
            <a:endParaRPr lang="en-US" dirty="0"/>
          </a:p>
        </p:txBody>
      </p:sp>
      <p:sp>
        <p:nvSpPr>
          <p:cNvPr id="2" name="Title 1"/>
          <p:cNvSpPr>
            <a:spLocks noGrp="1"/>
          </p:cNvSpPr>
          <p:nvPr>
            <p:ph type="title"/>
          </p:nvPr>
        </p:nvSpPr>
        <p:spPr/>
        <p:txBody>
          <a:bodyPr/>
          <a:lstStyle/>
          <a:p>
            <a:r>
              <a:rPr lang="en-US" dirty="0" smtClean="0"/>
              <a:t>Weak Entity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1600200" y="1143000"/>
            <a:ext cx="6096000" cy="51054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lvl="0"/>
            <a:r>
              <a:rPr lang="en-US" sz="3600" b="1" dirty="0"/>
              <a:t>loan-branch a many-to-one relationship set</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685800" y="1600200"/>
            <a:ext cx="7619999" cy="4343399"/>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lvl="0" algn="l"/>
            <a:r>
              <a:rPr lang="en-US" sz="2700" b="1" dirty="0"/>
              <a:t>Depositor, with relationship attribute access-date, a many to many relationship between customer and account</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tretch>
            <a:fillRect/>
          </a:stretch>
        </p:blipFill>
        <p:spPr bwMode="auto">
          <a:xfrm>
            <a:off x="1828800" y="1920081"/>
            <a:ext cx="5486400" cy="364807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lvl="0" algn="l"/>
            <a:r>
              <a:rPr lang="en-US" sz="2700" b="1" dirty="0" err="1"/>
              <a:t>Cust</a:t>
            </a:r>
            <a:r>
              <a:rPr lang="en-US" sz="2700" b="1" dirty="0"/>
              <a:t>-banker a many-to-one relationship with relationship attribute type between customer and bank employee.</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tretch>
            <a:fillRect/>
          </a:stretch>
        </p:blipFill>
        <p:spPr bwMode="auto">
          <a:xfrm>
            <a:off x="2747962" y="3253581"/>
            <a:ext cx="3648075" cy="98107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lvl="0" algn="l"/>
            <a:r>
              <a:rPr lang="en-US" sz="3100" b="1" dirty="0"/>
              <a:t>Work-for relationship between employee entities with role indicator manager and worker.</a:t>
            </a:r>
            <a:r>
              <a:rPr lang="en-US" dirty="0"/>
              <a:t/>
            </a:r>
            <a:br>
              <a:rPr lang="en-US" dirty="0"/>
            </a:br>
            <a:endParaRPr lang="en-US" dirty="0"/>
          </a:p>
        </p:txBody>
      </p:sp>
      <p:graphicFrame>
        <p:nvGraphicFramePr>
          <p:cNvPr id="5" name="Table 4"/>
          <p:cNvGraphicFramePr>
            <a:graphicFrameLocks noGrp="1"/>
          </p:cNvGraphicFramePr>
          <p:nvPr/>
        </p:nvGraphicFramePr>
        <p:xfrm>
          <a:off x="762000" y="5440680"/>
          <a:ext cx="7238999" cy="731520"/>
        </p:xfrm>
        <a:graphic>
          <a:graphicData uri="http://schemas.openxmlformats.org/drawingml/2006/table">
            <a:tbl>
              <a:tblPr/>
              <a:tblGrid>
                <a:gridCol w="1493762"/>
                <a:gridCol w="1608667"/>
                <a:gridCol w="1838476"/>
                <a:gridCol w="1149047"/>
                <a:gridCol w="1149047"/>
              </a:tblGrid>
              <a:tr h="0">
                <a:tc>
                  <a:txBody>
                    <a:bodyPr/>
                    <a:lstStyle/>
                    <a:p>
                      <a:pPr marL="0" marR="0" algn="ctr">
                        <a:spcBef>
                          <a:spcPts val="0"/>
                        </a:spcBef>
                        <a:spcAft>
                          <a:spcPts val="0"/>
                        </a:spcAft>
                      </a:pPr>
                      <a:r>
                        <a:rPr lang="en-US" sz="1600" b="1" u="sng">
                          <a:latin typeface="Times New Roman"/>
                          <a:ea typeface="Times New Roman"/>
                        </a:rPr>
                        <a:t>Employee-id</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1600" b="1">
                          <a:latin typeface="Times New Roman"/>
                          <a:ea typeface="Times New Roman"/>
                        </a:rPr>
                        <a:t>Employee-name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1600" b="1">
                          <a:latin typeface="Times New Roman"/>
                          <a:ea typeface="Times New Roman"/>
                        </a:rPr>
                        <a:t>Telephone-number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1600" b="1" dirty="0">
                          <a:latin typeface="Times New Roman"/>
                          <a:ea typeface="Times New Roman"/>
                        </a:rPr>
                        <a:t>Start-date</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1400" b="1" dirty="0" smtClean="0">
                          <a:latin typeface="Times New Roman"/>
                          <a:ea typeface="Times New Roman"/>
                        </a:rPr>
                        <a:t>Manager-id</a:t>
                      </a:r>
                      <a:endParaRPr lang="en-US" sz="14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0">
                <a:tc>
                  <a:txBody>
                    <a:bodyPr/>
                    <a:lstStyle/>
                    <a:p>
                      <a:pPr marL="0" marR="0" algn="ctr">
                        <a:spcBef>
                          <a:spcPts val="0"/>
                        </a:spcBef>
                        <a:spcAft>
                          <a:spcPts val="0"/>
                        </a:spcAft>
                      </a:pPr>
                      <a:r>
                        <a:rPr lang="en-US" sz="1600">
                          <a:latin typeface="Times New Roman"/>
                          <a:ea typeface="Times New Roman"/>
                        </a:rPr>
                        <a:t>123</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omer</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563748</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latin typeface="Times New Roman"/>
                          <a:ea typeface="Times New Roman"/>
                        </a:rPr>
                        <a:t>12-01-11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latin typeface="Times New Roman"/>
                          <a:ea typeface="Times New Roman"/>
                        </a:rPr>
                        <a:t>345</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600">
                          <a:latin typeface="Times New Roman"/>
                          <a:ea typeface="Times New Roman"/>
                        </a:rPr>
                        <a:t>345</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Kashif</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latin typeface="Times New Roman"/>
                          <a:ea typeface="Times New Roman"/>
                        </a:rPr>
                        <a:t>234561</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latin typeface="Times New Roman"/>
                          <a:ea typeface="Times New Roman"/>
                        </a:rPr>
                        <a:t>24-03-11</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smtClean="0">
                          <a:latin typeface="Times New Roman"/>
                          <a:ea typeface="Times New Roman"/>
                        </a:rPr>
                        <a:t>null</a:t>
                      </a:r>
                      <a:endParaRPr lang="en-US" sz="1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228600" y="1295400"/>
            <a:ext cx="8686800" cy="1569660"/>
          </a:xfrm>
          <a:prstGeom prst="rect">
            <a:avLst/>
          </a:prstGeom>
        </p:spPr>
        <p:txBody>
          <a:bodyPr wrap="square">
            <a:spAutoFit/>
          </a:bodyPr>
          <a:lstStyle/>
          <a:p>
            <a:pPr lvl="1"/>
            <a:r>
              <a:rPr lang="en-US" altLang="zh-TW" sz="2400" dirty="0" smtClean="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Generalization and specialization allow you to show that some entities in a particular entity type are also examples of more specialized subtypes, and have different attributes from other entities of the same overall entity type.</a:t>
            </a:r>
            <a:endParaRPr lang="en-US" sz="2400" dirty="0"/>
          </a:p>
          <a:p>
            <a:pPr>
              <a:buNone/>
            </a:pPr>
            <a:endParaRPr lang="en-US" sz="2400" dirty="0"/>
          </a:p>
          <a:p>
            <a:pPr lvl="1"/>
            <a:r>
              <a:rPr lang="en-US" b="1" dirty="0"/>
              <a:t>General approach</a:t>
            </a:r>
            <a:r>
              <a:rPr lang="en-US" dirty="0"/>
              <a:t>: Create a table for each subclass entity set include all attributes of that subclass entity set and attributes of the </a:t>
            </a:r>
            <a:r>
              <a:rPr lang="en-US" dirty="0" smtClean="0"/>
              <a:t>super class </a:t>
            </a:r>
            <a:r>
              <a:rPr lang="en-US" dirty="0"/>
              <a:t>entity set</a:t>
            </a:r>
            <a:endParaRPr lang="en-US" sz="2000" dirty="0"/>
          </a:p>
          <a:p>
            <a:endParaRPr lang="en-US" dirty="0"/>
          </a:p>
        </p:txBody>
      </p:sp>
      <p:sp>
        <p:nvSpPr>
          <p:cNvPr id="2" name="Title 1"/>
          <p:cNvSpPr>
            <a:spLocks noGrp="1"/>
          </p:cNvSpPr>
          <p:nvPr>
            <p:ph type="title"/>
          </p:nvPr>
        </p:nvSpPr>
        <p:spPr/>
        <p:txBody>
          <a:bodyPr>
            <a:normAutofit fontScale="90000"/>
          </a:bodyPr>
          <a:lstStyle/>
          <a:p>
            <a:r>
              <a:rPr lang="en-US" b="1" dirty="0"/>
              <a:t>Modeling super type/subtype</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1371600"/>
          </a:xfrm>
        </p:spPr>
        <p:txBody>
          <a:bodyPr/>
          <a:lstStyle/>
          <a:p>
            <a:pPr>
              <a:buNone/>
            </a:pPr>
            <a:r>
              <a:rPr lang="en-US" b="1" dirty="0" smtClean="0"/>
              <a:t>    Back </a:t>
            </a:r>
            <a:r>
              <a:rPr lang="en-US" b="1" dirty="0"/>
              <a:t>to our Bank Enterprise database</a:t>
            </a:r>
            <a:endParaRPr lang="en-US" dirty="0"/>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sz="2400" b="1" dirty="0"/>
              <a:t>Two account entity sets</a:t>
            </a:r>
            <a:r>
              <a:rPr lang="en-US" sz="2400" dirty="0"/>
              <a:t>—</a:t>
            </a:r>
            <a:r>
              <a:rPr lang="en-US" sz="2400" i="1" dirty="0"/>
              <a:t>savings-account </a:t>
            </a:r>
            <a:r>
              <a:rPr lang="en-US" sz="2400" dirty="0"/>
              <a:t>and </a:t>
            </a:r>
            <a:r>
              <a:rPr lang="en-US" sz="2400" i="1" dirty="0"/>
              <a:t>checking-account</a:t>
            </a:r>
            <a:endParaRPr lang="en-US" sz="2400" dirty="0"/>
          </a:p>
        </p:txBody>
      </p:sp>
      <p:pic>
        <p:nvPicPr>
          <p:cNvPr id="30722" name="Picture 2"/>
          <p:cNvPicPr>
            <a:picLocks noChangeAspect="1" noChangeArrowheads="1"/>
          </p:cNvPicPr>
          <p:nvPr/>
        </p:nvPicPr>
        <p:blipFill>
          <a:blip r:embed="rId2" cstate="print"/>
          <a:srcRect/>
          <a:stretch>
            <a:fillRect/>
          </a:stretch>
        </p:blipFill>
        <p:spPr bwMode="auto">
          <a:xfrm>
            <a:off x="990600" y="1524000"/>
            <a:ext cx="6858000" cy="320040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cstate="print"/>
          <a:srcRect/>
          <a:stretch>
            <a:fillRect/>
          </a:stretch>
        </p:blipFill>
        <p:spPr bwMode="auto">
          <a:xfrm>
            <a:off x="1447800" y="4648200"/>
            <a:ext cx="6172200"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stretch>
            <a:fillRect/>
          </a:stretch>
        </p:blipFill>
        <p:spPr bwMode="auto">
          <a:xfrm>
            <a:off x="1143000" y="1219200"/>
            <a:ext cx="7010399" cy="362981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Examples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3"/>
          </a:xfrm>
        </p:spPr>
        <p:txBody>
          <a:bodyPr>
            <a:normAutofit/>
          </a:bodyPr>
          <a:lstStyle/>
          <a:p>
            <a:r>
              <a:rPr lang="en-US" sz="1800" dirty="0" smtClean="0"/>
              <a:t>An entity set may include sub groupings of entities that are distinct in some way from other entities in the set. The process of sub grouping within an entity is called </a:t>
            </a:r>
            <a:r>
              <a:rPr lang="en-US" sz="1800" b="1" dirty="0" smtClean="0"/>
              <a:t>specialization or generalization</a:t>
            </a:r>
            <a:r>
              <a:rPr lang="en-US" sz="1800" dirty="0" smtClean="0"/>
              <a:t>. </a:t>
            </a:r>
          </a:p>
          <a:p>
            <a:r>
              <a:rPr lang="en-US" sz="1800" dirty="0" smtClean="0"/>
              <a:t>Example:</a:t>
            </a:r>
          </a:p>
          <a:p>
            <a:r>
              <a:rPr lang="en-US" sz="1800" dirty="0" smtClean="0"/>
              <a:t>The bank offers two types of accounts—savings and checking accounts.</a:t>
            </a:r>
            <a:endParaRPr lang="en-US" sz="1800" dirty="0"/>
          </a:p>
        </p:txBody>
      </p:sp>
      <p:sp>
        <p:nvSpPr>
          <p:cNvPr id="3" name="Title 2"/>
          <p:cNvSpPr>
            <a:spLocks noGrp="1"/>
          </p:cNvSpPr>
          <p:nvPr>
            <p:ph type="title"/>
          </p:nvPr>
        </p:nvSpPr>
        <p:spPr/>
        <p:txBody>
          <a:bodyPr>
            <a:normAutofit fontScale="90000"/>
          </a:bodyPr>
          <a:lstStyle/>
          <a:p>
            <a:r>
              <a:rPr lang="en-US" sz="4400" dirty="0" smtClean="0"/>
              <a:t>Specialization </a:t>
            </a:r>
            <a:r>
              <a:rPr lang="en-US" sz="4400" dirty="0" smtClean="0"/>
              <a:t>or G</a:t>
            </a:r>
            <a:r>
              <a:rPr lang="en-US" sz="4400" dirty="0" smtClean="0"/>
              <a:t>eneralization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00200" y="2971800"/>
            <a:ext cx="6172200" cy="2895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 </a:t>
            </a:r>
            <a:r>
              <a:rPr lang="en-US" i="1" dirty="0"/>
              <a:t>key </a:t>
            </a:r>
            <a:r>
              <a:rPr lang="en-US" dirty="0"/>
              <a:t>allows us to identify a set of attributes that suffice to distinguish entities from each other. Keys also help uniquely identify relationships, and thus distinguish relationships from each other.</a:t>
            </a:r>
          </a:p>
          <a:p>
            <a:r>
              <a:rPr lang="en-US" b="1" dirty="0"/>
              <a:t>Primary key:</a:t>
            </a:r>
            <a:r>
              <a:rPr lang="en-US" dirty="0"/>
              <a:t> A relational table uniquely identifies each record in the table.</a:t>
            </a:r>
          </a:p>
          <a:p>
            <a:r>
              <a:rPr lang="en-US" b="1" dirty="0"/>
              <a:t>Candidate key</a:t>
            </a:r>
            <a:r>
              <a:rPr lang="en-US" dirty="0"/>
              <a:t>: A candidate key is a combination of attributes that can be uniquely used to identify a database record without any extraneous data. Each table may have one or more candidate keys. One of these candidate keys is selected as the table primary key.</a:t>
            </a:r>
          </a:p>
          <a:p>
            <a:r>
              <a:rPr lang="en-US" b="1" dirty="0"/>
              <a:t>Foreign key:</a:t>
            </a:r>
            <a:r>
              <a:rPr lang="en-US" dirty="0"/>
              <a:t> keys are utilized to cross-reference data between relational tables.</a:t>
            </a:r>
          </a:p>
          <a:p>
            <a:endParaRPr lang="en-US" dirty="0"/>
          </a:p>
        </p:txBody>
      </p:sp>
      <p:sp>
        <p:nvSpPr>
          <p:cNvPr id="2" name="Title 1"/>
          <p:cNvSpPr>
            <a:spLocks noGrp="1"/>
          </p:cNvSpPr>
          <p:nvPr>
            <p:ph type="title"/>
          </p:nvPr>
        </p:nvSpPr>
        <p:spPr/>
        <p:txBody>
          <a:bodyPr>
            <a:normAutofit fontScale="90000"/>
          </a:bodyPr>
          <a:lstStyle/>
          <a:p>
            <a:r>
              <a:rPr lang="en-US" b="1" dirty="0"/>
              <a:t>Keys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Schema Design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dirty="0"/>
              <a:t>Schema design is the description of particular collection of data in relational database schema</a:t>
            </a:r>
            <a:r>
              <a:rPr lang="en-US" dirty="0" smtClean="0"/>
              <a:t>.</a:t>
            </a:r>
          </a:p>
          <a:p>
            <a:r>
              <a:rPr lang="en-US" dirty="0" smtClean="0"/>
              <a:t> </a:t>
            </a:r>
            <a:r>
              <a:rPr lang="en-US" dirty="0"/>
              <a:t>In schema design we translate ER diagrams into a collection of tables with associated constraints</a:t>
            </a:r>
            <a:r>
              <a:rPr lang="en-US" dirty="0" smtClean="0"/>
              <a:t>.</a:t>
            </a:r>
          </a:p>
          <a:p>
            <a:r>
              <a:rPr lang="en-US" dirty="0"/>
              <a:t>Steps to database schema design</a:t>
            </a:r>
            <a:r>
              <a:rPr lang="en-US" dirty="0" smtClean="0"/>
              <a:t>:</a:t>
            </a:r>
            <a:endParaRPr lang="en-US" dirty="0"/>
          </a:p>
          <a:p>
            <a:pPr lvl="0"/>
            <a:r>
              <a:rPr lang="en-US" dirty="0"/>
              <a:t>Map entity sets to tables</a:t>
            </a:r>
          </a:p>
          <a:p>
            <a:pPr lvl="0"/>
            <a:r>
              <a:rPr lang="en-US" dirty="0"/>
              <a:t>Map attributes to columns</a:t>
            </a:r>
          </a:p>
          <a:p>
            <a:pPr lvl="0"/>
            <a:r>
              <a:rPr lang="en-US" dirty="0"/>
              <a:t>Map relationship sets to tables</a:t>
            </a:r>
          </a:p>
          <a:p>
            <a:pPr lvl="0"/>
            <a:r>
              <a:rPr lang="en-US" dirty="0"/>
              <a:t>Specify primary and foreign keys</a:t>
            </a:r>
          </a:p>
          <a:p>
            <a:r>
              <a:rPr lang="en-US" dirty="0"/>
              <a:t>Resolve many to many relationships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lvl="0" indent="0" fontAlgn="base">
              <a:spcBef>
                <a:spcPct val="0"/>
              </a:spcBef>
              <a:spcAft>
                <a:spcPct val="0"/>
              </a:spcAft>
              <a:buNone/>
            </a:pPr>
            <a:endParaRPr kumimoji="0" lang="en-US" sz="2400" b="0" i="0" u="none" strike="noStrike" cap="none" normalizeH="0" baseline="0" dirty="0" smtClean="0">
              <a:ln>
                <a:noFill/>
              </a:ln>
              <a:solidFill>
                <a:schemeClr val="tx1"/>
              </a:solidFill>
              <a:effectLst/>
              <a:latin typeface="Arial" pitchFamily="34" charset="0"/>
              <a:ea typeface="Times New Roman" pitchFamily="18" charset="0"/>
            </a:endParaRPr>
          </a:p>
          <a:p>
            <a:pPr marL="0" lvl="0" indent="0" fontAlgn="base">
              <a:spcBef>
                <a:spcPct val="0"/>
              </a:spcBef>
              <a:spcAft>
                <a:spcPct val="0"/>
              </a:spcAft>
              <a:buNone/>
            </a:pPr>
            <a:endParaRPr lang="en-US" sz="2400" dirty="0">
              <a:latin typeface="Arial" pitchFamily="34" charset="0"/>
              <a:ea typeface="Times New Roman" pitchFamily="18" charset="0"/>
            </a:endParaRPr>
          </a:p>
          <a:p>
            <a:pPr marL="0" lvl="0" indent="0" fontAlgn="base">
              <a:spcBef>
                <a:spcPct val="0"/>
              </a:spcBef>
              <a:spcAft>
                <a:spcPct val="0"/>
              </a:spcAft>
              <a:buNone/>
            </a:pPr>
            <a:endParaRPr kumimoji="0" lang="en-US" sz="2400" b="0" i="0" u="none" strike="noStrike" cap="none" normalizeH="0" baseline="0" dirty="0" smtClean="0">
              <a:ln>
                <a:noFill/>
              </a:ln>
              <a:solidFill>
                <a:schemeClr val="tx1"/>
              </a:solidFill>
              <a:effectLst/>
              <a:latin typeface="Arial" pitchFamily="34" charset="0"/>
              <a:ea typeface="Times New Roman" pitchFamily="18" charset="0"/>
            </a:endParaRPr>
          </a:p>
          <a:p>
            <a:pPr marL="0" lvl="0" indent="0" fontAlgn="base">
              <a:spcBef>
                <a:spcPct val="0"/>
              </a:spcBef>
              <a:spcAft>
                <a:spcPct val="0"/>
              </a:spcAft>
              <a:buNone/>
            </a:pPr>
            <a:r>
              <a:rPr kumimoji="0" lang="en-US" sz="2400" b="0" i="0" u="none" strike="noStrike" cap="none" normalizeH="0" baseline="0" dirty="0" smtClean="0">
                <a:ln>
                  <a:noFill/>
                </a:ln>
                <a:solidFill>
                  <a:schemeClr val="tx1"/>
                </a:solidFill>
                <a:effectLst/>
                <a:latin typeface="Arial" pitchFamily="34" charset="0"/>
                <a:ea typeface="Times New Roman" pitchFamily="18" charset="0"/>
              </a:rPr>
              <a:t>Lets again take the Bank Enterprise example and translate Bank Enterprise ER Model into relational schema.</a:t>
            </a:r>
            <a:endParaRPr kumimoji="0" lang="en-US" sz="2400" b="0" i="0" u="none" strike="noStrike" cap="none" normalizeH="0" baseline="0" dirty="0" smtClean="0">
              <a:ln>
                <a:noFill/>
              </a:ln>
              <a:solidFill>
                <a:schemeClr val="tx1"/>
              </a:solidFill>
              <a:effectLst/>
              <a:latin typeface="Arial" pitchFamily="34" charset="0"/>
            </a:endParaRP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430</TotalTime>
  <Words>931</Words>
  <Application>Microsoft Office PowerPoint</Application>
  <PresentationFormat>On-screen Show (4:3)</PresentationFormat>
  <Paragraphs>79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Schema Design</vt:lpstr>
      <vt:lpstr>Weak Entity</vt:lpstr>
      <vt:lpstr>Examples </vt:lpstr>
      <vt:lpstr>Specialization or Generalization</vt:lpstr>
      <vt:lpstr>Keys </vt:lpstr>
      <vt:lpstr>Slide 6</vt:lpstr>
      <vt:lpstr>Schema Design</vt:lpstr>
      <vt:lpstr>Slide 8</vt:lpstr>
      <vt:lpstr>Slide 9</vt:lpstr>
      <vt:lpstr>The Basics</vt:lpstr>
      <vt:lpstr>Slide 11</vt:lpstr>
      <vt:lpstr>Translation of Customer Entity Set into relational schema </vt:lpstr>
      <vt:lpstr>Translation of Branch entity set into Relational Schema </vt:lpstr>
      <vt:lpstr>Translation of Employee Entity set into Relational model </vt:lpstr>
      <vt:lpstr>Translation of account entity set into Relational model </vt:lpstr>
      <vt:lpstr>Translation of loan entity set into Relational model </vt:lpstr>
      <vt:lpstr>Modeling Relationships </vt:lpstr>
      <vt:lpstr>Slide 18</vt:lpstr>
      <vt:lpstr>Borrower a many-to-many relationship between customer and loan. </vt:lpstr>
      <vt:lpstr>loan-branch a many-to-one relationship set </vt:lpstr>
      <vt:lpstr>Depositor, with relationship attribute access-date, a many to many relationship between customer and account </vt:lpstr>
      <vt:lpstr>Cust-banker a many-to-one relationship with relationship attribute type between customer and bank employee. </vt:lpstr>
      <vt:lpstr>Work-for relationship between employee entities with role indicator manager and worker. </vt:lpstr>
      <vt:lpstr>Modeling super type/subtype </vt:lpstr>
      <vt:lpstr>Slide 25</vt:lpstr>
      <vt:lpstr>Two account entity sets—savings-account and checking-account</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 Design</dc:title>
  <dc:creator>Ayesha</dc:creator>
  <cp:lastModifiedBy>HUMZA NASEER</cp:lastModifiedBy>
  <cp:revision>38</cp:revision>
  <dcterms:created xsi:type="dcterms:W3CDTF">2012-09-19T04:22:42Z</dcterms:created>
  <dcterms:modified xsi:type="dcterms:W3CDTF">2013-09-23T07:21:52Z</dcterms:modified>
</cp:coreProperties>
</file>