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1" r:id="rId23"/>
    <p:sldId id="278" r:id="rId24"/>
    <p:sldId id="281" r:id="rId25"/>
    <p:sldId id="282" r:id="rId26"/>
    <p:sldId id="283" r:id="rId27"/>
    <p:sldId id="279" r:id="rId28"/>
    <p:sldId id="280" r:id="rId29"/>
  </p:sldIdLst>
  <p:sldSz cx="9144000" cy="6858000" type="screen4x3"/>
  <p:notesSz cx="9144000" cy="6858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85" autoAdjust="0"/>
  </p:normalViewPr>
  <p:slideViewPr>
    <p:cSldViewPr snapToGrid="0">
      <p:cViewPr varScale="1">
        <p:scale>
          <a:sx n="61" d="100"/>
          <a:sy n="61" d="100"/>
        </p:scale>
        <p:origin x="16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36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9208E54-7C8A-41CB-8581-77D5972D1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DEA4DE-4245-47F4-BBF3-E64020CBF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DF06-F69B-43EB-849B-DB0D0FC9CB07}" type="datetimeFigureOut">
              <a:rPr lang="aa-ET" smtClean="0"/>
              <a:t>26/10/2021</a:t>
            </a:fld>
            <a:endParaRPr lang="aa-E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533122-DBF3-4FB4-9638-223B25D87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6D2B29-B878-4F2F-A0E5-9CC0B51FB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0136-68D4-4469-BD94-7AFD928E504B}" type="slidenum">
              <a:rPr lang="aa-ET" smtClean="0"/>
              <a:t>‹#›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96955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A61C-905A-4B74-925A-64D655FF3910}" type="datetimeFigureOut">
              <a:rPr lang="aa-ET" smtClean="0"/>
              <a:t>26/10/2021</a:t>
            </a:fld>
            <a:endParaRPr lang="aa-E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B5A3-F013-4D4C-B40E-0103628F7EAF}" type="slidenum">
              <a:rPr lang="aa-ET" smtClean="0"/>
              <a:t>‹#›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2643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aa-E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aa-ET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A97A2-5680-4298-A24E-5587EF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0D1C23D-324C-42CF-84E1-3709CF4F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aa-E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D5D3C1-ECD9-43B2-8C3F-A0FB509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074166-F1AC-42CF-8B12-C5A6B458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C175279-BB05-486D-8F82-678ADD68FDD1}" type="datetime8">
              <a:rPr lang="aa-ET" smtClean="0"/>
              <a:t>26/10/2021 12:51 carra</a:t>
            </a:fld>
            <a:endParaRPr lang="aa-E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936E3A-DB4F-4F12-A229-F5AD657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aa-E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4CA294-066C-4B06-8240-6FCA24D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aa-ET" smtClean="0"/>
              <a:t>‹#›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0939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593FA-7EDA-4A5B-A73A-C8E110B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980482-94A3-4C83-A475-C2A3F340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0B5563-3FAC-45CB-B25B-DE0CD4E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B6F279AE-5082-4BD5-A7EA-34F3BC5C3477}" type="datetime8">
              <a:rPr lang="aa-ET" smtClean="0"/>
              <a:t>26/10/2021 12:51 carra</a:t>
            </a:fld>
            <a:endParaRPr lang="aa-E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A33327-4FA5-480B-B66B-418F2F0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aa-E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8D8D52-6BAD-4773-BDDB-AFBB369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aa-ET" smtClean="0"/>
              <a:t>‹#›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354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1F289DA-23F1-48C7-B856-0FA2DD5F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C717B5-ED05-4093-9977-A451951D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702F53-AB04-4613-9D76-81122B47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8EE9051B-F59E-4806-904A-B500BA3ED104}" type="datetime8">
              <a:rPr lang="aa-ET" smtClean="0"/>
              <a:t>26/10/2021 12:51 carra</a:t>
            </a:fld>
            <a:endParaRPr lang="aa-E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276E37-F156-48B4-86DD-8B925EEC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aa-E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A3F3C2-FFA9-4D2F-99B3-E2CF827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aa-ET" smtClean="0"/>
              <a:t>‹#›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9051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D6DAB-C81E-4AE5-A2BC-CE6E594E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a-E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aa-ET" smtClean="0"/>
              <a:pPr/>
              <a:t>‹#›</a:t>
            </a:fld>
            <a:endParaRPr lang="aa-ET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3ACA32-9FFC-4DD6-A289-D125A1B3903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CS-114 Fundamentals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2E89FC6-DB69-4750-9D5A-146716AC880B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aa-E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aa-ET" smtClean="0"/>
              <a:pPr/>
              <a:t>‹#›</a:t>
            </a:fld>
            <a:endParaRPr lang="aa-ET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3ACA32-9FFC-4DD6-A289-D125A1B3903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CS-114 Fundamentals of Programming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2E89FC6-DB69-4750-9D5A-146716AC880B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A17C749-B438-49AA-A836-9174F2DB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6369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48E35E-D67B-48E3-AADD-7BFC3F82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97276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a-E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1D359EB1-F311-45B4-9161-4DD05A6D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aa-ET" smtClean="0"/>
              <a:pPr/>
              <a:t>‹#›</a:t>
            </a:fld>
            <a:endParaRPr lang="aa-ET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0EF5C3A-649E-458A-A188-E325FA1772EC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D00C28B-4145-4204-BEC8-C7ACF1D25B7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CS-114 Fundamentals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EF081BB-6413-433E-8F0B-C7E3D2ACDC99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C6AD1BF2-65A9-4FC7-BF8E-1F1B8246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aa-ET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F11678A3-2FC7-4E6E-9913-8FE6EB6C34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9152" y="1091973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32442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44A2-809B-4721-B548-96B18A93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A7908B-ED53-4B68-BEED-6875D17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5C32E8-8C9B-4EE0-9D57-7AF5AAC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D65FD0A-0A23-4B31-99D8-514371198A81}" type="datetime8">
              <a:rPr lang="aa-ET" smtClean="0"/>
              <a:t>26/10/2021 12:51 carra</a:t>
            </a:fld>
            <a:endParaRPr lang="aa-E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9178F3-B75A-41A4-9077-0D2DDEC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aa-E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55B157-5BD3-492D-BEE8-9428EB0B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aa-ET" smtClean="0"/>
              <a:t>‹#›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028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19C8D-4AE6-4192-8369-224A34A8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071553-09F0-447B-A686-AACFA743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E953DC-61BA-4AA9-8D7F-75DEA930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CB0C78-E5F9-4FB2-8E6E-D9EF7AF13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19B8F3-2D06-48CB-957C-A4385BFA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E4C1FB-4FC7-461F-91A1-2BE9356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511BE69C-FED8-46E6-AD57-F5E9C8404908}" type="datetime8">
              <a:rPr lang="aa-ET" smtClean="0"/>
              <a:t>26/10/2021 12:51 carra</a:t>
            </a:fld>
            <a:endParaRPr lang="aa-E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C4912A-4E73-4CDA-8010-1A1650E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aa-E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656F5F5-3285-4152-A7B8-FC15A7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aa-ET" smtClean="0"/>
              <a:t>‹#›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528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07E32-9527-4548-A553-3523377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350DE1-BC98-47C9-9921-E6E6CB46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7D113DD-8776-4244-BC8D-561E19F78F69}" type="datetime8">
              <a:rPr lang="aa-ET" smtClean="0"/>
              <a:t>26/10/2021 12:51 carra</a:t>
            </a:fld>
            <a:endParaRPr lang="aa-E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8AD7AD-05D1-4B70-B354-AFA7D1F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aa-E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CDB584-6507-4546-9155-D597B400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aa-ET" smtClean="0"/>
              <a:t>‹#›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5289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C54C01F-5C0E-45CC-B7F2-1ECD8A8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F16D755-64D6-4C53-8FB8-5288768FB6FD}" type="datetime8">
              <a:rPr lang="aa-ET" smtClean="0"/>
              <a:t>26/10/2021 12:51 carra</a:t>
            </a:fld>
            <a:endParaRPr lang="aa-E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567AECA-AA95-47AF-95F6-409A124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156CFD-4806-4E0D-81FE-D9371950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aa-ET" smtClean="0"/>
              <a:t>‹#›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7820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C4791-582A-44F9-BC6B-9B34A05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D1098-001B-40C6-89B2-62D8C487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DCF339-3CB3-44FE-BCCC-5B7C6BC0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1480E9-139D-4F58-B418-2C302F6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FA7FCAC3-E6B6-425E-AC49-1ED83F5C212F}" type="datetime8">
              <a:rPr lang="aa-ET" smtClean="0"/>
              <a:t>26/10/2021 12:51 carra</a:t>
            </a:fld>
            <a:endParaRPr lang="aa-E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4F067F-C389-436A-9202-BBF05D1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aa-E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E382A3-F1F2-43D6-B266-4A2F653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aa-ET" smtClean="0"/>
              <a:t>‹#›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9663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2F5BEAE-567A-45E8-8BE7-FE81349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aa-E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AE2690-183A-4410-ACE9-D9003BBA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0163"/>
            <a:ext cx="788670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5141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A58C4-9CDA-4A49-9380-B2F0FE798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Fundamentals of Programming</a:t>
            </a:r>
            <a:endParaRPr lang="aa-E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80DA72-358C-422F-8DDF-874AFF9B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Computers, Programs, and C++</a:t>
            </a:r>
            <a:r>
              <a:rPr lang="en-US" sz="1600" dirty="0"/>
              <a:t> 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3012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6F05A-2DEA-4EE8-8B05-3024BDC4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Devices 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AAA0F3-C172-42E8-AFEE-A1C5E40A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Dial-up Modem</a:t>
            </a:r>
          </a:p>
          <a:p>
            <a:r>
              <a:rPr lang="en-US" dirty="0"/>
              <a:t>DSL</a:t>
            </a:r>
          </a:p>
          <a:p>
            <a:r>
              <a:rPr lang="en-US" dirty="0"/>
              <a:t>Cable Modem</a:t>
            </a:r>
          </a:p>
          <a:p>
            <a:r>
              <a:rPr lang="en-US" dirty="0"/>
              <a:t>Network Interface Card</a:t>
            </a:r>
          </a:p>
          <a:p>
            <a:r>
              <a:rPr lang="en-US" dirty="0"/>
              <a:t>Wireless Network Adapter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32E0C7-8CB6-4604-B668-22FB09C7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10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5858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37DDA-993B-4E5F-8DA5-9B1DAE9B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B2A254-7787-4F3E-A569-0CB2AAA9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programs, known as software, are instructions that tell a computer what to do</a:t>
            </a:r>
          </a:p>
          <a:p>
            <a:r>
              <a:rPr lang="en-US" dirty="0"/>
              <a:t>Computers do not understand human languages; so programs must be written in ……?</a:t>
            </a:r>
          </a:p>
          <a:p>
            <a:endParaRPr lang="en-US" dirty="0"/>
          </a:p>
          <a:p>
            <a:r>
              <a:rPr lang="en-US" dirty="0"/>
              <a:t>Machine Language</a:t>
            </a:r>
          </a:p>
          <a:p>
            <a:pPr lvl="1"/>
            <a:r>
              <a:rPr lang="en-US" dirty="0"/>
              <a:t>Native language</a:t>
            </a:r>
          </a:p>
          <a:p>
            <a:pPr lvl="1"/>
            <a:r>
              <a:rPr lang="en-US" dirty="0"/>
              <a:t>Differs from computer type to type, generation to generation</a:t>
            </a:r>
          </a:p>
          <a:p>
            <a:pPr lvl="1"/>
            <a:r>
              <a:rPr lang="en-US" dirty="0"/>
              <a:t>A set of built-in primitive instructions</a:t>
            </a:r>
          </a:p>
          <a:p>
            <a:pPr lvl="1"/>
            <a:r>
              <a:rPr lang="en-US" dirty="0"/>
              <a:t>Instructions are in binary code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</a:t>
            </a:r>
            <a:r>
              <a:rPr lang="aa-ET" dirty="0"/>
              <a:t>1101101010011010 </a:t>
            </a:r>
            <a:endParaRPr lang="en-US" dirty="0"/>
          </a:p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9B8997-5455-482D-A02D-73330844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11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04510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5071F-9972-460D-BF6A-7FB34C0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8B9AED-37C6-44E5-B50E-59794683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  <a:p>
            <a:pPr lvl="1"/>
            <a:r>
              <a:rPr lang="en-US" dirty="0"/>
              <a:t>Alternative to machine language</a:t>
            </a:r>
          </a:p>
          <a:p>
            <a:pPr lvl="1"/>
            <a:r>
              <a:rPr lang="en-US" dirty="0"/>
              <a:t>Short descriptive words called </a:t>
            </a:r>
            <a:r>
              <a:rPr lang="en-US" i="1" dirty="0"/>
              <a:t>mnemonic</a:t>
            </a:r>
            <a:endParaRPr lang="en-US" dirty="0"/>
          </a:p>
          <a:p>
            <a:pPr lvl="2"/>
            <a:r>
              <a:rPr lang="en-US" dirty="0" err="1"/>
              <a:t>e.g</a:t>
            </a:r>
            <a:r>
              <a:rPr lang="en-US" dirty="0"/>
              <a:t> add, sub, mov, jump</a:t>
            </a:r>
          </a:p>
          <a:p>
            <a:pPr lvl="1"/>
            <a:r>
              <a:rPr lang="en-US" dirty="0"/>
              <a:t>Easy for humans but difficult for computers. Why?</a:t>
            </a:r>
          </a:p>
          <a:p>
            <a:pPr lvl="1"/>
            <a:r>
              <a:rPr lang="en-US" dirty="0"/>
              <a:t>Assembler translates assembly programs into machine code</a:t>
            </a:r>
          </a:p>
          <a:p>
            <a:pPr lvl="1"/>
            <a:r>
              <a:rPr lang="en-US" dirty="0"/>
              <a:t>Still tedious</a:t>
            </a:r>
          </a:p>
          <a:p>
            <a:pPr lvl="1"/>
            <a:r>
              <a:rPr lang="en-US" dirty="0"/>
              <a:t>An instruction in assembly language essentially corresponds to an instruction in machine code</a:t>
            </a:r>
          </a:p>
          <a:p>
            <a:pPr lvl="1"/>
            <a:r>
              <a:rPr lang="en-US" dirty="0"/>
              <a:t>Low level language and machine dependent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90A32C-7466-4DAA-B138-20FAD31D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12</a:t>
            </a:fld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D0780B7-81A8-4C2F-9158-AE079F7A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4564761"/>
            <a:ext cx="66484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6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D734CC-BB6B-4646-95AD-47E03F6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9D4B27-0912-4E84-9D5C-5DCB7063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Languages</a:t>
            </a:r>
          </a:p>
          <a:p>
            <a:pPr lvl="1"/>
            <a:r>
              <a:rPr lang="en-US" dirty="0"/>
              <a:t>Emerged in 1950s</a:t>
            </a:r>
          </a:p>
          <a:p>
            <a:pPr lvl="1"/>
            <a:r>
              <a:rPr lang="en-US" dirty="0"/>
              <a:t>Platform independent</a:t>
            </a:r>
          </a:p>
          <a:p>
            <a:pPr lvl="1"/>
            <a:r>
              <a:rPr lang="en-US" dirty="0"/>
              <a:t>English like syntax</a:t>
            </a:r>
          </a:p>
          <a:p>
            <a:pPr lvl="1"/>
            <a:r>
              <a:rPr lang="en-US" dirty="0"/>
              <a:t>Instructions are referred as statements</a:t>
            </a:r>
          </a:p>
          <a:p>
            <a:pPr lvl="1"/>
            <a:r>
              <a:rPr lang="en-US" dirty="0"/>
              <a:t>program written in a high-level language is called a source program or source code</a:t>
            </a:r>
          </a:p>
          <a:p>
            <a:pPr lvl="1"/>
            <a:r>
              <a:rPr lang="en-US" dirty="0"/>
              <a:t>Compiler translates source code to machine code.</a:t>
            </a:r>
          </a:p>
          <a:p>
            <a:pPr lvl="1"/>
            <a:r>
              <a:rPr lang="en-US" dirty="0"/>
              <a:t>Compiler vs Interpreter</a:t>
            </a:r>
          </a:p>
          <a:p>
            <a:pPr lvl="1"/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0F100C-B6B8-4254-9934-A6A3DF7F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13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2136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2469A-381E-483E-A5EE-161D1373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Systems 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44FD97-CBCE-4750-9680-645CFC9E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and controls a computer’s activities</a:t>
            </a:r>
          </a:p>
          <a:p>
            <a:r>
              <a:rPr lang="en-US" dirty="0"/>
              <a:t>Major Tasks</a:t>
            </a:r>
          </a:p>
          <a:p>
            <a:pPr lvl="1"/>
            <a:r>
              <a:rPr lang="en-US" dirty="0"/>
              <a:t>Controlling and Monitoring System Activities </a:t>
            </a:r>
          </a:p>
          <a:p>
            <a:pPr lvl="1"/>
            <a:r>
              <a:rPr lang="en-US" dirty="0"/>
              <a:t>Allocating and Assigning System Resources </a:t>
            </a:r>
          </a:p>
          <a:p>
            <a:pPr lvl="1"/>
            <a:r>
              <a:rPr lang="en-US" dirty="0"/>
              <a:t>Scheduling Operations</a:t>
            </a:r>
          </a:p>
          <a:p>
            <a:pPr lvl="2"/>
            <a:r>
              <a:rPr lang="en-US" dirty="0"/>
              <a:t>Multiprogramming</a:t>
            </a:r>
          </a:p>
          <a:p>
            <a:pPr lvl="2"/>
            <a:r>
              <a:rPr lang="en-US" dirty="0"/>
              <a:t>Multithreading</a:t>
            </a:r>
          </a:p>
          <a:p>
            <a:pPr lvl="2"/>
            <a:r>
              <a:rPr lang="en-US" dirty="0"/>
              <a:t>Multiprocessing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DBFE5A-27E1-49F9-8C9C-EBD9DB01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14</a:t>
            </a:fld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2B8A34-1E33-4E01-8B5B-395AF303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2918841"/>
            <a:ext cx="3009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EBA6A-4512-4D28-BF3D-5E074F86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C++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A8A8DE-0558-4815-A737-248A0978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evolved from B which evolved from the BCPL </a:t>
            </a:r>
          </a:p>
          <a:p>
            <a:pPr lvl="1"/>
            <a:r>
              <a:rPr lang="en-US" dirty="0"/>
              <a:t>Basic Combined Programming Language, 1960s </a:t>
            </a:r>
          </a:p>
          <a:p>
            <a:r>
              <a:rPr lang="en-US" dirty="0"/>
              <a:t>BCPL: writing operating systems and compilers</a:t>
            </a:r>
          </a:p>
          <a:p>
            <a:r>
              <a:rPr lang="en-US" dirty="0"/>
              <a:t>B: used to create early versions of the UNIX</a:t>
            </a:r>
          </a:p>
          <a:p>
            <a:r>
              <a:rPr lang="en-US" dirty="0"/>
              <a:t>Both BCPL and B are </a:t>
            </a:r>
            <a:r>
              <a:rPr lang="en-US" dirty="0" err="1"/>
              <a:t>typeless</a:t>
            </a:r>
            <a:endParaRPr lang="en-US" dirty="0"/>
          </a:p>
          <a:p>
            <a:pPr lvl="1"/>
            <a:r>
              <a:rPr lang="en-US" dirty="0"/>
              <a:t>every data item occupies a fixed-length “word” or “cell” in memory</a:t>
            </a:r>
          </a:p>
          <a:p>
            <a:r>
              <a:rPr lang="en-US" dirty="0"/>
              <a:t>C: Dennis Ritchie extended the B language by adding types and other features in 1971 to develop the UNIX operating system. Today C is widely used for developing operating systems.</a:t>
            </a:r>
          </a:p>
          <a:p>
            <a:r>
              <a:rPr lang="en-US" dirty="0"/>
              <a:t>C++: Extension of C, supports classes and OOPs</a:t>
            </a:r>
          </a:p>
          <a:p>
            <a:r>
              <a:rPr lang="en-US" dirty="0"/>
              <a:t>C++98 created by ISO. Why standardization?</a:t>
            </a:r>
          </a:p>
          <a:p>
            <a:r>
              <a:rPr lang="en-US" dirty="0"/>
              <a:t>C++11, C++14 and C++17 – Basics remains same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A07CDB-A506-4B1C-B3D5-2C105EAE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15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14158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1D02D45-E309-4852-A027-99666ACF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2" y="1307523"/>
            <a:ext cx="5132469" cy="2396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62C2D-784B-46DD-88DC-204DCF33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C++ Program 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3E7018-6105-4D65-BBAA-28FFB0DD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16</a:t>
            </a:fld>
            <a:endParaRPr lang="aa-E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EBDAC8E-78E9-4660-8EB9-5449F909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5697620"/>
            <a:ext cx="3086100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0CFB18-FF3B-4960-8628-9318F05D8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4376011"/>
            <a:ext cx="5483354" cy="1063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3FF017-CDDA-4C66-A0F8-0279DC28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0" y="1219200"/>
            <a:ext cx="3086100" cy="5256422"/>
          </a:xfrm>
        </p:spPr>
        <p:txBody>
          <a:bodyPr/>
          <a:lstStyle/>
          <a:p>
            <a:r>
              <a:rPr lang="en-US" dirty="0"/>
              <a:t>Preprocess directives are not statements (no semi-colon ;)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Extra space in &lt; &gt;</a:t>
            </a:r>
          </a:p>
          <a:p>
            <a:endParaRPr lang="en-US" dirty="0"/>
          </a:p>
          <a:p>
            <a:r>
              <a:rPr lang="en-US" dirty="0"/>
              <a:t>Case Sensitive</a:t>
            </a:r>
          </a:p>
          <a:p>
            <a:pPr lvl="1"/>
            <a:r>
              <a:rPr lang="en-US" dirty="0"/>
              <a:t>Main vs main</a:t>
            </a:r>
          </a:p>
        </p:txBody>
      </p:sp>
    </p:spTree>
    <p:extLst>
      <p:ext uri="{BB962C8B-B14F-4D97-AF65-F5344CB8AC3E}">
        <p14:creationId xmlns:p14="http://schemas.microsoft.com/office/powerpoint/2010/main" val="307351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B6A2B-3D87-42FD-B4D1-B861C732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1.2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11D6F7-43D0-4132-B93E-D0888DEA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4900"/>
            <a:ext cx="7886700" cy="1560722"/>
          </a:xfrm>
        </p:spPr>
        <p:txBody>
          <a:bodyPr/>
          <a:lstStyle/>
          <a:p>
            <a:r>
              <a:rPr lang="en-US" dirty="0"/>
              <a:t>Output?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A0FA4D-76AA-49FB-B9A1-5D23A841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17</a:t>
            </a:fld>
            <a:endParaRPr lang="aa-E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5236239-CE0A-41DD-92F4-B2967C14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2" y="1307523"/>
            <a:ext cx="5505450" cy="293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2A57ACF-4DA7-43C1-8A0A-090C3E59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22" y="5244228"/>
            <a:ext cx="28860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EFBC5-FE1B-4151-9685-772BECB2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1.3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8E6D89-10FD-41B9-8965-CECF059C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18</a:t>
            </a:fld>
            <a:endParaRPr lang="aa-E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46DE7E8-C8E1-4A44-B5A8-65495DD2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64" y="5324043"/>
            <a:ext cx="60579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E83107-AA80-4956-855B-AE9F4EC6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07523"/>
            <a:ext cx="6096000" cy="27336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16F181D-3DAF-4E66-AA95-D10FAD87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4900"/>
            <a:ext cx="7886700" cy="1560722"/>
          </a:xfrm>
        </p:spPr>
        <p:txBody>
          <a:bodyPr/>
          <a:lstStyle/>
          <a:p>
            <a:r>
              <a:rPr lang="en-US" dirty="0"/>
              <a:t>Output?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8983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66190-31A2-4AD5-8E63-5654E2D9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51184D-4CF5-4183-BBD2-2B301439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106868-565B-4C1A-B0B4-08262219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19</a:t>
            </a:fld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1EDFB7-3EC2-4A61-822F-AB819E4B6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9"/>
          <a:stretch/>
        </p:blipFill>
        <p:spPr>
          <a:xfrm>
            <a:off x="628650" y="1087148"/>
            <a:ext cx="7777595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D14760-FF03-4B8C-908C-B060A5A7F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82686"/>
            <a:ext cx="66579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7C274-93B9-4CAB-BC99-4A4A439D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A54F68-D70F-4E0D-A13B-13EB55E1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is?</a:t>
            </a:r>
          </a:p>
          <a:p>
            <a:pPr lvl="1"/>
            <a:r>
              <a:rPr lang="en-US" i="1" dirty="0"/>
              <a:t>A computer is an electronic device that stores and processes data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In computing, data is the information that has been translated into a form that is efficient for movement or processing</a:t>
            </a:r>
          </a:p>
          <a:p>
            <a:endParaRPr lang="en-US" dirty="0"/>
          </a:p>
          <a:p>
            <a:r>
              <a:rPr lang="en-US" dirty="0"/>
              <a:t>Computer Consists of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ADC3D2-9974-4BB5-84C9-B32BE8B4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2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79680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B830D0-467C-42B1-B376-BB16B8D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20</a:t>
            </a:fld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82E6F4-73BB-4230-A620-3CD49A1CB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9" t="8031" b="29848"/>
          <a:stretch/>
        </p:blipFill>
        <p:spPr>
          <a:xfrm>
            <a:off x="1595004" y="202359"/>
            <a:ext cx="5953992" cy="63552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B366B60-DA75-4272-BA33-95C3D7FB8D87}"/>
              </a:ext>
            </a:extLst>
          </p:cNvPr>
          <p:cNvGrpSpPr/>
          <p:nvPr/>
        </p:nvGrpSpPr>
        <p:grpSpPr>
          <a:xfrm>
            <a:off x="285749" y="261173"/>
            <a:ext cx="8572503" cy="2172614"/>
            <a:chOff x="285749" y="261173"/>
            <a:chExt cx="8572503" cy="21726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E40C4DF-E9CA-4478-81DB-E46D074DE09E}"/>
                </a:ext>
              </a:extLst>
            </p:cNvPr>
            <p:cNvSpPr/>
            <p:nvPr/>
          </p:nvSpPr>
          <p:spPr>
            <a:xfrm>
              <a:off x="976746" y="261173"/>
              <a:ext cx="2618509" cy="1889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1950BE3-DDC9-4D2B-A3F6-181068BD31AA}"/>
                </a:ext>
              </a:extLst>
            </p:cNvPr>
            <p:cNvSpPr/>
            <p:nvPr/>
          </p:nvSpPr>
          <p:spPr>
            <a:xfrm>
              <a:off x="1511878" y="1089897"/>
              <a:ext cx="2618509" cy="464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666EFBA-8C3C-473A-ADB0-5C4584836004}"/>
                </a:ext>
              </a:extLst>
            </p:cNvPr>
            <p:cNvSpPr/>
            <p:nvPr/>
          </p:nvSpPr>
          <p:spPr>
            <a:xfrm>
              <a:off x="285749" y="486309"/>
              <a:ext cx="2618509" cy="1889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B08B3BB-19B4-4D9B-9B3F-3A43E5A0DB19}"/>
                </a:ext>
              </a:extLst>
            </p:cNvPr>
            <p:cNvSpPr/>
            <p:nvPr/>
          </p:nvSpPr>
          <p:spPr>
            <a:xfrm>
              <a:off x="6858000" y="544042"/>
              <a:ext cx="2000252" cy="1889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A186221-79C9-46C8-AC31-447AC401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2445"/>
            <a:ext cx="7886700" cy="1194955"/>
          </a:xfrm>
        </p:spPr>
        <p:txBody>
          <a:bodyPr>
            <a:normAutofit/>
          </a:bodyPr>
          <a:lstStyle/>
          <a:p>
            <a:r>
              <a:rPr lang="en-US" sz="2800" dirty="0"/>
              <a:t>C++ Program</a:t>
            </a:r>
            <a:br>
              <a:rPr lang="en-US" sz="2800" dirty="0"/>
            </a:br>
            <a:r>
              <a:rPr lang="en-US" sz="2800" dirty="0"/>
              <a:t>Development Cycle </a:t>
            </a:r>
            <a:endParaRPr lang="aa-ET" sz="2800" dirty="0"/>
          </a:p>
        </p:txBody>
      </p:sp>
    </p:spTree>
    <p:extLst>
      <p:ext uri="{BB962C8B-B14F-4D97-AF65-F5344CB8AC3E}">
        <p14:creationId xmlns:p14="http://schemas.microsoft.com/office/powerpoint/2010/main" val="22947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C7FC1-13FD-42E9-A7F5-87EB36DE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Style and Documentation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055FDF-F6F4-42FC-9132-209D3C72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Appropriate Comments</a:t>
            </a:r>
          </a:p>
          <a:p>
            <a:r>
              <a:rPr lang="en-US" dirty="0"/>
              <a:t>Comment Styles </a:t>
            </a:r>
          </a:p>
          <a:p>
            <a:pPr algn="l"/>
            <a:r>
              <a:rPr lang="en-US" dirty="0"/>
              <a:t>Proper Indentation and Spacing </a:t>
            </a:r>
            <a:br>
              <a:rPr lang="en-US" dirty="0"/>
            </a:b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098760-5588-49A8-8B6A-008ABF2B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21</a:t>
            </a:fld>
            <a:endParaRPr lang="aa-E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8346C0-7C56-4010-A01F-5A11B81CE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6" t="11694" r="58637" b="39091"/>
          <a:stretch/>
        </p:blipFill>
        <p:spPr>
          <a:xfrm>
            <a:off x="720099" y="2670464"/>
            <a:ext cx="4350663" cy="3680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90A8FB-C353-4E88-8DFB-3FA9864B0E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64" t="11634" r="66022" b="38890"/>
          <a:stretch/>
        </p:blipFill>
        <p:spPr>
          <a:xfrm>
            <a:off x="5162211" y="2670464"/>
            <a:ext cx="3292733" cy="36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B73E9-59E1-467B-A760-6444F1B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Errors?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E43CF1-E7E3-4C2D-9EEC-6C50B8A8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BBB079-CC67-44FA-BCE2-ECEFE703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22</a:t>
            </a:fld>
            <a:endParaRPr lang="aa-E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233F23-4F31-4645-9BC5-BE9C7891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34809"/>
            <a:ext cx="5848350" cy="2647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46D6DBC6-8D09-4924-8888-4DBAE07667FF}"/>
              </a:ext>
            </a:extLst>
          </p:cNvPr>
          <p:cNvSpPr/>
          <p:nvPr/>
        </p:nvSpPr>
        <p:spPr>
          <a:xfrm>
            <a:off x="3304309" y="1089897"/>
            <a:ext cx="176646" cy="3648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429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E8D35-3AE2-4BAC-9831-062C5E20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Errors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9A937-7F6E-476D-8CA2-E52F5600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  <a:p>
            <a:endParaRPr lang="en-US" dirty="0"/>
          </a:p>
          <a:p>
            <a:r>
              <a:rPr lang="en-US" dirty="0"/>
              <a:t>Runtime Errors</a:t>
            </a:r>
          </a:p>
          <a:p>
            <a:endParaRPr lang="en-US" dirty="0"/>
          </a:p>
          <a:p>
            <a:r>
              <a:rPr lang="en-US" dirty="0"/>
              <a:t> Logic Errors</a:t>
            </a:r>
          </a:p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A9D47C-CA93-4C1B-9CF9-7541986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23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8459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E8D35-3AE2-4BAC-9831-062C5E20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Errors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9A937-7F6E-476D-8CA2-E52F5600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A9D47C-CA93-4C1B-9CF9-7541986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24</a:t>
            </a:fld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848EBE-FC86-47DA-95D9-0BF32636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858241"/>
            <a:ext cx="5124450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51F8951-453C-497F-9C41-32CB9A41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1084"/>
            <a:ext cx="9144000" cy="132393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A12D810C-0871-413C-B8F3-A73F111CD708}"/>
              </a:ext>
            </a:extLst>
          </p:cNvPr>
          <p:cNvSpPr/>
          <p:nvPr/>
        </p:nvSpPr>
        <p:spPr>
          <a:xfrm>
            <a:off x="4696691" y="2087424"/>
            <a:ext cx="176646" cy="3648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;</a:t>
            </a:r>
            <a:endParaRPr lang="aa-E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E8D35-3AE2-4BAC-9831-062C5E20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Errors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9A937-7F6E-476D-8CA2-E52F5600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  <a:p>
            <a:endParaRPr lang="en-US" dirty="0"/>
          </a:p>
          <a:p>
            <a:r>
              <a:rPr lang="en-US" dirty="0"/>
              <a:t>Runtime Errors</a:t>
            </a:r>
          </a:p>
          <a:p>
            <a:endParaRPr lang="en-US" dirty="0"/>
          </a:p>
          <a:p>
            <a:pPr marL="0" indent="0">
              <a:buNone/>
            </a:pP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A9D47C-CA93-4C1B-9CF9-7541986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25</a:t>
            </a:fld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C5ADEC-367A-4FD3-B93A-68389153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426585"/>
            <a:ext cx="3467100" cy="2924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D56301-FA10-42BC-8224-D618BFF4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602740"/>
            <a:ext cx="3352800" cy="16573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379C7C8-41CB-437F-B7E2-AD847A8CB9A8}"/>
              </a:ext>
            </a:extLst>
          </p:cNvPr>
          <p:cNvSpPr/>
          <p:nvPr/>
        </p:nvSpPr>
        <p:spPr>
          <a:xfrm>
            <a:off x="5392881" y="3241964"/>
            <a:ext cx="803563" cy="29094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600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E8D35-3AE2-4BAC-9831-062C5E20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Errors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9A937-7F6E-476D-8CA2-E52F5600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  <a:p>
            <a:endParaRPr lang="en-US" dirty="0"/>
          </a:p>
          <a:p>
            <a:r>
              <a:rPr lang="en-US" dirty="0"/>
              <a:t>Runtime Errors</a:t>
            </a:r>
          </a:p>
          <a:p>
            <a:endParaRPr lang="en-US" dirty="0"/>
          </a:p>
          <a:p>
            <a:r>
              <a:rPr lang="en-US" dirty="0"/>
              <a:t> Logic Errors</a:t>
            </a:r>
          </a:p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A9D47C-CA93-4C1B-9CF9-7541986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26</a:t>
            </a:fld>
            <a:endParaRPr lang="aa-E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66540C9-430D-43EB-B058-B2B28BAC0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3" r="17285" b="51614"/>
          <a:stretch/>
        </p:blipFill>
        <p:spPr>
          <a:xfrm>
            <a:off x="1496291" y="4696690"/>
            <a:ext cx="6733525" cy="1509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748F94A-9FC7-4102-B550-04FB6EFC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81"/>
          <a:stretch/>
        </p:blipFill>
        <p:spPr>
          <a:xfrm>
            <a:off x="3148444" y="1594683"/>
            <a:ext cx="5366905" cy="239147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AA33666-20DE-4C1F-8C49-187791AC22AE}"/>
              </a:ext>
            </a:extLst>
          </p:cNvPr>
          <p:cNvSpPr/>
          <p:nvPr/>
        </p:nvSpPr>
        <p:spPr>
          <a:xfrm>
            <a:off x="5694218" y="2751150"/>
            <a:ext cx="924791" cy="29094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9008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D80D7-246C-43AD-8624-E917060E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9B28C9-395E-4E1E-AB27-79F6513E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27</a:t>
            </a:fld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06BCC3-AAA7-4D40-AB2A-D85D8CF9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6" y="1376298"/>
            <a:ext cx="674370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DDC6905-07B7-4DA6-B6A0-6128B237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6" y="2712332"/>
            <a:ext cx="5514975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16F0CF-1EA3-446F-85D8-F85EA6E28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797"/>
          <a:stretch/>
        </p:blipFill>
        <p:spPr>
          <a:xfrm>
            <a:off x="3036739" y="4623521"/>
            <a:ext cx="5667375" cy="1299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336A15B-12AC-4317-9F6C-6B69FB0F6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093" y="1096668"/>
            <a:ext cx="4181475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481013-F052-430B-8B14-4E2A96F15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78682"/>
            <a:ext cx="7886700" cy="39694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/>
              <a:t>Missing Braces, Semicolons, Quotation Marks and Misspelling Names </a:t>
            </a:r>
          </a:p>
        </p:txBody>
      </p:sp>
    </p:spTree>
    <p:extLst>
      <p:ext uri="{BB962C8B-B14F-4D97-AF65-F5344CB8AC3E}">
        <p14:creationId xmlns:p14="http://schemas.microsoft.com/office/powerpoint/2010/main" val="211331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6E4D0C-0279-4F62-8FC1-46BA9954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64" y="1447485"/>
            <a:ext cx="7731269" cy="3007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EBC0FB-94A2-4CB1-9369-53E56C57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Work…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66A9B-F62F-4EFE-9A98-F9917B69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28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0862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44BF8B-98BD-4275-B378-44C519753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Central processing unit</a:t>
            </a:r>
          </a:p>
          <a:p>
            <a:r>
              <a:rPr lang="en-US" dirty="0"/>
              <a:t>Memory </a:t>
            </a:r>
          </a:p>
          <a:p>
            <a:r>
              <a:rPr lang="en-US" dirty="0"/>
              <a:t>Storage devices</a:t>
            </a:r>
          </a:p>
          <a:p>
            <a:r>
              <a:rPr lang="en-US" dirty="0"/>
              <a:t>Input devices </a:t>
            </a:r>
          </a:p>
          <a:p>
            <a:r>
              <a:rPr lang="en-US" dirty="0"/>
              <a:t>Output devices </a:t>
            </a:r>
          </a:p>
          <a:p>
            <a:r>
              <a:rPr lang="en-US" dirty="0"/>
              <a:t>Communication devices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010CB1-0503-447C-B079-A2484CBC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3</a:t>
            </a:fld>
            <a:endParaRPr lang="aa-E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358F0-C80C-4243-9002-6EDCD97A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  <a:endParaRPr lang="aa-E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946AA3-2001-40E8-954E-25F70E8B3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98"/>
          <a:stretch/>
        </p:blipFill>
        <p:spPr>
          <a:xfrm>
            <a:off x="4032729" y="1316736"/>
            <a:ext cx="4482621" cy="46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4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DBAFEC5-DF5B-491D-9DD1-0C785498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Processing Unit</a:t>
            </a:r>
            <a:endParaRPr lang="aa-E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CE06CB4-6510-4C60-8616-FF9E5D1F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Retrieves instructions from memory and executes them </a:t>
            </a:r>
          </a:p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Control unit</a:t>
            </a:r>
          </a:p>
          <a:p>
            <a:pPr lvl="1"/>
            <a:r>
              <a:rPr lang="en-US" dirty="0"/>
              <a:t>Arithmetic / Logic unit</a:t>
            </a:r>
          </a:p>
          <a:p>
            <a:r>
              <a:rPr lang="en-US" dirty="0"/>
              <a:t>Built from millions of transistors</a:t>
            </a:r>
          </a:p>
          <a:p>
            <a:r>
              <a:rPr lang="en-US" dirty="0"/>
              <a:t>Internal Clock</a:t>
            </a:r>
          </a:p>
          <a:p>
            <a:pPr lvl="1"/>
            <a:r>
              <a:rPr lang="en-US" dirty="0"/>
              <a:t>Used to control and synchronize the pace of operations </a:t>
            </a:r>
          </a:p>
          <a:p>
            <a:pPr lvl="1"/>
            <a:r>
              <a:rPr lang="en-US" dirty="0"/>
              <a:t>Clock Speed Unit (hertz)</a:t>
            </a:r>
          </a:p>
          <a:p>
            <a:r>
              <a:rPr lang="en-US" dirty="0"/>
              <a:t>Number of Cores</a:t>
            </a:r>
          </a:p>
          <a:p>
            <a:endParaRPr lang="en-US" dirty="0"/>
          </a:p>
          <a:p>
            <a:endParaRPr lang="aa-E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55E5A4-4127-4D45-B9D5-00052B4E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4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3162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DA246E-9C18-4308-AA40-36C7D470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Processing Unit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83BBCC-EA14-4395-976B-D2B01DF9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C96EEB-F13E-4F6F-80C9-467B3975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5</a:t>
            </a:fld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D43CA2-61B8-4E45-AA2A-A9573C23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51" y="1326597"/>
            <a:ext cx="7886700" cy="44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EC02C-B910-4DC4-9CB4-FDDC8201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and Bytes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5A9221-D2DD-4EDC-88DF-066D5E553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data and program is stored in a computer?</a:t>
            </a:r>
          </a:p>
          <a:p>
            <a:pPr lvl="1"/>
            <a:r>
              <a:rPr lang="en-US" dirty="0"/>
              <a:t>Set the series of switches On or Off</a:t>
            </a:r>
          </a:p>
          <a:p>
            <a:pPr lvl="1"/>
            <a:r>
              <a:rPr lang="en-US" dirty="0"/>
              <a:t>On translates to 1 and Off translates to 0 (binary number system)</a:t>
            </a:r>
          </a:p>
          <a:p>
            <a:r>
              <a:rPr lang="en-US" dirty="0"/>
              <a:t>Byte</a:t>
            </a:r>
          </a:p>
          <a:p>
            <a:pPr lvl="1"/>
            <a:r>
              <a:rPr lang="en-US" dirty="0"/>
              <a:t>Minimum storage unit</a:t>
            </a:r>
          </a:p>
          <a:p>
            <a:pPr lvl="1"/>
            <a:r>
              <a:rPr lang="en-US" dirty="0"/>
              <a:t>8 bits form a byte</a:t>
            </a:r>
          </a:p>
          <a:p>
            <a:r>
              <a:rPr lang="en-US" dirty="0"/>
              <a:t>Data Encoding</a:t>
            </a:r>
          </a:p>
          <a:p>
            <a:pPr lvl="1"/>
            <a:r>
              <a:rPr lang="en-US" i="1" dirty="0"/>
              <a:t>encoding scheme </a:t>
            </a:r>
            <a:r>
              <a:rPr lang="en-US" dirty="0"/>
              <a:t>is a set of rules that governs how a computer translates characters, numbers, and symbols into data the computer can actually work with (bits)</a:t>
            </a:r>
          </a:p>
          <a:p>
            <a:pPr lvl="1" algn="l"/>
            <a:r>
              <a:rPr lang="en-US" dirty="0"/>
              <a:t>ASCII: C translates to 01000011</a:t>
            </a:r>
          </a:p>
          <a:p>
            <a:pPr algn="l"/>
            <a:r>
              <a:rPr lang="en-US" dirty="0"/>
              <a:t>Memory units</a:t>
            </a:r>
          </a:p>
          <a:p>
            <a:pPr lvl="1" algn="l"/>
            <a:r>
              <a:rPr lang="en-US" dirty="0"/>
              <a:t>KB, MB, GB, TB is approximately 1000, 1 million, 1 billion, 1 trillion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4096A0-6C0B-4F5D-84E2-987C521B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6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19256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999AF3-58BD-4E83-879C-E8D04C2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432CE0-4FC2-4713-B23D-FD2583E2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Computer’s work area for executing a program </a:t>
            </a:r>
            <a:r>
              <a:rPr lang="en-US" dirty="0" err="1"/>
              <a:t>e.g</a:t>
            </a:r>
            <a:r>
              <a:rPr lang="en-US" dirty="0"/>
              <a:t> RAM</a:t>
            </a:r>
          </a:p>
          <a:p>
            <a:r>
              <a:rPr lang="en-US" dirty="0"/>
              <a:t>A program and its data must be moved into the computer’s memory before they can be executed by the CPU</a:t>
            </a:r>
          </a:p>
          <a:p>
            <a:r>
              <a:rPr lang="en-US" dirty="0"/>
              <a:t>Every byte in the memory has a </a:t>
            </a:r>
            <a:r>
              <a:rPr lang="en-US" i="1" dirty="0"/>
              <a:t>unique address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Slower and less </a:t>
            </a:r>
          </a:p>
          <a:p>
            <a:pPr marL="0" indent="0">
              <a:buNone/>
            </a:pPr>
            <a:r>
              <a:rPr lang="en-US" dirty="0"/>
              <a:t>expensive than </a:t>
            </a:r>
          </a:p>
          <a:p>
            <a:pPr marL="0" indent="0">
              <a:buNone/>
            </a:pPr>
            <a:r>
              <a:rPr lang="en-US" dirty="0"/>
              <a:t>memory available </a:t>
            </a:r>
          </a:p>
          <a:p>
            <a:pPr marL="0" indent="0">
              <a:buNone/>
            </a:pPr>
            <a:r>
              <a:rPr lang="en-US" dirty="0"/>
              <a:t>in CPU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3606D4-7822-4B8B-A42C-357F00C0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7</a:t>
            </a:fld>
            <a:endParaRPr lang="aa-E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02CA1D9-6ACD-4742-B537-3635DF94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67" y="3057696"/>
            <a:ext cx="4477483" cy="34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8B41F-2089-4FBC-BA3E-1461A6A3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1372B5-7B4F-461F-B3FD-B4CF0E6D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is volatile</a:t>
            </a:r>
          </a:p>
          <a:p>
            <a:pPr lvl="1"/>
            <a:r>
              <a:rPr lang="en-US" dirty="0"/>
              <a:t>Data is lost when power is off</a:t>
            </a:r>
          </a:p>
          <a:p>
            <a:r>
              <a:rPr lang="en-US" dirty="0"/>
              <a:t>Permanent storage elements?</a:t>
            </a:r>
          </a:p>
          <a:p>
            <a:pPr lvl="1"/>
            <a:r>
              <a:rPr lang="en-US" dirty="0"/>
              <a:t>Hard disk</a:t>
            </a:r>
          </a:p>
          <a:p>
            <a:pPr lvl="1"/>
            <a:r>
              <a:rPr lang="en-US" dirty="0"/>
              <a:t>CD / DVD</a:t>
            </a:r>
          </a:p>
          <a:p>
            <a:pPr lvl="1"/>
            <a:r>
              <a:rPr lang="en-US" dirty="0"/>
              <a:t>Flash drive</a:t>
            </a:r>
          </a:p>
          <a:p>
            <a:r>
              <a:rPr lang="en-US" dirty="0"/>
              <a:t>Programs and Data are store in permanent storage</a:t>
            </a:r>
          </a:p>
          <a:p>
            <a:pPr lvl="1"/>
            <a:r>
              <a:rPr lang="en-US" dirty="0"/>
              <a:t>Moved to memory for processing</a:t>
            </a:r>
          </a:p>
          <a:p>
            <a:pPr lvl="1"/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6DAD58-A293-4318-88A4-42065271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8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2606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0CF2CF-903E-43BF-BD93-F38EAC14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Devices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EFF3A-D8CE-4327-8988-BC987530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Keyboard</a:t>
            </a:r>
          </a:p>
          <a:p>
            <a:r>
              <a:rPr lang="en-US" dirty="0"/>
              <a:t>Mouse</a:t>
            </a:r>
          </a:p>
          <a:p>
            <a:r>
              <a:rPr lang="en-US" dirty="0"/>
              <a:t>Monitor</a:t>
            </a:r>
          </a:p>
          <a:p>
            <a:r>
              <a:rPr lang="en-US" dirty="0"/>
              <a:t>Printer</a:t>
            </a:r>
          </a:p>
          <a:p>
            <a:r>
              <a:rPr lang="en-US" dirty="0"/>
              <a:t>Touch-screen?</a:t>
            </a:r>
          </a:p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A6907D-BD00-4C04-A359-D0108DC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aa-ET" smtClean="0"/>
              <a:pPr/>
              <a:t>9</a:t>
            </a:fld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98763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755</Words>
  <Application>Microsoft Office PowerPoint</Application>
  <PresentationFormat>On-screen Show (4:3)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Wingdings</vt:lpstr>
      <vt:lpstr>Office Theme</vt:lpstr>
      <vt:lpstr>Fundamentals of Programming</vt:lpstr>
      <vt:lpstr>Computer</vt:lpstr>
      <vt:lpstr>Hardware Components</vt:lpstr>
      <vt:lpstr>Central Processing Unit</vt:lpstr>
      <vt:lpstr>Central Processing Unit</vt:lpstr>
      <vt:lpstr>Bits and Bytes</vt:lpstr>
      <vt:lpstr>Memory</vt:lpstr>
      <vt:lpstr>Storage Devices</vt:lpstr>
      <vt:lpstr>Input and Output Devices</vt:lpstr>
      <vt:lpstr>Communication Devices </vt:lpstr>
      <vt:lpstr>Programming Languages</vt:lpstr>
      <vt:lpstr>Programming Languages</vt:lpstr>
      <vt:lpstr>Programming Languages</vt:lpstr>
      <vt:lpstr>Operating Systems </vt:lpstr>
      <vt:lpstr>History of C++</vt:lpstr>
      <vt:lpstr>A Simple C++ Program </vt:lpstr>
      <vt:lpstr>Listing 1.2</vt:lpstr>
      <vt:lpstr>Listing 1.3</vt:lpstr>
      <vt:lpstr>Output?</vt:lpstr>
      <vt:lpstr>C++ Program Development Cycle </vt:lpstr>
      <vt:lpstr>Programming Style and Documentation</vt:lpstr>
      <vt:lpstr>Errors?</vt:lpstr>
      <vt:lpstr>Programming Errors</vt:lpstr>
      <vt:lpstr>Programming Errors</vt:lpstr>
      <vt:lpstr>Programming Errors</vt:lpstr>
      <vt:lpstr>Programming Errors</vt:lpstr>
      <vt:lpstr>Common Errors</vt:lpstr>
      <vt:lpstr>Work…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.</dc:creator>
  <cp:lastModifiedBy>HP</cp:lastModifiedBy>
  <cp:revision>1682</cp:revision>
  <dcterms:created xsi:type="dcterms:W3CDTF">2019-09-07T06:55:06Z</dcterms:created>
  <dcterms:modified xsi:type="dcterms:W3CDTF">2021-10-26T08:14:29Z</dcterms:modified>
</cp:coreProperties>
</file>