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6" r:id="rId11"/>
    <p:sldId id="264" r:id="rId12"/>
    <p:sldId id="265" r:id="rId13"/>
    <p:sldId id="272" r:id="rId14"/>
    <p:sldId id="267" r:id="rId15"/>
    <p:sldId id="268" r:id="rId16"/>
    <p:sldId id="269" r:id="rId17"/>
    <p:sldId id="270" r:id="rId18"/>
    <p:sldId id="273" r:id="rId19"/>
    <p:sldId id="274" r:id="rId20"/>
    <p:sldId id="278" r:id="rId21"/>
    <p:sldId id="279" r:id="rId22"/>
    <p:sldId id="280" r:id="rId23"/>
    <p:sldId id="275" r:id="rId24"/>
    <p:sldId id="276" r:id="rId25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85" autoAdjust="0"/>
  </p:normalViewPr>
  <p:slideViewPr>
    <p:cSldViewPr snapToGrid="0">
      <p:cViewPr varScale="1">
        <p:scale>
          <a:sx n="73" d="100"/>
          <a:sy n="73" d="100"/>
        </p:scale>
        <p:origin x="18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en-PK" smtClean="0"/>
              <a:t>10/31/2019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en-PK" smtClean="0"/>
              <a:t>10/31/2019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en-PK" smtClean="0"/>
              <a:t>10/31/2019 09:28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en-PK" smtClean="0"/>
              <a:t>10/31/2019 09:28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en-PK" smtClean="0"/>
              <a:t>10/31/2019 09:28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en-PK" smtClean="0"/>
              <a:t>10/31/2019 09:28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en-PK" smtClean="0"/>
              <a:t>10/31/2019 09:28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en-PK" smtClean="0"/>
              <a:t>10/31/2019 09:28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en-PK" smtClean="0"/>
              <a:t>10/31/2019 09:28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en-PK" smtClean="0"/>
              <a:t>10/31/2019 09:28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Fundamentals of Programming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34-2BBE-49CD-B14C-E88085B2AAB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7D0-7050-4B56-B8AB-81E9E4E9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cs.wsu.edu/~ee314/handouts/numsys.pdf" TargetMode="External"/><Relationship Id="rId2" Type="http://schemas.openxmlformats.org/officeDocument/2006/relationships/hyperlink" Target="https://ocw.mit.edu/courses/aeronautics-and-astronautics/16-01-unified-engineering-i-ii-iii-iv-fall-2005-spring-2006/comps-programming/number_system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20677641_Number_System" TargetMode="External"/><Relationship Id="rId4" Type="http://schemas.openxmlformats.org/officeDocument/2006/relationships/hyperlink" Target="http://docplayer.net/20905276-Cs101-lecture-11-number-systems-and-binary-numbers-aaron-stevens-14-february-201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Number Systems, Base Conversions, and Computer Data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044026"/>
              </p:ext>
            </p:extLst>
          </p:nvPr>
        </p:nvGraphicFramePr>
        <p:xfrm>
          <a:off x="628648" y="1655690"/>
          <a:ext cx="38200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2">
                  <a:extLst>
                    <a:ext uri="{9D8B030D-6E8A-4147-A177-3AD203B41FA5}">
                      <a16:colId xmlns:a16="http://schemas.microsoft.com/office/drawing/2014/main" val="733996300"/>
                    </a:ext>
                  </a:extLst>
                </a:gridCol>
                <a:gridCol w="934948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</a:tblGrid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Decimal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Binary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Octal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Hex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0000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0001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0010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0011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0100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0101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0110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0111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10</a:t>
            </a:fld>
            <a:endParaRPr lang="en-PK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315959"/>
              </p:ext>
            </p:extLst>
          </p:nvPr>
        </p:nvGraphicFramePr>
        <p:xfrm>
          <a:off x="4695288" y="1655690"/>
          <a:ext cx="38200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2">
                  <a:extLst>
                    <a:ext uri="{9D8B030D-6E8A-4147-A177-3AD203B41FA5}">
                      <a16:colId xmlns:a16="http://schemas.microsoft.com/office/drawing/2014/main" val="733996300"/>
                    </a:ext>
                  </a:extLst>
                </a:gridCol>
                <a:gridCol w="934948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</a:tblGrid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Decimal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Binary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Octal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Hex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1000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1001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1010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1011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1100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1101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1110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1111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F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99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Decimal to Binary</a:t>
            </a:r>
          </a:p>
          <a:p>
            <a:pPr lvl="1"/>
            <a:r>
              <a:rPr lang="en-US" dirty="0"/>
              <a:t>(37)</a:t>
            </a:r>
            <a:r>
              <a:rPr lang="en-US" baseline="-25000" dirty="0"/>
              <a:t>10</a:t>
            </a:r>
            <a:r>
              <a:rPr lang="en-US" dirty="0"/>
              <a:t> = (100101)</a:t>
            </a:r>
            <a:r>
              <a:rPr lang="en-US" baseline="-25000" dirty="0"/>
              <a:t>2</a:t>
            </a:r>
          </a:p>
          <a:p>
            <a:endParaRPr lang="en-US" dirty="0" smtClean="0"/>
          </a:p>
          <a:p>
            <a:r>
              <a:rPr lang="en-US" dirty="0"/>
              <a:t>From Decimal </a:t>
            </a:r>
            <a:r>
              <a:rPr lang="en-US" dirty="0" smtClean="0"/>
              <a:t>to Octal</a:t>
            </a:r>
            <a:endParaRPr lang="en-US" dirty="0"/>
          </a:p>
          <a:p>
            <a:pPr lvl="1"/>
            <a:r>
              <a:rPr lang="en-US" dirty="0"/>
              <a:t>(37)</a:t>
            </a:r>
            <a:r>
              <a:rPr lang="en-US" baseline="-25000" dirty="0"/>
              <a:t>10</a:t>
            </a:r>
            <a:r>
              <a:rPr lang="en-US" dirty="0"/>
              <a:t> = </a:t>
            </a:r>
            <a:r>
              <a:rPr lang="en-US" dirty="0" smtClean="0"/>
              <a:t>(45)</a:t>
            </a:r>
            <a:r>
              <a:rPr lang="en-US" baseline="-25000" dirty="0"/>
              <a:t>8</a:t>
            </a:r>
          </a:p>
          <a:p>
            <a:endParaRPr lang="en-US" dirty="0" smtClean="0"/>
          </a:p>
          <a:p>
            <a:r>
              <a:rPr lang="en-US" dirty="0"/>
              <a:t>From Decimal </a:t>
            </a:r>
            <a:r>
              <a:rPr lang="en-US" dirty="0" smtClean="0"/>
              <a:t>to Hex</a:t>
            </a:r>
            <a:endParaRPr lang="en-US" dirty="0"/>
          </a:p>
          <a:p>
            <a:pPr lvl="1"/>
            <a:r>
              <a:rPr lang="en-US" dirty="0"/>
              <a:t>(37)</a:t>
            </a:r>
            <a:r>
              <a:rPr lang="en-US" baseline="-25000" dirty="0"/>
              <a:t>10</a:t>
            </a:r>
            <a:r>
              <a:rPr lang="en-US" dirty="0"/>
              <a:t> = </a:t>
            </a:r>
            <a:r>
              <a:rPr lang="en-US" dirty="0" smtClean="0"/>
              <a:t>(25)</a:t>
            </a:r>
            <a:r>
              <a:rPr lang="en-US" baseline="-25000" dirty="0" smtClean="0"/>
              <a:t>16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11</a:t>
            </a:fld>
            <a:endParaRPr lang="en-PK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12" y="4335694"/>
            <a:ext cx="2347432" cy="2242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28" y="4150185"/>
            <a:ext cx="2886483" cy="2325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479" y="1369676"/>
            <a:ext cx="2751581" cy="26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4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Binary to Decimal</a:t>
            </a:r>
          </a:p>
          <a:p>
            <a:pPr lvl="1"/>
            <a:r>
              <a:rPr lang="en-US" dirty="0"/>
              <a:t>(100101)</a:t>
            </a:r>
            <a:r>
              <a:rPr lang="en-US" baseline="-25000" dirty="0"/>
              <a:t>2</a:t>
            </a:r>
            <a:r>
              <a:rPr lang="en-US" dirty="0"/>
              <a:t> = (37)</a:t>
            </a:r>
            <a:r>
              <a:rPr lang="en-US" baseline="-25000" dirty="0"/>
              <a:t>10</a:t>
            </a:r>
            <a:r>
              <a:rPr lang="en-US" dirty="0"/>
              <a:t>     </a:t>
            </a:r>
            <a:endParaRPr lang="en-US" dirty="0" smtClean="0"/>
          </a:p>
          <a:p>
            <a:pPr marL="457177" lvl="1" indent="0">
              <a:lnSpc>
                <a:spcPct val="150000"/>
              </a:lnSpc>
              <a:buNone/>
            </a:pPr>
            <a:r>
              <a:rPr lang="en-US" dirty="0" smtClean="0"/>
              <a:t>= </a:t>
            </a:r>
            <a:r>
              <a:rPr lang="en-US" dirty="0"/>
              <a:t>1x2</a:t>
            </a:r>
            <a:r>
              <a:rPr lang="en-US" baseline="30000" dirty="0"/>
              <a:t>5 </a:t>
            </a:r>
            <a:r>
              <a:rPr lang="en-US" dirty="0"/>
              <a:t>+ 0x2</a:t>
            </a:r>
            <a:r>
              <a:rPr lang="en-US" baseline="30000" dirty="0"/>
              <a:t>4 </a:t>
            </a:r>
            <a:r>
              <a:rPr lang="en-US" dirty="0"/>
              <a:t>+ 0x2</a:t>
            </a:r>
            <a:r>
              <a:rPr lang="en-US" baseline="30000" dirty="0"/>
              <a:t>3 </a:t>
            </a:r>
            <a:r>
              <a:rPr lang="en-US" dirty="0"/>
              <a:t>+ 1x2</a:t>
            </a:r>
            <a:r>
              <a:rPr lang="en-US" baseline="30000" dirty="0"/>
              <a:t>2 </a:t>
            </a:r>
            <a:r>
              <a:rPr lang="en-US" dirty="0"/>
              <a:t>+ 0x2</a:t>
            </a:r>
            <a:r>
              <a:rPr lang="en-US" baseline="30000" dirty="0"/>
              <a:t>1 </a:t>
            </a:r>
            <a:r>
              <a:rPr lang="en-US" dirty="0"/>
              <a:t>+ 1x2</a:t>
            </a:r>
            <a:r>
              <a:rPr lang="en-US" baseline="30000" dirty="0"/>
              <a:t>0</a:t>
            </a:r>
          </a:p>
          <a:p>
            <a:pPr marL="457177" lvl="1" indent="0">
              <a:lnSpc>
                <a:spcPct val="150000"/>
              </a:lnSpc>
              <a:buNone/>
            </a:pPr>
            <a:r>
              <a:rPr lang="en-US" dirty="0"/>
              <a:t>= 32</a:t>
            </a:r>
            <a:r>
              <a:rPr lang="en-US" baseline="30000" dirty="0"/>
              <a:t> </a:t>
            </a:r>
            <a:r>
              <a:rPr lang="en-US" dirty="0"/>
              <a:t>+ 0 + 0 + 4 + 0 + 1</a:t>
            </a:r>
          </a:p>
          <a:p>
            <a:pPr marL="457177" lvl="1" indent="0">
              <a:lnSpc>
                <a:spcPct val="150000"/>
              </a:lnSpc>
              <a:buNone/>
            </a:pPr>
            <a:r>
              <a:rPr lang="en-US" dirty="0"/>
              <a:t>= </a:t>
            </a:r>
            <a:r>
              <a:rPr lang="en-US" dirty="0" smtClean="0"/>
              <a:t>37</a:t>
            </a:r>
          </a:p>
          <a:p>
            <a:r>
              <a:rPr lang="en-US" dirty="0"/>
              <a:t>From </a:t>
            </a:r>
            <a:r>
              <a:rPr lang="en-US" dirty="0" smtClean="0"/>
              <a:t>Octal </a:t>
            </a:r>
            <a:r>
              <a:rPr lang="en-US" dirty="0"/>
              <a:t>to Decimal</a:t>
            </a:r>
          </a:p>
          <a:p>
            <a:pPr lvl="1"/>
            <a:r>
              <a:rPr lang="en-US" dirty="0" smtClean="0"/>
              <a:t>(45)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4</a:t>
            </a:r>
            <a:r>
              <a:rPr lang="en-US" dirty="0" smtClean="0"/>
              <a:t>x8</a:t>
            </a:r>
            <a:r>
              <a:rPr lang="en-US" baseline="30000" dirty="0" smtClean="0"/>
              <a:t>1 </a:t>
            </a:r>
            <a:r>
              <a:rPr lang="en-US" dirty="0"/>
              <a:t>+ </a:t>
            </a:r>
            <a:r>
              <a:rPr lang="en-US" dirty="0" smtClean="0"/>
              <a:t>5x8</a:t>
            </a:r>
            <a:r>
              <a:rPr lang="en-US" baseline="30000" dirty="0" smtClean="0"/>
              <a:t>0</a:t>
            </a:r>
            <a:r>
              <a:rPr lang="en-US" dirty="0" smtClean="0"/>
              <a:t> = </a:t>
            </a:r>
            <a:r>
              <a:rPr lang="en-US" dirty="0"/>
              <a:t>32</a:t>
            </a:r>
            <a:r>
              <a:rPr lang="en-US" baseline="30000" dirty="0"/>
              <a:t> </a:t>
            </a:r>
            <a:r>
              <a:rPr lang="en-US" dirty="0"/>
              <a:t>+ </a:t>
            </a:r>
            <a:r>
              <a:rPr lang="en-US" dirty="0" smtClean="0"/>
              <a:t>5 = (37)</a:t>
            </a:r>
            <a:r>
              <a:rPr lang="en-US" baseline="-25000" dirty="0" smtClean="0"/>
              <a:t>10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Hex to </a:t>
            </a:r>
            <a:r>
              <a:rPr lang="en-US" dirty="0"/>
              <a:t>Decimal</a:t>
            </a:r>
          </a:p>
          <a:p>
            <a:pPr lvl="1"/>
            <a:r>
              <a:rPr lang="en-US" dirty="0" smtClean="0"/>
              <a:t>(25)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2x16</a:t>
            </a:r>
            <a:r>
              <a:rPr lang="en-US" baseline="30000" dirty="0" smtClean="0"/>
              <a:t>1 </a:t>
            </a:r>
            <a:r>
              <a:rPr lang="en-US" dirty="0"/>
              <a:t>+ </a:t>
            </a:r>
            <a:r>
              <a:rPr lang="en-US" dirty="0" smtClean="0"/>
              <a:t>5x16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32</a:t>
            </a:r>
            <a:r>
              <a:rPr lang="en-US" baseline="30000" dirty="0"/>
              <a:t> </a:t>
            </a:r>
            <a:r>
              <a:rPr lang="en-US" dirty="0"/>
              <a:t>+ 5 = (37)</a:t>
            </a:r>
            <a:r>
              <a:rPr lang="en-US" baseline="-25000" dirty="0"/>
              <a:t>10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12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047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32962"/>
            <a:ext cx="7886700" cy="1642660"/>
          </a:xfrm>
        </p:spPr>
        <p:txBody>
          <a:bodyPr/>
          <a:lstStyle/>
          <a:p>
            <a:r>
              <a:rPr lang="en-US" dirty="0" smtClean="0"/>
              <a:t>Binary to Octal and Hex</a:t>
            </a:r>
          </a:p>
          <a:p>
            <a:pPr marL="228589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(37)</a:t>
            </a:r>
            <a:r>
              <a:rPr lang="en-US" baseline="-25000" dirty="0"/>
              <a:t>10</a:t>
            </a:r>
            <a:r>
              <a:rPr lang="en-US" dirty="0"/>
              <a:t> = (</a:t>
            </a:r>
            <a:r>
              <a:rPr lang="en-US" dirty="0" smtClean="0"/>
              <a:t>100101)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(45)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(25)</a:t>
            </a:r>
            <a:r>
              <a:rPr lang="en-US" baseline="-25000" dirty="0" smtClean="0"/>
              <a:t>16</a:t>
            </a:r>
            <a:endParaRPr lang="en-US" baseline="-25000" dirty="0"/>
          </a:p>
          <a:p>
            <a:pPr marL="228589" lvl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13</a:t>
            </a:fld>
            <a:endParaRPr lang="en-PK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014870"/>
              </p:ext>
            </p:extLst>
          </p:nvPr>
        </p:nvGraphicFramePr>
        <p:xfrm>
          <a:off x="1676610" y="1131706"/>
          <a:ext cx="291593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948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1087136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</a:tblGrid>
              <a:tr h="32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Octal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32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32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32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32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32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32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32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32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99759"/>
              </p:ext>
            </p:extLst>
          </p:nvPr>
        </p:nvGraphicFramePr>
        <p:xfrm>
          <a:off x="4756930" y="1131706"/>
          <a:ext cx="296923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948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1140433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</a:tblGrid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Octal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27236" y="5329027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100101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236" y="5786904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2  5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7236" y="4832962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4  5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360157" y="5308479"/>
            <a:ext cx="663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80902" y="5308479"/>
            <a:ext cx="663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83218" y="5882978"/>
            <a:ext cx="8841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64549" y="5889644"/>
            <a:ext cx="663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8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and Computers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Byte</a:t>
            </a:r>
          </a:p>
          <a:p>
            <a:pPr lvl="1" algn="l"/>
            <a:r>
              <a:rPr lang="en-US" dirty="0" smtClean="0"/>
              <a:t>8 </a:t>
            </a:r>
            <a:r>
              <a:rPr lang="en-US" dirty="0"/>
              <a:t>bits – a common unit of computer memory</a:t>
            </a:r>
            <a:r>
              <a:rPr lang="en-US" dirty="0" smtClean="0"/>
              <a:t>.</a:t>
            </a:r>
          </a:p>
          <a:p>
            <a:pPr algn="l"/>
            <a:endParaRPr lang="en-US" b="1" dirty="0" smtClean="0"/>
          </a:p>
          <a:p>
            <a:pPr algn="l"/>
            <a:r>
              <a:rPr lang="en-US" dirty="0" smtClean="0"/>
              <a:t>Word</a:t>
            </a:r>
          </a:p>
          <a:p>
            <a:pPr lvl="1" algn="l"/>
            <a:r>
              <a:rPr lang="en-US" dirty="0" smtClean="0"/>
              <a:t>A </a:t>
            </a:r>
            <a:r>
              <a:rPr lang="en-US" dirty="0"/>
              <a:t>computer word is a group of bits which are </a:t>
            </a:r>
            <a:r>
              <a:rPr lang="en-US" dirty="0" smtClean="0"/>
              <a:t>passed around together </a:t>
            </a:r>
            <a:r>
              <a:rPr lang="en-US" dirty="0"/>
              <a:t>during computation</a:t>
            </a:r>
            <a:r>
              <a:rPr lang="en-US" dirty="0" smtClean="0"/>
              <a:t>.</a:t>
            </a:r>
          </a:p>
          <a:p>
            <a:pPr lvl="1" algn="l"/>
            <a:r>
              <a:rPr lang="en-US" dirty="0" smtClean="0"/>
              <a:t>The </a:t>
            </a:r>
            <a:r>
              <a:rPr lang="en-US" dirty="0"/>
              <a:t>word length of the computer’s processor is how many</a:t>
            </a:r>
            <a:br>
              <a:rPr lang="en-US" dirty="0"/>
            </a:br>
            <a:r>
              <a:rPr lang="en-US" dirty="0"/>
              <a:t>bits are grouped together</a:t>
            </a:r>
            <a:r>
              <a:rPr lang="en-US" dirty="0" smtClean="0"/>
              <a:t>.</a:t>
            </a:r>
          </a:p>
          <a:p>
            <a:pPr lvl="2" algn="l"/>
            <a:r>
              <a:rPr lang="en-US" dirty="0" smtClean="0"/>
              <a:t>8-bit </a:t>
            </a:r>
            <a:r>
              <a:rPr lang="en-US" dirty="0"/>
              <a:t>machine (e.g. Nintendo Gameboy, 1989</a:t>
            </a:r>
            <a:r>
              <a:rPr lang="en-US" dirty="0" smtClean="0"/>
              <a:t>)</a:t>
            </a:r>
          </a:p>
          <a:p>
            <a:pPr lvl="2" algn="l"/>
            <a:r>
              <a:rPr lang="en-US" dirty="0" smtClean="0"/>
              <a:t>16-bit </a:t>
            </a:r>
            <a:r>
              <a:rPr lang="en-US" dirty="0"/>
              <a:t>machine (e.g. Sega Genesis, 1989</a:t>
            </a:r>
            <a:r>
              <a:rPr lang="en-US" dirty="0" smtClean="0"/>
              <a:t>)</a:t>
            </a:r>
          </a:p>
          <a:p>
            <a:pPr lvl="2" algn="l"/>
            <a:r>
              <a:rPr lang="en-US" dirty="0" smtClean="0"/>
              <a:t>32-bit </a:t>
            </a:r>
            <a:r>
              <a:rPr lang="en-US" dirty="0"/>
              <a:t>machines (e.g. Sony PlayStation, 1994</a:t>
            </a:r>
            <a:r>
              <a:rPr lang="en-US" dirty="0" smtClean="0"/>
              <a:t>)</a:t>
            </a:r>
          </a:p>
          <a:p>
            <a:pPr lvl="2" algn="l"/>
            <a:r>
              <a:rPr lang="en-US" dirty="0" smtClean="0"/>
              <a:t>64-bit </a:t>
            </a:r>
            <a:r>
              <a:rPr lang="en-US" dirty="0"/>
              <a:t>machines (e.g. Nintendo 64, 1996)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14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9557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works with binary</a:t>
            </a:r>
          </a:p>
          <a:p>
            <a:r>
              <a:rPr lang="en-US" dirty="0" smtClean="0"/>
              <a:t>But its tedious/ hard for us to remember and write those long binary numbers</a:t>
            </a:r>
          </a:p>
          <a:p>
            <a:r>
              <a:rPr lang="en-US" dirty="0" smtClean="0"/>
              <a:t>Solution: Some shorter notation</a:t>
            </a:r>
          </a:p>
          <a:p>
            <a:pPr lvl="1"/>
            <a:r>
              <a:rPr lang="en-US" dirty="0" smtClean="0"/>
              <a:t>Hex</a:t>
            </a:r>
          </a:p>
          <a:p>
            <a:pPr lvl="1"/>
            <a:r>
              <a:rPr lang="en-US" dirty="0" smtClean="0"/>
              <a:t>0001 0110 1111 1111 </a:t>
            </a:r>
            <a:r>
              <a:rPr lang="en-US" dirty="0"/>
              <a:t>1001 0110 0100 0001 </a:t>
            </a:r>
            <a:r>
              <a:rPr lang="en-US" dirty="0" smtClean="0"/>
              <a:t>1001 </a:t>
            </a:r>
            <a:r>
              <a:rPr lang="en-US" dirty="0"/>
              <a:t>= </a:t>
            </a:r>
            <a:r>
              <a:rPr lang="en-US" dirty="0" smtClean="0"/>
              <a:t>0x16FF96419</a:t>
            </a:r>
          </a:p>
          <a:p>
            <a:pPr lvl="1"/>
            <a:r>
              <a:rPr lang="en-US" dirty="0" smtClean="0"/>
              <a:t>Prefix 0x…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15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0350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Precision and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2970039"/>
          </a:xfrm>
        </p:spPr>
        <p:txBody>
          <a:bodyPr/>
          <a:lstStyle/>
          <a:p>
            <a:r>
              <a:rPr lang="en-US" dirty="0" smtClean="0"/>
              <a:t>8 bits hold numbers from 0-255</a:t>
            </a:r>
          </a:p>
          <a:p>
            <a:pPr lvl="1"/>
            <a:r>
              <a:rPr lang="en-US" dirty="0" smtClean="0"/>
              <a:t>(255)</a:t>
            </a:r>
            <a:r>
              <a:rPr lang="en-US" baseline="-25000" dirty="0" smtClean="0"/>
              <a:t>10</a:t>
            </a:r>
            <a:r>
              <a:rPr lang="en-US" dirty="0" smtClean="0"/>
              <a:t> = (11111111)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Adding one to 255 will result in 256 which require 9 bits</a:t>
            </a:r>
          </a:p>
          <a:p>
            <a:r>
              <a:rPr lang="en-US" dirty="0" smtClean="0"/>
              <a:t>Thus overflow will occurs:</a:t>
            </a:r>
          </a:p>
          <a:p>
            <a:pPr lvl="1"/>
            <a:r>
              <a:rPr lang="en-US" dirty="0"/>
              <a:t>An overflow occurs when the result of a calculation </a:t>
            </a:r>
            <a:r>
              <a:rPr lang="en-US" dirty="0" smtClean="0"/>
              <a:t>can’t be </a:t>
            </a:r>
            <a:r>
              <a:rPr lang="en-US" dirty="0"/>
              <a:t>represented with the number of bits </a:t>
            </a:r>
            <a:r>
              <a:rPr lang="en-US" dirty="0" smtClean="0"/>
              <a:t>available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low order bits of the result will remain valid, but the high order bits will be lost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16</a:t>
            </a:fld>
            <a:endParaRPr lang="en-PK" dirty="0"/>
          </a:p>
        </p:txBody>
      </p:sp>
      <p:sp>
        <p:nvSpPr>
          <p:cNvPr id="5" name="TextBox 4"/>
          <p:cNvSpPr txBox="1"/>
          <p:nvPr/>
        </p:nvSpPr>
        <p:spPr>
          <a:xfrm>
            <a:off x="1735176" y="4413504"/>
            <a:ext cx="110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  <a:p>
            <a:pPr algn="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 1</a:t>
            </a:r>
          </a:p>
          <a:p>
            <a:pPr algn="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algn="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2330" y="4413504"/>
            <a:ext cx="2028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11111111</a:t>
            </a:r>
          </a:p>
          <a:p>
            <a:pPr algn="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     1</a:t>
            </a:r>
          </a:p>
          <a:p>
            <a:pPr algn="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</a:t>
            </a:r>
          </a:p>
          <a:p>
            <a:pPr algn="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6530" y="540105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 + 1 =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340764" y="5254344"/>
            <a:ext cx="303985" cy="140207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treat negative numbers?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Negative </a:t>
            </a:r>
            <a:r>
              <a:rPr lang="en-US" dirty="0"/>
              <a:t>binary numbers are represented by the ‘-’ sign followed by the magnitude of </a:t>
            </a:r>
            <a:r>
              <a:rPr lang="en-US" dirty="0" smtClean="0"/>
              <a:t>the number</a:t>
            </a:r>
            <a:r>
              <a:rPr lang="en-US" dirty="0"/>
              <a:t>. The computer however does not have a means of representing signs. The sign has to be captured in the bit pattern </a:t>
            </a:r>
            <a:r>
              <a:rPr lang="en-US" dirty="0" smtClean="0"/>
              <a:t>itself.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Allocate one bit for the sign, 0 for +</a:t>
            </a:r>
            <a:r>
              <a:rPr lang="en-US" dirty="0" err="1" smtClean="0"/>
              <a:t>ve</a:t>
            </a:r>
            <a:r>
              <a:rPr lang="en-US" dirty="0" smtClean="0"/>
              <a:t> and 1 for -</a:t>
            </a:r>
            <a:r>
              <a:rPr lang="en-US" dirty="0" err="1" smtClean="0"/>
              <a:t>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17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2063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and Unsigned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18</a:t>
            </a:fld>
            <a:endParaRPr lang="en-PK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746089"/>
              </p:ext>
            </p:extLst>
          </p:nvPr>
        </p:nvGraphicFramePr>
        <p:xfrm>
          <a:off x="628650" y="1089897"/>
          <a:ext cx="3333750" cy="384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881110551"/>
                    </a:ext>
                  </a:extLst>
                </a:gridCol>
              </a:tblGrid>
              <a:tr h="6716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98241"/>
              </p:ext>
            </p:extLst>
          </p:nvPr>
        </p:nvGraphicFramePr>
        <p:xfrm>
          <a:off x="4572000" y="1089896"/>
          <a:ext cx="3333750" cy="384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881110551"/>
                    </a:ext>
                  </a:extLst>
                </a:gridCol>
              </a:tblGrid>
              <a:tr h="6716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650" y="594076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– 2 = 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77" y="5322856"/>
            <a:ext cx="1384422" cy="11527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1752" y="600021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5098" y="4866228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Signed Number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5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and Unsigned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19</a:t>
            </a:fld>
            <a:endParaRPr lang="en-PK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28650" y="1089897"/>
          <a:ext cx="3333750" cy="384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881110551"/>
                    </a:ext>
                  </a:extLst>
                </a:gridCol>
              </a:tblGrid>
              <a:tr h="6716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297865"/>
              </p:ext>
            </p:extLst>
          </p:nvPr>
        </p:nvGraphicFramePr>
        <p:xfrm>
          <a:off x="4572000" y="1089896"/>
          <a:ext cx="3333750" cy="384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881110551"/>
                    </a:ext>
                  </a:extLst>
                </a:gridCol>
              </a:tblGrid>
              <a:tr h="6716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650" y="594076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– 2 = 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1752" y="600021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7562" y="4866228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1’s Compliment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Invert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75" y="5327893"/>
            <a:ext cx="1494510" cy="11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1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numbers</a:t>
            </a:r>
          </a:p>
          <a:p>
            <a:pPr lvl="1"/>
            <a:r>
              <a:rPr lang="en-US" dirty="0" smtClean="0"/>
              <a:t>The positive whole numbers. 	</a:t>
            </a:r>
            <a:r>
              <a:rPr lang="en-US" dirty="0" err="1" smtClean="0"/>
              <a:t>e.g</a:t>
            </a:r>
            <a:r>
              <a:rPr lang="en-US" dirty="0" smtClean="0"/>
              <a:t>   7, 0, 12</a:t>
            </a:r>
          </a:p>
          <a:p>
            <a:endParaRPr lang="en-US" dirty="0"/>
          </a:p>
          <a:p>
            <a:r>
              <a:rPr lang="en-US" dirty="0" smtClean="0"/>
              <a:t>Negative Numbers</a:t>
            </a:r>
          </a:p>
          <a:p>
            <a:pPr lvl="1"/>
            <a:r>
              <a:rPr lang="en-US" dirty="0" smtClean="0"/>
              <a:t>Numbers less than 0 		</a:t>
            </a:r>
            <a:r>
              <a:rPr lang="en-US" dirty="0" err="1" smtClean="0"/>
              <a:t>e.g</a:t>
            </a:r>
            <a:r>
              <a:rPr lang="en-US" dirty="0" smtClean="0"/>
              <a:t>   -36, -47, -1</a:t>
            </a:r>
          </a:p>
          <a:p>
            <a:endParaRPr lang="en-US" dirty="0"/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atural and negative numbers	</a:t>
            </a:r>
            <a:r>
              <a:rPr lang="en-US" dirty="0" err="1" smtClean="0"/>
              <a:t>e.g</a:t>
            </a:r>
            <a:r>
              <a:rPr lang="en-US" dirty="0" smtClean="0"/>
              <a:t>    0, -3, 57</a:t>
            </a:r>
          </a:p>
          <a:p>
            <a:endParaRPr lang="en-US" dirty="0"/>
          </a:p>
          <a:p>
            <a:r>
              <a:rPr lang="en-US" dirty="0" smtClean="0"/>
              <a:t>Rational Numbers</a:t>
            </a:r>
          </a:p>
          <a:p>
            <a:pPr lvl="1"/>
            <a:r>
              <a:rPr lang="en-US" dirty="0" smtClean="0"/>
              <a:t>Numbers expressed as fraction	</a:t>
            </a:r>
            <a:r>
              <a:rPr lang="en-US" dirty="0" err="1" smtClean="0"/>
              <a:t>e.g</a:t>
            </a:r>
            <a:r>
              <a:rPr lang="en-US" dirty="0" smtClean="0"/>
              <a:t>    2/7, -9/11,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865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and Unsigned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20</a:t>
            </a:fld>
            <a:endParaRPr lang="en-PK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28650" y="1089897"/>
          <a:ext cx="3333750" cy="384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881110551"/>
                    </a:ext>
                  </a:extLst>
                </a:gridCol>
              </a:tblGrid>
              <a:tr h="6716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278839"/>
              </p:ext>
            </p:extLst>
          </p:nvPr>
        </p:nvGraphicFramePr>
        <p:xfrm>
          <a:off x="4572000" y="1089896"/>
          <a:ext cx="3333750" cy="384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240844359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478321447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1333800974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881110551"/>
                    </a:ext>
                  </a:extLst>
                </a:gridCol>
              </a:tblGrid>
              <a:tr h="6716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43197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11088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7551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027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118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8966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43776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224"/>
                  </a:ext>
                </a:extLst>
              </a:tr>
              <a:tr h="379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763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650" y="594076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– 2 = 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7562" y="4866228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’s Compliment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Invert the bits,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62" y="5269809"/>
            <a:ext cx="1662862" cy="11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56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numbers have decimal point</a:t>
            </a:r>
          </a:p>
          <a:p>
            <a:pPr lvl="1"/>
            <a:r>
              <a:rPr lang="en-US" dirty="0" smtClean="0"/>
              <a:t>2.54, 3.57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Study: How to convert real decimal numbers to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0661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22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5" y="1146810"/>
            <a:ext cx="6836748" cy="4051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971" y="5114075"/>
            <a:ext cx="3305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95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Number Systems</a:t>
            </a:r>
            <a:endParaRPr lang="en-US" sz="2000" dirty="0" smtClean="0"/>
          </a:p>
          <a:p>
            <a:pPr lvl="1"/>
            <a:r>
              <a:rPr lang="en-US" sz="1800" dirty="0" smtClean="0"/>
              <a:t>Department </a:t>
            </a:r>
            <a:r>
              <a:rPr lang="en-US" sz="1800" dirty="0"/>
              <a:t>of Aeronautics </a:t>
            </a:r>
            <a:r>
              <a:rPr lang="en-US" sz="1800" dirty="0" smtClean="0"/>
              <a:t>and Astronautics</a:t>
            </a:r>
            <a:r>
              <a:rPr lang="en-US" sz="1800" dirty="0"/>
              <a:t>, MIT </a:t>
            </a:r>
            <a:endParaRPr lang="en-US" sz="1800" dirty="0" smtClean="0"/>
          </a:p>
          <a:p>
            <a:r>
              <a:rPr lang="en-US" sz="2000" dirty="0">
                <a:hlinkClick r:id="rId3"/>
              </a:rPr>
              <a:t>Number Systems, Base Conversions, and Computer </a:t>
            </a:r>
            <a:r>
              <a:rPr lang="en-US" sz="2000" dirty="0" smtClean="0">
                <a:hlinkClick r:id="rId3"/>
              </a:rPr>
              <a:t>Data Representation</a:t>
            </a:r>
            <a:endParaRPr lang="en-US" sz="2000" dirty="0" smtClean="0"/>
          </a:p>
          <a:p>
            <a:pPr lvl="1"/>
            <a:r>
              <a:rPr lang="en-US" sz="1800" dirty="0" smtClean="0"/>
              <a:t>Washington State University</a:t>
            </a:r>
          </a:p>
          <a:p>
            <a:r>
              <a:rPr lang="en-US" sz="2000" dirty="0">
                <a:hlinkClick r:id="rId4"/>
              </a:rPr>
              <a:t>CS101 Lecture </a:t>
            </a:r>
            <a:r>
              <a:rPr lang="en-US" sz="2000" dirty="0" smtClean="0">
                <a:hlinkClick r:id="rId4"/>
              </a:rPr>
              <a:t>11: Number Systems and </a:t>
            </a:r>
            <a:r>
              <a:rPr lang="en-US" sz="2000" dirty="0">
                <a:hlinkClick r:id="rId4"/>
              </a:rPr>
              <a:t>Binary Numbers </a:t>
            </a:r>
            <a:endParaRPr lang="en-US" sz="2000" dirty="0" smtClean="0"/>
          </a:p>
          <a:p>
            <a:pPr lvl="1"/>
            <a:r>
              <a:rPr lang="en-US" sz="1800" dirty="0"/>
              <a:t>Aaron Stevens </a:t>
            </a:r>
            <a:endParaRPr lang="en-US" sz="1800" dirty="0" smtClean="0"/>
          </a:p>
          <a:p>
            <a:r>
              <a:rPr lang="en-US" sz="2000" dirty="0" smtClean="0">
                <a:hlinkClick r:id="rId5"/>
              </a:rPr>
              <a:t>Number Systems</a:t>
            </a:r>
            <a:endParaRPr lang="en-US" sz="2000" dirty="0" smtClean="0"/>
          </a:p>
          <a:p>
            <a:pPr lvl="1"/>
            <a:r>
              <a:rPr lang="fi-FI" sz="1800" dirty="0"/>
              <a:t>Ajayi Olusola </a:t>
            </a:r>
            <a:r>
              <a:rPr lang="fi-FI" sz="1800" dirty="0" smtClean="0"/>
              <a:t>Olajide</a:t>
            </a:r>
          </a:p>
          <a:p>
            <a:endParaRPr lang="fi-FI" sz="2000" dirty="0"/>
          </a:p>
          <a:p>
            <a:r>
              <a:rPr lang="fi-FI" sz="2000" b="1" dirty="0" smtClean="0"/>
              <a:t>Dont Study</a:t>
            </a:r>
          </a:p>
          <a:p>
            <a:pPr lvl="1"/>
            <a:r>
              <a:rPr lang="en-US" sz="1800" dirty="0" smtClean="0"/>
              <a:t>Excess Notation</a:t>
            </a:r>
          </a:p>
          <a:p>
            <a:pPr lvl="1"/>
            <a:r>
              <a:rPr lang="en-US" sz="1800" dirty="0" smtClean="0"/>
              <a:t>Bias Notation</a:t>
            </a:r>
          </a:p>
          <a:p>
            <a:pPr lvl="1"/>
            <a:r>
              <a:rPr lang="en-US" sz="1800" dirty="0" smtClean="0"/>
              <a:t>Floating Point Notation</a:t>
            </a:r>
          </a:p>
          <a:p>
            <a:pPr lvl="1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23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43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numbering systems assigns meaning to the position of numeric symbols</a:t>
            </a:r>
          </a:p>
          <a:p>
            <a:pPr lvl="1"/>
            <a:r>
              <a:rPr lang="en-US" dirty="0" smtClean="0"/>
              <a:t>What is 642?</a:t>
            </a:r>
          </a:p>
          <a:p>
            <a:pPr lvl="1"/>
            <a:r>
              <a:rPr lang="en-US" dirty="0" smtClean="0"/>
              <a:t>It depends upon the numbering system</a:t>
            </a:r>
          </a:p>
          <a:p>
            <a:endParaRPr lang="en-US" dirty="0"/>
          </a:p>
          <a:p>
            <a:r>
              <a:rPr lang="en-US" dirty="0" smtClean="0"/>
              <a:t>In Base 10, it means 642 = 600 + 40 + 2</a:t>
            </a:r>
          </a:p>
          <a:p>
            <a:endParaRPr lang="en-US" dirty="0"/>
          </a:p>
          <a:p>
            <a:r>
              <a:rPr lang="en-US" dirty="0" smtClean="0"/>
              <a:t>Which is in fact</a:t>
            </a:r>
          </a:p>
          <a:p>
            <a:pPr lvl="1"/>
            <a:r>
              <a:rPr lang="en-US" dirty="0" smtClean="0"/>
              <a:t>6 x 100 + 4 x 10 + 2 x 1 = </a:t>
            </a:r>
            <a:r>
              <a:rPr lang="en-US" dirty="0"/>
              <a:t>6 x </a:t>
            </a:r>
            <a:r>
              <a:rPr lang="en-US" dirty="0" smtClean="0"/>
              <a:t>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+ 4 x </a:t>
            </a:r>
            <a:r>
              <a:rPr lang="en-US" dirty="0" smtClean="0"/>
              <a:t>10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+ 2 </a:t>
            </a:r>
            <a:r>
              <a:rPr lang="en-US" dirty="0" smtClean="0"/>
              <a:t>x 10</a:t>
            </a:r>
            <a:r>
              <a:rPr lang="en-US" baseline="30000" dirty="0" smtClean="0"/>
              <a:t>0</a:t>
            </a:r>
            <a:r>
              <a:rPr lang="en-US" dirty="0" smtClean="0"/>
              <a:t> = 642</a:t>
            </a:r>
            <a:endParaRPr lang="en-US" baseline="30000" dirty="0" smtClean="0"/>
          </a:p>
          <a:p>
            <a:pPr lvl="1"/>
            <a:endParaRPr lang="en-US" dirty="0" smtClean="0"/>
          </a:p>
          <a:p>
            <a:r>
              <a:rPr lang="en-US" dirty="0"/>
              <a:t>The base</a:t>
            </a:r>
            <a:r>
              <a:rPr lang="en-US" b="1" dirty="0"/>
              <a:t> </a:t>
            </a:r>
            <a:r>
              <a:rPr lang="en-US" dirty="0"/>
              <a:t>of a number determines the </a:t>
            </a:r>
            <a:r>
              <a:rPr lang="en-US" dirty="0" smtClean="0"/>
              <a:t>number of </a:t>
            </a:r>
            <a:r>
              <a:rPr lang="en-US" dirty="0"/>
              <a:t>digits (e.g. symbols) and the value of </a:t>
            </a:r>
            <a:r>
              <a:rPr lang="en-US" dirty="0" smtClean="0"/>
              <a:t>digit positions.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118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80183"/>
            <a:ext cx="7886700" cy="44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38" y="1393912"/>
            <a:ext cx="4870723" cy="47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10</a:t>
            </a:r>
          </a:p>
          <a:p>
            <a:pPr lvl="1"/>
            <a:r>
              <a:rPr lang="en-US" dirty="0"/>
              <a:t>Decimal is base 10 and has 10 </a:t>
            </a:r>
            <a:r>
              <a:rPr lang="en-US" dirty="0" smtClean="0"/>
              <a:t>digits: 0, 1,2, 3, 4, 5, 6, 7, 8, 9 </a:t>
            </a:r>
          </a:p>
          <a:p>
            <a:endParaRPr lang="en-US" dirty="0" smtClean="0"/>
          </a:p>
          <a:p>
            <a:r>
              <a:rPr lang="en-US" dirty="0" smtClean="0"/>
              <a:t>Base 2</a:t>
            </a:r>
          </a:p>
          <a:p>
            <a:pPr lvl="1"/>
            <a:r>
              <a:rPr lang="en-US" dirty="0"/>
              <a:t>Binary is base 2 and has </a:t>
            </a:r>
            <a:r>
              <a:rPr lang="en-US" dirty="0" smtClean="0"/>
              <a:t>2 digits, </a:t>
            </a:r>
            <a:r>
              <a:rPr lang="en-US" dirty="0"/>
              <a:t>so we use only </a:t>
            </a:r>
            <a:r>
              <a:rPr lang="en-US" dirty="0" smtClean="0"/>
              <a:t>2 symbols: 0, 1</a:t>
            </a:r>
          </a:p>
          <a:p>
            <a:pPr lvl="1"/>
            <a:r>
              <a:rPr lang="en-US" dirty="0" smtClean="0"/>
              <a:t>0 and 1 in computer is often referred as bit (binary digit)</a:t>
            </a:r>
          </a:p>
          <a:p>
            <a:pPr lvl="1"/>
            <a:r>
              <a:rPr lang="en-US" dirty="0"/>
              <a:t>The bit is the smallest piece of information that can be stored in a computer. It can </a:t>
            </a:r>
            <a:r>
              <a:rPr lang="en-US" dirty="0" smtClean="0"/>
              <a:t>have one </a:t>
            </a:r>
            <a:r>
              <a:rPr lang="en-US" dirty="0"/>
              <a:t>of two values 0 or 1. Think of a bit as a switch that can be either on or </a:t>
            </a:r>
            <a:r>
              <a:rPr lang="en-US" dirty="0" smtClean="0"/>
              <a:t>off.</a:t>
            </a:r>
          </a:p>
          <a:p>
            <a:pPr lvl="1"/>
            <a:r>
              <a:rPr lang="en-US" dirty="0"/>
              <a:t>From the hardware perspective, ON and OFF can be represented as voltage levels. (typically 0V for logic 0 and +3.3 to +5V for logic 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4 bits form a </a:t>
            </a:r>
            <a:r>
              <a:rPr lang="en-US" b="1" dirty="0" smtClean="0"/>
              <a:t>Nibble </a:t>
            </a:r>
            <a:r>
              <a:rPr lang="en-US" dirty="0" smtClean="0"/>
              <a:t>and 8 bits form a </a:t>
            </a:r>
            <a:r>
              <a:rPr lang="en-US" b="1" dirty="0" smtClean="0"/>
              <a:t>Byte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6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9256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From Binary to Decimal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100101)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(37)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= 1x2</a:t>
            </a:r>
            <a:r>
              <a:rPr lang="en-US" baseline="30000" dirty="0" smtClean="0"/>
              <a:t>5 </a:t>
            </a:r>
            <a:r>
              <a:rPr lang="en-US" dirty="0" smtClean="0"/>
              <a:t>+ 0x2</a:t>
            </a:r>
            <a:r>
              <a:rPr lang="en-US" baseline="30000" dirty="0" smtClean="0"/>
              <a:t>4 </a:t>
            </a:r>
            <a:r>
              <a:rPr lang="en-US" dirty="0" smtClean="0"/>
              <a:t>+ 0x2</a:t>
            </a:r>
            <a:r>
              <a:rPr lang="en-US" baseline="30000" dirty="0" smtClean="0"/>
              <a:t>3 </a:t>
            </a:r>
            <a:r>
              <a:rPr lang="en-US" dirty="0" smtClean="0"/>
              <a:t>+ 1x2</a:t>
            </a:r>
            <a:r>
              <a:rPr lang="en-US" baseline="30000" dirty="0" smtClean="0"/>
              <a:t>2 </a:t>
            </a:r>
            <a:r>
              <a:rPr lang="en-US" dirty="0" smtClean="0"/>
              <a:t>+ 0x2</a:t>
            </a:r>
            <a:r>
              <a:rPr lang="en-US" baseline="30000" dirty="0" smtClean="0"/>
              <a:t>1 </a:t>
            </a:r>
            <a:r>
              <a:rPr lang="en-US" dirty="0" smtClean="0"/>
              <a:t>+ 1x2</a:t>
            </a:r>
            <a:r>
              <a:rPr lang="en-US" baseline="30000" dirty="0" smtClean="0"/>
              <a:t>0</a:t>
            </a:r>
            <a:endParaRPr lang="en-US" baseline="300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= 32</a:t>
            </a:r>
            <a:r>
              <a:rPr lang="en-US" baseline="30000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0 + 0 + 4 + 0 + 1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= 37</a:t>
            </a:r>
            <a:endParaRPr lang="en-US" baseline="30000" dirty="0"/>
          </a:p>
          <a:p>
            <a:pPr marL="0" indent="0">
              <a:lnSpc>
                <a:spcPct val="150000"/>
              </a:lnSpc>
              <a:buNone/>
            </a:pPr>
            <a:endParaRPr lang="en-US" baseline="30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From Decimal to Binary</a:t>
            </a:r>
          </a:p>
          <a:p>
            <a:pPr lvl="1"/>
            <a:r>
              <a:rPr lang="en-US" dirty="0" smtClean="0"/>
              <a:t>(37)</a:t>
            </a:r>
            <a:r>
              <a:rPr lang="en-US" baseline="-25000" dirty="0" smtClean="0"/>
              <a:t>10</a:t>
            </a:r>
            <a:r>
              <a:rPr lang="en-US" dirty="0" smtClean="0"/>
              <a:t> = (100101)</a:t>
            </a:r>
            <a:r>
              <a:rPr lang="en-US" baseline="-25000" dirty="0" smtClean="0"/>
              <a:t>2</a:t>
            </a:r>
          </a:p>
          <a:p>
            <a:pPr lvl="1"/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7</a:t>
            </a:fld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54" y="2321960"/>
            <a:ext cx="3770896" cy="36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0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8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51" y="1679126"/>
            <a:ext cx="3787898" cy="42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7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9</a:t>
            </a:fld>
            <a:endParaRPr lang="en-P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10</a:t>
            </a:r>
          </a:p>
          <a:p>
            <a:pPr lvl="1"/>
            <a:r>
              <a:rPr lang="en-US" dirty="0"/>
              <a:t>Decimal is base 10 and has 10 digits: 0, 1,2, 3, 4, 5, 6, 7, 8, 9 </a:t>
            </a:r>
          </a:p>
          <a:p>
            <a:endParaRPr lang="en-US" dirty="0"/>
          </a:p>
          <a:p>
            <a:r>
              <a:rPr lang="en-US" dirty="0"/>
              <a:t>Base 2</a:t>
            </a:r>
          </a:p>
          <a:p>
            <a:pPr lvl="1"/>
            <a:r>
              <a:rPr lang="en-US" dirty="0"/>
              <a:t>Binary is base 2 and has 2 digits, so we use only 2 symbols: 0,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Base 8</a:t>
            </a:r>
            <a:endParaRPr lang="en-US" dirty="0"/>
          </a:p>
          <a:p>
            <a:pPr lvl="1"/>
            <a:r>
              <a:rPr lang="en-US" dirty="0" smtClean="0"/>
              <a:t>Octal is </a:t>
            </a:r>
            <a:r>
              <a:rPr lang="en-US" dirty="0"/>
              <a:t>base </a:t>
            </a:r>
            <a:r>
              <a:rPr lang="en-US" dirty="0" smtClean="0"/>
              <a:t>8 and </a:t>
            </a:r>
            <a:r>
              <a:rPr lang="en-US" dirty="0"/>
              <a:t>has </a:t>
            </a:r>
            <a:r>
              <a:rPr lang="en-US" dirty="0" smtClean="0"/>
              <a:t>8 digits</a:t>
            </a:r>
            <a:r>
              <a:rPr lang="en-US" dirty="0"/>
              <a:t>: 0, 1,2, 3, 4, 5, 6, 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 </a:t>
            </a:r>
            <a:r>
              <a:rPr lang="en-US" dirty="0" smtClean="0"/>
              <a:t>16</a:t>
            </a:r>
            <a:endParaRPr lang="en-US" dirty="0"/>
          </a:p>
          <a:p>
            <a:pPr lvl="1"/>
            <a:r>
              <a:rPr lang="en-US" dirty="0" smtClean="0"/>
              <a:t>Hexadecimal is </a:t>
            </a:r>
            <a:r>
              <a:rPr lang="en-US" dirty="0"/>
              <a:t>base </a:t>
            </a:r>
            <a:r>
              <a:rPr lang="en-US" dirty="0" smtClean="0"/>
              <a:t>16 and </a:t>
            </a:r>
            <a:r>
              <a:rPr lang="en-US" dirty="0"/>
              <a:t>has </a:t>
            </a:r>
            <a:r>
              <a:rPr lang="en-US" dirty="0" smtClean="0"/>
              <a:t>16digits: </a:t>
            </a:r>
            <a:r>
              <a:rPr lang="en-US" dirty="0"/>
              <a:t>0, 1,2, 3, 4, 5, 6, 7, 8, </a:t>
            </a:r>
            <a:r>
              <a:rPr lang="en-US" dirty="0" smtClean="0"/>
              <a:t>9, A, B, C, D, E, 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8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1279</Words>
  <Application>Microsoft Office PowerPoint</Application>
  <PresentationFormat>On-screen Show (4:3)</PresentationFormat>
  <Paragraphs>527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Custom Design</vt:lpstr>
      <vt:lpstr>Fundamentals of Programming</vt:lpstr>
      <vt:lpstr>Numbers</vt:lpstr>
      <vt:lpstr>Number Systems</vt:lpstr>
      <vt:lpstr>Number Systems</vt:lpstr>
      <vt:lpstr>Number Systems</vt:lpstr>
      <vt:lpstr>Number Systems</vt:lpstr>
      <vt:lpstr>Conversion</vt:lpstr>
      <vt:lpstr>???</vt:lpstr>
      <vt:lpstr>Number Systems</vt:lpstr>
      <vt:lpstr>Number Systems</vt:lpstr>
      <vt:lpstr>Conversion</vt:lpstr>
      <vt:lpstr>Conversion</vt:lpstr>
      <vt:lpstr>Conversion</vt:lpstr>
      <vt:lpstr>Binary and Computers </vt:lpstr>
      <vt:lpstr>Use of Hex</vt:lpstr>
      <vt:lpstr>Fixed Precision and Overflow</vt:lpstr>
      <vt:lpstr>Negative Numbers</vt:lpstr>
      <vt:lpstr>Signed and Unsigned Numbers</vt:lpstr>
      <vt:lpstr>Signed and Unsigned Numbers</vt:lpstr>
      <vt:lpstr>Signed and Unsigned Numbers</vt:lpstr>
      <vt:lpstr>Real Numbers</vt:lpstr>
      <vt:lpstr>ASCII Encoding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visual</cp:lastModifiedBy>
  <cp:revision>1816</cp:revision>
  <dcterms:created xsi:type="dcterms:W3CDTF">2019-09-07T06:55:06Z</dcterms:created>
  <dcterms:modified xsi:type="dcterms:W3CDTF">2019-10-31T04:29:25Z</dcterms:modified>
</cp:coreProperties>
</file>