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54"/>
  </p:notesMasterIdLst>
  <p:handoutMasterIdLst>
    <p:handoutMasterId r:id="rId55"/>
  </p:handoutMasterIdLst>
  <p:sldIdLst>
    <p:sldId id="256" r:id="rId3"/>
    <p:sldId id="285" r:id="rId4"/>
    <p:sldId id="277" r:id="rId5"/>
    <p:sldId id="279" r:id="rId6"/>
    <p:sldId id="278" r:id="rId7"/>
    <p:sldId id="300" r:id="rId8"/>
    <p:sldId id="281" r:id="rId9"/>
    <p:sldId id="301" r:id="rId10"/>
    <p:sldId id="282" r:id="rId11"/>
    <p:sldId id="283" r:id="rId12"/>
    <p:sldId id="284" r:id="rId13"/>
    <p:sldId id="288" r:id="rId14"/>
    <p:sldId id="289" r:id="rId15"/>
    <p:sldId id="302" r:id="rId16"/>
    <p:sldId id="292" r:id="rId17"/>
    <p:sldId id="298" r:id="rId18"/>
    <p:sldId id="293" r:id="rId19"/>
    <p:sldId id="303" r:id="rId20"/>
    <p:sldId id="294" r:id="rId21"/>
    <p:sldId id="295" r:id="rId22"/>
    <p:sldId id="291" r:id="rId23"/>
    <p:sldId id="299" r:id="rId24"/>
    <p:sldId id="304" r:id="rId25"/>
    <p:sldId id="305" r:id="rId26"/>
    <p:sldId id="306" r:id="rId27"/>
    <p:sldId id="307" r:id="rId28"/>
    <p:sldId id="308" r:id="rId29"/>
    <p:sldId id="309" r:id="rId30"/>
    <p:sldId id="313" r:id="rId31"/>
    <p:sldId id="314" r:id="rId32"/>
    <p:sldId id="315" r:id="rId33"/>
    <p:sldId id="310" r:id="rId34"/>
    <p:sldId id="311" r:id="rId35"/>
    <p:sldId id="316" r:id="rId36"/>
    <p:sldId id="317" r:id="rId37"/>
    <p:sldId id="318" r:id="rId38"/>
    <p:sldId id="312" r:id="rId39"/>
    <p:sldId id="319" r:id="rId40"/>
    <p:sldId id="320" r:id="rId41"/>
    <p:sldId id="325" r:id="rId42"/>
    <p:sldId id="321" r:id="rId43"/>
    <p:sldId id="322" r:id="rId44"/>
    <p:sldId id="326" r:id="rId45"/>
    <p:sldId id="327" r:id="rId46"/>
    <p:sldId id="328" r:id="rId47"/>
    <p:sldId id="323" r:id="rId48"/>
    <p:sldId id="324" r:id="rId49"/>
    <p:sldId id="329" r:id="rId50"/>
    <p:sldId id="330" r:id="rId51"/>
    <p:sldId id="331" r:id="rId52"/>
    <p:sldId id="332" r:id="rId53"/>
  </p:sldIdLst>
  <p:sldSz cx="9144000" cy="6858000" type="screen4x3"/>
  <p:notesSz cx="9144000" cy="6858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80585" autoAdjust="0"/>
  </p:normalViewPr>
  <p:slideViewPr>
    <p:cSldViewPr snapToGrid="0">
      <p:cViewPr varScale="1">
        <p:scale>
          <a:sx n="93" d="100"/>
          <a:sy n="93" d="100"/>
        </p:scale>
        <p:origin x="2256"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208E54-7C8A-41CB-8581-77D5972D1987}"/>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PK" dirty="0"/>
          </a:p>
        </p:txBody>
      </p:sp>
      <p:sp>
        <p:nvSpPr>
          <p:cNvPr id="3" name="Date Placeholder 2">
            <a:extLst>
              <a:ext uri="{FF2B5EF4-FFF2-40B4-BE49-F238E27FC236}">
                <a16:creationId xmlns:a16="http://schemas.microsoft.com/office/drawing/2014/main" id="{9CDEA4DE-4245-47F4-BBF3-E64020CBFD4C}"/>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A6BDF06-F69B-43EB-849B-DB0D0FC9CB07}" type="datetimeFigureOut">
              <a:rPr lang="en-PK" smtClean="0"/>
              <a:t>24/10/2019</a:t>
            </a:fld>
            <a:endParaRPr lang="en-PK" dirty="0"/>
          </a:p>
        </p:txBody>
      </p:sp>
      <p:sp>
        <p:nvSpPr>
          <p:cNvPr id="4" name="Footer Placeholder 3">
            <a:extLst>
              <a:ext uri="{FF2B5EF4-FFF2-40B4-BE49-F238E27FC236}">
                <a16:creationId xmlns:a16="http://schemas.microsoft.com/office/drawing/2014/main" id="{E0533122-DBF3-4FB4-9638-223B25D870F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PK" dirty="0"/>
          </a:p>
        </p:txBody>
      </p:sp>
      <p:sp>
        <p:nvSpPr>
          <p:cNvPr id="5" name="Slide Number Placeholder 4">
            <a:extLst>
              <a:ext uri="{FF2B5EF4-FFF2-40B4-BE49-F238E27FC236}">
                <a16:creationId xmlns:a16="http://schemas.microsoft.com/office/drawing/2014/main" id="{7F6D2B29-B878-4F2F-A0E5-9CC0B51FB1C0}"/>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BB560136-68D4-4469-BD94-7AFD928E504B}" type="slidenum">
              <a:rPr lang="en-PK" smtClean="0"/>
              <a:t>‹#›</a:t>
            </a:fld>
            <a:endParaRPr lang="en-PK" dirty="0"/>
          </a:p>
        </p:txBody>
      </p:sp>
    </p:spTree>
    <p:extLst>
      <p:ext uri="{BB962C8B-B14F-4D97-AF65-F5344CB8AC3E}">
        <p14:creationId xmlns:p14="http://schemas.microsoft.com/office/powerpoint/2010/main" val="1969559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PK"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C018A61C-905A-4B74-925A-64D655FF3910}" type="datetimeFigureOut">
              <a:rPr lang="en-PK" smtClean="0"/>
              <a:t>24/10/2019</a:t>
            </a:fld>
            <a:endParaRPr lang="en-PK"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PK"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PK"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01AB5A3-F013-4D4C-B40E-0103628F7EAF}" type="slidenum">
              <a:rPr lang="en-PK" smtClean="0"/>
              <a:t>‹#›</a:t>
            </a:fld>
            <a:endParaRPr lang="en-PK" dirty="0"/>
          </a:p>
        </p:txBody>
      </p:sp>
    </p:spTree>
    <p:extLst>
      <p:ext uri="{BB962C8B-B14F-4D97-AF65-F5344CB8AC3E}">
        <p14:creationId xmlns:p14="http://schemas.microsoft.com/office/powerpoint/2010/main" val="426431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E181-76A4-48C6-BA7E-2976EE0DAB82}"/>
              </a:ext>
            </a:extLst>
          </p:cNvPr>
          <p:cNvSpPr>
            <a:spLocks noGrp="1"/>
          </p:cNvSpPr>
          <p:nvPr>
            <p:ph type="ctrTitle"/>
          </p:nvPr>
        </p:nvSpPr>
        <p:spPr>
          <a:xfrm>
            <a:off x="1143000" y="1122363"/>
            <a:ext cx="6858000" cy="2387600"/>
          </a:xfrm>
        </p:spPr>
        <p:txBody>
          <a:bodyPr anchor="b">
            <a:normAutofit/>
          </a:bodyPr>
          <a:lstStyle>
            <a:lvl1pPr algn="ctr">
              <a:defRPr sz="4800">
                <a:latin typeface="Cambria" panose="02040503050406030204" pitchFamily="18" charset="0"/>
                <a:ea typeface="Cambria" panose="02040503050406030204" pitchFamily="18" charset="0"/>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A6B3D451-F030-4B11-A492-6881655300C6}"/>
              </a:ext>
            </a:extLst>
          </p:cNvPr>
          <p:cNvSpPr>
            <a:spLocks noGrp="1"/>
          </p:cNvSpPr>
          <p:nvPr>
            <p:ph type="subTitle" idx="1"/>
          </p:nvPr>
        </p:nvSpPr>
        <p:spPr>
          <a:xfrm>
            <a:off x="1143000" y="3602038"/>
            <a:ext cx="6858000" cy="1655762"/>
          </a:xfrm>
        </p:spPr>
        <p:txBody>
          <a:bodyPr/>
          <a:lstStyle>
            <a:lvl1pPr marL="0" indent="0" algn="ctr">
              <a:buNone/>
              <a:defRPr sz="2400">
                <a:solidFill>
                  <a:schemeClr val="accent1"/>
                </a:solidFill>
                <a:latin typeface="Cambria" panose="02040503050406030204" pitchFamily="18" charset="0"/>
                <a:ea typeface="Cambria" panose="02040503050406030204" pitchFamily="18"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endParaRPr lang="en-PK" dirty="0"/>
          </a:p>
        </p:txBody>
      </p:sp>
      <p:cxnSp>
        <p:nvCxnSpPr>
          <p:cNvPr id="7" name="Straight Connector 6">
            <a:extLst>
              <a:ext uri="{FF2B5EF4-FFF2-40B4-BE49-F238E27FC236}">
                <a16:creationId xmlns:a16="http://schemas.microsoft.com/office/drawing/2014/main" id="{BC672ED2-EB02-4D91-8FD4-1B0486F1C966}"/>
              </a:ext>
            </a:extLst>
          </p:cNvPr>
          <p:cNvCxnSpPr>
            <a:cxnSpLocks/>
          </p:cNvCxnSpPr>
          <p:nvPr userDrawn="1"/>
        </p:nvCxnSpPr>
        <p:spPr>
          <a:xfrm>
            <a:off x="1143000" y="3536750"/>
            <a:ext cx="6858000"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009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97A2-5680-4298-A24E-5587EF1CB800}"/>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0D1C23D-324C-42CF-84E1-3709CF4F8261}"/>
              </a:ext>
            </a:extLst>
          </p:cNvPr>
          <p:cNvSpPr>
            <a:spLocks noGrp="1"/>
          </p:cNvSpPr>
          <p:nvPr>
            <p:ph type="pic" idx="1"/>
          </p:nvPr>
        </p:nvSpPr>
        <p:spPr>
          <a:xfrm>
            <a:off x="3887391" y="987432"/>
            <a:ext cx="462915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PK" dirty="0"/>
          </a:p>
        </p:txBody>
      </p:sp>
      <p:sp>
        <p:nvSpPr>
          <p:cNvPr id="4" name="Text Placeholder 3">
            <a:extLst>
              <a:ext uri="{FF2B5EF4-FFF2-40B4-BE49-F238E27FC236}">
                <a16:creationId xmlns:a16="http://schemas.microsoft.com/office/drawing/2014/main" id="{84D5D3C1-ECD9-43B2-8C3F-A0FB5092F33E}"/>
              </a:ext>
            </a:extLst>
          </p:cNvPr>
          <p:cNvSpPr>
            <a:spLocks noGrp="1"/>
          </p:cNvSpPr>
          <p:nvPr>
            <p:ph type="body" sz="half" idx="2"/>
          </p:nvPr>
        </p:nvSpPr>
        <p:spPr>
          <a:xfrm>
            <a:off x="629841" y="2057400"/>
            <a:ext cx="2949178"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74166-F1AC-42CF-8B12-C5A6B458B8A6}"/>
              </a:ext>
            </a:extLst>
          </p:cNvPr>
          <p:cNvSpPr>
            <a:spLocks noGrp="1"/>
          </p:cNvSpPr>
          <p:nvPr>
            <p:ph type="dt" sz="half" idx="10"/>
          </p:nvPr>
        </p:nvSpPr>
        <p:spPr>
          <a:xfrm>
            <a:off x="628650" y="6356357"/>
            <a:ext cx="2057400" cy="365125"/>
          </a:xfrm>
          <a:prstGeom prst="rect">
            <a:avLst/>
          </a:prstGeom>
        </p:spPr>
        <p:txBody>
          <a:bodyPr/>
          <a:lstStyle/>
          <a:p>
            <a:fld id="{4C175279-BB05-486D-8F82-678ADD68FDD1}" type="datetime8">
              <a:rPr lang="en-PK" smtClean="0"/>
              <a:t>24/10/2019 8:56 pm</a:t>
            </a:fld>
            <a:endParaRPr lang="en-PK" dirty="0"/>
          </a:p>
        </p:txBody>
      </p:sp>
      <p:sp>
        <p:nvSpPr>
          <p:cNvPr id="6" name="Footer Placeholder 5">
            <a:extLst>
              <a:ext uri="{FF2B5EF4-FFF2-40B4-BE49-F238E27FC236}">
                <a16:creationId xmlns:a16="http://schemas.microsoft.com/office/drawing/2014/main" id="{6A936E3A-DB4F-4F12-A229-F5AD65783642}"/>
              </a:ext>
            </a:extLst>
          </p:cNvPr>
          <p:cNvSpPr>
            <a:spLocks noGrp="1"/>
          </p:cNvSpPr>
          <p:nvPr>
            <p:ph type="ftr" sz="quarter" idx="11"/>
          </p:nvPr>
        </p:nvSpPr>
        <p:spPr>
          <a:xfrm>
            <a:off x="3028950" y="6356357"/>
            <a:ext cx="3086100" cy="365125"/>
          </a:xfrm>
          <a:prstGeom prst="rect">
            <a:avLst/>
          </a:prstGeom>
        </p:spPr>
        <p:txBody>
          <a:bodyPr/>
          <a:lstStyle/>
          <a:p>
            <a:endParaRPr lang="en-PK" dirty="0"/>
          </a:p>
        </p:txBody>
      </p:sp>
      <p:sp>
        <p:nvSpPr>
          <p:cNvPr id="7" name="Slide Number Placeholder 6">
            <a:extLst>
              <a:ext uri="{FF2B5EF4-FFF2-40B4-BE49-F238E27FC236}">
                <a16:creationId xmlns:a16="http://schemas.microsoft.com/office/drawing/2014/main" id="{154CA294-066C-4B06-8240-6FCA24DFEB6B}"/>
              </a:ext>
            </a:extLst>
          </p:cNvPr>
          <p:cNvSpPr>
            <a:spLocks noGrp="1"/>
          </p:cNvSpPr>
          <p:nvPr>
            <p:ph type="sldNum" sz="quarter" idx="12"/>
          </p:nvPr>
        </p:nvSpPr>
        <p:spPr>
          <a:xfrm>
            <a:off x="6457950" y="6356357"/>
            <a:ext cx="2057400" cy="365125"/>
          </a:xfrm>
          <a:prstGeom prst="rect">
            <a:avLst/>
          </a:prstGeom>
        </p:spPr>
        <p:txBody>
          <a:bodyPr/>
          <a:lstStyle/>
          <a:p>
            <a:fld id="{46D02F95-4A4F-4C1B-BBB4-43C17A03273B}" type="slidenum">
              <a:rPr lang="en-PK" smtClean="0"/>
              <a:t>‹#›</a:t>
            </a:fld>
            <a:endParaRPr lang="en-PK" dirty="0"/>
          </a:p>
        </p:txBody>
      </p:sp>
    </p:spTree>
    <p:extLst>
      <p:ext uri="{BB962C8B-B14F-4D97-AF65-F5344CB8AC3E}">
        <p14:creationId xmlns:p14="http://schemas.microsoft.com/office/powerpoint/2010/main" val="409392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93FA-7EDA-4A5B-A73A-C8E110B07C0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6980482-94A3-4C83-A475-C2A3F340F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10B5563-3FAC-45CB-B25B-DE0CD4EFA1F3}"/>
              </a:ext>
            </a:extLst>
          </p:cNvPr>
          <p:cNvSpPr>
            <a:spLocks noGrp="1"/>
          </p:cNvSpPr>
          <p:nvPr>
            <p:ph type="dt" sz="half" idx="10"/>
          </p:nvPr>
        </p:nvSpPr>
        <p:spPr>
          <a:xfrm>
            <a:off x="628650" y="6356357"/>
            <a:ext cx="2057400" cy="365125"/>
          </a:xfrm>
          <a:prstGeom prst="rect">
            <a:avLst/>
          </a:prstGeom>
        </p:spPr>
        <p:txBody>
          <a:bodyPr/>
          <a:lstStyle/>
          <a:p>
            <a:fld id="{B6F279AE-5082-4BD5-A7EA-34F3BC5C3477}" type="datetime8">
              <a:rPr lang="en-PK" smtClean="0"/>
              <a:t>24/10/2019 8:56 pm</a:t>
            </a:fld>
            <a:endParaRPr lang="en-PK" dirty="0"/>
          </a:p>
        </p:txBody>
      </p:sp>
      <p:sp>
        <p:nvSpPr>
          <p:cNvPr id="5" name="Footer Placeholder 4">
            <a:extLst>
              <a:ext uri="{FF2B5EF4-FFF2-40B4-BE49-F238E27FC236}">
                <a16:creationId xmlns:a16="http://schemas.microsoft.com/office/drawing/2014/main" id="{1BA33327-4FA5-480B-B66B-418F2F0BA418}"/>
              </a:ext>
            </a:extLst>
          </p:cNvPr>
          <p:cNvSpPr>
            <a:spLocks noGrp="1"/>
          </p:cNvSpPr>
          <p:nvPr>
            <p:ph type="ftr" sz="quarter" idx="11"/>
          </p:nvPr>
        </p:nvSpPr>
        <p:spPr>
          <a:xfrm>
            <a:off x="3028950" y="6356357"/>
            <a:ext cx="3086100" cy="365125"/>
          </a:xfrm>
          <a:prstGeom prst="rect">
            <a:avLst/>
          </a:prstGeom>
        </p:spPr>
        <p:txBody>
          <a:bodyPr/>
          <a:lstStyle/>
          <a:p>
            <a:endParaRPr lang="en-PK" dirty="0"/>
          </a:p>
        </p:txBody>
      </p:sp>
      <p:sp>
        <p:nvSpPr>
          <p:cNvPr id="6" name="Slide Number Placeholder 5">
            <a:extLst>
              <a:ext uri="{FF2B5EF4-FFF2-40B4-BE49-F238E27FC236}">
                <a16:creationId xmlns:a16="http://schemas.microsoft.com/office/drawing/2014/main" id="{A98D8D52-6BAD-4773-BDDB-AFBB36904692}"/>
              </a:ext>
            </a:extLst>
          </p:cNvPr>
          <p:cNvSpPr>
            <a:spLocks noGrp="1"/>
          </p:cNvSpPr>
          <p:nvPr>
            <p:ph type="sldNum" sz="quarter" idx="12"/>
          </p:nvPr>
        </p:nvSpPr>
        <p:spPr>
          <a:xfrm>
            <a:off x="6457950" y="6356357"/>
            <a:ext cx="2057400" cy="365125"/>
          </a:xfrm>
          <a:prstGeom prst="rect">
            <a:avLst/>
          </a:prstGeom>
        </p:spPr>
        <p:txBody>
          <a:bodyPr/>
          <a:lstStyle/>
          <a:p>
            <a:fld id="{46D02F95-4A4F-4C1B-BBB4-43C17A03273B}" type="slidenum">
              <a:rPr lang="en-PK" smtClean="0"/>
              <a:t>‹#›</a:t>
            </a:fld>
            <a:endParaRPr lang="en-PK" dirty="0"/>
          </a:p>
        </p:txBody>
      </p:sp>
    </p:spTree>
    <p:extLst>
      <p:ext uri="{BB962C8B-B14F-4D97-AF65-F5344CB8AC3E}">
        <p14:creationId xmlns:p14="http://schemas.microsoft.com/office/powerpoint/2010/main" val="2354963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89DA-23F1-48C7-B856-0FA2DD5FAF77}"/>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0C717B5-ED05-4093-9977-A451951D922B}"/>
              </a:ext>
            </a:extLst>
          </p:cNvPr>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0702F53-AB04-4613-9D76-81122B474F15}"/>
              </a:ext>
            </a:extLst>
          </p:cNvPr>
          <p:cNvSpPr>
            <a:spLocks noGrp="1"/>
          </p:cNvSpPr>
          <p:nvPr>
            <p:ph type="dt" sz="half" idx="10"/>
          </p:nvPr>
        </p:nvSpPr>
        <p:spPr>
          <a:xfrm>
            <a:off x="628650" y="6356357"/>
            <a:ext cx="2057400" cy="365125"/>
          </a:xfrm>
          <a:prstGeom prst="rect">
            <a:avLst/>
          </a:prstGeom>
        </p:spPr>
        <p:txBody>
          <a:bodyPr/>
          <a:lstStyle/>
          <a:p>
            <a:fld id="{8EE9051B-F59E-4806-904A-B500BA3ED104}" type="datetime8">
              <a:rPr lang="en-PK" smtClean="0"/>
              <a:t>24/10/2019 8:56 pm</a:t>
            </a:fld>
            <a:endParaRPr lang="en-PK" dirty="0"/>
          </a:p>
        </p:txBody>
      </p:sp>
      <p:sp>
        <p:nvSpPr>
          <p:cNvPr id="5" name="Footer Placeholder 4">
            <a:extLst>
              <a:ext uri="{FF2B5EF4-FFF2-40B4-BE49-F238E27FC236}">
                <a16:creationId xmlns:a16="http://schemas.microsoft.com/office/drawing/2014/main" id="{DE276E37-F156-48B4-86DD-8B925EEC6742}"/>
              </a:ext>
            </a:extLst>
          </p:cNvPr>
          <p:cNvSpPr>
            <a:spLocks noGrp="1"/>
          </p:cNvSpPr>
          <p:nvPr>
            <p:ph type="ftr" sz="quarter" idx="11"/>
          </p:nvPr>
        </p:nvSpPr>
        <p:spPr>
          <a:xfrm>
            <a:off x="3028950" y="6356357"/>
            <a:ext cx="3086100" cy="365125"/>
          </a:xfrm>
          <a:prstGeom prst="rect">
            <a:avLst/>
          </a:prstGeom>
        </p:spPr>
        <p:txBody>
          <a:bodyPr/>
          <a:lstStyle/>
          <a:p>
            <a:endParaRPr lang="en-PK" dirty="0"/>
          </a:p>
        </p:txBody>
      </p:sp>
      <p:sp>
        <p:nvSpPr>
          <p:cNvPr id="6" name="Slide Number Placeholder 5">
            <a:extLst>
              <a:ext uri="{FF2B5EF4-FFF2-40B4-BE49-F238E27FC236}">
                <a16:creationId xmlns:a16="http://schemas.microsoft.com/office/drawing/2014/main" id="{00A3F3C2-FFA9-4D2F-99B3-E2CF8270D952}"/>
              </a:ext>
            </a:extLst>
          </p:cNvPr>
          <p:cNvSpPr>
            <a:spLocks noGrp="1"/>
          </p:cNvSpPr>
          <p:nvPr>
            <p:ph type="sldNum" sz="quarter" idx="12"/>
          </p:nvPr>
        </p:nvSpPr>
        <p:spPr>
          <a:xfrm>
            <a:off x="6457950" y="6356357"/>
            <a:ext cx="2057400" cy="365125"/>
          </a:xfrm>
          <a:prstGeom prst="rect">
            <a:avLst/>
          </a:prstGeom>
        </p:spPr>
        <p:txBody>
          <a:bodyPr/>
          <a:lstStyle/>
          <a:p>
            <a:fld id="{46D02F95-4A4F-4C1B-BBB4-43C17A03273B}" type="slidenum">
              <a:rPr lang="en-PK" smtClean="0"/>
              <a:t>‹#›</a:t>
            </a:fld>
            <a:endParaRPr lang="en-PK" dirty="0"/>
          </a:p>
        </p:txBody>
      </p:sp>
    </p:spTree>
    <p:extLst>
      <p:ext uri="{BB962C8B-B14F-4D97-AF65-F5344CB8AC3E}">
        <p14:creationId xmlns:p14="http://schemas.microsoft.com/office/powerpoint/2010/main" val="49051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E181-76A4-48C6-BA7E-2976EE0DAB82}"/>
              </a:ext>
            </a:extLst>
          </p:cNvPr>
          <p:cNvSpPr>
            <a:spLocks noGrp="1"/>
          </p:cNvSpPr>
          <p:nvPr>
            <p:ph type="ctrTitle"/>
          </p:nvPr>
        </p:nvSpPr>
        <p:spPr>
          <a:xfrm>
            <a:off x="1143000" y="1122363"/>
            <a:ext cx="6858000" cy="2387600"/>
          </a:xfrm>
        </p:spPr>
        <p:txBody>
          <a:bodyPr anchor="b">
            <a:normAutofit/>
          </a:bodyPr>
          <a:lstStyle>
            <a:lvl1pPr algn="ctr">
              <a:defRPr sz="4800">
                <a:latin typeface="Cambria" panose="02040503050406030204" pitchFamily="18" charset="0"/>
                <a:ea typeface="Cambria" panose="02040503050406030204" pitchFamily="18" charset="0"/>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A6B3D451-F030-4B11-A492-6881655300C6}"/>
              </a:ext>
            </a:extLst>
          </p:cNvPr>
          <p:cNvSpPr>
            <a:spLocks noGrp="1"/>
          </p:cNvSpPr>
          <p:nvPr>
            <p:ph type="subTitle" idx="1"/>
          </p:nvPr>
        </p:nvSpPr>
        <p:spPr>
          <a:xfrm>
            <a:off x="1143000" y="3602038"/>
            <a:ext cx="6858000" cy="1655762"/>
          </a:xfrm>
        </p:spPr>
        <p:txBody>
          <a:bodyPr/>
          <a:lstStyle>
            <a:lvl1pPr marL="0" indent="0" algn="ctr">
              <a:buNone/>
              <a:defRPr sz="2400">
                <a:solidFill>
                  <a:schemeClr val="accent1"/>
                </a:solidFill>
                <a:latin typeface="Cambria" panose="02040503050406030204" pitchFamily="18" charset="0"/>
                <a:ea typeface="Cambria" panose="02040503050406030204" pitchFamily="18"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endParaRPr lang="en-PK" dirty="0"/>
          </a:p>
        </p:txBody>
      </p:sp>
      <p:cxnSp>
        <p:nvCxnSpPr>
          <p:cNvPr id="7" name="Straight Connector 6">
            <a:extLst>
              <a:ext uri="{FF2B5EF4-FFF2-40B4-BE49-F238E27FC236}">
                <a16:creationId xmlns:a16="http://schemas.microsoft.com/office/drawing/2014/main" id="{BC672ED2-EB02-4D91-8FD4-1B0486F1C966}"/>
              </a:ext>
            </a:extLst>
          </p:cNvPr>
          <p:cNvCxnSpPr>
            <a:cxnSpLocks/>
          </p:cNvCxnSpPr>
          <p:nvPr userDrawn="1"/>
        </p:nvCxnSpPr>
        <p:spPr>
          <a:xfrm>
            <a:off x="1143000" y="3536750"/>
            <a:ext cx="6858000"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567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D6BC-8335-4EFF-83AB-E1F2D3DADE09}"/>
              </a:ext>
            </a:extLst>
          </p:cNvPr>
          <p:cNvSpPr>
            <a:spLocks noGrp="1"/>
          </p:cNvSpPr>
          <p:nvPr>
            <p:ph type="title"/>
          </p:nvPr>
        </p:nvSpPr>
        <p:spPr>
          <a:xfrm>
            <a:off x="628650" y="261173"/>
            <a:ext cx="7886700" cy="735437"/>
          </a:xfrm>
        </p:spPr>
        <p:txBody>
          <a:bodyPr/>
          <a:lstStyle>
            <a:lvl1pPr>
              <a:defRPr>
                <a:latin typeface="Cambria" panose="02040503050406030204" pitchFamily="18" charset="0"/>
                <a:ea typeface="Cambria" panose="02040503050406030204" pitchFamily="18" charset="0"/>
              </a:defRPr>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17FD6DAB-C81E-4AE5-A2BC-CE6E594E1FDC}"/>
              </a:ext>
            </a:extLst>
          </p:cNvPr>
          <p:cNvSpPr>
            <a:spLocks noGrp="1"/>
          </p:cNvSpPr>
          <p:nvPr>
            <p:ph idx="1"/>
          </p:nvPr>
        </p:nvSpPr>
        <p:spPr>
          <a:xfrm>
            <a:off x="628650" y="1089897"/>
            <a:ext cx="7886700" cy="5385725"/>
          </a:xfrm>
        </p:spPr>
        <p:txBody>
          <a:bodyPr/>
          <a:lstStyle>
            <a:lvl1pPr algn="just">
              <a:defRPr/>
            </a:lvl1pPr>
            <a:lvl2pPr marL="685766" indent="-228589" algn="just">
              <a:buFont typeface="Calibri" panose="020F0502020204030204" pitchFamily="34" charset="0"/>
              <a:buChar char="‒"/>
              <a:defRPr/>
            </a:lvl2pPr>
            <a:lvl3pPr marL="1142942" indent="-228589" algn="just">
              <a:buFont typeface="Wingdings" panose="05000000000000000000" pitchFamily="2" charset="2"/>
              <a:buChar char="§"/>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6" name="Slide Number Placeholder 5">
            <a:extLst>
              <a:ext uri="{FF2B5EF4-FFF2-40B4-BE49-F238E27FC236}">
                <a16:creationId xmlns:a16="http://schemas.microsoft.com/office/drawing/2014/main" id="{ECB3CC27-AFB3-4590-A57F-EF0F67208E57}"/>
              </a:ext>
            </a:extLst>
          </p:cNvPr>
          <p:cNvSpPr>
            <a:spLocks noGrp="1"/>
          </p:cNvSpPr>
          <p:nvPr>
            <p:ph type="sldNum" sz="quarter" idx="12"/>
          </p:nvPr>
        </p:nvSpPr>
        <p:spPr>
          <a:xfrm>
            <a:off x="8118767" y="6578359"/>
            <a:ext cx="396587" cy="279647"/>
          </a:xfrm>
          <a:prstGeom prst="rect">
            <a:avLst/>
          </a:prstGeom>
        </p:spPr>
        <p:txBody>
          <a:bodyPr/>
          <a:lstStyle>
            <a:lvl1pPr>
              <a:defRPr sz="1400">
                <a:solidFill>
                  <a:schemeClr val="bg1">
                    <a:lumMod val="65000"/>
                  </a:schemeClr>
                </a:solidFill>
              </a:defRPr>
            </a:lvl1pPr>
          </a:lstStyle>
          <a:p>
            <a:fld id="{46D02F95-4A4F-4C1B-BBB4-43C17A03273B}" type="slidenum">
              <a:rPr lang="en-PK" smtClean="0"/>
              <a:pPr/>
              <a:t>‹#›</a:t>
            </a:fld>
            <a:endParaRPr lang="en-PK" dirty="0"/>
          </a:p>
        </p:txBody>
      </p:sp>
      <p:cxnSp>
        <p:nvCxnSpPr>
          <p:cNvPr id="7" name="Straight Connector 6">
            <a:extLst>
              <a:ext uri="{FF2B5EF4-FFF2-40B4-BE49-F238E27FC236}">
                <a16:creationId xmlns:a16="http://schemas.microsoft.com/office/drawing/2014/main" id="{40852F5D-0D38-4548-BB35-3A5657165608}"/>
              </a:ext>
            </a:extLst>
          </p:cNvPr>
          <p:cNvCxnSpPr/>
          <p:nvPr userDrawn="1"/>
        </p:nvCxnSpPr>
        <p:spPr>
          <a:xfrm>
            <a:off x="628650" y="996603"/>
            <a:ext cx="7886700" cy="0"/>
          </a:xfrm>
          <a:prstGeom prst="line">
            <a:avLst/>
          </a:prstGeom>
          <a:ln w="254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10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D6BC-8335-4EFF-83AB-E1F2D3DADE09}"/>
              </a:ext>
            </a:extLst>
          </p:cNvPr>
          <p:cNvSpPr>
            <a:spLocks noGrp="1"/>
          </p:cNvSpPr>
          <p:nvPr>
            <p:ph type="title"/>
          </p:nvPr>
        </p:nvSpPr>
        <p:spPr>
          <a:xfrm>
            <a:off x="628650" y="261173"/>
            <a:ext cx="7886700" cy="735437"/>
          </a:xfrm>
        </p:spPr>
        <p:txBody>
          <a:bodyPr/>
          <a:lstStyle>
            <a:lvl1pPr>
              <a:defRPr>
                <a:latin typeface="Cambria" panose="02040503050406030204" pitchFamily="18" charset="0"/>
                <a:ea typeface="Cambria" panose="02040503050406030204" pitchFamily="18" charset="0"/>
              </a:defRPr>
            </a:lvl1pPr>
          </a:lstStyle>
          <a:p>
            <a:r>
              <a:rPr lang="en-US" dirty="0"/>
              <a:t>Click to edit Master title style</a:t>
            </a:r>
            <a:endParaRPr lang="en-PK" dirty="0"/>
          </a:p>
        </p:txBody>
      </p:sp>
      <p:sp>
        <p:nvSpPr>
          <p:cNvPr id="6" name="Slide Number Placeholder 5">
            <a:extLst>
              <a:ext uri="{FF2B5EF4-FFF2-40B4-BE49-F238E27FC236}">
                <a16:creationId xmlns:a16="http://schemas.microsoft.com/office/drawing/2014/main" id="{ECB3CC27-AFB3-4590-A57F-EF0F67208E57}"/>
              </a:ext>
            </a:extLst>
          </p:cNvPr>
          <p:cNvSpPr>
            <a:spLocks noGrp="1"/>
          </p:cNvSpPr>
          <p:nvPr>
            <p:ph type="sldNum" sz="quarter" idx="12"/>
          </p:nvPr>
        </p:nvSpPr>
        <p:spPr>
          <a:xfrm>
            <a:off x="8118767" y="6578359"/>
            <a:ext cx="396587" cy="279647"/>
          </a:xfrm>
          <a:prstGeom prst="rect">
            <a:avLst/>
          </a:prstGeom>
        </p:spPr>
        <p:txBody>
          <a:bodyPr/>
          <a:lstStyle>
            <a:lvl1pPr>
              <a:defRPr sz="1400">
                <a:solidFill>
                  <a:schemeClr val="bg1">
                    <a:lumMod val="65000"/>
                  </a:schemeClr>
                </a:solidFill>
              </a:defRPr>
            </a:lvl1pPr>
          </a:lstStyle>
          <a:p>
            <a:fld id="{46D02F95-4A4F-4C1B-BBB4-43C17A03273B}" type="slidenum">
              <a:rPr lang="en-PK" smtClean="0"/>
              <a:pPr/>
              <a:t>‹#›</a:t>
            </a:fld>
            <a:endParaRPr lang="en-PK" dirty="0"/>
          </a:p>
        </p:txBody>
      </p:sp>
      <p:cxnSp>
        <p:nvCxnSpPr>
          <p:cNvPr id="7" name="Straight Connector 6">
            <a:extLst>
              <a:ext uri="{FF2B5EF4-FFF2-40B4-BE49-F238E27FC236}">
                <a16:creationId xmlns:a16="http://schemas.microsoft.com/office/drawing/2014/main" id="{40852F5D-0D38-4548-BB35-3A5657165608}"/>
              </a:ext>
            </a:extLst>
          </p:cNvPr>
          <p:cNvCxnSpPr/>
          <p:nvPr userDrawn="1"/>
        </p:nvCxnSpPr>
        <p:spPr>
          <a:xfrm>
            <a:off x="628650" y="996603"/>
            <a:ext cx="7886700" cy="0"/>
          </a:xfrm>
          <a:prstGeom prst="line">
            <a:avLst/>
          </a:prstGeom>
          <a:ln w="25400">
            <a:solidFill>
              <a:srgbClr val="00B050"/>
            </a:solidFill>
          </a:ln>
        </p:spPr>
        <p:style>
          <a:lnRef idx="3">
            <a:schemeClr val="accent1"/>
          </a:lnRef>
          <a:fillRef idx="0">
            <a:schemeClr val="accent1"/>
          </a:fillRef>
          <a:effectRef idx="2">
            <a:schemeClr val="accent1"/>
          </a:effectRef>
          <a:fontRef idx="minor">
            <a:schemeClr val="tx1"/>
          </a:fontRef>
        </p:style>
      </p:cxnSp>
      <p:sp>
        <p:nvSpPr>
          <p:cNvPr id="10" name="Content Placeholder 2">
            <a:extLst>
              <a:ext uri="{FF2B5EF4-FFF2-40B4-BE49-F238E27FC236}">
                <a16:creationId xmlns:a16="http://schemas.microsoft.com/office/drawing/2014/main" id="{AA17C749-B438-49AA-A836-9174F2DB2A62}"/>
              </a:ext>
            </a:extLst>
          </p:cNvPr>
          <p:cNvSpPr>
            <a:spLocks noGrp="1"/>
          </p:cNvSpPr>
          <p:nvPr>
            <p:ph idx="1"/>
          </p:nvPr>
        </p:nvSpPr>
        <p:spPr>
          <a:xfrm>
            <a:off x="628650" y="1089897"/>
            <a:ext cx="7886700" cy="5385725"/>
          </a:xfrm>
        </p:spPr>
        <p:txBody>
          <a:bodyPr/>
          <a:lstStyle>
            <a:lvl1pPr algn="just">
              <a:defRPr/>
            </a:lvl1pPr>
            <a:lvl2pPr marL="685766" indent="-228589" algn="just">
              <a:buFont typeface="Calibri" panose="020F0502020204030204" pitchFamily="34" charset="0"/>
              <a:buChar char="‒"/>
              <a:defRPr/>
            </a:lvl2pPr>
            <a:lvl3pPr marL="1142942" indent="-228589" algn="just">
              <a:buFont typeface="Wingdings" panose="05000000000000000000" pitchFamily="2" charset="2"/>
              <a:buChar char="§"/>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Tree>
    <p:extLst>
      <p:ext uri="{BB962C8B-B14F-4D97-AF65-F5344CB8AC3E}">
        <p14:creationId xmlns:p14="http://schemas.microsoft.com/office/powerpoint/2010/main" val="263692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8E35E-D67B-48E3-AADD-7BFC3F8253D9}"/>
              </a:ext>
            </a:extLst>
          </p:cNvPr>
          <p:cNvSpPr>
            <a:spLocks noGrp="1"/>
          </p:cNvSpPr>
          <p:nvPr>
            <p:ph sz="half" idx="1"/>
          </p:nvPr>
        </p:nvSpPr>
        <p:spPr>
          <a:xfrm>
            <a:off x="628650" y="1097276"/>
            <a:ext cx="3886200" cy="5385725"/>
          </a:xfrm>
        </p:spPr>
        <p:txBody>
          <a:bodyPr/>
          <a:lstStyle>
            <a:lvl1pPr algn="just">
              <a:defRPr/>
            </a:lvl1pPr>
            <a:lvl2pPr marL="685766" indent="-228589" algn="just">
              <a:buFont typeface="Calibri" panose="020F0502020204030204" pitchFamily="34" charset="0"/>
              <a:buChar char="‒"/>
              <a:defRPr/>
            </a:lvl2pPr>
            <a:lvl3pPr marL="1142942" indent="-228589" algn="just">
              <a:buFont typeface="Wingdings" panose="05000000000000000000" pitchFamily="2" charset="2"/>
              <a:buChar char="§"/>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8" name="Slide Number Placeholder 5">
            <a:extLst>
              <a:ext uri="{FF2B5EF4-FFF2-40B4-BE49-F238E27FC236}">
                <a16:creationId xmlns:a16="http://schemas.microsoft.com/office/drawing/2014/main" id="{1D359EB1-F311-45B4-9161-4DD05A6D4430}"/>
              </a:ext>
            </a:extLst>
          </p:cNvPr>
          <p:cNvSpPr>
            <a:spLocks noGrp="1"/>
          </p:cNvSpPr>
          <p:nvPr>
            <p:ph type="sldNum" sz="quarter" idx="12"/>
          </p:nvPr>
        </p:nvSpPr>
        <p:spPr>
          <a:xfrm>
            <a:off x="8118767" y="6578359"/>
            <a:ext cx="396587" cy="279647"/>
          </a:xfrm>
          <a:prstGeom prst="rect">
            <a:avLst/>
          </a:prstGeom>
        </p:spPr>
        <p:txBody>
          <a:bodyPr/>
          <a:lstStyle>
            <a:lvl1pPr>
              <a:defRPr sz="1400">
                <a:solidFill>
                  <a:schemeClr val="bg1">
                    <a:lumMod val="65000"/>
                  </a:schemeClr>
                </a:solidFill>
              </a:defRPr>
            </a:lvl1pPr>
          </a:lstStyle>
          <a:p>
            <a:fld id="{46D02F95-4A4F-4C1B-BBB4-43C17A03273B}" type="slidenum">
              <a:rPr lang="en-PK" smtClean="0"/>
              <a:pPr/>
              <a:t>‹#›</a:t>
            </a:fld>
            <a:endParaRPr lang="en-PK" dirty="0"/>
          </a:p>
        </p:txBody>
      </p:sp>
      <p:cxnSp>
        <p:nvCxnSpPr>
          <p:cNvPr id="9" name="Straight Connector 8">
            <a:extLst>
              <a:ext uri="{FF2B5EF4-FFF2-40B4-BE49-F238E27FC236}">
                <a16:creationId xmlns:a16="http://schemas.microsoft.com/office/drawing/2014/main" id="{D0EF5C3A-649E-458A-A188-E325FA1772EC}"/>
              </a:ext>
            </a:extLst>
          </p:cNvPr>
          <p:cNvCxnSpPr/>
          <p:nvPr userDrawn="1"/>
        </p:nvCxnSpPr>
        <p:spPr>
          <a:xfrm>
            <a:off x="628650" y="996603"/>
            <a:ext cx="7886700" cy="0"/>
          </a:xfrm>
          <a:prstGeom prst="line">
            <a:avLst/>
          </a:prstGeom>
          <a:ln w="25400">
            <a:solidFill>
              <a:srgbClr val="00B050"/>
            </a:solidFill>
          </a:ln>
        </p:spPr>
        <p:style>
          <a:lnRef idx="3">
            <a:schemeClr val="accent1"/>
          </a:lnRef>
          <a:fillRef idx="0">
            <a:schemeClr val="accent1"/>
          </a:fillRef>
          <a:effectRef idx="2">
            <a:schemeClr val="accent1"/>
          </a:effectRef>
          <a:fontRef idx="minor">
            <a:schemeClr val="tx1"/>
          </a:fontRef>
        </p:style>
      </p:cxnSp>
      <p:sp>
        <p:nvSpPr>
          <p:cNvPr id="14" name="Title 1">
            <a:extLst>
              <a:ext uri="{FF2B5EF4-FFF2-40B4-BE49-F238E27FC236}">
                <a16:creationId xmlns:a16="http://schemas.microsoft.com/office/drawing/2014/main" id="{C6AD1BF2-65A9-4FC7-BF8E-1F1B8246743A}"/>
              </a:ext>
            </a:extLst>
          </p:cNvPr>
          <p:cNvSpPr>
            <a:spLocks noGrp="1"/>
          </p:cNvSpPr>
          <p:nvPr>
            <p:ph type="title"/>
          </p:nvPr>
        </p:nvSpPr>
        <p:spPr>
          <a:xfrm>
            <a:off x="628650" y="261173"/>
            <a:ext cx="7886700" cy="735437"/>
          </a:xfrm>
        </p:spPr>
        <p:txBody>
          <a:bodyPr/>
          <a:lstStyle>
            <a:lvl1pPr>
              <a:defRPr>
                <a:latin typeface="Cambria" panose="02040503050406030204" pitchFamily="18" charset="0"/>
                <a:ea typeface="Cambria" panose="02040503050406030204" pitchFamily="18" charset="0"/>
              </a:defRPr>
            </a:lvl1pPr>
          </a:lstStyle>
          <a:p>
            <a:r>
              <a:rPr lang="en-US" dirty="0"/>
              <a:t>Click to edit Master title style</a:t>
            </a:r>
            <a:endParaRPr lang="en-PK" dirty="0"/>
          </a:p>
        </p:txBody>
      </p:sp>
      <p:sp>
        <p:nvSpPr>
          <p:cNvPr id="16" name="Content Placeholder 2">
            <a:extLst>
              <a:ext uri="{FF2B5EF4-FFF2-40B4-BE49-F238E27FC236}">
                <a16:creationId xmlns:a16="http://schemas.microsoft.com/office/drawing/2014/main" id="{F11678A3-2FC7-4E6E-9913-8FE6EB6C343C}"/>
              </a:ext>
            </a:extLst>
          </p:cNvPr>
          <p:cNvSpPr>
            <a:spLocks noGrp="1"/>
          </p:cNvSpPr>
          <p:nvPr>
            <p:ph sz="half" idx="13"/>
          </p:nvPr>
        </p:nvSpPr>
        <p:spPr>
          <a:xfrm>
            <a:off x="4629152" y="1091973"/>
            <a:ext cx="3886200" cy="5385725"/>
          </a:xfrm>
        </p:spPr>
        <p:txBody>
          <a:bodyPr/>
          <a:lstStyle>
            <a:lvl1pPr algn="just">
              <a:defRPr/>
            </a:lvl1pPr>
            <a:lvl2pPr marL="685766" indent="-228589" algn="just">
              <a:buFont typeface="Calibri" panose="020F0502020204030204" pitchFamily="34" charset="0"/>
              <a:buChar char="‒"/>
              <a:defRPr/>
            </a:lvl2pPr>
            <a:lvl3pPr marL="1142942" indent="-228589" algn="just">
              <a:buFont typeface="Wingdings" panose="05000000000000000000" pitchFamily="2" charset="2"/>
              <a:buChar char="§"/>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Tree>
    <p:extLst>
      <p:ext uri="{BB962C8B-B14F-4D97-AF65-F5344CB8AC3E}">
        <p14:creationId xmlns:p14="http://schemas.microsoft.com/office/powerpoint/2010/main" val="332442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44A2-809B-4721-B548-96B18A9328E3}"/>
              </a:ext>
            </a:extLst>
          </p:cNvPr>
          <p:cNvSpPr>
            <a:spLocks noGrp="1"/>
          </p:cNvSpPr>
          <p:nvPr>
            <p:ph type="title"/>
          </p:nvPr>
        </p:nvSpPr>
        <p:spPr>
          <a:xfrm>
            <a:off x="623888" y="1709745"/>
            <a:ext cx="78867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3A7908B-ED53-4B68-BEED-6875D17B73FA}"/>
              </a:ext>
            </a:extLst>
          </p:cNvPr>
          <p:cNvSpPr>
            <a:spLocks noGrp="1"/>
          </p:cNvSpPr>
          <p:nvPr>
            <p:ph type="body" idx="1"/>
          </p:nvPr>
        </p:nvSpPr>
        <p:spPr>
          <a:xfrm>
            <a:off x="623888" y="4589470"/>
            <a:ext cx="78867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5C32E8-8C9B-4EE0-9D57-7AF5AACF619E}"/>
              </a:ext>
            </a:extLst>
          </p:cNvPr>
          <p:cNvSpPr>
            <a:spLocks noGrp="1"/>
          </p:cNvSpPr>
          <p:nvPr>
            <p:ph type="dt" sz="half" idx="10"/>
          </p:nvPr>
        </p:nvSpPr>
        <p:spPr>
          <a:xfrm>
            <a:off x="628650" y="6356357"/>
            <a:ext cx="2057400" cy="365125"/>
          </a:xfrm>
          <a:prstGeom prst="rect">
            <a:avLst/>
          </a:prstGeom>
        </p:spPr>
        <p:txBody>
          <a:bodyPr/>
          <a:lstStyle/>
          <a:p>
            <a:fld id="{9D65FD0A-0A23-4B31-99D8-514371198A81}" type="datetime8">
              <a:rPr lang="en-PK" smtClean="0"/>
              <a:t>24/10/2019 8:56 pm</a:t>
            </a:fld>
            <a:endParaRPr lang="en-PK" dirty="0"/>
          </a:p>
        </p:txBody>
      </p:sp>
      <p:sp>
        <p:nvSpPr>
          <p:cNvPr id="5" name="Footer Placeholder 4">
            <a:extLst>
              <a:ext uri="{FF2B5EF4-FFF2-40B4-BE49-F238E27FC236}">
                <a16:creationId xmlns:a16="http://schemas.microsoft.com/office/drawing/2014/main" id="{F49178F3-B75A-41A4-9077-0D2DDECDEDBC}"/>
              </a:ext>
            </a:extLst>
          </p:cNvPr>
          <p:cNvSpPr>
            <a:spLocks noGrp="1"/>
          </p:cNvSpPr>
          <p:nvPr>
            <p:ph type="ftr" sz="quarter" idx="11"/>
          </p:nvPr>
        </p:nvSpPr>
        <p:spPr>
          <a:xfrm>
            <a:off x="3028950" y="6356357"/>
            <a:ext cx="3086100" cy="365125"/>
          </a:xfrm>
          <a:prstGeom prst="rect">
            <a:avLst/>
          </a:prstGeom>
        </p:spPr>
        <p:txBody>
          <a:bodyPr/>
          <a:lstStyle/>
          <a:p>
            <a:endParaRPr lang="en-PK" dirty="0"/>
          </a:p>
        </p:txBody>
      </p:sp>
      <p:sp>
        <p:nvSpPr>
          <p:cNvPr id="6" name="Slide Number Placeholder 5">
            <a:extLst>
              <a:ext uri="{FF2B5EF4-FFF2-40B4-BE49-F238E27FC236}">
                <a16:creationId xmlns:a16="http://schemas.microsoft.com/office/drawing/2014/main" id="{7955B157-5BD3-492D-BEE8-9428EB0B31F4}"/>
              </a:ext>
            </a:extLst>
          </p:cNvPr>
          <p:cNvSpPr>
            <a:spLocks noGrp="1"/>
          </p:cNvSpPr>
          <p:nvPr>
            <p:ph type="sldNum" sz="quarter" idx="12"/>
          </p:nvPr>
        </p:nvSpPr>
        <p:spPr>
          <a:xfrm>
            <a:off x="6457950" y="6356357"/>
            <a:ext cx="2057400" cy="365125"/>
          </a:xfrm>
          <a:prstGeom prst="rect">
            <a:avLst/>
          </a:prstGeom>
        </p:spPr>
        <p:txBody>
          <a:bodyPr/>
          <a:lstStyle/>
          <a:p>
            <a:fld id="{46D02F95-4A4F-4C1B-BBB4-43C17A03273B}" type="slidenum">
              <a:rPr lang="en-PK" smtClean="0"/>
              <a:t>‹#›</a:t>
            </a:fld>
            <a:endParaRPr lang="en-PK" dirty="0"/>
          </a:p>
        </p:txBody>
      </p:sp>
    </p:spTree>
    <p:extLst>
      <p:ext uri="{BB962C8B-B14F-4D97-AF65-F5344CB8AC3E}">
        <p14:creationId xmlns:p14="http://schemas.microsoft.com/office/powerpoint/2010/main" val="102804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9C8D-4AE6-4192-8369-224A34A8FF7D}"/>
              </a:ext>
            </a:extLst>
          </p:cNvPr>
          <p:cNvSpPr>
            <a:spLocks noGrp="1"/>
          </p:cNvSpPr>
          <p:nvPr>
            <p:ph type="title"/>
          </p:nvPr>
        </p:nvSpPr>
        <p:spPr>
          <a:xfrm>
            <a:off x="629841" y="365129"/>
            <a:ext cx="78867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5071553-09F0-447B-A686-AACFA743DEF2}"/>
              </a:ext>
            </a:extLst>
          </p:cNvPr>
          <p:cNvSpPr>
            <a:spLocks noGrp="1"/>
          </p:cNvSpPr>
          <p:nvPr>
            <p:ph type="body" idx="1"/>
          </p:nvPr>
        </p:nvSpPr>
        <p:spPr>
          <a:xfrm>
            <a:off x="629842" y="1681163"/>
            <a:ext cx="3868340"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E953DC-61BA-4AA9-8D7F-75DEA930254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7BCB0C78-E5F9-4FB2-8E6E-D9EF7AF132C5}"/>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9B8F3-2D06-48CB-957C-A4385BFA1B73}"/>
              </a:ext>
            </a:extLst>
          </p:cNvPr>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AFE4C1FB-4FC7-461F-91A1-2BE935668A2E}"/>
              </a:ext>
            </a:extLst>
          </p:cNvPr>
          <p:cNvSpPr>
            <a:spLocks noGrp="1"/>
          </p:cNvSpPr>
          <p:nvPr>
            <p:ph type="dt" sz="half" idx="10"/>
          </p:nvPr>
        </p:nvSpPr>
        <p:spPr>
          <a:xfrm>
            <a:off x="628650" y="6356357"/>
            <a:ext cx="2057400" cy="365125"/>
          </a:xfrm>
          <a:prstGeom prst="rect">
            <a:avLst/>
          </a:prstGeom>
        </p:spPr>
        <p:txBody>
          <a:bodyPr/>
          <a:lstStyle/>
          <a:p>
            <a:fld id="{511BE69C-FED8-46E6-AD57-F5E9C8404908}" type="datetime8">
              <a:rPr lang="en-PK" smtClean="0"/>
              <a:t>24/10/2019 8:56 pm</a:t>
            </a:fld>
            <a:endParaRPr lang="en-PK" dirty="0"/>
          </a:p>
        </p:txBody>
      </p:sp>
      <p:sp>
        <p:nvSpPr>
          <p:cNvPr id="8" name="Footer Placeholder 7">
            <a:extLst>
              <a:ext uri="{FF2B5EF4-FFF2-40B4-BE49-F238E27FC236}">
                <a16:creationId xmlns:a16="http://schemas.microsoft.com/office/drawing/2014/main" id="{9CC4912A-4E73-4CDA-8010-1A1650EA8C0F}"/>
              </a:ext>
            </a:extLst>
          </p:cNvPr>
          <p:cNvSpPr>
            <a:spLocks noGrp="1"/>
          </p:cNvSpPr>
          <p:nvPr>
            <p:ph type="ftr" sz="quarter" idx="11"/>
          </p:nvPr>
        </p:nvSpPr>
        <p:spPr>
          <a:xfrm>
            <a:off x="3028950" y="6356357"/>
            <a:ext cx="3086100" cy="365125"/>
          </a:xfrm>
          <a:prstGeom prst="rect">
            <a:avLst/>
          </a:prstGeom>
        </p:spPr>
        <p:txBody>
          <a:bodyPr/>
          <a:lstStyle/>
          <a:p>
            <a:endParaRPr lang="en-PK" dirty="0"/>
          </a:p>
        </p:txBody>
      </p:sp>
      <p:sp>
        <p:nvSpPr>
          <p:cNvPr id="9" name="Slide Number Placeholder 8">
            <a:extLst>
              <a:ext uri="{FF2B5EF4-FFF2-40B4-BE49-F238E27FC236}">
                <a16:creationId xmlns:a16="http://schemas.microsoft.com/office/drawing/2014/main" id="{7656F5F5-3285-4152-A7B8-FC15A7360DF8}"/>
              </a:ext>
            </a:extLst>
          </p:cNvPr>
          <p:cNvSpPr>
            <a:spLocks noGrp="1"/>
          </p:cNvSpPr>
          <p:nvPr>
            <p:ph type="sldNum" sz="quarter" idx="12"/>
          </p:nvPr>
        </p:nvSpPr>
        <p:spPr>
          <a:xfrm>
            <a:off x="6457950" y="6356357"/>
            <a:ext cx="2057400" cy="365125"/>
          </a:xfrm>
          <a:prstGeom prst="rect">
            <a:avLst/>
          </a:prstGeom>
        </p:spPr>
        <p:txBody>
          <a:bodyPr/>
          <a:lstStyle/>
          <a:p>
            <a:fld id="{46D02F95-4A4F-4C1B-BBB4-43C17A03273B}" type="slidenum">
              <a:rPr lang="en-PK" smtClean="0"/>
              <a:t>‹#›</a:t>
            </a:fld>
            <a:endParaRPr lang="en-PK" dirty="0"/>
          </a:p>
        </p:txBody>
      </p:sp>
    </p:spTree>
    <p:extLst>
      <p:ext uri="{BB962C8B-B14F-4D97-AF65-F5344CB8AC3E}">
        <p14:creationId xmlns:p14="http://schemas.microsoft.com/office/powerpoint/2010/main" val="52866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7E32-9527-4548-A553-3523377AB55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A350DE1-BC98-47C9-9921-E6E6CB462082}"/>
              </a:ext>
            </a:extLst>
          </p:cNvPr>
          <p:cNvSpPr>
            <a:spLocks noGrp="1"/>
          </p:cNvSpPr>
          <p:nvPr>
            <p:ph type="dt" sz="half" idx="10"/>
          </p:nvPr>
        </p:nvSpPr>
        <p:spPr>
          <a:xfrm>
            <a:off x="628650" y="6356357"/>
            <a:ext cx="2057400" cy="365125"/>
          </a:xfrm>
          <a:prstGeom prst="rect">
            <a:avLst/>
          </a:prstGeom>
        </p:spPr>
        <p:txBody>
          <a:bodyPr/>
          <a:lstStyle/>
          <a:p>
            <a:fld id="{67D113DD-8776-4244-BC8D-561E19F78F69}" type="datetime8">
              <a:rPr lang="en-PK" smtClean="0"/>
              <a:t>24/10/2019 8:56 pm</a:t>
            </a:fld>
            <a:endParaRPr lang="en-PK" dirty="0"/>
          </a:p>
        </p:txBody>
      </p:sp>
      <p:sp>
        <p:nvSpPr>
          <p:cNvPr id="4" name="Footer Placeholder 3">
            <a:extLst>
              <a:ext uri="{FF2B5EF4-FFF2-40B4-BE49-F238E27FC236}">
                <a16:creationId xmlns:a16="http://schemas.microsoft.com/office/drawing/2014/main" id="{4C8AD7AD-05D1-4B70-B354-AFA7D1F3C4B2}"/>
              </a:ext>
            </a:extLst>
          </p:cNvPr>
          <p:cNvSpPr>
            <a:spLocks noGrp="1"/>
          </p:cNvSpPr>
          <p:nvPr>
            <p:ph type="ftr" sz="quarter" idx="11"/>
          </p:nvPr>
        </p:nvSpPr>
        <p:spPr>
          <a:xfrm>
            <a:off x="3028950" y="6356357"/>
            <a:ext cx="3086100" cy="365125"/>
          </a:xfrm>
          <a:prstGeom prst="rect">
            <a:avLst/>
          </a:prstGeom>
        </p:spPr>
        <p:txBody>
          <a:bodyPr/>
          <a:lstStyle/>
          <a:p>
            <a:endParaRPr lang="en-PK" dirty="0"/>
          </a:p>
        </p:txBody>
      </p:sp>
      <p:sp>
        <p:nvSpPr>
          <p:cNvPr id="5" name="Slide Number Placeholder 4">
            <a:extLst>
              <a:ext uri="{FF2B5EF4-FFF2-40B4-BE49-F238E27FC236}">
                <a16:creationId xmlns:a16="http://schemas.microsoft.com/office/drawing/2014/main" id="{08CDB584-6507-4546-9155-D597B4003BD1}"/>
              </a:ext>
            </a:extLst>
          </p:cNvPr>
          <p:cNvSpPr>
            <a:spLocks noGrp="1"/>
          </p:cNvSpPr>
          <p:nvPr>
            <p:ph type="sldNum" sz="quarter" idx="12"/>
          </p:nvPr>
        </p:nvSpPr>
        <p:spPr>
          <a:xfrm>
            <a:off x="6457950" y="6356357"/>
            <a:ext cx="2057400" cy="365125"/>
          </a:xfrm>
          <a:prstGeom prst="rect">
            <a:avLst/>
          </a:prstGeom>
        </p:spPr>
        <p:txBody>
          <a:bodyPr/>
          <a:lstStyle/>
          <a:p>
            <a:fld id="{46D02F95-4A4F-4C1B-BBB4-43C17A03273B}" type="slidenum">
              <a:rPr lang="en-PK" smtClean="0"/>
              <a:t>‹#›</a:t>
            </a:fld>
            <a:endParaRPr lang="en-PK" dirty="0"/>
          </a:p>
        </p:txBody>
      </p:sp>
    </p:spTree>
    <p:extLst>
      <p:ext uri="{BB962C8B-B14F-4D97-AF65-F5344CB8AC3E}">
        <p14:creationId xmlns:p14="http://schemas.microsoft.com/office/powerpoint/2010/main" val="352892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54C01F-5C0E-45CC-B7F2-1ECD8A8806B6}"/>
              </a:ext>
            </a:extLst>
          </p:cNvPr>
          <p:cNvSpPr>
            <a:spLocks noGrp="1"/>
          </p:cNvSpPr>
          <p:nvPr>
            <p:ph type="dt" sz="half" idx="10"/>
          </p:nvPr>
        </p:nvSpPr>
        <p:spPr>
          <a:xfrm>
            <a:off x="628650" y="6356357"/>
            <a:ext cx="2057400" cy="365125"/>
          </a:xfrm>
          <a:prstGeom prst="rect">
            <a:avLst/>
          </a:prstGeom>
        </p:spPr>
        <p:txBody>
          <a:bodyPr/>
          <a:lstStyle/>
          <a:p>
            <a:fld id="{6F16D755-64D6-4C53-8FB8-5288768FB6FD}" type="datetime8">
              <a:rPr lang="en-PK" smtClean="0"/>
              <a:t>24/10/2019 8:56 pm</a:t>
            </a:fld>
            <a:endParaRPr lang="en-PK" dirty="0"/>
          </a:p>
        </p:txBody>
      </p:sp>
      <p:sp>
        <p:nvSpPr>
          <p:cNvPr id="3" name="Footer Placeholder 2">
            <a:extLst>
              <a:ext uri="{FF2B5EF4-FFF2-40B4-BE49-F238E27FC236}">
                <a16:creationId xmlns:a16="http://schemas.microsoft.com/office/drawing/2014/main" id="{7567AECA-AA95-47AF-95F6-409A124D3F8E}"/>
              </a:ext>
            </a:extLst>
          </p:cNvPr>
          <p:cNvSpPr>
            <a:spLocks noGrp="1"/>
          </p:cNvSpPr>
          <p:nvPr>
            <p:ph type="ftr" sz="quarter" idx="11"/>
          </p:nvPr>
        </p:nvSpPr>
        <p:spPr>
          <a:xfrm>
            <a:off x="3028950" y="6356357"/>
            <a:ext cx="3086100" cy="365125"/>
          </a:xfrm>
          <a:prstGeom prst="rect">
            <a:avLst/>
          </a:prstGeom>
        </p:spPr>
        <p:txBody>
          <a:bodyPr/>
          <a:lstStyle/>
          <a:p>
            <a:endParaRPr lang="en-PK" dirty="0"/>
          </a:p>
        </p:txBody>
      </p:sp>
      <p:sp>
        <p:nvSpPr>
          <p:cNvPr id="4" name="Slide Number Placeholder 3">
            <a:extLst>
              <a:ext uri="{FF2B5EF4-FFF2-40B4-BE49-F238E27FC236}">
                <a16:creationId xmlns:a16="http://schemas.microsoft.com/office/drawing/2014/main" id="{14156CFD-4806-4E0D-81FE-D9371950624A}"/>
              </a:ext>
            </a:extLst>
          </p:cNvPr>
          <p:cNvSpPr>
            <a:spLocks noGrp="1"/>
          </p:cNvSpPr>
          <p:nvPr>
            <p:ph type="sldNum" sz="quarter" idx="12"/>
          </p:nvPr>
        </p:nvSpPr>
        <p:spPr>
          <a:xfrm>
            <a:off x="6457950" y="6356357"/>
            <a:ext cx="2057400" cy="365125"/>
          </a:xfrm>
          <a:prstGeom prst="rect">
            <a:avLst/>
          </a:prstGeom>
        </p:spPr>
        <p:txBody>
          <a:bodyPr/>
          <a:lstStyle/>
          <a:p>
            <a:fld id="{46D02F95-4A4F-4C1B-BBB4-43C17A03273B}" type="slidenum">
              <a:rPr lang="en-PK" smtClean="0"/>
              <a:t>‹#›</a:t>
            </a:fld>
            <a:endParaRPr lang="en-PK" dirty="0"/>
          </a:p>
        </p:txBody>
      </p:sp>
    </p:spTree>
    <p:extLst>
      <p:ext uri="{BB962C8B-B14F-4D97-AF65-F5344CB8AC3E}">
        <p14:creationId xmlns:p14="http://schemas.microsoft.com/office/powerpoint/2010/main" val="178205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4791-582A-44F9-BC6B-9B34A05D5AF7}"/>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75BD1098-001B-40C6-89B2-62D8C487484F}"/>
              </a:ext>
            </a:extLst>
          </p:cNvPr>
          <p:cNvSpPr>
            <a:spLocks noGrp="1"/>
          </p:cNvSpPr>
          <p:nvPr>
            <p:ph idx="1"/>
          </p:nvPr>
        </p:nvSpPr>
        <p:spPr>
          <a:xfrm>
            <a:off x="3887391" y="98743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B1DCF339-3CB3-44FE-BCCC-5B7C6BC09493}"/>
              </a:ext>
            </a:extLst>
          </p:cNvPr>
          <p:cNvSpPr>
            <a:spLocks noGrp="1"/>
          </p:cNvSpPr>
          <p:nvPr>
            <p:ph type="body" sz="half" idx="2"/>
          </p:nvPr>
        </p:nvSpPr>
        <p:spPr>
          <a:xfrm>
            <a:off x="629841" y="2057400"/>
            <a:ext cx="2949178"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480E9-139D-4F58-B418-2C302F62E807}"/>
              </a:ext>
            </a:extLst>
          </p:cNvPr>
          <p:cNvSpPr>
            <a:spLocks noGrp="1"/>
          </p:cNvSpPr>
          <p:nvPr>
            <p:ph type="dt" sz="half" idx="10"/>
          </p:nvPr>
        </p:nvSpPr>
        <p:spPr>
          <a:xfrm>
            <a:off x="628650" y="6356357"/>
            <a:ext cx="2057400" cy="365125"/>
          </a:xfrm>
          <a:prstGeom prst="rect">
            <a:avLst/>
          </a:prstGeom>
        </p:spPr>
        <p:txBody>
          <a:bodyPr/>
          <a:lstStyle/>
          <a:p>
            <a:fld id="{FA7FCAC3-E6B6-425E-AC49-1ED83F5C212F}" type="datetime8">
              <a:rPr lang="en-PK" smtClean="0"/>
              <a:t>24/10/2019 8:56 pm</a:t>
            </a:fld>
            <a:endParaRPr lang="en-PK" dirty="0"/>
          </a:p>
        </p:txBody>
      </p:sp>
      <p:sp>
        <p:nvSpPr>
          <p:cNvPr id="6" name="Footer Placeholder 5">
            <a:extLst>
              <a:ext uri="{FF2B5EF4-FFF2-40B4-BE49-F238E27FC236}">
                <a16:creationId xmlns:a16="http://schemas.microsoft.com/office/drawing/2014/main" id="{2F4F067F-C389-436A-9202-BBF05D18F0CE}"/>
              </a:ext>
            </a:extLst>
          </p:cNvPr>
          <p:cNvSpPr>
            <a:spLocks noGrp="1"/>
          </p:cNvSpPr>
          <p:nvPr>
            <p:ph type="ftr" sz="quarter" idx="11"/>
          </p:nvPr>
        </p:nvSpPr>
        <p:spPr>
          <a:xfrm>
            <a:off x="3028950" y="6356357"/>
            <a:ext cx="3086100" cy="365125"/>
          </a:xfrm>
          <a:prstGeom prst="rect">
            <a:avLst/>
          </a:prstGeom>
        </p:spPr>
        <p:txBody>
          <a:bodyPr/>
          <a:lstStyle/>
          <a:p>
            <a:endParaRPr lang="en-PK" dirty="0"/>
          </a:p>
        </p:txBody>
      </p:sp>
      <p:sp>
        <p:nvSpPr>
          <p:cNvPr id="7" name="Slide Number Placeholder 6">
            <a:extLst>
              <a:ext uri="{FF2B5EF4-FFF2-40B4-BE49-F238E27FC236}">
                <a16:creationId xmlns:a16="http://schemas.microsoft.com/office/drawing/2014/main" id="{35E382A3-F1F2-43D6-B266-4A2F653DC400}"/>
              </a:ext>
            </a:extLst>
          </p:cNvPr>
          <p:cNvSpPr>
            <a:spLocks noGrp="1"/>
          </p:cNvSpPr>
          <p:nvPr>
            <p:ph type="sldNum" sz="quarter" idx="12"/>
          </p:nvPr>
        </p:nvSpPr>
        <p:spPr>
          <a:xfrm>
            <a:off x="6457950" y="6356357"/>
            <a:ext cx="2057400" cy="365125"/>
          </a:xfrm>
          <a:prstGeom prst="rect">
            <a:avLst/>
          </a:prstGeom>
        </p:spPr>
        <p:txBody>
          <a:bodyPr/>
          <a:lstStyle/>
          <a:p>
            <a:fld id="{46D02F95-4A4F-4C1B-BBB4-43C17A03273B}" type="slidenum">
              <a:rPr lang="en-PK" smtClean="0"/>
              <a:t>‹#›</a:t>
            </a:fld>
            <a:endParaRPr lang="en-PK" dirty="0"/>
          </a:p>
        </p:txBody>
      </p:sp>
    </p:spTree>
    <p:extLst>
      <p:ext uri="{BB962C8B-B14F-4D97-AF65-F5344CB8AC3E}">
        <p14:creationId xmlns:p14="http://schemas.microsoft.com/office/powerpoint/2010/main" val="396632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F5BEAE-567A-45E8-8BE7-FE81349A4897}"/>
              </a:ext>
            </a:extLst>
          </p:cNvPr>
          <p:cNvSpPr>
            <a:spLocks noGrp="1"/>
          </p:cNvSpPr>
          <p:nvPr>
            <p:ph type="title"/>
          </p:nvPr>
        </p:nvSpPr>
        <p:spPr>
          <a:xfrm>
            <a:off x="628650" y="365126"/>
            <a:ext cx="7886700" cy="806970"/>
          </a:xfrm>
          <a:prstGeom prst="rect">
            <a:avLst/>
          </a:prstGeom>
        </p:spPr>
        <p:txBody>
          <a:bodyPr vert="horz" lIns="91440" tIns="45720" rIns="91440" bIns="45720" rtlCol="0" anchor="ctr">
            <a:normAutofit/>
          </a:body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DDAE2690-183A-4410-ACE9-D9003BBA541F}"/>
              </a:ext>
            </a:extLst>
          </p:cNvPr>
          <p:cNvSpPr>
            <a:spLocks noGrp="1"/>
          </p:cNvSpPr>
          <p:nvPr>
            <p:ph type="body" idx="1"/>
          </p:nvPr>
        </p:nvSpPr>
        <p:spPr>
          <a:xfrm>
            <a:off x="628650" y="1280163"/>
            <a:ext cx="7886700" cy="48968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6" name="Rectangle 5">
            <a:extLst>
              <a:ext uri="{FF2B5EF4-FFF2-40B4-BE49-F238E27FC236}">
                <a16:creationId xmlns:a16="http://schemas.microsoft.com/office/drawing/2014/main" id="{913ACA32-9FFC-4DD6-A289-D125A1B39036}"/>
              </a:ext>
            </a:extLst>
          </p:cNvPr>
          <p:cNvSpPr/>
          <p:nvPr userDrawn="1"/>
        </p:nvSpPr>
        <p:spPr>
          <a:xfrm>
            <a:off x="628650" y="6578364"/>
            <a:ext cx="7886700" cy="27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accent1">
                    <a:lumMod val="75000"/>
                  </a:schemeClr>
                </a:solidFill>
              </a:rPr>
              <a:t>Fundamentals of Programming – </a:t>
            </a:r>
            <a:r>
              <a:rPr lang="en-US" sz="1400" dirty="0" smtClean="0">
                <a:solidFill>
                  <a:schemeClr val="accent1">
                    <a:lumMod val="75000"/>
                  </a:schemeClr>
                </a:solidFill>
              </a:rPr>
              <a:t>3</a:t>
            </a:r>
            <a:endParaRPr lang="en-US" sz="1400" dirty="0">
              <a:solidFill>
                <a:schemeClr val="accent1">
                  <a:lumMod val="75000"/>
                </a:schemeClr>
              </a:solidFill>
            </a:endParaRPr>
          </a:p>
        </p:txBody>
      </p:sp>
      <p:cxnSp>
        <p:nvCxnSpPr>
          <p:cNvPr id="7" name="Straight Connector 6">
            <a:extLst>
              <a:ext uri="{FF2B5EF4-FFF2-40B4-BE49-F238E27FC236}">
                <a16:creationId xmlns:a16="http://schemas.microsoft.com/office/drawing/2014/main" id="{02E89FC6-DB69-4750-9D5A-146716AC880B}"/>
              </a:ext>
            </a:extLst>
          </p:cNvPr>
          <p:cNvCxnSpPr/>
          <p:nvPr userDrawn="1"/>
        </p:nvCxnSpPr>
        <p:spPr>
          <a:xfrm>
            <a:off x="628650" y="6578357"/>
            <a:ext cx="7886700" cy="0"/>
          </a:xfrm>
          <a:prstGeom prst="line">
            <a:avLst/>
          </a:prstGeom>
          <a:ln w="127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4141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354"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F2A34-2BBE-49CD-B14C-E88085B2AABF}" type="datetimeFigureOut">
              <a:rPr lang="en-US" smtClean="0"/>
              <a:t>10/24/2019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A37D0-7050-4B56-B8AB-81E9E4E9026B}" type="slidenum">
              <a:rPr lang="en-US" smtClean="0"/>
              <a:t>‹#›</a:t>
            </a:fld>
            <a:endParaRPr lang="en-US"/>
          </a:p>
        </p:txBody>
      </p:sp>
    </p:spTree>
    <p:extLst>
      <p:ext uri="{BB962C8B-B14F-4D97-AF65-F5344CB8AC3E}">
        <p14:creationId xmlns:p14="http://schemas.microsoft.com/office/powerpoint/2010/main" val="354551441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58C4-9CDA-4A49-9380-B2F0FE798BF2}"/>
              </a:ext>
            </a:extLst>
          </p:cNvPr>
          <p:cNvSpPr>
            <a:spLocks noGrp="1"/>
          </p:cNvSpPr>
          <p:nvPr>
            <p:ph type="ctrTitle"/>
          </p:nvPr>
        </p:nvSpPr>
        <p:spPr/>
        <p:txBody>
          <a:bodyPr>
            <a:normAutofit/>
          </a:bodyPr>
          <a:lstStyle/>
          <a:p>
            <a:r>
              <a:rPr lang="en-US" sz="3600" dirty="0"/>
              <a:t>Fundamentals of Programming</a:t>
            </a:r>
            <a:endParaRPr lang="en-PK" sz="3600" dirty="0"/>
          </a:p>
        </p:txBody>
      </p:sp>
      <p:sp>
        <p:nvSpPr>
          <p:cNvPr id="3" name="Subtitle 2">
            <a:extLst>
              <a:ext uri="{FF2B5EF4-FFF2-40B4-BE49-F238E27FC236}">
                <a16:creationId xmlns:a16="http://schemas.microsoft.com/office/drawing/2014/main" id="{6180DA72-358C-422F-8DDF-874AFF9B890B}"/>
              </a:ext>
            </a:extLst>
          </p:cNvPr>
          <p:cNvSpPr>
            <a:spLocks noGrp="1"/>
          </p:cNvSpPr>
          <p:nvPr>
            <p:ph type="subTitle" idx="1"/>
          </p:nvPr>
        </p:nvSpPr>
        <p:spPr/>
        <p:txBody>
          <a:bodyPr>
            <a:normAutofit/>
          </a:bodyPr>
          <a:lstStyle/>
          <a:p>
            <a:r>
              <a:rPr lang="en-US" dirty="0" smtClean="0"/>
              <a:t>Elementary Programming</a:t>
            </a:r>
            <a:r>
              <a:rPr lang="en-US" sz="2800" dirty="0" smtClean="0"/>
              <a:t> </a:t>
            </a:r>
            <a:endParaRPr lang="en-PK" sz="2800" dirty="0"/>
          </a:p>
        </p:txBody>
      </p:sp>
    </p:spTree>
    <p:extLst>
      <p:ext uri="{BB962C8B-B14F-4D97-AF65-F5344CB8AC3E}">
        <p14:creationId xmlns:p14="http://schemas.microsoft.com/office/powerpoint/2010/main" val="3301261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36114" y="4986167"/>
            <a:ext cx="4136031" cy="1018509"/>
          </a:xfrm>
          <a:prstGeom prst="rect">
            <a:avLst/>
          </a:prstGeom>
        </p:spPr>
      </p:pic>
      <p:sp>
        <p:nvSpPr>
          <p:cNvPr id="2" name="Title 1"/>
          <p:cNvSpPr>
            <a:spLocks noGrp="1"/>
          </p:cNvSpPr>
          <p:nvPr>
            <p:ph type="title"/>
          </p:nvPr>
        </p:nvSpPr>
        <p:spPr/>
        <p:txBody>
          <a:bodyPr/>
          <a:lstStyle/>
          <a:p>
            <a:r>
              <a:rPr lang="en-US" dirty="0"/>
              <a:t>Reading Input from the Keyboard </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10</a:t>
            </a:fld>
            <a:endParaRPr lang="en-PK" dirty="0"/>
          </a:p>
        </p:txBody>
      </p:sp>
      <p:pic>
        <p:nvPicPr>
          <p:cNvPr id="5" name="Picture 4"/>
          <p:cNvPicPr>
            <a:picLocks noChangeAspect="1"/>
          </p:cNvPicPr>
          <p:nvPr/>
        </p:nvPicPr>
        <p:blipFill>
          <a:blip r:embed="rId3"/>
          <a:stretch>
            <a:fillRect/>
          </a:stretch>
        </p:blipFill>
        <p:spPr>
          <a:xfrm>
            <a:off x="628650" y="1089897"/>
            <a:ext cx="6106504" cy="4136900"/>
          </a:xfrm>
          <a:prstGeom prst="rect">
            <a:avLst/>
          </a:prstGeom>
        </p:spPr>
      </p:pic>
      <p:pic>
        <p:nvPicPr>
          <p:cNvPr id="7" name="Picture 6"/>
          <p:cNvPicPr>
            <a:picLocks noChangeAspect="1"/>
          </p:cNvPicPr>
          <p:nvPr/>
        </p:nvPicPr>
        <p:blipFill>
          <a:blip r:embed="rId4"/>
          <a:stretch>
            <a:fillRect/>
          </a:stretch>
        </p:blipFill>
        <p:spPr>
          <a:xfrm>
            <a:off x="4678209" y="4660483"/>
            <a:ext cx="4113890" cy="1307061"/>
          </a:xfrm>
          <a:prstGeom prst="rect">
            <a:avLst/>
          </a:prstGeom>
        </p:spPr>
      </p:pic>
      <p:cxnSp>
        <p:nvCxnSpPr>
          <p:cNvPr id="9" name="Straight Arrow Connector 8"/>
          <p:cNvCxnSpPr/>
          <p:nvPr/>
        </p:nvCxnSpPr>
        <p:spPr>
          <a:xfrm flipV="1">
            <a:off x="4957011" y="2277979"/>
            <a:ext cx="802105" cy="6416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5694949" y="1652336"/>
            <a:ext cx="2753061" cy="707886"/>
          </a:xfrm>
          <a:prstGeom prst="rect">
            <a:avLst/>
          </a:prstGeom>
          <a:noFill/>
        </p:spPr>
        <p:txBody>
          <a:bodyPr wrap="none" rtlCol="0">
            <a:spAutoFit/>
          </a:bodyPr>
          <a:lstStyle/>
          <a:p>
            <a:r>
              <a:rPr lang="en-US" sz="2000" dirty="0" smtClean="0"/>
              <a:t>single </a:t>
            </a:r>
            <a:r>
              <a:rPr lang="en-US" sz="2000" dirty="0" err="1" smtClean="0"/>
              <a:t>cin</a:t>
            </a:r>
            <a:r>
              <a:rPr lang="en-US" sz="2000" dirty="0" smtClean="0"/>
              <a:t> statement can </a:t>
            </a:r>
          </a:p>
          <a:p>
            <a:r>
              <a:rPr lang="en-US" sz="2000" dirty="0" smtClean="0"/>
              <a:t>read multiple inputs</a:t>
            </a:r>
            <a:endParaRPr lang="en-US" sz="2000" dirty="0"/>
          </a:p>
        </p:txBody>
      </p:sp>
      <p:sp>
        <p:nvSpPr>
          <p:cNvPr id="11" name="TextBox 10"/>
          <p:cNvSpPr txBox="1"/>
          <p:nvPr/>
        </p:nvSpPr>
        <p:spPr>
          <a:xfrm>
            <a:off x="616324" y="5908150"/>
            <a:ext cx="7380354" cy="646331"/>
          </a:xfrm>
          <a:prstGeom prst="rect">
            <a:avLst/>
          </a:prstGeom>
          <a:noFill/>
        </p:spPr>
        <p:txBody>
          <a:bodyPr wrap="none" rtlCol="0">
            <a:spAutoFit/>
          </a:bodyPr>
          <a:lstStyle/>
          <a:p>
            <a:r>
              <a:rPr lang="en-US" dirty="0"/>
              <a:t>You </a:t>
            </a:r>
            <a:r>
              <a:rPr lang="en-US" dirty="0" smtClean="0"/>
              <a:t>may enter </a:t>
            </a:r>
            <a:r>
              <a:rPr lang="en-US" dirty="0"/>
              <a:t>three numbers separated by spaces, then press the </a:t>
            </a:r>
            <a:r>
              <a:rPr lang="en-US" i="1" dirty="0"/>
              <a:t>Enter </a:t>
            </a:r>
            <a:r>
              <a:rPr lang="en-US" dirty="0"/>
              <a:t>key, </a:t>
            </a:r>
            <a:endParaRPr lang="en-US" dirty="0" smtClean="0"/>
          </a:p>
          <a:p>
            <a:r>
              <a:rPr lang="en-US" dirty="0" smtClean="0"/>
              <a:t>or </a:t>
            </a:r>
            <a:r>
              <a:rPr lang="en-US" dirty="0"/>
              <a:t>enter each number followed by the </a:t>
            </a:r>
            <a:r>
              <a:rPr lang="en-US" i="1" dirty="0"/>
              <a:t>Enter </a:t>
            </a:r>
            <a:r>
              <a:rPr lang="en-US" dirty="0"/>
              <a:t>key </a:t>
            </a:r>
            <a:endParaRPr lang="en-US" sz="2000" dirty="0"/>
          </a:p>
        </p:txBody>
      </p:sp>
    </p:spTree>
    <p:extLst>
      <p:ext uri="{BB962C8B-B14F-4D97-AF65-F5344CB8AC3E}">
        <p14:creationId xmlns:p14="http://schemas.microsoft.com/office/powerpoint/2010/main" val="320837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Reading Input from the Keyboard </a:t>
            </a:r>
          </a:p>
        </p:txBody>
      </p:sp>
      <p:sp>
        <p:nvSpPr>
          <p:cNvPr id="3" name="Content Placeholder 2"/>
          <p:cNvSpPr>
            <a:spLocks noGrp="1"/>
          </p:cNvSpPr>
          <p:nvPr>
            <p:ph idx="1"/>
          </p:nvPr>
        </p:nvSpPr>
        <p:spPr/>
        <p:txBody>
          <a:bodyPr/>
          <a:lstStyle/>
          <a:p>
            <a:r>
              <a:rPr lang="en-US" dirty="0"/>
              <a:t>Most of the programs in the early </a:t>
            </a:r>
            <a:r>
              <a:rPr lang="en-US" dirty="0" smtClean="0"/>
              <a:t>weeks of the course perform </a:t>
            </a:r>
            <a:r>
              <a:rPr lang="en-US" dirty="0"/>
              <a:t>three steps: input, process, and output, called </a:t>
            </a:r>
            <a:r>
              <a:rPr lang="en-US" i="1" dirty="0"/>
              <a:t>IPO. </a:t>
            </a:r>
            <a:r>
              <a:rPr lang="en-US" dirty="0"/>
              <a:t>Input is receiving input from the user; process is producing</a:t>
            </a:r>
            <a:br>
              <a:rPr lang="en-US" dirty="0"/>
            </a:br>
            <a:r>
              <a:rPr lang="en-US" dirty="0"/>
              <a:t>results using the input; and output is displaying the results. </a:t>
            </a:r>
            <a:br>
              <a:rPr lang="en-US" dirty="0"/>
            </a:b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11</a:t>
            </a:fld>
            <a:endParaRPr lang="en-PK" dirty="0"/>
          </a:p>
        </p:txBody>
      </p:sp>
      <p:pic>
        <p:nvPicPr>
          <p:cNvPr id="5" name="Picture 4"/>
          <p:cNvPicPr>
            <a:picLocks noChangeAspect="1"/>
          </p:cNvPicPr>
          <p:nvPr/>
        </p:nvPicPr>
        <p:blipFill>
          <a:blip r:embed="rId2"/>
          <a:stretch>
            <a:fillRect/>
          </a:stretch>
        </p:blipFill>
        <p:spPr>
          <a:xfrm>
            <a:off x="466725" y="3912378"/>
            <a:ext cx="8210550" cy="1743075"/>
          </a:xfrm>
          <a:prstGeom prst="rect">
            <a:avLst/>
          </a:prstGeom>
        </p:spPr>
      </p:pic>
    </p:spTree>
    <p:extLst>
      <p:ext uri="{BB962C8B-B14F-4D97-AF65-F5344CB8AC3E}">
        <p14:creationId xmlns:p14="http://schemas.microsoft.com/office/powerpoint/2010/main" val="3873065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Identifiers </a:t>
            </a:r>
          </a:p>
        </p:txBody>
      </p:sp>
      <p:sp>
        <p:nvSpPr>
          <p:cNvPr id="3" name="Content Placeholder 2"/>
          <p:cNvSpPr>
            <a:spLocks noGrp="1"/>
          </p:cNvSpPr>
          <p:nvPr>
            <p:ph idx="1"/>
          </p:nvPr>
        </p:nvSpPr>
        <p:spPr/>
        <p:txBody>
          <a:bodyPr>
            <a:normAutofit/>
          </a:bodyPr>
          <a:lstStyle/>
          <a:p>
            <a:r>
              <a:rPr lang="en-US" i="1" dirty="0"/>
              <a:t>Identifiers are the names that identify elements such as variables and functions in </a:t>
            </a:r>
            <a:r>
              <a:rPr lang="en-US" i="1" dirty="0" smtClean="0"/>
              <a:t>a program</a:t>
            </a:r>
            <a:r>
              <a:rPr lang="en-US" dirty="0" smtClean="0"/>
              <a:t> </a:t>
            </a:r>
          </a:p>
          <a:p>
            <a:r>
              <a:rPr lang="en-US" dirty="0"/>
              <a:t>An identifier is a sequence of characters comprising letters, digits, and </a:t>
            </a:r>
            <a:r>
              <a:rPr lang="en-US" dirty="0" smtClean="0"/>
              <a:t>underscores (_).</a:t>
            </a:r>
            <a:endParaRPr lang="en-US" dirty="0"/>
          </a:p>
          <a:p>
            <a:r>
              <a:rPr lang="en-US" dirty="0" smtClean="0"/>
              <a:t>An </a:t>
            </a:r>
            <a:r>
              <a:rPr lang="en-US" dirty="0"/>
              <a:t>identifier must start with a letter or an underscore; it cannot start with a digit.</a:t>
            </a:r>
          </a:p>
          <a:p>
            <a:r>
              <a:rPr lang="en-US" dirty="0" smtClean="0"/>
              <a:t>An </a:t>
            </a:r>
            <a:r>
              <a:rPr lang="en-US" dirty="0"/>
              <a:t>identifier cannot be a reserved word. (See Appendix A, “C++ Keywords,” for </a:t>
            </a:r>
            <a:r>
              <a:rPr lang="en-US" dirty="0" smtClean="0"/>
              <a:t>a list </a:t>
            </a:r>
            <a:r>
              <a:rPr lang="en-US" dirty="0"/>
              <a:t>of reserved words.)</a:t>
            </a:r>
          </a:p>
          <a:p>
            <a:r>
              <a:rPr lang="en-US" dirty="0" smtClean="0"/>
              <a:t>An </a:t>
            </a:r>
            <a:r>
              <a:rPr lang="en-US" dirty="0"/>
              <a:t>identifier can be of any length, but your C++ compiler may impose restriction.</a:t>
            </a:r>
          </a:p>
          <a:p>
            <a:r>
              <a:rPr lang="en-US" dirty="0"/>
              <a:t>Use identifiers of 31 characters or fewer to ensure </a:t>
            </a:r>
            <a:r>
              <a:rPr lang="en-US" dirty="0" smtClean="0"/>
              <a:t>portability</a:t>
            </a:r>
          </a:p>
        </p:txBody>
      </p:sp>
      <p:sp>
        <p:nvSpPr>
          <p:cNvPr id="4" name="Slide Number Placeholder 3"/>
          <p:cNvSpPr>
            <a:spLocks noGrp="1"/>
          </p:cNvSpPr>
          <p:nvPr>
            <p:ph type="sldNum" sz="quarter" idx="12"/>
          </p:nvPr>
        </p:nvSpPr>
        <p:spPr/>
        <p:txBody>
          <a:bodyPr/>
          <a:lstStyle/>
          <a:p>
            <a:fld id="{46D02F95-4A4F-4C1B-BBB4-43C17A03273B}" type="slidenum">
              <a:rPr lang="en-PK" smtClean="0"/>
              <a:pPr/>
              <a:t>12</a:t>
            </a:fld>
            <a:endParaRPr lang="en-PK" dirty="0"/>
          </a:p>
        </p:txBody>
      </p:sp>
    </p:spTree>
    <p:extLst>
      <p:ext uri="{BB962C8B-B14F-4D97-AF65-F5344CB8AC3E}">
        <p14:creationId xmlns:p14="http://schemas.microsoft.com/office/powerpoint/2010/main" val="165210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 </a:t>
            </a:r>
          </a:p>
        </p:txBody>
      </p:sp>
      <p:sp>
        <p:nvSpPr>
          <p:cNvPr id="3" name="Content Placeholder 2"/>
          <p:cNvSpPr>
            <a:spLocks noGrp="1"/>
          </p:cNvSpPr>
          <p:nvPr>
            <p:ph idx="1"/>
          </p:nvPr>
        </p:nvSpPr>
        <p:spPr/>
        <p:txBody>
          <a:bodyPr/>
          <a:lstStyle/>
          <a:p>
            <a:r>
              <a:rPr lang="en-US" dirty="0"/>
              <a:t>C++ </a:t>
            </a:r>
            <a:r>
              <a:rPr lang="en-US" dirty="0" smtClean="0"/>
              <a:t>Keywords</a:t>
            </a: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13</a:t>
            </a:fld>
            <a:endParaRPr lang="en-PK" dirty="0"/>
          </a:p>
        </p:txBody>
      </p:sp>
      <p:pic>
        <p:nvPicPr>
          <p:cNvPr id="5" name="Picture 4"/>
          <p:cNvPicPr>
            <a:picLocks noChangeAspect="1"/>
          </p:cNvPicPr>
          <p:nvPr/>
        </p:nvPicPr>
        <p:blipFill>
          <a:blip r:embed="rId2"/>
          <a:stretch>
            <a:fillRect/>
          </a:stretch>
        </p:blipFill>
        <p:spPr>
          <a:xfrm>
            <a:off x="252412" y="1749445"/>
            <a:ext cx="8639175" cy="4448175"/>
          </a:xfrm>
          <a:prstGeom prst="rect">
            <a:avLst/>
          </a:prstGeom>
        </p:spPr>
      </p:pic>
    </p:spTree>
    <p:extLst>
      <p:ext uri="{BB962C8B-B14F-4D97-AF65-F5344CB8AC3E}">
        <p14:creationId xmlns:p14="http://schemas.microsoft.com/office/powerpoint/2010/main" val="1071095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Identifiers </a:t>
            </a:r>
            <a:endParaRPr lang="en-US" dirty="0"/>
          </a:p>
        </p:txBody>
      </p:sp>
      <p:sp>
        <p:nvSpPr>
          <p:cNvPr id="3" name="Content Placeholder 2"/>
          <p:cNvSpPr>
            <a:spLocks noGrp="1"/>
          </p:cNvSpPr>
          <p:nvPr>
            <p:ph idx="1"/>
          </p:nvPr>
        </p:nvSpPr>
        <p:spPr/>
        <p:txBody>
          <a:bodyPr>
            <a:normAutofit/>
          </a:bodyPr>
          <a:lstStyle/>
          <a:p>
            <a:r>
              <a:rPr lang="en-US" dirty="0"/>
              <a:t>Since C++ is case-sensitive, </a:t>
            </a:r>
            <a:r>
              <a:rPr lang="en-US" b="1" dirty="0"/>
              <a:t>area</a:t>
            </a:r>
            <a:r>
              <a:rPr lang="en-US" dirty="0"/>
              <a:t>, </a:t>
            </a:r>
            <a:r>
              <a:rPr lang="en-US" b="1" dirty="0"/>
              <a:t>Area</a:t>
            </a:r>
            <a:r>
              <a:rPr lang="en-US" dirty="0"/>
              <a:t>, and </a:t>
            </a:r>
            <a:r>
              <a:rPr lang="en-US" b="1" dirty="0"/>
              <a:t>AREA </a:t>
            </a:r>
            <a:r>
              <a:rPr lang="en-US" dirty="0"/>
              <a:t>are </a:t>
            </a:r>
            <a:r>
              <a:rPr lang="en-US" dirty="0" smtClean="0"/>
              <a:t>all different </a:t>
            </a:r>
            <a:r>
              <a:rPr lang="en-US" dirty="0"/>
              <a:t>identifiers. </a:t>
            </a:r>
            <a:endParaRPr lang="en-US" dirty="0" smtClean="0"/>
          </a:p>
          <a:p>
            <a:r>
              <a:rPr lang="en-US" dirty="0"/>
              <a:t>Identifiers are used to name variables, functions, and other things in a program. Descriptive identifiers make programs easy to read. Avoid using abbreviations for </a:t>
            </a:r>
            <a:r>
              <a:rPr lang="en-US" dirty="0" smtClean="0"/>
              <a:t>identifiers using </a:t>
            </a:r>
            <a:r>
              <a:rPr lang="en-US" dirty="0"/>
              <a:t>complete words is more descriptive. For example, </a:t>
            </a:r>
            <a:r>
              <a:rPr lang="en-US" dirty="0" err="1"/>
              <a:t>numberOfStudents</a:t>
            </a:r>
            <a:r>
              <a:rPr lang="en-US" dirty="0"/>
              <a:t> is better than </a:t>
            </a:r>
            <a:r>
              <a:rPr lang="en-US" dirty="0" err="1"/>
              <a:t>numStuds</a:t>
            </a:r>
            <a:r>
              <a:rPr lang="en-US" dirty="0"/>
              <a:t>, </a:t>
            </a:r>
            <a:r>
              <a:rPr lang="en-US" dirty="0" err="1"/>
              <a:t>numOfStuds</a:t>
            </a:r>
            <a:r>
              <a:rPr lang="en-US" dirty="0"/>
              <a:t>, or </a:t>
            </a:r>
            <a:r>
              <a:rPr lang="en-US" dirty="0" err="1"/>
              <a:t>numOfStudents</a:t>
            </a:r>
            <a:r>
              <a:rPr lang="en-US" dirty="0"/>
              <a:t>. </a:t>
            </a:r>
            <a:endParaRPr lang="en-US" dirty="0" smtClean="0"/>
          </a:p>
          <a:p>
            <a:r>
              <a:rPr lang="en-US" dirty="0"/>
              <a:t>Valid Identifiers???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14</a:t>
            </a:fld>
            <a:endParaRPr lang="en-PK" dirty="0"/>
          </a:p>
        </p:txBody>
      </p:sp>
      <p:pic>
        <p:nvPicPr>
          <p:cNvPr id="5" name="Picture 4"/>
          <p:cNvPicPr>
            <a:picLocks noChangeAspect="1"/>
          </p:cNvPicPr>
          <p:nvPr/>
        </p:nvPicPr>
        <p:blipFill>
          <a:blip r:embed="rId2"/>
          <a:stretch>
            <a:fillRect/>
          </a:stretch>
        </p:blipFill>
        <p:spPr>
          <a:xfrm>
            <a:off x="2914650" y="5587221"/>
            <a:ext cx="5857875" cy="828675"/>
          </a:xfrm>
          <a:prstGeom prst="rect">
            <a:avLst/>
          </a:prstGeom>
        </p:spPr>
      </p:pic>
    </p:spTree>
    <p:extLst>
      <p:ext uri="{BB962C8B-B14F-4D97-AF65-F5344CB8AC3E}">
        <p14:creationId xmlns:p14="http://schemas.microsoft.com/office/powerpoint/2010/main" val="758764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Variables </a:t>
            </a:r>
          </a:p>
        </p:txBody>
      </p:sp>
      <p:sp>
        <p:nvSpPr>
          <p:cNvPr id="3" name="Content Placeholder 2"/>
          <p:cNvSpPr>
            <a:spLocks noGrp="1"/>
          </p:cNvSpPr>
          <p:nvPr>
            <p:ph idx="1"/>
          </p:nvPr>
        </p:nvSpPr>
        <p:spPr/>
        <p:txBody>
          <a:bodyPr/>
          <a:lstStyle/>
          <a:p>
            <a:r>
              <a:rPr lang="en-US" i="1" dirty="0"/>
              <a:t>Variables are used to represent values that may be changed in the program</a:t>
            </a:r>
            <a:r>
              <a:rPr lang="en-US" dirty="0"/>
              <a:t> </a:t>
            </a:r>
            <a:endParaRPr lang="en-US" dirty="0" smtClean="0"/>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15</a:t>
            </a:fld>
            <a:endParaRPr lang="en-PK" dirty="0"/>
          </a:p>
        </p:txBody>
      </p:sp>
      <p:pic>
        <p:nvPicPr>
          <p:cNvPr id="5" name="Picture 4"/>
          <p:cNvPicPr>
            <a:picLocks noChangeAspect="1"/>
          </p:cNvPicPr>
          <p:nvPr/>
        </p:nvPicPr>
        <p:blipFill>
          <a:blip r:embed="rId2"/>
          <a:stretch>
            <a:fillRect/>
          </a:stretch>
        </p:blipFill>
        <p:spPr>
          <a:xfrm>
            <a:off x="371796" y="2329394"/>
            <a:ext cx="8615362" cy="2581974"/>
          </a:xfrm>
          <a:prstGeom prst="rect">
            <a:avLst/>
          </a:prstGeom>
        </p:spPr>
      </p:pic>
    </p:spTree>
    <p:extLst>
      <p:ext uri="{BB962C8B-B14F-4D97-AF65-F5344CB8AC3E}">
        <p14:creationId xmlns:p14="http://schemas.microsoft.com/office/powerpoint/2010/main" val="2782772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Variables are used to represent data of a certain type. </a:t>
            </a:r>
            <a:endParaRPr lang="en-US" dirty="0" smtClean="0"/>
          </a:p>
          <a:p>
            <a:r>
              <a:rPr lang="en-US" dirty="0" smtClean="0"/>
              <a:t>To </a:t>
            </a:r>
            <a:r>
              <a:rPr lang="en-US" dirty="0"/>
              <a:t>use a variable, you declare it </a:t>
            </a:r>
            <a:r>
              <a:rPr lang="en-US" dirty="0" smtClean="0"/>
              <a:t>by telling </a:t>
            </a:r>
            <a:r>
              <a:rPr lang="en-US" dirty="0"/>
              <a:t>the compiler its name as well as the type of data it can store. </a:t>
            </a:r>
            <a:endParaRPr lang="en-US" dirty="0" smtClean="0"/>
          </a:p>
          <a:p>
            <a:r>
              <a:rPr lang="en-US" dirty="0" smtClean="0"/>
              <a:t>The </a:t>
            </a:r>
            <a:r>
              <a:rPr lang="en-US" i="1" dirty="0" smtClean="0"/>
              <a:t>variable declaration </a:t>
            </a:r>
            <a:r>
              <a:rPr lang="en-US" dirty="0" smtClean="0"/>
              <a:t>tells </a:t>
            </a:r>
            <a:r>
              <a:rPr lang="en-US" dirty="0"/>
              <a:t>the compiler to allocate appropriate memory space for the variable based on its </a:t>
            </a:r>
            <a:r>
              <a:rPr lang="en-US" dirty="0" smtClean="0"/>
              <a:t>data type.</a:t>
            </a:r>
          </a:p>
          <a:p>
            <a:pPr algn="l"/>
            <a:r>
              <a:rPr lang="en-US" dirty="0" smtClean="0"/>
              <a:t>The </a:t>
            </a:r>
            <a:r>
              <a:rPr lang="en-US" dirty="0"/>
              <a:t>syntax for declaring a variable </a:t>
            </a:r>
            <a:r>
              <a:rPr lang="en-US" dirty="0" smtClean="0"/>
              <a:t>is</a:t>
            </a:r>
          </a:p>
        </p:txBody>
      </p:sp>
      <p:sp>
        <p:nvSpPr>
          <p:cNvPr id="4" name="Slide Number Placeholder 3"/>
          <p:cNvSpPr>
            <a:spLocks noGrp="1"/>
          </p:cNvSpPr>
          <p:nvPr>
            <p:ph type="sldNum" sz="quarter" idx="12"/>
          </p:nvPr>
        </p:nvSpPr>
        <p:spPr/>
        <p:txBody>
          <a:bodyPr/>
          <a:lstStyle/>
          <a:p>
            <a:fld id="{46D02F95-4A4F-4C1B-BBB4-43C17A03273B}" type="slidenum">
              <a:rPr lang="en-PK" smtClean="0"/>
              <a:pPr/>
              <a:t>16</a:t>
            </a:fld>
            <a:endParaRPr lang="en-PK" dirty="0"/>
          </a:p>
        </p:txBody>
      </p:sp>
      <p:pic>
        <p:nvPicPr>
          <p:cNvPr id="5" name="Picture 4"/>
          <p:cNvPicPr>
            <a:picLocks noChangeAspect="1"/>
          </p:cNvPicPr>
          <p:nvPr/>
        </p:nvPicPr>
        <p:blipFill>
          <a:blip r:embed="rId2"/>
          <a:stretch>
            <a:fillRect/>
          </a:stretch>
        </p:blipFill>
        <p:spPr>
          <a:xfrm>
            <a:off x="2510211" y="4222679"/>
            <a:ext cx="4143349" cy="600663"/>
          </a:xfrm>
          <a:prstGeom prst="rect">
            <a:avLst/>
          </a:prstGeom>
        </p:spPr>
      </p:pic>
      <p:pic>
        <p:nvPicPr>
          <p:cNvPr id="6" name="Picture 5"/>
          <p:cNvPicPr>
            <a:picLocks noChangeAspect="1"/>
          </p:cNvPicPr>
          <p:nvPr/>
        </p:nvPicPr>
        <p:blipFill>
          <a:blip r:embed="rId3"/>
          <a:stretch>
            <a:fillRect/>
          </a:stretch>
        </p:blipFill>
        <p:spPr>
          <a:xfrm>
            <a:off x="628650" y="5226475"/>
            <a:ext cx="7962472" cy="846013"/>
          </a:xfrm>
          <a:prstGeom prst="rect">
            <a:avLst/>
          </a:prstGeom>
        </p:spPr>
      </p:pic>
    </p:spTree>
    <p:extLst>
      <p:ext uri="{BB962C8B-B14F-4D97-AF65-F5344CB8AC3E}">
        <p14:creationId xmlns:p14="http://schemas.microsoft.com/office/powerpoint/2010/main" val="4186070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If variables are of the same type, they can be declared together, as follows: </a:t>
            </a:r>
            <a:endParaRPr lang="en-US" dirty="0" smtClean="0"/>
          </a:p>
          <a:p>
            <a:endParaRPr lang="en-US" dirty="0"/>
          </a:p>
          <a:p>
            <a:endParaRPr lang="en-US" dirty="0" smtClean="0"/>
          </a:p>
          <a:p>
            <a:endParaRPr lang="en-US" dirty="0"/>
          </a:p>
          <a:p>
            <a:endParaRPr lang="en-US" dirty="0" smtClean="0"/>
          </a:p>
          <a:p>
            <a:endParaRPr lang="en-US" dirty="0" smtClean="0"/>
          </a:p>
          <a:p>
            <a:r>
              <a:rPr lang="en-US" dirty="0"/>
              <a:t>We say “</a:t>
            </a:r>
            <a:r>
              <a:rPr lang="en-US" i="1" dirty="0"/>
              <a:t>declare </a:t>
            </a:r>
            <a:r>
              <a:rPr lang="en-US" dirty="0"/>
              <a:t>a variable,” but not “</a:t>
            </a:r>
            <a:r>
              <a:rPr lang="en-US" i="1" dirty="0"/>
              <a:t>define </a:t>
            </a:r>
            <a:r>
              <a:rPr lang="en-US" dirty="0"/>
              <a:t>a variable.” We are making a subtle distinction here. A definition defines what the defined item is, but a declaration usually</a:t>
            </a:r>
            <a:br>
              <a:rPr lang="en-US" dirty="0"/>
            </a:br>
            <a:r>
              <a:rPr lang="en-US" dirty="0"/>
              <a:t>involves allocating memory to store data for the declared item. </a:t>
            </a:r>
          </a:p>
        </p:txBody>
      </p:sp>
      <p:sp>
        <p:nvSpPr>
          <p:cNvPr id="4" name="Slide Number Placeholder 3"/>
          <p:cNvSpPr>
            <a:spLocks noGrp="1"/>
          </p:cNvSpPr>
          <p:nvPr>
            <p:ph type="sldNum" sz="quarter" idx="12"/>
          </p:nvPr>
        </p:nvSpPr>
        <p:spPr/>
        <p:txBody>
          <a:bodyPr/>
          <a:lstStyle/>
          <a:p>
            <a:fld id="{46D02F95-4A4F-4C1B-BBB4-43C17A03273B}" type="slidenum">
              <a:rPr lang="en-PK" smtClean="0"/>
              <a:pPr/>
              <a:t>17</a:t>
            </a:fld>
            <a:endParaRPr lang="en-PK" dirty="0"/>
          </a:p>
        </p:txBody>
      </p:sp>
      <p:pic>
        <p:nvPicPr>
          <p:cNvPr id="5" name="Picture 4"/>
          <p:cNvPicPr>
            <a:picLocks noChangeAspect="1"/>
          </p:cNvPicPr>
          <p:nvPr/>
        </p:nvPicPr>
        <p:blipFill>
          <a:blip r:embed="rId2"/>
          <a:stretch>
            <a:fillRect/>
          </a:stretch>
        </p:blipFill>
        <p:spPr>
          <a:xfrm>
            <a:off x="700087" y="1907506"/>
            <a:ext cx="7743825" cy="1695450"/>
          </a:xfrm>
          <a:prstGeom prst="rect">
            <a:avLst/>
          </a:prstGeom>
        </p:spPr>
      </p:pic>
    </p:spTree>
    <p:extLst>
      <p:ext uri="{BB962C8B-B14F-4D97-AF65-F5344CB8AC3E}">
        <p14:creationId xmlns:p14="http://schemas.microsoft.com/office/powerpoint/2010/main" val="1803805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Variables often have initial values. You can declare a variable and initialize it in one </a:t>
            </a:r>
            <a:r>
              <a:rPr lang="en-US" dirty="0" smtClean="0"/>
              <a:t>step.</a:t>
            </a:r>
          </a:p>
          <a:p>
            <a:endParaRPr lang="en-US" dirty="0"/>
          </a:p>
          <a:p>
            <a:endParaRPr lang="en-US" dirty="0" smtClean="0"/>
          </a:p>
          <a:p>
            <a:r>
              <a:rPr lang="en-US" dirty="0" smtClean="0"/>
              <a:t>A </a:t>
            </a:r>
            <a:r>
              <a:rPr lang="en-US" dirty="0"/>
              <a:t>variable must be declared before it can be assigned a value. A variable declared in a function must be assigned a value. Otherwise, the variable is called uninitialized and its value is </a:t>
            </a:r>
            <a:r>
              <a:rPr lang="en-US" dirty="0" smtClean="0"/>
              <a:t>unpredictable often called garbage value. </a:t>
            </a:r>
            <a:r>
              <a:rPr lang="en-US" dirty="0"/>
              <a:t>Whenever possible, declare a variable and assign its initial value in one step. This will make the program easy to read and will avoid programming errors</a:t>
            </a:r>
            <a:r>
              <a:rPr lang="en-US" dirty="0" smtClean="0"/>
              <a:t>.</a:t>
            </a:r>
          </a:p>
          <a:p>
            <a:r>
              <a:rPr lang="en-US" dirty="0" smtClean="0"/>
              <a:t>variable </a:t>
            </a:r>
            <a:r>
              <a:rPr lang="en-US" dirty="0"/>
              <a:t>must be </a:t>
            </a:r>
            <a:r>
              <a:rPr lang="en-US" dirty="0" smtClean="0"/>
              <a:t>declared &amp; initialized </a:t>
            </a:r>
            <a:r>
              <a:rPr lang="en-US" dirty="0"/>
              <a:t>before it can be </a:t>
            </a:r>
            <a:r>
              <a:rPr lang="en-US" dirty="0" smtClean="0"/>
              <a:t>used</a:t>
            </a:r>
            <a:r>
              <a:rPr lang="en-US" dirty="0"/>
              <a:t>.</a:t>
            </a:r>
            <a:endParaRPr lang="en-US" dirty="0" smtClean="0"/>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18</a:t>
            </a:fld>
            <a:endParaRPr lang="en-PK" dirty="0"/>
          </a:p>
        </p:txBody>
      </p:sp>
      <p:grpSp>
        <p:nvGrpSpPr>
          <p:cNvPr id="9" name="Group 8"/>
          <p:cNvGrpSpPr/>
          <p:nvPr/>
        </p:nvGrpSpPr>
        <p:grpSpPr>
          <a:xfrm>
            <a:off x="1040480" y="1978694"/>
            <a:ext cx="7276580" cy="666750"/>
            <a:chOff x="1040480" y="2058904"/>
            <a:chExt cx="7276580" cy="666750"/>
          </a:xfrm>
        </p:grpSpPr>
        <p:pic>
          <p:nvPicPr>
            <p:cNvPr id="6" name="Picture 5"/>
            <p:cNvPicPr>
              <a:picLocks noChangeAspect="1"/>
            </p:cNvPicPr>
            <p:nvPr/>
          </p:nvPicPr>
          <p:blipFill>
            <a:blip r:embed="rId2"/>
            <a:stretch>
              <a:fillRect/>
            </a:stretch>
          </p:blipFill>
          <p:spPr>
            <a:xfrm>
              <a:off x="1040480" y="2058904"/>
              <a:ext cx="2314575" cy="590550"/>
            </a:xfrm>
            <a:prstGeom prst="rect">
              <a:avLst/>
            </a:prstGeom>
          </p:spPr>
        </p:pic>
        <p:pic>
          <p:nvPicPr>
            <p:cNvPr id="7" name="Picture 6"/>
            <p:cNvPicPr>
              <a:picLocks noChangeAspect="1"/>
            </p:cNvPicPr>
            <p:nvPr/>
          </p:nvPicPr>
          <p:blipFill>
            <a:blip r:embed="rId3"/>
            <a:stretch>
              <a:fillRect/>
            </a:stretch>
          </p:blipFill>
          <p:spPr>
            <a:xfrm>
              <a:off x="6488260" y="2058904"/>
              <a:ext cx="1828800" cy="666750"/>
            </a:xfrm>
            <a:prstGeom prst="rect">
              <a:avLst/>
            </a:prstGeom>
          </p:spPr>
        </p:pic>
        <p:sp>
          <p:nvSpPr>
            <p:cNvPr id="8" name="TextBox 7"/>
            <p:cNvSpPr txBox="1"/>
            <p:nvPr/>
          </p:nvSpPr>
          <p:spPr>
            <a:xfrm>
              <a:off x="3290531" y="2105345"/>
              <a:ext cx="3369962" cy="461665"/>
            </a:xfrm>
            <a:prstGeom prst="rect">
              <a:avLst/>
            </a:prstGeom>
            <a:noFill/>
          </p:spPr>
          <p:txBody>
            <a:bodyPr wrap="none" rtlCol="0">
              <a:spAutoFit/>
            </a:bodyPr>
            <a:lstStyle/>
            <a:p>
              <a:r>
                <a:rPr lang="en-US" sz="2400" dirty="0" smtClean="0">
                  <a:sym typeface="Wingdings" panose="05000000000000000000" pitchFamily="2" charset="2"/>
                </a:rPr>
                <a:t> Both are Equivalent </a:t>
              </a:r>
              <a:endParaRPr lang="en-US" sz="2800" dirty="0"/>
            </a:p>
          </p:txBody>
        </p:sp>
      </p:grpSp>
    </p:spTree>
    <p:extLst>
      <p:ext uri="{BB962C8B-B14F-4D97-AF65-F5344CB8AC3E}">
        <p14:creationId xmlns:p14="http://schemas.microsoft.com/office/powerpoint/2010/main" val="3144454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Identify and fix the errors in the following code </a:t>
            </a:r>
          </a:p>
        </p:txBody>
      </p:sp>
      <p:sp>
        <p:nvSpPr>
          <p:cNvPr id="4" name="Slide Number Placeholder 3"/>
          <p:cNvSpPr>
            <a:spLocks noGrp="1"/>
          </p:cNvSpPr>
          <p:nvPr>
            <p:ph type="sldNum" sz="quarter" idx="12"/>
          </p:nvPr>
        </p:nvSpPr>
        <p:spPr/>
        <p:txBody>
          <a:bodyPr/>
          <a:lstStyle/>
          <a:p>
            <a:fld id="{46D02F95-4A4F-4C1B-BBB4-43C17A03273B}" type="slidenum">
              <a:rPr lang="en-PK" smtClean="0"/>
              <a:pPr/>
              <a:t>19</a:t>
            </a:fld>
            <a:endParaRPr lang="en-PK" dirty="0"/>
          </a:p>
        </p:txBody>
      </p:sp>
      <p:pic>
        <p:nvPicPr>
          <p:cNvPr id="5" name="Picture 4"/>
          <p:cNvPicPr>
            <a:picLocks noChangeAspect="1"/>
          </p:cNvPicPr>
          <p:nvPr/>
        </p:nvPicPr>
        <p:blipFill>
          <a:blip r:embed="rId2"/>
          <a:stretch>
            <a:fillRect/>
          </a:stretch>
        </p:blipFill>
        <p:spPr>
          <a:xfrm>
            <a:off x="2695575" y="2075005"/>
            <a:ext cx="3752850" cy="4105275"/>
          </a:xfrm>
          <a:prstGeom prst="rect">
            <a:avLst/>
          </a:prstGeom>
        </p:spPr>
      </p:pic>
    </p:spTree>
    <p:extLst>
      <p:ext uri="{BB962C8B-B14F-4D97-AF65-F5344CB8AC3E}">
        <p14:creationId xmlns:p14="http://schemas.microsoft.com/office/powerpoint/2010/main" val="3603475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2</a:t>
            </a:fld>
            <a:endParaRPr lang="en-PK" dirty="0"/>
          </a:p>
        </p:txBody>
      </p:sp>
      <p:graphicFrame>
        <p:nvGraphicFramePr>
          <p:cNvPr id="6" name="Table 5"/>
          <p:cNvGraphicFramePr>
            <a:graphicFrameLocks noGrp="1"/>
          </p:cNvGraphicFramePr>
          <p:nvPr>
            <p:extLst>
              <p:ext uri="{D42A27DB-BD31-4B8C-83A1-F6EECF244321}">
                <p14:modId xmlns:p14="http://schemas.microsoft.com/office/powerpoint/2010/main" val="3745525520"/>
              </p:ext>
            </p:extLst>
          </p:nvPr>
        </p:nvGraphicFramePr>
        <p:xfrm>
          <a:off x="628650" y="1531144"/>
          <a:ext cx="7886700" cy="4458914"/>
        </p:xfrm>
        <a:graphic>
          <a:graphicData uri="http://schemas.openxmlformats.org/drawingml/2006/table">
            <a:tbl>
              <a:tblPr firstRow="1" firstCol="1" bandRow="1">
                <a:tableStyleId>{FABFCF23-3B69-468F-B69F-88F6DE6A72F2}</a:tableStyleId>
              </a:tblPr>
              <a:tblGrid>
                <a:gridCol w="3344150">
                  <a:extLst>
                    <a:ext uri="{9D8B030D-6E8A-4147-A177-3AD203B41FA5}">
                      <a16:colId xmlns:a16="http://schemas.microsoft.com/office/drawing/2014/main" val="954843513"/>
                    </a:ext>
                  </a:extLst>
                </a:gridCol>
                <a:gridCol w="1735494">
                  <a:extLst>
                    <a:ext uri="{9D8B030D-6E8A-4147-A177-3AD203B41FA5}">
                      <a16:colId xmlns:a16="http://schemas.microsoft.com/office/drawing/2014/main" val="4027884574"/>
                    </a:ext>
                  </a:extLst>
                </a:gridCol>
                <a:gridCol w="2807056">
                  <a:extLst>
                    <a:ext uri="{9D8B030D-6E8A-4147-A177-3AD203B41FA5}">
                      <a16:colId xmlns:a16="http://schemas.microsoft.com/office/drawing/2014/main" val="3612324581"/>
                    </a:ext>
                  </a:extLst>
                </a:gridCol>
              </a:tblGrid>
              <a:tr h="419576">
                <a:tc>
                  <a:txBody>
                    <a:bodyPr/>
                    <a:lstStyle/>
                    <a:p>
                      <a:pPr>
                        <a:lnSpc>
                          <a:spcPct val="107000"/>
                        </a:lnSpc>
                        <a:spcAft>
                          <a:spcPts val="0"/>
                        </a:spcAft>
                      </a:pPr>
                      <a:r>
                        <a:rPr lang="x-none" sz="2000">
                          <a:effectLst/>
                        </a:rPr>
                        <a:t>Data Type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smtClean="0">
                          <a:effectLst/>
                        </a:rPr>
                        <a:t>Memory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x-none" sz="2000">
                          <a:effectLst/>
                        </a:rPr>
                        <a:t>Range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5337828"/>
                  </a:ext>
                </a:extLst>
              </a:tr>
              <a:tr h="564511">
                <a:tc>
                  <a:txBody>
                    <a:bodyPr/>
                    <a:lstStyle/>
                    <a:p>
                      <a:pPr>
                        <a:lnSpc>
                          <a:spcPct val="107000"/>
                        </a:lnSpc>
                        <a:spcAft>
                          <a:spcPts val="0"/>
                        </a:spcAft>
                      </a:pPr>
                      <a:r>
                        <a:rPr lang="en-US" sz="2000">
                          <a:effectLst/>
                        </a:rPr>
                        <a:t>int</a:t>
                      </a:r>
                      <a:r>
                        <a:rPr lang="x-none" sz="2000">
                          <a:effectLst/>
                        </a:rPr>
                        <a:t>  (integer</a:t>
                      </a:r>
                      <a:r>
                        <a:rPr lang="en-US" sz="2000">
                          <a:effectLst/>
                        </a:rPr>
                        <a:t> numbers</a:t>
                      </a:r>
                      <a:r>
                        <a:rPr lang="x-none" sz="20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x-none" sz="2000">
                          <a:effectLst/>
                        </a:rPr>
                        <a:t>4 Bytes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x-none" sz="2000">
                          <a:effectLst/>
                        </a:rPr>
                        <a:t>-2147483648 </a:t>
                      </a:r>
                      <a:r>
                        <a:rPr lang="en-US" sz="2000">
                          <a:effectLst/>
                        </a:rPr>
                        <a:t>to </a:t>
                      </a:r>
                      <a:r>
                        <a:rPr lang="x-none" sz="2000">
                          <a:effectLst/>
                        </a:rPr>
                        <a:t>2147284647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6199170"/>
                  </a:ext>
                </a:extLst>
              </a:tr>
              <a:tr h="564511">
                <a:tc>
                  <a:txBody>
                    <a:bodyPr/>
                    <a:lstStyle/>
                    <a:p>
                      <a:pPr>
                        <a:lnSpc>
                          <a:spcPct val="107000"/>
                        </a:lnSpc>
                        <a:spcAft>
                          <a:spcPts val="0"/>
                        </a:spcAft>
                      </a:pPr>
                      <a:r>
                        <a:rPr lang="en-US" sz="2000">
                          <a:effectLst/>
                        </a:rPr>
                        <a:t>short</a:t>
                      </a:r>
                      <a:r>
                        <a:rPr lang="x-none" sz="2000">
                          <a:effectLst/>
                        </a:rPr>
                        <a:t>  (integer</a:t>
                      </a:r>
                      <a:r>
                        <a:rPr lang="en-US" sz="2000">
                          <a:effectLst/>
                        </a:rPr>
                        <a:t> numbers</a:t>
                      </a:r>
                      <a:r>
                        <a:rPr lang="x-none" sz="20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x-none" sz="2000">
                          <a:effectLst/>
                        </a:rPr>
                        <a:t>2 Bytes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x-none" sz="2000">
                          <a:effectLst/>
                        </a:rPr>
                        <a:t>-32768</a:t>
                      </a:r>
                      <a:r>
                        <a:rPr lang="en-US" sz="2000">
                          <a:effectLst/>
                        </a:rPr>
                        <a:t> to </a:t>
                      </a:r>
                      <a:r>
                        <a:rPr lang="x-none" sz="2000">
                          <a:effectLst/>
                        </a:rPr>
                        <a:t>32767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6814284"/>
                  </a:ext>
                </a:extLst>
              </a:tr>
              <a:tr h="564511">
                <a:tc>
                  <a:txBody>
                    <a:bodyPr/>
                    <a:lstStyle/>
                    <a:p>
                      <a:pPr>
                        <a:lnSpc>
                          <a:spcPct val="107000"/>
                        </a:lnSpc>
                        <a:spcAft>
                          <a:spcPts val="0"/>
                        </a:spcAft>
                      </a:pPr>
                      <a:r>
                        <a:rPr lang="en-US" sz="2000">
                          <a:effectLst/>
                        </a:rPr>
                        <a:t>c</a:t>
                      </a:r>
                      <a:r>
                        <a:rPr lang="x-none" sz="2000">
                          <a:effectLst/>
                        </a:rPr>
                        <a:t>har  ( Character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x-none" sz="2000">
                          <a:effectLst/>
                        </a:rPr>
                        <a:t>1 Byte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x-none" sz="2000">
                          <a:effectLst/>
                        </a:rPr>
                        <a:t>-128 </a:t>
                      </a:r>
                      <a:r>
                        <a:rPr lang="en-US" sz="2000">
                          <a:effectLst/>
                        </a:rPr>
                        <a:t>to </a:t>
                      </a:r>
                      <a:r>
                        <a:rPr lang="x-none" sz="2000">
                          <a:effectLst/>
                        </a:rPr>
                        <a:t>127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9322146"/>
                  </a:ext>
                </a:extLst>
              </a:tr>
              <a:tr h="564511">
                <a:tc>
                  <a:txBody>
                    <a:bodyPr/>
                    <a:lstStyle/>
                    <a:p>
                      <a:pPr>
                        <a:lnSpc>
                          <a:spcPct val="107000"/>
                        </a:lnSpc>
                        <a:spcAft>
                          <a:spcPts val="0"/>
                        </a:spcAft>
                      </a:pPr>
                      <a:r>
                        <a:rPr lang="x-none" sz="2000">
                          <a:effectLst/>
                        </a:rPr>
                        <a:t>float  (</a:t>
                      </a:r>
                      <a:r>
                        <a:rPr lang="en-US" sz="2000">
                          <a:effectLst/>
                        </a:rPr>
                        <a:t>real numbers</a:t>
                      </a:r>
                      <a:r>
                        <a:rPr lang="x-none" sz="20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x-none" sz="2000">
                          <a:effectLst/>
                        </a:rPr>
                        <a:t>4 Bytes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x-none" sz="2000">
                          <a:effectLst/>
                        </a:rPr>
                        <a:t>3.4x10</a:t>
                      </a:r>
                      <a:r>
                        <a:rPr lang="x-none" sz="2000" baseline="30000">
                          <a:effectLst/>
                        </a:rPr>
                        <a:t>-38 </a:t>
                      </a:r>
                      <a:r>
                        <a:rPr lang="x-none" sz="2000">
                          <a:effectLst/>
                        </a:rPr>
                        <a:t> </a:t>
                      </a:r>
                      <a:r>
                        <a:rPr lang="en-US" sz="2000">
                          <a:effectLst/>
                        </a:rPr>
                        <a:t>to </a:t>
                      </a:r>
                      <a:r>
                        <a:rPr lang="x-none" sz="2000">
                          <a:effectLst/>
                        </a:rPr>
                        <a:t>3.4x10</a:t>
                      </a:r>
                      <a:r>
                        <a:rPr lang="x-none" sz="2000" baseline="30000">
                          <a:effectLst/>
                        </a:rPr>
                        <a:t>38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7345626"/>
                  </a:ext>
                </a:extLst>
              </a:tr>
              <a:tr h="564511">
                <a:tc>
                  <a:txBody>
                    <a:bodyPr/>
                    <a:lstStyle/>
                    <a:p>
                      <a:pPr>
                        <a:lnSpc>
                          <a:spcPct val="107000"/>
                        </a:lnSpc>
                        <a:spcAft>
                          <a:spcPts val="0"/>
                        </a:spcAft>
                      </a:pPr>
                      <a:r>
                        <a:rPr lang="x-none" sz="2000">
                          <a:effectLst/>
                        </a:rPr>
                        <a:t>double (</a:t>
                      </a:r>
                      <a:r>
                        <a:rPr lang="en-US" sz="2000">
                          <a:effectLst/>
                        </a:rPr>
                        <a:t>real numbers</a:t>
                      </a:r>
                      <a:r>
                        <a:rPr lang="x-none" sz="20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x-none" sz="2000">
                          <a:effectLst/>
                        </a:rPr>
                        <a:t>8 Bytes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x-none" sz="2000">
                          <a:effectLst/>
                        </a:rPr>
                        <a:t>1.7 x10</a:t>
                      </a:r>
                      <a:r>
                        <a:rPr lang="x-none" sz="2000" baseline="30000">
                          <a:effectLst/>
                        </a:rPr>
                        <a:t>-308</a:t>
                      </a:r>
                      <a:r>
                        <a:rPr lang="x-none" sz="2000">
                          <a:effectLst/>
                        </a:rPr>
                        <a:t> </a:t>
                      </a:r>
                      <a:r>
                        <a:rPr lang="en-US" sz="2000">
                          <a:effectLst/>
                        </a:rPr>
                        <a:t>to </a:t>
                      </a:r>
                      <a:r>
                        <a:rPr lang="x-none" sz="2000">
                          <a:effectLst/>
                        </a:rPr>
                        <a:t>1.7x10</a:t>
                      </a:r>
                      <a:r>
                        <a:rPr lang="x-none" sz="2000" baseline="30000">
                          <a:effectLst/>
                        </a:rPr>
                        <a:t>308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2436474"/>
                  </a:ext>
                </a:extLst>
              </a:tr>
              <a:tr h="564511">
                <a:tc>
                  <a:txBody>
                    <a:bodyPr/>
                    <a:lstStyle/>
                    <a:p>
                      <a:pPr>
                        <a:lnSpc>
                          <a:spcPct val="107000"/>
                        </a:lnSpc>
                        <a:spcAft>
                          <a:spcPts val="0"/>
                        </a:spcAft>
                      </a:pPr>
                      <a:r>
                        <a:rPr lang="en-US" sz="2000">
                          <a:effectLst/>
                        </a:rPr>
                        <a:t>unsigned short (+ve numbers)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2 Bytes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0 to 65535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7192509"/>
                  </a:ext>
                </a:extLst>
              </a:tr>
              <a:tr h="564511">
                <a:tc>
                  <a:txBody>
                    <a:bodyPr/>
                    <a:lstStyle/>
                    <a:p>
                      <a:pPr>
                        <a:lnSpc>
                          <a:spcPct val="107000"/>
                        </a:lnSpc>
                        <a:spcAft>
                          <a:spcPts val="0"/>
                        </a:spcAft>
                      </a:pPr>
                      <a:r>
                        <a:rPr lang="en-US" sz="2000">
                          <a:effectLst/>
                        </a:rPr>
                        <a:t>unsigned int (+ve numbers)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4 Bytes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0 to 4294967295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3044520"/>
                  </a:ext>
                </a:extLst>
              </a:tr>
            </a:tbl>
          </a:graphicData>
        </a:graphic>
      </p:graphicFrame>
    </p:spTree>
    <p:extLst>
      <p:ext uri="{BB962C8B-B14F-4D97-AF65-F5344CB8AC3E}">
        <p14:creationId xmlns:p14="http://schemas.microsoft.com/office/powerpoint/2010/main" val="3553241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Assignment Statements and Assignment </a:t>
            </a:r>
            <a:r>
              <a:rPr lang="en-US" sz="2400" dirty="0" smtClean="0"/>
              <a:t>Expressions</a:t>
            </a:r>
            <a:endParaRPr lang="en-US" sz="2400" dirty="0"/>
          </a:p>
        </p:txBody>
      </p:sp>
      <p:sp>
        <p:nvSpPr>
          <p:cNvPr id="3" name="Content Placeholder 2"/>
          <p:cNvSpPr>
            <a:spLocks noGrp="1"/>
          </p:cNvSpPr>
          <p:nvPr>
            <p:ph idx="1"/>
          </p:nvPr>
        </p:nvSpPr>
        <p:spPr/>
        <p:txBody>
          <a:bodyPr/>
          <a:lstStyle/>
          <a:p>
            <a:r>
              <a:rPr lang="en-US" i="1" dirty="0"/>
              <a:t>An assignment statement designates a value for a variable. An assignment </a:t>
            </a:r>
            <a:r>
              <a:rPr lang="en-US" i="1" dirty="0" smtClean="0"/>
              <a:t>statement can </a:t>
            </a:r>
            <a:r>
              <a:rPr lang="en-US" i="1" dirty="0"/>
              <a:t>be used as an </a:t>
            </a:r>
            <a:r>
              <a:rPr lang="en-US" i="1" dirty="0" smtClean="0"/>
              <a:t>expression</a:t>
            </a:r>
          </a:p>
          <a:p>
            <a:endParaRPr lang="en-US" dirty="0" smtClean="0"/>
          </a:p>
          <a:p>
            <a:endParaRPr lang="en-US" dirty="0" smtClean="0"/>
          </a:p>
          <a:p>
            <a:r>
              <a:rPr lang="en-US" dirty="0" smtClean="0"/>
              <a:t>An </a:t>
            </a:r>
            <a:r>
              <a:rPr lang="en-US" i="1" dirty="0"/>
              <a:t>expression </a:t>
            </a:r>
            <a:r>
              <a:rPr lang="en-US" dirty="0"/>
              <a:t>represents a computation involving </a:t>
            </a:r>
            <a:r>
              <a:rPr lang="en-US" dirty="0" smtClean="0"/>
              <a:t>values, variables</a:t>
            </a:r>
            <a:r>
              <a:rPr lang="en-US" dirty="0"/>
              <a:t>, and operators </a:t>
            </a:r>
            <a:r>
              <a:rPr lang="en-US" dirty="0" smtClean="0"/>
              <a:t>that, taking </a:t>
            </a:r>
            <a:r>
              <a:rPr lang="en-US" dirty="0"/>
              <a:t>them together, evaluates to a value </a:t>
            </a:r>
          </a:p>
        </p:txBody>
      </p:sp>
      <p:sp>
        <p:nvSpPr>
          <p:cNvPr id="4" name="Slide Number Placeholder 3"/>
          <p:cNvSpPr>
            <a:spLocks noGrp="1"/>
          </p:cNvSpPr>
          <p:nvPr>
            <p:ph type="sldNum" sz="quarter" idx="12"/>
          </p:nvPr>
        </p:nvSpPr>
        <p:spPr/>
        <p:txBody>
          <a:bodyPr/>
          <a:lstStyle/>
          <a:p>
            <a:fld id="{46D02F95-4A4F-4C1B-BBB4-43C17A03273B}" type="slidenum">
              <a:rPr lang="en-PK" smtClean="0"/>
              <a:pPr/>
              <a:t>20</a:t>
            </a:fld>
            <a:endParaRPr lang="en-PK" dirty="0"/>
          </a:p>
        </p:txBody>
      </p:sp>
      <p:pic>
        <p:nvPicPr>
          <p:cNvPr id="5" name="Picture 4"/>
          <p:cNvPicPr>
            <a:picLocks noChangeAspect="1"/>
          </p:cNvPicPr>
          <p:nvPr/>
        </p:nvPicPr>
        <p:blipFill>
          <a:blip r:embed="rId2"/>
          <a:stretch>
            <a:fillRect/>
          </a:stretch>
        </p:blipFill>
        <p:spPr>
          <a:xfrm>
            <a:off x="1222946" y="1910848"/>
            <a:ext cx="3143250" cy="419100"/>
          </a:xfrm>
          <a:prstGeom prst="rect">
            <a:avLst/>
          </a:prstGeom>
        </p:spPr>
      </p:pic>
      <p:pic>
        <p:nvPicPr>
          <p:cNvPr id="7" name="Picture 6"/>
          <p:cNvPicPr>
            <a:picLocks noChangeAspect="1"/>
          </p:cNvPicPr>
          <p:nvPr/>
        </p:nvPicPr>
        <p:blipFill>
          <a:blip r:embed="rId3"/>
          <a:stretch>
            <a:fillRect/>
          </a:stretch>
        </p:blipFill>
        <p:spPr>
          <a:xfrm>
            <a:off x="126333" y="4292393"/>
            <a:ext cx="8873289" cy="1627895"/>
          </a:xfrm>
          <a:prstGeom prst="rect">
            <a:avLst/>
          </a:prstGeom>
        </p:spPr>
      </p:pic>
    </p:spTree>
    <p:extLst>
      <p:ext uri="{BB962C8B-B14F-4D97-AF65-F5344CB8AC3E}">
        <p14:creationId xmlns:p14="http://schemas.microsoft.com/office/powerpoint/2010/main" val="999034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prstClr val="black"/>
                </a:solidFill>
              </a:rPr>
              <a:t>Assignment Statements and Assignment Expressions</a:t>
            </a:r>
            <a:endParaRPr lang="en-US" dirty="0"/>
          </a:p>
        </p:txBody>
      </p:sp>
      <p:sp>
        <p:nvSpPr>
          <p:cNvPr id="3" name="Content Placeholder 2"/>
          <p:cNvSpPr>
            <a:spLocks noGrp="1"/>
          </p:cNvSpPr>
          <p:nvPr>
            <p:ph idx="1"/>
          </p:nvPr>
        </p:nvSpPr>
        <p:spPr>
          <a:xfrm>
            <a:off x="628650" y="1606783"/>
            <a:ext cx="7886700" cy="4868840"/>
          </a:xfrm>
        </p:spPr>
        <p:txBody>
          <a:bodyPr/>
          <a:lstStyle/>
          <a:p>
            <a:r>
              <a:rPr lang="en-US" dirty="0"/>
              <a:t>In mathematics, </a:t>
            </a:r>
            <a:r>
              <a:rPr lang="en-US" b="1" dirty="0"/>
              <a:t>x = 2 * x + 1 </a:t>
            </a:r>
            <a:r>
              <a:rPr lang="en-US" dirty="0"/>
              <a:t>denotes an equation. </a:t>
            </a:r>
            <a:r>
              <a:rPr lang="en-US" dirty="0" smtClean="0"/>
              <a:t>However, in </a:t>
            </a:r>
            <a:r>
              <a:rPr lang="en-US" dirty="0"/>
              <a:t>C++, </a:t>
            </a:r>
            <a:r>
              <a:rPr lang="en-US" b="1" dirty="0"/>
              <a:t>x = 2 * </a:t>
            </a:r>
            <a:r>
              <a:rPr lang="en-US" b="1" dirty="0" smtClean="0"/>
              <a:t>x + </a:t>
            </a:r>
            <a:r>
              <a:rPr lang="en-US" b="1" dirty="0"/>
              <a:t>1 </a:t>
            </a:r>
            <a:r>
              <a:rPr lang="en-US" dirty="0"/>
              <a:t>is an assignment statement that evaluates </a:t>
            </a:r>
            <a:r>
              <a:rPr lang="en-US" dirty="0" smtClean="0"/>
              <a:t>the expression </a:t>
            </a:r>
            <a:r>
              <a:rPr lang="en-US" b="1" dirty="0"/>
              <a:t>2 * x + 1 </a:t>
            </a:r>
            <a:r>
              <a:rPr lang="en-US" dirty="0"/>
              <a:t>and </a:t>
            </a:r>
            <a:r>
              <a:rPr lang="en-US" dirty="0" smtClean="0"/>
              <a:t>assigns the </a:t>
            </a:r>
            <a:r>
              <a:rPr lang="en-US" dirty="0"/>
              <a:t>result to </a:t>
            </a:r>
            <a:r>
              <a:rPr lang="en-US" dirty="0" smtClean="0"/>
              <a:t>the variable </a:t>
            </a:r>
            <a:r>
              <a:rPr lang="en-US" b="1" dirty="0" smtClean="0"/>
              <a:t>x</a:t>
            </a:r>
            <a:r>
              <a:rPr lang="en-US" dirty="0"/>
              <a:t>. </a:t>
            </a:r>
            <a:endParaRPr lang="en-US" dirty="0" smtClean="0"/>
          </a:p>
          <a:p>
            <a:r>
              <a:rPr lang="en-US" dirty="0" smtClean="0"/>
              <a:t>In </a:t>
            </a:r>
            <a:r>
              <a:rPr lang="en-US" dirty="0"/>
              <a:t>C++, an assignment statement is essentially an expression that evaluates to the </a:t>
            </a:r>
            <a:r>
              <a:rPr lang="en-US" dirty="0" smtClean="0"/>
              <a:t>value to </a:t>
            </a:r>
            <a:r>
              <a:rPr lang="en-US" dirty="0"/>
              <a:t>be assigned to the variable on the left side of the assignment operator. For this reason, </a:t>
            </a:r>
            <a:r>
              <a:rPr lang="en-US" dirty="0" smtClean="0"/>
              <a:t>an assignment </a:t>
            </a:r>
            <a:r>
              <a:rPr lang="en-US" dirty="0"/>
              <a:t>statement is also known as an </a:t>
            </a:r>
            <a:r>
              <a:rPr lang="en-US" i="1" dirty="0" smtClean="0"/>
              <a:t>assignment expression</a:t>
            </a:r>
            <a:r>
              <a:rPr lang="en-US" i="1" dirty="0"/>
              <a:t>. </a:t>
            </a: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21</a:t>
            </a:fld>
            <a:endParaRPr lang="en-PK" dirty="0"/>
          </a:p>
        </p:txBody>
      </p:sp>
      <p:pic>
        <p:nvPicPr>
          <p:cNvPr id="5" name="Picture 4"/>
          <p:cNvPicPr>
            <a:picLocks noChangeAspect="1"/>
          </p:cNvPicPr>
          <p:nvPr/>
        </p:nvPicPr>
        <p:blipFill>
          <a:blip r:embed="rId2"/>
          <a:stretch>
            <a:fillRect/>
          </a:stretch>
        </p:blipFill>
        <p:spPr>
          <a:xfrm>
            <a:off x="1277795" y="1121008"/>
            <a:ext cx="1533525" cy="485775"/>
          </a:xfrm>
          <a:prstGeom prst="rect">
            <a:avLst/>
          </a:prstGeom>
        </p:spPr>
      </p:pic>
      <p:pic>
        <p:nvPicPr>
          <p:cNvPr id="6" name="Picture 5"/>
          <p:cNvPicPr>
            <a:picLocks noChangeAspect="1"/>
          </p:cNvPicPr>
          <p:nvPr/>
        </p:nvPicPr>
        <p:blipFill>
          <a:blip r:embed="rId3"/>
          <a:stretch>
            <a:fillRect/>
          </a:stretch>
        </p:blipFill>
        <p:spPr>
          <a:xfrm>
            <a:off x="5474573" y="1073382"/>
            <a:ext cx="2181225" cy="581025"/>
          </a:xfrm>
          <a:prstGeom prst="rect">
            <a:avLst/>
          </a:prstGeom>
        </p:spPr>
      </p:pic>
      <p:pic>
        <p:nvPicPr>
          <p:cNvPr id="8" name="Picture 7"/>
          <p:cNvPicPr>
            <a:picLocks noChangeAspect="1"/>
          </p:cNvPicPr>
          <p:nvPr/>
        </p:nvPicPr>
        <p:blipFill>
          <a:blip r:embed="rId4"/>
          <a:stretch>
            <a:fillRect/>
          </a:stretch>
        </p:blipFill>
        <p:spPr>
          <a:xfrm>
            <a:off x="628650" y="4762327"/>
            <a:ext cx="2743200" cy="1790700"/>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5594642" y="4476108"/>
            <a:ext cx="2524125" cy="2066925"/>
          </a:xfrm>
          <a:prstGeom prst="rect">
            <a:avLst/>
          </a:prstGeom>
          <a:ln>
            <a:solidFill>
              <a:schemeClr val="accent1"/>
            </a:solidFill>
          </a:ln>
        </p:spPr>
      </p:pic>
    </p:spTree>
    <p:extLst>
      <p:ext uri="{BB962C8B-B14F-4D97-AF65-F5344CB8AC3E}">
        <p14:creationId xmlns:p14="http://schemas.microsoft.com/office/powerpoint/2010/main" val="2673749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prstClr val="black"/>
                </a:solidFill>
              </a:rPr>
              <a:t>Assignment Statements and Assignment Expressions</a:t>
            </a:r>
            <a:endParaRPr lang="en-US" dirty="0"/>
          </a:p>
        </p:txBody>
      </p:sp>
      <p:sp>
        <p:nvSpPr>
          <p:cNvPr id="3" name="Content Placeholder 2"/>
          <p:cNvSpPr>
            <a:spLocks noGrp="1"/>
          </p:cNvSpPr>
          <p:nvPr>
            <p:ph idx="1"/>
          </p:nvPr>
        </p:nvSpPr>
        <p:spPr/>
        <p:txBody>
          <a:bodyPr/>
          <a:lstStyle/>
          <a:p>
            <a:r>
              <a:rPr lang="en-US" dirty="0"/>
              <a:t>Identify and fix the errors in the following code </a:t>
            </a:r>
          </a:p>
        </p:txBody>
      </p:sp>
      <p:sp>
        <p:nvSpPr>
          <p:cNvPr id="4" name="Slide Number Placeholder 3"/>
          <p:cNvSpPr>
            <a:spLocks noGrp="1"/>
          </p:cNvSpPr>
          <p:nvPr>
            <p:ph type="sldNum" sz="quarter" idx="12"/>
          </p:nvPr>
        </p:nvSpPr>
        <p:spPr/>
        <p:txBody>
          <a:bodyPr/>
          <a:lstStyle/>
          <a:p>
            <a:fld id="{46D02F95-4A4F-4C1B-BBB4-43C17A03273B}" type="slidenum">
              <a:rPr lang="en-PK" smtClean="0"/>
              <a:pPr/>
              <a:t>22</a:t>
            </a:fld>
            <a:endParaRPr lang="en-PK" dirty="0"/>
          </a:p>
        </p:txBody>
      </p:sp>
      <p:pic>
        <p:nvPicPr>
          <p:cNvPr id="6" name="Picture 5"/>
          <p:cNvPicPr>
            <a:picLocks noChangeAspect="1"/>
          </p:cNvPicPr>
          <p:nvPr/>
        </p:nvPicPr>
        <p:blipFill rotWithShape="1">
          <a:blip r:embed="rId2"/>
          <a:srcRect t="1677"/>
          <a:stretch/>
        </p:blipFill>
        <p:spPr>
          <a:xfrm>
            <a:off x="2615414" y="1674686"/>
            <a:ext cx="4156731" cy="3010328"/>
          </a:xfrm>
          <a:prstGeom prst="rect">
            <a:avLst/>
          </a:prstGeom>
        </p:spPr>
      </p:pic>
      <p:pic>
        <p:nvPicPr>
          <p:cNvPr id="7" name="Picture 6"/>
          <p:cNvPicPr>
            <a:picLocks noChangeAspect="1"/>
          </p:cNvPicPr>
          <p:nvPr/>
        </p:nvPicPr>
        <p:blipFill>
          <a:blip r:embed="rId3"/>
          <a:stretch>
            <a:fillRect/>
          </a:stretch>
        </p:blipFill>
        <p:spPr>
          <a:xfrm>
            <a:off x="1310605" y="4814813"/>
            <a:ext cx="5965158" cy="1438543"/>
          </a:xfrm>
          <a:prstGeom prst="rect">
            <a:avLst/>
          </a:prstGeom>
        </p:spPr>
      </p:pic>
    </p:spTree>
    <p:extLst>
      <p:ext uri="{BB962C8B-B14F-4D97-AF65-F5344CB8AC3E}">
        <p14:creationId xmlns:p14="http://schemas.microsoft.com/office/powerpoint/2010/main" val="275365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Named Constants </a:t>
            </a:r>
          </a:p>
        </p:txBody>
      </p:sp>
      <p:sp>
        <p:nvSpPr>
          <p:cNvPr id="3" name="Content Placeholder 2"/>
          <p:cNvSpPr>
            <a:spLocks noGrp="1"/>
          </p:cNvSpPr>
          <p:nvPr>
            <p:ph idx="1"/>
          </p:nvPr>
        </p:nvSpPr>
        <p:spPr/>
        <p:txBody>
          <a:bodyPr/>
          <a:lstStyle/>
          <a:p>
            <a:r>
              <a:rPr lang="en-US" i="1" dirty="0"/>
              <a:t>A named constant is an identifier that represents </a:t>
            </a:r>
            <a:r>
              <a:rPr lang="en-US" i="1" dirty="0" smtClean="0"/>
              <a:t>a permanent </a:t>
            </a:r>
            <a:r>
              <a:rPr lang="en-US" i="1" dirty="0"/>
              <a:t>value.</a:t>
            </a:r>
            <a:r>
              <a:rPr lang="en-US" dirty="0"/>
              <a:t> </a:t>
            </a:r>
            <a:endParaRPr lang="en-US" dirty="0" smtClean="0"/>
          </a:p>
          <a:p>
            <a:r>
              <a:rPr lang="en-US" dirty="0"/>
              <a:t>The value of a variable may change during the execution </a:t>
            </a:r>
            <a:r>
              <a:rPr lang="en-US" dirty="0" smtClean="0"/>
              <a:t>of a </a:t>
            </a:r>
            <a:r>
              <a:rPr lang="en-US" dirty="0"/>
              <a:t>program, but a </a:t>
            </a:r>
            <a:r>
              <a:rPr lang="en-US" i="1" dirty="0"/>
              <a:t>named constant, </a:t>
            </a:r>
            <a:r>
              <a:rPr lang="en-US" dirty="0"/>
              <a:t>or simply </a:t>
            </a:r>
            <a:r>
              <a:rPr lang="en-US" i="1" dirty="0" smtClean="0"/>
              <a:t>constant, </a:t>
            </a:r>
            <a:r>
              <a:rPr lang="en-US" dirty="0" smtClean="0"/>
              <a:t>represents </a:t>
            </a:r>
            <a:r>
              <a:rPr lang="en-US" dirty="0"/>
              <a:t>permanent data that never changes. </a:t>
            </a:r>
            <a:endParaRPr lang="en-US" dirty="0" smtClean="0"/>
          </a:p>
          <a:p>
            <a:r>
              <a:rPr lang="en-US" dirty="0" smtClean="0"/>
              <a:t>In example of circle area, value of Pi is </a:t>
            </a:r>
            <a:r>
              <a:rPr lang="en-US" dirty="0"/>
              <a:t>a constant. If you use it frequently, you don’t want to keep typing </a:t>
            </a:r>
            <a:r>
              <a:rPr lang="en-US" dirty="0" smtClean="0"/>
              <a:t>3.14159; instead</a:t>
            </a:r>
            <a:r>
              <a:rPr lang="en-US" dirty="0"/>
              <a:t>, you can declare a constant for </a:t>
            </a:r>
            <a:r>
              <a:rPr lang="en-US" dirty="0" smtClean="0"/>
              <a:t>Pi</a:t>
            </a:r>
            <a:endParaRPr lang="en-US" dirty="0"/>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23</a:t>
            </a:fld>
            <a:endParaRPr lang="en-PK" dirty="0"/>
          </a:p>
        </p:txBody>
      </p:sp>
      <p:pic>
        <p:nvPicPr>
          <p:cNvPr id="5" name="Picture 4"/>
          <p:cNvPicPr>
            <a:picLocks noChangeAspect="1"/>
          </p:cNvPicPr>
          <p:nvPr/>
        </p:nvPicPr>
        <p:blipFill>
          <a:blip r:embed="rId2"/>
          <a:stretch>
            <a:fillRect/>
          </a:stretch>
        </p:blipFill>
        <p:spPr>
          <a:xfrm>
            <a:off x="1665797" y="4428316"/>
            <a:ext cx="5467350" cy="485775"/>
          </a:xfrm>
          <a:prstGeom prst="rect">
            <a:avLst/>
          </a:prstGeom>
        </p:spPr>
      </p:pic>
      <p:pic>
        <p:nvPicPr>
          <p:cNvPr id="6" name="Picture 5"/>
          <p:cNvPicPr>
            <a:picLocks noChangeAspect="1"/>
          </p:cNvPicPr>
          <p:nvPr/>
        </p:nvPicPr>
        <p:blipFill>
          <a:blip r:embed="rId3"/>
          <a:stretch>
            <a:fillRect/>
          </a:stretch>
        </p:blipFill>
        <p:spPr>
          <a:xfrm>
            <a:off x="2292200" y="5304331"/>
            <a:ext cx="3800475" cy="390525"/>
          </a:xfrm>
          <a:prstGeom prst="rect">
            <a:avLst/>
          </a:prstGeom>
        </p:spPr>
      </p:pic>
    </p:spTree>
    <p:extLst>
      <p:ext uri="{BB962C8B-B14F-4D97-AF65-F5344CB8AC3E}">
        <p14:creationId xmlns:p14="http://schemas.microsoft.com/office/powerpoint/2010/main" val="3789185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Named Constants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6D02F95-4A4F-4C1B-BBB4-43C17A03273B}" type="slidenum">
              <a:rPr lang="en-PK" smtClean="0"/>
              <a:pPr/>
              <a:t>24</a:t>
            </a:fld>
            <a:endParaRPr lang="en-PK" dirty="0"/>
          </a:p>
        </p:txBody>
      </p:sp>
      <p:pic>
        <p:nvPicPr>
          <p:cNvPr id="5" name="Picture 4"/>
          <p:cNvPicPr>
            <a:picLocks noChangeAspect="1"/>
          </p:cNvPicPr>
          <p:nvPr/>
        </p:nvPicPr>
        <p:blipFill rotWithShape="1">
          <a:blip r:embed="rId2"/>
          <a:srcRect t="15182"/>
          <a:stretch/>
        </p:blipFill>
        <p:spPr>
          <a:xfrm>
            <a:off x="1876425" y="1073391"/>
            <a:ext cx="5391150" cy="5453242"/>
          </a:xfrm>
          <a:prstGeom prst="rect">
            <a:avLst/>
          </a:prstGeom>
        </p:spPr>
      </p:pic>
    </p:spTree>
    <p:extLst>
      <p:ext uri="{BB962C8B-B14F-4D97-AF65-F5344CB8AC3E}">
        <p14:creationId xmlns:p14="http://schemas.microsoft.com/office/powerpoint/2010/main" val="321344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Named Constants </a:t>
            </a:r>
          </a:p>
        </p:txBody>
      </p:sp>
      <p:sp>
        <p:nvSpPr>
          <p:cNvPr id="3" name="Content Placeholder 2"/>
          <p:cNvSpPr>
            <a:spLocks noGrp="1"/>
          </p:cNvSpPr>
          <p:nvPr>
            <p:ph idx="1"/>
          </p:nvPr>
        </p:nvSpPr>
        <p:spPr/>
        <p:txBody>
          <a:bodyPr/>
          <a:lstStyle/>
          <a:p>
            <a:r>
              <a:rPr lang="en-US" dirty="0"/>
              <a:t>By convention, constants are named in uppercase: </a:t>
            </a:r>
            <a:r>
              <a:rPr lang="en-US" b="1" dirty="0"/>
              <a:t>PI</a:t>
            </a:r>
            <a:r>
              <a:rPr lang="en-US" dirty="0"/>
              <a:t>, not </a:t>
            </a:r>
            <a:r>
              <a:rPr lang="en-US" b="1" dirty="0" smtClean="0"/>
              <a:t>pi, Pi</a:t>
            </a:r>
            <a:r>
              <a:rPr lang="en-US" dirty="0" smtClean="0"/>
              <a:t> or </a:t>
            </a:r>
            <a:r>
              <a:rPr lang="en-US" b="1" dirty="0" smtClean="0"/>
              <a:t>_Pi</a:t>
            </a:r>
          </a:p>
          <a:p>
            <a:r>
              <a:rPr lang="en-US" dirty="0"/>
              <a:t>There are three benefits of using constants: </a:t>
            </a:r>
          </a:p>
          <a:p>
            <a:pPr lvl="1"/>
            <a:r>
              <a:rPr lang="en-US" dirty="0" smtClean="0"/>
              <a:t>you </a:t>
            </a:r>
            <a:r>
              <a:rPr lang="en-US" dirty="0"/>
              <a:t>don’t have to repeatedly type the same </a:t>
            </a:r>
            <a:r>
              <a:rPr lang="en-US" dirty="0" smtClean="0"/>
              <a:t>value;</a:t>
            </a:r>
          </a:p>
          <a:p>
            <a:pPr lvl="1"/>
            <a:r>
              <a:rPr lang="en-US" dirty="0" smtClean="0"/>
              <a:t>if </a:t>
            </a:r>
            <a:r>
              <a:rPr lang="en-US" dirty="0"/>
              <a:t>you have to change the constant value (e.g., from 3.14 to 3.14159 for PI), you need change it only in a single location in the source code; </a:t>
            </a:r>
          </a:p>
          <a:p>
            <a:pPr lvl="1"/>
            <a:r>
              <a:rPr lang="en-US" dirty="0" smtClean="0"/>
              <a:t>descriptive </a:t>
            </a:r>
            <a:r>
              <a:rPr lang="en-US" dirty="0"/>
              <a:t>constant names make the program easy to read.</a:t>
            </a:r>
          </a:p>
        </p:txBody>
      </p:sp>
      <p:sp>
        <p:nvSpPr>
          <p:cNvPr id="4" name="Slide Number Placeholder 3"/>
          <p:cNvSpPr>
            <a:spLocks noGrp="1"/>
          </p:cNvSpPr>
          <p:nvPr>
            <p:ph type="sldNum" sz="quarter" idx="12"/>
          </p:nvPr>
        </p:nvSpPr>
        <p:spPr/>
        <p:txBody>
          <a:bodyPr/>
          <a:lstStyle/>
          <a:p>
            <a:fld id="{46D02F95-4A4F-4C1B-BBB4-43C17A03273B}" type="slidenum">
              <a:rPr lang="en-PK" smtClean="0"/>
              <a:pPr/>
              <a:t>25</a:t>
            </a:fld>
            <a:endParaRPr lang="en-PK" dirty="0"/>
          </a:p>
        </p:txBody>
      </p:sp>
    </p:spTree>
    <p:extLst>
      <p:ext uri="{BB962C8B-B14F-4D97-AF65-F5344CB8AC3E}">
        <p14:creationId xmlns:p14="http://schemas.microsoft.com/office/powerpoint/2010/main" val="1516978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Numeric Data Types and Operations </a:t>
            </a:r>
          </a:p>
        </p:txBody>
      </p:sp>
      <p:sp>
        <p:nvSpPr>
          <p:cNvPr id="3" name="Content Placeholder 2"/>
          <p:cNvSpPr>
            <a:spLocks noGrp="1"/>
          </p:cNvSpPr>
          <p:nvPr>
            <p:ph idx="1"/>
          </p:nvPr>
        </p:nvSpPr>
        <p:spPr/>
        <p:txBody>
          <a:bodyPr/>
          <a:lstStyle/>
          <a:p>
            <a:r>
              <a:rPr lang="en-US" dirty="0"/>
              <a:t>C++ has nine numeric types for integers and floating-point numbers with </a:t>
            </a:r>
            <a:r>
              <a:rPr lang="en-US" dirty="0" smtClean="0"/>
              <a:t>operators +, </a:t>
            </a:r>
            <a:r>
              <a:rPr lang="en-US" dirty="0"/>
              <a:t>-, *, /, and </a:t>
            </a:r>
            <a:r>
              <a:rPr lang="en-US" dirty="0" smtClean="0"/>
              <a:t>%</a:t>
            </a:r>
          </a:p>
          <a:p>
            <a:r>
              <a:rPr lang="en-US" dirty="0"/>
              <a:t>Every data type has a range of values. The compiler allocates memory space for each variable or constant according to its data type. C++ provides primitive data types for numeric values, characters, and Boolean </a:t>
            </a:r>
            <a:r>
              <a:rPr lang="en-US" dirty="0" smtClean="0"/>
              <a:t>values</a:t>
            </a:r>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26</a:t>
            </a:fld>
            <a:endParaRPr lang="en-PK" dirty="0"/>
          </a:p>
        </p:txBody>
      </p:sp>
    </p:spTree>
    <p:extLst>
      <p:ext uri="{BB962C8B-B14F-4D97-AF65-F5344CB8AC3E}">
        <p14:creationId xmlns:p14="http://schemas.microsoft.com/office/powerpoint/2010/main" val="3380440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Numeric Data Types and Operations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6D02F95-4A4F-4C1B-BBB4-43C17A03273B}" type="slidenum">
              <a:rPr lang="en-PK" smtClean="0"/>
              <a:pPr/>
              <a:t>27</a:t>
            </a:fld>
            <a:endParaRPr lang="en-PK" dirty="0"/>
          </a:p>
        </p:txBody>
      </p:sp>
      <p:pic>
        <p:nvPicPr>
          <p:cNvPr id="5" name="Picture 4"/>
          <p:cNvPicPr>
            <a:picLocks noChangeAspect="1"/>
          </p:cNvPicPr>
          <p:nvPr/>
        </p:nvPicPr>
        <p:blipFill>
          <a:blip r:embed="rId2"/>
          <a:stretch>
            <a:fillRect/>
          </a:stretch>
        </p:blipFill>
        <p:spPr>
          <a:xfrm>
            <a:off x="187833" y="1013863"/>
            <a:ext cx="8731879" cy="5529990"/>
          </a:xfrm>
          <a:prstGeom prst="rect">
            <a:avLst/>
          </a:prstGeom>
        </p:spPr>
      </p:pic>
    </p:spTree>
    <p:extLst>
      <p:ext uri="{BB962C8B-B14F-4D97-AF65-F5344CB8AC3E}">
        <p14:creationId xmlns:p14="http://schemas.microsoft.com/office/powerpoint/2010/main" val="3771747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Numeric Data Types and Operations </a:t>
            </a:r>
          </a:p>
        </p:txBody>
      </p:sp>
      <p:sp>
        <p:nvSpPr>
          <p:cNvPr id="3" name="Content Placeholder 2"/>
          <p:cNvSpPr>
            <a:spLocks noGrp="1"/>
          </p:cNvSpPr>
          <p:nvPr>
            <p:ph idx="1"/>
          </p:nvPr>
        </p:nvSpPr>
        <p:spPr/>
        <p:txBody>
          <a:bodyPr/>
          <a:lstStyle/>
          <a:p>
            <a:r>
              <a:rPr lang="en-US" dirty="0"/>
              <a:t>C++ uses three types for integers: </a:t>
            </a:r>
            <a:r>
              <a:rPr lang="en-US" b="1" dirty="0"/>
              <a:t>short</a:t>
            </a:r>
            <a:r>
              <a:rPr lang="en-US" dirty="0"/>
              <a:t>, </a:t>
            </a:r>
            <a:r>
              <a:rPr lang="en-US" b="1" dirty="0" err="1"/>
              <a:t>int</a:t>
            </a:r>
            <a:r>
              <a:rPr lang="en-US" dirty="0"/>
              <a:t>, and </a:t>
            </a:r>
            <a:r>
              <a:rPr lang="en-US" b="1" dirty="0"/>
              <a:t>long</a:t>
            </a:r>
            <a:r>
              <a:rPr lang="en-US" dirty="0"/>
              <a:t>. Each integer type comes in two flavors: </a:t>
            </a:r>
            <a:r>
              <a:rPr lang="en-US" b="1" dirty="0"/>
              <a:t>signed </a:t>
            </a:r>
            <a:r>
              <a:rPr lang="en-US" dirty="0"/>
              <a:t>and </a:t>
            </a:r>
            <a:r>
              <a:rPr lang="en-US" b="1" dirty="0"/>
              <a:t>unsigned</a:t>
            </a:r>
            <a:r>
              <a:rPr lang="en-US" dirty="0"/>
              <a:t>. Half of the numbers represented by a </a:t>
            </a:r>
            <a:r>
              <a:rPr lang="en-US" b="1" dirty="0"/>
              <a:t>signed </a:t>
            </a:r>
            <a:r>
              <a:rPr lang="en-US" b="1" dirty="0" err="1"/>
              <a:t>int</a:t>
            </a:r>
            <a:r>
              <a:rPr lang="en-US" dirty="0"/>
              <a:t> are </a:t>
            </a:r>
            <a:r>
              <a:rPr lang="en-US" b="1" dirty="0"/>
              <a:t>negative </a:t>
            </a:r>
            <a:r>
              <a:rPr lang="en-US" dirty="0"/>
              <a:t>and the other half are </a:t>
            </a:r>
            <a:r>
              <a:rPr lang="en-US" b="1" dirty="0"/>
              <a:t>non-negative</a:t>
            </a:r>
            <a:r>
              <a:rPr lang="en-US" dirty="0"/>
              <a:t>. All the numbers represented by an </a:t>
            </a:r>
            <a:r>
              <a:rPr lang="en-US" b="1" dirty="0"/>
              <a:t>unsigned </a:t>
            </a:r>
            <a:r>
              <a:rPr lang="en-US" b="1" dirty="0" err="1"/>
              <a:t>int</a:t>
            </a:r>
            <a:r>
              <a:rPr lang="en-US" dirty="0"/>
              <a:t> are </a:t>
            </a:r>
            <a:r>
              <a:rPr lang="en-US" b="1" dirty="0"/>
              <a:t>nonnegative</a:t>
            </a:r>
            <a:r>
              <a:rPr lang="en-US" dirty="0"/>
              <a:t>. Because you have the same storage size for both, the largest number you can store in an </a:t>
            </a:r>
            <a:r>
              <a:rPr lang="en-US" b="1" dirty="0"/>
              <a:t>unsigned </a:t>
            </a:r>
            <a:r>
              <a:rPr lang="en-US" b="1" dirty="0" err="1"/>
              <a:t>int</a:t>
            </a:r>
            <a:r>
              <a:rPr lang="en-US" dirty="0"/>
              <a:t> is twice as big as the largest positive number you can store in a </a:t>
            </a:r>
            <a:r>
              <a:rPr lang="en-US" b="1" dirty="0"/>
              <a:t>signed int</a:t>
            </a:r>
            <a:r>
              <a:rPr lang="en-US" dirty="0"/>
              <a:t>. If you know the value stored in a variable is always nonnegative, declare it as </a:t>
            </a:r>
            <a:r>
              <a:rPr lang="en-US" b="1" dirty="0"/>
              <a:t>unsigned</a:t>
            </a:r>
            <a:r>
              <a:rPr lang="en-US" dirty="0" smtClean="0"/>
              <a:t>.</a:t>
            </a:r>
          </a:p>
          <a:p>
            <a:r>
              <a:rPr lang="en-US" b="1" dirty="0"/>
              <a:t>short </a:t>
            </a:r>
            <a:r>
              <a:rPr lang="en-US" b="1" dirty="0" err="1"/>
              <a:t>int</a:t>
            </a:r>
            <a:r>
              <a:rPr lang="en-US" dirty="0"/>
              <a:t> is synonymous with </a:t>
            </a:r>
            <a:r>
              <a:rPr lang="en-US" b="1" dirty="0"/>
              <a:t>short</a:t>
            </a:r>
            <a:r>
              <a:rPr lang="en-US" dirty="0"/>
              <a:t>. </a:t>
            </a:r>
            <a:r>
              <a:rPr lang="en-US" b="1" dirty="0"/>
              <a:t>unsigned short </a:t>
            </a:r>
            <a:r>
              <a:rPr lang="en-US" b="1" dirty="0" err="1"/>
              <a:t>int</a:t>
            </a:r>
            <a:r>
              <a:rPr lang="en-US" dirty="0"/>
              <a:t> is synonymous with </a:t>
            </a:r>
            <a:r>
              <a:rPr lang="en-US" b="1" dirty="0"/>
              <a:t>unsigned short</a:t>
            </a:r>
            <a:r>
              <a:rPr lang="en-US" dirty="0"/>
              <a:t>. </a:t>
            </a:r>
            <a:r>
              <a:rPr lang="en-US" b="1" dirty="0"/>
              <a:t>unsigned </a:t>
            </a:r>
            <a:r>
              <a:rPr lang="en-US" dirty="0"/>
              <a:t>is synonymous with </a:t>
            </a:r>
            <a:r>
              <a:rPr lang="en-US" b="1" dirty="0"/>
              <a:t>unsigned int</a:t>
            </a:r>
            <a:r>
              <a:rPr lang="en-US" dirty="0"/>
              <a:t>. </a:t>
            </a:r>
            <a:r>
              <a:rPr lang="en-US" b="1" dirty="0"/>
              <a:t>long </a:t>
            </a:r>
            <a:r>
              <a:rPr lang="en-US" b="1" dirty="0" err="1"/>
              <a:t>int</a:t>
            </a:r>
            <a:r>
              <a:rPr lang="en-US" b="1" dirty="0"/>
              <a:t> </a:t>
            </a:r>
            <a:r>
              <a:rPr lang="en-US" dirty="0"/>
              <a:t>is synonymous with </a:t>
            </a:r>
            <a:r>
              <a:rPr lang="en-US" b="1" dirty="0"/>
              <a:t>long</a:t>
            </a:r>
            <a:r>
              <a:rPr lang="en-US" dirty="0"/>
              <a:t>. </a:t>
            </a:r>
            <a:r>
              <a:rPr lang="en-US" b="1" dirty="0"/>
              <a:t>unsigned long </a:t>
            </a:r>
            <a:r>
              <a:rPr lang="en-US" b="1" dirty="0" err="1"/>
              <a:t>int</a:t>
            </a:r>
            <a:r>
              <a:rPr lang="en-US" b="1" dirty="0"/>
              <a:t> </a:t>
            </a:r>
            <a:r>
              <a:rPr lang="en-US" dirty="0"/>
              <a:t>is synonymous with </a:t>
            </a:r>
            <a:r>
              <a:rPr lang="en-US" b="1" dirty="0"/>
              <a:t>unsigned long</a:t>
            </a:r>
          </a:p>
        </p:txBody>
      </p:sp>
      <p:sp>
        <p:nvSpPr>
          <p:cNvPr id="4" name="Slide Number Placeholder 3"/>
          <p:cNvSpPr>
            <a:spLocks noGrp="1"/>
          </p:cNvSpPr>
          <p:nvPr>
            <p:ph type="sldNum" sz="quarter" idx="12"/>
          </p:nvPr>
        </p:nvSpPr>
        <p:spPr/>
        <p:txBody>
          <a:bodyPr/>
          <a:lstStyle/>
          <a:p>
            <a:fld id="{46D02F95-4A4F-4C1B-BBB4-43C17A03273B}" type="slidenum">
              <a:rPr lang="en-PK" smtClean="0"/>
              <a:pPr/>
              <a:t>28</a:t>
            </a:fld>
            <a:endParaRPr lang="en-PK" dirty="0"/>
          </a:p>
        </p:txBody>
      </p:sp>
    </p:spTree>
    <p:extLst>
      <p:ext uri="{BB962C8B-B14F-4D97-AF65-F5344CB8AC3E}">
        <p14:creationId xmlns:p14="http://schemas.microsoft.com/office/powerpoint/2010/main" val="932631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Numeric Data Types and Operations </a:t>
            </a:r>
          </a:p>
        </p:txBody>
      </p:sp>
      <p:sp>
        <p:nvSpPr>
          <p:cNvPr id="3" name="Content Placeholder 2"/>
          <p:cNvSpPr>
            <a:spLocks noGrp="1"/>
          </p:cNvSpPr>
          <p:nvPr>
            <p:ph idx="1"/>
          </p:nvPr>
        </p:nvSpPr>
        <p:spPr/>
        <p:txBody>
          <a:bodyPr/>
          <a:lstStyle/>
          <a:p>
            <a:r>
              <a:rPr lang="en-US" dirty="0"/>
              <a:t>C++ uses three types for floating-point numbers: </a:t>
            </a:r>
            <a:r>
              <a:rPr lang="en-US" b="1" dirty="0"/>
              <a:t>float</a:t>
            </a:r>
            <a:r>
              <a:rPr lang="en-US" dirty="0"/>
              <a:t>, </a:t>
            </a:r>
            <a:r>
              <a:rPr lang="en-US" b="1" dirty="0"/>
              <a:t>double</a:t>
            </a:r>
            <a:r>
              <a:rPr lang="en-US" dirty="0"/>
              <a:t>, and </a:t>
            </a:r>
            <a:r>
              <a:rPr lang="en-US" b="1" dirty="0"/>
              <a:t>long double</a:t>
            </a:r>
            <a:r>
              <a:rPr lang="en-US" dirty="0"/>
              <a:t>. The </a:t>
            </a:r>
            <a:r>
              <a:rPr lang="en-US" b="1" dirty="0"/>
              <a:t>double </a:t>
            </a:r>
            <a:r>
              <a:rPr lang="en-US" dirty="0"/>
              <a:t>type is usually twice as big as </a:t>
            </a:r>
            <a:r>
              <a:rPr lang="en-US" b="1" dirty="0"/>
              <a:t>float</a:t>
            </a:r>
            <a:r>
              <a:rPr lang="en-US" dirty="0"/>
              <a:t>. So, the </a:t>
            </a:r>
            <a:r>
              <a:rPr lang="en-US" b="1" dirty="0"/>
              <a:t>double </a:t>
            </a:r>
            <a:r>
              <a:rPr lang="en-US" dirty="0"/>
              <a:t>is known as double precision, while </a:t>
            </a:r>
            <a:r>
              <a:rPr lang="en-US" b="1" dirty="0"/>
              <a:t>float </a:t>
            </a:r>
            <a:r>
              <a:rPr lang="en-US" dirty="0"/>
              <a:t>is single precision. The </a:t>
            </a:r>
            <a:r>
              <a:rPr lang="en-US" b="1" dirty="0"/>
              <a:t>long double </a:t>
            </a:r>
            <a:r>
              <a:rPr lang="en-US" dirty="0"/>
              <a:t>is even bigger than </a:t>
            </a:r>
            <a:r>
              <a:rPr lang="en-US" b="1" dirty="0"/>
              <a:t>double</a:t>
            </a:r>
            <a:r>
              <a:rPr lang="en-US" dirty="0"/>
              <a:t>. For most applications, using the </a:t>
            </a:r>
            <a:r>
              <a:rPr lang="en-US" b="1" dirty="0"/>
              <a:t>double </a:t>
            </a:r>
            <a:r>
              <a:rPr lang="en-US" dirty="0"/>
              <a:t>type is desirable</a:t>
            </a:r>
            <a:r>
              <a:rPr lang="en-US" dirty="0" smtClean="0"/>
              <a:t>.</a:t>
            </a:r>
          </a:p>
          <a:p>
            <a:r>
              <a:rPr lang="en-US" dirty="0"/>
              <a:t>For convenience, C++ defines constants </a:t>
            </a:r>
            <a:r>
              <a:rPr lang="en-US" b="1" dirty="0"/>
              <a:t>INT_MIN</a:t>
            </a:r>
            <a:r>
              <a:rPr lang="en-US" dirty="0"/>
              <a:t>, </a:t>
            </a:r>
            <a:r>
              <a:rPr lang="en-US" b="1" dirty="0"/>
              <a:t>INT_MAX</a:t>
            </a:r>
            <a:r>
              <a:rPr lang="en-US" dirty="0"/>
              <a:t>, </a:t>
            </a:r>
            <a:r>
              <a:rPr lang="en-US" b="1" dirty="0"/>
              <a:t>LONG_MIN</a:t>
            </a:r>
            <a:r>
              <a:rPr lang="en-US" dirty="0"/>
              <a:t>, </a:t>
            </a:r>
            <a:r>
              <a:rPr lang="en-US" b="1" dirty="0"/>
              <a:t>LONG_MAX</a:t>
            </a:r>
            <a:r>
              <a:rPr lang="en-US" dirty="0"/>
              <a:t>, </a:t>
            </a:r>
            <a:r>
              <a:rPr lang="en-US" b="1" dirty="0"/>
              <a:t>FLT_MIN</a:t>
            </a:r>
            <a:r>
              <a:rPr lang="en-US" dirty="0"/>
              <a:t>, </a:t>
            </a:r>
            <a:r>
              <a:rPr lang="en-US" b="1" dirty="0"/>
              <a:t>FLT_MAX</a:t>
            </a:r>
            <a:r>
              <a:rPr lang="en-US" dirty="0"/>
              <a:t>, </a:t>
            </a:r>
            <a:r>
              <a:rPr lang="en-US" b="1" dirty="0"/>
              <a:t>DBL_MIN</a:t>
            </a:r>
            <a:r>
              <a:rPr lang="en-US" dirty="0"/>
              <a:t>, and </a:t>
            </a:r>
            <a:r>
              <a:rPr lang="en-US" b="1" dirty="0"/>
              <a:t>DBL_MAX </a:t>
            </a:r>
            <a:r>
              <a:rPr lang="en-US" dirty="0"/>
              <a:t>in the &lt;limits&gt; header file</a:t>
            </a:r>
          </a:p>
        </p:txBody>
      </p:sp>
      <p:sp>
        <p:nvSpPr>
          <p:cNvPr id="4" name="Slide Number Placeholder 3"/>
          <p:cNvSpPr>
            <a:spLocks noGrp="1"/>
          </p:cNvSpPr>
          <p:nvPr>
            <p:ph type="sldNum" sz="quarter" idx="12"/>
          </p:nvPr>
        </p:nvSpPr>
        <p:spPr/>
        <p:txBody>
          <a:bodyPr/>
          <a:lstStyle/>
          <a:p>
            <a:fld id="{46D02F95-4A4F-4C1B-BBB4-43C17A03273B}" type="slidenum">
              <a:rPr lang="en-PK" smtClean="0"/>
              <a:pPr/>
              <a:t>29</a:t>
            </a:fld>
            <a:endParaRPr lang="en-PK" dirty="0"/>
          </a:p>
        </p:txBody>
      </p:sp>
      <p:pic>
        <p:nvPicPr>
          <p:cNvPr id="8" name="Picture 7"/>
          <p:cNvPicPr>
            <a:picLocks noChangeAspect="1"/>
          </p:cNvPicPr>
          <p:nvPr/>
        </p:nvPicPr>
        <p:blipFill>
          <a:blip r:embed="rId2"/>
          <a:stretch>
            <a:fillRect/>
          </a:stretch>
        </p:blipFill>
        <p:spPr>
          <a:xfrm>
            <a:off x="752203" y="4761003"/>
            <a:ext cx="6019800" cy="314325"/>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086894" y="5470675"/>
            <a:ext cx="3124200" cy="304800"/>
          </a:xfrm>
          <a:prstGeom prst="rect">
            <a:avLst/>
          </a:prstGeom>
        </p:spPr>
      </p:pic>
    </p:spTree>
    <p:extLst>
      <p:ext uri="{BB962C8B-B14F-4D97-AF65-F5344CB8AC3E}">
        <p14:creationId xmlns:p14="http://schemas.microsoft.com/office/powerpoint/2010/main" val="2491339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a:t>
            </a:r>
            <a:r>
              <a:rPr lang="en-US" dirty="0"/>
              <a:t> Simple Program</a:t>
            </a:r>
          </a:p>
        </p:txBody>
      </p:sp>
      <p:sp>
        <p:nvSpPr>
          <p:cNvPr id="3" name="Content Placeholder 2"/>
          <p:cNvSpPr>
            <a:spLocks noGrp="1"/>
          </p:cNvSpPr>
          <p:nvPr>
            <p:ph idx="1"/>
          </p:nvPr>
        </p:nvSpPr>
        <p:spPr/>
        <p:txBody>
          <a:bodyPr/>
          <a:lstStyle/>
          <a:p>
            <a:r>
              <a:rPr lang="en-US" dirty="0" smtClean="0"/>
              <a:t>Involves designing strategy/ algorithms and translating them into programming instructions, or code</a:t>
            </a:r>
          </a:p>
          <a:p>
            <a:r>
              <a:rPr lang="en-US" dirty="0" smtClean="0"/>
              <a:t>Algorithm: </a:t>
            </a:r>
            <a:r>
              <a:rPr lang="en-US" dirty="0"/>
              <a:t>describes how a problem is solved by </a:t>
            </a:r>
            <a:r>
              <a:rPr lang="en-US" dirty="0" smtClean="0"/>
              <a:t>listing the </a:t>
            </a:r>
            <a:r>
              <a:rPr lang="en-US" dirty="0"/>
              <a:t>actions that must be </a:t>
            </a:r>
            <a:r>
              <a:rPr lang="en-US" dirty="0" smtClean="0"/>
              <a:t>taken </a:t>
            </a:r>
            <a:r>
              <a:rPr lang="en-US" dirty="0"/>
              <a:t>and the order of their </a:t>
            </a:r>
            <a:r>
              <a:rPr lang="en-US" dirty="0" smtClean="0"/>
              <a:t>execution</a:t>
            </a:r>
          </a:p>
          <a:p>
            <a:r>
              <a:rPr lang="en-US" b="1" dirty="0" err="1" smtClean="0"/>
              <a:t>Problem</a:t>
            </a:r>
            <a:r>
              <a:rPr lang="en-US" dirty="0" err="1" smtClean="0"/>
              <a:t>:Write</a:t>
            </a:r>
            <a:r>
              <a:rPr lang="en-US" dirty="0" smtClean="0"/>
              <a:t> a simple program to compute area </a:t>
            </a:r>
            <a:r>
              <a:rPr lang="en-US" dirty="0"/>
              <a:t>of a </a:t>
            </a:r>
            <a:r>
              <a:rPr lang="en-US" dirty="0" smtClean="0"/>
              <a:t>circle</a:t>
            </a: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3</a:t>
            </a:fld>
            <a:endParaRPr lang="en-PK" dirty="0"/>
          </a:p>
        </p:txBody>
      </p:sp>
      <p:pic>
        <p:nvPicPr>
          <p:cNvPr id="7" name="Picture 6"/>
          <p:cNvPicPr>
            <a:picLocks noChangeAspect="1"/>
          </p:cNvPicPr>
          <p:nvPr/>
        </p:nvPicPr>
        <p:blipFill>
          <a:blip r:embed="rId2"/>
          <a:stretch>
            <a:fillRect/>
          </a:stretch>
        </p:blipFill>
        <p:spPr>
          <a:xfrm>
            <a:off x="919162" y="3426603"/>
            <a:ext cx="7305675" cy="2066925"/>
          </a:xfrm>
          <a:prstGeom prst="rect">
            <a:avLst/>
          </a:prstGeom>
        </p:spPr>
      </p:pic>
    </p:spTree>
    <p:extLst>
      <p:ext uri="{BB962C8B-B14F-4D97-AF65-F5344CB8AC3E}">
        <p14:creationId xmlns:p14="http://schemas.microsoft.com/office/powerpoint/2010/main" val="36414139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Numeric Data Types and Operations </a:t>
            </a:r>
          </a:p>
        </p:txBody>
      </p:sp>
      <p:sp>
        <p:nvSpPr>
          <p:cNvPr id="3" name="Content Placeholder 2"/>
          <p:cNvSpPr>
            <a:spLocks noGrp="1"/>
          </p:cNvSpPr>
          <p:nvPr>
            <p:ph idx="1"/>
          </p:nvPr>
        </p:nvSpPr>
        <p:spPr/>
        <p:txBody>
          <a:bodyPr/>
          <a:lstStyle/>
          <a:p>
            <a:r>
              <a:rPr lang="en-US" dirty="0"/>
              <a:t>The size of the data types may vary depending on the compiler and computer you are </a:t>
            </a:r>
            <a:r>
              <a:rPr lang="en-US" dirty="0" smtClean="0"/>
              <a:t>using. Typically</a:t>
            </a:r>
            <a:r>
              <a:rPr lang="en-US" dirty="0"/>
              <a:t>, </a:t>
            </a:r>
            <a:r>
              <a:rPr lang="en-US" b="1" dirty="0" err="1"/>
              <a:t>int</a:t>
            </a:r>
            <a:r>
              <a:rPr lang="en-US" b="1" dirty="0"/>
              <a:t> </a:t>
            </a:r>
            <a:r>
              <a:rPr lang="en-US" dirty="0"/>
              <a:t>and </a:t>
            </a:r>
            <a:r>
              <a:rPr lang="en-US" b="1" dirty="0"/>
              <a:t>long </a:t>
            </a:r>
            <a:r>
              <a:rPr lang="en-US" dirty="0"/>
              <a:t>have the same size. On some systems, </a:t>
            </a:r>
            <a:r>
              <a:rPr lang="en-US" b="1" dirty="0"/>
              <a:t>long </a:t>
            </a:r>
            <a:r>
              <a:rPr lang="en-US" dirty="0"/>
              <a:t>requires 8 </a:t>
            </a:r>
            <a:r>
              <a:rPr lang="en-US" dirty="0" smtClean="0"/>
              <a:t>bytes. You </a:t>
            </a:r>
            <a:r>
              <a:rPr lang="en-US" dirty="0"/>
              <a:t>can use the </a:t>
            </a:r>
            <a:r>
              <a:rPr lang="en-US" b="1" dirty="0" err="1"/>
              <a:t>sizeof</a:t>
            </a:r>
            <a:r>
              <a:rPr lang="en-US" b="1" dirty="0"/>
              <a:t> </a:t>
            </a:r>
            <a:r>
              <a:rPr lang="en-US" dirty="0"/>
              <a:t>function to find the size of a type or </a:t>
            </a:r>
            <a:r>
              <a:rPr lang="en-US" dirty="0" smtClean="0"/>
              <a:t>a variable </a:t>
            </a:r>
            <a:r>
              <a:rPr lang="en-US" dirty="0"/>
              <a:t>on your machine. </a:t>
            </a:r>
          </a:p>
        </p:txBody>
      </p:sp>
      <p:sp>
        <p:nvSpPr>
          <p:cNvPr id="4" name="Slide Number Placeholder 3"/>
          <p:cNvSpPr>
            <a:spLocks noGrp="1"/>
          </p:cNvSpPr>
          <p:nvPr>
            <p:ph type="sldNum" sz="quarter" idx="12"/>
          </p:nvPr>
        </p:nvSpPr>
        <p:spPr/>
        <p:txBody>
          <a:bodyPr/>
          <a:lstStyle/>
          <a:p>
            <a:fld id="{46D02F95-4A4F-4C1B-BBB4-43C17A03273B}" type="slidenum">
              <a:rPr lang="en-PK" smtClean="0"/>
              <a:pPr/>
              <a:t>30</a:t>
            </a:fld>
            <a:endParaRPr lang="en-PK" dirty="0"/>
          </a:p>
        </p:txBody>
      </p:sp>
      <p:pic>
        <p:nvPicPr>
          <p:cNvPr id="5" name="Picture 4"/>
          <p:cNvPicPr>
            <a:picLocks noChangeAspect="1"/>
          </p:cNvPicPr>
          <p:nvPr/>
        </p:nvPicPr>
        <p:blipFill>
          <a:blip r:embed="rId2"/>
          <a:stretch>
            <a:fillRect/>
          </a:stretch>
        </p:blipFill>
        <p:spPr>
          <a:xfrm>
            <a:off x="329085" y="3660470"/>
            <a:ext cx="8485830" cy="28800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5147790" y="4720489"/>
            <a:ext cx="3667125" cy="361950"/>
          </a:xfrm>
          <a:prstGeom prst="rect">
            <a:avLst/>
          </a:prstGeom>
        </p:spPr>
      </p:pic>
    </p:spTree>
    <p:extLst>
      <p:ext uri="{BB962C8B-B14F-4D97-AF65-F5344CB8AC3E}">
        <p14:creationId xmlns:p14="http://schemas.microsoft.com/office/powerpoint/2010/main" val="36677107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Numeric Data Types and Operations </a:t>
            </a:r>
          </a:p>
        </p:txBody>
      </p:sp>
      <p:sp>
        <p:nvSpPr>
          <p:cNvPr id="3" name="Content Placeholder 2"/>
          <p:cNvSpPr>
            <a:spLocks noGrp="1"/>
          </p:cNvSpPr>
          <p:nvPr>
            <p:ph idx="1"/>
          </p:nvPr>
        </p:nvSpPr>
        <p:spPr/>
        <p:txBody>
          <a:bodyPr/>
          <a:lstStyle/>
          <a:p>
            <a:r>
              <a:rPr lang="en-US" dirty="0"/>
              <a:t>Numeric Literals </a:t>
            </a:r>
            <a:endParaRPr lang="en-US" dirty="0" smtClean="0"/>
          </a:p>
          <a:p>
            <a:pPr lvl="1"/>
            <a:r>
              <a:rPr lang="en-US" dirty="0"/>
              <a:t>A </a:t>
            </a:r>
            <a:r>
              <a:rPr lang="en-US" i="1" dirty="0"/>
              <a:t>literal </a:t>
            </a:r>
            <a:r>
              <a:rPr lang="en-US" dirty="0"/>
              <a:t>is a constant value that appears directly in a program. </a:t>
            </a:r>
            <a:r>
              <a:rPr lang="en-US" dirty="0" smtClean="0"/>
              <a:t>In the </a:t>
            </a:r>
            <a:r>
              <a:rPr lang="en-US" dirty="0"/>
              <a:t>following statements, </a:t>
            </a:r>
            <a:r>
              <a:rPr lang="en-US" dirty="0" smtClean="0"/>
              <a:t>for example</a:t>
            </a:r>
            <a:r>
              <a:rPr lang="en-US" dirty="0"/>
              <a:t>, </a:t>
            </a:r>
            <a:r>
              <a:rPr lang="en-US" b="1" dirty="0"/>
              <a:t>34 </a:t>
            </a:r>
            <a:r>
              <a:rPr lang="en-US" dirty="0"/>
              <a:t>and </a:t>
            </a:r>
            <a:r>
              <a:rPr lang="en-US" b="1" dirty="0"/>
              <a:t>0.305 </a:t>
            </a:r>
            <a:r>
              <a:rPr lang="en-US" dirty="0"/>
              <a:t>are literals </a:t>
            </a:r>
            <a:endParaRPr lang="en-US" dirty="0" smtClean="0"/>
          </a:p>
          <a:p>
            <a:endParaRPr lang="en-US" dirty="0"/>
          </a:p>
          <a:p>
            <a:endParaRPr lang="en-US" dirty="0" smtClean="0"/>
          </a:p>
          <a:p>
            <a:r>
              <a:rPr lang="en-US" dirty="0" smtClean="0"/>
              <a:t>By </a:t>
            </a:r>
            <a:r>
              <a:rPr lang="en-US" dirty="0"/>
              <a:t>default, an integer literal is a decimal integer number. To denote an octal integer </a:t>
            </a:r>
            <a:r>
              <a:rPr lang="en-US" dirty="0" smtClean="0"/>
              <a:t>literal, use </a:t>
            </a:r>
            <a:r>
              <a:rPr lang="en-US" dirty="0"/>
              <a:t>a leading </a:t>
            </a:r>
            <a:r>
              <a:rPr lang="en-US" i="1" dirty="0"/>
              <a:t>0 </a:t>
            </a:r>
            <a:r>
              <a:rPr lang="en-US" dirty="0"/>
              <a:t>(zero), and to denote a hexadecimal integer literal, use a leading </a:t>
            </a:r>
            <a:r>
              <a:rPr lang="en-US" i="1" dirty="0"/>
              <a:t>0x </a:t>
            </a:r>
            <a:r>
              <a:rPr lang="en-US" dirty="0"/>
              <a:t>or </a:t>
            </a:r>
            <a:r>
              <a:rPr lang="en-US" i="1" dirty="0" smtClean="0"/>
              <a:t>0X </a:t>
            </a:r>
            <a:r>
              <a:rPr lang="en-US" dirty="0" smtClean="0"/>
              <a:t>(zero </a:t>
            </a:r>
            <a:r>
              <a:rPr lang="en-US" dirty="0"/>
              <a:t>x). For example, the following code displays </a:t>
            </a:r>
            <a:r>
              <a:rPr lang="en-US" dirty="0" smtClean="0"/>
              <a:t>the decimal </a:t>
            </a:r>
            <a:r>
              <a:rPr lang="en-US" dirty="0"/>
              <a:t>value </a:t>
            </a:r>
            <a:r>
              <a:rPr lang="en-US" b="1" dirty="0"/>
              <a:t>65535 </a:t>
            </a:r>
            <a:r>
              <a:rPr lang="en-US" dirty="0"/>
              <a:t>for </a:t>
            </a:r>
            <a:r>
              <a:rPr lang="en-US" dirty="0" smtClean="0"/>
              <a:t>hexadecimal number </a:t>
            </a:r>
            <a:r>
              <a:rPr lang="en-US" dirty="0"/>
              <a:t>FFFF and decimal value 8 for octal number 10</a:t>
            </a:r>
            <a:r>
              <a:rPr lang="en-US" dirty="0" smtClean="0"/>
              <a:t>.</a:t>
            </a:r>
          </a:p>
          <a:p>
            <a:pPr marL="0" indent="0" algn="l">
              <a:buNone/>
            </a:pPr>
            <a:r>
              <a:rPr lang="en-US" dirty="0"/>
              <a:t/>
            </a:r>
            <a:br>
              <a:rPr lang="en-US" dirty="0"/>
            </a:br>
            <a:endParaRPr lang="en-US" dirty="0" smtClean="0"/>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31</a:t>
            </a:fld>
            <a:endParaRPr lang="en-PK" dirty="0"/>
          </a:p>
        </p:txBody>
      </p:sp>
      <p:pic>
        <p:nvPicPr>
          <p:cNvPr id="5" name="Picture 4"/>
          <p:cNvPicPr>
            <a:picLocks noChangeAspect="1"/>
          </p:cNvPicPr>
          <p:nvPr/>
        </p:nvPicPr>
        <p:blipFill>
          <a:blip r:embed="rId2"/>
          <a:stretch>
            <a:fillRect/>
          </a:stretch>
        </p:blipFill>
        <p:spPr>
          <a:xfrm>
            <a:off x="2725914" y="2266541"/>
            <a:ext cx="4162425" cy="809625"/>
          </a:xfrm>
          <a:prstGeom prst="rect">
            <a:avLst/>
          </a:prstGeom>
        </p:spPr>
      </p:pic>
      <p:pic>
        <p:nvPicPr>
          <p:cNvPr id="6" name="Picture 5"/>
          <p:cNvPicPr>
            <a:picLocks noChangeAspect="1"/>
          </p:cNvPicPr>
          <p:nvPr/>
        </p:nvPicPr>
        <p:blipFill>
          <a:blip r:embed="rId3"/>
          <a:stretch>
            <a:fillRect/>
          </a:stretch>
        </p:blipFill>
        <p:spPr>
          <a:xfrm>
            <a:off x="2405062" y="5227456"/>
            <a:ext cx="4333875" cy="504825"/>
          </a:xfrm>
          <a:prstGeom prst="rect">
            <a:avLst/>
          </a:prstGeom>
        </p:spPr>
      </p:pic>
    </p:spTree>
    <p:extLst>
      <p:ext uri="{BB962C8B-B14F-4D97-AF65-F5344CB8AC3E}">
        <p14:creationId xmlns:p14="http://schemas.microsoft.com/office/powerpoint/2010/main" val="30437481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Numeric Data Types and Operations </a:t>
            </a:r>
          </a:p>
        </p:txBody>
      </p:sp>
      <p:sp>
        <p:nvSpPr>
          <p:cNvPr id="3" name="Content Placeholder 2"/>
          <p:cNvSpPr>
            <a:spLocks noGrp="1"/>
          </p:cNvSpPr>
          <p:nvPr>
            <p:ph idx="1"/>
          </p:nvPr>
        </p:nvSpPr>
        <p:spPr/>
        <p:txBody>
          <a:bodyPr>
            <a:normAutofit/>
          </a:bodyPr>
          <a:lstStyle/>
          <a:p>
            <a:r>
              <a:rPr lang="en-US" dirty="0" smtClean="0">
                <a:solidFill>
                  <a:srgbClr val="242021"/>
                </a:solidFill>
              </a:rPr>
              <a:t>Floating-point literals can be written in scientific notation in the form of a * 10</a:t>
            </a:r>
            <a:r>
              <a:rPr lang="en-US" baseline="30000" dirty="0" smtClean="0">
                <a:solidFill>
                  <a:srgbClr val="242021"/>
                </a:solidFill>
              </a:rPr>
              <a:t>b</a:t>
            </a:r>
            <a:r>
              <a:rPr lang="en-US" dirty="0" smtClean="0">
                <a:solidFill>
                  <a:srgbClr val="242021"/>
                </a:solidFill>
              </a:rPr>
              <a:t>. For example, the scientific notation for 123.456 is 1.23456 * 10</a:t>
            </a:r>
            <a:r>
              <a:rPr lang="en-US" baseline="30000" dirty="0" smtClean="0">
                <a:solidFill>
                  <a:srgbClr val="242021"/>
                </a:solidFill>
              </a:rPr>
              <a:t>2 </a:t>
            </a:r>
            <a:r>
              <a:rPr lang="en-US" dirty="0" smtClean="0">
                <a:solidFill>
                  <a:srgbClr val="242021"/>
                </a:solidFill>
              </a:rPr>
              <a:t>and for 0.0123456 it’s 1.23456 * 10</a:t>
            </a:r>
            <a:r>
              <a:rPr lang="en-US" baseline="30000" dirty="0" smtClean="0">
                <a:solidFill>
                  <a:srgbClr val="242021"/>
                </a:solidFill>
              </a:rPr>
              <a:t>-2</a:t>
            </a:r>
            <a:r>
              <a:rPr lang="en-US" dirty="0" smtClean="0">
                <a:solidFill>
                  <a:srgbClr val="242021"/>
                </a:solidFill>
              </a:rPr>
              <a:t>. A special syntax is used to write scientific notation numbers. For example, 1.23456 * 10</a:t>
            </a:r>
            <a:r>
              <a:rPr lang="en-US" baseline="30000" dirty="0" smtClean="0">
                <a:solidFill>
                  <a:srgbClr val="242021"/>
                </a:solidFill>
              </a:rPr>
              <a:t>2</a:t>
            </a:r>
            <a:r>
              <a:rPr lang="en-US" dirty="0" smtClean="0">
                <a:solidFill>
                  <a:srgbClr val="242021"/>
                </a:solidFill>
              </a:rPr>
              <a:t> is written as </a:t>
            </a:r>
            <a:r>
              <a:rPr lang="en-US" sz="2000" b="1" dirty="0" smtClean="0">
                <a:solidFill>
                  <a:srgbClr val="00ADEE"/>
                </a:solidFill>
              </a:rPr>
              <a:t>1.23456E2 </a:t>
            </a:r>
            <a:r>
              <a:rPr lang="en-US" dirty="0" smtClean="0">
                <a:solidFill>
                  <a:srgbClr val="242021"/>
                </a:solidFill>
              </a:rPr>
              <a:t>or </a:t>
            </a:r>
            <a:r>
              <a:rPr lang="en-US" sz="2000" b="1" dirty="0" smtClean="0">
                <a:solidFill>
                  <a:srgbClr val="00ADEE"/>
                </a:solidFill>
              </a:rPr>
              <a:t>1.23456E+2 </a:t>
            </a:r>
            <a:r>
              <a:rPr lang="en-US" dirty="0" smtClean="0">
                <a:solidFill>
                  <a:srgbClr val="242021"/>
                </a:solidFill>
              </a:rPr>
              <a:t>and 1.23456 * 10</a:t>
            </a:r>
            <a:r>
              <a:rPr lang="en-US" baseline="30000" dirty="0" smtClean="0">
                <a:solidFill>
                  <a:srgbClr val="242021"/>
                </a:solidFill>
              </a:rPr>
              <a:t>-2 </a:t>
            </a:r>
            <a:r>
              <a:rPr lang="en-US" dirty="0" smtClean="0">
                <a:solidFill>
                  <a:srgbClr val="242021"/>
                </a:solidFill>
              </a:rPr>
              <a:t>as </a:t>
            </a:r>
            <a:r>
              <a:rPr lang="en-US" sz="2000" b="1" dirty="0" smtClean="0">
                <a:solidFill>
                  <a:srgbClr val="00ADEE"/>
                </a:solidFill>
              </a:rPr>
              <a:t>1.23456E-2</a:t>
            </a:r>
            <a:r>
              <a:rPr lang="en-US" dirty="0" smtClean="0">
                <a:solidFill>
                  <a:srgbClr val="242021"/>
                </a:solidFill>
              </a:rPr>
              <a:t>. </a:t>
            </a:r>
            <a:r>
              <a:rPr lang="en-US" sz="2000" b="1" dirty="0" smtClean="0">
                <a:solidFill>
                  <a:srgbClr val="00ADEE"/>
                </a:solidFill>
              </a:rPr>
              <a:t>E </a:t>
            </a:r>
            <a:r>
              <a:rPr lang="en-US" dirty="0" smtClean="0">
                <a:solidFill>
                  <a:srgbClr val="242021"/>
                </a:solidFill>
              </a:rPr>
              <a:t>(or </a:t>
            </a:r>
            <a:r>
              <a:rPr lang="en-US" sz="2000" b="1" dirty="0" smtClean="0">
                <a:solidFill>
                  <a:srgbClr val="00ADEE"/>
                </a:solidFill>
              </a:rPr>
              <a:t>e</a:t>
            </a:r>
            <a:r>
              <a:rPr lang="en-US" dirty="0" smtClean="0">
                <a:solidFill>
                  <a:srgbClr val="242021"/>
                </a:solidFill>
              </a:rPr>
              <a:t>) represents an exponent and can be in either lowercase or uppercase.</a:t>
            </a:r>
            <a:r>
              <a:rPr lang="en-US" dirty="0" smtClean="0"/>
              <a:t> </a:t>
            </a:r>
          </a:p>
          <a:p>
            <a:r>
              <a:rPr lang="en-US" dirty="0"/>
              <a:t>The </a:t>
            </a:r>
            <a:r>
              <a:rPr lang="en-US" b="1" dirty="0"/>
              <a:t>float </a:t>
            </a:r>
            <a:r>
              <a:rPr lang="en-US" dirty="0"/>
              <a:t>and </a:t>
            </a:r>
            <a:r>
              <a:rPr lang="en-US" b="1" dirty="0"/>
              <a:t>double </a:t>
            </a:r>
            <a:r>
              <a:rPr lang="en-US" dirty="0"/>
              <a:t>types are used to represent numbers with a decimal </a:t>
            </a:r>
            <a:r>
              <a:rPr lang="en-US" dirty="0" smtClean="0"/>
              <a:t>point. Why </a:t>
            </a:r>
            <a:r>
              <a:rPr lang="en-US" dirty="0"/>
              <a:t>are they called </a:t>
            </a:r>
            <a:r>
              <a:rPr lang="en-US" i="1" dirty="0"/>
              <a:t>floating-point numbers? </a:t>
            </a:r>
            <a:r>
              <a:rPr lang="en-US" dirty="0"/>
              <a:t>These numbers are stored in </a:t>
            </a:r>
            <a:r>
              <a:rPr lang="en-US" dirty="0" smtClean="0"/>
              <a:t>scientific notation </a:t>
            </a:r>
            <a:r>
              <a:rPr lang="en-US" dirty="0"/>
              <a:t>internally. When a number such as </a:t>
            </a:r>
            <a:r>
              <a:rPr lang="en-US" b="1" dirty="0"/>
              <a:t>50.534 </a:t>
            </a:r>
            <a:r>
              <a:rPr lang="en-US" dirty="0" smtClean="0"/>
              <a:t>is converted </a:t>
            </a:r>
            <a:r>
              <a:rPr lang="en-US" dirty="0"/>
              <a:t>into scientific notation, such as </a:t>
            </a:r>
            <a:r>
              <a:rPr lang="en-US" b="1" dirty="0"/>
              <a:t>5.0534E+1</a:t>
            </a:r>
            <a:r>
              <a:rPr lang="en-US" dirty="0"/>
              <a:t>, </a:t>
            </a:r>
            <a:r>
              <a:rPr lang="en-US" dirty="0" smtClean="0"/>
              <a:t>its decimal </a:t>
            </a:r>
            <a:r>
              <a:rPr lang="en-US" dirty="0"/>
              <a:t>point is moved (i.e., floated) to a new position. </a:t>
            </a:r>
            <a:endParaRPr lang="en-US" dirty="0" smtClean="0"/>
          </a:p>
        </p:txBody>
      </p:sp>
      <p:sp>
        <p:nvSpPr>
          <p:cNvPr id="4" name="Slide Number Placeholder 3"/>
          <p:cNvSpPr>
            <a:spLocks noGrp="1"/>
          </p:cNvSpPr>
          <p:nvPr>
            <p:ph type="sldNum" sz="quarter" idx="12"/>
          </p:nvPr>
        </p:nvSpPr>
        <p:spPr/>
        <p:txBody>
          <a:bodyPr/>
          <a:lstStyle/>
          <a:p>
            <a:fld id="{46D02F95-4A4F-4C1B-BBB4-43C17A03273B}" type="slidenum">
              <a:rPr lang="en-PK" smtClean="0"/>
              <a:pPr/>
              <a:t>32</a:t>
            </a:fld>
            <a:endParaRPr lang="en-PK" dirty="0"/>
          </a:p>
        </p:txBody>
      </p:sp>
    </p:spTree>
    <p:extLst>
      <p:ext uri="{BB962C8B-B14F-4D97-AF65-F5344CB8AC3E}">
        <p14:creationId xmlns:p14="http://schemas.microsoft.com/office/powerpoint/2010/main" val="140694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Numeric Data Types and Operations </a:t>
            </a:r>
          </a:p>
        </p:txBody>
      </p:sp>
      <p:sp>
        <p:nvSpPr>
          <p:cNvPr id="3" name="Content Placeholder 2"/>
          <p:cNvSpPr>
            <a:spLocks noGrp="1"/>
          </p:cNvSpPr>
          <p:nvPr>
            <p:ph idx="1"/>
          </p:nvPr>
        </p:nvSpPr>
        <p:spPr/>
        <p:txBody>
          <a:bodyPr/>
          <a:lstStyle/>
          <a:p>
            <a:pPr algn="l"/>
            <a:r>
              <a:rPr lang="en-US" dirty="0"/>
              <a:t>Numeric </a:t>
            </a:r>
            <a:r>
              <a:rPr lang="en-US" dirty="0" smtClean="0"/>
              <a:t>Operators</a:t>
            </a:r>
          </a:p>
          <a:p>
            <a:pPr lvl="1"/>
            <a:r>
              <a:rPr lang="en-US" dirty="0"/>
              <a:t>The </a:t>
            </a:r>
            <a:r>
              <a:rPr lang="en-US" i="1" dirty="0"/>
              <a:t>operators </a:t>
            </a:r>
            <a:r>
              <a:rPr lang="en-US" dirty="0"/>
              <a:t>for numeric data types include the </a:t>
            </a:r>
            <a:r>
              <a:rPr lang="en-US" dirty="0" smtClean="0"/>
              <a:t>standard arithmetic </a:t>
            </a:r>
            <a:r>
              <a:rPr lang="en-US" dirty="0"/>
              <a:t>operators: addition </a:t>
            </a:r>
            <a:r>
              <a:rPr lang="en-US" dirty="0" smtClean="0"/>
              <a:t>(</a:t>
            </a:r>
            <a:r>
              <a:rPr lang="en-US" b="1" dirty="0" smtClean="0"/>
              <a:t>+</a:t>
            </a:r>
            <a:r>
              <a:rPr lang="en-US" dirty="0" smtClean="0"/>
              <a:t>), subtraction </a:t>
            </a:r>
            <a:r>
              <a:rPr lang="en-US" dirty="0"/>
              <a:t>(</a:t>
            </a:r>
            <a:r>
              <a:rPr lang="en-US" b="1" dirty="0"/>
              <a:t>–</a:t>
            </a:r>
            <a:r>
              <a:rPr lang="en-US" dirty="0"/>
              <a:t>), multiplication (</a:t>
            </a:r>
            <a:r>
              <a:rPr lang="en-US" b="1" dirty="0"/>
              <a:t>*</a:t>
            </a:r>
            <a:r>
              <a:rPr lang="en-US" dirty="0"/>
              <a:t>), division (</a:t>
            </a:r>
            <a:r>
              <a:rPr lang="en-US" b="1" dirty="0"/>
              <a:t>/</a:t>
            </a:r>
            <a:r>
              <a:rPr lang="en-US" dirty="0"/>
              <a:t>), and remainder (</a:t>
            </a:r>
            <a:r>
              <a:rPr lang="en-US" b="1" dirty="0"/>
              <a:t>%</a:t>
            </a:r>
            <a:r>
              <a:rPr lang="en-US" dirty="0"/>
              <a:t>) </a:t>
            </a:r>
            <a:r>
              <a:rPr lang="en-US" dirty="0" smtClean="0"/>
              <a:t> </a:t>
            </a:r>
          </a:p>
          <a:p>
            <a:pPr lvl="1"/>
            <a:r>
              <a:rPr lang="en-US" dirty="0" smtClean="0"/>
              <a:t>The </a:t>
            </a:r>
            <a:r>
              <a:rPr lang="en-US" i="1" dirty="0" smtClean="0"/>
              <a:t>operands </a:t>
            </a:r>
            <a:r>
              <a:rPr lang="en-US" dirty="0"/>
              <a:t>are the values operated by an operator </a:t>
            </a:r>
            <a:endParaRPr lang="en-US" dirty="0" smtClean="0"/>
          </a:p>
          <a:p>
            <a:endParaRPr lang="en-US" dirty="0" smtClean="0"/>
          </a:p>
          <a:p>
            <a:pPr lvl="1" algn="l"/>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33</a:t>
            </a:fld>
            <a:endParaRPr lang="en-PK" dirty="0"/>
          </a:p>
        </p:txBody>
      </p:sp>
      <p:pic>
        <p:nvPicPr>
          <p:cNvPr id="5" name="Picture 4"/>
          <p:cNvPicPr>
            <a:picLocks noChangeAspect="1"/>
          </p:cNvPicPr>
          <p:nvPr/>
        </p:nvPicPr>
        <p:blipFill>
          <a:blip r:embed="rId2"/>
          <a:stretch>
            <a:fillRect/>
          </a:stretch>
        </p:blipFill>
        <p:spPr>
          <a:xfrm>
            <a:off x="1663065" y="3031263"/>
            <a:ext cx="6000750" cy="2676525"/>
          </a:xfrm>
          <a:prstGeom prst="rect">
            <a:avLst/>
          </a:prstGeom>
        </p:spPr>
      </p:pic>
    </p:spTree>
    <p:extLst>
      <p:ext uri="{BB962C8B-B14F-4D97-AF65-F5344CB8AC3E}">
        <p14:creationId xmlns:p14="http://schemas.microsoft.com/office/powerpoint/2010/main" val="2794652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Numeric Data Types and Operations </a:t>
            </a:r>
          </a:p>
        </p:txBody>
      </p:sp>
      <p:sp>
        <p:nvSpPr>
          <p:cNvPr id="3" name="Content Placeholder 2"/>
          <p:cNvSpPr>
            <a:spLocks noGrp="1"/>
          </p:cNvSpPr>
          <p:nvPr>
            <p:ph idx="1"/>
          </p:nvPr>
        </p:nvSpPr>
        <p:spPr/>
        <p:txBody>
          <a:bodyPr/>
          <a:lstStyle/>
          <a:p>
            <a:r>
              <a:rPr lang="en-US" dirty="0"/>
              <a:t>When both operands of a division are integers, the result of the division is the quotient </a:t>
            </a:r>
            <a:r>
              <a:rPr lang="en-US" dirty="0" smtClean="0"/>
              <a:t>and the </a:t>
            </a:r>
            <a:r>
              <a:rPr lang="en-US" dirty="0"/>
              <a:t>fractional part is truncated. For example, </a:t>
            </a:r>
            <a:r>
              <a:rPr lang="en-US" b="1" dirty="0"/>
              <a:t>5 / 2 </a:t>
            </a:r>
            <a:r>
              <a:rPr lang="en-US" dirty="0"/>
              <a:t>yields </a:t>
            </a:r>
            <a:r>
              <a:rPr lang="en-US" b="1" dirty="0"/>
              <a:t>2</a:t>
            </a:r>
            <a:r>
              <a:rPr lang="en-US" dirty="0"/>
              <a:t>, not </a:t>
            </a:r>
            <a:r>
              <a:rPr lang="en-US" b="1" dirty="0"/>
              <a:t>2.5</a:t>
            </a:r>
            <a:r>
              <a:rPr lang="en-US" dirty="0"/>
              <a:t>, and </a:t>
            </a:r>
            <a:r>
              <a:rPr lang="en-US" b="1" dirty="0"/>
              <a:t>–5 / 2 </a:t>
            </a:r>
            <a:r>
              <a:rPr lang="en-US" dirty="0"/>
              <a:t>yields </a:t>
            </a:r>
            <a:r>
              <a:rPr lang="en-US" b="1" dirty="0"/>
              <a:t>-</a:t>
            </a:r>
            <a:r>
              <a:rPr lang="en-US" b="1" dirty="0" smtClean="0"/>
              <a:t>2</a:t>
            </a:r>
            <a:r>
              <a:rPr lang="en-US" dirty="0" smtClean="0"/>
              <a:t>, not </a:t>
            </a:r>
            <a:r>
              <a:rPr lang="en-US" b="1" dirty="0"/>
              <a:t>–2.5</a:t>
            </a:r>
            <a:r>
              <a:rPr lang="en-US" dirty="0"/>
              <a:t>. To perform regular mathematical division, one </a:t>
            </a:r>
            <a:r>
              <a:rPr lang="en-US" dirty="0" smtClean="0"/>
              <a:t>of the </a:t>
            </a:r>
            <a:r>
              <a:rPr lang="en-US" dirty="0"/>
              <a:t>operands must be a </a:t>
            </a:r>
            <a:r>
              <a:rPr lang="en-US" dirty="0" smtClean="0"/>
              <a:t>floating point </a:t>
            </a:r>
            <a:r>
              <a:rPr lang="en-US" dirty="0"/>
              <a:t>number. For </a:t>
            </a:r>
            <a:r>
              <a:rPr lang="en-US" dirty="0" smtClean="0"/>
              <a:t>example, </a:t>
            </a:r>
            <a:r>
              <a:rPr lang="en-US" b="1" dirty="0" smtClean="0"/>
              <a:t>5.0 </a:t>
            </a:r>
            <a:r>
              <a:rPr lang="en-US" b="1" dirty="0"/>
              <a:t>/ 2 </a:t>
            </a:r>
            <a:r>
              <a:rPr lang="en-US" dirty="0"/>
              <a:t>yields </a:t>
            </a:r>
            <a:r>
              <a:rPr lang="en-US" b="1" dirty="0"/>
              <a:t>2.5</a:t>
            </a:r>
            <a:r>
              <a:rPr lang="en-US" dirty="0"/>
              <a:t> </a:t>
            </a:r>
            <a:endParaRPr lang="en-US" dirty="0" smtClean="0"/>
          </a:p>
          <a:p>
            <a:r>
              <a:rPr lang="en-US" dirty="0"/>
              <a:t>The </a:t>
            </a:r>
            <a:r>
              <a:rPr lang="en-US" b="1" dirty="0"/>
              <a:t>% </a:t>
            </a:r>
            <a:r>
              <a:rPr lang="en-US" dirty="0"/>
              <a:t>operator, known as </a:t>
            </a:r>
            <a:r>
              <a:rPr lang="en-US" i="1" dirty="0"/>
              <a:t>modulo </a:t>
            </a:r>
            <a:r>
              <a:rPr lang="en-US" dirty="0"/>
              <a:t>or </a:t>
            </a:r>
            <a:r>
              <a:rPr lang="en-US" i="1" dirty="0"/>
              <a:t>remainder </a:t>
            </a:r>
            <a:r>
              <a:rPr lang="en-US" dirty="0"/>
              <a:t>operator, works only with integer </a:t>
            </a:r>
            <a:r>
              <a:rPr lang="en-US" dirty="0" smtClean="0"/>
              <a:t>operands and </a:t>
            </a:r>
            <a:r>
              <a:rPr lang="en-US" dirty="0"/>
              <a:t>yields the remainder after division</a:t>
            </a:r>
            <a:r>
              <a:rPr lang="en-US" dirty="0" smtClean="0"/>
              <a:t>.</a:t>
            </a:r>
          </a:p>
          <a:p>
            <a:pPr marL="0" indent="0" algn="l">
              <a:buNone/>
            </a:pP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34</a:t>
            </a:fld>
            <a:endParaRPr lang="en-PK" dirty="0"/>
          </a:p>
        </p:txBody>
      </p:sp>
      <p:pic>
        <p:nvPicPr>
          <p:cNvPr id="5" name="Picture 4"/>
          <p:cNvPicPr>
            <a:picLocks noChangeAspect="1"/>
          </p:cNvPicPr>
          <p:nvPr/>
        </p:nvPicPr>
        <p:blipFill>
          <a:blip r:embed="rId2"/>
          <a:stretch>
            <a:fillRect/>
          </a:stretch>
        </p:blipFill>
        <p:spPr>
          <a:xfrm>
            <a:off x="2200003" y="4326663"/>
            <a:ext cx="4953000" cy="1914525"/>
          </a:xfrm>
          <a:prstGeom prst="rect">
            <a:avLst/>
          </a:prstGeom>
        </p:spPr>
      </p:pic>
    </p:spTree>
    <p:extLst>
      <p:ext uri="{BB962C8B-B14F-4D97-AF65-F5344CB8AC3E}">
        <p14:creationId xmlns:p14="http://schemas.microsoft.com/office/powerpoint/2010/main" val="3517686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Numeric Data Types and Operations </a:t>
            </a:r>
          </a:p>
        </p:txBody>
      </p:sp>
      <p:sp>
        <p:nvSpPr>
          <p:cNvPr id="3" name="Content Placeholder 2"/>
          <p:cNvSpPr>
            <a:spLocks noGrp="1"/>
          </p:cNvSpPr>
          <p:nvPr>
            <p:ph idx="1"/>
          </p:nvPr>
        </p:nvSpPr>
        <p:spPr/>
        <p:txBody>
          <a:bodyPr/>
          <a:lstStyle/>
          <a:p>
            <a:r>
              <a:rPr lang="en-US" dirty="0" smtClean="0"/>
              <a:t>Suppose you and your friends </a:t>
            </a:r>
            <a:r>
              <a:rPr lang="en-US" dirty="0"/>
              <a:t>are going to meet in 10 days. What day is in 10 days? You can find that day is Tuesday</a:t>
            </a:r>
            <a:br>
              <a:rPr lang="en-US" dirty="0"/>
            </a:br>
            <a:r>
              <a:rPr lang="en-US" dirty="0"/>
              <a:t>using the following expression: </a:t>
            </a:r>
          </a:p>
          <a:p>
            <a:pPr marL="0" indent="0" algn="l">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35</a:t>
            </a:fld>
            <a:endParaRPr lang="en-PK" dirty="0"/>
          </a:p>
        </p:txBody>
      </p:sp>
      <p:pic>
        <p:nvPicPr>
          <p:cNvPr id="5" name="Picture 4"/>
          <p:cNvPicPr>
            <a:picLocks noChangeAspect="1"/>
          </p:cNvPicPr>
          <p:nvPr/>
        </p:nvPicPr>
        <p:blipFill>
          <a:blip r:embed="rId2"/>
          <a:stretch>
            <a:fillRect/>
          </a:stretch>
        </p:blipFill>
        <p:spPr>
          <a:xfrm>
            <a:off x="90487" y="2381250"/>
            <a:ext cx="8963025" cy="2095500"/>
          </a:xfrm>
          <a:prstGeom prst="rect">
            <a:avLst/>
          </a:prstGeom>
        </p:spPr>
      </p:pic>
    </p:spTree>
    <p:extLst>
      <p:ext uri="{BB962C8B-B14F-4D97-AF65-F5344CB8AC3E}">
        <p14:creationId xmlns:p14="http://schemas.microsoft.com/office/powerpoint/2010/main" val="2830804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Numeric Data Types and Operations </a:t>
            </a:r>
          </a:p>
        </p:txBody>
      </p:sp>
      <p:sp>
        <p:nvSpPr>
          <p:cNvPr id="3" name="Content Placeholder 2"/>
          <p:cNvSpPr>
            <a:spLocks noGrp="1"/>
          </p:cNvSpPr>
          <p:nvPr>
            <p:ph idx="1"/>
          </p:nvPr>
        </p:nvSpPr>
        <p:spPr/>
        <p:txBody>
          <a:bodyPr/>
          <a:lstStyle/>
          <a:p>
            <a:r>
              <a:rPr lang="en-US" dirty="0" smtClean="0"/>
              <a:t>Following program obtains </a:t>
            </a:r>
            <a:r>
              <a:rPr lang="en-US" dirty="0"/>
              <a:t>minutes and remaining seconds from an amount of </a:t>
            </a:r>
            <a:r>
              <a:rPr lang="en-US" dirty="0" smtClean="0"/>
              <a:t>time in </a:t>
            </a:r>
            <a:r>
              <a:rPr lang="en-US" dirty="0"/>
              <a:t>seconds. For example, </a:t>
            </a:r>
            <a:r>
              <a:rPr lang="en-US" b="1" dirty="0"/>
              <a:t>500 </a:t>
            </a:r>
            <a:r>
              <a:rPr lang="en-US" dirty="0"/>
              <a:t>seconds contains </a:t>
            </a:r>
            <a:r>
              <a:rPr lang="en-US" b="1" dirty="0"/>
              <a:t>8 </a:t>
            </a:r>
            <a:r>
              <a:rPr lang="en-US" dirty="0" smtClean="0"/>
              <a:t>minutes and </a:t>
            </a:r>
            <a:r>
              <a:rPr lang="en-US" b="1" dirty="0"/>
              <a:t>20 </a:t>
            </a:r>
            <a:r>
              <a:rPr lang="en-US" dirty="0"/>
              <a:t>seconds </a:t>
            </a:r>
            <a:r>
              <a:rPr lang="en-US" dirty="0" smtClean="0"/>
              <a:t>.</a:t>
            </a: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36</a:t>
            </a:fld>
            <a:endParaRPr lang="en-PK" dirty="0"/>
          </a:p>
        </p:txBody>
      </p:sp>
      <p:pic>
        <p:nvPicPr>
          <p:cNvPr id="6" name="Picture 5"/>
          <p:cNvPicPr>
            <a:picLocks noChangeAspect="1"/>
          </p:cNvPicPr>
          <p:nvPr/>
        </p:nvPicPr>
        <p:blipFill>
          <a:blip r:embed="rId2"/>
          <a:stretch>
            <a:fillRect/>
          </a:stretch>
        </p:blipFill>
        <p:spPr>
          <a:xfrm>
            <a:off x="80962" y="2291987"/>
            <a:ext cx="8982075" cy="4076700"/>
          </a:xfrm>
          <a:prstGeom prst="rect">
            <a:avLst/>
          </a:prstGeom>
        </p:spPr>
      </p:pic>
      <p:pic>
        <p:nvPicPr>
          <p:cNvPr id="7" name="Picture 6"/>
          <p:cNvPicPr>
            <a:picLocks noChangeAspect="1"/>
          </p:cNvPicPr>
          <p:nvPr/>
        </p:nvPicPr>
        <p:blipFill>
          <a:blip r:embed="rId3"/>
          <a:stretch>
            <a:fillRect/>
          </a:stretch>
        </p:blipFill>
        <p:spPr>
          <a:xfrm>
            <a:off x="2845594" y="5622115"/>
            <a:ext cx="5943600" cy="904875"/>
          </a:xfrm>
          <a:prstGeom prst="rect">
            <a:avLst/>
          </a:prstGeom>
        </p:spPr>
      </p:pic>
    </p:spTree>
    <p:extLst>
      <p:ext uri="{BB962C8B-B14F-4D97-AF65-F5344CB8AC3E}">
        <p14:creationId xmlns:p14="http://schemas.microsoft.com/office/powerpoint/2010/main" val="1170913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Numeric Data Types and Operations </a:t>
            </a:r>
          </a:p>
        </p:txBody>
      </p:sp>
      <p:sp>
        <p:nvSpPr>
          <p:cNvPr id="3" name="Content Placeholder 2"/>
          <p:cNvSpPr>
            <a:spLocks noGrp="1"/>
          </p:cNvSpPr>
          <p:nvPr>
            <p:ph idx="1"/>
          </p:nvPr>
        </p:nvSpPr>
        <p:spPr/>
        <p:txBody>
          <a:bodyPr>
            <a:normAutofit/>
          </a:bodyPr>
          <a:lstStyle/>
          <a:p>
            <a:r>
              <a:rPr lang="en-US" dirty="0">
                <a:solidFill>
                  <a:srgbClr val="242021"/>
                </a:solidFill>
              </a:rPr>
              <a:t>The </a:t>
            </a:r>
            <a:r>
              <a:rPr lang="en-US" b="1" dirty="0">
                <a:solidFill>
                  <a:srgbClr val="00ADEE"/>
                </a:solidFill>
              </a:rPr>
              <a:t>pow(a, b) </a:t>
            </a:r>
            <a:r>
              <a:rPr lang="en-US" dirty="0">
                <a:solidFill>
                  <a:srgbClr val="242021"/>
                </a:solidFill>
              </a:rPr>
              <a:t>function can be used to compute </a:t>
            </a:r>
            <a:r>
              <a:rPr lang="en-US" i="1" dirty="0">
                <a:solidFill>
                  <a:srgbClr val="242021"/>
                </a:solidFill>
              </a:rPr>
              <a:t>a</a:t>
            </a:r>
            <a:r>
              <a:rPr lang="en-US" i="1" baseline="30000" dirty="0">
                <a:solidFill>
                  <a:srgbClr val="242021"/>
                </a:solidFill>
              </a:rPr>
              <a:t>b</a:t>
            </a:r>
            <a:r>
              <a:rPr lang="en-US" dirty="0">
                <a:solidFill>
                  <a:srgbClr val="242021"/>
                </a:solidFill>
              </a:rPr>
              <a:t>. </a:t>
            </a:r>
            <a:r>
              <a:rPr lang="en-US" b="1" dirty="0">
                <a:solidFill>
                  <a:srgbClr val="00ADEE"/>
                </a:solidFill>
              </a:rPr>
              <a:t>pow </a:t>
            </a:r>
            <a:r>
              <a:rPr lang="en-US" dirty="0">
                <a:solidFill>
                  <a:srgbClr val="242021"/>
                </a:solidFill>
              </a:rPr>
              <a:t>is a function defined in the </a:t>
            </a:r>
            <a:r>
              <a:rPr lang="en-US" b="1" dirty="0" err="1" smtClean="0">
                <a:solidFill>
                  <a:srgbClr val="00ADEE"/>
                </a:solidFill>
              </a:rPr>
              <a:t>cmath</a:t>
            </a:r>
            <a:r>
              <a:rPr lang="en-US" b="1" dirty="0" smtClean="0">
                <a:solidFill>
                  <a:srgbClr val="00ADEE"/>
                </a:solidFill>
              </a:rPr>
              <a:t> </a:t>
            </a:r>
            <a:r>
              <a:rPr lang="en-US" dirty="0" smtClean="0">
                <a:solidFill>
                  <a:srgbClr val="242021"/>
                </a:solidFill>
              </a:rPr>
              <a:t>library</a:t>
            </a:r>
            <a:r>
              <a:rPr lang="en-US" dirty="0">
                <a:solidFill>
                  <a:srgbClr val="242021"/>
                </a:solidFill>
              </a:rPr>
              <a:t>. The function is invoked using the syntax </a:t>
            </a:r>
            <a:r>
              <a:rPr lang="en-US" b="1" dirty="0" smtClean="0">
                <a:solidFill>
                  <a:srgbClr val="00ADEE"/>
                </a:solidFill>
              </a:rPr>
              <a:t>pow(a, b</a:t>
            </a:r>
            <a:r>
              <a:rPr lang="en-US" b="1" dirty="0">
                <a:solidFill>
                  <a:srgbClr val="00ADEE"/>
                </a:solidFill>
              </a:rPr>
              <a:t>) </a:t>
            </a:r>
            <a:r>
              <a:rPr lang="en-US" dirty="0">
                <a:solidFill>
                  <a:srgbClr val="242021"/>
                </a:solidFill>
              </a:rPr>
              <a:t>(i.e., </a:t>
            </a:r>
            <a:r>
              <a:rPr lang="en-US" b="1" dirty="0">
                <a:solidFill>
                  <a:srgbClr val="00ADEE"/>
                </a:solidFill>
              </a:rPr>
              <a:t>pow(2.0, 3)</a:t>
            </a:r>
            <a:r>
              <a:rPr lang="en-US" dirty="0">
                <a:solidFill>
                  <a:srgbClr val="242021"/>
                </a:solidFill>
              </a:rPr>
              <a:t>) that </a:t>
            </a:r>
            <a:r>
              <a:rPr lang="en-US" dirty="0" smtClean="0">
                <a:solidFill>
                  <a:srgbClr val="242021"/>
                </a:solidFill>
              </a:rPr>
              <a:t>returns the </a:t>
            </a:r>
            <a:r>
              <a:rPr lang="en-US" dirty="0">
                <a:solidFill>
                  <a:srgbClr val="242021"/>
                </a:solidFill>
              </a:rPr>
              <a:t>result of </a:t>
            </a:r>
            <a:r>
              <a:rPr lang="en-US" i="1" dirty="0">
                <a:solidFill>
                  <a:srgbClr val="242021"/>
                </a:solidFill>
              </a:rPr>
              <a:t>a</a:t>
            </a:r>
            <a:r>
              <a:rPr lang="en-US" i="1" baseline="30000" dirty="0">
                <a:solidFill>
                  <a:srgbClr val="242021"/>
                </a:solidFill>
              </a:rPr>
              <a:t>b</a:t>
            </a:r>
            <a:r>
              <a:rPr lang="en-US" i="1" dirty="0">
                <a:solidFill>
                  <a:srgbClr val="242021"/>
                </a:solidFill>
              </a:rPr>
              <a:t> </a:t>
            </a:r>
            <a:r>
              <a:rPr lang="en-US" dirty="0">
                <a:solidFill>
                  <a:srgbClr val="242021"/>
                </a:solidFill>
              </a:rPr>
              <a:t>(2</a:t>
            </a:r>
            <a:r>
              <a:rPr lang="en-US" baseline="30000" dirty="0">
                <a:solidFill>
                  <a:srgbClr val="242021"/>
                </a:solidFill>
              </a:rPr>
              <a:t>3</a:t>
            </a:r>
            <a:r>
              <a:rPr lang="en-US" dirty="0">
                <a:solidFill>
                  <a:srgbClr val="242021"/>
                </a:solidFill>
              </a:rPr>
              <a:t>). Here, </a:t>
            </a:r>
            <a:r>
              <a:rPr lang="en-US" b="1" dirty="0">
                <a:solidFill>
                  <a:srgbClr val="00ADEE"/>
                </a:solidFill>
              </a:rPr>
              <a:t>a </a:t>
            </a:r>
            <a:r>
              <a:rPr lang="en-US" dirty="0">
                <a:solidFill>
                  <a:srgbClr val="242021"/>
                </a:solidFill>
              </a:rPr>
              <a:t>and </a:t>
            </a:r>
            <a:r>
              <a:rPr lang="en-US" b="1" dirty="0">
                <a:solidFill>
                  <a:srgbClr val="00ADEE"/>
                </a:solidFill>
              </a:rPr>
              <a:t>b </a:t>
            </a:r>
            <a:r>
              <a:rPr lang="en-US" dirty="0">
                <a:solidFill>
                  <a:srgbClr val="242021"/>
                </a:solidFill>
              </a:rPr>
              <a:t>are parameters for </a:t>
            </a:r>
            <a:r>
              <a:rPr lang="en-US" dirty="0" smtClean="0">
                <a:solidFill>
                  <a:srgbClr val="242021"/>
                </a:solidFill>
              </a:rPr>
              <a:t>the </a:t>
            </a:r>
            <a:r>
              <a:rPr lang="en-US" b="1" dirty="0" smtClean="0">
                <a:solidFill>
                  <a:srgbClr val="00ADEE"/>
                </a:solidFill>
              </a:rPr>
              <a:t>pow </a:t>
            </a:r>
            <a:r>
              <a:rPr lang="en-US" dirty="0">
                <a:solidFill>
                  <a:srgbClr val="242021"/>
                </a:solidFill>
              </a:rPr>
              <a:t>function and numbers </a:t>
            </a:r>
            <a:r>
              <a:rPr lang="en-US" b="1" dirty="0">
                <a:solidFill>
                  <a:srgbClr val="00ADEE"/>
                </a:solidFill>
              </a:rPr>
              <a:t>2.0 </a:t>
            </a:r>
            <a:r>
              <a:rPr lang="en-US" dirty="0" smtClean="0">
                <a:solidFill>
                  <a:srgbClr val="242021"/>
                </a:solidFill>
              </a:rPr>
              <a:t>and </a:t>
            </a:r>
            <a:r>
              <a:rPr lang="en-US" b="1" dirty="0" smtClean="0">
                <a:solidFill>
                  <a:srgbClr val="00ADEE"/>
                </a:solidFill>
              </a:rPr>
              <a:t>3 </a:t>
            </a:r>
            <a:r>
              <a:rPr lang="en-US" dirty="0">
                <a:solidFill>
                  <a:srgbClr val="242021"/>
                </a:solidFill>
              </a:rPr>
              <a:t>are actual values used to invoke the function.</a:t>
            </a:r>
            <a:r>
              <a:rPr lang="en-US" dirty="0"/>
              <a:t> </a:t>
            </a:r>
            <a:endParaRPr lang="en-US" dirty="0" smtClean="0"/>
          </a:p>
          <a:p>
            <a:endParaRPr lang="en-US" dirty="0"/>
          </a:p>
          <a:p>
            <a:endParaRPr lang="en-US" dirty="0" smtClean="0"/>
          </a:p>
          <a:p>
            <a:endParaRPr lang="en-US" dirty="0"/>
          </a:p>
          <a:p>
            <a:endParaRPr lang="en-US" dirty="0" smtClean="0"/>
          </a:p>
          <a:p>
            <a:endParaRPr lang="en-US" dirty="0"/>
          </a:p>
          <a:p>
            <a:r>
              <a:rPr lang="en-US" dirty="0" smtClean="0"/>
              <a:t>Google </a:t>
            </a:r>
            <a:r>
              <a:rPr lang="en-US" dirty="0" err="1" smtClean="0"/>
              <a:t>cmath</a:t>
            </a:r>
            <a:r>
              <a:rPr lang="en-US" dirty="0" smtClean="0"/>
              <a:t> to find other math functions</a:t>
            </a:r>
          </a:p>
        </p:txBody>
      </p:sp>
      <p:sp>
        <p:nvSpPr>
          <p:cNvPr id="4" name="Slide Number Placeholder 3"/>
          <p:cNvSpPr>
            <a:spLocks noGrp="1"/>
          </p:cNvSpPr>
          <p:nvPr>
            <p:ph type="sldNum" sz="quarter" idx="12"/>
          </p:nvPr>
        </p:nvSpPr>
        <p:spPr/>
        <p:txBody>
          <a:bodyPr/>
          <a:lstStyle/>
          <a:p>
            <a:fld id="{46D02F95-4A4F-4C1B-BBB4-43C17A03273B}" type="slidenum">
              <a:rPr lang="en-PK" smtClean="0"/>
              <a:pPr/>
              <a:t>37</a:t>
            </a:fld>
            <a:endParaRPr lang="en-PK" dirty="0"/>
          </a:p>
        </p:txBody>
      </p:sp>
      <p:pic>
        <p:nvPicPr>
          <p:cNvPr id="5" name="Picture 4"/>
          <p:cNvPicPr>
            <a:picLocks noChangeAspect="1"/>
          </p:cNvPicPr>
          <p:nvPr/>
        </p:nvPicPr>
        <p:blipFill>
          <a:blip r:embed="rId2"/>
          <a:stretch>
            <a:fillRect/>
          </a:stretch>
        </p:blipFill>
        <p:spPr>
          <a:xfrm>
            <a:off x="1185656" y="3285300"/>
            <a:ext cx="6877050" cy="819150"/>
          </a:xfrm>
          <a:prstGeom prst="rect">
            <a:avLst/>
          </a:prstGeom>
        </p:spPr>
      </p:pic>
      <p:pic>
        <p:nvPicPr>
          <p:cNvPr id="6" name="Picture 5"/>
          <p:cNvPicPr>
            <a:picLocks noChangeAspect="1"/>
          </p:cNvPicPr>
          <p:nvPr/>
        </p:nvPicPr>
        <p:blipFill>
          <a:blip r:embed="rId3"/>
          <a:stretch>
            <a:fillRect/>
          </a:stretch>
        </p:blipFill>
        <p:spPr>
          <a:xfrm>
            <a:off x="1228725" y="4217332"/>
            <a:ext cx="6686550" cy="819150"/>
          </a:xfrm>
          <a:prstGeom prst="rect">
            <a:avLst/>
          </a:prstGeom>
        </p:spPr>
      </p:pic>
    </p:spTree>
    <p:extLst>
      <p:ext uri="{BB962C8B-B14F-4D97-AF65-F5344CB8AC3E}">
        <p14:creationId xmlns:p14="http://schemas.microsoft.com/office/powerpoint/2010/main" val="2140186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Evaluating Expressions and </a:t>
            </a:r>
            <a:r>
              <a:rPr lang="en-US" sz="2400" dirty="0" smtClean="0"/>
              <a:t>Operator Precedence </a:t>
            </a:r>
            <a:endParaRPr lang="en-US" sz="2400" dirty="0"/>
          </a:p>
        </p:txBody>
      </p:sp>
      <p:sp>
        <p:nvSpPr>
          <p:cNvPr id="3" name="Content Placeholder 2"/>
          <p:cNvSpPr>
            <a:spLocks noGrp="1"/>
          </p:cNvSpPr>
          <p:nvPr>
            <p:ph idx="1"/>
          </p:nvPr>
        </p:nvSpPr>
        <p:spPr/>
        <p:txBody>
          <a:bodyPr/>
          <a:lstStyle/>
          <a:p>
            <a:r>
              <a:rPr lang="en-US" dirty="0"/>
              <a:t>C++ expressions are evaluated in the same way as arithmetic </a:t>
            </a:r>
            <a:r>
              <a:rPr lang="en-US" dirty="0" smtClean="0"/>
              <a:t>expressions</a:t>
            </a:r>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38</a:t>
            </a:fld>
            <a:endParaRPr lang="en-PK" dirty="0"/>
          </a:p>
        </p:txBody>
      </p:sp>
      <p:pic>
        <p:nvPicPr>
          <p:cNvPr id="5" name="Picture 4"/>
          <p:cNvPicPr>
            <a:picLocks noChangeAspect="1"/>
          </p:cNvPicPr>
          <p:nvPr/>
        </p:nvPicPr>
        <p:blipFill>
          <a:blip r:embed="rId2"/>
          <a:stretch>
            <a:fillRect/>
          </a:stretch>
        </p:blipFill>
        <p:spPr>
          <a:xfrm>
            <a:off x="1499915" y="2092778"/>
            <a:ext cx="6353175" cy="1104900"/>
          </a:xfrm>
          <a:prstGeom prst="rect">
            <a:avLst/>
          </a:prstGeom>
        </p:spPr>
      </p:pic>
      <p:pic>
        <p:nvPicPr>
          <p:cNvPr id="6" name="Picture 5"/>
          <p:cNvPicPr>
            <a:picLocks noChangeAspect="1"/>
          </p:cNvPicPr>
          <p:nvPr/>
        </p:nvPicPr>
        <p:blipFill>
          <a:blip r:embed="rId3"/>
          <a:stretch>
            <a:fillRect/>
          </a:stretch>
        </p:blipFill>
        <p:spPr>
          <a:xfrm>
            <a:off x="971550" y="4697159"/>
            <a:ext cx="7543800" cy="904875"/>
          </a:xfrm>
          <a:prstGeom prst="rect">
            <a:avLst/>
          </a:prstGeom>
        </p:spPr>
      </p:pic>
      <p:sp>
        <p:nvSpPr>
          <p:cNvPr id="7" name="Down Arrow 6"/>
          <p:cNvSpPr/>
          <p:nvPr/>
        </p:nvSpPr>
        <p:spPr>
          <a:xfrm>
            <a:off x="3931920" y="3120630"/>
            <a:ext cx="574765" cy="1405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Tree>
    <p:extLst>
      <p:ext uri="{BB962C8B-B14F-4D97-AF65-F5344CB8AC3E}">
        <p14:creationId xmlns:p14="http://schemas.microsoft.com/office/powerpoint/2010/main" val="1614595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Evaluating Expressions and Operator Precedence </a:t>
            </a:r>
          </a:p>
        </p:txBody>
      </p:sp>
      <p:sp>
        <p:nvSpPr>
          <p:cNvPr id="3" name="Content Placeholder 2"/>
          <p:cNvSpPr>
            <a:spLocks noGrp="1"/>
          </p:cNvSpPr>
          <p:nvPr>
            <p:ph idx="1"/>
          </p:nvPr>
        </p:nvSpPr>
        <p:spPr/>
        <p:txBody>
          <a:bodyPr/>
          <a:lstStyle/>
          <a:p>
            <a:r>
              <a:rPr lang="en-US" dirty="0"/>
              <a:t>Operators </a:t>
            </a:r>
            <a:r>
              <a:rPr lang="en-US" dirty="0" smtClean="0"/>
              <a:t>contained within </a:t>
            </a:r>
            <a:r>
              <a:rPr lang="en-US" dirty="0"/>
              <a:t>pairs of parentheses are evaluated first. Parentheses can be nested, in which case </a:t>
            </a:r>
            <a:r>
              <a:rPr lang="en-US" dirty="0" smtClean="0"/>
              <a:t>the expression </a:t>
            </a:r>
            <a:r>
              <a:rPr lang="en-US" dirty="0"/>
              <a:t>in the inner parentheses is evaluated first. </a:t>
            </a:r>
            <a:r>
              <a:rPr lang="en-US" dirty="0" smtClean="0"/>
              <a:t>When more </a:t>
            </a:r>
            <a:r>
              <a:rPr lang="en-US" dirty="0"/>
              <a:t>than one operator is </a:t>
            </a:r>
            <a:r>
              <a:rPr lang="en-US" dirty="0" smtClean="0"/>
              <a:t>used in </a:t>
            </a:r>
            <a:r>
              <a:rPr lang="en-US" dirty="0"/>
              <a:t>an expression the following </a:t>
            </a:r>
            <a:r>
              <a:rPr lang="en-US" b="1" dirty="0"/>
              <a:t>operator precedence </a:t>
            </a:r>
            <a:r>
              <a:rPr lang="en-US" dirty="0"/>
              <a:t>rule is used to determine the order </a:t>
            </a:r>
            <a:r>
              <a:rPr lang="en-US" dirty="0" smtClean="0"/>
              <a:t>of evaluation</a:t>
            </a:r>
            <a:r>
              <a:rPr lang="en-US" dirty="0"/>
              <a:t>.</a:t>
            </a:r>
          </a:p>
          <a:p>
            <a:pPr lvl="1"/>
            <a:r>
              <a:rPr lang="en-US" dirty="0"/>
              <a:t>Multiplication, division, and remainder operators are applied next. If an </a:t>
            </a:r>
            <a:r>
              <a:rPr lang="en-US" dirty="0" smtClean="0"/>
              <a:t>expression contains several multiplication, division, and remainder operators, they are applied from left to right.</a:t>
            </a:r>
          </a:p>
          <a:p>
            <a:pPr lvl="1"/>
            <a:r>
              <a:rPr lang="en-US" dirty="0"/>
              <a:t>Addition and subtraction operators are applied last. If an expression contains </a:t>
            </a:r>
            <a:r>
              <a:rPr lang="en-US" dirty="0" smtClean="0"/>
              <a:t>several addition </a:t>
            </a:r>
            <a:r>
              <a:rPr lang="en-US" dirty="0"/>
              <a:t>and subtraction operators, they are applied from left to right.</a:t>
            </a:r>
          </a:p>
        </p:txBody>
      </p:sp>
      <p:sp>
        <p:nvSpPr>
          <p:cNvPr id="4" name="Slide Number Placeholder 3"/>
          <p:cNvSpPr>
            <a:spLocks noGrp="1"/>
          </p:cNvSpPr>
          <p:nvPr>
            <p:ph type="sldNum" sz="quarter" idx="12"/>
          </p:nvPr>
        </p:nvSpPr>
        <p:spPr/>
        <p:txBody>
          <a:bodyPr/>
          <a:lstStyle/>
          <a:p>
            <a:fld id="{46D02F95-4A4F-4C1B-BBB4-43C17A03273B}" type="slidenum">
              <a:rPr lang="en-PK" smtClean="0"/>
              <a:pPr/>
              <a:t>39</a:t>
            </a:fld>
            <a:endParaRPr lang="en-PK" dirty="0"/>
          </a:p>
        </p:txBody>
      </p:sp>
    </p:spTree>
    <p:extLst>
      <p:ext uri="{BB962C8B-B14F-4D97-AF65-F5344CB8AC3E}">
        <p14:creationId xmlns:p14="http://schemas.microsoft.com/office/powerpoint/2010/main" val="1128843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a:t>
            </a:r>
            <a:r>
              <a:rPr lang="en-US" dirty="0"/>
              <a:t> Simple Program</a:t>
            </a:r>
          </a:p>
        </p:txBody>
      </p:sp>
      <p:sp>
        <p:nvSpPr>
          <p:cNvPr id="3" name="Content Placeholder 2"/>
          <p:cNvSpPr>
            <a:spLocks noGrp="1"/>
          </p:cNvSpPr>
          <p:nvPr>
            <p:ph idx="1"/>
          </p:nvPr>
        </p:nvSpPr>
        <p:spPr>
          <a:xfrm>
            <a:off x="628650" y="2897684"/>
            <a:ext cx="7886700" cy="3577938"/>
          </a:xfrm>
        </p:spPr>
        <p:txBody>
          <a:bodyPr/>
          <a:lstStyle/>
          <a:p>
            <a:r>
              <a:rPr lang="en-US" dirty="0" smtClean="0"/>
              <a:t>The above breakdown of the problem can be translated to a program as</a:t>
            </a: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4</a:t>
            </a:fld>
            <a:endParaRPr lang="en-PK" dirty="0"/>
          </a:p>
        </p:txBody>
      </p:sp>
      <p:pic>
        <p:nvPicPr>
          <p:cNvPr id="5" name="Picture 4"/>
          <p:cNvPicPr>
            <a:picLocks noChangeAspect="1"/>
          </p:cNvPicPr>
          <p:nvPr/>
        </p:nvPicPr>
        <p:blipFill>
          <a:blip r:embed="rId2"/>
          <a:stretch>
            <a:fillRect/>
          </a:stretch>
        </p:blipFill>
        <p:spPr>
          <a:xfrm>
            <a:off x="1600200" y="1089897"/>
            <a:ext cx="5943600" cy="1714500"/>
          </a:xfrm>
          <a:prstGeom prst="rect">
            <a:avLst/>
          </a:prstGeom>
        </p:spPr>
      </p:pic>
      <p:pic>
        <p:nvPicPr>
          <p:cNvPr id="7" name="Picture 6"/>
          <p:cNvPicPr>
            <a:picLocks noChangeAspect="1"/>
          </p:cNvPicPr>
          <p:nvPr/>
        </p:nvPicPr>
        <p:blipFill>
          <a:blip r:embed="rId3"/>
          <a:stretch>
            <a:fillRect/>
          </a:stretch>
        </p:blipFill>
        <p:spPr>
          <a:xfrm>
            <a:off x="1928061" y="3770522"/>
            <a:ext cx="4838700" cy="2705100"/>
          </a:xfrm>
          <a:prstGeom prst="rect">
            <a:avLst/>
          </a:prstGeom>
        </p:spPr>
      </p:pic>
    </p:spTree>
    <p:extLst>
      <p:ext uri="{BB962C8B-B14F-4D97-AF65-F5344CB8AC3E}">
        <p14:creationId xmlns:p14="http://schemas.microsoft.com/office/powerpoint/2010/main" val="2943430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Evaluating Expressions and Operator Precedence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6D02F95-4A4F-4C1B-BBB4-43C17A03273B}" type="slidenum">
              <a:rPr lang="en-PK" smtClean="0"/>
              <a:pPr/>
              <a:t>40</a:t>
            </a:fld>
            <a:endParaRPr lang="en-PK" dirty="0"/>
          </a:p>
        </p:txBody>
      </p:sp>
      <p:pic>
        <p:nvPicPr>
          <p:cNvPr id="5" name="Picture 4"/>
          <p:cNvPicPr>
            <a:picLocks noChangeAspect="1"/>
          </p:cNvPicPr>
          <p:nvPr/>
        </p:nvPicPr>
        <p:blipFill>
          <a:blip r:embed="rId2"/>
          <a:stretch>
            <a:fillRect/>
          </a:stretch>
        </p:blipFill>
        <p:spPr>
          <a:xfrm>
            <a:off x="820885" y="1525334"/>
            <a:ext cx="7496175" cy="4514850"/>
          </a:xfrm>
          <a:prstGeom prst="rect">
            <a:avLst/>
          </a:prstGeom>
        </p:spPr>
      </p:pic>
    </p:spTree>
    <p:extLst>
      <p:ext uri="{BB962C8B-B14F-4D97-AF65-F5344CB8AC3E}">
        <p14:creationId xmlns:p14="http://schemas.microsoft.com/office/powerpoint/2010/main" val="30435817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Augmented Assignment Operators </a:t>
            </a:r>
          </a:p>
        </p:txBody>
      </p:sp>
      <p:sp>
        <p:nvSpPr>
          <p:cNvPr id="3" name="Content Placeholder 2"/>
          <p:cNvSpPr>
            <a:spLocks noGrp="1"/>
          </p:cNvSpPr>
          <p:nvPr>
            <p:ph idx="1"/>
          </p:nvPr>
        </p:nvSpPr>
        <p:spPr/>
        <p:txBody>
          <a:bodyPr/>
          <a:lstStyle/>
          <a:p>
            <a:r>
              <a:rPr lang="en-US" i="1" dirty="0"/>
              <a:t>The operators </a:t>
            </a:r>
            <a:r>
              <a:rPr lang="en-US" b="1" dirty="0"/>
              <a:t>+</a:t>
            </a:r>
            <a:r>
              <a:rPr lang="en-US" i="1" dirty="0"/>
              <a:t>, </a:t>
            </a:r>
            <a:r>
              <a:rPr lang="en-US" b="1" dirty="0"/>
              <a:t>-</a:t>
            </a:r>
            <a:r>
              <a:rPr lang="en-US" i="1" dirty="0"/>
              <a:t>, </a:t>
            </a:r>
            <a:r>
              <a:rPr lang="en-US" b="1" dirty="0"/>
              <a:t>*</a:t>
            </a:r>
            <a:r>
              <a:rPr lang="en-US" i="1" dirty="0"/>
              <a:t>, </a:t>
            </a:r>
            <a:r>
              <a:rPr lang="en-US" b="1" dirty="0"/>
              <a:t>/</a:t>
            </a:r>
            <a:r>
              <a:rPr lang="en-US" i="1" dirty="0"/>
              <a:t>, and </a:t>
            </a:r>
            <a:r>
              <a:rPr lang="en-US" b="1" dirty="0"/>
              <a:t>% </a:t>
            </a:r>
            <a:r>
              <a:rPr lang="en-US" i="1" dirty="0"/>
              <a:t>can be combined with </a:t>
            </a:r>
            <a:r>
              <a:rPr lang="en-US" i="1" dirty="0" smtClean="0"/>
              <a:t>the assignment </a:t>
            </a:r>
            <a:r>
              <a:rPr lang="en-US" i="1" dirty="0"/>
              <a:t>operator to </a:t>
            </a:r>
            <a:r>
              <a:rPr lang="en-US" i="1" dirty="0" smtClean="0"/>
              <a:t>form augmented </a:t>
            </a:r>
            <a:r>
              <a:rPr lang="en-US" i="1" dirty="0"/>
              <a:t>operators.</a:t>
            </a:r>
            <a:r>
              <a:rPr lang="en-US" dirty="0"/>
              <a:t> </a:t>
            </a:r>
            <a:endParaRPr lang="en-US" dirty="0" smtClean="0"/>
          </a:p>
          <a:p>
            <a:r>
              <a:rPr lang="en-US" dirty="0"/>
              <a:t>Often, the current value of a variable is used, modified, and then reassigned back to the </a:t>
            </a:r>
            <a:r>
              <a:rPr lang="en-US" dirty="0" smtClean="0"/>
              <a:t>same variable</a:t>
            </a:r>
            <a:r>
              <a:rPr lang="en-US" dirty="0"/>
              <a:t>. For example, the following statement increases the variable count by 1</a:t>
            </a:r>
            <a:r>
              <a:rPr lang="en-US" dirty="0" smtClean="0"/>
              <a:t>:</a:t>
            </a:r>
          </a:p>
          <a:p>
            <a:endParaRPr lang="en-US" dirty="0"/>
          </a:p>
          <a:p>
            <a:endParaRPr lang="en-US" dirty="0" smtClean="0"/>
          </a:p>
          <a:p>
            <a:r>
              <a:rPr lang="en-US" dirty="0"/>
              <a:t>C++ allows you to combine assignment and addition operators using an augmented assignment operator. For example, the preceding statement can be written as follows: </a:t>
            </a:r>
            <a:endParaRPr lang="en-US" dirty="0" smtClean="0"/>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41</a:t>
            </a:fld>
            <a:endParaRPr lang="en-PK" dirty="0"/>
          </a:p>
        </p:txBody>
      </p:sp>
      <p:pic>
        <p:nvPicPr>
          <p:cNvPr id="5" name="Picture 4"/>
          <p:cNvPicPr>
            <a:picLocks noChangeAspect="1"/>
          </p:cNvPicPr>
          <p:nvPr/>
        </p:nvPicPr>
        <p:blipFill>
          <a:blip r:embed="rId2"/>
          <a:stretch>
            <a:fillRect/>
          </a:stretch>
        </p:blipFill>
        <p:spPr>
          <a:xfrm>
            <a:off x="3138487" y="3157537"/>
            <a:ext cx="2867025" cy="542925"/>
          </a:xfrm>
          <a:prstGeom prst="rect">
            <a:avLst/>
          </a:prstGeom>
        </p:spPr>
      </p:pic>
      <p:pic>
        <p:nvPicPr>
          <p:cNvPr id="6" name="Picture 5"/>
          <p:cNvPicPr>
            <a:picLocks noChangeAspect="1"/>
          </p:cNvPicPr>
          <p:nvPr/>
        </p:nvPicPr>
        <p:blipFill>
          <a:blip r:embed="rId3"/>
          <a:stretch>
            <a:fillRect/>
          </a:stretch>
        </p:blipFill>
        <p:spPr>
          <a:xfrm>
            <a:off x="3262177" y="5044712"/>
            <a:ext cx="1809750" cy="400050"/>
          </a:xfrm>
          <a:prstGeom prst="rect">
            <a:avLst/>
          </a:prstGeom>
        </p:spPr>
      </p:pic>
    </p:spTree>
    <p:extLst>
      <p:ext uri="{BB962C8B-B14F-4D97-AF65-F5344CB8AC3E}">
        <p14:creationId xmlns:p14="http://schemas.microsoft.com/office/powerpoint/2010/main" val="4285991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Augmented Assignment Operators </a:t>
            </a:r>
          </a:p>
        </p:txBody>
      </p:sp>
      <p:sp>
        <p:nvSpPr>
          <p:cNvPr id="3" name="Content Placeholder 2"/>
          <p:cNvSpPr>
            <a:spLocks noGrp="1"/>
          </p:cNvSpPr>
          <p:nvPr>
            <p:ph idx="1"/>
          </p:nvPr>
        </p:nvSpPr>
        <p:spPr>
          <a:xfrm>
            <a:off x="628650" y="3709851"/>
            <a:ext cx="7886700" cy="2765771"/>
          </a:xfrm>
        </p:spPr>
        <p:txBody>
          <a:bodyPr/>
          <a:lstStyle/>
          <a:p>
            <a:r>
              <a:rPr lang="en-US" dirty="0"/>
              <a:t>The augmented assignment operator is performed last after the other operators in </a:t>
            </a:r>
            <a:r>
              <a:rPr lang="en-US" dirty="0" smtClean="0"/>
              <a:t>the expression </a:t>
            </a:r>
            <a:r>
              <a:rPr lang="en-US" dirty="0"/>
              <a:t>are evaluated </a:t>
            </a:r>
          </a:p>
        </p:txBody>
      </p:sp>
      <p:sp>
        <p:nvSpPr>
          <p:cNvPr id="4" name="Slide Number Placeholder 3"/>
          <p:cNvSpPr>
            <a:spLocks noGrp="1"/>
          </p:cNvSpPr>
          <p:nvPr>
            <p:ph type="sldNum" sz="quarter" idx="12"/>
          </p:nvPr>
        </p:nvSpPr>
        <p:spPr/>
        <p:txBody>
          <a:bodyPr/>
          <a:lstStyle/>
          <a:p>
            <a:fld id="{46D02F95-4A4F-4C1B-BBB4-43C17A03273B}" type="slidenum">
              <a:rPr lang="en-PK" smtClean="0"/>
              <a:pPr/>
              <a:t>42</a:t>
            </a:fld>
            <a:endParaRPr lang="en-PK" dirty="0"/>
          </a:p>
        </p:txBody>
      </p:sp>
      <p:pic>
        <p:nvPicPr>
          <p:cNvPr id="5" name="Picture 4"/>
          <p:cNvPicPr>
            <a:picLocks noChangeAspect="1"/>
          </p:cNvPicPr>
          <p:nvPr/>
        </p:nvPicPr>
        <p:blipFill>
          <a:blip r:embed="rId2"/>
          <a:stretch>
            <a:fillRect/>
          </a:stretch>
        </p:blipFill>
        <p:spPr>
          <a:xfrm>
            <a:off x="738187" y="1035799"/>
            <a:ext cx="7667625" cy="2600325"/>
          </a:xfrm>
          <a:prstGeom prst="rect">
            <a:avLst/>
          </a:prstGeom>
        </p:spPr>
      </p:pic>
      <p:pic>
        <p:nvPicPr>
          <p:cNvPr id="6" name="Picture 5"/>
          <p:cNvPicPr>
            <a:picLocks noChangeAspect="1"/>
          </p:cNvPicPr>
          <p:nvPr/>
        </p:nvPicPr>
        <p:blipFill>
          <a:blip r:embed="rId3"/>
          <a:stretch>
            <a:fillRect/>
          </a:stretch>
        </p:blipFill>
        <p:spPr>
          <a:xfrm>
            <a:off x="2524124" y="4548051"/>
            <a:ext cx="4095750" cy="1762125"/>
          </a:xfrm>
          <a:prstGeom prst="rect">
            <a:avLst/>
          </a:prstGeom>
        </p:spPr>
      </p:pic>
    </p:spTree>
    <p:extLst>
      <p:ext uri="{BB962C8B-B14F-4D97-AF65-F5344CB8AC3E}">
        <p14:creationId xmlns:p14="http://schemas.microsoft.com/office/powerpoint/2010/main" val="4737328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Increment and Decrement Operators </a:t>
            </a:r>
          </a:p>
        </p:txBody>
      </p:sp>
      <p:sp>
        <p:nvSpPr>
          <p:cNvPr id="3" name="Content Placeholder 2"/>
          <p:cNvSpPr>
            <a:spLocks noGrp="1"/>
          </p:cNvSpPr>
          <p:nvPr>
            <p:ph idx="1"/>
          </p:nvPr>
        </p:nvSpPr>
        <p:spPr/>
        <p:txBody>
          <a:bodyPr/>
          <a:lstStyle/>
          <a:p>
            <a:r>
              <a:rPr lang="en-US" dirty="0"/>
              <a:t>The increment (++) and decrement (--) operators are for incrementing </a:t>
            </a:r>
            <a:r>
              <a:rPr lang="en-US" dirty="0" smtClean="0"/>
              <a:t>and decrementing </a:t>
            </a:r>
            <a:r>
              <a:rPr lang="en-US" dirty="0"/>
              <a:t>a variable by 1</a:t>
            </a:r>
          </a:p>
        </p:txBody>
      </p:sp>
      <p:sp>
        <p:nvSpPr>
          <p:cNvPr id="4" name="Slide Number Placeholder 3"/>
          <p:cNvSpPr>
            <a:spLocks noGrp="1"/>
          </p:cNvSpPr>
          <p:nvPr>
            <p:ph type="sldNum" sz="quarter" idx="12"/>
          </p:nvPr>
        </p:nvSpPr>
        <p:spPr/>
        <p:txBody>
          <a:bodyPr/>
          <a:lstStyle/>
          <a:p>
            <a:fld id="{46D02F95-4A4F-4C1B-BBB4-43C17A03273B}" type="slidenum">
              <a:rPr lang="en-PK" smtClean="0"/>
              <a:pPr/>
              <a:t>43</a:t>
            </a:fld>
            <a:endParaRPr lang="en-PK" dirty="0"/>
          </a:p>
        </p:txBody>
      </p:sp>
      <p:pic>
        <p:nvPicPr>
          <p:cNvPr id="6" name="Picture 5"/>
          <p:cNvPicPr>
            <a:picLocks noChangeAspect="1"/>
          </p:cNvPicPr>
          <p:nvPr/>
        </p:nvPicPr>
        <p:blipFill>
          <a:blip r:embed="rId2"/>
          <a:stretch>
            <a:fillRect/>
          </a:stretch>
        </p:blipFill>
        <p:spPr>
          <a:xfrm>
            <a:off x="225946" y="2278615"/>
            <a:ext cx="8692107" cy="3426316"/>
          </a:xfrm>
          <a:prstGeom prst="rect">
            <a:avLst/>
          </a:prstGeom>
        </p:spPr>
      </p:pic>
    </p:spTree>
    <p:extLst>
      <p:ext uri="{BB962C8B-B14F-4D97-AF65-F5344CB8AC3E}">
        <p14:creationId xmlns:p14="http://schemas.microsoft.com/office/powerpoint/2010/main" val="39446190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Increment and Decrement Operators </a:t>
            </a:r>
          </a:p>
        </p:txBody>
      </p:sp>
      <p:sp>
        <p:nvSpPr>
          <p:cNvPr id="3" name="Content Placeholder 2"/>
          <p:cNvSpPr>
            <a:spLocks noGrp="1"/>
          </p:cNvSpPr>
          <p:nvPr>
            <p:ph idx="1"/>
          </p:nvPr>
        </p:nvSpPr>
        <p:spPr/>
        <p:txBody>
          <a:bodyPr/>
          <a:lstStyle/>
          <a:p>
            <a:r>
              <a:rPr lang="en-US" dirty="0" smtClean="0"/>
              <a:t>postfix </a:t>
            </a:r>
            <a:r>
              <a:rPr lang="en-US" dirty="0" err="1" smtClean="0"/>
              <a:t>i</a:t>
            </a:r>
            <a:r>
              <a:rPr lang="en-US" dirty="0" smtClean="0"/>
              <a:t>++ and prefix ++I</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After following code, </a:t>
            </a:r>
            <a:r>
              <a:rPr lang="en-US" b="1" dirty="0"/>
              <a:t>x </a:t>
            </a:r>
            <a:r>
              <a:rPr lang="en-US" dirty="0"/>
              <a:t>becomes </a:t>
            </a:r>
            <a:r>
              <a:rPr lang="en-US" b="1" dirty="0"/>
              <a:t>0.1</a:t>
            </a:r>
            <a:r>
              <a:rPr lang="en-US" dirty="0"/>
              <a:t>, </a:t>
            </a:r>
            <a:r>
              <a:rPr lang="en-US" b="1" dirty="0"/>
              <a:t>y </a:t>
            </a:r>
            <a:r>
              <a:rPr lang="en-US" dirty="0"/>
              <a:t>becomes </a:t>
            </a:r>
            <a:r>
              <a:rPr lang="en-US" b="1" dirty="0"/>
              <a:t>6.4</a:t>
            </a:r>
            <a:r>
              <a:rPr lang="en-US" dirty="0"/>
              <a:t>, and </a:t>
            </a:r>
            <a:r>
              <a:rPr lang="en-US" b="1" dirty="0"/>
              <a:t>z </a:t>
            </a:r>
            <a:r>
              <a:rPr lang="en-US" dirty="0"/>
              <a:t>becomes </a:t>
            </a:r>
            <a:r>
              <a:rPr lang="en-US" b="1" dirty="0"/>
              <a:t>7.5</a:t>
            </a:r>
            <a:r>
              <a:rPr lang="en-US" dirty="0"/>
              <a:t> </a:t>
            </a:r>
          </a:p>
        </p:txBody>
      </p:sp>
      <p:sp>
        <p:nvSpPr>
          <p:cNvPr id="4" name="Slide Number Placeholder 3"/>
          <p:cNvSpPr>
            <a:spLocks noGrp="1"/>
          </p:cNvSpPr>
          <p:nvPr>
            <p:ph type="sldNum" sz="quarter" idx="12"/>
          </p:nvPr>
        </p:nvSpPr>
        <p:spPr/>
        <p:txBody>
          <a:bodyPr/>
          <a:lstStyle/>
          <a:p>
            <a:fld id="{46D02F95-4A4F-4C1B-BBB4-43C17A03273B}" type="slidenum">
              <a:rPr lang="en-PK" smtClean="0"/>
              <a:pPr/>
              <a:t>44</a:t>
            </a:fld>
            <a:endParaRPr lang="en-PK" dirty="0"/>
          </a:p>
        </p:txBody>
      </p:sp>
      <p:pic>
        <p:nvPicPr>
          <p:cNvPr id="6" name="Picture 5"/>
          <p:cNvPicPr>
            <a:picLocks noChangeAspect="1"/>
          </p:cNvPicPr>
          <p:nvPr/>
        </p:nvPicPr>
        <p:blipFill>
          <a:blip r:embed="rId2"/>
          <a:stretch>
            <a:fillRect/>
          </a:stretch>
        </p:blipFill>
        <p:spPr>
          <a:xfrm>
            <a:off x="138112" y="1474303"/>
            <a:ext cx="8867775" cy="125730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19050" y="3044361"/>
            <a:ext cx="9124950" cy="1333500"/>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3700463" y="5375076"/>
            <a:ext cx="3419475" cy="1028700"/>
          </a:xfrm>
          <a:prstGeom prst="rect">
            <a:avLst/>
          </a:prstGeom>
          <a:ln>
            <a:solidFill>
              <a:schemeClr val="accent1"/>
            </a:solidFill>
          </a:ln>
        </p:spPr>
      </p:pic>
    </p:spTree>
    <p:extLst>
      <p:ext uri="{BB962C8B-B14F-4D97-AF65-F5344CB8AC3E}">
        <p14:creationId xmlns:p14="http://schemas.microsoft.com/office/powerpoint/2010/main" val="4250492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Increment and Decrement Operators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46D02F95-4A4F-4C1B-BBB4-43C17A03273B}" type="slidenum">
              <a:rPr lang="en-PK" smtClean="0"/>
              <a:pPr/>
              <a:t>45</a:t>
            </a:fld>
            <a:endParaRPr lang="en-PK" dirty="0"/>
          </a:p>
        </p:txBody>
      </p:sp>
      <p:pic>
        <p:nvPicPr>
          <p:cNvPr id="5" name="Picture 4"/>
          <p:cNvPicPr>
            <a:picLocks noChangeAspect="1"/>
          </p:cNvPicPr>
          <p:nvPr/>
        </p:nvPicPr>
        <p:blipFill>
          <a:blip r:embed="rId2"/>
          <a:stretch>
            <a:fillRect/>
          </a:stretch>
        </p:blipFill>
        <p:spPr>
          <a:xfrm>
            <a:off x="395287" y="1923642"/>
            <a:ext cx="8353425" cy="1495425"/>
          </a:xfrm>
          <a:prstGeom prst="rect">
            <a:avLst/>
          </a:prstGeom>
        </p:spPr>
      </p:pic>
      <p:pic>
        <p:nvPicPr>
          <p:cNvPr id="6" name="Picture 5"/>
          <p:cNvPicPr>
            <a:picLocks noChangeAspect="1"/>
          </p:cNvPicPr>
          <p:nvPr/>
        </p:nvPicPr>
        <p:blipFill>
          <a:blip r:embed="rId3"/>
          <a:stretch>
            <a:fillRect/>
          </a:stretch>
        </p:blipFill>
        <p:spPr>
          <a:xfrm>
            <a:off x="357186" y="3419067"/>
            <a:ext cx="8429625" cy="1485900"/>
          </a:xfrm>
          <a:prstGeom prst="rect">
            <a:avLst/>
          </a:prstGeom>
        </p:spPr>
      </p:pic>
    </p:spTree>
    <p:extLst>
      <p:ext uri="{BB962C8B-B14F-4D97-AF65-F5344CB8AC3E}">
        <p14:creationId xmlns:p14="http://schemas.microsoft.com/office/powerpoint/2010/main" val="31493708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Numeric Type Conversions </a:t>
            </a:r>
          </a:p>
        </p:txBody>
      </p:sp>
      <p:sp>
        <p:nvSpPr>
          <p:cNvPr id="3" name="Content Placeholder 2"/>
          <p:cNvSpPr>
            <a:spLocks noGrp="1"/>
          </p:cNvSpPr>
          <p:nvPr>
            <p:ph idx="1"/>
          </p:nvPr>
        </p:nvSpPr>
        <p:spPr/>
        <p:txBody>
          <a:bodyPr/>
          <a:lstStyle/>
          <a:p>
            <a:r>
              <a:rPr lang="en-US" dirty="0"/>
              <a:t>If an integer and a floating-point number are involved in a binary operation, C++ automatically converts the integer to a floating-point value. So, 3 * 4.5 is the same as 3.0 * 4.5. C++ also allows you to convert a value from one type to another explicitly by using a casting operator. The syntax is </a:t>
            </a:r>
            <a:r>
              <a:rPr lang="en-US" dirty="0" err="1"/>
              <a:t>static_cast</a:t>
            </a:r>
            <a:r>
              <a:rPr lang="en-US" dirty="0"/>
              <a:t>&lt;type&gt;(value), where the value is a variable, numeric literal or expression. For example, the following </a:t>
            </a:r>
            <a:r>
              <a:rPr lang="en-US" dirty="0" smtClean="0"/>
              <a:t>statement sets variable </a:t>
            </a:r>
            <a:r>
              <a:rPr lang="en-US" dirty="0" err="1" smtClean="0"/>
              <a:t>i</a:t>
            </a:r>
            <a:r>
              <a:rPr lang="en-US" dirty="0" smtClean="0"/>
              <a:t> to 5.</a:t>
            </a:r>
            <a:endParaRPr lang="en-US" dirty="0"/>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46</a:t>
            </a:fld>
            <a:endParaRPr lang="en-PK" dirty="0"/>
          </a:p>
        </p:txBody>
      </p:sp>
      <p:pic>
        <p:nvPicPr>
          <p:cNvPr id="6" name="Picture 5"/>
          <p:cNvPicPr>
            <a:picLocks noChangeAspect="1"/>
          </p:cNvPicPr>
          <p:nvPr/>
        </p:nvPicPr>
        <p:blipFill>
          <a:blip r:embed="rId2"/>
          <a:stretch>
            <a:fillRect/>
          </a:stretch>
        </p:blipFill>
        <p:spPr>
          <a:xfrm>
            <a:off x="1950720" y="4123780"/>
            <a:ext cx="4876800" cy="1771650"/>
          </a:xfrm>
          <a:prstGeom prst="rect">
            <a:avLst/>
          </a:prstGeom>
        </p:spPr>
      </p:pic>
    </p:spTree>
    <p:extLst>
      <p:ext uri="{BB962C8B-B14F-4D97-AF65-F5344CB8AC3E}">
        <p14:creationId xmlns:p14="http://schemas.microsoft.com/office/powerpoint/2010/main" val="3598674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Numeric Type Conversions </a:t>
            </a:r>
          </a:p>
        </p:txBody>
      </p:sp>
      <p:sp>
        <p:nvSpPr>
          <p:cNvPr id="3" name="Content Placeholder 2"/>
          <p:cNvSpPr>
            <a:spLocks noGrp="1"/>
          </p:cNvSpPr>
          <p:nvPr>
            <p:ph idx="1"/>
          </p:nvPr>
        </p:nvSpPr>
        <p:spPr/>
        <p:txBody>
          <a:bodyPr>
            <a:normAutofit/>
          </a:bodyPr>
          <a:lstStyle/>
          <a:p>
            <a:r>
              <a:rPr lang="en-US" dirty="0"/>
              <a:t>Casting a variable of a type with a small range to a variable of a type with a larger range is known as widening a type. Casting a variable of a type with a large range to a variable of a type with a smaller range is known as narrowing a type. Narrowing a type, such as assigning a double value to an </a:t>
            </a:r>
            <a:r>
              <a:rPr lang="en-US" dirty="0" err="1"/>
              <a:t>int</a:t>
            </a:r>
            <a:r>
              <a:rPr lang="en-US" dirty="0"/>
              <a:t> variable, may cause loss of precision. Lost information might lead to inaccurate results. The compiler gives a warning when you narrow a type, unless you use </a:t>
            </a:r>
            <a:r>
              <a:rPr lang="en-US" dirty="0" err="1"/>
              <a:t>static_cast</a:t>
            </a:r>
            <a:r>
              <a:rPr lang="en-US" dirty="0"/>
              <a:t> to make the conversion explicit.</a:t>
            </a:r>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47</a:t>
            </a:fld>
            <a:endParaRPr lang="en-PK" dirty="0"/>
          </a:p>
        </p:txBody>
      </p:sp>
      <p:pic>
        <p:nvPicPr>
          <p:cNvPr id="7" name="Picture 6"/>
          <p:cNvPicPr>
            <a:picLocks noChangeAspect="1"/>
          </p:cNvPicPr>
          <p:nvPr/>
        </p:nvPicPr>
        <p:blipFill>
          <a:blip r:embed="rId2"/>
          <a:stretch>
            <a:fillRect/>
          </a:stretch>
        </p:blipFill>
        <p:spPr>
          <a:xfrm>
            <a:off x="261937" y="4639492"/>
            <a:ext cx="8620125" cy="1524000"/>
          </a:xfrm>
          <a:prstGeom prst="rect">
            <a:avLst/>
          </a:prstGeom>
        </p:spPr>
      </p:pic>
    </p:spTree>
    <p:extLst>
      <p:ext uri="{BB962C8B-B14F-4D97-AF65-F5344CB8AC3E}">
        <p14:creationId xmlns:p14="http://schemas.microsoft.com/office/powerpoint/2010/main" val="31628793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Common Errors </a:t>
            </a:r>
          </a:p>
        </p:txBody>
      </p:sp>
      <p:sp>
        <p:nvSpPr>
          <p:cNvPr id="3" name="Content Placeholder 2"/>
          <p:cNvSpPr>
            <a:spLocks noGrp="1"/>
          </p:cNvSpPr>
          <p:nvPr>
            <p:ph idx="1"/>
          </p:nvPr>
        </p:nvSpPr>
        <p:spPr/>
        <p:txBody>
          <a:bodyPr/>
          <a:lstStyle/>
          <a:p>
            <a:r>
              <a:rPr lang="en-US" dirty="0"/>
              <a:t>Undeclared/Uninitialized Variables and Unused Variables </a:t>
            </a:r>
            <a:endParaRPr lang="en-US" dirty="0" smtClean="0"/>
          </a:p>
          <a:p>
            <a:r>
              <a:rPr lang="en-US" dirty="0" smtClean="0"/>
              <a:t>Integer Overflow</a:t>
            </a:r>
          </a:p>
          <a:p>
            <a:r>
              <a:rPr lang="en-US" dirty="0"/>
              <a:t>Round-off </a:t>
            </a:r>
            <a:r>
              <a:rPr lang="en-US" dirty="0" smtClean="0"/>
              <a:t>Errors</a:t>
            </a:r>
          </a:p>
          <a:p>
            <a:r>
              <a:rPr lang="en-US" dirty="0"/>
              <a:t>Unintended Integer </a:t>
            </a:r>
            <a:r>
              <a:rPr lang="en-US" dirty="0" smtClean="0"/>
              <a:t>Division</a:t>
            </a:r>
          </a:p>
          <a:p>
            <a:r>
              <a:rPr lang="en-US" dirty="0"/>
              <a:t>Forgetting Header Files</a:t>
            </a:r>
          </a:p>
        </p:txBody>
      </p:sp>
      <p:sp>
        <p:nvSpPr>
          <p:cNvPr id="4" name="Slide Number Placeholder 3"/>
          <p:cNvSpPr>
            <a:spLocks noGrp="1"/>
          </p:cNvSpPr>
          <p:nvPr>
            <p:ph type="sldNum" sz="quarter" idx="12"/>
          </p:nvPr>
        </p:nvSpPr>
        <p:spPr/>
        <p:txBody>
          <a:bodyPr/>
          <a:lstStyle/>
          <a:p>
            <a:fld id="{46D02F95-4A4F-4C1B-BBB4-43C17A03273B}" type="slidenum">
              <a:rPr lang="en-PK" smtClean="0"/>
              <a:pPr/>
              <a:t>48</a:t>
            </a:fld>
            <a:endParaRPr lang="en-PK" dirty="0"/>
          </a:p>
        </p:txBody>
      </p:sp>
    </p:spTree>
    <p:extLst>
      <p:ext uri="{BB962C8B-B14F-4D97-AF65-F5344CB8AC3E}">
        <p14:creationId xmlns:p14="http://schemas.microsoft.com/office/powerpoint/2010/main" val="15916598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2.10 Case Study:</a:t>
            </a:r>
            <a:r>
              <a:rPr lang="en-US" sz="2800" dirty="0"/>
              <a:t> Displaying the Current Time </a:t>
            </a:r>
          </a:p>
        </p:txBody>
      </p:sp>
      <p:sp>
        <p:nvSpPr>
          <p:cNvPr id="3" name="Content Placeholder 2"/>
          <p:cNvSpPr>
            <a:spLocks noGrp="1"/>
          </p:cNvSpPr>
          <p:nvPr>
            <p:ph idx="1"/>
          </p:nvPr>
        </p:nvSpPr>
        <p:spPr/>
        <p:txBody>
          <a:bodyPr/>
          <a:lstStyle/>
          <a:p>
            <a:r>
              <a:rPr lang="en-US" dirty="0"/>
              <a:t>You can invoke the </a:t>
            </a:r>
            <a:r>
              <a:rPr lang="en-US" b="1" dirty="0"/>
              <a:t>time(0)</a:t>
            </a:r>
            <a:r>
              <a:rPr lang="en-US" dirty="0"/>
              <a:t> function to return the current </a:t>
            </a:r>
            <a:r>
              <a:rPr lang="en-US" dirty="0" smtClean="0"/>
              <a:t>time.</a:t>
            </a:r>
          </a:p>
          <a:p>
            <a:r>
              <a:rPr lang="en-US" dirty="0"/>
              <a:t>The time(0) function, in the </a:t>
            </a:r>
            <a:r>
              <a:rPr lang="en-US" dirty="0" err="1"/>
              <a:t>ctime</a:t>
            </a:r>
            <a:r>
              <a:rPr lang="en-US" dirty="0"/>
              <a:t> header file, returns the current time in </a:t>
            </a:r>
            <a:r>
              <a:rPr lang="en-US" dirty="0" smtClean="0"/>
              <a:t>seconds elapsed </a:t>
            </a:r>
            <a:r>
              <a:rPr lang="en-US" dirty="0"/>
              <a:t>since the time 00:00:00 on January 1, 1970 </a:t>
            </a:r>
            <a:r>
              <a:rPr lang="en-US" dirty="0" smtClean="0"/>
              <a:t>GMT.</a:t>
            </a: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49</a:t>
            </a:fld>
            <a:endParaRPr lang="en-PK" dirty="0"/>
          </a:p>
        </p:txBody>
      </p:sp>
      <p:pic>
        <p:nvPicPr>
          <p:cNvPr id="5" name="Picture 4"/>
          <p:cNvPicPr>
            <a:picLocks noChangeAspect="1"/>
          </p:cNvPicPr>
          <p:nvPr/>
        </p:nvPicPr>
        <p:blipFill>
          <a:blip r:embed="rId2"/>
          <a:stretch>
            <a:fillRect/>
          </a:stretch>
        </p:blipFill>
        <p:spPr>
          <a:xfrm>
            <a:off x="342900" y="3371314"/>
            <a:ext cx="8801100" cy="2190750"/>
          </a:xfrm>
          <a:prstGeom prst="rect">
            <a:avLst/>
          </a:prstGeom>
        </p:spPr>
      </p:pic>
    </p:spTree>
    <p:extLst>
      <p:ext uri="{BB962C8B-B14F-4D97-AF65-F5344CB8AC3E}">
        <p14:creationId xmlns:p14="http://schemas.microsoft.com/office/powerpoint/2010/main" val="332146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481513" y="3625140"/>
            <a:ext cx="4210050" cy="2914650"/>
          </a:xfrm>
          <a:prstGeom prst="rect">
            <a:avLst/>
          </a:prstGeom>
        </p:spPr>
      </p:pic>
      <p:sp>
        <p:nvSpPr>
          <p:cNvPr id="2" name="Title 1"/>
          <p:cNvSpPr>
            <a:spLocks noGrp="1"/>
          </p:cNvSpPr>
          <p:nvPr>
            <p:ph type="title"/>
          </p:nvPr>
        </p:nvSpPr>
        <p:spPr/>
        <p:txBody>
          <a:bodyPr/>
          <a:lstStyle/>
          <a:p>
            <a:r>
              <a:rPr lang="en-US" dirty="0"/>
              <a:t>Writing a Simple Program</a:t>
            </a:r>
          </a:p>
        </p:txBody>
      </p:sp>
      <p:sp>
        <p:nvSpPr>
          <p:cNvPr id="3" name="Content Placeholder 2"/>
          <p:cNvSpPr>
            <a:spLocks noGrp="1"/>
          </p:cNvSpPr>
          <p:nvPr>
            <p:ph idx="1"/>
          </p:nvPr>
        </p:nvSpPr>
        <p:spPr/>
        <p:txBody>
          <a:bodyPr/>
          <a:lstStyle/>
          <a:p>
            <a:r>
              <a:rPr lang="en-US" dirty="0"/>
              <a:t>The program needs to read the radius entered by the user from the keyboard. This </a:t>
            </a:r>
            <a:r>
              <a:rPr lang="en-US" dirty="0" smtClean="0"/>
              <a:t>raises two </a:t>
            </a:r>
            <a:r>
              <a:rPr lang="en-US" dirty="0"/>
              <a:t>important issues</a:t>
            </a:r>
            <a:r>
              <a:rPr lang="en-US" dirty="0" smtClean="0"/>
              <a:t>:</a:t>
            </a:r>
          </a:p>
          <a:p>
            <a:pPr marL="457177" lvl="1" indent="0">
              <a:buNone/>
            </a:pPr>
            <a:r>
              <a:rPr lang="en-US" dirty="0" smtClean="0"/>
              <a:t>1) Reading </a:t>
            </a:r>
            <a:r>
              <a:rPr lang="en-US" dirty="0"/>
              <a:t>the </a:t>
            </a:r>
            <a:r>
              <a:rPr lang="en-US" dirty="0" smtClean="0"/>
              <a:t>radius  	2) Storing </a:t>
            </a:r>
            <a:r>
              <a:rPr lang="en-US" dirty="0"/>
              <a:t>the radius in the program </a:t>
            </a:r>
          </a:p>
          <a:p>
            <a:r>
              <a:rPr lang="en-US" dirty="0" smtClean="0"/>
              <a:t>In order to store radius and area, the program needs a variable. A </a:t>
            </a:r>
            <a:r>
              <a:rPr lang="en-US" dirty="0"/>
              <a:t>variable represents a value stored in the computer’s </a:t>
            </a:r>
            <a:r>
              <a:rPr lang="en-US" dirty="0" smtClean="0"/>
              <a:t>memory. </a:t>
            </a:r>
          </a:p>
          <a:p>
            <a:pPr lvl="1"/>
            <a:r>
              <a:rPr lang="en-US" dirty="0"/>
              <a:t>d</a:t>
            </a:r>
            <a:r>
              <a:rPr lang="en-US" dirty="0" smtClean="0"/>
              <a:t>ouble is a data type: we declared two variables radius and area</a:t>
            </a: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5</a:t>
            </a:fld>
            <a:endParaRPr lang="en-PK" dirty="0"/>
          </a:p>
        </p:txBody>
      </p:sp>
      <p:pic>
        <p:nvPicPr>
          <p:cNvPr id="5" name="Picture 4"/>
          <p:cNvPicPr>
            <a:picLocks noChangeAspect="1"/>
          </p:cNvPicPr>
          <p:nvPr/>
        </p:nvPicPr>
        <p:blipFill>
          <a:blip r:embed="rId3"/>
          <a:stretch>
            <a:fillRect/>
          </a:stretch>
        </p:blipFill>
        <p:spPr>
          <a:xfrm>
            <a:off x="628650" y="4039431"/>
            <a:ext cx="4029075" cy="2257425"/>
          </a:xfrm>
          <a:prstGeom prst="rect">
            <a:avLst/>
          </a:prstGeom>
        </p:spPr>
      </p:pic>
    </p:spTree>
    <p:extLst>
      <p:ext uri="{BB962C8B-B14F-4D97-AF65-F5344CB8AC3E}">
        <p14:creationId xmlns:p14="http://schemas.microsoft.com/office/powerpoint/2010/main" val="31632834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2.15 Case</a:t>
            </a:r>
            <a:r>
              <a:rPr lang="en-US" sz="2800" dirty="0"/>
              <a:t> Study: Counting Monetary Units </a:t>
            </a:r>
          </a:p>
        </p:txBody>
      </p:sp>
      <p:sp>
        <p:nvSpPr>
          <p:cNvPr id="3" name="Content Placeholder 2"/>
          <p:cNvSpPr>
            <a:spLocks noGrp="1"/>
          </p:cNvSpPr>
          <p:nvPr>
            <p:ph idx="1"/>
          </p:nvPr>
        </p:nvSpPr>
        <p:spPr/>
        <p:txBody>
          <a:bodyPr/>
          <a:lstStyle/>
          <a:p>
            <a:r>
              <a:rPr lang="en-US" dirty="0"/>
              <a:t> The program lets the user enter an amount as a double value representing </a:t>
            </a:r>
            <a:r>
              <a:rPr lang="en-US" dirty="0" smtClean="0"/>
              <a:t>a total </a:t>
            </a:r>
            <a:r>
              <a:rPr lang="en-US" dirty="0"/>
              <a:t>in dollars and cents, and outputs a report listing the monetary equivalent in the </a:t>
            </a:r>
            <a:r>
              <a:rPr lang="en-US" dirty="0" smtClean="0"/>
              <a:t>maximum number </a:t>
            </a:r>
            <a:r>
              <a:rPr lang="en-US" dirty="0"/>
              <a:t>of dollars, quarters, dimes, nickels, and </a:t>
            </a:r>
            <a:r>
              <a:rPr lang="en-US" dirty="0" smtClean="0"/>
              <a:t>pennies</a:t>
            </a:r>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50</a:t>
            </a:fld>
            <a:endParaRPr lang="en-PK"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564" y="2907051"/>
            <a:ext cx="4759396" cy="2311707"/>
          </a:xfrm>
          <a:prstGeom prst="rect">
            <a:avLst/>
          </a:prstGeom>
        </p:spPr>
      </p:pic>
    </p:spTree>
    <p:extLst>
      <p:ext uri="{BB962C8B-B14F-4D97-AF65-F5344CB8AC3E}">
        <p14:creationId xmlns:p14="http://schemas.microsoft.com/office/powerpoint/2010/main" val="4001347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8747125" y="6578600"/>
            <a:ext cx="396875" cy="279400"/>
          </a:xfrm>
          <a:prstGeom prst="rect">
            <a:avLst/>
          </a:prstGeom>
        </p:spPr>
        <p:txBody>
          <a:bodyPr/>
          <a:lstStyle/>
          <a:p>
            <a:fld id="{46D02F95-4A4F-4C1B-BBB4-43C17A03273B}" type="slidenum">
              <a:rPr lang="en-PK" smtClean="0"/>
              <a:pPr/>
              <a:t>51</a:t>
            </a:fld>
            <a:endParaRPr lang="en-PK" dirty="0"/>
          </a:p>
        </p:txBody>
      </p:sp>
    </p:spTree>
    <p:extLst>
      <p:ext uri="{BB962C8B-B14F-4D97-AF65-F5344CB8AC3E}">
        <p14:creationId xmlns:p14="http://schemas.microsoft.com/office/powerpoint/2010/main" val="53889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a Simple Program</a:t>
            </a:r>
          </a:p>
        </p:txBody>
      </p:sp>
      <p:sp>
        <p:nvSpPr>
          <p:cNvPr id="3" name="Content Placeholder 2"/>
          <p:cNvSpPr>
            <a:spLocks noGrp="1"/>
          </p:cNvSpPr>
          <p:nvPr>
            <p:ph idx="1"/>
          </p:nvPr>
        </p:nvSpPr>
        <p:spPr/>
        <p:txBody>
          <a:bodyPr/>
          <a:lstStyle/>
          <a:p>
            <a:r>
              <a:rPr lang="en-US" dirty="0"/>
              <a:t>Rather than using x and y as variable names, choose descriptive names: in this case, radius for radius, and area for area. To let the compiler know what radius and area are, specify their data types. That is the kind of the data stored in a variable, whether integer, floating-point number, or something else. This is known as declaring variables. C++ provides simple data types for representing integers, floating-point numbers (i.e., numbers with a decimal point), characters, and Boolean types. These types are known as primitive data types or fundamental types</a:t>
            </a:r>
            <a:r>
              <a:rPr lang="en-US" dirty="0" smtClean="0"/>
              <a:t>.</a:t>
            </a:r>
          </a:p>
          <a:p>
            <a:endParaRPr lang="en-US" dirty="0"/>
          </a:p>
          <a:p>
            <a:r>
              <a:rPr lang="en-US" dirty="0" smtClean="0"/>
              <a:t>Next step is to prompt the user for entering value of radius</a:t>
            </a:r>
          </a:p>
          <a:p>
            <a:pPr lvl="1"/>
            <a:r>
              <a:rPr lang="en-US" dirty="0" smtClean="0"/>
              <a:t>Use </a:t>
            </a:r>
            <a:r>
              <a:rPr lang="en-US" dirty="0" err="1" smtClean="0"/>
              <a:t>cout</a:t>
            </a:r>
            <a:r>
              <a:rPr lang="en-US" dirty="0" smtClean="0"/>
              <a:t> to show the message</a:t>
            </a:r>
          </a:p>
          <a:p>
            <a:pPr lvl="1"/>
            <a:r>
              <a:rPr lang="en-US" dirty="0" smtClean="0"/>
              <a:t>Use </a:t>
            </a:r>
            <a:r>
              <a:rPr lang="en-US" dirty="0" err="1" smtClean="0"/>
              <a:t>cin</a:t>
            </a:r>
            <a:r>
              <a:rPr lang="en-US" dirty="0" smtClean="0"/>
              <a:t> to read entered value from the keyboard</a:t>
            </a:r>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6</a:t>
            </a:fld>
            <a:endParaRPr lang="en-PK" dirty="0"/>
          </a:p>
        </p:txBody>
      </p:sp>
    </p:spTree>
    <p:extLst>
      <p:ext uri="{BB962C8B-B14F-4D97-AF65-F5344CB8AC3E}">
        <p14:creationId xmlns:p14="http://schemas.microsoft.com/office/powerpoint/2010/main" val="2184255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Reading Input from the Keyboard </a:t>
            </a:r>
          </a:p>
        </p:txBody>
      </p:sp>
      <p:sp>
        <p:nvSpPr>
          <p:cNvPr id="3" name="Content Placeholder 2"/>
          <p:cNvSpPr>
            <a:spLocks noGrp="1"/>
          </p:cNvSpPr>
          <p:nvPr>
            <p:ph idx="1"/>
          </p:nvPr>
        </p:nvSpPr>
        <p:spPr/>
        <p:txBody>
          <a:bodyPr/>
          <a:lstStyle/>
          <a:p>
            <a:r>
              <a:rPr lang="en-US" dirty="0" smtClean="0"/>
              <a:t>Input from the keyboard is read by </a:t>
            </a:r>
            <a:r>
              <a:rPr lang="en-US" dirty="0" err="1" smtClean="0"/>
              <a:t>cin</a:t>
            </a:r>
            <a:r>
              <a:rPr lang="en-US" dirty="0" smtClean="0"/>
              <a:t> and stored in variable</a:t>
            </a:r>
          </a:p>
          <a:p>
            <a:endParaRPr lang="en-US" dirty="0"/>
          </a:p>
        </p:txBody>
      </p:sp>
      <p:sp>
        <p:nvSpPr>
          <p:cNvPr id="4" name="Slide Number Placeholder 3"/>
          <p:cNvSpPr>
            <a:spLocks noGrp="1"/>
          </p:cNvSpPr>
          <p:nvPr>
            <p:ph type="sldNum" sz="quarter" idx="12"/>
          </p:nvPr>
        </p:nvSpPr>
        <p:spPr/>
        <p:txBody>
          <a:bodyPr/>
          <a:lstStyle/>
          <a:p>
            <a:fld id="{46D02F95-4A4F-4C1B-BBB4-43C17A03273B}" type="slidenum">
              <a:rPr lang="en-PK" smtClean="0"/>
              <a:pPr/>
              <a:t>7</a:t>
            </a:fld>
            <a:endParaRPr lang="en-PK" dirty="0"/>
          </a:p>
        </p:txBody>
      </p:sp>
      <p:grpSp>
        <p:nvGrpSpPr>
          <p:cNvPr id="7" name="Group 6"/>
          <p:cNvGrpSpPr/>
          <p:nvPr/>
        </p:nvGrpSpPr>
        <p:grpSpPr>
          <a:xfrm>
            <a:off x="628650" y="1941813"/>
            <a:ext cx="5198724" cy="4585177"/>
            <a:chOff x="2154385" y="1875996"/>
            <a:chExt cx="6162675" cy="5385725"/>
          </a:xfrm>
        </p:grpSpPr>
        <p:pic>
          <p:nvPicPr>
            <p:cNvPr id="5" name="Picture 4"/>
            <p:cNvPicPr>
              <a:picLocks noChangeAspect="1"/>
            </p:cNvPicPr>
            <p:nvPr/>
          </p:nvPicPr>
          <p:blipFill>
            <a:blip r:embed="rId2"/>
            <a:stretch>
              <a:fillRect/>
            </a:stretch>
          </p:blipFill>
          <p:spPr>
            <a:xfrm>
              <a:off x="2305050" y="1875996"/>
              <a:ext cx="4533900" cy="2571750"/>
            </a:xfrm>
            <a:prstGeom prst="rect">
              <a:avLst/>
            </a:prstGeom>
          </p:spPr>
        </p:pic>
        <p:pic>
          <p:nvPicPr>
            <p:cNvPr id="6" name="Picture 5"/>
            <p:cNvPicPr>
              <a:picLocks noChangeAspect="1"/>
            </p:cNvPicPr>
            <p:nvPr/>
          </p:nvPicPr>
          <p:blipFill>
            <a:blip r:embed="rId3"/>
            <a:stretch>
              <a:fillRect/>
            </a:stretch>
          </p:blipFill>
          <p:spPr>
            <a:xfrm>
              <a:off x="2154385" y="4108946"/>
              <a:ext cx="6162675" cy="3152775"/>
            </a:xfrm>
            <a:prstGeom prst="rect">
              <a:avLst/>
            </a:prstGeom>
          </p:spPr>
        </p:pic>
      </p:grpSp>
      <p:pic>
        <p:nvPicPr>
          <p:cNvPr id="8" name="Picture 7"/>
          <p:cNvPicPr>
            <a:picLocks noChangeAspect="1"/>
          </p:cNvPicPr>
          <p:nvPr/>
        </p:nvPicPr>
        <p:blipFill>
          <a:blip r:embed="rId4"/>
          <a:stretch>
            <a:fillRect/>
          </a:stretch>
        </p:blipFill>
        <p:spPr>
          <a:xfrm>
            <a:off x="4681008" y="1941813"/>
            <a:ext cx="3733800" cy="2628900"/>
          </a:xfrm>
          <a:prstGeom prst="rect">
            <a:avLst/>
          </a:prstGeom>
        </p:spPr>
      </p:pic>
    </p:spTree>
    <p:extLst>
      <p:ext uri="{BB962C8B-B14F-4D97-AF65-F5344CB8AC3E}">
        <p14:creationId xmlns:p14="http://schemas.microsoft.com/office/powerpoint/2010/main" val="90718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Reading Input from the Keyboard </a:t>
            </a:r>
          </a:p>
        </p:txBody>
      </p:sp>
      <p:sp>
        <p:nvSpPr>
          <p:cNvPr id="3" name="Content Placeholder 2"/>
          <p:cNvSpPr>
            <a:spLocks noGrp="1"/>
          </p:cNvSpPr>
          <p:nvPr>
            <p:ph idx="1"/>
          </p:nvPr>
        </p:nvSpPr>
        <p:spPr/>
        <p:txBody>
          <a:bodyPr/>
          <a:lstStyle/>
          <a:p>
            <a:r>
              <a:rPr lang="en-US" dirty="0" err="1"/>
              <a:t>cin</a:t>
            </a:r>
            <a:r>
              <a:rPr lang="en-US" dirty="0"/>
              <a:t> (pronounced see-in) stands for console input. The &gt;&gt; symbol, referred to as the stream extraction operator, assigns an input to a variable. As shown in the sample run, the program displays the prompting message "Enter a radius: "; the user then enters number 2, which is assigned to variable radius. The </a:t>
            </a:r>
            <a:r>
              <a:rPr lang="en-US" dirty="0" err="1"/>
              <a:t>cin</a:t>
            </a:r>
            <a:r>
              <a:rPr lang="en-US" dirty="0"/>
              <a:t> object causes a program to wait until data is entered at the keyboard and the Enter key is pressed. C++ automatically converts the data read from the keyboard to the data type of the variable.</a:t>
            </a:r>
          </a:p>
        </p:txBody>
      </p:sp>
      <p:sp>
        <p:nvSpPr>
          <p:cNvPr id="4" name="Slide Number Placeholder 3"/>
          <p:cNvSpPr>
            <a:spLocks noGrp="1"/>
          </p:cNvSpPr>
          <p:nvPr>
            <p:ph type="sldNum" sz="quarter" idx="12"/>
          </p:nvPr>
        </p:nvSpPr>
        <p:spPr/>
        <p:txBody>
          <a:bodyPr/>
          <a:lstStyle/>
          <a:p>
            <a:fld id="{46D02F95-4A4F-4C1B-BBB4-43C17A03273B}" type="slidenum">
              <a:rPr lang="en-PK" smtClean="0"/>
              <a:pPr/>
              <a:t>8</a:t>
            </a:fld>
            <a:endParaRPr lang="en-PK" dirty="0"/>
          </a:p>
        </p:txBody>
      </p:sp>
    </p:spTree>
    <p:extLst>
      <p:ext uri="{BB962C8B-B14F-4D97-AF65-F5344CB8AC3E}">
        <p14:creationId xmlns:p14="http://schemas.microsoft.com/office/powerpoint/2010/main" val="93834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Reading Input from the Keyboard </a:t>
            </a:r>
          </a:p>
        </p:txBody>
      </p:sp>
      <p:sp>
        <p:nvSpPr>
          <p:cNvPr id="3" name="Content Placeholder 2"/>
          <p:cNvSpPr>
            <a:spLocks noGrp="1"/>
          </p:cNvSpPr>
          <p:nvPr>
            <p:ph idx="1"/>
          </p:nvPr>
        </p:nvSpPr>
        <p:spPr/>
        <p:txBody>
          <a:bodyPr/>
          <a:lstStyle/>
          <a:p>
            <a:r>
              <a:rPr lang="en-US" dirty="0"/>
              <a:t>The &gt;&gt; operator is the opposite of the &lt;&lt; operator. The &gt;&gt; indicates that the data flows from </a:t>
            </a:r>
            <a:r>
              <a:rPr lang="en-US" dirty="0" err="1"/>
              <a:t>cin</a:t>
            </a:r>
            <a:r>
              <a:rPr lang="en-US" dirty="0"/>
              <a:t> to a variable. The &lt;&lt; shows that the data flows from a variable or a string to </a:t>
            </a:r>
            <a:r>
              <a:rPr lang="en-US" dirty="0" err="1"/>
              <a:t>cout</a:t>
            </a:r>
            <a:r>
              <a:rPr lang="en-US" dirty="0"/>
              <a:t>. You can think of the stream extraction operator &gt;&gt; as an arrow that points to the variable and the stream insertion operator &lt;&lt; as an arrow that points to the </a:t>
            </a:r>
            <a:r>
              <a:rPr lang="en-US" dirty="0" err="1"/>
              <a:t>cout</a:t>
            </a:r>
            <a:r>
              <a:rPr lang="en-US" dirty="0"/>
              <a:t>, as shown here:</a:t>
            </a:r>
          </a:p>
        </p:txBody>
      </p:sp>
      <p:sp>
        <p:nvSpPr>
          <p:cNvPr id="4" name="Slide Number Placeholder 3"/>
          <p:cNvSpPr>
            <a:spLocks noGrp="1"/>
          </p:cNvSpPr>
          <p:nvPr>
            <p:ph type="sldNum" sz="quarter" idx="12"/>
          </p:nvPr>
        </p:nvSpPr>
        <p:spPr/>
        <p:txBody>
          <a:bodyPr/>
          <a:lstStyle/>
          <a:p>
            <a:fld id="{46D02F95-4A4F-4C1B-BBB4-43C17A03273B}" type="slidenum">
              <a:rPr lang="en-PK" smtClean="0"/>
              <a:pPr/>
              <a:t>9</a:t>
            </a:fld>
            <a:endParaRPr lang="en-PK" dirty="0"/>
          </a:p>
        </p:txBody>
      </p:sp>
      <p:pic>
        <p:nvPicPr>
          <p:cNvPr id="6" name="Picture 5"/>
          <p:cNvPicPr>
            <a:picLocks noChangeAspect="1"/>
          </p:cNvPicPr>
          <p:nvPr/>
        </p:nvPicPr>
        <p:blipFill>
          <a:blip r:embed="rId2"/>
          <a:stretch>
            <a:fillRect/>
          </a:stretch>
        </p:blipFill>
        <p:spPr>
          <a:xfrm>
            <a:off x="1776411" y="5440999"/>
            <a:ext cx="5591175" cy="790575"/>
          </a:xfrm>
          <a:prstGeom prst="rect">
            <a:avLst/>
          </a:prstGeom>
        </p:spPr>
      </p:pic>
      <p:pic>
        <p:nvPicPr>
          <p:cNvPr id="11" name="Picture 10"/>
          <p:cNvPicPr>
            <a:picLocks noChangeAspect="1"/>
          </p:cNvPicPr>
          <p:nvPr/>
        </p:nvPicPr>
        <p:blipFill>
          <a:blip r:embed="rId3"/>
          <a:stretch>
            <a:fillRect/>
          </a:stretch>
        </p:blipFill>
        <p:spPr>
          <a:xfrm>
            <a:off x="2147887" y="3173809"/>
            <a:ext cx="4848225" cy="1971675"/>
          </a:xfrm>
          <a:prstGeom prst="rect">
            <a:avLst/>
          </a:prstGeom>
        </p:spPr>
      </p:pic>
    </p:spTree>
    <p:extLst>
      <p:ext uri="{BB962C8B-B14F-4D97-AF65-F5344CB8AC3E}">
        <p14:creationId xmlns:p14="http://schemas.microsoft.com/office/powerpoint/2010/main" val="61497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TotalTime>
  <Words>2681</Words>
  <Application>Microsoft Office PowerPoint</Application>
  <PresentationFormat>On-screen Show (4:3)</PresentationFormat>
  <Paragraphs>252</Paragraphs>
  <Slides>51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51</vt:i4>
      </vt:variant>
    </vt:vector>
  </HeadingPairs>
  <TitlesOfParts>
    <vt:vector size="59" baseType="lpstr">
      <vt:lpstr>Arial</vt:lpstr>
      <vt:lpstr>Calibri</vt:lpstr>
      <vt:lpstr>Calibri Light</vt:lpstr>
      <vt:lpstr>Cambria</vt:lpstr>
      <vt:lpstr>Times New Roman</vt:lpstr>
      <vt:lpstr>Wingdings</vt:lpstr>
      <vt:lpstr>Office Theme</vt:lpstr>
      <vt:lpstr>Custom Design</vt:lpstr>
      <vt:lpstr>Fundamentals of Programming</vt:lpstr>
      <vt:lpstr>Data Types</vt:lpstr>
      <vt:lpstr>Writing a Simple Program</vt:lpstr>
      <vt:lpstr>Writing a Simple Program</vt:lpstr>
      <vt:lpstr>Writing a Simple Program</vt:lpstr>
      <vt:lpstr>Writing a Simple Program</vt:lpstr>
      <vt:lpstr>Reading Input from the Keyboard </vt:lpstr>
      <vt:lpstr>Reading Input from the Keyboard </vt:lpstr>
      <vt:lpstr>Reading Input from the Keyboard </vt:lpstr>
      <vt:lpstr>Reading Input from the Keyboard </vt:lpstr>
      <vt:lpstr>Reading Input from the Keyboard </vt:lpstr>
      <vt:lpstr>Identifiers </vt:lpstr>
      <vt:lpstr>Identifiers </vt:lpstr>
      <vt:lpstr>Identifiers </vt:lpstr>
      <vt:lpstr>Variables </vt:lpstr>
      <vt:lpstr>Variables</vt:lpstr>
      <vt:lpstr>Variables</vt:lpstr>
      <vt:lpstr>Variables</vt:lpstr>
      <vt:lpstr>Variables</vt:lpstr>
      <vt:lpstr>Assignment Statements and Assignment Expressions</vt:lpstr>
      <vt:lpstr>Assignment Statements and Assignment Expressions</vt:lpstr>
      <vt:lpstr>Assignment Statements and Assignment Expressions</vt:lpstr>
      <vt:lpstr>Named Constants </vt:lpstr>
      <vt:lpstr>Named Constants </vt:lpstr>
      <vt:lpstr>Named Constants </vt:lpstr>
      <vt:lpstr>Numeric Data Types and Operations </vt:lpstr>
      <vt:lpstr>Numeric Data Types and Operations </vt:lpstr>
      <vt:lpstr>Numeric Data Types and Operations </vt:lpstr>
      <vt:lpstr>Numeric Data Types and Operations </vt:lpstr>
      <vt:lpstr>Numeric Data Types and Operations </vt:lpstr>
      <vt:lpstr>Numeric Data Types and Operations </vt:lpstr>
      <vt:lpstr>Numeric Data Types and Operations </vt:lpstr>
      <vt:lpstr>Numeric Data Types and Operations </vt:lpstr>
      <vt:lpstr>Numeric Data Types and Operations </vt:lpstr>
      <vt:lpstr>Numeric Data Types and Operations </vt:lpstr>
      <vt:lpstr>Numeric Data Types and Operations </vt:lpstr>
      <vt:lpstr>Numeric Data Types and Operations </vt:lpstr>
      <vt:lpstr>Evaluating Expressions and Operator Precedence </vt:lpstr>
      <vt:lpstr>Evaluating Expressions and Operator Precedence </vt:lpstr>
      <vt:lpstr>Evaluating Expressions and Operator Precedence </vt:lpstr>
      <vt:lpstr>Augmented Assignment Operators </vt:lpstr>
      <vt:lpstr>Augmented Assignment Operators </vt:lpstr>
      <vt:lpstr>Increment and Decrement Operators </vt:lpstr>
      <vt:lpstr>Increment and Decrement Operators </vt:lpstr>
      <vt:lpstr>Increment and Decrement Operators </vt:lpstr>
      <vt:lpstr>Numeric Type Conversions </vt:lpstr>
      <vt:lpstr>Numeric Type Conversions </vt:lpstr>
      <vt:lpstr>Common Errors </vt:lpstr>
      <vt:lpstr>2.10 Case Study: Displaying the Current Time </vt:lpstr>
      <vt:lpstr>2.15 Case Study: Counting Monetary Units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visual .</dc:creator>
  <cp:lastModifiedBy>Visuals</cp:lastModifiedBy>
  <cp:revision>2037</cp:revision>
  <dcterms:created xsi:type="dcterms:W3CDTF">2019-09-07T06:55:06Z</dcterms:created>
  <dcterms:modified xsi:type="dcterms:W3CDTF">2019-10-24T15:57:07Z</dcterms:modified>
</cp:coreProperties>
</file>