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45"/>
  </p:notesMasterIdLst>
  <p:handoutMasterIdLst>
    <p:handoutMasterId r:id="rId46"/>
  </p:handoutMasterIdLst>
  <p:sldIdLst>
    <p:sldId id="256" r:id="rId3"/>
    <p:sldId id="320" r:id="rId4"/>
    <p:sldId id="321" r:id="rId5"/>
    <p:sldId id="277" r:id="rId6"/>
    <p:sldId id="278" r:id="rId7"/>
    <p:sldId id="279" r:id="rId8"/>
    <p:sldId id="281" r:id="rId9"/>
    <p:sldId id="280" r:id="rId10"/>
    <p:sldId id="282" r:id="rId11"/>
    <p:sldId id="283" r:id="rId12"/>
    <p:sldId id="286" r:id="rId13"/>
    <p:sldId id="290" r:id="rId14"/>
    <p:sldId id="291" r:id="rId15"/>
    <p:sldId id="292" r:id="rId16"/>
    <p:sldId id="288" r:id="rId17"/>
    <p:sldId id="287" r:id="rId18"/>
    <p:sldId id="289" r:id="rId19"/>
    <p:sldId id="284" r:id="rId20"/>
    <p:sldId id="285" r:id="rId21"/>
    <p:sldId id="293" r:id="rId22"/>
    <p:sldId id="294" r:id="rId23"/>
    <p:sldId id="302" r:id="rId24"/>
    <p:sldId id="296" r:id="rId25"/>
    <p:sldId id="300" r:id="rId26"/>
    <p:sldId id="297" r:id="rId27"/>
    <p:sldId id="301" r:id="rId28"/>
    <p:sldId id="298" r:id="rId29"/>
    <p:sldId id="299" r:id="rId30"/>
    <p:sldId id="303" r:id="rId31"/>
    <p:sldId id="304" r:id="rId32"/>
    <p:sldId id="305" r:id="rId33"/>
    <p:sldId id="295" r:id="rId34"/>
    <p:sldId id="306" r:id="rId35"/>
    <p:sldId id="307" r:id="rId36"/>
    <p:sldId id="308" r:id="rId37"/>
    <p:sldId id="314" r:id="rId38"/>
    <p:sldId id="315" r:id="rId39"/>
    <p:sldId id="319" r:id="rId40"/>
    <p:sldId id="316" r:id="rId41"/>
    <p:sldId id="317" r:id="rId42"/>
    <p:sldId id="318" r:id="rId43"/>
    <p:sldId id="309" r:id="rId44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0585" autoAdjust="0"/>
  </p:normalViewPr>
  <p:slideViewPr>
    <p:cSldViewPr snapToGrid="0">
      <p:cViewPr varScale="1">
        <p:scale>
          <a:sx n="93" d="100"/>
          <a:sy n="93" d="100"/>
        </p:scale>
        <p:origin x="22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208E54-7C8A-41CB-8581-77D5972D19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EA4DE-4245-47F4-BBF3-E64020CBFD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BDF06-F69B-43EB-849B-DB0D0FC9CB07}" type="datetimeFigureOut">
              <a:rPr lang="en-PK" smtClean="0"/>
              <a:t>27/10/2019</a:t>
            </a:fld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33122-DBF3-4FB4-9638-223B25D870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D2B29-B878-4F2F-A0E5-9CC0B51FB1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60136-68D4-4469-BD94-7AFD928E504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69559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A61C-905A-4B74-925A-64D655FF3910}" type="datetimeFigureOut">
              <a:rPr lang="en-PK" smtClean="0"/>
              <a:t>27/10/2019</a:t>
            </a:fld>
            <a:endParaRPr lang="en-P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B5A3-F013-4D4C-B40E-0103628F7EAF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6431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181-76A4-48C6-BA7E-2976EE0D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3D451-F030-4B11-A492-688165530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672ED2-EB02-4D91-8FD4-1B0486F1C966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536750"/>
            <a:ext cx="68580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09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97A2-5680-4298-A24E-5587EF1C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1C23D-324C-42CF-84E1-3709CF4F8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5D3C1-ECD9-43B2-8C3F-A0FB5092F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74166-F1AC-42CF-8B12-C5A6B458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C175279-BB05-486D-8F82-678ADD68FDD1}" type="datetime8">
              <a:rPr lang="en-PK" smtClean="0"/>
              <a:t>27/10/2019 3:26 pm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36E3A-DB4F-4F12-A229-F5AD6578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CA294-066C-4B06-8240-6FCA24DF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9392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93FA-7EDA-4A5B-A73A-C8E110B0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80482-94A3-4C83-A475-C2A3F340F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5563-3FAC-45CB-B25B-DE0CD4EF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B6F279AE-5082-4BD5-A7EA-34F3BC5C3477}" type="datetime8">
              <a:rPr lang="en-PK" smtClean="0"/>
              <a:t>27/10/2019 3:26 pm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3327-4FA5-480B-B66B-418F2F0B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D8D52-6BAD-4773-BDDB-AFBB3690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5496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89DA-23F1-48C7-B856-0FA2DD5FA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717B5-ED05-4093-9977-A451951D9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2F53-AB04-4613-9D76-81122B47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8EE9051B-F59E-4806-904A-B500BA3ED104}" type="datetime8">
              <a:rPr lang="en-PK" smtClean="0"/>
              <a:t>27/10/2019 3:26 pm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6E37-F156-48B4-86DD-8B925EEC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3F3C2-FFA9-4D2F-99B3-E2CF8270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90519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181-76A4-48C6-BA7E-2976EE0D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3D451-F030-4B11-A492-688165530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672ED2-EB02-4D91-8FD4-1B0486F1C966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536750"/>
            <a:ext cx="68580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7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D6BC-8335-4EFF-83AB-E1F2D3D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6DAB-C81E-4AE5-A2BC-CE6E594E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9897"/>
            <a:ext cx="78867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CC27-AFB3-4590-A57F-EF0F6720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52F5D-0D38-4548-BB35-3A5657165608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0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D6BC-8335-4EFF-83AB-E1F2D3D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CC27-AFB3-4590-A57F-EF0F6720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52F5D-0D38-4548-BB35-3A5657165608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17C749-B438-49AA-A836-9174F2DB2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9897"/>
            <a:ext cx="78867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3692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8E35E-D67B-48E3-AADD-7BFC3F825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097276"/>
            <a:ext cx="38862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D359EB1-F311-45B4-9161-4DD05A6D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F5C3A-649E-458A-A188-E325FA1772EC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C6AD1BF2-65A9-4FC7-BF8E-1F1B8246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1678A3-2FC7-4E6E-9913-8FE6EB6C343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29152" y="1091973"/>
            <a:ext cx="38862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2442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44A2-809B-4721-B548-96B18A93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7908B-ED53-4B68-BEED-6875D17B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C32E8-8C9B-4EE0-9D57-7AF5AACF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9D65FD0A-0A23-4B31-99D8-514371198A81}" type="datetime8">
              <a:rPr lang="en-PK" smtClean="0"/>
              <a:t>27/10/2019 3:26 pm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78F3-B75A-41A4-9077-0D2DDECD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B157-5BD3-492D-BEE8-9428EB0B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2804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9C8D-4AE6-4192-8369-224A34A8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1553-09F0-447B-A686-AACFA743D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53DC-61BA-4AA9-8D7F-75DEA930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B0C78-E5F9-4FB2-8E6E-D9EF7AF13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9B8F3-2D06-48CB-957C-A4385BFA1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4C1FB-4FC7-461F-91A1-2BE93566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511BE69C-FED8-46E6-AD57-F5E9C8404908}" type="datetime8">
              <a:rPr lang="en-PK" smtClean="0"/>
              <a:t>27/10/2019 3:26 pm</a:t>
            </a:fld>
            <a:endParaRPr lang="en-P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4912A-4E73-4CDA-8010-1A1650EA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6F5F5-3285-4152-A7B8-FC15A736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2866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7E32-9527-4548-A553-3523377A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50DE1-BC98-47C9-9921-E6E6CB46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67D113DD-8776-4244-BC8D-561E19F78F69}" type="datetime8">
              <a:rPr lang="en-PK" smtClean="0"/>
              <a:t>27/10/2019 3:26 pm</a:t>
            </a:fld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AD7AD-05D1-4B70-B354-AFA7D1F3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DB584-6507-4546-9155-D597B400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2892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4C01F-5C0E-45CC-B7F2-1ECD8A88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6F16D755-64D6-4C53-8FB8-5288768FB6FD}" type="datetime8">
              <a:rPr lang="en-PK" smtClean="0"/>
              <a:t>27/10/2019 3:26 pm</a:t>
            </a:fld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7AECA-AA95-47AF-95F6-409A124D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56CFD-4806-4E0D-81FE-D9371950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8205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4791-582A-44F9-BC6B-9B34A05D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D1098-001B-40C6-89B2-62D8C487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CF339-3CB3-44FE-BCCC-5B7C6BC0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80E9-139D-4F58-B418-2C302F62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FA7FCAC3-E6B6-425E-AC49-1ED83F5C212F}" type="datetime8">
              <a:rPr lang="en-PK" smtClean="0"/>
              <a:t>27/10/2019 3:26 pm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067F-C389-436A-9202-BBF05D18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382A3-F1F2-43D6-B266-4A2F653D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6632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5BEAE-567A-45E8-8BE7-FE81349A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E2690-183A-4410-ACE9-D9003BBA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80163"/>
            <a:ext cx="7886700" cy="489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ACA32-9FFC-4DD6-A289-D125A1B39036}"/>
              </a:ext>
            </a:extLst>
          </p:cNvPr>
          <p:cNvSpPr/>
          <p:nvPr userDrawn="1"/>
        </p:nvSpPr>
        <p:spPr>
          <a:xfrm>
            <a:off x="628650" y="6578364"/>
            <a:ext cx="7886700" cy="279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Fundamentals of Programming –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E89FC6-DB69-4750-9D5A-146716AC880B}"/>
              </a:ext>
            </a:extLst>
          </p:cNvPr>
          <p:cNvCxnSpPr/>
          <p:nvPr userDrawn="1"/>
        </p:nvCxnSpPr>
        <p:spPr>
          <a:xfrm>
            <a:off x="628650" y="6578357"/>
            <a:ext cx="78867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4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2A34-2BBE-49CD-B14C-E88085B2AABF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37D0-7050-4B56-B8AB-81E9E4E90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58C4-9CDA-4A49-9380-B2F0FE798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Fundamentals of Programming</a:t>
            </a:r>
            <a:endParaRPr lang="en-PK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0DA72-358C-422F-8DDF-874AFF9B8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Selections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3012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</a:t>
            </a:r>
            <a:r>
              <a:rPr lang="en-US" dirty="0"/>
              <a:t>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is divisible by 5 or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10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32172"/>
            <a:ext cx="6153150" cy="474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661" y="4031978"/>
            <a:ext cx="3914775" cy="971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886" y="5208797"/>
            <a:ext cx="40195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2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851" y="3912397"/>
            <a:ext cx="6025017" cy="2656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if-else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if-else statement decides which statements to execute based on whether </a:t>
            </a:r>
            <a:r>
              <a:rPr lang="en-US" dirty="0" smtClean="0"/>
              <a:t>the condition </a:t>
            </a:r>
            <a:r>
              <a:rPr lang="en-US" dirty="0"/>
              <a:t>is true or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11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02302"/>
            <a:ext cx="4589231" cy="233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if-else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12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885" y="4500009"/>
            <a:ext cx="4829175" cy="1533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332866"/>
            <a:ext cx="35718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1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b="1" dirty="0" smtClean="0"/>
              <a:t>if-else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if-else block can contain multiple if-else blocks in it</a:t>
            </a:r>
          </a:p>
          <a:p>
            <a:r>
              <a:rPr lang="en-US" dirty="0" smtClean="0"/>
              <a:t>A number is greater, lesser or equal to 5?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13</a:t>
            </a:fld>
            <a:endParaRPr lang="en-PK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14071"/>
              </p:ext>
            </p:extLst>
          </p:nvPr>
        </p:nvGraphicFramePr>
        <p:xfrm>
          <a:off x="1524000" y="2578528"/>
          <a:ext cx="6096000" cy="1036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706532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75757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90280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Greater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Lesser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Equal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2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==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79112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833938" y="4625238"/>
            <a:ext cx="1253447" cy="968624"/>
            <a:chOff x="1833938" y="3782759"/>
            <a:chExt cx="1253447" cy="968624"/>
          </a:xfrm>
        </p:grpSpPr>
        <p:sp>
          <p:nvSpPr>
            <p:cNvPr id="8" name="Left Brace 7"/>
            <p:cNvSpPr/>
            <p:nvPr/>
          </p:nvSpPr>
          <p:spPr>
            <a:xfrm rot="16200000">
              <a:off x="2291138" y="3325559"/>
              <a:ext cx="339047" cy="1253447"/>
            </a:xfrm>
            <a:prstGeom prst="leftBrace">
              <a:avLst>
                <a:gd name="adj1" fmla="val 8333"/>
                <a:gd name="adj2" fmla="val 49180"/>
              </a:avLst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2839" y="4289718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58128" y="4625238"/>
            <a:ext cx="3887894" cy="968624"/>
            <a:chOff x="1833938" y="3782759"/>
            <a:chExt cx="1253447" cy="968624"/>
          </a:xfrm>
        </p:grpSpPr>
        <p:sp>
          <p:nvSpPr>
            <p:cNvPr id="14" name="Left Brace 13"/>
            <p:cNvSpPr/>
            <p:nvPr/>
          </p:nvSpPr>
          <p:spPr>
            <a:xfrm rot="16200000">
              <a:off x="2291138" y="3325559"/>
              <a:ext cx="339047" cy="1253447"/>
            </a:xfrm>
            <a:prstGeom prst="leftBrace">
              <a:avLst>
                <a:gd name="adj1" fmla="val 8333"/>
                <a:gd name="adj2" fmla="val 49180"/>
              </a:avLst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42271" y="4289718"/>
              <a:ext cx="220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else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45276" y="3782759"/>
            <a:ext cx="1488085" cy="968624"/>
            <a:chOff x="1833938" y="3782759"/>
            <a:chExt cx="1253447" cy="968624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2291138" y="3325559"/>
              <a:ext cx="339047" cy="1253447"/>
            </a:xfrm>
            <a:prstGeom prst="leftBrace">
              <a:avLst>
                <a:gd name="adj1" fmla="val 8333"/>
                <a:gd name="adj2" fmla="val 49180"/>
              </a:avLst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52839" y="4289718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30238" y="3769215"/>
            <a:ext cx="1606437" cy="968624"/>
            <a:chOff x="1833938" y="3782759"/>
            <a:chExt cx="1253447" cy="968624"/>
          </a:xfrm>
        </p:grpSpPr>
        <p:sp>
          <p:nvSpPr>
            <p:cNvPr id="23" name="Left Brace 22"/>
            <p:cNvSpPr/>
            <p:nvPr/>
          </p:nvSpPr>
          <p:spPr>
            <a:xfrm rot="16200000">
              <a:off x="2291138" y="3325559"/>
              <a:ext cx="339047" cy="1253447"/>
            </a:xfrm>
            <a:prstGeom prst="leftBrace">
              <a:avLst>
                <a:gd name="adj1" fmla="val 8333"/>
                <a:gd name="adj2" fmla="val 49180"/>
              </a:avLst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49086" y="4289718"/>
              <a:ext cx="6832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else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11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b="1" dirty="0"/>
              <a:t>if-else </a:t>
            </a:r>
            <a:r>
              <a:rPr lang="en-US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is greater, lesser or equal to 5?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14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55972"/>
            <a:ext cx="3552825" cy="48196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788" y="2672190"/>
            <a:ext cx="4241084" cy="22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b="1" dirty="0"/>
              <a:t>if-else </a:t>
            </a:r>
            <a:r>
              <a:rPr lang="en-US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15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45" y="1129419"/>
            <a:ext cx="6829459" cy="539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b="1" dirty="0"/>
              <a:t>if-else </a:t>
            </a:r>
            <a:r>
              <a:rPr lang="en-US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16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15" y="2053236"/>
            <a:ext cx="8515350" cy="331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b="1" dirty="0"/>
              <a:t>if-else </a:t>
            </a:r>
            <a:r>
              <a:rPr lang="en-US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wrong with the following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17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39" y="2118938"/>
            <a:ext cx="36766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Errors and Pitfalls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Forgetting Necessary Braces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Wrong Semicolon at the if Line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18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89778"/>
            <a:ext cx="7830620" cy="19017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18" y="4239244"/>
            <a:ext cx="8275164" cy="232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 and Pitfalls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Mistakenly Using = for </a:t>
            </a:r>
            <a:r>
              <a:rPr lang="en-US" dirty="0" smtClean="0"/>
              <a:t>==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b="1" dirty="0" smtClean="0"/>
          </a:p>
          <a:p>
            <a:r>
              <a:rPr lang="en-US" dirty="0" smtClean="0"/>
              <a:t>Redundant </a:t>
            </a:r>
            <a:r>
              <a:rPr lang="en-US" dirty="0"/>
              <a:t>Testing of Boolean Values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19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34" y="1669657"/>
            <a:ext cx="5600700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04" y="4234372"/>
            <a:ext cx="7653391" cy="106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5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26" y="133563"/>
            <a:ext cx="5016438" cy="612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87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 and Pitfalls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Dangling else </a:t>
            </a:r>
            <a:r>
              <a:rPr lang="en-US" dirty="0" smtClean="0"/>
              <a:t>Ambiguity: always use parenthesis to correctly enclose relevant piece of code and if-else logic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20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9" y="1941817"/>
            <a:ext cx="8378055" cy="228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 and Pitfalls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Equality Test of Two Floating-Point Values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21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37" y="2291401"/>
            <a:ext cx="5965432" cy="14913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37" y="4414815"/>
            <a:ext cx="6705600" cy="1428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01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Errors and Pitfalls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Avoiding Duplicate Code in Different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22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688" y="1510304"/>
            <a:ext cx="5176071" cy="24712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991494"/>
            <a:ext cx="5310076" cy="25422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226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23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0597" b="47710"/>
          <a:stretch/>
        </p:blipFill>
        <p:spPr>
          <a:xfrm>
            <a:off x="412284" y="1799847"/>
            <a:ext cx="4251480" cy="1982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9662" b="48206"/>
          <a:stretch/>
        </p:blipFill>
        <p:spPr>
          <a:xfrm>
            <a:off x="4663764" y="1789189"/>
            <a:ext cx="4331961" cy="19640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4548" r="50557"/>
          <a:stretch/>
        </p:blipFill>
        <p:spPr>
          <a:xfrm>
            <a:off x="412284" y="4012283"/>
            <a:ext cx="4254905" cy="17235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0179" t="54051"/>
          <a:stretch/>
        </p:blipFill>
        <p:spPr>
          <a:xfrm>
            <a:off x="4744137" y="4002864"/>
            <a:ext cx="4287440" cy="174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1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3.7 Case Study: Computing Body Mass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Mass Index (BMI) is a measure of health based on height and weight. You can </a:t>
            </a:r>
            <a:r>
              <a:rPr lang="en-US" dirty="0" smtClean="0"/>
              <a:t>calculate your </a:t>
            </a:r>
            <a:r>
              <a:rPr lang="en-US" dirty="0"/>
              <a:t>BMI by taking your weight in kilograms and dividing it by the square of your height </a:t>
            </a:r>
            <a:r>
              <a:rPr lang="en-US" dirty="0" smtClean="0"/>
              <a:t>in meters</a:t>
            </a:r>
            <a:r>
              <a:rPr lang="en-US" dirty="0"/>
              <a:t>. The interpretation of BMI for people 20 years </a:t>
            </a:r>
            <a:r>
              <a:rPr lang="en-US" dirty="0" smtClean="0"/>
              <a:t>or older </a:t>
            </a:r>
            <a:r>
              <a:rPr lang="en-US" dirty="0"/>
              <a:t>is as follows: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24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92" y="2876856"/>
            <a:ext cx="3838949" cy="18118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375412"/>
              </p:ext>
            </p:extLst>
          </p:nvPr>
        </p:nvGraphicFramePr>
        <p:xfrm>
          <a:off x="1524000" y="4759556"/>
          <a:ext cx="6096000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7065322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1757573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902805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72306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&lt; 18.5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&lt; 25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&lt; 30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&gt; 30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2026184"/>
                  </a:ext>
                </a:extLst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 rot="16200000">
            <a:off x="5855841" y="4492695"/>
            <a:ext cx="339047" cy="2723508"/>
          </a:xfrm>
          <a:prstGeom prst="leftBrace">
            <a:avLst>
              <a:gd name="adj1" fmla="val 8333"/>
              <a:gd name="adj2" fmla="val 49180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5120812" y="3900051"/>
            <a:ext cx="339047" cy="4399051"/>
          </a:xfrm>
          <a:prstGeom prst="leftBrace">
            <a:avLst>
              <a:gd name="adj1" fmla="val 8333"/>
              <a:gd name="adj2" fmla="val 49180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3671219" y="5190684"/>
            <a:ext cx="339047" cy="1253447"/>
          </a:xfrm>
          <a:prstGeom prst="leftBrace">
            <a:avLst>
              <a:gd name="adj1" fmla="val 8333"/>
              <a:gd name="adj2" fmla="val 49180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2263741" y="5625252"/>
            <a:ext cx="339047" cy="1253447"/>
          </a:xfrm>
          <a:prstGeom prst="leftBrace">
            <a:avLst>
              <a:gd name="adj1" fmla="val 8333"/>
              <a:gd name="adj2" fmla="val 49180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5244019" y="4900407"/>
            <a:ext cx="339047" cy="1253447"/>
          </a:xfrm>
          <a:prstGeom prst="leftBrace">
            <a:avLst>
              <a:gd name="adj1" fmla="val 8333"/>
              <a:gd name="adj2" fmla="val 49180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6656289" y="4896831"/>
            <a:ext cx="339047" cy="1253447"/>
          </a:xfrm>
          <a:prstGeom prst="leftBrace">
            <a:avLst>
              <a:gd name="adj1" fmla="val 8333"/>
              <a:gd name="adj2" fmla="val 49180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5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3.7 Case Study: Computing Body Mass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25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43" y="1253871"/>
            <a:ext cx="47625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3.7 Case Study: Computing Body Mass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26</a:t>
            </a:fld>
            <a:endParaRPr lang="en-PK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462587"/>
              </p:ext>
            </p:extLst>
          </p:nvPr>
        </p:nvGraphicFramePr>
        <p:xfrm>
          <a:off x="1640171" y="1091683"/>
          <a:ext cx="6096000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7065322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1757573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902805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72306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 18.5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&gt;</a:t>
                      </a:r>
                      <a:r>
                        <a:rPr lang="en-US" sz="1800" baseline="0" dirty="0" smtClean="0"/>
                        <a:t> =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342900" indent="-342900" algn="ctr">
                        <a:buFont typeface="Wingdings" panose="05000000000000000000" pitchFamily="2" charset="2"/>
                        <a:buChar char="Ø"/>
                      </a:pP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202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If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else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8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</a:t>
                      </a:r>
                      <a:r>
                        <a:rPr lang="en-US" sz="1800" baseline="0" dirty="0" smtClean="0"/>
                        <a:t> 25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&gt; =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342900" indent="-342900" algn="ctr">
                        <a:buFont typeface="Wingdings" panose="05000000000000000000" pitchFamily="2" charset="2"/>
                        <a:buChar char="Ø"/>
                      </a:pP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49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If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else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6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 30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800" dirty="0" smtClean="0"/>
                        <a:t>&gt;=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39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If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800" dirty="0" smtClean="0"/>
                        <a:t>else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40130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684" y="3411796"/>
            <a:ext cx="4122187" cy="305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3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rand()</a:t>
            </a:r>
            <a:r>
              <a:rPr lang="en-US" dirty="0" smtClean="0"/>
              <a:t> </a:t>
            </a:r>
            <a:r>
              <a:rPr lang="en-US" dirty="0"/>
              <a:t>function </a:t>
            </a:r>
            <a:r>
              <a:rPr lang="en-US" dirty="0" smtClean="0"/>
              <a:t>from </a:t>
            </a:r>
            <a:r>
              <a:rPr lang="en-US" b="1" dirty="0" err="1" smtClean="0"/>
              <a:t>cstdlib</a:t>
            </a:r>
            <a:r>
              <a:rPr lang="en-US" dirty="0" smtClean="0"/>
              <a:t> header file returns random integers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srand</a:t>
            </a:r>
            <a:r>
              <a:rPr lang="en-US" b="1" dirty="0" smtClean="0"/>
              <a:t>(seed)</a:t>
            </a:r>
            <a:r>
              <a:rPr lang="en-US" dirty="0" smtClean="0"/>
              <a:t> </a:t>
            </a:r>
            <a:r>
              <a:rPr lang="en-US" dirty="0"/>
              <a:t>function from </a:t>
            </a:r>
            <a:r>
              <a:rPr lang="en-US" b="1" dirty="0" err="1"/>
              <a:t>cstdlib</a:t>
            </a:r>
            <a:r>
              <a:rPr lang="en-US" dirty="0"/>
              <a:t> header file returns random </a:t>
            </a:r>
            <a:r>
              <a:rPr lang="en-US" dirty="0" smtClean="0"/>
              <a:t>integers based on the seed</a:t>
            </a:r>
          </a:p>
          <a:p>
            <a:pPr lvl="1"/>
            <a:r>
              <a:rPr lang="en-US" dirty="0" smtClean="0"/>
              <a:t>A good source for seed is current system time </a:t>
            </a:r>
            <a:r>
              <a:rPr lang="en-US" dirty="0" err="1" smtClean="0"/>
              <a:t>i.e</a:t>
            </a:r>
            <a:r>
              <a:rPr lang="en-US" dirty="0" smtClean="0"/>
              <a:t> time(0)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27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443" r="53904" b="67644"/>
          <a:stretch/>
        </p:blipFill>
        <p:spPr>
          <a:xfrm>
            <a:off x="3406652" y="2756385"/>
            <a:ext cx="5108698" cy="152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78" y="1941202"/>
            <a:ext cx="7714772" cy="71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asks simple addition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28</a:t>
            </a:fld>
            <a:endParaRPr lang="en-P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539" r="80555" b="88947"/>
          <a:stretch/>
        </p:blipFill>
        <p:spPr>
          <a:xfrm>
            <a:off x="3482550" y="5109028"/>
            <a:ext cx="5032800" cy="1074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46" y="1613353"/>
            <a:ext cx="46863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7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logical operators !, &amp;&amp;, and || can be used to create a compound </a:t>
            </a:r>
            <a:r>
              <a:rPr lang="en-US" dirty="0" smtClean="0"/>
              <a:t>Boolean expression.</a:t>
            </a:r>
          </a:p>
          <a:p>
            <a:r>
              <a:rPr lang="en-US" dirty="0"/>
              <a:t> The not (!) operator </a:t>
            </a:r>
            <a:r>
              <a:rPr lang="en-US" dirty="0" smtClean="0"/>
              <a:t>negates true </a:t>
            </a:r>
            <a:r>
              <a:rPr lang="en-US" dirty="0"/>
              <a:t>to false and false to </a:t>
            </a:r>
            <a:r>
              <a:rPr lang="en-US" dirty="0" smtClean="0"/>
              <a:t>true</a:t>
            </a:r>
          </a:p>
          <a:p>
            <a:r>
              <a:rPr lang="en-US" dirty="0"/>
              <a:t>The and (</a:t>
            </a:r>
            <a:r>
              <a:rPr lang="en-US" b="1" dirty="0"/>
              <a:t>&amp;&amp;</a:t>
            </a:r>
            <a:r>
              <a:rPr lang="en-US" dirty="0"/>
              <a:t>) </a:t>
            </a:r>
            <a:r>
              <a:rPr lang="en-US" dirty="0" smtClean="0"/>
              <a:t>of two </a:t>
            </a:r>
            <a:r>
              <a:rPr lang="en-US" dirty="0"/>
              <a:t>Boolean operands is </a:t>
            </a:r>
            <a:r>
              <a:rPr lang="en-US" b="1" dirty="0"/>
              <a:t>true </a:t>
            </a:r>
            <a:r>
              <a:rPr lang="en-US" dirty="0"/>
              <a:t>if and only if both </a:t>
            </a:r>
            <a:r>
              <a:rPr lang="en-US" dirty="0" smtClean="0"/>
              <a:t>operands are </a:t>
            </a:r>
            <a:r>
              <a:rPr lang="en-US" b="1" dirty="0"/>
              <a:t>true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The or (</a:t>
            </a:r>
            <a:r>
              <a:rPr lang="en-US" b="1" dirty="0"/>
              <a:t>||</a:t>
            </a:r>
            <a:r>
              <a:rPr lang="en-US" dirty="0"/>
              <a:t>) of two Boolean operands is </a:t>
            </a:r>
            <a:r>
              <a:rPr lang="en-US" b="1" dirty="0"/>
              <a:t>true </a:t>
            </a:r>
            <a:r>
              <a:rPr lang="en-US" dirty="0"/>
              <a:t>if at least one of the </a:t>
            </a:r>
            <a:r>
              <a:rPr lang="en-US" dirty="0" smtClean="0"/>
              <a:t>operands is </a:t>
            </a:r>
            <a:r>
              <a:rPr lang="en-US" b="1" dirty="0"/>
              <a:t>true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29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4097570"/>
            <a:ext cx="48387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39" y="636997"/>
            <a:ext cx="5491537" cy="549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0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30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368"/>
          <a:stretch/>
        </p:blipFill>
        <p:spPr>
          <a:xfrm>
            <a:off x="618310" y="2903220"/>
            <a:ext cx="7929830" cy="14519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578"/>
          <a:stretch/>
        </p:blipFill>
        <p:spPr>
          <a:xfrm>
            <a:off x="628650" y="4899660"/>
            <a:ext cx="7909149" cy="15115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6286"/>
          <a:stretch/>
        </p:blipFill>
        <p:spPr>
          <a:xfrm>
            <a:off x="628651" y="1135379"/>
            <a:ext cx="7929830" cy="11970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759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31</a:t>
            </a:fld>
            <a:endParaRPr lang="en-PK" dirty="0"/>
          </a:p>
        </p:txBody>
      </p:sp>
      <p:grpSp>
        <p:nvGrpSpPr>
          <p:cNvPr id="5" name="Group 4"/>
          <p:cNvGrpSpPr/>
          <p:nvPr/>
        </p:nvGrpSpPr>
        <p:grpSpPr>
          <a:xfrm>
            <a:off x="927100" y="1554480"/>
            <a:ext cx="7393940" cy="3881120"/>
            <a:chOff x="0" y="0"/>
            <a:chExt cx="5731510" cy="238950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508"/>
            <a:stretch/>
          </p:blipFill>
          <p:spPr bwMode="auto">
            <a:xfrm>
              <a:off x="0" y="0"/>
              <a:ext cx="5731510" cy="2019300"/>
            </a:xfrm>
            <a:prstGeom prst="rect">
              <a:avLst/>
            </a:prstGeom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376"/>
            <a:stretch/>
          </p:blipFill>
          <p:spPr bwMode="auto">
            <a:xfrm>
              <a:off x="0" y="2019300"/>
              <a:ext cx="5731510" cy="3702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17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3.11 Case Study: Determining Leap Year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year is a leap year if it is divisible by 4 but not by 100, or if it is divisible by </a:t>
            </a:r>
            <a:r>
              <a:rPr lang="en-US" dirty="0" smtClean="0"/>
              <a:t>400</a:t>
            </a:r>
          </a:p>
          <a:p>
            <a:endParaRPr lang="en-US" dirty="0"/>
          </a:p>
          <a:p>
            <a:r>
              <a:rPr lang="en-US" dirty="0" smtClean="0"/>
              <a:t>Write expression for 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32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337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3.12 Case </a:t>
            </a:r>
            <a:r>
              <a:rPr lang="en-US" dirty="0"/>
              <a:t>Study: Lottery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are to develop a program to play the lottery. The program randomly generates </a:t>
            </a:r>
            <a:r>
              <a:rPr lang="en-US" dirty="0" smtClean="0"/>
              <a:t>a lottery </a:t>
            </a:r>
            <a:r>
              <a:rPr lang="en-US" dirty="0"/>
              <a:t>of a two-digit number, prompts the user to enter a two-digit number, and </a:t>
            </a:r>
            <a:r>
              <a:rPr lang="en-US" dirty="0" smtClean="0"/>
              <a:t>determines whether </a:t>
            </a:r>
            <a:r>
              <a:rPr lang="en-US" dirty="0"/>
              <a:t>the user wins according to the following rule:</a:t>
            </a:r>
          </a:p>
          <a:p>
            <a:pPr lvl="1"/>
            <a:r>
              <a:rPr lang="en-US" dirty="0"/>
              <a:t>1. If the user input matches the lottery number in the exact order, the award is $10,000.</a:t>
            </a:r>
          </a:p>
          <a:p>
            <a:pPr lvl="1"/>
            <a:r>
              <a:rPr lang="en-US" dirty="0"/>
              <a:t>2. If all the digits in the user input match all the digits in the lottery number, the award </a:t>
            </a:r>
            <a:r>
              <a:rPr lang="en-US" dirty="0" smtClean="0"/>
              <a:t>is $</a:t>
            </a:r>
            <a:r>
              <a:rPr lang="en-US" dirty="0"/>
              <a:t>3,000.</a:t>
            </a:r>
          </a:p>
          <a:p>
            <a:pPr lvl="1"/>
            <a:r>
              <a:rPr lang="en-US" dirty="0"/>
              <a:t>3. If one digit in the user input matches a digit in the lottery number, the award is $1,000.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33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8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switch </a:t>
            </a:r>
            <a:r>
              <a:rPr lang="en-US" dirty="0"/>
              <a:t>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switch statement executes statements based on the value of a variable or </a:t>
            </a:r>
            <a:r>
              <a:rPr lang="en-US" dirty="0" smtClean="0"/>
              <a:t>an expression.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34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599629"/>
            <a:ext cx="53721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1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 </a:t>
            </a:r>
            <a:r>
              <a:rPr lang="en-US" dirty="0"/>
              <a:t>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35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3542"/>
          <a:stretch/>
        </p:blipFill>
        <p:spPr>
          <a:xfrm>
            <a:off x="3590925" y="4263825"/>
            <a:ext cx="5553075" cy="22940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80" y="1048801"/>
            <a:ext cx="3705225" cy="3209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075" r="39837" b="75298"/>
          <a:stretch/>
        </p:blipFill>
        <p:spPr>
          <a:xfrm>
            <a:off x="4333875" y="1736334"/>
            <a:ext cx="3340921" cy="7089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12" y="5101279"/>
            <a:ext cx="2905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8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 </a:t>
            </a:r>
            <a:r>
              <a:rPr lang="en-US" dirty="0"/>
              <a:t>Statements 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4289137"/>
            <a:ext cx="2733675" cy="571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36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26" y="1995916"/>
            <a:ext cx="4514850" cy="1571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843" y="4181262"/>
            <a:ext cx="5295900" cy="2266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039" t="11868" r="-1" b="1"/>
          <a:stretch/>
        </p:blipFill>
        <p:spPr>
          <a:xfrm>
            <a:off x="5180732" y="2609637"/>
            <a:ext cx="2938035" cy="587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t="1075" r="39837" b="75298"/>
          <a:stretch/>
        </p:blipFill>
        <p:spPr>
          <a:xfrm>
            <a:off x="783726" y="1287000"/>
            <a:ext cx="3340921" cy="70891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291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 </a:t>
            </a:r>
            <a:r>
              <a:rPr lang="en-US" dirty="0"/>
              <a:t>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37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45" y="1089897"/>
            <a:ext cx="5876925" cy="3895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76" y="1987297"/>
            <a:ext cx="35052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7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 </a:t>
            </a:r>
            <a:r>
              <a:rPr lang="en-US" dirty="0"/>
              <a:t>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38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45" y="1089897"/>
            <a:ext cx="5876925" cy="3895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126" y="3970547"/>
            <a:ext cx="6543675" cy="2505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376" y="1987297"/>
            <a:ext cx="35052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 </a:t>
            </a:r>
            <a:r>
              <a:rPr lang="en-US" dirty="0"/>
              <a:t>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switch-expression </a:t>
            </a:r>
            <a:r>
              <a:rPr lang="en-US" dirty="0"/>
              <a:t>must yield an integral value and always be enclosed </a:t>
            </a:r>
            <a:r>
              <a:rPr lang="en-US" dirty="0" smtClean="0"/>
              <a:t>in parentheses.</a:t>
            </a:r>
          </a:p>
          <a:p>
            <a:r>
              <a:rPr lang="en-US" dirty="0" smtClean="0"/>
              <a:t>The </a:t>
            </a:r>
            <a:r>
              <a:rPr lang="en-US" b="1" dirty="0"/>
              <a:t>value1</a:t>
            </a:r>
            <a:r>
              <a:rPr lang="en-US" dirty="0" smtClean="0"/>
              <a:t>, ..., </a:t>
            </a:r>
            <a:r>
              <a:rPr lang="en-US" dirty="0"/>
              <a:t>and </a:t>
            </a:r>
            <a:r>
              <a:rPr lang="en-US" b="1" dirty="0" err="1"/>
              <a:t>valueN</a:t>
            </a:r>
            <a:r>
              <a:rPr lang="en-US" b="1" dirty="0"/>
              <a:t> </a:t>
            </a:r>
            <a:r>
              <a:rPr lang="en-US" dirty="0"/>
              <a:t>are integral constant expressions, meaning that </a:t>
            </a:r>
            <a:r>
              <a:rPr lang="en-US" dirty="0" smtClean="0"/>
              <a:t>they cannot </a:t>
            </a:r>
            <a:r>
              <a:rPr lang="en-US" dirty="0"/>
              <a:t>contain variables, such as </a:t>
            </a:r>
            <a:r>
              <a:rPr lang="en-US" b="1" dirty="0"/>
              <a:t>1 + x</a:t>
            </a:r>
            <a:r>
              <a:rPr lang="en-US" dirty="0"/>
              <a:t>. These values are integers and cannot be</a:t>
            </a:r>
            <a:br>
              <a:rPr lang="en-US" dirty="0"/>
            </a:br>
            <a:r>
              <a:rPr lang="en-US" dirty="0"/>
              <a:t>floating-point </a:t>
            </a:r>
            <a:r>
              <a:rPr lang="en-US" dirty="0" smtClean="0"/>
              <a:t>values. </a:t>
            </a:r>
          </a:p>
          <a:p>
            <a:r>
              <a:rPr lang="en-US" dirty="0" smtClean="0"/>
              <a:t>When </a:t>
            </a:r>
            <a:r>
              <a:rPr lang="en-US" dirty="0"/>
              <a:t>the value in a </a:t>
            </a:r>
            <a:r>
              <a:rPr lang="en-US" b="1" dirty="0"/>
              <a:t>case </a:t>
            </a:r>
            <a:r>
              <a:rPr lang="en-US" dirty="0"/>
              <a:t>statement matches the value of the </a:t>
            </a:r>
            <a:r>
              <a:rPr lang="en-US" b="1" dirty="0" smtClean="0"/>
              <a:t>switch-expression</a:t>
            </a:r>
            <a:r>
              <a:rPr lang="en-US" dirty="0" smtClean="0"/>
              <a:t>, the </a:t>
            </a:r>
            <a:r>
              <a:rPr lang="en-US" dirty="0"/>
              <a:t>statements </a:t>
            </a:r>
            <a:r>
              <a:rPr lang="en-US" i="1" dirty="0"/>
              <a:t>starting from this case </a:t>
            </a:r>
            <a:r>
              <a:rPr lang="en-US" dirty="0"/>
              <a:t>are executed until either a </a:t>
            </a:r>
            <a:r>
              <a:rPr lang="en-US" b="1" dirty="0"/>
              <a:t>break </a:t>
            </a:r>
            <a:r>
              <a:rPr lang="en-US" dirty="0"/>
              <a:t>statement or</a:t>
            </a:r>
            <a:br>
              <a:rPr lang="en-US" dirty="0"/>
            </a:br>
            <a:r>
              <a:rPr lang="en-US" dirty="0"/>
              <a:t>the end of the </a:t>
            </a:r>
            <a:r>
              <a:rPr lang="en-US" b="1" dirty="0"/>
              <a:t>switch </a:t>
            </a:r>
            <a:r>
              <a:rPr lang="en-US" dirty="0"/>
              <a:t>statement is </a:t>
            </a:r>
            <a:r>
              <a:rPr lang="en-US" dirty="0" smtClean="0"/>
              <a:t>reached.</a:t>
            </a:r>
          </a:p>
          <a:p>
            <a:r>
              <a:rPr lang="en-US" dirty="0" smtClean="0"/>
              <a:t>The </a:t>
            </a:r>
            <a:r>
              <a:rPr lang="en-US" b="1" dirty="0"/>
              <a:t>default </a:t>
            </a:r>
            <a:r>
              <a:rPr lang="en-US" dirty="0"/>
              <a:t>case, which is optional, can be used to perform actions when none </a:t>
            </a:r>
            <a:r>
              <a:rPr lang="en-US" dirty="0" smtClean="0"/>
              <a:t>of the </a:t>
            </a:r>
            <a:r>
              <a:rPr lang="en-US" dirty="0"/>
              <a:t>specified cases matches the </a:t>
            </a:r>
            <a:r>
              <a:rPr lang="en-US" b="1" dirty="0"/>
              <a:t>switch-expression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The </a:t>
            </a:r>
            <a:r>
              <a:rPr lang="en-US" dirty="0"/>
              <a:t>keyword </a:t>
            </a:r>
            <a:r>
              <a:rPr lang="en-US" b="1" dirty="0"/>
              <a:t>break </a:t>
            </a:r>
            <a:r>
              <a:rPr lang="en-US" dirty="0"/>
              <a:t>is optional. The </a:t>
            </a:r>
            <a:r>
              <a:rPr lang="en-US" b="1" dirty="0"/>
              <a:t>break </a:t>
            </a:r>
            <a:r>
              <a:rPr lang="en-US" dirty="0"/>
              <a:t>statement immediately ends the </a:t>
            </a:r>
            <a:r>
              <a:rPr lang="en-US" b="1" dirty="0" smtClean="0"/>
              <a:t>switch </a:t>
            </a:r>
            <a:r>
              <a:rPr lang="en-US" dirty="0" smtClean="0"/>
              <a:t>statement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39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116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program can decide which statements to execute based on a condition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Selection statements use conditions that are Boolean expressions. A Boolean expression </a:t>
            </a:r>
            <a:r>
              <a:rPr lang="en-US" dirty="0" smtClean="0"/>
              <a:t>is an </a:t>
            </a:r>
            <a:r>
              <a:rPr lang="en-US" dirty="0"/>
              <a:t>expression that evaluates to a Boolean value: true or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4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775665"/>
            <a:ext cx="8324850" cy="32861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414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765768"/>
            <a:ext cx="6610350" cy="542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conditional expression evaluates an expression based on a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40</a:t>
            </a:fld>
            <a:endParaRPr lang="en-PK" dirty="0"/>
          </a:p>
        </p:txBody>
      </p:sp>
      <p:grpSp>
        <p:nvGrpSpPr>
          <p:cNvPr id="11" name="Group 10"/>
          <p:cNvGrpSpPr/>
          <p:nvPr/>
        </p:nvGrpSpPr>
        <p:grpSpPr>
          <a:xfrm>
            <a:off x="2397058" y="2308693"/>
            <a:ext cx="4776487" cy="1323975"/>
            <a:chOff x="2397058" y="2308693"/>
            <a:chExt cx="4776487" cy="13239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7058" y="2308693"/>
              <a:ext cx="1524000" cy="1323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1770" y="2771050"/>
              <a:ext cx="2771775" cy="45720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70" y="4674011"/>
            <a:ext cx="4257675" cy="1390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27" y="4690546"/>
            <a:ext cx="4191000" cy="1419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3524" y="4161032"/>
            <a:ext cx="8553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Rewrite the following </a:t>
            </a:r>
            <a:r>
              <a:rPr lang="en-US" sz="2400" b="1" dirty="0"/>
              <a:t>if </a:t>
            </a:r>
            <a:r>
              <a:rPr lang="en-US" sz="2400" dirty="0"/>
              <a:t>statements using the conditional operator: </a:t>
            </a:r>
          </a:p>
        </p:txBody>
      </p:sp>
    </p:spTree>
    <p:extLst>
      <p:ext uri="{BB962C8B-B14F-4D97-AF65-F5344CB8AC3E}">
        <p14:creationId xmlns:p14="http://schemas.microsoft.com/office/powerpoint/2010/main" val="414101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Precedence and Associativity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precedence and associativity determine the order in which operators </a:t>
            </a:r>
            <a:r>
              <a:rPr lang="en-US" dirty="0" smtClean="0"/>
              <a:t>are evaluated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41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830" y="1873536"/>
            <a:ext cx="562927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898" y="2373165"/>
            <a:ext cx="6001820" cy="415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47125" y="6578600"/>
            <a:ext cx="396875" cy="279400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pPr/>
              <a:t>42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758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bool </a:t>
            </a:r>
            <a:r>
              <a:rPr lang="en-US" dirty="0"/>
              <a:t>Data Type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bool data type declares a variable with the value either true or </a:t>
            </a:r>
            <a:r>
              <a:rPr lang="en-US" dirty="0" smtClean="0"/>
              <a:t>false</a:t>
            </a:r>
          </a:p>
          <a:p>
            <a:r>
              <a:rPr lang="en-US" dirty="0" smtClean="0"/>
              <a:t>Comparison of two values/ variables is either True or False</a:t>
            </a:r>
          </a:p>
          <a:p>
            <a:r>
              <a:rPr lang="en-US" dirty="0" smtClean="0"/>
              <a:t>C++ provides six relational operators for comparisons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5</a:t>
            </a:fld>
            <a:endParaRPr lang="en-P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4560"/>
              </p:ext>
            </p:extLst>
          </p:nvPr>
        </p:nvGraphicFramePr>
        <p:xfrm>
          <a:off x="690297" y="3320671"/>
          <a:ext cx="7775611" cy="228295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173482">
                  <a:extLst>
                    <a:ext uri="{9D8B030D-6E8A-4147-A177-3AD203B41FA5}">
                      <a16:colId xmlns:a16="http://schemas.microsoft.com/office/drawing/2014/main" val="298038022"/>
                    </a:ext>
                  </a:extLst>
                </a:gridCol>
                <a:gridCol w="2451370">
                  <a:extLst>
                    <a:ext uri="{9D8B030D-6E8A-4147-A177-3AD203B41FA5}">
                      <a16:colId xmlns:a16="http://schemas.microsoft.com/office/drawing/2014/main" val="729993285"/>
                    </a:ext>
                  </a:extLst>
                </a:gridCol>
                <a:gridCol w="3328827">
                  <a:extLst>
                    <a:ext uri="{9D8B030D-6E8A-4147-A177-3AD203B41FA5}">
                      <a16:colId xmlns:a16="http://schemas.microsoft.com/office/drawing/2014/main" val="275358021"/>
                    </a:ext>
                  </a:extLst>
                </a:gridCol>
                <a:gridCol w="821932">
                  <a:extLst>
                    <a:ext uri="{9D8B030D-6E8A-4147-A177-3AD203B41FA5}">
                      <a16:colId xmlns:a16="http://schemas.microsoft.com/office/drawing/2014/main" val="3856588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Operator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Example (double radius = 5;)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Result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237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&lt;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Less than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radius &lt; 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False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6856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&lt;=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Less than or equal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radius &lt;= 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False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7613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&gt; 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Greater than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radius &gt; 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307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&gt;=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Greater than or equal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radius &gt;= 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54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==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Equal to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radius == 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False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7347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!=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Not equal to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radius != 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82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6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bool </a:t>
            </a:r>
            <a:r>
              <a:rPr lang="en-US"/>
              <a:t>Data Type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</a:t>
            </a:r>
            <a:r>
              <a:rPr lang="en-US" dirty="0"/>
              <a:t>that holds </a:t>
            </a:r>
            <a:r>
              <a:rPr lang="en-US" b="1" dirty="0" smtClean="0"/>
              <a:t>Boolean </a:t>
            </a:r>
            <a:r>
              <a:rPr lang="en-US" b="1" dirty="0"/>
              <a:t>value </a:t>
            </a:r>
            <a:r>
              <a:rPr lang="en-US" dirty="0"/>
              <a:t>is </a:t>
            </a:r>
            <a:r>
              <a:rPr lang="en-US" dirty="0" smtClean="0"/>
              <a:t>called </a:t>
            </a:r>
            <a:r>
              <a:rPr lang="en-US" b="1" dirty="0"/>
              <a:t>Boolean </a:t>
            </a:r>
            <a:r>
              <a:rPr lang="en-US" dirty="0"/>
              <a:t>variable.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bool </a:t>
            </a:r>
            <a:r>
              <a:rPr lang="en-US" dirty="0"/>
              <a:t>data type is used to declare </a:t>
            </a:r>
            <a:r>
              <a:rPr lang="en-US" dirty="0" smtClean="0"/>
              <a:t>Boolean variables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following statement assigns true to the variable </a:t>
            </a:r>
            <a:r>
              <a:rPr lang="en-US" dirty="0" err="1" smtClean="0"/>
              <a:t>lightsOn</a:t>
            </a:r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true </a:t>
            </a:r>
            <a:r>
              <a:rPr lang="en-US" dirty="0"/>
              <a:t>and </a:t>
            </a:r>
            <a:r>
              <a:rPr lang="en-US" b="1" dirty="0"/>
              <a:t>false </a:t>
            </a:r>
            <a:r>
              <a:rPr lang="en-US" dirty="0"/>
              <a:t>are Boolean literals, just like a number such as </a:t>
            </a:r>
            <a:r>
              <a:rPr lang="en-US" b="1" dirty="0"/>
              <a:t>10</a:t>
            </a:r>
            <a:r>
              <a:rPr lang="en-US" dirty="0"/>
              <a:t>. They are keywords </a:t>
            </a:r>
            <a:r>
              <a:rPr lang="en-US" dirty="0" smtClean="0"/>
              <a:t>and cannot </a:t>
            </a:r>
            <a:r>
              <a:rPr lang="en-US" dirty="0"/>
              <a:t>be used as identifiers in your program </a:t>
            </a:r>
          </a:p>
          <a:p>
            <a:r>
              <a:rPr lang="en-US" dirty="0"/>
              <a:t>Internally, C++ uses 1 to represent true and 0 for false. If you display a bool value </a:t>
            </a:r>
            <a:r>
              <a:rPr lang="en-US" dirty="0" smtClean="0"/>
              <a:t>to the </a:t>
            </a:r>
            <a:r>
              <a:rPr lang="en-US" dirty="0"/>
              <a:t>console, 1 is displayed if the value is true and 0 if it is </a:t>
            </a:r>
            <a:r>
              <a:rPr lang="en-US" dirty="0" smtClean="0"/>
              <a:t>false.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6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2883880"/>
            <a:ext cx="3305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bool </a:t>
            </a:r>
            <a:r>
              <a:rPr lang="en-US"/>
              <a:t>Data Type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09247"/>
            <a:ext cx="7886700" cy="2966375"/>
          </a:xfrm>
        </p:spPr>
        <p:txBody>
          <a:bodyPr>
            <a:normAutofit/>
          </a:bodyPr>
          <a:lstStyle/>
          <a:p>
            <a:r>
              <a:rPr lang="en-US" dirty="0"/>
              <a:t>In C++, you can assign a numeric value to a bool variable. Any nonzero value evaluates to true and zero value evaluates to false. For example, after the </a:t>
            </a:r>
            <a:r>
              <a:rPr lang="en-US" dirty="0" smtClean="0"/>
              <a:t>following assignment </a:t>
            </a:r>
            <a:r>
              <a:rPr lang="en-US" dirty="0"/>
              <a:t>statements, b1 and b3 become true, and b2 becomes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7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609" b="5759"/>
          <a:stretch/>
        </p:blipFill>
        <p:spPr>
          <a:xfrm>
            <a:off x="2269733" y="1078787"/>
            <a:ext cx="4876800" cy="20959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776" y="5353919"/>
            <a:ext cx="6010275" cy="1152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281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if </a:t>
            </a:r>
            <a:r>
              <a:rPr lang="en-US" dirty="0"/>
              <a:t>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if statement is a construct that enables a program to specify alternative path </a:t>
            </a:r>
            <a:r>
              <a:rPr lang="en-US" dirty="0" smtClean="0"/>
              <a:t>of execution.</a:t>
            </a:r>
          </a:p>
          <a:p>
            <a:r>
              <a:rPr lang="en-US" dirty="0"/>
              <a:t>An if statement executes statements if the </a:t>
            </a:r>
            <a:r>
              <a:rPr lang="en-US" dirty="0" err="1"/>
              <a:t>boolean</a:t>
            </a:r>
            <a:r>
              <a:rPr lang="en-US" dirty="0"/>
              <a:t>-expression evaluates to true.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8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2690331"/>
            <a:ext cx="34194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</a:t>
            </a:r>
            <a:r>
              <a:rPr lang="en-US" dirty="0"/>
              <a:t>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flowchart </a:t>
            </a:r>
            <a:r>
              <a:rPr lang="en-US" dirty="0" smtClean="0"/>
              <a:t>illustrates </a:t>
            </a:r>
            <a:r>
              <a:rPr lang="en-US" dirty="0"/>
              <a:t>how C++ executes the syntax of an </a:t>
            </a:r>
            <a:r>
              <a:rPr lang="en-US" b="1" dirty="0"/>
              <a:t>if </a:t>
            </a:r>
            <a:r>
              <a:rPr lang="en-US" dirty="0" smtClean="0"/>
              <a:t>statement. A </a:t>
            </a:r>
            <a:r>
              <a:rPr lang="en-US" i="1" dirty="0"/>
              <a:t>flowchart </a:t>
            </a:r>
            <a:r>
              <a:rPr lang="en-US" dirty="0"/>
              <a:t>is a diagram that describes an algorithm or process, showing the steps as boxes</a:t>
            </a:r>
            <a:br>
              <a:rPr lang="en-US" dirty="0"/>
            </a:br>
            <a:r>
              <a:rPr lang="en-US" dirty="0"/>
              <a:t>of various kinds, and their order by connecting these with arrows. Process operations </a:t>
            </a:r>
            <a:r>
              <a:rPr lang="en-US" dirty="0" smtClean="0"/>
              <a:t>are represented </a:t>
            </a:r>
            <a:r>
              <a:rPr lang="en-US" dirty="0"/>
              <a:t>in these boxes, and arrows connecting them represent flow of control.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9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656" y="3344089"/>
            <a:ext cx="5231078" cy="3182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1933" y="3638922"/>
            <a:ext cx="2681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 diamond box is used to denote a Boolean condition and a rectangle box is used to represent statements.</a:t>
            </a:r>
          </a:p>
        </p:txBody>
      </p:sp>
    </p:spTree>
    <p:extLst>
      <p:ext uri="{BB962C8B-B14F-4D97-AF65-F5344CB8AC3E}">
        <p14:creationId xmlns:p14="http://schemas.microsoft.com/office/powerpoint/2010/main" val="19061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960</TotalTime>
  <Words>1073</Words>
  <Application>Microsoft Office PowerPoint</Application>
  <PresentationFormat>On-screen Show (4:3)</PresentationFormat>
  <Paragraphs>216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Custom Design</vt:lpstr>
      <vt:lpstr>Fundamentals of Programming</vt:lpstr>
      <vt:lpstr>PowerPoint Presentation</vt:lpstr>
      <vt:lpstr>PowerPoint Presentation</vt:lpstr>
      <vt:lpstr>Introduction</vt:lpstr>
      <vt:lpstr>The bool Data Type </vt:lpstr>
      <vt:lpstr>The bool Data Type </vt:lpstr>
      <vt:lpstr>The bool Data Type </vt:lpstr>
      <vt:lpstr>if Statements </vt:lpstr>
      <vt:lpstr>if Statements </vt:lpstr>
      <vt:lpstr>if Statements </vt:lpstr>
      <vt:lpstr>if-else Statements</vt:lpstr>
      <vt:lpstr>if-else Statements</vt:lpstr>
      <vt:lpstr>Nested if-else Statements</vt:lpstr>
      <vt:lpstr>Nested if-else Statements</vt:lpstr>
      <vt:lpstr>Nested if-else Statements</vt:lpstr>
      <vt:lpstr>Nested if-else Statements</vt:lpstr>
      <vt:lpstr>Nested if-else Statements</vt:lpstr>
      <vt:lpstr>Common Errors and Pitfalls </vt:lpstr>
      <vt:lpstr>Common Errors and Pitfalls </vt:lpstr>
      <vt:lpstr>Common Errors and Pitfalls </vt:lpstr>
      <vt:lpstr>Common Errors and Pitfalls </vt:lpstr>
      <vt:lpstr>Common Errors and Pitfalls </vt:lpstr>
      <vt:lpstr>Code Output?</vt:lpstr>
      <vt:lpstr>3.7 Case Study: Computing Body Mass Index</vt:lpstr>
      <vt:lpstr>3.7 Case Study: Computing Body Mass Index</vt:lpstr>
      <vt:lpstr>3.7 Case Study: Computing Body Mass Index</vt:lpstr>
      <vt:lpstr>Generating Random Numbers</vt:lpstr>
      <vt:lpstr>Generating Random Numbers</vt:lpstr>
      <vt:lpstr>Logical Operators </vt:lpstr>
      <vt:lpstr>Logical Operators </vt:lpstr>
      <vt:lpstr>Logical Operators </vt:lpstr>
      <vt:lpstr>3.11 Case Study: Determining Leap Year </vt:lpstr>
      <vt:lpstr>3.12 Case Study: Lottery </vt:lpstr>
      <vt:lpstr>switch Statements </vt:lpstr>
      <vt:lpstr>switch Statements </vt:lpstr>
      <vt:lpstr>switch Statements </vt:lpstr>
      <vt:lpstr>switch Statements </vt:lpstr>
      <vt:lpstr>switch Statements </vt:lpstr>
      <vt:lpstr>switch Statements </vt:lpstr>
      <vt:lpstr>Conditional Expressions </vt:lpstr>
      <vt:lpstr>Operator Precedence and Associativity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visual .</dc:creator>
  <cp:lastModifiedBy>Visuals</cp:lastModifiedBy>
  <cp:revision>2162</cp:revision>
  <dcterms:created xsi:type="dcterms:W3CDTF">2019-09-07T06:55:06Z</dcterms:created>
  <dcterms:modified xsi:type="dcterms:W3CDTF">2019-10-27T16:48:10Z</dcterms:modified>
</cp:coreProperties>
</file>