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256" r:id="rId3"/>
    <p:sldId id="339" r:id="rId4"/>
    <p:sldId id="340" r:id="rId5"/>
    <p:sldId id="277" r:id="rId6"/>
    <p:sldId id="322" r:id="rId7"/>
    <p:sldId id="323" r:id="rId8"/>
    <p:sldId id="325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09" r:id="rId2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89019" autoAdjust="0"/>
  </p:normalViewPr>
  <p:slideViewPr>
    <p:cSldViewPr snapToGrid="0">
      <p:cViewPr varScale="1">
        <p:scale>
          <a:sx n="76" d="100"/>
          <a:sy n="76" d="100"/>
        </p:scale>
        <p:origin x="1690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01/06/2022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01/06/2022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01/06/2022 20:22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&amp; String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grpSp>
        <p:nvGrpSpPr>
          <p:cNvPr id="7" name="Group 6"/>
          <p:cNvGrpSpPr/>
          <p:nvPr/>
        </p:nvGrpSpPr>
        <p:grpSpPr>
          <a:xfrm>
            <a:off x="689076" y="1830902"/>
            <a:ext cx="7679500" cy="3450558"/>
            <a:chOff x="902833" y="1284638"/>
            <a:chExt cx="7679500" cy="34505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833" y="1284638"/>
              <a:ext cx="7077075" cy="15811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708" y="2877821"/>
              <a:ext cx="7667625" cy="185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44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and Testing Characters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9897"/>
            <a:ext cx="8254093" cy="5385725"/>
          </a:xfrm>
        </p:spPr>
        <p:txBody>
          <a:bodyPr>
            <a:normAutofit/>
          </a:bodyPr>
          <a:lstStyle/>
          <a:p>
            <a:r>
              <a:rPr lang="en-US" sz="2800" dirty="0"/>
              <a:t>'a' &lt; 'b' is </a:t>
            </a:r>
          </a:p>
          <a:p>
            <a:pPr lvl="1"/>
            <a:r>
              <a:rPr lang="en-US" sz="2400" dirty="0"/>
              <a:t>true because ASCII code for 'a' (97) is less than 'b' (98)</a:t>
            </a:r>
          </a:p>
          <a:p>
            <a:endParaRPr lang="en-US" sz="2800" dirty="0"/>
          </a:p>
          <a:p>
            <a:r>
              <a:rPr lang="en-US" sz="2800" dirty="0"/>
              <a:t>'a' &lt; 'A' is </a:t>
            </a:r>
          </a:p>
          <a:p>
            <a:pPr lvl="1"/>
            <a:r>
              <a:rPr lang="en-US" sz="2400" dirty="0"/>
              <a:t>false because ASCII code for 'a' (97) is greater than 'A' (65)</a:t>
            </a:r>
          </a:p>
          <a:p>
            <a:endParaRPr lang="en-US" sz="2800" dirty="0"/>
          </a:p>
          <a:p>
            <a:r>
              <a:rPr lang="en-US" sz="2800" dirty="0"/>
              <a:t>'1' &lt; '8'is </a:t>
            </a:r>
          </a:p>
          <a:p>
            <a:pPr lvl="1"/>
            <a:r>
              <a:rPr lang="en-US" sz="2400" dirty="0"/>
              <a:t>true because ASCII code for '1' (49) is less than code '8' (56)</a:t>
            </a:r>
          </a:p>
          <a:p>
            <a:pPr lvl="1"/>
            <a:endParaRPr lang="en-US" sz="2400" dirty="0"/>
          </a:p>
          <a:p>
            <a:r>
              <a:rPr lang="en-US" sz="2800" dirty="0"/>
              <a:t>‘a’ == ‘a’ is </a:t>
            </a:r>
          </a:p>
          <a:p>
            <a:pPr lvl="1"/>
            <a:r>
              <a:rPr lang="en-US" sz="2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6859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Digit to a Decimal Value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217822"/>
            <a:ext cx="6953250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5879" y="1389413"/>
            <a:ext cx="274947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Hex digits: 0–9, A–F </a:t>
            </a:r>
          </a:p>
        </p:txBody>
      </p:sp>
    </p:spTree>
    <p:extLst>
      <p:ext uri="{BB962C8B-B14F-4D97-AF65-F5344CB8AC3E}">
        <p14:creationId xmlns:p14="http://schemas.microsoft.com/office/powerpoint/2010/main" val="298858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characters. </a:t>
            </a:r>
          </a:p>
          <a:p>
            <a:r>
              <a:rPr lang="en-US" dirty="0"/>
              <a:t>To represent a string, use the data type called string. </a:t>
            </a:r>
          </a:p>
          <a:p>
            <a:r>
              <a:rPr lang="en-US" dirty="0"/>
              <a:t>For example, the following code declares that message to be a string with the value I am learning programming.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string type is not a primitive type. It is known as an object type. Here message represents a string object with contents Programming is fun. Objects are defined using classes. string is a predefined class in the &lt;string&gt; header file. </a:t>
            </a:r>
          </a:p>
          <a:p>
            <a:pPr marL="0" indent="0" algn="l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46441"/>
            <a:ext cx="7943850" cy="32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43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length() function return length of a string and at(index) function returns character at the specified index. Run and see the output of the following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5" y="2591045"/>
            <a:ext cx="7718775" cy="11964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99" y="4502819"/>
            <a:ext cx="6029325" cy="1571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2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 operator enables access to character at a specified index in a string using the syntax </a:t>
            </a:r>
            <a:r>
              <a:rPr lang="en-US" dirty="0" err="1"/>
              <a:t>stringName</a:t>
            </a:r>
            <a:r>
              <a:rPr lang="en-US" dirty="0"/>
              <a:t>[index]</a:t>
            </a:r>
          </a:p>
          <a:p>
            <a:r>
              <a:rPr lang="en-US" dirty="0"/>
              <a:t>For example, the following code sets a new character P at index 0 using s[0] = 'P' and displays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6" y="2989422"/>
            <a:ext cx="7210796" cy="1586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262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+ and += operator concatenates two strings. For example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string objects can be compared using relational operators. For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3" y="1917036"/>
            <a:ext cx="8482754" cy="11146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6" y="4218898"/>
            <a:ext cx="7977187" cy="2054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62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Type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20" y="1361313"/>
            <a:ext cx="5105400" cy="1162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  <p:sp>
        <p:nvSpPr>
          <p:cNvPr id="6" name="Rectangle 5"/>
          <p:cNvSpPr/>
          <p:nvPr/>
        </p:nvSpPr>
        <p:spPr>
          <a:xfrm>
            <a:off x="628650" y="2725655"/>
            <a:ext cx="78867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This approach to reading a string is simple, but there is a problem. </a:t>
            </a:r>
          </a:p>
          <a:p>
            <a:r>
              <a:rPr lang="en-US" sz="2000" b="1" dirty="0"/>
              <a:t>The input ends with a whitespace character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0" y="3968976"/>
            <a:ext cx="7267575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20" y="5390236"/>
            <a:ext cx="2581275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383" t="8532" r="67495" b="71053"/>
          <a:stretch/>
        </p:blipFill>
        <p:spPr>
          <a:xfrm>
            <a:off x="5734050" y="1532078"/>
            <a:ext cx="2884041" cy="955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382" t="11493" r="66574" b="68821"/>
          <a:stretch/>
        </p:blipFill>
        <p:spPr>
          <a:xfrm>
            <a:off x="5726183" y="5204418"/>
            <a:ext cx="2891908" cy="8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Console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use the stream manipulators to display formatted output on the console.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3" y="1923425"/>
            <a:ext cx="7407914" cy="2535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3" y="4626940"/>
            <a:ext cx="580072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5904122"/>
            <a:ext cx="2752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Console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the total number of digits displayed for a floating-point number using the </a:t>
            </a:r>
            <a:r>
              <a:rPr lang="en-US" b="1" dirty="0" err="1"/>
              <a:t>setprecision</a:t>
            </a:r>
            <a:r>
              <a:rPr lang="en-US" b="1" dirty="0"/>
              <a:t>(n) </a:t>
            </a:r>
            <a:r>
              <a:rPr lang="en-US" dirty="0"/>
              <a:t>manipulator, where n is the number of significant digits (i.e., the total number of digits that appear before and after the decimal point)</a:t>
            </a:r>
          </a:p>
          <a:p>
            <a:pPr marL="0" indent="0" algn="l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1" y="3516736"/>
            <a:ext cx="5591175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3" y="4997541"/>
            <a:ext cx="3505200" cy="41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37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4"/>
          <a:stretch/>
        </p:blipFill>
        <p:spPr>
          <a:xfrm>
            <a:off x="2419287" y="684625"/>
            <a:ext cx="4352925" cy="54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7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Console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the computer automatically displays a large floating-point number in scientific notation.</a:t>
            </a:r>
          </a:p>
          <a:p>
            <a:r>
              <a:rPr lang="en-US" dirty="0"/>
              <a:t>You can use the fixed manipulator to force the number to be displayed in nonscientific notation with a fixed number of digits after the decimal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  <p:grpSp>
        <p:nvGrpSpPr>
          <p:cNvPr id="7" name="Group 6"/>
          <p:cNvGrpSpPr/>
          <p:nvPr/>
        </p:nvGrpSpPr>
        <p:grpSpPr>
          <a:xfrm>
            <a:off x="294039" y="3686237"/>
            <a:ext cx="8555922" cy="1457325"/>
            <a:chOff x="294039" y="1406174"/>
            <a:chExt cx="8555922" cy="14573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039" y="1406174"/>
              <a:ext cx="3314700" cy="1457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736" y="1406174"/>
              <a:ext cx="4467225" cy="136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8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Console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b="1" dirty="0" err="1"/>
              <a:t>cout</a:t>
            </a:r>
            <a:r>
              <a:rPr lang="en-US" b="1" dirty="0"/>
              <a:t> </a:t>
            </a:r>
            <a:r>
              <a:rPr lang="en-US" dirty="0"/>
              <a:t>uses just the number of the positions needed for an output. You can use </a:t>
            </a:r>
            <a:r>
              <a:rPr lang="en-US" b="1" dirty="0" err="1"/>
              <a:t>setw</a:t>
            </a:r>
            <a:r>
              <a:rPr lang="en-US" b="1" dirty="0"/>
              <a:t>(width) </a:t>
            </a:r>
            <a:r>
              <a:rPr lang="en-US" dirty="0"/>
              <a:t>to specify the minimum number of columns for an output. For example,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 </a:t>
            </a:r>
            <a:r>
              <a:rPr lang="en-US" b="1" dirty="0"/>
              <a:t>left </a:t>
            </a:r>
            <a:r>
              <a:rPr lang="en-US" dirty="0"/>
              <a:t>manipulator to left-justify the output and use the </a:t>
            </a:r>
            <a:r>
              <a:rPr lang="en-US" b="1" dirty="0"/>
              <a:t>right </a:t>
            </a:r>
            <a:r>
              <a:rPr lang="en-US" dirty="0"/>
              <a:t>manipulator to right-justify the output. For example, </a:t>
            </a:r>
          </a:p>
          <a:p>
            <a:pPr marL="0" indent="0" algn="l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2" y="2889044"/>
            <a:ext cx="5991658" cy="693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7" y="2381067"/>
            <a:ext cx="2266950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3" y="5095064"/>
            <a:ext cx="449580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83" y="5053315"/>
            <a:ext cx="45910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02" y="5927651"/>
            <a:ext cx="1266825" cy="542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532" y="6126059"/>
            <a:ext cx="2171700" cy="41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26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125" y="6578600"/>
            <a:ext cx="396875" cy="279400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6362"/>
            <a:ext cx="6953250" cy="54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5" y="4880583"/>
            <a:ext cx="2314575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50" y="4423383"/>
            <a:ext cx="237172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581149" y="1205628"/>
            <a:ext cx="5514850" cy="2486808"/>
            <a:chOff x="581149" y="1205628"/>
            <a:chExt cx="5514850" cy="248680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49" y="1205628"/>
              <a:ext cx="5467350" cy="192405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581149" y="3127965"/>
              <a:ext cx="4655870" cy="564471"/>
              <a:chOff x="628649" y="5177642"/>
              <a:chExt cx="4655870" cy="56447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/>
              <a:srcRect t="45631" r="38934"/>
              <a:stretch/>
            </p:blipFill>
            <p:spPr>
              <a:xfrm>
                <a:off x="628649" y="5177642"/>
                <a:ext cx="4525242" cy="564471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40196" y="5177642"/>
                <a:ext cx="344323" cy="249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505" y="5023458"/>
            <a:ext cx="243840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14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Data Type and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2021"/>
                </a:solidFill>
              </a:rPr>
              <a:t>The character data type, </a:t>
            </a:r>
            <a:r>
              <a:rPr lang="en-US" b="1" dirty="0">
                <a:solidFill>
                  <a:srgbClr val="00ADEE"/>
                </a:solidFill>
              </a:rPr>
              <a:t>char</a:t>
            </a:r>
            <a:r>
              <a:rPr lang="en-US" dirty="0">
                <a:solidFill>
                  <a:srgbClr val="242021"/>
                </a:solidFill>
              </a:rPr>
              <a:t>, is used to represent a single character</a:t>
            </a:r>
          </a:p>
          <a:p>
            <a:r>
              <a:rPr lang="en-US" dirty="0">
                <a:solidFill>
                  <a:srgbClr val="242021"/>
                </a:solidFill>
              </a:rPr>
              <a:t>A character literal is enclosed in single quotation marks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242021"/>
                </a:solidFill>
              </a:rPr>
              <a:t>The first statement assigns character </a:t>
            </a:r>
            <a:r>
              <a:rPr lang="en-US" b="1" dirty="0">
                <a:solidFill>
                  <a:srgbClr val="00ADEE"/>
                </a:solidFill>
              </a:rPr>
              <a:t>A </a:t>
            </a:r>
            <a:r>
              <a:rPr lang="en-US" dirty="0">
                <a:solidFill>
                  <a:srgbClr val="242021"/>
                </a:solidFill>
              </a:rPr>
              <a:t>to the </a:t>
            </a:r>
            <a:r>
              <a:rPr lang="en-US" b="1" dirty="0">
                <a:solidFill>
                  <a:srgbClr val="00ADEE"/>
                </a:solidFill>
              </a:rPr>
              <a:t>char </a:t>
            </a:r>
            <a:r>
              <a:rPr lang="en-US" dirty="0">
                <a:solidFill>
                  <a:srgbClr val="242021"/>
                </a:solidFill>
              </a:rPr>
              <a:t>variable </a:t>
            </a:r>
            <a:r>
              <a:rPr lang="en-US" b="1" dirty="0">
                <a:solidFill>
                  <a:srgbClr val="00ADEE"/>
                </a:solidFill>
              </a:rPr>
              <a:t>letter</a:t>
            </a:r>
            <a:r>
              <a:rPr lang="en-US" dirty="0">
                <a:solidFill>
                  <a:srgbClr val="242021"/>
                </a:solidFill>
              </a:rPr>
              <a:t>. The second statement assigns digit character </a:t>
            </a:r>
            <a:r>
              <a:rPr lang="en-US" b="1" dirty="0">
                <a:solidFill>
                  <a:srgbClr val="00ADEE"/>
                </a:solidFill>
              </a:rPr>
              <a:t>4 </a:t>
            </a:r>
            <a:r>
              <a:rPr lang="en-US" dirty="0">
                <a:solidFill>
                  <a:srgbClr val="242021"/>
                </a:solidFill>
              </a:rPr>
              <a:t>to the </a:t>
            </a:r>
            <a:r>
              <a:rPr lang="en-US" b="1" dirty="0">
                <a:solidFill>
                  <a:srgbClr val="00ADEE"/>
                </a:solidFill>
              </a:rPr>
              <a:t>char </a:t>
            </a:r>
            <a:r>
              <a:rPr lang="en-US" dirty="0">
                <a:solidFill>
                  <a:srgbClr val="242021"/>
                </a:solidFill>
              </a:rPr>
              <a:t>variable </a:t>
            </a:r>
            <a:r>
              <a:rPr lang="en-US" b="1" dirty="0" err="1">
                <a:solidFill>
                  <a:srgbClr val="00ADEE"/>
                </a:solidFill>
              </a:rPr>
              <a:t>numChar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42021"/>
                </a:solidFill>
              </a:rPr>
              <a:t>A string literal must be enclosed in quotation marks (</a:t>
            </a:r>
            <a:r>
              <a:rPr lang="en-US" b="1" dirty="0">
                <a:solidFill>
                  <a:srgbClr val="00ADEE"/>
                </a:solidFill>
              </a:rPr>
              <a:t>“ "</a:t>
            </a:r>
            <a:r>
              <a:rPr lang="en-US" dirty="0">
                <a:solidFill>
                  <a:srgbClr val="242021"/>
                </a:solidFill>
              </a:rPr>
              <a:t>). A character literal is a single character enclosed in single quotation marks (</a:t>
            </a:r>
            <a:r>
              <a:rPr lang="en-US" b="1" dirty="0">
                <a:solidFill>
                  <a:srgbClr val="00ADEE"/>
                </a:solidFill>
              </a:rPr>
              <a:t>' '</a:t>
            </a:r>
            <a:r>
              <a:rPr lang="en-US" dirty="0">
                <a:solidFill>
                  <a:srgbClr val="242021"/>
                </a:solidFill>
              </a:rPr>
              <a:t>). Therefore, </a:t>
            </a:r>
            <a:r>
              <a:rPr lang="en-US" b="1" dirty="0">
                <a:solidFill>
                  <a:srgbClr val="00ADEE"/>
                </a:solidFill>
              </a:rPr>
              <a:t>"A" </a:t>
            </a:r>
            <a:r>
              <a:rPr lang="en-US" dirty="0">
                <a:solidFill>
                  <a:srgbClr val="242021"/>
                </a:solidFill>
              </a:rPr>
              <a:t>is a string and </a:t>
            </a:r>
            <a:r>
              <a:rPr lang="en-US" b="1" dirty="0">
                <a:solidFill>
                  <a:srgbClr val="00ADEE"/>
                </a:solidFill>
              </a:rPr>
              <a:t>'A‘ </a:t>
            </a:r>
            <a:r>
              <a:rPr lang="en-US" dirty="0">
                <a:solidFill>
                  <a:srgbClr val="242021"/>
                </a:solidFill>
              </a:rPr>
              <a:t>is a character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48" y="2428381"/>
            <a:ext cx="2977813" cy="7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Data Type and Operations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49" y="1089897"/>
            <a:ext cx="6812701" cy="4037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5018562"/>
            <a:ext cx="3305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Data Type and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read a character from the keyboard, use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Escape 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characters ' ', '\t', '\f', '\r', and '\n' are known as the whitespace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415698"/>
            <a:ext cx="6296025" cy="12477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90923" y="3170712"/>
            <a:ext cx="4583009" cy="2434912"/>
            <a:chOff x="1877167" y="3321315"/>
            <a:chExt cx="5846989" cy="32101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3392" y="3935888"/>
              <a:ext cx="4743450" cy="14573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t="-1" b="6566"/>
            <a:stretch/>
          </p:blipFill>
          <p:spPr>
            <a:xfrm>
              <a:off x="1877167" y="5356684"/>
              <a:ext cx="4781550" cy="11747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4856" y="3321315"/>
              <a:ext cx="582930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0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Casting between </a:t>
            </a:r>
            <a:r>
              <a:rPr lang="en-US" b="1" dirty="0"/>
              <a:t>char </a:t>
            </a:r>
            <a:r>
              <a:rPr lang="en-US" dirty="0"/>
              <a:t>and 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099347"/>
            <a:ext cx="33051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680372"/>
            <a:ext cx="2009775" cy="75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827194"/>
            <a:ext cx="8524875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" y="3647857"/>
            <a:ext cx="6572250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12" y="4822732"/>
            <a:ext cx="8582025" cy="733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29444" y="3647857"/>
            <a:ext cx="4607626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68185" y="4572053"/>
            <a:ext cx="6599651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Casting between </a:t>
            </a:r>
            <a:r>
              <a:rPr lang="en-US" b="1" dirty="0"/>
              <a:t>char </a:t>
            </a:r>
            <a:r>
              <a:rPr lang="en-US" dirty="0"/>
              <a:t>and 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099347"/>
            <a:ext cx="33051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2906362"/>
            <a:ext cx="667702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051" y="5561222"/>
            <a:ext cx="4848225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26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682</Words>
  <Application>Microsoft Office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Fundamentals of Programming</vt:lpstr>
      <vt:lpstr>PowerPoint Presentation</vt:lpstr>
      <vt:lpstr>PowerPoint Presentation</vt:lpstr>
      <vt:lpstr>Mathematical Functions </vt:lpstr>
      <vt:lpstr>Character Data Type and Operations </vt:lpstr>
      <vt:lpstr>Character Data Type and Operations </vt:lpstr>
      <vt:lpstr>Character Data Type and Operations </vt:lpstr>
      <vt:lpstr>Casting between char and Numeric Types </vt:lpstr>
      <vt:lpstr>Casting between char and Numeric Types </vt:lpstr>
      <vt:lpstr>Character Functions </vt:lpstr>
      <vt:lpstr>Comparing and Testing Characters ]</vt:lpstr>
      <vt:lpstr>Hexadecimal Digit to a Decimal Value </vt:lpstr>
      <vt:lpstr>The string Type </vt:lpstr>
      <vt:lpstr>The string Type </vt:lpstr>
      <vt:lpstr>The string Type </vt:lpstr>
      <vt:lpstr>The string Type </vt:lpstr>
      <vt:lpstr>The string Type </vt:lpstr>
      <vt:lpstr>Formatting Console Output </vt:lpstr>
      <vt:lpstr>Formatting Console Output </vt:lpstr>
      <vt:lpstr>Formatting Console Output </vt:lpstr>
      <vt:lpstr>Formatting Console Output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Ahmad Bilal</cp:lastModifiedBy>
  <cp:revision>2263</cp:revision>
  <dcterms:created xsi:type="dcterms:W3CDTF">2019-09-07T06:55:06Z</dcterms:created>
  <dcterms:modified xsi:type="dcterms:W3CDTF">2022-01-06T15:25:55Z</dcterms:modified>
</cp:coreProperties>
</file>