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3"/>
  </p:notesMasterIdLst>
  <p:handoutMasterIdLst>
    <p:handoutMasterId r:id="rId34"/>
  </p:handoutMasterIdLst>
  <p:sldIdLst>
    <p:sldId id="256" r:id="rId3"/>
    <p:sldId id="310" r:id="rId4"/>
    <p:sldId id="311" r:id="rId5"/>
    <p:sldId id="318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20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09" r:id="rId32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3" autoAdjust="0"/>
    <p:restoredTop sz="89019" autoAdjust="0"/>
  </p:normalViewPr>
  <p:slideViewPr>
    <p:cSldViewPr snapToGrid="0">
      <p:cViewPr>
        <p:scale>
          <a:sx n="66" d="100"/>
          <a:sy n="66" d="100"/>
        </p:scale>
        <p:origin x="3036" y="11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208E54-7C8A-41CB-8581-77D5972D19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EA4DE-4245-47F4-BBF3-E64020CBFD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BDF06-F69B-43EB-849B-DB0D0FC9CB07}" type="datetimeFigureOut">
              <a:rPr lang="en-PK" smtClean="0"/>
              <a:t>11/22/2019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33122-DBF3-4FB4-9638-223B25D870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D2B29-B878-4F2F-A0E5-9CC0B51FB1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60136-68D4-4469-BD94-7AFD928E504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69559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A61C-905A-4B74-925A-64D655FF3910}" type="datetimeFigureOut">
              <a:rPr lang="en-PK" smtClean="0"/>
              <a:t>11/22/2019</a:t>
            </a:fld>
            <a:endParaRPr lang="en-P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B5A3-F013-4D4C-B40E-0103628F7EAF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6431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181-76A4-48C6-BA7E-2976EE0D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3D451-F030-4B11-A492-688165530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672ED2-EB02-4D91-8FD4-1B0486F1C966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536750"/>
            <a:ext cx="68580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099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97A2-5680-4298-A24E-5587EF1C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1C23D-324C-42CF-84E1-3709CF4F8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5D3C1-ECD9-43B2-8C3F-A0FB5092F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74166-F1AC-42CF-8B12-C5A6B458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C175279-BB05-486D-8F82-678ADD68FDD1}" type="datetime8">
              <a:rPr lang="en-PK" smtClean="0"/>
              <a:t>11/22/2019 09:24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36E3A-DB4F-4F12-A229-F5AD6578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CA294-066C-4B06-8240-6FCA24DF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9392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93FA-7EDA-4A5B-A73A-C8E110B0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80482-94A3-4C83-A475-C2A3F340F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5563-3FAC-45CB-B25B-DE0CD4EF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B6F279AE-5082-4BD5-A7EA-34F3BC5C3477}" type="datetime8">
              <a:rPr lang="en-PK" smtClean="0"/>
              <a:t>11/22/2019 09:24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3327-4FA5-480B-B66B-418F2F0B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8D52-6BAD-4773-BDDB-AFBB3690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5496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89DA-23F1-48C7-B856-0FA2DD5FA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717B5-ED05-4093-9977-A451951D9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2F53-AB04-4613-9D76-81122B47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8EE9051B-F59E-4806-904A-B500BA3ED104}" type="datetime8">
              <a:rPr lang="en-PK" smtClean="0"/>
              <a:t>11/22/2019 09:24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6E37-F156-48B4-86DD-8B925EEC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3F3C2-FFA9-4D2F-99B3-E2CF8270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90519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181-76A4-48C6-BA7E-2976EE0D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3D451-F030-4B11-A492-688165530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672ED2-EB02-4D91-8FD4-1B0486F1C966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536750"/>
            <a:ext cx="68580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7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D6BC-8335-4EFF-83AB-E1F2D3D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6DAB-C81E-4AE5-A2BC-CE6E594E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897"/>
            <a:ext cx="78867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CC27-AFB3-4590-A57F-EF0F672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52F5D-0D38-4548-BB35-3A5657165608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00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D6BC-8335-4EFF-83AB-E1F2D3D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CC27-AFB3-4590-A57F-EF0F672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52F5D-0D38-4548-BB35-3A5657165608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17C749-B438-49AA-A836-9174F2DB2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897"/>
            <a:ext cx="78867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3692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8E35E-D67B-48E3-AADD-7BFC3F825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097276"/>
            <a:ext cx="38862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D359EB1-F311-45B4-9161-4DD05A6D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F5C3A-649E-458A-A188-E325FA1772EC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C6AD1BF2-65A9-4FC7-BF8E-1F1B8246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1678A3-2FC7-4E6E-9913-8FE6EB6C343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29152" y="1091973"/>
            <a:ext cx="38862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2442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44A2-809B-4721-B548-96B18A93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7908B-ED53-4B68-BEED-6875D17B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C32E8-8C9B-4EE0-9D57-7AF5AACF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9D65FD0A-0A23-4B31-99D8-514371198A81}" type="datetime8">
              <a:rPr lang="en-PK" smtClean="0"/>
              <a:t>11/22/2019 09:24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78F3-B75A-41A4-9077-0D2DDECD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B157-5BD3-492D-BEE8-9428EB0B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2804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9C8D-4AE6-4192-8369-224A34A8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1553-09F0-447B-A686-AACFA743D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53DC-61BA-4AA9-8D7F-75DEA930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B0C78-E5F9-4FB2-8E6E-D9EF7AF13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9B8F3-2D06-48CB-957C-A4385BFA1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4C1FB-4FC7-461F-91A1-2BE93566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511BE69C-FED8-46E6-AD57-F5E9C8404908}" type="datetime8">
              <a:rPr lang="en-PK" smtClean="0"/>
              <a:t>11/22/2019 09:24</a:t>
            </a:fld>
            <a:endParaRPr lang="en-P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4912A-4E73-4CDA-8010-1A1650EA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6F5F5-3285-4152-A7B8-FC15A736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286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7E32-9527-4548-A553-3523377A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50DE1-BC98-47C9-9921-E6E6CB46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67D113DD-8776-4244-BC8D-561E19F78F69}" type="datetime8">
              <a:rPr lang="en-PK" smtClean="0"/>
              <a:t>11/22/2019 09:24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AD7AD-05D1-4B70-B354-AFA7D1F3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DB584-6507-4546-9155-D597B400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2892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4C01F-5C0E-45CC-B7F2-1ECD8A88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6F16D755-64D6-4C53-8FB8-5288768FB6FD}" type="datetime8">
              <a:rPr lang="en-PK" smtClean="0"/>
              <a:t>11/22/2019 09:24</a:t>
            </a:fld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7AECA-AA95-47AF-95F6-409A124D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56CFD-4806-4E0D-81FE-D9371950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8205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4791-582A-44F9-BC6B-9B34A05D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D1098-001B-40C6-89B2-62D8C487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CF339-3CB3-44FE-BCCC-5B7C6BC0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80E9-139D-4F58-B418-2C302F62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FA7FCAC3-E6B6-425E-AC49-1ED83F5C212F}" type="datetime8">
              <a:rPr lang="en-PK" smtClean="0"/>
              <a:t>11/22/2019 09:24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067F-C389-436A-9202-BBF05D18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382A3-F1F2-43D6-B266-4A2F653D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6632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5BEAE-567A-45E8-8BE7-FE81349A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E2690-183A-4410-ACE9-D9003BBA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80163"/>
            <a:ext cx="7886700" cy="489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ACA32-9FFC-4DD6-A289-D125A1B39036}"/>
              </a:ext>
            </a:extLst>
          </p:cNvPr>
          <p:cNvSpPr/>
          <p:nvPr userDrawn="1"/>
        </p:nvSpPr>
        <p:spPr>
          <a:xfrm>
            <a:off x="628650" y="6578364"/>
            <a:ext cx="7886700" cy="279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Fundamentals of Programming –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E89FC6-DB69-4750-9D5A-146716AC880B}"/>
              </a:ext>
            </a:extLst>
          </p:cNvPr>
          <p:cNvCxnSpPr/>
          <p:nvPr userDrawn="1"/>
        </p:nvCxnSpPr>
        <p:spPr>
          <a:xfrm>
            <a:off x="628650" y="6578357"/>
            <a:ext cx="78867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2A34-2BBE-49CD-B14C-E88085B2AAB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37D0-7050-4B56-B8AB-81E9E4E90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58C4-9CDA-4A49-9380-B2F0FE798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Fundamentals of Programming</a:t>
            </a:r>
            <a:endParaRPr lang="en-PK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0DA72-358C-422F-8DDF-874AFF9B8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Loops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012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of the following if input is 2 3 5 4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10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42" y="2006346"/>
            <a:ext cx="4819650" cy="3552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137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do-while </a:t>
            </a:r>
            <a:r>
              <a:rPr lang="en-US" dirty="0"/>
              <a:t>Loop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do-while loop is the same as a while loop except that it executes the loop </a:t>
            </a:r>
            <a:r>
              <a:rPr lang="en-US" dirty="0" smtClean="0"/>
              <a:t>body first </a:t>
            </a:r>
            <a:r>
              <a:rPr lang="en-US" dirty="0"/>
              <a:t>and then checks the loop continuation </a:t>
            </a:r>
            <a:r>
              <a:rPr lang="en-US" dirty="0" smtClean="0"/>
              <a:t>condition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11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21" y="3384091"/>
            <a:ext cx="5248275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758" y="2344532"/>
            <a:ext cx="2836759" cy="391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do-while </a:t>
            </a:r>
            <a:r>
              <a:rPr lang="en-US" dirty="0"/>
              <a:t>Loop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12</a:t>
            </a:fld>
            <a:endParaRPr lang="en-PK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996610"/>
            <a:ext cx="5033502" cy="4379902"/>
            <a:chOff x="628650" y="1089897"/>
            <a:chExt cx="6705600" cy="54875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5596336"/>
              <a:ext cx="5238750" cy="9810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1089897"/>
              <a:ext cx="6705600" cy="4619625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016925"/>
            <a:ext cx="48006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 </a:t>
            </a:r>
            <a:r>
              <a:rPr lang="en-US" dirty="0"/>
              <a:t>Loop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</a:t>
            </a:r>
            <a:r>
              <a:rPr lang="en-US" b="1" dirty="0"/>
              <a:t>for </a:t>
            </a:r>
            <a:r>
              <a:rPr lang="en-US" dirty="0"/>
              <a:t>loop </a:t>
            </a:r>
            <a:r>
              <a:rPr lang="en-US" i="1" dirty="0"/>
              <a:t>has a concise syntax for writing loops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13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87259"/>
            <a:ext cx="7286625" cy="2095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044" y="4380121"/>
            <a:ext cx="5953125" cy="2028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393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608472"/>
            <a:ext cx="6276975" cy="3867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 </a:t>
            </a:r>
            <a:r>
              <a:rPr lang="en-US" dirty="0"/>
              <a:t>Loop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14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096451"/>
            <a:ext cx="6572250" cy="1685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309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89570"/>
            <a:ext cx="4152900" cy="1819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 </a:t>
            </a:r>
            <a:r>
              <a:rPr lang="en-US" dirty="0"/>
              <a:t>Loop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15</a:t>
            </a:fld>
            <a:endParaRPr lang="en-P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7" y="3272761"/>
            <a:ext cx="4048125" cy="1476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0" y="5013052"/>
            <a:ext cx="4152900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73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 </a:t>
            </a:r>
            <a:r>
              <a:rPr lang="en-US" dirty="0"/>
              <a:t>Loop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initial-action </a:t>
            </a:r>
            <a:r>
              <a:rPr lang="en-US" dirty="0" smtClean="0"/>
              <a:t>and </a:t>
            </a:r>
            <a:r>
              <a:rPr lang="en-US" b="1" dirty="0" smtClean="0"/>
              <a:t>action-after-each-iteration</a:t>
            </a:r>
            <a:r>
              <a:rPr lang="en-US" dirty="0" smtClean="0"/>
              <a:t> in </a:t>
            </a:r>
            <a:r>
              <a:rPr lang="en-US" dirty="0"/>
              <a:t>a </a:t>
            </a:r>
            <a:r>
              <a:rPr lang="en-US" b="1" dirty="0"/>
              <a:t>for </a:t>
            </a:r>
            <a:r>
              <a:rPr lang="en-US" dirty="0"/>
              <a:t>loop can be a list of zero or more </a:t>
            </a:r>
            <a:r>
              <a:rPr lang="en-US" dirty="0" smtClean="0"/>
              <a:t>comma-separated variable </a:t>
            </a:r>
            <a:r>
              <a:rPr lang="en-US" dirty="0"/>
              <a:t>declaration statements </a:t>
            </a:r>
            <a:r>
              <a:rPr lang="en-US" dirty="0" smtClean="0"/>
              <a:t>or assignment expression</a:t>
            </a:r>
          </a:p>
          <a:p>
            <a:pPr marL="0" indent="0" algn="l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16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2496884"/>
            <a:ext cx="5934075" cy="1285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361071"/>
            <a:ext cx="2352675" cy="1285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612" y="4893116"/>
            <a:ext cx="2371725" cy="1400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4" y="4333246"/>
            <a:ext cx="2295525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067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 </a:t>
            </a:r>
            <a:r>
              <a:rPr lang="en-US" dirty="0"/>
              <a:t>Loop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output?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17</a:t>
            </a:fld>
            <a:endParaRPr lang="en-P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55058"/>
            <a:ext cx="4735777" cy="1727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992" y="4147777"/>
            <a:ext cx="42957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 </a:t>
            </a:r>
            <a:r>
              <a:rPr lang="en-US" dirty="0"/>
              <a:t>Loop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Iterations?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18</a:t>
            </a:fld>
            <a:endParaRPr lang="en-P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6271" b="6954"/>
          <a:stretch/>
        </p:blipFill>
        <p:spPr>
          <a:xfrm>
            <a:off x="628650" y="1990263"/>
            <a:ext cx="8124210" cy="43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Loop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while </a:t>
            </a:r>
            <a:r>
              <a:rPr lang="en-US" dirty="0"/>
              <a:t>loop and </a:t>
            </a:r>
            <a:r>
              <a:rPr lang="en-US" b="1" dirty="0"/>
              <a:t>for </a:t>
            </a:r>
            <a:r>
              <a:rPr lang="en-US" dirty="0"/>
              <a:t>loop are called </a:t>
            </a:r>
            <a:r>
              <a:rPr lang="en-US" i="1" dirty="0"/>
              <a:t>pretest loops </a:t>
            </a:r>
            <a:r>
              <a:rPr lang="en-US" dirty="0"/>
              <a:t>because the continuation </a:t>
            </a:r>
            <a:r>
              <a:rPr lang="en-US" dirty="0" smtClean="0"/>
              <a:t>condition is </a:t>
            </a:r>
            <a:r>
              <a:rPr lang="en-US" dirty="0"/>
              <a:t>checked before the loop body is executed.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do-while </a:t>
            </a:r>
            <a:r>
              <a:rPr lang="en-US" dirty="0"/>
              <a:t>loop is called a </a:t>
            </a:r>
            <a:r>
              <a:rPr lang="en-US" i="1" dirty="0"/>
              <a:t>posttest </a:t>
            </a:r>
            <a:r>
              <a:rPr lang="en-US" i="1" dirty="0" smtClean="0"/>
              <a:t>loop </a:t>
            </a:r>
            <a:r>
              <a:rPr lang="en-US" dirty="0" smtClean="0"/>
              <a:t>because </a:t>
            </a:r>
            <a:r>
              <a:rPr lang="en-US" dirty="0"/>
              <a:t>the condition is checked after the loop body is executed.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three forms of </a:t>
            </a:r>
            <a:r>
              <a:rPr lang="en-US" dirty="0" smtClean="0"/>
              <a:t>loop statements—</a:t>
            </a:r>
            <a:r>
              <a:rPr lang="en-US" b="1" dirty="0" smtClean="0"/>
              <a:t>while</a:t>
            </a:r>
            <a:r>
              <a:rPr lang="en-US" dirty="0"/>
              <a:t>, </a:t>
            </a:r>
            <a:r>
              <a:rPr lang="en-US" b="1" dirty="0"/>
              <a:t>do-while</a:t>
            </a:r>
            <a:r>
              <a:rPr lang="en-US" dirty="0"/>
              <a:t>, and </a:t>
            </a:r>
            <a:r>
              <a:rPr lang="en-US" b="1" dirty="0"/>
              <a:t>for</a:t>
            </a:r>
            <a:r>
              <a:rPr lang="en-US" dirty="0"/>
              <a:t>—are expressively equivalent; that is, you can </a:t>
            </a:r>
            <a:r>
              <a:rPr lang="en-US" dirty="0" smtClean="0"/>
              <a:t>write a </a:t>
            </a:r>
            <a:r>
              <a:rPr lang="en-US" dirty="0"/>
              <a:t>loop in any of these three forms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19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877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tell </a:t>
            </a:r>
            <a:r>
              <a:rPr lang="en-US" dirty="0"/>
              <a:t>a program to execute statements </a:t>
            </a:r>
            <a:r>
              <a:rPr lang="en-US" dirty="0" smtClean="0"/>
              <a:t>repeatedly.</a:t>
            </a:r>
          </a:p>
          <a:p>
            <a:pPr algn="l"/>
            <a:r>
              <a:rPr lang="en-US" dirty="0" smtClean="0"/>
              <a:t>Write a program to print “Welcome to C++” 100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</a:t>
            </a:fld>
            <a:endParaRPr lang="en-P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2206397"/>
            <a:ext cx="5267325" cy="1400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49" y="4131459"/>
            <a:ext cx="41529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1" y="1048126"/>
            <a:ext cx="8584957" cy="20719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20</a:t>
            </a:fld>
            <a:endParaRPr lang="en-P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1" y="2795808"/>
            <a:ext cx="8791575" cy="25303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661" y="5045907"/>
            <a:ext cx="3718674" cy="14941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3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loop can be nested inside another loop.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21</a:t>
            </a:fld>
            <a:endParaRPr lang="en-P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98" y="1810756"/>
            <a:ext cx="4114800" cy="2695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5124" r="37218" b="75449"/>
          <a:stretch/>
        </p:blipFill>
        <p:spPr>
          <a:xfrm>
            <a:off x="2407875" y="4506331"/>
            <a:ext cx="6107475" cy="145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22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73" y="1188277"/>
            <a:ext cx="3400425" cy="2085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332" y="1178416"/>
            <a:ext cx="3390900" cy="2924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210" y="3411105"/>
            <a:ext cx="33813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5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Minimizing Numeric Errors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23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9142"/>
          <a:stretch/>
        </p:blipFill>
        <p:spPr>
          <a:xfrm>
            <a:off x="108597" y="1408441"/>
            <a:ext cx="8945250" cy="403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Studies </a:t>
            </a:r>
            <a:r>
              <a:rPr lang="en-US" dirty="0" smtClean="0"/>
              <a:t>– Section 5.8, 10,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Greatest Common Divisor </a:t>
            </a:r>
            <a:endParaRPr lang="en-US" dirty="0" smtClean="0"/>
          </a:p>
          <a:p>
            <a:r>
              <a:rPr lang="en-US" dirty="0"/>
              <a:t>Suppose that the tuition for a university is $10,000 this year and tuition increases </a:t>
            </a:r>
            <a:r>
              <a:rPr lang="en-US" dirty="0" smtClean="0"/>
              <a:t>4% every year</a:t>
            </a:r>
            <a:r>
              <a:rPr lang="en-US" dirty="0"/>
              <a:t>. In how many years will the tuition be </a:t>
            </a:r>
            <a:r>
              <a:rPr lang="en-US" dirty="0" smtClean="0"/>
              <a:t>doubled?</a:t>
            </a:r>
          </a:p>
          <a:p>
            <a:r>
              <a:rPr lang="en-US" dirty="0"/>
              <a:t>Converting Decimals to </a:t>
            </a:r>
            <a:r>
              <a:rPr lang="en-US" dirty="0" smtClean="0"/>
              <a:t>Hexadecimals</a:t>
            </a:r>
          </a:p>
          <a:p>
            <a:r>
              <a:rPr lang="en-US" dirty="0"/>
              <a:t>Checking Palindromes 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i="1" dirty="0"/>
              <a:t>whether a string is a palindrome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Displaying Prime Numbers </a:t>
            </a:r>
            <a:endParaRPr lang="en-US" dirty="0" smtClean="0"/>
          </a:p>
          <a:p>
            <a:pPr lvl="1"/>
            <a:r>
              <a:rPr lang="en-US" i="1" dirty="0"/>
              <a:t>displays the first 50 prime numbers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24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283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The </a:t>
            </a:r>
            <a:r>
              <a:rPr lang="en-US" b="1" dirty="0"/>
              <a:t>break </a:t>
            </a:r>
            <a:r>
              <a:rPr lang="en-US" i="1" dirty="0"/>
              <a:t>and </a:t>
            </a:r>
            <a:r>
              <a:rPr lang="en-US" b="1" dirty="0"/>
              <a:t>continue </a:t>
            </a:r>
            <a:r>
              <a:rPr lang="en-US" i="1" dirty="0"/>
              <a:t>keywords provide additional controls in a loop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break </a:t>
            </a:r>
            <a:r>
              <a:rPr lang="en-US" dirty="0"/>
              <a:t>in a </a:t>
            </a:r>
            <a:r>
              <a:rPr lang="en-US" dirty="0" smtClean="0"/>
              <a:t>loop, immediately terminates </a:t>
            </a:r>
            <a:r>
              <a:rPr lang="en-US" dirty="0"/>
              <a:t>the loop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program adds integers from </a:t>
            </a:r>
            <a:r>
              <a:rPr lang="en-US" b="1" dirty="0"/>
              <a:t>1 </a:t>
            </a:r>
            <a:r>
              <a:rPr lang="en-US" dirty="0"/>
              <a:t>to </a:t>
            </a:r>
            <a:r>
              <a:rPr lang="en-US" b="1" dirty="0"/>
              <a:t>20 </a:t>
            </a:r>
            <a:r>
              <a:rPr lang="en-US" dirty="0"/>
              <a:t>in this order to </a:t>
            </a:r>
            <a:r>
              <a:rPr lang="en-US" b="1" dirty="0"/>
              <a:t>sum </a:t>
            </a:r>
            <a:r>
              <a:rPr lang="en-US" dirty="0"/>
              <a:t>until </a:t>
            </a:r>
            <a:r>
              <a:rPr lang="en-US" b="1" dirty="0"/>
              <a:t>sum </a:t>
            </a:r>
            <a:r>
              <a:rPr lang="en-US" dirty="0"/>
              <a:t>is greater than </a:t>
            </a:r>
            <a:r>
              <a:rPr lang="en-US" dirty="0" smtClean="0"/>
              <a:t>or equal </a:t>
            </a:r>
            <a:r>
              <a:rPr lang="en-US" dirty="0"/>
              <a:t>to </a:t>
            </a:r>
            <a:r>
              <a:rPr lang="en-US" b="1" dirty="0"/>
              <a:t>100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8360"/>
          <a:stretch/>
        </p:blipFill>
        <p:spPr>
          <a:xfrm>
            <a:off x="1970051" y="2665927"/>
            <a:ext cx="5203898" cy="24624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Keywords </a:t>
            </a:r>
            <a:r>
              <a:rPr lang="en-US" b="1" dirty="0"/>
              <a:t>break </a:t>
            </a:r>
            <a:r>
              <a:rPr lang="en-US" dirty="0"/>
              <a:t>and </a:t>
            </a:r>
            <a:r>
              <a:rPr lang="en-US" b="1" dirty="0"/>
              <a:t>continue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25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547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</a:t>
            </a:r>
            <a:r>
              <a:rPr lang="en-US" b="1" dirty="0"/>
              <a:t>break </a:t>
            </a:r>
            <a:r>
              <a:rPr lang="en-US" dirty="0"/>
              <a:t>and </a:t>
            </a:r>
            <a:r>
              <a:rPr lang="en-US" b="1" dirty="0"/>
              <a:t>continue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continue </a:t>
            </a:r>
            <a:r>
              <a:rPr lang="en-US" dirty="0"/>
              <a:t>in a loop, ends the current iteration. Program control goes to the end of the loop body. </a:t>
            </a:r>
          </a:p>
          <a:p>
            <a:pPr marL="0" indent="0" algn="l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26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90" y="2387116"/>
            <a:ext cx="5133975" cy="3238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866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</a:t>
            </a:r>
            <a:r>
              <a:rPr lang="en-US" b="1" dirty="0"/>
              <a:t>break </a:t>
            </a:r>
            <a:r>
              <a:rPr lang="en-US" dirty="0"/>
              <a:t>and </a:t>
            </a:r>
            <a:r>
              <a:rPr lang="en-US" b="1" dirty="0"/>
              <a:t>continue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27</a:t>
            </a:fld>
            <a:endParaRPr lang="en-P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23" y="4503408"/>
            <a:ext cx="8343480" cy="1931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23" y="1262129"/>
            <a:ext cx="4231877" cy="27408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754" y="1242538"/>
            <a:ext cx="4214639" cy="27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9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28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270" t="21464" r="26587" b="21252"/>
          <a:stretch/>
        </p:blipFill>
        <p:spPr>
          <a:xfrm>
            <a:off x="1175657" y="406400"/>
            <a:ext cx="6792686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29</a:t>
            </a:fld>
            <a:endParaRPr lang="en-P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814387"/>
            <a:ext cx="54673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while </a:t>
            </a:r>
            <a:r>
              <a:rPr lang="en-US" dirty="0"/>
              <a:t>loop executes statements repeatedly while the condition is true.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59561"/>
            <a:ext cx="4285449" cy="1467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831" y="2059561"/>
            <a:ext cx="3429388" cy="1502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98" y="3526952"/>
            <a:ext cx="2720223" cy="27899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099" y="3596371"/>
            <a:ext cx="3259706" cy="272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6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7125" y="6578600"/>
            <a:ext cx="396875" cy="279400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pPr/>
              <a:t>30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758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Design Strategies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4</a:t>
            </a:fld>
            <a:endParaRPr lang="en-P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9" y="1423679"/>
            <a:ext cx="8813073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numbers from 0 to 100</a:t>
            </a:r>
          </a:p>
          <a:p>
            <a:r>
              <a:rPr lang="en-US" dirty="0" smtClean="0"/>
              <a:t>Print numbers from 250 to 350</a:t>
            </a:r>
          </a:p>
          <a:p>
            <a:r>
              <a:rPr lang="en-US" dirty="0" smtClean="0"/>
              <a:t>ask user for a and b, and print all numbers from a to b</a:t>
            </a:r>
          </a:p>
          <a:p>
            <a:r>
              <a:rPr lang="en-US" dirty="0"/>
              <a:t>Write table of a number x from 1 to 10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Print Sum of numbers </a:t>
            </a:r>
            <a:r>
              <a:rPr lang="en-US" dirty="0"/>
              <a:t>from 0 to </a:t>
            </a:r>
            <a:r>
              <a:rPr lang="en-US" dirty="0" smtClean="0"/>
              <a:t>100</a:t>
            </a:r>
          </a:p>
          <a:p>
            <a:r>
              <a:rPr lang="en-US" dirty="0"/>
              <a:t>Print even numbers from 0 to 100</a:t>
            </a:r>
          </a:p>
          <a:p>
            <a:r>
              <a:rPr lang="en-US" dirty="0" smtClean="0"/>
              <a:t>Print </a:t>
            </a:r>
            <a:r>
              <a:rPr lang="en-US" dirty="0"/>
              <a:t>Sum of </a:t>
            </a:r>
            <a:r>
              <a:rPr lang="en-US" dirty="0" smtClean="0"/>
              <a:t>even numbers </a:t>
            </a:r>
            <a:r>
              <a:rPr lang="en-US" dirty="0"/>
              <a:t>from 0 to </a:t>
            </a:r>
            <a:r>
              <a:rPr lang="en-US" dirty="0" smtClean="0"/>
              <a:t>100</a:t>
            </a:r>
          </a:p>
          <a:p>
            <a:r>
              <a:rPr lang="en-US" dirty="0" smtClean="0"/>
              <a:t>Print factors of a number</a:t>
            </a:r>
          </a:p>
          <a:p>
            <a:r>
              <a:rPr lang="en-US" dirty="0" smtClean="0"/>
              <a:t>Print count of numbers divisible by 3 between 0 and 100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5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2693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a Loop with User Confirmation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6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050179"/>
            <a:ext cx="64960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a Loop with User Confirmation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7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64" r="33762" b="61718"/>
          <a:stretch/>
        </p:blipFill>
        <p:spPr>
          <a:xfrm>
            <a:off x="4572000" y="4809054"/>
            <a:ext cx="4271348" cy="1666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24" y="1412170"/>
            <a:ext cx="67246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a Loop with a Sentinel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8</a:t>
            </a:fld>
            <a:endParaRPr lang="en-PK" dirty="0"/>
          </a:p>
        </p:txBody>
      </p:sp>
      <p:grpSp>
        <p:nvGrpSpPr>
          <p:cNvPr id="7" name="Group 6"/>
          <p:cNvGrpSpPr/>
          <p:nvPr/>
        </p:nvGrpSpPr>
        <p:grpSpPr>
          <a:xfrm>
            <a:off x="628650" y="1075149"/>
            <a:ext cx="6705600" cy="5487514"/>
            <a:chOff x="628650" y="1089897"/>
            <a:chExt cx="6705600" cy="54875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5596336"/>
              <a:ext cx="5238750" cy="9810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1089897"/>
              <a:ext cx="6705600" cy="4619625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835" y="4353837"/>
            <a:ext cx="56102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9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9</a:t>
            </a:fld>
            <a:endParaRPr lang="en-P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568" t="9598" r="14070" b="8585"/>
          <a:stretch/>
        </p:blipFill>
        <p:spPr>
          <a:xfrm>
            <a:off x="953036" y="1700012"/>
            <a:ext cx="3090929" cy="12234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933" t="6987" r="10707" b="10985"/>
          <a:stretch/>
        </p:blipFill>
        <p:spPr>
          <a:xfrm>
            <a:off x="2962141" y="3102631"/>
            <a:ext cx="3219718" cy="11719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097" t="8684" r="15068" b="8737"/>
          <a:stretch/>
        </p:blipFill>
        <p:spPr>
          <a:xfrm>
            <a:off x="5258327" y="4453735"/>
            <a:ext cx="3026536" cy="11719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122" y="4676371"/>
            <a:ext cx="3310398" cy="15649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3826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1199</TotalTime>
  <Words>507</Words>
  <Application>Microsoft Office PowerPoint</Application>
  <PresentationFormat>On-screen Show (4:3)</PresentationFormat>
  <Paragraphs>108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Wingdings</vt:lpstr>
      <vt:lpstr>Office Theme</vt:lpstr>
      <vt:lpstr>Custom Design</vt:lpstr>
      <vt:lpstr>Fundamentals of Programming</vt:lpstr>
      <vt:lpstr>Loops</vt:lpstr>
      <vt:lpstr>While Loop</vt:lpstr>
      <vt:lpstr>Loop Design Strategies </vt:lpstr>
      <vt:lpstr>While Loop</vt:lpstr>
      <vt:lpstr>Controlling a Loop with User Confirmation </vt:lpstr>
      <vt:lpstr>Controlling a Loop with User Confirmation </vt:lpstr>
      <vt:lpstr>Controlling a Loop with a Sentinel Value </vt:lpstr>
      <vt:lpstr>While Loop</vt:lpstr>
      <vt:lpstr>While Loop</vt:lpstr>
      <vt:lpstr>do-while Loop </vt:lpstr>
      <vt:lpstr>do-while Loop </vt:lpstr>
      <vt:lpstr>for Loop </vt:lpstr>
      <vt:lpstr>for Loop </vt:lpstr>
      <vt:lpstr>for Loop </vt:lpstr>
      <vt:lpstr>for Loop </vt:lpstr>
      <vt:lpstr>for Loop </vt:lpstr>
      <vt:lpstr>for Loop </vt:lpstr>
      <vt:lpstr>Which Loop to Use?</vt:lpstr>
      <vt:lpstr>Empty Loop</vt:lpstr>
      <vt:lpstr>Nested Loops</vt:lpstr>
      <vt:lpstr>Nested Loops</vt:lpstr>
      <vt:lpstr>Minimizing Numeric Errors </vt:lpstr>
      <vt:lpstr>Case Studies – Section 5.8, 10, 11</vt:lpstr>
      <vt:lpstr>Keywords break and continue </vt:lpstr>
      <vt:lpstr>Keywords break and continue </vt:lpstr>
      <vt:lpstr>Keywords break and continue 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visual .</dc:creator>
  <cp:lastModifiedBy>visual</cp:lastModifiedBy>
  <cp:revision>2352</cp:revision>
  <dcterms:created xsi:type="dcterms:W3CDTF">2019-09-07T06:55:06Z</dcterms:created>
  <dcterms:modified xsi:type="dcterms:W3CDTF">2019-11-22T04:27:37Z</dcterms:modified>
</cp:coreProperties>
</file>