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6"/>
  </p:notesMasterIdLst>
  <p:handoutMasterIdLst>
    <p:handoutMasterId r:id="rId47"/>
  </p:handoutMasterIdLst>
  <p:sldIdLst>
    <p:sldId id="256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9" r:id="rId14"/>
    <p:sldId id="332" r:id="rId15"/>
    <p:sldId id="320" r:id="rId16"/>
    <p:sldId id="330" r:id="rId17"/>
    <p:sldId id="331" r:id="rId18"/>
    <p:sldId id="321" r:id="rId19"/>
    <p:sldId id="322" r:id="rId20"/>
    <p:sldId id="333" r:id="rId21"/>
    <p:sldId id="334" r:id="rId22"/>
    <p:sldId id="335" r:id="rId23"/>
    <p:sldId id="336" r:id="rId24"/>
    <p:sldId id="337" r:id="rId25"/>
    <p:sldId id="323" r:id="rId26"/>
    <p:sldId id="324" r:id="rId27"/>
    <p:sldId id="325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50" r:id="rId40"/>
    <p:sldId id="351" r:id="rId41"/>
    <p:sldId id="352" r:id="rId42"/>
    <p:sldId id="353" r:id="rId43"/>
    <p:sldId id="309" r:id="rId44"/>
    <p:sldId id="354" r:id="rId45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3" autoAdjust="0"/>
    <p:restoredTop sz="89019" autoAdjust="0"/>
  </p:normalViewPr>
  <p:slideViewPr>
    <p:cSldViewPr snapToGrid="0">
      <p:cViewPr varScale="1">
        <p:scale>
          <a:sx n="74" d="100"/>
          <a:sy n="74" d="100"/>
        </p:scale>
        <p:origin x="1308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08E54-7C8A-41CB-8581-77D5972D19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A4DE-4245-47F4-BBF3-E64020CBF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BDF06-F69B-43EB-849B-DB0D0FC9CB07}" type="datetimeFigureOut">
              <a:rPr lang="en-PK" smtClean="0"/>
              <a:t>12/06/2019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33122-DBF3-4FB4-9638-223B25D87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2B29-B878-4F2F-A0E5-9CC0B51FB1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0136-68D4-4469-BD94-7AFD928E504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9559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8A61C-905A-4B74-925A-64D655FF3910}" type="datetimeFigureOut">
              <a:rPr lang="en-PK" smtClean="0"/>
              <a:t>12/06/2019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B5A3-F013-4D4C-B40E-0103628F7EAF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431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09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97A2-5680-4298-A24E-5587EF1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C23D-324C-42CF-84E1-3709CF4F8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D3C1-ECD9-43B2-8C3F-A0FB5092F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4166-F1AC-42CF-8B12-C5A6B458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C175279-BB05-486D-8F82-678ADD68FDD1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6E3A-DB4F-4F12-A229-F5AD657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CA294-066C-4B06-8240-6FCA24DF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39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93FA-7EDA-4A5B-A73A-C8E110B0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0482-94A3-4C83-A475-C2A3F340F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5563-3FAC-45CB-B25B-DE0CD4EF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B6F279AE-5082-4BD5-A7EA-34F3BC5C3477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3327-4FA5-480B-B66B-418F2F0B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8D52-6BAD-4773-BDDB-AFBB3690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49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89DA-23F1-48C7-B856-0FA2DD5FA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717B5-ED05-4093-9977-A451951D9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2F53-AB04-4613-9D76-81122B47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8EE9051B-F59E-4806-904A-B500BA3ED104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6E37-F156-48B4-86DD-8B925EEC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3F3C2-FFA9-4D2F-99B3-E2CF8270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051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181-76A4-48C6-BA7E-2976EE0D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3D451-F030-4B11-A492-688165530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672ED2-EB02-4D91-8FD4-1B0486F1C966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536750"/>
            <a:ext cx="68580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6DAB-C81E-4AE5-A2BC-CE6E594E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00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6BC-8335-4EFF-83AB-E1F2D3DA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CC27-AFB3-4590-A57F-EF0F6720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52F5D-0D38-4548-BB35-3A5657165608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17C749-B438-49AA-A836-9174F2DB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897"/>
            <a:ext cx="78867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692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E35E-D67B-48E3-AADD-7BFC3F82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097276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359EB1-F311-45B4-9161-4DD05A6D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8767" y="6578359"/>
            <a:ext cx="396587" cy="27964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6D02F95-4A4F-4C1B-BBB4-43C17A03273B}" type="slidenum">
              <a:rPr lang="en-PK" smtClean="0"/>
              <a:pPr/>
              <a:t>‹#›</a:t>
            </a:fld>
            <a:endParaRPr lang="en-P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F5C3A-649E-458A-A188-E325FA1772EC}"/>
              </a:ext>
            </a:extLst>
          </p:cNvPr>
          <p:cNvCxnSpPr/>
          <p:nvPr userDrawn="1"/>
        </p:nvCxnSpPr>
        <p:spPr>
          <a:xfrm>
            <a:off x="628650" y="996603"/>
            <a:ext cx="7886700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6AD1BF2-65A9-4FC7-BF8E-1F1B824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173"/>
            <a:ext cx="7886700" cy="73543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1678A3-2FC7-4E6E-9913-8FE6EB6C34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9152" y="1091973"/>
            <a:ext cx="3886200" cy="5385725"/>
          </a:xfrm>
        </p:spPr>
        <p:txBody>
          <a:bodyPr/>
          <a:lstStyle>
            <a:lvl1pPr algn="just">
              <a:defRPr/>
            </a:lvl1pPr>
            <a:lvl2pPr marL="685766" indent="-228589" algn="just">
              <a:buFont typeface="Calibri" panose="020F0502020204030204" pitchFamily="34" charset="0"/>
              <a:buChar char="‒"/>
              <a:defRPr/>
            </a:lvl2pPr>
            <a:lvl3pPr marL="1142942" indent="-228589" algn="just">
              <a:buFont typeface="Wingdings" panose="05000000000000000000" pitchFamily="2" charset="2"/>
              <a:buChar char="§"/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244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44A2-809B-4721-B548-96B18A93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908B-ED53-4B68-BEED-6875D17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32E8-8C9B-4EE0-9D57-7AF5AACF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9D65FD0A-0A23-4B31-99D8-514371198A81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8F3-B75A-41A4-9077-0D2DDEC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B157-5BD3-492D-BEE8-9428EB0B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80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C8D-4AE6-4192-8369-224A34A8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1553-09F0-447B-A686-AACFA743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53DC-61BA-4AA9-8D7F-75DEA930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0C78-E5F9-4FB2-8E6E-D9EF7AF13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B8F3-2D06-48CB-957C-A4385BFA1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4C1FB-4FC7-461F-91A1-2BE9356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511BE69C-FED8-46E6-AD57-F5E9C8404908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4912A-4E73-4CDA-8010-1A1650EA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F5F5-3285-4152-A7B8-FC15A73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866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7E32-9527-4548-A553-3523377A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50DE1-BC98-47C9-9921-E6E6CB46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7D113DD-8776-4244-BC8D-561E19F78F69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AD7AD-05D1-4B70-B354-AFA7D1F3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DB584-6507-4546-9155-D597B400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892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4C01F-5C0E-45CC-B7F2-1ECD8A8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6F16D755-64D6-4C53-8FB8-5288768FB6FD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7AECA-AA95-47AF-95F6-409A124D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6CFD-4806-4E0D-81FE-D9371950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8205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4791-582A-44F9-BC6B-9B34A05D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1098-001B-40C6-89B2-62D8C487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F339-3CB3-44FE-BCCC-5B7C6BC0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80E9-139D-4F58-B418-2C302F62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FA7FCAC3-E6B6-425E-AC49-1ED83F5C212F}" type="datetime8">
              <a:rPr lang="en-PK" smtClean="0"/>
              <a:t>12/06/2019 10:12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067F-C389-436A-9202-BBF05D18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82A3-F1F2-43D6-B266-4A2F653D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/>
          <a:lstStyle/>
          <a:p>
            <a:fld id="{46D02F95-4A4F-4C1B-BBB4-43C17A03273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6632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5BEAE-567A-45E8-8BE7-FE81349A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2690-183A-4410-ACE9-D9003BBA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0163"/>
            <a:ext cx="7886700" cy="489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ACA32-9FFC-4DD6-A289-D125A1B39036}"/>
              </a:ext>
            </a:extLst>
          </p:cNvPr>
          <p:cNvSpPr/>
          <p:nvPr userDrawn="1"/>
        </p:nvSpPr>
        <p:spPr>
          <a:xfrm>
            <a:off x="628650" y="6578364"/>
            <a:ext cx="7886700" cy="279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Fundamentals of Programming –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7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89FC6-DB69-4750-9D5A-146716AC880B}"/>
              </a:ext>
            </a:extLst>
          </p:cNvPr>
          <p:cNvCxnSpPr/>
          <p:nvPr userDrawn="1"/>
        </p:nvCxnSpPr>
        <p:spPr>
          <a:xfrm>
            <a:off x="628650" y="6578357"/>
            <a:ext cx="78867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F2A34-2BBE-49CD-B14C-E88085B2AABF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A37D0-7050-4B56-B8AB-81E9E4E90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8C4-9CDA-4A49-9380-B2F0FE798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Fundamentals of Programming</a:t>
            </a:r>
            <a:endParaRPr lang="en-PK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0DA72-358C-422F-8DDF-874AFF9B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012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83534"/>
            <a:ext cx="7886700" cy="2492088"/>
          </a:xfrm>
        </p:spPr>
        <p:txBody>
          <a:bodyPr>
            <a:normAutofit/>
          </a:bodyPr>
          <a:lstStyle/>
          <a:p>
            <a:r>
              <a:rPr lang="en-US" dirty="0"/>
              <a:t>When the max function is </a:t>
            </a:r>
            <a:r>
              <a:rPr lang="en-US" dirty="0" smtClean="0"/>
              <a:t>invoked, </a:t>
            </a:r>
            <a:r>
              <a:rPr lang="en-US" dirty="0"/>
              <a:t>variable i’s value 5 is passed to num1, </a:t>
            </a:r>
            <a:r>
              <a:rPr lang="en-US" dirty="0" smtClean="0"/>
              <a:t>and variable </a:t>
            </a:r>
            <a:r>
              <a:rPr lang="en-US" dirty="0"/>
              <a:t>j’s value 2 is passed to num2 in the max function. The flow of control transfers to </a:t>
            </a:r>
            <a:r>
              <a:rPr lang="en-US" dirty="0" smtClean="0"/>
              <a:t>the max </a:t>
            </a:r>
            <a:r>
              <a:rPr lang="en-US" dirty="0"/>
              <a:t>function. The max function is executed. When the return statement in the max </a:t>
            </a:r>
            <a:r>
              <a:rPr lang="en-US" dirty="0" smtClean="0"/>
              <a:t>function is </a:t>
            </a:r>
            <a:r>
              <a:rPr lang="en-US" dirty="0"/>
              <a:t>executed, the max function returns the control to its caller (in this case the caller is the </a:t>
            </a:r>
            <a:r>
              <a:rPr lang="en-US" dirty="0" smtClean="0"/>
              <a:t>main function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10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089897"/>
            <a:ext cx="7267575" cy="2800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717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 function is invoked, the system creates an activation record (also called </a:t>
            </a:r>
            <a:r>
              <a:rPr lang="en-US" dirty="0" smtClean="0"/>
              <a:t>an activation </a:t>
            </a:r>
            <a:r>
              <a:rPr lang="en-US" dirty="0"/>
              <a:t>frame) that stores its arguments and variables for the function and places the activation record in an area of memory known as a call stack.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call stack </a:t>
            </a:r>
            <a:r>
              <a:rPr lang="en-US" dirty="0"/>
              <a:t>is also known as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execution</a:t>
            </a:r>
            <a:r>
              <a:rPr lang="en-US" dirty="0" smtClean="0"/>
              <a:t> </a:t>
            </a:r>
            <a:r>
              <a:rPr lang="en-US" dirty="0"/>
              <a:t>stack, runtime stack, or machine stack, and is often shortened to just “the stack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When </a:t>
            </a:r>
            <a:r>
              <a:rPr lang="en-US" dirty="0"/>
              <a:t>a function calls another function, the caller’s activation record is kept intact and a </a:t>
            </a:r>
            <a:r>
              <a:rPr lang="en-US" dirty="0" smtClean="0"/>
              <a:t>new activation </a:t>
            </a:r>
            <a:r>
              <a:rPr lang="en-US" dirty="0"/>
              <a:t>record is created for the new function call.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function finishes its work </a:t>
            </a:r>
            <a:r>
              <a:rPr lang="en-US" dirty="0" smtClean="0"/>
              <a:t>and returns </a:t>
            </a:r>
            <a:r>
              <a:rPr lang="en-US" dirty="0"/>
              <a:t>control to its caller, its activation record is removed from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64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3" y="3217025"/>
            <a:ext cx="8927869" cy="2593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call stack stores the activation records in a last-in, first-out fashion. The activation </a:t>
            </a:r>
            <a:r>
              <a:rPr lang="en-US" dirty="0" smtClean="0"/>
              <a:t>record for </a:t>
            </a:r>
            <a:r>
              <a:rPr lang="en-US" dirty="0"/>
              <a:t>the function that is invoked last is removed first from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25" y="1049762"/>
            <a:ext cx="8344652" cy="218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37" y="3998130"/>
            <a:ext cx="6494099" cy="2502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4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897"/>
            <a:ext cx="4330211" cy="5385725"/>
          </a:xfrm>
        </p:spPr>
        <p:txBody>
          <a:bodyPr/>
          <a:lstStyle/>
          <a:p>
            <a:r>
              <a:rPr lang="en-US" dirty="0"/>
              <a:t>A void function does not return a value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printGrade</a:t>
            </a:r>
            <a:r>
              <a:rPr lang="en-US" dirty="0"/>
              <a:t> function is a void function. It does not return any value.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call to a </a:t>
            </a:r>
            <a:r>
              <a:rPr lang="en-US" dirty="0" smtClean="0"/>
              <a:t>void function </a:t>
            </a:r>
            <a:r>
              <a:rPr lang="en-US" dirty="0"/>
              <a:t>must be a </a:t>
            </a:r>
            <a:r>
              <a:rPr lang="en-US" dirty="0" smtClean="0"/>
              <a:t>statement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13</a:t>
            </a:fld>
            <a:endParaRPr lang="en-PK" dirty="0"/>
          </a:p>
        </p:txBody>
      </p:sp>
      <p:grpSp>
        <p:nvGrpSpPr>
          <p:cNvPr id="9" name="Group 8"/>
          <p:cNvGrpSpPr/>
          <p:nvPr/>
        </p:nvGrpSpPr>
        <p:grpSpPr>
          <a:xfrm>
            <a:off x="4958861" y="1551071"/>
            <a:ext cx="4030540" cy="4924551"/>
            <a:chOff x="2586037" y="1409790"/>
            <a:chExt cx="4030540" cy="64645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6037" y="6417007"/>
              <a:ext cx="3562350" cy="14573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17635"/>
            <a:stretch/>
          </p:blipFill>
          <p:spPr>
            <a:xfrm>
              <a:off x="2644652" y="1409790"/>
              <a:ext cx="3971925" cy="5138647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5295207" y="5611091"/>
            <a:ext cx="2618509" cy="2660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104847"/>
            <a:ext cx="7886700" cy="3707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void and value-return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489"/>
          <a:stretch/>
        </p:blipFill>
        <p:spPr>
          <a:xfrm>
            <a:off x="370741" y="1031632"/>
            <a:ext cx="4552950" cy="49955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65076" y="1074300"/>
            <a:ext cx="4030540" cy="4924551"/>
            <a:chOff x="2586037" y="1409790"/>
            <a:chExt cx="4030540" cy="646454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037" y="6417007"/>
              <a:ext cx="3562350" cy="14573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17635"/>
            <a:stretch/>
          </p:blipFill>
          <p:spPr>
            <a:xfrm>
              <a:off x="2644652" y="1409790"/>
              <a:ext cx="3971925" cy="513864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274320" y="3699164"/>
            <a:ext cx="4463935" cy="232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30186" y="3670858"/>
            <a:ext cx="4463935" cy="232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for Void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23" y="1655518"/>
            <a:ext cx="3670056" cy="44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void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897"/>
            <a:ext cx="3919904" cy="5385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Occasionally you may need to terminate the program from the function immediately </a:t>
            </a:r>
            <a:r>
              <a:rPr lang="en-US" dirty="0" smtClean="0"/>
              <a:t>if an </a:t>
            </a:r>
            <a:r>
              <a:rPr lang="en-US" dirty="0"/>
              <a:t>abnormal condition occurs. This can be done by invoking the exit(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smtClean="0"/>
              <a:t>function defined </a:t>
            </a:r>
            <a:r>
              <a:rPr lang="en-US" dirty="0"/>
              <a:t>in the </a:t>
            </a:r>
            <a:r>
              <a:rPr lang="en-US" dirty="0" err="1"/>
              <a:t>cstdlib</a:t>
            </a:r>
            <a:r>
              <a:rPr lang="en-US" dirty="0"/>
              <a:t> header. You can pass any integer to invoke this function </a:t>
            </a:r>
            <a:r>
              <a:rPr lang="en-US" dirty="0" smtClean="0"/>
              <a:t>to indicate </a:t>
            </a:r>
            <a:r>
              <a:rPr lang="en-US" dirty="0"/>
              <a:t>an error in the program. For example, the following function terminates </a:t>
            </a:r>
            <a:r>
              <a:rPr lang="en-US" dirty="0" smtClean="0"/>
              <a:t>the program </a:t>
            </a:r>
            <a:r>
              <a:rPr lang="en-US" dirty="0"/>
              <a:t>if an invalid score is passed to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50494"/>
            <a:ext cx="4220308" cy="48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by Value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arguments are passed by value to parameters when invoking </a:t>
            </a:r>
            <a:r>
              <a:rPr lang="en-US" dirty="0" smtClean="0"/>
              <a:t>a function.</a:t>
            </a:r>
          </a:p>
          <a:p>
            <a:r>
              <a:rPr lang="en-US" dirty="0"/>
              <a:t>The power of a function is its ability to work with parameters. You can use </a:t>
            </a:r>
            <a:r>
              <a:rPr lang="en-US" b="1" dirty="0"/>
              <a:t>max </a:t>
            </a:r>
            <a:r>
              <a:rPr lang="en-US" dirty="0"/>
              <a:t>to find the</a:t>
            </a:r>
            <a:br>
              <a:rPr lang="en-US" dirty="0"/>
            </a:br>
            <a:r>
              <a:rPr lang="en-US" dirty="0"/>
              <a:t>maximum between any two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values. When calling a function, you need to provide arguments, which must be given in the same order as their respective parameters in the </a:t>
            </a:r>
            <a:r>
              <a:rPr lang="en-US" dirty="0" smtClean="0"/>
              <a:t>function signature</a:t>
            </a:r>
            <a:r>
              <a:rPr lang="en-US" dirty="0"/>
              <a:t>. This is known as </a:t>
            </a:r>
            <a:r>
              <a:rPr lang="en-US" i="1" dirty="0"/>
              <a:t>parameter order association</a:t>
            </a:r>
            <a:r>
              <a:rPr lang="en-US" dirty="0"/>
              <a:t>. For example, the following </a:t>
            </a:r>
            <a:r>
              <a:rPr lang="en-US" dirty="0" smtClean="0"/>
              <a:t>function prints </a:t>
            </a:r>
            <a:r>
              <a:rPr lang="en-US" dirty="0"/>
              <a:t>a character </a:t>
            </a:r>
            <a:r>
              <a:rPr lang="en-US" b="1" dirty="0"/>
              <a:t>n </a:t>
            </a:r>
            <a:r>
              <a:rPr lang="en-US" dirty="0"/>
              <a:t>times</a:t>
            </a:r>
            <a:r>
              <a:rPr lang="en-US" dirty="0" smtClean="0"/>
              <a:t>:</a:t>
            </a:r>
            <a:endParaRPr lang="en-US" dirty="0"/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17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85" y="4503493"/>
            <a:ext cx="4257675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2" y="6018195"/>
            <a:ext cx="59912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Modularizing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Modularizing makes the code easy to maintain and debug and enables the </a:t>
            </a:r>
            <a:r>
              <a:rPr lang="en-US" dirty="0" smtClean="0"/>
              <a:t>code to </a:t>
            </a:r>
            <a:r>
              <a:rPr lang="en-US" dirty="0"/>
              <a:t>be reused</a:t>
            </a:r>
            <a:r>
              <a:rPr lang="en-US" dirty="0" smtClean="0"/>
              <a:t>.</a:t>
            </a:r>
          </a:p>
          <a:p>
            <a:r>
              <a:rPr lang="en-US" dirty="0"/>
              <a:t>Functions can be used to reduce redundant code and enable code reuse. </a:t>
            </a:r>
            <a:endParaRPr lang="en-US" dirty="0" smtClean="0"/>
          </a:p>
          <a:p>
            <a:r>
              <a:rPr lang="en-US" dirty="0" smtClean="0"/>
              <a:t>Following code calculates GCD</a:t>
            </a:r>
            <a:r>
              <a:rPr lang="en-US" dirty="0"/>
              <a:t> </a:t>
            </a:r>
            <a:r>
              <a:rPr lang="en-US" dirty="0" smtClean="0"/>
              <a:t>of two numbers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18</a:t>
            </a:fld>
            <a:endParaRPr lang="en-PK" dirty="0"/>
          </a:p>
        </p:txBody>
      </p:sp>
      <p:grpSp>
        <p:nvGrpSpPr>
          <p:cNvPr id="7" name="Group 6"/>
          <p:cNvGrpSpPr/>
          <p:nvPr/>
        </p:nvGrpSpPr>
        <p:grpSpPr>
          <a:xfrm>
            <a:off x="2309812" y="3283440"/>
            <a:ext cx="4524375" cy="2838849"/>
            <a:chOff x="2309812" y="3222480"/>
            <a:chExt cx="4524375" cy="28388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9812" y="3527679"/>
              <a:ext cx="4524375" cy="25336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9813" y="3222480"/>
              <a:ext cx="2103692" cy="30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41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Modularizing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implemented in a function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19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25359"/>
            <a:ext cx="4724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used to 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>
                <a:solidFill>
                  <a:srgbClr val="FF0000"/>
                </a:solidFill>
              </a:rPr>
              <a:t>reusable</a:t>
            </a:r>
            <a:r>
              <a:rPr lang="en-US" dirty="0"/>
              <a:t> code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organize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simplify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r>
              <a:rPr lang="en-US" dirty="0"/>
              <a:t>Find sum of integers from 1 to 10, </a:t>
            </a:r>
            <a:r>
              <a:rPr lang="en-US" dirty="0" smtClean="0"/>
              <a:t>20 </a:t>
            </a:r>
            <a:r>
              <a:rPr lang="en-US" dirty="0"/>
              <a:t>to 37, and </a:t>
            </a:r>
            <a:r>
              <a:rPr lang="en-US" dirty="0" smtClean="0"/>
              <a:t>35 </a:t>
            </a:r>
            <a:r>
              <a:rPr lang="en-US" dirty="0"/>
              <a:t>to 49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52" y="2576261"/>
            <a:ext cx="63817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8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Modularizing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encapsulating the code for obtaining the GCD in a function, this program has </a:t>
            </a:r>
            <a:r>
              <a:rPr lang="en-US" dirty="0" smtClean="0"/>
              <a:t>several advantages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r>
              <a:rPr lang="en-US" dirty="0" smtClean="0"/>
              <a:t>It isolates the problem for computing the GCD from the rest of the code in the main function. Thus, the logic becomes clear and the program is easier to read. </a:t>
            </a:r>
          </a:p>
          <a:p>
            <a:endParaRPr lang="en-US" dirty="0" smtClean="0"/>
          </a:p>
          <a:p>
            <a:r>
              <a:rPr lang="en-US" dirty="0" smtClean="0"/>
              <a:t>If there are errors on computing GCD, they will be confined in the </a:t>
            </a:r>
            <a:r>
              <a:rPr lang="en-US" dirty="0" err="1" smtClean="0"/>
              <a:t>gcd</a:t>
            </a:r>
            <a:r>
              <a:rPr lang="en-US" dirty="0" smtClean="0"/>
              <a:t> function, which narrows the scope of debugging.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gcd</a:t>
            </a:r>
            <a:r>
              <a:rPr lang="en-US" dirty="0" smtClean="0"/>
              <a:t> function now can be reused by other programs.</a:t>
            </a:r>
            <a:endParaRPr lang="en-US" dirty="0"/>
          </a:p>
          <a:p>
            <a:r>
              <a:rPr lang="en-US" dirty="0" smtClean="0"/>
              <a:t>Study Prime Numbers code from section 6.6 of course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20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23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enables </a:t>
            </a:r>
            <a:r>
              <a:rPr lang="en-US" dirty="0"/>
              <a:t>you to define the functions with the same name as </a:t>
            </a:r>
            <a:r>
              <a:rPr lang="en-US" dirty="0" smtClean="0"/>
              <a:t>long as </a:t>
            </a:r>
            <a:r>
              <a:rPr lang="en-US" dirty="0"/>
              <a:t>their signatures are different</a:t>
            </a:r>
            <a:r>
              <a:rPr lang="en-US" dirty="0" smtClean="0"/>
              <a:t>.</a:t>
            </a:r>
          </a:p>
          <a:p>
            <a:r>
              <a:rPr lang="en-US" dirty="0"/>
              <a:t>The max function that was used earlier works only with the </a:t>
            </a:r>
            <a:r>
              <a:rPr lang="en-US" dirty="0" err="1"/>
              <a:t>int</a:t>
            </a:r>
            <a:r>
              <a:rPr lang="en-US" dirty="0"/>
              <a:t> data type. But what if </a:t>
            </a:r>
            <a:r>
              <a:rPr lang="en-US" dirty="0" smtClean="0"/>
              <a:t>you need </a:t>
            </a:r>
            <a:r>
              <a:rPr lang="en-US" dirty="0"/>
              <a:t>to determine which of </a:t>
            </a:r>
            <a:r>
              <a:rPr lang="en-US" dirty="0" smtClean="0"/>
              <a:t>two </a:t>
            </a:r>
            <a:r>
              <a:rPr lang="en-US" dirty="0"/>
              <a:t>floating-point numbers has the larger value?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you call max with </a:t>
            </a:r>
            <a:r>
              <a:rPr lang="en-US" dirty="0" err="1"/>
              <a:t>int</a:t>
            </a:r>
            <a:r>
              <a:rPr lang="en-US" dirty="0"/>
              <a:t> parameters, the max function that expects </a:t>
            </a:r>
            <a:r>
              <a:rPr lang="en-US" dirty="0" err="1"/>
              <a:t>int</a:t>
            </a:r>
            <a:r>
              <a:rPr lang="en-US" dirty="0"/>
              <a:t> parameters </a:t>
            </a:r>
            <a:r>
              <a:rPr lang="en-US" dirty="0" smtClean="0"/>
              <a:t>will be </a:t>
            </a:r>
            <a:r>
              <a:rPr lang="en-US" dirty="0"/>
              <a:t>invoked; if you call max with double parameters, the max function that expects </a:t>
            </a:r>
            <a:r>
              <a:rPr lang="en-US" dirty="0" smtClean="0"/>
              <a:t>double parameters </a:t>
            </a:r>
            <a:r>
              <a:rPr lang="en-US" dirty="0"/>
              <a:t>will be invoked.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916" y="2849075"/>
            <a:ext cx="4368319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5" y="2849075"/>
            <a:ext cx="3373515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105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53038"/>
            <a:ext cx="7886700" cy="1922584"/>
          </a:xfrm>
        </p:spPr>
        <p:txBody>
          <a:bodyPr>
            <a:normAutofit/>
          </a:bodyPr>
          <a:lstStyle/>
          <a:p>
            <a:r>
              <a:rPr lang="en-US" dirty="0" smtClean="0"/>
              <a:t>Three functions with same name but different parameters</a:t>
            </a:r>
          </a:p>
          <a:p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max(3,4);	max(15.6,7.2);	max(1,2.5,3.1);</a:t>
            </a:r>
            <a:endParaRPr lang="en-US" dirty="0" smtClean="0"/>
          </a:p>
          <a:p>
            <a:r>
              <a:rPr lang="en-US" dirty="0" smtClean="0"/>
              <a:t>Write max function to find largest of four integers?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22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160040"/>
            <a:ext cx="3373515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57" y="1160040"/>
            <a:ext cx="4477407" cy="182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28" y="3137679"/>
            <a:ext cx="6087291" cy="10972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4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make programs clearer and more readable. Functions </a:t>
            </a:r>
            <a:r>
              <a:rPr lang="en-US" dirty="0" smtClean="0"/>
              <a:t>that perform </a:t>
            </a:r>
            <a:r>
              <a:rPr lang="en-US" dirty="0"/>
              <a:t>the same task with different types of </a:t>
            </a:r>
            <a:r>
              <a:rPr lang="en-US" dirty="0" smtClean="0"/>
              <a:t>parameters </a:t>
            </a:r>
            <a:r>
              <a:rPr lang="en-US" dirty="0"/>
              <a:t>should be given the </a:t>
            </a:r>
            <a:r>
              <a:rPr lang="en-US" dirty="0" smtClean="0"/>
              <a:t>same name.</a:t>
            </a:r>
          </a:p>
          <a:p>
            <a:r>
              <a:rPr lang="en-US" dirty="0"/>
              <a:t>must have different parameter lists. You cannot overload functions based on different return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it VALID?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23</a:t>
            </a:fld>
            <a:endParaRPr lang="en-PK" dirty="0"/>
          </a:p>
        </p:txBody>
      </p:sp>
      <p:sp>
        <p:nvSpPr>
          <p:cNvPr id="5" name="TextBox 4"/>
          <p:cNvSpPr txBox="1"/>
          <p:nvPr/>
        </p:nvSpPr>
        <p:spPr>
          <a:xfrm>
            <a:off x="363954" y="3785275"/>
            <a:ext cx="372409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if(n1 &gt; n2)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n1;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n2;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9612" y="3785275"/>
            <a:ext cx="4185761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Max(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if(n1 &gt; n2)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n1;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n2;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987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0686"/>
            <a:ext cx="7886700" cy="3584936"/>
          </a:xfrm>
        </p:spPr>
        <p:txBody>
          <a:bodyPr>
            <a:normAutofit/>
          </a:bodyPr>
          <a:lstStyle/>
          <a:p>
            <a:r>
              <a:rPr lang="en-US" dirty="0"/>
              <a:t>Sometimes there are two or more possible matches for an invocation of a function, and </a:t>
            </a:r>
            <a:r>
              <a:rPr lang="en-US" dirty="0" smtClean="0"/>
              <a:t>the compiler </a:t>
            </a:r>
            <a:r>
              <a:rPr lang="en-US" dirty="0"/>
              <a:t>cannot determine the most specific match. This is referred to as ambiguous invocation. Ambiguous invocation causes a compile error.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dirty="0"/>
              <a:t>Both </a:t>
            </a:r>
            <a:r>
              <a:rPr lang="en-US" dirty="0" err="1"/>
              <a:t>maxNumber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, double) and </a:t>
            </a:r>
            <a:r>
              <a:rPr lang="en-US" dirty="0" err="1"/>
              <a:t>maxNumber</a:t>
            </a:r>
            <a:r>
              <a:rPr lang="en-US" dirty="0"/>
              <a:t>(double, </a:t>
            </a:r>
            <a:r>
              <a:rPr lang="en-US" dirty="0" err="1"/>
              <a:t>int</a:t>
            </a:r>
            <a:r>
              <a:rPr lang="en-US" dirty="0"/>
              <a:t>) are possible candidates to match </a:t>
            </a:r>
            <a:r>
              <a:rPr lang="en-US" dirty="0" err="1"/>
              <a:t>maxNumber</a:t>
            </a:r>
            <a:r>
              <a:rPr lang="en-US" dirty="0"/>
              <a:t>(1, 2). </a:t>
            </a:r>
            <a:endParaRPr lang="en-US" dirty="0" smtClean="0"/>
          </a:p>
          <a:p>
            <a:r>
              <a:rPr lang="en-US" dirty="0"/>
              <a:t>change </a:t>
            </a:r>
            <a:r>
              <a:rPr lang="en-US" dirty="0" err="1"/>
              <a:t>maxNumber</a:t>
            </a:r>
            <a:r>
              <a:rPr lang="en-US" dirty="0"/>
              <a:t>(1, 2) to </a:t>
            </a:r>
            <a:r>
              <a:rPr lang="en-US" dirty="0" err="1"/>
              <a:t>maxNumber</a:t>
            </a:r>
            <a:r>
              <a:rPr lang="en-US" dirty="0"/>
              <a:t>(1, 2.0), it will match the </a:t>
            </a:r>
            <a:r>
              <a:rPr lang="en-US" dirty="0" smtClean="0"/>
              <a:t>first </a:t>
            </a:r>
            <a:r>
              <a:rPr lang="en-US" dirty="0" err="1" smtClean="0"/>
              <a:t>maxNumber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4" y="1138736"/>
            <a:ext cx="4151966" cy="1645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30" y="1102640"/>
            <a:ext cx="430784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671" y="1663446"/>
            <a:ext cx="48291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declares a function without having to implement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prototype, you need not list the parameter names, only the parameter types. C</a:t>
            </a:r>
            <a:r>
              <a:rPr lang="en-US" dirty="0" smtClean="0"/>
              <a:t>++ compiler </a:t>
            </a:r>
            <a:r>
              <a:rPr lang="en-US" dirty="0"/>
              <a:t>ignores the parameter names. The prototype tells the compiler the name of </a:t>
            </a:r>
            <a:r>
              <a:rPr lang="en-US" dirty="0" smtClean="0"/>
              <a:t>the function</a:t>
            </a:r>
            <a:r>
              <a:rPr lang="en-US" dirty="0"/>
              <a:t>, its return type, the number of parameters, and each parameter’s type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Declaring </a:t>
            </a:r>
            <a:r>
              <a:rPr lang="en-US" dirty="0"/>
              <a:t>a function </a:t>
            </a:r>
            <a:r>
              <a:rPr lang="en-US" dirty="0" smtClean="0"/>
              <a:t>specifies what </a:t>
            </a:r>
            <a:r>
              <a:rPr lang="en-US" dirty="0"/>
              <a:t>a function is without implementing it. Defining </a:t>
            </a:r>
            <a:r>
              <a:rPr lang="en-US" dirty="0" smtClean="0"/>
              <a:t>a function </a:t>
            </a:r>
            <a:r>
              <a:rPr lang="en-US" dirty="0"/>
              <a:t>gives a function </a:t>
            </a:r>
            <a:r>
              <a:rPr lang="en-US" dirty="0" smtClean="0"/>
              <a:t>body that </a:t>
            </a:r>
            <a:r>
              <a:rPr lang="en-US" dirty="0"/>
              <a:t>implements the function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07" y="4224334"/>
            <a:ext cx="4673660" cy="1009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74" y="1455822"/>
            <a:ext cx="6054586" cy="12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allows default </a:t>
            </a:r>
            <a:r>
              <a:rPr lang="en-US" dirty="0"/>
              <a:t>values for parameters in a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If a function is declared with default </a:t>
            </a:r>
            <a:r>
              <a:rPr lang="en-US" dirty="0"/>
              <a:t>argument values, The default values </a:t>
            </a:r>
            <a:r>
              <a:rPr lang="en-US" dirty="0" smtClean="0"/>
              <a:t>are passed </a:t>
            </a:r>
            <a:r>
              <a:rPr lang="en-US" dirty="0"/>
              <a:t>to the parameters when a function is invoked without the </a:t>
            </a:r>
            <a:r>
              <a:rPr lang="en-US" dirty="0" smtClean="0"/>
              <a:t>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27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38700"/>
            <a:ext cx="5638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contains a mixture of parameters with and without default values, </a:t>
            </a:r>
            <a:r>
              <a:rPr lang="en-US" dirty="0" smtClean="0"/>
              <a:t>those with </a:t>
            </a:r>
            <a:r>
              <a:rPr lang="en-US" dirty="0"/>
              <a:t>default values must be declared last. For example,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an argument is left out of a function, all arguments that come after it must be left out </a:t>
            </a:r>
            <a:r>
              <a:rPr lang="en-US" dirty="0" smtClean="0"/>
              <a:t>as well</a:t>
            </a:r>
            <a:r>
              <a:rPr lang="en-US" dirty="0"/>
              <a:t>. For example, the following calls are illegal: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69" y="2060653"/>
            <a:ext cx="5930936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85" y="2796163"/>
            <a:ext cx="6270168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8137"/>
          <a:stretch/>
        </p:blipFill>
        <p:spPr>
          <a:xfrm>
            <a:off x="1405805" y="4722988"/>
            <a:ext cx="6823519" cy="1645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262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29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606590"/>
            <a:ext cx="599610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8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: computing these sums from 1 to 10, from 20 to 37, and </a:t>
            </a:r>
            <a:r>
              <a:rPr lang="en-US" dirty="0" smtClean="0"/>
              <a:t>from 35 </a:t>
            </a:r>
            <a:r>
              <a:rPr lang="en-US" dirty="0"/>
              <a:t>to 49 are very similar except that the starting and ending integers are </a:t>
            </a:r>
            <a:r>
              <a:rPr lang="en-US" dirty="0" smtClean="0"/>
              <a:t>different.</a:t>
            </a:r>
          </a:p>
          <a:p>
            <a:r>
              <a:rPr lang="en-US" dirty="0" smtClean="0"/>
              <a:t>If </a:t>
            </a:r>
            <a:r>
              <a:rPr lang="en-US" dirty="0"/>
              <a:t>we could write the </a:t>
            </a:r>
            <a:r>
              <a:rPr lang="en-US" dirty="0">
                <a:solidFill>
                  <a:srgbClr val="FF0000"/>
                </a:solidFill>
              </a:rPr>
              <a:t>common code </a:t>
            </a:r>
            <a:r>
              <a:rPr lang="en-US" dirty="0"/>
              <a:t>once and </a:t>
            </a:r>
            <a:r>
              <a:rPr lang="en-US" dirty="0">
                <a:solidFill>
                  <a:srgbClr val="FF0000"/>
                </a:solidFill>
              </a:rPr>
              <a:t>reuse</a:t>
            </a:r>
            <a:r>
              <a:rPr lang="en-US" dirty="0"/>
              <a:t>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73" y="2709939"/>
            <a:ext cx="6177392" cy="381705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5884" y="2643915"/>
            <a:ext cx="6342611" cy="1711954"/>
            <a:chOff x="315884" y="2643915"/>
            <a:chExt cx="6342611" cy="1711954"/>
          </a:xfrm>
        </p:grpSpPr>
        <p:sp>
          <p:nvSpPr>
            <p:cNvPr id="6" name="Rectangular Callout 5"/>
            <p:cNvSpPr/>
            <p:nvPr/>
          </p:nvSpPr>
          <p:spPr>
            <a:xfrm>
              <a:off x="315884" y="2643915"/>
              <a:ext cx="1204833" cy="307571"/>
            </a:xfrm>
            <a:prstGeom prst="wedgeRectCallout">
              <a:avLst>
                <a:gd name="adj1" fmla="val 66620"/>
                <a:gd name="adj2" fmla="val 3557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Return Type</a:t>
              </a:r>
              <a:endParaRPr lang="en-US" sz="1600" dirty="0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4031673" y="3936821"/>
              <a:ext cx="789709" cy="307571"/>
            </a:xfrm>
            <a:prstGeom prst="wedgeRectCallout">
              <a:avLst>
                <a:gd name="adj1" fmla="val -267071"/>
                <a:gd name="adj2" fmla="val -353615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Name</a:t>
              </a:r>
              <a:endParaRPr lang="en-US" sz="1600" dirty="0"/>
            </a:p>
          </p:txBody>
        </p:sp>
        <p:sp>
          <p:nvSpPr>
            <p:cNvPr id="8" name="Rectangular Callout 7"/>
            <p:cNvSpPr/>
            <p:nvPr/>
          </p:nvSpPr>
          <p:spPr>
            <a:xfrm>
              <a:off x="5418864" y="3428821"/>
              <a:ext cx="1239631" cy="307571"/>
            </a:xfrm>
            <a:prstGeom prst="wedgeRectCallout">
              <a:avLst>
                <a:gd name="adj1" fmla="val -197049"/>
                <a:gd name="adj2" fmla="val -18875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Parameters</a:t>
              </a:r>
              <a:endParaRPr lang="en-US" sz="1600" dirty="0"/>
            </a:p>
          </p:txBody>
        </p:sp>
        <p:sp>
          <p:nvSpPr>
            <p:cNvPr id="9" name="Rectangular Callout 8"/>
            <p:cNvSpPr/>
            <p:nvPr/>
          </p:nvSpPr>
          <p:spPr>
            <a:xfrm>
              <a:off x="523702" y="3475188"/>
              <a:ext cx="608909" cy="307571"/>
            </a:xfrm>
            <a:prstGeom prst="wedgeRectCallout">
              <a:avLst>
                <a:gd name="adj1" fmla="val 143432"/>
                <a:gd name="adj2" fmla="val 5179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Body</a:t>
              </a:r>
              <a:endParaRPr lang="en-US" sz="1600" dirty="0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1636573" y="3217025"/>
              <a:ext cx="308605" cy="1138844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5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/>
              <a:t>functions </a:t>
            </a:r>
            <a:r>
              <a:rPr lang="en-US" dirty="0" smtClean="0"/>
              <a:t>improve performance </a:t>
            </a:r>
            <a:r>
              <a:rPr lang="en-US" dirty="0"/>
              <a:t>for short </a:t>
            </a:r>
            <a:r>
              <a:rPr lang="en-US" dirty="0" smtClean="0"/>
              <a:t>functions</a:t>
            </a:r>
          </a:p>
          <a:p>
            <a:r>
              <a:rPr lang="en-US" dirty="0"/>
              <a:t>Implementing a program using functions makes the program easy to read and easy to maintain, but function calls involve runtime overhead (i.e., pushing arguments and CPU </a:t>
            </a:r>
            <a:r>
              <a:rPr lang="en-US" dirty="0" smtClean="0"/>
              <a:t>registers into </a:t>
            </a:r>
            <a:r>
              <a:rPr lang="en-US" dirty="0"/>
              <a:t>the stack and transferring control to and from a function). C++ provides inline </a:t>
            </a:r>
            <a:r>
              <a:rPr lang="en-US" dirty="0" smtClean="0"/>
              <a:t>functions to </a:t>
            </a:r>
            <a:r>
              <a:rPr lang="en-US" dirty="0"/>
              <a:t>avoid function calls. Inline functions are not called; rather, the compiler copies the </a:t>
            </a:r>
            <a:r>
              <a:rPr lang="en-US" dirty="0" smtClean="0"/>
              <a:t>function code </a:t>
            </a:r>
            <a:r>
              <a:rPr lang="en-US" dirty="0"/>
              <a:t>in line at the point of each invocation. To specify an inline function, precede the </a:t>
            </a:r>
            <a:r>
              <a:rPr lang="en-US" dirty="0" smtClean="0"/>
              <a:t>function declaration </a:t>
            </a:r>
            <a:r>
              <a:rPr lang="en-US" dirty="0"/>
              <a:t>with the inline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30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18" y="4816391"/>
            <a:ext cx="5138482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5" y="1089898"/>
            <a:ext cx="8816888" cy="4020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compiler replaces each function call by actual function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6" y="1560202"/>
            <a:ext cx="4505325" cy="2886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6296" y="4061264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Inline Function Code</a:t>
            </a:r>
            <a:endParaRPr lang="en-US" b="1" u="sng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79291" y="1560202"/>
            <a:ext cx="4133850" cy="2821766"/>
            <a:chOff x="4779291" y="1560202"/>
            <a:chExt cx="4133850" cy="28217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9291" y="1560202"/>
              <a:ext cx="4133850" cy="2705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75249" y="4012636"/>
              <a:ext cx="1628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 smtClean="0"/>
                <a:t>Compiled Code</a:t>
              </a:r>
              <a:endParaRPr lang="en-US" b="1" u="sng" dirty="0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168445" y="4586504"/>
            <a:ext cx="8816888" cy="225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just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just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just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just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just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Inline functions are desirable for short functions but not for long ones that are </a:t>
            </a:r>
            <a:r>
              <a:rPr lang="en-US" dirty="0" smtClean="0"/>
              <a:t>called in </a:t>
            </a:r>
            <a:r>
              <a:rPr lang="en-US" dirty="0"/>
              <a:t>multiple places in a program, because making multiple copies will </a:t>
            </a:r>
            <a:r>
              <a:rPr lang="en-US" dirty="0" smtClean="0"/>
              <a:t>dramatically increase </a:t>
            </a:r>
            <a:r>
              <a:rPr lang="en-US" dirty="0"/>
              <a:t>the executable code size. For this reason, C++ allows the compilers to </a:t>
            </a:r>
            <a:r>
              <a:rPr lang="en-US" dirty="0" smtClean="0"/>
              <a:t>ignore the </a:t>
            </a:r>
            <a:r>
              <a:rPr lang="en-US" b="1" dirty="0"/>
              <a:t>inline </a:t>
            </a:r>
            <a:r>
              <a:rPr lang="en-US" dirty="0"/>
              <a:t>keyword if the function is too long. So, the </a:t>
            </a:r>
            <a:r>
              <a:rPr lang="en-US" b="1" dirty="0"/>
              <a:t>inline </a:t>
            </a:r>
            <a:r>
              <a:rPr lang="en-US" dirty="0"/>
              <a:t>keyword is merely </a:t>
            </a:r>
            <a:r>
              <a:rPr lang="en-US" dirty="0" smtClean="0"/>
              <a:t>a request</a:t>
            </a:r>
            <a:r>
              <a:rPr lang="en-US" dirty="0"/>
              <a:t>; it is up to the compiler to decide whether to honor or ignore it. </a:t>
            </a:r>
          </a:p>
        </p:txBody>
      </p:sp>
    </p:spTree>
    <p:extLst>
      <p:ext uri="{BB962C8B-B14F-4D97-AF65-F5344CB8AC3E}">
        <p14:creationId xmlns:p14="http://schemas.microsoft.com/office/powerpoint/2010/main" val="11940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must be declared before it can be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</a:t>
            </a:r>
            <a:r>
              <a:rPr lang="en-US" dirty="0"/>
              <a:t>scope of a local variable starts </a:t>
            </a:r>
            <a:r>
              <a:rPr lang="en-US" dirty="0" smtClean="0"/>
              <a:t>from its </a:t>
            </a:r>
            <a:r>
              <a:rPr lang="en-US" dirty="0"/>
              <a:t>declaration and continues to the end of the block that contains the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The </a:t>
            </a:r>
            <a:r>
              <a:rPr lang="en-US" dirty="0"/>
              <a:t>scope of </a:t>
            </a:r>
            <a:r>
              <a:rPr lang="en-US" dirty="0" smtClean="0"/>
              <a:t>a global </a:t>
            </a:r>
            <a:r>
              <a:rPr lang="en-US" dirty="0"/>
              <a:t>variable starts from its declaration and continues to the end of the </a:t>
            </a:r>
            <a:r>
              <a:rPr lang="en-US" dirty="0" smtClean="0"/>
              <a:t>program</a:t>
            </a:r>
          </a:p>
          <a:p>
            <a:r>
              <a:rPr lang="en-US" dirty="0"/>
              <a:t>A parameter is actually a local variable. The scope of a function parameter covers the </a:t>
            </a:r>
            <a:r>
              <a:rPr lang="en-US" dirty="0" smtClean="0"/>
              <a:t>entire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32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82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33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9737"/>
            <a:ext cx="386521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10" y="5265947"/>
            <a:ext cx="1543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tempting to declare a variable globally once and then use it in all functions. However, this is a bad practice, because modifying the global variables could lead to </a:t>
            </a:r>
            <a:r>
              <a:rPr lang="en-US" dirty="0" smtClean="0"/>
              <a:t>errors that </a:t>
            </a:r>
            <a:r>
              <a:rPr lang="en-US" dirty="0"/>
              <a:t>are hard to debug. Avoid using global variables. Using global constants is permitted, since constants are never changed</a:t>
            </a:r>
            <a:r>
              <a:rPr lang="en-US" dirty="0" smtClean="0"/>
              <a:t>.</a:t>
            </a:r>
          </a:p>
          <a:p>
            <a:r>
              <a:rPr lang="en-US" b="1" u="sng" dirty="0"/>
              <a:t> The Scope of Variables in a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4" y="3537510"/>
            <a:ext cx="532014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694319"/>
            <a:ext cx="7886700" cy="1781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variable </a:t>
            </a:r>
            <a:r>
              <a:rPr lang="en-US" dirty="0" smtClean="0"/>
              <a:t>with same name can </a:t>
            </a:r>
            <a:r>
              <a:rPr lang="en-US" dirty="0"/>
              <a:t>be declared multiple times in </a:t>
            </a:r>
            <a:r>
              <a:rPr lang="en-US" dirty="0" smtClean="0"/>
              <a:t>non-nesting </a:t>
            </a:r>
            <a:r>
              <a:rPr lang="en-US" dirty="0"/>
              <a:t>blocks, but you </a:t>
            </a:r>
            <a:r>
              <a:rPr lang="en-US" dirty="0" smtClean="0"/>
              <a:t>should avoid </a:t>
            </a:r>
            <a:r>
              <a:rPr lang="en-US" dirty="0"/>
              <a:t>declaring them in nesting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35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09" b="6610"/>
          <a:stretch/>
        </p:blipFill>
        <p:spPr>
          <a:xfrm>
            <a:off x="697442" y="1058775"/>
            <a:ext cx="7749116" cy="35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declare a variable inside a block and then attempt to use it outside the block.</a:t>
            </a:r>
          </a:p>
          <a:p>
            <a:r>
              <a:rPr lang="en-US" dirty="0" smtClean="0"/>
              <a:t>A </a:t>
            </a:r>
            <a:r>
              <a:rPr lang="en-US" dirty="0"/>
              <a:t>common mistake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last statement would cause a syntax error, because variable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not defined </a:t>
            </a:r>
            <a:r>
              <a:rPr lang="en-US" dirty="0" smtClean="0"/>
              <a:t>outside the </a:t>
            </a:r>
            <a:r>
              <a:rPr lang="en-US" b="1" dirty="0"/>
              <a:t>for </a:t>
            </a:r>
            <a:r>
              <a:rPr lang="en-US" dirty="0"/>
              <a:t>loop </a:t>
            </a:r>
            <a:r>
              <a:rPr lang="en-US" dirty="0" smtClean="0"/>
              <a:t>(the scope of variable 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36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98" y="2402378"/>
            <a:ext cx="4084168" cy="15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Local, Global, and Static Local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Static Local Variables</a:t>
            </a:r>
            <a:endParaRPr lang="en-US" b="1" u="sng" dirty="0" smtClean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a function completes its execution, all its local variables are destroyed. These </a:t>
            </a:r>
            <a:r>
              <a:rPr lang="en-US" dirty="0" smtClean="0"/>
              <a:t>variables are </a:t>
            </a:r>
            <a:r>
              <a:rPr lang="en-US" dirty="0"/>
              <a:t>also known as automatic variables. Sometimes it is desirable to retain the values stored </a:t>
            </a:r>
            <a:r>
              <a:rPr lang="en-US" dirty="0" smtClean="0"/>
              <a:t>in local </a:t>
            </a:r>
            <a:r>
              <a:rPr lang="en-US" dirty="0"/>
              <a:t>variables so that they can be used in the next call. C</a:t>
            </a:r>
            <a:r>
              <a:rPr lang="en-US" dirty="0" smtClean="0"/>
              <a:t>++ </a:t>
            </a:r>
            <a:r>
              <a:rPr lang="en-US" dirty="0"/>
              <a:t>allows you to declare static </a:t>
            </a:r>
            <a:r>
              <a:rPr lang="en-US" dirty="0" smtClean="0"/>
              <a:t>local variables</a:t>
            </a:r>
            <a:r>
              <a:rPr lang="en-US" dirty="0"/>
              <a:t>. Static local variables are permanently allocated in the memory for </a:t>
            </a:r>
            <a:r>
              <a:rPr lang="en-US" dirty="0" smtClean="0"/>
              <a:t>the </a:t>
            </a:r>
            <a:r>
              <a:rPr lang="en-US" dirty="0"/>
              <a:t>lifetime </a:t>
            </a:r>
            <a:r>
              <a:rPr lang="en-US" dirty="0" smtClean="0"/>
              <a:t>of the </a:t>
            </a:r>
            <a:r>
              <a:rPr lang="en-US" dirty="0"/>
              <a:t>program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37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3475872"/>
            <a:ext cx="4189551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96" y="3567312"/>
            <a:ext cx="3737610" cy="2194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69" y="4911484"/>
            <a:ext cx="1323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38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60" y="1182434"/>
            <a:ext cx="44958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897"/>
            <a:ext cx="3811003" cy="5385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Identify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variables, </a:t>
            </a:r>
            <a:r>
              <a:rPr lang="en-US" dirty="0">
                <a:solidFill>
                  <a:srgbClr val="FF0000"/>
                </a:solidFill>
              </a:rPr>
              <a:t>local</a:t>
            </a:r>
            <a:r>
              <a:rPr lang="en-US" dirty="0"/>
              <a:t> variables, and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local variables in the </a:t>
            </a:r>
            <a:r>
              <a:rPr lang="en-US" dirty="0" smtClean="0"/>
              <a:t>following program</a:t>
            </a:r>
            <a:r>
              <a:rPr lang="en-US" dirty="0"/>
              <a:t>. What will be the </a:t>
            </a:r>
            <a:r>
              <a:rPr lang="en-US" dirty="0">
                <a:solidFill>
                  <a:srgbClr val="FF0000"/>
                </a:solidFill>
              </a:rPr>
              <a:t>output of the code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39</a:t>
            </a:fld>
            <a:endParaRPr lang="en-PK" dirty="0"/>
          </a:p>
        </p:txBody>
      </p:sp>
      <p:grpSp>
        <p:nvGrpSpPr>
          <p:cNvPr id="7" name="Group 6"/>
          <p:cNvGrpSpPr/>
          <p:nvPr/>
        </p:nvGrpSpPr>
        <p:grpSpPr>
          <a:xfrm>
            <a:off x="4680286" y="1246226"/>
            <a:ext cx="4352925" cy="5073065"/>
            <a:chOff x="4162425" y="1402557"/>
            <a:chExt cx="4352925" cy="50730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2425" y="2313197"/>
              <a:ext cx="4352925" cy="41624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22272"/>
            <a:stretch/>
          </p:blipFill>
          <p:spPr>
            <a:xfrm>
              <a:off x="4162425" y="1402557"/>
              <a:ext cx="1685925" cy="910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9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function name, parameters</a:t>
            </a:r>
            <a:r>
              <a:rPr lang="en-US" i="1" dirty="0"/>
              <a:t>, return value </a:t>
            </a:r>
            <a:r>
              <a:rPr lang="en-US" i="1" dirty="0" smtClean="0"/>
              <a:t>type, and </a:t>
            </a:r>
            <a:r>
              <a:rPr lang="en-US" i="1" dirty="0"/>
              <a:t>body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547743"/>
            <a:ext cx="6505575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731"/>
          <a:stretch/>
        </p:blipFill>
        <p:spPr>
          <a:xfrm>
            <a:off x="489262" y="2820473"/>
            <a:ext cx="5924550" cy="3757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4135" y="4954738"/>
            <a:ext cx="2195473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</a:rPr>
              <a:t>Invoke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Fn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x = max(5,8);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/>
              <a:t>= </a:t>
            </a:r>
            <a:r>
              <a:rPr lang="en-US" sz="2400" dirty="0" smtClean="0"/>
              <a:t>max(9,7);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3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Local, Global, and Static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40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77" y="1741069"/>
            <a:ext cx="63627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21134"/>
            <a:ext cx="7886700" cy="155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Parameters can be passed by reference, which makes the formal parameter an alias </a:t>
            </a:r>
            <a:r>
              <a:rPr lang="en-US" dirty="0" smtClean="0"/>
              <a:t>of the </a:t>
            </a:r>
            <a:r>
              <a:rPr lang="en-US" dirty="0"/>
              <a:t>actual argument. Thus, changes made to the parameters inside the function </a:t>
            </a:r>
            <a:r>
              <a:rPr lang="en-US" dirty="0" smtClean="0"/>
              <a:t>also made </a:t>
            </a:r>
            <a:r>
              <a:rPr lang="en-US" dirty="0"/>
              <a:t>to the arguments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41</a:t>
            </a:fld>
            <a:endParaRPr lang="en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190119"/>
            <a:ext cx="5993892" cy="347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60" y="2241679"/>
            <a:ext cx="353314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Slides for remaining sections will be shared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43</a:t>
            </a:fld>
            <a:endParaRPr lang="en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1" t="15222" r="70193" b="17543"/>
          <a:stretch/>
        </p:blipFill>
        <p:spPr>
          <a:xfrm>
            <a:off x="0" y="0"/>
            <a:ext cx="5872766" cy="71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may return a value. The </a:t>
            </a:r>
            <a:r>
              <a:rPr lang="en-US" dirty="0" err="1">
                <a:solidFill>
                  <a:srgbClr val="FF0000"/>
                </a:solidFill>
              </a:rPr>
              <a:t>returnValueType</a:t>
            </a:r>
            <a:r>
              <a:rPr lang="en-US" dirty="0"/>
              <a:t> is the data type of that value.</a:t>
            </a:r>
          </a:p>
          <a:p>
            <a:r>
              <a:rPr lang="en-US" dirty="0"/>
              <a:t>Some functions perform desired operations without returning a value. In this case,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returnValueType</a:t>
            </a:r>
            <a:r>
              <a:rPr lang="en-US" dirty="0" smtClean="0"/>
              <a:t> </a:t>
            </a:r>
            <a:r>
              <a:rPr lang="en-US" dirty="0"/>
              <a:t>is the keyword void.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that returns a value is called a </a:t>
            </a:r>
            <a:r>
              <a:rPr lang="en-US" dirty="0">
                <a:solidFill>
                  <a:srgbClr val="FF0000"/>
                </a:solidFill>
              </a:rPr>
              <a:t>value-returning</a:t>
            </a:r>
            <a:r>
              <a:rPr lang="en-US" dirty="0"/>
              <a:t> function and </a:t>
            </a:r>
            <a:r>
              <a:rPr lang="en-US" dirty="0" smtClean="0"/>
              <a:t>the function </a:t>
            </a:r>
            <a:r>
              <a:rPr lang="en-US" dirty="0"/>
              <a:t>that does not return a value is called a void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5</a:t>
            </a:fld>
            <a:endParaRPr lang="en-PK" dirty="0"/>
          </a:p>
        </p:txBody>
      </p:sp>
      <p:sp>
        <p:nvSpPr>
          <p:cNvPr id="5" name="TextBox 4"/>
          <p:cNvSpPr txBox="1"/>
          <p:nvPr/>
        </p:nvSpPr>
        <p:spPr>
          <a:xfrm>
            <a:off x="2472746" y="4456092"/>
            <a:ext cx="387798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a=0;a&lt;50;a++)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&lt;&lt;“*”;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declared in the function header are known as formal parameters or </a:t>
            </a:r>
            <a:r>
              <a:rPr lang="en-US" dirty="0" smtClean="0"/>
              <a:t>simply parameters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parameter is like a placeholder. When a function is invoked, you pass a </a:t>
            </a:r>
            <a:r>
              <a:rPr lang="en-US" dirty="0" smtClean="0"/>
              <a:t>value to </a:t>
            </a:r>
            <a:r>
              <a:rPr lang="en-US" dirty="0"/>
              <a:t>the parameter. This value is referred to as an actual </a:t>
            </a:r>
            <a:r>
              <a:rPr lang="en-US" dirty="0">
                <a:solidFill>
                  <a:srgbClr val="FF0000"/>
                </a:solidFill>
              </a:rPr>
              <a:t>parameter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argument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parameter list </a:t>
            </a:r>
            <a:r>
              <a:rPr lang="en-US" dirty="0"/>
              <a:t>refers to the type, order, and number of the parameters of a function.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name and </a:t>
            </a:r>
            <a:r>
              <a:rPr lang="en-US" dirty="0"/>
              <a:t>the parameter list together constitute the function signature. </a:t>
            </a:r>
            <a:r>
              <a:rPr lang="en-US" dirty="0" smtClean="0"/>
              <a:t> Parameters </a:t>
            </a:r>
            <a:r>
              <a:rPr lang="en-US" dirty="0"/>
              <a:t>are optional</a:t>
            </a:r>
            <a:r>
              <a:rPr lang="en-US" dirty="0" smtClean="0"/>
              <a:t>; that </a:t>
            </a:r>
            <a:r>
              <a:rPr lang="en-US" dirty="0"/>
              <a:t>is, a function may contain no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6</a:t>
            </a:fld>
            <a:endParaRPr lang="en-PK" dirty="0"/>
          </a:p>
        </p:txBody>
      </p:sp>
      <p:sp>
        <p:nvSpPr>
          <p:cNvPr id="5" name="TextBox 4"/>
          <p:cNvSpPr txBox="1"/>
          <p:nvPr/>
        </p:nvSpPr>
        <p:spPr>
          <a:xfrm>
            <a:off x="2472746" y="4842461"/>
            <a:ext cx="387798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printLine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a=0;a&lt;50;a++)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&lt;&lt;“*”;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3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897"/>
            <a:ext cx="4484263" cy="538572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function body </a:t>
            </a:r>
            <a:r>
              <a:rPr lang="en-US" dirty="0"/>
              <a:t>contains a collection of statements that define what the function does.</a:t>
            </a:r>
          </a:p>
          <a:p>
            <a:r>
              <a:rPr lang="en-US" dirty="0"/>
              <a:t>The function body of the max function uses an if statement to determine which number </a:t>
            </a:r>
            <a:r>
              <a:rPr lang="en-US" dirty="0" smtClean="0"/>
              <a:t>is larger </a:t>
            </a:r>
            <a:r>
              <a:rPr lang="en-US" dirty="0"/>
              <a:t>and returns the value of that number.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 using the keyword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is </a:t>
            </a:r>
            <a:r>
              <a:rPr lang="en-US" dirty="0"/>
              <a:t>required for a </a:t>
            </a:r>
            <a:r>
              <a:rPr lang="en-US" dirty="0">
                <a:solidFill>
                  <a:srgbClr val="FF0000"/>
                </a:solidFill>
              </a:rPr>
              <a:t>value-returning</a:t>
            </a:r>
            <a:r>
              <a:rPr lang="en-US" dirty="0"/>
              <a:t> function to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a result.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>
                <a:solidFill>
                  <a:srgbClr val="FF0000"/>
                </a:solidFill>
              </a:rPr>
              <a:t>exits</a:t>
            </a:r>
            <a:r>
              <a:rPr lang="en-US" dirty="0"/>
              <a:t> when a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statement </a:t>
            </a:r>
            <a:r>
              <a:rPr lang="en-US" dirty="0"/>
              <a:t>is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7</a:t>
            </a:fld>
            <a:endParaRPr lang="en-PK" dirty="0"/>
          </a:p>
        </p:txBody>
      </p:sp>
      <p:sp>
        <p:nvSpPr>
          <p:cNvPr id="5" name="TextBox 4"/>
          <p:cNvSpPr txBox="1"/>
          <p:nvPr/>
        </p:nvSpPr>
        <p:spPr>
          <a:xfrm>
            <a:off x="5203066" y="2781841"/>
            <a:ext cx="372409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n2)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if(n1 &gt; n2)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n1;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n2;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41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a function executes the code in the </a:t>
            </a:r>
            <a:r>
              <a:rPr lang="en-US" dirty="0" smtClean="0"/>
              <a:t>function</a:t>
            </a:r>
          </a:p>
          <a:p>
            <a:r>
              <a:rPr lang="en-US" dirty="0"/>
              <a:t>In creating a function, you define </a:t>
            </a:r>
            <a:r>
              <a:rPr lang="en-US" dirty="0">
                <a:solidFill>
                  <a:srgbClr val="FF0000"/>
                </a:solidFill>
              </a:rPr>
              <a:t>what it should do</a:t>
            </a:r>
            <a:r>
              <a:rPr lang="en-US" dirty="0"/>
              <a:t>. </a:t>
            </a:r>
            <a:r>
              <a:rPr lang="en-US" dirty="0" smtClean="0"/>
              <a:t>To </a:t>
            </a:r>
            <a:r>
              <a:rPr lang="en-US" dirty="0"/>
              <a:t>use a function, you have </a:t>
            </a:r>
            <a:r>
              <a:rPr lang="en-US" dirty="0">
                <a:solidFill>
                  <a:srgbClr val="FF0000"/>
                </a:solidFill>
              </a:rPr>
              <a:t>to call </a:t>
            </a:r>
            <a:r>
              <a:rPr lang="en-US" dirty="0" smtClean="0">
                <a:solidFill>
                  <a:srgbClr val="FF0000"/>
                </a:solidFill>
              </a:rPr>
              <a:t>or invoke </a:t>
            </a:r>
            <a:r>
              <a:rPr lang="en-US" dirty="0"/>
              <a:t>it.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two ways to call a function, depending on whether or not it returns a value.</a:t>
            </a:r>
          </a:p>
          <a:p>
            <a:r>
              <a:rPr lang="en-US" dirty="0"/>
              <a:t>If the function returns a value, a call to that function is usually treated as a value. </a:t>
            </a:r>
            <a:r>
              <a:rPr lang="en-US" dirty="0" smtClean="0"/>
              <a:t>For example</a:t>
            </a:r>
            <a:r>
              <a:rPr lang="en-US" dirty="0"/>
              <a:t>,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larger = max(3, 4);</a:t>
            </a:r>
          </a:p>
          <a:p>
            <a:r>
              <a:rPr lang="en-US" dirty="0"/>
              <a:t>calls max(3, 4) and assigns the </a:t>
            </a:r>
            <a:r>
              <a:rPr lang="en-US" dirty="0">
                <a:solidFill>
                  <a:srgbClr val="FF0000"/>
                </a:solidFill>
              </a:rPr>
              <a:t>result of the function </a:t>
            </a:r>
            <a:r>
              <a:rPr lang="en-US" dirty="0"/>
              <a:t>to the variable larger. Another example of such a call is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max(3, 4);</a:t>
            </a:r>
          </a:p>
          <a:p>
            <a:r>
              <a:rPr lang="en-US" dirty="0"/>
              <a:t>which prints the </a:t>
            </a:r>
            <a:r>
              <a:rPr lang="en-US" dirty="0">
                <a:solidFill>
                  <a:srgbClr val="FF0000"/>
                </a:solidFill>
              </a:rPr>
              <a:t>return value </a:t>
            </a:r>
            <a:r>
              <a:rPr lang="en-US" dirty="0"/>
              <a:t>of the function call max(3,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8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1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value-returning</a:t>
            </a:r>
            <a:r>
              <a:rPr lang="en-US" dirty="0"/>
              <a:t> function can also be </a:t>
            </a:r>
            <a:r>
              <a:rPr lang="en-US" dirty="0">
                <a:solidFill>
                  <a:srgbClr val="FF0000"/>
                </a:solidFill>
              </a:rPr>
              <a:t>invoked</a:t>
            </a:r>
            <a:r>
              <a:rPr lang="en-US" dirty="0"/>
              <a:t> as a statement in C++. In this case, </a:t>
            </a:r>
            <a:r>
              <a:rPr lang="en-US" dirty="0" smtClean="0"/>
              <a:t>the caller </a:t>
            </a:r>
            <a:r>
              <a:rPr lang="en-US" dirty="0"/>
              <a:t>simply ignores the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value. This is not often done, but it is permitted if </a:t>
            </a:r>
            <a:r>
              <a:rPr lang="en-US" dirty="0" smtClean="0"/>
              <a:t>the caller </a:t>
            </a:r>
            <a:r>
              <a:rPr lang="en-US" dirty="0"/>
              <a:t>is not interested in the return </a:t>
            </a:r>
            <a:r>
              <a:rPr lang="en-US" dirty="0" smtClean="0"/>
              <a:t>value.</a:t>
            </a:r>
          </a:p>
          <a:p>
            <a:pPr marL="0" indent="0" algn="ctr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When a program calls a function, </a:t>
            </a:r>
            <a:r>
              <a:rPr lang="en-US" dirty="0">
                <a:solidFill>
                  <a:srgbClr val="FF0000"/>
                </a:solidFill>
              </a:rPr>
              <a:t>program control</a:t>
            </a:r>
            <a:r>
              <a:rPr lang="en-US" dirty="0"/>
              <a:t> is transferred to the called function. </a:t>
            </a:r>
            <a:r>
              <a:rPr lang="en-US" dirty="0" smtClean="0"/>
              <a:t>The called </a:t>
            </a:r>
            <a:r>
              <a:rPr lang="en-US" dirty="0"/>
              <a:t>function is executed. A called function returns control to the caller when its return statement is executed or when its function-ending </a:t>
            </a:r>
            <a:r>
              <a:rPr lang="en-US" dirty="0">
                <a:solidFill>
                  <a:srgbClr val="FF0000"/>
                </a:solidFill>
              </a:rPr>
              <a:t>closing brace </a:t>
            </a:r>
            <a:r>
              <a:rPr lang="en-US" dirty="0"/>
              <a:t>is </a:t>
            </a:r>
            <a:r>
              <a:rPr lang="en-US" dirty="0" smtClean="0"/>
              <a:t>reached.</a:t>
            </a:r>
          </a:p>
          <a:p>
            <a:r>
              <a:rPr lang="en-US" dirty="0"/>
              <a:t>The main function is </a:t>
            </a:r>
            <a:r>
              <a:rPr lang="en-US" dirty="0" smtClean="0"/>
              <a:t>just like </a:t>
            </a:r>
            <a:r>
              <a:rPr lang="en-US" dirty="0"/>
              <a:t>any other function except that it is invoked by the </a:t>
            </a:r>
            <a:r>
              <a:rPr lang="en-US" dirty="0">
                <a:solidFill>
                  <a:srgbClr val="FF0000"/>
                </a:solidFill>
              </a:rPr>
              <a:t>operating system </a:t>
            </a:r>
            <a:r>
              <a:rPr lang="en-US" dirty="0"/>
              <a:t>to execute the </a:t>
            </a:r>
            <a:r>
              <a:rPr lang="en-US" dirty="0" smtClean="0"/>
              <a:t>program</a:t>
            </a:r>
            <a:r>
              <a:rPr lang="en-US" dirty="0"/>
              <a:t>. All other functions must be executed by function call statements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2F95-4A4F-4C1B-BBB4-43C17A03273B}" type="slidenum">
              <a:rPr lang="en-PK" smtClean="0"/>
              <a:pPr/>
              <a:t>9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56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</TotalTime>
  <Words>2317</Words>
  <Application>Microsoft Office PowerPoint</Application>
  <PresentationFormat>On-screen Show (4:3)</PresentationFormat>
  <Paragraphs>244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</vt:lpstr>
      <vt:lpstr>Courier New</vt:lpstr>
      <vt:lpstr>Wingdings</vt:lpstr>
      <vt:lpstr>Office Theme</vt:lpstr>
      <vt:lpstr>Custom Design</vt:lpstr>
      <vt:lpstr>Fundamentals of Programming</vt:lpstr>
      <vt:lpstr>Introduction</vt:lpstr>
      <vt:lpstr>Introduction</vt:lpstr>
      <vt:lpstr>Defining a Function </vt:lpstr>
      <vt:lpstr>Defining a Function </vt:lpstr>
      <vt:lpstr>Defining a Function </vt:lpstr>
      <vt:lpstr>Defining a Function </vt:lpstr>
      <vt:lpstr>Calling a Function</vt:lpstr>
      <vt:lpstr>Calling a Function</vt:lpstr>
      <vt:lpstr>Calling a Function</vt:lpstr>
      <vt:lpstr>Calling a Function</vt:lpstr>
      <vt:lpstr>Calling a Function</vt:lpstr>
      <vt:lpstr>void Functions </vt:lpstr>
      <vt:lpstr>void Functions </vt:lpstr>
      <vt:lpstr>void Functions </vt:lpstr>
      <vt:lpstr>void Functions </vt:lpstr>
      <vt:lpstr>Passing Arguments by Value </vt:lpstr>
      <vt:lpstr>Modularizing Code </vt:lpstr>
      <vt:lpstr>Modularizing Code </vt:lpstr>
      <vt:lpstr>Modularizing Code </vt:lpstr>
      <vt:lpstr>Overloading Functions </vt:lpstr>
      <vt:lpstr>Overloading Functions </vt:lpstr>
      <vt:lpstr>Overloading Functions </vt:lpstr>
      <vt:lpstr>Overloading Functions </vt:lpstr>
      <vt:lpstr>Overloading Functions </vt:lpstr>
      <vt:lpstr>Function Prototypes</vt:lpstr>
      <vt:lpstr>Default Arguments </vt:lpstr>
      <vt:lpstr>Default Arguments </vt:lpstr>
      <vt:lpstr>Default Arguments </vt:lpstr>
      <vt:lpstr>Inline Functions</vt:lpstr>
      <vt:lpstr>Inline Functions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Local, Global, and Static Local Variables</vt:lpstr>
      <vt:lpstr>Passing Arguments by Reference</vt:lpstr>
      <vt:lpstr>Continue…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.</dc:creator>
  <cp:lastModifiedBy>visual</cp:lastModifiedBy>
  <cp:revision>2551</cp:revision>
  <dcterms:created xsi:type="dcterms:W3CDTF">2019-09-07T06:55:06Z</dcterms:created>
  <dcterms:modified xsi:type="dcterms:W3CDTF">2019-12-06T05:14:55Z</dcterms:modified>
</cp:coreProperties>
</file>