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5"/>
  </p:notesMasterIdLst>
  <p:handoutMasterIdLst>
    <p:handoutMasterId r:id="rId26"/>
  </p:handoutMasterIdLst>
  <p:sldIdLst>
    <p:sldId id="256" r:id="rId3"/>
    <p:sldId id="310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62" r:id="rId24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89019" autoAdjust="0"/>
  </p:normalViewPr>
  <p:slideViewPr>
    <p:cSldViewPr snapToGrid="0">
      <p:cViewPr varScale="1">
        <p:scale>
          <a:sx n="115" d="100"/>
          <a:sy n="115" d="100"/>
        </p:scale>
        <p:origin x="147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en-PK" smtClean="0"/>
              <a:t>21/02/2022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en-PK" smtClean="0"/>
              <a:t>21/02/2022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en-PK" smtClean="0"/>
              <a:t>21/02/2022 10:51 pm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en-PK" smtClean="0"/>
              <a:t>21/02/2022 10:51 pm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en-PK" smtClean="0"/>
              <a:t>21/02/2022 10:51 pm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en-PK" smtClean="0"/>
              <a:t>21/02/2022 10:51 pm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en-PK" smtClean="0"/>
              <a:t>21/02/2022 10:51 pm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en-PK" smtClean="0"/>
              <a:t>21/02/2022 10:51 pm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en-PK" smtClean="0"/>
              <a:t>21/02/2022 10:51 pm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en-PK" smtClean="0"/>
              <a:t>21/02/2022 10:51 pm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Fundamentals of Programming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34-2BBE-49CD-B14C-E88085B2AAB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7D0-7050-4B56-B8AB-81E9E4E9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Finding the smallest index of the largest element 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10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75" y="1537767"/>
            <a:ext cx="5372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Ask user to enter 5 numbers, then display either user has entered all 5 numbers from </a:t>
            </a:r>
            <a:r>
              <a:rPr lang="en-US" i="1" dirty="0" smtClean="0"/>
              <a:t>0 </a:t>
            </a:r>
            <a:r>
              <a:rPr lang="en-US" i="1" dirty="0" smtClean="0"/>
              <a:t>to </a:t>
            </a:r>
            <a:r>
              <a:rPr lang="en-US" i="1" dirty="0" smtClean="0"/>
              <a:t>4 </a:t>
            </a:r>
            <a:r>
              <a:rPr lang="en-US" i="1" dirty="0" smtClean="0"/>
              <a:t>or not. (use Arrays)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11</a:t>
            </a:fld>
            <a:endParaRPr lang="en-P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8" y="1802767"/>
            <a:ext cx="4276466" cy="47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Arrays to Functions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as you can pass single values to a function, you also can </a:t>
            </a:r>
            <a:r>
              <a:rPr lang="en-US" i="1" dirty="0">
                <a:solidFill>
                  <a:srgbClr val="FF0000"/>
                </a:solidFill>
              </a:rPr>
              <a:t>pass an entire array to a function 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12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991158"/>
            <a:ext cx="69246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an array argument is passed to a function, its </a:t>
            </a:r>
            <a:r>
              <a:rPr lang="en-US" i="1" dirty="0">
                <a:solidFill>
                  <a:srgbClr val="FF0000"/>
                </a:solidFill>
              </a:rPr>
              <a:t>starting address is passed</a:t>
            </a:r>
            <a:r>
              <a:rPr lang="en-US" i="1" dirty="0"/>
              <a:t> </a:t>
            </a:r>
            <a:r>
              <a:rPr lang="en-US" i="1" dirty="0" smtClean="0"/>
              <a:t>to the </a:t>
            </a:r>
            <a:r>
              <a:rPr lang="en-US" i="1" dirty="0"/>
              <a:t>array parameter in the function. Both parameter </a:t>
            </a:r>
            <a:r>
              <a:rPr lang="en-US" i="1" dirty="0" smtClean="0"/>
              <a:t>and argument </a:t>
            </a:r>
            <a:r>
              <a:rPr lang="en-US" i="1" dirty="0"/>
              <a:t>refer to </a:t>
            </a:r>
            <a:r>
              <a:rPr lang="en-US" i="1" dirty="0" smtClean="0"/>
              <a:t>the same </a:t>
            </a:r>
            <a:r>
              <a:rPr lang="en-US" i="1" dirty="0"/>
              <a:t>array.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13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029" b="3792"/>
          <a:stretch/>
        </p:blipFill>
        <p:spPr>
          <a:xfrm>
            <a:off x="628650" y="2261062"/>
            <a:ext cx="6382197" cy="4156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51" y="3880917"/>
            <a:ext cx="28098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can </a:t>
            </a:r>
            <a:r>
              <a:rPr lang="en-US" i="1" dirty="0">
                <a:solidFill>
                  <a:srgbClr val="FF0000"/>
                </a:solidFill>
              </a:rPr>
              <a:t>define </a:t>
            </a:r>
            <a:r>
              <a:rPr lang="en-US" i="1" dirty="0" err="1">
                <a:solidFill>
                  <a:srgbClr val="FF0000"/>
                </a:solidFill>
              </a:rPr>
              <a:t>const</a:t>
            </a:r>
            <a:r>
              <a:rPr lang="en-US" i="1" dirty="0">
                <a:solidFill>
                  <a:srgbClr val="FF0000"/>
                </a:solidFill>
              </a:rPr>
              <a:t> array parameter </a:t>
            </a:r>
            <a:r>
              <a:rPr lang="en-US" i="1" dirty="0"/>
              <a:t>in a function </a:t>
            </a:r>
            <a:r>
              <a:rPr lang="en-US" i="1" dirty="0" smtClean="0"/>
              <a:t>to prevent </a:t>
            </a:r>
            <a:r>
              <a:rPr lang="en-US" i="1" dirty="0"/>
              <a:t>it from being </a:t>
            </a:r>
            <a:r>
              <a:rPr lang="en-US" i="1" dirty="0" smtClean="0"/>
              <a:t>changed in </a:t>
            </a:r>
            <a:r>
              <a:rPr lang="en-US" i="1" dirty="0"/>
              <a:t>a function.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To return an array from a function, pass it as a parameter </a:t>
            </a:r>
            <a:r>
              <a:rPr lang="en-US" i="1" dirty="0">
                <a:solidFill>
                  <a:srgbClr val="FF0000"/>
                </a:solidFill>
              </a:rPr>
              <a:t>in a function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is not allowed, instead, pass another array to store reverse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961630"/>
            <a:ext cx="5762625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5709" b="1"/>
          <a:stretch/>
        </p:blipFill>
        <p:spPr>
          <a:xfrm>
            <a:off x="1485899" y="4547063"/>
            <a:ext cx="6172200" cy="42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912628"/>
            <a:ext cx="8134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9897"/>
            <a:ext cx="5544713" cy="53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9897"/>
            <a:ext cx="55816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8114"/>
            <a:ext cx="4649673" cy="51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C-Strings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i="1" dirty="0">
                <a:solidFill>
                  <a:srgbClr val="FF0000"/>
                </a:solidFill>
              </a:rPr>
              <a:t>C-string is an array of characters that ends with the null terminator character '\0</a:t>
            </a:r>
            <a:r>
              <a:rPr lang="en-US" sz="2600" i="1" dirty="0">
                <a:solidFill>
                  <a:srgbClr val="FF0000"/>
                </a:solidFill>
              </a:rPr>
              <a:t>'.</a:t>
            </a:r>
          </a:p>
          <a:p>
            <a:pPr algn="l"/>
            <a:r>
              <a:rPr lang="en-US" i="1" dirty="0" smtClean="0"/>
              <a:t>You </a:t>
            </a:r>
            <a:r>
              <a:rPr lang="en-US" i="1" dirty="0"/>
              <a:t>can process C-strings using C-string functions in the C++ library.</a:t>
            </a:r>
            <a:r>
              <a:rPr lang="en-US" dirty="0"/>
              <a:t>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dirty="0"/>
              <a:t>first statement is a C-string and the second statement is just an array of characters. </a:t>
            </a:r>
            <a:endParaRPr lang="en-US" dirty="0" smtClean="0"/>
          </a:p>
          <a:p>
            <a:pPr algn="l"/>
            <a:r>
              <a:rPr lang="en-US" dirty="0" smtClean="0"/>
              <a:t>The former </a:t>
            </a:r>
            <a:r>
              <a:rPr lang="en-US" dirty="0"/>
              <a:t>has </a:t>
            </a:r>
            <a:r>
              <a:rPr lang="en-US" b="1" dirty="0"/>
              <a:t>7 </a:t>
            </a:r>
            <a:r>
              <a:rPr lang="en-US" dirty="0"/>
              <a:t>characters including the last null terminator and the latter has </a:t>
            </a:r>
            <a:r>
              <a:rPr lang="en-US" b="1" dirty="0"/>
              <a:t>6 </a:t>
            </a:r>
            <a:r>
              <a:rPr lang="en-US" dirty="0"/>
              <a:t>characters.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18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56" y="2726217"/>
            <a:ext cx="7142711" cy="12329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69740"/>
            <a:ext cx="8298873" cy="7869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01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81531"/>
            <a:ext cx="4333875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13560"/>
            <a:ext cx="7410450" cy="1400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44" y="4954454"/>
            <a:ext cx="8340956" cy="11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you need to input 100 numbers and compute their average…</a:t>
            </a:r>
          </a:p>
          <a:p>
            <a:r>
              <a:rPr lang="en-US" dirty="0" smtClean="0"/>
              <a:t>Will you declare 100 variables? </a:t>
            </a:r>
          </a:p>
          <a:p>
            <a:r>
              <a:rPr lang="en-US" dirty="0"/>
              <a:t>T</a:t>
            </a:r>
            <a:r>
              <a:rPr lang="en-US" dirty="0" smtClean="0"/>
              <a:t>hen write </a:t>
            </a:r>
            <a:r>
              <a:rPr lang="en-US" i="1" dirty="0" err="1" smtClean="0"/>
              <a:t>cin</a:t>
            </a:r>
            <a:r>
              <a:rPr lang="en-US" dirty="0" smtClean="0"/>
              <a:t> statement 100 times to input values for 100 variables?</a:t>
            </a:r>
          </a:p>
          <a:p>
            <a:r>
              <a:rPr lang="en-US" dirty="0" smtClean="0"/>
              <a:t>Writing a code this way would be impractical… what if you have to input 10000 numbers instead of 100….</a:t>
            </a:r>
          </a:p>
          <a:p>
            <a:endParaRPr lang="en-US" dirty="0"/>
          </a:p>
          <a:p>
            <a:r>
              <a:rPr lang="en-US" i="1" dirty="0" smtClean="0"/>
              <a:t>Solution is to use </a:t>
            </a:r>
            <a:r>
              <a:rPr lang="en-US" i="1" dirty="0" smtClean="0">
                <a:solidFill>
                  <a:srgbClr val="FF0000"/>
                </a:solidFill>
              </a:rPr>
              <a:t>Arrays</a:t>
            </a:r>
            <a:r>
              <a:rPr lang="en-US" i="1" dirty="0" smtClean="0"/>
              <a:t>…</a:t>
            </a:r>
          </a:p>
          <a:p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single array can store a large collection of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</a:p>
          <a:p>
            <a:r>
              <a:rPr lang="en-US" i="1" dirty="0"/>
              <a:t>An array is used to store multiple values of the same </a:t>
            </a:r>
            <a:r>
              <a:rPr lang="en-US" i="1" dirty="0" smtClean="0"/>
              <a:t>type.</a:t>
            </a:r>
          </a:p>
          <a:p>
            <a:r>
              <a:rPr lang="en-US" i="1" dirty="0" smtClean="0"/>
              <a:t>An </a:t>
            </a:r>
            <a:r>
              <a:rPr lang="en-US" i="1" dirty="0"/>
              <a:t>element in an array </a:t>
            </a:r>
            <a:r>
              <a:rPr lang="en-US" i="1" dirty="0" smtClean="0"/>
              <a:t>can be </a:t>
            </a:r>
            <a:r>
              <a:rPr lang="en-US" i="1" dirty="0"/>
              <a:t>accessed using an </a:t>
            </a:r>
            <a:r>
              <a:rPr lang="en-US" dirty="0" smtClean="0"/>
              <a:t>index.</a:t>
            </a:r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0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20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98"/>
          <a:stretch/>
        </p:blipFill>
        <p:spPr>
          <a:xfrm>
            <a:off x="628651" y="1099347"/>
            <a:ext cx="7044660" cy="53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count frequency of letters in a C-String.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21</a:t>
            </a:fld>
            <a:endParaRPr lang="en-PK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734847"/>
            <a:ext cx="7296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125" y="6578600"/>
            <a:ext cx="396875" cy="279400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pPr/>
              <a:t>22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857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86849"/>
            <a:ext cx="7886700" cy="11968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program </a:t>
            </a:r>
            <a:r>
              <a:rPr lang="en-US" dirty="0"/>
              <a:t>declares an array of </a:t>
            </a:r>
            <a:r>
              <a:rPr lang="en-US" b="1" dirty="0"/>
              <a:t>100 </a:t>
            </a:r>
            <a:r>
              <a:rPr lang="en-US" dirty="0"/>
              <a:t>elements in line </a:t>
            </a:r>
            <a:r>
              <a:rPr lang="en-US" dirty="0" smtClean="0"/>
              <a:t>7</a:t>
            </a:r>
          </a:p>
          <a:p>
            <a:r>
              <a:rPr lang="en-US" dirty="0" smtClean="0"/>
              <a:t>stores </a:t>
            </a:r>
            <a:r>
              <a:rPr lang="en-US" dirty="0"/>
              <a:t>numbers into the </a:t>
            </a:r>
            <a:r>
              <a:rPr lang="en-US" dirty="0" smtClean="0"/>
              <a:t>array in </a:t>
            </a:r>
            <a:r>
              <a:rPr lang="en-US" dirty="0"/>
              <a:t>line </a:t>
            </a:r>
            <a:r>
              <a:rPr lang="en-US" dirty="0" smtClean="0"/>
              <a:t>13</a:t>
            </a:r>
          </a:p>
          <a:p>
            <a:r>
              <a:rPr lang="en-US" dirty="0" smtClean="0"/>
              <a:t>adds </a:t>
            </a:r>
            <a:r>
              <a:rPr lang="en-US" dirty="0"/>
              <a:t>each number to </a:t>
            </a:r>
            <a:r>
              <a:rPr lang="en-US" b="1" dirty="0"/>
              <a:t>sum </a:t>
            </a:r>
            <a:r>
              <a:rPr lang="en-US" dirty="0"/>
              <a:t>in line </a:t>
            </a:r>
            <a:r>
              <a:rPr lang="en-US" dirty="0" smtClean="0"/>
              <a:t>14, </a:t>
            </a:r>
            <a:r>
              <a:rPr lang="en-US" dirty="0"/>
              <a:t>and obtains the average in line 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347"/>
            <a:ext cx="75533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Arrays:	specify </a:t>
            </a:r>
            <a:r>
              <a:rPr lang="en-US" dirty="0"/>
              <a:t>its </a:t>
            </a:r>
            <a:r>
              <a:rPr lang="en-US" i="1" dirty="0"/>
              <a:t>element type </a:t>
            </a:r>
            <a:r>
              <a:rPr lang="en-US" dirty="0"/>
              <a:t>and size </a:t>
            </a:r>
            <a:r>
              <a:rPr lang="en-US" dirty="0" smtClean="0"/>
              <a:t>as</a:t>
            </a:r>
          </a:p>
          <a:p>
            <a:pPr marL="0" indent="0" algn="ctr">
              <a:buNone/>
            </a:pPr>
            <a:r>
              <a:rPr lang="en-US" i="1" dirty="0" err="1">
                <a:solidFill>
                  <a:srgbClr val="FF0000"/>
                </a:solidFill>
              </a:rPr>
              <a:t>elementType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arrayName</a:t>
            </a:r>
            <a:r>
              <a:rPr lang="en-US" i="1" dirty="0">
                <a:solidFill>
                  <a:srgbClr val="FF0000"/>
                </a:solidFill>
              </a:rPr>
              <a:t>[SIZE]; 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double </a:t>
            </a:r>
            <a:r>
              <a:rPr lang="en-US" i="1" dirty="0" err="1">
                <a:solidFill>
                  <a:srgbClr val="FF0000"/>
                </a:solidFill>
              </a:rPr>
              <a:t>myList</a:t>
            </a:r>
            <a:r>
              <a:rPr lang="en-US" i="1" dirty="0">
                <a:solidFill>
                  <a:srgbClr val="FF0000"/>
                </a:solidFill>
              </a:rPr>
              <a:t>[10];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The compiler allocates the space for ten </a:t>
            </a:r>
          </a:p>
          <a:p>
            <a:r>
              <a:rPr lang="en-US" dirty="0"/>
              <a:t>The compiler allocates the space for 10 </a:t>
            </a:r>
            <a:r>
              <a:rPr lang="en-US" b="1" dirty="0"/>
              <a:t>double </a:t>
            </a:r>
            <a:r>
              <a:rPr lang="en-US" dirty="0"/>
              <a:t>elements for array </a:t>
            </a:r>
            <a:r>
              <a:rPr lang="en-US" b="1" dirty="0" err="1"/>
              <a:t>myList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When an </a:t>
            </a:r>
            <a:r>
              <a:rPr lang="en-US" dirty="0" smtClean="0"/>
              <a:t>array is </a:t>
            </a:r>
            <a:r>
              <a:rPr lang="en-US" dirty="0"/>
              <a:t>declared, its elements are assigned arbitrary values </a:t>
            </a:r>
            <a:endParaRPr lang="en-US" dirty="0" smtClean="0"/>
          </a:p>
          <a:p>
            <a:r>
              <a:rPr lang="en-US" dirty="0" smtClean="0"/>
              <a:t>To assign value to an element of array, use its index and assignment operator as</a:t>
            </a:r>
          </a:p>
          <a:p>
            <a:pPr marL="0" indent="0" algn="ctr">
              <a:buNone/>
            </a:pPr>
            <a:r>
              <a:rPr lang="en-US" i="1" dirty="0" err="1">
                <a:solidFill>
                  <a:srgbClr val="FF0000"/>
                </a:solidFill>
              </a:rPr>
              <a:t>myList</a:t>
            </a:r>
            <a:r>
              <a:rPr lang="en-US" i="1" dirty="0">
                <a:solidFill>
                  <a:srgbClr val="FF0000"/>
                </a:solidFill>
              </a:rPr>
              <a:t>[0] = 10;</a:t>
            </a:r>
          </a:p>
          <a:p>
            <a:pPr marL="0" indent="0" algn="ctr">
              <a:buNone/>
            </a:pPr>
            <a:r>
              <a:rPr lang="en-US" i="1" dirty="0" err="1">
                <a:solidFill>
                  <a:srgbClr val="FF0000"/>
                </a:solidFill>
              </a:rPr>
              <a:t>myList</a:t>
            </a:r>
            <a:r>
              <a:rPr lang="en-US" i="1" dirty="0">
                <a:solidFill>
                  <a:srgbClr val="FF0000"/>
                </a:solidFill>
              </a:rPr>
              <a:t>[5] </a:t>
            </a:r>
            <a:r>
              <a:rPr lang="en-US" i="1" dirty="0">
                <a:solidFill>
                  <a:srgbClr val="FF0000"/>
                </a:solidFill>
              </a:rPr>
              <a:t>= 2</a:t>
            </a:r>
            <a:r>
              <a:rPr lang="en-US" i="1" dirty="0">
                <a:solidFill>
                  <a:srgbClr val="FF0000"/>
                </a:solidFill>
              </a:rPr>
              <a:t>;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447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5</a:t>
            </a:fld>
            <a:endParaRPr lang="en-PK" dirty="0"/>
          </a:p>
        </p:txBody>
      </p:sp>
      <p:grpSp>
        <p:nvGrpSpPr>
          <p:cNvPr id="8" name="Group 7"/>
          <p:cNvGrpSpPr/>
          <p:nvPr/>
        </p:nvGrpSpPr>
        <p:grpSpPr>
          <a:xfrm>
            <a:off x="1970787" y="1232477"/>
            <a:ext cx="5219819" cy="2260132"/>
            <a:chOff x="1970787" y="1232477"/>
            <a:chExt cx="5219819" cy="22601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41798"/>
            <a:stretch/>
          </p:blipFill>
          <p:spPr>
            <a:xfrm>
              <a:off x="1970787" y="1563871"/>
              <a:ext cx="2601213" cy="15973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b="38686"/>
            <a:stretch/>
          </p:blipFill>
          <p:spPr>
            <a:xfrm>
              <a:off x="5028431" y="1232477"/>
              <a:ext cx="2162175" cy="22601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711" y="4092507"/>
            <a:ext cx="6172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arithmetic operators can be applied to array elements just like the assignment operator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double x = </a:t>
            </a:r>
            <a:r>
              <a:rPr lang="en-US" i="1" dirty="0" err="1">
                <a:solidFill>
                  <a:srgbClr val="FF0000"/>
                </a:solidFill>
              </a:rPr>
              <a:t>myList</a:t>
            </a:r>
            <a:r>
              <a:rPr lang="en-US" i="1" dirty="0">
                <a:solidFill>
                  <a:srgbClr val="FF0000"/>
                </a:solidFill>
              </a:rPr>
              <a:t>[0] + </a:t>
            </a:r>
            <a:r>
              <a:rPr lang="en-US" i="1" dirty="0" err="1">
                <a:solidFill>
                  <a:srgbClr val="FF0000"/>
                </a:solidFill>
              </a:rPr>
              <a:t>myList</a:t>
            </a:r>
            <a:r>
              <a:rPr lang="en-US" i="1" dirty="0">
                <a:solidFill>
                  <a:srgbClr val="FF0000"/>
                </a:solidFill>
              </a:rPr>
              <a:t>[4];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bool z = </a:t>
            </a:r>
            <a:r>
              <a:rPr lang="en-US" i="1" dirty="0" err="1">
                <a:solidFill>
                  <a:srgbClr val="FF0000"/>
                </a:solidFill>
              </a:rPr>
              <a:t>myList</a:t>
            </a:r>
            <a:r>
              <a:rPr lang="en-US" i="1" dirty="0">
                <a:solidFill>
                  <a:srgbClr val="FF0000"/>
                </a:solidFill>
              </a:rPr>
              <a:t>[3] &gt; </a:t>
            </a:r>
            <a:r>
              <a:rPr lang="en-US" i="1" dirty="0" err="1">
                <a:solidFill>
                  <a:srgbClr val="FF0000"/>
                </a:solidFill>
              </a:rPr>
              <a:t>myList</a:t>
            </a:r>
            <a:r>
              <a:rPr lang="en-US" i="1" dirty="0">
                <a:solidFill>
                  <a:srgbClr val="FF0000"/>
                </a:solidFill>
              </a:rPr>
              <a:t>[1];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/>
              <a:t>Array </a:t>
            </a:r>
            <a:r>
              <a:rPr lang="en-US" dirty="0" smtClean="0"/>
              <a:t>Initializers</a:t>
            </a:r>
          </a:p>
          <a:p>
            <a:pPr lvl="1"/>
            <a:r>
              <a:rPr lang="en-US" dirty="0"/>
              <a:t>declares and initializes </a:t>
            </a:r>
            <a:r>
              <a:rPr lang="en-US" dirty="0" err="1" smtClean="0"/>
              <a:t>anarray</a:t>
            </a:r>
            <a:r>
              <a:rPr lang="en-US" dirty="0" smtClean="0"/>
              <a:t> </a:t>
            </a:r>
            <a:r>
              <a:rPr lang="en-US" dirty="0"/>
              <a:t>in a single statement </a:t>
            </a:r>
            <a:r>
              <a:rPr lang="en-US" dirty="0" smtClean="0"/>
              <a:t>as</a:t>
            </a:r>
          </a:p>
          <a:p>
            <a:pPr marL="457177" lvl="1" indent="0" algn="ctr">
              <a:buNone/>
            </a:pPr>
            <a:r>
              <a:rPr lang="fr-FR" sz="2400" i="1" dirty="0">
                <a:solidFill>
                  <a:srgbClr val="FF0000"/>
                </a:solidFill>
              </a:rPr>
              <a:t>double </a:t>
            </a:r>
            <a:r>
              <a:rPr lang="fr-FR" sz="2400" i="1" dirty="0" err="1">
                <a:solidFill>
                  <a:srgbClr val="FF0000"/>
                </a:solidFill>
              </a:rPr>
              <a:t>myList</a:t>
            </a:r>
            <a:r>
              <a:rPr lang="fr-FR" sz="2400" i="1" dirty="0">
                <a:solidFill>
                  <a:srgbClr val="FF0000"/>
                </a:solidFill>
              </a:rPr>
              <a:t>[4] = {1.9, 2.9, 3.4, 3.5}; </a:t>
            </a:r>
            <a:endParaRPr lang="fr-FR" sz="2400" i="1" dirty="0">
              <a:solidFill>
                <a:srgbClr val="FF0000"/>
              </a:solidFill>
            </a:endParaRPr>
          </a:p>
          <a:p>
            <a:endParaRPr lang="fr-FR" dirty="0"/>
          </a:p>
          <a:p>
            <a:pPr marL="457177" lvl="1" indent="0" algn="ctr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510" b="38686"/>
          <a:stretch/>
        </p:blipFill>
        <p:spPr>
          <a:xfrm>
            <a:off x="6757478" y="1537855"/>
            <a:ext cx="2162175" cy="1946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80" y="4779820"/>
            <a:ext cx="7315040" cy="15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>
                <a:solidFill>
                  <a:srgbClr val="FF0000"/>
                </a:solidFill>
              </a:rPr>
              <a:t>Initialing </a:t>
            </a:r>
            <a:r>
              <a:rPr lang="en-US" i="1" dirty="0">
                <a:solidFill>
                  <a:srgbClr val="FF0000"/>
                </a:solidFill>
              </a:rPr>
              <a:t>arrays with input </a:t>
            </a:r>
            <a:r>
              <a:rPr lang="en-US" i="1" dirty="0">
                <a:solidFill>
                  <a:srgbClr val="FF0000"/>
                </a:solidFill>
              </a:rPr>
              <a:t>values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>
                <a:solidFill>
                  <a:srgbClr val="FF0000"/>
                </a:solidFill>
              </a:rPr>
              <a:t>Initializing arrays with random values 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7</a:t>
            </a:fld>
            <a:endParaRPr lang="en-P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089897"/>
            <a:ext cx="4674870" cy="1304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6" y="3025737"/>
            <a:ext cx="7047288" cy="10317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83" y="4838331"/>
            <a:ext cx="54387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Printing arrays 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Copying arrays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i="1" dirty="0" smtClean="0"/>
              <a:t>double list = </a:t>
            </a:r>
            <a:r>
              <a:rPr lang="en-US" i="1" dirty="0" err="1" smtClean="0"/>
              <a:t>myList</a:t>
            </a:r>
            <a:r>
              <a:rPr lang="en-US" i="1" dirty="0" smtClean="0"/>
              <a:t>; 		// is not allowed</a:t>
            </a:r>
          </a:p>
          <a:p>
            <a:r>
              <a:rPr lang="en-US" dirty="0" smtClean="0"/>
              <a:t>You must copy individual elements from one array to other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8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96" y="1515341"/>
            <a:ext cx="522922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96" y="4462809"/>
            <a:ext cx="5295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Summing all elements 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>
                <a:solidFill>
                  <a:srgbClr val="FF0000"/>
                </a:solidFill>
              </a:rPr>
              <a:t>Finding the largest element 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57" y="1570933"/>
            <a:ext cx="52959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57" y="3985177"/>
            <a:ext cx="5724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</TotalTime>
  <Words>492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Fundamentals of Programming</vt:lpstr>
      <vt:lpstr>Introduction</vt:lpstr>
      <vt:lpstr>Introduction</vt:lpstr>
      <vt:lpstr>Array Basics </vt:lpstr>
      <vt:lpstr>Array Basics </vt:lpstr>
      <vt:lpstr>Array Basics </vt:lpstr>
      <vt:lpstr>Array Basics </vt:lpstr>
      <vt:lpstr>Array Basics </vt:lpstr>
      <vt:lpstr>Array Basics </vt:lpstr>
      <vt:lpstr>Array Basics </vt:lpstr>
      <vt:lpstr>Array Basics </vt:lpstr>
      <vt:lpstr>Passing Arrays to Functions </vt:lpstr>
      <vt:lpstr>Passing Arrays to Functions </vt:lpstr>
      <vt:lpstr>Passing Arrays to Functions </vt:lpstr>
      <vt:lpstr>Passing Arrays to Functions </vt:lpstr>
      <vt:lpstr>Output?</vt:lpstr>
      <vt:lpstr>Output?</vt:lpstr>
      <vt:lpstr>C-Strings </vt:lpstr>
      <vt:lpstr>C-Strings </vt:lpstr>
      <vt:lpstr>C-Strings </vt:lpstr>
      <vt:lpstr>C-Strings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Visuals</cp:lastModifiedBy>
  <cp:revision>2619</cp:revision>
  <dcterms:created xsi:type="dcterms:W3CDTF">2019-09-07T06:55:06Z</dcterms:created>
  <dcterms:modified xsi:type="dcterms:W3CDTF">2022-02-21T18:30:38Z</dcterms:modified>
</cp:coreProperties>
</file>