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33"/>
  </p:notesMasterIdLst>
  <p:handoutMasterIdLst>
    <p:handoutMasterId r:id="rId34"/>
  </p:handoutMasterIdLst>
  <p:sldIdLst>
    <p:sldId id="256" r:id="rId3"/>
    <p:sldId id="353" r:id="rId4"/>
    <p:sldId id="358" r:id="rId5"/>
    <p:sldId id="354" r:id="rId6"/>
    <p:sldId id="359" r:id="rId7"/>
    <p:sldId id="355" r:id="rId8"/>
    <p:sldId id="356" r:id="rId9"/>
    <p:sldId id="368" r:id="rId10"/>
    <p:sldId id="357" r:id="rId11"/>
    <p:sldId id="360" r:id="rId12"/>
    <p:sldId id="361" r:id="rId13"/>
    <p:sldId id="362" r:id="rId14"/>
    <p:sldId id="369" r:id="rId15"/>
    <p:sldId id="363" r:id="rId16"/>
    <p:sldId id="364" r:id="rId17"/>
    <p:sldId id="381" r:id="rId18"/>
    <p:sldId id="365" r:id="rId19"/>
    <p:sldId id="366" r:id="rId20"/>
    <p:sldId id="367" r:id="rId21"/>
    <p:sldId id="370" r:id="rId22"/>
    <p:sldId id="371" r:id="rId23"/>
    <p:sldId id="372" r:id="rId24"/>
    <p:sldId id="373" r:id="rId25"/>
    <p:sldId id="374" r:id="rId26"/>
    <p:sldId id="375" r:id="rId27"/>
    <p:sldId id="377" r:id="rId28"/>
    <p:sldId id="376" r:id="rId29"/>
    <p:sldId id="379" r:id="rId30"/>
    <p:sldId id="380" r:id="rId31"/>
    <p:sldId id="309" r:id="rId32"/>
  </p:sldIdLst>
  <p:sldSz cx="9144000" cy="6858000" type="screen4x3"/>
  <p:notesSz cx="9144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463" autoAdjust="0"/>
    <p:restoredTop sz="89019" autoAdjust="0"/>
  </p:normalViewPr>
  <p:slideViewPr>
    <p:cSldViewPr snapToGrid="0">
      <p:cViewPr varScale="1">
        <p:scale>
          <a:sx n="116" d="100"/>
          <a:sy n="116" d="100"/>
        </p:scale>
        <p:origin x="153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2"/>
    </p:cViewPr>
  </p:sorterViewPr>
  <p:notesViewPr>
    <p:cSldViewPr snapToGrid="0">
      <p:cViewPr varScale="1">
        <p:scale>
          <a:sx n="116" d="100"/>
          <a:sy n="116" d="100"/>
        </p:scale>
        <p:origin x="23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208E54-7C8A-41CB-8581-77D5972D19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EA4DE-4245-47F4-BBF3-E64020CBFD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BDF06-F69B-43EB-849B-DB0D0FC9CB07}" type="datetimeFigureOut">
              <a:rPr lang="en-PK" smtClean="0"/>
              <a:t>01/17/2020</a:t>
            </a:fld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33122-DBF3-4FB4-9638-223B25D870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D2B29-B878-4F2F-A0E5-9CC0B51FB1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60136-68D4-4469-BD94-7AFD928E504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69559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8A61C-905A-4B74-925A-64D655FF3910}" type="datetimeFigureOut">
              <a:rPr lang="en-PK" smtClean="0"/>
              <a:t>01/17/2020</a:t>
            </a:fld>
            <a:endParaRPr lang="en-P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AB5A3-F013-4D4C-B40E-0103628F7EAF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6431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E181-76A4-48C6-BA7E-2976EE0DA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3D451-F030-4B11-A492-688165530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672ED2-EB02-4D91-8FD4-1B0486F1C966}"/>
              </a:ext>
            </a:extLst>
          </p:cNvPr>
          <p:cNvCxnSpPr>
            <a:cxnSpLocks/>
          </p:cNvCxnSpPr>
          <p:nvPr userDrawn="1"/>
        </p:nvCxnSpPr>
        <p:spPr>
          <a:xfrm>
            <a:off x="1143000" y="3536750"/>
            <a:ext cx="685800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099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97A2-5680-4298-A24E-5587EF1C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D1C23D-324C-42CF-84E1-3709CF4F8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5D3C1-ECD9-43B2-8C3F-A0FB5092F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74166-F1AC-42CF-8B12-C5A6B458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C175279-BB05-486D-8F82-678ADD68FDD1}" type="datetime8">
              <a:rPr lang="en-PK" smtClean="0"/>
              <a:t>01/17/2020 09:22</a:t>
            </a:fld>
            <a:endParaRPr lang="en-P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36E3A-DB4F-4F12-A229-F5AD6578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CA294-066C-4B06-8240-6FCA24DF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9392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93FA-7EDA-4A5B-A73A-C8E110B0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80482-94A3-4C83-A475-C2A3F340F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5563-3FAC-45CB-B25B-DE0CD4EF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B6F279AE-5082-4BD5-A7EA-34F3BC5C3477}" type="datetime8">
              <a:rPr lang="en-PK" smtClean="0"/>
              <a:t>01/17/2020 09:22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33327-4FA5-480B-B66B-418F2F0B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D8D52-6BAD-4773-BDDB-AFBB3690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54963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89DA-23F1-48C7-B856-0FA2DD5FA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717B5-ED05-4093-9977-A451951D9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02F53-AB04-4613-9D76-81122B47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8EE9051B-F59E-4806-904A-B500BA3ED104}" type="datetime8">
              <a:rPr lang="en-PK" smtClean="0"/>
              <a:t>01/17/2020 09:22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76E37-F156-48B4-86DD-8B925EEC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3F3C2-FFA9-4D2F-99B3-E2CF8270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90519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E181-76A4-48C6-BA7E-2976EE0DA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3D451-F030-4B11-A492-688165530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672ED2-EB02-4D91-8FD4-1B0486F1C966}"/>
              </a:ext>
            </a:extLst>
          </p:cNvPr>
          <p:cNvCxnSpPr>
            <a:cxnSpLocks/>
          </p:cNvCxnSpPr>
          <p:nvPr userDrawn="1"/>
        </p:nvCxnSpPr>
        <p:spPr>
          <a:xfrm>
            <a:off x="1143000" y="3536750"/>
            <a:ext cx="685800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67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D6BC-8335-4EFF-83AB-E1F2D3DA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173"/>
            <a:ext cx="7886700" cy="73543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6DAB-C81E-4AE5-A2BC-CE6E594E1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9897"/>
            <a:ext cx="78867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3CC27-AFB3-4590-A57F-EF0F6720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8767" y="6578359"/>
            <a:ext cx="396587" cy="27964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6D02F95-4A4F-4C1B-BBB4-43C17A03273B}" type="slidenum">
              <a:rPr lang="en-PK" smtClean="0"/>
              <a:pPr/>
              <a:t>‹#›</a:t>
            </a:fld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852F5D-0D38-4548-BB35-3A5657165608}"/>
              </a:ext>
            </a:extLst>
          </p:cNvPr>
          <p:cNvCxnSpPr/>
          <p:nvPr userDrawn="1"/>
        </p:nvCxnSpPr>
        <p:spPr>
          <a:xfrm>
            <a:off x="628650" y="996603"/>
            <a:ext cx="78867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100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D6BC-8335-4EFF-83AB-E1F2D3DA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173"/>
            <a:ext cx="7886700" cy="73543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3CC27-AFB3-4590-A57F-EF0F6720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8767" y="6578359"/>
            <a:ext cx="396587" cy="27964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6D02F95-4A4F-4C1B-BBB4-43C17A03273B}" type="slidenum">
              <a:rPr lang="en-PK" smtClean="0"/>
              <a:pPr/>
              <a:t>‹#›</a:t>
            </a:fld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852F5D-0D38-4548-BB35-3A5657165608}"/>
              </a:ext>
            </a:extLst>
          </p:cNvPr>
          <p:cNvCxnSpPr/>
          <p:nvPr userDrawn="1"/>
        </p:nvCxnSpPr>
        <p:spPr>
          <a:xfrm>
            <a:off x="628650" y="996603"/>
            <a:ext cx="78867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A17C749-B438-49AA-A836-9174F2DB2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9897"/>
            <a:ext cx="78867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3692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8E35E-D67B-48E3-AADD-7BFC3F825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097276"/>
            <a:ext cx="38862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D359EB1-F311-45B4-9161-4DD05A6D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8767" y="6578359"/>
            <a:ext cx="396587" cy="27964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6D02F95-4A4F-4C1B-BBB4-43C17A03273B}" type="slidenum">
              <a:rPr lang="en-PK" smtClean="0"/>
              <a:pPr/>
              <a:t>‹#›</a:t>
            </a:fld>
            <a:endParaRPr lang="en-PK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F5C3A-649E-458A-A188-E325FA1772EC}"/>
              </a:ext>
            </a:extLst>
          </p:cNvPr>
          <p:cNvCxnSpPr/>
          <p:nvPr userDrawn="1"/>
        </p:nvCxnSpPr>
        <p:spPr>
          <a:xfrm>
            <a:off x="628650" y="996603"/>
            <a:ext cx="78867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C6AD1BF2-65A9-4FC7-BF8E-1F1B8246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173"/>
            <a:ext cx="7886700" cy="73543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11678A3-2FC7-4E6E-9913-8FE6EB6C343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29152" y="1091973"/>
            <a:ext cx="38862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2442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44A2-809B-4721-B548-96B18A93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7908B-ED53-4B68-BEED-6875D17B7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C32E8-8C9B-4EE0-9D57-7AF5AACF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9D65FD0A-0A23-4B31-99D8-514371198A81}" type="datetime8">
              <a:rPr lang="en-PK" smtClean="0"/>
              <a:t>01/17/2020 09:22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178F3-B75A-41A4-9077-0D2DDECD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5B157-5BD3-492D-BEE8-9428EB0B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2804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9C8D-4AE6-4192-8369-224A34A8F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71553-09F0-447B-A686-AACFA743D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53DC-61BA-4AA9-8D7F-75DEA9302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B0C78-E5F9-4FB2-8E6E-D9EF7AF13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9B8F3-2D06-48CB-957C-A4385BFA1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4C1FB-4FC7-461F-91A1-2BE93566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511BE69C-FED8-46E6-AD57-F5E9C8404908}" type="datetime8">
              <a:rPr lang="en-PK" smtClean="0"/>
              <a:t>01/17/2020 09:22</a:t>
            </a:fld>
            <a:endParaRPr lang="en-P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C4912A-4E73-4CDA-8010-1A1650EA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6F5F5-3285-4152-A7B8-FC15A736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2866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7E32-9527-4548-A553-3523377A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50DE1-BC98-47C9-9921-E6E6CB46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67D113DD-8776-4244-BC8D-561E19F78F69}" type="datetime8">
              <a:rPr lang="en-PK" smtClean="0"/>
              <a:t>01/17/2020 09:22</a:t>
            </a:fld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AD7AD-05D1-4B70-B354-AFA7D1F3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DB584-6507-4546-9155-D597B400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2892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4C01F-5C0E-45CC-B7F2-1ECD8A88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6F16D755-64D6-4C53-8FB8-5288768FB6FD}" type="datetime8">
              <a:rPr lang="en-PK" smtClean="0"/>
              <a:t>01/17/2020 09:22</a:t>
            </a:fld>
            <a:endParaRPr lang="en-P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7AECA-AA95-47AF-95F6-409A124D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56CFD-4806-4E0D-81FE-D9371950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8205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4791-582A-44F9-BC6B-9B34A05D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D1098-001B-40C6-89B2-62D8C4874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CF339-3CB3-44FE-BCCC-5B7C6BC0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480E9-139D-4F58-B418-2C302F62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FA7FCAC3-E6B6-425E-AC49-1ED83F5C212F}" type="datetime8">
              <a:rPr lang="en-PK" smtClean="0"/>
              <a:t>01/17/2020 09:22</a:t>
            </a:fld>
            <a:endParaRPr lang="en-P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F067F-C389-436A-9202-BBF05D18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382A3-F1F2-43D6-B266-4A2F653D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6632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5BEAE-567A-45E8-8BE7-FE81349A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E2690-183A-4410-ACE9-D9003BBA5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80163"/>
            <a:ext cx="7886700" cy="489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3ACA32-9FFC-4DD6-A289-D125A1B39036}"/>
              </a:ext>
            </a:extLst>
          </p:cNvPr>
          <p:cNvSpPr/>
          <p:nvPr userDrawn="1"/>
        </p:nvSpPr>
        <p:spPr>
          <a:xfrm>
            <a:off x="628650" y="6578364"/>
            <a:ext cx="7886700" cy="279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Fundamentals of Programming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9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E89FC6-DB69-4750-9D5A-146716AC880B}"/>
              </a:ext>
            </a:extLst>
          </p:cNvPr>
          <p:cNvCxnSpPr/>
          <p:nvPr userDrawn="1"/>
        </p:nvCxnSpPr>
        <p:spPr>
          <a:xfrm>
            <a:off x="628650" y="6578357"/>
            <a:ext cx="78867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14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F2A34-2BBE-49CD-B14C-E88085B2AAB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A37D0-7050-4B56-B8AB-81E9E4E90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1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58C4-9CDA-4A49-9380-B2F0FE798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Fundamentals of Programming</a:t>
            </a:r>
            <a:endParaRPr lang="en-PK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0DA72-358C-422F-8DDF-874AFF9B8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– 10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3012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 err="1"/>
              <a:t>int</a:t>
            </a:r>
            <a:r>
              <a:rPr lang="en-US" dirty="0"/>
              <a:t> array as argument and prints only distinct elements of the array.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printsDistinct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[], </a:t>
            </a:r>
            <a:r>
              <a:rPr lang="en-US" dirty="0" err="1"/>
              <a:t>int</a:t>
            </a:r>
            <a:r>
              <a:rPr lang="en-US" dirty="0"/>
              <a:t> length){…}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10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7973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11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33"/>
          <a:stretch/>
        </p:blipFill>
        <p:spPr>
          <a:xfrm>
            <a:off x="756457" y="1164045"/>
            <a:ext cx="7656619" cy="523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0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</a:t>
            </a:r>
            <a:r>
              <a:rPr lang="en-US" dirty="0" err="1"/>
              <a:t>int</a:t>
            </a:r>
            <a:r>
              <a:rPr lang="en-US" dirty="0"/>
              <a:t> arrays of length 10 as argument, and stores common elements of the first two arrays in the third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commonElements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brr</a:t>
            </a:r>
            <a:r>
              <a:rPr lang="en-US" dirty="0"/>
              <a:t>[], </a:t>
            </a:r>
            <a:r>
              <a:rPr lang="en-US" dirty="0" err="1"/>
              <a:t>int</a:t>
            </a:r>
            <a:r>
              <a:rPr lang="en-US" dirty="0"/>
              <a:t> result[]){…}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12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11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</a:t>
            </a:r>
            <a:r>
              <a:rPr lang="en-US" dirty="0" err="1"/>
              <a:t>int</a:t>
            </a:r>
            <a:r>
              <a:rPr lang="en-US" dirty="0"/>
              <a:t> arrays of length 10 as argument, and stores common elements of the first two arrays in the third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commonElements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brr</a:t>
            </a:r>
            <a:r>
              <a:rPr lang="en-US" dirty="0"/>
              <a:t>[], </a:t>
            </a:r>
            <a:r>
              <a:rPr lang="en-US" dirty="0" err="1"/>
              <a:t>int</a:t>
            </a:r>
            <a:r>
              <a:rPr lang="en-US" dirty="0"/>
              <a:t> result[]){…}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13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47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14</a:t>
            </a:fld>
            <a:endParaRPr lang="en-PK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750"/>
          <a:stretch/>
        </p:blipFill>
        <p:spPr>
          <a:xfrm>
            <a:off x="141316" y="1261577"/>
            <a:ext cx="8878641" cy="514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character array as argument and converts it to an integer in base 8 (octal). 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toBase8(char </a:t>
            </a:r>
            <a:r>
              <a:rPr lang="en-US" dirty="0" err="1"/>
              <a:t>arr</a:t>
            </a:r>
            <a:r>
              <a:rPr lang="en-US" dirty="0"/>
              <a:t>[], </a:t>
            </a:r>
            <a:r>
              <a:rPr lang="en-US" dirty="0" err="1"/>
              <a:t>int</a:t>
            </a:r>
            <a:r>
              <a:rPr lang="en-US" dirty="0"/>
              <a:t> length){…}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15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5818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16</a:t>
            </a:fld>
            <a:endParaRPr lang="en-PK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50819"/>
          <a:stretch/>
        </p:blipFill>
        <p:spPr>
          <a:xfrm>
            <a:off x="1030623" y="1613597"/>
            <a:ext cx="7082753" cy="404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6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17</a:t>
            </a:fld>
            <a:endParaRPr lang="en-PK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393" y="1089896"/>
            <a:ext cx="4643146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9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character array as argument and returns number of vowel character in the string.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countOfVowels</a:t>
            </a:r>
            <a:r>
              <a:rPr lang="en-US" dirty="0"/>
              <a:t>(char </a:t>
            </a:r>
            <a:r>
              <a:rPr lang="en-US" dirty="0" err="1"/>
              <a:t>arr</a:t>
            </a:r>
            <a:r>
              <a:rPr lang="en-US" dirty="0"/>
              <a:t>[], </a:t>
            </a:r>
            <a:r>
              <a:rPr lang="en-US" dirty="0" err="1"/>
              <a:t>int</a:t>
            </a:r>
            <a:r>
              <a:rPr lang="en-US" dirty="0"/>
              <a:t> length){…}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18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8257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as argument and returns the word count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wordCount</a:t>
            </a:r>
            <a:r>
              <a:rPr lang="en-US" dirty="0"/>
              <a:t>(string s){…}</a:t>
            </a:r>
          </a:p>
          <a:p>
            <a:endParaRPr lang="en-US" dirty="0" smtClean="0"/>
          </a:p>
          <a:p>
            <a:r>
              <a:rPr lang="en-US" dirty="0" smtClean="0"/>
              <a:t>Hint</a:t>
            </a:r>
            <a:r>
              <a:rPr lang="en-US" dirty="0"/>
              <a:t>: Each word is often separated by a space character. But simply counting the number of space characters may produce the wrong answer.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19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1410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</a:t>
            </a:fld>
            <a:endParaRPr lang="en-PK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</a:t>
            </a:r>
            <a:r>
              <a:rPr lang="en-US" dirty="0"/>
              <a:t>array as argument and calculates standard deviation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double </a:t>
            </a:r>
            <a:r>
              <a:rPr lang="en-US" dirty="0" err="1"/>
              <a:t>stdDev</a:t>
            </a:r>
            <a:r>
              <a:rPr lang="en-US" dirty="0"/>
              <a:t>(double </a:t>
            </a:r>
            <a:r>
              <a:rPr lang="en-US" dirty="0" err="1"/>
              <a:t>arr</a:t>
            </a:r>
            <a:r>
              <a:rPr lang="en-US" dirty="0"/>
              <a:t>[], </a:t>
            </a:r>
            <a:r>
              <a:rPr lang="en-US" dirty="0" err="1"/>
              <a:t>int</a:t>
            </a:r>
            <a:r>
              <a:rPr lang="en-US" dirty="0"/>
              <a:t> length){…}</a:t>
            </a:r>
          </a:p>
          <a:p>
            <a:endParaRPr lang="en-US" dirty="0"/>
          </a:p>
        </p:txBody>
      </p:sp>
      <p:pic>
        <p:nvPicPr>
          <p:cNvPr id="9" name="Picture 8"/>
          <p:cNvPicPr/>
          <p:nvPr/>
        </p:nvPicPr>
        <p:blipFill rotWithShape="1">
          <a:blip r:embed="rId2"/>
          <a:srcRect l="5390" t="14193" r="6830"/>
          <a:stretch/>
        </p:blipFill>
        <p:spPr bwMode="auto">
          <a:xfrm>
            <a:off x="2601884" y="1733349"/>
            <a:ext cx="2934392" cy="11428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500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20</a:t>
            </a:fld>
            <a:endParaRPr lang="en-P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43" y="1089897"/>
            <a:ext cx="6287971" cy="541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and a character array as arguments and returns length of the longest word in the string and copies the longest word in the character array.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maxWord</a:t>
            </a:r>
            <a:r>
              <a:rPr lang="en-US" dirty="0"/>
              <a:t>(string s, char </a:t>
            </a:r>
            <a:r>
              <a:rPr lang="en-US" dirty="0" err="1"/>
              <a:t>longWord</a:t>
            </a:r>
            <a:r>
              <a:rPr lang="en-US" dirty="0"/>
              <a:t>[]){…}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21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78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22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0" y="58040"/>
            <a:ext cx="5951999" cy="652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6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and an </a:t>
            </a:r>
            <a:r>
              <a:rPr lang="en-US" dirty="0" err="1"/>
              <a:t>int</a:t>
            </a:r>
            <a:r>
              <a:rPr lang="en-US" dirty="0"/>
              <a:t> array as argument and stores the frequency of the characters in </a:t>
            </a:r>
            <a:r>
              <a:rPr lang="en-US" dirty="0" err="1"/>
              <a:t>int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charFrequencyt</a:t>
            </a:r>
            <a:r>
              <a:rPr lang="en-US" dirty="0"/>
              <a:t>(string s,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freq</a:t>
            </a:r>
            <a:r>
              <a:rPr lang="en-US" dirty="0"/>
              <a:t>[]){…}</a:t>
            </a:r>
          </a:p>
          <a:p>
            <a:endParaRPr lang="en-US" dirty="0"/>
          </a:p>
          <a:p>
            <a:r>
              <a:rPr lang="en-US" dirty="0"/>
              <a:t>For example, the number of times character ‘a’ or ‘A’ appears in the string s, should be stored at index 0 in the </a:t>
            </a:r>
            <a:r>
              <a:rPr lang="en-US" dirty="0" err="1"/>
              <a:t>freq</a:t>
            </a:r>
            <a:r>
              <a:rPr lang="en-US" dirty="0"/>
              <a:t> array.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23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8391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24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82"/>
          <a:stretch/>
        </p:blipFill>
        <p:spPr>
          <a:xfrm>
            <a:off x="1064028" y="1006400"/>
            <a:ext cx="7200337" cy="546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as argument and prints all the double occurrences of the same character.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doubleOccour</a:t>
            </a:r>
            <a:r>
              <a:rPr lang="en-US" dirty="0"/>
              <a:t>(string s){…}</a:t>
            </a:r>
          </a:p>
          <a:p>
            <a:r>
              <a:rPr lang="en-US" dirty="0" err="1" smtClean="0"/>
              <a:t>E.g</a:t>
            </a:r>
            <a:r>
              <a:rPr lang="en-US" dirty="0"/>
              <a:t>: For the string “The committee was brilliant.” Output should </a:t>
            </a:r>
            <a:r>
              <a:rPr lang="en-US" dirty="0" smtClean="0"/>
              <a:t>be mm-</a:t>
            </a:r>
            <a:r>
              <a:rPr lang="en-US" dirty="0" err="1" smtClean="0"/>
              <a:t>tt</a:t>
            </a:r>
            <a:r>
              <a:rPr lang="en-US" dirty="0" smtClean="0"/>
              <a:t>-</a:t>
            </a:r>
            <a:r>
              <a:rPr lang="en-US" dirty="0" err="1" smtClean="0"/>
              <a:t>ee-ll</a:t>
            </a:r>
            <a:r>
              <a:rPr lang="en-US" dirty="0" smtClean="0"/>
              <a:t>-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25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5559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as argument and prints all the double occurrences of the same character.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doubleOccour</a:t>
            </a:r>
            <a:r>
              <a:rPr lang="en-US" dirty="0"/>
              <a:t>(string s){…}</a:t>
            </a:r>
          </a:p>
          <a:p>
            <a:r>
              <a:rPr lang="en-US" dirty="0" err="1" smtClean="0"/>
              <a:t>E.g</a:t>
            </a:r>
            <a:r>
              <a:rPr lang="en-US" dirty="0"/>
              <a:t>: For the string “The committee was brilliant.” Output should </a:t>
            </a:r>
            <a:r>
              <a:rPr lang="en-US" dirty="0" smtClean="0"/>
              <a:t>be mm-</a:t>
            </a:r>
            <a:r>
              <a:rPr lang="en-US" dirty="0" err="1" smtClean="0"/>
              <a:t>tt</a:t>
            </a:r>
            <a:r>
              <a:rPr lang="en-US" dirty="0" smtClean="0"/>
              <a:t>-</a:t>
            </a:r>
            <a:r>
              <a:rPr lang="en-US" dirty="0" err="1" smtClean="0"/>
              <a:t>ee-ll</a:t>
            </a:r>
            <a:r>
              <a:rPr lang="en-US" dirty="0" smtClean="0"/>
              <a:t>-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26</a:t>
            </a:fld>
            <a:endParaRPr lang="en-PK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85" y="3865772"/>
            <a:ext cx="76866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4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–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27</a:t>
            </a:fld>
            <a:endParaRPr lang="en-PK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string arguments and finds number of times the second string appears in the first string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findCount</a:t>
            </a:r>
            <a:r>
              <a:rPr lang="en-US" dirty="0"/>
              <a:t>(string s1, string s2){…}</a:t>
            </a:r>
          </a:p>
          <a:p>
            <a:endParaRPr lang="en-US" dirty="0"/>
          </a:p>
          <a:p>
            <a:r>
              <a:rPr lang="en-US" dirty="0" err="1"/>
              <a:t>E.g</a:t>
            </a:r>
            <a:r>
              <a:rPr lang="en-US" dirty="0"/>
              <a:t>: Let s1 = “This is a cat and that is a dog.” and s2 = “is”, then function should return 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–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28</a:t>
            </a:fld>
            <a:endParaRPr lang="en-PK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51"/>
          <a:stretch/>
        </p:blipFill>
        <p:spPr>
          <a:xfrm>
            <a:off x="1479666" y="1150715"/>
            <a:ext cx="6570259" cy="53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–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29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43" y="1096362"/>
            <a:ext cx="7119170" cy="54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9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3</a:t>
            </a:fld>
            <a:endParaRPr lang="en-PK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</a:t>
            </a:r>
            <a:r>
              <a:rPr lang="en-US" dirty="0"/>
              <a:t>array as argument and calculates standard deviation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double </a:t>
            </a:r>
            <a:r>
              <a:rPr lang="en-US" dirty="0" err="1"/>
              <a:t>stdDev</a:t>
            </a:r>
            <a:r>
              <a:rPr lang="en-US" dirty="0"/>
              <a:t>(double </a:t>
            </a:r>
            <a:r>
              <a:rPr lang="en-US" dirty="0" err="1"/>
              <a:t>arr</a:t>
            </a:r>
            <a:r>
              <a:rPr lang="en-US" dirty="0"/>
              <a:t>[], </a:t>
            </a:r>
            <a:r>
              <a:rPr lang="en-US" dirty="0" err="1"/>
              <a:t>int</a:t>
            </a:r>
            <a:r>
              <a:rPr lang="en-US" dirty="0"/>
              <a:t> length){…}</a:t>
            </a:r>
          </a:p>
          <a:p>
            <a:endParaRPr lang="en-US" dirty="0"/>
          </a:p>
        </p:txBody>
      </p:sp>
      <p:pic>
        <p:nvPicPr>
          <p:cNvPr id="9" name="Picture 8"/>
          <p:cNvPicPr/>
          <p:nvPr/>
        </p:nvPicPr>
        <p:blipFill rotWithShape="1">
          <a:blip r:embed="rId2"/>
          <a:srcRect l="5390" t="14193" r="6830"/>
          <a:stretch/>
        </p:blipFill>
        <p:spPr bwMode="auto">
          <a:xfrm>
            <a:off x="2601884" y="1733349"/>
            <a:ext cx="2934392" cy="11428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1099347"/>
            <a:ext cx="79724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3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</a:t>
            </a:r>
            <a:r>
              <a:rPr lang="en-US" dirty="0" err="1"/>
              <a:t>int</a:t>
            </a:r>
            <a:r>
              <a:rPr lang="en-US" dirty="0"/>
              <a:t> arrays as arguments and returns True if both are identical (same elements in same order), otherwise returns False.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bool </a:t>
            </a:r>
            <a:r>
              <a:rPr lang="en-US" dirty="0" err="1"/>
              <a:t>isEqual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brr</a:t>
            </a:r>
            <a:r>
              <a:rPr lang="en-US" dirty="0"/>
              <a:t>[], </a:t>
            </a:r>
            <a:r>
              <a:rPr lang="en-US" dirty="0" err="1"/>
              <a:t>int</a:t>
            </a:r>
            <a:r>
              <a:rPr lang="en-US" dirty="0"/>
              <a:t> length){…}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4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417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</a:t>
            </a:r>
            <a:r>
              <a:rPr lang="en-US" dirty="0" err="1"/>
              <a:t>int</a:t>
            </a:r>
            <a:r>
              <a:rPr lang="en-US" dirty="0"/>
              <a:t> arrays as arguments and returns True if both are identical (same elements in same order), otherwise returns False.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bool </a:t>
            </a:r>
            <a:r>
              <a:rPr lang="en-US" dirty="0" err="1"/>
              <a:t>isEqual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brr</a:t>
            </a:r>
            <a:r>
              <a:rPr lang="en-US" dirty="0"/>
              <a:t>[], </a:t>
            </a:r>
            <a:r>
              <a:rPr lang="en-US" dirty="0" err="1"/>
              <a:t>int</a:t>
            </a:r>
            <a:r>
              <a:rPr lang="en-US" dirty="0"/>
              <a:t> length){…}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5</a:t>
            </a:fld>
            <a:endParaRPr lang="en-P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36" r="1"/>
          <a:stretch/>
        </p:blipFill>
        <p:spPr>
          <a:xfrm>
            <a:off x="263344" y="3535285"/>
            <a:ext cx="8617311" cy="285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4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 err="1"/>
              <a:t>int</a:t>
            </a:r>
            <a:r>
              <a:rPr lang="en-US" dirty="0"/>
              <a:t> array as argument and returns True if all numbers from 0-10 are present in the array, otherwise returns False.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bool </a:t>
            </a:r>
            <a:r>
              <a:rPr lang="en-US" dirty="0" err="1"/>
              <a:t>isAllPresent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[], </a:t>
            </a:r>
            <a:r>
              <a:rPr lang="en-US" dirty="0" err="1"/>
              <a:t>int</a:t>
            </a:r>
            <a:r>
              <a:rPr lang="en-US" dirty="0"/>
              <a:t> length){…}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6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5357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7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99"/>
          <a:stretch/>
        </p:blipFill>
        <p:spPr>
          <a:xfrm>
            <a:off x="1088966" y="1152456"/>
            <a:ext cx="6770259" cy="526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float array as argument and returns True if all numbers present in the array are in Ascending order, otherwise returns False.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bool </a:t>
            </a:r>
            <a:r>
              <a:rPr lang="en-US" dirty="0" err="1"/>
              <a:t>isAscending</a:t>
            </a:r>
            <a:r>
              <a:rPr lang="en-US" dirty="0"/>
              <a:t>(float </a:t>
            </a:r>
            <a:r>
              <a:rPr lang="en-US" dirty="0" err="1"/>
              <a:t>arr</a:t>
            </a:r>
            <a:r>
              <a:rPr lang="en-US" dirty="0"/>
              <a:t>[], </a:t>
            </a:r>
            <a:r>
              <a:rPr lang="en-US" dirty="0" err="1"/>
              <a:t>int</a:t>
            </a:r>
            <a:r>
              <a:rPr lang="en-US" dirty="0"/>
              <a:t> length){…}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8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7409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float array as argument and returns True if all numbers present in the array are in Ascending order, otherwise returns False.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bool </a:t>
            </a:r>
            <a:r>
              <a:rPr lang="en-US" dirty="0" err="1"/>
              <a:t>isAscending</a:t>
            </a:r>
            <a:r>
              <a:rPr lang="en-US" dirty="0"/>
              <a:t>(float </a:t>
            </a:r>
            <a:r>
              <a:rPr lang="en-US" dirty="0" err="1"/>
              <a:t>arr</a:t>
            </a:r>
            <a:r>
              <a:rPr lang="en-US" dirty="0"/>
              <a:t>[], </a:t>
            </a:r>
            <a:r>
              <a:rPr lang="en-US" dirty="0" err="1"/>
              <a:t>int</a:t>
            </a:r>
            <a:r>
              <a:rPr lang="en-US" dirty="0"/>
              <a:t> length){…}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9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27" t="12927"/>
          <a:stretch/>
        </p:blipFill>
        <p:spPr>
          <a:xfrm>
            <a:off x="964276" y="3424845"/>
            <a:ext cx="7292253" cy="286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6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1517</TotalTime>
  <Words>689</Words>
  <Application>Microsoft Office PowerPoint</Application>
  <PresentationFormat>On-screen Show (4:3)</PresentationFormat>
  <Paragraphs>126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</vt:lpstr>
      <vt:lpstr>Wingdings</vt:lpstr>
      <vt:lpstr>Office Theme</vt:lpstr>
      <vt:lpstr>Custom Design</vt:lpstr>
      <vt:lpstr>Fundamentals of Programming</vt:lpstr>
      <vt:lpstr>Task – 1</vt:lpstr>
      <vt:lpstr>Task – 1</vt:lpstr>
      <vt:lpstr>Task – 2</vt:lpstr>
      <vt:lpstr>Task – 2</vt:lpstr>
      <vt:lpstr>Task – 3</vt:lpstr>
      <vt:lpstr>Task – 3</vt:lpstr>
      <vt:lpstr>Task – 4</vt:lpstr>
      <vt:lpstr>Task – 4</vt:lpstr>
      <vt:lpstr>Task – 5</vt:lpstr>
      <vt:lpstr>Task – 5</vt:lpstr>
      <vt:lpstr>Task – 6</vt:lpstr>
      <vt:lpstr>Task – 6</vt:lpstr>
      <vt:lpstr>Task – 6</vt:lpstr>
      <vt:lpstr>Task – 7</vt:lpstr>
      <vt:lpstr>Task – 7</vt:lpstr>
      <vt:lpstr>Task – 7</vt:lpstr>
      <vt:lpstr>Task – 8</vt:lpstr>
      <vt:lpstr>Task – 9</vt:lpstr>
      <vt:lpstr>Task – 9</vt:lpstr>
      <vt:lpstr>Task – 10</vt:lpstr>
      <vt:lpstr>PowerPoint Presentation</vt:lpstr>
      <vt:lpstr>Task – 11</vt:lpstr>
      <vt:lpstr>Task – 11</vt:lpstr>
      <vt:lpstr>Task – 12</vt:lpstr>
      <vt:lpstr>Task – 12</vt:lpstr>
      <vt:lpstr>Task – 13</vt:lpstr>
      <vt:lpstr>Task – 13</vt:lpstr>
      <vt:lpstr>Task – 13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visual .</dc:creator>
  <cp:lastModifiedBy>visual</cp:lastModifiedBy>
  <cp:revision>2614</cp:revision>
  <dcterms:created xsi:type="dcterms:W3CDTF">2019-09-07T06:55:06Z</dcterms:created>
  <dcterms:modified xsi:type="dcterms:W3CDTF">2020-01-17T04:22:16Z</dcterms:modified>
</cp:coreProperties>
</file>