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notesMasterIdLst>
    <p:notesMasterId r:id="rId26"/>
  </p:notesMasterIdLst>
  <p:sldIdLst>
    <p:sldId id="270" r:id="rId2"/>
    <p:sldId id="266" r:id="rId3"/>
    <p:sldId id="267" r:id="rId4"/>
    <p:sldId id="258" r:id="rId5"/>
    <p:sldId id="260" r:id="rId6"/>
    <p:sldId id="268" r:id="rId7"/>
    <p:sldId id="271" r:id="rId8"/>
    <p:sldId id="262" r:id="rId9"/>
    <p:sldId id="263" r:id="rId10"/>
    <p:sldId id="269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E7B00"/>
    <a:srgbClr val="009E00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559" autoAdjust="0"/>
  </p:normalViewPr>
  <p:slideViewPr>
    <p:cSldViewPr snapToGrid="0">
      <p:cViewPr varScale="1">
        <p:scale>
          <a:sx n="102" d="100"/>
          <a:sy n="102" d="100"/>
        </p:scale>
        <p:origin x="19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3228-73F4-4D29-8F06-B238AE6C6F4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25C89-7F69-44B5-8CC6-AF277523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.....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: Foo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.....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....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Foo(); // cannot instantiate abstract class, error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Bar(); // valid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validReference.foobar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call common functionality,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Bar.foobar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will be called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5C89-7F69-44B5-8CC6-AF277523D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37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62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50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151091" cy="57357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12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62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6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" y="4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6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Lecture 10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Abstract Classes and Interfaces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Study with Chapter </a:t>
            </a:r>
            <a:r>
              <a:rPr lang="en-US" b="1" dirty="0" smtClean="0">
                <a:solidFill>
                  <a:srgbClr val="FF0000"/>
                </a:solidFill>
              </a:rPr>
              <a:t>13 of </a:t>
            </a:r>
            <a:r>
              <a:rPr lang="en-US" b="1" dirty="0">
                <a:solidFill>
                  <a:srgbClr val="FF0000"/>
                </a:solidFill>
              </a:rPr>
              <a:t>Course Book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737118"/>
            <a:ext cx="8151091" cy="599619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Bike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Bike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"bike is created"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changeGear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"gear changed"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Honda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Bike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"running safely.."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TestAbstraction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Bike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Honda();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obj.run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obj.changeGear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dirty="0" smtClean="0"/>
              <a:t>Abstract Classes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4" y="793102"/>
            <a:ext cx="8151091" cy="5940209"/>
          </a:xfrm>
        </p:spPr>
        <p:txBody>
          <a:bodyPr>
            <a:normAutofit/>
          </a:bodyPr>
          <a:lstStyle/>
          <a:p>
            <a:pPr lvl="0" defTabSz="457200">
              <a:spcBef>
                <a:spcPts val="600"/>
              </a:spcBef>
            </a:pPr>
            <a:r>
              <a:rPr lang="en-US" sz="2600" b="1" dirty="0" smtClean="0"/>
              <a:t>Abstract Class without Abstract Method </a:t>
            </a:r>
            <a:endParaRPr lang="en-US" sz="2600" dirty="0" smtClean="0">
              <a:solidFill>
                <a:prstClr val="black"/>
              </a:solidFill>
            </a:endParaRPr>
          </a:p>
          <a:p>
            <a:pPr marL="690563" lvl="1" indent="-346075" defTabSz="457200">
              <a:spcBef>
                <a:spcPts val="6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A class that contains abstract methods must be abstract. </a:t>
            </a:r>
          </a:p>
          <a:p>
            <a:pPr marL="690563" lvl="1" indent="-346075" defTabSz="457200">
              <a:spcBef>
                <a:spcPts val="6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However, it is possible to define an abstract class that contains no abstract methods. </a:t>
            </a:r>
          </a:p>
          <a:p>
            <a:pPr marL="690563" lvl="1" indent="-346075" defTabSz="457200">
              <a:spcBef>
                <a:spcPts val="6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In this case, you cannot create instances of the class using the </a:t>
            </a:r>
            <a:r>
              <a:rPr lang="en-US" sz="2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200" dirty="0" smtClean="0">
                <a:solidFill>
                  <a:prstClr val="black"/>
                </a:solidFill>
              </a:rPr>
              <a:t> operator. </a:t>
            </a:r>
          </a:p>
          <a:p>
            <a:pPr marL="690563" lvl="1" indent="-346075" defTabSz="457200">
              <a:spcBef>
                <a:spcPts val="6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This class is used as a base class for defining a new subclass.</a:t>
            </a:r>
          </a:p>
          <a:p>
            <a:pPr lvl="0" defTabSz="457200">
              <a:spcBef>
                <a:spcPts val="600"/>
              </a:spcBef>
            </a:pPr>
            <a:r>
              <a:rPr lang="en-US" sz="2600" b="1" dirty="0" err="1" smtClean="0">
                <a:cs typeface="Times New Roman" pitchFamily="18" charset="0"/>
              </a:rPr>
              <a:t>Superclass</a:t>
            </a:r>
            <a:r>
              <a:rPr lang="en-US" sz="2600" b="1" dirty="0" smtClean="0">
                <a:cs typeface="Times New Roman" pitchFamily="18" charset="0"/>
              </a:rPr>
              <a:t> of Abstract Class may be Concrete</a:t>
            </a:r>
          </a:p>
          <a:p>
            <a:pPr marL="690563" lvl="1" indent="-346075">
              <a:spcBef>
                <a:spcPct val="50000"/>
              </a:spcBef>
            </a:pPr>
            <a:r>
              <a:rPr lang="en-US" sz="2200" dirty="0" smtClean="0"/>
              <a:t>A subclass can be abstract even if its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 is concrete. </a:t>
            </a:r>
          </a:p>
          <a:p>
            <a:pPr marL="690563" lvl="1" indent="-346075">
              <a:spcBef>
                <a:spcPct val="50000"/>
              </a:spcBef>
            </a:pPr>
            <a:r>
              <a:rPr lang="en-US" sz="2200" dirty="0" smtClean="0"/>
              <a:t>For example, the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200" dirty="0" smtClean="0"/>
              <a:t> class is concrete, but its subclasses, such as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GeometricObject</a:t>
            </a:r>
            <a:r>
              <a:rPr lang="en-US" sz="2200" dirty="0" smtClean="0"/>
              <a:t>, may be abstract.</a:t>
            </a:r>
            <a:r>
              <a:rPr lang="en-US" sz="2200" b="1" dirty="0" smtClean="0">
                <a:cs typeface="Times New Roman" pitchFamily="18" charset="0"/>
              </a:rPr>
              <a:t> </a:t>
            </a:r>
            <a:endParaRPr lang="en-US" sz="2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43" y="0"/>
            <a:ext cx="5483669" cy="6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251367" cy="573578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i="1" dirty="0">
                <a:latin typeface="+mn-lt"/>
              </a:rPr>
              <a:t>A </a:t>
            </a:r>
            <a:r>
              <a:rPr lang="en-US" sz="2400" i="1" dirty="0" smtClean="0">
                <a:latin typeface="+mn-lt"/>
              </a:rPr>
              <a:t>superclass defines </a:t>
            </a:r>
            <a:r>
              <a:rPr lang="en-US" sz="2400" i="1" dirty="0">
                <a:latin typeface="+mn-lt"/>
              </a:rPr>
              <a:t>common </a:t>
            </a:r>
            <a:r>
              <a:rPr lang="en-US" sz="2400" i="1" dirty="0" smtClean="0">
                <a:latin typeface="+mn-lt"/>
              </a:rPr>
              <a:t>properties and behavior </a:t>
            </a:r>
            <a:r>
              <a:rPr lang="en-US" sz="2400" i="1" dirty="0">
                <a:latin typeface="+mn-lt"/>
              </a:rPr>
              <a:t>for related </a:t>
            </a:r>
            <a:r>
              <a:rPr lang="en-US" sz="2400" i="1" dirty="0" smtClean="0">
                <a:latin typeface="+mn-lt"/>
              </a:rPr>
              <a:t>subclasses </a:t>
            </a:r>
            <a:r>
              <a:rPr lang="en-US" sz="2400" i="1" dirty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inheritance)</a:t>
            </a:r>
          </a:p>
          <a:p>
            <a:pPr algn="just">
              <a:spcBef>
                <a:spcPts val="600"/>
              </a:spcBef>
            </a:pPr>
            <a:r>
              <a:rPr lang="en-US" sz="2400" i="1" dirty="0" smtClean="0">
                <a:latin typeface="+mn-lt"/>
              </a:rPr>
              <a:t>An </a:t>
            </a:r>
            <a:r>
              <a:rPr lang="en-US" sz="2400" i="1" dirty="0">
                <a:latin typeface="+mn-lt"/>
              </a:rPr>
              <a:t>interface </a:t>
            </a:r>
            <a:r>
              <a:rPr lang="en-US" sz="2400" i="1" dirty="0" smtClean="0">
                <a:latin typeface="+mn-lt"/>
              </a:rPr>
              <a:t>defines </a:t>
            </a:r>
            <a:r>
              <a:rPr lang="en-US" sz="2400" i="1" dirty="0">
                <a:latin typeface="+mn-lt"/>
              </a:rPr>
              <a:t>common behavior for classes (including unrelated classes)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endParaRPr lang="en-US" sz="2400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is a collection of abstract methods. A class implements an interface, thereby inheriting the abstract methods of the interface</a:t>
            </a:r>
            <a:r>
              <a:rPr lang="en-US" sz="2400" dirty="0" smtClean="0">
                <a:latin typeface="+mn-lt"/>
                <a:cs typeface="Consolas" pitchFamily="49" charset="0"/>
              </a:rPr>
              <a:t>.</a:t>
            </a:r>
            <a:endParaRPr lang="en-US" sz="2400" dirty="0">
              <a:latin typeface="+mn-lt"/>
              <a:cs typeface="Consolas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is not a class. Writing an interface is similar to writing a class, but they are two different concepts. 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 class describes the attributes and behaviors of an object.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</a:t>
            </a:r>
            <a:r>
              <a:rPr lang="en-US" sz="2400" dirty="0" smtClean="0">
                <a:latin typeface="+mn-lt"/>
                <a:cs typeface="Consolas" pitchFamily="49" charset="0"/>
              </a:rPr>
              <a:t>defines behaviors (methods) that </a:t>
            </a:r>
            <a:r>
              <a:rPr lang="en-US" sz="2400" dirty="0">
                <a:latin typeface="+mn-lt"/>
                <a:cs typeface="Consolas" pitchFamily="49" charset="0"/>
              </a:rPr>
              <a:t>a </a:t>
            </a:r>
            <a:r>
              <a:rPr lang="en-US" sz="2400" dirty="0" smtClean="0">
                <a:latin typeface="+mn-lt"/>
                <a:cs typeface="Consolas" pitchFamily="49" charset="0"/>
              </a:rPr>
              <a:t>non-abstract class is forced to implement.</a:t>
            </a:r>
            <a:endParaRPr lang="en-US" sz="2400" dirty="0">
              <a:latin typeface="+mn-lt"/>
              <a:cs typeface="Consolas" pitchFamily="49" charset="0"/>
            </a:endParaRPr>
          </a:p>
          <a:p>
            <a:pPr lvl="1" algn="just">
              <a:spcBef>
                <a:spcPts val="600"/>
              </a:spcBef>
            </a:pPr>
            <a:r>
              <a:rPr lang="en-US" sz="2400" dirty="0" smtClean="0"/>
              <a:t>No variables (except static, </a:t>
            </a:r>
            <a:r>
              <a:rPr lang="en-US" sz="2400" dirty="0" err="1" smtClean="0"/>
              <a:t>const</a:t>
            </a:r>
            <a:r>
              <a:rPr lang="en-US" sz="2400" dirty="0" smtClean="0"/>
              <a:t>) or </a:t>
            </a:r>
            <a:r>
              <a:rPr lang="en-US" sz="2400" dirty="0"/>
              <a:t>method </a:t>
            </a:r>
            <a:r>
              <a:rPr lang="en-US" sz="2400" dirty="0" smtClean="0"/>
              <a:t>bodies.</a:t>
            </a:r>
            <a:endParaRPr lang="en-US" sz="2400" dirty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251367" cy="573578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Unless the class that implements the interface is abstract, all the methods of the interface need to be defined in the class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66473"/>
            <a:ext cx="8397575" cy="50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47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780" y="1203159"/>
            <a:ext cx="78486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251367" cy="5735781"/>
          </a:xfrm>
        </p:spPr>
        <p:txBody>
          <a:bodyPr>
            <a:noAutofit/>
          </a:bodyPr>
          <a:lstStyle/>
          <a:p>
            <a:r>
              <a:rPr lang="en-GB" sz="2200" b="1" dirty="0">
                <a:latin typeface="+mj-lt"/>
              </a:rPr>
              <a:t>Type</a:t>
            </a:r>
          </a:p>
          <a:p>
            <a:pPr lvl="1"/>
            <a:r>
              <a:rPr lang="en-US" sz="2200" dirty="0">
                <a:latin typeface="+mj-lt"/>
              </a:rPr>
              <a:t>An interface can be used as a type, like classes</a:t>
            </a:r>
          </a:p>
          <a:p>
            <a:pPr lvl="1"/>
            <a:r>
              <a:rPr lang="en-US" sz="2200" dirty="0">
                <a:latin typeface="+mj-lt"/>
              </a:rPr>
              <a:t>A variable or parameter declared of an interface type is polymorph</a:t>
            </a:r>
          </a:p>
          <a:p>
            <a:pPr lvl="2"/>
            <a:r>
              <a:rPr lang="en-US" sz="2200" dirty="0">
                <a:latin typeface="+mj-lt"/>
              </a:rPr>
              <a:t>Any object of a class that implements the interface can be referred by the </a:t>
            </a:r>
            <a:r>
              <a:rPr lang="en-GB" sz="2200" dirty="0">
                <a:latin typeface="+mj-lt"/>
              </a:rPr>
              <a:t>Variable</a:t>
            </a:r>
          </a:p>
          <a:p>
            <a:r>
              <a:rPr lang="en-GB" sz="2200" b="1" dirty="0">
                <a:latin typeface="+mj-lt"/>
              </a:rPr>
              <a:t>Instantiation</a:t>
            </a:r>
          </a:p>
          <a:p>
            <a:pPr lvl="1"/>
            <a:r>
              <a:rPr lang="en-US" sz="2200" dirty="0">
                <a:latin typeface="+mj-lt"/>
              </a:rPr>
              <a:t>Does not make sense on an interface.</a:t>
            </a:r>
          </a:p>
          <a:p>
            <a:r>
              <a:rPr lang="en-GB" sz="2200" b="1" dirty="0">
                <a:latin typeface="+mj-lt"/>
              </a:rPr>
              <a:t>Access modifiers</a:t>
            </a:r>
          </a:p>
          <a:p>
            <a:pPr lvl="1"/>
            <a:r>
              <a:rPr lang="en-US" sz="2200" dirty="0">
                <a:latin typeface="+mj-lt"/>
              </a:rPr>
              <a:t>An interface can be public or “friendly” (the default).</a:t>
            </a:r>
          </a:p>
          <a:p>
            <a:pPr lvl="1"/>
            <a:r>
              <a:rPr lang="en-US" sz="2200" dirty="0">
                <a:latin typeface="+mj-lt"/>
              </a:rPr>
              <a:t>All methods in an interface are default abstract and public.</a:t>
            </a:r>
          </a:p>
          <a:p>
            <a:pPr lvl="2"/>
            <a:r>
              <a:rPr lang="en-US" sz="2200" dirty="0">
                <a:latin typeface="+mj-lt"/>
              </a:rPr>
              <a:t>Static, final, private, and protected cannot be used.</a:t>
            </a:r>
          </a:p>
          <a:p>
            <a:pPr lvl="1"/>
            <a:r>
              <a:rPr lang="en-US" sz="2200" dirty="0">
                <a:latin typeface="+mj-lt"/>
              </a:rPr>
              <a:t>All variables (“constants”) are public static final by default</a:t>
            </a:r>
          </a:p>
          <a:p>
            <a:pPr lvl="2"/>
            <a:r>
              <a:rPr lang="en-US" sz="2200" dirty="0">
                <a:latin typeface="+mj-lt"/>
              </a:rPr>
              <a:t>Private, protected cannot be used.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1118937" y="7679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497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 smtClean="0"/>
              <a:t>Interface as type in Java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271337" y="1650195"/>
            <a:ext cx="5097549" cy="11079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interface I1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interface I2 {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class C implements I1, I2 {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52287" y="3009569"/>
            <a:ext cx="6966651" cy="1477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2400" dirty="0" err="1">
                <a:solidFill>
                  <a:srgbClr val="242729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 = new C(); </a:t>
            </a:r>
            <a:endParaRPr lang="en-US" altLang="en-US" sz="2400" dirty="0" smtClean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42729"/>
                </a:solidFill>
                <a:latin typeface="Consolas" panose="020B0609020204030204" pitchFamily="49" charset="0"/>
              </a:rPr>
              <a:t>isC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 = (c </a:t>
            </a:r>
            <a:r>
              <a:rPr lang="en-US" altLang="en-US" sz="2400" dirty="0" err="1">
                <a:solidFill>
                  <a:srgbClr val="242729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 C); //true </a:t>
            </a:r>
            <a:endParaRPr lang="en-US" altLang="en-US" sz="2400" dirty="0" smtClean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isI1 = (c </a:t>
            </a:r>
            <a:r>
              <a:rPr lang="en-US" altLang="en-US" sz="2400" dirty="0" err="1">
                <a:solidFill>
                  <a:srgbClr val="242729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 I1); //true </a:t>
            </a:r>
            <a:endParaRPr lang="en-US" altLang="en-US" sz="2400" dirty="0" smtClean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isI2 = (c </a:t>
            </a:r>
            <a:r>
              <a:rPr lang="en-US" altLang="en-US" sz="2400" dirty="0" err="1">
                <a:solidFill>
                  <a:srgbClr val="242729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 I2); //true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252287" y="4738275"/>
            <a:ext cx="4417876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class B implements I1 { }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271337" y="5358985"/>
            <a:ext cx="5267468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I1 i1 = new C(); i1 = new B(); 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252287" y="5979694"/>
            <a:ext cx="6796732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729"/>
                </a:solidFill>
                <a:latin typeface="Consolas" panose="020B0609020204030204" pitchFamily="49" charset="0"/>
              </a:rPr>
              <a:t>i1 = new D(); ... class D extends C { } </a:t>
            </a:r>
          </a:p>
        </p:txBody>
      </p:sp>
    </p:spTree>
    <p:extLst>
      <p:ext uri="{BB962C8B-B14F-4D97-AF65-F5344CB8AC3E}">
        <p14:creationId xmlns:p14="http://schemas.microsoft.com/office/powerpoint/2010/main" val="15506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5690" y="914400"/>
            <a:ext cx="8296275" cy="4724400"/>
            <a:chOff x="457202" y="1524000"/>
            <a:chExt cx="8296275" cy="47244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2" y="1524000"/>
              <a:ext cx="8296275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5916" y="4076700"/>
              <a:ext cx="478528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1F926B"/>
                  </a:solidFill>
                  <a:latin typeface="Consolas" panose="020B0609020204030204" pitchFamily="49" charset="0"/>
                </a:rPr>
                <a:t>Interface can inherit multiple interfaces</a:t>
              </a:r>
              <a:endParaRPr lang="en-US" sz="1600" b="1" dirty="0">
                <a:solidFill>
                  <a:srgbClr val="1F926B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4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210" y="914400"/>
            <a:ext cx="79819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50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251367" cy="57357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 class that is declared with 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dirty="0"/>
              <a:t> keyword, is known as </a:t>
            </a:r>
            <a:r>
              <a:rPr lang="en-US" sz="2400" b="1" dirty="0"/>
              <a:t>abstract class </a:t>
            </a:r>
            <a:r>
              <a:rPr lang="en-US" sz="2400" dirty="0"/>
              <a:t>in </a:t>
            </a:r>
            <a:r>
              <a:rPr lang="en-US" sz="2400" dirty="0" smtClean="0"/>
              <a:t>Java.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It </a:t>
            </a:r>
            <a:r>
              <a:rPr lang="en-US" sz="2400" dirty="0"/>
              <a:t>can have abstract and non-abstract methods (method with body</a:t>
            </a:r>
            <a:r>
              <a:rPr lang="en-US" sz="2400" dirty="0" smtClean="0"/>
              <a:t>). For example:</a:t>
            </a:r>
            <a:endParaRPr lang="en-US" sz="2400" dirty="0"/>
          </a:p>
          <a:p>
            <a:pPr marL="344488" indent="0">
              <a:spcBef>
                <a:spcPts val="12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class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dirty="0" smtClean="0">
                <a:latin typeface="Consolas" pitchFamily="49" charset="0"/>
                <a:cs typeface="Consolas" pitchFamily="49" charset="0"/>
              </a:rPr>
              <a:t>Shape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Abstract method without definition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void </a:t>
            </a:r>
            <a:r>
              <a:rPr lang="en-GB" sz="24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dirty="0" smtClean="0">
                <a:latin typeface="Consolas" pitchFamily="49" charset="0"/>
                <a:cs typeface="Consolas" pitchFamily="49" charset="0"/>
              </a:rPr>
              <a:t>Display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GB" sz="24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GB" sz="24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"Display Method of Shape class"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	}  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marL="344488" indent="0">
              <a:spcBef>
                <a:spcPts val="600"/>
              </a:spcBef>
              <a:buNone/>
              <a:tabLst>
                <a:tab pos="914400" algn="l"/>
                <a:tab pos="1371600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67517" y="1082844"/>
            <a:ext cx="7732643" cy="50291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class extends another class, an interface extends another interface but a </a:t>
            </a:r>
            <a:r>
              <a:rPr lang="en-US" sz="2400" b="1" dirty="0">
                <a:latin typeface="+mn-lt"/>
              </a:rPr>
              <a:t>class implements an interface</a:t>
            </a:r>
            <a:r>
              <a:rPr lang="en-US" sz="2400" dirty="0"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8" r="6436" b="22947"/>
          <a:stretch/>
        </p:blipFill>
        <p:spPr>
          <a:xfrm>
            <a:off x="1357862" y="2634915"/>
            <a:ext cx="7047779" cy="30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43527"/>
            <a:ext cx="83534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71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710641"/>
            <a:ext cx="9144000" cy="596407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Animal { 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 eat(); 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 travel(); 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Mammal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 Animal{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eat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("Mammal eats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travel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("Mammal travels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} 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noOfLegs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 0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Mammal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 = new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Mammal();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m.eat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m.travel();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0436" y="4549676"/>
            <a:ext cx="4165979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When a class implements an interface, you can think of the class as signing a contract, agreeing to perform the specific behaviors of the interface. If a class does not perform all the behaviors of the interface, the class must </a:t>
            </a:r>
            <a:r>
              <a:rPr lang="en-US" b="1" dirty="0" smtClean="0">
                <a:solidFill>
                  <a:srgbClr val="002060"/>
                </a:solidFill>
              </a:rPr>
              <a:t>declare </a:t>
            </a:r>
            <a:r>
              <a:rPr lang="en-US" b="1" dirty="0">
                <a:solidFill>
                  <a:srgbClr val="002060"/>
                </a:solidFill>
              </a:rPr>
              <a:t>itself as abstract.</a:t>
            </a:r>
          </a:p>
        </p:txBody>
      </p:sp>
    </p:spTree>
    <p:extLst>
      <p:ext uri="{BB962C8B-B14F-4D97-AF65-F5344CB8AC3E}">
        <p14:creationId xmlns:p14="http://schemas.microsoft.com/office/powerpoint/2010/main" val="4554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0736" y="846162"/>
            <a:ext cx="8660150" cy="57866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 Printable{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print();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Showable{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show();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  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TestInterface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implements 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Printable,Showable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void print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("Hello");}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void show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("Welcome");}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static void main(String 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[]){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TestInterface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= new 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TestInterface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obj.print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obj.show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();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  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251367" cy="5735781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400" b="1" u="sng" dirty="0" smtClean="0">
                <a:latin typeface="+mn-lt"/>
              </a:rPr>
              <a:t>Summary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You cannot instantiate an interface. 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does not contain any constructors.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All of the methods in an interface are abstract.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cannot contain instance fields. The only fields that can appear in an interface must be declared both static and final.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is not extended by a class; it is implemented by a class.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latin typeface="+mn-lt"/>
                <a:cs typeface="Consolas" pitchFamily="49" charset="0"/>
              </a:rPr>
              <a:t>An interface can extend multiple interfaces.</a:t>
            </a:r>
          </a:p>
          <a:p>
            <a:pPr algn="just">
              <a:spcBef>
                <a:spcPts val="600"/>
              </a:spcBef>
            </a:pPr>
            <a:endParaRPr lang="en-US" sz="2400" dirty="0">
              <a:latin typeface="+mn-lt"/>
              <a:cs typeface="Consolas" pitchFamily="49" charset="0"/>
            </a:endParaRPr>
          </a:p>
          <a:p>
            <a:pPr algn="just">
              <a:spcBef>
                <a:spcPts val="600"/>
              </a:spcBef>
            </a:pPr>
            <a:endParaRPr lang="en-US" sz="2400" dirty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Abstraction is a process of hiding the implementation details and showing only functionality to the user.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Another way, it shows only important things to the user and hides the internal details.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Abstraction lets you focus on what the object does instead of how it does it.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There are two ways to achieve abstraction in Java:-</a:t>
            </a:r>
          </a:p>
          <a:p>
            <a:pPr marL="690563" lvl="1" indent="-346075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Abstract class (0 to 100%)</a:t>
            </a:r>
          </a:p>
          <a:p>
            <a:pPr marL="690563" lvl="1" indent="-346075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Interface (100%)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 Classes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A class must be declared abstract if any of the following condition is true:-</a:t>
            </a:r>
          </a:p>
          <a:p>
            <a:pPr marL="690563" lvl="1" indent="-346075">
              <a:lnSpc>
                <a:spcPct val="120000"/>
              </a:lnSpc>
            </a:pPr>
            <a:r>
              <a:rPr lang="en-US" sz="3000" dirty="0" smtClean="0"/>
              <a:t>The class has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one or more abstract methods</a:t>
            </a:r>
            <a:r>
              <a:rPr lang="en-US" sz="3000" dirty="0" smtClean="0"/>
              <a:t>.</a:t>
            </a:r>
            <a:endParaRPr lang="en-US" sz="3000" b="1" dirty="0" smtClean="0">
              <a:solidFill>
                <a:schemeClr val="tx2"/>
              </a:solidFill>
            </a:endParaRPr>
          </a:p>
          <a:p>
            <a:pPr marL="690563" lvl="1" indent="-346075">
              <a:lnSpc>
                <a:spcPct val="120000"/>
              </a:lnSpc>
            </a:pPr>
            <a:r>
              <a:rPr lang="en-US" sz="3000" dirty="0" smtClean="0"/>
              <a:t>The class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inherits one or more abstract methods</a:t>
            </a:r>
            <a:r>
              <a:rPr lang="en-US" sz="3000" dirty="0" smtClean="0"/>
              <a:t> for which it does not provide implementation.</a:t>
            </a:r>
          </a:p>
          <a:p>
            <a:pPr marL="690563" lvl="1" indent="-346075">
              <a:lnSpc>
                <a:spcPct val="120000"/>
              </a:lnSpc>
            </a:pPr>
            <a:r>
              <a:rPr lang="en-US" sz="3000" dirty="0" smtClean="0"/>
              <a:t>The class declares that it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implements an interface but does not provide implementation</a:t>
            </a:r>
            <a:r>
              <a:rPr lang="en-US" sz="3000" dirty="0" smtClean="0"/>
              <a:t> for every method of that interface.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An abstract class cannot be instantiated</a:t>
            </a:r>
          </a:p>
          <a:p>
            <a:pPr marL="690563" lvl="1" indent="-346075">
              <a:lnSpc>
                <a:spcPct val="120000"/>
              </a:lnSpc>
            </a:pPr>
            <a:r>
              <a:rPr lang="en-US" sz="3000" dirty="0" smtClean="0"/>
              <a:t>Abstract classes defer the implementation to subclasses.</a:t>
            </a:r>
          </a:p>
          <a:p>
            <a:pPr marL="690563" lvl="1" indent="-346075">
              <a:lnSpc>
                <a:spcPct val="120000"/>
              </a:lnSpc>
            </a:pPr>
            <a:r>
              <a:rPr lang="en-US" sz="3000" dirty="0" smtClean="0"/>
              <a:t>The subclass must provide the implementation of the abstract method or declare itself to be abstract in which case the implementation is deferred once again.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You can declare a variable/reference of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411959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 Classes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755780"/>
            <a:ext cx="8151091" cy="59775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LivingBeing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breath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{	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"Living Being breathing..."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eat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"Living Thing eating..."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void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walk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LivingBeing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walk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"Human walks..."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ur-PK" sz="22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755780"/>
            <a:ext cx="8151091" cy="59775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Shape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"drawing rectangle"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Shape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"drawing circle"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TestAbstraction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Shape s 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Circle();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s.draw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755780"/>
            <a:ext cx="8151091" cy="59775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Shape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"drawing rectangle"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Shape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E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"drawing circle"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TestAbstraction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Shape s 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Circle();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s.draw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1316" y="2305616"/>
            <a:ext cx="5741369" cy="2246769"/>
          </a:xfrm>
          <a:prstGeom prst="rect">
            <a:avLst/>
          </a:prstGeom>
          <a:solidFill>
            <a:srgbClr val="FFFFE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If you are extending any abstract class that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has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abstract method, you must either provide the implementation of the method or make this class abstract.</a:t>
            </a:r>
          </a:p>
        </p:txBody>
      </p:sp>
    </p:spTree>
    <p:extLst>
      <p:ext uri="{BB962C8B-B14F-4D97-AF65-F5344CB8AC3E}">
        <p14:creationId xmlns:p14="http://schemas.microsoft.com/office/powerpoint/2010/main" val="42266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9"/>
          <p:cNvSpPr>
            <a:spLocks noChangeArrowheads="1"/>
          </p:cNvSpPr>
          <p:nvPr/>
        </p:nvSpPr>
        <p:spPr bwMode="auto">
          <a:xfrm>
            <a:off x="1143001" y="123284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/>
          </a:p>
        </p:txBody>
      </p:sp>
      <p:sp>
        <p:nvSpPr>
          <p:cNvPr id="299012" name="Rectangle 11"/>
          <p:cNvSpPr>
            <a:spLocks noChangeArrowheads="1"/>
          </p:cNvSpPr>
          <p:nvPr/>
        </p:nvSpPr>
        <p:spPr bwMode="auto">
          <a:xfrm>
            <a:off x="1143001" y="123284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/>
          </a:p>
        </p:txBody>
      </p:sp>
      <p:sp>
        <p:nvSpPr>
          <p:cNvPr id="299013" name="Rectangle 16"/>
          <p:cNvSpPr>
            <a:spLocks noChangeArrowheads="1"/>
          </p:cNvSpPr>
          <p:nvPr/>
        </p:nvSpPr>
        <p:spPr bwMode="auto">
          <a:xfrm>
            <a:off x="1143001" y="120268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/>
          </a:p>
        </p:txBody>
      </p:sp>
      <p:sp>
        <p:nvSpPr>
          <p:cNvPr id="299020" name="Rectangle 25"/>
          <p:cNvSpPr>
            <a:spLocks noChangeArrowheads="1"/>
          </p:cNvSpPr>
          <p:nvPr/>
        </p:nvSpPr>
        <p:spPr bwMode="auto">
          <a:xfrm>
            <a:off x="1143001" y="92169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/>
          </a:p>
        </p:txBody>
      </p:sp>
      <p:graphicFrame>
        <p:nvGraphicFramePr>
          <p:cNvPr id="2990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29229"/>
              </p:ext>
            </p:extLst>
          </p:nvPr>
        </p:nvGraphicFramePr>
        <p:xfrm>
          <a:off x="388443" y="0"/>
          <a:ext cx="8686800" cy="68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icture" r:id="rId3" imgW="5541120" imgH="4550400" progId="Word.Picture.8">
                  <p:embed/>
                </p:oleObj>
              </mc:Choice>
              <mc:Fallback>
                <p:oleObj name="Picture" r:id="rId3" imgW="5541120" imgH="4550400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43" y="0"/>
                        <a:ext cx="8686800" cy="68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AU" sz="4000" dirty="0" smtClean="0"/>
              <a:t>Abstract Classes</a:t>
            </a:r>
            <a:endParaRPr lang="en-US" sz="3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488" indent="-344488"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>
                <a:cs typeface="Times New Roman" panose="02020603050405020304" pitchFamily="18" charset="0"/>
              </a:rPr>
              <a:t>An abstract method cannot be contained in a non-abstract class.</a:t>
            </a:r>
          </a:p>
          <a:p>
            <a:pPr marL="344488" indent="-344488"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>
                <a:cs typeface="Times New Roman" panose="02020603050405020304" pitchFamily="18" charset="0"/>
              </a:rPr>
              <a:t>If a subclass of an abstract </a:t>
            </a:r>
            <a:r>
              <a:rPr lang="en-US" sz="2400" dirty="0" err="1" smtClean="0">
                <a:cs typeface="Times New Roman" panose="02020603050405020304" pitchFamily="18" charset="0"/>
              </a:rPr>
              <a:t>superclass</a:t>
            </a:r>
            <a:r>
              <a:rPr lang="en-US" sz="2400" dirty="0" smtClean="0">
                <a:cs typeface="Times New Roman" panose="02020603050405020304" pitchFamily="18" charset="0"/>
              </a:rPr>
              <a:t> does not implement all the abstract methods, the subclass must be defined abstract.</a:t>
            </a:r>
          </a:p>
          <a:p>
            <a:pPr marL="344488" indent="-344488"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>
                <a:cs typeface="Times New Roman" panose="02020603050405020304" pitchFamily="18" charset="0"/>
              </a:rPr>
              <a:t>In other words, in a non-abstract subclass extended from an abstract class, all the abstract methods must be implemented, even if they are not used in the subclass.</a:t>
            </a:r>
          </a:p>
          <a:p>
            <a:pPr marL="344488" indent="-344488"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>
                <a:cs typeface="Times New Roman" panose="02020603050405020304" pitchFamily="18" charset="0"/>
              </a:rPr>
              <a:t>Object can’t be created from abstract class:-</a:t>
            </a:r>
          </a:p>
          <a:p>
            <a:pPr marL="690563" lvl="1" indent="-346075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cs typeface="Times New Roman" panose="02020603050405020304" pitchFamily="18" charset="0"/>
              </a:rPr>
              <a:t>An abstract class cannot be instantiated using the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cs typeface="Times New Roman" panose="02020603050405020304" pitchFamily="18" charset="0"/>
              </a:rPr>
              <a:t> operator, but you can still define its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constructors</a:t>
            </a:r>
            <a:r>
              <a:rPr lang="en-US" sz="2000" dirty="0" smtClean="0">
                <a:cs typeface="Times New Roman" panose="02020603050405020304" pitchFamily="18" charset="0"/>
              </a:rPr>
              <a:t>, which are invoked in the constructors of its subclasses. </a:t>
            </a:r>
          </a:p>
          <a:p>
            <a:pPr marL="690563" lvl="1" indent="-346075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cs typeface="Times New Roman" panose="02020603050405020304" pitchFamily="18" charset="0"/>
              </a:rPr>
              <a:t>For instance, the constructors of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GeometricObject</a:t>
            </a:r>
            <a:r>
              <a:rPr lang="en-US" sz="2000" dirty="0" smtClean="0">
                <a:cs typeface="Times New Roman" panose="02020603050405020304" pitchFamily="18" charset="0"/>
              </a:rPr>
              <a:t> are invoked in the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dirty="0" smtClean="0">
                <a:cs typeface="Times New Roman" panose="02020603050405020304" pitchFamily="18" charset="0"/>
              </a:rPr>
              <a:t> class and the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000" dirty="0" smtClean="0"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1431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1090</Words>
  <Application>Microsoft Office PowerPoint</Application>
  <PresentationFormat>On-screen Show (4:3)</PresentationFormat>
  <Paragraphs>231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Office Theme</vt:lpstr>
      <vt:lpstr>Picture</vt:lpstr>
      <vt:lpstr>CS212-Object Oriented Programming</vt:lpstr>
      <vt:lpstr>Abstract Classes</vt:lpstr>
      <vt:lpstr>Abstraction in Java</vt:lpstr>
      <vt:lpstr>Abstract Classes</vt:lpstr>
      <vt:lpstr>Abstract Classes</vt:lpstr>
      <vt:lpstr>Abstract Classes</vt:lpstr>
      <vt:lpstr>Abstract Classes</vt:lpstr>
      <vt:lpstr>PowerPoint Presentation</vt:lpstr>
      <vt:lpstr>Abstract Classes</vt:lpstr>
      <vt:lpstr>Abstract Classes</vt:lpstr>
      <vt:lpstr>Abstract Classes</vt:lpstr>
      <vt:lpstr>PowerPoint Presentation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Programming: Abstract Classes</dc:title>
  <dc:creator>bilal rauf</dc:creator>
  <cp:lastModifiedBy>Visuals</cp:lastModifiedBy>
  <cp:revision>66</cp:revision>
  <dcterms:created xsi:type="dcterms:W3CDTF">2015-03-25T17:34:06Z</dcterms:created>
  <dcterms:modified xsi:type="dcterms:W3CDTF">2022-05-25T17:03:18Z</dcterms:modified>
</cp:coreProperties>
</file>