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42"/>
  </p:notesMasterIdLst>
  <p:sldIdLst>
    <p:sldId id="273" r:id="rId2"/>
    <p:sldId id="275" r:id="rId3"/>
    <p:sldId id="277" r:id="rId4"/>
    <p:sldId id="278" r:id="rId5"/>
    <p:sldId id="279" r:id="rId6"/>
    <p:sldId id="280" r:id="rId7"/>
    <p:sldId id="281" r:id="rId8"/>
    <p:sldId id="282" r:id="rId9"/>
    <p:sldId id="283" r:id="rId10"/>
    <p:sldId id="284" r:id="rId11"/>
    <p:sldId id="285" r:id="rId12"/>
    <p:sldId id="286" r:id="rId13"/>
    <p:sldId id="289" r:id="rId14"/>
    <p:sldId id="290" r:id="rId15"/>
    <p:sldId id="293" r:id="rId16"/>
    <p:sldId id="294" r:id="rId17"/>
    <p:sldId id="295" r:id="rId18"/>
    <p:sldId id="298" r:id="rId19"/>
    <p:sldId id="299" r:id="rId20"/>
    <p:sldId id="300" r:id="rId21"/>
    <p:sldId id="302" r:id="rId22"/>
    <p:sldId id="303" r:id="rId23"/>
    <p:sldId id="304" r:id="rId24"/>
    <p:sldId id="307" r:id="rId25"/>
    <p:sldId id="309" r:id="rId26"/>
    <p:sldId id="310" r:id="rId27"/>
    <p:sldId id="314" r:id="rId28"/>
    <p:sldId id="315" r:id="rId29"/>
    <p:sldId id="316" r:id="rId30"/>
    <p:sldId id="318" r:id="rId31"/>
    <p:sldId id="319" r:id="rId32"/>
    <p:sldId id="320" r:id="rId33"/>
    <p:sldId id="321" r:id="rId34"/>
    <p:sldId id="322" r:id="rId35"/>
    <p:sldId id="323" r:id="rId36"/>
    <p:sldId id="324" r:id="rId37"/>
    <p:sldId id="331" r:id="rId38"/>
    <p:sldId id="332" r:id="rId39"/>
    <p:sldId id="333" r:id="rId40"/>
    <p:sldId id="33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0000A0"/>
    <a:srgbClr val="0000C0"/>
    <a:srgbClr val="000080"/>
    <a:srgbClr val="0000E0"/>
    <a:srgbClr val="FF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156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17F88-0499-4819-8542-ED3AD26915BF}" type="datetimeFigureOut">
              <a:rPr lang="en-US" smtClean="0"/>
              <a:pPr/>
              <a:t>6/9/2022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83319-D16C-4F42-871F-DF9D1F8D9E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152525" y="692150"/>
            <a:ext cx="4556125" cy="3416300"/>
          </a:xfr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4988"/>
            <a:ext cx="5029200" cy="3851275"/>
          </a:xfrm>
          <a:solidFill>
            <a:srgbClr val="FFFFFF"/>
          </a:solidFill>
          <a:ln>
            <a:solidFill>
              <a:srgbClr val="000000"/>
            </a:solidFill>
            <a:miter lim="800000"/>
            <a:headEnd/>
            <a:tailEnd/>
          </a:ln>
        </p:spPr>
        <p:txBody>
          <a:bodyPr/>
          <a:lstStyle/>
          <a:p>
            <a:pPr eaLnBrk="1" hangingPunct="1">
              <a:spcBef>
                <a:spcPct val="0"/>
              </a:spcBef>
            </a:pPr>
            <a:endParaRPr lang="ar-SA" smtClean="0"/>
          </a:p>
        </p:txBody>
      </p:sp>
    </p:spTree>
    <p:extLst>
      <p:ext uri="{BB962C8B-B14F-4D97-AF65-F5344CB8AC3E}">
        <p14:creationId xmlns:p14="http://schemas.microsoft.com/office/powerpoint/2010/main" val="238703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130437"/>
            <a:ext cx="7696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5240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2000" y="6356362"/>
            <a:ext cx="2057400" cy="365125"/>
          </a:xfrm>
        </p:spPr>
        <p:txBody>
          <a:bodyPr/>
          <a:lstStyle/>
          <a:p>
            <a:fld id="{3B3197B9-4C62-42C5-A1B5-FA1295D541C2}" type="datetimeFigureOut">
              <a:rPr lang="en-US" smtClean="0"/>
              <a:pPr/>
              <a:t>6/9/2022</a:t>
            </a:fld>
            <a:endParaRPr lang="en-US" dirty="0"/>
          </a:p>
        </p:txBody>
      </p:sp>
      <p:sp>
        <p:nvSpPr>
          <p:cNvPr id="5" name="Footer Placeholder 4"/>
          <p:cNvSpPr>
            <a:spLocks noGrp="1"/>
          </p:cNvSpPr>
          <p:nvPr>
            <p:ph type="ftr" sz="quarter" idx="11"/>
          </p:nvPr>
        </p:nvSpPr>
        <p:spPr>
          <a:xfrm>
            <a:off x="3352800" y="6356362"/>
            <a:ext cx="2743200" cy="365125"/>
          </a:xfrm>
        </p:spPr>
        <p:txBody>
          <a:bodyPr/>
          <a:lstStyle/>
          <a:p>
            <a:endParaRPr lang="en-US" dirty="0"/>
          </a:p>
        </p:txBody>
      </p:sp>
      <p:sp>
        <p:nvSpPr>
          <p:cNvPr id="6" name="Slide Number Placeholder 5"/>
          <p:cNvSpPr>
            <a:spLocks noGrp="1"/>
          </p:cNvSpPr>
          <p:nvPr>
            <p:ph type="sldNum" sz="quarter" idx="12"/>
          </p:nvPr>
        </p:nvSpPr>
        <p:spPr>
          <a:xfrm>
            <a:off x="6629400" y="6356362"/>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50"/>
            <a:ext cx="5715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62003" y="914405"/>
            <a:ext cx="8229600" cy="58521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999" y="4406912"/>
            <a:ext cx="7732713"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61999" y="2906713"/>
            <a:ext cx="7732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B3197B9-4C62-42C5-A1B5-FA1295D541C2}"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62000" y="1600206"/>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6"/>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B3197B9-4C62-42C5-A1B5-FA1295D541C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20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006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006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B3197B9-4C62-42C5-A1B5-FA1295D541C2}" type="datetimeFigureOut">
              <a:rPr lang="en-US" smtClean="0"/>
              <a:pPr/>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197B9-4C62-42C5-A1B5-FA1295D541C2}"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197B9-4C62-42C5-A1B5-FA1295D541C2}"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86200" y="273062"/>
            <a:ext cx="4800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20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356362"/>
            <a:ext cx="2057400" cy="365125"/>
          </a:xfrm>
        </p:spPr>
        <p:txBody>
          <a:bodyPr/>
          <a:lstStyle/>
          <a:p>
            <a:fld id="{3B3197B9-4C62-42C5-A1B5-FA1295D541C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29400" y="6356362"/>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197B9-4C62-42C5-A1B5-FA1295D541C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600206"/>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6"/>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3B3197B9-4C62-42C5-A1B5-FA1295D541C2}" type="datetimeFigureOut">
              <a:rPr lang="en-US" smtClean="0"/>
              <a:pPr/>
              <a:t>6/9/2022</a:t>
            </a:fld>
            <a:endParaRPr lang="en-US" dirty="0"/>
          </a:p>
        </p:txBody>
      </p:sp>
      <p:sp>
        <p:nvSpPr>
          <p:cNvPr id="5" name="Footer Placeholder 4"/>
          <p:cNvSpPr>
            <a:spLocks noGrp="1"/>
          </p:cNvSpPr>
          <p:nvPr>
            <p:ph type="ftr" sz="quarter" idx="3"/>
          </p:nvPr>
        </p:nvSpPr>
        <p:spPr>
          <a:xfrm>
            <a:off x="3352800" y="6356356"/>
            <a:ext cx="2743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629400" y="6356356"/>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716C6C3-326E-46B8-85CF-83DE33D262AC}" type="slidenum">
              <a:rPr lang="en-US" smtClean="0"/>
              <a:pPr/>
              <a:t>‹#›</a:t>
            </a:fld>
            <a:endParaRPr lang="en-US"/>
          </a:p>
        </p:txBody>
      </p:sp>
      <p:pic>
        <p:nvPicPr>
          <p:cNvPr id="7" name="Picture 6" descr="ICT-Fundamentals.png"/>
          <p:cNvPicPr>
            <a:picLocks noChangeAspect="1"/>
          </p:cNvPicPr>
          <p:nvPr userDrawn="1"/>
        </p:nvPicPr>
        <p:blipFill>
          <a:blip r:embed="rId13" cstate="print"/>
          <a:stretch>
            <a:fillRect/>
          </a:stretch>
        </p:blipFill>
        <p:spPr>
          <a:xfrm>
            <a:off x="3" y="4"/>
            <a:ext cx="756791" cy="6857999"/>
          </a:xfrm>
          <a:prstGeom prst="rect">
            <a:avLst/>
          </a:prstGeom>
        </p:spPr>
      </p:pic>
      <p:pic>
        <p:nvPicPr>
          <p:cNvPr id="8" name="Picture 7" descr="nust.png"/>
          <p:cNvPicPr>
            <a:picLocks noChangeAspect="1"/>
          </p:cNvPicPr>
          <p:nvPr userDrawn="1"/>
        </p:nvPicPr>
        <p:blipFill>
          <a:blip r:embed="rId14" cstate="print"/>
          <a:stretch>
            <a:fillRect/>
          </a:stretch>
        </p:blipFill>
        <p:spPr>
          <a:xfrm>
            <a:off x="35495" y="30480"/>
            <a:ext cx="685800" cy="685800"/>
          </a:xfrm>
          <a:prstGeom prst="rect">
            <a:avLst/>
          </a:prstGeom>
        </p:spPr>
      </p:pic>
      <p:sp>
        <p:nvSpPr>
          <p:cNvPr id="9" name="TextBox 8"/>
          <p:cNvSpPr txBox="1"/>
          <p:nvPr userDrawn="1"/>
        </p:nvSpPr>
        <p:spPr>
          <a:xfrm>
            <a:off x="72061" y="645956"/>
            <a:ext cx="612668" cy="323165"/>
          </a:xfrm>
          <a:prstGeom prst="rect">
            <a:avLst/>
          </a:prstGeom>
          <a:noFill/>
        </p:spPr>
        <p:txBody>
          <a:bodyPr wrap="none" rtlCol="0">
            <a:spAutoFit/>
          </a:bodyPr>
          <a:lstStyle/>
          <a:p>
            <a:pPr algn="ctr"/>
            <a:r>
              <a:rPr lang="en-US" sz="1500" b="1" dirty="0" smtClean="0">
                <a:solidFill>
                  <a:srgbClr val="00497A"/>
                </a:solidFill>
                <a:latin typeface="Times New Roman" pitchFamily="18" charset="0"/>
                <a:cs typeface="Times New Roman" pitchFamily="18" charset="0"/>
              </a:rPr>
              <a:t>MCS</a:t>
            </a:r>
            <a:endParaRPr lang="en-US" sz="1500" b="1" dirty="0">
              <a:solidFill>
                <a:srgbClr val="00497A"/>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b="1" kern="1200">
          <a:solidFill>
            <a:srgbClr val="00497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CS212-Object Oriented Programming</a:t>
            </a:r>
            <a:endParaRPr lang="en-US" sz="3200" dirty="0"/>
          </a:p>
        </p:txBody>
      </p:sp>
      <p:sp>
        <p:nvSpPr>
          <p:cNvPr id="3" name="Subtitle 2"/>
          <p:cNvSpPr>
            <a:spLocks noGrp="1"/>
          </p:cNvSpPr>
          <p:nvPr>
            <p:ph type="subTitle" idx="1"/>
          </p:nvPr>
        </p:nvSpPr>
        <p:spPr/>
        <p:txBody>
          <a:bodyPr>
            <a:normAutofit fontScale="85000" lnSpcReduction="10000"/>
          </a:bodyPr>
          <a:lstStyle/>
          <a:p>
            <a:pPr>
              <a:lnSpc>
                <a:spcPct val="120000"/>
              </a:lnSpc>
            </a:pPr>
            <a:r>
              <a:rPr lang="en-US" b="1" dirty="0" smtClean="0"/>
              <a:t>Lecture 12</a:t>
            </a:r>
          </a:p>
          <a:p>
            <a:pPr>
              <a:lnSpc>
                <a:spcPct val="120000"/>
              </a:lnSpc>
            </a:pPr>
            <a:r>
              <a:rPr lang="en-US" b="1" dirty="0" smtClean="0"/>
              <a:t>Exception Handling in Java</a:t>
            </a:r>
          </a:p>
          <a:p>
            <a:pPr>
              <a:lnSpc>
                <a:spcPct val="120000"/>
              </a:lnSpc>
            </a:pPr>
            <a:r>
              <a:rPr lang="en-US" b="1" dirty="0" smtClean="0"/>
              <a:t>Read with Chapter 12 of Course Book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Exception Scenarios</a:t>
            </a:r>
            <a:endParaRPr lang="en-US" dirty="0"/>
          </a:p>
        </p:txBody>
      </p:sp>
      <p:sp>
        <p:nvSpPr>
          <p:cNvPr id="3" name="Content Placeholder 2"/>
          <p:cNvSpPr>
            <a:spLocks noGrp="1"/>
          </p:cNvSpPr>
          <p:nvPr>
            <p:ph idx="1"/>
          </p:nvPr>
        </p:nvSpPr>
        <p:spPr/>
        <p:txBody>
          <a:bodyPr>
            <a:normAutofit/>
          </a:bodyPr>
          <a:lstStyle/>
          <a:p>
            <a:r>
              <a:rPr lang="en-US" sz="2800" dirty="0" smtClean="0"/>
              <a:t>Scenario where </a:t>
            </a:r>
            <a:r>
              <a:rPr lang="en-US" sz="2800" b="1" dirty="0" err="1" smtClean="0">
                <a:latin typeface="Consolas" pitchFamily="49" charset="0"/>
                <a:cs typeface="Consolas" pitchFamily="49" charset="0"/>
              </a:rPr>
              <a:t>ArithmeticException</a:t>
            </a:r>
            <a:r>
              <a:rPr lang="en-US" sz="2800" dirty="0" smtClean="0"/>
              <a:t> occurs</a:t>
            </a:r>
          </a:p>
          <a:p>
            <a:pPr marL="690563" lvl="1" indent="-346075"/>
            <a:r>
              <a:rPr lang="en-US" sz="2400" dirty="0" smtClean="0">
                <a:solidFill>
                  <a:srgbClr val="0000A0"/>
                </a:solidFill>
              </a:rPr>
              <a:t>If we divide any number by zero, there occurs an </a:t>
            </a:r>
            <a:r>
              <a:rPr lang="en-US" sz="2400" b="1" dirty="0" err="1" smtClean="0">
                <a:solidFill>
                  <a:srgbClr val="FF0000"/>
                </a:solidFill>
              </a:rPr>
              <a:t>ArithmeticException</a:t>
            </a:r>
            <a:r>
              <a:rPr lang="en-US" sz="2400" dirty="0" smtClean="0">
                <a:solidFill>
                  <a:srgbClr val="0000A0"/>
                </a:solidFill>
              </a:rPr>
              <a:t>.</a:t>
            </a:r>
          </a:p>
          <a:p>
            <a:pPr lvl="2" indent="-452438">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 = 50 / 0;	</a:t>
            </a:r>
            <a:r>
              <a:rPr lang="en-US" b="1" dirty="0" smtClean="0">
                <a:solidFill>
                  <a:srgbClr val="009900"/>
                </a:solidFill>
                <a:latin typeface="Consolas" pitchFamily="49" charset="0"/>
                <a:cs typeface="Consolas" pitchFamily="49" charset="0"/>
              </a:rPr>
              <a:t>// </a:t>
            </a:r>
            <a:r>
              <a:rPr lang="en-US" b="1" dirty="0" err="1" smtClean="0">
                <a:solidFill>
                  <a:srgbClr val="009900"/>
                </a:solidFill>
                <a:latin typeface="Consolas" pitchFamily="49" charset="0"/>
                <a:cs typeface="Consolas" pitchFamily="49" charset="0"/>
              </a:rPr>
              <a:t>ArithmeticException</a:t>
            </a:r>
            <a:endParaRPr lang="en-US" dirty="0" smtClean="0">
              <a:latin typeface="Consolas" pitchFamily="49" charset="0"/>
              <a:cs typeface="Consolas" pitchFamily="49" charset="0"/>
            </a:endParaRPr>
          </a:p>
          <a:p>
            <a:pPr lvl="2" indent="-452438">
              <a:buNone/>
            </a:pPr>
            <a:endParaRPr lang="en-US" dirty="0" smtClean="0"/>
          </a:p>
          <a:p>
            <a:r>
              <a:rPr lang="en-US" sz="2800" dirty="0" smtClean="0"/>
              <a:t>Scenario where </a:t>
            </a:r>
            <a:r>
              <a:rPr lang="en-US" sz="2800" b="1" dirty="0" err="1" smtClean="0">
                <a:latin typeface="Consolas" pitchFamily="49" charset="0"/>
                <a:cs typeface="Consolas" pitchFamily="49" charset="0"/>
              </a:rPr>
              <a:t>NullPointerException</a:t>
            </a:r>
            <a:r>
              <a:rPr lang="en-US" sz="2800" dirty="0" smtClean="0"/>
              <a:t> occurs</a:t>
            </a:r>
          </a:p>
          <a:p>
            <a:pPr marL="690563" lvl="1" indent="-346075"/>
            <a:r>
              <a:rPr lang="en-US" sz="2400" dirty="0" smtClean="0">
                <a:solidFill>
                  <a:srgbClr val="0000A0"/>
                </a:solidFill>
              </a:rPr>
              <a:t>If we have null value in any variable, performing any operation by the variable occurs an </a:t>
            </a:r>
            <a:r>
              <a:rPr lang="en-US" sz="2400" b="1" dirty="0" err="1" smtClean="0">
                <a:solidFill>
                  <a:srgbClr val="FF0000"/>
                </a:solidFill>
              </a:rPr>
              <a:t>NullPointerException</a:t>
            </a:r>
            <a:r>
              <a:rPr lang="en-US" sz="2400" dirty="0" smtClean="0">
                <a:solidFill>
                  <a:srgbClr val="0000A0"/>
                </a:solidFill>
              </a:rPr>
              <a:t>.</a:t>
            </a:r>
          </a:p>
          <a:p>
            <a:pPr marL="690563" lvl="1" indent="0">
              <a:buNone/>
            </a:pPr>
            <a:r>
              <a:rPr lang="en-US" sz="2400" dirty="0" smtClean="0">
                <a:latin typeface="Consolas" pitchFamily="49" charset="0"/>
                <a:cs typeface="Consolas" pitchFamily="49" charset="0"/>
              </a:rPr>
              <a:t>String s = null;  </a:t>
            </a:r>
          </a:p>
          <a:p>
            <a:pPr marL="690563" lvl="1" indent="0">
              <a:buNone/>
            </a:pPr>
            <a:r>
              <a:rPr lang="en-US" sz="2400" b="1" dirty="0" smtClean="0">
                <a:solidFill>
                  <a:srgbClr val="009900"/>
                </a:solidFill>
                <a:latin typeface="Consolas" pitchFamily="49" charset="0"/>
                <a:cs typeface="Consolas" pitchFamily="49" charset="0"/>
              </a:rPr>
              <a:t>// </a:t>
            </a:r>
            <a:r>
              <a:rPr lang="en-US" sz="2400" b="1" dirty="0" err="1" smtClean="0">
                <a:solidFill>
                  <a:srgbClr val="009900"/>
                </a:solidFill>
                <a:latin typeface="Consolas" pitchFamily="49" charset="0"/>
                <a:cs typeface="Consolas" pitchFamily="49" charset="0"/>
              </a:rPr>
              <a:t>NullPointerException</a:t>
            </a:r>
            <a:endParaRPr lang="en-US" sz="2400" b="1" dirty="0" smtClean="0">
              <a:solidFill>
                <a:srgbClr val="009900"/>
              </a:solidFill>
              <a:latin typeface="Consolas" pitchFamily="49" charset="0"/>
              <a:cs typeface="Consolas" pitchFamily="49" charset="0"/>
            </a:endParaRPr>
          </a:p>
          <a:p>
            <a:pPr marL="690563" lvl="1" indent="0">
              <a:buNone/>
            </a:pPr>
            <a:r>
              <a:rPr lang="en-US" sz="2400" dirty="0" err="1" smtClean="0">
                <a:latin typeface="Consolas" pitchFamily="49" charset="0"/>
                <a:cs typeface="Consolas" pitchFamily="49" charset="0"/>
              </a:rPr>
              <a:t>System.out.println</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s.length</a:t>
            </a:r>
            <a:r>
              <a:rPr lang="en-US" sz="2400" dirty="0" smtClean="0">
                <a:latin typeface="Consolas" pitchFamily="49" charset="0"/>
                <a:cs typeface="Consolas" pitchFamily="49" charset="0"/>
              </a:rPr>
              <a:t>());</a:t>
            </a:r>
          </a:p>
          <a:p>
            <a:endParaRPr lang="en-US" dirty="0"/>
          </a:p>
        </p:txBody>
      </p:sp>
    </p:spTree>
    <p:extLst>
      <p:ext uri="{BB962C8B-B14F-4D97-AF65-F5344CB8AC3E}">
        <p14:creationId xmlns:p14="http://schemas.microsoft.com/office/powerpoint/2010/main" val="3742004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Exception Scenarios</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600"/>
              </a:spcBef>
            </a:pPr>
            <a:r>
              <a:rPr lang="en-US" sz="2800" dirty="0" smtClean="0"/>
              <a:t>Scenario where </a:t>
            </a:r>
            <a:r>
              <a:rPr lang="en-US" sz="2800" b="1" dirty="0" err="1" smtClean="0">
                <a:latin typeface="Consolas" pitchFamily="49" charset="0"/>
                <a:cs typeface="Consolas" pitchFamily="49" charset="0"/>
              </a:rPr>
              <a:t>NumberFormatException</a:t>
            </a:r>
            <a:r>
              <a:rPr lang="en-US" sz="2800" dirty="0" smtClean="0"/>
              <a:t> occurs</a:t>
            </a:r>
          </a:p>
          <a:p>
            <a:pPr marL="690563" lvl="1" indent="-346075">
              <a:lnSpc>
                <a:spcPct val="120000"/>
              </a:lnSpc>
              <a:spcBef>
                <a:spcPts val="600"/>
              </a:spcBef>
            </a:pPr>
            <a:r>
              <a:rPr lang="en-US" sz="2600" dirty="0" smtClean="0">
                <a:solidFill>
                  <a:srgbClr val="0000A0"/>
                </a:solidFill>
              </a:rPr>
              <a:t>The wrong formatting of any value, may occur </a:t>
            </a:r>
            <a:r>
              <a:rPr lang="en-US" sz="2600" b="1" dirty="0" err="1" smtClean="0">
                <a:solidFill>
                  <a:srgbClr val="FF0000"/>
                </a:solidFill>
              </a:rPr>
              <a:t>NumberFormatException</a:t>
            </a:r>
            <a:r>
              <a:rPr lang="en-US" sz="2600" dirty="0" smtClean="0">
                <a:solidFill>
                  <a:srgbClr val="0000A0"/>
                </a:solidFill>
              </a:rPr>
              <a:t>. Suppose I have a string variable that have characters, converting this variable into digit will occur </a:t>
            </a:r>
            <a:r>
              <a:rPr lang="en-US" sz="2600" dirty="0" err="1" smtClean="0">
                <a:solidFill>
                  <a:srgbClr val="0000A0"/>
                </a:solidFill>
              </a:rPr>
              <a:t>NumberFormatException</a:t>
            </a:r>
            <a:r>
              <a:rPr lang="en-US" sz="2600" dirty="0" smtClean="0">
                <a:solidFill>
                  <a:srgbClr val="0000A0"/>
                </a:solidFill>
              </a:rPr>
              <a:t>. </a:t>
            </a:r>
          </a:p>
          <a:p>
            <a:pPr marL="690563" lvl="1" indent="0">
              <a:lnSpc>
                <a:spcPct val="120000"/>
              </a:lnSpc>
              <a:spcBef>
                <a:spcPts val="600"/>
              </a:spcBef>
              <a:buNone/>
            </a:pPr>
            <a:r>
              <a:rPr lang="en-US" sz="2600" dirty="0" smtClean="0">
                <a:latin typeface="Consolas" pitchFamily="49" charset="0"/>
                <a:cs typeface="Consolas" pitchFamily="49" charset="0"/>
              </a:rPr>
              <a:t>String s = </a:t>
            </a:r>
            <a:r>
              <a:rPr lang="en-US" sz="2600" dirty="0" smtClean="0">
                <a:solidFill>
                  <a:schemeClr val="accent6"/>
                </a:solidFill>
                <a:latin typeface="Consolas" pitchFamily="49" charset="0"/>
                <a:cs typeface="Consolas" pitchFamily="49" charset="0"/>
              </a:rPr>
              <a:t>"</a:t>
            </a:r>
            <a:r>
              <a:rPr lang="en-US" sz="2600" dirty="0" err="1" smtClean="0">
                <a:solidFill>
                  <a:schemeClr val="accent6"/>
                </a:solidFill>
                <a:latin typeface="Consolas" pitchFamily="49" charset="0"/>
                <a:cs typeface="Consolas" pitchFamily="49" charset="0"/>
              </a:rPr>
              <a:t>abc</a:t>
            </a:r>
            <a:r>
              <a:rPr lang="en-US" sz="2600" dirty="0" smtClean="0">
                <a:solidFill>
                  <a:schemeClr val="accent6"/>
                </a:solidFill>
                <a:latin typeface="Consolas" pitchFamily="49" charset="0"/>
                <a:cs typeface="Consolas" pitchFamily="49" charset="0"/>
              </a:rPr>
              <a:t>"</a:t>
            </a:r>
            <a:r>
              <a:rPr lang="en-US" sz="2600" dirty="0" smtClean="0">
                <a:latin typeface="Consolas" pitchFamily="49" charset="0"/>
                <a:cs typeface="Consolas" pitchFamily="49" charset="0"/>
              </a:rPr>
              <a:t>;  </a:t>
            </a:r>
          </a:p>
          <a:p>
            <a:pPr marL="690563" lvl="1" indent="0">
              <a:lnSpc>
                <a:spcPct val="120000"/>
              </a:lnSpc>
              <a:spcBef>
                <a:spcPts val="600"/>
              </a:spcBef>
              <a:buNone/>
            </a:pPr>
            <a:r>
              <a:rPr lang="en-US" sz="2600" dirty="0" err="1" smtClean="0">
                <a:solidFill>
                  <a:srgbClr val="0000FF"/>
                </a:solidFill>
                <a:latin typeface="Consolas" pitchFamily="49" charset="0"/>
                <a:cs typeface="Consolas" pitchFamily="49" charset="0"/>
              </a:rPr>
              <a:t>int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i</a:t>
            </a:r>
            <a:r>
              <a:rPr lang="en-US" sz="2600" dirty="0" smtClean="0">
                <a:latin typeface="Consolas" pitchFamily="49" charset="0"/>
                <a:cs typeface="Consolas" pitchFamily="49" charset="0"/>
              </a:rPr>
              <a:t> = </a:t>
            </a:r>
            <a:r>
              <a:rPr lang="en-US" sz="2600" dirty="0" err="1" smtClean="0">
                <a:latin typeface="Consolas" pitchFamily="49" charset="0"/>
                <a:cs typeface="Consolas" pitchFamily="49" charset="0"/>
              </a:rPr>
              <a:t>Integer.parseInt</a:t>
            </a:r>
            <a:r>
              <a:rPr lang="en-US" sz="2600" dirty="0" smtClean="0">
                <a:latin typeface="Consolas" pitchFamily="49" charset="0"/>
                <a:cs typeface="Consolas" pitchFamily="49" charset="0"/>
              </a:rPr>
              <a:t>(s);</a:t>
            </a:r>
            <a:r>
              <a:rPr lang="en-US" sz="2600" b="1" dirty="0" smtClean="0">
                <a:solidFill>
                  <a:srgbClr val="009900"/>
                </a:solidFill>
                <a:latin typeface="Consolas" pitchFamily="49" charset="0"/>
                <a:cs typeface="Consolas" pitchFamily="49" charset="0"/>
              </a:rPr>
              <a:t>//</a:t>
            </a:r>
            <a:r>
              <a:rPr lang="en-US" sz="2600" b="1" dirty="0" err="1" smtClean="0">
                <a:solidFill>
                  <a:srgbClr val="009900"/>
                </a:solidFill>
                <a:latin typeface="Consolas" pitchFamily="49" charset="0"/>
                <a:cs typeface="Consolas" pitchFamily="49" charset="0"/>
              </a:rPr>
              <a:t>NumberFormatException</a:t>
            </a:r>
            <a:r>
              <a:rPr lang="en-US" sz="2600" dirty="0" smtClean="0">
                <a:latin typeface="Consolas" pitchFamily="49" charset="0"/>
                <a:cs typeface="Consolas" pitchFamily="49" charset="0"/>
              </a:rPr>
              <a:t> </a:t>
            </a:r>
            <a:r>
              <a:rPr lang="en-US" sz="2600" dirty="0" smtClean="0"/>
              <a:t> </a:t>
            </a:r>
          </a:p>
          <a:p>
            <a:pPr lvl="1">
              <a:lnSpc>
                <a:spcPct val="120000"/>
              </a:lnSpc>
              <a:spcBef>
                <a:spcPts val="600"/>
              </a:spcBef>
            </a:pPr>
            <a:endParaRPr lang="en-US" dirty="0" smtClean="0"/>
          </a:p>
          <a:p>
            <a:pPr>
              <a:lnSpc>
                <a:spcPct val="120000"/>
              </a:lnSpc>
              <a:spcBef>
                <a:spcPts val="600"/>
              </a:spcBef>
            </a:pPr>
            <a:r>
              <a:rPr lang="en-US" sz="2800" dirty="0" smtClean="0"/>
              <a:t>Scenario where </a:t>
            </a:r>
            <a:r>
              <a:rPr lang="en-US" sz="2800" b="1" dirty="0" err="1" smtClean="0">
                <a:latin typeface="Consolas" pitchFamily="49" charset="0"/>
                <a:cs typeface="Consolas" pitchFamily="49" charset="0"/>
              </a:rPr>
              <a:t>ArrayIndexOutOfBoundsException</a:t>
            </a:r>
            <a:r>
              <a:rPr lang="en-US" sz="2800" dirty="0" smtClean="0"/>
              <a:t> occurs</a:t>
            </a:r>
          </a:p>
          <a:p>
            <a:pPr marL="690563" lvl="1" indent="-346075">
              <a:lnSpc>
                <a:spcPct val="120000"/>
              </a:lnSpc>
              <a:spcBef>
                <a:spcPts val="600"/>
              </a:spcBef>
            </a:pPr>
            <a:r>
              <a:rPr lang="en-US" sz="2600" dirty="0" smtClean="0">
                <a:solidFill>
                  <a:srgbClr val="0000A0"/>
                </a:solidFill>
              </a:rPr>
              <a:t>If you are inserting any value in the wrong index, it would result </a:t>
            </a:r>
            <a:r>
              <a:rPr lang="en-US" sz="2600" b="1" dirty="0" err="1" smtClean="0">
                <a:solidFill>
                  <a:srgbClr val="FF0000"/>
                </a:solidFill>
              </a:rPr>
              <a:t>ArrayIndexOutOfBoundsException</a:t>
            </a:r>
            <a:r>
              <a:rPr lang="en-US" sz="2600" dirty="0" smtClean="0">
                <a:solidFill>
                  <a:srgbClr val="0000A0"/>
                </a:solidFill>
              </a:rPr>
              <a:t> as shown below.</a:t>
            </a:r>
          </a:p>
          <a:p>
            <a:pPr marL="690563" lvl="1" indent="0">
              <a:lnSpc>
                <a:spcPct val="120000"/>
              </a:lnSpc>
              <a:spcBef>
                <a:spcPts val="600"/>
              </a:spcBef>
              <a:buNone/>
            </a:pPr>
            <a:r>
              <a:rPr lang="en-US" sz="2600" dirty="0" err="1" smtClean="0">
                <a:solidFill>
                  <a:srgbClr val="0000FF"/>
                </a:solidFill>
                <a:latin typeface="Consolas" pitchFamily="49" charset="0"/>
                <a:cs typeface="Consolas" pitchFamily="49" charset="0"/>
              </a:rPr>
              <a:t>int</a:t>
            </a:r>
            <a:r>
              <a:rPr lang="en-US" sz="2600" dirty="0" smtClean="0">
                <a:latin typeface="Consolas" pitchFamily="49" charset="0"/>
                <a:cs typeface="Consolas" pitchFamily="49" charset="0"/>
              </a:rPr>
              <a:t>[] a[] = </a:t>
            </a:r>
            <a:r>
              <a:rPr lang="en-US" sz="2600" dirty="0" smtClean="0">
                <a:solidFill>
                  <a:srgbClr val="0000FF"/>
                </a:solidFill>
                <a:latin typeface="Consolas" pitchFamily="49" charset="0"/>
                <a:cs typeface="Consolas" pitchFamily="49" charset="0"/>
              </a:rPr>
              <a:t>new</a:t>
            </a:r>
            <a:r>
              <a:rPr lang="en-US" sz="2600" dirty="0" smtClean="0">
                <a:latin typeface="Consolas" pitchFamily="49" charset="0"/>
                <a:cs typeface="Consolas" pitchFamily="49" charset="0"/>
              </a:rPr>
              <a:t> </a:t>
            </a:r>
            <a:r>
              <a:rPr lang="en-US" sz="2600" dirty="0" err="1" smtClean="0">
                <a:solidFill>
                  <a:srgbClr val="0000FF"/>
                </a:solidFill>
                <a:latin typeface="Consolas" pitchFamily="49" charset="0"/>
                <a:cs typeface="Consolas" pitchFamily="49" charset="0"/>
              </a:rPr>
              <a:t>int</a:t>
            </a:r>
            <a:r>
              <a:rPr lang="en-US" sz="2600" dirty="0" smtClean="0">
                <a:latin typeface="Consolas" pitchFamily="49" charset="0"/>
                <a:cs typeface="Consolas" pitchFamily="49" charset="0"/>
              </a:rPr>
              <a:t>[5];  </a:t>
            </a:r>
          </a:p>
          <a:p>
            <a:pPr marL="690563" lvl="1" indent="0">
              <a:lnSpc>
                <a:spcPct val="120000"/>
              </a:lnSpc>
              <a:spcBef>
                <a:spcPts val="600"/>
              </a:spcBef>
              <a:buNone/>
            </a:pPr>
            <a:r>
              <a:rPr lang="en-US" sz="2600" dirty="0" smtClean="0">
                <a:latin typeface="Consolas" pitchFamily="49" charset="0"/>
                <a:cs typeface="Consolas" pitchFamily="49" charset="0"/>
              </a:rPr>
              <a:t>a[10] = 50; 	 </a:t>
            </a:r>
            <a:r>
              <a:rPr lang="en-US" sz="2600" b="1" dirty="0" smtClean="0">
                <a:solidFill>
                  <a:srgbClr val="009900"/>
                </a:solidFill>
                <a:latin typeface="Consolas" pitchFamily="49" charset="0"/>
                <a:cs typeface="Consolas" pitchFamily="49" charset="0"/>
              </a:rPr>
              <a:t>// </a:t>
            </a:r>
            <a:r>
              <a:rPr lang="en-US" sz="2600" b="1" dirty="0" err="1" smtClean="0">
                <a:solidFill>
                  <a:srgbClr val="009900"/>
                </a:solidFill>
                <a:latin typeface="Consolas" pitchFamily="49" charset="0"/>
                <a:cs typeface="Consolas" pitchFamily="49" charset="0"/>
              </a:rPr>
              <a:t>ArrayIndexOutOfBoundsException</a:t>
            </a:r>
            <a:endParaRPr lang="en-US" sz="2600" dirty="0" smtClean="0">
              <a:latin typeface="Consolas" pitchFamily="49" charset="0"/>
              <a:cs typeface="Consolas" pitchFamily="49" charset="0"/>
            </a:endParaRPr>
          </a:p>
        </p:txBody>
      </p:sp>
    </p:spTree>
    <p:extLst>
      <p:ext uri="{BB962C8B-B14F-4D97-AF65-F5344CB8AC3E}">
        <p14:creationId xmlns:p14="http://schemas.microsoft.com/office/powerpoint/2010/main" val="2503543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Exception </a:t>
            </a:r>
            <a:r>
              <a:rPr lang="en-US" smtClean="0"/>
              <a:t>Handling Keywords</a:t>
            </a:r>
            <a:endParaRPr lang="en-US" dirty="0"/>
          </a:p>
        </p:txBody>
      </p:sp>
      <p:sp>
        <p:nvSpPr>
          <p:cNvPr id="3" name="Content Placeholder 2"/>
          <p:cNvSpPr>
            <a:spLocks noGrp="1"/>
          </p:cNvSpPr>
          <p:nvPr>
            <p:ph idx="1"/>
          </p:nvPr>
        </p:nvSpPr>
        <p:spPr/>
        <p:txBody>
          <a:bodyPr/>
          <a:lstStyle/>
          <a:p>
            <a:pPr>
              <a:spcBef>
                <a:spcPts val="1200"/>
              </a:spcBef>
            </a:pPr>
            <a:r>
              <a:rPr lang="en-US" dirty="0" smtClean="0"/>
              <a:t>There are 5 keywords used in java exception handling:</a:t>
            </a:r>
          </a:p>
          <a:p>
            <a:pPr marL="914400" lvl="1" indent="-514350">
              <a:spcBef>
                <a:spcPts val="1200"/>
              </a:spcBef>
              <a:buFont typeface="+mj-lt"/>
              <a:buAutoNum type="arabicPeriod"/>
            </a:pPr>
            <a:r>
              <a:rPr lang="en-US" b="1" dirty="0" smtClean="0">
                <a:latin typeface="Consolas" pitchFamily="49" charset="0"/>
                <a:cs typeface="Consolas" pitchFamily="49" charset="0"/>
              </a:rPr>
              <a:t>try</a:t>
            </a:r>
          </a:p>
          <a:p>
            <a:pPr marL="914400" lvl="1" indent="-514350">
              <a:spcBef>
                <a:spcPts val="1200"/>
              </a:spcBef>
              <a:buFont typeface="+mj-lt"/>
              <a:buAutoNum type="arabicPeriod"/>
            </a:pPr>
            <a:r>
              <a:rPr lang="en-US" b="1" dirty="0" smtClean="0">
                <a:latin typeface="Consolas" pitchFamily="49" charset="0"/>
                <a:cs typeface="Consolas" pitchFamily="49" charset="0"/>
              </a:rPr>
              <a:t>catch</a:t>
            </a:r>
          </a:p>
          <a:p>
            <a:pPr marL="914400" lvl="1" indent="-514350">
              <a:spcBef>
                <a:spcPts val="1200"/>
              </a:spcBef>
              <a:buFont typeface="+mj-lt"/>
              <a:buAutoNum type="arabicPeriod"/>
            </a:pPr>
            <a:r>
              <a:rPr lang="en-US" b="1" dirty="0" smtClean="0">
                <a:latin typeface="Consolas" pitchFamily="49" charset="0"/>
                <a:cs typeface="Consolas" pitchFamily="49" charset="0"/>
              </a:rPr>
              <a:t>finally</a:t>
            </a:r>
          </a:p>
          <a:p>
            <a:pPr marL="914400" lvl="1" indent="-514350">
              <a:spcBef>
                <a:spcPts val="1200"/>
              </a:spcBef>
              <a:buFont typeface="+mj-lt"/>
              <a:buAutoNum type="arabicPeriod"/>
            </a:pPr>
            <a:r>
              <a:rPr lang="en-US" b="1" dirty="0" smtClean="0">
                <a:latin typeface="Consolas" pitchFamily="49" charset="0"/>
                <a:cs typeface="Consolas" pitchFamily="49" charset="0"/>
              </a:rPr>
              <a:t>throw</a:t>
            </a:r>
          </a:p>
          <a:p>
            <a:pPr marL="914400" lvl="1" indent="-514350">
              <a:spcBef>
                <a:spcPts val="1200"/>
              </a:spcBef>
              <a:buFont typeface="+mj-lt"/>
              <a:buAutoNum type="arabicPeriod"/>
            </a:pPr>
            <a:r>
              <a:rPr lang="en-US" b="1" dirty="0" smtClean="0">
                <a:latin typeface="Consolas" pitchFamily="49" charset="0"/>
                <a:cs typeface="Consolas" pitchFamily="49" charset="0"/>
              </a:rPr>
              <a:t>throws</a:t>
            </a:r>
          </a:p>
        </p:txBody>
      </p:sp>
    </p:spTree>
    <p:extLst>
      <p:ext uri="{BB962C8B-B14F-4D97-AF65-F5344CB8AC3E}">
        <p14:creationId xmlns:p14="http://schemas.microsoft.com/office/powerpoint/2010/main" val="4640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try-catch Statements</a:t>
            </a:r>
            <a:endParaRPr lang="ur-PK" dirty="0"/>
          </a:p>
        </p:txBody>
      </p:sp>
      <p:sp>
        <p:nvSpPr>
          <p:cNvPr id="10243" name="Content Placeholder 2"/>
          <p:cNvSpPr>
            <a:spLocks noGrp="1"/>
          </p:cNvSpPr>
          <p:nvPr>
            <p:ph idx="1"/>
          </p:nvPr>
        </p:nvSpPr>
        <p:spPr/>
        <p:txBody>
          <a:bodyPr>
            <a:normAutofit/>
          </a:bodyPr>
          <a:lstStyle/>
          <a:p>
            <a:pPr marL="0" indent="0">
              <a:spcBef>
                <a:spcPts val="1800"/>
              </a:spcBef>
              <a:buNone/>
            </a:pPr>
            <a:r>
              <a:rPr lang="en-US" b="1" dirty="0" smtClean="0"/>
              <a:t>Syntax</a:t>
            </a:r>
            <a:r>
              <a:rPr lang="en-US" dirty="0" smtClean="0"/>
              <a:t>:</a:t>
            </a:r>
          </a:p>
          <a:p>
            <a:pPr marL="0" indent="0">
              <a:spcBef>
                <a:spcPts val="1800"/>
              </a:spcBef>
              <a:buNone/>
              <a:tabLst>
                <a:tab pos="457200" algn="l"/>
              </a:tabLst>
            </a:pPr>
            <a:r>
              <a:rPr lang="en-US" sz="2800" b="1" dirty="0" smtClean="0">
                <a:solidFill>
                  <a:srgbClr val="0000FF"/>
                </a:solidFill>
                <a:latin typeface="Consolas" pitchFamily="49" charset="0"/>
                <a:cs typeface="Consolas" pitchFamily="49" charset="0"/>
              </a:rPr>
              <a:t>try</a:t>
            </a:r>
            <a:r>
              <a:rPr lang="en-US" sz="2800" b="1" dirty="0" smtClean="0">
                <a:latin typeface="Consolas" pitchFamily="49" charset="0"/>
                <a:cs typeface="Consolas" pitchFamily="49" charset="0"/>
              </a:rPr>
              <a:t> </a:t>
            </a:r>
            <a:r>
              <a:rPr lang="en-US" sz="2800" dirty="0" smtClean="0">
                <a:latin typeface="Consolas" pitchFamily="49" charset="0"/>
                <a:cs typeface="Consolas" pitchFamily="49" charset="0"/>
              </a:rPr>
              <a:t>{</a:t>
            </a:r>
          </a:p>
          <a:p>
            <a:pPr marL="0" indent="0">
              <a:spcBef>
                <a:spcPts val="1800"/>
              </a:spcBef>
              <a:buNone/>
              <a:tabLst>
                <a:tab pos="457200" algn="l"/>
              </a:tabLst>
            </a:pPr>
            <a:r>
              <a:rPr lang="en-US" sz="2800" dirty="0" smtClean="0">
                <a:latin typeface="Consolas" pitchFamily="49" charset="0"/>
                <a:cs typeface="Consolas" pitchFamily="49" charset="0"/>
              </a:rPr>
              <a:t>	</a:t>
            </a:r>
            <a:r>
              <a:rPr lang="en-US" sz="2800" i="1" dirty="0" smtClean="0">
                <a:latin typeface="Consolas" pitchFamily="49" charset="0"/>
                <a:cs typeface="Consolas" pitchFamily="49" charset="0"/>
              </a:rPr>
              <a:t>&lt;code to be monitored for exceptions&gt;</a:t>
            </a:r>
          </a:p>
          <a:p>
            <a:pPr marL="0" indent="0">
              <a:spcBef>
                <a:spcPts val="1800"/>
              </a:spcBef>
              <a:buNone/>
              <a:tabLst>
                <a:tab pos="457200" algn="l"/>
              </a:tabLst>
            </a:pPr>
            <a:r>
              <a:rPr lang="en-US" sz="2800" dirty="0" smtClean="0">
                <a:latin typeface="Consolas" pitchFamily="49" charset="0"/>
                <a:cs typeface="Consolas" pitchFamily="49" charset="0"/>
              </a:rPr>
              <a:t>} </a:t>
            </a:r>
            <a:r>
              <a:rPr lang="en-US" sz="2800" b="1" dirty="0" smtClean="0">
                <a:solidFill>
                  <a:srgbClr val="0000FF"/>
                </a:solidFill>
                <a:latin typeface="Consolas" pitchFamily="49" charset="0"/>
                <a:cs typeface="Consolas" pitchFamily="49" charset="0"/>
              </a:rPr>
              <a:t>catch</a:t>
            </a:r>
            <a:r>
              <a:rPr lang="en-US" sz="2800" b="1" dirty="0" smtClean="0">
                <a:latin typeface="Consolas" pitchFamily="49" charset="0"/>
                <a:cs typeface="Consolas" pitchFamily="49" charset="0"/>
              </a:rPr>
              <a:t> (</a:t>
            </a:r>
            <a:r>
              <a:rPr lang="en-US" sz="2800" b="1" i="1" dirty="0" smtClean="0">
                <a:latin typeface="Consolas" pitchFamily="49" charset="0"/>
                <a:cs typeface="Consolas" pitchFamily="49" charset="0"/>
              </a:rPr>
              <a:t>&lt;ExceptionType1&gt; &lt;</a:t>
            </a:r>
            <a:r>
              <a:rPr lang="en-US" sz="2800" b="1" i="1" dirty="0" err="1" smtClean="0">
                <a:latin typeface="Consolas" pitchFamily="49" charset="0"/>
                <a:cs typeface="Consolas" pitchFamily="49" charset="0"/>
              </a:rPr>
              <a:t>ObjName</a:t>
            </a:r>
            <a:r>
              <a:rPr lang="en-US" sz="2800" b="1" i="1" dirty="0" smtClean="0">
                <a:latin typeface="Consolas" pitchFamily="49" charset="0"/>
                <a:cs typeface="Consolas" pitchFamily="49" charset="0"/>
              </a:rPr>
              <a:t>&gt;</a:t>
            </a:r>
            <a:r>
              <a:rPr lang="en-US" sz="2800" b="1" dirty="0" smtClean="0">
                <a:latin typeface="Consolas" pitchFamily="49" charset="0"/>
                <a:cs typeface="Consolas" pitchFamily="49" charset="0"/>
              </a:rPr>
              <a:t>)</a:t>
            </a:r>
            <a:r>
              <a:rPr lang="en-US" sz="2800" dirty="0" smtClean="0">
                <a:latin typeface="Consolas" pitchFamily="49" charset="0"/>
                <a:cs typeface="Consolas" pitchFamily="49" charset="0"/>
              </a:rPr>
              <a:t> {</a:t>
            </a:r>
          </a:p>
          <a:p>
            <a:pPr marL="0" indent="0">
              <a:spcBef>
                <a:spcPts val="1800"/>
              </a:spcBef>
              <a:buNone/>
              <a:tabLst>
                <a:tab pos="457200" algn="l"/>
              </a:tabLst>
            </a:pPr>
            <a:r>
              <a:rPr lang="en-US" sz="2800" dirty="0" smtClean="0">
                <a:latin typeface="Consolas" pitchFamily="49" charset="0"/>
                <a:cs typeface="Consolas" pitchFamily="49" charset="0"/>
              </a:rPr>
              <a:t>	</a:t>
            </a:r>
            <a:r>
              <a:rPr lang="en-US" sz="2800" i="1" dirty="0" smtClean="0">
                <a:latin typeface="Consolas" pitchFamily="49" charset="0"/>
                <a:cs typeface="Consolas" pitchFamily="49" charset="0"/>
              </a:rPr>
              <a:t>&lt;handler if ExceptionType1 occurs&gt;…</a:t>
            </a:r>
          </a:p>
          <a:p>
            <a:pPr marL="0" indent="0">
              <a:spcBef>
                <a:spcPts val="1800"/>
              </a:spcBef>
              <a:buNone/>
              <a:tabLst>
                <a:tab pos="457200" algn="l"/>
              </a:tabLst>
            </a:pPr>
            <a:r>
              <a:rPr lang="en-US" sz="2800" dirty="0" smtClean="0">
                <a:latin typeface="Consolas" pitchFamily="49" charset="0"/>
                <a:cs typeface="Consolas" pitchFamily="49" charset="0"/>
              </a:rPr>
              <a:t>} </a:t>
            </a:r>
            <a:r>
              <a:rPr lang="en-US" sz="2800" b="1" dirty="0" smtClean="0">
                <a:solidFill>
                  <a:srgbClr val="0000FF"/>
                </a:solidFill>
                <a:latin typeface="Consolas" pitchFamily="49" charset="0"/>
                <a:cs typeface="Consolas" pitchFamily="49" charset="0"/>
              </a:rPr>
              <a:t>catch</a:t>
            </a:r>
            <a:r>
              <a:rPr lang="en-US" sz="2800" b="1" dirty="0" smtClean="0">
                <a:latin typeface="Consolas" pitchFamily="49" charset="0"/>
                <a:cs typeface="Consolas" pitchFamily="49" charset="0"/>
              </a:rPr>
              <a:t> (</a:t>
            </a:r>
            <a:r>
              <a:rPr lang="en-US" sz="2800" b="1" i="1" dirty="0" smtClean="0">
                <a:latin typeface="Consolas" pitchFamily="49" charset="0"/>
                <a:cs typeface="Consolas" pitchFamily="49" charset="0"/>
              </a:rPr>
              <a:t>&lt;</a:t>
            </a:r>
            <a:r>
              <a:rPr lang="en-US" sz="2800" b="1" i="1" dirty="0" err="1" smtClean="0">
                <a:latin typeface="Consolas" pitchFamily="49" charset="0"/>
                <a:cs typeface="Consolas" pitchFamily="49" charset="0"/>
              </a:rPr>
              <a:t>ExceptionTypeN</a:t>
            </a:r>
            <a:r>
              <a:rPr lang="en-US" sz="2800" b="1" i="1" dirty="0" smtClean="0">
                <a:latin typeface="Consolas" pitchFamily="49" charset="0"/>
                <a:cs typeface="Consolas" pitchFamily="49" charset="0"/>
              </a:rPr>
              <a:t>&gt; &lt;</a:t>
            </a:r>
            <a:r>
              <a:rPr lang="en-US" sz="2800" b="1" i="1" dirty="0" err="1" smtClean="0">
                <a:latin typeface="Consolas" pitchFamily="49" charset="0"/>
                <a:cs typeface="Consolas" pitchFamily="49" charset="0"/>
              </a:rPr>
              <a:t>ObjName</a:t>
            </a:r>
            <a:r>
              <a:rPr lang="en-US" sz="2800" b="1" i="1" dirty="0" smtClean="0">
                <a:latin typeface="Consolas" pitchFamily="49" charset="0"/>
                <a:cs typeface="Consolas" pitchFamily="49" charset="0"/>
              </a:rPr>
              <a:t>&gt;</a:t>
            </a:r>
            <a:r>
              <a:rPr lang="en-US" sz="2800" b="1" dirty="0" smtClean="0">
                <a:latin typeface="Consolas" pitchFamily="49" charset="0"/>
                <a:cs typeface="Consolas" pitchFamily="49" charset="0"/>
              </a:rPr>
              <a:t>) </a:t>
            </a:r>
            <a:r>
              <a:rPr lang="en-US" sz="2800" dirty="0" smtClean="0">
                <a:latin typeface="Consolas" pitchFamily="49" charset="0"/>
                <a:cs typeface="Consolas" pitchFamily="49" charset="0"/>
              </a:rPr>
              <a:t>{</a:t>
            </a:r>
          </a:p>
          <a:p>
            <a:pPr marL="0" indent="0">
              <a:spcBef>
                <a:spcPts val="1800"/>
              </a:spcBef>
              <a:buNone/>
              <a:tabLst>
                <a:tab pos="457200" algn="l"/>
              </a:tabLst>
            </a:pPr>
            <a:r>
              <a:rPr lang="en-US" sz="2800" dirty="0" smtClean="0">
                <a:latin typeface="Consolas" pitchFamily="49" charset="0"/>
                <a:cs typeface="Consolas" pitchFamily="49" charset="0"/>
              </a:rPr>
              <a:t>	</a:t>
            </a:r>
            <a:r>
              <a:rPr lang="en-US" sz="2800" i="1" dirty="0" smtClean="0">
                <a:latin typeface="Consolas" pitchFamily="49" charset="0"/>
                <a:cs typeface="Consolas" pitchFamily="49" charset="0"/>
              </a:rPr>
              <a:t>&lt;handler if </a:t>
            </a:r>
            <a:r>
              <a:rPr lang="en-US" sz="2800" i="1" dirty="0" err="1" smtClean="0">
                <a:latin typeface="Consolas" pitchFamily="49" charset="0"/>
                <a:cs typeface="Consolas" pitchFamily="49" charset="0"/>
              </a:rPr>
              <a:t>ExceptionTypeN</a:t>
            </a:r>
            <a:r>
              <a:rPr lang="en-US" sz="2800" i="1" dirty="0" smtClean="0">
                <a:latin typeface="Consolas" pitchFamily="49" charset="0"/>
                <a:cs typeface="Consolas" pitchFamily="49" charset="0"/>
              </a:rPr>
              <a:t> occurs&gt;…</a:t>
            </a:r>
          </a:p>
          <a:p>
            <a:pPr marL="0" indent="0">
              <a:spcBef>
                <a:spcPts val="1800"/>
              </a:spcBef>
              <a:buNone/>
              <a:tabLst>
                <a:tab pos="457200" algn="l"/>
              </a:tabLst>
            </a:pPr>
            <a:r>
              <a:rPr lang="en-US" sz="2800" dirty="0" smtClean="0">
                <a:latin typeface="Consolas" pitchFamily="49" charset="0"/>
                <a:cs typeface="Consolas" pitchFamily="49" charset="0"/>
              </a:rPr>
              <a:t>}</a:t>
            </a:r>
            <a:endParaRPr lang="ur-PK" sz="2800" dirty="0">
              <a:latin typeface="Consolas" pitchFamily="49" charset="0"/>
            </a:endParaRPr>
          </a:p>
        </p:txBody>
      </p:sp>
    </p:spTree>
    <p:extLst>
      <p:ext uri="{BB962C8B-B14F-4D97-AF65-F5344CB8AC3E}">
        <p14:creationId xmlns:p14="http://schemas.microsoft.com/office/powerpoint/2010/main" val="3959910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Example-1</a:t>
            </a:r>
            <a:endParaRPr lang="ur-PK" dirty="0" smtClean="0"/>
          </a:p>
        </p:txBody>
      </p:sp>
      <p:sp>
        <p:nvSpPr>
          <p:cNvPr id="3" name="Content Placeholder 2"/>
          <p:cNvSpPr>
            <a:spLocks noGrp="1"/>
          </p:cNvSpPr>
          <p:nvPr>
            <p:ph idx="1"/>
          </p:nvPr>
        </p:nvSpPr>
        <p:spPr/>
        <p:txBody>
          <a:bodyPr>
            <a:normAutofit/>
          </a:bodyPr>
          <a:lstStyle/>
          <a:p>
            <a:pPr marL="0" indent="0">
              <a:lnSpc>
                <a:spcPct val="110000"/>
              </a:lnSpc>
              <a:spcBef>
                <a:spcPts val="0"/>
              </a:spcBef>
              <a:buNone/>
              <a:tabLst>
                <a:tab pos="457200" algn="l"/>
                <a:tab pos="914400" algn="l"/>
                <a:tab pos="1371600" algn="l"/>
                <a:tab pos="1828800" algn="l"/>
              </a:tabLst>
            </a:pPr>
            <a:r>
              <a:rPr lang="en-US" sz="2400" dirty="0" smtClean="0">
                <a:solidFill>
                  <a:srgbClr val="0000FF"/>
                </a:solidFill>
                <a:latin typeface="Consolas" pitchFamily="49" charset="0"/>
                <a:cs typeface="Consolas" pitchFamily="49" charset="0"/>
              </a:rPr>
              <a:t>class</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DivByZero</a:t>
            </a:r>
            <a:r>
              <a:rPr lang="en-US" sz="24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smtClean="0">
                <a:solidFill>
                  <a:srgbClr val="0000FF"/>
                </a:solidFill>
                <a:latin typeface="Consolas" pitchFamily="49" charset="0"/>
                <a:cs typeface="Consolas" pitchFamily="49" charset="0"/>
              </a:rPr>
              <a:t>public static void</a:t>
            </a:r>
            <a:r>
              <a:rPr lang="en-US" sz="2400" dirty="0" smtClean="0">
                <a:latin typeface="Consolas" pitchFamily="49" charset="0"/>
                <a:cs typeface="Consolas" pitchFamily="49" charset="0"/>
              </a:rPr>
              <a:t> main(String[] </a:t>
            </a:r>
            <a:r>
              <a:rPr lang="en-US" sz="2400" dirty="0" err="1" smtClean="0">
                <a:latin typeface="Consolas" pitchFamily="49" charset="0"/>
                <a:cs typeface="Consolas" pitchFamily="49" charset="0"/>
              </a:rPr>
              <a:t>args</a:t>
            </a:r>
            <a:r>
              <a:rPr lang="en-US" sz="24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b="1" dirty="0" smtClean="0">
                <a:solidFill>
                  <a:srgbClr val="0000FF"/>
                </a:solidFill>
                <a:latin typeface="Consolas" pitchFamily="49" charset="0"/>
                <a:cs typeface="Consolas" pitchFamily="49" charset="0"/>
              </a:rPr>
              <a:t>try</a:t>
            </a:r>
            <a:r>
              <a:rPr lang="en-US" sz="2400" b="1" dirty="0" smtClean="0">
                <a:latin typeface="Consolas" pitchFamily="49" charset="0"/>
                <a:cs typeface="Consolas" pitchFamily="49" charset="0"/>
              </a:rPr>
              <a:t> </a:t>
            </a:r>
            <a:r>
              <a:rPr lang="en-US" sz="24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a:t>
            </a:r>
            <a:r>
              <a:rPr lang="en-US" sz="2400" i="1" dirty="0" err="1" smtClean="0">
                <a:solidFill>
                  <a:srgbClr val="009900"/>
                </a:solidFill>
                <a:latin typeface="Consolas" pitchFamily="49" charset="0"/>
                <a:cs typeface="Consolas" pitchFamily="49" charset="0"/>
              </a:rPr>
              <a:t>out</a:t>
            </a:r>
            <a:r>
              <a:rPr lang="en-US" sz="2400" dirty="0" err="1" smtClean="0">
                <a:latin typeface="Consolas" pitchFamily="49" charset="0"/>
                <a:cs typeface="Consolas" pitchFamily="49" charset="0"/>
              </a:rPr>
              <a:t>.println</a:t>
            </a:r>
            <a:r>
              <a:rPr lang="en-US" sz="2400" dirty="0" smtClean="0">
                <a:latin typeface="Consolas" pitchFamily="49" charset="0"/>
                <a:cs typeface="Consolas" pitchFamily="49" charset="0"/>
              </a:rPr>
              <a:t>(3 / 0);</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a:t>
            </a:r>
            <a:r>
              <a:rPr lang="en-US" sz="2400" i="1" dirty="0" err="1" smtClean="0">
                <a:solidFill>
                  <a:srgbClr val="009900"/>
                </a:solidFill>
                <a:latin typeface="Consolas" pitchFamily="49" charset="0"/>
                <a:cs typeface="Consolas" pitchFamily="49" charset="0"/>
              </a:rPr>
              <a:t>out</a:t>
            </a:r>
            <a:r>
              <a:rPr lang="en-US" sz="2400" dirty="0" err="1" smtClean="0">
                <a:latin typeface="Consolas" pitchFamily="49" charset="0"/>
                <a:cs typeface="Consolas" pitchFamily="49" charset="0"/>
              </a:rPr>
              <a:t>.println</a:t>
            </a:r>
            <a:r>
              <a:rPr lang="en-US" sz="2400" dirty="0" smtClean="0">
                <a:latin typeface="Consolas" pitchFamily="49" charset="0"/>
                <a:cs typeface="Consolas" pitchFamily="49" charset="0"/>
              </a:rPr>
              <a:t>(</a:t>
            </a:r>
            <a:r>
              <a:rPr lang="en-US" sz="2400" dirty="0" smtClean="0">
                <a:solidFill>
                  <a:srgbClr val="CE7B00"/>
                </a:solidFill>
                <a:latin typeface="Consolas" pitchFamily="49" charset="0"/>
                <a:cs typeface="Consolas" pitchFamily="49" charset="0"/>
              </a:rPr>
              <a:t>"Please print me."</a:t>
            </a:r>
            <a:r>
              <a:rPr lang="en-US" sz="24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 </a:t>
            </a:r>
            <a:r>
              <a:rPr lang="en-US" sz="2400" b="1" dirty="0" smtClean="0">
                <a:solidFill>
                  <a:srgbClr val="0000FF"/>
                </a:solidFill>
                <a:latin typeface="Consolas" pitchFamily="49" charset="0"/>
                <a:cs typeface="Consolas" pitchFamily="49" charset="0"/>
              </a:rPr>
              <a:t>catch</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ArithmeticException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exc</a:t>
            </a:r>
            <a:r>
              <a:rPr lang="en-US" sz="2400" b="1" dirty="0" smtClean="0">
                <a:latin typeface="Consolas" pitchFamily="49" charset="0"/>
                <a:cs typeface="Consolas" pitchFamily="49" charset="0"/>
              </a:rPr>
              <a:t>) </a:t>
            </a:r>
            <a:r>
              <a:rPr lang="en-US" sz="24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smtClean="0">
                <a:solidFill>
                  <a:schemeClr val="bg1">
                    <a:lumMod val="50000"/>
                  </a:schemeClr>
                </a:solidFill>
                <a:latin typeface="Consolas" pitchFamily="49" charset="0"/>
                <a:cs typeface="Consolas" pitchFamily="49" charset="0"/>
              </a:rPr>
              <a:t>// Division by zero is an</a:t>
            </a:r>
          </a:p>
          <a:p>
            <a:pPr marL="0" indent="0">
              <a:lnSpc>
                <a:spcPct val="110000"/>
              </a:lnSpc>
              <a:spcBef>
                <a:spcPts val="0"/>
              </a:spcBef>
              <a:buNone/>
              <a:tabLst>
                <a:tab pos="457200" algn="l"/>
                <a:tab pos="914400" algn="l"/>
                <a:tab pos="1371600" algn="l"/>
                <a:tab pos="1828800" algn="l"/>
              </a:tabLst>
            </a:pPr>
            <a:r>
              <a:rPr lang="en-US" sz="2400" dirty="0" smtClean="0">
                <a:solidFill>
                  <a:schemeClr val="bg1">
                    <a:lumMod val="50000"/>
                  </a:schemeClr>
                </a:solidFill>
                <a:latin typeface="Consolas" pitchFamily="49" charset="0"/>
                <a:cs typeface="Consolas" pitchFamily="49" charset="0"/>
              </a:rPr>
              <a:t>			// </a:t>
            </a:r>
            <a:r>
              <a:rPr lang="en-US" sz="2400" dirty="0" err="1" smtClean="0">
                <a:solidFill>
                  <a:schemeClr val="bg1">
                    <a:lumMod val="50000"/>
                  </a:schemeClr>
                </a:solidFill>
                <a:latin typeface="Consolas" pitchFamily="49" charset="0"/>
                <a:cs typeface="Consolas" pitchFamily="49" charset="0"/>
              </a:rPr>
              <a:t>ArithmeticException</a:t>
            </a:r>
            <a:endParaRPr lang="en-US" sz="2400" dirty="0" smtClean="0">
              <a:solidFill>
                <a:schemeClr val="bg1">
                  <a:lumMod val="50000"/>
                </a:schemeClr>
              </a:solidFill>
              <a:latin typeface="Consolas" pitchFamily="49" charset="0"/>
              <a:cs typeface="Consolas" pitchFamily="49" charset="0"/>
            </a:endParaRP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a:t>
            </a:r>
            <a:r>
              <a:rPr lang="en-US" sz="2400" i="1" dirty="0" err="1" smtClean="0">
                <a:solidFill>
                  <a:srgbClr val="009900"/>
                </a:solidFill>
                <a:latin typeface="Consolas" pitchFamily="49" charset="0"/>
                <a:cs typeface="Consolas" pitchFamily="49" charset="0"/>
              </a:rPr>
              <a:t>out</a:t>
            </a:r>
            <a:r>
              <a:rPr lang="en-US" sz="2400" dirty="0" err="1" smtClean="0">
                <a:latin typeface="Consolas" pitchFamily="49" charset="0"/>
                <a:cs typeface="Consolas" pitchFamily="49" charset="0"/>
              </a:rPr>
              <a:t>.println</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exc</a:t>
            </a:r>
            <a:r>
              <a:rPr lang="en-US" sz="24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a:t>
            </a:r>
            <a:r>
              <a:rPr lang="en-US" sz="2400" i="1" dirty="0" err="1" smtClean="0">
                <a:solidFill>
                  <a:srgbClr val="009900"/>
                </a:solidFill>
                <a:latin typeface="Consolas" pitchFamily="49" charset="0"/>
                <a:cs typeface="Consolas" pitchFamily="49" charset="0"/>
              </a:rPr>
              <a:t>out</a:t>
            </a:r>
            <a:r>
              <a:rPr lang="en-US" sz="2400" dirty="0" err="1" smtClean="0">
                <a:latin typeface="Consolas" pitchFamily="49" charset="0"/>
                <a:cs typeface="Consolas" pitchFamily="49" charset="0"/>
              </a:rPr>
              <a:t>.println</a:t>
            </a:r>
            <a:r>
              <a:rPr lang="en-US" sz="2400" dirty="0" smtClean="0">
                <a:latin typeface="Consolas" pitchFamily="49" charset="0"/>
                <a:cs typeface="Consolas" pitchFamily="49" charset="0"/>
              </a:rPr>
              <a:t>(</a:t>
            </a:r>
            <a:r>
              <a:rPr lang="en-US" sz="2400" dirty="0" smtClean="0">
                <a:solidFill>
                  <a:srgbClr val="CE7B00"/>
                </a:solidFill>
                <a:latin typeface="Consolas" pitchFamily="49" charset="0"/>
                <a:cs typeface="Consolas" pitchFamily="49" charset="0"/>
              </a:rPr>
              <a:t>"After exception."</a:t>
            </a:r>
            <a:r>
              <a:rPr lang="en-US" sz="24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Lst>
            </a:pPr>
            <a:r>
              <a:rPr lang="en-US" sz="2400" dirty="0" smtClean="0">
                <a:latin typeface="Consolas" pitchFamily="49" charset="0"/>
                <a:cs typeface="Consolas" pitchFamily="49" charset="0"/>
              </a:rPr>
              <a:t>}</a:t>
            </a:r>
            <a:endParaRPr lang="ur-PK" sz="2400" dirty="0">
              <a:latin typeface="Consolas" pitchFamily="49" charset="0"/>
            </a:endParaRPr>
          </a:p>
        </p:txBody>
      </p:sp>
    </p:spTree>
    <p:extLst>
      <p:ext uri="{BB962C8B-B14F-4D97-AF65-F5344CB8AC3E}">
        <p14:creationId xmlns:p14="http://schemas.microsoft.com/office/powerpoint/2010/main" val="1443112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a:t>
            </a:r>
            <a:endParaRPr lang="en-US" dirty="0"/>
          </a:p>
        </p:txBody>
      </p:sp>
      <p:sp>
        <p:nvSpPr>
          <p:cNvPr id="3" name="Content Placeholder 2"/>
          <p:cNvSpPr>
            <a:spLocks noGrp="1"/>
          </p:cNvSpPr>
          <p:nvPr>
            <p:ph idx="1"/>
          </p:nvPr>
        </p:nvSpPr>
        <p:spPr>
          <a:xfrm>
            <a:off x="762003" y="914405"/>
            <a:ext cx="8229600" cy="5852160"/>
          </a:xfrm>
        </p:spPr>
        <p:txBody>
          <a:bodyPr>
            <a:normAutofit/>
          </a:bodyPr>
          <a:lstStyle/>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solidFill>
                  <a:srgbClr val="0000FF"/>
                </a:solidFill>
                <a:latin typeface="Consolas" pitchFamily="49" charset="0"/>
                <a:cs typeface="Consolas" pitchFamily="49" charset="0"/>
              </a:rPr>
              <a:t>public class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TestMultipleCatchBlock</a:t>
            </a:r>
            <a:r>
              <a:rPr lang="en-US" sz="2000" dirty="0" smtClean="0">
                <a:latin typeface="Consolas" pitchFamily="49" charset="0"/>
                <a:cs typeface="Consolas" pitchFamily="49" charset="0"/>
              </a:rPr>
              <a:t> {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smtClean="0">
                <a:solidFill>
                  <a:srgbClr val="0000FF"/>
                </a:solidFill>
                <a:latin typeface="Consolas" pitchFamily="49" charset="0"/>
                <a:cs typeface="Consolas" pitchFamily="49" charset="0"/>
              </a:rPr>
              <a:t>public static void</a:t>
            </a:r>
            <a:r>
              <a:rPr lang="en-US" sz="2000" dirty="0" smtClean="0">
                <a:latin typeface="Consolas" pitchFamily="49" charset="0"/>
                <a:cs typeface="Consolas" pitchFamily="49" charset="0"/>
              </a:rPr>
              <a:t> </a:t>
            </a:r>
            <a:r>
              <a:rPr lang="en-US" sz="2000" b="1" i="1" dirty="0" smtClean="0">
                <a:latin typeface="Consolas" pitchFamily="49" charset="0"/>
                <a:cs typeface="Consolas" pitchFamily="49" charset="0"/>
              </a:rPr>
              <a:t>main</a:t>
            </a:r>
            <a:r>
              <a:rPr lang="en-US" sz="2000" dirty="0" smtClean="0">
                <a:latin typeface="Consolas" pitchFamily="49" charset="0"/>
                <a:cs typeface="Consolas" pitchFamily="49" charset="0"/>
              </a:rPr>
              <a:t>(String[] </a:t>
            </a:r>
            <a:r>
              <a:rPr lang="en-US" sz="2000" dirty="0" err="1" smtClean="0">
                <a:latin typeface="Consolas" pitchFamily="49" charset="0"/>
                <a:cs typeface="Consolas" pitchFamily="49" charset="0"/>
              </a:rPr>
              <a:t>args</a:t>
            </a: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b="1" dirty="0" smtClean="0">
                <a:solidFill>
                  <a:srgbClr val="0000FF"/>
                </a:solidFill>
                <a:latin typeface="Consolas" pitchFamily="49" charset="0"/>
                <a:cs typeface="Consolas" pitchFamily="49" charset="0"/>
              </a:rPr>
              <a:t>try</a:t>
            </a: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err="1" smtClean="0">
                <a:solidFill>
                  <a:srgbClr val="0000FF"/>
                </a:solidFill>
                <a:latin typeface="Consolas" pitchFamily="49" charset="0"/>
                <a:cs typeface="Consolas" pitchFamily="49" charset="0"/>
              </a:rPr>
              <a:t>int</a:t>
            </a:r>
            <a:r>
              <a:rPr lang="en-US" sz="2000" dirty="0" smtClean="0">
                <a:latin typeface="Consolas" pitchFamily="49" charset="0"/>
                <a:cs typeface="Consolas" pitchFamily="49" charset="0"/>
              </a:rPr>
              <a:t> a[] = </a:t>
            </a:r>
            <a:r>
              <a:rPr lang="en-US" sz="2000" dirty="0" smtClean="0">
                <a:solidFill>
                  <a:srgbClr val="0000FF"/>
                </a:solidFill>
                <a:latin typeface="Consolas" pitchFamily="49" charset="0"/>
                <a:cs typeface="Consolas" pitchFamily="49" charset="0"/>
              </a:rPr>
              <a:t>new </a:t>
            </a:r>
            <a:r>
              <a:rPr lang="en-US" sz="2000" dirty="0" err="1" smtClean="0">
                <a:solidFill>
                  <a:srgbClr val="0000FF"/>
                </a:solidFill>
                <a:latin typeface="Consolas" pitchFamily="49" charset="0"/>
                <a:cs typeface="Consolas" pitchFamily="49" charset="0"/>
              </a:rPr>
              <a:t>int</a:t>
            </a:r>
            <a:r>
              <a:rPr lang="en-US" sz="2000" dirty="0" smtClean="0">
                <a:latin typeface="Consolas" pitchFamily="49" charset="0"/>
                <a:cs typeface="Consolas" pitchFamily="49" charset="0"/>
              </a:rPr>
              <a:t>[5];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a[5] = 30 / 0;</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 </a:t>
            </a:r>
            <a:r>
              <a:rPr lang="en-US" sz="2000" b="1" dirty="0" smtClean="0">
                <a:solidFill>
                  <a:srgbClr val="0000FF"/>
                </a:solidFill>
                <a:latin typeface="Consolas" pitchFamily="49" charset="0"/>
                <a:cs typeface="Consolas" pitchFamily="49" charset="0"/>
              </a:rPr>
              <a:t>catch</a:t>
            </a:r>
            <a:r>
              <a:rPr lang="en-US" sz="2000" b="1" dirty="0" smtClean="0">
                <a:latin typeface="Consolas" pitchFamily="49" charset="0"/>
                <a:cs typeface="Consolas" pitchFamily="49" charset="0"/>
              </a:rPr>
              <a:t>(</a:t>
            </a:r>
            <a:r>
              <a:rPr lang="en-US" sz="2000" b="1" dirty="0" err="1" smtClean="0">
                <a:latin typeface="Consolas" pitchFamily="49" charset="0"/>
                <a:cs typeface="Consolas" pitchFamily="49" charset="0"/>
              </a:rPr>
              <a:t>ArithmeticException</a:t>
            </a:r>
            <a:r>
              <a:rPr lang="en-US" sz="2000" b="1" dirty="0" smtClean="0">
                <a:latin typeface="Consolas" pitchFamily="49" charset="0"/>
                <a:cs typeface="Consolas" pitchFamily="49" charset="0"/>
              </a:rPr>
              <a:t> e)</a:t>
            </a: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"Arithmetic Exception"</a:t>
            </a:r>
            <a:r>
              <a:rPr lang="en-US" sz="2000" dirty="0" smtClean="0">
                <a:latin typeface="Consolas" pitchFamily="49" charset="0"/>
                <a:cs typeface="Consolas" pitchFamily="49" charset="0"/>
              </a:rPr>
              <a:t>	+ e);</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 </a:t>
            </a:r>
            <a:r>
              <a:rPr lang="en-US" sz="2000" b="1" dirty="0" smtClean="0">
                <a:solidFill>
                  <a:srgbClr val="0000FF"/>
                </a:solidFill>
                <a:latin typeface="Consolas" pitchFamily="49" charset="0"/>
                <a:cs typeface="Consolas" pitchFamily="49" charset="0"/>
              </a:rPr>
              <a:t>catch</a:t>
            </a:r>
            <a:r>
              <a:rPr lang="en-US" sz="2000" b="1" dirty="0" smtClean="0">
                <a:latin typeface="Consolas" pitchFamily="49" charset="0"/>
                <a:cs typeface="Consolas" pitchFamily="49" charset="0"/>
              </a:rPr>
              <a:t>(</a:t>
            </a:r>
            <a:r>
              <a:rPr lang="en-US" sz="2000" b="1" dirty="0" err="1" smtClean="0">
                <a:latin typeface="Consolas" pitchFamily="49" charset="0"/>
                <a:cs typeface="Consolas" pitchFamily="49" charset="0"/>
              </a:rPr>
              <a:t>ArrayIndexOutOfBoundsException</a:t>
            </a:r>
            <a:r>
              <a:rPr lang="en-US" sz="2000" b="1" dirty="0" smtClean="0">
                <a:latin typeface="Consolas" pitchFamily="49" charset="0"/>
                <a:cs typeface="Consolas" pitchFamily="49" charset="0"/>
              </a:rPr>
              <a:t> e)</a:t>
            </a: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e.getMessage</a:t>
            </a:r>
            <a:r>
              <a:rPr lang="en-US" sz="2000" dirty="0" smtClean="0">
                <a:latin typeface="Consolas" pitchFamily="49" charset="0"/>
                <a:cs typeface="Consolas" pitchFamily="49" charset="0"/>
              </a:rPr>
              <a:t>());</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 </a:t>
            </a:r>
            <a:r>
              <a:rPr lang="en-US" sz="2000" b="1" dirty="0" smtClean="0">
                <a:solidFill>
                  <a:srgbClr val="0000FF"/>
                </a:solidFill>
                <a:latin typeface="Consolas" pitchFamily="49" charset="0"/>
                <a:cs typeface="Consolas" pitchFamily="49" charset="0"/>
              </a:rPr>
              <a:t>catch</a:t>
            </a:r>
            <a:r>
              <a:rPr lang="en-US" sz="2000" b="1" dirty="0" smtClean="0">
                <a:latin typeface="Consolas" pitchFamily="49" charset="0"/>
                <a:cs typeface="Consolas" pitchFamily="49" charset="0"/>
              </a:rPr>
              <a:t>(Exception e)</a:t>
            </a: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e.getMessage</a:t>
            </a:r>
            <a:r>
              <a:rPr lang="en-US" sz="2000" dirty="0" smtClean="0">
                <a:latin typeface="Consolas" pitchFamily="49" charset="0"/>
                <a:cs typeface="Consolas" pitchFamily="49" charset="0"/>
              </a:rPr>
              <a:t>());</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System.</a:t>
            </a:r>
            <a:r>
              <a:rPr lang="en-US" sz="2000" i="1" dirty="0" err="1" smtClean="0">
                <a:solidFill>
                  <a:srgbClr val="009900"/>
                </a:solidFill>
                <a:latin typeface="Consolas" pitchFamily="49" charset="0"/>
                <a:cs typeface="Consolas" pitchFamily="49" charset="0"/>
              </a:rPr>
              <a:t>out</a:t>
            </a:r>
            <a:r>
              <a:rPr lang="en-US" sz="2000" dirty="0" err="1" smtClean="0">
                <a:latin typeface="Consolas" pitchFamily="49" charset="0"/>
                <a:cs typeface="Consolas" pitchFamily="49" charset="0"/>
              </a:rPr>
              <a:t>.println</a:t>
            </a:r>
            <a:r>
              <a:rPr lang="en-US" sz="2000" dirty="0" smtClean="0">
                <a:latin typeface="Consolas" pitchFamily="49" charset="0"/>
                <a:cs typeface="Consolas" pitchFamily="49" charset="0"/>
              </a:rPr>
              <a:t>(</a:t>
            </a:r>
            <a:r>
              <a:rPr lang="en-US" sz="2000" dirty="0" smtClean="0">
                <a:solidFill>
                  <a:srgbClr val="CE7B00"/>
                </a:solidFill>
                <a:latin typeface="Consolas" pitchFamily="49" charset="0"/>
                <a:cs typeface="Consolas" pitchFamily="49" charset="0"/>
              </a:rPr>
              <a:t>"rest of the code..."</a:t>
            </a:r>
            <a:r>
              <a:rPr lang="en-US" sz="2000" dirty="0" smtClean="0">
                <a:latin typeface="Consolas" pitchFamily="49" charset="0"/>
                <a:cs typeface="Consolas" pitchFamily="49" charset="0"/>
              </a:rPr>
              <a:t>);</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	}</a:t>
            </a:r>
          </a:p>
          <a:p>
            <a:pPr marL="0" indent="0">
              <a:lnSpc>
                <a:spcPct val="125000"/>
              </a:lnSpc>
              <a:spcBef>
                <a:spcPts val="0"/>
              </a:spcBef>
              <a:buNone/>
              <a:tabLst>
                <a:tab pos="457200" algn="l"/>
                <a:tab pos="914400" algn="l"/>
                <a:tab pos="1371600" algn="l"/>
                <a:tab pos="1828800" algn="l"/>
                <a:tab pos="2286000" algn="l"/>
                <a:tab pos="2743200" algn="l"/>
              </a:tabLst>
            </a:pPr>
            <a:r>
              <a:rPr lang="en-US" sz="2000" dirty="0" smtClean="0">
                <a:latin typeface="Consolas" pitchFamily="49" charset="0"/>
                <a:cs typeface="Consolas" pitchFamily="49" charset="0"/>
              </a:rPr>
              <a:t>}</a:t>
            </a:r>
          </a:p>
        </p:txBody>
      </p:sp>
      <p:sp>
        <p:nvSpPr>
          <p:cNvPr id="4" name="TextBox 3"/>
          <p:cNvSpPr txBox="1"/>
          <p:nvPr/>
        </p:nvSpPr>
        <p:spPr>
          <a:xfrm>
            <a:off x="1859283" y="6120234"/>
            <a:ext cx="7132320" cy="646331"/>
          </a:xfrm>
          <a:prstGeom prst="rect">
            <a:avLst/>
          </a:prstGeom>
          <a:noFill/>
          <a:ln w="28575">
            <a:solidFill>
              <a:srgbClr val="C00000"/>
            </a:solidFill>
          </a:ln>
        </p:spPr>
        <p:txBody>
          <a:bodyPr wrap="square" rtlCol="0">
            <a:spAutoFit/>
          </a:bodyPr>
          <a:lstStyle/>
          <a:p>
            <a:r>
              <a:rPr lang="en-US" b="1" dirty="0">
                <a:solidFill>
                  <a:srgbClr val="C00000"/>
                </a:solidFill>
              </a:rPr>
              <a:t>Rule: All catch blocks must be ordered from most specific to most general i.e. catch for </a:t>
            </a:r>
            <a:r>
              <a:rPr lang="en-US" b="1" dirty="0" err="1">
                <a:solidFill>
                  <a:srgbClr val="C00000"/>
                </a:solidFill>
              </a:rPr>
              <a:t>ArithmeticException</a:t>
            </a:r>
            <a:r>
              <a:rPr lang="en-US" b="1" dirty="0">
                <a:solidFill>
                  <a:srgbClr val="C00000"/>
                </a:solidFill>
              </a:rPr>
              <a:t> must come before catch for </a:t>
            </a:r>
            <a:r>
              <a:rPr lang="en-US" b="1" dirty="0" smtClean="0">
                <a:solidFill>
                  <a:srgbClr val="C00000"/>
                </a:solidFill>
              </a:rPr>
              <a:t>Exception.</a:t>
            </a:r>
            <a:endParaRPr lang="en-US" dirty="0">
              <a:solidFill>
                <a:srgbClr val="C00000"/>
              </a:solidFill>
            </a:endParaRPr>
          </a:p>
        </p:txBody>
      </p:sp>
    </p:spTree>
    <p:extLst>
      <p:ext uri="{BB962C8B-B14F-4D97-AF65-F5344CB8AC3E}">
        <p14:creationId xmlns:p14="http://schemas.microsoft.com/office/powerpoint/2010/main" val="3396952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Nested Try</a:t>
            </a:r>
            <a:endParaRPr lang="ur-PK" dirty="0"/>
          </a:p>
        </p:txBody>
      </p:sp>
      <p:sp>
        <p:nvSpPr>
          <p:cNvPr id="3" name="Content Placeholder 2"/>
          <p:cNvSpPr>
            <a:spLocks noGrp="1"/>
          </p:cNvSpPr>
          <p:nvPr>
            <p:ph idx="1"/>
          </p:nvPr>
        </p:nvSpPr>
        <p:spPr/>
        <p:txBody>
          <a:bodyPr>
            <a:noAutofit/>
          </a:bodyPr>
          <a:lstStyle/>
          <a:p>
            <a:pPr marL="0" indent="0">
              <a:lnSpc>
                <a:spcPct val="110000"/>
              </a:lnSpc>
              <a:spcBef>
                <a:spcPts val="0"/>
              </a:spcBef>
              <a:buNone/>
              <a:tabLst>
                <a:tab pos="457200" algn="l"/>
                <a:tab pos="914400" algn="l"/>
                <a:tab pos="1371600" algn="l"/>
                <a:tab pos="1828800" algn="l"/>
                <a:tab pos="22860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NestedTryDemo</a:t>
            </a: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public static void </a:t>
            </a:r>
            <a:r>
              <a:rPr lang="en-US" sz="2100" b="1" i="1" dirty="0" smtClean="0">
                <a:latin typeface="Consolas" pitchFamily="49" charset="0"/>
                <a:cs typeface="Consolas" pitchFamily="49" charset="0"/>
              </a:rPr>
              <a:t>main</a:t>
            </a:r>
            <a:r>
              <a:rPr lang="en-US" sz="2100" dirty="0" smtClean="0">
                <a:latin typeface="Consolas" pitchFamily="49" charset="0"/>
                <a:cs typeface="Consolas" pitchFamily="49" charset="0"/>
              </a:rPr>
              <a:t>(String[] </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b="1" dirty="0" smtClean="0">
                <a:solidFill>
                  <a:srgbClr val="0000FF"/>
                </a:solidFill>
                <a:latin typeface="Consolas" pitchFamily="49" charset="0"/>
                <a:cs typeface="Consolas" pitchFamily="49" charset="0"/>
              </a:rPr>
              <a:t>try</a:t>
            </a: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dirty="0" err="1" smtClean="0">
                <a:solidFill>
                  <a:srgbClr val="0000FF"/>
                </a:solidFill>
                <a:latin typeface="Consolas" pitchFamily="49" charset="0"/>
                <a:cs typeface="Consolas" pitchFamily="49" charset="0"/>
              </a:rPr>
              <a:t>int</a:t>
            </a:r>
            <a:r>
              <a:rPr lang="en-US" sz="2100" dirty="0" smtClean="0">
                <a:latin typeface="Consolas" pitchFamily="49" charset="0"/>
                <a:cs typeface="Consolas" pitchFamily="49" charset="0"/>
              </a:rPr>
              <a:t> a = </a:t>
            </a:r>
            <a:r>
              <a:rPr lang="en-US" sz="2100" dirty="0" err="1" smtClean="0">
                <a:latin typeface="Consolas" pitchFamily="49" charset="0"/>
                <a:cs typeface="Consolas" pitchFamily="49" charset="0"/>
              </a:rPr>
              <a:t>Integer.parseInt</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[0]);</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b="1" dirty="0" smtClean="0">
                <a:solidFill>
                  <a:srgbClr val="0000FF"/>
                </a:solidFill>
                <a:effectLst>
                  <a:outerShdw blurRad="50800" dist="38100" dir="2700000" algn="tl" rotWithShape="0">
                    <a:prstClr val="black">
                      <a:alpha val="40000"/>
                    </a:prstClr>
                  </a:outerShdw>
                </a:effectLst>
                <a:latin typeface="Consolas" pitchFamily="49" charset="0"/>
                <a:cs typeface="Consolas" pitchFamily="49" charset="0"/>
              </a:rPr>
              <a:t>try</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int</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b = </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Integer.parseInt</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args</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[1]);</a:t>
            </a:r>
          </a:p>
          <a:p>
            <a:pPr marL="0" indent="0">
              <a:lnSpc>
                <a:spcPct val="110000"/>
              </a:lnSpc>
              <a:spcBef>
                <a:spcPts val="0"/>
              </a:spcBef>
              <a:buNone/>
              <a:tabLst>
                <a:tab pos="457200" algn="l"/>
                <a:tab pos="914400" algn="l"/>
                <a:tab pos="1371600" algn="l"/>
                <a:tab pos="1828800" algn="l"/>
                <a:tab pos="2286000" algn="l"/>
              </a:tabLst>
            </a:pP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System.</a:t>
            </a:r>
            <a:r>
              <a:rPr lang="en-US" sz="2100" i="1" dirty="0" err="1" smtClean="0">
                <a:solidFill>
                  <a:srgbClr val="009900"/>
                </a:solidFill>
                <a:effectLst>
                  <a:outerShdw blurRad="50800" dist="38100" dir="2700000" algn="tl" rotWithShape="0">
                    <a:prstClr val="black">
                      <a:alpha val="40000"/>
                    </a:prstClr>
                  </a:outerShdw>
                </a:effectLst>
                <a:latin typeface="Consolas" pitchFamily="49" charset="0"/>
                <a:cs typeface="Consolas" pitchFamily="49" charset="0"/>
              </a:rPr>
              <a:t>out</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.println</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(a/b);</a:t>
            </a:r>
          </a:p>
          <a:p>
            <a:pPr marL="0" indent="0">
              <a:lnSpc>
                <a:spcPct val="110000"/>
              </a:lnSpc>
              <a:spcBef>
                <a:spcPts val="0"/>
              </a:spcBef>
              <a:buNone/>
              <a:tabLst>
                <a:tab pos="457200" algn="l"/>
                <a:tab pos="914400" algn="l"/>
                <a:tab pos="1371600" algn="l"/>
                <a:tab pos="1828800" algn="l"/>
                <a:tab pos="2286000" algn="l"/>
              </a:tabLst>
            </a:pP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 </a:t>
            </a:r>
            <a:r>
              <a:rPr lang="en-US" sz="2100" b="1" dirty="0" smtClean="0">
                <a:solidFill>
                  <a:srgbClr val="0000FF"/>
                </a:solidFill>
                <a:effectLst>
                  <a:outerShdw blurRad="50800" dist="38100" dir="2700000" algn="tl" rotWithShape="0">
                    <a:prstClr val="black">
                      <a:alpha val="40000"/>
                    </a:prstClr>
                  </a:outerShdw>
                </a:effectLst>
                <a:latin typeface="Consolas" pitchFamily="49" charset="0"/>
                <a:cs typeface="Consolas" pitchFamily="49" charset="0"/>
              </a:rPr>
              <a:t>catch</a:t>
            </a:r>
            <a:r>
              <a:rPr lang="en-US" sz="2100" b="1" dirty="0" smtClean="0">
                <a:effectLst>
                  <a:outerShdw blurRad="50800" dist="38100" dir="2700000" algn="tl" rotWithShape="0">
                    <a:prstClr val="black">
                      <a:alpha val="40000"/>
                    </a:prstClr>
                  </a:outerShdw>
                </a:effectLst>
                <a:latin typeface="Consolas" pitchFamily="49" charset="0"/>
                <a:cs typeface="Consolas" pitchFamily="49" charset="0"/>
              </a:rPr>
              <a:t> (</a:t>
            </a:r>
            <a:r>
              <a:rPr lang="en-US" sz="2100" b="1" dirty="0" err="1" smtClean="0">
                <a:effectLst>
                  <a:outerShdw blurRad="50800" dist="38100" dir="2700000" algn="tl" rotWithShape="0">
                    <a:prstClr val="black">
                      <a:alpha val="40000"/>
                    </a:prstClr>
                  </a:outerShdw>
                </a:effectLst>
                <a:latin typeface="Consolas" pitchFamily="49" charset="0"/>
                <a:cs typeface="Consolas" pitchFamily="49" charset="0"/>
              </a:rPr>
              <a:t>ArithmeticException</a:t>
            </a:r>
            <a:r>
              <a:rPr lang="en-US" sz="2100" b="1" dirty="0" smtClean="0">
                <a:effectLst>
                  <a:outerShdw blurRad="50800" dist="38100" dir="2700000" algn="tl" rotWithShape="0">
                    <a:prstClr val="black">
                      <a:alpha val="40000"/>
                    </a:prstClr>
                  </a:outerShdw>
                </a:effectLst>
                <a:latin typeface="Consolas" pitchFamily="49" charset="0"/>
                <a:cs typeface="Consolas" pitchFamily="49" charset="0"/>
              </a:rPr>
              <a:t> e) </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System.</a:t>
            </a:r>
            <a:r>
              <a:rPr lang="en-US" sz="2100" i="1" dirty="0" err="1" smtClean="0">
                <a:solidFill>
                  <a:srgbClr val="009900"/>
                </a:solidFill>
                <a:effectLst>
                  <a:outerShdw blurRad="50800" dist="38100" dir="2700000" algn="tl" rotWithShape="0">
                    <a:prstClr val="black">
                      <a:alpha val="40000"/>
                    </a:prstClr>
                  </a:outerShdw>
                </a:effectLst>
                <a:latin typeface="Consolas" pitchFamily="49" charset="0"/>
                <a:cs typeface="Consolas" pitchFamily="49" charset="0"/>
              </a:rPr>
              <a:t>out</a:t>
            </a:r>
            <a:r>
              <a:rPr lang="en-US" sz="2100" dirty="0" err="1" smtClean="0">
                <a:effectLst>
                  <a:outerShdw blurRad="50800" dist="38100" dir="2700000" algn="tl" rotWithShape="0">
                    <a:prstClr val="black">
                      <a:alpha val="40000"/>
                    </a:prstClr>
                  </a:outerShdw>
                </a:effectLst>
                <a:latin typeface="Consolas" pitchFamily="49" charset="0"/>
                <a:cs typeface="Consolas" pitchFamily="49" charset="0"/>
              </a:rPr>
              <a:t>.println</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a:t>
            </a:r>
            <a:r>
              <a:rPr lang="en-US" sz="2100" dirty="0" smtClean="0">
                <a:solidFill>
                  <a:srgbClr val="CE7B00"/>
                </a:solidFill>
                <a:effectLst>
                  <a:outerShdw blurRad="50800" dist="38100" dir="2700000" algn="tl" rotWithShape="0">
                    <a:prstClr val="black">
                      <a:alpha val="40000"/>
                    </a:prstClr>
                  </a:outerShdw>
                </a:effectLst>
                <a:latin typeface="Consolas" pitchFamily="49" charset="0"/>
                <a:cs typeface="Consolas" pitchFamily="49" charset="0"/>
              </a:rPr>
              <a:t>"Div by zero error!"</a:t>
            </a: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 pos="2286000" algn="l"/>
              </a:tabLst>
            </a:pPr>
            <a:r>
              <a:rPr lang="en-US" sz="2100" dirty="0" smtClean="0">
                <a:effectLst>
                  <a:outerShdw blurRad="50800" dist="38100" dir="2700000" algn="tl" rotWithShape="0">
                    <a:prstClr val="black">
                      <a:alpha val="40000"/>
                    </a:prstClr>
                  </a:outerShdw>
                </a:effectLst>
                <a:latin typeface="Consolas" pitchFamily="49" charset="0"/>
                <a:cs typeface="Consolas" pitchFamily="49" charset="0"/>
              </a:rPr>
              <a:t>			}</a:t>
            </a:r>
            <a:endParaRPr lang="ur-PK" sz="2100" dirty="0" smtClean="0">
              <a:effectLst>
                <a:outerShdw blurRad="50800" dist="38100" dir="2700000" algn="tl" rotWithShape="0">
                  <a:prstClr val="black">
                    <a:alpha val="40000"/>
                  </a:prstClr>
                </a:outerShdw>
              </a:effectLst>
              <a:latin typeface="Consolas" pitchFamily="49" charset="0"/>
            </a:endParaRP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b="1" dirty="0" smtClean="0">
                <a:solidFill>
                  <a:srgbClr val="0000FF"/>
                </a:solidFill>
                <a:latin typeface="Consolas" pitchFamily="49" charset="0"/>
                <a:cs typeface="Consolas" pitchFamily="49" charset="0"/>
              </a:rPr>
              <a:t>catch</a:t>
            </a:r>
            <a:r>
              <a:rPr lang="en-US" sz="2100" b="1" dirty="0" smtClean="0">
                <a:latin typeface="Consolas" pitchFamily="49" charset="0"/>
                <a:cs typeface="Consolas" pitchFamily="49" charset="0"/>
              </a:rPr>
              <a:t> (</a:t>
            </a:r>
            <a:r>
              <a:rPr lang="en-US" sz="2100" b="1" dirty="0" err="1" smtClean="0">
                <a:latin typeface="Consolas" pitchFamily="49" charset="0"/>
                <a:cs typeface="Consolas" pitchFamily="49" charset="0"/>
              </a:rPr>
              <a:t>ArrayIndexOutOfBoundsException</a:t>
            </a:r>
            <a:r>
              <a:rPr lang="en-US" sz="2100" b="1" dirty="0" smtClean="0">
                <a:latin typeface="Consolas" pitchFamily="49" charset="0"/>
                <a:cs typeface="Consolas" pitchFamily="49" charset="0"/>
              </a:rPr>
              <a:t> e)</a:t>
            </a: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9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"Need 2 parameters!"</a:t>
            </a:r>
            <a:r>
              <a:rPr lang="en-US" sz="2100" dirty="0" smtClean="0">
                <a:latin typeface="Consolas" pitchFamily="49" charset="0"/>
                <a:cs typeface="Consolas" pitchFamily="49" charset="0"/>
              </a:rPr>
              <a:t>);</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	}</a:t>
            </a:r>
          </a:p>
          <a:p>
            <a:pPr marL="0" indent="0">
              <a:lnSpc>
                <a:spcPct val="110000"/>
              </a:lnSpc>
              <a:spcBef>
                <a:spcPts val="0"/>
              </a:spcBef>
              <a:buNone/>
              <a:tabLst>
                <a:tab pos="457200" algn="l"/>
                <a:tab pos="914400" algn="l"/>
                <a:tab pos="1371600" algn="l"/>
                <a:tab pos="1828800" algn="l"/>
                <a:tab pos="2286000" algn="l"/>
              </a:tabLst>
            </a:pPr>
            <a:r>
              <a:rPr lang="en-US" sz="2100" dirty="0" smtClean="0">
                <a:latin typeface="Consolas" pitchFamily="49" charset="0"/>
                <a:cs typeface="Consolas" pitchFamily="49" charset="0"/>
              </a:rPr>
              <a:t>}</a:t>
            </a:r>
            <a:endParaRPr lang="ur-PK" sz="2100" dirty="0">
              <a:latin typeface="Consolas" pitchFamily="49" charset="0"/>
            </a:endParaRPr>
          </a:p>
        </p:txBody>
      </p:sp>
    </p:spTree>
    <p:extLst>
      <p:ext uri="{BB962C8B-B14F-4D97-AF65-F5344CB8AC3E}">
        <p14:creationId xmlns:p14="http://schemas.microsoft.com/office/powerpoint/2010/main" val="1178503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Nested Try With Methods</a:t>
            </a:r>
            <a:endParaRPr lang="ur-PK" dirty="0" smtClean="0"/>
          </a:p>
        </p:txBody>
      </p:sp>
      <p:sp>
        <p:nvSpPr>
          <p:cNvPr id="3" name="Content Placeholder 2"/>
          <p:cNvSpPr>
            <a:spLocks noGrp="1"/>
          </p:cNvSpPr>
          <p:nvPr>
            <p:ph idx="1"/>
          </p:nvPr>
        </p:nvSpPr>
        <p:spPr/>
        <p:txBody>
          <a:bodyPr>
            <a:noAutofit/>
          </a:bodyPr>
          <a:lstStyle/>
          <a:p>
            <a:pPr marL="0" indent="0">
              <a:spcBef>
                <a:spcPts val="0"/>
              </a:spcBef>
              <a:buNone/>
              <a:tabLst>
                <a:tab pos="457200" algn="l"/>
                <a:tab pos="914400" algn="l"/>
                <a:tab pos="1371600" algn="l"/>
                <a:tab pos="1828800" algn="l"/>
                <a:tab pos="2286000" algn="l"/>
                <a:tab pos="2743200" algn="l"/>
              </a:tabLst>
            </a:pPr>
            <a:r>
              <a:rPr lang="en-US" sz="2100" dirty="0" smtClean="0">
                <a:solidFill>
                  <a:srgbClr val="0000FF"/>
                </a:solidFill>
                <a:latin typeface="Consolas" pitchFamily="49" charset="0"/>
                <a:cs typeface="Consolas" pitchFamily="49" charset="0"/>
              </a:rPr>
              <a:t>class</a:t>
            </a:r>
            <a:r>
              <a:rPr lang="en-US" sz="2100" dirty="0" smtClean="0">
                <a:latin typeface="Consolas" pitchFamily="49" charset="0"/>
                <a:cs typeface="Consolas" pitchFamily="49" charset="0"/>
              </a:rPr>
              <a:t> NestedTryDemo2 {</a:t>
            </a:r>
          </a:p>
          <a:p>
            <a:pPr marL="0" indent="0">
              <a:spcBef>
                <a:spcPts val="0"/>
              </a:spcBef>
              <a:buNone/>
              <a:tabLst>
                <a:tab pos="457200" algn="l"/>
                <a:tab pos="914400" algn="l"/>
                <a:tab pos="1371600" algn="l"/>
                <a:tab pos="1828800" algn="l"/>
                <a:tab pos="2286000" algn="l"/>
                <a:tab pos="2743200" algn="l"/>
              </a:tabLst>
            </a:pPr>
            <a:r>
              <a:rPr lang="en-US" sz="2100" dirty="0" smtClean="0">
                <a:solidFill>
                  <a:srgbClr val="0000FF"/>
                </a:solidFill>
                <a:latin typeface="Consolas" pitchFamily="49" charset="0"/>
                <a:cs typeface="Consolas" pitchFamily="49" charset="0"/>
              </a:rPr>
              <a:t>	static void </a:t>
            </a:r>
            <a:r>
              <a:rPr lang="en-US" sz="2100" b="1" i="1" dirty="0" err="1" smtClean="0">
                <a:latin typeface="Consolas" pitchFamily="49" charset="0"/>
                <a:cs typeface="Consolas" pitchFamily="49" charset="0"/>
              </a:rPr>
              <a:t>nestedTry</a:t>
            </a:r>
            <a:r>
              <a:rPr lang="en-US" sz="2100" dirty="0" smtClean="0">
                <a:latin typeface="Consolas" pitchFamily="49" charset="0"/>
                <a:cs typeface="Consolas" pitchFamily="49" charset="0"/>
              </a:rPr>
              <a:t>(String[] </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b="1" dirty="0" smtClean="0">
                <a:solidFill>
                  <a:srgbClr val="0000FF"/>
                </a:solidFill>
                <a:latin typeface="Consolas" pitchFamily="49" charset="0"/>
                <a:cs typeface="Consolas" pitchFamily="49" charset="0"/>
              </a:rPr>
              <a:t>try</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solidFill>
                  <a:srgbClr val="0000FF"/>
                </a:solidFill>
                <a:latin typeface="Consolas" pitchFamily="49" charset="0"/>
                <a:cs typeface="Consolas" pitchFamily="49" charset="0"/>
              </a:rPr>
              <a:t>			</a:t>
            </a:r>
            <a:r>
              <a:rPr lang="en-US" sz="2100" dirty="0" err="1" smtClean="0">
                <a:solidFill>
                  <a:srgbClr val="0000FF"/>
                </a:solidFill>
                <a:latin typeface="Consolas" pitchFamily="49" charset="0"/>
                <a:cs typeface="Consolas" pitchFamily="49" charset="0"/>
              </a:rPr>
              <a:t>int</a:t>
            </a:r>
            <a:r>
              <a:rPr lang="en-US" sz="2100" dirty="0" smtClean="0">
                <a:latin typeface="Consolas" pitchFamily="49" charset="0"/>
                <a:cs typeface="Consolas" pitchFamily="49" charset="0"/>
              </a:rPr>
              <a:t> a = </a:t>
            </a:r>
            <a:r>
              <a:rPr lang="en-US" sz="2100" dirty="0" err="1" smtClean="0">
                <a:latin typeface="Consolas" pitchFamily="49" charset="0"/>
                <a:cs typeface="Consolas" pitchFamily="49" charset="0"/>
              </a:rPr>
              <a:t>Integer.parseInt</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[0]);</a:t>
            </a:r>
          </a:p>
          <a:p>
            <a:pPr marL="0" indent="0">
              <a:spcBef>
                <a:spcPts val="0"/>
              </a:spcBef>
              <a:buNone/>
              <a:tabLst>
                <a:tab pos="457200" algn="l"/>
                <a:tab pos="914400" algn="l"/>
                <a:tab pos="1371600" algn="l"/>
                <a:tab pos="1828800" algn="l"/>
                <a:tab pos="2286000" algn="l"/>
                <a:tab pos="2743200" algn="l"/>
              </a:tabLst>
            </a:pPr>
            <a:r>
              <a:rPr lang="en-US" sz="2100" dirty="0" smtClean="0">
                <a:solidFill>
                  <a:srgbClr val="0000FF"/>
                </a:solidFill>
                <a:latin typeface="Consolas" pitchFamily="49" charset="0"/>
                <a:cs typeface="Consolas" pitchFamily="49" charset="0"/>
              </a:rPr>
              <a:t>			</a:t>
            </a:r>
            <a:r>
              <a:rPr lang="en-US" sz="2100" dirty="0" err="1" smtClean="0">
                <a:solidFill>
                  <a:srgbClr val="0000FF"/>
                </a:solidFill>
                <a:latin typeface="Consolas" pitchFamily="49" charset="0"/>
                <a:cs typeface="Consolas" pitchFamily="49" charset="0"/>
              </a:rPr>
              <a:t>int</a:t>
            </a:r>
            <a:r>
              <a:rPr lang="en-US" sz="2100" dirty="0" smtClean="0">
                <a:latin typeface="Consolas" pitchFamily="49" charset="0"/>
                <a:cs typeface="Consolas" pitchFamily="49" charset="0"/>
              </a:rPr>
              <a:t> b = </a:t>
            </a:r>
            <a:r>
              <a:rPr lang="en-US" sz="2100" dirty="0" err="1" smtClean="0">
                <a:latin typeface="Consolas" pitchFamily="49" charset="0"/>
                <a:cs typeface="Consolas" pitchFamily="49" charset="0"/>
              </a:rPr>
              <a:t>Integer.parseInt</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[1]);</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System.out.println</a:t>
            </a:r>
            <a:r>
              <a:rPr lang="en-US" sz="2100" dirty="0" smtClean="0">
                <a:latin typeface="Consolas" pitchFamily="49" charset="0"/>
                <a:cs typeface="Consolas" pitchFamily="49" charset="0"/>
              </a:rPr>
              <a:t>(a/b);</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 </a:t>
            </a:r>
            <a:r>
              <a:rPr lang="en-US" sz="2100" b="1" dirty="0" smtClean="0">
                <a:solidFill>
                  <a:srgbClr val="0000FF"/>
                </a:solidFill>
                <a:latin typeface="Consolas" pitchFamily="49" charset="0"/>
                <a:cs typeface="Consolas" pitchFamily="49" charset="0"/>
              </a:rPr>
              <a:t>catch</a:t>
            </a:r>
            <a:r>
              <a:rPr lang="en-US" sz="2100" b="1" dirty="0" smtClean="0">
                <a:latin typeface="Consolas" pitchFamily="49" charset="0"/>
                <a:cs typeface="Consolas" pitchFamily="49" charset="0"/>
              </a:rPr>
              <a:t> (</a:t>
            </a:r>
            <a:r>
              <a:rPr lang="en-US" sz="2100" b="1" dirty="0" err="1" smtClean="0">
                <a:latin typeface="Consolas" pitchFamily="49" charset="0"/>
                <a:cs typeface="Consolas" pitchFamily="49" charset="0"/>
              </a:rPr>
              <a:t>ArithmeticException</a:t>
            </a:r>
            <a:r>
              <a:rPr lang="en-US" sz="2100" b="1" dirty="0" smtClean="0">
                <a:latin typeface="Consolas" pitchFamily="49" charset="0"/>
                <a:cs typeface="Consolas" pitchFamily="49" charset="0"/>
              </a:rPr>
              <a:t> e) </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9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"Div by zero error!"</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public static void </a:t>
            </a:r>
            <a:r>
              <a:rPr lang="en-US" sz="2100" b="1" i="1" dirty="0" smtClean="0">
                <a:latin typeface="Consolas" pitchFamily="49" charset="0"/>
                <a:cs typeface="Consolas" pitchFamily="49" charset="0"/>
              </a:rPr>
              <a:t>main</a:t>
            </a:r>
            <a:r>
              <a:rPr lang="en-US" sz="2100" dirty="0" smtClean="0">
                <a:latin typeface="Consolas" pitchFamily="49" charset="0"/>
                <a:cs typeface="Consolas" pitchFamily="49" charset="0"/>
              </a:rPr>
              <a:t>(String[] </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smtClean="0">
                <a:solidFill>
                  <a:srgbClr val="0000FF"/>
                </a:solidFill>
                <a:latin typeface="Consolas" pitchFamily="49" charset="0"/>
                <a:cs typeface="Consolas" pitchFamily="49" charset="0"/>
              </a:rPr>
              <a:t>try</a:t>
            </a: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nestedTry</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args</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 </a:t>
            </a:r>
            <a:r>
              <a:rPr lang="en-US" sz="2100" dirty="0" smtClean="0">
                <a:solidFill>
                  <a:srgbClr val="0000FF"/>
                </a:solidFill>
                <a:latin typeface="Consolas" pitchFamily="49" charset="0"/>
                <a:cs typeface="Consolas" pitchFamily="49" charset="0"/>
              </a:rPr>
              <a:t>catch </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ArrayIndexOutOfBoundsException</a:t>
            </a:r>
            <a:r>
              <a:rPr lang="en-US" sz="2100" dirty="0" smtClean="0">
                <a:latin typeface="Consolas" pitchFamily="49" charset="0"/>
                <a:cs typeface="Consolas" pitchFamily="49" charset="0"/>
              </a:rPr>
              <a:t> e)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System.</a:t>
            </a:r>
            <a:r>
              <a:rPr lang="en-US" sz="2100" i="1" dirty="0" err="1" smtClean="0">
                <a:solidFill>
                  <a:srgbClr val="009900"/>
                </a:solidFill>
                <a:latin typeface="Consolas" pitchFamily="49" charset="0"/>
                <a:cs typeface="Consolas" pitchFamily="49" charset="0"/>
              </a:rPr>
              <a:t>out</a:t>
            </a:r>
            <a:r>
              <a:rPr lang="en-US" sz="2100" dirty="0" err="1" smtClean="0">
                <a:latin typeface="Consolas" pitchFamily="49" charset="0"/>
                <a:cs typeface="Consolas" pitchFamily="49" charset="0"/>
              </a:rPr>
              <a:t>.println</a:t>
            </a:r>
            <a:r>
              <a:rPr lang="en-US" sz="2100" dirty="0" smtClean="0">
                <a:latin typeface="Consolas" pitchFamily="49" charset="0"/>
                <a:cs typeface="Consolas" pitchFamily="49" charset="0"/>
              </a:rPr>
              <a:t>(</a:t>
            </a:r>
            <a:r>
              <a:rPr lang="en-US" sz="2100" dirty="0" smtClean="0">
                <a:solidFill>
                  <a:srgbClr val="CE7B00"/>
                </a:solidFill>
                <a:latin typeface="Consolas" pitchFamily="49" charset="0"/>
                <a:cs typeface="Consolas" pitchFamily="49" charset="0"/>
              </a:rPr>
              <a:t>"Need 2 parameters!"</a:t>
            </a:r>
            <a:r>
              <a:rPr lang="en-US" sz="2100" dirty="0" smtClean="0">
                <a:latin typeface="Consolas" pitchFamily="49" charset="0"/>
                <a:cs typeface="Consolas" pitchFamily="49" charset="0"/>
              </a:rPr>
              <a:t>);</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	}</a:t>
            </a:r>
          </a:p>
          <a:p>
            <a:pPr marL="0" indent="0">
              <a:spcBef>
                <a:spcPts val="0"/>
              </a:spcBef>
              <a:buNone/>
              <a:tabLst>
                <a:tab pos="457200" algn="l"/>
                <a:tab pos="914400" algn="l"/>
                <a:tab pos="1371600" algn="l"/>
                <a:tab pos="1828800" algn="l"/>
                <a:tab pos="2286000" algn="l"/>
                <a:tab pos="2743200" algn="l"/>
              </a:tabLst>
            </a:pPr>
            <a:r>
              <a:rPr lang="en-US" sz="2100" dirty="0" smtClean="0">
                <a:latin typeface="Consolas" pitchFamily="49" charset="0"/>
                <a:cs typeface="Consolas" pitchFamily="49" charset="0"/>
              </a:rPr>
              <a:t>}</a:t>
            </a:r>
            <a:endParaRPr lang="en-US" sz="2100" dirty="0">
              <a:latin typeface="Consolas" pitchFamily="49" charset="0"/>
              <a:cs typeface="Consolas" pitchFamily="49" charset="0"/>
            </a:endParaRPr>
          </a:p>
        </p:txBody>
      </p:sp>
    </p:spTree>
    <p:extLst>
      <p:ext uri="{BB962C8B-B14F-4D97-AF65-F5344CB8AC3E}">
        <p14:creationId xmlns:p14="http://schemas.microsoft.com/office/powerpoint/2010/main" val="2245972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Finally Block</a:t>
            </a:r>
            <a:endParaRPr lang="en-US" dirty="0"/>
          </a:p>
        </p:txBody>
      </p:sp>
      <p:sp>
        <p:nvSpPr>
          <p:cNvPr id="3" name="Content Placeholder 2"/>
          <p:cNvSpPr>
            <a:spLocks noGrp="1"/>
          </p:cNvSpPr>
          <p:nvPr>
            <p:ph idx="1"/>
          </p:nvPr>
        </p:nvSpPr>
        <p:spPr>
          <a:xfrm>
            <a:off x="762003" y="914405"/>
            <a:ext cx="8229600" cy="5852160"/>
          </a:xfrm>
        </p:spPr>
        <p:txBody>
          <a:bodyPr>
            <a:normAutofit/>
          </a:bodyPr>
          <a:lstStyle/>
          <a:p>
            <a:pPr>
              <a:spcBef>
                <a:spcPts val="1200"/>
              </a:spcBef>
            </a:pPr>
            <a:r>
              <a:rPr lang="en-US" sz="2400" dirty="0" smtClean="0"/>
              <a:t>Java finally block is a block that is used to execute important code such as closing connection, stream etc.</a:t>
            </a:r>
          </a:p>
          <a:p>
            <a:pPr>
              <a:spcBef>
                <a:spcPts val="1200"/>
              </a:spcBef>
            </a:pPr>
            <a:r>
              <a:rPr lang="en-US" sz="2400" dirty="0" smtClean="0"/>
              <a:t>Java finally block is always executed whether exception is handled or not.</a:t>
            </a:r>
          </a:p>
          <a:p>
            <a:pPr>
              <a:spcBef>
                <a:spcPts val="1200"/>
              </a:spcBef>
            </a:pPr>
            <a:r>
              <a:rPr lang="en-US" sz="2400" dirty="0" smtClean="0"/>
              <a:t>Why use java finally?</a:t>
            </a:r>
          </a:p>
          <a:p>
            <a:pPr>
              <a:spcBef>
                <a:spcPts val="1200"/>
              </a:spcBef>
            </a:pPr>
            <a:r>
              <a:rPr lang="en-US" sz="2400" dirty="0" smtClean="0"/>
              <a:t>Finally block in java can be used to put "cleanup" code such as closing a file, closing connection etc.</a:t>
            </a:r>
          </a:p>
          <a:p>
            <a:r>
              <a:rPr lang="en-US" sz="2400" dirty="0"/>
              <a:t>For each try block there can be zero or more catch blocks, but only one finally block. </a:t>
            </a:r>
          </a:p>
          <a:p>
            <a:r>
              <a:rPr lang="en-US" sz="2400" dirty="0"/>
              <a:t>The finally block will not be executed if program exits(either by calling </a:t>
            </a:r>
            <a:r>
              <a:rPr lang="en-US" sz="2400" dirty="0" err="1"/>
              <a:t>System.exit</a:t>
            </a:r>
            <a:r>
              <a:rPr lang="en-US" sz="2400" dirty="0"/>
              <a:t>() or by causing a fatal error that causes the process to abort). </a:t>
            </a:r>
          </a:p>
          <a:p>
            <a:pPr>
              <a:spcBef>
                <a:spcPts val="1200"/>
              </a:spcBef>
            </a:pPr>
            <a:endParaRPr lang="en-US" sz="2400" dirty="0" smtClean="0"/>
          </a:p>
        </p:txBody>
      </p:sp>
      <p:sp>
        <p:nvSpPr>
          <p:cNvPr id="4" name="TextBox 3"/>
          <p:cNvSpPr txBox="1"/>
          <p:nvPr/>
        </p:nvSpPr>
        <p:spPr>
          <a:xfrm>
            <a:off x="2133603" y="6120234"/>
            <a:ext cx="5486400" cy="646331"/>
          </a:xfrm>
          <a:prstGeom prst="rect">
            <a:avLst/>
          </a:prstGeom>
          <a:noFill/>
          <a:ln w="28575">
            <a:solidFill>
              <a:srgbClr val="C00000"/>
            </a:solidFill>
          </a:ln>
        </p:spPr>
        <p:txBody>
          <a:bodyPr wrap="square" rtlCol="0">
            <a:spAutoFit/>
          </a:bodyPr>
          <a:lstStyle/>
          <a:p>
            <a:r>
              <a:rPr lang="en-US" b="1" dirty="0">
                <a:solidFill>
                  <a:srgbClr val="C00000"/>
                </a:solidFill>
              </a:rPr>
              <a:t>Note: If you don't handle exception, before terminating the program, JVM executes finally </a:t>
            </a:r>
            <a:r>
              <a:rPr lang="en-US" b="1" dirty="0" smtClean="0">
                <a:solidFill>
                  <a:srgbClr val="C00000"/>
                </a:solidFill>
              </a:rPr>
              <a:t>block (</a:t>
            </a:r>
            <a:r>
              <a:rPr lang="en-US" b="1" dirty="0">
                <a:solidFill>
                  <a:srgbClr val="C00000"/>
                </a:solidFill>
              </a:rPr>
              <a:t>if any).</a:t>
            </a:r>
            <a:endParaRPr lang="en-US" dirty="0">
              <a:solidFill>
                <a:srgbClr val="C00000"/>
              </a:solidFill>
            </a:endParaRPr>
          </a:p>
        </p:txBody>
      </p:sp>
    </p:spTree>
    <p:extLst>
      <p:ext uri="{BB962C8B-B14F-4D97-AF65-F5344CB8AC3E}">
        <p14:creationId xmlns:p14="http://schemas.microsoft.com/office/powerpoint/2010/main" val="56441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086" y="1"/>
            <a:ext cx="5401002" cy="6874632"/>
          </a:xfrm>
        </p:spPr>
      </p:pic>
    </p:spTree>
    <p:extLst>
      <p:ext uri="{BB962C8B-B14F-4D97-AF65-F5344CB8AC3E}">
        <p14:creationId xmlns:p14="http://schemas.microsoft.com/office/powerpoint/2010/main" val="141825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Exception Handling in Java</a:t>
            </a:r>
            <a:endParaRPr lang="en-US" dirty="0"/>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smtClean="0">
                <a:solidFill>
                  <a:srgbClr val="FF0000"/>
                </a:solidFill>
              </a:rPr>
              <a:t>exception handling </a:t>
            </a:r>
            <a:r>
              <a:rPr lang="en-US" sz="2400" dirty="0" smtClean="0"/>
              <a:t>in java is one of the powerful </a:t>
            </a:r>
            <a:r>
              <a:rPr lang="en-US" sz="2400" dirty="0" smtClean="0">
                <a:solidFill>
                  <a:srgbClr val="0000FF"/>
                </a:solidFill>
              </a:rPr>
              <a:t>mechanism to handle </a:t>
            </a:r>
            <a:r>
              <a:rPr lang="en-US" sz="2400" dirty="0" smtClean="0"/>
              <a:t>the </a:t>
            </a:r>
            <a:r>
              <a:rPr lang="en-US" sz="2400" dirty="0" smtClean="0">
                <a:solidFill>
                  <a:srgbClr val="FF0000"/>
                </a:solidFill>
              </a:rPr>
              <a:t>runtime errors </a:t>
            </a:r>
            <a:r>
              <a:rPr lang="en-US" sz="2400" dirty="0" smtClean="0"/>
              <a:t>so that </a:t>
            </a:r>
            <a:r>
              <a:rPr lang="en-US" sz="2400" dirty="0" smtClean="0">
                <a:solidFill>
                  <a:srgbClr val="0000FF"/>
                </a:solidFill>
              </a:rPr>
              <a:t>normal flow </a:t>
            </a:r>
            <a:r>
              <a:rPr lang="en-US" sz="2400" dirty="0" smtClean="0"/>
              <a:t>of the </a:t>
            </a:r>
            <a:r>
              <a:rPr lang="en-US" sz="2400" dirty="0" smtClean="0">
                <a:solidFill>
                  <a:srgbClr val="FF0000"/>
                </a:solidFill>
              </a:rPr>
              <a:t>application</a:t>
            </a:r>
            <a:r>
              <a:rPr lang="en-US" sz="2400" dirty="0" smtClean="0"/>
              <a:t> </a:t>
            </a:r>
            <a:r>
              <a:rPr lang="en-US" sz="2400" dirty="0" smtClean="0">
                <a:solidFill>
                  <a:srgbClr val="0000FF"/>
                </a:solidFill>
              </a:rPr>
              <a:t>can be maintained</a:t>
            </a:r>
          </a:p>
          <a:p>
            <a:pPr algn="just"/>
            <a:r>
              <a:rPr lang="en-US" sz="2400" dirty="0" smtClean="0"/>
              <a:t>What is exception?</a:t>
            </a:r>
          </a:p>
          <a:p>
            <a:pPr lvl="1" algn="just"/>
            <a:r>
              <a:rPr lang="en-US" sz="2400" dirty="0" smtClean="0">
                <a:solidFill>
                  <a:srgbClr val="0000C0"/>
                </a:solidFill>
              </a:rPr>
              <a:t>Dictionary Meaning: Exception is an </a:t>
            </a:r>
            <a:r>
              <a:rPr lang="en-US" sz="2400" dirty="0" smtClean="0">
                <a:solidFill>
                  <a:srgbClr val="FF0000"/>
                </a:solidFill>
              </a:rPr>
              <a:t>abnormal condition</a:t>
            </a:r>
            <a:r>
              <a:rPr lang="en-US" sz="2400" dirty="0" smtClean="0">
                <a:solidFill>
                  <a:srgbClr val="0000C0"/>
                </a:solidFill>
              </a:rPr>
              <a:t>.</a:t>
            </a:r>
          </a:p>
          <a:p>
            <a:pPr lvl="1" algn="just"/>
            <a:r>
              <a:rPr lang="en-US" sz="2400" dirty="0" smtClean="0">
                <a:solidFill>
                  <a:srgbClr val="0000C0"/>
                </a:solidFill>
              </a:rPr>
              <a:t>In java, </a:t>
            </a:r>
            <a:r>
              <a:rPr lang="en-US" sz="2400" dirty="0" smtClean="0">
                <a:solidFill>
                  <a:srgbClr val="FF0000"/>
                </a:solidFill>
              </a:rPr>
              <a:t>exception</a:t>
            </a:r>
            <a:r>
              <a:rPr lang="en-US" sz="2400" dirty="0" smtClean="0">
                <a:solidFill>
                  <a:srgbClr val="0000C0"/>
                </a:solidFill>
              </a:rPr>
              <a:t> is an event that </a:t>
            </a:r>
            <a:r>
              <a:rPr lang="en-US" sz="2400" dirty="0" smtClean="0">
                <a:solidFill>
                  <a:srgbClr val="FF0000"/>
                </a:solidFill>
              </a:rPr>
              <a:t>disrupts the normal flow </a:t>
            </a:r>
            <a:r>
              <a:rPr lang="en-US" sz="2400" dirty="0" smtClean="0">
                <a:solidFill>
                  <a:srgbClr val="0000C0"/>
                </a:solidFill>
              </a:rPr>
              <a:t>of the program. It is an </a:t>
            </a:r>
            <a:r>
              <a:rPr lang="en-US" sz="2400" dirty="0" smtClean="0">
                <a:solidFill>
                  <a:srgbClr val="FF0000"/>
                </a:solidFill>
              </a:rPr>
              <a:t>object</a:t>
            </a:r>
            <a:r>
              <a:rPr lang="en-US" sz="2400" dirty="0" smtClean="0">
                <a:solidFill>
                  <a:srgbClr val="0000C0"/>
                </a:solidFill>
              </a:rPr>
              <a:t> which is </a:t>
            </a:r>
            <a:r>
              <a:rPr lang="en-US" sz="2400" dirty="0" smtClean="0">
                <a:solidFill>
                  <a:srgbClr val="FF0000"/>
                </a:solidFill>
              </a:rPr>
              <a:t>thrown at runtime</a:t>
            </a:r>
            <a:r>
              <a:rPr lang="en-US" sz="2400" dirty="0" smtClean="0">
                <a:solidFill>
                  <a:srgbClr val="0000C0"/>
                </a:solidFill>
              </a:rPr>
              <a:t>.</a:t>
            </a:r>
          </a:p>
          <a:p>
            <a:pPr algn="just"/>
            <a:r>
              <a:rPr lang="en-US" sz="2400" dirty="0" smtClean="0"/>
              <a:t>What is exception handling?</a:t>
            </a:r>
          </a:p>
          <a:p>
            <a:pPr lvl="1" algn="just"/>
            <a:r>
              <a:rPr lang="en-US" sz="2400" dirty="0" smtClean="0">
                <a:solidFill>
                  <a:srgbClr val="FF0000"/>
                </a:solidFill>
              </a:rPr>
              <a:t>Exception Handling </a:t>
            </a:r>
            <a:r>
              <a:rPr lang="en-US" sz="2400" dirty="0" smtClean="0"/>
              <a:t>is a </a:t>
            </a:r>
            <a:r>
              <a:rPr lang="en-US" sz="2400" dirty="0" smtClean="0">
                <a:solidFill>
                  <a:srgbClr val="0000FF"/>
                </a:solidFill>
              </a:rPr>
              <a:t>mechanism to handle runtime errors </a:t>
            </a:r>
            <a:r>
              <a:rPr lang="en-US" sz="2400" dirty="0" smtClean="0"/>
              <a:t>such as </a:t>
            </a:r>
            <a:r>
              <a:rPr lang="en-US" sz="2400" dirty="0" err="1" smtClean="0"/>
              <a:t>ClassNotFound</a:t>
            </a:r>
            <a:r>
              <a:rPr lang="en-US" sz="2400" dirty="0" smtClean="0"/>
              <a:t>, IO, SQL, Remote etc.</a:t>
            </a:r>
          </a:p>
          <a:p>
            <a:pPr algn="just"/>
            <a:endParaRPr lang="en-US" sz="2400" dirty="0" smtClean="0"/>
          </a:p>
          <a:p>
            <a:pPr lvl="2" algn="just"/>
            <a:endParaRPr lang="en-US" dirty="0"/>
          </a:p>
        </p:txBody>
      </p:sp>
    </p:spTree>
    <p:extLst>
      <p:ext uri="{BB962C8B-B14F-4D97-AF65-F5344CB8AC3E}">
        <p14:creationId xmlns:p14="http://schemas.microsoft.com/office/powerpoint/2010/main" val="39398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33264" y="44935"/>
            <a:ext cx="6172200" cy="1143000"/>
          </a:xfrm>
        </p:spPr>
        <p:txBody>
          <a:bodyPr/>
          <a:lstStyle/>
          <a:p>
            <a:pPr eaLnBrk="1" hangingPunct="1"/>
            <a:r>
              <a:rPr lang="en-US" dirty="0" smtClean="0">
                <a:cs typeface="Times New Roman" pitchFamily="18" charset="0"/>
              </a:rPr>
              <a:t>Finally Block</a:t>
            </a:r>
            <a:endParaRPr lang="ur-PK" dirty="0" smtClean="0"/>
          </a:p>
        </p:txBody>
      </p:sp>
      <p:sp>
        <p:nvSpPr>
          <p:cNvPr id="15363" name="Content Placeholder 2"/>
          <p:cNvSpPr>
            <a:spLocks noGrp="1"/>
          </p:cNvSpPr>
          <p:nvPr>
            <p:ph idx="1"/>
          </p:nvPr>
        </p:nvSpPr>
        <p:spPr>
          <a:xfrm>
            <a:off x="633264" y="1187936"/>
            <a:ext cx="7024836" cy="4938229"/>
          </a:xfrm>
        </p:spPr>
        <p:txBody>
          <a:bodyPr/>
          <a:lstStyle/>
          <a:p>
            <a:pPr marL="457200" indent="-457200" eaLnBrk="1" hangingPunct="1">
              <a:buFont typeface="+mj-lt"/>
              <a:buAutoNum type="arabicPeriod"/>
            </a:pPr>
            <a:r>
              <a:rPr lang="en-US" sz="2400" dirty="0">
                <a:solidFill>
                  <a:srgbClr val="FFC000"/>
                </a:solidFill>
                <a:latin typeface="Consolas" panose="020B0609020204030204" pitchFamily="49" charset="0"/>
                <a:cs typeface="Consolas" panose="020B0609020204030204" pitchFamily="49" charset="0"/>
              </a:rPr>
              <a:t>try {</a:t>
            </a:r>
          </a:p>
          <a:p>
            <a:pPr marL="457200" indent="-457200" eaLnBrk="1" hangingPunct="1">
              <a:buFont typeface="+mj-lt"/>
              <a:buAutoNum type="arabicPeriod"/>
            </a:pPr>
            <a:r>
              <a:rPr lang="en-US" sz="2400" dirty="0">
                <a:latin typeface="Consolas" panose="020B0609020204030204" pitchFamily="49" charset="0"/>
                <a:cs typeface="Consolas" panose="020B0609020204030204" pitchFamily="49" charset="0"/>
              </a:rPr>
              <a:t>&lt;code to be monitored for exceptions&gt;</a:t>
            </a:r>
          </a:p>
          <a:p>
            <a:pPr marL="457200" indent="-457200" eaLnBrk="1" hangingPunct="1">
              <a:buFont typeface="+mj-lt"/>
              <a:buAutoNum type="arabicPeriod"/>
            </a:pPr>
            <a:r>
              <a:rPr lang="en-US" sz="2400" dirty="0">
                <a:solidFill>
                  <a:srgbClr val="FFC000"/>
                </a:solidFill>
                <a:latin typeface="Consolas" panose="020B0609020204030204" pitchFamily="49" charset="0"/>
                <a:cs typeface="Consolas" panose="020B0609020204030204" pitchFamily="49" charset="0"/>
              </a:rPr>
              <a:t>}</a:t>
            </a:r>
          </a:p>
          <a:p>
            <a:pPr marL="457200" indent="-457200" eaLnBrk="1" hangingPunct="1">
              <a:buFont typeface="+mj-lt"/>
              <a:buAutoNum type="arabicPeriod"/>
            </a:pPr>
            <a:r>
              <a:rPr lang="en-US" sz="2400" dirty="0">
                <a:latin typeface="Consolas" panose="020B0609020204030204" pitchFamily="49" charset="0"/>
                <a:cs typeface="Consolas" panose="020B0609020204030204" pitchFamily="49" charset="0"/>
              </a:rPr>
              <a:t> </a:t>
            </a:r>
            <a:r>
              <a:rPr lang="en-US" sz="2400" dirty="0">
                <a:solidFill>
                  <a:srgbClr val="FFC000"/>
                </a:solidFill>
                <a:latin typeface="Consolas" panose="020B0609020204030204" pitchFamily="49" charset="0"/>
                <a:cs typeface="Consolas" panose="020B0609020204030204" pitchFamily="49" charset="0"/>
              </a:rPr>
              <a:t>catch (&lt;ExceptionType1&gt; &lt;ObjName&gt;) {</a:t>
            </a:r>
          </a:p>
          <a:p>
            <a:pPr marL="457200" indent="-457200" eaLnBrk="1" hangingPunct="1">
              <a:buFont typeface="+mj-lt"/>
              <a:buAutoNum type="arabicPeriod"/>
            </a:pPr>
            <a:r>
              <a:rPr lang="en-US" sz="2400" dirty="0">
                <a:latin typeface="Consolas" panose="020B0609020204030204" pitchFamily="49" charset="0"/>
                <a:cs typeface="Consolas" panose="020B0609020204030204" pitchFamily="49" charset="0"/>
              </a:rPr>
              <a:t>&lt;handler if ExceptionType1 occurs&gt;</a:t>
            </a:r>
          </a:p>
          <a:p>
            <a:pPr marL="457200" indent="-457200" eaLnBrk="1" hangingPunct="1">
              <a:buFont typeface="+mj-lt"/>
              <a:buAutoNum type="arabicPeriod"/>
            </a:pPr>
            <a:r>
              <a:rPr lang="en-US" sz="2400" dirty="0">
                <a:solidFill>
                  <a:srgbClr val="FFC000"/>
                </a:solidFill>
                <a:latin typeface="Consolas" panose="020B0609020204030204" pitchFamily="49" charset="0"/>
                <a:cs typeface="Consolas" panose="020B0609020204030204" pitchFamily="49" charset="0"/>
              </a:rPr>
              <a:t>}</a:t>
            </a:r>
          </a:p>
          <a:p>
            <a:pPr marL="457200" indent="-457200" eaLnBrk="1" hangingPunct="1">
              <a:buFont typeface="+mj-lt"/>
              <a:buAutoNum type="arabicPeriod"/>
            </a:pPr>
            <a:r>
              <a:rPr lang="en-US" sz="2400" dirty="0">
                <a:solidFill>
                  <a:srgbClr val="FFC000"/>
                </a:solidFill>
                <a:latin typeface="Consolas" panose="020B0609020204030204" pitchFamily="49" charset="0"/>
                <a:cs typeface="Consolas" panose="020B0609020204030204" pitchFamily="49" charset="0"/>
              </a:rPr>
              <a:t>finally {</a:t>
            </a:r>
          </a:p>
          <a:p>
            <a:pPr marL="457200" indent="-457200" eaLnBrk="1" hangingPunct="1">
              <a:buFont typeface="+mj-lt"/>
              <a:buAutoNum type="arabicPeriod"/>
            </a:pPr>
            <a:r>
              <a:rPr lang="en-US" sz="2400" dirty="0">
                <a:latin typeface="Consolas" panose="020B0609020204030204" pitchFamily="49" charset="0"/>
                <a:cs typeface="Consolas" panose="020B0609020204030204" pitchFamily="49" charset="0"/>
              </a:rPr>
              <a:t>&lt;code to be executed before the try block ends&gt;</a:t>
            </a:r>
          </a:p>
          <a:p>
            <a:pPr marL="457200" indent="-457200" eaLnBrk="1" hangingPunct="1">
              <a:buFont typeface="+mj-lt"/>
              <a:buAutoNum type="arabicPeriod"/>
            </a:pPr>
            <a:r>
              <a:rPr lang="en-US" sz="2400" dirty="0">
                <a:solidFill>
                  <a:srgbClr val="FFC000"/>
                </a:solidFill>
                <a:latin typeface="Consolas" panose="020B0609020204030204" pitchFamily="49" charset="0"/>
                <a:cs typeface="Consolas" panose="020B0609020204030204" pitchFamily="49" charset="0"/>
              </a:rPr>
              <a:t>}</a:t>
            </a:r>
            <a:endParaRPr lang="ur-PK" sz="2400"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523194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894" y="94910"/>
            <a:ext cx="7407086" cy="991769"/>
          </a:xfrm>
        </p:spPr>
        <p:txBody>
          <a:bodyPr>
            <a:normAutofit fontScale="90000"/>
          </a:bodyPr>
          <a:lstStyle/>
          <a:p>
            <a:r>
              <a:rPr lang="en-GB" dirty="0" smtClean="0"/>
              <a:t>Usage of Finally</a:t>
            </a:r>
            <a:br>
              <a:rPr lang="en-GB" dirty="0" smtClean="0"/>
            </a:br>
            <a:r>
              <a:rPr lang="en-US" sz="2000" dirty="0"/>
              <a:t>Let's see the different cases where java finally block can be used</a:t>
            </a:r>
            <a:r>
              <a:rPr lang="en-US" sz="2000" dirty="0" smtClean="0"/>
              <a:t>.</a:t>
            </a:r>
            <a:endParaRPr lang="en-US" sz="2000" dirty="0"/>
          </a:p>
        </p:txBody>
      </p:sp>
      <p:sp>
        <p:nvSpPr>
          <p:cNvPr id="3" name="Content Placeholder 2"/>
          <p:cNvSpPr>
            <a:spLocks noGrp="1"/>
          </p:cNvSpPr>
          <p:nvPr>
            <p:ph idx="1"/>
          </p:nvPr>
        </p:nvSpPr>
        <p:spPr>
          <a:xfrm>
            <a:off x="806116" y="1179444"/>
            <a:ext cx="8337884" cy="5406886"/>
          </a:xfrm>
        </p:spPr>
        <p:txBody>
          <a:bodyPr>
            <a:normAutofit lnSpcReduction="10000"/>
          </a:bodyPr>
          <a:lstStyle/>
          <a:p>
            <a:r>
              <a:rPr lang="en-GB" sz="2400" b="1" u="sng" dirty="0" smtClean="0"/>
              <a:t>CASE -1</a:t>
            </a:r>
          </a:p>
          <a:p>
            <a:r>
              <a:rPr lang="en-US" sz="2400" dirty="0" smtClean="0"/>
              <a:t>Example where </a:t>
            </a:r>
            <a:r>
              <a:rPr lang="en-US" sz="2400" b="1" dirty="0"/>
              <a:t>exception doesn't occur</a:t>
            </a:r>
            <a:r>
              <a:rPr lang="en-US" sz="2400" dirty="0" smtClean="0"/>
              <a:t>.</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class </a:t>
            </a:r>
            <a:r>
              <a:rPr lang="en-US" sz="2000" b="1" dirty="0" err="1">
                <a:solidFill>
                  <a:srgbClr val="FF0000"/>
                </a:solidFill>
                <a:latin typeface="Consolas" panose="020B0609020204030204" pitchFamily="49" charset="0"/>
                <a:cs typeface="Consolas" panose="020B0609020204030204" pitchFamily="49" charset="0"/>
              </a:rPr>
              <a:t>TestFinallyBlock</a:t>
            </a:r>
            <a:r>
              <a:rPr lang="en-US" sz="2000" b="1" dirty="0">
                <a:solidFill>
                  <a:srgbClr val="FF0000"/>
                </a:solidFill>
                <a:latin typeface="Consolas" panose="020B0609020204030204" pitchFamily="49" charset="0"/>
                <a:cs typeface="Consolas" panose="020B0609020204030204" pitchFamily="49" charset="0"/>
              </a:rPr>
              <a:t>{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public static void main(String </a:t>
            </a:r>
            <a:r>
              <a:rPr lang="en-US" sz="2000" b="1" dirty="0" err="1">
                <a:solidFill>
                  <a:srgbClr val="FF0000"/>
                </a:solidFill>
                <a:latin typeface="Consolas" panose="020B0609020204030204" pitchFamily="49" charset="0"/>
                <a:cs typeface="Consolas" panose="020B0609020204030204" pitchFamily="49" charset="0"/>
              </a:rPr>
              <a:t>args</a:t>
            </a:r>
            <a:r>
              <a:rPr lang="en-US" sz="2000" b="1" dirty="0">
                <a:solidFill>
                  <a:srgbClr val="FF0000"/>
                </a:solidFill>
                <a:latin typeface="Consolas" panose="020B0609020204030204" pitchFamily="49" charset="0"/>
                <a:cs typeface="Consolas" panose="020B0609020204030204" pitchFamily="49" charset="0"/>
              </a:rPr>
              <a:t>[]){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try{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int</a:t>
            </a:r>
            <a:r>
              <a:rPr lang="en-US" sz="2000" b="1" dirty="0">
                <a:solidFill>
                  <a:srgbClr val="FF0000"/>
                </a:solidFill>
                <a:latin typeface="Consolas" panose="020B0609020204030204" pitchFamily="49" charset="0"/>
                <a:cs typeface="Consolas" panose="020B0609020204030204" pitchFamily="49" charset="0"/>
              </a:rPr>
              <a:t> data=25/5;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(data);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catch(</a:t>
            </a:r>
            <a:r>
              <a:rPr lang="en-US" sz="2000" b="1" dirty="0" err="1">
                <a:solidFill>
                  <a:srgbClr val="FF0000"/>
                </a:solidFill>
                <a:latin typeface="Consolas" panose="020B0609020204030204" pitchFamily="49" charset="0"/>
                <a:cs typeface="Consolas" panose="020B0609020204030204" pitchFamily="49" charset="0"/>
              </a:rPr>
              <a:t>NullPointerException</a:t>
            </a:r>
            <a:r>
              <a:rPr lang="en-US" sz="2000" b="1" dirty="0">
                <a:solidFill>
                  <a:srgbClr val="FF0000"/>
                </a:solidFill>
                <a:latin typeface="Consolas" panose="020B0609020204030204" pitchFamily="49" charset="0"/>
                <a:cs typeface="Consolas" panose="020B0609020204030204" pitchFamily="49" charset="0"/>
              </a:rPr>
              <a:t> e){</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(e);}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finally{</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("finally block is always executed");}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("rest of the code...");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a:solidFill>
                  <a:srgbClr val="FFC000"/>
                </a:solidFill>
                <a:latin typeface="Consolas" panose="020B0609020204030204" pitchFamily="49" charset="0"/>
                <a:cs typeface="Consolas" panose="020B0609020204030204" pitchFamily="49" charset="0"/>
              </a:rPr>
              <a:t> </a:t>
            </a:r>
          </a:p>
          <a:p>
            <a:pPr marL="457200" indent="-457200">
              <a:buFont typeface="+mj-lt"/>
              <a:buAutoNum type="arabicPeriod"/>
            </a:pPr>
            <a:endParaRPr lang="en-US" sz="2200" b="1" dirty="0">
              <a:solidFill>
                <a:srgbClr val="FFC000"/>
              </a:solidFill>
            </a:endParaRPr>
          </a:p>
        </p:txBody>
      </p:sp>
    </p:spTree>
    <p:extLst>
      <p:ext uri="{BB962C8B-B14F-4D97-AF65-F5344CB8AC3E}">
        <p14:creationId xmlns:p14="http://schemas.microsoft.com/office/powerpoint/2010/main" val="2997807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1"/>
            <a:ext cx="7053542" cy="726725"/>
          </a:xfrm>
        </p:spPr>
        <p:txBody>
          <a:bodyPr>
            <a:normAutofit fontScale="90000"/>
          </a:bodyPr>
          <a:lstStyle/>
          <a:p>
            <a:r>
              <a:rPr lang="en-GB" dirty="0"/>
              <a:t>Usage of Finally</a:t>
            </a:r>
            <a:endParaRPr lang="en-US" dirty="0"/>
          </a:p>
        </p:txBody>
      </p:sp>
      <p:sp>
        <p:nvSpPr>
          <p:cNvPr id="3" name="Content Placeholder 2"/>
          <p:cNvSpPr>
            <a:spLocks noGrp="1"/>
          </p:cNvSpPr>
          <p:nvPr>
            <p:ph idx="1"/>
          </p:nvPr>
        </p:nvSpPr>
        <p:spPr>
          <a:xfrm>
            <a:off x="868859" y="726726"/>
            <a:ext cx="7676179" cy="5780091"/>
          </a:xfrm>
        </p:spPr>
        <p:txBody>
          <a:bodyPr>
            <a:normAutofit/>
          </a:bodyPr>
          <a:lstStyle/>
          <a:p>
            <a:r>
              <a:rPr lang="en-GB" sz="2000" b="1" u="sng" dirty="0" smtClean="0"/>
              <a:t>CASE-2</a:t>
            </a:r>
          </a:p>
          <a:p>
            <a:r>
              <a:rPr lang="en-US" sz="2000" dirty="0" smtClean="0"/>
              <a:t>Example </a:t>
            </a:r>
            <a:r>
              <a:rPr lang="en-US" sz="2000" dirty="0"/>
              <a:t>where </a:t>
            </a:r>
            <a:r>
              <a:rPr lang="en-US" sz="2000" b="1" dirty="0"/>
              <a:t>exception occurs and not handled</a:t>
            </a:r>
            <a:r>
              <a:rPr lang="en-US" sz="2000" dirty="0" smtClean="0"/>
              <a:t>.</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class TestFinallyBlock1{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public static void main(String </a:t>
            </a:r>
            <a:r>
              <a:rPr lang="en-US" sz="2000" b="1" dirty="0" err="1">
                <a:solidFill>
                  <a:srgbClr val="FF0000"/>
                </a:solidFill>
                <a:latin typeface="Consolas" panose="020B0609020204030204" pitchFamily="49" charset="0"/>
                <a:cs typeface="Consolas" panose="020B0609020204030204" pitchFamily="49" charset="0"/>
              </a:rPr>
              <a:t>args</a:t>
            </a:r>
            <a:r>
              <a:rPr lang="en-US" sz="2000" b="1" dirty="0">
                <a:solidFill>
                  <a:srgbClr val="FF0000"/>
                </a:solidFill>
                <a:latin typeface="Consolas" panose="020B0609020204030204" pitchFamily="49" charset="0"/>
                <a:cs typeface="Consolas" panose="020B0609020204030204" pitchFamily="49" charset="0"/>
              </a:rPr>
              <a:t>[]){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try{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int</a:t>
            </a:r>
            <a:r>
              <a:rPr lang="en-US" sz="2000" b="1" dirty="0">
                <a:solidFill>
                  <a:srgbClr val="FF0000"/>
                </a:solidFill>
                <a:latin typeface="Consolas" panose="020B0609020204030204" pitchFamily="49" charset="0"/>
                <a:cs typeface="Consolas" panose="020B0609020204030204" pitchFamily="49" charset="0"/>
              </a:rPr>
              <a:t> data=25/0;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(data);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catch(</a:t>
            </a:r>
            <a:r>
              <a:rPr lang="en-US" sz="2000" b="1" dirty="0" err="1">
                <a:solidFill>
                  <a:srgbClr val="FF0000"/>
                </a:solidFill>
                <a:latin typeface="Consolas" panose="020B0609020204030204" pitchFamily="49" charset="0"/>
                <a:cs typeface="Consolas" panose="020B0609020204030204" pitchFamily="49" charset="0"/>
              </a:rPr>
              <a:t>NullPointerException</a:t>
            </a:r>
            <a:r>
              <a:rPr lang="en-US" sz="2000" b="1" dirty="0">
                <a:solidFill>
                  <a:srgbClr val="FF0000"/>
                </a:solidFill>
                <a:latin typeface="Consolas" panose="020B0609020204030204" pitchFamily="49" charset="0"/>
                <a:cs typeface="Consolas" panose="020B0609020204030204" pitchFamily="49" charset="0"/>
              </a:rPr>
              <a:t> e){</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(e);}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finally{</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("finally block is always executed");}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("rest of the code...");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a:t>
            </a:r>
            <a:r>
              <a:rPr lang="en-US" sz="2000" b="1" dirty="0">
                <a:solidFill>
                  <a:srgbClr val="FFC000"/>
                </a:solidFill>
                <a:latin typeface="Consolas" panose="020B0609020204030204" pitchFamily="49" charset="0"/>
                <a:cs typeface="Consolas" panose="020B0609020204030204" pitchFamily="49" charset="0"/>
              </a:rPr>
              <a:t>  </a:t>
            </a:r>
          </a:p>
          <a:p>
            <a:endParaRPr lang="en-US" sz="2000" b="1" u="sng" dirty="0"/>
          </a:p>
        </p:txBody>
      </p:sp>
      <p:sp>
        <p:nvSpPr>
          <p:cNvPr id="4" name="TextBox 3"/>
          <p:cNvSpPr txBox="1"/>
          <p:nvPr/>
        </p:nvSpPr>
        <p:spPr>
          <a:xfrm>
            <a:off x="1813631" y="6038807"/>
            <a:ext cx="7116418" cy="707886"/>
          </a:xfrm>
          <a:prstGeom prst="rect">
            <a:avLst/>
          </a:prstGeom>
          <a:noFill/>
          <a:ln w="28575">
            <a:solidFill>
              <a:schemeClr val="tx1"/>
            </a:solidFill>
          </a:ln>
        </p:spPr>
        <p:txBody>
          <a:bodyPr wrap="square" rtlCol="0">
            <a:spAutoFit/>
          </a:bodyPr>
          <a:lstStyle/>
          <a:p>
            <a:r>
              <a:rPr lang="en-US" sz="2000" b="1" dirty="0" smtClean="0"/>
              <a:t>finally </a:t>
            </a:r>
            <a:r>
              <a:rPr lang="en-US" sz="2000" b="1" dirty="0"/>
              <a:t>block is always </a:t>
            </a:r>
            <a:r>
              <a:rPr lang="en-US" sz="2000" b="1" dirty="0" smtClean="0"/>
              <a:t>executed</a:t>
            </a:r>
          </a:p>
          <a:p>
            <a:r>
              <a:rPr lang="en-US" sz="2000" b="1" dirty="0" smtClean="0"/>
              <a:t>Exception </a:t>
            </a:r>
            <a:r>
              <a:rPr lang="en-US" sz="2000" b="1" dirty="0"/>
              <a:t>in thread main </a:t>
            </a:r>
            <a:r>
              <a:rPr lang="en-US" sz="2000" b="1" dirty="0" err="1"/>
              <a:t>java.lang.ArithmeticException</a:t>
            </a:r>
            <a:r>
              <a:rPr lang="en-US" sz="2000" b="1" dirty="0"/>
              <a:t>:/ by zero </a:t>
            </a:r>
          </a:p>
        </p:txBody>
      </p:sp>
    </p:spTree>
    <p:extLst>
      <p:ext uri="{BB962C8B-B14F-4D97-AF65-F5344CB8AC3E}">
        <p14:creationId xmlns:p14="http://schemas.microsoft.com/office/powerpoint/2010/main" val="316621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161170"/>
            <a:ext cx="7053542" cy="753230"/>
          </a:xfrm>
        </p:spPr>
        <p:txBody>
          <a:bodyPr>
            <a:normAutofit fontScale="90000"/>
          </a:bodyPr>
          <a:lstStyle/>
          <a:p>
            <a:r>
              <a:rPr lang="en-GB" dirty="0"/>
              <a:t>Usage of Finally</a:t>
            </a:r>
            <a:endParaRPr lang="en-US" dirty="0"/>
          </a:p>
        </p:txBody>
      </p:sp>
      <p:sp>
        <p:nvSpPr>
          <p:cNvPr id="3" name="Content Placeholder 2"/>
          <p:cNvSpPr>
            <a:spLocks noGrp="1"/>
          </p:cNvSpPr>
          <p:nvPr>
            <p:ph idx="1"/>
          </p:nvPr>
        </p:nvSpPr>
        <p:spPr>
          <a:xfrm>
            <a:off x="770021" y="914401"/>
            <a:ext cx="8277726" cy="5711687"/>
          </a:xfrm>
        </p:spPr>
        <p:txBody>
          <a:bodyPr>
            <a:normAutofit/>
          </a:bodyPr>
          <a:lstStyle/>
          <a:p>
            <a:r>
              <a:rPr lang="en-GB" sz="2000" b="1" u="sng" dirty="0" smtClean="0"/>
              <a:t>CASE-3</a:t>
            </a:r>
          </a:p>
          <a:p>
            <a:r>
              <a:rPr lang="en-US" sz="2000" dirty="0" smtClean="0"/>
              <a:t>Example </a:t>
            </a:r>
            <a:r>
              <a:rPr lang="en-US" sz="2000" dirty="0"/>
              <a:t>where </a:t>
            </a:r>
            <a:r>
              <a:rPr lang="en-US" sz="2000" b="1" dirty="0"/>
              <a:t>exception occurs and handled</a:t>
            </a:r>
            <a:r>
              <a:rPr lang="en-US" sz="2000" dirty="0" smtClean="0"/>
              <a:t>.</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public class TestFinallyBlock2{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public static void main(String </a:t>
            </a:r>
            <a:r>
              <a:rPr lang="en-US" sz="2000" b="1" dirty="0" err="1">
                <a:solidFill>
                  <a:srgbClr val="FF0000"/>
                </a:solidFill>
                <a:latin typeface="Consolas" panose="020B0609020204030204" pitchFamily="49" charset="0"/>
                <a:cs typeface="Consolas" panose="020B0609020204030204" pitchFamily="49" charset="0"/>
              </a:rPr>
              <a:t>args</a:t>
            </a:r>
            <a:r>
              <a:rPr lang="en-US" sz="2000" b="1" dirty="0">
                <a:solidFill>
                  <a:srgbClr val="FF0000"/>
                </a:solidFill>
                <a:latin typeface="Consolas" panose="020B0609020204030204" pitchFamily="49" charset="0"/>
                <a:cs typeface="Consolas" panose="020B0609020204030204" pitchFamily="49" charset="0"/>
              </a:rPr>
              <a:t>[]){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try{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int</a:t>
            </a:r>
            <a:r>
              <a:rPr lang="en-US" sz="2000" b="1" dirty="0">
                <a:solidFill>
                  <a:srgbClr val="FF0000"/>
                </a:solidFill>
                <a:latin typeface="Consolas" panose="020B0609020204030204" pitchFamily="49" charset="0"/>
                <a:cs typeface="Consolas" panose="020B0609020204030204" pitchFamily="49" charset="0"/>
              </a:rPr>
              <a:t> data=25/0;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(data);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catch(</a:t>
            </a:r>
            <a:r>
              <a:rPr lang="en-US" sz="2000" b="1" dirty="0" err="1">
                <a:solidFill>
                  <a:srgbClr val="FF0000"/>
                </a:solidFill>
                <a:latin typeface="Consolas" panose="020B0609020204030204" pitchFamily="49" charset="0"/>
                <a:cs typeface="Consolas" panose="020B0609020204030204" pitchFamily="49" charset="0"/>
              </a:rPr>
              <a:t>ArithmeticException</a:t>
            </a:r>
            <a:r>
              <a:rPr lang="en-US" sz="2000" b="1" dirty="0">
                <a:solidFill>
                  <a:srgbClr val="FF0000"/>
                </a:solidFill>
                <a:latin typeface="Consolas" panose="020B0609020204030204" pitchFamily="49" charset="0"/>
                <a:cs typeface="Consolas" panose="020B0609020204030204" pitchFamily="49" charset="0"/>
              </a:rPr>
              <a:t> e){</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(e);}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finally{</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("finally block is always executed");}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System.out.println</a:t>
            </a:r>
            <a:r>
              <a:rPr lang="en-US" sz="2000" b="1" dirty="0">
                <a:solidFill>
                  <a:srgbClr val="FF0000"/>
                </a:solidFill>
                <a:latin typeface="Consolas" panose="020B0609020204030204" pitchFamily="49" charset="0"/>
                <a:cs typeface="Consolas" panose="020B0609020204030204" pitchFamily="49" charset="0"/>
              </a:rPr>
              <a:t>("rest of the code...");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  </a:t>
            </a:r>
          </a:p>
          <a:p>
            <a:pPr marL="457200" indent="-457200">
              <a:buFont typeface="+mj-lt"/>
              <a:buAutoNum type="arabicPeriod"/>
            </a:pPr>
            <a:r>
              <a:rPr lang="en-US" sz="2000" b="1" dirty="0">
                <a:solidFill>
                  <a:srgbClr val="FF0000"/>
                </a:solidFill>
                <a:latin typeface="Consolas" panose="020B0609020204030204" pitchFamily="49" charset="0"/>
                <a:cs typeface="Consolas" panose="020B0609020204030204" pitchFamily="49" charset="0"/>
              </a:rPr>
              <a:t>}  </a:t>
            </a:r>
          </a:p>
          <a:p>
            <a:endParaRPr lang="en-US" sz="2000" b="1" dirty="0"/>
          </a:p>
        </p:txBody>
      </p:sp>
      <p:sp>
        <p:nvSpPr>
          <p:cNvPr id="5" name="TextBox 4"/>
          <p:cNvSpPr txBox="1"/>
          <p:nvPr/>
        </p:nvSpPr>
        <p:spPr>
          <a:xfrm>
            <a:off x="1648327" y="5726821"/>
            <a:ext cx="7110662" cy="1015663"/>
          </a:xfrm>
          <a:prstGeom prst="rect">
            <a:avLst/>
          </a:prstGeom>
          <a:noFill/>
          <a:ln w="38100">
            <a:solidFill>
              <a:schemeClr val="tx1"/>
            </a:solidFill>
          </a:ln>
        </p:spPr>
        <p:txBody>
          <a:bodyPr wrap="square" rtlCol="0">
            <a:spAutoFit/>
          </a:bodyPr>
          <a:lstStyle/>
          <a:p>
            <a:r>
              <a:rPr lang="en-US" sz="2000" b="1" dirty="0" smtClean="0"/>
              <a:t>Exception </a:t>
            </a:r>
            <a:r>
              <a:rPr lang="en-US" sz="2000" b="1" dirty="0"/>
              <a:t>in thread main </a:t>
            </a:r>
            <a:r>
              <a:rPr lang="en-US" sz="2000" b="1" dirty="0" err="1"/>
              <a:t>java.lang.ArithmeticException</a:t>
            </a:r>
            <a:r>
              <a:rPr lang="en-US" sz="2000" b="1" dirty="0"/>
              <a:t>:/ by zero </a:t>
            </a:r>
            <a:endParaRPr lang="en-US" sz="2000" b="1" dirty="0" smtClean="0"/>
          </a:p>
          <a:p>
            <a:r>
              <a:rPr lang="en-US" sz="2000" b="1" dirty="0" smtClean="0"/>
              <a:t>finally </a:t>
            </a:r>
            <a:r>
              <a:rPr lang="en-US" sz="2000" b="1" dirty="0"/>
              <a:t>block is always executed </a:t>
            </a:r>
            <a:endParaRPr lang="en-US" sz="2000" b="1" dirty="0" smtClean="0"/>
          </a:p>
          <a:p>
            <a:r>
              <a:rPr lang="en-US" sz="2000" b="1" dirty="0" smtClean="0"/>
              <a:t>rest </a:t>
            </a:r>
            <a:r>
              <a:rPr lang="en-US" sz="2000" b="1" dirty="0"/>
              <a:t>of the code...</a:t>
            </a:r>
          </a:p>
        </p:txBody>
      </p:sp>
    </p:spTree>
    <p:extLst>
      <p:ext uri="{BB962C8B-B14F-4D97-AF65-F5344CB8AC3E}">
        <p14:creationId xmlns:p14="http://schemas.microsoft.com/office/powerpoint/2010/main" val="387313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Throw Keyword</a:t>
            </a:r>
            <a:endParaRPr lang="en-US" dirty="0"/>
          </a:p>
        </p:txBody>
      </p:sp>
      <p:sp>
        <p:nvSpPr>
          <p:cNvPr id="3" name="Content Placeholder 2"/>
          <p:cNvSpPr>
            <a:spLocks noGrp="1"/>
          </p:cNvSpPr>
          <p:nvPr>
            <p:ph idx="1"/>
          </p:nvPr>
        </p:nvSpPr>
        <p:spPr>
          <a:xfrm>
            <a:off x="948409" y="1156603"/>
            <a:ext cx="8043191" cy="4976190"/>
          </a:xfrm>
        </p:spPr>
        <p:txBody>
          <a:bodyPr>
            <a:normAutofit/>
          </a:bodyPr>
          <a:lstStyle/>
          <a:p>
            <a:r>
              <a:rPr lang="en-US" sz="2400" dirty="0"/>
              <a:t>The Java throw keyword is used to explicitly throw an exception.</a:t>
            </a:r>
          </a:p>
          <a:p>
            <a:r>
              <a:rPr lang="en-US" sz="2400" dirty="0"/>
              <a:t>We can throw either checked or </a:t>
            </a:r>
            <a:r>
              <a:rPr lang="en-US" sz="2400" dirty="0" smtClean="0"/>
              <a:t>unchecked </a:t>
            </a:r>
            <a:r>
              <a:rPr lang="en-US" sz="2400" dirty="0"/>
              <a:t>exception in java by throw keyword. The throw keyword is mainly used to throw custom exception. We will see custom exceptions later.</a:t>
            </a:r>
          </a:p>
          <a:p>
            <a:r>
              <a:rPr lang="en-US" sz="2400" dirty="0"/>
              <a:t>The syntax of java throw keyword is given below.</a:t>
            </a:r>
          </a:p>
          <a:p>
            <a:pPr marL="457200" indent="-457200">
              <a:buFont typeface="+mj-lt"/>
              <a:buAutoNum type="arabicPeriod"/>
            </a:pPr>
            <a:r>
              <a:rPr lang="en-US" sz="2400" dirty="0" smtClean="0">
                <a:solidFill>
                  <a:srgbClr val="FF0000"/>
                </a:solidFill>
                <a:latin typeface="Consolas" panose="020B0609020204030204" pitchFamily="49" charset="0"/>
                <a:cs typeface="Consolas" panose="020B0609020204030204" pitchFamily="49" charset="0"/>
              </a:rPr>
              <a:t>throw</a:t>
            </a:r>
            <a:r>
              <a:rPr lang="en-US" sz="2400" dirty="0">
                <a:solidFill>
                  <a:srgbClr val="FF0000"/>
                </a:solidFill>
                <a:latin typeface="Consolas" panose="020B0609020204030204" pitchFamily="49" charset="0"/>
                <a:cs typeface="Consolas" panose="020B0609020204030204" pitchFamily="49" charset="0"/>
              </a:rPr>
              <a:t> exception; </a:t>
            </a:r>
            <a:r>
              <a:rPr lang="en-US" sz="2400" dirty="0">
                <a:latin typeface="Consolas" panose="020B0609020204030204" pitchFamily="49" charset="0"/>
                <a:cs typeface="Consolas" panose="020B0609020204030204" pitchFamily="49" charset="0"/>
              </a:rPr>
              <a:t> </a:t>
            </a:r>
          </a:p>
          <a:p>
            <a:r>
              <a:rPr lang="en-US" sz="2400" dirty="0"/>
              <a:t>Let's see the example of throw </a:t>
            </a:r>
            <a:r>
              <a:rPr lang="en-US" sz="2400" dirty="0" err="1"/>
              <a:t>IOException</a:t>
            </a:r>
            <a:r>
              <a:rPr lang="en-US" sz="2400" dirty="0"/>
              <a:t>.</a:t>
            </a:r>
          </a:p>
          <a:p>
            <a:pPr marL="457200" indent="-457200">
              <a:buFont typeface="+mj-lt"/>
              <a:buAutoNum type="arabicPeriod"/>
            </a:pPr>
            <a:r>
              <a:rPr lang="en-US" sz="2400" dirty="0" smtClean="0">
                <a:solidFill>
                  <a:srgbClr val="FF0000"/>
                </a:solidFill>
                <a:latin typeface="Consolas" panose="020B0609020204030204" pitchFamily="49" charset="0"/>
                <a:cs typeface="Consolas" panose="020B0609020204030204" pitchFamily="49" charset="0"/>
              </a:rPr>
              <a:t>throw</a:t>
            </a:r>
            <a:r>
              <a:rPr lang="en-US" sz="2400" dirty="0">
                <a:solidFill>
                  <a:srgbClr val="FF0000"/>
                </a:solidFill>
                <a:latin typeface="Consolas" panose="020B0609020204030204" pitchFamily="49" charset="0"/>
                <a:cs typeface="Consolas" panose="020B0609020204030204" pitchFamily="49" charset="0"/>
              </a:rPr>
              <a:t> new </a:t>
            </a:r>
            <a:r>
              <a:rPr lang="en-US" sz="2400" dirty="0" err="1">
                <a:solidFill>
                  <a:srgbClr val="FF0000"/>
                </a:solidFill>
                <a:latin typeface="Consolas" panose="020B0609020204030204" pitchFamily="49" charset="0"/>
                <a:cs typeface="Consolas" panose="020B0609020204030204" pitchFamily="49" charset="0"/>
              </a:rPr>
              <a:t>IOException</a:t>
            </a:r>
            <a:r>
              <a:rPr lang="en-US" sz="2400" dirty="0">
                <a:solidFill>
                  <a:srgbClr val="FF0000"/>
                </a:solidFill>
                <a:latin typeface="Consolas" panose="020B0609020204030204" pitchFamily="49" charset="0"/>
                <a:cs typeface="Consolas" panose="020B0609020204030204" pitchFamily="49" charset="0"/>
              </a:rPr>
              <a:t>("sorry device error);</a:t>
            </a:r>
            <a:r>
              <a:rPr lang="en-US" sz="2400" dirty="0">
                <a:solidFill>
                  <a:srgbClr val="FFC000"/>
                </a:solidFill>
                <a:latin typeface="Consolas" panose="020B0609020204030204" pitchFamily="49" charset="0"/>
                <a:cs typeface="Consolas" panose="020B0609020204030204" pitchFamily="49" charset="0"/>
              </a:rPr>
              <a:t> </a:t>
            </a:r>
            <a:r>
              <a:rPr lang="en-US" sz="2400" dirty="0"/>
              <a:t> </a:t>
            </a:r>
          </a:p>
          <a:p>
            <a:endParaRPr lang="en-US" sz="2400" dirty="0"/>
          </a:p>
        </p:txBody>
      </p:sp>
    </p:spTree>
    <p:extLst>
      <p:ext uri="{BB962C8B-B14F-4D97-AF65-F5344CB8AC3E}">
        <p14:creationId xmlns:p14="http://schemas.microsoft.com/office/powerpoint/2010/main" val="1463422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1026" y="59385"/>
            <a:ext cx="8070574" cy="6692066"/>
          </a:xfrm>
          <a:prstGeom prst="rect">
            <a:avLst/>
          </a:prstGeom>
        </p:spPr>
      </p:pic>
    </p:spTree>
    <p:extLst>
      <p:ext uri="{BB962C8B-B14F-4D97-AF65-F5344CB8AC3E}">
        <p14:creationId xmlns:p14="http://schemas.microsoft.com/office/powerpoint/2010/main" val="169162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1996" y="99753"/>
            <a:ext cx="8229603" cy="6666812"/>
          </a:xfrm>
          <a:prstGeom prst="rect">
            <a:avLst/>
          </a:prstGeom>
        </p:spPr>
      </p:pic>
    </p:spTree>
    <p:extLst>
      <p:ext uri="{BB962C8B-B14F-4D97-AF65-F5344CB8AC3E}">
        <p14:creationId xmlns:p14="http://schemas.microsoft.com/office/powerpoint/2010/main" val="4187620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203" y="452719"/>
            <a:ext cx="7053542" cy="726725"/>
          </a:xfrm>
        </p:spPr>
        <p:txBody>
          <a:bodyPr>
            <a:normAutofit fontScale="90000"/>
          </a:bodyPr>
          <a:lstStyle/>
          <a:p>
            <a:r>
              <a:rPr lang="en-GB" dirty="0" smtClean="0"/>
              <a:t>Java Exception Propagation</a:t>
            </a:r>
            <a:endParaRPr lang="en-US" dirty="0"/>
          </a:p>
        </p:txBody>
      </p:sp>
      <p:sp>
        <p:nvSpPr>
          <p:cNvPr id="3" name="Content Placeholder 2"/>
          <p:cNvSpPr>
            <a:spLocks noGrp="1"/>
          </p:cNvSpPr>
          <p:nvPr>
            <p:ph idx="1"/>
          </p:nvPr>
        </p:nvSpPr>
        <p:spPr>
          <a:xfrm>
            <a:off x="484584" y="1577010"/>
            <a:ext cx="8013374" cy="4671390"/>
          </a:xfrm>
        </p:spPr>
        <p:txBody>
          <a:bodyPr>
            <a:normAutofit/>
          </a:bodyPr>
          <a:lstStyle/>
          <a:p>
            <a:r>
              <a:rPr lang="en-US" sz="2400" dirty="0"/>
              <a:t>An exception is first thrown from the top of the stack and if it is not caught, it drops down the call stack to the previous method</a:t>
            </a:r>
            <a:r>
              <a:rPr lang="en-US" sz="2400" dirty="0" smtClean="0"/>
              <a:t>, If </a:t>
            </a:r>
            <a:r>
              <a:rPr lang="en-US" sz="2400" dirty="0"/>
              <a:t>not caught there, the exception again drops down to the previous method, and so on until they are caught or until they reach the very bottom of the call stack</a:t>
            </a:r>
            <a:r>
              <a:rPr lang="en-US" sz="2400" dirty="0" smtClean="0"/>
              <a:t>. This </a:t>
            </a:r>
            <a:r>
              <a:rPr lang="en-US" sz="2400" dirty="0"/>
              <a:t>is called exception propagation. </a:t>
            </a:r>
            <a:endParaRPr lang="en-US" sz="2400" dirty="0" smtClean="0"/>
          </a:p>
          <a:p>
            <a:endParaRPr lang="en-US" sz="2400" b="1" dirty="0" smtClean="0"/>
          </a:p>
          <a:p>
            <a:r>
              <a:rPr lang="en-US" sz="2400" b="1" dirty="0" smtClean="0"/>
              <a:t>Rule</a:t>
            </a:r>
            <a:r>
              <a:rPr lang="en-US" sz="2400" b="1" dirty="0"/>
              <a:t>: By default Unchecked Exceptions are forwarded in calling chain (propagated).</a:t>
            </a:r>
            <a:endParaRPr lang="en-US" sz="2400" dirty="0"/>
          </a:p>
        </p:txBody>
      </p:sp>
    </p:spTree>
    <p:extLst>
      <p:ext uri="{BB962C8B-B14F-4D97-AF65-F5344CB8AC3E}">
        <p14:creationId xmlns:p14="http://schemas.microsoft.com/office/powerpoint/2010/main" val="2228648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404" y="1"/>
            <a:ext cx="7897090" cy="806239"/>
          </a:xfrm>
        </p:spPr>
        <p:txBody>
          <a:bodyPr>
            <a:normAutofit fontScale="90000"/>
          </a:bodyPr>
          <a:lstStyle/>
          <a:p>
            <a:r>
              <a:rPr lang="en-US" sz="4000" dirty="0"/>
              <a:t>Program of Exception Propagation </a:t>
            </a:r>
          </a:p>
        </p:txBody>
      </p:sp>
      <p:sp>
        <p:nvSpPr>
          <p:cNvPr id="3" name="Content Placeholder 2"/>
          <p:cNvSpPr>
            <a:spLocks noGrp="1"/>
          </p:cNvSpPr>
          <p:nvPr>
            <p:ph idx="1"/>
          </p:nvPr>
        </p:nvSpPr>
        <p:spPr>
          <a:xfrm>
            <a:off x="800226" y="871057"/>
            <a:ext cx="8003708" cy="6042992"/>
          </a:xfrm>
        </p:spPr>
        <p:txBody>
          <a:bodyPr>
            <a:noAutofit/>
          </a:bodyPr>
          <a:lstStyle/>
          <a:p>
            <a:pPr marL="457200" indent="-457200">
              <a:buFont typeface="+mj-lt"/>
              <a:buAutoNum type="arabicPeriod"/>
            </a:pPr>
            <a:r>
              <a:rPr lang="en-US" sz="1600" b="1" dirty="0">
                <a:latin typeface="Consolas" panose="020B0609020204030204" pitchFamily="49" charset="0"/>
                <a:cs typeface="Consolas" panose="020B0609020204030204" pitchFamily="49" charset="0"/>
              </a:rPr>
              <a:t>class TestExceptionPropagation1{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void m</a:t>
            </a:r>
            <a:r>
              <a:rPr lang="en-US" sz="1600" b="1" dirty="0" smtClean="0">
                <a:solidFill>
                  <a:srgbClr val="FF0000"/>
                </a:solidFill>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int</a:t>
            </a:r>
            <a:r>
              <a:rPr lang="en-US" sz="1600" b="1" dirty="0">
                <a:latin typeface="Consolas" panose="020B0609020204030204" pitchFamily="49" charset="0"/>
                <a:cs typeface="Consolas" panose="020B0609020204030204" pitchFamily="49" charset="0"/>
              </a:rPr>
              <a:t> data=50/0;    }  </a:t>
            </a:r>
          </a:p>
          <a:p>
            <a:pPr marL="457200" indent="-457200">
              <a:buFont typeface="+mj-lt"/>
              <a:buAutoNum type="arabicPeriod"/>
            </a:pPr>
            <a:endParaRPr lang="en-US" sz="1600" b="1"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void n</a:t>
            </a:r>
            <a:r>
              <a:rPr lang="en-US" sz="1600" b="1" dirty="0">
                <a:solidFill>
                  <a:srgbClr val="FF0000"/>
                </a:solidFill>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m</a:t>
            </a:r>
            <a:r>
              <a:rPr lang="en-US" sz="1600" b="1" dirty="0" smtClean="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  </a:t>
            </a:r>
            <a:endParaRPr lang="en-US" sz="1600" b="1" dirty="0" smtClean="0">
              <a:latin typeface="Consolas" panose="020B0609020204030204" pitchFamily="49" charset="0"/>
              <a:cs typeface="Consolas" panose="020B0609020204030204" pitchFamily="49" charset="0"/>
            </a:endParaRPr>
          </a:p>
          <a:p>
            <a:pPr marL="457200" indent="-457200">
              <a:buFont typeface="+mj-lt"/>
              <a:buAutoNum type="arabicPeriod"/>
            </a:pPr>
            <a:endParaRPr lang="en-US" sz="1600" b="1" dirty="0">
              <a:latin typeface="Consolas" panose="020B0609020204030204" pitchFamily="49" charset="0"/>
              <a:cs typeface="Consolas" panose="020B0609020204030204" pitchFamily="49" charset="0"/>
            </a:endParaRPr>
          </a:p>
          <a:p>
            <a:pPr marL="457200" indent="-457200">
              <a:buFont typeface="+mj-lt"/>
              <a:buAutoNum type="arabicPeriod"/>
            </a:pPr>
            <a:r>
              <a:rPr lang="en-US" sz="1600" b="1" dirty="0" smtClean="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void</a:t>
            </a:r>
            <a:r>
              <a:rPr lang="en-US" sz="1600" b="1" dirty="0">
                <a:solidFill>
                  <a:srgbClr val="FF0000"/>
                </a:solidFill>
                <a:latin typeface="Consolas" panose="020B0609020204030204" pitchFamily="49" charset="0"/>
                <a:cs typeface="Consolas" panose="020B0609020204030204" pitchFamily="49" charset="0"/>
              </a:rPr>
              <a:t> p</a:t>
            </a:r>
            <a:r>
              <a:rPr lang="en-US" sz="1600" b="1" dirty="0">
                <a:solidFill>
                  <a:srgbClr val="FF0000"/>
                </a:solidFill>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try{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n();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}catch(Exception e</a:t>
            </a:r>
            <a:r>
              <a:rPr lang="en-US" sz="1600" b="1" dirty="0" smtClean="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err="1" smtClean="0">
                <a:latin typeface="Consolas" panose="020B0609020204030204" pitchFamily="49" charset="0"/>
                <a:cs typeface="Consolas" panose="020B0609020204030204" pitchFamily="49" charset="0"/>
              </a:rPr>
              <a:t>System.out.println</a:t>
            </a:r>
            <a:r>
              <a:rPr lang="en-US" sz="1600" b="1" dirty="0">
                <a:latin typeface="Consolas" panose="020B0609020204030204" pitchFamily="49" charset="0"/>
                <a:cs typeface="Consolas" panose="020B0609020204030204" pitchFamily="49" charset="0"/>
              </a:rPr>
              <a:t>("exception handled");}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endParaRPr lang="en-US" sz="1600" b="1"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1600" b="1" dirty="0">
                <a:solidFill>
                  <a:srgbClr val="FF0000"/>
                </a:solidFill>
                <a:latin typeface="Consolas" panose="020B0609020204030204" pitchFamily="49" charset="0"/>
                <a:cs typeface="Consolas" panose="020B0609020204030204" pitchFamily="49" charset="0"/>
              </a:rPr>
              <a:t>public</a:t>
            </a:r>
            <a:r>
              <a:rPr lang="en-US" sz="1600" b="1" dirty="0">
                <a:solidFill>
                  <a:srgbClr val="FF0000"/>
                </a:solidFill>
                <a:latin typeface="Consolas" panose="020B0609020204030204" pitchFamily="49" charset="0"/>
                <a:cs typeface="Consolas" panose="020B0609020204030204" pitchFamily="49" charset="0"/>
              </a:rPr>
              <a:t> static void main(String </a:t>
            </a:r>
            <a:r>
              <a:rPr lang="en-US" sz="1600" b="1" dirty="0" err="1">
                <a:solidFill>
                  <a:srgbClr val="FF0000"/>
                </a:solidFill>
                <a:latin typeface="Consolas" panose="020B0609020204030204" pitchFamily="49" charset="0"/>
                <a:cs typeface="Consolas" panose="020B0609020204030204" pitchFamily="49" charset="0"/>
              </a:rPr>
              <a:t>args</a:t>
            </a:r>
            <a:r>
              <a:rPr lang="en-US" sz="1600" b="1" dirty="0">
                <a:solidFill>
                  <a:srgbClr val="FF0000"/>
                </a:solidFill>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TestExceptionPropagation1 </a:t>
            </a:r>
            <a:r>
              <a:rPr lang="en-US" sz="1600" b="1" dirty="0" err="1">
                <a:latin typeface="Consolas" panose="020B0609020204030204" pitchFamily="49" charset="0"/>
                <a:cs typeface="Consolas" panose="020B0609020204030204" pitchFamily="49" charset="0"/>
              </a:rPr>
              <a:t>obj</a:t>
            </a:r>
            <a:r>
              <a:rPr lang="en-US" sz="1600" b="1" dirty="0">
                <a:latin typeface="Consolas" panose="020B0609020204030204" pitchFamily="49" charset="0"/>
                <a:cs typeface="Consolas" panose="020B0609020204030204" pitchFamily="49" charset="0"/>
              </a:rPr>
              <a:t>=new TestExceptionPropagation1();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obj.p</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System.out.println</a:t>
            </a:r>
            <a:r>
              <a:rPr lang="en-US" sz="1600" b="1" dirty="0">
                <a:latin typeface="Consolas" panose="020B0609020204030204" pitchFamily="49" charset="0"/>
                <a:cs typeface="Consolas" panose="020B0609020204030204" pitchFamily="49" charset="0"/>
              </a:rPr>
              <a:t>("normal flow...");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p>
        </p:txBody>
      </p:sp>
      <p:sp>
        <p:nvSpPr>
          <p:cNvPr id="4" name="TextBox 3"/>
          <p:cNvSpPr txBox="1"/>
          <p:nvPr/>
        </p:nvSpPr>
        <p:spPr>
          <a:xfrm>
            <a:off x="4405744" y="1889121"/>
            <a:ext cx="4538749" cy="1477328"/>
          </a:xfrm>
          <a:prstGeom prst="rect">
            <a:avLst/>
          </a:prstGeom>
          <a:noFill/>
          <a:ln w="38100">
            <a:solidFill>
              <a:srgbClr val="FFC000"/>
            </a:solidFill>
          </a:ln>
        </p:spPr>
        <p:txBody>
          <a:bodyPr wrap="square" rtlCol="0">
            <a:spAutoFit/>
          </a:bodyPr>
          <a:lstStyle/>
          <a:p>
            <a:r>
              <a:rPr lang="en-US" b="1" dirty="0"/>
              <a:t>In </a:t>
            </a:r>
            <a:r>
              <a:rPr lang="en-US" b="1" dirty="0" smtClean="0"/>
              <a:t>this example </a:t>
            </a:r>
            <a:r>
              <a:rPr lang="en-US" b="1" dirty="0"/>
              <a:t>exception occurs in m() method where it is not handled</a:t>
            </a:r>
            <a:r>
              <a:rPr lang="en-US" b="1" dirty="0" smtClean="0"/>
              <a:t>, so </a:t>
            </a:r>
            <a:r>
              <a:rPr lang="en-US" b="1" dirty="0"/>
              <a:t>it is propagated to previous n</a:t>
            </a:r>
            <a:r>
              <a:rPr lang="en-US" b="1" dirty="0" smtClean="0"/>
              <a:t>( ) </a:t>
            </a:r>
            <a:r>
              <a:rPr lang="en-US" b="1" dirty="0"/>
              <a:t>method where it is not handled, again it is propagated to p</a:t>
            </a:r>
            <a:r>
              <a:rPr lang="en-US" b="1" dirty="0" smtClean="0"/>
              <a:t>( ) </a:t>
            </a:r>
            <a:r>
              <a:rPr lang="en-US" b="1" dirty="0"/>
              <a:t>method where exception is handled. </a:t>
            </a:r>
            <a:endParaRPr lang="en-US" b="1" dirty="0" smtClean="0"/>
          </a:p>
        </p:txBody>
      </p:sp>
      <p:sp>
        <p:nvSpPr>
          <p:cNvPr id="5" name="TextBox 4"/>
          <p:cNvSpPr txBox="1"/>
          <p:nvPr/>
        </p:nvSpPr>
        <p:spPr>
          <a:xfrm>
            <a:off x="4405745" y="5682495"/>
            <a:ext cx="4538749" cy="923330"/>
          </a:xfrm>
          <a:prstGeom prst="rect">
            <a:avLst/>
          </a:prstGeom>
          <a:noFill/>
          <a:ln w="38100">
            <a:solidFill>
              <a:srgbClr val="FFC000"/>
            </a:solidFill>
          </a:ln>
        </p:spPr>
        <p:txBody>
          <a:bodyPr wrap="square" rtlCol="0">
            <a:spAutoFit/>
          </a:bodyPr>
          <a:lstStyle/>
          <a:p>
            <a:r>
              <a:rPr lang="en-US" b="1" dirty="0" smtClean="0"/>
              <a:t>Exception </a:t>
            </a:r>
            <a:r>
              <a:rPr lang="en-US" b="1" dirty="0"/>
              <a:t>can be handled in any method in call stack either in main() </a:t>
            </a:r>
            <a:r>
              <a:rPr lang="en-US" b="1" dirty="0" err="1"/>
              <a:t>method,p</a:t>
            </a:r>
            <a:r>
              <a:rPr lang="en-US" b="1" dirty="0"/>
              <a:t>() </a:t>
            </a:r>
            <a:r>
              <a:rPr lang="en-US" b="1" dirty="0" err="1"/>
              <a:t>method,n</a:t>
            </a:r>
            <a:r>
              <a:rPr lang="en-US" b="1" dirty="0"/>
              <a:t>() method or m() method.</a:t>
            </a:r>
            <a:endParaRPr lang="en-US" b="1" dirty="0">
              <a:effectLst/>
            </a:endParaRPr>
          </a:p>
        </p:txBody>
      </p:sp>
    </p:spTree>
    <p:extLst>
      <p:ext uri="{BB962C8B-B14F-4D97-AF65-F5344CB8AC3E}">
        <p14:creationId xmlns:p14="http://schemas.microsoft.com/office/powerpoint/2010/main" val="21477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087" y="92766"/>
            <a:ext cx="8088284" cy="927652"/>
          </a:xfrm>
        </p:spPr>
        <p:txBody>
          <a:bodyPr>
            <a:normAutofit fontScale="90000"/>
          </a:bodyPr>
          <a:lstStyle/>
          <a:p>
            <a:pPr algn="ctr"/>
            <a:r>
              <a:rPr lang="en-US" sz="2800" b="1" dirty="0"/>
              <a:t>Program which describes that checked exceptions are not propagated</a:t>
            </a:r>
            <a:r>
              <a:rPr lang="en-US" sz="2800" dirty="0"/>
              <a:t> </a:t>
            </a:r>
          </a:p>
        </p:txBody>
      </p:sp>
      <p:sp>
        <p:nvSpPr>
          <p:cNvPr id="3" name="Content Placeholder 2"/>
          <p:cNvSpPr>
            <a:spLocks noGrp="1"/>
          </p:cNvSpPr>
          <p:nvPr>
            <p:ph idx="1"/>
          </p:nvPr>
        </p:nvSpPr>
        <p:spPr>
          <a:xfrm>
            <a:off x="308113" y="1020419"/>
            <a:ext cx="8686258" cy="5592417"/>
          </a:xfrm>
        </p:spPr>
        <p:txBody>
          <a:bodyPr>
            <a:normAutofit/>
          </a:bodyPr>
          <a:lstStyle/>
          <a:p>
            <a:pPr marL="457200" indent="-457200">
              <a:buFont typeface="+mj-lt"/>
              <a:buAutoNum type="arabicPeriod"/>
            </a:pPr>
            <a:r>
              <a:rPr lang="en-US" sz="1800" b="1" dirty="0">
                <a:latin typeface="Consolas" panose="020B0609020204030204" pitchFamily="49" charset="0"/>
                <a:cs typeface="Consolas" panose="020B0609020204030204" pitchFamily="49" charset="0"/>
              </a:rPr>
              <a:t>class TestExceptionPropagation2{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void m(){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throw new </a:t>
            </a:r>
            <a:r>
              <a:rPr lang="en-US" sz="1800" b="1" dirty="0" err="1">
                <a:latin typeface="Consolas" panose="020B0609020204030204" pitchFamily="49" charset="0"/>
                <a:cs typeface="Consolas" panose="020B0609020204030204" pitchFamily="49" charset="0"/>
              </a:rPr>
              <a:t>java.io.IOException</a:t>
            </a:r>
            <a:r>
              <a:rPr lang="en-US" sz="1800" b="1" dirty="0">
                <a:latin typeface="Consolas" panose="020B0609020204030204" pitchFamily="49" charset="0"/>
                <a:cs typeface="Consolas" panose="020B0609020204030204" pitchFamily="49" charset="0"/>
              </a:rPr>
              <a:t>("device error</a:t>
            </a:r>
            <a:r>
              <a:rPr lang="en-US" sz="1800" b="1" dirty="0" smtClean="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void n(){ </a:t>
            </a:r>
            <a:r>
              <a:rPr lang="en-US" sz="1800" b="1" dirty="0">
                <a:solidFill>
                  <a:srgbClr val="FFC000"/>
                </a:solidFill>
                <a:latin typeface="Consolas" panose="020B0609020204030204" pitchFamily="49" charset="0"/>
                <a:cs typeface="Consolas" panose="020B0609020204030204" pitchFamily="49" charset="0"/>
              </a:rPr>
              <a:t>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m();    }  </a:t>
            </a:r>
          </a:p>
          <a:p>
            <a:pPr marL="457200" indent="-457200">
              <a:buFont typeface="+mj-lt"/>
              <a:buAutoNum type="arabicPeriod"/>
            </a:pPr>
            <a:r>
              <a:rPr lang="en-US" sz="1800" b="1" dirty="0">
                <a:solidFill>
                  <a:srgbClr val="FF0000"/>
                </a:solidFill>
                <a:latin typeface="Consolas" panose="020B0609020204030204" pitchFamily="49" charset="0"/>
                <a:cs typeface="Consolas" panose="020B0609020204030204" pitchFamily="49" charset="0"/>
              </a:rPr>
              <a:t>  void p(){</a:t>
            </a:r>
            <a:r>
              <a:rPr lang="en-US" sz="1800" b="1" dirty="0">
                <a:solidFill>
                  <a:srgbClr val="FFC000"/>
                </a:solidFill>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try{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n();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}catch(Exception e){</a:t>
            </a:r>
            <a:r>
              <a:rPr lang="en-US" sz="1800" b="1" dirty="0" err="1">
                <a:latin typeface="Consolas" panose="020B0609020204030204" pitchFamily="49" charset="0"/>
                <a:cs typeface="Consolas" panose="020B0609020204030204" pitchFamily="49" charset="0"/>
              </a:rPr>
              <a:t>System.out.println</a:t>
            </a:r>
            <a:r>
              <a:rPr lang="en-US" sz="1800" b="1" dirty="0">
                <a:latin typeface="Consolas" panose="020B0609020204030204" pitchFamily="49" charset="0"/>
                <a:cs typeface="Consolas" panose="020B0609020204030204" pitchFamily="49" charset="0"/>
              </a:rPr>
              <a:t>("exception </a:t>
            </a:r>
            <a:r>
              <a:rPr lang="en-US" sz="1800" b="1" dirty="0" smtClean="0">
                <a:latin typeface="Consolas" panose="020B0609020204030204" pitchFamily="49" charset="0"/>
                <a:cs typeface="Consolas" panose="020B0609020204030204" pitchFamily="49" charset="0"/>
              </a:rPr>
              <a:t>handled</a:t>
            </a: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public static void main(String </a:t>
            </a:r>
            <a:r>
              <a:rPr lang="en-US" sz="1800" b="1" dirty="0" err="1">
                <a:solidFill>
                  <a:srgbClr val="FF0000"/>
                </a:solidFill>
                <a:latin typeface="Consolas" panose="020B0609020204030204" pitchFamily="49" charset="0"/>
                <a:cs typeface="Consolas" panose="020B0609020204030204" pitchFamily="49" charset="0"/>
              </a:rPr>
              <a:t>args</a:t>
            </a:r>
            <a:r>
              <a:rPr lang="en-US" sz="1800" b="1" dirty="0">
                <a:solidFill>
                  <a:srgbClr val="FF0000"/>
                </a:solidFill>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TestExceptionPropagation2 </a:t>
            </a:r>
            <a:r>
              <a:rPr lang="en-US" sz="1800" b="1" dirty="0" err="1">
                <a:latin typeface="Consolas" panose="020B0609020204030204" pitchFamily="49" charset="0"/>
                <a:cs typeface="Consolas" panose="020B0609020204030204" pitchFamily="49" charset="0"/>
              </a:rPr>
              <a:t>obj</a:t>
            </a:r>
            <a:r>
              <a:rPr lang="en-US" sz="1800" b="1" dirty="0">
                <a:latin typeface="Consolas" panose="020B0609020204030204" pitchFamily="49" charset="0"/>
                <a:cs typeface="Consolas" panose="020B0609020204030204" pitchFamily="49" charset="0"/>
              </a:rPr>
              <a:t>=new TestExceptionPropagation2();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obj.p</a:t>
            </a:r>
            <a:r>
              <a:rPr lang="en-US" sz="18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System.out.println</a:t>
            </a:r>
            <a:r>
              <a:rPr lang="en-US" sz="1800" b="1" dirty="0">
                <a:latin typeface="Consolas" panose="020B0609020204030204" pitchFamily="49" charset="0"/>
                <a:cs typeface="Consolas" panose="020B0609020204030204" pitchFamily="49" charset="0"/>
              </a:rPr>
              <a:t>("normal flow");  </a:t>
            </a:r>
          </a:p>
          <a:p>
            <a:pPr marL="457200" indent="-457200">
              <a:buFont typeface="+mj-lt"/>
              <a:buAutoNum type="arabicPeriod"/>
            </a:pPr>
            <a:r>
              <a:rPr lang="en-US" sz="18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800" b="1" dirty="0" smtClean="0">
                <a:latin typeface="Consolas" panose="020B0609020204030204" pitchFamily="49" charset="0"/>
                <a:cs typeface="Consolas" panose="020B0609020204030204" pitchFamily="49" charset="0"/>
              </a:rPr>
              <a:t>}</a:t>
            </a:r>
            <a:endParaRPr lang="en-US" sz="1800" b="1" dirty="0">
              <a:latin typeface="Consolas" panose="020B0609020204030204" pitchFamily="49" charset="0"/>
              <a:cs typeface="Consolas" panose="020B0609020204030204" pitchFamily="49" charset="0"/>
            </a:endParaRPr>
          </a:p>
        </p:txBody>
      </p:sp>
      <p:sp>
        <p:nvSpPr>
          <p:cNvPr id="4" name="TextBox 3"/>
          <p:cNvSpPr txBox="1"/>
          <p:nvPr/>
        </p:nvSpPr>
        <p:spPr>
          <a:xfrm>
            <a:off x="3682539" y="5910471"/>
            <a:ext cx="4686210" cy="646331"/>
          </a:xfrm>
          <a:prstGeom prst="rect">
            <a:avLst/>
          </a:prstGeom>
          <a:noFill/>
          <a:ln w="28575">
            <a:solidFill>
              <a:schemeClr val="tx1"/>
            </a:solidFill>
          </a:ln>
        </p:spPr>
        <p:txBody>
          <a:bodyPr wrap="square" rtlCol="0">
            <a:spAutoFit/>
          </a:bodyPr>
          <a:lstStyle/>
          <a:p>
            <a:r>
              <a:rPr lang="en-US" b="1" dirty="0"/>
              <a:t>Rule: By default, Checked Exceptions are not forwarded in calling chain (propagated).</a:t>
            </a:r>
            <a:endParaRPr lang="en-US" dirty="0"/>
          </a:p>
        </p:txBody>
      </p:sp>
      <p:sp>
        <p:nvSpPr>
          <p:cNvPr id="5" name="TextBox 4"/>
          <p:cNvSpPr txBox="1"/>
          <p:nvPr/>
        </p:nvSpPr>
        <p:spPr>
          <a:xfrm>
            <a:off x="6042992" y="2531165"/>
            <a:ext cx="2693504" cy="646331"/>
          </a:xfrm>
          <a:prstGeom prst="rect">
            <a:avLst/>
          </a:prstGeom>
          <a:noFill/>
          <a:ln w="28575">
            <a:solidFill>
              <a:srgbClr val="FFC000"/>
            </a:solidFill>
          </a:ln>
        </p:spPr>
        <p:txBody>
          <a:bodyPr wrap="square" rtlCol="0">
            <a:spAutoFit/>
          </a:bodyPr>
          <a:lstStyle/>
          <a:p>
            <a:r>
              <a:rPr lang="en-GB" b="1" dirty="0" smtClean="0"/>
              <a:t>Output: Compile Time Error</a:t>
            </a:r>
            <a:endParaRPr lang="en-US" b="1" dirty="0"/>
          </a:p>
        </p:txBody>
      </p:sp>
    </p:spTree>
    <p:extLst>
      <p:ext uri="{BB962C8B-B14F-4D97-AF65-F5344CB8AC3E}">
        <p14:creationId xmlns:p14="http://schemas.microsoft.com/office/powerpoint/2010/main" val="87922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What is an Exception?</a:t>
            </a:r>
            <a:endParaRPr lang="ur-PK" dirty="0" smtClean="0"/>
          </a:p>
        </p:txBody>
      </p:sp>
      <p:sp>
        <p:nvSpPr>
          <p:cNvPr id="3" name="Content Placeholder 2"/>
          <p:cNvSpPr>
            <a:spLocks noGrp="1"/>
          </p:cNvSpPr>
          <p:nvPr>
            <p:ph idx="1"/>
          </p:nvPr>
        </p:nvSpPr>
        <p:spPr/>
        <p:txBody>
          <a:bodyPr>
            <a:normAutofit fontScale="70000" lnSpcReduction="20000"/>
          </a:bodyPr>
          <a:lstStyle/>
          <a:p>
            <a:pPr>
              <a:lnSpc>
                <a:spcPct val="120000"/>
              </a:lnSpc>
              <a:spcBef>
                <a:spcPts val="1200"/>
              </a:spcBef>
            </a:pPr>
            <a:r>
              <a:rPr lang="en-US" dirty="0" smtClean="0"/>
              <a:t>Exceptional event</a:t>
            </a:r>
          </a:p>
          <a:p>
            <a:pPr>
              <a:lnSpc>
                <a:spcPct val="120000"/>
              </a:lnSpc>
              <a:spcBef>
                <a:spcPts val="1200"/>
              </a:spcBef>
            </a:pPr>
            <a:r>
              <a:rPr lang="en-US" dirty="0" smtClean="0"/>
              <a:t>Error that occurs during runtime</a:t>
            </a:r>
          </a:p>
          <a:p>
            <a:pPr>
              <a:lnSpc>
                <a:spcPct val="120000"/>
              </a:lnSpc>
              <a:spcBef>
                <a:spcPts val="1200"/>
              </a:spcBef>
            </a:pPr>
            <a:r>
              <a:rPr lang="en-US" dirty="0" smtClean="0"/>
              <a:t>Cause normal program flow to be disrupted</a:t>
            </a:r>
          </a:p>
          <a:p>
            <a:pPr>
              <a:lnSpc>
                <a:spcPct val="120000"/>
              </a:lnSpc>
              <a:spcBef>
                <a:spcPts val="1200"/>
              </a:spcBef>
            </a:pPr>
            <a:r>
              <a:rPr lang="en-US" dirty="0" smtClean="0"/>
              <a:t>Examples</a:t>
            </a:r>
          </a:p>
          <a:p>
            <a:pPr lvl="1">
              <a:lnSpc>
                <a:spcPct val="120000"/>
              </a:lnSpc>
              <a:spcBef>
                <a:spcPts val="1200"/>
              </a:spcBef>
            </a:pPr>
            <a:r>
              <a:rPr lang="en-US" dirty="0" smtClean="0">
                <a:solidFill>
                  <a:srgbClr val="0000C0"/>
                </a:solidFill>
              </a:rPr>
              <a:t>Divide by zero errors</a:t>
            </a:r>
          </a:p>
          <a:p>
            <a:pPr lvl="1">
              <a:lnSpc>
                <a:spcPct val="120000"/>
              </a:lnSpc>
              <a:spcBef>
                <a:spcPts val="1200"/>
              </a:spcBef>
            </a:pPr>
            <a:r>
              <a:rPr lang="en-US" dirty="0" smtClean="0">
                <a:solidFill>
                  <a:srgbClr val="0000C0"/>
                </a:solidFill>
              </a:rPr>
              <a:t>Accessing the elements of an array beyond its range</a:t>
            </a:r>
          </a:p>
          <a:p>
            <a:pPr lvl="1">
              <a:lnSpc>
                <a:spcPct val="120000"/>
              </a:lnSpc>
              <a:spcBef>
                <a:spcPts val="1200"/>
              </a:spcBef>
            </a:pPr>
            <a:r>
              <a:rPr lang="en-US" dirty="0" smtClean="0">
                <a:solidFill>
                  <a:srgbClr val="0000C0"/>
                </a:solidFill>
              </a:rPr>
              <a:t>Hard disk crash</a:t>
            </a:r>
          </a:p>
          <a:p>
            <a:pPr lvl="1">
              <a:lnSpc>
                <a:spcPct val="120000"/>
              </a:lnSpc>
              <a:spcBef>
                <a:spcPts val="1200"/>
              </a:spcBef>
            </a:pPr>
            <a:r>
              <a:rPr lang="en-US" dirty="0" smtClean="0">
                <a:solidFill>
                  <a:srgbClr val="0000C0"/>
                </a:solidFill>
              </a:rPr>
              <a:t>Opening a non-existent file</a:t>
            </a:r>
          </a:p>
          <a:p>
            <a:pPr lvl="1">
              <a:lnSpc>
                <a:spcPct val="120000"/>
              </a:lnSpc>
              <a:spcBef>
                <a:spcPts val="1200"/>
              </a:spcBef>
            </a:pPr>
            <a:r>
              <a:rPr lang="en-US" dirty="0" smtClean="0">
                <a:solidFill>
                  <a:srgbClr val="0000C0"/>
                </a:solidFill>
              </a:rPr>
              <a:t>Heap memory exhausted</a:t>
            </a:r>
          </a:p>
          <a:p>
            <a:pPr lvl="1">
              <a:lnSpc>
                <a:spcPct val="120000"/>
              </a:lnSpc>
              <a:spcBef>
                <a:spcPts val="1200"/>
              </a:spcBef>
            </a:pPr>
            <a:r>
              <a:rPr lang="en-US" dirty="0" smtClean="0">
                <a:solidFill>
                  <a:srgbClr val="0000C0"/>
                </a:solidFill>
              </a:rPr>
              <a:t>A user has entered invalid data.</a:t>
            </a:r>
          </a:p>
          <a:p>
            <a:pPr lvl="1">
              <a:lnSpc>
                <a:spcPct val="120000"/>
              </a:lnSpc>
              <a:spcBef>
                <a:spcPts val="1200"/>
              </a:spcBef>
            </a:pPr>
            <a:r>
              <a:rPr lang="en-US" dirty="0" smtClean="0">
                <a:solidFill>
                  <a:srgbClr val="0000C0"/>
                </a:solidFill>
              </a:rPr>
              <a:t>A file that needs to be opened cannot be found.</a:t>
            </a:r>
          </a:p>
          <a:p>
            <a:pPr lvl="1">
              <a:lnSpc>
                <a:spcPct val="120000"/>
              </a:lnSpc>
              <a:spcBef>
                <a:spcPts val="1200"/>
              </a:spcBef>
            </a:pPr>
            <a:r>
              <a:rPr lang="en-US" dirty="0" smtClean="0">
                <a:solidFill>
                  <a:srgbClr val="0000C0"/>
                </a:solidFill>
              </a:rPr>
              <a:t>A network connection has been lost in the middle of communications or the JVM has run out of memory.</a:t>
            </a:r>
          </a:p>
        </p:txBody>
      </p:sp>
    </p:spTree>
    <p:extLst>
      <p:ext uri="{BB962C8B-B14F-4D97-AF65-F5344CB8AC3E}">
        <p14:creationId xmlns:p14="http://schemas.microsoft.com/office/powerpoint/2010/main" val="1358043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94909"/>
            <a:ext cx="7053542" cy="779734"/>
          </a:xfrm>
        </p:spPr>
        <p:txBody>
          <a:bodyPr/>
          <a:lstStyle/>
          <a:p>
            <a:r>
              <a:rPr lang="en-GB" dirty="0" smtClean="0"/>
              <a:t>Java Throws Keyword</a:t>
            </a:r>
            <a:endParaRPr lang="en-US" dirty="0"/>
          </a:p>
        </p:txBody>
      </p:sp>
      <p:sp>
        <p:nvSpPr>
          <p:cNvPr id="3" name="Content Placeholder 2"/>
          <p:cNvSpPr>
            <a:spLocks noGrp="1"/>
          </p:cNvSpPr>
          <p:nvPr>
            <p:ph idx="1"/>
          </p:nvPr>
        </p:nvSpPr>
        <p:spPr>
          <a:xfrm>
            <a:off x="872836" y="1007165"/>
            <a:ext cx="8092260" cy="5684579"/>
          </a:xfrm>
        </p:spPr>
        <p:txBody>
          <a:bodyPr>
            <a:normAutofit/>
          </a:bodyPr>
          <a:lstStyle/>
          <a:p>
            <a:r>
              <a:rPr lang="en-US" sz="2400" dirty="0"/>
              <a:t>The </a:t>
            </a:r>
            <a:r>
              <a:rPr lang="en-US" sz="2400" b="1" dirty="0"/>
              <a:t>Java throws keyword</a:t>
            </a:r>
            <a:r>
              <a:rPr lang="en-US" sz="2400" dirty="0"/>
              <a:t> is used to declare an exception. It gives an information to the programmer that there may occur an exception so it is better for the programmer to provide the exception handling code so that normal flow can be maintained.</a:t>
            </a:r>
          </a:p>
          <a:p>
            <a:r>
              <a:rPr lang="en-US" sz="2400" dirty="0"/>
              <a:t>Exception Handling is mainly used to handle the checked exceptions. If there occurs any unchecked exception such as </a:t>
            </a:r>
            <a:r>
              <a:rPr lang="en-US" sz="2400" dirty="0" err="1"/>
              <a:t>NullPointerException</a:t>
            </a:r>
            <a:r>
              <a:rPr lang="en-US" sz="2400" dirty="0"/>
              <a:t>, it is programmers fault that he is not performing check up before the code being used.</a:t>
            </a:r>
          </a:p>
          <a:p>
            <a:r>
              <a:rPr lang="en-US" sz="2400" b="1" u="sng" dirty="0" smtClean="0"/>
              <a:t>Syntax </a:t>
            </a:r>
            <a:r>
              <a:rPr lang="en-US" sz="2400" b="1" u="sng" dirty="0"/>
              <a:t>of java </a:t>
            </a:r>
            <a:r>
              <a:rPr lang="en-US" sz="2400" b="1" u="sng" dirty="0" smtClean="0"/>
              <a:t>throws</a:t>
            </a:r>
          </a:p>
          <a:p>
            <a:pPr marL="457200" indent="-457200">
              <a:buFont typeface="+mj-lt"/>
              <a:buAutoNum type="arabicPeriod"/>
            </a:pPr>
            <a:r>
              <a:rPr lang="en-US" sz="1900" dirty="0" err="1">
                <a:solidFill>
                  <a:srgbClr val="FF0000"/>
                </a:solidFill>
                <a:latin typeface="Consolas" panose="020B0609020204030204" pitchFamily="49" charset="0"/>
                <a:cs typeface="Consolas" panose="020B0609020204030204" pitchFamily="49" charset="0"/>
              </a:rPr>
              <a:t>return_type</a:t>
            </a:r>
            <a:r>
              <a:rPr lang="en-US" sz="1900" dirty="0">
                <a:solidFill>
                  <a:srgbClr val="FF0000"/>
                </a:solidFill>
                <a:latin typeface="Consolas" panose="020B0609020204030204" pitchFamily="49" charset="0"/>
                <a:cs typeface="Consolas" panose="020B0609020204030204" pitchFamily="49" charset="0"/>
              </a:rPr>
              <a:t> </a:t>
            </a:r>
            <a:r>
              <a:rPr lang="en-US" sz="1900" dirty="0" err="1">
                <a:solidFill>
                  <a:srgbClr val="FF0000"/>
                </a:solidFill>
                <a:latin typeface="Consolas" panose="020B0609020204030204" pitchFamily="49" charset="0"/>
                <a:cs typeface="Consolas" panose="020B0609020204030204" pitchFamily="49" charset="0"/>
              </a:rPr>
              <a:t>method_name</a:t>
            </a:r>
            <a:r>
              <a:rPr lang="en-US" sz="1900" dirty="0">
                <a:solidFill>
                  <a:srgbClr val="FF0000"/>
                </a:solidFill>
                <a:latin typeface="Consolas" panose="020B0609020204030204" pitchFamily="49" charset="0"/>
                <a:cs typeface="Consolas" panose="020B0609020204030204" pitchFamily="49" charset="0"/>
              </a:rPr>
              <a:t>() </a:t>
            </a:r>
            <a:r>
              <a:rPr lang="en-US" sz="1900" b="1" dirty="0">
                <a:solidFill>
                  <a:srgbClr val="FF0000"/>
                </a:solidFill>
                <a:latin typeface="Consolas" panose="020B0609020204030204" pitchFamily="49" charset="0"/>
                <a:cs typeface="Consolas" panose="020B0609020204030204" pitchFamily="49" charset="0"/>
              </a:rPr>
              <a:t>throws</a:t>
            </a:r>
            <a:r>
              <a:rPr lang="en-US" sz="1900" dirty="0">
                <a:solidFill>
                  <a:srgbClr val="FF0000"/>
                </a:solidFill>
                <a:latin typeface="Consolas" panose="020B0609020204030204" pitchFamily="49" charset="0"/>
                <a:cs typeface="Consolas" panose="020B0609020204030204" pitchFamily="49" charset="0"/>
              </a:rPr>
              <a:t> </a:t>
            </a:r>
            <a:r>
              <a:rPr lang="en-US" sz="1900" dirty="0" err="1">
                <a:solidFill>
                  <a:srgbClr val="FF0000"/>
                </a:solidFill>
                <a:latin typeface="Consolas" panose="020B0609020204030204" pitchFamily="49" charset="0"/>
                <a:cs typeface="Consolas" panose="020B0609020204030204" pitchFamily="49" charset="0"/>
              </a:rPr>
              <a:t>exception_class_name</a:t>
            </a:r>
            <a:r>
              <a:rPr lang="en-US" sz="1900" dirty="0" smtClean="0">
                <a:solidFill>
                  <a:srgbClr val="FF0000"/>
                </a:solidFill>
                <a:latin typeface="Consolas" panose="020B0609020204030204" pitchFamily="49" charset="0"/>
                <a:cs typeface="Consolas" panose="020B0609020204030204" pitchFamily="49" charset="0"/>
              </a:rPr>
              <a:t>{</a:t>
            </a:r>
            <a:r>
              <a:rPr lang="en-US" sz="1900" dirty="0">
                <a:solidFill>
                  <a:srgbClr val="FF0000"/>
                </a:solidFill>
                <a:latin typeface="Consolas" panose="020B0609020204030204" pitchFamily="49" charset="0"/>
                <a:cs typeface="Consolas" panose="020B0609020204030204" pitchFamily="49" charset="0"/>
              </a:rPr>
              <a:t> </a:t>
            </a:r>
          </a:p>
          <a:p>
            <a:pPr marL="400050" lvl="1" indent="0">
              <a:buNone/>
            </a:pPr>
            <a:r>
              <a:rPr lang="en-US" sz="1500" dirty="0" smtClean="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a:t>
            </a:r>
            <a:r>
              <a:rPr lang="en-US" sz="1800" dirty="0">
                <a:solidFill>
                  <a:srgbClr val="FF0000"/>
                </a:solidFill>
                <a:latin typeface="Consolas" panose="020B0609020204030204" pitchFamily="49" charset="0"/>
                <a:cs typeface="Consolas" panose="020B0609020204030204" pitchFamily="49" charset="0"/>
              </a:rPr>
              <a:t>method code  </a:t>
            </a:r>
          </a:p>
          <a:p>
            <a:pPr marL="457200" indent="-457200">
              <a:buFont typeface="+mj-lt"/>
              <a:buAutoNum type="arabicPeriod"/>
            </a:pPr>
            <a:r>
              <a:rPr lang="en-US" sz="1900" dirty="0" smtClean="0">
                <a:solidFill>
                  <a:srgbClr val="FF0000"/>
                </a:solidFill>
                <a:latin typeface="Consolas" panose="020B0609020204030204" pitchFamily="49" charset="0"/>
                <a:cs typeface="Consolas" panose="020B0609020204030204" pitchFamily="49" charset="0"/>
              </a:rPr>
              <a:t>}</a:t>
            </a:r>
            <a:endParaRPr lang="en-US" sz="19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3806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187675"/>
            <a:ext cx="8086574" cy="739978"/>
          </a:xfrm>
        </p:spPr>
        <p:txBody>
          <a:bodyPr>
            <a:normAutofit fontScale="90000"/>
          </a:bodyPr>
          <a:lstStyle/>
          <a:p>
            <a:r>
              <a:rPr lang="en-US" sz="3600" dirty="0"/>
              <a:t>Which exception should be </a:t>
            </a:r>
            <a:r>
              <a:rPr lang="en-US" sz="3600" dirty="0" smtClean="0"/>
              <a:t>declared?</a:t>
            </a:r>
            <a:endParaRPr lang="en-US" sz="3600" dirty="0"/>
          </a:p>
        </p:txBody>
      </p:sp>
      <p:sp>
        <p:nvSpPr>
          <p:cNvPr id="3" name="Content Placeholder 2"/>
          <p:cNvSpPr>
            <a:spLocks noGrp="1"/>
          </p:cNvSpPr>
          <p:nvPr>
            <p:ph idx="1"/>
          </p:nvPr>
        </p:nvSpPr>
        <p:spPr>
          <a:xfrm>
            <a:off x="922713" y="1099931"/>
            <a:ext cx="7396340" cy="5148469"/>
          </a:xfrm>
        </p:spPr>
        <p:txBody>
          <a:bodyPr>
            <a:normAutofit fontScale="85000" lnSpcReduction="10000"/>
          </a:bodyPr>
          <a:lstStyle/>
          <a:p>
            <a:pPr marL="0" indent="0">
              <a:buNone/>
            </a:pPr>
            <a:r>
              <a:rPr lang="en-US" dirty="0" smtClean="0"/>
              <a:t>Only checked exception </a:t>
            </a:r>
            <a:r>
              <a:rPr lang="en-US" dirty="0"/>
              <a:t>because:</a:t>
            </a:r>
          </a:p>
          <a:p>
            <a:r>
              <a:rPr lang="en-US" b="1" dirty="0"/>
              <a:t>unchecked Exception:</a:t>
            </a:r>
            <a:r>
              <a:rPr lang="en-US" dirty="0"/>
              <a:t> under your control so correct your code.</a:t>
            </a:r>
          </a:p>
          <a:p>
            <a:r>
              <a:rPr lang="en-US" b="1" dirty="0"/>
              <a:t>error:</a:t>
            </a:r>
            <a:r>
              <a:rPr lang="en-US" dirty="0"/>
              <a:t> beyond your control e.g. you are unable to do anything if there occurs </a:t>
            </a:r>
            <a:r>
              <a:rPr lang="en-US" dirty="0" err="1"/>
              <a:t>VirtualMachineError</a:t>
            </a:r>
            <a:r>
              <a:rPr lang="en-US" dirty="0"/>
              <a:t> or </a:t>
            </a:r>
            <a:r>
              <a:rPr lang="en-US" dirty="0" err="1"/>
              <a:t>StackOverflowError</a:t>
            </a:r>
            <a:r>
              <a:rPr lang="en-US" dirty="0" smtClean="0"/>
              <a:t>.</a:t>
            </a:r>
          </a:p>
          <a:p>
            <a:pPr marL="0" indent="0">
              <a:buNone/>
            </a:pPr>
            <a:endParaRPr lang="en-GB" dirty="0"/>
          </a:p>
          <a:p>
            <a:pPr marL="0" indent="0">
              <a:buNone/>
            </a:pPr>
            <a:r>
              <a:rPr lang="en-US" b="1" u="sng" dirty="0"/>
              <a:t>Advantage of Java throws keyword</a:t>
            </a:r>
          </a:p>
          <a:p>
            <a:r>
              <a:rPr lang="en-US" dirty="0"/>
              <a:t>Now Checked Exception can be propagated (forwarded in call stack).</a:t>
            </a:r>
          </a:p>
          <a:p>
            <a:r>
              <a:rPr lang="en-US" dirty="0"/>
              <a:t>It provides information to the caller of the method about the </a:t>
            </a:r>
            <a:r>
              <a:rPr lang="en-US" dirty="0" smtClean="0"/>
              <a:t>exception.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877102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108162"/>
            <a:ext cx="7053542" cy="819491"/>
          </a:xfrm>
        </p:spPr>
        <p:txBody>
          <a:bodyPr/>
          <a:lstStyle/>
          <a:p>
            <a:r>
              <a:rPr lang="en-US" sz="3200" dirty="0"/>
              <a:t>Java throws example</a:t>
            </a:r>
          </a:p>
        </p:txBody>
      </p:sp>
      <p:sp>
        <p:nvSpPr>
          <p:cNvPr id="3" name="Content Placeholder 2"/>
          <p:cNvSpPr>
            <a:spLocks noGrp="1"/>
          </p:cNvSpPr>
          <p:nvPr>
            <p:ph idx="1"/>
          </p:nvPr>
        </p:nvSpPr>
        <p:spPr>
          <a:xfrm>
            <a:off x="980901" y="1266323"/>
            <a:ext cx="7894741" cy="5591677"/>
          </a:xfrm>
        </p:spPr>
        <p:txBody>
          <a:bodyPr>
            <a:normAutofit/>
          </a:bodyPr>
          <a:lstStyle/>
          <a:p>
            <a:pPr marL="457200" indent="-457200">
              <a:buFont typeface="+mj-lt"/>
              <a:buAutoNum type="arabicPeriod"/>
            </a:pPr>
            <a:r>
              <a:rPr lang="en-US" sz="1600" b="1" dirty="0">
                <a:latin typeface="Consolas" panose="020B0609020204030204" pitchFamily="49" charset="0"/>
                <a:cs typeface="Consolas" panose="020B0609020204030204" pitchFamily="49" charset="0"/>
              </a:rPr>
              <a:t>import </a:t>
            </a:r>
            <a:r>
              <a:rPr lang="en-US" sz="1600" b="1" dirty="0" err="1">
                <a:latin typeface="Consolas" panose="020B0609020204030204" pitchFamily="49" charset="0"/>
                <a:cs typeface="Consolas" panose="020B0609020204030204" pitchFamily="49" charset="0"/>
              </a:rPr>
              <a:t>java.io.IOException</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class Testthrows1{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void m()throws </a:t>
            </a:r>
            <a:r>
              <a:rPr lang="en-US" sz="1600" b="1" dirty="0" err="1">
                <a:solidFill>
                  <a:srgbClr val="FF0000"/>
                </a:solidFill>
                <a:latin typeface="Consolas" panose="020B0609020204030204" pitchFamily="49" charset="0"/>
                <a:cs typeface="Consolas" panose="020B0609020204030204" pitchFamily="49" charset="0"/>
              </a:rPr>
              <a:t>IOException</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throw new </a:t>
            </a:r>
            <a:r>
              <a:rPr lang="en-US" sz="1600" b="1" dirty="0" err="1">
                <a:latin typeface="Consolas" panose="020B0609020204030204" pitchFamily="49" charset="0"/>
                <a:cs typeface="Consolas" panose="020B0609020204030204" pitchFamily="49" charset="0"/>
              </a:rPr>
              <a:t>IOException</a:t>
            </a:r>
            <a:r>
              <a:rPr lang="en-US" sz="1600" b="1" dirty="0">
                <a:latin typeface="Consolas" panose="020B0609020204030204" pitchFamily="49" charset="0"/>
                <a:cs typeface="Consolas" panose="020B0609020204030204" pitchFamily="49" charset="0"/>
              </a:rPr>
              <a:t>("device error</a:t>
            </a:r>
            <a:r>
              <a:rPr lang="en-US" sz="1600" b="1" dirty="0" smtClean="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void n()throws </a:t>
            </a:r>
            <a:r>
              <a:rPr lang="en-US" sz="1600" b="1" dirty="0" err="1">
                <a:solidFill>
                  <a:srgbClr val="FF0000"/>
                </a:solidFill>
                <a:latin typeface="Consolas" panose="020B0609020204030204" pitchFamily="49" charset="0"/>
                <a:cs typeface="Consolas" panose="020B0609020204030204" pitchFamily="49" charset="0"/>
              </a:rPr>
              <a:t>IOException</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m();  }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 void p(){</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try{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n();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}catch(Exception e){</a:t>
            </a:r>
            <a:r>
              <a:rPr lang="en-US" sz="1600" b="1" dirty="0" err="1">
                <a:latin typeface="Consolas" panose="020B0609020204030204" pitchFamily="49" charset="0"/>
                <a:cs typeface="Consolas" panose="020B0609020204030204" pitchFamily="49" charset="0"/>
              </a:rPr>
              <a:t>System.out.println</a:t>
            </a:r>
            <a:r>
              <a:rPr lang="en-US" sz="1600" b="1" dirty="0">
                <a:latin typeface="Consolas" panose="020B0609020204030204" pitchFamily="49" charset="0"/>
                <a:cs typeface="Consolas" panose="020B0609020204030204" pitchFamily="49" charset="0"/>
              </a:rPr>
              <a:t>("exception handled");} </a:t>
            </a:r>
            <a:r>
              <a:rPr lang="en-US" sz="1600" b="1" dirty="0" smtClean="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public static void main(String </a:t>
            </a:r>
            <a:r>
              <a:rPr lang="en-US" sz="1600" b="1" dirty="0" err="1">
                <a:solidFill>
                  <a:srgbClr val="FF0000"/>
                </a:solidFill>
                <a:latin typeface="Consolas" panose="020B0609020204030204" pitchFamily="49" charset="0"/>
                <a:cs typeface="Consolas" panose="020B0609020204030204" pitchFamily="49" charset="0"/>
              </a:rPr>
              <a:t>args</a:t>
            </a:r>
            <a:r>
              <a:rPr lang="en-US" sz="1600" b="1" dirty="0">
                <a:solidFill>
                  <a:srgbClr val="FF0000"/>
                </a:solidFill>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Testthrows1 </a:t>
            </a:r>
            <a:r>
              <a:rPr lang="en-US" sz="1600" b="1" dirty="0" err="1">
                <a:latin typeface="Consolas" panose="020B0609020204030204" pitchFamily="49" charset="0"/>
                <a:cs typeface="Consolas" panose="020B0609020204030204" pitchFamily="49" charset="0"/>
              </a:rPr>
              <a:t>obj</a:t>
            </a:r>
            <a:r>
              <a:rPr lang="en-US" sz="1600" b="1" dirty="0">
                <a:latin typeface="Consolas" panose="020B0609020204030204" pitchFamily="49" charset="0"/>
                <a:cs typeface="Consolas" panose="020B0609020204030204" pitchFamily="49" charset="0"/>
              </a:rPr>
              <a:t>=new Testthrows1();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obj.p</a:t>
            </a:r>
            <a:r>
              <a:rPr lang="en-US" sz="1600" b="1" dirty="0">
                <a:latin typeface="Consolas" panose="020B0609020204030204" pitchFamily="49" charset="0"/>
                <a:cs typeface="Consolas" panose="020B0609020204030204" pitchFamily="49" charset="0"/>
              </a:rPr>
              <a:t>();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System.out.println</a:t>
            </a:r>
            <a:r>
              <a:rPr lang="en-US" sz="1600" b="1" dirty="0">
                <a:latin typeface="Consolas" panose="020B0609020204030204" pitchFamily="49" charset="0"/>
                <a:cs typeface="Consolas" panose="020B0609020204030204" pitchFamily="49" charset="0"/>
              </a:rPr>
              <a:t>("normal flow...");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  </a:t>
            </a:r>
          </a:p>
          <a:p>
            <a:pPr marL="457200" indent="-457200">
              <a:buFont typeface="+mj-lt"/>
              <a:buAutoNum type="arabicPeriod"/>
            </a:pPr>
            <a:r>
              <a:rPr lang="en-US" sz="1600" b="1" dirty="0">
                <a:latin typeface="Consolas" panose="020B0609020204030204" pitchFamily="49" charset="0"/>
                <a:cs typeface="Consolas" panose="020B0609020204030204" pitchFamily="49" charset="0"/>
              </a:rPr>
              <a:t>}  </a:t>
            </a:r>
          </a:p>
          <a:p>
            <a:endParaRPr lang="en-US" sz="1600" dirty="0"/>
          </a:p>
        </p:txBody>
      </p:sp>
      <p:sp>
        <p:nvSpPr>
          <p:cNvPr id="4" name="TextBox 3"/>
          <p:cNvSpPr txBox="1"/>
          <p:nvPr/>
        </p:nvSpPr>
        <p:spPr>
          <a:xfrm>
            <a:off x="6251711" y="2478158"/>
            <a:ext cx="2623931" cy="1323439"/>
          </a:xfrm>
          <a:prstGeom prst="rect">
            <a:avLst/>
          </a:prstGeom>
          <a:noFill/>
          <a:ln w="38100">
            <a:solidFill>
              <a:srgbClr val="FFC000"/>
            </a:solidFill>
            <a:prstDash val="dash"/>
          </a:ln>
        </p:spPr>
        <p:txBody>
          <a:bodyPr wrap="square" rtlCol="0">
            <a:spAutoFit/>
          </a:bodyPr>
          <a:lstStyle/>
          <a:p>
            <a:r>
              <a:rPr lang="en-US" sz="2000" b="1" dirty="0" smtClean="0"/>
              <a:t>Example describes </a:t>
            </a:r>
            <a:r>
              <a:rPr lang="en-US" sz="2000" b="1" dirty="0"/>
              <a:t>that checked exceptions can be propagated by throws keyword</a:t>
            </a:r>
          </a:p>
        </p:txBody>
      </p:sp>
      <p:sp>
        <p:nvSpPr>
          <p:cNvPr id="5" name="TextBox 4"/>
          <p:cNvSpPr txBox="1"/>
          <p:nvPr/>
        </p:nvSpPr>
        <p:spPr>
          <a:xfrm>
            <a:off x="4796626" y="758491"/>
            <a:ext cx="4502426" cy="1015663"/>
          </a:xfrm>
          <a:prstGeom prst="rect">
            <a:avLst/>
          </a:prstGeom>
          <a:noFill/>
          <a:ln w="28575">
            <a:solidFill>
              <a:srgbClr val="FFC000"/>
            </a:solidFill>
          </a:ln>
        </p:spPr>
        <p:txBody>
          <a:bodyPr wrap="square" rtlCol="0">
            <a:spAutoFit/>
          </a:bodyPr>
          <a:lstStyle/>
          <a:p>
            <a:r>
              <a:rPr lang="en-US" sz="2000" b="1" dirty="0"/>
              <a:t>Rule: If you are calling a method that declares an exception, you must either </a:t>
            </a:r>
            <a:r>
              <a:rPr lang="en-US" sz="2000" b="1" dirty="0" smtClean="0"/>
              <a:t>catch </a:t>
            </a:r>
            <a:r>
              <a:rPr lang="en-US" sz="2000" b="1" dirty="0"/>
              <a:t>or declare the exception.</a:t>
            </a:r>
            <a:endParaRPr lang="en-US" sz="2000" dirty="0"/>
          </a:p>
        </p:txBody>
      </p:sp>
    </p:spTree>
    <p:extLst>
      <p:ext uri="{BB962C8B-B14F-4D97-AF65-F5344CB8AC3E}">
        <p14:creationId xmlns:p14="http://schemas.microsoft.com/office/powerpoint/2010/main" val="6062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92986"/>
          </a:xfrm>
        </p:spPr>
        <p:txBody>
          <a:bodyPr>
            <a:normAutofit fontScale="90000"/>
          </a:bodyPr>
          <a:lstStyle/>
          <a:p>
            <a:r>
              <a:rPr lang="en-GB" dirty="0" smtClean="0"/>
              <a:t>Two Cases to handle Exception</a:t>
            </a:r>
            <a:endParaRPr lang="en-US" dirty="0"/>
          </a:p>
        </p:txBody>
      </p:sp>
      <p:sp>
        <p:nvSpPr>
          <p:cNvPr id="3" name="Content Placeholder 2"/>
          <p:cNvSpPr>
            <a:spLocks noGrp="1"/>
          </p:cNvSpPr>
          <p:nvPr>
            <p:ph idx="1"/>
          </p:nvPr>
        </p:nvSpPr>
        <p:spPr>
          <a:xfrm>
            <a:off x="827484" y="2052919"/>
            <a:ext cx="7421994" cy="4195481"/>
          </a:xfrm>
        </p:spPr>
        <p:txBody>
          <a:bodyPr>
            <a:normAutofit/>
          </a:bodyPr>
          <a:lstStyle/>
          <a:p>
            <a:r>
              <a:rPr lang="en-US" sz="2400" b="1" dirty="0"/>
              <a:t>Case1:</a:t>
            </a:r>
            <a:r>
              <a:rPr lang="en-US" sz="2400" dirty="0"/>
              <a:t>You caught the exception i.e. handle the exception using try/catch.</a:t>
            </a:r>
          </a:p>
          <a:p>
            <a:endParaRPr lang="en-US" sz="2400" b="1" dirty="0" smtClean="0"/>
          </a:p>
          <a:p>
            <a:r>
              <a:rPr lang="en-US" sz="2400" b="1" dirty="0" smtClean="0"/>
              <a:t>Case2:</a:t>
            </a:r>
            <a:r>
              <a:rPr lang="en-US" sz="2400" dirty="0" smtClean="0"/>
              <a:t>You </a:t>
            </a:r>
            <a:r>
              <a:rPr lang="en-US" sz="2400" dirty="0"/>
              <a:t>declare the exception i.e. specifying throws with the method.</a:t>
            </a:r>
          </a:p>
          <a:p>
            <a:endParaRPr lang="en-US" sz="2400" dirty="0"/>
          </a:p>
        </p:txBody>
      </p:sp>
    </p:spTree>
    <p:extLst>
      <p:ext uri="{BB962C8B-B14F-4D97-AF65-F5344CB8AC3E}">
        <p14:creationId xmlns:p14="http://schemas.microsoft.com/office/powerpoint/2010/main" val="1159300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488" y="94909"/>
            <a:ext cx="8111512" cy="633960"/>
          </a:xfrm>
        </p:spPr>
        <p:txBody>
          <a:bodyPr>
            <a:normAutofit fontScale="90000"/>
          </a:bodyPr>
          <a:lstStyle/>
          <a:p>
            <a:r>
              <a:rPr lang="en-GB" sz="2800" b="1" dirty="0" smtClean="0"/>
              <a:t>Case 1: Handle the Exception through Try and Catch</a:t>
            </a:r>
            <a:endParaRPr lang="en-US" sz="2800" b="1" dirty="0"/>
          </a:p>
        </p:txBody>
      </p:sp>
      <p:sp>
        <p:nvSpPr>
          <p:cNvPr id="3" name="Content Placeholder 2"/>
          <p:cNvSpPr>
            <a:spLocks noGrp="1"/>
          </p:cNvSpPr>
          <p:nvPr>
            <p:ph idx="1"/>
          </p:nvPr>
        </p:nvSpPr>
        <p:spPr>
          <a:xfrm>
            <a:off x="1032488" y="728869"/>
            <a:ext cx="7537030" cy="5830957"/>
          </a:xfrm>
        </p:spPr>
        <p:txBody>
          <a:bodyPr>
            <a:normAutofit fontScale="70000" lnSpcReduction="20000"/>
          </a:bodyPr>
          <a:lstStyle/>
          <a:p>
            <a:pPr marL="457200" indent="-457200">
              <a:buFont typeface="+mj-lt"/>
              <a:buAutoNum type="arabicPeriod"/>
            </a:pPr>
            <a:r>
              <a:rPr lang="en-US" b="1" dirty="0">
                <a:latin typeface="Consolas" panose="020B0609020204030204" pitchFamily="49" charset="0"/>
                <a:cs typeface="Consolas" panose="020B0609020204030204" pitchFamily="49" charset="0"/>
              </a:rPr>
              <a:t>import java.io.*;  </a:t>
            </a:r>
          </a:p>
          <a:p>
            <a:pPr marL="457200" indent="-457200">
              <a:buFont typeface="+mj-lt"/>
              <a:buAutoNum type="arabicPeriod"/>
            </a:pPr>
            <a:r>
              <a:rPr lang="en-US" b="1" dirty="0">
                <a:latin typeface="Consolas" panose="020B0609020204030204" pitchFamily="49" charset="0"/>
                <a:cs typeface="Consolas" panose="020B0609020204030204" pitchFamily="49" charset="0"/>
              </a:rPr>
              <a:t>class M{  </a:t>
            </a:r>
          </a:p>
          <a:p>
            <a:pPr marL="457200" indent="-457200">
              <a:buFont typeface="+mj-lt"/>
              <a:buAutoNum type="arabicPeriod"/>
            </a:pPr>
            <a:r>
              <a:rPr lang="en-US" b="1" dirty="0">
                <a:latin typeface="Consolas" panose="020B0609020204030204" pitchFamily="49" charset="0"/>
                <a:cs typeface="Consolas" panose="020B0609020204030204" pitchFamily="49" charset="0"/>
              </a:rPr>
              <a:t> void method()throws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throw new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("device error");  </a:t>
            </a:r>
          </a:p>
          <a:p>
            <a:pPr marL="457200" indent="-457200">
              <a:buFont typeface="+mj-lt"/>
              <a:buAutoNum type="arabicPeriod"/>
            </a:pPr>
            <a:r>
              <a:rPr lang="en-US" b="1" dirty="0">
                <a:latin typeface="Consolas" panose="020B0609020204030204" pitchFamily="49" charset="0"/>
                <a:cs typeface="Consolas" panose="020B0609020204030204" pitchFamily="49" charset="0"/>
              </a:rPr>
              <a:t> }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public class Testthrows2{  </a:t>
            </a:r>
          </a:p>
          <a:p>
            <a:pPr marL="457200" indent="-457200">
              <a:buFont typeface="+mj-lt"/>
              <a:buAutoNum type="arabicPeriod"/>
            </a:pPr>
            <a:r>
              <a:rPr lang="en-US" b="1" dirty="0">
                <a:latin typeface="Consolas" panose="020B0609020204030204" pitchFamily="49" charset="0"/>
                <a:cs typeface="Consolas" panose="020B0609020204030204" pitchFamily="49" charset="0"/>
              </a:rPr>
              <a:t>   public static void main(String </a:t>
            </a:r>
            <a:r>
              <a:rPr lang="en-US" b="1" dirty="0" err="1">
                <a:latin typeface="Consolas" panose="020B0609020204030204" pitchFamily="49" charset="0"/>
                <a:cs typeface="Consolas" panose="020B0609020204030204" pitchFamily="49" charset="0"/>
              </a:rPr>
              <a:t>args</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try{  </a:t>
            </a:r>
          </a:p>
          <a:p>
            <a:pPr marL="457200" indent="-457200">
              <a:buFont typeface="+mj-lt"/>
              <a:buAutoNum type="arabicPeriod"/>
            </a:pPr>
            <a:r>
              <a:rPr lang="en-US" b="1" dirty="0">
                <a:latin typeface="Consolas" panose="020B0609020204030204" pitchFamily="49" charset="0"/>
                <a:cs typeface="Consolas" panose="020B0609020204030204" pitchFamily="49" charset="0"/>
              </a:rPr>
              <a:t>     M m=new M();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m.method</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}catch(Exception e){</a:t>
            </a:r>
            <a:r>
              <a:rPr lang="en-US" b="1" dirty="0" err="1">
                <a:latin typeface="Consolas" panose="020B0609020204030204" pitchFamily="49" charset="0"/>
                <a:cs typeface="Consolas" panose="020B0609020204030204" pitchFamily="49" charset="0"/>
              </a:rPr>
              <a:t>System.out.println</a:t>
            </a:r>
            <a:r>
              <a:rPr lang="en-US" b="1" dirty="0">
                <a:latin typeface="Consolas" panose="020B0609020204030204" pitchFamily="49" charset="0"/>
                <a:cs typeface="Consolas" panose="020B0609020204030204" pitchFamily="49" charset="0"/>
              </a:rPr>
              <a:t>("exception handled");}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System.out.println</a:t>
            </a:r>
            <a:r>
              <a:rPr lang="en-US" b="1" dirty="0">
                <a:latin typeface="Consolas" panose="020B0609020204030204" pitchFamily="49" charset="0"/>
                <a:cs typeface="Consolas" panose="020B0609020204030204" pitchFamily="49" charset="0"/>
              </a:rPr>
              <a:t>("normal flow...");  </a:t>
            </a:r>
          </a:p>
          <a:p>
            <a:pPr marL="457200" indent="-457200">
              <a:buFont typeface="+mj-lt"/>
              <a:buAutoNum type="arabicPeriod"/>
            </a:pPr>
            <a:r>
              <a:rPr lang="en-US" b="1" dirty="0">
                <a:latin typeface="Consolas" panose="020B0609020204030204" pitchFamily="49" charset="0"/>
                <a:cs typeface="Consolas" panose="020B0609020204030204" pitchFamily="49" charset="0"/>
              </a:rPr>
              <a:t>  }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p>
          <a:p>
            <a:pPr marL="457200" indent="-457200">
              <a:buFont typeface="+mj-lt"/>
              <a:buAutoNum type="arabicPeriod"/>
            </a:pPr>
            <a:endParaRPr lang="en-US" dirty="0"/>
          </a:p>
        </p:txBody>
      </p:sp>
    </p:spTree>
    <p:extLst>
      <p:ext uri="{BB962C8B-B14F-4D97-AF65-F5344CB8AC3E}">
        <p14:creationId xmlns:p14="http://schemas.microsoft.com/office/powerpoint/2010/main" val="3701201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09" y="0"/>
            <a:ext cx="7572895" cy="1280160"/>
          </a:xfrm>
          <a:ln w="19050">
            <a:solidFill>
              <a:schemeClr val="tx1"/>
            </a:solidFill>
          </a:ln>
        </p:spPr>
        <p:txBody>
          <a:bodyPr>
            <a:normAutofit/>
          </a:bodyPr>
          <a:lstStyle/>
          <a:p>
            <a:r>
              <a:rPr lang="en-US" sz="2400" b="1" dirty="0" smtClean="0"/>
              <a:t>Case2</a:t>
            </a:r>
            <a:r>
              <a:rPr lang="en-US" sz="2400" b="1" dirty="0"/>
              <a:t>: You declare the </a:t>
            </a:r>
            <a:r>
              <a:rPr lang="en-US" sz="2400" b="1" dirty="0" smtClean="0"/>
              <a:t>exception</a:t>
            </a:r>
            <a:br>
              <a:rPr lang="en-US" sz="2400" b="1" dirty="0" smtClean="0"/>
            </a:br>
            <a:r>
              <a:rPr lang="en-US" sz="1800" dirty="0"/>
              <a:t>A</a:t>
            </a:r>
            <a:r>
              <a:rPr lang="en-US" sz="1800" dirty="0" smtClean="0"/>
              <a:t>)  In </a:t>
            </a:r>
            <a:r>
              <a:rPr lang="en-US" sz="1800" dirty="0"/>
              <a:t>case you declare the exception, if exception does </a:t>
            </a:r>
            <a:r>
              <a:rPr lang="en-US" sz="1800" dirty="0" smtClean="0"/>
              <a:t>not occur</a:t>
            </a:r>
            <a:r>
              <a:rPr lang="en-US" sz="1800" dirty="0"/>
              <a:t>, the code will be executed fine</a:t>
            </a:r>
            <a:r>
              <a:rPr lang="en-US" sz="2400" dirty="0"/>
              <a:t>.</a:t>
            </a:r>
          </a:p>
        </p:txBody>
      </p:sp>
      <p:sp>
        <p:nvSpPr>
          <p:cNvPr id="3" name="Content Placeholder 2"/>
          <p:cNvSpPr>
            <a:spLocks noGrp="1"/>
          </p:cNvSpPr>
          <p:nvPr>
            <p:ph idx="1"/>
          </p:nvPr>
        </p:nvSpPr>
        <p:spPr>
          <a:xfrm>
            <a:off x="897775" y="1427035"/>
            <a:ext cx="8057384" cy="5252061"/>
          </a:xfrm>
        </p:spPr>
        <p:txBody>
          <a:bodyPr>
            <a:normAutofit fontScale="70000" lnSpcReduction="20000"/>
          </a:bodyPr>
          <a:lstStyle/>
          <a:p>
            <a:pPr marL="457200" indent="-457200">
              <a:buFont typeface="+mj-lt"/>
              <a:buAutoNum type="arabicPeriod"/>
            </a:pPr>
            <a:r>
              <a:rPr lang="en-US" b="1" dirty="0">
                <a:latin typeface="Consolas" panose="020B0609020204030204" pitchFamily="49" charset="0"/>
                <a:cs typeface="Consolas" panose="020B0609020204030204" pitchFamily="49" charset="0"/>
              </a:rPr>
              <a:t>import java.io.*;  </a:t>
            </a:r>
          </a:p>
          <a:p>
            <a:pPr marL="457200" indent="-457200">
              <a:buFont typeface="+mj-lt"/>
              <a:buAutoNum type="arabicPeriod"/>
            </a:pPr>
            <a:r>
              <a:rPr lang="en-US" b="1" dirty="0">
                <a:latin typeface="Consolas" panose="020B0609020204030204" pitchFamily="49" charset="0"/>
                <a:cs typeface="Consolas" panose="020B0609020204030204" pitchFamily="49" charset="0"/>
              </a:rPr>
              <a:t>class M{  </a:t>
            </a:r>
          </a:p>
          <a:p>
            <a:pPr marL="457200" indent="-457200">
              <a:buFont typeface="+mj-lt"/>
              <a:buAutoNum type="arabicPeriod"/>
            </a:pPr>
            <a:r>
              <a:rPr lang="en-US" b="1" dirty="0">
                <a:latin typeface="Consolas" panose="020B0609020204030204" pitchFamily="49" charset="0"/>
                <a:cs typeface="Consolas" panose="020B0609020204030204" pitchFamily="49" charset="0"/>
              </a:rPr>
              <a:t> void method()throws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System.out.println</a:t>
            </a:r>
            <a:r>
              <a:rPr lang="en-US" b="1" dirty="0">
                <a:latin typeface="Consolas" panose="020B0609020204030204" pitchFamily="49" charset="0"/>
                <a:cs typeface="Consolas" panose="020B0609020204030204" pitchFamily="49" charset="0"/>
              </a:rPr>
              <a:t>("device operation performed");  </a:t>
            </a:r>
          </a:p>
          <a:p>
            <a:pPr marL="457200" indent="-457200">
              <a:buFont typeface="+mj-lt"/>
              <a:buAutoNum type="arabicPeriod"/>
            </a:pPr>
            <a:r>
              <a:rPr lang="en-US" b="1" dirty="0">
                <a:latin typeface="Consolas" panose="020B0609020204030204" pitchFamily="49" charset="0"/>
                <a:cs typeface="Consolas" panose="020B0609020204030204" pitchFamily="49" charset="0"/>
              </a:rPr>
              <a:t> }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class Testthrows3{  </a:t>
            </a:r>
          </a:p>
          <a:p>
            <a:pPr marL="457200" indent="-457200">
              <a:buFont typeface="+mj-lt"/>
              <a:buAutoNum type="arabicPeriod"/>
            </a:pPr>
            <a:r>
              <a:rPr lang="en-US" b="1" dirty="0">
                <a:latin typeface="Consolas" panose="020B0609020204030204" pitchFamily="49" charset="0"/>
                <a:cs typeface="Consolas" panose="020B0609020204030204" pitchFamily="49" charset="0"/>
              </a:rPr>
              <a:t>   public static void main(String </a:t>
            </a:r>
            <a:r>
              <a:rPr lang="en-US" b="1" dirty="0" err="1">
                <a:latin typeface="Consolas" panose="020B0609020204030204" pitchFamily="49" charset="0"/>
                <a:cs typeface="Consolas" panose="020B0609020204030204" pitchFamily="49" charset="0"/>
              </a:rPr>
              <a:t>args</a:t>
            </a:r>
            <a:r>
              <a:rPr lang="en-US" b="1" dirty="0">
                <a:latin typeface="Consolas" panose="020B0609020204030204" pitchFamily="49" charset="0"/>
                <a:cs typeface="Consolas" panose="020B0609020204030204" pitchFamily="49" charset="0"/>
              </a:rPr>
              <a:t>[])throws </a:t>
            </a:r>
            <a:r>
              <a:rPr lang="en-US" b="1" dirty="0" err="1">
                <a:latin typeface="Consolas" panose="020B0609020204030204" pitchFamily="49" charset="0"/>
                <a:cs typeface="Consolas" panose="020B0609020204030204" pitchFamily="49" charset="0"/>
              </a:rPr>
              <a:t>IOException</a:t>
            </a:r>
            <a:r>
              <a:rPr lang="en-US" b="1" dirty="0" smtClean="0">
                <a:latin typeface="Consolas" panose="020B0609020204030204" pitchFamily="49" charset="0"/>
                <a:cs typeface="Consolas" panose="020B0609020204030204" pitchFamily="49" charset="0"/>
              </a:rPr>
              <a:t>{</a:t>
            </a:r>
            <a:r>
              <a:rPr lang="en-US" b="1" i="1" dirty="0" smtClean="0">
                <a:solidFill>
                  <a:srgbClr val="FFC000"/>
                </a:solidFill>
                <a:latin typeface="Consolas" panose="020B0609020204030204" pitchFamily="49" charset="0"/>
                <a:cs typeface="Consolas" panose="020B0609020204030204" pitchFamily="49" charset="0"/>
              </a:rPr>
              <a:t>//</a:t>
            </a:r>
            <a:r>
              <a:rPr lang="en-US" b="1" i="1" dirty="0">
                <a:solidFill>
                  <a:srgbClr val="FFC000"/>
                </a:solidFill>
                <a:latin typeface="Consolas" panose="020B0609020204030204" pitchFamily="49" charset="0"/>
                <a:cs typeface="Consolas" panose="020B0609020204030204" pitchFamily="49" charset="0"/>
              </a:rPr>
              <a:t>declare exception</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M m=new M();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m.method</a:t>
            </a:r>
            <a:r>
              <a:rPr lang="en-US" b="1" dirty="0">
                <a:latin typeface="Consolas" panose="020B0609020204030204" pitchFamily="49" charset="0"/>
                <a:cs typeface="Consolas" panose="020B0609020204030204" pitchFamily="49" charset="0"/>
              </a:rPr>
              <a:t>();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System.out.println</a:t>
            </a:r>
            <a:r>
              <a:rPr lang="en-US" b="1" dirty="0">
                <a:latin typeface="Consolas" panose="020B0609020204030204" pitchFamily="49" charset="0"/>
                <a:cs typeface="Consolas" panose="020B0609020204030204" pitchFamily="49" charset="0"/>
              </a:rPr>
              <a:t>("normal flow...");  </a:t>
            </a:r>
          </a:p>
          <a:p>
            <a:pPr marL="457200" indent="-457200">
              <a:buFont typeface="+mj-lt"/>
              <a:buAutoNum type="arabicPeriod"/>
            </a:pPr>
            <a:r>
              <a:rPr lang="en-US" b="1" dirty="0">
                <a:latin typeface="Consolas" panose="020B0609020204030204" pitchFamily="49" charset="0"/>
                <a:cs typeface="Consolas" panose="020B0609020204030204" pitchFamily="49" charset="0"/>
              </a:rPr>
              <a:t>  }  </a:t>
            </a:r>
          </a:p>
          <a:p>
            <a:pPr marL="457200" indent="-457200">
              <a:buFont typeface="+mj-lt"/>
              <a:buAutoNum type="arabicPeriod"/>
            </a:pPr>
            <a:r>
              <a:rPr lang="en-US" b="1" dirty="0">
                <a:latin typeface="Consolas" panose="020B0609020204030204" pitchFamily="49" charset="0"/>
                <a:cs typeface="Consolas" panose="020B0609020204030204" pitchFamily="49" charset="0"/>
              </a:rPr>
              <a:t>}  </a:t>
            </a:r>
          </a:p>
          <a:p>
            <a:endParaRPr lang="en-US" dirty="0"/>
          </a:p>
        </p:txBody>
      </p:sp>
    </p:spTree>
    <p:extLst>
      <p:ext uri="{BB962C8B-B14F-4D97-AF65-F5344CB8AC3E}">
        <p14:creationId xmlns:p14="http://schemas.microsoft.com/office/powerpoint/2010/main" val="1563823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6" y="94910"/>
            <a:ext cx="8196349" cy="1400530"/>
          </a:xfrm>
        </p:spPr>
        <p:txBody>
          <a:bodyPr>
            <a:normAutofit/>
          </a:bodyPr>
          <a:lstStyle/>
          <a:p>
            <a:r>
              <a:rPr lang="en-US" sz="2800" b="1" dirty="0"/>
              <a:t>Case2: You declare the </a:t>
            </a:r>
            <a:r>
              <a:rPr lang="en-US" sz="2800" b="1" dirty="0" smtClean="0"/>
              <a:t>exception</a:t>
            </a:r>
            <a:br>
              <a:rPr lang="en-US" sz="2800" b="1" dirty="0" smtClean="0"/>
            </a:br>
            <a:r>
              <a:rPr lang="en-US" sz="1600" b="1" dirty="0"/>
              <a:t>B</a:t>
            </a:r>
            <a:r>
              <a:rPr lang="en-US" sz="1600" b="1" dirty="0" smtClean="0"/>
              <a:t>) In </a:t>
            </a:r>
            <a:r>
              <a:rPr lang="en-US" sz="1600" b="1" dirty="0"/>
              <a:t>case you declare the exception if exception </a:t>
            </a:r>
            <a:r>
              <a:rPr lang="en-US" sz="1600" b="1" dirty="0" smtClean="0"/>
              <a:t>occurs, </a:t>
            </a:r>
            <a:r>
              <a:rPr lang="en-US" sz="1600" b="1" dirty="0"/>
              <a:t>an exception </a:t>
            </a:r>
            <a:r>
              <a:rPr lang="en-US" sz="1600" b="1" dirty="0" smtClean="0"/>
              <a:t>will </a:t>
            </a:r>
            <a:r>
              <a:rPr lang="en-US" sz="1600" b="1" dirty="0"/>
              <a:t>be </a:t>
            </a:r>
            <a:r>
              <a:rPr lang="en-US" sz="1600" b="1" dirty="0" smtClean="0"/>
              <a:t>   	thrown </a:t>
            </a:r>
            <a:r>
              <a:rPr lang="en-US" sz="1600" b="1" dirty="0"/>
              <a:t>at runtime because throws does not handle the exception.</a:t>
            </a:r>
          </a:p>
        </p:txBody>
      </p:sp>
      <p:sp>
        <p:nvSpPr>
          <p:cNvPr id="3" name="Content Placeholder 2"/>
          <p:cNvSpPr>
            <a:spLocks noGrp="1"/>
          </p:cNvSpPr>
          <p:nvPr>
            <p:ph idx="1"/>
          </p:nvPr>
        </p:nvSpPr>
        <p:spPr>
          <a:xfrm>
            <a:off x="872835" y="1487127"/>
            <a:ext cx="8072383" cy="5196908"/>
          </a:xfrm>
        </p:spPr>
        <p:txBody>
          <a:bodyPr>
            <a:normAutofit fontScale="70000" lnSpcReduction="20000"/>
          </a:bodyPr>
          <a:lstStyle/>
          <a:p>
            <a:r>
              <a:rPr lang="en-US" b="1" dirty="0">
                <a:latin typeface="Consolas" panose="020B0609020204030204" pitchFamily="49" charset="0"/>
                <a:cs typeface="Consolas" panose="020B0609020204030204" pitchFamily="49" charset="0"/>
              </a:rPr>
              <a:t>import java.io.*;  </a:t>
            </a:r>
          </a:p>
          <a:p>
            <a:r>
              <a:rPr lang="en-US" b="1" dirty="0">
                <a:latin typeface="Consolas" panose="020B0609020204030204" pitchFamily="49" charset="0"/>
                <a:cs typeface="Consolas" panose="020B0609020204030204" pitchFamily="49" charset="0"/>
              </a:rPr>
              <a:t>class M{  </a:t>
            </a:r>
          </a:p>
          <a:p>
            <a:r>
              <a:rPr lang="en-US" b="1" dirty="0">
                <a:latin typeface="Consolas" panose="020B0609020204030204" pitchFamily="49" charset="0"/>
                <a:cs typeface="Consolas" panose="020B0609020204030204" pitchFamily="49" charset="0"/>
              </a:rPr>
              <a:t> void method()throws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  throw new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("device error");  </a:t>
            </a:r>
          </a:p>
          <a:p>
            <a:r>
              <a:rPr lang="en-US" b="1" dirty="0">
                <a:latin typeface="Consolas" panose="020B0609020204030204" pitchFamily="49" charset="0"/>
                <a:cs typeface="Consolas" panose="020B0609020204030204" pitchFamily="49" charset="0"/>
              </a:rPr>
              <a:t> }  </a:t>
            </a:r>
          </a:p>
          <a:p>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class Testthrows4{  </a:t>
            </a:r>
          </a:p>
          <a:p>
            <a:r>
              <a:rPr lang="en-US" b="1" dirty="0">
                <a:latin typeface="Consolas" panose="020B0609020204030204" pitchFamily="49" charset="0"/>
                <a:cs typeface="Consolas" panose="020B0609020204030204" pitchFamily="49" charset="0"/>
              </a:rPr>
              <a:t>   public static void main(String </a:t>
            </a:r>
            <a:r>
              <a:rPr lang="en-US" b="1" dirty="0" err="1">
                <a:latin typeface="Consolas" panose="020B0609020204030204" pitchFamily="49" charset="0"/>
                <a:cs typeface="Consolas" panose="020B0609020204030204" pitchFamily="49" charset="0"/>
              </a:rPr>
              <a:t>args</a:t>
            </a:r>
            <a:r>
              <a:rPr lang="en-US" b="1" dirty="0">
                <a:latin typeface="Consolas" panose="020B0609020204030204" pitchFamily="49" charset="0"/>
                <a:cs typeface="Consolas" panose="020B0609020204030204" pitchFamily="49" charset="0"/>
              </a:rPr>
              <a:t>[])throws </a:t>
            </a:r>
            <a:r>
              <a:rPr lang="en-US" b="1" dirty="0" err="1">
                <a:latin typeface="Consolas" panose="020B0609020204030204" pitchFamily="49" charset="0"/>
                <a:cs typeface="Consolas" panose="020B0609020204030204" pitchFamily="49" charset="0"/>
              </a:rPr>
              <a:t>IOException</a:t>
            </a:r>
            <a:r>
              <a:rPr lang="en-US" b="1" dirty="0">
                <a:latin typeface="Consolas" panose="020B0609020204030204" pitchFamily="49" charset="0"/>
                <a:cs typeface="Consolas" panose="020B0609020204030204" pitchFamily="49" charset="0"/>
              </a:rPr>
              <a:t>{</a:t>
            </a:r>
            <a:r>
              <a:rPr lang="en-US" b="1" dirty="0">
                <a:solidFill>
                  <a:srgbClr val="FFC000"/>
                </a:solidFill>
                <a:latin typeface="Consolas" panose="020B0609020204030204" pitchFamily="49" charset="0"/>
                <a:cs typeface="Consolas" panose="020B0609020204030204" pitchFamily="49" charset="0"/>
              </a:rPr>
              <a:t>//declare </a:t>
            </a:r>
            <a:r>
              <a:rPr lang="en-US" b="1" dirty="0" smtClean="0">
                <a:solidFill>
                  <a:srgbClr val="FFC000"/>
                </a:solidFill>
                <a:latin typeface="Consolas" panose="020B0609020204030204" pitchFamily="49" charset="0"/>
                <a:cs typeface="Consolas" panose="020B0609020204030204" pitchFamily="49" charset="0"/>
              </a:rPr>
              <a:t>exception</a:t>
            </a:r>
            <a:endParaRPr lang="en-US" b="1" dirty="0">
              <a:solidFill>
                <a:srgbClr val="FFC000"/>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M m=new M();  </a:t>
            </a:r>
          </a:p>
          <a:p>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m.method</a:t>
            </a: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System.out.println</a:t>
            </a:r>
            <a:r>
              <a:rPr lang="en-US" b="1" dirty="0">
                <a:latin typeface="Consolas" panose="020B0609020204030204" pitchFamily="49" charset="0"/>
                <a:cs typeface="Consolas" panose="020B0609020204030204" pitchFamily="49" charset="0"/>
              </a:rPr>
              <a:t>("normal flow...");  </a:t>
            </a:r>
          </a:p>
          <a:p>
            <a:r>
              <a:rPr lang="en-US" b="1" dirty="0">
                <a:latin typeface="Consolas" panose="020B0609020204030204" pitchFamily="49" charset="0"/>
                <a:cs typeface="Consolas" panose="020B0609020204030204" pitchFamily="49" charset="0"/>
              </a:rPr>
              <a:t>  }  </a:t>
            </a:r>
          </a:p>
          <a:p>
            <a:r>
              <a:rPr lang="en-US" b="1"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02119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174423"/>
            <a:ext cx="7053542" cy="1400530"/>
          </a:xfrm>
        </p:spPr>
        <p:txBody>
          <a:bodyPr/>
          <a:lstStyle/>
          <a:p>
            <a:r>
              <a:rPr lang="en-GB" sz="3200" dirty="0" smtClean="0"/>
              <a:t>Defining your own Exception</a:t>
            </a:r>
            <a:br>
              <a:rPr lang="en-GB" sz="3200" dirty="0" smtClean="0"/>
            </a:br>
            <a:r>
              <a:rPr lang="en-GB" sz="3200" dirty="0" smtClean="0"/>
              <a:t>(User Defined Exceptions)</a:t>
            </a:r>
            <a:endParaRPr lang="en-US" sz="3200" dirty="0"/>
          </a:p>
        </p:txBody>
      </p:sp>
      <p:sp>
        <p:nvSpPr>
          <p:cNvPr id="3" name="Content Placeholder 2"/>
          <p:cNvSpPr>
            <a:spLocks noGrp="1"/>
          </p:cNvSpPr>
          <p:nvPr>
            <p:ph idx="1"/>
          </p:nvPr>
        </p:nvSpPr>
        <p:spPr>
          <a:xfrm>
            <a:off x="483848" y="1574954"/>
            <a:ext cx="8133379" cy="4195481"/>
          </a:xfrm>
        </p:spPr>
        <p:txBody>
          <a:bodyPr>
            <a:normAutofit fontScale="77500" lnSpcReduction="20000"/>
          </a:bodyPr>
          <a:lstStyle/>
          <a:p>
            <a:r>
              <a:rPr lang="en-US" dirty="0"/>
              <a:t>You can define your own exception classes, but they must be derived </a:t>
            </a:r>
            <a:r>
              <a:rPr lang="en-US" dirty="0" smtClean="0"/>
              <a:t>classes of </a:t>
            </a:r>
            <a:r>
              <a:rPr lang="en-US" dirty="0"/>
              <a:t>some already defined exception class. </a:t>
            </a:r>
            <a:endParaRPr lang="en-US" dirty="0" smtClean="0"/>
          </a:p>
          <a:p>
            <a:r>
              <a:rPr lang="en-US" dirty="0" smtClean="0"/>
              <a:t>An </a:t>
            </a:r>
            <a:r>
              <a:rPr lang="en-US" dirty="0"/>
              <a:t>exception class can be a </a:t>
            </a:r>
            <a:r>
              <a:rPr lang="en-US" dirty="0" smtClean="0"/>
              <a:t>derived class </a:t>
            </a:r>
            <a:r>
              <a:rPr lang="en-US" dirty="0"/>
              <a:t>of any predefined exception class or of any exception class that you </a:t>
            </a:r>
            <a:r>
              <a:rPr lang="en-US" dirty="0" smtClean="0"/>
              <a:t>have already </a:t>
            </a:r>
            <a:r>
              <a:rPr lang="en-US" dirty="0"/>
              <a:t>successfully defined. </a:t>
            </a:r>
            <a:endParaRPr lang="en-US" dirty="0" smtClean="0"/>
          </a:p>
          <a:p>
            <a:endParaRPr lang="en-US" dirty="0"/>
          </a:p>
          <a:p>
            <a:r>
              <a:rPr lang="en-US" dirty="0" smtClean="0"/>
              <a:t>We will define our own exception by deriving classes from the  class Exception</a:t>
            </a:r>
            <a:r>
              <a:rPr lang="en-US" dirty="0"/>
              <a:t>.</a:t>
            </a:r>
          </a:p>
          <a:p>
            <a:r>
              <a:rPr lang="en-US" dirty="0"/>
              <a:t>When defining an exception class, the constructors are the </a:t>
            </a:r>
            <a:r>
              <a:rPr lang="en-US" dirty="0" smtClean="0"/>
              <a:t>most important </a:t>
            </a:r>
            <a:r>
              <a:rPr lang="en-US" dirty="0"/>
              <a:t>and </a:t>
            </a:r>
            <a:r>
              <a:rPr lang="en-US" b="1" dirty="0"/>
              <a:t>often</a:t>
            </a:r>
            <a:r>
              <a:rPr lang="en-US" dirty="0"/>
              <a:t> the only methods, other than those inherited </a:t>
            </a:r>
            <a:r>
              <a:rPr lang="en-US" dirty="0" smtClean="0"/>
              <a:t>from the </a:t>
            </a:r>
            <a:r>
              <a:rPr lang="en-US" dirty="0"/>
              <a:t>base class.</a:t>
            </a:r>
          </a:p>
        </p:txBody>
      </p:sp>
    </p:spTree>
    <p:extLst>
      <p:ext uri="{BB962C8B-B14F-4D97-AF65-F5344CB8AC3E}">
        <p14:creationId xmlns:p14="http://schemas.microsoft.com/office/powerpoint/2010/main" val="1520018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71" y="360677"/>
            <a:ext cx="7053542" cy="660465"/>
          </a:xfrm>
        </p:spPr>
        <p:txBody>
          <a:bodyPr>
            <a:normAutofit fontScale="90000"/>
          </a:bodyPr>
          <a:lstStyle/>
          <a:p>
            <a:r>
              <a:rPr lang="en-GB" sz="3200" dirty="0" smtClean="0"/>
              <a:t>Example 1 of User Defined Exception</a:t>
            </a:r>
            <a:endParaRPr lang="en-US" sz="3200" dirty="0"/>
          </a:p>
        </p:txBody>
      </p:sp>
      <p:sp>
        <p:nvSpPr>
          <p:cNvPr id="3" name="Content Placeholder 2"/>
          <p:cNvSpPr>
            <a:spLocks noGrp="1"/>
          </p:cNvSpPr>
          <p:nvPr>
            <p:ph idx="1"/>
          </p:nvPr>
        </p:nvSpPr>
        <p:spPr>
          <a:xfrm>
            <a:off x="856211" y="1395215"/>
            <a:ext cx="7872153" cy="3896138"/>
          </a:xfrm>
        </p:spPr>
        <p:txBody>
          <a:bodyPr>
            <a:normAutofit/>
          </a:bodyPr>
          <a:lstStyle/>
          <a:p>
            <a:pPr marL="457200" indent="-457200">
              <a:buFont typeface="+mj-lt"/>
              <a:buAutoNum type="arabicPeriod"/>
            </a:pPr>
            <a:r>
              <a:rPr lang="en-US" sz="1800" b="1" dirty="0">
                <a:solidFill>
                  <a:srgbClr val="FF0000"/>
                </a:solidFill>
                <a:latin typeface="Consolas" panose="020B0609020204030204" pitchFamily="49" charset="0"/>
                <a:cs typeface="Consolas" panose="020B0609020204030204" pitchFamily="49" charset="0"/>
              </a:rPr>
              <a:t>public class </a:t>
            </a:r>
            <a:r>
              <a:rPr lang="en-US" sz="1800" b="1" dirty="0" err="1">
                <a:solidFill>
                  <a:srgbClr val="FF0000"/>
                </a:solidFill>
                <a:latin typeface="Consolas" panose="020B0609020204030204" pitchFamily="49" charset="0"/>
                <a:cs typeface="Consolas" panose="020B0609020204030204" pitchFamily="49" charset="0"/>
              </a:rPr>
              <a:t>DivideByZeroException</a:t>
            </a:r>
            <a:r>
              <a:rPr lang="en-US" sz="1800" b="1" dirty="0">
                <a:solidFill>
                  <a:srgbClr val="FF0000"/>
                </a:solidFill>
                <a:latin typeface="Consolas" panose="020B0609020204030204" pitchFamily="49" charset="0"/>
                <a:cs typeface="Consolas" panose="020B0609020204030204" pitchFamily="49" charset="0"/>
              </a:rPr>
              <a:t> extends Exception</a:t>
            </a:r>
          </a:p>
          <a:p>
            <a:pPr marL="457200" indent="-457200">
              <a:buFont typeface="+mj-lt"/>
              <a:buAutoNum type="arabicPeriod"/>
            </a:pPr>
            <a:r>
              <a:rPr lang="en-US" sz="1800" b="1" dirty="0">
                <a:solidFill>
                  <a:srgbClr val="FF0000"/>
                </a:solidFill>
                <a:latin typeface="Consolas" panose="020B0609020204030204" pitchFamily="49" charset="0"/>
                <a:cs typeface="Consolas" panose="020B0609020204030204" pitchFamily="49" charset="0"/>
              </a:rPr>
              <a:t>{</a:t>
            </a: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public </a:t>
            </a:r>
            <a:r>
              <a:rPr lang="en-US" sz="1800" b="1" dirty="0" err="1">
                <a:solidFill>
                  <a:srgbClr val="FF0000"/>
                </a:solidFill>
                <a:latin typeface="Consolas" panose="020B0609020204030204" pitchFamily="49" charset="0"/>
                <a:cs typeface="Consolas" panose="020B0609020204030204" pitchFamily="49" charset="0"/>
              </a:rPr>
              <a:t>DivideByZeroException</a:t>
            </a:r>
            <a:r>
              <a:rPr lang="en-US" sz="1800" b="1" dirty="0" smtClean="0">
                <a:solidFill>
                  <a:srgbClr val="FF0000"/>
                </a:solidFill>
                <a:latin typeface="Consolas" panose="020B0609020204030204" pitchFamily="49" charset="0"/>
                <a:cs typeface="Consolas" panose="020B0609020204030204" pitchFamily="49" charset="0"/>
              </a:rPr>
              <a:t>(){</a:t>
            </a:r>
            <a:endParaRPr lang="en-US" sz="1800" b="1" dirty="0">
              <a:solidFill>
                <a:srgbClr val="FF0000"/>
              </a:solidFill>
              <a:latin typeface="Consolas" panose="020B0609020204030204" pitchFamily="49" charset="0"/>
              <a:cs typeface="Consolas" panose="020B0609020204030204" pitchFamily="49" charset="0"/>
            </a:endParaRP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super</a:t>
            </a:r>
            <a:r>
              <a:rPr lang="en-US" sz="1800" b="1" dirty="0">
                <a:solidFill>
                  <a:srgbClr val="FF0000"/>
                </a:solidFill>
                <a:latin typeface="Consolas" panose="020B0609020204030204" pitchFamily="49" charset="0"/>
                <a:cs typeface="Consolas" panose="020B0609020204030204" pitchFamily="49" charset="0"/>
              </a:rPr>
              <a:t>("Dividing by Zero!");</a:t>
            </a: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a:t>
            </a:r>
            <a:endParaRPr lang="en-US" sz="1800" b="1" dirty="0">
              <a:solidFill>
                <a:srgbClr val="FF0000"/>
              </a:solidFill>
              <a:latin typeface="Consolas" panose="020B0609020204030204" pitchFamily="49" charset="0"/>
              <a:cs typeface="Consolas" panose="020B0609020204030204" pitchFamily="49" charset="0"/>
            </a:endParaRP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public </a:t>
            </a:r>
            <a:r>
              <a:rPr lang="en-US" sz="1800" b="1" dirty="0" err="1">
                <a:solidFill>
                  <a:srgbClr val="FF0000"/>
                </a:solidFill>
                <a:latin typeface="Consolas" panose="020B0609020204030204" pitchFamily="49" charset="0"/>
                <a:cs typeface="Consolas" panose="020B0609020204030204" pitchFamily="49" charset="0"/>
              </a:rPr>
              <a:t>DivideByZeroException</a:t>
            </a:r>
            <a:r>
              <a:rPr lang="en-US" sz="1800" b="1" dirty="0">
                <a:solidFill>
                  <a:srgbClr val="FF0000"/>
                </a:solidFill>
                <a:latin typeface="Consolas" panose="020B0609020204030204" pitchFamily="49" charset="0"/>
                <a:cs typeface="Consolas" panose="020B0609020204030204" pitchFamily="49" charset="0"/>
              </a:rPr>
              <a:t>(String message</a:t>
            </a:r>
            <a:r>
              <a:rPr lang="en-US" sz="1800" b="1" dirty="0" smtClean="0">
                <a:solidFill>
                  <a:srgbClr val="FF0000"/>
                </a:solidFill>
                <a:latin typeface="Consolas" panose="020B0609020204030204" pitchFamily="49" charset="0"/>
                <a:cs typeface="Consolas" panose="020B0609020204030204" pitchFamily="49" charset="0"/>
              </a:rPr>
              <a:t>){</a:t>
            </a:r>
            <a:endParaRPr lang="en-US" sz="1800" b="1" dirty="0">
              <a:solidFill>
                <a:srgbClr val="FF0000"/>
              </a:solidFill>
              <a:latin typeface="Consolas" panose="020B0609020204030204" pitchFamily="49" charset="0"/>
              <a:cs typeface="Consolas" panose="020B0609020204030204" pitchFamily="49" charset="0"/>
            </a:endParaRP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super(message</a:t>
            </a:r>
            <a:r>
              <a:rPr lang="en-US" sz="1800" b="1" dirty="0">
                <a:solidFill>
                  <a:srgbClr val="FF0000"/>
                </a:solidFill>
                <a:latin typeface="Consolas" panose="020B0609020204030204" pitchFamily="49" charset="0"/>
                <a:cs typeface="Consolas" panose="020B0609020204030204" pitchFamily="49" charset="0"/>
              </a:rPr>
              <a:t>);</a:t>
            </a: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   }</a:t>
            </a:r>
            <a:endParaRPr lang="en-US" sz="1800" b="1" dirty="0">
              <a:solidFill>
                <a:srgbClr val="FF0000"/>
              </a:solidFill>
              <a:latin typeface="Consolas" panose="020B0609020204030204" pitchFamily="49" charset="0"/>
              <a:cs typeface="Consolas" panose="020B0609020204030204" pitchFamily="49" charset="0"/>
            </a:endParaRPr>
          </a:p>
          <a:p>
            <a:pPr marL="457200" indent="-457200">
              <a:buFont typeface="+mj-lt"/>
              <a:buAutoNum type="arabicPeriod"/>
            </a:pPr>
            <a:r>
              <a:rPr lang="en-US" sz="1800" b="1" dirty="0" smtClean="0">
                <a:solidFill>
                  <a:srgbClr val="FF0000"/>
                </a:solidFill>
                <a:latin typeface="Consolas" panose="020B0609020204030204" pitchFamily="49" charset="0"/>
                <a:cs typeface="Consolas" panose="020B0609020204030204" pitchFamily="49" charset="0"/>
              </a:rPr>
              <a:t>}</a:t>
            </a:r>
            <a:endParaRPr lang="en-US" sz="18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4359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742" y="132126"/>
            <a:ext cx="7053542" cy="594204"/>
          </a:xfrm>
        </p:spPr>
        <p:txBody>
          <a:bodyPr>
            <a:normAutofit fontScale="90000"/>
          </a:bodyPr>
          <a:lstStyle/>
          <a:p>
            <a:r>
              <a:rPr lang="en-GB" sz="3200" dirty="0" smtClean="0"/>
              <a:t>Example 2 (User Defined Exception)</a:t>
            </a:r>
            <a:endParaRPr lang="en-US" sz="3200" dirty="0"/>
          </a:p>
        </p:txBody>
      </p:sp>
      <p:sp>
        <p:nvSpPr>
          <p:cNvPr id="3" name="Content Placeholder 2"/>
          <p:cNvSpPr>
            <a:spLocks noGrp="1"/>
          </p:cNvSpPr>
          <p:nvPr>
            <p:ph idx="1"/>
          </p:nvPr>
        </p:nvSpPr>
        <p:spPr>
          <a:xfrm>
            <a:off x="773084" y="5065587"/>
            <a:ext cx="5399473" cy="1493156"/>
          </a:xfrm>
          <a:ln w="28575">
            <a:solidFill>
              <a:schemeClr val="tx1"/>
            </a:solidFill>
          </a:ln>
        </p:spPr>
        <p:txBody>
          <a:bodyPr>
            <a:normAutofit lnSpcReduction="10000"/>
          </a:bodyPr>
          <a:lstStyle/>
          <a:p>
            <a:pPr marL="0" indent="0">
              <a:buNone/>
            </a:pPr>
            <a:r>
              <a:rPr lang="en-US" sz="1600" b="1" dirty="0">
                <a:solidFill>
                  <a:srgbClr val="FF0000"/>
                </a:solidFill>
                <a:latin typeface="Consolas" panose="020B0609020204030204" pitchFamily="49" charset="0"/>
                <a:cs typeface="Consolas" panose="020B0609020204030204" pitchFamily="49" charset="0"/>
              </a:rPr>
              <a:t>class </a:t>
            </a:r>
            <a:r>
              <a:rPr lang="en-US" sz="1600" b="1" dirty="0" err="1">
                <a:solidFill>
                  <a:srgbClr val="FF0000"/>
                </a:solidFill>
                <a:latin typeface="Consolas" panose="020B0609020204030204" pitchFamily="49" charset="0"/>
                <a:cs typeface="Consolas" panose="020B0609020204030204" pitchFamily="49" charset="0"/>
              </a:rPr>
              <a:t>InvalidAgeException</a:t>
            </a:r>
            <a:r>
              <a:rPr lang="en-US" sz="1600" b="1" dirty="0">
                <a:solidFill>
                  <a:srgbClr val="FF0000"/>
                </a:solidFill>
                <a:latin typeface="Consolas" panose="020B0609020204030204" pitchFamily="49" charset="0"/>
                <a:cs typeface="Consolas" panose="020B0609020204030204" pitchFamily="49" charset="0"/>
              </a:rPr>
              <a:t> extends Exception{  </a:t>
            </a:r>
          </a:p>
          <a:p>
            <a:pPr marL="0" indent="0">
              <a:buNone/>
            </a:pPr>
            <a:r>
              <a:rPr lang="en-US" sz="1600" b="1" dirty="0">
                <a:solidFill>
                  <a:srgbClr val="FF0000"/>
                </a:solidFill>
                <a:latin typeface="Consolas" panose="020B0609020204030204" pitchFamily="49" charset="0"/>
                <a:cs typeface="Consolas" panose="020B0609020204030204" pitchFamily="49" charset="0"/>
              </a:rPr>
              <a:t> </a:t>
            </a:r>
            <a:r>
              <a:rPr lang="en-US" sz="1600" b="1" dirty="0" err="1">
                <a:solidFill>
                  <a:srgbClr val="FF0000"/>
                </a:solidFill>
                <a:latin typeface="Consolas" panose="020B0609020204030204" pitchFamily="49" charset="0"/>
                <a:cs typeface="Consolas" panose="020B0609020204030204" pitchFamily="49" charset="0"/>
              </a:rPr>
              <a:t>InvalidAgeException</a:t>
            </a:r>
            <a:r>
              <a:rPr lang="en-US" sz="1600" b="1" dirty="0">
                <a:solidFill>
                  <a:srgbClr val="FF0000"/>
                </a:solidFill>
                <a:latin typeface="Consolas" panose="020B0609020204030204" pitchFamily="49" charset="0"/>
                <a:cs typeface="Consolas" panose="020B0609020204030204" pitchFamily="49" charset="0"/>
              </a:rPr>
              <a:t>(String s){  </a:t>
            </a:r>
          </a:p>
          <a:p>
            <a:pPr marL="0" indent="0">
              <a:buNone/>
            </a:pPr>
            <a:r>
              <a:rPr lang="en-US" sz="1600" b="1" dirty="0">
                <a:solidFill>
                  <a:srgbClr val="FF0000"/>
                </a:solidFill>
                <a:latin typeface="Consolas" panose="020B0609020204030204" pitchFamily="49" charset="0"/>
                <a:cs typeface="Consolas" panose="020B0609020204030204" pitchFamily="49" charset="0"/>
              </a:rPr>
              <a:t>  super(s);  </a:t>
            </a:r>
          </a:p>
          <a:p>
            <a:pPr marL="0" indent="0">
              <a:buNone/>
            </a:pPr>
            <a:r>
              <a:rPr lang="en-US" sz="1600" b="1" dirty="0">
                <a:solidFill>
                  <a:srgbClr val="FF0000"/>
                </a:solidFill>
                <a:latin typeface="Consolas" panose="020B0609020204030204" pitchFamily="49" charset="0"/>
                <a:cs typeface="Consolas" panose="020B0609020204030204" pitchFamily="49" charset="0"/>
              </a:rPr>
              <a:t> }  </a:t>
            </a:r>
          </a:p>
          <a:p>
            <a:pPr marL="0" indent="0">
              <a:buNone/>
            </a:pPr>
            <a:r>
              <a:rPr lang="en-US" sz="1600" b="1" dirty="0">
                <a:solidFill>
                  <a:srgbClr val="FF0000"/>
                </a:solidFill>
                <a:latin typeface="Consolas" panose="020B0609020204030204" pitchFamily="49" charset="0"/>
                <a:cs typeface="Consolas" panose="020B0609020204030204" pitchFamily="49" charset="0"/>
              </a:rPr>
              <a:t>}  </a:t>
            </a:r>
            <a:endParaRPr lang="en-US" sz="1600" dirty="0">
              <a:solidFill>
                <a:srgbClr val="FF0000"/>
              </a:solidFill>
            </a:endParaRPr>
          </a:p>
        </p:txBody>
      </p:sp>
      <p:sp>
        <p:nvSpPr>
          <p:cNvPr id="4" name="TextBox 3"/>
          <p:cNvSpPr txBox="1"/>
          <p:nvPr/>
        </p:nvSpPr>
        <p:spPr>
          <a:xfrm>
            <a:off x="773084" y="746091"/>
            <a:ext cx="8192012" cy="3970318"/>
          </a:xfrm>
          <a:prstGeom prst="rect">
            <a:avLst/>
          </a:prstGeom>
          <a:noFill/>
          <a:ln w="28575">
            <a:solidFill>
              <a:schemeClr val="tx1"/>
            </a:solidFill>
          </a:ln>
        </p:spPr>
        <p:txBody>
          <a:bodyPr wrap="square" rtlCol="0">
            <a:spAutoFit/>
          </a:bodyPr>
          <a:lstStyle/>
          <a:p>
            <a:r>
              <a:rPr lang="en-US" sz="1400" b="1" dirty="0">
                <a:solidFill>
                  <a:schemeClr val="tx2"/>
                </a:solidFill>
                <a:latin typeface="Consolas" panose="020B0609020204030204" pitchFamily="49" charset="0"/>
                <a:cs typeface="Consolas" panose="020B0609020204030204" pitchFamily="49" charset="0"/>
              </a:rPr>
              <a:t>class TestCustomException1{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smtClean="0">
                <a:solidFill>
                  <a:schemeClr val="tx2"/>
                </a:solidFill>
                <a:latin typeface="Consolas" panose="020B0609020204030204" pitchFamily="49" charset="0"/>
                <a:cs typeface="Consolas" panose="020B0609020204030204" pitchFamily="49" charset="0"/>
              </a:rPr>
              <a:t> static</a:t>
            </a:r>
            <a:r>
              <a:rPr lang="en-US" sz="1400" b="1" dirty="0">
                <a:solidFill>
                  <a:schemeClr val="tx2"/>
                </a:solidFill>
                <a:latin typeface="Consolas" panose="020B0609020204030204" pitchFamily="49" charset="0"/>
                <a:cs typeface="Consolas" panose="020B0609020204030204" pitchFamily="49" charset="0"/>
              </a:rPr>
              <a:t> void validate(</a:t>
            </a:r>
            <a:r>
              <a:rPr lang="en-US" sz="1400" b="1" dirty="0" err="1">
                <a:solidFill>
                  <a:schemeClr val="tx2"/>
                </a:solidFill>
                <a:latin typeface="Consolas" panose="020B0609020204030204" pitchFamily="49" charset="0"/>
                <a:cs typeface="Consolas" panose="020B0609020204030204" pitchFamily="49" charset="0"/>
              </a:rPr>
              <a:t>int</a:t>
            </a:r>
            <a:r>
              <a:rPr lang="en-US" sz="1400" b="1" dirty="0">
                <a:solidFill>
                  <a:schemeClr val="tx2"/>
                </a:solidFill>
                <a:latin typeface="Consolas" panose="020B0609020204030204" pitchFamily="49" charset="0"/>
                <a:cs typeface="Consolas" panose="020B0609020204030204" pitchFamily="49" charset="0"/>
              </a:rPr>
              <a:t> </a:t>
            </a:r>
            <a:r>
              <a:rPr lang="en-US" sz="1400" b="1" dirty="0" smtClean="0">
                <a:solidFill>
                  <a:schemeClr val="tx2"/>
                </a:solidFill>
                <a:latin typeface="Consolas" panose="020B0609020204030204" pitchFamily="49" charset="0"/>
                <a:cs typeface="Consolas" panose="020B0609020204030204" pitchFamily="49" charset="0"/>
              </a:rPr>
              <a:t>age)throws </a:t>
            </a:r>
            <a:r>
              <a:rPr lang="en-US" sz="1400" b="1" dirty="0" err="1" smtClean="0">
                <a:solidFill>
                  <a:schemeClr val="tx2"/>
                </a:solidFill>
                <a:latin typeface="Consolas" panose="020B0609020204030204" pitchFamily="49" charset="0"/>
                <a:cs typeface="Consolas" panose="020B0609020204030204" pitchFamily="49" charset="0"/>
              </a:rPr>
              <a:t>InvalidAgeException</a:t>
            </a:r>
            <a:r>
              <a:rPr lang="en-US" sz="1400" b="1" dirty="0" smtClean="0">
                <a:solidFill>
                  <a:schemeClr val="tx2"/>
                </a:solidFill>
                <a:latin typeface="Consolas" panose="020B0609020204030204" pitchFamily="49" charset="0"/>
                <a:cs typeface="Consolas" panose="020B0609020204030204" pitchFamily="49" charset="0"/>
              </a:rPr>
              <a:t/>
            </a:r>
            <a:br>
              <a:rPr lang="en-US" sz="1400" b="1" dirty="0" smtClean="0">
                <a:solidFill>
                  <a:schemeClr val="tx2"/>
                </a:solidFill>
                <a:latin typeface="Consolas" panose="020B0609020204030204" pitchFamily="49" charset="0"/>
                <a:cs typeface="Consolas" panose="020B0609020204030204" pitchFamily="49" charset="0"/>
              </a:rPr>
            </a:br>
            <a:r>
              <a:rPr lang="en-US" sz="1400" b="1" dirty="0" smtClean="0">
                <a:solidFill>
                  <a:schemeClr val="tx2"/>
                </a:solidFill>
                <a:latin typeface="Consolas" panose="020B0609020204030204" pitchFamily="49" charset="0"/>
                <a:cs typeface="Consolas" panose="020B0609020204030204" pitchFamily="49" charset="0"/>
              </a:rPr>
              <a:t>  {</a:t>
            </a:r>
            <a:r>
              <a:rPr lang="en-US" sz="1400" b="1" dirty="0">
                <a:solidFill>
                  <a:schemeClr val="tx2"/>
                </a:solidFill>
                <a:latin typeface="Consolas" panose="020B0609020204030204" pitchFamily="49" charset="0"/>
                <a:cs typeface="Consolas" panose="020B0609020204030204" pitchFamily="49" charset="0"/>
              </a:rPr>
              <a:t> </a:t>
            </a:r>
            <a:endParaRPr lang="en-US" sz="1400" b="1" dirty="0" smtClean="0">
              <a:solidFill>
                <a:schemeClr val="tx2"/>
              </a:solidFill>
              <a:latin typeface="Consolas" panose="020B0609020204030204" pitchFamily="49" charset="0"/>
              <a:cs typeface="Consolas" panose="020B0609020204030204" pitchFamily="49" charset="0"/>
            </a:endParaRPr>
          </a:p>
          <a:p>
            <a:r>
              <a:rPr lang="en-US" sz="1400" b="1" dirty="0">
                <a:solidFill>
                  <a:schemeClr val="tx2"/>
                </a:solidFill>
                <a:latin typeface="Consolas" panose="020B0609020204030204" pitchFamily="49" charset="0"/>
                <a:cs typeface="Consolas" panose="020B0609020204030204" pitchFamily="49" charset="0"/>
              </a:rPr>
              <a:t>    if(age&lt;18)  </a:t>
            </a:r>
          </a:p>
          <a:p>
            <a:r>
              <a:rPr lang="en-US" sz="1400" b="1" dirty="0">
                <a:solidFill>
                  <a:schemeClr val="tx2"/>
                </a:solidFill>
                <a:latin typeface="Consolas" panose="020B0609020204030204" pitchFamily="49" charset="0"/>
                <a:cs typeface="Consolas" panose="020B0609020204030204" pitchFamily="49" charset="0"/>
              </a:rPr>
              <a:t>      throw new </a:t>
            </a:r>
            <a:r>
              <a:rPr lang="en-US" sz="1400" b="1" dirty="0" err="1">
                <a:solidFill>
                  <a:schemeClr val="tx2"/>
                </a:solidFill>
                <a:latin typeface="Consolas" panose="020B0609020204030204" pitchFamily="49" charset="0"/>
                <a:cs typeface="Consolas" panose="020B0609020204030204" pitchFamily="49" charset="0"/>
              </a:rPr>
              <a:t>InvalidAgeException</a:t>
            </a:r>
            <a:r>
              <a:rPr lang="en-US" sz="1400" b="1" dirty="0">
                <a:solidFill>
                  <a:schemeClr val="tx2"/>
                </a:solidFill>
                <a:latin typeface="Consolas" panose="020B0609020204030204" pitchFamily="49" charset="0"/>
                <a:cs typeface="Consolas" panose="020B0609020204030204" pitchFamily="49" charset="0"/>
              </a:rPr>
              <a:t>("not valid");  </a:t>
            </a:r>
          </a:p>
          <a:p>
            <a:r>
              <a:rPr lang="en-US" sz="1400" b="1" dirty="0">
                <a:solidFill>
                  <a:schemeClr val="tx2"/>
                </a:solidFill>
                <a:latin typeface="Consolas" panose="020B0609020204030204" pitchFamily="49" charset="0"/>
                <a:cs typeface="Consolas" panose="020B0609020204030204" pitchFamily="49" charset="0"/>
              </a:rPr>
              <a:t>     else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err="1">
                <a:solidFill>
                  <a:schemeClr val="tx2"/>
                </a:solidFill>
                <a:latin typeface="Consolas" panose="020B0609020204030204" pitchFamily="49" charset="0"/>
                <a:cs typeface="Consolas" panose="020B0609020204030204" pitchFamily="49" charset="0"/>
              </a:rPr>
              <a:t>System.out.println</a:t>
            </a:r>
            <a:r>
              <a:rPr lang="en-US" sz="1400" b="1" dirty="0">
                <a:solidFill>
                  <a:schemeClr val="tx2"/>
                </a:solidFill>
                <a:latin typeface="Consolas" panose="020B0609020204030204" pitchFamily="49" charset="0"/>
                <a:cs typeface="Consolas" panose="020B0609020204030204" pitchFamily="49" charset="0"/>
              </a:rPr>
              <a:t>("welcome to vote");  </a:t>
            </a:r>
          </a:p>
          <a:p>
            <a:r>
              <a:rPr lang="en-US" sz="1400" b="1" dirty="0">
                <a:solidFill>
                  <a:schemeClr val="tx2"/>
                </a:solidFill>
                <a:latin typeface="Consolas" panose="020B0609020204030204" pitchFamily="49" charset="0"/>
                <a:cs typeface="Consolas" panose="020B0609020204030204" pitchFamily="49" charset="0"/>
              </a:rPr>
              <a:t>   }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smtClean="0">
                <a:solidFill>
                  <a:schemeClr val="tx2"/>
                </a:solidFill>
                <a:latin typeface="Consolas" panose="020B0609020204030204" pitchFamily="49" charset="0"/>
                <a:cs typeface="Consolas" panose="020B0609020204030204" pitchFamily="49" charset="0"/>
              </a:rPr>
              <a:t>public</a:t>
            </a:r>
            <a:r>
              <a:rPr lang="en-US" sz="1400" b="1" dirty="0">
                <a:solidFill>
                  <a:schemeClr val="tx2"/>
                </a:solidFill>
                <a:latin typeface="Consolas" panose="020B0609020204030204" pitchFamily="49" charset="0"/>
                <a:cs typeface="Consolas" panose="020B0609020204030204" pitchFamily="49" charset="0"/>
              </a:rPr>
              <a:t> static void main(String </a:t>
            </a:r>
            <a:r>
              <a:rPr lang="en-US" sz="1400" b="1" dirty="0" err="1">
                <a:solidFill>
                  <a:schemeClr val="tx2"/>
                </a:solidFill>
                <a:latin typeface="Consolas" panose="020B0609020204030204" pitchFamily="49" charset="0"/>
                <a:cs typeface="Consolas" panose="020B0609020204030204" pitchFamily="49" charset="0"/>
              </a:rPr>
              <a:t>args</a:t>
            </a:r>
            <a:r>
              <a:rPr lang="en-US" sz="1400" b="1" dirty="0">
                <a:solidFill>
                  <a:schemeClr val="tx2"/>
                </a:solidFill>
                <a:latin typeface="Consolas" panose="020B0609020204030204" pitchFamily="49" charset="0"/>
                <a:cs typeface="Consolas" panose="020B0609020204030204" pitchFamily="49" charset="0"/>
              </a:rPr>
              <a:t>[]){  </a:t>
            </a:r>
          </a:p>
          <a:p>
            <a:r>
              <a:rPr lang="en-US" sz="1400" b="1" dirty="0">
                <a:solidFill>
                  <a:schemeClr val="tx2"/>
                </a:solidFill>
                <a:latin typeface="Consolas" panose="020B0609020204030204" pitchFamily="49" charset="0"/>
                <a:cs typeface="Consolas" panose="020B0609020204030204" pitchFamily="49" charset="0"/>
              </a:rPr>
              <a:t>      try{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smtClean="0">
                <a:solidFill>
                  <a:schemeClr val="tx2"/>
                </a:solidFill>
                <a:latin typeface="Consolas" panose="020B0609020204030204" pitchFamily="49" charset="0"/>
                <a:cs typeface="Consolas" panose="020B0609020204030204" pitchFamily="49" charset="0"/>
              </a:rPr>
              <a:t>     validate(13</a:t>
            </a:r>
            <a:r>
              <a:rPr lang="en-US" sz="1400" b="1" dirty="0">
                <a:solidFill>
                  <a:schemeClr val="tx2"/>
                </a:solidFill>
                <a:latin typeface="Consolas" panose="020B0609020204030204" pitchFamily="49" charset="0"/>
                <a:cs typeface="Consolas" panose="020B0609020204030204" pitchFamily="49" charset="0"/>
              </a:rPr>
              <a:t>);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smtClean="0">
                <a:solidFill>
                  <a:schemeClr val="tx2"/>
                </a:solidFill>
                <a:latin typeface="Consolas" panose="020B0609020204030204" pitchFamily="49" charset="0"/>
                <a:cs typeface="Consolas" panose="020B0609020204030204" pitchFamily="49" charset="0"/>
              </a:rPr>
              <a:t>}</a:t>
            </a:r>
          </a:p>
          <a:p>
            <a:r>
              <a:rPr lang="en-US" sz="1400" b="1" dirty="0" smtClean="0">
                <a:solidFill>
                  <a:schemeClr val="tx2"/>
                </a:solidFill>
                <a:latin typeface="Consolas" panose="020B0609020204030204" pitchFamily="49" charset="0"/>
                <a:cs typeface="Consolas" panose="020B0609020204030204" pitchFamily="49" charset="0"/>
              </a:rPr>
              <a:t>      catch(Exception</a:t>
            </a:r>
            <a:r>
              <a:rPr lang="en-US" sz="1400" b="1" dirty="0">
                <a:solidFill>
                  <a:schemeClr val="tx2"/>
                </a:solidFill>
                <a:latin typeface="Consolas" panose="020B0609020204030204" pitchFamily="49" charset="0"/>
                <a:cs typeface="Consolas" panose="020B0609020204030204" pitchFamily="49" charset="0"/>
              </a:rPr>
              <a:t> m</a:t>
            </a:r>
            <a:r>
              <a:rPr lang="en-US" sz="1400" b="1" dirty="0" smtClean="0">
                <a:solidFill>
                  <a:schemeClr val="tx2"/>
                </a:solidFill>
                <a:latin typeface="Consolas" panose="020B0609020204030204" pitchFamily="49" charset="0"/>
                <a:cs typeface="Consolas" panose="020B0609020204030204" pitchFamily="49" charset="0"/>
              </a:rPr>
              <a:t>){</a:t>
            </a:r>
            <a:br>
              <a:rPr lang="en-US" sz="1400" b="1" dirty="0" smtClean="0">
                <a:solidFill>
                  <a:schemeClr val="tx2"/>
                </a:solidFill>
                <a:latin typeface="Consolas" panose="020B0609020204030204" pitchFamily="49" charset="0"/>
                <a:cs typeface="Consolas" panose="020B0609020204030204" pitchFamily="49" charset="0"/>
              </a:rPr>
            </a:br>
            <a:r>
              <a:rPr lang="en-US" sz="1400" b="1" dirty="0" smtClean="0">
                <a:solidFill>
                  <a:schemeClr val="tx2"/>
                </a:solidFill>
                <a:latin typeface="Consolas" panose="020B0609020204030204" pitchFamily="49" charset="0"/>
                <a:cs typeface="Consolas" panose="020B0609020204030204" pitchFamily="49" charset="0"/>
              </a:rPr>
              <a:t>       </a:t>
            </a:r>
            <a:r>
              <a:rPr lang="en-US" sz="1400" b="1" dirty="0" err="1" smtClean="0">
                <a:solidFill>
                  <a:schemeClr val="tx2"/>
                </a:solidFill>
                <a:latin typeface="Consolas" panose="020B0609020204030204" pitchFamily="49" charset="0"/>
                <a:cs typeface="Consolas" panose="020B0609020204030204" pitchFamily="49" charset="0"/>
              </a:rPr>
              <a:t>System.out.println</a:t>
            </a:r>
            <a:r>
              <a:rPr lang="en-US" sz="1400" b="1" dirty="0">
                <a:solidFill>
                  <a:schemeClr val="tx2"/>
                </a:solidFill>
                <a:latin typeface="Consolas" panose="020B0609020204030204" pitchFamily="49" charset="0"/>
                <a:cs typeface="Consolas" panose="020B0609020204030204" pitchFamily="49" charset="0"/>
              </a:rPr>
              <a:t>("Exception </a:t>
            </a:r>
            <a:r>
              <a:rPr lang="en-US" sz="1400" b="1" dirty="0" err="1">
                <a:solidFill>
                  <a:schemeClr val="tx2"/>
                </a:solidFill>
                <a:latin typeface="Consolas" panose="020B0609020204030204" pitchFamily="49" charset="0"/>
                <a:cs typeface="Consolas" panose="020B0609020204030204" pitchFamily="49" charset="0"/>
              </a:rPr>
              <a:t>occured</a:t>
            </a:r>
            <a:r>
              <a:rPr lang="en-US" sz="1400" b="1" dirty="0">
                <a:solidFill>
                  <a:schemeClr val="tx2"/>
                </a:solidFill>
                <a:latin typeface="Consolas" panose="020B0609020204030204" pitchFamily="49" charset="0"/>
                <a:cs typeface="Consolas" panose="020B0609020204030204" pitchFamily="49" charset="0"/>
              </a:rPr>
              <a:t>: "+m</a:t>
            </a:r>
            <a:r>
              <a:rPr lang="en-US" sz="1400" b="1" dirty="0" smtClean="0">
                <a:solidFill>
                  <a:schemeClr val="tx2"/>
                </a:solidFill>
                <a:latin typeface="Consolas" panose="020B0609020204030204" pitchFamily="49" charset="0"/>
                <a:cs typeface="Consolas" panose="020B0609020204030204" pitchFamily="49" charset="0"/>
              </a:rPr>
              <a:t>);</a:t>
            </a:r>
            <a:br>
              <a:rPr lang="en-US" sz="1400" b="1" dirty="0" smtClean="0">
                <a:solidFill>
                  <a:schemeClr val="tx2"/>
                </a:solidFill>
                <a:latin typeface="Consolas" panose="020B0609020204030204" pitchFamily="49" charset="0"/>
                <a:cs typeface="Consolas" panose="020B0609020204030204" pitchFamily="49" charset="0"/>
              </a:rPr>
            </a:br>
            <a:r>
              <a:rPr lang="en-US" sz="1400" b="1" dirty="0" smtClean="0">
                <a:solidFill>
                  <a:schemeClr val="tx2"/>
                </a:solidFill>
                <a:latin typeface="Consolas" panose="020B0609020204030204" pitchFamily="49" charset="0"/>
                <a:cs typeface="Consolas" panose="020B0609020204030204" pitchFamily="49" charset="0"/>
              </a:rPr>
              <a:t>     }</a:t>
            </a:r>
            <a:r>
              <a:rPr lang="en-US" sz="1400" b="1" dirty="0">
                <a:solidFill>
                  <a:schemeClr val="tx2"/>
                </a:solidFill>
                <a:latin typeface="Consolas" panose="020B0609020204030204" pitchFamily="49" charset="0"/>
                <a:cs typeface="Consolas" panose="020B0609020204030204" pitchFamily="49" charset="0"/>
              </a:rPr>
              <a:t>  </a:t>
            </a:r>
          </a:p>
          <a:p>
            <a:r>
              <a:rPr lang="en-US" sz="1400" b="1" dirty="0">
                <a:solidFill>
                  <a:schemeClr val="tx2"/>
                </a:solidFill>
                <a:latin typeface="Consolas" panose="020B0609020204030204" pitchFamily="49" charset="0"/>
                <a:cs typeface="Consolas" panose="020B0609020204030204" pitchFamily="49" charset="0"/>
              </a:rPr>
              <a:t>     </a:t>
            </a:r>
            <a:r>
              <a:rPr lang="en-US" sz="1400" b="1" dirty="0" err="1">
                <a:solidFill>
                  <a:schemeClr val="tx2"/>
                </a:solidFill>
                <a:latin typeface="Consolas" panose="020B0609020204030204" pitchFamily="49" charset="0"/>
                <a:cs typeface="Consolas" panose="020B0609020204030204" pitchFamily="49" charset="0"/>
              </a:rPr>
              <a:t>System.out.println</a:t>
            </a:r>
            <a:r>
              <a:rPr lang="en-US" sz="1400" b="1" dirty="0">
                <a:solidFill>
                  <a:schemeClr val="tx2"/>
                </a:solidFill>
                <a:latin typeface="Consolas" panose="020B0609020204030204" pitchFamily="49" charset="0"/>
                <a:cs typeface="Consolas" panose="020B0609020204030204" pitchFamily="49" charset="0"/>
              </a:rPr>
              <a:t>("rest of the code...");  </a:t>
            </a:r>
          </a:p>
          <a:p>
            <a:r>
              <a:rPr lang="en-US" sz="1400" b="1" dirty="0">
                <a:solidFill>
                  <a:schemeClr val="tx2"/>
                </a:solidFill>
                <a:latin typeface="Consolas" panose="020B0609020204030204" pitchFamily="49" charset="0"/>
                <a:cs typeface="Consolas" panose="020B0609020204030204" pitchFamily="49" charset="0"/>
              </a:rPr>
              <a:t>  }  </a:t>
            </a:r>
          </a:p>
          <a:p>
            <a:r>
              <a:rPr lang="en-US" sz="1400" b="1" dirty="0">
                <a:solidFill>
                  <a:schemeClr val="tx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10561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r>
              <a:rPr lang="en-AU" smtClean="0"/>
              <a:t>Exceptions</a:t>
            </a:r>
            <a:endParaRPr lang="en-AU" dirty="0" smtClean="0"/>
          </a:p>
        </p:txBody>
      </p:sp>
      <p:sp>
        <p:nvSpPr>
          <p:cNvPr id="227331" name="Rectangle 1027"/>
          <p:cNvSpPr>
            <a:spLocks noGrp="1" noChangeArrowheads="1"/>
          </p:cNvSpPr>
          <p:nvPr>
            <p:ph type="body" idx="1"/>
          </p:nvPr>
        </p:nvSpPr>
        <p:spPr/>
        <p:txBody>
          <a:bodyPr>
            <a:normAutofit fontScale="77500" lnSpcReduction="20000"/>
          </a:bodyPr>
          <a:lstStyle/>
          <a:p>
            <a:pPr>
              <a:lnSpc>
                <a:spcPct val="120000"/>
              </a:lnSpc>
              <a:spcBef>
                <a:spcPts val="1800"/>
              </a:spcBef>
            </a:pPr>
            <a:r>
              <a:rPr lang="en-US" dirty="0" smtClean="0"/>
              <a:t>An </a:t>
            </a:r>
            <a:r>
              <a:rPr lang="en-US" dirty="0" smtClean="0">
                <a:solidFill>
                  <a:srgbClr val="FF0000"/>
                </a:solidFill>
              </a:rPr>
              <a:t>exception</a:t>
            </a:r>
            <a:r>
              <a:rPr lang="en-US" dirty="0" smtClean="0"/>
              <a:t> in Java is an </a:t>
            </a:r>
            <a:r>
              <a:rPr lang="en-US" dirty="0" smtClean="0">
                <a:solidFill>
                  <a:srgbClr val="0000FF"/>
                </a:solidFill>
              </a:rPr>
              <a:t>object</a:t>
            </a:r>
            <a:r>
              <a:rPr lang="en-US" dirty="0" smtClean="0"/>
              <a:t> that is </a:t>
            </a:r>
            <a:r>
              <a:rPr lang="en-US" dirty="0" smtClean="0">
                <a:solidFill>
                  <a:srgbClr val="FF0000"/>
                </a:solidFill>
              </a:rPr>
              <a:t>created</a:t>
            </a:r>
            <a:r>
              <a:rPr lang="en-US" dirty="0" smtClean="0"/>
              <a:t> when an </a:t>
            </a:r>
            <a:r>
              <a:rPr lang="en-US" dirty="0" smtClean="0">
                <a:solidFill>
                  <a:srgbClr val="0000FF"/>
                </a:solidFill>
              </a:rPr>
              <a:t>abnormal situation arises </a:t>
            </a:r>
            <a:r>
              <a:rPr lang="en-US" dirty="0" smtClean="0"/>
              <a:t>in your program</a:t>
            </a:r>
          </a:p>
          <a:p>
            <a:pPr>
              <a:lnSpc>
                <a:spcPct val="120000"/>
              </a:lnSpc>
              <a:spcBef>
                <a:spcPts val="1800"/>
              </a:spcBef>
            </a:pPr>
            <a:r>
              <a:rPr lang="en-US" dirty="0" smtClean="0"/>
              <a:t>This </a:t>
            </a:r>
            <a:r>
              <a:rPr lang="en-US" dirty="0" smtClean="0">
                <a:solidFill>
                  <a:srgbClr val="FF0000"/>
                </a:solidFill>
              </a:rPr>
              <a:t>object</a:t>
            </a:r>
            <a:r>
              <a:rPr lang="en-US" dirty="0" smtClean="0"/>
              <a:t> has </a:t>
            </a:r>
            <a:r>
              <a:rPr lang="en-US" dirty="0" smtClean="0">
                <a:solidFill>
                  <a:srgbClr val="0000FF"/>
                </a:solidFill>
              </a:rPr>
              <a:t>members</a:t>
            </a:r>
            <a:r>
              <a:rPr lang="en-US" dirty="0" smtClean="0"/>
              <a:t> that </a:t>
            </a:r>
            <a:r>
              <a:rPr lang="en-US" dirty="0" smtClean="0">
                <a:solidFill>
                  <a:srgbClr val="FF0000"/>
                </a:solidFill>
              </a:rPr>
              <a:t>stores</a:t>
            </a:r>
            <a:r>
              <a:rPr lang="en-US" dirty="0" smtClean="0"/>
              <a:t> information about the </a:t>
            </a:r>
            <a:r>
              <a:rPr lang="en-US" dirty="0" smtClean="0">
                <a:solidFill>
                  <a:srgbClr val="0000FF"/>
                </a:solidFill>
              </a:rPr>
              <a:t>nature of the problem</a:t>
            </a:r>
          </a:p>
          <a:p>
            <a:pPr>
              <a:lnSpc>
                <a:spcPct val="120000"/>
              </a:lnSpc>
              <a:spcBef>
                <a:spcPts val="1800"/>
              </a:spcBef>
            </a:pPr>
            <a:r>
              <a:rPr lang="en-US" dirty="0" smtClean="0"/>
              <a:t>An </a:t>
            </a:r>
            <a:r>
              <a:rPr lang="en-US" dirty="0" smtClean="0">
                <a:solidFill>
                  <a:srgbClr val="FF0000"/>
                </a:solidFill>
              </a:rPr>
              <a:t>Exception</a:t>
            </a:r>
            <a:r>
              <a:rPr lang="en-US" dirty="0" smtClean="0"/>
              <a:t> is always an </a:t>
            </a:r>
            <a:r>
              <a:rPr lang="en-US" dirty="0" smtClean="0">
                <a:solidFill>
                  <a:srgbClr val="0000FF"/>
                </a:solidFill>
              </a:rPr>
              <a:t>object of some subclass </a:t>
            </a:r>
            <a:r>
              <a:rPr lang="en-US" dirty="0" smtClean="0"/>
              <a:t>of the standard class </a:t>
            </a:r>
            <a:r>
              <a:rPr lang="en-US" b="1" dirty="0" err="1" smtClean="0">
                <a:solidFill>
                  <a:srgbClr val="FF0000"/>
                </a:solidFill>
                <a:latin typeface="Consolas" pitchFamily="49" charset="0"/>
                <a:cs typeface="Consolas" pitchFamily="49" charset="0"/>
              </a:rPr>
              <a:t>Throwable</a:t>
            </a:r>
            <a:endParaRPr lang="en-US" b="1" dirty="0" smtClean="0">
              <a:solidFill>
                <a:srgbClr val="FF0000"/>
              </a:solidFill>
              <a:latin typeface="Consolas" pitchFamily="49" charset="0"/>
              <a:cs typeface="Consolas" pitchFamily="49" charset="0"/>
            </a:endParaRPr>
          </a:p>
          <a:p>
            <a:pPr>
              <a:lnSpc>
                <a:spcPct val="120000"/>
              </a:lnSpc>
              <a:spcBef>
                <a:spcPts val="1800"/>
              </a:spcBef>
            </a:pPr>
            <a:r>
              <a:rPr lang="en-US" dirty="0" smtClean="0"/>
              <a:t>Java provides a very </a:t>
            </a:r>
            <a:r>
              <a:rPr lang="en-US" dirty="0" smtClean="0">
                <a:solidFill>
                  <a:srgbClr val="0000FF"/>
                </a:solidFill>
              </a:rPr>
              <a:t>well defined hierarchy </a:t>
            </a:r>
            <a:r>
              <a:rPr lang="en-US" dirty="0" smtClean="0"/>
              <a:t>of </a:t>
            </a:r>
            <a:r>
              <a:rPr lang="en-US" dirty="0" smtClean="0">
                <a:solidFill>
                  <a:srgbClr val="FF0000"/>
                </a:solidFill>
              </a:rPr>
              <a:t>Exceptions</a:t>
            </a:r>
            <a:r>
              <a:rPr lang="en-US" dirty="0" smtClean="0"/>
              <a:t> to deal with situations which are unusual.</a:t>
            </a:r>
          </a:p>
          <a:p>
            <a:pPr>
              <a:lnSpc>
                <a:spcPct val="120000"/>
              </a:lnSpc>
              <a:spcBef>
                <a:spcPts val="1800"/>
              </a:spcBef>
            </a:pPr>
            <a:r>
              <a:rPr lang="en-US" dirty="0" smtClean="0"/>
              <a:t>All standard exceptions are covered </a:t>
            </a:r>
            <a:r>
              <a:rPr lang="en-US" dirty="0" smtClean="0">
                <a:solidFill>
                  <a:srgbClr val="0000FF"/>
                </a:solidFill>
              </a:rPr>
              <a:t>by two direct subclasses</a:t>
            </a:r>
            <a:r>
              <a:rPr lang="en-US" dirty="0" smtClean="0"/>
              <a:t> of the class </a:t>
            </a:r>
            <a:r>
              <a:rPr lang="en-US" b="1" dirty="0" err="1" smtClean="0">
                <a:solidFill>
                  <a:srgbClr val="FF0000"/>
                </a:solidFill>
                <a:latin typeface="Consolas" pitchFamily="49" charset="0"/>
                <a:cs typeface="Consolas" pitchFamily="49" charset="0"/>
              </a:rPr>
              <a:t>Throwable</a:t>
            </a:r>
            <a:endParaRPr lang="en-US" b="1" dirty="0" smtClean="0">
              <a:solidFill>
                <a:srgbClr val="FF0000"/>
              </a:solidFill>
              <a:latin typeface="Consolas" pitchFamily="49" charset="0"/>
              <a:cs typeface="Consolas" pitchFamily="49" charset="0"/>
            </a:endParaRPr>
          </a:p>
          <a:p>
            <a:pPr lvl="1">
              <a:lnSpc>
                <a:spcPct val="120000"/>
              </a:lnSpc>
              <a:spcBef>
                <a:spcPts val="600"/>
              </a:spcBef>
            </a:pPr>
            <a:r>
              <a:rPr lang="en-US" dirty="0" smtClean="0">
                <a:solidFill>
                  <a:srgbClr val="0000C0"/>
                </a:solidFill>
              </a:rPr>
              <a:t>Class </a:t>
            </a:r>
            <a:r>
              <a:rPr lang="en-US" b="1" dirty="0" smtClean="0">
                <a:solidFill>
                  <a:srgbClr val="FF0000"/>
                </a:solidFill>
                <a:latin typeface="Consolas" pitchFamily="49" charset="0"/>
                <a:cs typeface="Consolas" pitchFamily="49" charset="0"/>
              </a:rPr>
              <a:t>Error</a:t>
            </a:r>
          </a:p>
          <a:p>
            <a:pPr lvl="1">
              <a:lnSpc>
                <a:spcPct val="120000"/>
              </a:lnSpc>
              <a:spcBef>
                <a:spcPts val="600"/>
              </a:spcBef>
            </a:pPr>
            <a:r>
              <a:rPr lang="en-US" dirty="0" smtClean="0">
                <a:solidFill>
                  <a:srgbClr val="0000C0"/>
                </a:solidFill>
              </a:rPr>
              <a:t>Class </a:t>
            </a:r>
            <a:r>
              <a:rPr lang="en-US" b="1" dirty="0" smtClean="0">
                <a:solidFill>
                  <a:srgbClr val="FF0000"/>
                </a:solidFill>
                <a:latin typeface="Consolas" pitchFamily="49" charset="0"/>
                <a:cs typeface="Consolas" pitchFamily="49" charset="0"/>
              </a:rPr>
              <a:t>Exception</a:t>
            </a:r>
            <a:endParaRPr lang="en-US" b="1"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232607065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91159" y="3159054"/>
            <a:ext cx="2129158" cy="3560528"/>
          </a:xfrm>
          <a:prstGeom prst="rect">
            <a:avLst/>
          </a:prstGeom>
          <a:ln>
            <a:solidFill>
              <a:schemeClr val="accent1"/>
            </a:solidFill>
          </a:ln>
        </p:spPr>
        <p:txBody>
          <a:bodyPr vert="horz" lIns="91440" tIns="45720" rIns="91440" bIns="45720" rtl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defRPr/>
            </a:pPr>
            <a:r>
              <a:rPr lang="en-US" sz="1200" b="1" u="sng" dirty="0" smtClean="0"/>
              <a:t>Output</a:t>
            </a:r>
          </a:p>
          <a:p>
            <a:pPr>
              <a:buFont typeface="Arial" pitchFamily="34" charset="0"/>
              <a:buNone/>
              <a:defRPr/>
            </a:pPr>
            <a:r>
              <a:rPr lang="en-US" sz="1200" dirty="0" smtClean="0"/>
              <a:t>1st case</a:t>
            </a:r>
          </a:p>
          <a:p>
            <a:pPr>
              <a:buFont typeface="Arial" pitchFamily="34" charset="0"/>
              <a:buNone/>
              <a:defRPr/>
            </a:pPr>
            <a:r>
              <a:rPr lang="en-US" sz="1200" dirty="0" smtClean="0"/>
              <a:t>in finally try </a:t>
            </a:r>
            <a:r>
              <a:rPr lang="en-US" sz="1200" dirty="0" err="1" smtClean="0"/>
              <a:t>blk</a:t>
            </a:r>
            <a:r>
              <a:rPr lang="en-US" sz="1200" dirty="0" smtClean="0"/>
              <a:t> entered</a:t>
            </a:r>
          </a:p>
          <a:p>
            <a:pPr>
              <a:buFont typeface="Arial" pitchFamily="34" charset="0"/>
              <a:buNone/>
              <a:defRPr/>
            </a:pPr>
            <a:endParaRPr lang="en-US" sz="1200" dirty="0" smtClean="0"/>
          </a:p>
          <a:p>
            <a:pPr>
              <a:buFont typeface="Arial" pitchFamily="34" charset="0"/>
              <a:buNone/>
              <a:defRPr/>
            </a:pPr>
            <a:r>
              <a:rPr lang="en-US" sz="1200" dirty="0" smtClean="0"/>
              <a:t>2nd case</a:t>
            </a:r>
          </a:p>
          <a:p>
            <a:pPr>
              <a:buFont typeface="Arial" pitchFamily="34" charset="0"/>
              <a:buNone/>
              <a:defRPr/>
            </a:pPr>
            <a:r>
              <a:rPr lang="en-US" sz="1200" dirty="0" smtClean="0"/>
              <a:t>in finally try </a:t>
            </a:r>
            <a:r>
              <a:rPr lang="en-US" sz="1200" dirty="0" err="1" smtClean="0"/>
              <a:t>blk</a:t>
            </a:r>
            <a:r>
              <a:rPr lang="en-US" sz="1200" dirty="0" smtClean="0"/>
              <a:t> entered</a:t>
            </a:r>
          </a:p>
          <a:p>
            <a:pPr>
              <a:buFont typeface="Arial" pitchFamily="34" charset="0"/>
              <a:buNone/>
              <a:defRPr/>
            </a:pPr>
            <a:r>
              <a:rPr lang="en-US" sz="1200" dirty="0" smtClean="0"/>
              <a:t>after finally</a:t>
            </a:r>
          </a:p>
          <a:p>
            <a:pPr>
              <a:buFont typeface="Arial" pitchFamily="34" charset="0"/>
              <a:buNone/>
              <a:defRPr/>
            </a:pPr>
            <a:endParaRPr lang="en-US" sz="1200" dirty="0" smtClean="0"/>
          </a:p>
          <a:p>
            <a:pPr>
              <a:buFont typeface="Arial" pitchFamily="34" charset="0"/>
              <a:buNone/>
              <a:defRPr/>
            </a:pPr>
            <a:r>
              <a:rPr lang="en-US" sz="1200" dirty="0" smtClean="0"/>
              <a:t>3rd case</a:t>
            </a:r>
          </a:p>
          <a:p>
            <a:pPr>
              <a:buFont typeface="Arial" pitchFamily="34" charset="0"/>
              <a:buNone/>
              <a:defRPr/>
            </a:pPr>
            <a:r>
              <a:rPr lang="en-US" sz="1200" dirty="0" err="1" smtClean="0"/>
              <a:t>RuntimeException</a:t>
            </a:r>
            <a:r>
              <a:rPr lang="en-US" sz="1200" dirty="0" smtClean="0"/>
              <a:t>: case 3!</a:t>
            </a:r>
          </a:p>
          <a:p>
            <a:pPr>
              <a:buFont typeface="Arial" pitchFamily="34" charset="0"/>
              <a:buNone/>
              <a:defRPr/>
            </a:pPr>
            <a:r>
              <a:rPr lang="en-US" sz="1200" dirty="0" smtClean="0"/>
              <a:t>in finally try </a:t>
            </a:r>
            <a:r>
              <a:rPr lang="en-US" sz="1200" dirty="0" err="1" smtClean="0"/>
              <a:t>blk</a:t>
            </a:r>
            <a:r>
              <a:rPr lang="en-US" sz="1200" dirty="0" smtClean="0"/>
              <a:t> entered</a:t>
            </a:r>
          </a:p>
          <a:p>
            <a:pPr>
              <a:buFont typeface="Arial" pitchFamily="34" charset="0"/>
              <a:buNone/>
              <a:defRPr/>
            </a:pPr>
            <a:r>
              <a:rPr lang="en-US" sz="1200" dirty="0" smtClean="0"/>
              <a:t>after finally</a:t>
            </a:r>
          </a:p>
          <a:p>
            <a:pPr>
              <a:buFont typeface="Arial" pitchFamily="34" charset="0"/>
              <a:buNone/>
              <a:defRPr/>
            </a:pPr>
            <a:endParaRPr lang="en-US" sz="1200" dirty="0" smtClean="0"/>
          </a:p>
          <a:p>
            <a:pPr>
              <a:buFont typeface="Arial" pitchFamily="34" charset="0"/>
              <a:buNone/>
              <a:defRPr/>
            </a:pPr>
            <a:r>
              <a:rPr lang="en-US" sz="1200" dirty="0" smtClean="0"/>
              <a:t>4th case</a:t>
            </a:r>
          </a:p>
          <a:p>
            <a:pPr>
              <a:buFont typeface="Arial" pitchFamily="34" charset="0"/>
              <a:buNone/>
              <a:defRPr/>
            </a:pPr>
            <a:r>
              <a:rPr lang="en-US" sz="1200" dirty="0" smtClean="0"/>
              <a:t>in finally try </a:t>
            </a:r>
            <a:r>
              <a:rPr lang="en-US" sz="1200" dirty="0" err="1" smtClean="0"/>
              <a:t>blk</a:t>
            </a:r>
            <a:r>
              <a:rPr lang="en-US" sz="1200" dirty="0" smtClean="0"/>
              <a:t> entered</a:t>
            </a:r>
          </a:p>
          <a:p>
            <a:pPr>
              <a:buFont typeface="Arial" pitchFamily="34" charset="0"/>
              <a:buNone/>
              <a:defRPr/>
            </a:pPr>
            <a:r>
              <a:rPr lang="en-US" sz="1200" dirty="0" smtClean="0"/>
              <a:t>Exception caught: 4!</a:t>
            </a:r>
          </a:p>
          <a:p>
            <a:pPr>
              <a:buFont typeface="Arial" pitchFamily="34" charset="0"/>
              <a:buNone/>
              <a:defRPr/>
            </a:pPr>
            <a:endParaRPr lang="en-US" sz="1200" dirty="0" smtClean="0"/>
          </a:p>
          <a:p>
            <a:pPr>
              <a:buFont typeface="Arial" pitchFamily="34" charset="0"/>
              <a:buNone/>
              <a:defRPr/>
            </a:pPr>
            <a:endParaRPr lang="ur-PK" sz="1200" dirty="0"/>
          </a:p>
        </p:txBody>
      </p:sp>
      <p:sp>
        <p:nvSpPr>
          <p:cNvPr id="4" name="Content Placeholder 2"/>
          <p:cNvSpPr txBox="1">
            <a:spLocks/>
          </p:cNvSpPr>
          <p:nvPr/>
        </p:nvSpPr>
        <p:spPr>
          <a:xfrm>
            <a:off x="790211" y="0"/>
            <a:ext cx="6032690" cy="2871887"/>
          </a:xfrm>
          <a:prstGeom prst="rect">
            <a:avLst/>
          </a:prstGeom>
          <a:ln>
            <a:solidFill>
              <a:srgbClr val="FF0000"/>
            </a:solidFill>
          </a:ln>
        </p:spPr>
        <p:txBody>
          <a:bodyPr rtlCol="1">
            <a:noAutofit/>
          </a:bodyPr>
          <a:lstStyle/>
          <a:p>
            <a:pPr marL="342900" indent="-342900">
              <a:spcBef>
                <a:spcPct val="20000"/>
              </a:spcBef>
              <a:defRPr/>
            </a:pPr>
            <a:r>
              <a:rPr lang="en-US" sz="1400" b="1" dirty="0">
                <a:latin typeface="Consolas" panose="020B0609020204030204" pitchFamily="49" charset="0"/>
                <a:cs typeface="Consolas" panose="020B0609020204030204" pitchFamily="49" charset="0"/>
              </a:rPr>
              <a:t>public static void main(String args[]){</a:t>
            </a:r>
          </a:p>
          <a:p>
            <a:pPr marL="342900" indent="-342900">
              <a:spcBef>
                <a:spcPct val="20000"/>
              </a:spcBef>
              <a:defRPr/>
            </a:pPr>
            <a:r>
              <a:rPr lang="nn-NO" sz="1400" b="1" dirty="0">
                <a:latin typeface="Consolas" panose="020B0609020204030204" pitchFamily="49" charset="0"/>
                <a:cs typeface="Consolas" panose="020B0609020204030204" pitchFamily="49" charset="0"/>
              </a:rPr>
              <a:t> </a:t>
            </a:r>
            <a:r>
              <a:rPr lang="nn-NO" sz="1400" b="1" dirty="0" smtClean="0">
                <a:latin typeface="Consolas" panose="020B0609020204030204" pitchFamily="49" charset="0"/>
                <a:cs typeface="Consolas" panose="020B0609020204030204" pitchFamily="49" charset="0"/>
              </a:rPr>
              <a:t> for </a:t>
            </a:r>
            <a:r>
              <a:rPr lang="nn-NO" sz="1400" b="1" dirty="0">
                <a:latin typeface="Consolas" panose="020B0609020204030204" pitchFamily="49" charset="0"/>
                <a:cs typeface="Consolas" panose="020B0609020204030204" pitchFamily="49" charset="0"/>
              </a:rPr>
              <a:t>(int i=1; i&lt;=4; i++) {</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try </a:t>
            </a:r>
            <a:r>
              <a:rPr lang="en-US" sz="1400" b="1" dirty="0">
                <a:latin typeface="Consolas" panose="020B0609020204030204" pitchFamily="49" charset="0"/>
                <a:cs typeface="Consolas" panose="020B0609020204030204" pitchFamily="49" charset="0"/>
              </a:rPr>
              <a:t>{</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FinallyDemo.myMethod</a:t>
            </a:r>
            <a:r>
              <a:rPr lang="en-US" sz="1400" b="1" dirty="0" smtClean="0">
                <a:latin typeface="Consolas" panose="020B0609020204030204" pitchFamily="49" charset="0"/>
                <a:cs typeface="Consolas" panose="020B0609020204030204" pitchFamily="49" charset="0"/>
              </a:rPr>
              <a:t>(</a:t>
            </a:r>
            <a:r>
              <a:rPr lang="en-US" sz="1400" b="1" dirty="0" err="1" smtClean="0">
                <a:latin typeface="Consolas" panose="020B0609020204030204" pitchFamily="49" charset="0"/>
                <a:cs typeface="Consolas" panose="020B0609020204030204" pitchFamily="49" charset="0"/>
              </a:rPr>
              <a:t>i</a:t>
            </a:r>
            <a:r>
              <a:rPr lang="en-US" sz="1400" b="1" dirty="0">
                <a:latin typeface="Consolas" panose="020B0609020204030204" pitchFamily="49" charset="0"/>
                <a:cs typeface="Consolas" panose="020B0609020204030204" pitchFamily="49" charset="0"/>
              </a:rPr>
              <a:t>);</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}catch </a:t>
            </a:r>
            <a:r>
              <a:rPr lang="en-US" sz="1400" b="1" dirty="0">
                <a:latin typeface="Consolas" panose="020B0609020204030204" pitchFamily="49" charset="0"/>
                <a:cs typeface="Consolas" panose="020B0609020204030204" pitchFamily="49" charset="0"/>
              </a:rPr>
              <a:t>(Exception e</a:t>
            </a:r>
            <a:r>
              <a:rPr lang="en-US" sz="1400" b="1" dirty="0" smtClean="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	</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System.out.print</a:t>
            </a:r>
            <a:r>
              <a:rPr lang="en-US" sz="1400" b="1" dirty="0">
                <a:latin typeface="Consolas" panose="020B0609020204030204" pitchFamily="49" charset="0"/>
                <a:cs typeface="Consolas" panose="020B0609020204030204" pitchFamily="49" charset="0"/>
              </a:rPr>
              <a:t>("Exception caught: ");</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System.out.println</a:t>
            </a:r>
            <a:r>
              <a:rPr lang="en-US" sz="1400" b="1" dirty="0" smtClean="0">
                <a:latin typeface="Consolas" panose="020B0609020204030204" pitchFamily="49" charset="0"/>
                <a:cs typeface="Consolas" panose="020B0609020204030204" pitchFamily="49" charset="0"/>
              </a:rPr>
              <a:t>(</a:t>
            </a:r>
            <a:r>
              <a:rPr lang="en-US" sz="1400" b="1" dirty="0" err="1" smtClean="0">
                <a:latin typeface="Consolas" panose="020B0609020204030204" pitchFamily="49" charset="0"/>
                <a:cs typeface="Consolas" panose="020B0609020204030204" pitchFamily="49" charset="0"/>
              </a:rPr>
              <a:t>e.getMessage</a:t>
            </a:r>
            <a:r>
              <a:rPr lang="en-US" sz="1400" b="1" dirty="0">
                <a:latin typeface="Consolas" panose="020B0609020204030204" pitchFamily="49" charset="0"/>
                <a:cs typeface="Consolas" panose="020B0609020204030204" pitchFamily="49" charset="0"/>
              </a:rPr>
              <a:t>());</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endParaRPr lang="ur-PK" sz="1400" b="1" dirty="0">
              <a:latin typeface="Consolas" panose="020B0609020204030204" pitchFamily="49" charset="0"/>
            </a:endParaRP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System.out.println</a:t>
            </a:r>
            <a:r>
              <a:rPr lang="en-US" sz="1400" b="1" dirty="0">
                <a:latin typeface="Consolas" panose="020B0609020204030204" pitchFamily="49" charset="0"/>
                <a:cs typeface="Consolas" panose="020B0609020204030204" pitchFamily="49" charset="0"/>
              </a:rPr>
              <a:t>();</a:t>
            </a:r>
          </a:p>
          <a:p>
            <a:pPr marL="342900" indent="-342900">
              <a:spcBef>
                <a:spcPct val="20000"/>
              </a:spcBef>
              <a:defRPr/>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p>
          <a:p>
            <a:pPr marL="342900" indent="-342900">
              <a:spcBef>
                <a:spcPct val="20000"/>
              </a:spcBef>
              <a:defRPr/>
            </a:pPr>
            <a:r>
              <a:rPr lang="en-US" sz="1400" b="1" dirty="0" smtClean="0">
                <a:latin typeface="Consolas" panose="020B0609020204030204" pitchFamily="49" charset="0"/>
                <a:cs typeface="Consolas" panose="020B0609020204030204" pitchFamily="49" charset="0"/>
              </a:rPr>
              <a:t>}</a:t>
            </a:r>
          </a:p>
        </p:txBody>
      </p:sp>
      <p:sp>
        <p:nvSpPr>
          <p:cNvPr id="17411" name="Content Placeholder 2"/>
          <p:cNvSpPr>
            <a:spLocks noGrp="1"/>
          </p:cNvSpPr>
          <p:nvPr>
            <p:ph idx="1"/>
          </p:nvPr>
        </p:nvSpPr>
        <p:spPr>
          <a:xfrm>
            <a:off x="3721265" y="1924674"/>
            <a:ext cx="5848331" cy="4210863"/>
          </a:xfrm>
          <a:solidFill>
            <a:schemeClr val="bg1"/>
          </a:solidFill>
          <a:ln>
            <a:solidFill>
              <a:srgbClr val="FF0000"/>
            </a:solidFill>
          </a:ln>
        </p:spPr>
        <p:txBody>
          <a:bodyPr>
            <a:noAutofit/>
          </a:bodyPr>
          <a:lstStyle/>
          <a:p>
            <a:pPr eaLnBrk="1" hangingPunct="1">
              <a:buFont typeface="Arial" pitchFamily="34" charset="0"/>
              <a:buNone/>
            </a:pPr>
            <a:r>
              <a:rPr lang="en-US" sz="1400" b="1" dirty="0">
                <a:latin typeface="Consolas" panose="020B0609020204030204" pitchFamily="49" charset="0"/>
                <a:cs typeface="Consolas" panose="020B0609020204030204" pitchFamily="49" charset="0"/>
              </a:rPr>
              <a:t>class FinallyDemo {</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static void </a:t>
            </a:r>
            <a:r>
              <a:rPr lang="en-US" sz="1400" b="1" dirty="0" err="1">
                <a:latin typeface="Consolas" panose="020B0609020204030204" pitchFamily="49" charset="0"/>
                <a:cs typeface="Consolas" panose="020B0609020204030204" pitchFamily="49" charset="0"/>
              </a:rPr>
              <a:t>myMethod</a:t>
            </a:r>
            <a:r>
              <a:rPr lang="en-US" sz="1400" b="1" dirty="0">
                <a:latin typeface="Consolas" panose="020B0609020204030204" pitchFamily="49" charset="0"/>
                <a:cs typeface="Consolas" panose="020B0609020204030204" pitchFamily="49" charset="0"/>
              </a:rPr>
              <a:t>(int n) throws Exception{</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try {</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switch(n</a:t>
            </a:r>
            <a:r>
              <a:rPr lang="en-US" sz="1400" b="1" dirty="0">
                <a:latin typeface="Consolas" panose="020B0609020204030204" pitchFamily="49" charset="0"/>
                <a:cs typeface="Consolas" panose="020B0609020204030204" pitchFamily="49" charset="0"/>
              </a:rPr>
              <a:t>) {</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case </a:t>
            </a:r>
            <a:r>
              <a:rPr lang="en-US" sz="1400" b="1" dirty="0">
                <a:latin typeface="Consolas" panose="020B0609020204030204" pitchFamily="49" charset="0"/>
                <a:cs typeface="Consolas" panose="020B0609020204030204" pitchFamily="49" charset="0"/>
              </a:rPr>
              <a:t>1: System.out.println("1st case");</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return</a:t>
            </a:r>
            <a:r>
              <a:rPr lang="en-US" sz="1400" b="1" dirty="0">
                <a:latin typeface="Consolas" panose="020B0609020204030204" pitchFamily="49" charset="0"/>
                <a:cs typeface="Consolas" panose="020B0609020204030204" pitchFamily="49" charset="0"/>
              </a:rPr>
              <a:t>;</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case </a:t>
            </a:r>
            <a:r>
              <a:rPr lang="en-US" sz="1400" b="1" dirty="0">
                <a:latin typeface="Consolas" panose="020B0609020204030204" pitchFamily="49" charset="0"/>
                <a:cs typeface="Consolas" panose="020B0609020204030204" pitchFamily="49" charset="0"/>
              </a:rPr>
              <a:t>3: System.out.println("3rd case");</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	throw new RuntimeException("3!");</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case </a:t>
            </a:r>
            <a:r>
              <a:rPr lang="en-US" sz="1400" b="1" dirty="0">
                <a:latin typeface="Consolas" panose="020B0609020204030204" pitchFamily="49" charset="0"/>
                <a:cs typeface="Consolas" panose="020B0609020204030204" pitchFamily="49" charset="0"/>
              </a:rPr>
              <a:t>4: System.out.println("4th case");</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throw </a:t>
            </a:r>
            <a:r>
              <a:rPr lang="en-US" sz="1400" b="1" dirty="0">
                <a:latin typeface="Consolas" panose="020B0609020204030204" pitchFamily="49" charset="0"/>
                <a:cs typeface="Consolas" panose="020B0609020204030204" pitchFamily="49" charset="0"/>
              </a:rPr>
              <a:t>new Exception("4!");</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case </a:t>
            </a:r>
            <a:r>
              <a:rPr lang="en-US" sz="1400" b="1" dirty="0">
                <a:latin typeface="Consolas" panose="020B0609020204030204" pitchFamily="49" charset="0"/>
                <a:cs typeface="Consolas" panose="020B0609020204030204" pitchFamily="49" charset="0"/>
              </a:rPr>
              <a:t>2: System.out.println("2nd case");</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catch </a:t>
            </a:r>
            <a:r>
              <a:rPr lang="en-US" sz="1400" b="1" dirty="0">
                <a:latin typeface="Consolas" panose="020B0609020204030204" pitchFamily="49" charset="0"/>
                <a:cs typeface="Consolas" panose="020B0609020204030204" pitchFamily="49" charset="0"/>
              </a:rPr>
              <a:t>(RuntimeException e) {</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System.out.print</a:t>
            </a:r>
            <a:r>
              <a:rPr lang="en-US" sz="1400" b="1" dirty="0">
                <a:latin typeface="Consolas" panose="020B0609020204030204" pitchFamily="49" charset="0"/>
                <a:cs typeface="Consolas" panose="020B0609020204030204" pitchFamily="49" charset="0"/>
              </a:rPr>
              <a:t>("RuntimeException: ");</a:t>
            </a: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System.out.println</a:t>
            </a:r>
            <a:r>
              <a:rPr lang="en-US" sz="1400" b="1" dirty="0">
                <a:latin typeface="Consolas" panose="020B0609020204030204" pitchFamily="49" charset="0"/>
                <a:cs typeface="Consolas" panose="020B0609020204030204" pitchFamily="49" charset="0"/>
              </a:rPr>
              <a:t>(</a:t>
            </a:r>
            <a:r>
              <a:rPr lang="en-US" sz="1400" b="1" dirty="0" err="1">
                <a:latin typeface="Consolas" panose="020B0609020204030204" pitchFamily="49" charset="0"/>
                <a:cs typeface="Consolas" panose="020B0609020204030204" pitchFamily="49" charset="0"/>
              </a:rPr>
              <a:t>e.getMessage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a:p>
            <a:pPr eaLnBrk="1" hangingPunct="1">
              <a:buFont typeface="Arial" pitchFamily="34" charset="0"/>
              <a:buNone/>
            </a:pPr>
            <a:r>
              <a:rPr lang="en-US" sz="1400" b="1" dirty="0" smtClean="0">
                <a:latin typeface="Consolas" panose="020B0609020204030204" pitchFamily="49" charset="0"/>
                <a:cs typeface="Consolas" panose="020B0609020204030204" pitchFamily="49" charset="0"/>
              </a:rPr>
              <a:t>	finally{</a:t>
            </a:r>
            <a:r>
              <a:rPr lang="en-US" sz="1400" b="1" dirty="0" err="1" smtClean="0">
                <a:latin typeface="Consolas" panose="020B0609020204030204" pitchFamily="49" charset="0"/>
                <a:cs typeface="Consolas" panose="020B0609020204030204" pitchFamily="49" charset="0"/>
              </a:rPr>
              <a:t>System.out.println</a:t>
            </a:r>
            <a:r>
              <a:rPr lang="en-US" sz="1400" b="1" dirty="0">
                <a:latin typeface="Consolas" panose="020B0609020204030204" pitchFamily="49" charset="0"/>
                <a:cs typeface="Consolas" panose="020B0609020204030204" pitchFamily="49" charset="0"/>
              </a:rPr>
              <a:t>("in finally try </a:t>
            </a:r>
            <a:r>
              <a:rPr lang="en-US" sz="1400" b="1" dirty="0" err="1" smtClean="0">
                <a:latin typeface="Consolas" panose="020B0609020204030204" pitchFamily="49" charset="0"/>
                <a:cs typeface="Consolas" panose="020B0609020204030204" pitchFamily="49" charset="0"/>
              </a:rPr>
              <a:t>blk</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a:p>
            <a:pPr eaLnBrk="1" hangingPunct="1">
              <a:buFont typeface="Arial" pitchFamily="34" charset="0"/>
              <a:buNone/>
            </a:pPr>
            <a:r>
              <a:rPr lang="en-US" sz="1400" b="1" dirty="0">
                <a:latin typeface="Consolas" panose="020B0609020204030204" pitchFamily="49" charset="0"/>
                <a:cs typeface="Consolas" panose="020B0609020204030204" pitchFamily="49" charset="0"/>
              </a:rPr>
              <a:t>System.out.println("after finally"); </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54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88720" y="0"/>
            <a:ext cx="7315200" cy="6870261"/>
          </a:xfrm>
        </p:spPr>
      </p:pic>
    </p:spTree>
    <p:extLst>
      <p:ext uri="{BB962C8B-B14F-4D97-AF65-F5344CB8AC3E}">
        <p14:creationId xmlns:p14="http://schemas.microsoft.com/office/powerpoint/2010/main" val="196588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smtClean="0"/>
              <a:t>The Error and Exception Classes</a:t>
            </a:r>
            <a:endParaRPr lang="ur-PK" dirty="0" smtClean="0"/>
          </a:p>
        </p:txBody>
      </p:sp>
      <p:sp>
        <p:nvSpPr>
          <p:cNvPr id="3" name="Content Placeholder 2"/>
          <p:cNvSpPr>
            <a:spLocks noGrp="1"/>
          </p:cNvSpPr>
          <p:nvPr>
            <p:ph idx="1"/>
          </p:nvPr>
        </p:nvSpPr>
        <p:spPr/>
        <p:txBody>
          <a:bodyPr>
            <a:normAutofit fontScale="77500" lnSpcReduction="20000"/>
          </a:bodyPr>
          <a:lstStyle/>
          <a:p>
            <a:pPr>
              <a:lnSpc>
                <a:spcPct val="120000"/>
              </a:lnSpc>
              <a:spcBef>
                <a:spcPts val="1200"/>
              </a:spcBef>
            </a:pPr>
            <a:r>
              <a:rPr lang="en-US" b="1" dirty="0" smtClean="0">
                <a:latin typeface="Consolas" pitchFamily="49" charset="0"/>
                <a:cs typeface="Consolas" pitchFamily="49" charset="0"/>
              </a:rPr>
              <a:t>Error</a:t>
            </a:r>
            <a:r>
              <a:rPr lang="en-US" b="1" dirty="0" smtClean="0"/>
              <a:t> class</a:t>
            </a:r>
          </a:p>
          <a:p>
            <a:pPr lvl="1">
              <a:lnSpc>
                <a:spcPct val="120000"/>
              </a:lnSpc>
              <a:spcBef>
                <a:spcPts val="1200"/>
              </a:spcBef>
            </a:pPr>
            <a:r>
              <a:rPr lang="en-US" dirty="0" smtClean="0">
                <a:solidFill>
                  <a:srgbClr val="0000A0"/>
                </a:solidFill>
              </a:rPr>
              <a:t>Used by the Java </a:t>
            </a:r>
            <a:r>
              <a:rPr lang="en-US" dirty="0" smtClean="0">
                <a:solidFill>
                  <a:srgbClr val="FF0000"/>
                </a:solidFill>
              </a:rPr>
              <a:t>run-time system </a:t>
            </a:r>
            <a:r>
              <a:rPr lang="en-US" dirty="0" smtClean="0">
                <a:solidFill>
                  <a:srgbClr val="0000A0"/>
                </a:solidFill>
              </a:rPr>
              <a:t>to handle errors occurring in the </a:t>
            </a:r>
            <a:r>
              <a:rPr lang="en-US" dirty="0" smtClean="0">
                <a:solidFill>
                  <a:srgbClr val="FF0000"/>
                </a:solidFill>
              </a:rPr>
              <a:t>run-time environment</a:t>
            </a:r>
          </a:p>
          <a:p>
            <a:pPr lvl="1">
              <a:lnSpc>
                <a:spcPct val="120000"/>
              </a:lnSpc>
              <a:spcBef>
                <a:spcPts val="1200"/>
              </a:spcBef>
            </a:pPr>
            <a:r>
              <a:rPr lang="en-US" dirty="0" smtClean="0">
                <a:solidFill>
                  <a:srgbClr val="0000A0"/>
                </a:solidFill>
              </a:rPr>
              <a:t>Generally beyond the control of user programs</a:t>
            </a:r>
          </a:p>
          <a:p>
            <a:pPr lvl="1">
              <a:lnSpc>
                <a:spcPct val="120000"/>
              </a:lnSpc>
              <a:spcBef>
                <a:spcPts val="1200"/>
              </a:spcBef>
            </a:pPr>
            <a:r>
              <a:rPr lang="en-US" dirty="0" smtClean="0">
                <a:solidFill>
                  <a:srgbClr val="0000A0"/>
                </a:solidFill>
              </a:rPr>
              <a:t>Examples</a:t>
            </a:r>
          </a:p>
          <a:p>
            <a:pPr lvl="2">
              <a:lnSpc>
                <a:spcPct val="120000"/>
              </a:lnSpc>
              <a:spcBef>
                <a:spcPts val="600"/>
              </a:spcBef>
            </a:pPr>
            <a:r>
              <a:rPr lang="en-US" dirty="0" smtClean="0">
                <a:solidFill>
                  <a:srgbClr val="C00000"/>
                </a:solidFill>
              </a:rPr>
              <a:t>Out of memory errors</a:t>
            </a:r>
          </a:p>
          <a:p>
            <a:pPr lvl="2">
              <a:lnSpc>
                <a:spcPct val="120000"/>
              </a:lnSpc>
              <a:spcBef>
                <a:spcPts val="600"/>
              </a:spcBef>
            </a:pPr>
            <a:r>
              <a:rPr lang="en-US" dirty="0" smtClean="0">
                <a:solidFill>
                  <a:srgbClr val="C00000"/>
                </a:solidFill>
              </a:rPr>
              <a:t>Hard disk crash</a:t>
            </a:r>
          </a:p>
          <a:p>
            <a:pPr>
              <a:lnSpc>
                <a:spcPct val="120000"/>
              </a:lnSpc>
              <a:spcBef>
                <a:spcPts val="1200"/>
              </a:spcBef>
            </a:pPr>
            <a:r>
              <a:rPr lang="en-US" b="1" dirty="0" smtClean="0">
                <a:latin typeface="Consolas" pitchFamily="49" charset="0"/>
                <a:cs typeface="Consolas" pitchFamily="49" charset="0"/>
              </a:rPr>
              <a:t>Exception</a:t>
            </a:r>
            <a:r>
              <a:rPr lang="en-US" b="1" dirty="0" smtClean="0"/>
              <a:t> class</a:t>
            </a:r>
          </a:p>
          <a:p>
            <a:pPr lvl="1">
              <a:lnSpc>
                <a:spcPct val="120000"/>
              </a:lnSpc>
              <a:spcBef>
                <a:spcPts val="1200"/>
              </a:spcBef>
            </a:pPr>
            <a:r>
              <a:rPr lang="en-US" dirty="0" smtClean="0">
                <a:solidFill>
                  <a:srgbClr val="0000A0"/>
                </a:solidFill>
              </a:rPr>
              <a:t>Conditions that user </a:t>
            </a:r>
            <a:r>
              <a:rPr lang="en-US" dirty="0" smtClean="0">
                <a:solidFill>
                  <a:srgbClr val="FF0000"/>
                </a:solidFill>
              </a:rPr>
              <a:t>programs can reasonably deal </a:t>
            </a:r>
            <a:r>
              <a:rPr lang="en-US" dirty="0" smtClean="0">
                <a:solidFill>
                  <a:srgbClr val="0000A0"/>
                </a:solidFill>
              </a:rPr>
              <a:t>with</a:t>
            </a:r>
          </a:p>
          <a:p>
            <a:pPr lvl="1">
              <a:lnSpc>
                <a:spcPct val="120000"/>
              </a:lnSpc>
              <a:spcBef>
                <a:spcPts val="1200"/>
              </a:spcBef>
            </a:pPr>
            <a:r>
              <a:rPr lang="en-US" dirty="0" smtClean="0">
                <a:solidFill>
                  <a:srgbClr val="0000A0"/>
                </a:solidFill>
              </a:rPr>
              <a:t>Usually the result of some </a:t>
            </a:r>
            <a:r>
              <a:rPr lang="en-US" dirty="0" smtClean="0">
                <a:solidFill>
                  <a:srgbClr val="FF0000"/>
                </a:solidFill>
              </a:rPr>
              <a:t>flaws in the user program code</a:t>
            </a:r>
          </a:p>
          <a:p>
            <a:pPr lvl="1">
              <a:lnSpc>
                <a:spcPct val="120000"/>
              </a:lnSpc>
              <a:spcBef>
                <a:spcPts val="1200"/>
              </a:spcBef>
            </a:pPr>
            <a:r>
              <a:rPr lang="en-US" dirty="0" smtClean="0">
                <a:solidFill>
                  <a:srgbClr val="0000A0"/>
                </a:solidFill>
              </a:rPr>
              <a:t>Examples</a:t>
            </a:r>
          </a:p>
          <a:p>
            <a:pPr lvl="2">
              <a:lnSpc>
                <a:spcPct val="120000"/>
              </a:lnSpc>
              <a:spcBef>
                <a:spcPts val="600"/>
              </a:spcBef>
            </a:pPr>
            <a:r>
              <a:rPr lang="en-US" dirty="0" smtClean="0">
                <a:solidFill>
                  <a:srgbClr val="C00000"/>
                </a:solidFill>
              </a:rPr>
              <a:t>Division by zero error</a:t>
            </a:r>
          </a:p>
          <a:p>
            <a:pPr lvl="2">
              <a:lnSpc>
                <a:spcPct val="120000"/>
              </a:lnSpc>
              <a:spcBef>
                <a:spcPts val="600"/>
              </a:spcBef>
            </a:pPr>
            <a:r>
              <a:rPr lang="en-US" dirty="0" smtClean="0">
                <a:solidFill>
                  <a:srgbClr val="C00000"/>
                </a:solidFill>
              </a:rPr>
              <a:t>Array out-of-bounds error</a:t>
            </a:r>
            <a:endParaRPr lang="ur-PK" dirty="0">
              <a:solidFill>
                <a:srgbClr val="C00000"/>
              </a:solidFill>
            </a:endParaRPr>
          </a:p>
        </p:txBody>
      </p:sp>
    </p:spTree>
    <p:extLst>
      <p:ext uri="{BB962C8B-B14F-4D97-AF65-F5344CB8AC3E}">
        <p14:creationId xmlns:p14="http://schemas.microsoft.com/office/powerpoint/2010/main" val="2348194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a:t>
            </a:r>
            <a:endParaRPr lang="en-US" dirty="0"/>
          </a:p>
        </p:txBody>
      </p:sp>
      <p:sp>
        <p:nvSpPr>
          <p:cNvPr id="3" name="Content Placeholder 2"/>
          <p:cNvSpPr>
            <a:spLocks noGrp="1"/>
          </p:cNvSpPr>
          <p:nvPr>
            <p:ph idx="1"/>
          </p:nvPr>
        </p:nvSpPr>
        <p:spPr>
          <a:xfrm>
            <a:off x="762003" y="830424"/>
            <a:ext cx="8229600" cy="5936141"/>
          </a:xfrm>
        </p:spPr>
        <p:txBody>
          <a:bodyPr>
            <a:normAutofit fontScale="62500" lnSpcReduction="20000"/>
          </a:bodyPr>
          <a:lstStyle/>
          <a:p>
            <a:pPr>
              <a:lnSpc>
                <a:spcPct val="120000"/>
              </a:lnSpc>
              <a:spcBef>
                <a:spcPts val="600"/>
              </a:spcBef>
            </a:pPr>
            <a:r>
              <a:rPr lang="en-US" dirty="0" smtClean="0"/>
              <a:t>There are mainly </a:t>
            </a:r>
            <a:r>
              <a:rPr lang="en-US" dirty="0" smtClean="0">
                <a:solidFill>
                  <a:srgbClr val="0000FF"/>
                </a:solidFill>
              </a:rPr>
              <a:t>two types of exceptions</a:t>
            </a:r>
            <a:r>
              <a:rPr lang="en-US" dirty="0" smtClean="0"/>
              <a:t>: </a:t>
            </a:r>
            <a:r>
              <a:rPr lang="en-US" dirty="0" smtClean="0">
                <a:solidFill>
                  <a:srgbClr val="FF0000"/>
                </a:solidFill>
              </a:rPr>
              <a:t>checked</a:t>
            </a:r>
            <a:r>
              <a:rPr lang="en-US" dirty="0" smtClean="0"/>
              <a:t> and </a:t>
            </a:r>
            <a:r>
              <a:rPr lang="en-US" dirty="0" smtClean="0">
                <a:solidFill>
                  <a:srgbClr val="FF0000"/>
                </a:solidFill>
              </a:rPr>
              <a:t>unchecked</a:t>
            </a:r>
            <a:r>
              <a:rPr lang="en-US" dirty="0" smtClean="0"/>
              <a:t> where </a:t>
            </a:r>
            <a:r>
              <a:rPr lang="en-US" dirty="0" smtClean="0">
                <a:solidFill>
                  <a:srgbClr val="FF0000"/>
                </a:solidFill>
              </a:rPr>
              <a:t>error</a:t>
            </a:r>
            <a:r>
              <a:rPr lang="en-US" dirty="0" smtClean="0"/>
              <a:t> is considered as </a:t>
            </a:r>
            <a:r>
              <a:rPr lang="en-US" dirty="0" smtClean="0">
                <a:solidFill>
                  <a:srgbClr val="FF0000"/>
                </a:solidFill>
              </a:rPr>
              <a:t>unchecked</a:t>
            </a:r>
            <a:r>
              <a:rPr lang="en-US" dirty="0" smtClean="0"/>
              <a:t> </a:t>
            </a:r>
            <a:r>
              <a:rPr lang="en-US" dirty="0" smtClean="0">
                <a:solidFill>
                  <a:srgbClr val="0000FF"/>
                </a:solidFill>
              </a:rPr>
              <a:t>exception</a:t>
            </a:r>
            <a:r>
              <a:rPr lang="en-US" dirty="0" smtClean="0"/>
              <a:t>. The sun </a:t>
            </a:r>
            <a:r>
              <a:rPr lang="en-US" dirty="0" err="1" smtClean="0"/>
              <a:t>microsystem</a:t>
            </a:r>
            <a:r>
              <a:rPr lang="en-US" dirty="0" smtClean="0"/>
              <a:t> says there are three types of exceptions: </a:t>
            </a:r>
          </a:p>
          <a:p>
            <a:pPr marL="971550" lvl="1" indent="-514350">
              <a:lnSpc>
                <a:spcPct val="120000"/>
              </a:lnSpc>
              <a:spcBef>
                <a:spcPts val="600"/>
              </a:spcBef>
              <a:buFont typeface="+mj-lt"/>
              <a:buAutoNum type="arabicPeriod"/>
            </a:pPr>
            <a:r>
              <a:rPr lang="en-US" dirty="0" smtClean="0">
                <a:solidFill>
                  <a:srgbClr val="0000A0"/>
                </a:solidFill>
              </a:rPr>
              <a:t>Checked Exception</a:t>
            </a:r>
          </a:p>
          <a:p>
            <a:pPr marL="971550" lvl="1" indent="-514350">
              <a:lnSpc>
                <a:spcPct val="120000"/>
              </a:lnSpc>
              <a:spcBef>
                <a:spcPts val="600"/>
              </a:spcBef>
              <a:buFont typeface="+mj-lt"/>
              <a:buAutoNum type="arabicPeriod"/>
            </a:pPr>
            <a:r>
              <a:rPr lang="en-US" dirty="0" smtClean="0">
                <a:solidFill>
                  <a:srgbClr val="0000A0"/>
                </a:solidFill>
              </a:rPr>
              <a:t>Unchecked Exception</a:t>
            </a:r>
          </a:p>
          <a:p>
            <a:pPr marL="971550" lvl="1" indent="-514350">
              <a:lnSpc>
                <a:spcPct val="120000"/>
              </a:lnSpc>
              <a:spcBef>
                <a:spcPts val="600"/>
              </a:spcBef>
              <a:buFont typeface="+mj-lt"/>
              <a:buAutoNum type="arabicPeriod"/>
            </a:pPr>
            <a:r>
              <a:rPr lang="en-US" dirty="0" smtClean="0">
                <a:solidFill>
                  <a:srgbClr val="0000A0"/>
                </a:solidFill>
              </a:rPr>
              <a:t>Error</a:t>
            </a:r>
          </a:p>
          <a:p>
            <a:pPr>
              <a:lnSpc>
                <a:spcPct val="120000"/>
              </a:lnSpc>
              <a:spcBef>
                <a:spcPts val="600"/>
              </a:spcBef>
            </a:pPr>
            <a:r>
              <a:rPr lang="en-US" b="1" dirty="0" smtClean="0"/>
              <a:t>Checked Exception</a:t>
            </a:r>
          </a:p>
          <a:p>
            <a:pPr lvl="1">
              <a:lnSpc>
                <a:spcPct val="120000"/>
              </a:lnSpc>
              <a:spcBef>
                <a:spcPts val="600"/>
              </a:spcBef>
            </a:pPr>
            <a:r>
              <a:rPr lang="en-US" dirty="0" smtClean="0">
                <a:solidFill>
                  <a:srgbClr val="0000A0"/>
                </a:solidFill>
              </a:rPr>
              <a:t>The classes that </a:t>
            </a:r>
            <a:r>
              <a:rPr lang="en-US" dirty="0" smtClean="0">
                <a:solidFill>
                  <a:srgbClr val="0000FF"/>
                </a:solidFill>
              </a:rPr>
              <a:t>extend</a:t>
            </a:r>
            <a:r>
              <a:rPr lang="en-US" dirty="0" smtClean="0">
                <a:solidFill>
                  <a:srgbClr val="0000A0"/>
                </a:solidFill>
              </a:rPr>
              <a:t> </a:t>
            </a:r>
            <a:r>
              <a:rPr lang="en-US" b="1" dirty="0" err="1" smtClean="0">
                <a:solidFill>
                  <a:srgbClr val="FF0000"/>
                </a:solidFill>
                <a:latin typeface="Consolas" pitchFamily="49" charset="0"/>
                <a:cs typeface="Consolas" pitchFamily="49" charset="0"/>
              </a:rPr>
              <a:t>Throwable</a:t>
            </a:r>
            <a:r>
              <a:rPr lang="en-US" dirty="0" smtClean="0">
                <a:solidFill>
                  <a:srgbClr val="0000A0"/>
                </a:solidFill>
              </a:rPr>
              <a:t> class </a:t>
            </a:r>
            <a:r>
              <a:rPr lang="en-US" dirty="0" smtClean="0">
                <a:solidFill>
                  <a:srgbClr val="0000FF"/>
                </a:solidFill>
              </a:rPr>
              <a:t>except</a:t>
            </a:r>
            <a:r>
              <a:rPr lang="en-US" dirty="0" smtClean="0">
                <a:solidFill>
                  <a:srgbClr val="0000A0"/>
                </a:solidFill>
              </a:rPr>
              <a:t> </a:t>
            </a:r>
            <a:r>
              <a:rPr lang="en-US" b="1" dirty="0" err="1" smtClean="0">
                <a:solidFill>
                  <a:srgbClr val="0000A0"/>
                </a:solidFill>
                <a:latin typeface="Consolas" pitchFamily="49" charset="0"/>
                <a:cs typeface="Consolas" pitchFamily="49" charset="0"/>
              </a:rPr>
              <a:t>RuntimeException</a:t>
            </a:r>
            <a:r>
              <a:rPr lang="en-US" dirty="0" smtClean="0">
                <a:solidFill>
                  <a:srgbClr val="0000A0"/>
                </a:solidFill>
              </a:rPr>
              <a:t> and </a:t>
            </a:r>
            <a:r>
              <a:rPr lang="en-US" b="1" dirty="0" smtClean="0">
                <a:solidFill>
                  <a:srgbClr val="0000A0"/>
                </a:solidFill>
                <a:latin typeface="Consolas" pitchFamily="49" charset="0"/>
                <a:cs typeface="Consolas" pitchFamily="49" charset="0"/>
              </a:rPr>
              <a:t>Error</a:t>
            </a:r>
            <a:r>
              <a:rPr lang="en-US" dirty="0" smtClean="0">
                <a:solidFill>
                  <a:srgbClr val="0000A0"/>
                </a:solidFill>
              </a:rPr>
              <a:t> are known as </a:t>
            </a:r>
            <a:r>
              <a:rPr lang="en-US" dirty="0" smtClean="0">
                <a:solidFill>
                  <a:srgbClr val="FF0000"/>
                </a:solidFill>
              </a:rPr>
              <a:t>checked exceptions</a:t>
            </a:r>
            <a:r>
              <a:rPr lang="en-US" dirty="0" smtClean="0">
                <a:solidFill>
                  <a:srgbClr val="0000A0"/>
                </a:solidFill>
              </a:rPr>
              <a:t> </a:t>
            </a:r>
            <a:r>
              <a:rPr lang="en-US" dirty="0" err="1" smtClean="0">
                <a:solidFill>
                  <a:srgbClr val="0000A0"/>
                </a:solidFill>
              </a:rPr>
              <a:t>e.g.IOException</a:t>
            </a:r>
            <a:r>
              <a:rPr lang="en-US" dirty="0" smtClean="0">
                <a:solidFill>
                  <a:srgbClr val="0000A0"/>
                </a:solidFill>
              </a:rPr>
              <a:t>, </a:t>
            </a:r>
            <a:r>
              <a:rPr lang="en-US" dirty="0" err="1" smtClean="0">
                <a:solidFill>
                  <a:srgbClr val="0000A0"/>
                </a:solidFill>
              </a:rPr>
              <a:t>SQLException</a:t>
            </a:r>
            <a:r>
              <a:rPr lang="en-US" dirty="0" smtClean="0">
                <a:solidFill>
                  <a:srgbClr val="0000A0"/>
                </a:solidFill>
              </a:rPr>
              <a:t> etc. Checked exceptions are </a:t>
            </a:r>
            <a:r>
              <a:rPr lang="en-US" dirty="0" smtClean="0">
                <a:solidFill>
                  <a:srgbClr val="FF0000"/>
                </a:solidFill>
              </a:rPr>
              <a:t>checked at compile-time</a:t>
            </a:r>
            <a:r>
              <a:rPr lang="en-US" dirty="0" smtClean="0">
                <a:solidFill>
                  <a:srgbClr val="0000A0"/>
                </a:solidFill>
              </a:rPr>
              <a:t>. </a:t>
            </a:r>
          </a:p>
          <a:p>
            <a:pPr>
              <a:lnSpc>
                <a:spcPct val="120000"/>
              </a:lnSpc>
              <a:spcBef>
                <a:spcPts val="600"/>
              </a:spcBef>
            </a:pPr>
            <a:r>
              <a:rPr lang="en-US" b="1" dirty="0" smtClean="0"/>
              <a:t>Unchecked Exception</a:t>
            </a:r>
          </a:p>
          <a:p>
            <a:pPr lvl="1">
              <a:lnSpc>
                <a:spcPct val="120000"/>
              </a:lnSpc>
              <a:spcBef>
                <a:spcPts val="600"/>
              </a:spcBef>
            </a:pPr>
            <a:r>
              <a:rPr lang="en-US" dirty="0" smtClean="0">
                <a:solidFill>
                  <a:srgbClr val="0000A0"/>
                </a:solidFill>
              </a:rPr>
              <a:t>The classes that </a:t>
            </a:r>
            <a:r>
              <a:rPr lang="en-US" dirty="0" smtClean="0">
                <a:solidFill>
                  <a:srgbClr val="0000FF"/>
                </a:solidFill>
              </a:rPr>
              <a:t>extend</a:t>
            </a:r>
            <a:r>
              <a:rPr lang="en-US" dirty="0" smtClean="0">
                <a:solidFill>
                  <a:srgbClr val="0000A0"/>
                </a:solidFill>
              </a:rPr>
              <a:t> </a:t>
            </a:r>
            <a:r>
              <a:rPr lang="en-US" b="1" dirty="0" err="1" smtClean="0">
                <a:solidFill>
                  <a:srgbClr val="FF0000"/>
                </a:solidFill>
                <a:latin typeface="Consolas" pitchFamily="49" charset="0"/>
                <a:cs typeface="Consolas" pitchFamily="49" charset="0"/>
              </a:rPr>
              <a:t>RuntimeException</a:t>
            </a:r>
            <a:r>
              <a:rPr lang="en-US" dirty="0" smtClean="0">
                <a:solidFill>
                  <a:srgbClr val="0000A0"/>
                </a:solidFill>
              </a:rPr>
              <a:t> are known as </a:t>
            </a:r>
            <a:r>
              <a:rPr lang="en-US" dirty="0" smtClean="0">
                <a:solidFill>
                  <a:srgbClr val="FF0000"/>
                </a:solidFill>
              </a:rPr>
              <a:t>unchecked exceptions</a:t>
            </a:r>
            <a:r>
              <a:rPr lang="en-US" dirty="0" smtClean="0">
                <a:solidFill>
                  <a:srgbClr val="0000A0"/>
                </a:solidFill>
              </a:rPr>
              <a:t> e.g. </a:t>
            </a:r>
            <a:r>
              <a:rPr lang="en-US" dirty="0" err="1" smtClean="0">
                <a:solidFill>
                  <a:srgbClr val="0000A0"/>
                </a:solidFill>
              </a:rPr>
              <a:t>ArithmeticException</a:t>
            </a:r>
            <a:r>
              <a:rPr lang="en-US" dirty="0" smtClean="0">
                <a:solidFill>
                  <a:srgbClr val="0000A0"/>
                </a:solidFill>
              </a:rPr>
              <a:t>, </a:t>
            </a:r>
            <a:r>
              <a:rPr lang="en-US" dirty="0" err="1" smtClean="0">
                <a:solidFill>
                  <a:srgbClr val="0000A0"/>
                </a:solidFill>
              </a:rPr>
              <a:t>NullPointerException</a:t>
            </a:r>
            <a:r>
              <a:rPr lang="en-US" dirty="0" smtClean="0">
                <a:solidFill>
                  <a:srgbClr val="0000A0"/>
                </a:solidFill>
              </a:rPr>
              <a:t>, </a:t>
            </a:r>
            <a:r>
              <a:rPr lang="en-US" dirty="0" err="1" smtClean="0">
                <a:solidFill>
                  <a:srgbClr val="0000A0"/>
                </a:solidFill>
              </a:rPr>
              <a:t>ArrayIndexOutOfBoundsException</a:t>
            </a:r>
            <a:r>
              <a:rPr lang="en-US" dirty="0" smtClean="0">
                <a:solidFill>
                  <a:srgbClr val="0000A0"/>
                </a:solidFill>
              </a:rPr>
              <a:t> etc. Unchecked exceptions are not checked at compile-time rather they are </a:t>
            </a:r>
            <a:r>
              <a:rPr lang="en-US" dirty="0" smtClean="0">
                <a:solidFill>
                  <a:srgbClr val="FF0000"/>
                </a:solidFill>
              </a:rPr>
              <a:t>checked at runtime</a:t>
            </a:r>
            <a:r>
              <a:rPr lang="en-US" dirty="0" smtClean="0">
                <a:solidFill>
                  <a:srgbClr val="0000A0"/>
                </a:solidFill>
              </a:rPr>
              <a:t>. </a:t>
            </a:r>
          </a:p>
          <a:p>
            <a:pPr>
              <a:lnSpc>
                <a:spcPct val="120000"/>
              </a:lnSpc>
              <a:spcBef>
                <a:spcPts val="600"/>
              </a:spcBef>
            </a:pPr>
            <a:r>
              <a:rPr lang="en-US" b="1" dirty="0" smtClean="0"/>
              <a:t>Error</a:t>
            </a:r>
          </a:p>
          <a:p>
            <a:pPr lvl="1">
              <a:lnSpc>
                <a:spcPct val="120000"/>
              </a:lnSpc>
              <a:spcBef>
                <a:spcPts val="600"/>
              </a:spcBef>
            </a:pPr>
            <a:r>
              <a:rPr lang="en-US" dirty="0" smtClean="0">
                <a:solidFill>
                  <a:srgbClr val="0000A0"/>
                </a:solidFill>
              </a:rPr>
              <a:t>Error is </a:t>
            </a:r>
            <a:r>
              <a:rPr lang="en-US" dirty="0" smtClean="0">
                <a:solidFill>
                  <a:srgbClr val="FF0000"/>
                </a:solidFill>
              </a:rPr>
              <a:t>irrecoverable</a:t>
            </a:r>
            <a:r>
              <a:rPr lang="en-US" dirty="0" smtClean="0">
                <a:solidFill>
                  <a:srgbClr val="0000A0"/>
                </a:solidFill>
              </a:rPr>
              <a:t> e.g. </a:t>
            </a:r>
            <a:r>
              <a:rPr lang="en-US" dirty="0" err="1" smtClean="0">
                <a:solidFill>
                  <a:srgbClr val="0000A0"/>
                </a:solidFill>
              </a:rPr>
              <a:t>OutOfMemoryError</a:t>
            </a:r>
            <a:r>
              <a:rPr lang="en-US" dirty="0" smtClean="0">
                <a:solidFill>
                  <a:srgbClr val="0000A0"/>
                </a:solidFill>
              </a:rPr>
              <a:t>, </a:t>
            </a:r>
            <a:r>
              <a:rPr lang="en-US" dirty="0" err="1" smtClean="0">
                <a:solidFill>
                  <a:srgbClr val="0000A0"/>
                </a:solidFill>
              </a:rPr>
              <a:t>VirtualMachineError</a:t>
            </a:r>
            <a:r>
              <a:rPr lang="en-US" dirty="0" smtClean="0">
                <a:solidFill>
                  <a:srgbClr val="0000A0"/>
                </a:solidFill>
              </a:rPr>
              <a:t>, </a:t>
            </a:r>
            <a:r>
              <a:rPr lang="en-US" dirty="0" err="1" smtClean="0">
                <a:solidFill>
                  <a:srgbClr val="0000A0"/>
                </a:solidFill>
              </a:rPr>
              <a:t>AssertionError</a:t>
            </a:r>
            <a:r>
              <a:rPr lang="en-US" dirty="0" smtClean="0">
                <a:solidFill>
                  <a:srgbClr val="0000A0"/>
                </a:solidFill>
              </a:rPr>
              <a:t> etc.</a:t>
            </a:r>
          </a:p>
        </p:txBody>
      </p:sp>
    </p:spTree>
    <p:extLst>
      <p:ext uri="{BB962C8B-B14F-4D97-AF65-F5344CB8AC3E}">
        <p14:creationId xmlns:p14="http://schemas.microsoft.com/office/powerpoint/2010/main" val="217528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dirty="0" smtClean="0"/>
              <a:t>Checked Exceptions</a:t>
            </a:r>
            <a:endParaRPr lang="en-US" dirty="0"/>
          </a:p>
        </p:txBody>
      </p:sp>
      <p:sp>
        <p:nvSpPr>
          <p:cNvPr id="7" name="Content Placeholder 6"/>
          <p:cNvSpPr>
            <a:spLocks noGrp="1"/>
          </p:cNvSpPr>
          <p:nvPr>
            <p:ph idx="1"/>
          </p:nvPr>
        </p:nvSpPr>
        <p:spPr>
          <a:xfrm>
            <a:off x="762003" y="838200"/>
            <a:ext cx="8229600" cy="5928365"/>
          </a:xfrm>
        </p:spPr>
        <p:txBody>
          <a:bodyPr>
            <a:normAutofit fontScale="62500" lnSpcReduction="20000"/>
          </a:bodyPr>
          <a:lstStyle/>
          <a:p>
            <a:pPr>
              <a:lnSpc>
                <a:spcPct val="120000"/>
              </a:lnSpc>
              <a:spcBef>
                <a:spcPts val="1200"/>
              </a:spcBef>
            </a:pPr>
            <a:r>
              <a:rPr lang="en-US" dirty="0" smtClean="0"/>
              <a:t>A </a:t>
            </a:r>
            <a:r>
              <a:rPr lang="en-US" dirty="0" smtClean="0">
                <a:solidFill>
                  <a:srgbClr val="FF0000"/>
                </a:solidFill>
              </a:rPr>
              <a:t>checked exception </a:t>
            </a:r>
            <a:r>
              <a:rPr lang="en-US" dirty="0" smtClean="0"/>
              <a:t>is an exception that is </a:t>
            </a:r>
            <a:r>
              <a:rPr lang="en-US" dirty="0" smtClean="0">
                <a:solidFill>
                  <a:srgbClr val="0000FF"/>
                </a:solidFill>
              </a:rPr>
              <a:t>typically a user error or a problem</a:t>
            </a:r>
            <a:r>
              <a:rPr lang="en-US" dirty="0" smtClean="0"/>
              <a:t> that </a:t>
            </a:r>
            <a:r>
              <a:rPr lang="en-US" dirty="0" smtClean="0">
                <a:solidFill>
                  <a:srgbClr val="FF0000"/>
                </a:solidFill>
              </a:rPr>
              <a:t>cannot be foreseen by the programmer</a:t>
            </a:r>
            <a:r>
              <a:rPr lang="en-US" dirty="0" smtClean="0"/>
              <a:t>.</a:t>
            </a:r>
          </a:p>
          <a:p>
            <a:pPr>
              <a:lnSpc>
                <a:spcPct val="120000"/>
              </a:lnSpc>
              <a:spcBef>
                <a:spcPts val="1200"/>
              </a:spcBef>
            </a:pPr>
            <a:r>
              <a:rPr lang="en-US" dirty="0" smtClean="0"/>
              <a:t>For example, if a </a:t>
            </a:r>
            <a:r>
              <a:rPr lang="en-US" dirty="0" smtClean="0">
                <a:solidFill>
                  <a:srgbClr val="0000FF"/>
                </a:solidFill>
              </a:rPr>
              <a:t>file is to be opened</a:t>
            </a:r>
            <a:r>
              <a:rPr lang="en-US" dirty="0" smtClean="0"/>
              <a:t>, but the </a:t>
            </a:r>
            <a:r>
              <a:rPr lang="en-US" dirty="0" smtClean="0">
                <a:solidFill>
                  <a:srgbClr val="FF0000"/>
                </a:solidFill>
              </a:rPr>
              <a:t>file cannot be found</a:t>
            </a:r>
            <a:r>
              <a:rPr lang="en-US" dirty="0" smtClean="0"/>
              <a:t>, an </a:t>
            </a:r>
            <a:r>
              <a:rPr lang="en-US" dirty="0" smtClean="0">
                <a:solidFill>
                  <a:srgbClr val="0000FF"/>
                </a:solidFill>
              </a:rPr>
              <a:t>exception occurs</a:t>
            </a:r>
            <a:r>
              <a:rPr lang="en-US" dirty="0" smtClean="0"/>
              <a:t>.</a:t>
            </a:r>
          </a:p>
          <a:p>
            <a:pPr>
              <a:lnSpc>
                <a:spcPct val="120000"/>
              </a:lnSpc>
              <a:spcBef>
                <a:spcPts val="1200"/>
              </a:spcBef>
            </a:pPr>
            <a:r>
              <a:rPr lang="en-US" dirty="0" smtClean="0"/>
              <a:t>These exceptions </a:t>
            </a:r>
            <a:r>
              <a:rPr lang="en-US" dirty="0" smtClean="0">
                <a:solidFill>
                  <a:srgbClr val="0000FF"/>
                </a:solidFill>
              </a:rPr>
              <a:t>cannot simply be ignored </a:t>
            </a:r>
            <a:r>
              <a:rPr lang="en-US" dirty="0" smtClean="0">
                <a:solidFill>
                  <a:srgbClr val="FF0000"/>
                </a:solidFill>
              </a:rPr>
              <a:t>at the time of compilation.</a:t>
            </a:r>
          </a:p>
          <a:p>
            <a:pPr>
              <a:lnSpc>
                <a:spcPct val="120000"/>
              </a:lnSpc>
              <a:spcBef>
                <a:spcPts val="1200"/>
              </a:spcBef>
            </a:pPr>
            <a:r>
              <a:rPr lang="en-US" dirty="0" smtClean="0"/>
              <a:t>It means if a </a:t>
            </a:r>
            <a:r>
              <a:rPr lang="en-US" dirty="0" smtClean="0">
                <a:solidFill>
                  <a:srgbClr val="0000FF"/>
                </a:solidFill>
              </a:rPr>
              <a:t>method</a:t>
            </a:r>
            <a:r>
              <a:rPr lang="en-US" dirty="0" smtClean="0"/>
              <a:t> is </a:t>
            </a:r>
            <a:r>
              <a:rPr lang="en-US" dirty="0" smtClean="0">
                <a:solidFill>
                  <a:srgbClr val="FF0000"/>
                </a:solidFill>
              </a:rPr>
              <a:t>throwing a checked exception </a:t>
            </a:r>
            <a:r>
              <a:rPr lang="en-US" dirty="0" smtClean="0"/>
              <a:t>then it </a:t>
            </a:r>
            <a:r>
              <a:rPr lang="en-US" dirty="0" smtClean="0">
                <a:solidFill>
                  <a:srgbClr val="0000FF"/>
                </a:solidFill>
              </a:rPr>
              <a:t>should handle the exception</a:t>
            </a:r>
            <a:r>
              <a:rPr lang="en-US" dirty="0" smtClean="0"/>
              <a:t> using </a:t>
            </a:r>
            <a:r>
              <a:rPr lang="en-US" dirty="0" smtClean="0">
                <a:solidFill>
                  <a:srgbClr val="FF0000"/>
                </a:solidFill>
              </a:rPr>
              <a:t>try-catch block </a:t>
            </a:r>
            <a:r>
              <a:rPr lang="en-US" dirty="0" smtClean="0">
                <a:solidFill>
                  <a:srgbClr val="0000FF"/>
                </a:solidFill>
              </a:rPr>
              <a:t>or it should declare </a:t>
            </a:r>
            <a:r>
              <a:rPr lang="en-US" dirty="0" smtClean="0"/>
              <a:t>the exception using </a:t>
            </a:r>
            <a:r>
              <a:rPr lang="en-US" dirty="0" smtClean="0">
                <a:solidFill>
                  <a:srgbClr val="FF0000"/>
                </a:solidFill>
              </a:rPr>
              <a:t>throws </a:t>
            </a:r>
            <a:r>
              <a:rPr lang="en-US" dirty="0" smtClean="0">
                <a:solidFill>
                  <a:srgbClr val="0000FF"/>
                </a:solidFill>
              </a:rPr>
              <a:t>keyword</a:t>
            </a:r>
            <a:r>
              <a:rPr lang="en-US" dirty="0" smtClean="0"/>
              <a:t>, otherwise the program will give a </a:t>
            </a:r>
            <a:r>
              <a:rPr lang="en-US" dirty="0" smtClean="0">
                <a:solidFill>
                  <a:srgbClr val="FF0000"/>
                </a:solidFill>
              </a:rPr>
              <a:t>compilation error</a:t>
            </a:r>
            <a:r>
              <a:rPr lang="en-US" dirty="0" smtClean="0"/>
              <a:t>.</a:t>
            </a:r>
          </a:p>
          <a:p>
            <a:pPr>
              <a:lnSpc>
                <a:spcPct val="120000"/>
              </a:lnSpc>
              <a:spcBef>
                <a:spcPts val="1200"/>
              </a:spcBef>
            </a:pPr>
            <a:r>
              <a:rPr lang="en-GB" dirty="0" smtClean="0"/>
              <a:t>Here are the few other checked exceptions</a:t>
            </a:r>
            <a:endParaRPr lang="en-US" dirty="0" smtClean="0"/>
          </a:p>
          <a:p>
            <a:pPr lvl="1">
              <a:lnSpc>
                <a:spcPct val="120000"/>
              </a:lnSpc>
              <a:spcBef>
                <a:spcPts val="600"/>
              </a:spcBef>
            </a:pPr>
            <a:r>
              <a:rPr lang="en-US" dirty="0" err="1" smtClean="0">
                <a:solidFill>
                  <a:srgbClr val="0000A0"/>
                </a:solidFill>
              </a:rPr>
              <a:t>SQLException</a:t>
            </a:r>
            <a:endParaRPr lang="en-US" dirty="0" smtClean="0">
              <a:solidFill>
                <a:srgbClr val="0000A0"/>
              </a:solidFill>
            </a:endParaRPr>
          </a:p>
          <a:p>
            <a:pPr lvl="1">
              <a:lnSpc>
                <a:spcPct val="120000"/>
              </a:lnSpc>
              <a:spcBef>
                <a:spcPts val="600"/>
              </a:spcBef>
            </a:pPr>
            <a:r>
              <a:rPr lang="en-US" dirty="0" err="1" smtClean="0">
                <a:solidFill>
                  <a:srgbClr val="0000A0"/>
                </a:solidFill>
              </a:rPr>
              <a:t>IOException</a:t>
            </a:r>
            <a:endParaRPr lang="en-US" dirty="0" smtClean="0">
              <a:solidFill>
                <a:srgbClr val="0000A0"/>
              </a:solidFill>
            </a:endParaRPr>
          </a:p>
          <a:p>
            <a:pPr lvl="1">
              <a:lnSpc>
                <a:spcPct val="120000"/>
              </a:lnSpc>
              <a:spcBef>
                <a:spcPts val="600"/>
              </a:spcBef>
            </a:pPr>
            <a:r>
              <a:rPr lang="en-US" dirty="0" err="1" smtClean="0">
                <a:solidFill>
                  <a:srgbClr val="0000A0"/>
                </a:solidFill>
              </a:rPr>
              <a:t>DataAccessException</a:t>
            </a:r>
            <a:endParaRPr lang="en-US" dirty="0" smtClean="0">
              <a:solidFill>
                <a:srgbClr val="0000A0"/>
              </a:solidFill>
            </a:endParaRPr>
          </a:p>
          <a:p>
            <a:pPr lvl="1">
              <a:lnSpc>
                <a:spcPct val="120000"/>
              </a:lnSpc>
              <a:spcBef>
                <a:spcPts val="600"/>
              </a:spcBef>
            </a:pPr>
            <a:r>
              <a:rPr lang="en-US" dirty="0" err="1" smtClean="0">
                <a:solidFill>
                  <a:srgbClr val="0000A0"/>
                </a:solidFill>
              </a:rPr>
              <a:t>ClassNotFoundException</a:t>
            </a:r>
            <a:endParaRPr lang="en-US" dirty="0" smtClean="0">
              <a:solidFill>
                <a:srgbClr val="0000A0"/>
              </a:solidFill>
            </a:endParaRPr>
          </a:p>
          <a:p>
            <a:pPr lvl="1">
              <a:lnSpc>
                <a:spcPct val="120000"/>
              </a:lnSpc>
              <a:spcBef>
                <a:spcPts val="600"/>
              </a:spcBef>
            </a:pPr>
            <a:r>
              <a:rPr lang="en-US" dirty="0" err="1" smtClean="0">
                <a:solidFill>
                  <a:srgbClr val="0000A0"/>
                </a:solidFill>
              </a:rPr>
              <a:t>InvocationTargetException</a:t>
            </a:r>
            <a:endParaRPr lang="en-US" dirty="0" smtClean="0">
              <a:solidFill>
                <a:srgbClr val="0000A0"/>
              </a:solidFill>
            </a:endParaRPr>
          </a:p>
        </p:txBody>
      </p:sp>
    </p:spTree>
    <p:extLst>
      <p:ext uri="{BB962C8B-B14F-4D97-AF65-F5344CB8AC3E}">
        <p14:creationId xmlns:p14="http://schemas.microsoft.com/office/powerpoint/2010/main" val="395719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smtClean="0"/>
              <a:t>Unchecked Exceptions</a:t>
            </a:r>
            <a:endParaRPr lang="en-US" dirty="0"/>
          </a:p>
        </p:txBody>
      </p:sp>
      <p:sp>
        <p:nvSpPr>
          <p:cNvPr id="6" name="Content Placeholder 5"/>
          <p:cNvSpPr>
            <a:spLocks noGrp="1"/>
          </p:cNvSpPr>
          <p:nvPr>
            <p:ph idx="1"/>
          </p:nvPr>
        </p:nvSpPr>
        <p:spPr>
          <a:xfrm>
            <a:off x="762003" y="866775"/>
            <a:ext cx="8229600" cy="5899790"/>
          </a:xfrm>
        </p:spPr>
        <p:txBody>
          <a:bodyPr>
            <a:normAutofit fontScale="70000" lnSpcReduction="20000"/>
          </a:bodyPr>
          <a:lstStyle/>
          <a:p>
            <a:pPr>
              <a:lnSpc>
                <a:spcPct val="120000"/>
              </a:lnSpc>
              <a:spcBef>
                <a:spcPts val="600"/>
              </a:spcBef>
            </a:pPr>
            <a:r>
              <a:rPr lang="en-US" dirty="0" smtClean="0"/>
              <a:t>In most cases, </a:t>
            </a:r>
            <a:r>
              <a:rPr lang="en-US" dirty="0" smtClean="0">
                <a:solidFill>
                  <a:srgbClr val="0000FF"/>
                </a:solidFill>
              </a:rPr>
              <a:t>unchecked exceptions </a:t>
            </a:r>
            <a:r>
              <a:rPr lang="en-US" dirty="0" smtClean="0"/>
              <a:t>reflect </a:t>
            </a:r>
            <a:r>
              <a:rPr lang="en-US" dirty="0" smtClean="0">
                <a:solidFill>
                  <a:srgbClr val="FF0000"/>
                </a:solidFill>
              </a:rPr>
              <a:t>programming logic errors</a:t>
            </a:r>
            <a:r>
              <a:rPr lang="en-US" dirty="0" smtClean="0"/>
              <a:t> that are </a:t>
            </a:r>
            <a:r>
              <a:rPr lang="en-US" dirty="0" smtClean="0">
                <a:solidFill>
                  <a:srgbClr val="0000FF"/>
                </a:solidFill>
              </a:rPr>
              <a:t>not recoverable</a:t>
            </a:r>
            <a:r>
              <a:rPr lang="en-US" dirty="0" smtClean="0"/>
              <a:t>. </a:t>
            </a:r>
          </a:p>
          <a:p>
            <a:pPr>
              <a:lnSpc>
                <a:spcPct val="120000"/>
              </a:lnSpc>
              <a:spcBef>
                <a:spcPts val="600"/>
              </a:spcBef>
            </a:pPr>
            <a:r>
              <a:rPr lang="en-US" dirty="0" smtClean="0"/>
              <a:t>For example,</a:t>
            </a:r>
          </a:p>
          <a:p>
            <a:pPr lvl="1">
              <a:lnSpc>
                <a:spcPct val="120000"/>
              </a:lnSpc>
              <a:spcBef>
                <a:spcPts val="600"/>
              </a:spcBef>
            </a:pPr>
            <a:r>
              <a:rPr lang="en-US" dirty="0" smtClean="0">
                <a:solidFill>
                  <a:srgbClr val="0000A0"/>
                </a:solidFill>
              </a:rPr>
              <a:t>A </a:t>
            </a:r>
            <a:r>
              <a:rPr lang="en-US" b="1" dirty="0" err="1" smtClean="0">
                <a:solidFill>
                  <a:srgbClr val="0000A0"/>
                </a:solidFill>
                <a:latin typeface="Consolas" pitchFamily="49" charset="0"/>
                <a:cs typeface="Consolas" pitchFamily="49" charset="0"/>
              </a:rPr>
              <a:t>NullPointerException</a:t>
            </a:r>
            <a:r>
              <a:rPr lang="en-US" dirty="0" smtClean="0">
                <a:solidFill>
                  <a:srgbClr val="0000A0"/>
                </a:solidFill>
              </a:rPr>
              <a:t> is thrown if you access an object through a reference variable before an object is assigned to it; </a:t>
            </a:r>
          </a:p>
          <a:p>
            <a:pPr lvl="1">
              <a:lnSpc>
                <a:spcPct val="120000"/>
              </a:lnSpc>
              <a:spcBef>
                <a:spcPts val="600"/>
              </a:spcBef>
            </a:pPr>
            <a:r>
              <a:rPr lang="en-US" dirty="0" smtClean="0">
                <a:solidFill>
                  <a:srgbClr val="0000A0"/>
                </a:solidFill>
              </a:rPr>
              <a:t>An </a:t>
            </a:r>
            <a:r>
              <a:rPr lang="en-US" b="1" dirty="0" err="1" smtClean="0">
                <a:solidFill>
                  <a:srgbClr val="0000A0"/>
                </a:solidFill>
                <a:latin typeface="Consolas" pitchFamily="49" charset="0"/>
                <a:cs typeface="Consolas" pitchFamily="49" charset="0"/>
              </a:rPr>
              <a:t>IndexOutOfBoundsException</a:t>
            </a:r>
            <a:r>
              <a:rPr lang="en-US" dirty="0" smtClean="0">
                <a:solidFill>
                  <a:srgbClr val="0000A0"/>
                </a:solidFill>
              </a:rPr>
              <a:t> is thrown if you access an element in an array outside the bounds of the array. </a:t>
            </a:r>
          </a:p>
          <a:p>
            <a:pPr>
              <a:lnSpc>
                <a:spcPct val="120000"/>
              </a:lnSpc>
              <a:spcBef>
                <a:spcPts val="600"/>
              </a:spcBef>
            </a:pPr>
            <a:r>
              <a:rPr lang="en-US" dirty="0" smtClean="0"/>
              <a:t>These are the </a:t>
            </a:r>
            <a:r>
              <a:rPr lang="en-US" dirty="0" smtClean="0">
                <a:solidFill>
                  <a:srgbClr val="0000FF"/>
                </a:solidFill>
              </a:rPr>
              <a:t>logic errors </a:t>
            </a:r>
            <a:r>
              <a:rPr lang="en-US" dirty="0" smtClean="0"/>
              <a:t>that </a:t>
            </a:r>
            <a:r>
              <a:rPr lang="en-US" dirty="0" smtClean="0">
                <a:solidFill>
                  <a:srgbClr val="FF0000"/>
                </a:solidFill>
              </a:rPr>
              <a:t>should be corrected in the program</a:t>
            </a:r>
            <a:r>
              <a:rPr lang="en-US" dirty="0" smtClean="0"/>
              <a:t>. </a:t>
            </a:r>
          </a:p>
          <a:p>
            <a:pPr>
              <a:lnSpc>
                <a:spcPct val="120000"/>
              </a:lnSpc>
              <a:spcBef>
                <a:spcPts val="600"/>
              </a:spcBef>
            </a:pPr>
            <a:r>
              <a:rPr lang="en-US" dirty="0" smtClean="0">
                <a:solidFill>
                  <a:srgbClr val="0000FF"/>
                </a:solidFill>
              </a:rPr>
              <a:t>Unchecked exceptions </a:t>
            </a:r>
            <a:r>
              <a:rPr lang="en-US" dirty="0" smtClean="0"/>
              <a:t>can </a:t>
            </a:r>
            <a:r>
              <a:rPr lang="en-US" dirty="0" smtClean="0">
                <a:solidFill>
                  <a:srgbClr val="FF0000"/>
                </a:solidFill>
              </a:rPr>
              <a:t>occur anywhere </a:t>
            </a:r>
            <a:r>
              <a:rPr lang="en-US" dirty="0" smtClean="0">
                <a:solidFill>
                  <a:srgbClr val="0000FF"/>
                </a:solidFill>
              </a:rPr>
              <a:t>in the program</a:t>
            </a:r>
            <a:r>
              <a:rPr lang="en-US" dirty="0" smtClean="0"/>
              <a:t>. </a:t>
            </a:r>
          </a:p>
          <a:p>
            <a:pPr>
              <a:lnSpc>
                <a:spcPct val="120000"/>
              </a:lnSpc>
              <a:spcBef>
                <a:spcPts val="600"/>
              </a:spcBef>
            </a:pPr>
            <a:r>
              <a:rPr lang="en-US" dirty="0" smtClean="0">
                <a:solidFill>
                  <a:srgbClr val="0000FF"/>
                </a:solidFill>
              </a:rPr>
              <a:t>To avoid cumbersome overuse </a:t>
            </a:r>
            <a:r>
              <a:rPr lang="en-US" dirty="0" smtClean="0"/>
              <a:t>of </a:t>
            </a:r>
            <a:r>
              <a:rPr lang="en-US" dirty="0" smtClean="0">
                <a:solidFill>
                  <a:srgbClr val="FF0000"/>
                </a:solidFill>
              </a:rPr>
              <a:t>try-catch blocks</a:t>
            </a:r>
            <a:r>
              <a:rPr lang="en-US" dirty="0" smtClean="0"/>
              <a:t>, Java </a:t>
            </a:r>
            <a:r>
              <a:rPr lang="en-US" dirty="0" smtClean="0">
                <a:solidFill>
                  <a:srgbClr val="0000FF"/>
                </a:solidFill>
              </a:rPr>
              <a:t>does not mandate you</a:t>
            </a:r>
            <a:r>
              <a:rPr lang="en-US" dirty="0" smtClean="0"/>
              <a:t> to </a:t>
            </a:r>
            <a:r>
              <a:rPr lang="en-US" dirty="0" smtClean="0">
                <a:solidFill>
                  <a:srgbClr val="FF0000"/>
                </a:solidFill>
              </a:rPr>
              <a:t>write code to catch </a:t>
            </a:r>
            <a:r>
              <a:rPr lang="en-US" dirty="0" smtClean="0">
                <a:solidFill>
                  <a:srgbClr val="0000FF"/>
                </a:solidFill>
              </a:rPr>
              <a:t>unchecked exceptions</a:t>
            </a:r>
            <a:r>
              <a:rPr lang="en-US" dirty="0" smtClean="0"/>
              <a:t>.</a:t>
            </a:r>
          </a:p>
          <a:p>
            <a:pPr>
              <a:lnSpc>
                <a:spcPct val="120000"/>
              </a:lnSpc>
              <a:spcBef>
                <a:spcPts val="600"/>
              </a:spcBef>
            </a:pPr>
            <a:r>
              <a:rPr lang="en-GB" b="1" i="1" dirty="0" smtClean="0">
                <a:solidFill>
                  <a:srgbClr val="C00000"/>
                </a:solidFill>
              </a:rPr>
              <a:t>Note</a:t>
            </a:r>
            <a:r>
              <a:rPr lang="en-GB" i="1" dirty="0" smtClean="0">
                <a:solidFill>
                  <a:srgbClr val="C00000"/>
                </a:solidFill>
              </a:rPr>
              <a:t>: </a:t>
            </a:r>
            <a:r>
              <a:rPr lang="en-US" i="1" dirty="0" smtClean="0">
                <a:solidFill>
                  <a:srgbClr val="C00000"/>
                </a:solidFill>
              </a:rPr>
              <a:t>All Unchecked exceptions are direct sub classes of </a:t>
            </a:r>
            <a:r>
              <a:rPr lang="en-US" b="1" dirty="0" err="1" smtClean="0">
                <a:solidFill>
                  <a:srgbClr val="C00000"/>
                </a:solidFill>
                <a:latin typeface="Consolas" pitchFamily="49" charset="0"/>
                <a:cs typeface="Consolas" pitchFamily="49" charset="0"/>
              </a:rPr>
              <a:t>RuntimeException</a:t>
            </a:r>
            <a:r>
              <a:rPr lang="en-US" i="1" dirty="0" smtClean="0">
                <a:solidFill>
                  <a:srgbClr val="C00000"/>
                </a:solidFill>
              </a:rPr>
              <a:t> class.</a:t>
            </a:r>
          </a:p>
        </p:txBody>
      </p:sp>
      <p:sp>
        <p:nvSpPr>
          <p:cNvPr id="275459" name="Rectangle 3"/>
          <p:cNvSpPr>
            <a:spLocks noChangeArrowheads="1"/>
          </p:cNvSpPr>
          <p:nvPr/>
        </p:nvSpPr>
        <p:spPr bwMode="auto">
          <a:xfrm>
            <a:off x="2643188" y="2571750"/>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10157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TotalTime>
  <Words>1759</Words>
  <Application>Microsoft Office PowerPoint</Application>
  <PresentationFormat>On-screen Show (4:3)</PresentationFormat>
  <Paragraphs>457</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Times New Roman</vt:lpstr>
      <vt:lpstr>Office Theme</vt:lpstr>
      <vt:lpstr>CS212-Object Oriented Programming</vt:lpstr>
      <vt:lpstr>Exception Handling in Java</vt:lpstr>
      <vt:lpstr>What is an Exception?</vt:lpstr>
      <vt:lpstr>Exceptions</vt:lpstr>
      <vt:lpstr>PowerPoint Presentation</vt:lpstr>
      <vt:lpstr>The Error and Exception Classes</vt:lpstr>
      <vt:lpstr>Types of Exception</vt:lpstr>
      <vt:lpstr>Checked Exceptions</vt:lpstr>
      <vt:lpstr>Unchecked Exceptions</vt:lpstr>
      <vt:lpstr>Common Exception Scenarios</vt:lpstr>
      <vt:lpstr>Common Exception Scenarios</vt:lpstr>
      <vt:lpstr>Exception Handling Keywords</vt:lpstr>
      <vt:lpstr>The try-catch Statements</vt:lpstr>
      <vt:lpstr>Example-1</vt:lpstr>
      <vt:lpstr>Example 2</vt:lpstr>
      <vt:lpstr>Nested Try</vt:lpstr>
      <vt:lpstr>Nested Try With Methods</vt:lpstr>
      <vt:lpstr>Finally Block</vt:lpstr>
      <vt:lpstr>PowerPoint Presentation</vt:lpstr>
      <vt:lpstr>Finally Block</vt:lpstr>
      <vt:lpstr>Usage of Finally Let's see the different cases where java finally block can be used.</vt:lpstr>
      <vt:lpstr>Usage of Finally</vt:lpstr>
      <vt:lpstr>Usage of Finally</vt:lpstr>
      <vt:lpstr>Throw Keyword</vt:lpstr>
      <vt:lpstr>PowerPoint Presentation</vt:lpstr>
      <vt:lpstr>PowerPoint Presentation</vt:lpstr>
      <vt:lpstr>Java Exception Propagation</vt:lpstr>
      <vt:lpstr>Program of Exception Propagation </vt:lpstr>
      <vt:lpstr>Program which describes that checked exceptions are not propagated </vt:lpstr>
      <vt:lpstr>Java Throws Keyword</vt:lpstr>
      <vt:lpstr>Which exception should be declared?</vt:lpstr>
      <vt:lpstr>Java throws example</vt:lpstr>
      <vt:lpstr>Two Cases to handle Exception</vt:lpstr>
      <vt:lpstr>Case 1: Handle the Exception through Try and Catch</vt:lpstr>
      <vt:lpstr>Case2: You declare the exception A)  In case you declare the exception, if exception does not occur, the code will be executed fine.</vt:lpstr>
      <vt:lpstr>Case2: You declare the exception B) In case you declare the exception if exception occurs, an exception will be     thrown at runtime because throws does not handle the exception.</vt:lpstr>
      <vt:lpstr>Defining your own Exception (User Defined Exceptions)</vt:lpstr>
      <vt:lpstr>Example 1 of User Defined Exception</vt:lpstr>
      <vt:lpstr>Example 2 (User Defined 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in Java</dc:title>
  <dc:creator>bilal rauf</dc:creator>
  <cp:lastModifiedBy>Visuals</cp:lastModifiedBy>
  <cp:revision>83</cp:revision>
  <dcterms:created xsi:type="dcterms:W3CDTF">2015-04-07T15:10:46Z</dcterms:created>
  <dcterms:modified xsi:type="dcterms:W3CDTF">2022-06-09T17:23:41Z</dcterms:modified>
</cp:coreProperties>
</file>