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1"/>
  </p:sldMasterIdLst>
  <p:notesMasterIdLst>
    <p:notesMasterId r:id="rId62"/>
  </p:notesMasterIdLst>
  <p:sldIdLst>
    <p:sldId id="270" r:id="rId2"/>
    <p:sldId id="308" r:id="rId3"/>
    <p:sldId id="309" r:id="rId4"/>
    <p:sldId id="310" r:id="rId5"/>
    <p:sldId id="311" r:id="rId6"/>
    <p:sldId id="312" r:id="rId7"/>
    <p:sldId id="313" r:id="rId8"/>
    <p:sldId id="314" r:id="rId9"/>
    <p:sldId id="317" r:id="rId10"/>
    <p:sldId id="318" r:id="rId11"/>
    <p:sldId id="315" r:id="rId12"/>
    <p:sldId id="316" r:id="rId13"/>
    <p:sldId id="324" r:id="rId14"/>
    <p:sldId id="284" r:id="rId15"/>
    <p:sldId id="295" r:id="rId16"/>
    <p:sldId id="296" r:id="rId17"/>
    <p:sldId id="292" r:id="rId18"/>
    <p:sldId id="299" r:id="rId19"/>
    <p:sldId id="360" r:id="rId20"/>
    <p:sldId id="302" r:id="rId21"/>
    <p:sldId id="303" r:id="rId22"/>
    <p:sldId id="328" r:id="rId23"/>
    <p:sldId id="329" r:id="rId24"/>
    <p:sldId id="330" r:id="rId25"/>
    <p:sldId id="306" r:id="rId26"/>
    <p:sldId id="331" r:id="rId27"/>
    <p:sldId id="332" r:id="rId28"/>
    <p:sldId id="333" r:id="rId29"/>
    <p:sldId id="334" r:id="rId30"/>
    <p:sldId id="307" r:id="rId31"/>
    <p:sldId id="359" r:id="rId32"/>
    <p:sldId id="341" r:id="rId33"/>
    <p:sldId id="342" r:id="rId34"/>
    <p:sldId id="343" r:id="rId35"/>
    <p:sldId id="355" r:id="rId36"/>
    <p:sldId id="356" r:id="rId37"/>
    <p:sldId id="357" r:id="rId38"/>
    <p:sldId id="358" r:id="rId39"/>
    <p:sldId id="361" r:id="rId40"/>
    <p:sldId id="362" r:id="rId41"/>
    <p:sldId id="363" r:id="rId42"/>
    <p:sldId id="364" r:id="rId43"/>
    <p:sldId id="365" r:id="rId44"/>
    <p:sldId id="366" r:id="rId45"/>
    <p:sldId id="367" r:id="rId46"/>
    <p:sldId id="368" r:id="rId47"/>
    <p:sldId id="369" r:id="rId48"/>
    <p:sldId id="372" r:id="rId49"/>
    <p:sldId id="373" r:id="rId50"/>
    <p:sldId id="370" r:id="rId51"/>
    <p:sldId id="376" r:id="rId52"/>
    <p:sldId id="377" r:id="rId53"/>
    <p:sldId id="378" r:id="rId54"/>
    <p:sldId id="379" r:id="rId55"/>
    <p:sldId id="380" r:id="rId56"/>
    <p:sldId id="381" r:id="rId57"/>
    <p:sldId id="374" r:id="rId58"/>
    <p:sldId id="375" r:id="rId59"/>
    <p:sldId id="382" r:id="rId60"/>
    <p:sldId id="383"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E7B00"/>
    <a:srgbClr val="009E00"/>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559" autoAdjust="0"/>
  </p:normalViewPr>
  <p:slideViewPr>
    <p:cSldViewPr snapToGrid="0">
      <p:cViewPr varScale="1">
        <p:scale>
          <a:sx n="102" d="100"/>
          <a:sy n="102" d="100"/>
        </p:scale>
        <p:origin x="192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33228-73F4-4D29-8F06-B238AE6C6F43}" type="datetimeFigureOut">
              <a:rPr lang="en-US" smtClean="0"/>
              <a:pPr/>
              <a:t>6/28/2022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25C89-7F69-44B5-8CC6-AF277523D936}" type="slidenum">
              <a:rPr lang="en-US" smtClean="0"/>
              <a:pPr/>
              <a:t>‹#›</a:t>
            </a:fld>
            <a:endParaRPr lang="en-US"/>
          </a:p>
        </p:txBody>
      </p:sp>
    </p:spTree>
    <p:extLst>
      <p:ext uri="{BB962C8B-B14F-4D97-AF65-F5344CB8AC3E}">
        <p14:creationId xmlns:p14="http://schemas.microsoft.com/office/powerpoint/2010/main" val="210877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2</a:t>
            </a:fld>
            <a:endParaRPr lang="en-US"/>
          </a:p>
        </p:txBody>
      </p:sp>
    </p:spTree>
    <p:extLst>
      <p:ext uri="{BB962C8B-B14F-4D97-AF65-F5344CB8AC3E}">
        <p14:creationId xmlns:p14="http://schemas.microsoft.com/office/powerpoint/2010/main" val="17824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3</a:t>
            </a:fld>
            <a:endParaRPr lang="en-US"/>
          </a:p>
        </p:txBody>
      </p:sp>
    </p:spTree>
    <p:extLst>
      <p:ext uri="{BB962C8B-B14F-4D97-AF65-F5344CB8AC3E}">
        <p14:creationId xmlns:p14="http://schemas.microsoft.com/office/powerpoint/2010/main" val="155969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4</a:t>
            </a:fld>
            <a:endParaRPr lang="en-US"/>
          </a:p>
        </p:txBody>
      </p:sp>
    </p:spTree>
    <p:extLst>
      <p:ext uri="{BB962C8B-B14F-4D97-AF65-F5344CB8AC3E}">
        <p14:creationId xmlns:p14="http://schemas.microsoft.com/office/powerpoint/2010/main" val="42495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5</a:t>
            </a:fld>
            <a:endParaRPr lang="en-US"/>
          </a:p>
        </p:txBody>
      </p:sp>
    </p:spTree>
    <p:extLst>
      <p:ext uri="{BB962C8B-B14F-4D97-AF65-F5344CB8AC3E}">
        <p14:creationId xmlns:p14="http://schemas.microsoft.com/office/powerpoint/2010/main" val="318368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6</a:t>
            </a:fld>
            <a:endParaRPr lang="en-US"/>
          </a:p>
        </p:txBody>
      </p:sp>
    </p:spTree>
    <p:extLst>
      <p:ext uri="{BB962C8B-B14F-4D97-AF65-F5344CB8AC3E}">
        <p14:creationId xmlns:p14="http://schemas.microsoft.com/office/powerpoint/2010/main" val="32465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130437"/>
            <a:ext cx="7696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5240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2000" y="6356362"/>
            <a:ext cx="2057400" cy="365125"/>
          </a:xfrm>
        </p:spPr>
        <p:txBody>
          <a:bodyPr/>
          <a:lstStyle/>
          <a:p>
            <a:fld id="{3B3197B9-4C62-42C5-A1B5-FA1295D541C2}" type="datetimeFigureOut">
              <a:rPr lang="en-US" smtClean="0"/>
              <a:pPr/>
              <a:t>6/28/2022</a:t>
            </a:fld>
            <a:endParaRPr lang="en-US" dirty="0"/>
          </a:p>
        </p:txBody>
      </p:sp>
      <p:sp>
        <p:nvSpPr>
          <p:cNvPr id="5" name="Footer Placeholder 4"/>
          <p:cNvSpPr>
            <a:spLocks noGrp="1"/>
          </p:cNvSpPr>
          <p:nvPr>
            <p:ph type="ftr" sz="quarter" idx="11"/>
          </p:nvPr>
        </p:nvSpPr>
        <p:spPr>
          <a:xfrm>
            <a:off x="3352800" y="6356362"/>
            <a:ext cx="2743200" cy="365125"/>
          </a:xfrm>
        </p:spPr>
        <p:txBody>
          <a:bodyPr/>
          <a:lstStyle/>
          <a:p>
            <a:endParaRPr lang="en-US" dirty="0"/>
          </a:p>
        </p:txBody>
      </p:sp>
      <p:sp>
        <p:nvSpPr>
          <p:cNvPr id="6" name="Slide Number Placeholder 5"/>
          <p:cNvSpPr>
            <a:spLocks noGrp="1"/>
          </p:cNvSpPr>
          <p:nvPr>
            <p:ph type="sldNum" sz="quarter" idx="12"/>
          </p:nvPr>
        </p:nvSpPr>
        <p:spPr>
          <a:xfrm>
            <a:off x="6629400" y="6356362"/>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50"/>
            <a:ext cx="5715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62004" y="997530"/>
            <a:ext cx="8151091" cy="573578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999" y="4406912"/>
            <a:ext cx="7732713"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61999" y="2906713"/>
            <a:ext cx="7732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B3197B9-4C62-42C5-A1B5-FA1295D541C2}" type="datetimeFigureOut">
              <a:rPr lang="en-US" smtClean="0"/>
              <a:pPr/>
              <a:t>6/28/2022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62000" y="1600206"/>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6"/>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B3197B9-4C62-42C5-A1B5-FA1295D541C2}"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20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006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006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B3197B9-4C62-42C5-A1B5-FA1295D541C2}"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197B9-4C62-42C5-A1B5-FA1295D541C2}"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197B9-4C62-42C5-A1B5-FA1295D541C2}"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86200" y="273062"/>
            <a:ext cx="4800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20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356362"/>
            <a:ext cx="2057400" cy="365125"/>
          </a:xfrm>
        </p:spPr>
        <p:txBody>
          <a:bodyPr/>
          <a:lstStyle/>
          <a:p>
            <a:fld id="{3B3197B9-4C62-42C5-A1B5-FA1295D541C2}"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29400" y="6356362"/>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197B9-4C62-42C5-A1B5-FA1295D541C2}"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600206"/>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6"/>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3B3197B9-4C62-42C5-A1B5-FA1295D541C2}" type="datetimeFigureOut">
              <a:rPr lang="en-US" smtClean="0"/>
              <a:pPr/>
              <a:t>6/28/2022</a:t>
            </a:fld>
            <a:endParaRPr lang="en-US" dirty="0"/>
          </a:p>
        </p:txBody>
      </p:sp>
      <p:sp>
        <p:nvSpPr>
          <p:cNvPr id="5" name="Footer Placeholder 4"/>
          <p:cNvSpPr>
            <a:spLocks noGrp="1"/>
          </p:cNvSpPr>
          <p:nvPr>
            <p:ph type="ftr" sz="quarter" idx="3"/>
          </p:nvPr>
        </p:nvSpPr>
        <p:spPr>
          <a:xfrm>
            <a:off x="3352800" y="6356356"/>
            <a:ext cx="2743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629400" y="6356356"/>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716C6C3-326E-46B8-85CF-83DE33D262AC}" type="slidenum">
              <a:rPr lang="en-US" smtClean="0"/>
              <a:pPr/>
              <a:t>‹#›</a:t>
            </a:fld>
            <a:endParaRPr lang="en-US"/>
          </a:p>
        </p:txBody>
      </p:sp>
      <p:pic>
        <p:nvPicPr>
          <p:cNvPr id="7" name="Picture 6" descr="ICT-Fundamentals.png"/>
          <p:cNvPicPr>
            <a:picLocks noChangeAspect="1"/>
          </p:cNvPicPr>
          <p:nvPr userDrawn="1"/>
        </p:nvPicPr>
        <p:blipFill>
          <a:blip r:embed="rId13" cstate="print"/>
          <a:stretch>
            <a:fillRect/>
          </a:stretch>
        </p:blipFill>
        <p:spPr>
          <a:xfrm>
            <a:off x="3" y="4"/>
            <a:ext cx="756791" cy="6857999"/>
          </a:xfrm>
          <a:prstGeom prst="rect">
            <a:avLst/>
          </a:prstGeom>
        </p:spPr>
      </p:pic>
      <p:pic>
        <p:nvPicPr>
          <p:cNvPr id="8" name="Picture 7" descr="nust.png"/>
          <p:cNvPicPr>
            <a:picLocks noChangeAspect="1"/>
          </p:cNvPicPr>
          <p:nvPr userDrawn="1"/>
        </p:nvPicPr>
        <p:blipFill>
          <a:blip r:embed="rId14" cstate="print"/>
          <a:stretch>
            <a:fillRect/>
          </a:stretch>
        </p:blipFill>
        <p:spPr>
          <a:xfrm>
            <a:off x="35495" y="30480"/>
            <a:ext cx="685800" cy="685800"/>
          </a:xfrm>
          <a:prstGeom prst="rect">
            <a:avLst/>
          </a:prstGeom>
        </p:spPr>
      </p:pic>
      <p:sp>
        <p:nvSpPr>
          <p:cNvPr id="9" name="TextBox 8"/>
          <p:cNvSpPr txBox="1"/>
          <p:nvPr userDrawn="1"/>
        </p:nvSpPr>
        <p:spPr>
          <a:xfrm>
            <a:off x="72061" y="645956"/>
            <a:ext cx="612668" cy="323165"/>
          </a:xfrm>
          <a:prstGeom prst="rect">
            <a:avLst/>
          </a:prstGeom>
          <a:noFill/>
        </p:spPr>
        <p:txBody>
          <a:bodyPr wrap="none" rtlCol="0">
            <a:spAutoFit/>
          </a:bodyPr>
          <a:lstStyle/>
          <a:p>
            <a:pPr algn="ctr"/>
            <a:r>
              <a:rPr lang="en-US" sz="1500" b="1" dirty="0" smtClean="0">
                <a:solidFill>
                  <a:srgbClr val="00497A"/>
                </a:solidFill>
                <a:latin typeface="Times New Roman" pitchFamily="18" charset="0"/>
                <a:cs typeface="Times New Roman" pitchFamily="18" charset="0"/>
              </a:rPr>
              <a:t>MCS</a:t>
            </a:r>
            <a:endParaRPr lang="en-US" sz="1500" b="1" dirty="0">
              <a:solidFill>
                <a:srgbClr val="00497A"/>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defTabSz="914400" rtl="0" eaLnBrk="1" latinLnBrk="0" hangingPunct="1">
        <a:spcBef>
          <a:spcPct val="0"/>
        </a:spcBef>
        <a:buNone/>
        <a:defRPr sz="4400" b="1" kern="1200">
          <a:solidFill>
            <a:srgbClr val="00497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generics-in-java/" TargetMode="External"/><Relationship Id="rId2" Type="http://schemas.openxmlformats.org/officeDocument/2006/relationships/hyperlink" Target="https://www.tutorialspoint.com/java/java_generics.htm" TargetMode="External"/><Relationship Id="rId1" Type="http://schemas.openxmlformats.org/officeDocument/2006/relationships/slideLayout" Target="../slideLayouts/slideLayout2.xml"/><Relationship Id="rId6" Type="http://schemas.openxmlformats.org/officeDocument/2006/relationships/hyperlink" Target="https://docs.oracle.com/javase/tutorial/java/generics/index.html" TargetMode="External"/><Relationship Id="rId5" Type="http://schemas.openxmlformats.org/officeDocument/2006/relationships/hyperlink" Target="https://www.baeldung.com/java-generics" TargetMode="External"/><Relationship Id="rId4" Type="http://schemas.openxmlformats.org/officeDocument/2006/relationships/hyperlink" Target="https://www.programiz.com/java-programming/generic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javatpoint.com/java-lambda-expressions" TargetMode="External"/><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hyperlink" Target="https://www.geeksforgeeks.org/lambda-expressions-java-8/"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javatpoint.com/design-patterns-in-java" TargetMode="External"/><Relationship Id="rId2" Type="http://schemas.openxmlformats.org/officeDocument/2006/relationships/hyperlink" Target="https://www.tutorialspoint.com/design_pattern/design_pattern_overview.htm"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java" TargetMode="External"/><Relationship Id="rId4" Type="http://schemas.openxmlformats.org/officeDocument/2006/relationships/hyperlink" Target="https://www.journaldev.com/1827/java-design-patterns-example-tutori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hyperlink" Target="https://www.vogella.com/tutorials/JUnit/article.html" TargetMode="External"/><Relationship Id="rId7" Type="http://schemas.openxmlformats.org/officeDocument/2006/relationships/image" Target="../media/image108.png"/><Relationship Id="rId2" Type="http://schemas.openxmlformats.org/officeDocument/2006/relationships/hyperlink" Target="https://www.baeldung.com/java-unit-testing-best-practices" TargetMode="Externa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hyperlink" Target="https://www.javatpoint.com/unit-tes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CS212-Object Oriented Programming</a:t>
            </a:r>
            <a:endParaRPr lang="en-US" sz="3200" dirty="0"/>
          </a:p>
        </p:txBody>
      </p:sp>
      <p:sp>
        <p:nvSpPr>
          <p:cNvPr id="3" name="Subtitle 2"/>
          <p:cNvSpPr>
            <a:spLocks noGrp="1"/>
          </p:cNvSpPr>
          <p:nvPr>
            <p:ph type="subTitle" idx="1"/>
          </p:nvPr>
        </p:nvSpPr>
        <p:spPr/>
        <p:txBody>
          <a:bodyPr>
            <a:normAutofit fontScale="70000" lnSpcReduction="20000"/>
          </a:bodyPr>
          <a:lstStyle/>
          <a:p>
            <a:pPr>
              <a:lnSpc>
                <a:spcPct val="120000"/>
              </a:lnSpc>
            </a:pPr>
            <a:r>
              <a:rPr lang="en-US" b="1" dirty="0" smtClean="0"/>
              <a:t>Lecture 13</a:t>
            </a:r>
          </a:p>
          <a:p>
            <a:pPr>
              <a:lnSpc>
                <a:spcPct val="120000"/>
              </a:lnSpc>
            </a:pPr>
            <a:endParaRPr lang="en-US" b="1" dirty="0">
              <a:solidFill>
                <a:srgbClr val="FF0000"/>
              </a:solidFill>
            </a:endParaRPr>
          </a:p>
          <a:p>
            <a:pPr>
              <a:lnSpc>
                <a:spcPct val="120000"/>
              </a:lnSpc>
            </a:pPr>
            <a:r>
              <a:rPr lang="en-US" b="1" dirty="0" smtClean="0"/>
              <a:t>Study with Course Book </a:t>
            </a:r>
            <a:r>
              <a:rPr lang="en-US" b="1" dirty="0"/>
              <a:t>and </a:t>
            </a:r>
            <a:r>
              <a:rPr lang="en-US" b="1" dirty="0">
                <a:hlinkClick r:id="rId2"/>
              </a:rPr>
              <a:t>https://www.w3schools.com/java</a:t>
            </a:r>
            <a:r>
              <a:rPr lang="en-US" b="1" dirty="0" smtClean="0">
                <a:hlinkClick r:id="rId2"/>
              </a:rPr>
              <a:t>/</a:t>
            </a:r>
            <a:endParaRPr lang="en-US" b="1" dirty="0"/>
          </a:p>
          <a:p>
            <a:pPr>
              <a:lnSpc>
                <a:spcPct val="120000"/>
              </a:lnSpc>
            </a:pP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b="1" dirty="0"/>
              <a:t>Limitations of for-each </a:t>
            </a:r>
            <a:r>
              <a:rPr lang="en-US" sz="2400" b="1" dirty="0" smtClean="0"/>
              <a:t>loop</a:t>
            </a:r>
            <a:endParaRPr lang="en-US" sz="2400" dirty="0" smtClean="0"/>
          </a:p>
          <a:p>
            <a:pPr lvl="1" algn="just"/>
            <a:r>
              <a:rPr lang="en-US" sz="2400" dirty="0">
                <a:solidFill>
                  <a:srgbClr val="FF0000"/>
                </a:solidFill>
              </a:rPr>
              <a:t>not appropriate when you want to modify the array</a:t>
            </a:r>
          </a:p>
          <a:p>
            <a:pPr lvl="1" algn="just"/>
            <a:r>
              <a:rPr lang="en-US" sz="2400" dirty="0"/>
              <a:t>do not keep track of </a:t>
            </a:r>
            <a:r>
              <a:rPr lang="en-US" sz="2400" dirty="0" smtClean="0"/>
              <a:t>index</a:t>
            </a:r>
          </a:p>
          <a:p>
            <a:pPr lvl="1" algn="just"/>
            <a:r>
              <a:rPr lang="en-US" sz="2400" dirty="0">
                <a:solidFill>
                  <a:srgbClr val="FF0000"/>
                </a:solidFill>
              </a:rPr>
              <a:t>only iterates forward </a:t>
            </a:r>
            <a:r>
              <a:rPr lang="en-US" sz="2400" dirty="0"/>
              <a:t>over the array in single </a:t>
            </a:r>
            <a:r>
              <a:rPr lang="en-US" sz="2400" dirty="0" smtClean="0"/>
              <a:t>steps</a:t>
            </a:r>
          </a:p>
          <a:p>
            <a:pPr lvl="1" algn="just"/>
            <a:r>
              <a:rPr lang="en-US" sz="2400" dirty="0" smtClean="0"/>
              <a:t>some </a:t>
            </a:r>
            <a:r>
              <a:rPr lang="en-US" sz="2400" dirty="0">
                <a:solidFill>
                  <a:srgbClr val="FF0000"/>
                </a:solidFill>
              </a:rPr>
              <a:t>performance overhead </a:t>
            </a:r>
            <a:r>
              <a:rPr lang="en-US" sz="2400" dirty="0"/>
              <a:t>over simple iteration</a:t>
            </a:r>
            <a:endParaRPr lang="en-US" sz="2400" dirty="0" smtClean="0"/>
          </a:p>
          <a:p>
            <a:pPr lvl="1"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Foreach</a:t>
            </a:r>
            <a:r>
              <a:rPr lang="en-US" sz="2800" dirty="0" smtClean="0">
                <a:solidFill>
                  <a:srgbClr val="FF0000"/>
                </a:solidFill>
              </a:rPr>
              <a:t> </a:t>
            </a:r>
            <a:r>
              <a:rPr lang="en-US" sz="2800" dirty="0">
                <a:solidFill>
                  <a:srgbClr val="0000FF"/>
                </a:solidFill>
              </a:rPr>
              <a:t>loop</a:t>
            </a:r>
          </a:p>
        </p:txBody>
      </p:sp>
      <p:pic>
        <p:nvPicPr>
          <p:cNvPr id="6" name="Picture 5"/>
          <p:cNvPicPr>
            <a:picLocks noChangeAspect="1"/>
          </p:cNvPicPr>
          <p:nvPr/>
        </p:nvPicPr>
        <p:blipFill>
          <a:blip r:embed="rId2"/>
          <a:stretch>
            <a:fillRect/>
          </a:stretch>
        </p:blipFill>
        <p:spPr>
          <a:xfrm>
            <a:off x="916122" y="3031628"/>
            <a:ext cx="5559912" cy="1747762"/>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3232218" y="4960012"/>
            <a:ext cx="5592335" cy="1592678"/>
          </a:xfrm>
          <a:prstGeom prst="rect">
            <a:avLst/>
          </a:prstGeom>
          <a:ln>
            <a:solidFill>
              <a:schemeClr val="accent1"/>
            </a:solidFill>
          </a:ln>
        </p:spPr>
      </p:pic>
    </p:spTree>
    <p:extLst>
      <p:ext uri="{BB962C8B-B14F-4D97-AF65-F5344CB8AC3E}">
        <p14:creationId xmlns:p14="http://schemas.microsoft.com/office/powerpoint/2010/main" val="1203368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200" dirty="0"/>
              <a:t>A </a:t>
            </a:r>
            <a:r>
              <a:rPr lang="en-US" sz="2200" dirty="0" err="1">
                <a:solidFill>
                  <a:srgbClr val="FF0000"/>
                </a:solidFill>
              </a:rPr>
              <a:t>HashMap</a:t>
            </a:r>
            <a:r>
              <a:rPr lang="en-US" sz="2200" dirty="0">
                <a:solidFill>
                  <a:srgbClr val="FF0000"/>
                </a:solidFill>
              </a:rPr>
              <a:t> </a:t>
            </a:r>
            <a:r>
              <a:rPr lang="en-US" sz="2200" dirty="0" smtClean="0">
                <a:solidFill>
                  <a:srgbClr val="FF0000"/>
                </a:solidFill>
              </a:rPr>
              <a:t>stores </a:t>
            </a:r>
            <a:r>
              <a:rPr lang="en-US" sz="2200" dirty="0">
                <a:solidFill>
                  <a:srgbClr val="FF0000"/>
                </a:solidFill>
              </a:rPr>
              <a:t>items in "key/value" </a:t>
            </a:r>
            <a:r>
              <a:rPr lang="en-US" sz="2200" dirty="0" smtClean="0">
                <a:solidFill>
                  <a:srgbClr val="FF0000"/>
                </a:solidFill>
              </a:rPr>
              <a:t>pairs</a:t>
            </a:r>
          </a:p>
          <a:p>
            <a:pPr algn="just"/>
            <a:r>
              <a:rPr lang="en-US" sz="2200" dirty="0" smtClean="0"/>
              <a:t>One </a:t>
            </a:r>
            <a:r>
              <a:rPr lang="en-US" sz="2200" dirty="0"/>
              <a:t>object is used as a key (index) to another object (value</a:t>
            </a:r>
            <a:r>
              <a:rPr lang="en-US" sz="2200" dirty="0" smtClean="0"/>
              <a:t>).</a:t>
            </a:r>
          </a:p>
          <a:p>
            <a:pPr algn="just"/>
            <a:r>
              <a:rPr lang="en-US" sz="2200" dirty="0" smtClean="0"/>
              <a:t>It </a:t>
            </a:r>
            <a:r>
              <a:rPr lang="en-US" sz="2200" dirty="0"/>
              <a:t>can store different types: String keys and Integer values, or the same type, like: String keys and String </a:t>
            </a:r>
            <a:r>
              <a:rPr lang="en-US" sz="2200" dirty="0" smtClean="0"/>
              <a:t>values.</a:t>
            </a:r>
          </a:p>
          <a:p>
            <a:pPr algn="just"/>
            <a:endParaRPr lang="en-US" sz="22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Hashmap</a:t>
            </a:r>
            <a:endParaRPr lang="en-US" sz="2800" dirty="0">
              <a:solidFill>
                <a:srgbClr val="0000FF"/>
              </a:solidFill>
            </a:endParaRPr>
          </a:p>
        </p:txBody>
      </p:sp>
      <p:pic>
        <p:nvPicPr>
          <p:cNvPr id="7" name="Picture 6"/>
          <p:cNvPicPr>
            <a:picLocks noChangeAspect="1"/>
          </p:cNvPicPr>
          <p:nvPr/>
        </p:nvPicPr>
        <p:blipFill>
          <a:blip r:embed="rId2"/>
          <a:stretch>
            <a:fillRect/>
          </a:stretch>
        </p:blipFill>
        <p:spPr>
          <a:xfrm>
            <a:off x="216814" y="2559584"/>
            <a:ext cx="8650013" cy="2547727"/>
          </a:xfrm>
          <a:prstGeom prst="rect">
            <a:avLst/>
          </a:prstGeom>
          <a:ln>
            <a:solidFill>
              <a:schemeClr val="tx2">
                <a:lumMod val="60000"/>
                <a:lumOff val="40000"/>
              </a:schemeClr>
            </a:solidFill>
          </a:ln>
        </p:spPr>
      </p:pic>
      <p:pic>
        <p:nvPicPr>
          <p:cNvPr id="8" name="Picture 7"/>
          <p:cNvPicPr>
            <a:picLocks noChangeAspect="1"/>
          </p:cNvPicPr>
          <p:nvPr/>
        </p:nvPicPr>
        <p:blipFill>
          <a:blip r:embed="rId3"/>
          <a:stretch>
            <a:fillRect/>
          </a:stretch>
        </p:blipFill>
        <p:spPr>
          <a:xfrm>
            <a:off x="1188552" y="5401126"/>
            <a:ext cx="6706536" cy="1038370"/>
          </a:xfrm>
          <a:prstGeom prst="rect">
            <a:avLst/>
          </a:prstGeom>
          <a:ln>
            <a:solidFill>
              <a:schemeClr val="tx2">
                <a:lumMod val="60000"/>
                <a:lumOff val="40000"/>
              </a:schemeClr>
            </a:solidFill>
          </a:ln>
        </p:spPr>
      </p:pic>
    </p:spTree>
    <p:extLst>
      <p:ext uri="{BB962C8B-B14F-4D97-AF65-F5344CB8AC3E}">
        <p14:creationId xmlns:p14="http://schemas.microsoft.com/office/powerpoint/2010/main" val="129011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marL="0" indent="0" algn="just">
              <a:lnSpc>
                <a:spcPct val="150000"/>
              </a:lnSpc>
              <a:buNone/>
            </a:pPr>
            <a:r>
              <a:rPr lang="en-US" sz="2200" i="1" dirty="0" err="1" smtClean="0">
                <a:solidFill>
                  <a:srgbClr val="0000FF"/>
                </a:solidFill>
                <a:latin typeface="+mj-lt"/>
              </a:rPr>
              <a:t>capitalCities.get</a:t>
            </a:r>
            <a:r>
              <a:rPr lang="en-US" sz="2200" i="1" dirty="0">
                <a:solidFill>
                  <a:srgbClr val="0000FF"/>
                </a:solidFill>
                <a:latin typeface="+mj-lt"/>
              </a:rPr>
              <a:t>("England</a:t>
            </a:r>
            <a:r>
              <a:rPr lang="en-US" sz="2200" i="1" dirty="0" smtClean="0">
                <a:solidFill>
                  <a:srgbClr val="0000FF"/>
                </a:solidFill>
                <a:latin typeface="+mj-lt"/>
              </a:rPr>
              <a:t>"); 	</a:t>
            </a:r>
            <a:r>
              <a:rPr lang="en-US" sz="2200" i="1" dirty="0" err="1" smtClean="0">
                <a:solidFill>
                  <a:srgbClr val="0000FF"/>
                </a:solidFill>
                <a:latin typeface="+mj-lt"/>
              </a:rPr>
              <a:t>capitalCities.remove</a:t>
            </a:r>
            <a:r>
              <a:rPr lang="en-US" sz="2200" i="1" dirty="0">
                <a:solidFill>
                  <a:srgbClr val="0000FF"/>
                </a:solidFill>
                <a:latin typeface="+mj-lt"/>
              </a:rPr>
              <a:t>("England</a:t>
            </a:r>
            <a:r>
              <a:rPr lang="en-US" sz="2200" i="1" dirty="0" smtClean="0">
                <a:solidFill>
                  <a:srgbClr val="0000FF"/>
                </a:solidFill>
                <a:latin typeface="+mj-lt"/>
              </a:rPr>
              <a:t>"); </a:t>
            </a:r>
            <a:r>
              <a:rPr lang="en-US" sz="2200" i="1" dirty="0" err="1" smtClean="0">
                <a:solidFill>
                  <a:srgbClr val="0000FF"/>
                </a:solidFill>
                <a:latin typeface="+mj-lt"/>
              </a:rPr>
              <a:t>capitalCities.clear</a:t>
            </a:r>
            <a:r>
              <a:rPr lang="en-US" sz="2200" i="1" dirty="0" smtClean="0">
                <a:solidFill>
                  <a:srgbClr val="0000FF"/>
                </a:solidFill>
                <a:latin typeface="+mj-lt"/>
              </a:rPr>
              <a:t>();	</a:t>
            </a:r>
            <a:r>
              <a:rPr lang="en-US" sz="2200" i="1" dirty="0">
                <a:solidFill>
                  <a:srgbClr val="0000FF"/>
                </a:solidFill>
                <a:latin typeface="+mj-lt"/>
              </a:rPr>
              <a:t>	</a:t>
            </a:r>
            <a:r>
              <a:rPr lang="en-US" sz="2200" i="1" dirty="0" err="1">
                <a:solidFill>
                  <a:srgbClr val="0000FF"/>
                </a:solidFill>
                <a:latin typeface="+mj-lt"/>
              </a:rPr>
              <a:t>capitalCities.size</a:t>
            </a:r>
            <a:r>
              <a:rPr lang="en-US" sz="2200" i="1" dirty="0" smtClean="0">
                <a:solidFill>
                  <a:srgbClr val="0000FF"/>
                </a:solidFill>
                <a:latin typeface="+mj-lt"/>
              </a:rPr>
              <a:t>();</a:t>
            </a:r>
          </a:p>
          <a:p>
            <a:pPr algn="just">
              <a:lnSpc>
                <a:spcPct val="150000"/>
              </a:lnSpc>
            </a:pPr>
            <a:endParaRPr lang="en-US" sz="2200" i="1" dirty="0" smtClean="0">
              <a:latin typeface="+mj-lt"/>
            </a:endParaRPr>
          </a:p>
          <a:p>
            <a:pPr algn="just">
              <a:lnSpc>
                <a:spcPct val="150000"/>
              </a:lnSpc>
            </a:pPr>
            <a:endParaRPr lang="en-US" sz="2200" i="1" dirty="0">
              <a:latin typeface="+mj-lt"/>
            </a:endParaRPr>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Hashmap</a:t>
            </a:r>
            <a:endParaRPr lang="en-US" sz="2800" dirty="0">
              <a:solidFill>
                <a:srgbClr val="0000FF"/>
              </a:solidFill>
            </a:endParaRPr>
          </a:p>
        </p:txBody>
      </p:sp>
      <p:pic>
        <p:nvPicPr>
          <p:cNvPr id="11" name="Picture 10"/>
          <p:cNvPicPr>
            <a:picLocks noChangeAspect="1"/>
          </p:cNvPicPr>
          <p:nvPr/>
        </p:nvPicPr>
        <p:blipFill>
          <a:blip r:embed="rId2"/>
          <a:stretch>
            <a:fillRect/>
          </a:stretch>
        </p:blipFill>
        <p:spPr>
          <a:xfrm>
            <a:off x="850986" y="1692762"/>
            <a:ext cx="6725589" cy="1228896"/>
          </a:xfrm>
          <a:prstGeom prst="rect">
            <a:avLst/>
          </a:prstGeom>
          <a:ln>
            <a:solidFill>
              <a:schemeClr val="tx2">
                <a:lumMod val="60000"/>
                <a:lumOff val="40000"/>
              </a:schemeClr>
            </a:solidFill>
          </a:ln>
        </p:spPr>
      </p:pic>
      <p:pic>
        <p:nvPicPr>
          <p:cNvPr id="12" name="Picture 11"/>
          <p:cNvPicPr>
            <a:picLocks noChangeAspect="1"/>
          </p:cNvPicPr>
          <p:nvPr/>
        </p:nvPicPr>
        <p:blipFill>
          <a:blip r:embed="rId3"/>
          <a:stretch>
            <a:fillRect/>
          </a:stretch>
        </p:blipFill>
        <p:spPr>
          <a:xfrm>
            <a:off x="5946998" y="2569752"/>
            <a:ext cx="2953162" cy="1171739"/>
          </a:xfrm>
          <a:prstGeom prst="rect">
            <a:avLst/>
          </a:prstGeom>
          <a:ln>
            <a:solidFill>
              <a:schemeClr val="tx2">
                <a:lumMod val="60000"/>
                <a:lumOff val="40000"/>
              </a:schemeClr>
            </a:solidFill>
          </a:ln>
        </p:spPr>
      </p:pic>
      <p:pic>
        <p:nvPicPr>
          <p:cNvPr id="14" name="Picture 13"/>
          <p:cNvPicPr>
            <a:picLocks noChangeAspect="1"/>
          </p:cNvPicPr>
          <p:nvPr/>
        </p:nvPicPr>
        <p:blipFill>
          <a:blip r:embed="rId4"/>
          <a:stretch>
            <a:fillRect/>
          </a:stretch>
        </p:blipFill>
        <p:spPr>
          <a:xfrm>
            <a:off x="850986" y="3832466"/>
            <a:ext cx="6249272" cy="2896004"/>
          </a:xfrm>
          <a:prstGeom prst="rect">
            <a:avLst/>
          </a:prstGeom>
          <a:ln>
            <a:solidFill>
              <a:schemeClr val="tx2">
                <a:lumMod val="60000"/>
                <a:lumOff val="40000"/>
              </a:schemeClr>
            </a:solidFill>
          </a:ln>
        </p:spPr>
      </p:pic>
      <p:pic>
        <p:nvPicPr>
          <p:cNvPr id="15" name="Picture 14"/>
          <p:cNvPicPr>
            <a:picLocks noChangeAspect="1"/>
          </p:cNvPicPr>
          <p:nvPr/>
        </p:nvPicPr>
        <p:blipFill>
          <a:blip r:embed="rId5"/>
          <a:stretch>
            <a:fillRect/>
          </a:stretch>
        </p:blipFill>
        <p:spPr>
          <a:xfrm>
            <a:off x="5946998" y="4652299"/>
            <a:ext cx="2200582" cy="971686"/>
          </a:xfrm>
          <a:prstGeom prst="rect">
            <a:avLst/>
          </a:prstGeom>
          <a:ln>
            <a:solidFill>
              <a:schemeClr val="tx2">
                <a:lumMod val="60000"/>
                <a:lumOff val="40000"/>
              </a:schemeClr>
            </a:solidFill>
          </a:ln>
        </p:spPr>
      </p:pic>
    </p:spTree>
    <p:extLst>
      <p:ext uri="{BB962C8B-B14F-4D97-AF65-F5344CB8AC3E}">
        <p14:creationId xmlns:p14="http://schemas.microsoft.com/office/powerpoint/2010/main" val="31577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200" dirty="0"/>
              <a:t>A </a:t>
            </a:r>
            <a:r>
              <a:rPr lang="en-US" sz="2200" dirty="0" err="1"/>
              <a:t>HashSet</a:t>
            </a:r>
            <a:r>
              <a:rPr lang="en-US" sz="2200" dirty="0"/>
              <a:t> is a collection of items where every item is </a:t>
            </a:r>
            <a:r>
              <a:rPr lang="en-US" sz="2200" dirty="0" smtClean="0"/>
              <a:t>unique</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marL="0" indent="0" algn="just">
              <a:buNone/>
            </a:pPr>
            <a:endParaRPr lang="en-US" sz="2200" dirty="0"/>
          </a:p>
          <a:p>
            <a:pPr marL="0" indent="0" algn="just">
              <a:buNone/>
            </a:pPr>
            <a:endParaRPr lang="en-US" sz="2200" dirty="0" smtClean="0"/>
          </a:p>
          <a:p>
            <a:pPr algn="just"/>
            <a:r>
              <a:rPr lang="en-US" sz="2200" dirty="0" err="1">
                <a:latin typeface="Consolas" panose="020B0609020204030204" pitchFamily="49" charset="0"/>
              </a:rPr>
              <a:t>cars.contains</a:t>
            </a:r>
            <a:r>
              <a:rPr lang="en-US" sz="2200" dirty="0">
                <a:latin typeface="Consolas" panose="020B0609020204030204" pitchFamily="49" charset="0"/>
              </a:rPr>
              <a:t>("Mazda</a:t>
            </a:r>
            <a:r>
              <a:rPr lang="en-US" sz="2200" dirty="0" smtClean="0">
                <a:latin typeface="Consolas" panose="020B0609020204030204" pitchFamily="49" charset="0"/>
              </a:rPr>
              <a:t>");</a:t>
            </a:r>
          </a:p>
          <a:p>
            <a:pPr algn="just"/>
            <a:r>
              <a:rPr lang="en-US" sz="2200" dirty="0" err="1">
                <a:latin typeface="Consolas" panose="020B0609020204030204" pitchFamily="49" charset="0"/>
              </a:rPr>
              <a:t>cars.remove</a:t>
            </a:r>
            <a:r>
              <a:rPr lang="en-US" sz="2200" dirty="0">
                <a:latin typeface="Consolas" panose="020B0609020204030204" pitchFamily="49" charset="0"/>
              </a:rPr>
              <a:t>("Volvo</a:t>
            </a:r>
            <a:r>
              <a:rPr lang="en-US" sz="2200" dirty="0" smtClean="0">
                <a:latin typeface="Consolas" panose="020B0609020204030204" pitchFamily="49" charset="0"/>
              </a:rPr>
              <a:t>");</a:t>
            </a:r>
          </a:p>
          <a:p>
            <a:pPr algn="just"/>
            <a:r>
              <a:rPr lang="en-US" sz="2200" dirty="0" err="1">
                <a:latin typeface="Consolas" panose="020B0609020204030204" pitchFamily="49" charset="0"/>
              </a:rPr>
              <a:t>cars.clear</a:t>
            </a:r>
            <a:r>
              <a:rPr lang="en-US" sz="2200" dirty="0" smtClean="0">
                <a:latin typeface="Consolas" panose="020B0609020204030204" pitchFamily="49" charset="0"/>
              </a:rPr>
              <a:t>();</a:t>
            </a:r>
          </a:p>
          <a:p>
            <a:pPr algn="just"/>
            <a:r>
              <a:rPr lang="en-US" sz="2200" dirty="0" err="1">
                <a:latin typeface="Consolas" panose="020B0609020204030204" pitchFamily="49" charset="0"/>
              </a:rPr>
              <a:t>cars.size</a:t>
            </a:r>
            <a:r>
              <a:rPr lang="en-US" sz="2200" dirty="0">
                <a:latin typeface="Consolas" panose="020B0609020204030204" pitchFamily="49" charset="0"/>
              </a:rPr>
              <a:t>();</a:t>
            </a:r>
            <a:endParaRPr lang="en-US" sz="2200" dirty="0" smtClean="0">
              <a:latin typeface="Consolas" panose="020B0609020204030204" pitchFamily="49" charset="0"/>
            </a:endParaRPr>
          </a:p>
          <a:p>
            <a:pPr algn="just"/>
            <a:endParaRPr lang="en-US" sz="2200" dirty="0" smtClean="0"/>
          </a:p>
          <a:p>
            <a:pPr algn="just"/>
            <a:endParaRPr lang="en-US" sz="22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HashSet</a:t>
            </a:r>
            <a:endParaRPr lang="en-US" sz="2800" dirty="0">
              <a:solidFill>
                <a:srgbClr val="0000FF"/>
              </a:solidFill>
            </a:endParaRPr>
          </a:p>
        </p:txBody>
      </p:sp>
      <p:pic>
        <p:nvPicPr>
          <p:cNvPr id="4" name="Picture 3"/>
          <p:cNvPicPr>
            <a:picLocks noChangeAspect="1"/>
          </p:cNvPicPr>
          <p:nvPr/>
        </p:nvPicPr>
        <p:blipFill>
          <a:blip r:embed="rId2"/>
          <a:stretch>
            <a:fillRect/>
          </a:stretch>
        </p:blipFill>
        <p:spPr>
          <a:xfrm>
            <a:off x="1093318" y="1279983"/>
            <a:ext cx="5377342" cy="2257302"/>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527066" y="1636907"/>
            <a:ext cx="2734057" cy="428685"/>
          </a:xfrm>
          <a:prstGeom prst="rect">
            <a:avLst/>
          </a:prstGeom>
          <a:ln>
            <a:solidFill>
              <a:schemeClr val="accent1"/>
            </a:solidFill>
          </a:ln>
        </p:spPr>
      </p:pic>
      <p:pic>
        <p:nvPicPr>
          <p:cNvPr id="14" name="Picture 13"/>
          <p:cNvPicPr>
            <a:picLocks noChangeAspect="1"/>
          </p:cNvPicPr>
          <p:nvPr/>
        </p:nvPicPr>
        <p:blipFill>
          <a:blip r:embed="rId4"/>
          <a:stretch>
            <a:fillRect/>
          </a:stretch>
        </p:blipFill>
        <p:spPr>
          <a:xfrm>
            <a:off x="7020826" y="2191838"/>
            <a:ext cx="1676634" cy="3696216"/>
          </a:xfrm>
          <a:prstGeom prst="rect">
            <a:avLst/>
          </a:prstGeom>
          <a:ln>
            <a:solidFill>
              <a:schemeClr val="accent1"/>
            </a:solidFill>
          </a:ln>
        </p:spPr>
      </p:pic>
      <p:sp>
        <p:nvSpPr>
          <p:cNvPr id="15" name="TextBox 14"/>
          <p:cNvSpPr txBox="1"/>
          <p:nvPr/>
        </p:nvSpPr>
        <p:spPr>
          <a:xfrm>
            <a:off x="1081880" y="6114480"/>
            <a:ext cx="7498399" cy="461665"/>
          </a:xfrm>
          <a:prstGeom prst="rect">
            <a:avLst/>
          </a:prstGeom>
          <a:noFill/>
          <a:ln>
            <a:solidFill>
              <a:schemeClr val="accent1"/>
            </a:solidFill>
          </a:ln>
        </p:spPr>
        <p:txBody>
          <a:bodyPr wrap="none" rtlCol="0">
            <a:spAutoFit/>
          </a:bodyPr>
          <a:lstStyle/>
          <a:p>
            <a:r>
              <a:rPr lang="en-US" sz="2400" b="1" dirty="0" smtClean="0">
                <a:solidFill>
                  <a:srgbClr val="FF0000"/>
                </a:solidFill>
              </a:rPr>
              <a:t>Find inheritance chain of other data types and collections</a:t>
            </a:r>
            <a:endParaRPr lang="en-US" sz="2400" b="1" dirty="0">
              <a:solidFill>
                <a:srgbClr val="FF0000"/>
              </a:solidFill>
            </a:endParaRPr>
          </a:p>
        </p:txBody>
      </p:sp>
    </p:spTree>
    <p:extLst>
      <p:ext uri="{BB962C8B-B14F-4D97-AF65-F5344CB8AC3E}">
        <p14:creationId xmlns:p14="http://schemas.microsoft.com/office/powerpoint/2010/main" val="39477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smtClean="0"/>
              <a:t>Access Modifier is used to set the access level for classes, attributes, methods and constructors.</a:t>
            </a:r>
          </a:p>
          <a:p>
            <a:r>
              <a:rPr lang="en-US" sz="2400" dirty="0" smtClean="0"/>
              <a:t>We divide modifiers into two groups:</a:t>
            </a:r>
          </a:p>
          <a:p>
            <a:pPr lvl="1"/>
            <a:r>
              <a:rPr lang="en-US" sz="2400" dirty="0">
                <a:solidFill>
                  <a:srgbClr val="FF0000"/>
                </a:solidFill>
              </a:rPr>
              <a:t>Access</a:t>
            </a:r>
            <a:r>
              <a:rPr lang="en-US" sz="2400" b="1" dirty="0" smtClean="0"/>
              <a:t> </a:t>
            </a:r>
            <a:r>
              <a:rPr lang="en-US" sz="2400" dirty="0">
                <a:solidFill>
                  <a:srgbClr val="FF0000"/>
                </a:solidFill>
              </a:rPr>
              <a:t>Modifiers</a:t>
            </a:r>
            <a:r>
              <a:rPr lang="en-US" sz="2400" dirty="0" smtClean="0"/>
              <a:t> - controls the access level</a:t>
            </a:r>
          </a:p>
          <a:p>
            <a:pPr lvl="1"/>
            <a:r>
              <a:rPr lang="en-US" sz="2400" dirty="0">
                <a:solidFill>
                  <a:srgbClr val="FF0000"/>
                </a:solidFill>
              </a:rPr>
              <a:t>Non-Access Modifiers </a:t>
            </a:r>
            <a:r>
              <a:rPr lang="en-US" sz="2400" dirty="0" smtClean="0"/>
              <a:t>- do not control access level, but provides other functionality</a:t>
            </a:r>
          </a:p>
          <a:p>
            <a:pPr algn="just">
              <a:lnSpc>
                <a:spcPct val="150000"/>
              </a:lnSpc>
            </a:pPr>
            <a:r>
              <a:rPr lang="en-US" sz="2400" b="1" dirty="0" smtClean="0"/>
              <a:t>Access Modifiers For Classes</a:t>
            </a:r>
          </a:p>
          <a:p>
            <a:pPr lvl="1" algn="just">
              <a:lnSpc>
                <a:spcPct val="150000"/>
              </a:lnSpc>
            </a:pPr>
            <a:r>
              <a:rPr lang="en-US" sz="2400" dirty="0">
                <a:solidFill>
                  <a:srgbClr val="FF0000"/>
                </a:solidFill>
              </a:rPr>
              <a:t>Public</a:t>
            </a:r>
            <a:r>
              <a:rPr lang="en-US" sz="2400" dirty="0" smtClean="0"/>
              <a:t>:		accessible by any other class</a:t>
            </a:r>
          </a:p>
          <a:p>
            <a:pPr lvl="1" algn="just">
              <a:lnSpc>
                <a:spcPct val="150000"/>
              </a:lnSpc>
            </a:pPr>
            <a:r>
              <a:rPr lang="en-US" sz="2400" dirty="0">
                <a:solidFill>
                  <a:srgbClr val="FF0000"/>
                </a:solidFill>
              </a:rPr>
              <a:t>Default</a:t>
            </a:r>
            <a:r>
              <a:rPr lang="en-US" sz="2400" dirty="0" smtClean="0"/>
              <a:t> : 	accessible by classes in the same package. This is used when you don't specify a modifier.</a:t>
            </a:r>
            <a:endParaRPr lang="en-US" sz="2400" b="1" dirty="0" smtClean="0"/>
          </a:p>
          <a:p>
            <a:pPr lvl="1" algn="just">
              <a:lnSpc>
                <a:spcPct val="150000"/>
              </a:lnSpc>
            </a:pPr>
            <a:endParaRPr lang="en-US" sz="2400" dirty="0" smtClean="0"/>
          </a:p>
          <a:p>
            <a:pPr lvl="1"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Access</a:t>
            </a:r>
            <a:r>
              <a:rPr lang="en-US" sz="2800" dirty="0" smtClean="0">
                <a:solidFill>
                  <a:srgbClr val="FF0000"/>
                </a:solidFill>
              </a:rPr>
              <a:t> </a:t>
            </a:r>
            <a:r>
              <a:rPr lang="en-US" sz="2800" dirty="0">
                <a:solidFill>
                  <a:srgbClr val="0000FF"/>
                </a:solidFill>
              </a:rPr>
              <a:t>Modifiers</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Autofit/>
          </a:bodyPr>
          <a:lstStyle/>
          <a:p>
            <a:pPr algn="just">
              <a:lnSpc>
                <a:spcPct val="150000"/>
              </a:lnSpc>
            </a:pPr>
            <a:r>
              <a:rPr lang="en-US" sz="2400" b="1" dirty="0" smtClean="0"/>
              <a:t>Access Modifiers attributes, methods &amp; constructor</a:t>
            </a:r>
          </a:p>
          <a:p>
            <a:pPr lvl="1" algn="just">
              <a:lnSpc>
                <a:spcPct val="150000"/>
              </a:lnSpc>
            </a:pPr>
            <a:r>
              <a:rPr lang="en-US" sz="2400" dirty="0">
                <a:solidFill>
                  <a:srgbClr val="FF0000"/>
                </a:solidFill>
              </a:rPr>
              <a:t>Public</a:t>
            </a:r>
            <a:r>
              <a:rPr lang="en-US" sz="2400" b="1" dirty="0" smtClean="0"/>
              <a:t>:		</a:t>
            </a:r>
            <a:r>
              <a:rPr lang="en-US" sz="2400" dirty="0" smtClean="0"/>
              <a:t>accessible for all classes</a:t>
            </a:r>
            <a:endParaRPr lang="en-US" sz="2400" b="1" dirty="0" smtClean="0"/>
          </a:p>
          <a:p>
            <a:pPr lvl="1" algn="just">
              <a:lnSpc>
                <a:spcPct val="150000"/>
              </a:lnSpc>
            </a:pPr>
            <a:r>
              <a:rPr lang="en-US" sz="2400" dirty="0">
                <a:solidFill>
                  <a:srgbClr val="FF0000"/>
                </a:solidFill>
              </a:rPr>
              <a:t>Private</a:t>
            </a:r>
            <a:r>
              <a:rPr lang="en-US" sz="2400" b="1" dirty="0" smtClean="0"/>
              <a:t>: 	</a:t>
            </a:r>
            <a:r>
              <a:rPr lang="en-US" sz="2400" dirty="0" smtClean="0"/>
              <a:t>accessible within the declared class</a:t>
            </a:r>
            <a:endParaRPr lang="en-US" sz="2400" b="1" dirty="0" smtClean="0"/>
          </a:p>
          <a:p>
            <a:pPr lvl="1" algn="just">
              <a:lnSpc>
                <a:spcPct val="150000"/>
              </a:lnSpc>
            </a:pPr>
            <a:r>
              <a:rPr lang="en-US" sz="2400" dirty="0">
                <a:solidFill>
                  <a:srgbClr val="FF0000"/>
                </a:solidFill>
              </a:rPr>
              <a:t>Default</a:t>
            </a:r>
            <a:r>
              <a:rPr lang="en-US" sz="2400" b="1" dirty="0" smtClean="0"/>
              <a:t>:	</a:t>
            </a:r>
            <a:r>
              <a:rPr lang="en-US" sz="2400" dirty="0" smtClean="0"/>
              <a:t>accessible in the same package. This is used when you don't specify a modifier.</a:t>
            </a:r>
            <a:endParaRPr lang="en-US" sz="2400" b="1" dirty="0" smtClean="0"/>
          </a:p>
          <a:p>
            <a:pPr lvl="1" algn="just">
              <a:lnSpc>
                <a:spcPct val="150000"/>
              </a:lnSpc>
            </a:pPr>
            <a:r>
              <a:rPr lang="en-US" sz="2400" dirty="0">
                <a:solidFill>
                  <a:srgbClr val="FF0000"/>
                </a:solidFill>
              </a:rPr>
              <a:t>Protected</a:t>
            </a:r>
            <a:r>
              <a:rPr lang="en-US" sz="2400" b="1" dirty="0" smtClean="0"/>
              <a:t>:	</a:t>
            </a:r>
            <a:r>
              <a:rPr lang="en-US" sz="2400" dirty="0" smtClean="0"/>
              <a:t>accessible in the same package and </a:t>
            </a:r>
            <a:r>
              <a:rPr lang="en-US" sz="2400" b="1" dirty="0" smtClean="0"/>
              <a:t>subclasses</a:t>
            </a:r>
          </a:p>
          <a:p>
            <a:pPr lvl="1" algn="just">
              <a:lnSpc>
                <a:spcPct val="150000"/>
              </a:lnSpc>
            </a:pPr>
            <a:endParaRPr lang="en-US" sz="2400" b="1" dirty="0" smtClean="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Access</a:t>
            </a:r>
            <a:r>
              <a:rPr lang="en-US" sz="2800" dirty="0" smtClean="0">
                <a:solidFill>
                  <a:srgbClr val="FF0000"/>
                </a:solidFill>
              </a:rPr>
              <a:t> </a:t>
            </a:r>
            <a:r>
              <a:rPr lang="en-US" sz="2800" dirty="0">
                <a:solidFill>
                  <a:srgbClr val="0000FF"/>
                </a:solidFill>
              </a:rPr>
              <a:t>Modifiers</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Autofit/>
          </a:bodyPr>
          <a:lstStyle/>
          <a:p>
            <a:pPr algn="just"/>
            <a:r>
              <a:rPr lang="en-US" sz="2400" b="1" dirty="0" smtClean="0"/>
              <a:t>Non-Access Modifiers – Classes</a:t>
            </a:r>
          </a:p>
          <a:p>
            <a:pPr lvl="1" algn="just"/>
            <a:r>
              <a:rPr lang="en-US" sz="2400" dirty="0">
                <a:solidFill>
                  <a:srgbClr val="FF0000"/>
                </a:solidFill>
              </a:rPr>
              <a:t>Final</a:t>
            </a:r>
            <a:r>
              <a:rPr lang="en-US" sz="2400" b="1" dirty="0" smtClean="0"/>
              <a:t>:		</a:t>
            </a:r>
            <a:r>
              <a:rPr lang="en-US" sz="2400" dirty="0" smtClean="0"/>
              <a:t>class cannot be inherited by other classes</a:t>
            </a:r>
            <a:endParaRPr lang="en-US" sz="2400" b="1" dirty="0" smtClean="0"/>
          </a:p>
          <a:p>
            <a:pPr lvl="1" algn="just"/>
            <a:r>
              <a:rPr lang="en-US" sz="2400" dirty="0">
                <a:solidFill>
                  <a:srgbClr val="FF0000"/>
                </a:solidFill>
              </a:rPr>
              <a:t>Abstract</a:t>
            </a:r>
            <a:r>
              <a:rPr lang="en-US" sz="2400" b="1" dirty="0" smtClean="0"/>
              <a:t>:	</a:t>
            </a:r>
            <a:r>
              <a:rPr lang="en-US" sz="2400" dirty="0" smtClean="0"/>
              <a:t>class cannot be used to create objects</a:t>
            </a:r>
          </a:p>
          <a:p>
            <a:pPr algn="just"/>
            <a:r>
              <a:rPr lang="en-US" sz="2400" b="1" dirty="0"/>
              <a:t>Non-Access Modifiers – attributes and methods</a:t>
            </a:r>
          </a:p>
          <a:p>
            <a:pPr lvl="1" algn="just"/>
            <a:r>
              <a:rPr lang="en-US" sz="2400" dirty="0">
                <a:solidFill>
                  <a:srgbClr val="FF0000"/>
                </a:solidFill>
              </a:rPr>
              <a:t>Final</a:t>
            </a:r>
            <a:r>
              <a:rPr lang="en-US" sz="2400" b="1" dirty="0" smtClean="0"/>
              <a:t>:		</a:t>
            </a:r>
            <a:r>
              <a:rPr lang="en-US" sz="2400" dirty="0"/>
              <a:t>C</a:t>
            </a:r>
            <a:r>
              <a:rPr lang="en-US" sz="2400" dirty="0" smtClean="0"/>
              <a:t>annot be overridden/modified</a:t>
            </a:r>
            <a:endParaRPr lang="en-US" sz="2400" b="1" dirty="0" smtClean="0"/>
          </a:p>
          <a:p>
            <a:pPr lvl="1" algn="just"/>
            <a:r>
              <a:rPr lang="en-US" sz="2400" dirty="0">
                <a:solidFill>
                  <a:srgbClr val="FF0000"/>
                </a:solidFill>
              </a:rPr>
              <a:t>Static</a:t>
            </a:r>
            <a:r>
              <a:rPr lang="en-US" sz="2400" b="1" dirty="0" smtClean="0"/>
              <a:t>:		</a:t>
            </a:r>
            <a:r>
              <a:rPr lang="en-US" sz="2400" dirty="0"/>
              <a:t>B</a:t>
            </a:r>
            <a:r>
              <a:rPr lang="en-US" sz="2400" dirty="0" smtClean="0"/>
              <a:t>elongs to class, rather than object</a:t>
            </a:r>
            <a:endParaRPr lang="en-US" sz="2400" b="1" dirty="0" smtClean="0"/>
          </a:p>
          <a:p>
            <a:pPr lvl="1" algn="just"/>
            <a:r>
              <a:rPr lang="en-US" sz="2400" dirty="0">
                <a:solidFill>
                  <a:srgbClr val="FF0000"/>
                </a:solidFill>
              </a:rPr>
              <a:t>Abstract</a:t>
            </a:r>
            <a:r>
              <a:rPr lang="en-US" sz="2400" b="1" dirty="0" smtClean="0"/>
              <a:t>:	</a:t>
            </a:r>
            <a:r>
              <a:rPr lang="en-US" sz="2400" dirty="0" smtClean="0"/>
              <a:t>Abstract methods does not have a body and a subclass will provide its implementation. Can only be used with a method in abstract class. </a:t>
            </a:r>
            <a:endParaRPr lang="en-US" sz="2400" b="1" dirty="0" smtClean="0"/>
          </a:p>
          <a:p>
            <a:pPr lvl="1" algn="just"/>
            <a:r>
              <a:rPr lang="en-US" sz="2400" dirty="0">
                <a:solidFill>
                  <a:srgbClr val="FF0000"/>
                </a:solidFill>
              </a:rPr>
              <a:t>Transient</a:t>
            </a:r>
            <a:r>
              <a:rPr lang="en-US" sz="2400" b="1" dirty="0" smtClean="0"/>
              <a:t>:	</a:t>
            </a:r>
            <a:r>
              <a:rPr lang="en-US" sz="2400" dirty="0"/>
              <a:t>S</a:t>
            </a:r>
            <a:r>
              <a:rPr lang="en-US" sz="2400" dirty="0" smtClean="0"/>
              <a:t>kipped when serializing the object</a:t>
            </a:r>
            <a:endParaRPr lang="en-US" sz="2400" b="1" dirty="0" smtClean="0"/>
          </a:p>
          <a:p>
            <a:pPr lvl="1" algn="just"/>
            <a:r>
              <a:rPr lang="en-US" sz="2400" dirty="0">
                <a:solidFill>
                  <a:srgbClr val="FF0000"/>
                </a:solidFill>
              </a:rPr>
              <a:t>Synchronized</a:t>
            </a:r>
            <a:r>
              <a:rPr lang="en-US" sz="2400" b="1" dirty="0" smtClean="0"/>
              <a:t>:		</a:t>
            </a:r>
            <a:r>
              <a:rPr lang="en-US" sz="2400" dirty="0" smtClean="0"/>
              <a:t>Methods can only be accessed by one thread at a time</a:t>
            </a:r>
            <a:endParaRPr lang="en-US" sz="2400" b="1" dirty="0" smtClean="0"/>
          </a:p>
          <a:p>
            <a:pPr lvl="1" algn="just"/>
            <a:r>
              <a:rPr lang="en-US" sz="2400" dirty="0">
                <a:solidFill>
                  <a:srgbClr val="FF0000"/>
                </a:solidFill>
              </a:rPr>
              <a:t>Volatile</a:t>
            </a:r>
            <a:r>
              <a:rPr lang="en-US" sz="2400" b="1" dirty="0" smtClean="0"/>
              <a:t>:	</a:t>
            </a:r>
            <a:r>
              <a:rPr lang="en-US" sz="2400" dirty="0" smtClean="0"/>
              <a:t>Attribute is not cached thread-locally, and is always read from the "main memory"</a:t>
            </a:r>
            <a:endParaRPr lang="en-US" sz="2400" b="1" dirty="0" smtClean="0"/>
          </a:p>
          <a:p>
            <a:pPr algn="just"/>
            <a:endParaRPr lang="en-US" sz="2400" b="1" dirty="0" smtClean="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Access</a:t>
            </a:r>
            <a:r>
              <a:rPr lang="en-US" sz="2800" dirty="0" smtClean="0">
                <a:solidFill>
                  <a:srgbClr val="FF0000"/>
                </a:solidFill>
              </a:rPr>
              <a:t> </a:t>
            </a:r>
            <a:r>
              <a:rPr lang="en-US" sz="2800" dirty="0">
                <a:solidFill>
                  <a:srgbClr val="0000FF"/>
                </a:solidFill>
              </a:rPr>
              <a:t>Modifiers</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A </a:t>
            </a:r>
            <a:r>
              <a:rPr lang="en-US" sz="2400" dirty="0">
                <a:solidFill>
                  <a:srgbClr val="FF0000"/>
                </a:solidFill>
              </a:rPr>
              <a:t>regular expression is a sequence of characters that forms a search pattern</a:t>
            </a:r>
            <a:r>
              <a:rPr lang="en-US" sz="2400" dirty="0" smtClean="0"/>
              <a:t>. When you search for data in a text, you can use this search pattern to describe what you are searching for.</a:t>
            </a:r>
          </a:p>
          <a:p>
            <a:pPr algn="just"/>
            <a:r>
              <a:rPr lang="en-US" sz="2400" dirty="0" smtClean="0"/>
              <a:t>A </a:t>
            </a:r>
            <a:r>
              <a:rPr lang="en-US" sz="2400" dirty="0">
                <a:solidFill>
                  <a:srgbClr val="FF0000"/>
                </a:solidFill>
              </a:rPr>
              <a:t>regular expression can be a single character, or a more complicated pattern</a:t>
            </a:r>
            <a:r>
              <a:rPr lang="en-US" sz="2400" dirty="0" smtClean="0"/>
              <a:t>.</a:t>
            </a:r>
          </a:p>
          <a:p>
            <a:pPr algn="just"/>
            <a:r>
              <a:rPr lang="en-US" sz="2400" dirty="0" smtClean="0"/>
              <a:t>Regular expressions can be used to perform all types of </a:t>
            </a:r>
            <a:r>
              <a:rPr lang="en-US" sz="2400" b="1" dirty="0" smtClean="0"/>
              <a:t>text search</a:t>
            </a:r>
            <a:r>
              <a:rPr lang="en-US" sz="2400" dirty="0" smtClean="0"/>
              <a:t> and </a:t>
            </a:r>
            <a:r>
              <a:rPr lang="en-US" sz="2400" b="1" dirty="0" smtClean="0"/>
              <a:t>text replace</a:t>
            </a:r>
            <a:r>
              <a:rPr lang="en-US" sz="2400" dirty="0" smtClean="0"/>
              <a:t> operations.</a:t>
            </a:r>
          </a:p>
          <a:p>
            <a:pPr algn="just"/>
            <a:r>
              <a:rPr lang="en-US" sz="2400" dirty="0"/>
              <a:t>Java does not have a built-in Regular Expression class, but we can import the </a:t>
            </a:r>
            <a:r>
              <a:rPr lang="en-US" sz="2400" dirty="0" err="1"/>
              <a:t>java.util.regex</a:t>
            </a:r>
            <a:r>
              <a:rPr lang="en-US" sz="2400" dirty="0"/>
              <a:t> package</a:t>
            </a:r>
          </a:p>
          <a:p>
            <a:pPr lvl="1" algn="just"/>
            <a:r>
              <a:rPr lang="en-US" sz="2400" dirty="0">
                <a:solidFill>
                  <a:srgbClr val="FF0000"/>
                </a:solidFill>
              </a:rPr>
              <a:t>Pattern Class </a:t>
            </a:r>
            <a:r>
              <a:rPr lang="en-US" sz="2400" dirty="0" smtClean="0"/>
              <a:t>- Defines the pattern</a:t>
            </a:r>
          </a:p>
          <a:p>
            <a:pPr lvl="1" algn="just"/>
            <a:r>
              <a:rPr lang="en-US" sz="2400" dirty="0">
                <a:solidFill>
                  <a:srgbClr val="FF0000"/>
                </a:solidFill>
              </a:rPr>
              <a:t>Matcher Class </a:t>
            </a:r>
            <a:r>
              <a:rPr lang="en-US" sz="2400" dirty="0" smtClean="0"/>
              <a:t>- Used to search for the pattern</a:t>
            </a:r>
          </a:p>
          <a:p>
            <a:pPr lvl="1" algn="just"/>
            <a:r>
              <a:rPr lang="en-US" sz="2400" dirty="0" err="1">
                <a:solidFill>
                  <a:srgbClr val="FF0000"/>
                </a:solidFill>
              </a:rPr>
              <a:t>PatternSyntaxException</a:t>
            </a:r>
            <a:r>
              <a:rPr lang="en-US" sz="2400" dirty="0" smtClean="0"/>
              <a:t> </a:t>
            </a:r>
            <a:r>
              <a:rPr lang="en-US" sz="2400" dirty="0">
                <a:solidFill>
                  <a:srgbClr val="FF0000"/>
                </a:solidFill>
              </a:rPr>
              <a:t>Class</a:t>
            </a:r>
            <a:r>
              <a:rPr lang="en-US" sz="2400" dirty="0" smtClean="0"/>
              <a:t> - Indicates syntax error in a regular expression pattern</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Regular</a:t>
            </a:r>
            <a:r>
              <a:rPr lang="en-US" sz="2800" dirty="0" smtClean="0">
                <a:solidFill>
                  <a:srgbClr val="FF0000"/>
                </a:solidFill>
              </a:rPr>
              <a:t> </a:t>
            </a:r>
            <a:r>
              <a:rPr lang="en-US" sz="2800" dirty="0">
                <a:solidFill>
                  <a:srgbClr val="0000FF"/>
                </a:solidFill>
              </a:rPr>
              <a:t>Expression</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buNone/>
            </a:pPr>
            <a:endParaRPr lang="en-US" sz="2400" dirty="0" smtClean="0"/>
          </a:p>
          <a:p>
            <a:pPr algn="just"/>
            <a:r>
              <a:rPr lang="en-US" sz="2400" dirty="0" smtClean="0"/>
              <a:t>Flags in the compile() method change how the search is performed</a:t>
            </a:r>
          </a:p>
          <a:p>
            <a:pPr lvl="1" algn="just"/>
            <a:r>
              <a:rPr lang="en-US" sz="2400" dirty="0" err="1">
                <a:solidFill>
                  <a:srgbClr val="FF0000"/>
                </a:solidFill>
              </a:rPr>
              <a:t>Pattern.CASE_INSENSITIVE</a:t>
            </a:r>
            <a:endParaRPr lang="en-US" sz="2400" dirty="0">
              <a:solidFill>
                <a:srgbClr val="FF0000"/>
              </a:solidFill>
            </a:endParaRPr>
          </a:p>
          <a:p>
            <a:pPr lvl="1" algn="just"/>
            <a:r>
              <a:rPr lang="en-US" sz="2400" dirty="0" err="1">
                <a:solidFill>
                  <a:srgbClr val="FF0000"/>
                </a:solidFill>
              </a:rPr>
              <a:t>Pattern.LITERAL</a:t>
            </a:r>
            <a:endParaRPr lang="en-US" sz="2400" dirty="0">
              <a:solidFill>
                <a:srgbClr val="FF0000"/>
              </a:solidFill>
            </a:endParaRPr>
          </a:p>
          <a:p>
            <a:pPr lvl="1" algn="just"/>
            <a:r>
              <a:rPr lang="en-US" sz="2400" dirty="0" err="1">
                <a:solidFill>
                  <a:srgbClr val="FF0000"/>
                </a:solidFill>
              </a:rPr>
              <a:t>Pattern.UNICODE_CASE</a:t>
            </a:r>
            <a:endParaRPr lang="en-US" sz="2400" dirty="0">
              <a:solidFill>
                <a:srgbClr val="FF0000"/>
              </a:solidFill>
            </a:endParaRP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Regular</a:t>
            </a:r>
            <a:r>
              <a:rPr lang="en-US" sz="2800" dirty="0" smtClean="0">
                <a:solidFill>
                  <a:srgbClr val="FF0000"/>
                </a:solidFill>
              </a:rPr>
              <a:t> </a:t>
            </a:r>
            <a:r>
              <a:rPr lang="en-US" sz="2800" dirty="0">
                <a:solidFill>
                  <a:srgbClr val="0000FF"/>
                </a:solidFill>
              </a:rPr>
              <a:t>Expression</a:t>
            </a:r>
          </a:p>
        </p:txBody>
      </p:sp>
      <p:grpSp>
        <p:nvGrpSpPr>
          <p:cNvPr id="6" name="Group 5"/>
          <p:cNvGrpSpPr/>
          <p:nvPr/>
        </p:nvGrpSpPr>
        <p:grpSpPr>
          <a:xfrm>
            <a:off x="5665509" y="4939645"/>
            <a:ext cx="1710474" cy="1451728"/>
            <a:chOff x="5665509" y="4939645"/>
            <a:chExt cx="1710474" cy="1451728"/>
          </a:xfrm>
        </p:grpSpPr>
        <p:sp>
          <p:nvSpPr>
            <p:cNvPr id="3" name="TextBox 2"/>
            <p:cNvSpPr txBox="1"/>
            <p:nvPr/>
          </p:nvSpPr>
          <p:spPr>
            <a:xfrm>
              <a:off x="6231118" y="5373278"/>
              <a:ext cx="1144865" cy="523220"/>
            </a:xfrm>
            <a:prstGeom prst="rect">
              <a:avLst/>
            </a:prstGeom>
            <a:noFill/>
          </p:spPr>
          <p:txBody>
            <a:bodyPr wrap="none" rtlCol="0">
              <a:spAutoFit/>
            </a:bodyPr>
            <a:lstStyle/>
            <a:p>
              <a:r>
                <a:rPr lang="en-US" sz="2800" b="1" dirty="0" smtClean="0"/>
                <a:t>ENUM</a:t>
              </a:r>
              <a:endParaRPr lang="en-US" sz="2800" b="1" dirty="0"/>
            </a:p>
          </p:txBody>
        </p:sp>
        <p:sp>
          <p:nvSpPr>
            <p:cNvPr id="4" name="Right Brace 3"/>
            <p:cNvSpPr/>
            <p:nvPr/>
          </p:nvSpPr>
          <p:spPr>
            <a:xfrm>
              <a:off x="5665509" y="4939645"/>
              <a:ext cx="480767" cy="1451728"/>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7" name="Picture 6"/>
          <p:cNvPicPr>
            <a:picLocks noChangeAspect="1"/>
          </p:cNvPicPr>
          <p:nvPr/>
        </p:nvPicPr>
        <p:blipFill>
          <a:blip r:embed="rId2"/>
          <a:stretch>
            <a:fillRect/>
          </a:stretch>
        </p:blipFill>
        <p:spPr>
          <a:xfrm>
            <a:off x="89675" y="649111"/>
            <a:ext cx="9054325" cy="3138833"/>
          </a:xfrm>
          <a:prstGeom prst="rect">
            <a:avLst/>
          </a:prstGeom>
          <a:ln>
            <a:solidFill>
              <a:schemeClr val="accent1"/>
            </a:solidFill>
          </a:ln>
        </p:spPr>
      </p:pic>
    </p:spTree>
    <p:extLst>
      <p:ext uri="{BB962C8B-B14F-4D97-AF65-F5344CB8AC3E}">
        <p14:creationId xmlns:p14="http://schemas.microsoft.com/office/powerpoint/2010/main" val="33392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Regular</a:t>
            </a:r>
            <a:r>
              <a:rPr lang="en-US" sz="2800" dirty="0" smtClean="0">
                <a:solidFill>
                  <a:srgbClr val="FF0000"/>
                </a:solidFill>
              </a:rPr>
              <a:t> </a:t>
            </a:r>
            <a:r>
              <a:rPr lang="en-US" sz="2800" dirty="0">
                <a:solidFill>
                  <a:srgbClr val="0000FF"/>
                </a:solidFill>
              </a:rPr>
              <a:t>Expression</a:t>
            </a:r>
          </a:p>
        </p:txBody>
      </p:sp>
      <p:pic>
        <p:nvPicPr>
          <p:cNvPr id="10" name="Picture 9"/>
          <p:cNvPicPr>
            <a:picLocks noChangeAspect="1"/>
          </p:cNvPicPr>
          <p:nvPr/>
        </p:nvPicPr>
        <p:blipFill>
          <a:blip r:embed="rId2"/>
          <a:stretch>
            <a:fillRect/>
          </a:stretch>
        </p:blipFill>
        <p:spPr>
          <a:xfrm>
            <a:off x="2418473" y="5627802"/>
            <a:ext cx="4825214" cy="982510"/>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1187259" y="658412"/>
            <a:ext cx="7287642" cy="4791744"/>
          </a:xfrm>
          <a:prstGeom prst="rect">
            <a:avLst/>
          </a:prstGeom>
          <a:ln>
            <a:solidFill>
              <a:schemeClr val="accent1"/>
            </a:solidFill>
          </a:ln>
        </p:spPr>
      </p:pic>
    </p:spTree>
    <p:extLst>
      <p:ext uri="{BB962C8B-B14F-4D97-AF65-F5344CB8AC3E}">
        <p14:creationId xmlns:p14="http://schemas.microsoft.com/office/powerpoint/2010/main" val="402898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2800" dirty="0" err="1">
                <a:solidFill>
                  <a:srgbClr val="0000FF"/>
                </a:solidFill>
              </a:rPr>
              <a:t>ArrayList</a:t>
            </a:r>
            <a:r>
              <a:rPr lang="en-US" sz="3600" dirty="0" smtClean="0"/>
              <a:t> </a:t>
            </a:r>
            <a:r>
              <a:rPr lang="en-US" sz="2800" dirty="0">
                <a:solidFill>
                  <a:srgbClr val="0000FF"/>
                </a:solidFill>
              </a:rPr>
              <a:t>Class</a:t>
            </a:r>
          </a:p>
        </p:txBody>
      </p:sp>
      <p:sp>
        <p:nvSpPr>
          <p:cNvPr id="3" name="Content Placeholder 2"/>
          <p:cNvSpPr>
            <a:spLocks noGrp="1"/>
          </p:cNvSpPr>
          <p:nvPr>
            <p:ph idx="1"/>
          </p:nvPr>
        </p:nvSpPr>
        <p:spPr>
          <a:xfrm>
            <a:off x="762000" y="838200"/>
            <a:ext cx="8382000" cy="5791200"/>
          </a:xfrm>
        </p:spPr>
        <p:txBody>
          <a:bodyPr>
            <a:noAutofit/>
          </a:bodyPr>
          <a:lstStyle/>
          <a:p>
            <a:pPr algn="just"/>
            <a:r>
              <a:rPr lang="en-US" sz="2400" dirty="0"/>
              <a:t>In Java, we need to </a:t>
            </a:r>
            <a:r>
              <a:rPr lang="en-US" sz="2400" dirty="0">
                <a:solidFill>
                  <a:srgbClr val="FF0000"/>
                </a:solidFill>
              </a:rPr>
              <a:t>declare the size of an array before we can use it</a:t>
            </a:r>
            <a:r>
              <a:rPr lang="en-US" sz="2400" dirty="0"/>
              <a:t>. Once the size of an array is declared, it's hard to change it</a:t>
            </a:r>
            <a:r>
              <a:rPr lang="en-US" sz="2400" dirty="0" smtClean="0"/>
              <a:t>.</a:t>
            </a:r>
            <a:endParaRPr lang="en-US" sz="2400" dirty="0"/>
          </a:p>
          <a:p>
            <a:pPr algn="just"/>
            <a:r>
              <a:rPr lang="en-US" sz="2400" dirty="0"/>
              <a:t>To handle this issue, we can use the </a:t>
            </a:r>
            <a:r>
              <a:rPr lang="en-US" sz="2400" dirty="0" err="1">
                <a:solidFill>
                  <a:srgbClr val="FF0000"/>
                </a:solidFill>
              </a:rPr>
              <a:t>ArrayList</a:t>
            </a:r>
            <a:r>
              <a:rPr lang="en-US" sz="2400" dirty="0"/>
              <a:t> </a:t>
            </a:r>
            <a:r>
              <a:rPr lang="en-US" sz="2400" dirty="0">
                <a:solidFill>
                  <a:srgbClr val="FF0000"/>
                </a:solidFill>
              </a:rPr>
              <a:t>class</a:t>
            </a:r>
            <a:r>
              <a:rPr lang="en-US" sz="2400" dirty="0"/>
              <a:t>. It </a:t>
            </a:r>
            <a:r>
              <a:rPr lang="en-US" sz="2400" dirty="0">
                <a:solidFill>
                  <a:srgbClr val="FF0000"/>
                </a:solidFill>
              </a:rPr>
              <a:t>allows us to create resizable arrays</a:t>
            </a:r>
            <a:r>
              <a:rPr lang="en-US" sz="2400" dirty="0" smtClean="0"/>
              <a:t>.</a:t>
            </a:r>
            <a:endParaRPr lang="en-US" sz="2400" dirty="0"/>
          </a:p>
          <a:p>
            <a:pPr algn="just"/>
            <a:r>
              <a:rPr lang="en-US" sz="2400" dirty="0"/>
              <a:t>Unlike arrays, </a:t>
            </a:r>
            <a:r>
              <a:rPr lang="en-US" sz="2400" dirty="0" err="1" smtClean="0"/>
              <a:t>ArrayList</a:t>
            </a:r>
            <a:r>
              <a:rPr lang="en-US" sz="2400" dirty="0" smtClean="0"/>
              <a:t> </a:t>
            </a:r>
            <a:r>
              <a:rPr lang="en-US" sz="2400" dirty="0"/>
              <a:t>can </a:t>
            </a:r>
            <a:r>
              <a:rPr lang="en-US" sz="2400" dirty="0">
                <a:solidFill>
                  <a:srgbClr val="FF0000"/>
                </a:solidFill>
              </a:rPr>
              <a:t>automatically adjust its capacity when we add or remove elements from it</a:t>
            </a:r>
            <a:r>
              <a:rPr lang="en-US" sz="2400" dirty="0"/>
              <a:t>. Hence, </a:t>
            </a:r>
            <a:r>
              <a:rPr lang="en-US" sz="2400" dirty="0" err="1"/>
              <a:t>ArrayList</a:t>
            </a:r>
            <a:r>
              <a:rPr lang="en-US" sz="2400" dirty="0"/>
              <a:t> are also known as dynamic arrays.</a:t>
            </a:r>
          </a:p>
        </p:txBody>
      </p:sp>
      <p:pic>
        <p:nvPicPr>
          <p:cNvPr id="6" name="Picture 5"/>
          <p:cNvPicPr>
            <a:picLocks noChangeAspect="1"/>
          </p:cNvPicPr>
          <p:nvPr/>
        </p:nvPicPr>
        <p:blipFill>
          <a:blip r:embed="rId3"/>
          <a:stretch>
            <a:fillRect/>
          </a:stretch>
        </p:blipFill>
        <p:spPr>
          <a:xfrm>
            <a:off x="838200" y="3991465"/>
            <a:ext cx="5362575" cy="2143125"/>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4958448" y="5873437"/>
            <a:ext cx="4029075" cy="819150"/>
          </a:xfrm>
          <a:prstGeom prst="rect">
            <a:avLst/>
          </a:prstGeom>
          <a:ln>
            <a:solidFill>
              <a:schemeClr val="accent1"/>
            </a:solidFill>
          </a:ln>
        </p:spPr>
      </p:pic>
    </p:spTree>
    <p:extLst>
      <p:ext uri="{BB962C8B-B14F-4D97-AF65-F5344CB8AC3E}">
        <p14:creationId xmlns:p14="http://schemas.microsoft.com/office/powerpoint/2010/main" val="27831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13456201"/>
              </p:ext>
            </p:extLst>
          </p:nvPr>
        </p:nvGraphicFramePr>
        <p:xfrm>
          <a:off x="891540" y="845820"/>
          <a:ext cx="8046720" cy="4480560"/>
        </p:xfrm>
        <a:graphic>
          <a:graphicData uri="http://schemas.openxmlformats.org/drawingml/2006/table">
            <a:tbl>
              <a:tblPr>
                <a:tableStyleId>{5940675A-B579-460E-94D1-54222C63F5DA}</a:tableStyleId>
              </a:tblPr>
              <a:tblGrid>
                <a:gridCol w="992543">
                  <a:extLst>
                    <a:ext uri="{9D8B030D-6E8A-4147-A177-3AD203B41FA5}">
                      <a16:colId xmlns:a16="http://schemas.microsoft.com/office/drawing/2014/main" val="20000"/>
                    </a:ext>
                  </a:extLst>
                </a:gridCol>
                <a:gridCol w="7054177">
                  <a:extLst>
                    <a:ext uri="{9D8B030D-6E8A-4147-A177-3AD203B41FA5}">
                      <a16:colId xmlns:a16="http://schemas.microsoft.com/office/drawing/2014/main" val="20001"/>
                    </a:ext>
                  </a:extLst>
                </a:gridCol>
              </a:tblGrid>
              <a:tr h="364751">
                <a:tc>
                  <a:txBody>
                    <a:bodyPr/>
                    <a:lstStyle/>
                    <a:p>
                      <a:r>
                        <a:rPr lang="en-US" sz="2400" kern="1200" dirty="0">
                          <a:solidFill>
                            <a:srgbClr val="0000FF"/>
                          </a:solidFill>
                          <a:latin typeface="Arial" pitchFamily="34" charset="0"/>
                          <a:ea typeface="+mn-ea"/>
                          <a:cs typeface="Arial" pitchFamily="34" charset="0"/>
                        </a:rPr>
                        <a:t>[</a:t>
                      </a:r>
                      <a:r>
                        <a:rPr lang="en-US" sz="2400" kern="1200" dirty="0" err="1">
                          <a:solidFill>
                            <a:srgbClr val="0000FF"/>
                          </a:solidFill>
                          <a:latin typeface="Arial" pitchFamily="34" charset="0"/>
                          <a:ea typeface="+mn-ea"/>
                          <a:cs typeface="Arial" pitchFamily="34" charset="0"/>
                        </a:rPr>
                        <a:t>abc</a:t>
                      </a:r>
                      <a:r>
                        <a:rPr lang="en-US" sz="2400" kern="1200" dirty="0">
                          <a:solidFill>
                            <a:srgbClr val="0000FF"/>
                          </a:solidFill>
                          <a:latin typeface="Arial" pitchFamily="34" charset="0"/>
                          <a:ea typeface="+mn-ea"/>
                          <a:cs typeface="Arial" pitchFamily="34" charset="0"/>
                        </a:rPr>
                        <a:t>]</a:t>
                      </a:r>
                    </a:p>
                  </a:txBody>
                  <a:tcPr anchor="ctr"/>
                </a:tc>
                <a:tc>
                  <a:txBody>
                    <a:bodyPr/>
                    <a:lstStyle/>
                    <a:p>
                      <a:r>
                        <a:rPr lang="en-US" sz="2400" dirty="0"/>
                        <a:t>Find one character from the </a:t>
                      </a:r>
                      <a:r>
                        <a:rPr lang="en-US" sz="2400" dirty="0" smtClean="0"/>
                        <a:t>options</a:t>
                      </a:r>
                      <a:endParaRPr lang="en-US" sz="2400" dirty="0"/>
                    </a:p>
                  </a:txBody>
                  <a:tcPr anchor="ctr"/>
                </a:tc>
                <a:extLst>
                  <a:ext uri="{0D108BD9-81ED-4DB2-BD59-A6C34878D82A}">
                    <a16:rowId xmlns:a16="http://schemas.microsoft.com/office/drawing/2014/main" val="10000"/>
                  </a:ext>
                </a:extLst>
              </a:tr>
              <a:tr h="364751">
                <a:tc>
                  <a:txBody>
                    <a:bodyPr/>
                    <a:lstStyle/>
                    <a:p>
                      <a:r>
                        <a:rPr lang="en-US" sz="2400" kern="1200" dirty="0">
                          <a:solidFill>
                            <a:srgbClr val="0000FF"/>
                          </a:solidFill>
                          <a:latin typeface="Arial" pitchFamily="34" charset="0"/>
                          <a:ea typeface="+mn-ea"/>
                          <a:cs typeface="Arial" pitchFamily="34" charset="0"/>
                        </a:rPr>
                        <a:t>[^</a:t>
                      </a:r>
                      <a:r>
                        <a:rPr lang="en-US" sz="2400" kern="1200" dirty="0" err="1">
                          <a:solidFill>
                            <a:srgbClr val="0000FF"/>
                          </a:solidFill>
                          <a:latin typeface="Arial" pitchFamily="34" charset="0"/>
                          <a:ea typeface="+mn-ea"/>
                          <a:cs typeface="Arial" pitchFamily="34" charset="0"/>
                        </a:rPr>
                        <a:t>abc</a:t>
                      </a:r>
                      <a:r>
                        <a:rPr lang="en-US" sz="2400" kern="1200" dirty="0">
                          <a:solidFill>
                            <a:srgbClr val="0000FF"/>
                          </a:solidFill>
                          <a:latin typeface="Arial" pitchFamily="34" charset="0"/>
                          <a:ea typeface="+mn-ea"/>
                          <a:cs typeface="Arial" pitchFamily="34" charset="0"/>
                        </a:rPr>
                        <a:t>]</a:t>
                      </a:r>
                    </a:p>
                  </a:txBody>
                  <a:tcPr anchor="ctr"/>
                </a:tc>
                <a:tc>
                  <a:txBody>
                    <a:bodyPr/>
                    <a:lstStyle/>
                    <a:p>
                      <a:r>
                        <a:rPr lang="en-US" sz="2400" dirty="0"/>
                        <a:t>Find one character NOT between the brackets</a:t>
                      </a:r>
                    </a:p>
                  </a:txBody>
                  <a:tcPr anchor="ctr"/>
                </a:tc>
                <a:extLst>
                  <a:ext uri="{0D108BD9-81ED-4DB2-BD59-A6C34878D82A}">
                    <a16:rowId xmlns:a16="http://schemas.microsoft.com/office/drawing/2014/main" val="10001"/>
                  </a:ext>
                </a:extLst>
              </a:tr>
              <a:tr h="364751">
                <a:tc>
                  <a:txBody>
                    <a:bodyPr/>
                    <a:lstStyle/>
                    <a:p>
                      <a:r>
                        <a:rPr lang="en-US" sz="2400" kern="1200">
                          <a:solidFill>
                            <a:srgbClr val="0000FF"/>
                          </a:solidFill>
                          <a:latin typeface="Arial" pitchFamily="34" charset="0"/>
                          <a:ea typeface="+mn-ea"/>
                          <a:cs typeface="Arial" pitchFamily="34" charset="0"/>
                        </a:rPr>
                        <a:t>[0-9]</a:t>
                      </a:r>
                    </a:p>
                  </a:txBody>
                  <a:tcPr anchor="ctr"/>
                </a:tc>
                <a:tc>
                  <a:txBody>
                    <a:bodyPr/>
                    <a:lstStyle/>
                    <a:p>
                      <a:r>
                        <a:rPr lang="en-US" sz="2400" dirty="0"/>
                        <a:t>Find one character from the range 0 to 9</a:t>
                      </a:r>
                    </a:p>
                  </a:txBody>
                  <a:tcPr anchor="ctr"/>
                </a:tc>
                <a:extLst>
                  <a:ext uri="{0D108BD9-81ED-4DB2-BD59-A6C34878D82A}">
                    <a16:rowId xmlns:a16="http://schemas.microsoft.com/office/drawing/2014/main" val="10002"/>
                  </a:ext>
                </a:extLst>
              </a:tr>
              <a:tr h="364751">
                <a:tc>
                  <a:txBody>
                    <a:bodyPr/>
                    <a:lstStyle/>
                    <a:p>
                      <a:r>
                        <a:rPr lang="en-US" sz="2400" kern="1200" dirty="0">
                          <a:solidFill>
                            <a:srgbClr val="0000FF"/>
                          </a:solidFill>
                          <a:latin typeface="Arial" pitchFamily="34" charset="0"/>
                          <a:ea typeface="+mn-ea"/>
                          <a:cs typeface="Arial" pitchFamily="34" charset="0"/>
                        </a:rPr>
                        <a:t>\d</a:t>
                      </a:r>
                    </a:p>
                  </a:txBody>
                  <a:tcPr anchor="ctr"/>
                </a:tc>
                <a:tc>
                  <a:txBody>
                    <a:bodyPr/>
                    <a:lstStyle/>
                    <a:p>
                      <a:r>
                        <a:rPr lang="en-US" sz="2400" dirty="0"/>
                        <a:t>Find a digit</a:t>
                      </a:r>
                    </a:p>
                  </a:txBody>
                  <a:tcPr anchor="ctr"/>
                </a:tc>
                <a:extLst>
                  <a:ext uri="{0D108BD9-81ED-4DB2-BD59-A6C34878D82A}">
                    <a16:rowId xmlns:a16="http://schemas.microsoft.com/office/drawing/2014/main" val="10003"/>
                  </a:ext>
                </a:extLst>
              </a:tr>
              <a:tr h="364751">
                <a:tc>
                  <a:txBody>
                    <a:bodyPr/>
                    <a:lstStyle/>
                    <a:p>
                      <a:r>
                        <a:rPr lang="en-US" sz="2400" kern="1200" dirty="0">
                          <a:solidFill>
                            <a:srgbClr val="0000FF"/>
                          </a:solidFill>
                          <a:latin typeface="Arial" pitchFamily="34" charset="0"/>
                          <a:ea typeface="+mn-ea"/>
                          <a:cs typeface="Arial" pitchFamily="34" charset="0"/>
                        </a:rPr>
                        <a:t>\s</a:t>
                      </a:r>
                    </a:p>
                  </a:txBody>
                  <a:tcPr anchor="ctr"/>
                </a:tc>
                <a:tc>
                  <a:txBody>
                    <a:bodyPr/>
                    <a:lstStyle/>
                    <a:p>
                      <a:r>
                        <a:rPr lang="en-US" sz="2400" dirty="0"/>
                        <a:t>Find a whitespace character</a:t>
                      </a:r>
                    </a:p>
                  </a:txBody>
                  <a:tcPr anchor="ctr"/>
                </a:tc>
                <a:extLst>
                  <a:ext uri="{0D108BD9-81ED-4DB2-BD59-A6C34878D82A}">
                    <a16:rowId xmlns:a16="http://schemas.microsoft.com/office/drawing/2014/main" val="10004"/>
                  </a:ext>
                </a:extLst>
              </a:tr>
              <a:tr h="656553">
                <a:tc>
                  <a:txBody>
                    <a:bodyPr/>
                    <a:lstStyle/>
                    <a:p>
                      <a:r>
                        <a:rPr lang="en-US" sz="2400" kern="1200" dirty="0">
                          <a:solidFill>
                            <a:srgbClr val="0000FF"/>
                          </a:solidFill>
                          <a:latin typeface="Arial" pitchFamily="34" charset="0"/>
                          <a:ea typeface="+mn-ea"/>
                          <a:cs typeface="Arial" pitchFamily="34" charset="0"/>
                        </a:rPr>
                        <a:t>\b</a:t>
                      </a:r>
                    </a:p>
                  </a:txBody>
                  <a:tcPr anchor="ctr"/>
                </a:tc>
                <a:tc>
                  <a:txBody>
                    <a:bodyPr/>
                    <a:lstStyle/>
                    <a:p>
                      <a:r>
                        <a:rPr lang="en-US" sz="2400" dirty="0"/>
                        <a:t>Find a match at the beginning of a word like this: \</a:t>
                      </a:r>
                      <a:r>
                        <a:rPr lang="en-US" sz="2400" dirty="0" err="1"/>
                        <a:t>bWORD</a:t>
                      </a:r>
                      <a:r>
                        <a:rPr lang="en-US" sz="2400" dirty="0"/>
                        <a:t>, or at the end of a word like this: WORD\b</a:t>
                      </a:r>
                    </a:p>
                  </a:txBody>
                  <a:tcPr anchor="ctr"/>
                </a:tc>
                <a:extLst>
                  <a:ext uri="{0D108BD9-81ED-4DB2-BD59-A6C34878D82A}">
                    <a16:rowId xmlns:a16="http://schemas.microsoft.com/office/drawing/2014/main" val="10005"/>
                  </a:ext>
                </a:extLst>
              </a:tr>
              <a:tr h="364751">
                <a:tc>
                  <a:txBody>
                    <a:bodyPr/>
                    <a:lstStyle/>
                    <a:p>
                      <a:r>
                        <a:rPr lang="en-US" sz="2400" kern="1200" dirty="0">
                          <a:solidFill>
                            <a:srgbClr val="0000FF"/>
                          </a:solidFill>
                          <a:latin typeface="Arial" pitchFamily="34" charset="0"/>
                          <a:ea typeface="+mn-ea"/>
                          <a:cs typeface="Arial" pitchFamily="34" charset="0"/>
                        </a:rPr>
                        <a:t>n+</a:t>
                      </a:r>
                    </a:p>
                  </a:txBody>
                  <a:tcPr anchor="ctr"/>
                </a:tc>
                <a:tc>
                  <a:txBody>
                    <a:bodyPr/>
                    <a:lstStyle/>
                    <a:p>
                      <a:r>
                        <a:rPr lang="en-US" sz="2400" dirty="0"/>
                        <a:t>Matches any string that contains at least one </a:t>
                      </a:r>
                      <a:r>
                        <a:rPr lang="en-US" sz="2400" i="1" dirty="0"/>
                        <a:t>n</a:t>
                      </a:r>
                      <a:endParaRPr lang="en-US" sz="2400" dirty="0"/>
                    </a:p>
                  </a:txBody>
                  <a:tcPr anchor="ctr"/>
                </a:tc>
                <a:extLst>
                  <a:ext uri="{0D108BD9-81ED-4DB2-BD59-A6C34878D82A}">
                    <a16:rowId xmlns:a16="http://schemas.microsoft.com/office/drawing/2014/main" val="10006"/>
                  </a:ext>
                </a:extLst>
              </a:tr>
              <a:tr h="364751">
                <a:tc>
                  <a:txBody>
                    <a:bodyPr/>
                    <a:lstStyle/>
                    <a:p>
                      <a:r>
                        <a:rPr lang="en-US" sz="2400" kern="1200" dirty="0">
                          <a:solidFill>
                            <a:srgbClr val="0000FF"/>
                          </a:solidFill>
                          <a:latin typeface="Arial" pitchFamily="34" charset="0"/>
                          <a:ea typeface="+mn-ea"/>
                          <a:cs typeface="Arial" pitchFamily="34" charset="0"/>
                        </a:rPr>
                        <a:t>n*</a:t>
                      </a:r>
                    </a:p>
                  </a:txBody>
                  <a:tcPr anchor="ctr"/>
                </a:tc>
                <a:tc>
                  <a:txBody>
                    <a:bodyPr/>
                    <a:lstStyle/>
                    <a:p>
                      <a:pPr algn="just"/>
                      <a:r>
                        <a:rPr lang="en-US" sz="2400" dirty="0" smtClean="0"/>
                        <a:t>contains </a:t>
                      </a:r>
                      <a:r>
                        <a:rPr lang="en-US" sz="2400" dirty="0"/>
                        <a:t>zero or </a:t>
                      </a:r>
                      <a:r>
                        <a:rPr lang="en-US" sz="2400" dirty="0" smtClean="0"/>
                        <a:t>more</a:t>
                      </a:r>
                      <a:r>
                        <a:rPr lang="en-US" sz="2400" baseline="0" dirty="0" smtClean="0"/>
                        <a:t> </a:t>
                      </a:r>
                      <a:r>
                        <a:rPr lang="en-US" sz="2400" dirty="0" smtClean="0"/>
                        <a:t>occurrences</a:t>
                      </a:r>
                      <a:endParaRPr lang="en-US" sz="2400" dirty="0"/>
                    </a:p>
                  </a:txBody>
                  <a:tcPr anchor="ctr"/>
                </a:tc>
                <a:extLst>
                  <a:ext uri="{0D108BD9-81ED-4DB2-BD59-A6C34878D82A}">
                    <a16:rowId xmlns:a16="http://schemas.microsoft.com/office/drawing/2014/main" val="10007"/>
                  </a:ext>
                </a:extLst>
              </a:tr>
              <a:tr h="364751">
                <a:tc>
                  <a:txBody>
                    <a:bodyPr/>
                    <a:lstStyle/>
                    <a:p>
                      <a:r>
                        <a:rPr lang="en-US" sz="2400" kern="1200" dirty="0">
                          <a:solidFill>
                            <a:srgbClr val="0000FF"/>
                          </a:solidFill>
                          <a:latin typeface="Arial" pitchFamily="34" charset="0"/>
                          <a:ea typeface="+mn-ea"/>
                          <a:cs typeface="Arial" pitchFamily="34" charset="0"/>
                        </a:rPr>
                        <a:t>n?</a:t>
                      </a:r>
                    </a:p>
                  </a:txBody>
                  <a:tcPr anchor="ctr"/>
                </a:tc>
                <a:tc>
                  <a:txBody>
                    <a:bodyPr/>
                    <a:lstStyle/>
                    <a:p>
                      <a:r>
                        <a:rPr lang="en-US" sz="2400" dirty="0" smtClean="0"/>
                        <a:t>contains </a:t>
                      </a:r>
                      <a:r>
                        <a:rPr lang="en-US" sz="2400" dirty="0"/>
                        <a:t>zero or one </a:t>
                      </a:r>
                      <a:r>
                        <a:rPr lang="en-US" sz="2400" dirty="0" smtClean="0"/>
                        <a:t>occurrences</a:t>
                      </a:r>
                      <a:endParaRPr lang="en-US" sz="2400" dirty="0"/>
                    </a:p>
                  </a:txBody>
                  <a:tcPr anchor="ct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Regular</a:t>
            </a:r>
            <a:r>
              <a:rPr lang="en-US" sz="2800" dirty="0" smtClean="0">
                <a:solidFill>
                  <a:srgbClr val="FF0000"/>
                </a:solidFill>
              </a:rPr>
              <a:t> </a:t>
            </a:r>
            <a:r>
              <a:rPr lang="en-US" sz="2800" dirty="0">
                <a:solidFill>
                  <a:srgbClr val="0000FF"/>
                </a:solidFill>
              </a:rPr>
              <a:t>Expression</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26349202"/>
              </p:ext>
            </p:extLst>
          </p:nvPr>
        </p:nvGraphicFramePr>
        <p:xfrm>
          <a:off x="891540" y="845820"/>
          <a:ext cx="8046720" cy="5319993"/>
        </p:xfrm>
        <a:graphic>
          <a:graphicData uri="http://schemas.openxmlformats.org/drawingml/2006/table">
            <a:tbl>
              <a:tblPr>
                <a:tableStyleId>{5940675A-B579-460E-94D1-54222C63F5DA}</a:tableStyleId>
              </a:tblPr>
              <a:tblGrid>
                <a:gridCol w="992543">
                  <a:extLst>
                    <a:ext uri="{9D8B030D-6E8A-4147-A177-3AD203B41FA5}">
                      <a16:colId xmlns:a16="http://schemas.microsoft.com/office/drawing/2014/main" val="20000"/>
                    </a:ext>
                  </a:extLst>
                </a:gridCol>
                <a:gridCol w="7054177">
                  <a:extLst>
                    <a:ext uri="{9D8B030D-6E8A-4147-A177-3AD203B41FA5}">
                      <a16:colId xmlns:a16="http://schemas.microsoft.com/office/drawing/2014/main" val="20001"/>
                    </a:ext>
                  </a:extLst>
                </a:gridCol>
              </a:tblGrid>
              <a:tr h="364751">
                <a:tc>
                  <a:txBody>
                    <a:bodyPr/>
                    <a:lstStyle/>
                    <a:p>
                      <a:pPr algn="just"/>
                      <a:r>
                        <a:rPr lang="en-US" sz="2400" kern="1200" dirty="0">
                          <a:solidFill>
                            <a:srgbClr val="0000FF"/>
                          </a:solidFill>
                          <a:latin typeface="Arial" pitchFamily="34" charset="0"/>
                          <a:ea typeface="+mn-ea"/>
                          <a:cs typeface="Arial" pitchFamily="34" charset="0"/>
                        </a:rPr>
                        <a:t>n{x}</a:t>
                      </a:r>
                    </a:p>
                  </a:txBody>
                  <a:tcPr anchor="ctr"/>
                </a:tc>
                <a:tc>
                  <a:txBody>
                    <a:bodyPr/>
                    <a:lstStyle/>
                    <a:p>
                      <a:pPr algn="just"/>
                      <a:r>
                        <a:rPr lang="en-US" sz="2400" dirty="0"/>
                        <a:t>Matches any string that contains a sequence of </a:t>
                      </a:r>
                      <a:r>
                        <a:rPr lang="en-US" sz="2400" i="1" dirty="0"/>
                        <a:t>X</a:t>
                      </a:r>
                      <a:r>
                        <a:rPr lang="en-US" sz="2400" dirty="0"/>
                        <a:t> </a:t>
                      </a:r>
                      <a:r>
                        <a:rPr lang="en-US" sz="2400" i="1" dirty="0" err="1"/>
                        <a:t>n</a:t>
                      </a:r>
                      <a:r>
                        <a:rPr lang="en-US" sz="2400" dirty="0" err="1"/>
                        <a:t>'s</a:t>
                      </a:r>
                      <a:endParaRPr lang="en-US" sz="2400" dirty="0"/>
                    </a:p>
                  </a:txBody>
                  <a:tcPr anchor="ctr"/>
                </a:tc>
                <a:extLst>
                  <a:ext uri="{0D108BD9-81ED-4DB2-BD59-A6C34878D82A}">
                    <a16:rowId xmlns:a16="http://schemas.microsoft.com/office/drawing/2014/main" val="10000"/>
                  </a:ext>
                </a:extLst>
              </a:tr>
              <a:tr h="364751">
                <a:tc>
                  <a:txBody>
                    <a:bodyPr/>
                    <a:lstStyle/>
                    <a:p>
                      <a:pPr algn="just"/>
                      <a:r>
                        <a:rPr lang="en-US" sz="2400" kern="1200" dirty="0">
                          <a:solidFill>
                            <a:srgbClr val="0000FF"/>
                          </a:solidFill>
                          <a:latin typeface="Arial" pitchFamily="34" charset="0"/>
                          <a:ea typeface="+mn-ea"/>
                          <a:cs typeface="Arial" pitchFamily="34" charset="0"/>
                        </a:rPr>
                        <a:t>n{</a:t>
                      </a:r>
                      <a:r>
                        <a:rPr lang="en-US" sz="2400" kern="1200" dirty="0" err="1">
                          <a:solidFill>
                            <a:srgbClr val="0000FF"/>
                          </a:solidFill>
                          <a:latin typeface="Arial" pitchFamily="34" charset="0"/>
                          <a:ea typeface="+mn-ea"/>
                          <a:cs typeface="Arial" pitchFamily="34" charset="0"/>
                        </a:rPr>
                        <a:t>x,y</a:t>
                      </a:r>
                      <a:r>
                        <a:rPr lang="en-US" sz="2400" kern="1200" dirty="0">
                          <a:solidFill>
                            <a:srgbClr val="0000FF"/>
                          </a:solidFill>
                          <a:latin typeface="Arial" pitchFamily="34" charset="0"/>
                          <a:ea typeface="+mn-ea"/>
                          <a:cs typeface="Arial" pitchFamily="34" charset="0"/>
                        </a:rPr>
                        <a:t>}</a:t>
                      </a:r>
                    </a:p>
                  </a:txBody>
                  <a:tcPr anchor="ctr"/>
                </a:tc>
                <a:tc>
                  <a:txBody>
                    <a:bodyPr/>
                    <a:lstStyle/>
                    <a:p>
                      <a:pPr algn="just"/>
                      <a:r>
                        <a:rPr lang="en-US" sz="2400" dirty="0"/>
                        <a:t>Matches any string that contains a sequence of X to Y </a:t>
                      </a:r>
                      <a:r>
                        <a:rPr lang="en-US" sz="2400" i="1" dirty="0" err="1"/>
                        <a:t>n</a:t>
                      </a:r>
                      <a:r>
                        <a:rPr lang="en-US" sz="2400" dirty="0" err="1"/>
                        <a:t>'s</a:t>
                      </a:r>
                      <a:endParaRPr lang="en-US" sz="2400" dirty="0"/>
                    </a:p>
                  </a:txBody>
                  <a:tcPr anchor="ctr"/>
                </a:tc>
                <a:extLst>
                  <a:ext uri="{0D108BD9-81ED-4DB2-BD59-A6C34878D82A}">
                    <a16:rowId xmlns:a16="http://schemas.microsoft.com/office/drawing/2014/main" val="10001"/>
                  </a:ext>
                </a:extLst>
              </a:tr>
              <a:tr h="364751">
                <a:tc>
                  <a:txBody>
                    <a:bodyPr/>
                    <a:lstStyle/>
                    <a:p>
                      <a:pPr algn="just"/>
                      <a:r>
                        <a:rPr lang="en-US" sz="2400" kern="1200" dirty="0">
                          <a:solidFill>
                            <a:srgbClr val="0000FF"/>
                          </a:solidFill>
                          <a:latin typeface="Arial" pitchFamily="34" charset="0"/>
                          <a:ea typeface="+mn-ea"/>
                          <a:cs typeface="Arial" pitchFamily="34" charset="0"/>
                        </a:rPr>
                        <a:t>n{x,}</a:t>
                      </a:r>
                    </a:p>
                  </a:txBody>
                  <a:tcPr anchor="ctr"/>
                </a:tc>
                <a:tc>
                  <a:txBody>
                    <a:bodyPr/>
                    <a:lstStyle/>
                    <a:p>
                      <a:pPr algn="just"/>
                      <a:r>
                        <a:rPr lang="en-US" sz="2400" dirty="0"/>
                        <a:t>Matches any string that contains a sequence of at least X </a:t>
                      </a:r>
                      <a:r>
                        <a:rPr lang="en-US" sz="2400" i="1" dirty="0" err="1"/>
                        <a:t>n</a:t>
                      </a:r>
                      <a:r>
                        <a:rPr lang="en-US" sz="2400" dirty="0" err="1"/>
                        <a:t>'s</a:t>
                      </a:r>
                      <a:endParaRPr lang="en-US" sz="2400" dirty="0"/>
                    </a:p>
                  </a:txBody>
                  <a:tcPr anchor="ctr"/>
                </a:tc>
                <a:extLst>
                  <a:ext uri="{0D108BD9-81ED-4DB2-BD59-A6C34878D82A}">
                    <a16:rowId xmlns:a16="http://schemas.microsoft.com/office/drawing/2014/main" val="10002"/>
                  </a:ext>
                </a:extLst>
              </a:tr>
              <a:tr h="364751">
                <a:tc>
                  <a:txBody>
                    <a:bodyPr/>
                    <a:lstStyle/>
                    <a:p>
                      <a:pPr algn="just"/>
                      <a:r>
                        <a:rPr lang="en-US" sz="2400" kern="1200" dirty="0">
                          <a:solidFill>
                            <a:srgbClr val="0000FF"/>
                          </a:solidFill>
                          <a:latin typeface="Arial" pitchFamily="34" charset="0"/>
                          <a:ea typeface="+mn-ea"/>
                          <a:cs typeface="Arial" pitchFamily="34" charset="0"/>
                        </a:rPr>
                        <a:t>|</a:t>
                      </a:r>
                    </a:p>
                  </a:txBody>
                  <a:tcPr anchor="ctr"/>
                </a:tc>
                <a:tc>
                  <a:txBody>
                    <a:bodyPr/>
                    <a:lstStyle/>
                    <a:p>
                      <a:pPr algn="just"/>
                      <a:r>
                        <a:rPr lang="en-US" sz="2400" dirty="0"/>
                        <a:t>Find a match for any one of the patterns separated by | as in: </a:t>
                      </a:r>
                      <a:r>
                        <a:rPr lang="en-US" sz="2400" dirty="0" err="1"/>
                        <a:t>cat|dog|fish</a:t>
                      </a:r>
                      <a:endParaRPr lang="en-US" sz="2400" dirty="0"/>
                    </a:p>
                  </a:txBody>
                  <a:tcPr anchor="ctr"/>
                </a:tc>
                <a:extLst>
                  <a:ext uri="{0D108BD9-81ED-4DB2-BD59-A6C34878D82A}">
                    <a16:rowId xmlns:a16="http://schemas.microsoft.com/office/drawing/2014/main" val="10003"/>
                  </a:ext>
                </a:extLst>
              </a:tr>
              <a:tr h="364751">
                <a:tc>
                  <a:txBody>
                    <a:bodyPr/>
                    <a:lstStyle/>
                    <a:p>
                      <a:pPr algn="just"/>
                      <a:r>
                        <a:rPr lang="en-US" sz="2400" kern="1200" dirty="0">
                          <a:solidFill>
                            <a:srgbClr val="0000FF"/>
                          </a:solidFill>
                          <a:latin typeface="Arial" pitchFamily="34" charset="0"/>
                          <a:ea typeface="+mn-ea"/>
                          <a:cs typeface="Arial" pitchFamily="34" charset="0"/>
                        </a:rPr>
                        <a:t>.</a:t>
                      </a:r>
                    </a:p>
                  </a:txBody>
                  <a:tcPr anchor="ctr"/>
                </a:tc>
                <a:tc>
                  <a:txBody>
                    <a:bodyPr/>
                    <a:lstStyle/>
                    <a:p>
                      <a:pPr algn="just"/>
                      <a:r>
                        <a:rPr lang="en-US" sz="2400" dirty="0"/>
                        <a:t>Find just one instance of any character</a:t>
                      </a:r>
                    </a:p>
                  </a:txBody>
                  <a:tcPr anchor="ctr"/>
                </a:tc>
                <a:extLst>
                  <a:ext uri="{0D108BD9-81ED-4DB2-BD59-A6C34878D82A}">
                    <a16:rowId xmlns:a16="http://schemas.microsoft.com/office/drawing/2014/main" val="10004"/>
                  </a:ext>
                </a:extLst>
              </a:tr>
              <a:tr h="656553">
                <a:tc>
                  <a:txBody>
                    <a:bodyPr/>
                    <a:lstStyle/>
                    <a:p>
                      <a:pPr algn="just"/>
                      <a:r>
                        <a:rPr lang="en-US" sz="2400" kern="1200" dirty="0">
                          <a:solidFill>
                            <a:srgbClr val="0000FF"/>
                          </a:solidFill>
                          <a:latin typeface="Arial" pitchFamily="34" charset="0"/>
                          <a:ea typeface="+mn-ea"/>
                          <a:cs typeface="Arial" pitchFamily="34" charset="0"/>
                        </a:rPr>
                        <a:t>^</a:t>
                      </a:r>
                    </a:p>
                  </a:txBody>
                  <a:tcPr anchor="ctr"/>
                </a:tc>
                <a:tc>
                  <a:txBody>
                    <a:bodyPr/>
                    <a:lstStyle/>
                    <a:p>
                      <a:pPr algn="just"/>
                      <a:r>
                        <a:rPr lang="en-US" sz="2400" dirty="0"/>
                        <a:t>Finds a match as the beginning of a string as in: ^Hello</a:t>
                      </a:r>
                    </a:p>
                  </a:txBody>
                  <a:tcPr anchor="ctr"/>
                </a:tc>
                <a:extLst>
                  <a:ext uri="{0D108BD9-81ED-4DB2-BD59-A6C34878D82A}">
                    <a16:rowId xmlns:a16="http://schemas.microsoft.com/office/drawing/2014/main" val="10005"/>
                  </a:ext>
                </a:extLst>
              </a:tr>
              <a:tr h="364751">
                <a:tc>
                  <a:txBody>
                    <a:bodyPr/>
                    <a:lstStyle/>
                    <a:p>
                      <a:pPr algn="just"/>
                      <a:r>
                        <a:rPr lang="en-US" sz="2400" kern="1200" dirty="0">
                          <a:solidFill>
                            <a:srgbClr val="0000FF"/>
                          </a:solidFill>
                          <a:latin typeface="Arial" pitchFamily="34" charset="0"/>
                          <a:ea typeface="+mn-ea"/>
                          <a:cs typeface="Arial" pitchFamily="34" charset="0"/>
                        </a:rPr>
                        <a:t>$</a:t>
                      </a:r>
                    </a:p>
                  </a:txBody>
                  <a:tcPr anchor="ctr"/>
                </a:tc>
                <a:tc>
                  <a:txBody>
                    <a:bodyPr/>
                    <a:lstStyle/>
                    <a:p>
                      <a:pPr algn="just"/>
                      <a:r>
                        <a:rPr lang="en-US" sz="2400" dirty="0"/>
                        <a:t>Finds a match at the end of the string as in: World$</a:t>
                      </a:r>
                    </a:p>
                  </a:txBody>
                  <a:tcPr anchor="ctr"/>
                </a:tc>
                <a:extLst>
                  <a:ext uri="{0D108BD9-81ED-4DB2-BD59-A6C34878D82A}">
                    <a16:rowId xmlns:a16="http://schemas.microsoft.com/office/drawing/2014/main" val="10006"/>
                  </a:ext>
                </a:extLst>
              </a:tr>
              <a:tr h="364751">
                <a:tc>
                  <a:txBody>
                    <a:bodyPr/>
                    <a:lstStyle/>
                    <a:p>
                      <a:pPr algn="just"/>
                      <a:r>
                        <a:rPr lang="en-US" sz="2400" kern="1200" dirty="0">
                          <a:solidFill>
                            <a:srgbClr val="0000FF"/>
                          </a:solidFill>
                          <a:latin typeface="Arial" pitchFamily="34" charset="0"/>
                          <a:ea typeface="+mn-ea"/>
                          <a:cs typeface="Arial" pitchFamily="34" charset="0"/>
                        </a:rPr>
                        <a:t>\</a:t>
                      </a:r>
                      <a:r>
                        <a:rPr lang="en-US" sz="2400" kern="1200" dirty="0" err="1">
                          <a:solidFill>
                            <a:srgbClr val="0000FF"/>
                          </a:solidFill>
                          <a:latin typeface="Arial" pitchFamily="34" charset="0"/>
                          <a:ea typeface="+mn-ea"/>
                          <a:cs typeface="Arial" pitchFamily="34" charset="0"/>
                        </a:rPr>
                        <a:t>uxxxx</a:t>
                      </a:r>
                      <a:endParaRPr lang="en-US" sz="2400" kern="1200" dirty="0">
                        <a:solidFill>
                          <a:srgbClr val="0000FF"/>
                        </a:solidFill>
                        <a:latin typeface="Arial" pitchFamily="34" charset="0"/>
                        <a:ea typeface="+mn-ea"/>
                        <a:cs typeface="Arial" pitchFamily="34" charset="0"/>
                      </a:endParaRPr>
                    </a:p>
                  </a:txBody>
                  <a:tcPr anchor="ctr"/>
                </a:tc>
                <a:tc>
                  <a:txBody>
                    <a:bodyPr/>
                    <a:lstStyle/>
                    <a:p>
                      <a:pPr algn="just"/>
                      <a:r>
                        <a:rPr lang="en-US" sz="2400" dirty="0"/>
                        <a:t>Find the Unicode character specified by the hexadecimal number </a:t>
                      </a:r>
                      <a:r>
                        <a:rPr lang="en-US" sz="2400" dirty="0" err="1"/>
                        <a:t>xxxx</a:t>
                      </a:r>
                      <a:endParaRPr lang="en-US" sz="2400" dirty="0"/>
                    </a:p>
                  </a:txBody>
                  <a:tcPr anchor="ct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Regular</a:t>
            </a:r>
            <a:r>
              <a:rPr lang="en-US" sz="2800" dirty="0" smtClean="0">
                <a:solidFill>
                  <a:srgbClr val="FF0000"/>
                </a:solidFill>
              </a:rPr>
              <a:t> </a:t>
            </a:r>
            <a:r>
              <a:rPr lang="en-US" sz="2800" dirty="0">
                <a:solidFill>
                  <a:srgbClr val="0000FF"/>
                </a:solidFill>
              </a:rPr>
              <a:t>Expression</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408908"/>
            <a:ext cx="8151091" cy="6088734"/>
          </a:xfrm>
        </p:spPr>
        <p:txBody>
          <a:bodyPr>
            <a:normAutofit/>
          </a:bodyPr>
          <a:lstStyle/>
          <a:p>
            <a:pPr algn="just"/>
            <a:r>
              <a:rPr lang="en-US" sz="2400" dirty="0" smtClean="0"/>
              <a:t>Threads allows a program to operate more efficiently by doing multiple things at the same time.</a:t>
            </a:r>
          </a:p>
          <a:p>
            <a:pPr algn="just"/>
            <a:r>
              <a:rPr lang="en-US" sz="2400" dirty="0" smtClean="0"/>
              <a:t>Threads can be used to perform complicated tasks in the background without interrupting the main program.</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Threads</a:t>
            </a:r>
          </a:p>
        </p:txBody>
      </p:sp>
      <p:pic>
        <p:nvPicPr>
          <p:cNvPr id="6" name="Picture 5"/>
          <p:cNvPicPr>
            <a:picLocks noChangeAspect="1"/>
          </p:cNvPicPr>
          <p:nvPr/>
        </p:nvPicPr>
        <p:blipFill>
          <a:blip r:embed="rId2"/>
          <a:stretch>
            <a:fillRect/>
          </a:stretch>
        </p:blipFill>
        <p:spPr>
          <a:xfrm>
            <a:off x="886928" y="2049160"/>
            <a:ext cx="5410177" cy="3128034"/>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7728960" y="2158738"/>
            <a:ext cx="1171200" cy="4437813"/>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1914914" y="4718170"/>
            <a:ext cx="4826397" cy="2111549"/>
          </a:xfrm>
          <a:prstGeom prst="rect">
            <a:avLst/>
          </a:prstGeom>
          <a:ln>
            <a:solidFill>
              <a:schemeClr val="accent1"/>
            </a:solidFill>
          </a:ln>
        </p:spPr>
      </p:pic>
    </p:spTree>
    <p:extLst>
      <p:ext uri="{BB962C8B-B14F-4D97-AF65-F5344CB8AC3E}">
        <p14:creationId xmlns:p14="http://schemas.microsoft.com/office/powerpoint/2010/main" val="249670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9490" y="612742"/>
            <a:ext cx="5849166" cy="3381847"/>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434407" y="922329"/>
            <a:ext cx="5792008" cy="3448531"/>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660874" y="4502270"/>
            <a:ext cx="5384525" cy="2355730"/>
          </a:xfrm>
          <a:prstGeom prst="rect">
            <a:avLst/>
          </a:prstGeom>
          <a:ln>
            <a:solidFill>
              <a:schemeClr val="accent1"/>
            </a:solidFill>
          </a:ln>
        </p:spPr>
      </p:pic>
      <p:pic>
        <p:nvPicPr>
          <p:cNvPr id="3" name="Picture 2"/>
          <p:cNvPicPr>
            <a:picLocks noChangeAspect="1"/>
          </p:cNvPicPr>
          <p:nvPr/>
        </p:nvPicPr>
        <p:blipFill>
          <a:blip r:embed="rId5"/>
          <a:stretch>
            <a:fillRect/>
          </a:stretch>
        </p:blipFill>
        <p:spPr>
          <a:xfrm>
            <a:off x="1174475" y="5385619"/>
            <a:ext cx="1581425" cy="653973"/>
          </a:xfrm>
          <a:prstGeom prst="rect">
            <a:avLst/>
          </a:prstGeom>
          <a:ln>
            <a:solidFill>
              <a:schemeClr val="accent1"/>
            </a:solidFill>
          </a:ln>
        </p:spPr>
      </p:pic>
      <p:pic>
        <p:nvPicPr>
          <p:cNvPr id="5" name="Picture 4"/>
          <p:cNvPicPr>
            <a:picLocks noChangeAspect="1"/>
          </p:cNvPicPr>
          <p:nvPr/>
        </p:nvPicPr>
        <p:blipFill>
          <a:blip r:embed="rId6"/>
          <a:stretch>
            <a:fillRect/>
          </a:stretch>
        </p:blipFill>
        <p:spPr>
          <a:xfrm>
            <a:off x="6377741" y="612742"/>
            <a:ext cx="1495634" cy="5287113"/>
          </a:xfrm>
          <a:prstGeom prst="rect">
            <a:avLst/>
          </a:prstGeom>
          <a:ln>
            <a:solidFill>
              <a:schemeClr val="accent1"/>
            </a:solidFill>
          </a:ln>
        </p:spPr>
      </p:pic>
      <p:pic>
        <p:nvPicPr>
          <p:cNvPr id="7" name="Picture 6"/>
          <p:cNvPicPr>
            <a:picLocks noChangeAspect="1"/>
          </p:cNvPicPr>
          <p:nvPr/>
        </p:nvPicPr>
        <p:blipFill>
          <a:blip r:embed="rId7"/>
          <a:stretch>
            <a:fillRect/>
          </a:stretch>
        </p:blipFill>
        <p:spPr>
          <a:xfrm>
            <a:off x="7286410" y="830516"/>
            <a:ext cx="1476581" cy="5296639"/>
          </a:xfrm>
          <a:prstGeom prst="rect">
            <a:avLst/>
          </a:prstGeom>
          <a:ln>
            <a:solidFill>
              <a:schemeClr val="accent1"/>
            </a:solidFill>
          </a:ln>
        </p:spPr>
      </p:pic>
      <p:sp>
        <p:nvSpPr>
          <p:cNvPr id="1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Threads</a:t>
            </a:r>
          </a:p>
        </p:txBody>
      </p:sp>
      <p:grpSp>
        <p:nvGrpSpPr>
          <p:cNvPr id="4" name="Group 3"/>
          <p:cNvGrpSpPr/>
          <p:nvPr/>
        </p:nvGrpSpPr>
        <p:grpSpPr>
          <a:xfrm>
            <a:off x="929157" y="1664958"/>
            <a:ext cx="5099337" cy="2521112"/>
            <a:chOff x="929157" y="1664958"/>
            <a:chExt cx="5099337" cy="2521112"/>
          </a:xfrm>
        </p:grpSpPr>
        <p:pic>
          <p:nvPicPr>
            <p:cNvPr id="13" name="Picture 12"/>
            <p:cNvPicPr>
              <a:picLocks noChangeAspect="1"/>
            </p:cNvPicPr>
            <p:nvPr/>
          </p:nvPicPr>
          <p:blipFill>
            <a:blip r:embed="rId8"/>
            <a:stretch>
              <a:fillRect/>
            </a:stretch>
          </p:blipFill>
          <p:spPr>
            <a:xfrm>
              <a:off x="929157" y="1664958"/>
              <a:ext cx="5099337" cy="2521112"/>
            </a:xfrm>
            <a:prstGeom prst="rect">
              <a:avLst/>
            </a:prstGeom>
            <a:ln>
              <a:solidFill>
                <a:schemeClr val="accent1"/>
              </a:solidFill>
            </a:ln>
          </p:spPr>
        </p:pic>
        <p:sp>
          <p:nvSpPr>
            <p:cNvPr id="2" name="Rounded Rectangle 1"/>
            <p:cNvSpPr/>
            <p:nvPr/>
          </p:nvSpPr>
          <p:spPr>
            <a:xfrm>
              <a:off x="2290713" y="2639505"/>
              <a:ext cx="1923068" cy="3299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110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Two ways to create a thread…</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Threads</a:t>
            </a:r>
          </a:p>
        </p:txBody>
      </p:sp>
      <p:pic>
        <p:nvPicPr>
          <p:cNvPr id="32770" name="Picture 2"/>
          <p:cNvPicPr>
            <a:picLocks noChangeAspect="1" noChangeArrowheads="1"/>
          </p:cNvPicPr>
          <p:nvPr/>
        </p:nvPicPr>
        <p:blipFill>
          <a:blip r:embed="rId2"/>
          <a:srcRect/>
          <a:stretch>
            <a:fillRect/>
          </a:stretch>
        </p:blipFill>
        <p:spPr bwMode="auto">
          <a:xfrm>
            <a:off x="802370" y="1264898"/>
            <a:ext cx="7326991" cy="1295003"/>
          </a:xfrm>
          <a:prstGeom prst="rect">
            <a:avLst/>
          </a:prstGeom>
          <a:noFill/>
          <a:ln w="9525">
            <a:solidFill>
              <a:schemeClr val="accent1"/>
            </a:solid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823423" y="3190728"/>
            <a:ext cx="7417870" cy="1692592"/>
          </a:xfrm>
          <a:prstGeom prst="rect">
            <a:avLst/>
          </a:prstGeom>
          <a:noFill/>
          <a:ln w="9525">
            <a:solidFill>
              <a:schemeClr val="accent1"/>
            </a:solid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5715603" y="2248761"/>
            <a:ext cx="3279219" cy="716280"/>
          </a:xfrm>
          <a:prstGeom prst="rect">
            <a:avLst/>
          </a:prstGeom>
          <a:noFill/>
          <a:ln w="9525">
            <a:solidFill>
              <a:schemeClr val="accent1"/>
            </a:solidFill>
            <a:miter lim="800000"/>
            <a:headEnd/>
            <a:tailEnd/>
          </a:ln>
          <a:effectLst/>
        </p:spPr>
      </p:pic>
      <p:pic>
        <p:nvPicPr>
          <p:cNvPr id="32773" name="Picture 5"/>
          <p:cNvPicPr>
            <a:picLocks noChangeAspect="1" noChangeArrowheads="1"/>
          </p:cNvPicPr>
          <p:nvPr/>
        </p:nvPicPr>
        <p:blipFill>
          <a:blip r:embed="rId5"/>
          <a:srcRect/>
          <a:stretch>
            <a:fillRect/>
          </a:stretch>
        </p:blipFill>
        <p:spPr bwMode="auto">
          <a:xfrm>
            <a:off x="4665871" y="4183850"/>
            <a:ext cx="4159504" cy="1051560"/>
          </a:xfrm>
          <a:prstGeom prst="rect">
            <a:avLst/>
          </a:prstGeom>
          <a:noFill/>
          <a:ln w="9525">
            <a:solidFill>
              <a:schemeClr val="accent1"/>
            </a:solidFill>
            <a:miter lim="800000"/>
            <a:headEnd/>
            <a:tailEnd/>
          </a:ln>
          <a:effectLst/>
        </p:spPr>
      </p:pic>
      <p:sp>
        <p:nvSpPr>
          <p:cNvPr id="8" name="TextBox 7"/>
          <p:cNvSpPr txBox="1"/>
          <p:nvPr/>
        </p:nvSpPr>
        <p:spPr>
          <a:xfrm>
            <a:off x="1012123" y="5481997"/>
            <a:ext cx="7637914" cy="830997"/>
          </a:xfrm>
          <a:prstGeom prst="rect">
            <a:avLst/>
          </a:prstGeom>
          <a:noFill/>
          <a:ln>
            <a:solidFill>
              <a:schemeClr val="accent1"/>
            </a:solidFill>
          </a:ln>
        </p:spPr>
        <p:txBody>
          <a:bodyPr wrap="square" rtlCol="0">
            <a:spAutoFit/>
          </a:bodyPr>
          <a:lstStyle/>
          <a:p>
            <a:r>
              <a:rPr lang="en-US" sz="2400" b="1" dirty="0" smtClean="0"/>
              <a:t>Study </a:t>
            </a:r>
            <a:r>
              <a:rPr lang="en-US" sz="2400" b="1" dirty="0" smtClean="0">
                <a:solidFill>
                  <a:srgbClr val="FF0000"/>
                </a:solidFill>
              </a:rPr>
              <a:t>Task</a:t>
            </a:r>
            <a:r>
              <a:rPr lang="en-US" sz="2400" b="1" dirty="0" smtClean="0"/>
              <a:t>, </a:t>
            </a:r>
            <a:r>
              <a:rPr lang="en-US" sz="2400" b="1" dirty="0">
                <a:solidFill>
                  <a:srgbClr val="FF0000"/>
                </a:solidFill>
              </a:rPr>
              <a:t>Service</a:t>
            </a:r>
            <a:r>
              <a:rPr lang="en-US" sz="2400" b="1" dirty="0" smtClean="0"/>
              <a:t>, </a:t>
            </a:r>
            <a:r>
              <a:rPr lang="en-US" sz="2400" b="1" dirty="0" err="1">
                <a:solidFill>
                  <a:srgbClr val="FF0000"/>
                </a:solidFill>
              </a:rPr>
              <a:t>FutureTask</a:t>
            </a:r>
            <a:r>
              <a:rPr lang="en-US" sz="2400" b="1" dirty="0" smtClean="0"/>
              <a:t> class and </a:t>
            </a:r>
            <a:r>
              <a:rPr lang="en-US" sz="2400" b="1" dirty="0">
                <a:solidFill>
                  <a:srgbClr val="FF0000"/>
                </a:solidFill>
              </a:rPr>
              <a:t>Worker</a:t>
            </a:r>
            <a:r>
              <a:rPr lang="en-US" sz="2400" b="1" dirty="0" smtClean="0"/>
              <a:t> Interface for multi-threading in </a:t>
            </a:r>
            <a:r>
              <a:rPr lang="en-US" sz="2400" b="1" dirty="0" err="1" smtClean="0"/>
              <a:t>JavaFx</a:t>
            </a:r>
            <a:endParaRPr lang="en-US" sz="2400" b="1" dirty="0"/>
          </a:p>
        </p:txBody>
      </p:sp>
    </p:spTree>
    <p:extLst>
      <p:ext uri="{BB962C8B-B14F-4D97-AF65-F5344CB8AC3E}">
        <p14:creationId xmlns:p14="http://schemas.microsoft.com/office/powerpoint/2010/main" val="125685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4" name="Picture 3"/>
          <p:cNvPicPr>
            <a:picLocks noChangeAspect="1"/>
          </p:cNvPicPr>
          <p:nvPr/>
        </p:nvPicPr>
        <p:blipFill rotWithShape="1">
          <a:blip r:embed="rId2"/>
          <a:srcRect b="37154"/>
          <a:stretch/>
        </p:blipFill>
        <p:spPr>
          <a:xfrm>
            <a:off x="837416" y="546019"/>
            <a:ext cx="7097115" cy="2640241"/>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738533" y="3313412"/>
            <a:ext cx="4463641" cy="1139654"/>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108320" y="4572051"/>
            <a:ext cx="4255897" cy="1139654"/>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5156313" y="4692388"/>
            <a:ext cx="3743847" cy="1019317"/>
          </a:xfrm>
          <a:prstGeom prst="rect">
            <a:avLst/>
          </a:prstGeom>
          <a:ln>
            <a:solidFill>
              <a:schemeClr val="accent1"/>
            </a:solidFill>
          </a:ln>
        </p:spPr>
      </p:pic>
      <p:pic>
        <p:nvPicPr>
          <p:cNvPr id="9" name="Picture 8"/>
          <p:cNvPicPr>
            <a:picLocks noChangeAspect="1"/>
          </p:cNvPicPr>
          <p:nvPr/>
        </p:nvPicPr>
        <p:blipFill>
          <a:blip r:embed="rId6"/>
          <a:stretch>
            <a:fillRect/>
          </a:stretch>
        </p:blipFill>
        <p:spPr>
          <a:xfrm>
            <a:off x="108320" y="3309906"/>
            <a:ext cx="4525006" cy="1143160"/>
          </a:xfrm>
          <a:prstGeom prst="rect">
            <a:avLst/>
          </a:prstGeom>
          <a:ln>
            <a:solidFill>
              <a:schemeClr val="accent1"/>
            </a:solidFill>
          </a:ln>
        </p:spPr>
      </p:pic>
      <p:sp>
        <p:nvSpPr>
          <p:cNvPr id="10" name="TextBox 9"/>
          <p:cNvSpPr txBox="1"/>
          <p:nvPr/>
        </p:nvSpPr>
        <p:spPr>
          <a:xfrm>
            <a:off x="2273851" y="6074788"/>
            <a:ext cx="4929363" cy="461665"/>
          </a:xfrm>
          <a:prstGeom prst="rect">
            <a:avLst/>
          </a:prstGeom>
          <a:noFill/>
          <a:ln>
            <a:solidFill>
              <a:schemeClr val="accent1"/>
            </a:solidFill>
          </a:ln>
        </p:spPr>
        <p:txBody>
          <a:bodyPr wrap="none" rtlCol="0">
            <a:spAutoFit/>
          </a:bodyPr>
          <a:lstStyle/>
          <a:p>
            <a:r>
              <a:rPr lang="en-US" sz="2400" b="1" dirty="0" smtClean="0">
                <a:solidFill>
                  <a:srgbClr val="FF0000"/>
                </a:solidFill>
              </a:rPr>
              <a:t>How to Generalize all print methods?</a:t>
            </a:r>
            <a:endParaRPr lang="en-US" sz="2400" b="1" dirty="0">
              <a:solidFill>
                <a:srgbClr val="FF0000"/>
              </a:solidFill>
            </a:endParaRP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8" name="Picture 7"/>
          <p:cNvPicPr>
            <a:picLocks noChangeAspect="1"/>
          </p:cNvPicPr>
          <p:nvPr/>
        </p:nvPicPr>
        <p:blipFill>
          <a:blip r:embed="rId2"/>
          <a:stretch>
            <a:fillRect/>
          </a:stretch>
        </p:blipFill>
        <p:spPr>
          <a:xfrm>
            <a:off x="837416" y="3417767"/>
            <a:ext cx="4610743" cy="1247949"/>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156313" y="4868942"/>
            <a:ext cx="3743847" cy="1019317"/>
          </a:xfrm>
          <a:prstGeom prst="rect">
            <a:avLst/>
          </a:prstGeom>
          <a:ln>
            <a:solidFill>
              <a:schemeClr val="accent1"/>
            </a:solidFill>
          </a:ln>
        </p:spPr>
      </p:pic>
      <p:sp>
        <p:nvSpPr>
          <p:cNvPr id="11" name="TextBox 10"/>
          <p:cNvSpPr txBox="1"/>
          <p:nvPr/>
        </p:nvSpPr>
        <p:spPr>
          <a:xfrm>
            <a:off x="1491425" y="6074788"/>
            <a:ext cx="6444906" cy="461665"/>
          </a:xfrm>
          <a:prstGeom prst="rect">
            <a:avLst/>
          </a:prstGeom>
          <a:noFill/>
          <a:ln>
            <a:solidFill>
              <a:schemeClr val="accent1"/>
            </a:solidFill>
          </a:ln>
        </p:spPr>
        <p:txBody>
          <a:bodyPr wrap="none" rtlCol="0">
            <a:spAutoFit/>
          </a:bodyPr>
          <a:lstStyle/>
          <a:p>
            <a:r>
              <a:rPr lang="en-US" sz="2400" b="1" dirty="0" smtClean="0">
                <a:solidFill>
                  <a:srgbClr val="FF0000"/>
                </a:solidFill>
              </a:rPr>
              <a:t>Does this print method work for Custom Classes?</a:t>
            </a:r>
            <a:endParaRPr lang="en-US" sz="2400" b="1" dirty="0">
              <a:solidFill>
                <a:srgbClr val="FF0000"/>
              </a:solidFill>
            </a:endParaRPr>
          </a:p>
        </p:txBody>
      </p:sp>
      <p:pic>
        <p:nvPicPr>
          <p:cNvPr id="5" name="Picture 4"/>
          <p:cNvPicPr>
            <a:picLocks noChangeAspect="1"/>
          </p:cNvPicPr>
          <p:nvPr/>
        </p:nvPicPr>
        <p:blipFill>
          <a:blip r:embed="rId4"/>
          <a:stretch>
            <a:fillRect/>
          </a:stretch>
        </p:blipFill>
        <p:spPr>
          <a:xfrm>
            <a:off x="837416" y="604327"/>
            <a:ext cx="7220958" cy="2610214"/>
          </a:xfrm>
          <a:prstGeom prst="rect">
            <a:avLst/>
          </a:prstGeom>
          <a:ln>
            <a:solidFill>
              <a:schemeClr val="accent1"/>
            </a:solidFill>
          </a:ln>
        </p:spPr>
      </p:pic>
    </p:spTree>
    <p:extLst>
      <p:ext uri="{BB962C8B-B14F-4D97-AF65-F5344CB8AC3E}">
        <p14:creationId xmlns:p14="http://schemas.microsoft.com/office/powerpoint/2010/main" val="385330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4" name="Picture 3"/>
          <p:cNvPicPr>
            <a:picLocks noChangeAspect="1"/>
          </p:cNvPicPr>
          <p:nvPr/>
        </p:nvPicPr>
        <p:blipFill>
          <a:blip r:embed="rId2"/>
          <a:stretch>
            <a:fillRect/>
          </a:stretch>
        </p:blipFill>
        <p:spPr>
          <a:xfrm>
            <a:off x="809132" y="612742"/>
            <a:ext cx="5315692" cy="4210638"/>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206204" y="771979"/>
            <a:ext cx="3693956" cy="2239573"/>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09132" y="4982617"/>
            <a:ext cx="4610743" cy="1247949"/>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5472088" y="4353621"/>
            <a:ext cx="3612750" cy="1631847"/>
          </a:xfrm>
          <a:prstGeom prst="rect">
            <a:avLst/>
          </a:prstGeom>
          <a:ln>
            <a:solidFill>
              <a:schemeClr val="accent1"/>
            </a:solidFill>
          </a:ln>
        </p:spPr>
      </p:pic>
      <p:sp>
        <p:nvSpPr>
          <p:cNvPr id="9" name="TextBox 8"/>
          <p:cNvSpPr txBox="1"/>
          <p:nvPr/>
        </p:nvSpPr>
        <p:spPr>
          <a:xfrm>
            <a:off x="1370153" y="6316512"/>
            <a:ext cx="7286931" cy="461665"/>
          </a:xfrm>
          <a:prstGeom prst="rect">
            <a:avLst/>
          </a:prstGeom>
          <a:noFill/>
          <a:ln>
            <a:solidFill>
              <a:schemeClr val="accent1"/>
            </a:solidFill>
          </a:ln>
        </p:spPr>
        <p:txBody>
          <a:bodyPr wrap="none" rtlCol="0">
            <a:spAutoFit/>
          </a:bodyPr>
          <a:lstStyle/>
          <a:p>
            <a:r>
              <a:rPr lang="en-US" sz="2400" b="1" dirty="0" smtClean="0">
                <a:solidFill>
                  <a:srgbClr val="FF0000"/>
                </a:solidFill>
              </a:rPr>
              <a:t>Generic Methods with Multiple Types, Possible</a:t>
            </a:r>
            <a:r>
              <a:rPr lang="en-US" sz="2400" b="1" dirty="0" smtClean="0">
                <a:solidFill>
                  <a:srgbClr val="FF0000"/>
                </a:solidFill>
              </a:rPr>
              <a:t>? - Study</a:t>
            </a:r>
            <a:endParaRPr lang="en-US" sz="2400" b="1" dirty="0">
              <a:solidFill>
                <a:srgbClr val="FF0000"/>
              </a:solidFill>
            </a:endParaRPr>
          </a:p>
        </p:txBody>
      </p:sp>
    </p:spTree>
    <p:extLst>
      <p:ext uri="{BB962C8B-B14F-4D97-AF65-F5344CB8AC3E}">
        <p14:creationId xmlns:p14="http://schemas.microsoft.com/office/powerpoint/2010/main" val="22679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6" name="Picture 5"/>
          <p:cNvPicPr>
            <a:picLocks noChangeAspect="1"/>
          </p:cNvPicPr>
          <p:nvPr/>
        </p:nvPicPr>
        <p:blipFill>
          <a:blip r:embed="rId2"/>
          <a:stretch>
            <a:fillRect/>
          </a:stretch>
        </p:blipFill>
        <p:spPr>
          <a:xfrm>
            <a:off x="809132" y="612742"/>
            <a:ext cx="5315692" cy="4210638"/>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2273851" y="1225484"/>
            <a:ext cx="5315692" cy="431542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3533162" y="1876331"/>
            <a:ext cx="5277587" cy="4277322"/>
          </a:xfrm>
          <a:prstGeom prst="rect">
            <a:avLst/>
          </a:prstGeom>
          <a:ln>
            <a:solidFill>
              <a:schemeClr val="accent1"/>
            </a:solidFill>
          </a:ln>
        </p:spPr>
      </p:pic>
      <p:sp>
        <p:nvSpPr>
          <p:cNvPr id="11" name="TextBox 10"/>
          <p:cNvSpPr txBox="1"/>
          <p:nvPr/>
        </p:nvSpPr>
        <p:spPr>
          <a:xfrm>
            <a:off x="2273851" y="6263324"/>
            <a:ext cx="5261825" cy="461665"/>
          </a:xfrm>
          <a:prstGeom prst="rect">
            <a:avLst/>
          </a:prstGeom>
          <a:noFill/>
          <a:ln>
            <a:solidFill>
              <a:schemeClr val="accent1"/>
            </a:solidFill>
          </a:ln>
        </p:spPr>
        <p:txBody>
          <a:bodyPr wrap="none" rtlCol="0">
            <a:spAutoFit/>
          </a:bodyPr>
          <a:lstStyle/>
          <a:p>
            <a:r>
              <a:rPr lang="en-US" sz="2400" b="1" dirty="0" smtClean="0">
                <a:solidFill>
                  <a:srgbClr val="FF0000"/>
                </a:solidFill>
              </a:rPr>
              <a:t>How to Generalize all the Circle classes?</a:t>
            </a:r>
            <a:endParaRPr lang="en-US" sz="2400" b="1" dirty="0">
              <a:solidFill>
                <a:srgbClr val="FF0000"/>
              </a:solidFill>
            </a:endParaRPr>
          </a:p>
        </p:txBody>
      </p:sp>
    </p:spTree>
    <p:extLst>
      <p:ext uri="{BB962C8B-B14F-4D97-AF65-F5344CB8AC3E}">
        <p14:creationId xmlns:p14="http://schemas.microsoft.com/office/powerpoint/2010/main" val="243714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3" name="Picture 2"/>
          <p:cNvPicPr>
            <a:picLocks noChangeAspect="1"/>
          </p:cNvPicPr>
          <p:nvPr/>
        </p:nvPicPr>
        <p:blipFill>
          <a:blip r:embed="rId2"/>
          <a:stretch>
            <a:fillRect/>
          </a:stretch>
        </p:blipFill>
        <p:spPr>
          <a:xfrm>
            <a:off x="829673" y="612742"/>
            <a:ext cx="5391902" cy="4534533"/>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5003891" y="1225484"/>
            <a:ext cx="3896269" cy="1019317"/>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1782654" y="5278937"/>
            <a:ext cx="6096851" cy="962159"/>
          </a:xfrm>
          <a:prstGeom prst="rect">
            <a:avLst/>
          </a:prstGeom>
          <a:ln>
            <a:solidFill>
              <a:schemeClr val="accent1"/>
            </a:solidFill>
          </a:ln>
        </p:spPr>
      </p:pic>
      <p:sp>
        <p:nvSpPr>
          <p:cNvPr id="6" name="TextBox 5"/>
          <p:cNvSpPr txBox="1"/>
          <p:nvPr/>
        </p:nvSpPr>
        <p:spPr>
          <a:xfrm>
            <a:off x="1973469" y="6307085"/>
            <a:ext cx="5230791" cy="461665"/>
          </a:xfrm>
          <a:prstGeom prst="rect">
            <a:avLst/>
          </a:prstGeom>
          <a:noFill/>
          <a:ln>
            <a:solidFill>
              <a:schemeClr val="accent1"/>
            </a:solidFill>
          </a:ln>
        </p:spPr>
        <p:txBody>
          <a:bodyPr wrap="none" rtlCol="0">
            <a:spAutoFit/>
          </a:bodyPr>
          <a:lstStyle/>
          <a:p>
            <a:r>
              <a:rPr lang="en-US" sz="2400" b="1" dirty="0" smtClean="0">
                <a:solidFill>
                  <a:srgbClr val="FF0000"/>
                </a:solidFill>
              </a:rPr>
              <a:t>Generics with Multiple Types, Possible?</a:t>
            </a:r>
            <a:endParaRPr lang="en-US" sz="2400" b="1" dirty="0">
              <a:solidFill>
                <a:srgbClr val="FF0000"/>
              </a:solidFill>
            </a:endParaRPr>
          </a:p>
        </p:txBody>
      </p:sp>
    </p:spTree>
    <p:extLst>
      <p:ext uri="{BB962C8B-B14F-4D97-AF65-F5344CB8AC3E}">
        <p14:creationId xmlns:p14="http://schemas.microsoft.com/office/powerpoint/2010/main" val="4410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2800" dirty="0" err="1">
                <a:solidFill>
                  <a:srgbClr val="0000FF"/>
                </a:solidFill>
              </a:rPr>
              <a:t>ArrayList</a:t>
            </a:r>
            <a:r>
              <a:rPr lang="en-US" sz="3600" dirty="0" smtClean="0"/>
              <a:t> </a:t>
            </a:r>
            <a:r>
              <a:rPr lang="en-US" sz="2800" dirty="0">
                <a:solidFill>
                  <a:srgbClr val="0000FF"/>
                </a:solidFill>
              </a:rPr>
              <a:t>Class</a:t>
            </a:r>
          </a:p>
        </p:txBody>
      </p:sp>
      <p:sp>
        <p:nvSpPr>
          <p:cNvPr id="3" name="Content Placeholder 2"/>
          <p:cNvSpPr>
            <a:spLocks noGrp="1"/>
          </p:cNvSpPr>
          <p:nvPr>
            <p:ph idx="1"/>
          </p:nvPr>
        </p:nvSpPr>
        <p:spPr>
          <a:xfrm>
            <a:off x="762000" y="838200"/>
            <a:ext cx="8382000" cy="5791200"/>
          </a:xfrm>
        </p:spPr>
        <p:txBody>
          <a:bodyPr>
            <a:noAutofit/>
          </a:bodyPr>
          <a:lstStyle/>
          <a:p>
            <a:pPr algn="just"/>
            <a:r>
              <a:rPr lang="en-US" sz="2400" dirty="0"/>
              <a:t>The </a:t>
            </a:r>
            <a:r>
              <a:rPr lang="en-US" sz="2400" dirty="0" err="1">
                <a:solidFill>
                  <a:srgbClr val="FF0000"/>
                </a:solidFill>
              </a:rPr>
              <a:t>ArrayList</a:t>
            </a:r>
            <a:r>
              <a:rPr lang="en-US" sz="2400" dirty="0"/>
              <a:t> </a:t>
            </a:r>
            <a:r>
              <a:rPr lang="en-US" sz="2400" dirty="0">
                <a:solidFill>
                  <a:srgbClr val="FF0000"/>
                </a:solidFill>
              </a:rPr>
              <a:t>class</a:t>
            </a:r>
            <a:r>
              <a:rPr lang="en-US" sz="2400" dirty="0"/>
              <a:t> provides various methods to perform different operations </a:t>
            </a:r>
            <a:r>
              <a:rPr lang="en-US" sz="2400" dirty="0" smtClean="0"/>
              <a:t>like </a:t>
            </a:r>
          </a:p>
          <a:p>
            <a:pPr lvl="1" algn="just"/>
            <a:r>
              <a:rPr lang="en-US" sz="2000" dirty="0">
                <a:solidFill>
                  <a:srgbClr val="FF0000"/>
                </a:solidFill>
              </a:rPr>
              <a:t>Add elements</a:t>
            </a:r>
          </a:p>
          <a:p>
            <a:pPr lvl="1" algn="just"/>
            <a:r>
              <a:rPr lang="en-US" sz="2000" dirty="0">
                <a:solidFill>
                  <a:srgbClr val="FF0000"/>
                </a:solidFill>
              </a:rPr>
              <a:t>Access elements</a:t>
            </a:r>
          </a:p>
          <a:p>
            <a:pPr lvl="1" algn="just"/>
            <a:r>
              <a:rPr lang="en-US" sz="2000" dirty="0">
                <a:solidFill>
                  <a:srgbClr val="FF0000"/>
                </a:solidFill>
              </a:rPr>
              <a:t>Change elements</a:t>
            </a:r>
          </a:p>
          <a:p>
            <a:pPr lvl="1" algn="just"/>
            <a:r>
              <a:rPr lang="en-US" sz="2000" dirty="0">
                <a:solidFill>
                  <a:srgbClr val="FF0000"/>
                </a:solidFill>
              </a:rPr>
              <a:t>Remove elements</a:t>
            </a:r>
          </a:p>
          <a:p>
            <a:pPr algn="just"/>
            <a:endParaRPr lang="en-US" sz="2400" dirty="0"/>
          </a:p>
        </p:txBody>
      </p:sp>
      <p:pic>
        <p:nvPicPr>
          <p:cNvPr id="9" name="Picture 8"/>
          <p:cNvPicPr>
            <a:picLocks noChangeAspect="1"/>
          </p:cNvPicPr>
          <p:nvPr/>
        </p:nvPicPr>
        <p:blipFill>
          <a:blip r:embed="rId3"/>
          <a:stretch>
            <a:fillRect/>
          </a:stretch>
        </p:blipFill>
        <p:spPr>
          <a:xfrm>
            <a:off x="1371600" y="3124200"/>
            <a:ext cx="6686550" cy="3571875"/>
          </a:xfrm>
          <a:prstGeom prst="rect">
            <a:avLst/>
          </a:prstGeom>
          <a:ln>
            <a:solidFill>
              <a:schemeClr val="accent1"/>
            </a:solidFill>
          </a:ln>
        </p:spPr>
      </p:pic>
    </p:spTree>
    <p:extLst>
      <p:ext uri="{BB962C8B-B14F-4D97-AF65-F5344CB8AC3E}">
        <p14:creationId xmlns:p14="http://schemas.microsoft.com/office/powerpoint/2010/main" val="2648706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a:solidFill>
                  <a:srgbClr val="FF0000"/>
                </a:solidFill>
              </a:rPr>
              <a:t>Java generics allow implementation of related methods an classes with a single declaration</a:t>
            </a:r>
          </a:p>
          <a:p>
            <a:pPr algn="just"/>
            <a:r>
              <a:rPr lang="en-US" sz="2400" dirty="0" err="1" smtClean="0"/>
              <a:t>E.g</a:t>
            </a:r>
            <a:r>
              <a:rPr lang="en-US" sz="2400" dirty="0" smtClean="0"/>
              <a:t> A </a:t>
            </a:r>
            <a:r>
              <a:rPr lang="en-US" sz="2400" dirty="0"/>
              <a:t>generic method for sorting an array of </a:t>
            </a:r>
            <a:r>
              <a:rPr lang="en-US" sz="2400" dirty="0" smtClean="0"/>
              <a:t>objects can be invoked with Integer, Double, </a:t>
            </a:r>
            <a:r>
              <a:rPr lang="en-US" sz="2400" dirty="0"/>
              <a:t>String arrays and so </a:t>
            </a:r>
            <a:r>
              <a:rPr lang="en-US" sz="2400" dirty="0" smtClean="0"/>
              <a:t>on…</a:t>
            </a:r>
          </a:p>
          <a:p>
            <a:pPr algn="just"/>
            <a:r>
              <a:rPr lang="en-US" sz="2400" i="1" dirty="0">
                <a:solidFill>
                  <a:srgbClr val="FF0000"/>
                </a:solidFill>
              </a:rPr>
              <a:t>Can we restrict the kinds of types that are allowed to be passed in a generic method/ </a:t>
            </a:r>
            <a:r>
              <a:rPr lang="en-US" sz="2400" i="1" dirty="0" smtClean="0">
                <a:solidFill>
                  <a:srgbClr val="FF0000"/>
                </a:solidFill>
              </a:rPr>
              <a:t>class</a:t>
            </a:r>
            <a:endParaRPr lang="en-US" sz="2400" dirty="0" smtClean="0">
              <a:solidFill>
                <a:srgbClr val="FF0000"/>
              </a:solidFill>
            </a:endParaRPr>
          </a:p>
          <a:p>
            <a:endParaRPr lang="en-US" sz="2400" dirty="0" smtClean="0"/>
          </a:p>
          <a:p>
            <a:r>
              <a:rPr lang="en-US" sz="2400" dirty="0" smtClean="0"/>
              <a:t>More on generics at </a:t>
            </a:r>
          </a:p>
          <a:p>
            <a:pPr lvl="1"/>
            <a:r>
              <a:rPr lang="en-US" sz="2000" dirty="0" smtClean="0"/>
              <a:t>Chapter 19 of Course Book</a:t>
            </a:r>
            <a:endParaRPr lang="en-US" sz="1600" dirty="0" smtClean="0">
              <a:hlinkClick r:id="rId2"/>
            </a:endParaRPr>
          </a:p>
          <a:p>
            <a:pPr lvl="1"/>
            <a:r>
              <a:rPr lang="en-US" sz="2000" dirty="0" smtClean="0">
                <a:hlinkClick r:id="rId2"/>
              </a:rPr>
              <a:t>https</a:t>
            </a:r>
            <a:r>
              <a:rPr lang="en-US" sz="2000" dirty="0">
                <a:hlinkClick r:id="rId2"/>
              </a:rPr>
              <a:t>://</a:t>
            </a:r>
            <a:r>
              <a:rPr lang="en-US" sz="2000" dirty="0" smtClean="0">
                <a:hlinkClick r:id="rId2"/>
              </a:rPr>
              <a:t>www.tutorialspoint.com/java/java_generics.htm</a:t>
            </a:r>
            <a:endParaRPr lang="en-US" sz="2000" dirty="0" smtClean="0"/>
          </a:p>
          <a:p>
            <a:pPr lvl="1"/>
            <a:r>
              <a:rPr lang="en-US" sz="2000" dirty="0">
                <a:hlinkClick r:id="rId3"/>
              </a:rPr>
              <a:t>https://www.geeksforgeeks.org/generics-in-java</a:t>
            </a:r>
            <a:r>
              <a:rPr lang="en-US" sz="2000" dirty="0" smtClean="0">
                <a:hlinkClick r:id="rId3"/>
              </a:rPr>
              <a:t>/</a:t>
            </a:r>
            <a:endParaRPr lang="en-US" sz="2000" dirty="0" smtClean="0"/>
          </a:p>
          <a:p>
            <a:pPr lvl="1"/>
            <a:r>
              <a:rPr lang="en-US" sz="2000" dirty="0">
                <a:hlinkClick r:id="rId4"/>
              </a:rPr>
              <a:t>https://</a:t>
            </a:r>
            <a:r>
              <a:rPr lang="en-US" sz="2000" dirty="0" smtClean="0">
                <a:hlinkClick r:id="rId4"/>
              </a:rPr>
              <a:t>www.programiz.com/java-programming/generics</a:t>
            </a:r>
            <a:endParaRPr lang="en-US" sz="2000" dirty="0"/>
          </a:p>
          <a:p>
            <a:pPr lvl="1"/>
            <a:r>
              <a:rPr lang="en-US" sz="2000" dirty="0">
                <a:hlinkClick r:id="rId5"/>
              </a:rPr>
              <a:t>https://</a:t>
            </a:r>
            <a:r>
              <a:rPr lang="en-US" sz="2000" dirty="0" smtClean="0">
                <a:hlinkClick r:id="rId5"/>
              </a:rPr>
              <a:t>www.baeldung.com/java-generics</a:t>
            </a:r>
            <a:endParaRPr lang="en-US" sz="2000" dirty="0" smtClean="0"/>
          </a:p>
          <a:p>
            <a:pPr lvl="1"/>
            <a:r>
              <a:rPr lang="en-US" sz="2000" dirty="0">
                <a:hlinkClick r:id="rId6"/>
              </a:rPr>
              <a:t>https://</a:t>
            </a:r>
            <a:r>
              <a:rPr lang="en-US" sz="2000" dirty="0" smtClean="0">
                <a:hlinkClick r:id="rId6"/>
              </a:rPr>
              <a:t>docs.oracle.com/javase/tutorial/java/generics/index.html</a:t>
            </a:r>
            <a:endParaRPr lang="en-US" sz="2400" dirty="0" smtClean="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spTree>
    <p:extLst>
      <p:ext uri="{BB962C8B-B14F-4D97-AF65-F5344CB8AC3E}">
        <p14:creationId xmlns:p14="http://schemas.microsoft.com/office/powerpoint/2010/main" val="3339279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Yes, </a:t>
            </a:r>
            <a:r>
              <a:rPr lang="en-US" sz="2400" b="1" dirty="0" smtClean="0">
                <a:solidFill>
                  <a:srgbClr val="FF0000"/>
                </a:solidFill>
              </a:rPr>
              <a:t>Bounded </a:t>
            </a:r>
            <a:r>
              <a:rPr lang="en-US" sz="2400" b="1" dirty="0">
                <a:solidFill>
                  <a:srgbClr val="FF0000"/>
                </a:solidFill>
              </a:rPr>
              <a:t>Types with Generics in </a:t>
            </a:r>
            <a:r>
              <a:rPr lang="en-US" sz="2400" b="1" dirty="0" smtClean="0">
                <a:solidFill>
                  <a:srgbClr val="FF0000"/>
                </a:solidFill>
              </a:rPr>
              <a:t>Java (Study)</a:t>
            </a:r>
            <a:endParaRPr lang="en-US" sz="2400" b="1" dirty="0">
              <a:solidFill>
                <a:srgbClr val="FF0000"/>
              </a:solidFill>
            </a:endParaRP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Generics</a:t>
            </a:r>
          </a:p>
        </p:txBody>
      </p:sp>
      <p:pic>
        <p:nvPicPr>
          <p:cNvPr id="3" name="Picture 2"/>
          <p:cNvPicPr>
            <a:picLocks noChangeAspect="1"/>
          </p:cNvPicPr>
          <p:nvPr/>
        </p:nvPicPr>
        <p:blipFill>
          <a:blip r:embed="rId2"/>
          <a:stretch>
            <a:fillRect/>
          </a:stretch>
        </p:blipFill>
        <p:spPr>
          <a:xfrm>
            <a:off x="1262175" y="4854034"/>
            <a:ext cx="7650920" cy="1781166"/>
          </a:xfrm>
          <a:prstGeom prst="rect">
            <a:avLst/>
          </a:prstGeom>
          <a:ln>
            <a:solidFill>
              <a:schemeClr val="tx2">
                <a:lumMod val="60000"/>
                <a:lumOff val="40000"/>
              </a:schemeClr>
            </a:solidFill>
          </a:ln>
        </p:spPr>
      </p:pic>
      <p:pic>
        <p:nvPicPr>
          <p:cNvPr id="4" name="Picture 3"/>
          <p:cNvPicPr>
            <a:picLocks noChangeAspect="1"/>
          </p:cNvPicPr>
          <p:nvPr/>
        </p:nvPicPr>
        <p:blipFill rotWithShape="1">
          <a:blip r:embed="rId3"/>
          <a:srcRect t="2712" b="1500"/>
          <a:stretch/>
        </p:blipFill>
        <p:spPr>
          <a:xfrm>
            <a:off x="935306" y="1166685"/>
            <a:ext cx="7383901" cy="3589237"/>
          </a:xfrm>
          <a:prstGeom prst="rect">
            <a:avLst/>
          </a:prstGeom>
          <a:ln>
            <a:solidFill>
              <a:schemeClr val="tx2">
                <a:lumMod val="60000"/>
                <a:lumOff val="40000"/>
              </a:schemeClr>
            </a:solidFill>
          </a:ln>
        </p:spPr>
      </p:pic>
    </p:spTree>
    <p:extLst>
      <p:ext uri="{BB962C8B-B14F-4D97-AF65-F5344CB8AC3E}">
        <p14:creationId xmlns:p14="http://schemas.microsoft.com/office/powerpoint/2010/main" val="70876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An </a:t>
            </a:r>
            <a:r>
              <a:rPr lang="en-US" sz="2400" dirty="0" err="1">
                <a:solidFill>
                  <a:srgbClr val="FF0000"/>
                </a:solidFill>
              </a:rPr>
              <a:t>enum</a:t>
            </a:r>
            <a:r>
              <a:rPr lang="en-US" sz="2400" dirty="0">
                <a:solidFill>
                  <a:srgbClr val="FF0000"/>
                </a:solidFill>
              </a:rPr>
              <a:t> is a special "class" that represents a group of constants </a:t>
            </a:r>
            <a:r>
              <a:rPr lang="en-US" sz="2400" dirty="0" smtClean="0"/>
              <a:t>(unchangeable variables, like final variables).</a:t>
            </a:r>
          </a:p>
          <a:p>
            <a:pPr algn="just"/>
            <a:r>
              <a:rPr lang="en-US" sz="2400" b="1" dirty="0" err="1" smtClean="0"/>
              <a:t>Enum</a:t>
            </a:r>
            <a:r>
              <a:rPr lang="en-US" sz="2400" dirty="0" smtClean="0"/>
              <a:t> is short for "enumerations“ =&gt; "specifically listed".</a:t>
            </a:r>
          </a:p>
          <a:p>
            <a:pPr algn="just"/>
            <a:r>
              <a:rPr lang="en-US" sz="2400" dirty="0" smtClean="0"/>
              <a:t>To create an </a:t>
            </a:r>
            <a:r>
              <a:rPr lang="en-US" sz="2400" dirty="0" err="1" smtClean="0"/>
              <a:t>enum</a:t>
            </a:r>
            <a:r>
              <a:rPr lang="en-US" sz="2400" dirty="0" smtClean="0"/>
              <a:t>, use the </a:t>
            </a:r>
            <a:r>
              <a:rPr lang="en-US" sz="2400" dirty="0" err="1" smtClean="0"/>
              <a:t>enum</a:t>
            </a:r>
            <a:r>
              <a:rPr lang="en-US" sz="2400" dirty="0" smtClean="0"/>
              <a:t> keyword (instead of class or interface), and separate the constants with a comma. Note that they should be in uppercase letters</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err="1">
                <a:solidFill>
                  <a:srgbClr val="0000FF"/>
                </a:solidFill>
              </a:rPr>
              <a:t>Enums</a:t>
            </a:r>
            <a:endParaRPr lang="en-US" sz="2800" dirty="0">
              <a:solidFill>
                <a:srgbClr val="0000FF"/>
              </a:solidFill>
            </a:endParaRPr>
          </a:p>
        </p:txBody>
      </p:sp>
      <p:pic>
        <p:nvPicPr>
          <p:cNvPr id="10242" name="Picture 2"/>
          <p:cNvPicPr>
            <a:picLocks noChangeAspect="1" noChangeArrowheads="1"/>
          </p:cNvPicPr>
          <p:nvPr/>
        </p:nvPicPr>
        <p:blipFill>
          <a:blip r:embed="rId2"/>
          <a:srcRect/>
          <a:stretch>
            <a:fillRect/>
          </a:stretch>
        </p:blipFill>
        <p:spPr bwMode="auto">
          <a:xfrm>
            <a:off x="1558924" y="3109913"/>
            <a:ext cx="6671629" cy="3542347"/>
          </a:xfrm>
          <a:prstGeom prst="rect">
            <a:avLst/>
          </a:prstGeom>
          <a:noFill/>
          <a:ln w="9525">
            <a:noFill/>
            <a:miter lim="800000"/>
            <a:headEnd/>
            <a:tailEnd/>
          </a:ln>
          <a:effectLst/>
        </p:spPr>
      </p:pic>
    </p:spTree>
    <p:extLst>
      <p:ext uri="{BB962C8B-B14F-4D97-AF65-F5344CB8AC3E}">
        <p14:creationId xmlns:p14="http://schemas.microsoft.com/office/powerpoint/2010/main" val="317809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err="1">
                <a:solidFill>
                  <a:srgbClr val="0000FF"/>
                </a:solidFill>
              </a:rPr>
              <a:t>Enums</a:t>
            </a:r>
            <a:endParaRPr lang="en-US" sz="2800" dirty="0">
              <a:solidFill>
                <a:srgbClr val="0000FF"/>
              </a:solidFill>
            </a:endParaRPr>
          </a:p>
        </p:txBody>
      </p:sp>
      <p:pic>
        <p:nvPicPr>
          <p:cNvPr id="8193" name="Picture 1"/>
          <p:cNvPicPr>
            <a:picLocks noChangeAspect="1" noChangeArrowheads="1"/>
          </p:cNvPicPr>
          <p:nvPr/>
        </p:nvPicPr>
        <p:blipFill>
          <a:blip r:embed="rId2"/>
          <a:srcRect/>
          <a:stretch>
            <a:fillRect/>
          </a:stretch>
        </p:blipFill>
        <p:spPr bwMode="auto">
          <a:xfrm>
            <a:off x="1005840" y="526733"/>
            <a:ext cx="7801712" cy="5188267"/>
          </a:xfrm>
          <a:prstGeom prst="rect">
            <a:avLst/>
          </a:prstGeom>
          <a:noFill/>
          <a:ln w="9525">
            <a:solidFill>
              <a:schemeClr val="tx2">
                <a:lumMod val="60000"/>
                <a:lumOff val="40000"/>
              </a:schemeClr>
            </a:solid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5081588" y="5058791"/>
            <a:ext cx="3719512" cy="1890649"/>
          </a:xfrm>
          <a:prstGeom prst="rect">
            <a:avLst/>
          </a:prstGeom>
          <a:noFill/>
          <a:ln w="9525">
            <a:solidFill>
              <a:schemeClr val="tx2">
                <a:lumMod val="60000"/>
                <a:lumOff val="40000"/>
              </a:schemeClr>
            </a:solidFill>
            <a:miter lim="800000"/>
            <a:headEnd/>
            <a:tailEnd/>
          </a:ln>
          <a:effectLst/>
        </p:spPr>
      </p:pic>
      <p:sp>
        <p:nvSpPr>
          <p:cNvPr id="6" name="TextBox 5"/>
          <p:cNvSpPr txBox="1"/>
          <p:nvPr/>
        </p:nvSpPr>
        <p:spPr>
          <a:xfrm>
            <a:off x="845820" y="5647835"/>
            <a:ext cx="4129849" cy="1200329"/>
          </a:xfrm>
          <a:prstGeom prst="rect">
            <a:avLst/>
          </a:prstGeom>
          <a:noFill/>
        </p:spPr>
        <p:txBody>
          <a:bodyPr wrap="none" rtlCol="0">
            <a:spAutoFit/>
          </a:bodyPr>
          <a:lstStyle/>
          <a:p>
            <a:r>
              <a:rPr lang="en-US" sz="2400" b="1" dirty="0" smtClean="0">
                <a:solidFill>
                  <a:srgbClr val="FF0000"/>
                </a:solidFill>
              </a:rPr>
              <a:t>It is possible to use </a:t>
            </a:r>
            <a:r>
              <a:rPr lang="en-US" sz="2400" b="1" dirty="0" err="1" smtClean="0">
                <a:solidFill>
                  <a:srgbClr val="FF0000"/>
                </a:solidFill>
              </a:rPr>
              <a:t>enum</a:t>
            </a:r>
            <a:r>
              <a:rPr lang="en-US" sz="2400" b="1" dirty="0" smtClean="0">
                <a:solidFill>
                  <a:srgbClr val="FF0000"/>
                </a:solidFill>
              </a:rPr>
              <a:t> with </a:t>
            </a:r>
          </a:p>
          <a:p>
            <a:r>
              <a:rPr lang="en-US" sz="2400" b="1" dirty="0" smtClean="0">
                <a:solidFill>
                  <a:srgbClr val="FF0000"/>
                </a:solidFill>
              </a:rPr>
              <a:t>if-else, switch, loops etc…</a:t>
            </a:r>
          </a:p>
          <a:p>
            <a:r>
              <a:rPr lang="en-US" sz="2400" b="1" dirty="0" smtClean="0">
                <a:solidFill>
                  <a:srgbClr val="FF0000"/>
                </a:solidFill>
              </a:rPr>
              <a:t>See Appendix I of course book</a:t>
            </a:r>
            <a:endParaRPr lang="en-US" sz="2400" b="1" dirty="0">
              <a:solidFill>
                <a:srgbClr val="FF0000"/>
              </a:solidFill>
            </a:endParaRPr>
          </a:p>
        </p:txBody>
      </p:sp>
    </p:spTree>
    <p:extLst>
      <p:ext uri="{BB962C8B-B14F-4D97-AF65-F5344CB8AC3E}">
        <p14:creationId xmlns:p14="http://schemas.microsoft.com/office/powerpoint/2010/main" val="408285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An enumerated type is treated as a special class. </a:t>
            </a:r>
          </a:p>
          <a:p>
            <a:pPr algn="just"/>
            <a:r>
              <a:rPr lang="en-US" sz="2400" dirty="0">
                <a:solidFill>
                  <a:srgbClr val="FF0000"/>
                </a:solidFill>
              </a:rPr>
              <a:t>An enumerated type variable is therefore a reference variable</a:t>
            </a:r>
            <a:r>
              <a:rPr lang="en-US" sz="2400" dirty="0" smtClean="0"/>
              <a:t>. An enumerated type is a subtype of the </a:t>
            </a:r>
            <a:r>
              <a:rPr lang="en-US" sz="2400" b="1" dirty="0" smtClean="0"/>
              <a:t>Object </a:t>
            </a:r>
            <a:r>
              <a:rPr lang="en-US" sz="2400" dirty="0" smtClean="0"/>
              <a:t>class and the </a:t>
            </a:r>
            <a:r>
              <a:rPr lang="en-US" sz="2400" b="1" dirty="0" smtClean="0"/>
              <a:t>Comparable </a:t>
            </a:r>
            <a:r>
              <a:rPr lang="en-US" sz="2400" dirty="0" smtClean="0"/>
              <a:t>interface. </a:t>
            </a:r>
          </a:p>
          <a:p>
            <a:pPr algn="just"/>
            <a:r>
              <a:rPr lang="en-US" sz="2400" dirty="0" smtClean="0"/>
              <a:t>Therefore, an enumerated type inherits all the methods in the </a:t>
            </a:r>
            <a:r>
              <a:rPr lang="en-US" sz="2400" b="1" dirty="0" smtClean="0"/>
              <a:t>Object </a:t>
            </a:r>
            <a:r>
              <a:rPr lang="en-US" sz="2400" dirty="0" smtClean="0"/>
              <a:t>class and the </a:t>
            </a:r>
            <a:r>
              <a:rPr lang="en-US" sz="2400" b="1" dirty="0" err="1" smtClean="0"/>
              <a:t>compareTo</a:t>
            </a:r>
            <a:r>
              <a:rPr lang="en-US" sz="2400" b="1" dirty="0" smtClean="0"/>
              <a:t> </a:t>
            </a:r>
            <a:r>
              <a:rPr lang="en-US" sz="2400" dirty="0" smtClean="0"/>
              <a:t>method in the </a:t>
            </a:r>
            <a:r>
              <a:rPr lang="en-US" sz="2400" b="1" dirty="0" smtClean="0"/>
              <a:t>Comparable </a:t>
            </a:r>
            <a:r>
              <a:rPr lang="en-US" sz="2400" dirty="0" smtClean="0"/>
              <a:t>interface. </a:t>
            </a:r>
          </a:p>
          <a:p>
            <a:pPr algn="just"/>
            <a:r>
              <a:rPr lang="en-US" sz="2400" dirty="0" smtClean="0"/>
              <a:t>Additionally, you can use the following methods on an enumerated object: </a:t>
            </a:r>
          </a:p>
          <a:p>
            <a:pPr lvl="1" algn="just"/>
            <a:r>
              <a:rPr lang="en-US" sz="2400" b="1" dirty="0" smtClean="0"/>
              <a:t>public String name(); 	</a:t>
            </a:r>
            <a:r>
              <a:rPr lang="en-US" sz="2400" dirty="0" smtClean="0"/>
              <a:t>Returns a name of the value.</a:t>
            </a:r>
          </a:p>
          <a:p>
            <a:pPr lvl="1" algn="just"/>
            <a:r>
              <a:rPr lang="en-US" sz="2400" b="1" dirty="0" smtClean="0"/>
              <a:t>public </a:t>
            </a:r>
            <a:r>
              <a:rPr lang="en-US" sz="2400" b="1" dirty="0" err="1" smtClean="0"/>
              <a:t>int</a:t>
            </a:r>
            <a:r>
              <a:rPr lang="en-US" sz="2400" b="1" dirty="0" smtClean="0"/>
              <a:t> ordinal();	</a:t>
            </a:r>
            <a:r>
              <a:rPr lang="en-US" sz="2400" dirty="0" smtClean="0"/>
              <a:t>Returns the ordinal value associated with the enumerated value. The first value in an enumerated type has an ordinal value of 0, the second has an ordinal value of 1, and so on</a:t>
            </a: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err="1">
                <a:solidFill>
                  <a:srgbClr val="0000FF"/>
                </a:solidFill>
              </a:rPr>
              <a:t>Enums</a:t>
            </a:r>
            <a:endParaRPr lang="en-US" sz="2800" dirty="0">
              <a:solidFill>
                <a:srgbClr val="0000FF"/>
              </a:solidFill>
            </a:endParaRPr>
          </a:p>
        </p:txBody>
      </p:sp>
    </p:spTree>
    <p:extLst>
      <p:ext uri="{BB962C8B-B14F-4D97-AF65-F5344CB8AC3E}">
        <p14:creationId xmlns:p14="http://schemas.microsoft.com/office/powerpoint/2010/main" val="1481813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In Java, it is also possible to </a:t>
            </a:r>
            <a:r>
              <a:rPr lang="en-US" sz="2400" dirty="0">
                <a:solidFill>
                  <a:srgbClr val="FF0000"/>
                </a:solidFill>
              </a:rPr>
              <a:t>nest classes </a:t>
            </a:r>
            <a:r>
              <a:rPr lang="en-US" sz="2400" dirty="0" smtClean="0"/>
              <a:t>(a class within a class). The purpose of nested classes is to </a:t>
            </a:r>
            <a:r>
              <a:rPr lang="en-US" sz="2400" dirty="0">
                <a:solidFill>
                  <a:srgbClr val="FF0000"/>
                </a:solidFill>
              </a:rPr>
              <a:t>group classes that belong together</a:t>
            </a:r>
            <a:r>
              <a:rPr lang="en-US" sz="2400" dirty="0" smtClean="0"/>
              <a:t>, which makes your code more readable and maintainable.</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Inner</a:t>
            </a:r>
            <a:r>
              <a:rPr lang="en-US" sz="2800" dirty="0" smtClean="0">
                <a:solidFill>
                  <a:srgbClr val="FF0000"/>
                </a:solidFill>
              </a:rPr>
              <a:t> </a:t>
            </a:r>
            <a:r>
              <a:rPr lang="en-US" sz="2800" dirty="0">
                <a:solidFill>
                  <a:srgbClr val="0000FF"/>
                </a:solidFill>
              </a:rPr>
              <a:t>Classes</a:t>
            </a:r>
          </a:p>
        </p:txBody>
      </p:sp>
      <p:pic>
        <p:nvPicPr>
          <p:cNvPr id="14337" name="Picture 1"/>
          <p:cNvPicPr>
            <a:picLocks noChangeAspect="1" noChangeArrowheads="1"/>
          </p:cNvPicPr>
          <p:nvPr/>
        </p:nvPicPr>
        <p:blipFill>
          <a:blip r:embed="rId2"/>
          <a:srcRect/>
          <a:stretch>
            <a:fillRect/>
          </a:stretch>
        </p:blipFill>
        <p:spPr bwMode="auto">
          <a:xfrm>
            <a:off x="1623060" y="2386965"/>
            <a:ext cx="6400800" cy="4219575"/>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4206132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b="1" dirty="0" smtClean="0"/>
              <a:t>Private Inner Class</a:t>
            </a:r>
          </a:p>
          <a:p>
            <a:pPr algn="just"/>
            <a:r>
              <a:rPr lang="en-US" sz="2400" dirty="0" smtClean="0"/>
              <a:t>Unlike a "regular" class, an </a:t>
            </a:r>
            <a:r>
              <a:rPr lang="en-US" sz="2400" dirty="0">
                <a:solidFill>
                  <a:srgbClr val="FF0000"/>
                </a:solidFill>
              </a:rPr>
              <a:t>inner class can be private or protected</a:t>
            </a:r>
            <a:r>
              <a:rPr lang="en-US" sz="2400" dirty="0" smtClean="0"/>
              <a:t>. If you </a:t>
            </a:r>
            <a:r>
              <a:rPr lang="en-US" sz="2400" dirty="0">
                <a:solidFill>
                  <a:srgbClr val="FF0000"/>
                </a:solidFill>
              </a:rPr>
              <a:t>don't want outside objects to access the inner class, declare the class as private</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Inner</a:t>
            </a:r>
            <a:r>
              <a:rPr lang="en-US" sz="2800" dirty="0" smtClean="0">
                <a:solidFill>
                  <a:srgbClr val="FF0000"/>
                </a:solidFill>
              </a:rPr>
              <a:t> </a:t>
            </a:r>
            <a:r>
              <a:rPr lang="en-US" sz="2800" dirty="0">
                <a:solidFill>
                  <a:srgbClr val="0000FF"/>
                </a:solidFill>
              </a:rPr>
              <a:t>Classes</a:t>
            </a:r>
          </a:p>
        </p:txBody>
      </p:sp>
      <p:pic>
        <p:nvPicPr>
          <p:cNvPr id="13313" name="Picture 1"/>
          <p:cNvPicPr>
            <a:picLocks noChangeAspect="1" noChangeArrowheads="1"/>
          </p:cNvPicPr>
          <p:nvPr/>
        </p:nvPicPr>
        <p:blipFill>
          <a:blip r:embed="rId2"/>
          <a:srcRect/>
          <a:stretch>
            <a:fillRect/>
          </a:stretch>
        </p:blipFill>
        <p:spPr bwMode="auto">
          <a:xfrm>
            <a:off x="997268" y="2400300"/>
            <a:ext cx="7834627" cy="2478405"/>
          </a:xfrm>
          <a:prstGeom prst="rect">
            <a:avLst/>
          </a:prstGeom>
          <a:noFill/>
          <a:ln w="9525">
            <a:noFill/>
            <a:miter lim="800000"/>
            <a:headEnd/>
            <a:tailEnd/>
          </a:ln>
          <a:effectLst/>
        </p:spPr>
      </p:pic>
    </p:spTree>
    <p:extLst>
      <p:ext uri="{BB962C8B-B14F-4D97-AF65-F5344CB8AC3E}">
        <p14:creationId xmlns:p14="http://schemas.microsoft.com/office/powerpoint/2010/main" val="1999108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r>
              <a:rPr lang="en-US" sz="2400" b="1" dirty="0" smtClean="0"/>
              <a:t>Static Inner Class</a:t>
            </a:r>
          </a:p>
          <a:p>
            <a:pPr algn="just"/>
            <a:r>
              <a:rPr lang="en-US" sz="2400" dirty="0" smtClean="0"/>
              <a:t>An </a:t>
            </a:r>
            <a:r>
              <a:rPr lang="en-US" sz="2400" dirty="0">
                <a:solidFill>
                  <a:srgbClr val="FF0000"/>
                </a:solidFill>
              </a:rPr>
              <a:t>inner class can also be static</a:t>
            </a:r>
            <a:r>
              <a:rPr lang="en-US" sz="2400" dirty="0" smtClean="0"/>
              <a:t>, which means that you can access it by using outer class name (without creating an object of the outer class)</a:t>
            </a: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Inner</a:t>
            </a:r>
            <a:r>
              <a:rPr lang="en-US" sz="2800" dirty="0" smtClean="0">
                <a:solidFill>
                  <a:srgbClr val="FF0000"/>
                </a:solidFill>
              </a:rPr>
              <a:t> </a:t>
            </a:r>
            <a:r>
              <a:rPr lang="en-US" sz="2800" dirty="0">
                <a:solidFill>
                  <a:srgbClr val="0000FF"/>
                </a:solidFill>
              </a:rPr>
              <a:t>Classes</a:t>
            </a:r>
          </a:p>
        </p:txBody>
      </p:sp>
      <p:pic>
        <p:nvPicPr>
          <p:cNvPr id="12290" name="Picture 2"/>
          <p:cNvPicPr>
            <a:picLocks noChangeAspect="1" noChangeArrowheads="1"/>
          </p:cNvPicPr>
          <p:nvPr/>
        </p:nvPicPr>
        <p:blipFill>
          <a:blip r:embed="rId2"/>
          <a:srcRect/>
          <a:stretch>
            <a:fillRect/>
          </a:stretch>
        </p:blipFill>
        <p:spPr bwMode="auto">
          <a:xfrm>
            <a:off x="1398269" y="2743200"/>
            <a:ext cx="7438975" cy="4059555"/>
          </a:xfrm>
          <a:prstGeom prst="rect">
            <a:avLst/>
          </a:prstGeom>
          <a:noFill/>
          <a:ln w="9525">
            <a:noFill/>
            <a:miter lim="800000"/>
            <a:headEnd/>
            <a:tailEnd/>
          </a:ln>
          <a:effectLst/>
        </p:spPr>
      </p:pic>
    </p:spTree>
    <p:extLst>
      <p:ext uri="{BB962C8B-B14F-4D97-AF65-F5344CB8AC3E}">
        <p14:creationId xmlns:p14="http://schemas.microsoft.com/office/powerpoint/2010/main" val="769582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r>
              <a:rPr lang="en-US" sz="2400" b="1" dirty="0" smtClean="0"/>
              <a:t>Access Outer Class From Inner Class</a:t>
            </a:r>
          </a:p>
          <a:p>
            <a:pPr algn="just"/>
            <a:r>
              <a:rPr lang="en-US" sz="2400" dirty="0" smtClean="0"/>
              <a:t>One advantage of inner classes, is that they </a:t>
            </a:r>
            <a:r>
              <a:rPr lang="en-US" sz="2400" dirty="0">
                <a:solidFill>
                  <a:srgbClr val="FF0000"/>
                </a:solidFill>
              </a:rPr>
              <a:t>can access attributes and methods of the outer class</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Inner</a:t>
            </a:r>
            <a:r>
              <a:rPr lang="en-US" sz="2800" dirty="0" smtClean="0">
                <a:solidFill>
                  <a:srgbClr val="FF0000"/>
                </a:solidFill>
              </a:rPr>
              <a:t> </a:t>
            </a:r>
            <a:r>
              <a:rPr lang="en-US" sz="2800" dirty="0">
                <a:solidFill>
                  <a:srgbClr val="0000FF"/>
                </a:solidFill>
              </a:rPr>
              <a:t>Classes</a:t>
            </a:r>
          </a:p>
        </p:txBody>
      </p:sp>
      <p:pic>
        <p:nvPicPr>
          <p:cNvPr id="11266" name="Picture 2"/>
          <p:cNvPicPr>
            <a:picLocks noChangeAspect="1" noChangeArrowheads="1"/>
          </p:cNvPicPr>
          <p:nvPr/>
        </p:nvPicPr>
        <p:blipFill>
          <a:blip r:embed="rId2"/>
          <a:srcRect/>
          <a:stretch>
            <a:fillRect/>
          </a:stretch>
        </p:blipFill>
        <p:spPr bwMode="auto">
          <a:xfrm>
            <a:off x="1503998" y="1874520"/>
            <a:ext cx="7103186" cy="4960620"/>
          </a:xfrm>
          <a:prstGeom prst="rect">
            <a:avLst/>
          </a:prstGeom>
          <a:noFill/>
          <a:ln w="9525">
            <a:noFill/>
            <a:miter lim="800000"/>
            <a:headEnd/>
            <a:tailEnd/>
          </a:ln>
          <a:effectLst/>
        </p:spPr>
      </p:pic>
    </p:spTree>
    <p:extLst>
      <p:ext uri="{BB962C8B-B14F-4D97-AF65-F5344CB8AC3E}">
        <p14:creationId xmlns:p14="http://schemas.microsoft.com/office/powerpoint/2010/main" val="2111412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smtClean="0">
                <a:solidFill>
                  <a:srgbClr val="0000FF"/>
                </a:solidFill>
              </a:rPr>
              <a:t>Database</a:t>
            </a:r>
          </a:p>
          <a:p>
            <a:pPr lvl="1" algn="just">
              <a:lnSpc>
                <a:spcPct val="150000"/>
              </a:lnSpc>
            </a:pPr>
            <a:r>
              <a:rPr lang="en-US" sz="2400" dirty="0" smtClean="0"/>
              <a:t>A </a:t>
            </a:r>
            <a:r>
              <a:rPr lang="en-US" sz="2400" dirty="0"/>
              <a:t>collection of related data stored in a manner </a:t>
            </a:r>
            <a:r>
              <a:rPr lang="en-US" sz="2400" dirty="0" smtClean="0"/>
              <a:t>that enables </a:t>
            </a:r>
            <a:r>
              <a:rPr lang="en-US" sz="2400" dirty="0"/>
              <a:t>information to be retrieved as </a:t>
            </a:r>
            <a:r>
              <a:rPr lang="en-US" sz="2400" dirty="0" smtClean="0"/>
              <a:t>needed</a:t>
            </a:r>
          </a:p>
          <a:p>
            <a:pPr algn="just">
              <a:lnSpc>
                <a:spcPct val="150000"/>
              </a:lnSpc>
            </a:pPr>
            <a:r>
              <a:rPr lang="en-US" sz="2400" dirty="0">
                <a:solidFill>
                  <a:srgbClr val="0000FF"/>
                </a:solidFill>
              </a:rPr>
              <a:t>Database</a:t>
            </a:r>
            <a:r>
              <a:rPr lang="en-US" sz="2400" dirty="0" smtClean="0"/>
              <a:t> </a:t>
            </a:r>
            <a:r>
              <a:rPr lang="en-US" sz="2400" dirty="0">
                <a:solidFill>
                  <a:srgbClr val="0000FF"/>
                </a:solidFill>
              </a:rPr>
              <a:t>Management</a:t>
            </a:r>
            <a:r>
              <a:rPr lang="en-US" sz="2400" dirty="0"/>
              <a:t> </a:t>
            </a:r>
            <a:r>
              <a:rPr lang="en-US" sz="2400" dirty="0">
                <a:solidFill>
                  <a:srgbClr val="0000FF"/>
                </a:solidFill>
              </a:rPr>
              <a:t>System</a:t>
            </a:r>
            <a:r>
              <a:rPr lang="en-US" sz="2400" dirty="0"/>
              <a:t> (</a:t>
            </a:r>
            <a:r>
              <a:rPr lang="en-US" sz="2400" dirty="0" smtClean="0"/>
              <a:t>DBMS)</a:t>
            </a:r>
          </a:p>
          <a:p>
            <a:pPr lvl="1" algn="just">
              <a:lnSpc>
                <a:spcPct val="150000"/>
              </a:lnSpc>
            </a:pPr>
            <a:r>
              <a:rPr lang="en-US" sz="2400" dirty="0" smtClean="0"/>
              <a:t>Used </a:t>
            </a:r>
            <a:r>
              <a:rPr lang="en-US" sz="2400" dirty="0"/>
              <a:t>to create, maintain, and access </a:t>
            </a:r>
            <a:r>
              <a:rPr lang="en-US" sz="2400" dirty="0" smtClean="0"/>
              <a:t>databases</a:t>
            </a:r>
          </a:p>
          <a:p>
            <a:pPr lvl="1" algn="just">
              <a:lnSpc>
                <a:spcPct val="150000"/>
              </a:lnSpc>
            </a:pPr>
            <a:r>
              <a:rPr lang="en-US" sz="2400" dirty="0" smtClean="0"/>
              <a:t>Database engine</a:t>
            </a:r>
          </a:p>
          <a:p>
            <a:pPr lvl="2" algn="just">
              <a:lnSpc>
                <a:spcPct val="150000"/>
              </a:lnSpc>
            </a:pPr>
            <a:r>
              <a:rPr lang="en-US" dirty="0" smtClean="0"/>
              <a:t>The </a:t>
            </a:r>
            <a:r>
              <a:rPr lang="en-US" dirty="0"/>
              <a:t>part of the program that actually stores </a:t>
            </a:r>
            <a:r>
              <a:rPr lang="en-US" dirty="0" smtClean="0"/>
              <a:t>and retrieves data</a:t>
            </a:r>
          </a:p>
          <a:p>
            <a:pPr lvl="1" algn="just">
              <a:lnSpc>
                <a:spcPct val="150000"/>
              </a:lnSpc>
            </a:pPr>
            <a:r>
              <a:rPr lang="en-US" sz="2400" dirty="0" smtClean="0"/>
              <a:t>Microsoft </a:t>
            </a:r>
            <a:r>
              <a:rPr lang="en-US" sz="2400" dirty="0"/>
              <a:t>Access, OpenOffice Base, Corel Paradox, </a:t>
            </a:r>
            <a:r>
              <a:rPr lang="en-US" sz="2400" dirty="0" smtClean="0"/>
              <a:t>Oracle Database</a:t>
            </a:r>
            <a:r>
              <a:rPr lang="en-US" sz="2400" dirty="0"/>
              <a:t>, etc.</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spTree>
    <p:extLst>
      <p:ext uri="{BB962C8B-B14F-4D97-AF65-F5344CB8AC3E}">
        <p14:creationId xmlns:p14="http://schemas.microsoft.com/office/powerpoint/2010/main" val="766151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2800" dirty="0" err="1">
                <a:solidFill>
                  <a:srgbClr val="0000FF"/>
                </a:solidFill>
              </a:rPr>
              <a:t>ArrayList</a:t>
            </a:r>
            <a:r>
              <a:rPr lang="en-US" sz="3600" dirty="0" smtClean="0"/>
              <a:t> </a:t>
            </a:r>
            <a:r>
              <a:rPr lang="en-US" sz="2800" dirty="0">
                <a:solidFill>
                  <a:srgbClr val="0000FF"/>
                </a:solidFill>
              </a:rPr>
              <a:t>Class</a:t>
            </a:r>
          </a:p>
        </p:txBody>
      </p:sp>
      <p:sp>
        <p:nvSpPr>
          <p:cNvPr id="3" name="Content Placeholder 2"/>
          <p:cNvSpPr>
            <a:spLocks noGrp="1"/>
          </p:cNvSpPr>
          <p:nvPr>
            <p:ph idx="1"/>
          </p:nvPr>
        </p:nvSpPr>
        <p:spPr>
          <a:xfrm>
            <a:off x="762000" y="838200"/>
            <a:ext cx="8382000" cy="5791200"/>
          </a:xfrm>
        </p:spPr>
        <p:txBody>
          <a:bodyPr>
            <a:noAutofit/>
          </a:bodyPr>
          <a:lstStyle/>
          <a:p>
            <a:pPr algn="just"/>
            <a:r>
              <a:rPr lang="en-US" sz="2400" dirty="0" err="1">
                <a:solidFill>
                  <a:srgbClr val="FF0000"/>
                </a:solidFill>
              </a:rPr>
              <a:t>ArrayList</a:t>
            </a:r>
            <a:r>
              <a:rPr lang="en-US" sz="2400" dirty="0" smtClean="0"/>
              <a:t> class provides a </a:t>
            </a:r>
            <a:r>
              <a:rPr lang="en-US" sz="2400" dirty="0">
                <a:solidFill>
                  <a:srgbClr val="FF0000"/>
                </a:solidFill>
              </a:rPr>
              <a:t>method for sorting the elements</a:t>
            </a:r>
          </a:p>
          <a:p>
            <a:pPr marL="0" indent="0" algn="just">
              <a:buNone/>
            </a:pPr>
            <a:endParaRPr lang="en-US" sz="2400" dirty="0"/>
          </a:p>
        </p:txBody>
      </p:sp>
      <p:pic>
        <p:nvPicPr>
          <p:cNvPr id="4" name="Picture 3"/>
          <p:cNvPicPr>
            <a:picLocks noChangeAspect="1"/>
          </p:cNvPicPr>
          <p:nvPr/>
        </p:nvPicPr>
        <p:blipFill>
          <a:blip r:embed="rId3"/>
          <a:stretch>
            <a:fillRect/>
          </a:stretch>
        </p:blipFill>
        <p:spPr>
          <a:xfrm>
            <a:off x="1179732" y="1656333"/>
            <a:ext cx="6954220" cy="1886213"/>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6091566" y="2719039"/>
            <a:ext cx="1943371" cy="714475"/>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1179732" y="4000862"/>
            <a:ext cx="6801799" cy="1876687"/>
          </a:xfrm>
          <a:prstGeom prst="rect">
            <a:avLst/>
          </a:prstGeom>
          <a:ln>
            <a:solidFill>
              <a:schemeClr val="accent1"/>
            </a:solidFill>
          </a:ln>
        </p:spPr>
      </p:pic>
      <p:pic>
        <p:nvPicPr>
          <p:cNvPr id="7" name="Picture 6"/>
          <p:cNvPicPr>
            <a:picLocks noChangeAspect="1"/>
          </p:cNvPicPr>
          <p:nvPr/>
        </p:nvPicPr>
        <p:blipFill>
          <a:blip r:embed="rId6"/>
          <a:stretch>
            <a:fillRect/>
          </a:stretch>
        </p:blipFill>
        <p:spPr>
          <a:xfrm>
            <a:off x="5440617" y="5056156"/>
            <a:ext cx="2448267" cy="704948"/>
          </a:xfrm>
          <a:prstGeom prst="rect">
            <a:avLst/>
          </a:prstGeom>
          <a:ln>
            <a:solidFill>
              <a:schemeClr val="accent1"/>
            </a:solidFill>
          </a:ln>
        </p:spPr>
      </p:pic>
    </p:spTree>
    <p:extLst>
      <p:ext uri="{BB962C8B-B14F-4D97-AF65-F5344CB8AC3E}">
        <p14:creationId xmlns:p14="http://schemas.microsoft.com/office/powerpoint/2010/main" val="32511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427761"/>
            <a:ext cx="8151091" cy="6088734"/>
          </a:xfrm>
        </p:spPr>
        <p:txBody>
          <a:bodyPr>
            <a:normAutofit/>
          </a:bodyPr>
          <a:lstStyle/>
          <a:p>
            <a:pPr algn="just"/>
            <a:r>
              <a:rPr lang="en-US" sz="2400" dirty="0"/>
              <a:t>A database typically consists </a:t>
            </a:r>
            <a:r>
              <a:rPr lang="en-US" sz="2400" dirty="0" smtClean="0"/>
              <a:t>of:</a:t>
            </a:r>
          </a:p>
          <a:p>
            <a:pPr lvl="1" algn="just"/>
            <a:r>
              <a:rPr lang="en-US" sz="2400" dirty="0">
                <a:solidFill>
                  <a:srgbClr val="0000FF"/>
                </a:solidFill>
              </a:rPr>
              <a:t>Tables</a:t>
            </a:r>
            <a:r>
              <a:rPr lang="en-US" sz="2400" dirty="0" smtClean="0"/>
              <a:t>: 	Collection </a:t>
            </a:r>
            <a:r>
              <a:rPr lang="en-US" sz="2400" dirty="0"/>
              <a:t>of related </a:t>
            </a:r>
            <a:r>
              <a:rPr lang="en-US" sz="2400" dirty="0" smtClean="0"/>
              <a:t>records</a:t>
            </a:r>
          </a:p>
          <a:p>
            <a:pPr lvl="1" algn="just"/>
            <a:r>
              <a:rPr lang="en-US" sz="2400" dirty="0">
                <a:solidFill>
                  <a:srgbClr val="0000FF"/>
                </a:solidFill>
              </a:rPr>
              <a:t>Fields</a:t>
            </a:r>
            <a:r>
              <a:rPr lang="en-US" sz="2400" dirty="0" smtClean="0"/>
              <a:t> </a:t>
            </a:r>
            <a:r>
              <a:rPr lang="en-US" sz="2400" dirty="0"/>
              <a:t>(</a:t>
            </a:r>
            <a:r>
              <a:rPr lang="en-US" sz="2400" dirty="0" smtClean="0"/>
              <a:t>columns):	Single </a:t>
            </a:r>
            <a:r>
              <a:rPr lang="en-US" sz="2400" dirty="0"/>
              <a:t>category of </a:t>
            </a:r>
            <a:r>
              <a:rPr lang="en-US" sz="2400" dirty="0" smtClean="0"/>
              <a:t>data</a:t>
            </a:r>
          </a:p>
          <a:p>
            <a:pPr lvl="1" algn="just"/>
            <a:r>
              <a:rPr lang="en-US" sz="2400" dirty="0">
                <a:solidFill>
                  <a:srgbClr val="0000FF"/>
                </a:solidFill>
              </a:rPr>
              <a:t>Records</a:t>
            </a:r>
            <a:r>
              <a:rPr lang="en-US" sz="2400" dirty="0" smtClean="0"/>
              <a:t> </a:t>
            </a:r>
            <a:r>
              <a:rPr lang="en-US" sz="2400" dirty="0"/>
              <a:t>(</a:t>
            </a:r>
            <a:r>
              <a:rPr lang="en-US" sz="2400" dirty="0" smtClean="0"/>
              <a:t>rows): 	Collection </a:t>
            </a:r>
            <a:r>
              <a:rPr lang="en-US" sz="2400" dirty="0"/>
              <a:t>of related </a:t>
            </a:r>
            <a:r>
              <a:rPr lang="en-US" sz="2400" dirty="0" smtClean="0"/>
              <a:t>fields</a:t>
            </a:r>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4" name="Picture 3"/>
          <p:cNvPicPr>
            <a:picLocks noChangeAspect="1"/>
          </p:cNvPicPr>
          <p:nvPr/>
        </p:nvPicPr>
        <p:blipFill>
          <a:blip r:embed="rId2"/>
          <a:stretch>
            <a:fillRect/>
          </a:stretch>
        </p:blipFill>
        <p:spPr>
          <a:xfrm>
            <a:off x="141402" y="2322230"/>
            <a:ext cx="11076761" cy="4290673"/>
          </a:xfrm>
          <a:prstGeom prst="rect">
            <a:avLst/>
          </a:prstGeom>
          <a:ln>
            <a:solidFill>
              <a:schemeClr val="accent1"/>
            </a:solidFill>
          </a:ln>
        </p:spPr>
      </p:pic>
    </p:spTree>
    <p:extLst>
      <p:ext uri="{BB962C8B-B14F-4D97-AF65-F5344CB8AC3E}">
        <p14:creationId xmlns:p14="http://schemas.microsoft.com/office/powerpoint/2010/main" val="32810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a:t>A database most often contains one or more tables. Each table is identified by a name</a:t>
            </a:r>
          </a:p>
          <a:p>
            <a:pPr algn="just">
              <a:lnSpc>
                <a:spcPct val="150000"/>
              </a:lnSpc>
            </a:pPr>
            <a:r>
              <a:rPr lang="en-US" sz="2400" dirty="0">
                <a:solidFill>
                  <a:srgbClr val="0000FF"/>
                </a:solidFill>
              </a:rPr>
              <a:t>SQL is a standard language for accessing and manipulating databases</a:t>
            </a:r>
          </a:p>
          <a:p>
            <a:pPr algn="just">
              <a:lnSpc>
                <a:spcPct val="150000"/>
              </a:lnSpc>
            </a:pPr>
            <a:r>
              <a:rPr lang="en-US" sz="2400" dirty="0" smtClean="0"/>
              <a:t>Important SQL statements are</a:t>
            </a:r>
          </a:p>
          <a:p>
            <a:pPr lvl="1" algn="just">
              <a:lnSpc>
                <a:spcPct val="150000"/>
              </a:lnSpc>
            </a:pPr>
            <a:r>
              <a:rPr lang="en-US" sz="2400" dirty="0">
                <a:solidFill>
                  <a:srgbClr val="0000FF"/>
                </a:solidFill>
              </a:rPr>
              <a:t>SELECT</a:t>
            </a:r>
            <a:r>
              <a:rPr lang="en-US" sz="2000" dirty="0"/>
              <a:t> - extracts data from a database</a:t>
            </a:r>
          </a:p>
          <a:p>
            <a:pPr lvl="1" algn="just">
              <a:lnSpc>
                <a:spcPct val="150000"/>
              </a:lnSpc>
            </a:pPr>
            <a:r>
              <a:rPr lang="en-US" sz="2400" dirty="0">
                <a:solidFill>
                  <a:srgbClr val="0000FF"/>
                </a:solidFill>
              </a:rPr>
              <a:t>UPDATE</a:t>
            </a:r>
            <a:r>
              <a:rPr lang="en-US" sz="2000" dirty="0"/>
              <a:t> - updates data in a database</a:t>
            </a:r>
          </a:p>
          <a:p>
            <a:pPr lvl="1" algn="just">
              <a:lnSpc>
                <a:spcPct val="150000"/>
              </a:lnSpc>
            </a:pPr>
            <a:r>
              <a:rPr lang="en-US" sz="2400" dirty="0">
                <a:solidFill>
                  <a:srgbClr val="0000FF"/>
                </a:solidFill>
              </a:rPr>
              <a:t>DELETE</a:t>
            </a:r>
            <a:r>
              <a:rPr lang="en-US" sz="2000" dirty="0"/>
              <a:t> - deletes data from a database</a:t>
            </a:r>
          </a:p>
          <a:p>
            <a:pPr lvl="1" algn="just">
              <a:lnSpc>
                <a:spcPct val="150000"/>
              </a:lnSpc>
            </a:pPr>
            <a:r>
              <a:rPr lang="en-US" sz="2400" dirty="0">
                <a:solidFill>
                  <a:srgbClr val="0000FF"/>
                </a:solidFill>
              </a:rPr>
              <a:t>INSERT</a:t>
            </a:r>
            <a:r>
              <a:rPr lang="en-US" sz="2000" dirty="0"/>
              <a:t> INTO - inserts new data into a database</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spTree>
    <p:extLst>
      <p:ext uri="{BB962C8B-B14F-4D97-AF65-F5344CB8AC3E}">
        <p14:creationId xmlns:p14="http://schemas.microsoft.com/office/powerpoint/2010/main" val="15943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a:solidFill>
                  <a:srgbClr val="0000FF"/>
                </a:solidFill>
              </a:rPr>
              <a:t>SELECT</a:t>
            </a:r>
            <a:r>
              <a:rPr lang="en-US" sz="2400" dirty="0" smtClean="0"/>
              <a:t> </a:t>
            </a:r>
            <a:r>
              <a:rPr lang="en-US" sz="2400" dirty="0" err="1"/>
              <a:t>CustomerName</a:t>
            </a:r>
            <a:r>
              <a:rPr lang="en-US" sz="2400" dirty="0" smtClean="0"/>
              <a:t>, City </a:t>
            </a:r>
            <a:r>
              <a:rPr lang="en-US" sz="2400" dirty="0">
                <a:solidFill>
                  <a:srgbClr val="0000FF"/>
                </a:solidFill>
              </a:rPr>
              <a:t>FROM</a:t>
            </a:r>
            <a:r>
              <a:rPr lang="en-US" sz="2400" dirty="0"/>
              <a:t> Customers</a:t>
            </a:r>
            <a:r>
              <a:rPr lang="en-US" sz="2400" dirty="0" smtClean="0"/>
              <a:t>;</a:t>
            </a:r>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r>
              <a:rPr lang="en-US" sz="2400" dirty="0">
                <a:solidFill>
                  <a:srgbClr val="0000FF"/>
                </a:solidFill>
              </a:rPr>
              <a:t>SELECT</a:t>
            </a:r>
            <a:r>
              <a:rPr lang="en-US" sz="2400" dirty="0"/>
              <a:t> * </a:t>
            </a:r>
            <a:r>
              <a:rPr lang="en-US" sz="2400" dirty="0">
                <a:solidFill>
                  <a:srgbClr val="0000FF"/>
                </a:solidFill>
              </a:rPr>
              <a:t>FROM</a:t>
            </a:r>
            <a:r>
              <a:rPr lang="en-US" sz="2400" dirty="0"/>
              <a:t> Customers</a:t>
            </a:r>
            <a:r>
              <a:rPr lang="en-US" sz="2400" dirty="0" smtClean="0"/>
              <a:t>;</a:t>
            </a:r>
          </a:p>
          <a:p>
            <a:pPr lvl="1" algn="just">
              <a:lnSpc>
                <a:spcPct val="150000"/>
              </a:lnSpc>
            </a:pPr>
            <a:r>
              <a:rPr lang="en-US" sz="2000" dirty="0" smtClean="0"/>
              <a:t>Retrieve all records from the table customers</a:t>
            </a:r>
            <a:endParaRPr lang="en-US" sz="2000" dirty="0"/>
          </a:p>
          <a:p>
            <a:pPr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a:blip r:embed="rId2"/>
          <a:stretch>
            <a:fillRect/>
          </a:stretch>
        </p:blipFill>
        <p:spPr>
          <a:xfrm>
            <a:off x="1018058" y="1353767"/>
            <a:ext cx="7626044" cy="3378489"/>
          </a:xfrm>
          <a:prstGeom prst="rect">
            <a:avLst/>
          </a:prstGeom>
          <a:ln>
            <a:solidFill>
              <a:schemeClr val="accent1"/>
            </a:solidFill>
          </a:ln>
        </p:spPr>
      </p:pic>
    </p:spTree>
    <p:extLst>
      <p:ext uri="{BB962C8B-B14F-4D97-AF65-F5344CB8AC3E}">
        <p14:creationId xmlns:p14="http://schemas.microsoft.com/office/powerpoint/2010/main" val="21725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lnSpcReduction="10000"/>
          </a:bodyPr>
          <a:lstStyle/>
          <a:p>
            <a:pPr algn="just">
              <a:lnSpc>
                <a:spcPct val="150000"/>
              </a:lnSpc>
            </a:pPr>
            <a:r>
              <a:rPr lang="en-US" sz="2400" dirty="0">
                <a:solidFill>
                  <a:srgbClr val="0000FF"/>
                </a:solidFill>
              </a:rPr>
              <a:t>SELECT</a:t>
            </a:r>
            <a:r>
              <a:rPr lang="en-US" sz="2400" dirty="0"/>
              <a:t> Country </a:t>
            </a:r>
            <a:r>
              <a:rPr lang="en-US" sz="2400" dirty="0">
                <a:solidFill>
                  <a:srgbClr val="0000FF"/>
                </a:solidFill>
              </a:rPr>
              <a:t>FROM</a:t>
            </a:r>
            <a:r>
              <a:rPr lang="en-US" sz="2400" dirty="0"/>
              <a:t> Customers</a:t>
            </a:r>
            <a:r>
              <a:rPr lang="en-US" sz="2400" dirty="0" smtClean="0"/>
              <a:t>;</a:t>
            </a:r>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r>
              <a:rPr lang="en-US" sz="2400" dirty="0">
                <a:solidFill>
                  <a:srgbClr val="0000FF"/>
                </a:solidFill>
              </a:rPr>
              <a:t>SELECT</a:t>
            </a:r>
            <a:r>
              <a:rPr lang="en-US" sz="2400" dirty="0" smtClean="0"/>
              <a:t> </a:t>
            </a:r>
            <a:r>
              <a:rPr lang="en-US" sz="2400" dirty="0">
                <a:solidFill>
                  <a:srgbClr val="0000FF"/>
                </a:solidFill>
              </a:rPr>
              <a:t>DISTINCT</a:t>
            </a:r>
            <a:r>
              <a:rPr lang="en-US" sz="2400" dirty="0"/>
              <a:t> Country </a:t>
            </a:r>
            <a:r>
              <a:rPr lang="en-US" sz="2400" dirty="0">
                <a:solidFill>
                  <a:srgbClr val="0000FF"/>
                </a:solidFill>
              </a:rPr>
              <a:t>FROM</a:t>
            </a:r>
            <a:r>
              <a:rPr lang="en-US" sz="2400" dirty="0"/>
              <a:t> Customers; </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a:blip r:embed="rId2"/>
          <a:stretch>
            <a:fillRect/>
          </a:stretch>
        </p:blipFill>
        <p:spPr>
          <a:xfrm>
            <a:off x="1097647" y="1316044"/>
            <a:ext cx="1914792" cy="3867690"/>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6757896" y="2169718"/>
            <a:ext cx="2019582" cy="3762900"/>
          </a:xfrm>
          <a:prstGeom prst="rect">
            <a:avLst/>
          </a:prstGeom>
          <a:ln>
            <a:solidFill>
              <a:schemeClr val="accent1"/>
            </a:solidFill>
          </a:ln>
        </p:spPr>
      </p:pic>
    </p:spTree>
    <p:extLst>
      <p:ext uri="{BB962C8B-B14F-4D97-AF65-F5344CB8AC3E}">
        <p14:creationId xmlns:p14="http://schemas.microsoft.com/office/powerpoint/2010/main" val="36981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a:solidFill>
                  <a:srgbClr val="0000FF"/>
                </a:solidFill>
              </a:rPr>
              <a:t>SELECT</a:t>
            </a:r>
            <a:r>
              <a:rPr lang="en-US" sz="2400" dirty="0"/>
              <a:t> * </a:t>
            </a:r>
            <a:r>
              <a:rPr lang="en-US" sz="2400" dirty="0">
                <a:solidFill>
                  <a:srgbClr val="0000FF"/>
                </a:solidFill>
              </a:rPr>
              <a:t>FROM</a:t>
            </a:r>
            <a:r>
              <a:rPr lang="en-US" sz="2400" dirty="0"/>
              <a:t> </a:t>
            </a:r>
            <a:r>
              <a:rPr lang="en-US" sz="2400" dirty="0" smtClean="0"/>
              <a:t>Customers </a:t>
            </a:r>
            <a:r>
              <a:rPr lang="en-US" sz="2400" dirty="0">
                <a:solidFill>
                  <a:srgbClr val="0000FF"/>
                </a:solidFill>
              </a:rPr>
              <a:t>WHERE</a:t>
            </a:r>
            <a:r>
              <a:rPr lang="en-US" sz="2400" dirty="0" smtClean="0"/>
              <a:t> </a:t>
            </a:r>
            <a:r>
              <a:rPr lang="en-US" sz="2400" dirty="0"/>
              <a:t>Country='Mexico'; </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a:blip r:embed="rId2"/>
          <a:stretch>
            <a:fillRect/>
          </a:stretch>
        </p:blipFill>
        <p:spPr>
          <a:xfrm>
            <a:off x="73843" y="1772292"/>
            <a:ext cx="11841227" cy="2705478"/>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931754" y="4624531"/>
            <a:ext cx="4238153" cy="1116392"/>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5519402" y="4624531"/>
            <a:ext cx="3213672" cy="814734"/>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5519402" y="5614913"/>
            <a:ext cx="3463316" cy="854284"/>
          </a:xfrm>
          <a:prstGeom prst="rect">
            <a:avLst/>
          </a:prstGeom>
          <a:ln>
            <a:solidFill>
              <a:schemeClr val="accent1"/>
            </a:solidFill>
          </a:ln>
        </p:spPr>
      </p:pic>
    </p:spTree>
    <p:extLst>
      <p:ext uri="{BB962C8B-B14F-4D97-AF65-F5344CB8AC3E}">
        <p14:creationId xmlns:p14="http://schemas.microsoft.com/office/powerpoint/2010/main" val="3358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rotWithShape="1">
          <a:blip r:embed="rId2"/>
          <a:srcRect b="10038"/>
          <a:stretch/>
        </p:blipFill>
        <p:spPr>
          <a:xfrm>
            <a:off x="761999" y="644578"/>
            <a:ext cx="7489525" cy="844858"/>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761999" y="1603617"/>
            <a:ext cx="11115344" cy="800217"/>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61999" y="3086145"/>
            <a:ext cx="6402372" cy="1224163"/>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761999" y="4597455"/>
            <a:ext cx="7229638" cy="1162321"/>
          </a:xfrm>
          <a:prstGeom prst="rect">
            <a:avLst/>
          </a:prstGeom>
          <a:ln>
            <a:solidFill>
              <a:schemeClr val="accent1"/>
            </a:solidFill>
          </a:ln>
        </p:spPr>
      </p:pic>
    </p:spTree>
    <p:extLst>
      <p:ext uri="{BB962C8B-B14F-4D97-AF65-F5344CB8AC3E}">
        <p14:creationId xmlns:p14="http://schemas.microsoft.com/office/powerpoint/2010/main" val="240989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a:blip r:embed="rId2"/>
          <a:stretch>
            <a:fillRect/>
          </a:stretch>
        </p:blipFill>
        <p:spPr>
          <a:xfrm>
            <a:off x="762000" y="644578"/>
            <a:ext cx="6760590" cy="581100"/>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762000" y="1570228"/>
            <a:ext cx="8728871" cy="39997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61999" y="3427115"/>
            <a:ext cx="5859433" cy="581101"/>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762000" y="4200020"/>
            <a:ext cx="8221698" cy="552720"/>
          </a:xfrm>
          <a:prstGeom prst="rect">
            <a:avLst/>
          </a:prstGeom>
          <a:ln>
            <a:solidFill>
              <a:schemeClr val="accent1"/>
            </a:solidFill>
          </a:ln>
        </p:spPr>
      </p:pic>
      <p:pic>
        <p:nvPicPr>
          <p:cNvPr id="9" name="Picture 8"/>
          <p:cNvPicPr>
            <a:picLocks noChangeAspect="1"/>
          </p:cNvPicPr>
          <p:nvPr/>
        </p:nvPicPr>
        <p:blipFill>
          <a:blip r:embed="rId6"/>
          <a:stretch>
            <a:fillRect/>
          </a:stretch>
        </p:blipFill>
        <p:spPr>
          <a:xfrm>
            <a:off x="761999" y="5035765"/>
            <a:ext cx="8137807" cy="469489"/>
          </a:xfrm>
          <a:prstGeom prst="rect">
            <a:avLst/>
          </a:prstGeom>
          <a:ln>
            <a:solidFill>
              <a:schemeClr val="accent1"/>
            </a:solidFill>
          </a:ln>
        </p:spPr>
      </p:pic>
    </p:spTree>
    <p:extLst>
      <p:ext uri="{BB962C8B-B14F-4D97-AF65-F5344CB8AC3E}">
        <p14:creationId xmlns:p14="http://schemas.microsoft.com/office/powerpoint/2010/main" val="18987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a:solidFill>
                  <a:srgbClr val="FF0000"/>
                </a:solidFill>
              </a:rPr>
              <a:t>Java</a:t>
            </a:r>
            <a:r>
              <a:rPr lang="en-US" sz="2400" dirty="0" smtClean="0"/>
              <a:t> </a:t>
            </a:r>
            <a:r>
              <a:rPr lang="en-US" sz="2400" dirty="0">
                <a:solidFill>
                  <a:srgbClr val="FF0000"/>
                </a:solidFill>
              </a:rPr>
              <a:t>Database</a:t>
            </a:r>
            <a:r>
              <a:rPr lang="en-US" sz="2400" dirty="0"/>
              <a:t> </a:t>
            </a:r>
            <a:r>
              <a:rPr lang="en-US" sz="2400" dirty="0">
                <a:solidFill>
                  <a:srgbClr val="FF0000"/>
                </a:solidFill>
              </a:rPr>
              <a:t>Connectivity</a:t>
            </a:r>
            <a:r>
              <a:rPr lang="en-US" sz="2400" dirty="0" smtClean="0"/>
              <a:t> (JDBC) is </a:t>
            </a:r>
            <a:r>
              <a:rPr lang="en-US" sz="2400" dirty="0"/>
              <a:t>a Java API for connecting programs written in Java to the data in relational </a:t>
            </a:r>
            <a:r>
              <a:rPr lang="en-US" sz="2400" dirty="0" smtClean="0"/>
              <a:t>databases</a:t>
            </a:r>
          </a:p>
          <a:p>
            <a:pPr algn="just">
              <a:lnSpc>
                <a:spcPct val="150000"/>
              </a:lnSpc>
            </a:pPr>
            <a:r>
              <a:rPr lang="en-US" sz="2400" dirty="0"/>
              <a:t>The </a:t>
            </a:r>
            <a:r>
              <a:rPr lang="en-US" sz="2400" dirty="0">
                <a:solidFill>
                  <a:srgbClr val="FF0000"/>
                </a:solidFill>
              </a:rPr>
              <a:t>JDBC</a:t>
            </a:r>
            <a:r>
              <a:rPr lang="en-US" sz="2400" dirty="0"/>
              <a:t> </a:t>
            </a:r>
            <a:r>
              <a:rPr lang="en-US" sz="2400" dirty="0">
                <a:solidFill>
                  <a:srgbClr val="FF0000"/>
                </a:solidFill>
              </a:rPr>
              <a:t>API</a:t>
            </a:r>
            <a:r>
              <a:rPr lang="en-US" sz="2400" dirty="0"/>
              <a:t> contains </a:t>
            </a:r>
            <a:r>
              <a:rPr lang="en-US" sz="2400" dirty="0">
                <a:solidFill>
                  <a:srgbClr val="FF0000"/>
                </a:solidFill>
              </a:rPr>
              <a:t>methods to communicate with DBMS or RDBMS </a:t>
            </a:r>
          </a:p>
          <a:p>
            <a:pPr algn="just">
              <a:lnSpc>
                <a:spcPct val="150000"/>
              </a:lnSpc>
            </a:pPr>
            <a:r>
              <a:rPr lang="en-US" sz="2400" dirty="0" smtClean="0"/>
              <a:t>The </a:t>
            </a:r>
            <a:r>
              <a:rPr lang="en-US" sz="2400" dirty="0"/>
              <a:t>JDBC API uses the JDBC driver to carry out it </a:t>
            </a:r>
            <a:r>
              <a:rPr lang="en-US" sz="2400" dirty="0" smtClean="0"/>
              <a:t>tasks</a:t>
            </a:r>
          </a:p>
          <a:p>
            <a:pPr lvl="1" algn="just">
              <a:lnSpc>
                <a:spcPct val="150000"/>
              </a:lnSpc>
            </a:pPr>
            <a:r>
              <a:rPr lang="en-US" sz="2400" dirty="0">
                <a:solidFill>
                  <a:srgbClr val="FF0000"/>
                </a:solidFill>
              </a:rPr>
              <a:t>Establish a connection </a:t>
            </a:r>
            <a:r>
              <a:rPr lang="en-US" sz="2400" dirty="0"/>
              <a:t>with a data source </a:t>
            </a:r>
            <a:endParaRPr lang="en-US" sz="2400" dirty="0" smtClean="0"/>
          </a:p>
          <a:p>
            <a:pPr lvl="1" algn="just">
              <a:lnSpc>
                <a:spcPct val="150000"/>
              </a:lnSpc>
            </a:pPr>
            <a:r>
              <a:rPr lang="en-US" sz="2400" dirty="0">
                <a:solidFill>
                  <a:srgbClr val="FF0000"/>
                </a:solidFill>
              </a:rPr>
              <a:t>Send queries and update statements </a:t>
            </a:r>
            <a:r>
              <a:rPr lang="en-US" sz="2400" dirty="0"/>
              <a:t>to </a:t>
            </a:r>
            <a:r>
              <a:rPr lang="en-US" sz="2400" dirty="0" smtClean="0"/>
              <a:t>data source</a:t>
            </a:r>
          </a:p>
          <a:p>
            <a:pPr lvl="1" algn="just">
              <a:lnSpc>
                <a:spcPct val="150000"/>
              </a:lnSpc>
            </a:pPr>
            <a:r>
              <a:rPr lang="en-US" sz="2400" dirty="0">
                <a:solidFill>
                  <a:srgbClr val="FF0000"/>
                </a:solidFill>
              </a:rPr>
              <a:t>Process the results</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spTree>
    <p:extLst>
      <p:ext uri="{BB962C8B-B14F-4D97-AF65-F5344CB8AC3E}">
        <p14:creationId xmlns:p14="http://schemas.microsoft.com/office/powerpoint/2010/main" val="220053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271" y="2703499"/>
            <a:ext cx="4882181" cy="4003388"/>
          </a:xfrm>
        </p:spPr>
      </p:pic>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6" name="Picture 5"/>
          <p:cNvPicPr>
            <a:picLocks noChangeAspect="1"/>
          </p:cNvPicPr>
          <p:nvPr/>
        </p:nvPicPr>
        <p:blipFill rotWithShape="1">
          <a:blip r:embed="rId3"/>
          <a:srcRect l="25324" t="17527" r="30161" b="12222"/>
          <a:stretch/>
        </p:blipFill>
        <p:spPr>
          <a:xfrm>
            <a:off x="837415" y="585698"/>
            <a:ext cx="4771534" cy="4235601"/>
          </a:xfrm>
          <a:prstGeom prst="rect">
            <a:avLst/>
          </a:prstGeom>
          <a:ln>
            <a:solidFill>
              <a:schemeClr val="accent1"/>
            </a:solidFill>
          </a:ln>
        </p:spPr>
      </p:pic>
    </p:spTree>
    <p:extLst>
      <p:ext uri="{BB962C8B-B14F-4D97-AF65-F5344CB8AC3E}">
        <p14:creationId xmlns:p14="http://schemas.microsoft.com/office/powerpoint/2010/main" val="40878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b="1" dirty="0">
                <a:solidFill>
                  <a:srgbClr val="FF0000"/>
                </a:solidFill>
              </a:rPr>
              <a:t>JDBC Steps </a:t>
            </a:r>
          </a:p>
          <a:p>
            <a:pPr lvl="1" algn="just">
              <a:lnSpc>
                <a:spcPct val="150000"/>
              </a:lnSpc>
            </a:pPr>
            <a:r>
              <a:rPr lang="en-US" sz="2400" dirty="0" smtClean="0"/>
              <a:t>Instantiate </a:t>
            </a:r>
            <a:r>
              <a:rPr lang="en-US" sz="2400" dirty="0"/>
              <a:t>proper driver </a:t>
            </a:r>
            <a:endParaRPr lang="en-US" sz="2400" dirty="0" smtClean="0"/>
          </a:p>
          <a:p>
            <a:pPr lvl="1" algn="just">
              <a:lnSpc>
                <a:spcPct val="150000"/>
              </a:lnSpc>
            </a:pPr>
            <a:r>
              <a:rPr lang="en-US" sz="2400" dirty="0" smtClean="0"/>
              <a:t>Open </a:t>
            </a:r>
            <a:r>
              <a:rPr lang="en-US" sz="2400" dirty="0"/>
              <a:t>connection to </a:t>
            </a:r>
            <a:r>
              <a:rPr lang="en-US" sz="2400" dirty="0" smtClean="0"/>
              <a:t>database</a:t>
            </a:r>
          </a:p>
          <a:p>
            <a:pPr lvl="1">
              <a:lnSpc>
                <a:spcPct val="150000"/>
              </a:lnSpc>
            </a:pPr>
            <a:r>
              <a:rPr lang="en-US" sz="2400" dirty="0" smtClean="0"/>
              <a:t>Connect </a:t>
            </a:r>
            <a:r>
              <a:rPr lang="en-US" sz="2400" dirty="0"/>
              <a:t>to database </a:t>
            </a:r>
            <a:endParaRPr lang="en-US" sz="2400" dirty="0" smtClean="0"/>
          </a:p>
          <a:p>
            <a:pPr lvl="1">
              <a:lnSpc>
                <a:spcPct val="150000"/>
              </a:lnSpc>
            </a:pPr>
            <a:r>
              <a:rPr lang="en-US" sz="2400" dirty="0" smtClean="0"/>
              <a:t>Query </a:t>
            </a:r>
            <a:r>
              <a:rPr lang="en-US" sz="2400" dirty="0"/>
              <a:t>database (or </a:t>
            </a:r>
            <a:r>
              <a:rPr lang="en-US" sz="2400" dirty="0" smtClean="0"/>
              <a:t>insert/update/delete)</a:t>
            </a:r>
          </a:p>
          <a:p>
            <a:pPr lvl="1">
              <a:lnSpc>
                <a:spcPct val="150000"/>
              </a:lnSpc>
            </a:pPr>
            <a:r>
              <a:rPr lang="en-US" sz="2400" dirty="0" smtClean="0"/>
              <a:t>Process </a:t>
            </a:r>
            <a:r>
              <a:rPr lang="en-US" sz="2400" dirty="0"/>
              <a:t>the result </a:t>
            </a:r>
            <a:endParaRPr lang="en-US" sz="2400" dirty="0" smtClean="0"/>
          </a:p>
          <a:p>
            <a:pPr lvl="1">
              <a:lnSpc>
                <a:spcPct val="150000"/>
              </a:lnSpc>
            </a:pPr>
            <a:r>
              <a:rPr lang="en-US" sz="2400" dirty="0" smtClean="0"/>
              <a:t>Close </a:t>
            </a:r>
            <a:r>
              <a:rPr lang="en-US" sz="2400" dirty="0"/>
              <a:t>connection to database</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spTree>
    <p:extLst>
      <p:ext uri="{BB962C8B-B14F-4D97-AF65-F5344CB8AC3E}">
        <p14:creationId xmlns:p14="http://schemas.microsoft.com/office/powerpoint/2010/main" val="46552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2800" dirty="0" err="1">
                <a:solidFill>
                  <a:srgbClr val="0000FF"/>
                </a:solidFill>
              </a:rPr>
              <a:t>ArrayList</a:t>
            </a:r>
            <a:r>
              <a:rPr lang="en-US" sz="2800" dirty="0">
                <a:solidFill>
                  <a:srgbClr val="0000FF"/>
                </a:solidFill>
              </a:rPr>
              <a:t> Class – Custom Sort</a:t>
            </a:r>
          </a:p>
        </p:txBody>
      </p:sp>
      <p:pic>
        <p:nvPicPr>
          <p:cNvPr id="11" name="Picture 10"/>
          <p:cNvPicPr>
            <a:picLocks noChangeAspect="1"/>
          </p:cNvPicPr>
          <p:nvPr/>
        </p:nvPicPr>
        <p:blipFill>
          <a:blip r:embed="rId3"/>
          <a:stretch>
            <a:fillRect/>
          </a:stretch>
        </p:blipFill>
        <p:spPr>
          <a:xfrm>
            <a:off x="926998" y="735564"/>
            <a:ext cx="7524958" cy="3534778"/>
          </a:xfrm>
          <a:prstGeom prst="rect">
            <a:avLst/>
          </a:prstGeom>
          <a:ln>
            <a:solidFill>
              <a:schemeClr val="accent1"/>
            </a:solidFill>
          </a:ln>
        </p:spPr>
      </p:pic>
      <p:pic>
        <p:nvPicPr>
          <p:cNvPr id="12" name="Picture 11"/>
          <p:cNvPicPr>
            <a:picLocks noChangeAspect="1"/>
          </p:cNvPicPr>
          <p:nvPr/>
        </p:nvPicPr>
        <p:blipFill>
          <a:blip r:embed="rId4"/>
          <a:stretch>
            <a:fillRect/>
          </a:stretch>
        </p:blipFill>
        <p:spPr>
          <a:xfrm>
            <a:off x="926998" y="4369024"/>
            <a:ext cx="5351254" cy="2455457"/>
          </a:xfrm>
          <a:prstGeom prst="rect">
            <a:avLst/>
          </a:prstGeom>
          <a:ln>
            <a:solidFill>
              <a:schemeClr val="accent1"/>
            </a:solidFill>
          </a:ln>
        </p:spPr>
      </p:pic>
      <p:pic>
        <p:nvPicPr>
          <p:cNvPr id="13" name="Picture 12"/>
          <p:cNvPicPr>
            <a:picLocks noChangeAspect="1"/>
          </p:cNvPicPr>
          <p:nvPr/>
        </p:nvPicPr>
        <p:blipFill>
          <a:blip r:embed="rId5"/>
          <a:stretch>
            <a:fillRect/>
          </a:stretch>
        </p:blipFill>
        <p:spPr>
          <a:xfrm>
            <a:off x="5198975" y="5082746"/>
            <a:ext cx="3591426" cy="1028844"/>
          </a:xfrm>
          <a:prstGeom prst="rect">
            <a:avLst/>
          </a:prstGeom>
          <a:ln>
            <a:solidFill>
              <a:schemeClr val="accent1"/>
            </a:solidFill>
          </a:ln>
        </p:spPr>
      </p:pic>
    </p:spTree>
    <p:extLst>
      <p:ext uri="{BB962C8B-B14F-4D97-AF65-F5344CB8AC3E}">
        <p14:creationId xmlns:p14="http://schemas.microsoft.com/office/powerpoint/2010/main" val="217862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Database</a:t>
            </a:r>
          </a:p>
        </p:txBody>
      </p:sp>
      <p:pic>
        <p:nvPicPr>
          <p:cNvPr id="3" name="Picture 2"/>
          <p:cNvPicPr>
            <a:picLocks noChangeAspect="1"/>
          </p:cNvPicPr>
          <p:nvPr/>
        </p:nvPicPr>
        <p:blipFill>
          <a:blip r:embed="rId2"/>
          <a:stretch>
            <a:fillRect/>
          </a:stretch>
        </p:blipFill>
        <p:spPr>
          <a:xfrm>
            <a:off x="859937" y="518473"/>
            <a:ext cx="8152087" cy="6268607"/>
          </a:xfrm>
          <a:prstGeom prst="rect">
            <a:avLst/>
          </a:prstGeom>
          <a:ln>
            <a:solidFill>
              <a:schemeClr val="accent1"/>
            </a:solidFill>
          </a:ln>
        </p:spPr>
      </p:pic>
    </p:spTree>
    <p:extLst>
      <p:ext uri="{BB962C8B-B14F-4D97-AF65-F5344CB8AC3E}">
        <p14:creationId xmlns:p14="http://schemas.microsoft.com/office/powerpoint/2010/main" val="20637920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Autofit/>
          </a:bodyPr>
          <a:lstStyle/>
          <a:p>
            <a:pPr algn="just">
              <a:lnSpc>
                <a:spcPct val="150000"/>
              </a:lnSpc>
            </a:pPr>
            <a:r>
              <a:rPr lang="en-US" sz="2000" dirty="0">
                <a:solidFill>
                  <a:srgbClr val="0000FF"/>
                </a:solidFill>
              </a:rPr>
              <a:t>Serialization in Java is a mechanism of writing the state of an object into a byte-stream</a:t>
            </a:r>
          </a:p>
          <a:p>
            <a:pPr algn="just">
              <a:lnSpc>
                <a:spcPct val="150000"/>
              </a:lnSpc>
            </a:pPr>
            <a:r>
              <a:rPr lang="en-US" sz="2000" dirty="0" smtClean="0"/>
              <a:t>Object </a:t>
            </a:r>
            <a:r>
              <a:rPr lang="en-US" sz="2000" dirty="0"/>
              <a:t>can be </a:t>
            </a:r>
            <a:r>
              <a:rPr lang="en-US" sz="2000" dirty="0">
                <a:solidFill>
                  <a:srgbClr val="0000FF"/>
                </a:solidFill>
              </a:rPr>
              <a:t>represented as a sequence of bytes </a:t>
            </a:r>
            <a:r>
              <a:rPr lang="en-US" sz="2000" dirty="0"/>
              <a:t>that includes the object's data as well as information about the object's type and the types of data stored in </a:t>
            </a:r>
            <a:r>
              <a:rPr lang="en-US" sz="2000" dirty="0" smtClean="0"/>
              <a:t>object</a:t>
            </a:r>
          </a:p>
          <a:p>
            <a:pPr algn="just">
              <a:lnSpc>
                <a:spcPct val="150000"/>
              </a:lnSpc>
            </a:pPr>
            <a:r>
              <a:rPr lang="en-US" sz="2000" dirty="0" smtClean="0">
                <a:solidFill>
                  <a:srgbClr val="0000FF"/>
                </a:solidFill>
              </a:rPr>
              <a:t>Reverse </a:t>
            </a:r>
            <a:r>
              <a:rPr lang="en-US" sz="2000" dirty="0">
                <a:solidFill>
                  <a:srgbClr val="0000FF"/>
                </a:solidFill>
              </a:rPr>
              <a:t>operation is called </a:t>
            </a:r>
            <a:r>
              <a:rPr lang="en-US" sz="2000" dirty="0" smtClean="0">
                <a:solidFill>
                  <a:srgbClr val="0000FF"/>
                </a:solidFill>
              </a:rPr>
              <a:t>deserialization</a:t>
            </a:r>
            <a:endParaRPr lang="en-US" sz="2000" dirty="0" smtClean="0"/>
          </a:p>
          <a:p>
            <a:pPr algn="just">
              <a:lnSpc>
                <a:spcPct val="150000"/>
              </a:lnSpc>
            </a:pPr>
            <a:r>
              <a:rPr lang="en-US" sz="2000" dirty="0" smtClean="0"/>
              <a:t>The </a:t>
            </a:r>
            <a:r>
              <a:rPr lang="en-US" sz="2000" dirty="0"/>
              <a:t>serialization and deserialization process is </a:t>
            </a:r>
            <a:r>
              <a:rPr lang="en-US" sz="2000" dirty="0">
                <a:solidFill>
                  <a:srgbClr val="0000FF"/>
                </a:solidFill>
              </a:rPr>
              <a:t>platform-independent</a:t>
            </a:r>
            <a:r>
              <a:rPr lang="en-US" sz="2000" dirty="0"/>
              <a:t>, it means you can serialize an object on one platform and </a:t>
            </a:r>
            <a:r>
              <a:rPr lang="en-US" sz="2000" dirty="0" err="1"/>
              <a:t>deserialize</a:t>
            </a:r>
            <a:r>
              <a:rPr lang="en-US" sz="2000" dirty="0"/>
              <a:t> it on a different platform</a:t>
            </a:r>
            <a:r>
              <a:rPr lang="en-US" sz="2000" dirty="0" smtClean="0"/>
              <a:t>.</a:t>
            </a:r>
          </a:p>
          <a:p>
            <a:pPr algn="just">
              <a:lnSpc>
                <a:spcPct val="150000"/>
              </a:lnSpc>
            </a:pPr>
            <a:r>
              <a:rPr lang="en-US" sz="2000" b="1" dirty="0" err="1" smtClean="0"/>
              <a:t>ObjectInputStream</a:t>
            </a:r>
            <a:r>
              <a:rPr lang="en-US" sz="2000" dirty="0" smtClean="0"/>
              <a:t> </a:t>
            </a:r>
            <a:r>
              <a:rPr lang="en-US" sz="2000" dirty="0"/>
              <a:t>and </a:t>
            </a:r>
            <a:r>
              <a:rPr lang="en-US" sz="2000" b="1" dirty="0" err="1"/>
              <a:t>ObjectOutputStream</a:t>
            </a:r>
            <a:r>
              <a:rPr lang="en-US" sz="2000" dirty="0"/>
              <a:t> </a:t>
            </a:r>
            <a:r>
              <a:rPr lang="en-US" sz="2000" dirty="0" smtClean="0"/>
              <a:t>classes contain methods </a:t>
            </a:r>
            <a:r>
              <a:rPr lang="en-US" sz="2000" dirty="0"/>
              <a:t>for serializing </a:t>
            </a:r>
            <a:r>
              <a:rPr lang="en-US" sz="2000" dirty="0" smtClean="0"/>
              <a:t>&amp; </a:t>
            </a:r>
            <a:r>
              <a:rPr lang="en-US" sz="2000" dirty="0" err="1" smtClean="0"/>
              <a:t>deserializing</a:t>
            </a:r>
            <a:r>
              <a:rPr lang="en-US" sz="2000" dirty="0" smtClean="0"/>
              <a:t> </a:t>
            </a:r>
            <a:r>
              <a:rPr lang="en-US" sz="2000" dirty="0"/>
              <a:t>an object</a:t>
            </a:r>
            <a:r>
              <a:rPr lang="en-US" sz="2000" dirty="0" smtClean="0"/>
              <a:t>.</a:t>
            </a:r>
          </a:p>
          <a:p>
            <a:pPr algn="just">
              <a:lnSpc>
                <a:spcPct val="150000"/>
              </a:lnSpc>
            </a:pPr>
            <a:r>
              <a:rPr lang="en-US" sz="2000" dirty="0"/>
              <a:t>To serialize object, implement </a:t>
            </a:r>
            <a:r>
              <a:rPr lang="en-US" sz="2000" b="1" dirty="0"/>
              <a:t>Serializable</a:t>
            </a:r>
            <a:r>
              <a:rPr lang="en-US" sz="2000" dirty="0"/>
              <a:t> interface</a:t>
            </a:r>
          </a:p>
          <a:p>
            <a:pPr algn="just">
              <a:lnSpc>
                <a:spcPct val="150000"/>
              </a:lnSpc>
            </a:pPr>
            <a:endParaRPr lang="en-US" sz="2000" i="1" dirty="0" smtClean="0"/>
          </a:p>
          <a:p>
            <a:pPr algn="just">
              <a:lnSpc>
                <a:spcPct val="150000"/>
              </a:lnSpc>
            </a:pPr>
            <a:endParaRPr lang="en-US" sz="20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Serialization</a:t>
            </a:r>
          </a:p>
        </p:txBody>
      </p:sp>
    </p:spTree>
    <p:extLst>
      <p:ext uri="{BB962C8B-B14F-4D97-AF65-F5344CB8AC3E}">
        <p14:creationId xmlns:p14="http://schemas.microsoft.com/office/powerpoint/2010/main" val="102280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nSpc>
                <a:spcPct val="150000"/>
              </a:lnSpc>
            </a:pPr>
            <a:r>
              <a:rPr lang="en-US" sz="2200" b="1" dirty="0" smtClean="0"/>
              <a:t>Serializable</a:t>
            </a:r>
            <a:r>
              <a:rPr lang="en-US" sz="2200" dirty="0" smtClean="0"/>
              <a:t> </a:t>
            </a:r>
            <a:r>
              <a:rPr lang="en-US" sz="2200" dirty="0"/>
              <a:t>is a </a:t>
            </a:r>
            <a:r>
              <a:rPr lang="en-US" sz="2200" dirty="0">
                <a:solidFill>
                  <a:srgbClr val="0000FF"/>
                </a:solidFill>
              </a:rPr>
              <a:t>marker interface </a:t>
            </a:r>
            <a:r>
              <a:rPr lang="en-US" sz="2200" dirty="0"/>
              <a:t>(has no data member and method). It is used to "mark" Java classes so that the objects of these classes may get a certain capability. The </a:t>
            </a:r>
            <a:r>
              <a:rPr lang="en-US" sz="2200" b="1" dirty="0" err="1"/>
              <a:t>Cloneable</a:t>
            </a:r>
            <a:r>
              <a:rPr lang="en-US" sz="2200" dirty="0"/>
              <a:t> and </a:t>
            </a:r>
            <a:r>
              <a:rPr lang="en-US" sz="2200" b="1" dirty="0"/>
              <a:t>Remote</a:t>
            </a:r>
            <a:r>
              <a:rPr lang="en-US" sz="2200" dirty="0"/>
              <a:t> are also marker interfaces</a:t>
            </a:r>
            <a:r>
              <a:rPr lang="en-US" sz="2200" dirty="0" smtClean="0"/>
              <a:t>.</a:t>
            </a:r>
          </a:p>
          <a:p>
            <a:pPr>
              <a:lnSpc>
                <a:spcPct val="150000"/>
              </a:lnSpc>
            </a:pPr>
            <a:r>
              <a:rPr lang="en-US" sz="2200" dirty="0"/>
              <a:t>The </a:t>
            </a:r>
            <a:r>
              <a:rPr lang="en-US" sz="2200" dirty="0">
                <a:solidFill>
                  <a:srgbClr val="0000FF"/>
                </a:solidFill>
              </a:rPr>
              <a:t>String class and all the wrapper classes implement the </a:t>
            </a:r>
            <a:r>
              <a:rPr lang="en-US" sz="2200" dirty="0" err="1">
                <a:solidFill>
                  <a:srgbClr val="0000FF"/>
                </a:solidFill>
              </a:rPr>
              <a:t>java.io.Serializable</a:t>
            </a:r>
            <a:r>
              <a:rPr lang="en-US" sz="2200" dirty="0">
                <a:solidFill>
                  <a:srgbClr val="0000FF"/>
                </a:solidFill>
              </a:rPr>
              <a:t> interface </a:t>
            </a:r>
            <a:r>
              <a:rPr lang="en-US" sz="2200" dirty="0"/>
              <a:t>by default.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980"/>
          <a:stretch/>
        </p:blipFill>
        <p:spPr>
          <a:xfrm>
            <a:off x="2194289" y="3874416"/>
            <a:ext cx="5273582" cy="2692769"/>
          </a:xfrm>
          <a:prstGeom prst="rect">
            <a:avLst/>
          </a:prstGeom>
          <a:ln>
            <a:solidFill>
              <a:schemeClr val="accent1"/>
            </a:solidFill>
          </a:ln>
        </p:spPr>
      </p:pic>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Serialization</a:t>
            </a:r>
          </a:p>
        </p:txBody>
      </p:sp>
    </p:spTree>
    <p:extLst>
      <p:ext uri="{BB962C8B-B14F-4D97-AF65-F5344CB8AC3E}">
        <p14:creationId xmlns:p14="http://schemas.microsoft.com/office/powerpoint/2010/main" val="685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Serialization</a:t>
            </a:r>
          </a:p>
        </p:txBody>
      </p:sp>
      <p:pic>
        <p:nvPicPr>
          <p:cNvPr id="3" name="Picture 2"/>
          <p:cNvPicPr>
            <a:picLocks noChangeAspect="1"/>
          </p:cNvPicPr>
          <p:nvPr/>
        </p:nvPicPr>
        <p:blipFill rotWithShape="1">
          <a:blip r:embed="rId2"/>
          <a:srcRect b="45013"/>
          <a:stretch/>
        </p:blipFill>
        <p:spPr>
          <a:xfrm>
            <a:off x="865697" y="644578"/>
            <a:ext cx="6402369" cy="1712123"/>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65697" y="2573056"/>
            <a:ext cx="7716327" cy="3943900"/>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1863611" y="2078995"/>
            <a:ext cx="7049484" cy="3219899"/>
          </a:xfrm>
          <a:prstGeom prst="rect">
            <a:avLst/>
          </a:prstGeom>
          <a:ln>
            <a:solidFill>
              <a:schemeClr val="accent1"/>
            </a:solidFill>
          </a:ln>
        </p:spPr>
      </p:pic>
    </p:spTree>
    <p:extLst>
      <p:ext uri="{BB962C8B-B14F-4D97-AF65-F5344CB8AC3E}">
        <p14:creationId xmlns:p14="http://schemas.microsoft.com/office/powerpoint/2010/main" val="101937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smtClean="0"/>
              <a:t>Lambda Expressions were added in Java 8.</a:t>
            </a:r>
          </a:p>
          <a:p>
            <a:pPr algn="just"/>
            <a:r>
              <a:rPr lang="en-US" sz="2400" dirty="0" smtClean="0"/>
              <a:t>A </a:t>
            </a:r>
            <a:r>
              <a:rPr lang="en-US" sz="2400" dirty="0" smtClean="0">
                <a:solidFill>
                  <a:srgbClr val="FF0000"/>
                </a:solidFill>
              </a:rPr>
              <a:t>lambda </a:t>
            </a:r>
            <a:r>
              <a:rPr lang="en-US" sz="2400" dirty="0">
                <a:solidFill>
                  <a:srgbClr val="FF0000"/>
                </a:solidFill>
              </a:rPr>
              <a:t>expression is a short block of code which takes in parameters and returns a value</a:t>
            </a:r>
            <a:r>
              <a:rPr lang="en-US" sz="2400" dirty="0" smtClean="0"/>
              <a:t>. </a:t>
            </a:r>
          </a:p>
          <a:p>
            <a:pPr algn="just"/>
            <a:r>
              <a:rPr lang="en-US" sz="2400" dirty="0" smtClean="0"/>
              <a:t>Lambda expressions are </a:t>
            </a:r>
            <a:r>
              <a:rPr lang="en-US" sz="2400" dirty="0">
                <a:solidFill>
                  <a:srgbClr val="FF0000"/>
                </a:solidFill>
              </a:rPr>
              <a:t>similar to methods, but they do not need a name</a:t>
            </a:r>
            <a:r>
              <a:rPr lang="en-US" sz="2400" dirty="0" smtClean="0"/>
              <a:t> and they can be implemented right in the body of a method.</a:t>
            </a:r>
          </a:p>
          <a:p>
            <a:pPr algn="just"/>
            <a:r>
              <a:rPr lang="en-US" sz="2400" dirty="0" smtClean="0"/>
              <a:t>Possible Syntax format are</a:t>
            </a:r>
          </a:p>
          <a:p>
            <a:pPr lvl="1" algn="just"/>
            <a:r>
              <a:rPr lang="en-US" sz="2400" i="1" dirty="0" smtClean="0">
                <a:latin typeface="Consolas" panose="020B0609020204030204" pitchFamily="49" charset="0"/>
              </a:rPr>
              <a:t>parameter</a:t>
            </a:r>
            <a:r>
              <a:rPr lang="en-US" sz="2400" dirty="0" smtClean="0">
                <a:latin typeface="Consolas" panose="020B0609020204030204" pitchFamily="49" charset="0"/>
              </a:rPr>
              <a:t> -&gt; </a:t>
            </a:r>
            <a:r>
              <a:rPr lang="en-US" sz="2400" i="1" dirty="0" smtClean="0">
                <a:latin typeface="Consolas" panose="020B0609020204030204" pitchFamily="49" charset="0"/>
              </a:rPr>
              <a:t>expression</a:t>
            </a:r>
            <a:r>
              <a:rPr lang="en-US" sz="2400" dirty="0" smtClean="0">
                <a:latin typeface="Consolas" panose="020B0609020204030204" pitchFamily="49" charset="0"/>
              </a:rPr>
              <a:t> </a:t>
            </a:r>
          </a:p>
          <a:p>
            <a:pPr lvl="1" algn="just"/>
            <a:r>
              <a:rPr lang="en-US" sz="2400" i="1" dirty="0" smtClean="0">
                <a:latin typeface="Consolas" panose="020B0609020204030204" pitchFamily="49" charset="0"/>
              </a:rPr>
              <a:t>(parameter1, parameter2)</a:t>
            </a:r>
            <a:r>
              <a:rPr lang="en-US" sz="2400" dirty="0" smtClean="0">
                <a:latin typeface="Consolas" panose="020B0609020204030204" pitchFamily="49" charset="0"/>
              </a:rPr>
              <a:t> -&gt; </a:t>
            </a:r>
            <a:r>
              <a:rPr lang="en-US" sz="2400" i="1" dirty="0" smtClean="0">
                <a:latin typeface="Consolas" panose="020B0609020204030204" pitchFamily="49" charset="0"/>
              </a:rPr>
              <a:t>expression</a:t>
            </a:r>
          </a:p>
          <a:p>
            <a:pPr lvl="1" algn="just"/>
            <a:r>
              <a:rPr lang="en-US" sz="2400" i="1" dirty="0" smtClean="0">
                <a:latin typeface="Consolas" panose="020B0609020204030204" pitchFamily="49" charset="0"/>
              </a:rPr>
              <a:t>(parameter1, parameter2)</a:t>
            </a:r>
            <a:r>
              <a:rPr lang="en-US" sz="2400" dirty="0" smtClean="0">
                <a:latin typeface="Consolas" panose="020B0609020204030204" pitchFamily="49" charset="0"/>
              </a:rPr>
              <a:t> -&gt; { </a:t>
            </a:r>
            <a:r>
              <a:rPr lang="en-US" sz="2400" i="1" dirty="0" smtClean="0">
                <a:latin typeface="Consolas" panose="020B0609020204030204" pitchFamily="49" charset="0"/>
              </a:rPr>
              <a:t>code block</a:t>
            </a:r>
            <a:r>
              <a:rPr lang="en-US" sz="2400" dirty="0" smtClean="0">
                <a:latin typeface="Consolas" panose="020B0609020204030204" pitchFamily="49" charset="0"/>
              </a:rPr>
              <a:t> }</a:t>
            </a:r>
            <a:endParaRPr lang="en-US" sz="2400" dirty="0">
              <a:latin typeface="Consolas" panose="020B0609020204030204" pitchFamily="49" charset="0"/>
            </a:endParaRP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 Lambda Expressions</a:t>
            </a:r>
          </a:p>
        </p:txBody>
      </p:sp>
    </p:spTree>
    <p:extLst>
      <p:ext uri="{BB962C8B-B14F-4D97-AF65-F5344CB8AC3E}">
        <p14:creationId xmlns:p14="http://schemas.microsoft.com/office/powerpoint/2010/main" val="165819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 Lambda Expressions</a:t>
            </a:r>
          </a:p>
        </p:txBody>
      </p:sp>
      <p:pic>
        <p:nvPicPr>
          <p:cNvPr id="4" name="Picture 1"/>
          <p:cNvPicPr>
            <a:picLocks noChangeAspect="1" noChangeArrowheads="1"/>
          </p:cNvPicPr>
          <p:nvPr/>
        </p:nvPicPr>
        <p:blipFill>
          <a:blip r:embed="rId2"/>
          <a:srcRect/>
          <a:stretch>
            <a:fillRect/>
          </a:stretch>
        </p:blipFill>
        <p:spPr bwMode="auto">
          <a:xfrm>
            <a:off x="798368" y="625029"/>
            <a:ext cx="8345632" cy="3421191"/>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7543800" y="3899534"/>
            <a:ext cx="895350" cy="2482561"/>
          </a:xfrm>
          <a:prstGeom prst="rect">
            <a:avLst/>
          </a:prstGeom>
          <a:noFill/>
          <a:ln w="9525">
            <a:noFill/>
            <a:miter lim="800000"/>
            <a:headEnd/>
            <a:tailEnd/>
          </a:ln>
          <a:effectLst/>
        </p:spPr>
      </p:pic>
    </p:spTree>
    <p:extLst>
      <p:ext uri="{BB962C8B-B14F-4D97-AF65-F5344CB8AC3E}">
        <p14:creationId xmlns:p14="http://schemas.microsoft.com/office/powerpoint/2010/main" val="304412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 Lambda Expressions</a:t>
            </a:r>
          </a:p>
        </p:txBody>
      </p:sp>
      <p:pic>
        <p:nvPicPr>
          <p:cNvPr id="36866" name="Picture 2"/>
          <p:cNvPicPr>
            <a:picLocks noChangeAspect="1" noChangeArrowheads="1"/>
          </p:cNvPicPr>
          <p:nvPr/>
        </p:nvPicPr>
        <p:blipFill>
          <a:blip r:embed="rId2"/>
          <a:srcRect/>
          <a:stretch>
            <a:fillRect/>
          </a:stretch>
        </p:blipFill>
        <p:spPr bwMode="auto">
          <a:xfrm>
            <a:off x="760093" y="640080"/>
            <a:ext cx="8433891" cy="4742722"/>
          </a:xfrm>
          <a:prstGeom prst="rect">
            <a:avLst/>
          </a:prstGeom>
          <a:noFill/>
          <a:ln w="9525">
            <a:noFill/>
            <a:miter lim="800000"/>
            <a:headEnd/>
            <a:tailEnd/>
          </a:ln>
          <a:effectLst/>
        </p:spPr>
      </p:pic>
      <p:sp>
        <p:nvSpPr>
          <p:cNvPr id="6" name="Rectangle 5"/>
          <p:cNvSpPr/>
          <p:nvPr/>
        </p:nvSpPr>
        <p:spPr>
          <a:xfrm>
            <a:off x="1074420" y="5619988"/>
            <a:ext cx="6858000" cy="923330"/>
          </a:xfrm>
          <a:prstGeom prst="rect">
            <a:avLst/>
          </a:prstGeom>
        </p:spPr>
        <p:txBody>
          <a:bodyPr wrap="square">
            <a:spAutoFit/>
          </a:bodyPr>
          <a:lstStyle/>
          <a:p>
            <a:r>
              <a:rPr lang="en-US" dirty="0" smtClean="0">
                <a:hlinkClick r:id="rId3"/>
              </a:rPr>
              <a:t>https://www.javatpoint.com/java-lambda-expressions</a:t>
            </a:r>
            <a:endParaRPr lang="en-US" dirty="0" smtClean="0"/>
          </a:p>
          <a:p>
            <a:r>
              <a:rPr lang="en-US" dirty="0" smtClean="0">
                <a:hlinkClick r:id="rId4"/>
              </a:rPr>
              <a:t>https://www.geeksforgeeks.org/lambda-expressions-java-8/</a:t>
            </a:r>
            <a:endParaRPr lang="en-US" dirty="0" smtClean="0"/>
          </a:p>
          <a:p>
            <a:endParaRPr lang="en-US" dirty="0"/>
          </a:p>
        </p:txBody>
      </p:sp>
      <p:pic>
        <p:nvPicPr>
          <p:cNvPr id="3" name="Picture 2"/>
          <p:cNvPicPr>
            <a:picLocks noChangeAspect="1"/>
          </p:cNvPicPr>
          <p:nvPr/>
        </p:nvPicPr>
        <p:blipFill>
          <a:blip r:embed="rId5"/>
          <a:stretch>
            <a:fillRect/>
          </a:stretch>
        </p:blipFill>
        <p:spPr>
          <a:xfrm>
            <a:off x="7003503" y="2940783"/>
            <a:ext cx="1603168" cy="824058"/>
          </a:xfrm>
          <a:prstGeom prst="rect">
            <a:avLst/>
          </a:prstGeom>
          <a:ln>
            <a:solidFill>
              <a:schemeClr val="accent1"/>
            </a:solidFill>
          </a:ln>
        </p:spPr>
      </p:pic>
    </p:spTree>
    <p:extLst>
      <p:ext uri="{BB962C8B-B14F-4D97-AF65-F5344CB8AC3E}">
        <p14:creationId xmlns:p14="http://schemas.microsoft.com/office/powerpoint/2010/main" val="351142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Autofit/>
          </a:bodyPr>
          <a:lstStyle/>
          <a:p>
            <a:pPr algn="just"/>
            <a:r>
              <a:rPr lang="en-US" sz="2400" dirty="0" smtClean="0"/>
              <a:t>A </a:t>
            </a:r>
            <a:r>
              <a:rPr lang="en-US" sz="2200" dirty="0">
                <a:solidFill>
                  <a:srgbClr val="0000FF"/>
                </a:solidFill>
              </a:rPr>
              <a:t>package in Java is used to group related classes</a:t>
            </a:r>
            <a:r>
              <a:rPr lang="en-US" sz="2400" dirty="0" smtClean="0"/>
              <a:t>. Packages are divided into two categories:</a:t>
            </a:r>
          </a:p>
          <a:p>
            <a:pPr lvl="1" algn="just"/>
            <a:r>
              <a:rPr lang="en-US" sz="2200" dirty="0">
                <a:solidFill>
                  <a:srgbClr val="0000FF"/>
                </a:solidFill>
              </a:rPr>
              <a:t>Built-in Packages</a:t>
            </a:r>
            <a:r>
              <a:rPr lang="en-US" sz="2400" dirty="0" smtClean="0"/>
              <a:t> (packages from the Java API)</a:t>
            </a:r>
          </a:p>
          <a:p>
            <a:pPr lvl="1" algn="just"/>
            <a:r>
              <a:rPr lang="en-US" sz="2200" dirty="0">
                <a:solidFill>
                  <a:srgbClr val="0000FF"/>
                </a:solidFill>
              </a:rPr>
              <a:t>User-defined</a:t>
            </a:r>
            <a:r>
              <a:rPr lang="en-US" sz="2400" dirty="0" smtClean="0"/>
              <a:t> </a:t>
            </a:r>
            <a:r>
              <a:rPr lang="en-US" sz="2200" dirty="0">
                <a:solidFill>
                  <a:srgbClr val="0000FF"/>
                </a:solidFill>
              </a:rPr>
              <a:t>Packages</a:t>
            </a:r>
            <a:r>
              <a:rPr lang="en-US" sz="2400" dirty="0" smtClean="0"/>
              <a:t> (create your own packages)</a:t>
            </a:r>
          </a:p>
          <a:p>
            <a:pPr algn="just"/>
            <a:r>
              <a:rPr lang="en-US" sz="2400" b="1" dirty="0" smtClean="0"/>
              <a:t>Built-in Packages</a:t>
            </a:r>
          </a:p>
          <a:p>
            <a:pPr lvl="1" algn="just"/>
            <a:r>
              <a:rPr lang="en-US" sz="2400" dirty="0" smtClean="0"/>
              <a:t>prewritten classes, that are free to use, included in the Java Development Environment. Complete list at </a:t>
            </a:r>
            <a:r>
              <a:rPr lang="en-US" sz="2400" dirty="0" smtClean="0">
                <a:hlinkClick r:id="rId2"/>
              </a:rPr>
              <a:t>https://docs.oracle.com/javase/8/docs/api/</a:t>
            </a:r>
            <a:endParaRPr lang="en-US" sz="2400" dirty="0" smtClean="0"/>
          </a:p>
          <a:p>
            <a:pPr lvl="1" algn="just"/>
            <a:r>
              <a:rPr lang="en-US" sz="2400" dirty="0" smtClean="0"/>
              <a:t>Divided into </a:t>
            </a:r>
            <a:r>
              <a:rPr lang="en-US" sz="2400" b="1" dirty="0" smtClean="0"/>
              <a:t>packages</a:t>
            </a:r>
            <a:r>
              <a:rPr lang="en-US" sz="2400" dirty="0" smtClean="0"/>
              <a:t> and </a:t>
            </a:r>
            <a:r>
              <a:rPr lang="en-US" sz="2400" b="1" dirty="0" smtClean="0"/>
              <a:t>classes</a:t>
            </a:r>
            <a:r>
              <a:rPr lang="en-US" sz="2400" dirty="0" smtClean="0"/>
              <a:t>. You can either import a single class or a whole package.</a:t>
            </a:r>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 Packages</a:t>
            </a:r>
          </a:p>
        </p:txBody>
      </p:sp>
      <p:pic>
        <p:nvPicPr>
          <p:cNvPr id="2050" name="Picture 2"/>
          <p:cNvPicPr>
            <a:picLocks noChangeAspect="1" noChangeArrowheads="1"/>
          </p:cNvPicPr>
          <p:nvPr/>
        </p:nvPicPr>
        <p:blipFill>
          <a:blip r:embed="rId3"/>
          <a:srcRect/>
          <a:stretch>
            <a:fillRect/>
          </a:stretch>
        </p:blipFill>
        <p:spPr bwMode="auto">
          <a:xfrm>
            <a:off x="1414463" y="5189220"/>
            <a:ext cx="7196343" cy="901065"/>
          </a:xfrm>
          <a:prstGeom prst="rect">
            <a:avLst/>
          </a:prstGeom>
          <a:noFill/>
          <a:ln w="9525">
            <a:noFill/>
            <a:miter lim="800000"/>
            <a:headEnd/>
            <a:tailEnd/>
          </a:ln>
          <a:effectLst/>
        </p:spPr>
      </p:pic>
    </p:spTree>
    <p:extLst>
      <p:ext uri="{BB962C8B-B14F-4D97-AF65-F5344CB8AC3E}">
        <p14:creationId xmlns:p14="http://schemas.microsoft.com/office/powerpoint/2010/main" val="238397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lnSpcReduction="10000"/>
          </a:bodyPr>
          <a:lstStyle/>
          <a:p>
            <a:r>
              <a:rPr lang="en-US" sz="2400" b="1" dirty="0" smtClean="0"/>
              <a:t>User-defined Packages</a:t>
            </a:r>
          </a:p>
          <a:p>
            <a:pPr algn="just"/>
            <a:r>
              <a:rPr lang="en-US" sz="2400" dirty="0" smtClean="0"/>
              <a:t>Java uses a file system (just like folders) directory to store packages</a:t>
            </a:r>
          </a:p>
          <a:p>
            <a:pPr algn="just"/>
            <a:endParaRPr lang="en-US" sz="2400" dirty="0" smtClean="0"/>
          </a:p>
          <a:p>
            <a:pPr algn="just"/>
            <a:endParaRPr lang="en-US" sz="2400" dirty="0" smtClean="0"/>
          </a:p>
          <a:p>
            <a:pPr algn="just"/>
            <a:endParaRPr lang="en-US" sz="2400" dirty="0" smtClean="0"/>
          </a:p>
          <a:p>
            <a:pPr algn="just"/>
            <a:r>
              <a:rPr lang="en-US" sz="2400" dirty="0" smtClean="0"/>
              <a:t>To create a package, use the package keyword</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Compile: 	</a:t>
            </a:r>
            <a:r>
              <a:rPr lang="en-US" sz="2400" dirty="0" err="1" smtClean="0"/>
              <a:t>javac</a:t>
            </a:r>
            <a:r>
              <a:rPr lang="en-US" sz="2400" dirty="0" smtClean="0"/>
              <a:t> –d . MyPackageClass.java</a:t>
            </a: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a:solidFill>
                  <a:srgbClr val="0000FF"/>
                </a:solidFill>
              </a:rPr>
              <a:t>Java</a:t>
            </a:r>
            <a:r>
              <a:rPr lang="en-US" sz="2800" dirty="0" smtClean="0">
                <a:solidFill>
                  <a:srgbClr val="FF0000"/>
                </a:solidFill>
              </a:rPr>
              <a:t> </a:t>
            </a:r>
            <a:r>
              <a:rPr lang="en-US" sz="2800" dirty="0">
                <a:solidFill>
                  <a:srgbClr val="0000FF"/>
                </a:solidFill>
              </a:rPr>
              <a:t>Packages</a:t>
            </a:r>
          </a:p>
        </p:txBody>
      </p:sp>
      <p:pic>
        <p:nvPicPr>
          <p:cNvPr id="1026" name="Picture 2"/>
          <p:cNvPicPr>
            <a:picLocks noChangeAspect="1" noChangeArrowheads="1"/>
          </p:cNvPicPr>
          <p:nvPr/>
        </p:nvPicPr>
        <p:blipFill>
          <a:blip r:embed="rId2"/>
          <a:srcRect/>
          <a:stretch>
            <a:fillRect/>
          </a:stretch>
        </p:blipFill>
        <p:spPr bwMode="auto">
          <a:xfrm>
            <a:off x="3566159" y="1473519"/>
            <a:ext cx="4343401" cy="1465088"/>
          </a:xfrm>
          <a:prstGeom prst="rect">
            <a:avLst/>
          </a:prstGeom>
          <a:noFill/>
          <a:ln w="9525">
            <a:solidFill>
              <a:schemeClr val="accent1"/>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045429" y="3763328"/>
            <a:ext cx="6049870" cy="2203132"/>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625334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r>
              <a:rPr lang="en-US" sz="2400" dirty="0"/>
              <a:t>Design patterns represent the best practices used by experienced object-oriented software </a:t>
            </a:r>
            <a:r>
              <a:rPr lang="en-US" sz="2400" dirty="0" smtClean="0"/>
              <a:t>developers</a:t>
            </a:r>
          </a:p>
          <a:p>
            <a:pPr algn="just"/>
            <a:r>
              <a:rPr lang="en-US" sz="2400" dirty="0" smtClean="0"/>
              <a:t>Problem: create </a:t>
            </a:r>
            <a:r>
              <a:rPr lang="en-US" sz="2400" dirty="0"/>
              <a:t>a class for which only a single instance </a:t>
            </a:r>
            <a:r>
              <a:rPr lang="en-US" sz="2400" dirty="0" smtClean="0"/>
              <a:t>can be created. </a:t>
            </a:r>
            <a:r>
              <a:rPr lang="en-US" sz="2400" dirty="0" smtClean="0">
                <a:solidFill>
                  <a:srgbClr val="0000FF"/>
                </a:solidFill>
              </a:rPr>
              <a:t>Sol: Singleton Design </a:t>
            </a:r>
            <a:r>
              <a:rPr lang="en-US" sz="2400" dirty="0">
                <a:solidFill>
                  <a:srgbClr val="0000FF"/>
                </a:solidFill>
              </a:rPr>
              <a:t>P</a:t>
            </a:r>
            <a:r>
              <a:rPr lang="en-US" sz="2400" dirty="0" smtClean="0">
                <a:solidFill>
                  <a:srgbClr val="0000FF"/>
                </a:solidFill>
              </a:rPr>
              <a:t>attern</a:t>
            </a:r>
          </a:p>
          <a:p>
            <a:pPr algn="just"/>
            <a:r>
              <a:rPr lang="en-US" sz="2400" dirty="0" smtClean="0"/>
              <a:t>Every </a:t>
            </a:r>
            <a:r>
              <a:rPr lang="en-US" sz="2400" dirty="0"/>
              <a:t>design pattern has </a:t>
            </a:r>
            <a:r>
              <a:rPr lang="en-US" sz="2400" b="1" dirty="0"/>
              <a:t>some specification or set of rules</a:t>
            </a:r>
            <a:r>
              <a:rPr lang="en-US" sz="2400" dirty="0"/>
              <a:t> for solving the </a:t>
            </a:r>
            <a:r>
              <a:rPr lang="en-US" sz="2400" dirty="0" smtClean="0"/>
              <a:t>problems</a:t>
            </a:r>
          </a:p>
          <a:p>
            <a:pPr algn="just"/>
            <a:r>
              <a:rPr lang="en-US" sz="2400" dirty="0" smtClean="0"/>
              <a:t>20+ design patterns can be classified into 3x categories </a:t>
            </a:r>
            <a:r>
              <a:rPr lang="en-US" sz="2400" dirty="0" err="1" smtClean="0"/>
              <a:t>i.e</a:t>
            </a:r>
            <a:r>
              <a:rPr lang="en-US" sz="2400" dirty="0" smtClean="0"/>
              <a:t> </a:t>
            </a:r>
            <a:r>
              <a:rPr lang="en-US" sz="2400" dirty="0"/>
              <a:t>Creational, Structural and Behavioral </a:t>
            </a:r>
            <a:r>
              <a:rPr lang="en-US" sz="2400" dirty="0" smtClean="0"/>
              <a:t>patterns</a:t>
            </a:r>
          </a:p>
          <a:p>
            <a:pPr algn="just"/>
            <a:r>
              <a:rPr lang="en-US" sz="2400" dirty="0" smtClean="0"/>
              <a:t>More on Design Patterns ate</a:t>
            </a:r>
          </a:p>
          <a:p>
            <a:pPr lvl="1" algn="just"/>
            <a:r>
              <a:rPr lang="en-US" sz="2000" dirty="0">
                <a:hlinkClick r:id="rId2"/>
              </a:rPr>
              <a:t>https://</a:t>
            </a:r>
            <a:r>
              <a:rPr lang="en-US" sz="2000" dirty="0" smtClean="0">
                <a:hlinkClick r:id="rId2"/>
              </a:rPr>
              <a:t>www.tutorialspoint.com/design_pattern/design_pattern_overview.htm</a:t>
            </a:r>
            <a:endParaRPr lang="en-US" sz="2000" dirty="0" smtClean="0"/>
          </a:p>
          <a:p>
            <a:pPr lvl="1" algn="just"/>
            <a:r>
              <a:rPr lang="en-US" sz="2000" dirty="0">
                <a:hlinkClick r:id="rId3"/>
              </a:rPr>
              <a:t>https://</a:t>
            </a:r>
            <a:r>
              <a:rPr lang="en-US" sz="2000" dirty="0" smtClean="0">
                <a:hlinkClick r:id="rId3"/>
              </a:rPr>
              <a:t>www.javatpoint.com/design-patterns-in-java</a:t>
            </a:r>
            <a:endParaRPr lang="en-US" sz="2000" dirty="0" smtClean="0"/>
          </a:p>
          <a:p>
            <a:pPr lvl="1" algn="just"/>
            <a:r>
              <a:rPr lang="en-US" sz="2000" dirty="0">
                <a:hlinkClick r:id="rId4"/>
              </a:rPr>
              <a:t>https://</a:t>
            </a:r>
            <a:r>
              <a:rPr lang="en-US" sz="2000" dirty="0" smtClean="0">
                <a:hlinkClick r:id="rId4"/>
              </a:rPr>
              <a:t>www.journaldev.com/1827/java-design-patterns-example-tutorial</a:t>
            </a:r>
            <a:endParaRPr lang="en-US" sz="2000" dirty="0" smtClean="0"/>
          </a:p>
          <a:p>
            <a:pPr lvl="1" algn="just"/>
            <a:r>
              <a:rPr lang="en-US" sz="2000" dirty="0">
                <a:hlinkClick r:id="rId5"/>
              </a:rPr>
              <a:t>https://</a:t>
            </a:r>
            <a:r>
              <a:rPr lang="en-US" sz="2000" dirty="0" smtClean="0">
                <a:hlinkClick r:id="rId5"/>
              </a:rPr>
              <a:t>refactoring.guru/design-patterns/java</a:t>
            </a:r>
            <a:endParaRPr lang="en-US" sz="2000" dirty="0" smtClean="0"/>
          </a:p>
          <a:p>
            <a:pPr algn="just"/>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smtClean="0">
                <a:solidFill>
                  <a:srgbClr val="0000FF"/>
                </a:solidFill>
              </a:rPr>
              <a:t>Design Patterns</a:t>
            </a:r>
            <a:endParaRPr lang="en-US" sz="2800" dirty="0">
              <a:solidFill>
                <a:srgbClr val="0000FF"/>
              </a:solidFill>
            </a:endParaRPr>
          </a:p>
        </p:txBody>
      </p:sp>
    </p:spTree>
    <p:extLst>
      <p:ext uri="{BB962C8B-B14F-4D97-AF65-F5344CB8AC3E}">
        <p14:creationId xmlns:p14="http://schemas.microsoft.com/office/powerpoint/2010/main" val="942311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2800" dirty="0" err="1">
                <a:solidFill>
                  <a:srgbClr val="0000FF"/>
                </a:solidFill>
              </a:rPr>
              <a:t>ArrayList</a:t>
            </a:r>
            <a:r>
              <a:rPr lang="en-US" sz="2800" dirty="0">
                <a:solidFill>
                  <a:srgbClr val="0000FF"/>
                </a:solidFill>
              </a:rPr>
              <a:t> Class – Custom Class Sort</a:t>
            </a:r>
          </a:p>
        </p:txBody>
      </p:sp>
      <p:pic>
        <p:nvPicPr>
          <p:cNvPr id="3" name="Picture 2"/>
          <p:cNvPicPr>
            <a:picLocks noChangeAspect="1"/>
          </p:cNvPicPr>
          <p:nvPr/>
        </p:nvPicPr>
        <p:blipFill>
          <a:blip r:embed="rId3"/>
          <a:stretch>
            <a:fillRect/>
          </a:stretch>
        </p:blipFill>
        <p:spPr>
          <a:xfrm>
            <a:off x="92696" y="729083"/>
            <a:ext cx="5401429" cy="5249008"/>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4449445" y="1316748"/>
            <a:ext cx="4519604" cy="1608202"/>
          </a:xfrm>
          <a:prstGeom prst="rect">
            <a:avLst/>
          </a:prstGeom>
          <a:ln>
            <a:solidFill>
              <a:schemeClr val="accent1"/>
            </a:solidFill>
          </a:ln>
        </p:spPr>
      </p:pic>
      <p:pic>
        <p:nvPicPr>
          <p:cNvPr id="5" name="Picture 4"/>
          <p:cNvPicPr>
            <a:picLocks noChangeAspect="1"/>
          </p:cNvPicPr>
          <p:nvPr/>
        </p:nvPicPr>
        <p:blipFill rotWithShape="1">
          <a:blip r:embed="rId5"/>
          <a:srcRect r="2722"/>
          <a:stretch/>
        </p:blipFill>
        <p:spPr>
          <a:xfrm>
            <a:off x="97994" y="4820685"/>
            <a:ext cx="8961165" cy="666843"/>
          </a:xfrm>
          <a:prstGeom prst="rect">
            <a:avLst/>
          </a:prstGeom>
          <a:ln>
            <a:solidFill>
              <a:srgbClr val="FF0000"/>
            </a:solidFill>
          </a:ln>
        </p:spPr>
      </p:pic>
      <p:pic>
        <p:nvPicPr>
          <p:cNvPr id="6" name="Picture 5"/>
          <p:cNvPicPr>
            <a:picLocks noChangeAspect="1"/>
          </p:cNvPicPr>
          <p:nvPr/>
        </p:nvPicPr>
        <p:blipFill>
          <a:blip r:embed="rId6"/>
          <a:stretch>
            <a:fillRect/>
          </a:stretch>
        </p:blipFill>
        <p:spPr>
          <a:xfrm>
            <a:off x="7278775" y="2722896"/>
            <a:ext cx="1572994" cy="604402"/>
          </a:xfrm>
          <a:prstGeom prst="rect">
            <a:avLst/>
          </a:prstGeom>
          <a:ln>
            <a:solidFill>
              <a:schemeClr val="accent1"/>
            </a:solidFill>
          </a:ln>
        </p:spPr>
      </p:pic>
      <p:pic>
        <p:nvPicPr>
          <p:cNvPr id="7" name="Picture 6"/>
          <p:cNvPicPr>
            <a:picLocks noChangeAspect="1"/>
          </p:cNvPicPr>
          <p:nvPr/>
        </p:nvPicPr>
        <p:blipFill rotWithShape="1">
          <a:blip r:embed="rId7"/>
          <a:srcRect l="26191" t="69800" r="40873" b="26951"/>
          <a:stretch/>
        </p:blipFill>
        <p:spPr>
          <a:xfrm>
            <a:off x="2232474" y="725862"/>
            <a:ext cx="6023429" cy="334230"/>
          </a:xfrm>
          <a:prstGeom prst="rect">
            <a:avLst/>
          </a:prstGeom>
          <a:ln>
            <a:solidFill>
              <a:srgbClr val="FF0000"/>
            </a:solidFill>
          </a:ln>
        </p:spPr>
      </p:pic>
      <p:sp>
        <p:nvSpPr>
          <p:cNvPr id="8" name="TextBox 7"/>
          <p:cNvSpPr txBox="1"/>
          <p:nvPr/>
        </p:nvSpPr>
        <p:spPr>
          <a:xfrm>
            <a:off x="704760" y="5580670"/>
            <a:ext cx="8064002" cy="830997"/>
          </a:xfrm>
          <a:prstGeom prst="rect">
            <a:avLst/>
          </a:prstGeom>
          <a:solidFill>
            <a:schemeClr val="bg1"/>
          </a:solidFill>
          <a:ln>
            <a:solidFill>
              <a:schemeClr val="accent1"/>
            </a:solidFill>
          </a:ln>
        </p:spPr>
        <p:txBody>
          <a:bodyPr wrap="none" rtlCol="0">
            <a:spAutoFit/>
          </a:bodyPr>
          <a:lstStyle/>
          <a:p>
            <a:pPr marL="342900" indent="-342900">
              <a:buFont typeface="Arial" panose="020B0604020202020204" pitchFamily="34" charset="0"/>
              <a:buChar char="•"/>
            </a:pPr>
            <a:r>
              <a:rPr lang="en-US" sz="2400" b="1" dirty="0" err="1" smtClean="0">
                <a:solidFill>
                  <a:srgbClr val="FF0000"/>
                </a:solidFill>
              </a:rPr>
              <a:t>Whats</a:t>
            </a:r>
            <a:r>
              <a:rPr lang="en-US" sz="2400" b="1" dirty="0" smtClean="0">
                <a:solidFill>
                  <a:srgbClr val="FF0000"/>
                </a:solidFill>
              </a:rPr>
              <a:t> difference in </a:t>
            </a:r>
            <a:r>
              <a:rPr lang="en-US" sz="2400" b="1" dirty="0">
                <a:solidFill>
                  <a:srgbClr val="FF0000"/>
                </a:solidFill>
              </a:rPr>
              <a:t>Comparable </a:t>
            </a:r>
            <a:r>
              <a:rPr lang="en-US" sz="2400" b="1" dirty="0" smtClean="0">
                <a:solidFill>
                  <a:srgbClr val="FF0000"/>
                </a:solidFill>
              </a:rPr>
              <a:t>and Comparator </a:t>
            </a:r>
            <a:r>
              <a:rPr lang="en-US" sz="2400" b="1" dirty="0">
                <a:solidFill>
                  <a:srgbClr val="FF0000"/>
                </a:solidFill>
              </a:rPr>
              <a:t>interface </a:t>
            </a:r>
            <a:endParaRPr lang="en-US" sz="2400" b="1" dirty="0" smtClean="0">
              <a:solidFill>
                <a:srgbClr val="FF0000"/>
              </a:solidFill>
            </a:endParaRPr>
          </a:p>
          <a:p>
            <a:pPr marL="342900" indent="-342900">
              <a:buFont typeface="Arial" panose="020B0604020202020204" pitchFamily="34" charset="0"/>
              <a:buChar char="•"/>
            </a:pPr>
            <a:r>
              <a:rPr lang="en-US" sz="2400" b="1" dirty="0" smtClean="0">
                <a:solidFill>
                  <a:srgbClr val="FF0000"/>
                </a:solidFill>
              </a:rPr>
              <a:t>Study </a:t>
            </a:r>
            <a:r>
              <a:rPr lang="en-US" sz="2400" b="1" dirty="0" err="1" smtClean="0">
                <a:solidFill>
                  <a:srgbClr val="FF0000"/>
                </a:solidFill>
              </a:rPr>
              <a:t>Cloneable</a:t>
            </a:r>
            <a:r>
              <a:rPr lang="en-US" sz="2400" b="1" dirty="0" smtClean="0">
                <a:solidFill>
                  <a:srgbClr val="FF0000"/>
                </a:solidFill>
              </a:rPr>
              <a:t> Interface (course book section 13.7)</a:t>
            </a:r>
            <a:endParaRPr lang="en-US" sz="2400" b="1" dirty="0">
              <a:solidFill>
                <a:srgbClr val="FF0000"/>
              </a:solidFill>
            </a:endParaRPr>
          </a:p>
        </p:txBody>
      </p:sp>
    </p:spTree>
    <p:extLst>
      <p:ext uri="{BB962C8B-B14F-4D97-AF65-F5344CB8AC3E}">
        <p14:creationId xmlns:p14="http://schemas.microsoft.com/office/powerpoint/2010/main" val="30240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7"/>
            <a:ext cx="8151091" cy="6813497"/>
          </a:xfrm>
        </p:spPr>
        <p:txBody>
          <a:bodyPr>
            <a:normAutofit/>
          </a:bodyPr>
          <a:lstStyle/>
          <a:p>
            <a:pPr algn="just"/>
            <a:r>
              <a:rPr lang="en-US" sz="2400" dirty="0"/>
              <a:t>Unit Testing is a methodology of testing source code for its fitment of use in </a:t>
            </a:r>
            <a:r>
              <a:rPr lang="en-US" sz="2400" dirty="0" smtClean="0"/>
              <a:t>production</a:t>
            </a:r>
            <a:endParaRPr lang="en-US" sz="2400" dirty="0"/>
          </a:p>
          <a:p>
            <a:pPr algn="just"/>
            <a:r>
              <a:rPr lang="en-US" sz="2400" dirty="0" smtClean="0"/>
              <a:t>Unit </a:t>
            </a:r>
            <a:r>
              <a:rPr lang="en-US" sz="2400" dirty="0"/>
              <a:t>testing is the first level of testing done before integration and other remaining levels of the </a:t>
            </a:r>
            <a:r>
              <a:rPr lang="en-US" sz="2400" dirty="0" smtClean="0"/>
              <a:t>testing</a:t>
            </a:r>
          </a:p>
          <a:p>
            <a:pPr algn="just"/>
            <a:r>
              <a:rPr lang="en-US" sz="2400" dirty="0" smtClean="0"/>
              <a:t>Write Code to </a:t>
            </a:r>
            <a:r>
              <a:rPr lang="en-US" sz="2400" dirty="0"/>
              <a:t>t</a:t>
            </a:r>
            <a:r>
              <a:rPr lang="en-US" sz="2400" dirty="0" smtClean="0"/>
              <a:t>est the Code</a:t>
            </a:r>
          </a:p>
          <a:p>
            <a:pPr algn="just"/>
            <a:r>
              <a:rPr lang="en-US" sz="2400" dirty="0"/>
              <a:t>JUnit is a unit testing framework for the Java programming </a:t>
            </a:r>
            <a:r>
              <a:rPr lang="en-US" sz="2400" dirty="0" smtClean="0"/>
              <a:t>language</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smtClean="0"/>
              <a:t>More at</a:t>
            </a:r>
          </a:p>
          <a:p>
            <a:pPr lvl="1" algn="just"/>
            <a:r>
              <a:rPr lang="en-US" sz="2000" dirty="0">
                <a:hlinkClick r:id="rId2"/>
              </a:rPr>
              <a:t>https://</a:t>
            </a:r>
            <a:r>
              <a:rPr lang="en-US" sz="2000" dirty="0" smtClean="0">
                <a:hlinkClick r:id="rId2"/>
              </a:rPr>
              <a:t>www.baeldung.com/java-unit-testing-best-practices</a:t>
            </a:r>
            <a:endParaRPr lang="en-US" sz="2000" dirty="0" smtClean="0"/>
          </a:p>
          <a:p>
            <a:pPr lvl="1" algn="just"/>
            <a:r>
              <a:rPr lang="en-US" sz="2000" dirty="0">
                <a:hlinkClick r:id="rId3"/>
              </a:rPr>
              <a:t>https://</a:t>
            </a:r>
            <a:r>
              <a:rPr lang="en-US" sz="2000" dirty="0" smtClean="0">
                <a:hlinkClick r:id="rId3"/>
              </a:rPr>
              <a:t>www.vogella.com/tutorials/JUnit/article.html</a:t>
            </a:r>
            <a:endParaRPr lang="en-US" sz="2000" dirty="0" smtClean="0"/>
          </a:p>
          <a:p>
            <a:pPr lvl="1" algn="just"/>
            <a:r>
              <a:rPr lang="en-US" sz="2000" dirty="0">
                <a:hlinkClick r:id="rId4"/>
              </a:rPr>
              <a:t>https://</a:t>
            </a:r>
            <a:r>
              <a:rPr lang="en-US" sz="2000" dirty="0" smtClean="0">
                <a:hlinkClick r:id="rId4"/>
              </a:rPr>
              <a:t>www.javatpoint.com/unit-testing</a:t>
            </a:r>
            <a:endParaRPr lang="en-US" sz="2000" dirty="0" smtClean="0"/>
          </a:p>
        </p:txBody>
      </p:sp>
      <p:sp>
        <p:nvSpPr>
          <p:cNvPr id="2" name="Title 1"/>
          <p:cNvSpPr>
            <a:spLocks noGrp="1"/>
          </p:cNvSpPr>
          <p:nvPr>
            <p:ph type="title"/>
          </p:nvPr>
        </p:nvSpPr>
        <p:spPr>
          <a:xfrm>
            <a:off x="762000" y="0"/>
            <a:ext cx="8138160" cy="612742"/>
          </a:xfrm>
        </p:spPr>
        <p:txBody>
          <a:bodyPr>
            <a:normAutofit/>
          </a:bodyPr>
          <a:lstStyle/>
          <a:p>
            <a:r>
              <a:rPr lang="en-US" sz="2800" dirty="0" smtClean="0">
                <a:solidFill>
                  <a:srgbClr val="0000FF"/>
                </a:solidFill>
              </a:rPr>
              <a:t>Unit Testing</a:t>
            </a:r>
            <a:endParaRPr lang="en-US" sz="2800" dirty="0">
              <a:solidFill>
                <a:srgbClr val="0000FF"/>
              </a:solidFill>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8079" r="4064" b="8744"/>
          <a:stretch/>
        </p:blipFill>
        <p:spPr>
          <a:xfrm>
            <a:off x="4448139" y="3226261"/>
            <a:ext cx="4695861" cy="2573642"/>
          </a:xfrm>
          <a:prstGeom prst="rect">
            <a:avLst/>
          </a:prstGeom>
        </p:spPr>
      </p:pic>
      <p:pic>
        <p:nvPicPr>
          <p:cNvPr id="4" name="Picture 3"/>
          <p:cNvPicPr>
            <a:picLocks noChangeAspect="1"/>
          </p:cNvPicPr>
          <p:nvPr/>
        </p:nvPicPr>
        <p:blipFill>
          <a:blip r:embed="rId6"/>
          <a:stretch>
            <a:fillRect/>
          </a:stretch>
        </p:blipFill>
        <p:spPr>
          <a:xfrm>
            <a:off x="762000" y="3688945"/>
            <a:ext cx="3762900" cy="1438476"/>
          </a:xfrm>
          <a:prstGeom prst="rect">
            <a:avLst/>
          </a:prstGeom>
        </p:spPr>
      </p:pic>
      <p:pic>
        <p:nvPicPr>
          <p:cNvPr id="6" name="Picture 5"/>
          <p:cNvPicPr>
            <a:picLocks noChangeAspect="1"/>
          </p:cNvPicPr>
          <p:nvPr/>
        </p:nvPicPr>
        <p:blipFill>
          <a:blip r:embed="rId7"/>
          <a:stretch>
            <a:fillRect/>
          </a:stretch>
        </p:blipFill>
        <p:spPr>
          <a:xfrm>
            <a:off x="762000" y="1479216"/>
            <a:ext cx="8354591" cy="5144218"/>
          </a:xfrm>
          <a:prstGeom prst="rect">
            <a:avLst/>
          </a:prstGeom>
        </p:spPr>
      </p:pic>
    </p:spTree>
    <p:extLst>
      <p:ext uri="{BB962C8B-B14F-4D97-AF65-F5344CB8AC3E}">
        <p14:creationId xmlns:p14="http://schemas.microsoft.com/office/powerpoint/2010/main" val="318103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845" r="4238" b="15809"/>
          <a:stretch/>
        </p:blipFill>
        <p:spPr>
          <a:xfrm>
            <a:off x="749065" y="560549"/>
            <a:ext cx="6429082" cy="1355426"/>
          </a:xfrm>
          <a:prstGeom prst="rect">
            <a:avLst/>
          </a:prstGeom>
        </p:spPr>
      </p:pic>
      <p:sp>
        <p:nvSpPr>
          <p:cNvPr id="5" name="Content Placeholder 4"/>
          <p:cNvSpPr>
            <a:spLocks noGrp="1"/>
          </p:cNvSpPr>
          <p:nvPr>
            <p:ph idx="1"/>
          </p:nvPr>
        </p:nvSpPr>
        <p:spPr>
          <a:xfrm>
            <a:off x="762004" y="1915975"/>
            <a:ext cx="8151091" cy="4817337"/>
          </a:xfrm>
        </p:spPr>
        <p:txBody>
          <a:bodyPr>
            <a:noAutofit/>
          </a:bodyPr>
          <a:lstStyle/>
          <a:p>
            <a:pPr algn="just">
              <a:lnSpc>
                <a:spcPct val="150000"/>
              </a:lnSpc>
            </a:pPr>
            <a:r>
              <a:rPr lang="en-US" sz="2000" dirty="0" smtClean="0"/>
              <a:t>The </a:t>
            </a:r>
            <a:r>
              <a:rPr lang="en-US" sz="2000" dirty="0" err="1">
                <a:solidFill>
                  <a:srgbClr val="FF0000"/>
                </a:solidFill>
              </a:rPr>
              <a:t>LinkedList</a:t>
            </a:r>
            <a:r>
              <a:rPr lang="en-US" sz="2000" dirty="0"/>
              <a:t> class has all of the </a:t>
            </a:r>
            <a:r>
              <a:rPr lang="en-US" sz="2000" dirty="0" smtClean="0"/>
              <a:t>methods </a:t>
            </a:r>
            <a:r>
              <a:rPr lang="en-US" sz="2000" dirty="0"/>
              <a:t>as </a:t>
            </a:r>
            <a:r>
              <a:rPr lang="en-US" sz="2000" dirty="0" err="1" smtClean="0"/>
              <a:t>ArrayList</a:t>
            </a:r>
            <a:r>
              <a:rPr lang="en-US" sz="2000" dirty="0" smtClean="0"/>
              <a:t> </a:t>
            </a:r>
            <a:r>
              <a:rPr lang="en-US" sz="2000" dirty="0"/>
              <a:t>class </a:t>
            </a:r>
            <a:r>
              <a:rPr lang="en-US" sz="2000" dirty="0" smtClean="0"/>
              <a:t>because they </a:t>
            </a:r>
            <a:r>
              <a:rPr lang="en-US" sz="2000" dirty="0"/>
              <a:t>both implement </a:t>
            </a:r>
            <a:r>
              <a:rPr lang="en-US" sz="2000" dirty="0">
                <a:solidFill>
                  <a:srgbClr val="FF0000"/>
                </a:solidFill>
              </a:rPr>
              <a:t>List interface. </a:t>
            </a:r>
          </a:p>
          <a:p>
            <a:pPr algn="just">
              <a:lnSpc>
                <a:spcPct val="150000"/>
              </a:lnSpc>
            </a:pPr>
            <a:r>
              <a:rPr lang="en-US" sz="2000" dirty="0"/>
              <a:t>The </a:t>
            </a:r>
            <a:r>
              <a:rPr lang="en-US" sz="2000" dirty="0" err="1">
                <a:solidFill>
                  <a:srgbClr val="FF0000"/>
                </a:solidFill>
              </a:rPr>
              <a:t>ArrayList</a:t>
            </a:r>
            <a:r>
              <a:rPr lang="en-US" sz="2000" dirty="0">
                <a:solidFill>
                  <a:srgbClr val="FF0000"/>
                </a:solidFill>
              </a:rPr>
              <a:t> class has a regular array inside it</a:t>
            </a:r>
            <a:r>
              <a:rPr lang="en-US" sz="2000" dirty="0"/>
              <a:t>. </a:t>
            </a:r>
            <a:r>
              <a:rPr lang="en-US" sz="2000" dirty="0" smtClean="0"/>
              <a:t>If </a:t>
            </a:r>
            <a:r>
              <a:rPr lang="en-US" sz="2000" dirty="0"/>
              <a:t>the array is not big enough, a new, larger array is created to replace the old one and the old one is removed</a:t>
            </a:r>
            <a:r>
              <a:rPr lang="en-US" sz="2000" dirty="0" smtClean="0"/>
              <a:t>.</a:t>
            </a:r>
          </a:p>
          <a:p>
            <a:pPr algn="just">
              <a:lnSpc>
                <a:spcPct val="150000"/>
              </a:lnSpc>
            </a:pPr>
            <a:r>
              <a:rPr lang="en-US" sz="2000" dirty="0"/>
              <a:t>The </a:t>
            </a:r>
            <a:r>
              <a:rPr lang="en-US" sz="2000" dirty="0" err="1">
                <a:solidFill>
                  <a:srgbClr val="FF0000"/>
                </a:solidFill>
              </a:rPr>
              <a:t>LinkedList</a:t>
            </a:r>
            <a:r>
              <a:rPr lang="en-US" sz="2000" dirty="0">
                <a:solidFill>
                  <a:srgbClr val="FF0000"/>
                </a:solidFill>
              </a:rPr>
              <a:t> stores its items in "containers." </a:t>
            </a:r>
            <a:r>
              <a:rPr lang="en-US" sz="2000" dirty="0"/>
              <a:t>The list has a link to the first container and each container has a link to the next container in the list. To add an element to the list, the element is placed into a new container and that container is linked to one of the other containers in the list.</a:t>
            </a:r>
            <a:endParaRPr lang="en-US" sz="2000" dirty="0" smtClean="0"/>
          </a:p>
          <a:p>
            <a:pPr algn="just">
              <a:lnSpc>
                <a:spcPct val="150000"/>
              </a:lnSpc>
            </a:pPr>
            <a:endParaRPr lang="en-US" sz="20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LinkedList</a:t>
            </a:r>
            <a:endParaRPr lang="en-US" sz="2800" dirty="0">
              <a:solidFill>
                <a:srgbClr val="0000FF"/>
              </a:solidFill>
            </a:endParaRPr>
          </a:p>
        </p:txBody>
      </p:sp>
      <p:pic>
        <p:nvPicPr>
          <p:cNvPr id="9" name="Picture 8"/>
          <p:cNvPicPr>
            <a:picLocks noChangeAspect="1"/>
          </p:cNvPicPr>
          <p:nvPr/>
        </p:nvPicPr>
        <p:blipFill>
          <a:blip r:embed="rId3"/>
          <a:stretch>
            <a:fillRect/>
          </a:stretch>
        </p:blipFill>
        <p:spPr>
          <a:xfrm>
            <a:off x="6697796" y="124325"/>
            <a:ext cx="2215299" cy="1048966"/>
          </a:xfrm>
          <a:prstGeom prst="rect">
            <a:avLst/>
          </a:prstGeom>
          <a:ln>
            <a:solidFill>
              <a:schemeClr val="tx2">
                <a:lumMod val="60000"/>
                <a:lumOff val="40000"/>
              </a:schemeClr>
            </a:solidFill>
          </a:ln>
        </p:spPr>
      </p:pic>
    </p:spTree>
    <p:extLst>
      <p:ext uri="{BB962C8B-B14F-4D97-AF65-F5344CB8AC3E}">
        <p14:creationId xmlns:p14="http://schemas.microsoft.com/office/powerpoint/2010/main" val="40105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97585"/>
            <a:ext cx="8151091" cy="6035728"/>
          </a:xfrm>
        </p:spPr>
        <p:txBody>
          <a:bodyPr>
            <a:normAutofit/>
          </a:bodyPr>
          <a:lstStyle/>
          <a:p>
            <a:pPr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LinkedList</a:t>
            </a:r>
            <a:endParaRPr lang="en-US" sz="2800" dirty="0">
              <a:solidFill>
                <a:srgbClr val="0000FF"/>
              </a:solidFill>
            </a:endParaRPr>
          </a:p>
        </p:txBody>
      </p:sp>
      <p:pic>
        <p:nvPicPr>
          <p:cNvPr id="3" name="Picture 2"/>
          <p:cNvPicPr>
            <a:picLocks noChangeAspect="1"/>
          </p:cNvPicPr>
          <p:nvPr/>
        </p:nvPicPr>
        <p:blipFill>
          <a:blip r:embed="rId2"/>
          <a:stretch>
            <a:fillRect/>
          </a:stretch>
        </p:blipFill>
        <p:spPr>
          <a:xfrm>
            <a:off x="875123" y="2689057"/>
            <a:ext cx="5449060" cy="3086531"/>
          </a:xfrm>
          <a:prstGeom prst="rect">
            <a:avLst/>
          </a:prstGeom>
          <a:ln>
            <a:solidFill>
              <a:schemeClr val="tx2">
                <a:lumMod val="60000"/>
                <a:lumOff val="40000"/>
              </a:schemeClr>
            </a:solidFill>
          </a:ln>
        </p:spPr>
      </p:pic>
      <p:pic>
        <p:nvPicPr>
          <p:cNvPr id="4" name="Picture 3"/>
          <p:cNvPicPr>
            <a:picLocks noChangeAspect="1"/>
          </p:cNvPicPr>
          <p:nvPr/>
        </p:nvPicPr>
        <p:blipFill>
          <a:blip r:embed="rId3"/>
          <a:stretch>
            <a:fillRect/>
          </a:stretch>
        </p:blipFill>
        <p:spPr>
          <a:xfrm>
            <a:off x="875123" y="575035"/>
            <a:ext cx="6551840" cy="2029179"/>
          </a:xfrm>
          <a:prstGeom prst="rect">
            <a:avLst/>
          </a:prstGeom>
          <a:ln>
            <a:solidFill>
              <a:schemeClr val="tx2">
                <a:lumMod val="60000"/>
                <a:lumOff val="40000"/>
              </a:schemeClr>
            </a:solidFill>
          </a:ln>
        </p:spPr>
      </p:pic>
      <p:pic>
        <p:nvPicPr>
          <p:cNvPr id="6" name="Picture 5"/>
          <p:cNvPicPr>
            <a:picLocks noChangeAspect="1"/>
          </p:cNvPicPr>
          <p:nvPr/>
        </p:nvPicPr>
        <p:blipFill>
          <a:blip r:embed="rId4"/>
          <a:stretch>
            <a:fillRect/>
          </a:stretch>
        </p:blipFill>
        <p:spPr>
          <a:xfrm>
            <a:off x="5194810" y="1364596"/>
            <a:ext cx="3486637" cy="752580"/>
          </a:xfrm>
          <a:prstGeom prst="rect">
            <a:avLst/>
          </a:prstGeom>
          <a:ln>
            <a:solidFill>
              <a:schemeClr val="tx2">
                <a:lumMod val="60000"/>
                <a:lumOff val="40000"/>
              </a:schemeClr>
            </a:solidFill>
          </a:ln>
        </p:spPr>
      </p:pic>
      <p:sp>
        <p:nvSpPr>
          <p:cNvPr id="7" name="TextBox 6"/>
          <p:cNvSpPr txBox="1"/>
          <p:nvPr/>
        </p:nvSpPr>
        <p:spPr>
          <a:xfrm>
            <a:off x="113120" y="6014301"/>
            <a:ext cx="8881214" cy="461665"/>
          </a:xfrm>
          <a:prstGeom prst="rect">
            <a:avLst/>
          </a:prstGeom>
          <a:noFill/>
          <a:ln>
            <a:solidFill>
              <a:schemeClr val="accent1"/>
            </a:solidFill>
          </a:ln>
        </p:spPr>
        <p:txBody>
          <a:bodyPr wrap="none" rtlCol="0">
            <a:spAutoFit/>
          </a:bodyPr>
          <a:lstStyle/>
          <a:p>
            <a:r>
              <a:rPr lang="en-US" sz="2400" b="1" dirty="0" smtClean="0">
                <a:solidFill>
                  <a:srgbClr val="FF0000"/>
                </a:solidFill>
              </a:rPr>
              <a:t>Compare performance of </a:t>
            </a:r>
            <a:r>
              <a:rPr lang="en-US" sz="2400" b="1" dirty="0" err="1" smtClean="0">
                <a:solidFill>
                  <a:srgbClr val="FF0000"/>
                </a:solidFill>
              </a:rPr>
              <a:t>ArrayList</a:t>
            </a:r>
            <a:r>
              <a:rPr lang="en-US" sz="2400" b="1" dirty="0" smtClean="0">
                <a:solidFill>
                  <a:srgbClr val="FF0000"/>
                </a:solidFill>
              </a:rPr>
              <a:t> and </a:t>
            </a:r>
            <a:r>
              <a:rPr lang="en-US" sz="2400" b="1" dirty="0" err="1" smtClean="0">
                <a:solidFill>
                  <a:srgbClr val="FF0000"/>
                </a:solidFill>
              </a:rPr>
              <a:t>LinkedList</a:t>
            </a:r>
            <a:r>
              <a:rPr lang="en-US" sz="2400" b="1" dirty="0" smtClean="0">
                <a:solidFill>
                  <a:srgbClr val="FF0000"/>
                </a:solidFill>
              </a:rPr>
              <a:t>, submit by Sunday</a:t>
            </a:r>
            <a:endParaRPr lang="en-US" sz="2400" b="1" dirty="0">
              <a:solidFill>
                <a:srgbClr val="FF0000"/>
              </a:solidFill>
            </a:endParaRPr>
          </a:p>
        </p:txBody>
      </p:sp>
    </p:spTree>
    <p:extLst>
      <p:ext uri="{BB962C8B-B14F-4D97-AF65-F5344CB8AC3E}">
        <p14:creationId xmlns:p14="http://schemas.microsoft.com/office/powerpoint/2010/main" val="250697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4" y="644578"/>
            <a:ext cx="8151091" cy="6088734"/>
          </a:xfrm>
        </p:spPr>
        <p:txBody>
          <a:bodyPr>
            <a:normAutofit/>
          </a:bodyPr>
          <a:lstStyle/>
          <a:p>
            <a:pPr algn="just">
              <a:lnSpc>
                <a:spcPct val="150000"/>
              </a:lnSpc>
            </a:pPr>
            <a:r>
              <a:rPr lang="en-US" sz="2400" dirty="0">
                <a:solidFill>
                  <a:srgbClr val="FF0000"/>
                </a:solidFill>
              </a:rPr>
              <a:t>For-each is another array traversing technique </a:t>
            </a:r>
            <a:r>
              <a:rPr lang="en-US" sz="2400" dirty="0"/>
              <a:t>like for loop, while loop, do-while </a:t>
            </a:r>
            <a:r>
              <a:rPr lang="en-US" sz="2400" dirty="0" smtClean="0"/>
              <a:t>loop</a:t>
            </a:r>
          </a:p>
          <a:p>
            <a:pPr algn="just">
              <a:lnSpc>
                <a:spcPct val="150000"/>
              </a:lnSpc>
            </a:pPr>
            <a:r>
              <a:rPr lang="en-US" sz="2400" dirty="0"/>
              <a:t>Instead of declaring and initializing a loop counter variable, you declare a variable that is the same type as the base type of the array, </a:t>
            </a:r>
            <a:r>
              <a:rPr lang="en-US" sz="2400" dirty="0" err="1" smtClean="0"/>
              <a:t>ArrayList</a:t>
            </a:r>
            <a:r>
              <a:rPr lang="en-US" sz="2400" dirty="0" smtClean="0"/>
              <a:t>, </a:t>
            </a:r>
            <a:r>
              <a:rPr lang="en-US" sz="2400" dirty="0" err="1" smtClean="0"/>
              <a:t>LinkedList</a:t>
            </a:r>
            <a:r>
              <a:rPr lang="en-US" sz="2400" dirty="0" smtClean="0"/>
              <a:t> </a:t>
            </a:r>
            <a:r>
              <a:rPr lang="en-US" sz="2400" dirty="0" err="1" smtClean="0"/>
              <a:t>etc</a:t>
            </a:r>
            <a:endParaRPr lang="en-US" sz="2400" dirty="0" smtClean="0"/>
          </a:p>
          <a:p>
            <a:pPr algn="just">
              <a:lnSpc>
                <a:spcPct val="150000"/>
              </a:lnSpc>
            </a:pPr>
            <a:r>
              <a:rPr lang="en-US" sz="2400" dirty="0">
                <a:solidFill>
                  <a:srgbClr val="FF0000"/>
                </a:solidFill>
              </a:rPr>
              <a:t>In the loop body, you can use the loop variable you created rather than using an indexed array element</a:t>
            </a:r>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a:p>
        </p:txBody>
      </p:sp>
      <p:sp>
        <p:nvSpPr>
          <p:cNvPr id="2" name="Title 1"/>
          <p:cNvSpPr>
            <a:spLocks noGrp="1"/>
          </p:cNvSpPr>
          <p:nvPr>
            <p:ph type="title"/>
          </p:nvPr>
        </p:nvSpPr>
        <p:spPr>
          <a:xfrm>
            <a:off x="762000" y="0"/>
            <a:ext cx="8138160" cy="612742"/>
          </a:xfrm>
        </p:spPr>
        <p:txBody>
          <a:bodyPr>
            <a:normAutofit/>
          </a:bodyPr>
          <a:lstStyle/>
          <a:p>
            <a:r>
              <a:rPr lang="en-US" sz="2800" dirty="0" err="1">
                <a:solidFill>
                  <a:srgbClr val="0000FF"/>
                </a:solidFill>
              </a:rPr>
              <a:t>Foreach</a:t>
            </a:r>
            <a:r>
              <a:rPr lang="en-US" sz="2800" dirty="0" smtClean="0">
                <a:solidFill>
                  <a:srgbClr val="FF0000"/>
                </a:solidFill>
              </a:rPr>
              <a:t> </a:t>
            </a:r>
            <a:r>
              <a:rPr lang="en-US" sz="2800" dirty="0">
                <a:solidFill>
                  <a:srgbClr val="0000FF"/>
                </a:solidFill>
              </a:rPr>
              <a:t>loop</a:t>
            </a:r>
          </a:p>
        </p:txBody>
      </p:sp>
      <p:pic>
        <p:nvPicPr>
          <p:cNvPr id="4" name="Picture 3"/>
          <p:cNvPicPr>
            <a:picLocks noChangeAspect="1"/>
          </p:cNvPicPr>
          <p:nvPr/>
        </p:nvPicPr>
        <p:blipFill rotWithShape="1">
          <a:blip r:embed="rId2"/>
          <a:srcRect r="2277"/>
          <a:stretch/>
        </p:blipFill>
        <p:spPr>
          <a:xfrm>
            <a:off x="86869" y="4883686"/>
            <a:ext cx="4912841" cy="1309724"/>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4538992" y="5013693"/>
            <a:ext cx="4680422" cy="1300709"/>
          </a:xfrm>
          <a:prstGeom prst="rect">
            <a:avLst/>
          </a:prstGeom>
          <a:ln>
            <a:solidFill>
              <a:schemeClr val="accent1"/>
            </a:solidFill>
          </a:ln>
        </p:spPr>
      </p:pic>
    </p:spTree>
    <p:extLst>
      <p:ext uri="{BB962C8B-B14F-4D97-AF65-F5344CB8AC3E}">
        <p14:creationId xmlns:p14="http://schemas.microsoft.com/office/powerpoint/2010/main" val="44779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1555</TotalTime>
  <Words>2183</Words>
  <Application>Microsoft Office PowerPoint</Application>
  <PresentationFormat>On-screen Show (4:3)</PresentationFormat>
  <Paragraphs>336</Paragraphs>
  <Slides>60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Consolas</vt:lpstr>
      <vt:lpstr>Times New Roman</vt:lpstr>
      <vt:lpstr>Office Theme</vt:lpstr>
      <vt:lpstr>CS212-Object Oriented Programming</vt:lpstr>
      <vt:lpstr>ArrayList Class</vt:lpstr>
      <vt:lpstr>ArrayList Class</vt:lpstr>
      <vt:lpstr>ArrayList Class</vt:lpstr>
      <vt:lpstr>ArrayList Class – Custom Sort</vt:lpstr>
      <vt:lpstr>ArrayList Class – Custom Class Sort</vt:lpstr>
      <vt:lpstr>LinkedList</vt:lpstr>
      <vt:lpstr>LinkedList</vt:lpstr>
      <vt:lpstr>Foreach loop</vt:lpstr>
      <vt:lpstr>Foreach loop</vt:lpstr>
      <vt:lpstr>Hashmap</vt:lpstr>
      <vt:lpstr>Hashmap</vt:lpstr>
      <vt:lpstr>HashSet</vt:lpstr>
      <vt:lpstr>Access Modifiers</vt:lpstr>
      <vt:lpstr>Access Modifiers</vt:lpstr>
      <vt:lpstr>Access Modifiers</vt:lpstr>
      <vt:lpstr>Regular Expression</vt:lpstr>
      <vt:lpstr>Regular Expression</vt:lpstr>
      <vt:lpstr>Regular Expression</vt:lpstr>
      <vt:lpstr>Regular Expression</vt:lpstr>
      <vt:lpstr>Regular Expression</vt:lpstr>
      <vt:lpstr>Java Threads</vt:lpstr>
      <vt:lpstr>Java Threads</vt:lpstr>
      <vt:lpstr>Java Threads</vt:lpstr>
      <vt:lpstr>Generics</vt:lpstr>
      <vt:lpstr>Generics</vt:lpstr>
      <vt:lpstr>Generics</vt:lpstr>
      <vt:lpstr>Generics</vt:lpstr>
      <vt:lpstr>Generics</vt:lpstr>
      <vt:lpstr>Generics</vt:lpstr>
      <vt:lpstr>Generics</vt:lpstr>
      <vt:lpstr>Java Enums</vt:lpstr>
      <vt:lpstr>Java Enums</vt:lpstr>
      <vt:lpstr>Java Enums</vt:lpstr>
      <vt:lpstr>Java Inner Classes</vt:lpstr>
      <vt:lpstr>Java Inner Classes</vt:lpstr>
      <vt:lpstr>Java Inner Classes</vt:lpstr>
      <vt:lpstr>Java Inner Classes</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Serialization</vt:lpstr>
      <vt:lpstr>Serialization</vt:lpstr>
      <vt:lpstr>Serialization</vt:lpstr>
      <vt:lpstr>Java Lambda Expressions</vt:lpstr>
      <vt:lpstr>Java Lambda Expressions</vt:lpstr>
      <vt:lpstr>Java Lambda Expressions</vt:lpstr>
      <vt:lpstr>Java Packages</vt:lpstr>
      <vt:lpstr>Java Packages</vt:lpstr>
      <vt:lpstr>Design Patterns</vt:lpstr>
      <vt:lpstr>Unit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Abstract Classes</dc:title>
  <dc:creator>bilal rauf</dc:creator>
  <cp:lastModifiedBy>Visuals</cp:lastModifiedBy>
  <cp:revision>671</cp:revision>
  <dcterms:created xsi:type="dcterms:W3CDTF">2015-03-25T17:34:06Z</dcterms:created>
  <dcterms:modified xsi:type="dcterms:W3CDTF">2022-06-28T09:16:48Z</dcterms:modified>
</cp:coreProperties>
</file>