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81"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CE7B00"/>
    <a:srgbClr val="0000E6"/>
    <a:srgbClr val="969696"/>
    <a:srgbClr val="FFFFE1"/>
    <a:srgbClr val="00497A"/>
    <a:srgbClr val="FFFFCC"/>
    <a:srgbClr val="000000"/>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3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08AFA-6E65-413E-A150-0B0ADEC964E1}" type="datetimeFigureOut">
              <a:rPr lang="en-US" smtClean="0"/>
              <a:pPr/>
              <a:t>3/19/2018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29438-7A8D-4BA2-90D9-4FA34CCC6A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129438-7A8D-4BA2-90D9-4FA34CCC6A39}"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130425"/>
            <a:ext cx="7696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5240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62000" y="6356350"/>
            <a:ext cx="2057400" cy="365125"/>
          </a:xfrm>
        </p:spPr>
        <p:txBody>
          <a:bodyPr/>
          <a:lstStyle/>
          <a:p>
            <a:fld id="{3B3197B9-4C62-42C5-A1B5-FA1295D541C2}" type="datetimeFigureOut">
              <a:rPr lang="en-US" smtClean="0"/>
              <a:pPr/>
              <a:t>3/19/2018</a:t>
            </a:fld>
            <a:endParaRPr lang="en-US" dirty="0"/>
          </a:p>
        </p:txBody>
      </p:sp>
      <p:sp>
        <p:nvSpPr>
          <p:cNvPr id="5" name="Footer Placeholder 4"/>
          <p:cNvSpPr>
            <a:spLocks noGrp="1"/>
          </p:cNvSpPr>
          <p:nvPr>
            <p:ph type="ftr" sz="quarter" idx="11"/>
          </p:nvPr>
        </p:nvSpPr>
        <p:spPr>
          <a:xfrm>
            <a:off x="3352800" y="6356350"/>
            <a:ext cx="2743200" cy="365125"/>
          </a:xfrm>
        </p:spPr>
        <p:txBody>
          <a:bodyPr/>
          <a:lstStyle/>
          <a:p>
            <a:endParaRPr lang="en-US" dirty="0"/>
          </a:p>
        </p:txBody>
      </p:sp>
      <p:sp>
        <p:nvSpPr>
          <p:cNvPr id="6" name="Slide Number Placeholder 5"/>
          <p:cNvSpPr>
            <a:spLocks noGrp="1"/>
          </p:cNvSpPr>
          <p:nvPr>
            <p:ph type="sldNum" sz="quarter" idx="12"/>
          </p:nvPr>
        </p:nvSpPr>
        <p:spPr>
          <a:xfrm>
            <a:off x="6629400" y="6356350"/>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7150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197B9-4C62-42C5-A1B5-FA1295D541C2}"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B3197B9-4C62-42C5-A1B5-FA1295D541C2}"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1999" y="4406900"/>
            <a:ext cx="7732713"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61999" y="2906713"/>
            <a:ext cx="7732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B3197B9-4C62-42C5-A1B5-FA1295D541C2}" type="datetimeFigureOut">
              <a:rPr lang="en-US" smtClean="0"/>
              <a:pPr/>
              <a:t>3/19/2018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7620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B3197B9-4C62-42C5-A1B5-FA1295D541C2}" type="datetimeFigureOut">
              <a:rPr lang="en-US" smtClean="0"/>
              <a:pPr/>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20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00600" y="1535113"/>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00600" y="2174875"/>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B3197B9-4C62-42C5-A1B5-FA1295D541C2}" type="datetimeFigureOut">
              <a:rPr lang="en-US" smtClean="0"/>
              <a:pPr/>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197B9-4C62-42C5-A1B5-FA1295D541C2}" type="datetimeFigureOut">
              <a:rPr lang="en-US" smtClean="0"/>
              <a:pPr/>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197B9-4C62-42C5-A1B5-FA1295D541C2}" type="datetimeFigureOut">
              <a:rPr lang="en-US" smtClean="0"/>
              <a:pPr/>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86200" y="273050"/>
            <a:ext cx="4800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620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356350"/>
            <a:ext cx="2057400" cy="365125"/>
          </a:xfrm>
        </p:spPr>
        <p:txBody>
          <a:bodyPr/>
          <a:lstStyle/>
          <a:p>
            <a:fld id="{3B3197B9-4C62-42C5-A1B5-FA1295D541C2}" type="datetimeFigureOut">
              <a:rPr lang="en-US" smtClean="0"/>
              <a:pPr/>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29400" y="6356350"/>
            <a:ext cx="2057400" cy="365125"/>
          </a:xfrm>
        </p:spPr>
        <p:txBody>
          <a:bodyPr/>
          <a:lstStyle/>
          <a:p>
            <a:fld id="{B716C6C3-326E-46B8-85CF-83DE33D262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197B9-4C62-42C5-A1B5-FA1295D541C2}" type="datetimeFigureOut">
              <a:rPr lang="en-US" smtClean="0"/>
              <a:pPr/>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6C6C3-326E-46B8-85CF-83DE33D262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1600200"/>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3B3197B9-4C62-42C5-A1B5-FA1295D541C2}" type="datetimeFigureOut">
              <a:rPr lang="en-US" smtClean="0"/>
              <a:pPr/>
              <a:t>3/19/2018</a:t>
            </a:fld>
            <a:endParaRPr lang="en-US" dirty="0"/>
          </a:p>
        </p:txBody>
      </p:sp>
      <p:sp>
        <p:nvSpPr>
          <p:cNvPr id="5" name="Footer Placeholder 4"/>
          <p:cNvSpPr>
            <a:spLocks noGrp="1"/>
          </p:cNvSpPr>
          <p:nvPr>
            <p:ph type="ftr" sz="quarter" idx="3"/>
          </p:nvPr>
        </p:nvSpPr>
        <p:spPr>
          <a:xfrm>
            <a:off x="3352800" y="6356350"/>
            <a:ext cx="2743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62940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716C6C3-326E-46B8-85CF-83DE33D262AC}" type="slidenum">
              <a:rPr lang="en-US" smtClean="0"/>
              <a:pPr/>
              <a:t>‹#›</a:t>
            </a:fld>
            <a:endParaRPr lang="en-US"/>
          </a:p>
        </p:txBody>
      </p:sp>
      <p:pic>
        <p:nvPicPr>
          <p:cNvPr id="7" name="Picture 6" descr="ICT-Fundamentals.png"/>
          <p:cNvPicPr>
            <a:picLocks noChangeAspect="1"/>
          </p:cNvPicPr>
          <p:nvPr userDrawn="1"/>
        </p:nvPicPr>
        <p:blipFill>
          <a:blip r:embed="rId13" cstate="print"/>
          <a:stretch>
            <a:fillRect/>
          </a:stretch>
        </p:blipFill>
        <p:spPr>
          <a:xfrm>
            <a:off x="0" y="0"/>
            <a:ext cx="756791" cy="6857999"/>
          </a:xfrm>
          <a:prstGeom prst="rect">
            <a:avLst/>
          </a:prstGeom>
        </p:spPr>
      </p:pic>
      <p:pic>
        <p:nvPicPr>
          <p:cNvPr id="8" name="Picture 7" descr="nust.png"/>
          <p:cNvPicPr>
            <a:picLocks noChangeAspect="1"/>
          </p:cNvPicPr>
          <p:nvPr userDrawn="1"/>
        </p:nvPicPr>
        <p:blipFill>
          <a:blip r:embed="rId14" cstate="print"/>
          <a:stretch>
            <a:fillRect/>
          </a:stretch>
        </p:blipFill>
        <p:spPr>
          <a:xfrm>
            <a:off x="35495" y="30480"/>
            <a:ext cx="685800" cy="685800"/>
          </a:xfrm>
          <a:prstGeom prst="rect">
            <a:avLst/>
          </a:prstGeom>
        </p:spPr>
      </p:pic>
      <p:sp>
        <p:nvSpPr>
          <p:cNvPr id="9" name="TextBox 8"/>
          <p:cNvSpPr txBox="1"/>
          <p:nvPr userDrawn="1"/>
        </p:nvSpPr>
        <p:spPr>
          <a:xfrm>
            <a:off x="72061" y="645950"/>
            <a:ext cx="612668" cy="323165"/>
          </a:xfrm>
          <a:prstGeom prst="rect">
            <a:avLst/>
          </a:prstGeom>
          <a:noFill/>
        </p:spPr>
        <p:txBody>
          <a:bodyPr wrap="none" rtlCol="0">
            <a:spAutoFit/>
          </a:bodyPr>
          <a:lstStyle/>
          <a:p>
            <a:pPr algn="ctr"/>
            <a:r>
              <a:rPr lang="en-US" sz="1500" b="1" dirty="0" smtClean="0">
                <a:solidFill>
                  <a:srgbClr val="00497A"/>
                </a:solidFill>
                <a:latin typeface="Times New Roman" pitchFamily="18" charset="0"/>
                <a:cs typeface="Times New Roman" pitchFamily="18" charset="0"/>
              </a:rPr>
              <a:t>MCS</a:t>
            </a:r>
            <a:endParaRPr lang="en-US" sz="1500" b="1" dirty="0">
              <a:solidFill>
                <a:srgbClr val="00497A"/>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00497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CS212-Object Oriented Programming</a:t>
            </a:r>
            <a:endParaRPr lang="en-US" sz="3200" dirty="0"/>
          </a:p>
        </p:txBody>
      </p:sp>
      <p:sp>
        <p:nvSpPr>
          <p:cNvPr id="3" name="Subtitle 2"/>
          <p:cNvSpPr>
            <a:spLocks noGrp="1"/>
          </p:cNvSpPr>
          <p:nvPr>
            <p:ph type="subTitle" idx="1"/>
          </p:nvPr>
        </p:nvSpPr>
        <p:spPr/>
        <p:txBody>
          <a:bodyPr>
            <a:normAutofit/>
          </a:bodyPr>
          <a:lstStyle/>
          <a:p>
            <a:pPr>
              <a:lnSpc>
                <a:spcPct val="120000"/>
              </a:lnSpc>
            </a:pPr>
            <a:r>
              <a:rPr lang="en-US" b="1" dirty="0" smtClean="0"/>
              <a:t>Lecture 02</a:t>
            </a:r>
          </a:p>
          <a:p>
            <a:pPr>
              <a:lnSpc>
                <a:spcPct val="120000"/>
              </a:lnSpc>
            </a:pPr>
            <a:r>
              <a:rPr lang="en-US" b="1" dirty="0" smtClean="0"/>
              <a:t>Java Fundamentals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5029200"/>
            <a:ext cx="59436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5029200"/>
            <a:ext cx="59436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6" name="TextBox 5"/>
          <p:cNvSpPr txBox="1"/>
          <p:nvPr/>
        </p:nvSpPr>
        <p:spPr>
          <a:xfrm>
            <a:off x="838200" y="990601"/>
            <a:ext cx="7772400" cy="5032147"/>
          </a:xfrm>
          <a:prstGeom prst="rect">
            <a:avLst/>
          </a:prstGeom>
          <a:solidFill>
            <a:srgbClr val="FFFFE1"/>
          </a:solidFill>
          <a:ln w="12700">
            <a:solidFill>
              <a:schemeClr val="tx1"/>
            </a:solidFill>
          </a:ln>
          <a:effectLst>
            <a:outerShdw blurRad="50800" dist="76200" dir="2700000" algn="tl" rotWithShape="0">
              <a:prstClr val="black">
                <a:alpha val="40000"/>
              </a:prstClr>
            </a:outerShdw>
          </a:effectLst>
        </p:spPr>
        <p:txBody>
          <a:bodyPr wrap="square" rtlCol="0">
            <a:spAutoFit/>
          </a:bodyPr>
          <a:lstStyle/>
          <a:p>
            <a:pPr algn="ctr">
              <a:spcBef>
                <a:spcPts val="400"/>
              </a:spcBef>
            </a:pPr>
            <a:r>
              <a:rPr lang="en-US" sz="3600" b="1" dirty="0" smtClean="0">
                <a:solidFill>
                  <a:srgbClr val="00497A"/>
                </a:solidFill>
                <a:latin typeface="Arial" pitchFamily="34" charset="0"/>
                <a:cs typeface="Arial" pitchFamily="34" charset="0"/>
              </a:rPr>
              <a:t>Entry Point – main() method</a:t>
            </a:r>
          </a:p>
          <a:p>
            <a:pPr marL="346075" indent="-346075" algn="just">
              <a:spcBef>
                <a:spcPts val="600"/>
              </a:spcBef>
              <a:buFont typeface="Arial" pitchFamily="34" charset="0"/>
              <a:buChar char="•"/>
            </a:pPr>
            <a:r>
              <a:rPr lang="en-US" sz="2000" dirty="0" smtClean="0">
                <a:latin typeface="Arial" pitchFamily="34" charset="0"/>
                <a:cs typeface="Arial" pitchFamily="34" charset="0"/>
              </a:rPr>
              <a:t>All Java applications begin execution by calling </a:t>
            </a:r>
            <a:r>
              <a:rPr lang="en-US" sz="2000" b="1" i="1" dirty="0" smtClean="0">
                <a:latin typeface="Consolas" pitchFamily="49" charset="0"/>
                <a:cs typeface="Consolas" pitchFamily="49" charset="0"/>
              </a:rPr>
              <a:t>main</a:t>
            </a:r>
            <a:r>
              <a:rPr lang="en-US" sz="2000" dirty="0" smtClean="0">
                <a:latin typeface="Consolas" pitchFamily="49" charset="0"/>
                <a:cs typeface="Consolas" pitchFamily="49" charset="0"/>
              </a:rPr>
              <a:t>()</a:t>
            </a:r>
            <a:r>
              <a:rPr lang="en-US" sz="2000" dirty="0" smtClean="0">
                <a:latin typeface="Arial" pitchFamily="34" charset="0"/>
                <a:cs typeface="Arial" pitchFamily="34" charset="0"/>
              </a:rPr>
              <a:t> method.</a:t>
            </a:r>
          </a:p>
          <a:p>
            <a:pPr marL="346075" indent="-346075" algn="just">
              <a:spcBef>
                <a:spcPts val="600"/>
              </a:spcBef>
              <a:buFont typeface="Arial" pitchFamily="34" charset="0"/>
              <a:buChar char="•"/>
            </a:pPr>
            <a:r>
              <a:rPr lang="en-US" sz="2000" dirty="0" smtClean="0">
                <a:latin typeface="Arial" pitchFamily="34" charset="0"/>
                <a:cs typeface="Arial" pitchFamily="34" charset="0"/>
              </a:rPr>
              <a:t>When a class member is made </a:t>
            </a:r>
            <a:r>
              <a:rPr lang="en-US" sz="2000" b="1" dirty="0" smtClean="0">
                <a:solidFill>
                  <a:srgbClr val="0000E6"/>
                </a:solidFill>
                <a:latin typeface="Consolas" pitchFamily="49" charset="0"/>
                <a:cs typeface="Consolas" pitchFamily="49" charset="0"/>
              </a:rPr>
              <a:t>public</a:t>
            </a:r>
            <a:r>
              <a:rPr lang="en-US" sz="2000" dirty="0" smtClean="0">
                <a:latin typeface="Arial" pitchFamily="34" charset="0"/>
                <a:cs typeface="Arial" pitchFamily="34" charset="0"/>
              </a:rPr>
              <a:t>, then it can be accessed by code outside the class. The </a:t>
            </a:r>
            <a:r>
              <a:rPr lang="en-US" sz="2000" b="1" i="1" dirty="0" smtClean="0">
                <a:latin typeface="Consolas" pitchFamily="49" charset="0"/>
                <a:cs typeface="Consolas" pitchFamily="49" charset="0"/>
              </a:rPr>
              <a:t>main</a:t>
            </a:r>
            <a:r>
              <a:rPr lang="en-US" sz="2000" b="1" dirty="0" smtClean="0">
                <a:latin typeface="Consolas" pitchFamily="49" charset="0"/>
                <a:cs typeface="Consolas" pitchFamily="49" charset="0"/>
              </a:rPr>
              <a:t>()</a:t>
            </a:r>
            <a:r>
              <a:rPr lang="en-US" sz="2000" dirty="0" smtClean="0">
                <a:latin typeface="Arial" pitchFamily="34" charset="0"/>
                <a:cs typeface="Arial" pitchFamily="34" charset="0"/>
              </a:rPr>
              <a:t> must be declared as </a:t>
            </a:r>
            <a:r>
              <a:rPr lang="en-US" sz="2000" b="1" dirty="0" smtClean="0">
                <a:solidFill>
                  <a:srgbClr val="0000E6"/>
                </a:solidFill>
                <a:latin typeface="Consolas" pitchFamily="49" charset="0"/>
                <a:cs typeface="Consolas" pitchFamily="49" charset="0"/>
              </a:rPr>
              <a:t>public</a:t>
            </a:r>
            <a:r>
              <a:rPr lang="en-US" sz="2000" dirty="0" smtClean="0">
                <a:latin typeface="Arial" pitchFamily="34" charset="0"/>
                <a:cs typeface="Arial" pitchFamily="34" charset="0"/>
              </a:rPr>
              <a:t>, so that it can be called by code outside of its class.</a:t>
            </a:r>
          </a:p>
          <a:p>
            <a:pPr marL="346075" indent="-346075" algn="just">
              <a:spcBef>
                <a:spcPts val="600"/>
              </a:spcBef>
              <a:buFont typeface="Arial" pitchFamily="34" charset="0"/>
              <a:buChar char="•"/>
            </a:pPr>
            <a:r>
              <a:rPr lang="en-US" sz="2000" dirty="0" smtClean="0">
                <a:latin typeface="Arial" pitchFamily="34" charset="0"/>
                <a:cs typeface="Arial" pitchFamily="34" charset="0"/>
              </a:rPr>
              <a:t>The keyword </a:t>
            </a:r>
            <a:r>
              <a:rPr lang="en-US" sz="2000" b="1" dirty="0" smtClean="0">
                <a:solidFill>
                  <a:srgbClr val="0000E6"/>
                </a:solidFill>
                <a:latin typeface="Consolas" pitchFamily="49" charset="0"/>
                <a:cs typeface="Consolas" pitchFamily="49" charset="0"/>
              </a:rPr>
              <a:t>static</a:t>
            </a:r>
            <a:r>
              <a:rPr lang="en-US" sz="2000" dirty="0" smtClean="0">
                <a:latin typeface="Arial" pitchFamily="34" charset="0"/>
                <a:cs typeface="Arial" pitchFamily="34" charset="0"/>
              </a:rPr>
              <a:t> allows </a:t>
            </a:r>
            <a:r>
              <a:rPr lang="en-US" sz="2000" b="1" i="1" dirty="0" smtClean="0">
                <a:latin typeface="Consolas" pitchFamily="49" charset="0"/>
                <a:cs typeface="Consolas" pitchFamily="49" charset="0"/>
              </a:rPr>
              <a:t>main</a:t>
            </a:r>
            <a:r>
              <a:rPr lang="en-US" sz="2000" b="1" dirty="0" smtClean="0">
                <a:latin typeface="Consolas" pitchFamily="49" charset="0"/>
                <a:cs typeface="Consolas" pitchFamily="49" charset="0"/>
              </a:rPr>
              <a:t>() </a:t>
            </a:r>
            <a:r>
              <a:rPr lang="en-US" sz="2000" dirty="0" smtClean="0">
                <a:latin typeface="Arial" pitchFamily="34" charset="0"/>
                <a:cs typeface="Arial" pitchFamily="34" charset="0"/>
              </a:rPr>
              <a:t>to be called before an object of the class has been created. This is necessary because </a:t>
            </a:r>
            <a:r>
              <a:rPr lang="en-US" sz="2000" b="1" i="1" dirty="0" smtClean="0">
                <a:latin typeface="Consolas" pitchFamily="49" charset="0"/>
                <a:cs typeface="Consolas" pitchFamily="49" charset="0"/>
              </a:rPr>
              <a:t>main</a:t>
            </a:r>
            <a:r>
              <a:rPr lang="en-US" sz="2000" b="1" dirty="0" smtClean="0">
                <a:latin typeface="Consolas" pitchFamily="49" charset="0"/>
                <a:cs typeface="Consolas" pitchFamily="49" charset="0"/>
              </a:rPr>
              <a:t>() </a:t>
            </a:r>
            <a:r>
              <a:rPr lang="en-US" sz="2000" dirty="0" smtClean="0">
                <a:latin typeface="Arial" pitchFamily="34" charset="0"/>
                <a:cs typeface="Arial" pitchFamily="34" charset="0"/>
              </a:rPr>
              <a:t>is called by the JVM before any objects are made.</a:t>
            </a:r>
          </a:p>
          <a:p>
            <a:pPr marL="346075" indent="-346075" algn="just">
              <a:spcBef>
                <a:spcPts val="600"/>
              </a:spcBef>
              <a:buFont typeface="Arial" pitchFamily="34" charset="0"/>
              <a:buChar char="•"/>
            </a:pPr>
            <a:r>
              <a:rPr lang="en-US" sz="2000" dirty="0" smtClean="0">
                <a:latin typeface="Arial" pitchFamily="34" charset="0"/>
                <a:cs typeface="Arial" pitchFamily="34" charset="0"/>
              </a:rPr>
              <a:t>The keyword </a:t>
            </a:r>
            <a:r>
              <a:rPr lang="en-US" sz="2000" b="1" dirty="0" smtClean="0">
                <a:solidFill>
                  <a:srgbClr val="0000E6"/>
                </a:solidFill>
                <a:latin typeface="Consolas" pitchFamily="49" charset="0"/>
                <a:cs typeface="Consolas" pitchFamily="49" charset="0"/>
              </a:rPr>
              <a:t>void</a:t>
            </a:r>
            <a:r>
              <a:rPr lang="en-US" sz="2000" dirty="0" smtClean="0">
                <a:latin typeface="Arial" pitchFamily="34" charset="0"/>
                <a:cs typeface="Arial" pitchFamily="34" charset="0"/>
              </a:rPr>
              <a:t> simply tells the compiler that </a:t>
            </a:r>
            <a:r>
              <a:rPr lang="en-US" sz="2000" b="1" i="1" dirty="0" smtClean="0">
                <a:latin typeface="Consolas" pitchFamily="49" charset="0"/>
                <a:cs typeface="Consolas" pitchFamily="49" charset="0"/>
              </a:rPr>
              <a:t>main</a:t>
            </a:r>
            <a:r>
              <a:rPr lang="en-US" sz="2000" b="1" dirty="0" smtClean="0">
                <a:latin typeface="Consolas" pitchFamily="49" charset="0"/>
                <a:cs typeface="Consolas" pitchFamily="49" charset="0"/>
              </a:rPr>
              <a:t>()</a:t>
            </a:r>
            <a:r>
              <a:rPr lang="en-US" sz="2000" dirty="0" smtClean="0">
                <a:latin typeface="Arial" pitchFamily="34" charset="0"/>
                <a:cs typeface="Arial" pitchFamily="34" charset="0"/>
              </a:rPr>
              <a:t> does not return any value.</a:t>
            </a:r>
          </a:p>
          <a:p>
            <a:pPr marL="346075" indent="-346075" algn="just">
              <a:spcBef>
                <a:spcPts val="600"/>
              </a:spcBef>
              <a:buFont typeface="Arial" pitchFamily="34" charset="0"/>
              <a:buChar char="•"/>
            </a:pPr>
            <a:r>
              <a:rPr lang="en-US" sz="2000" dirty="0" smtClean="0">
                <a:latin typeface="Arial" pitchFamily="34" charset="0"/>
                <a:cs typeface="Arial" pitchFamily="34" charset="0"/>
              </a:rPr>
              <a:t>The </a:t>
            </a:r>
            <a:r>
              <a:rPr lang="en-US" sz="2000" b="1" dirty="0" smtClean="0">
                <a:latin typeface="Consolas" pitchFamily="49" charset="0"/>
                <a:cs typeface="Consolas" pitchFamily="49" charset="0"/>
              </a:rPr>
              <a:t>String[] </a:t>
            </a:r>
            <a:r>
              <a:rPr lang="en-US" sz="2000" b="1" dirty="0" err="1" smtClean="0">
                <a:latin typeface="Consolas" pitchFamily="49" charset="0"/>
                <a:cs typeface="Consolas" pitchFamily="49" charset="0"/>
              </a:rPr>
              <a:t>args</a:t>
            </a:r>
            <a:r>
              <a:rPr lang="en-US" sz="2000" b="1" dirty="0" smtClean="0">
                <a:latin typeface="Consolas" pitchFamily="49" charset="0"/>
                <a:cs typeface="Consolas" pitchFamily="49" charset="0"/>
              </a:rPr>
              <a:t> </a:t>
            </a:r>
            <a:r>
              <a:rPr lang="en-US" sz="2000" dirty="0" smtClean="0">
                <a:latin typeface="Arial" pitchFamily="34" charset="0"/>
                <a:cs typeface="Arial" pitchFamily="34" charset="0"/>
              </a:rPr>
              <a:t>declares a parameter </a:t>
            </a:r>
            <a:r>
              <a:rPr lang="en-US" sz="2000" b="1" dirty="0" err="1" smtClean="0">
                <a:latin typeface="Consolas" pitchFamily="49" charset="0"/>
                <a:cs typeface="Consolas" pitchFamily="49" charset="0"/>
              </a:rPr>
              <a:t>args</a:t>
            </a:r>
            <a:r>
              <a:rPr lang="en-US" sz="2000" dirty="0" smtClean="0">
                <a:latin typeface="Arial" pitchFamily="34" charset="0"/>
                <a:cs typeface="Arial" pitchFamily="34" charset="0"/>
              </a:rPr>
              <a:t>, which is an </a:t>
            </a:r>
            <a:r>
              <a:rPr lang="en-US" sz="2000" i="1" dirty="0" smtClean="0">
                <a:latin typeface="Arial" pitchFamily="34" charset="0"/>
                <a:cs typeface="Arial" pitchFamily="34" charset="0"/>
              </a:rPr>
              <a:t>array</a:t>
            </a:r>
            <a:r>
              <a:rPr lang="en-US" sz="2000" dirty="0" smtClean="0">
                <a:latin typeface="Arial" pitchFamily="34" charset="0"/>
                <a:cs typeface="Arial" pitchFamily="34" charset="0"/>
              </a:rPr>
              <a:t> of objects of type </a:t>
            </a:r>
            <a:r>
              <a:rPr lang="en-US" sz="2000" b="1" dirty="0" smtClean="0">
                <a:latin typeface="Consolas" pitchFamily="49" charset="0"/>
                <a:cs typeface="Consolas" pitchFamily="49" charset="0"/>
              </a:rPr>
              <a:t>String</a:t>
            </a:r>
            <a:r>
              <a:rPr lang="en-US" sz="2000" dirty="0" smtClean="0">
                <a:latin typeface="Arial" pitchFamily="34" charset="0"/>
                <a:cs typeface="Arial" pitchFamily="34" charset="0"/>
              </a:rPr>
              <a:t>. It receives the </a:t>
            </a:r>
            <a:r>
              <a:rPr lang="en-US" sz="2000" i="1" dirty="0" smtClean="0">
                <a:latin typeface="Arial" pitchFamily="34" charset="0"/>
                <a:cs typeface="Arial" pitchFamily="34" charset="0"/>
              </a:rPr>
              <a:t>command-line arguments</a:t>
            </a:r>
            <a:r>
              <a:rPr lang="en-US" sz="2000" dirty="0" smtClean="0">
                <a:latin typeface="Arial" pitchFamily="34" charset="0"/>
                <a:cs typeface="Arial" pitchFamily="34" charset="0"/>
              </a:rPr>
              <a:t>, that are passed as strings when the program is executed.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5638800"/>
            <a:ext cx="60198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5638800"/>
            <a:ext cx="60198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5" name="TextBox 4"/>
          <p:cNvSpPr txBox="1"/>
          <p:nvPr/>
        </p:nvSpPr>
        <p:spPr>
          <a:xfrm>
            <a:off x="762000" y="990601"/>
            <a:ext cx="8046720" cy="5478423"/>
          </a:xfrm>
          <a:prstGeom prst="rect">
            <a:avLst/>
          </a:prstGeom>
          <a:solidFill>
            <a:srgbClr val="FFFFE1"/>
          </a:solidFill>
          <a:ln w="12700">
            <a:solidFill>
              <a:schemeClr val="tx1"/>
            </a:solidFill>
          </a:ln>
          <a:effectLst>
            <a:outerShdw blurRad="50800" dist="76200" dir="2700000" algn="tl" rotWithShape="0">
              <a:prstClr val="black">
                <a:alpha val="40000"/>
              </a:prstClr>
            </a:outerShdw>
          </a:effectLst>
        </p:spPr>
        <p:txBody>
          <a:bodyPr wrap="square" rtlCol="0">
            <a:spAutoFit/>
          </a:bodyPr>
          <a:lstStyle/>
          <a:p>
            <a:pPr algn="ctr">
              <a:spcBef>
                <a:spcPts val="400"/>
              </a:spcBef>
            </a:pPr>
            <a:r>
              <a:rPr lang="en-US" sz="3600" b="1" dirty="0" smtClean="0">
                <a:solidFill>
                  <a:srgbClr val="00497A"/>
                </a:solidFill>
                <a:latin typeface="Arial" pitchFamily="34" charset="0"/>
                <a:cs typeface="Arial" pitchFamily="34" charset="0"/>
              </a:rPr>
              <a:t>Console Output – </a:t>
            </a:r>
            <a:r>
              <a:rPr lang="en-US" sz="3600" b="1" dirty="0" err="1" smtClean="0">
                <a:solidFill>
                  <a:srgbClr val="00497A"/>
                </a:solidFill>
                <a:latin typeface="Consolas" pitchFamily="49" charset="0"/>
                <a:cs typeface="Consolas" pitchFamily="49" charset="0"/>
              </a:rPr>
              <a:t>println</a:t>
            </a:r>
            <a:r>
              <a:rPr lang="en-US" sz="3600" b="1" dirty="0" smtClean="0">
                <a:solidFill>
                  <a:srgbClr val="00497A"/>
                </a:solidFill>
                <a:latin typeface="Consolas" pitchFamily="49" charset="0"/>
                <a:cs typeface="Consolas" pitchFamily="49" charset="0"/>
              </a:rPr>
              <a:t>()</a:t>
            </a:r>
            <a:endParaRPr lang="en-US" sz="3600" b="1" dirty="0" smtClean="0">
              <a:solidFill>
                <a:srgbClr val="00497A"/>
              </a:solidFill>
              <a:latin typeface="Arial" pitchFamily="34" charset="0"/>
              <a:cs typeface="Arial" pitchFamily="34" charset="0"/>
            </a:endParaRPr>
          </a:p>
          <a:p>
            <a:pPr marL="346075" indent="-346075">
              <a:spcBef>
                <a:spcPts val="400"/>
              </a:spcBef>
              <a:buFont typeface="Arial" pitchFamily="34" charset="0"/>
              <a:buChar char="•"/>
            </a:pPr>
            <a:r>
              <a:rPr lang="en-US" sz="2200" dirty="0" smtClean="0">
                <a:latin typeface="Arial" pitchFamily="34" charset="0"/>
                <a:cs typeface="Arial" pitchFamily="34" charset="0"/>
              </a:rPr>
              <a:t>For simple stand-alone Java applications, a typical way to write a line of output data is: </a:t>
            </a:r>
          </a:p>
          <a:p>
            <a:pPr marL="346075" indent="1588">
              <a:spcBef>
                <a:spcPts val="400"/>
              </a:spcBef>
            </a:pPr>
            <a:r>
              <a:rPr lang="en-US" sz="2400" b="1" dirty="0" err="1" smtClean="0">
                <a:latin typeface="Consolas" pitchFamily="49" charset="0"/>
                <a:ea typeface="Calibri"/>
                <a:cs typeface="Consolas" pitchFamily="49" charset="0"/>
              </a:rPr>
              <a:t>System.</a:t>
            </a:r>
            <a:r>
              <a:rPr lang="en-US" sz="2400" b="1" i="1" dirty="0" err="1" smtClean="0">
                <a:solidFill>
                  <a:srgbClr val="009900"/>
                </a:solidFill>
                <a:latin typeface="Consolas" pitchFamily="49" charset="0"/>
                <a:ea typeface="Calibri"/>
                <a:cs typeface="Consolas" pitchFamily="49" charset="0"/>
              </a:rPr>
              <a:t>out</a:t>
            </a:r>
            <a:r>
              <a:rPr lang="en-US" sz="2400" b="1" dirty="0" err="1" smtClean="0">
                <a:latin typeface="Consolas" pitchFamily="49" charset="0"/>
                <a:ea typeface="Calibri"/>
                <a:cs typeface="Consolas" pitchFamily="49" charset="0"/>
              </a:rPr>
              <a:t>.println</a:t>
            </a:r>
            <a:r>
              <a:rPr lang="en-US" sz="2400" b="1" dirty="0" smtClean="0">
                <a:latin typeface="Consolas" pitchFamily="49" charset="0"/>
                <a:ea typeface="Calibri"/>
                <a:cs typeface="Consolas" pitchFamily="49" charset="0"/>
              </a:rPr>
              <a:t>(data);</a:t>
            </a:r>
            <a:endParaRPr lang="en-US" sz="2200" b="1" dirty="0" smtClean="0">
              <a:latin typeface="Arial" pitchFamily="34" charset="0"/>
              <a:cs typeface="Arial" pitchFamily="34" charset="0"/>
            </a:endParaRPr>
          </a:p>
          <a:p>
            <a:pPr marL="346075" indent="-346075">
              <a:spcBef>
                <a:spcPts val="400"/>
              </a:spcBef>
              <a:buFont typeface="Arial" pitchFamily="34" charset="0"/>
              <a:buChar char="•"/>
            </a:pPr>
            <a:r>
              <a:rPr lang="en-US" sz="2200" b="1" dirty="0" smtClean="0">
                <a:latin typeface="Consolas" pitchFamily="49" charset="0"/>
                <a:cs typeface="Consolas" pitchFamily="49" charset="0"/>
              </a:rPr>
              <a:t>System</a:t>
            </a:r>
            <a:r>
              <a:rPr lang="en-US" sz="2200" dirty="0" smtClean="0">
                <a:latin typeface="Arial" pitchFamily="34" charset="0"/>
                <a:cs typeface="Arial" pitchFamily="34" charset="0"/>
              </a:rPr>
              <a:t> is a built-in class that provides access to the system.</a:t>
            </a:r>
          </a:p>
          <a:p>
            <a:pPr marL="346075" indent="-346075">
              <a:spcBef>
                <a:spcPts val="400"/>
              </a:spcBef>
              <a:buFont typeface="Arial" pitchFamily="34" charset="0"/>
              <a:buChar char="•"/>
            </a:pPr>
            <a:r>
              <a:rPr lang="en-US" sz="2200" dirty="0" smtClean="0">
                <a:latin typeface="Arial" pitchFamily="34" charset="0"/>
                <a:cs typeface="Arial" pitchFamily="34" charset="0"/>
              </a:rPr>
              <a:t>The </a:t>
            </a:r>
            <a:r>
              <a:rPr lang="en-US" sz="2400" b="1" i="1" dirty="0" smtClean="0">
                <a:solidFill>
                  <a:srgbClr val="009900"/>
                </a:solidFill>
                <a:latin typeface="Consolas" pitchFamily="49" charset="0"/>
                <a:ea typeface="Calibri"/>
                <a:cs typeface="Consolas" pitchFamily="49" charset="0"/>
              </a:rPr>
              <a:t>out</a:t>
            </a:r>
            <a:r>
              <a:rPr lang="en-US" sz="2200" dirty="0" smtClean="0">
                <a:latin typeface="Arial" pitchFamily="34" charset="0"/>
                <a:cs typeface="Arial" pitchFamily="34" charset="0"/>
              </a:rPr>
              <a:t> is static/class </a:t>
            </a:r>
            <a:r>
              <a:rPr lang="en-US" sz="2200" b="1" i="1" dirty="0" smtClean="0">
                <a:latin typeface="Arial" pitchFamily="34" charset="0"/>
                <a:cs typeface="Arial" pitchFamily="34" charset="0"/>
              </a:rPr>
              <a:t>field</a:t>
            </a:r>
            <a:r>
              <a:rPr lang="en-US" sz="2200" dirty="0" smtClean="0">
                <a:latin typeface="Arial" pitchFamily="34" charset="0"/>
                <a:cs typeface="Arial" pitchFamily="34" charset="0"/>
              </a:rPr>
              <a:t> of </a:t>
            </a:r>
            <a:r>
              <a:rPr lang="en-US" sz="2200" b="1" dirty="0" smtClean="0">
                <a:latin typeface="Consolas" pitchFamily="49" charset="0"/>
                <a:cs typeface="Consolas" pitchFamily="49" charset="0"/>
              </a:rPr>
              <a:t>System</a:t>
            </a:r>
            <a:r>
              <a:rPr lang="en-US" sz="2200" dirty="0" smtClean="0">
                <a:latin typeface="Arial" pitchFamily="34" charset="0"/>
                <a:cs typeface="Arial" pitchFamily="34" charset="0"/>
              </a:rPr>
              <a:t> class. It is an </a:t>
            </a:r>
            <a:r>
              <a:rPr lang="en-US" sz="2200" b="1" i="1" dirty="0" smtClean="0">
                <a:latin typeface="Arial" pitchFamily="34" charset="0"/>
                <a:cs typeface="Arial" pitchFamily="34" charset="0"/>
              </a:rPr>
              <a:t>object/ instance</a:t>
            </a:r>
            <a:r>
              <a:rPr lang="en-US" sz="2200" dirty="0" smtClean="0">
                <a:latin typeface="Arial" pitchFamily="34" charset="0"/>
                <a:cs typeface="Arial" pitchFamily="34" charset="0"/>
              </a:rPr>
              <a:t> of type </a:t>
            </a:r>
            <a:r>
              <a:rPr lang="en-US" sz="2200" b="1" dirty="0" err="1" smtClean="0">
                <a:latin typeface="Consolas" pitchFamily="49" charset="0"/>
                <a:cs typeface="Consolas" pitchFamily="49" charset="0"/>
              </a:rPr>
              <a:t>PrintStream</a:t>
            </a:r>
            <a:r>
              <a:rPr lang="en-US" sz="2200" dirty="0" smtClean="0">
                <a:latin typeface="Arial" pitchFamily="34" charset="0"/>
                <a:cs typeface="Arial" pitchFamily="34" charset="0"/>
              </a:rPr>
              <a:t>, which corresponds to standard </a:t>
            </a:r>
            <a:r>
              <a:rPr lang="en-US" sz="2200" i="1" dirty="0" smtClean="0">
                <a:latin typeface="Arial" pitchFamily="34" charset="0"/>
                <a:cs typeface="Arial" pitchFamily="34" charset="0"/>
              </a:rPr>
              <a:t>output stream</a:t>
            </a:r>
            <a:r>
              <a:rPr lang="en-US" sz="2200" dirty="0" smtClean="0">
                <a:latin typeface="Arial" pitchFamily="34" charset="0"/>
                <a:cs typeface="Arial" pitchFamily="34" charset="0"/>
              </a:rPr>
              <a:t>. </a:t>
            </a:r>
          </a:p>
          <a:p>
            <a:pPr marL="346075" indent="-346075">
              <a:spcBef>
                <a:spcPts val="400"/>
              </a:spcBef>
              <a:buFont typeface="Arial" pitchFamily="34" charset="0"/>
              <a:buChar char="•"/>
            </a:pPr>
            <a:r>
              <a:rPr lang="en-US" sz="2200" dirty="0" smtClean="0">
                <a:latin typeface="Arial" pitchFamily="34" charset="0"/>
                <a:cs typeface="Arial" pitchFamily="34" charset="0"/>
              </a:rPr>
              <a:t>The </a:t>
            </a:r>
            <a:r>
              <a:rPr lang="en-US" sz="2200" b="1" dirty="0" err="1" smtClean="0">
                <a:latin typeface="Consolas" pitchFamily="49" charset="0"/>
                <a:cs typeface="Consolas" pitchFamily="49" charset="0"/>
              </a:rPr>
              <a:t>println</a:t>
            </a:r>
            <a:r>
              <a:rPr lang="en-US" sz="2200" b="1" dirty="0" smtClean="0">
                <a:latin typeface="Consolas" pitchFamily="49" charset="0"/>
                <a:cs typeface="Consolas" pitchFamily="49" charset="0"/>
              </a:rPr>
              <a:t>()</a:t>
            </a:r>
            <a:r>
              <a:rPr lang="en-US" sz="2200" dirty="0" smtClean="0">
                <a:latin typeface="Arial" pitchFamily="34" charset="0"/>
                <a:cs typeface="Arial" pitchFamily="34" charset="0"/>
              </a:rPr>
              <a:t> is a </a:t>
            </a:r>
            <a:r>
              <a:rPr lang="en-US" sz="2200" i="1" dirty="0" smtClean="0">
                <a:latin typeface="Arial" pitchFamily="34" charset="0"/>
                <a:cs typeface="Arial" pitchFamily="34" charset="0"/>
              </a:rPr>
              <a:t>member</a:t>
            </a:r>
            <a:r>
              <a:rPr lang="en-US" sz="2200" dirty="0" smtClean="0">
                <a:latin typeface="Arial" pitchFamily="34" charset="0"/>
                <a:cs typeface="Arial" pitchFamily="34" charset="0"/>
              </a:rPr>
              <a:t> method of </a:t>
            </a:r>
            <a:r>
              <a:rPr lang="en-US" sz="2200" b="1" dirty="0" err="1" smtClean="0">
                <a:latin typeface="Consolas" pitchFamily="49" charset="0"/>
                <a:cs typeface="Consolas" pitchFamily="49" charset="0"/>
              </a:rPr>
              <a:t>PrintStream</a:t>
            </a:r>
            <a:r>
              <a:rPr lang="en-US" sz="2200" dirty="0" smtClean="0">
                <a:latin typeface="Arial" pitchFamily="34" charset="0"/>
                <a:cs typeface="Arial" pitchFamily="34" charset="0"/>
              </a:rPr>
              <a:t> class. It prints the contents of the </a:t>
            </a:r>
            <a:r>
              <a:rPr lang="en-US" sz="2200" i="1" dirty="0" smtClean="0">
                <a:latin typeface="Arial" pitchFamily="34" charset="0"/>
                <a:cs typeface="Arial" pitchFamily="34" charset="0"/>
              </a:rPr>
              <a:t>argument</a:t>
            </a:r>
            <a:r>
              <a:rPr lang="en-US" sz="2200" dirty="0" smtClean="0">
                <a:latin typeface="Arial" pitchFamily="34" charset="0"/>
                <a:cs typeface="Arial" pitchFamily="34" charset="0"/>
              </a:rPr>
              <a:t> (passed during the call), and terminates the line.</a:t>
            </a:r>
          </a:p>
          <a:p>
            <a:pPr marL="346075" indent="-346075">
              <a:spcBef>
                <a:spcPts val="400"/>
              </a:spcBef>
              <a:buFont typeface="Arial" pitchFamily="34" charset="0"/>
              <a:buChar char="•"/>
            </a:pPr>
            <a:r>
              <a:rPr lang="en-US" sz="2200" dirty="0" smtClean="0">
                <a:latin typeface="Arial" pitchFamily="34" charset="0"/>
                <a:cs typeface="Arial" pitchFamily="34" charset="0"/>
              </a:rPr>
              <a:t>The </a:t>
            </a:r>
            <a:r>
              <a:rPr lang="en-US" sz="2200" b="1" dirty="0" err="1" smtClean="0">
                <a:latin typeface="Consolas" pitchFamily="49" charset="0"/>
                <a:cs typeface="Consolas" pitchFamily="49" charset="0"/>
              </a:rPr>
              <a:t>println</a:t>
            </a:r>
            <a:r>
              <a:rPr lang="en-US" sz="2200" b="1" dirty="0" smtClean="0">
                <a:latin typeface="Consolas" pitchFamily="49" charset="0"/>
                <a:cs typeface="Consolas" pitchFamily="49" charset="0"/>
              </a:rPr>
              <a:t>()</a:t>
            </a:r>
            <a:r>
              <a:rPr lang="en-US" sz="2200" dirty="0" smtClean="0">
                <a:latin typeface="Arial" pitchFamily="34" charset="0"/>
                <a:cs typeface="Arial" pitchFamily="34" charset="0"/>
              </a:rPr>
              <a:t> method is overloaded for various built-in types. In our example we passed </a:t>
            </a:r>
            <a:r>
              <a:rPr lang="en-US" sz="2200" b="1" dirty="0" smtClean="0">
                <a:latin typeface="Consolas" pitchFamily="49" charset="0"/>
                <a:cs typeface="Consolas" pitchFamily="49" charset="0"/>
              </a:rPr>
              <a:t>String</a:t>
            </a:r>
            <a:r>
              <a:rPr lang="en-US" sz="2200" dirty="0" smtClean="0">
                <a:latin typeface="Arial" pitchFamily="34" charset="0"/>
                <a:cs typeface="Arial" pitchFamily="34" charset="0"/>
              </a:rPr>
              <a:t> (literal) </a:t>
            </a:r>
            <a:r>
              <a:rPr lang="en-US" sz="2400" b="1" dirty="0" smtClean="0">
                <a:solidFill>
                  <a:srgbClr val="CE7B00"/>
                </a:solidFill>
                <a:latin typeface="Consolas" pitchFamily="49" charset="0"/>
                <a:ea typeface="Calibri"/>
                <a:cs typeface="Consolas" pitchFamily="49" charset="0"/>
              </a:rPr>
              <a:t>"Long Live Pakistan"</a:t>
            </a:r>
            <a:r>
              <a:rPr lang="en-US" sz="2200" dirty="0" smtClean="0">
                <a:latin typeface="Arial" pitchFamily="34" charset="0"/>
                <a:cs typeface="Arial" pitchFamily="34" charset="0"/>
              </a:rPr>
              <a:t> as </a:t>
            </a:r>
            <a:r>
              <a:rPr lang="en-US" sz="2200" i="1" dirty="0" smtClean="0">
                <a:latin typeface="Arial" pitchFamily="34" charset="0"/>
                <a:cs typeface="Arial" pitchFamily="34" charset="0"/>
              </a:rPr>
              <a:t>argument</a:t>
            </a:r>
            <a:r>
              <a:rPr lang="en-US" sz="2200" dirty="0" smtClean="0">
                <a:latin typeface="Arial" pitchFamily="34" charset="0"/>
                <a:cs typeface="Arial" pitchFamily="34" charset="0"/>
              </a:rPr>
              <a:t> to this method.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Java Identifiers</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a:spcBef>
                <a:spcPts val="1200"/>
              </a:spcBef>
              <a:buClr>
                <a:schemeClr val="tx1"/>
              </a:buClr>
            </a:pPr>
            <a:r>
              <a:rPr lang="en-US" sz="2800" dirty="0" smtClean="0"/>
              <a:t>An </a:t>
            </a:r>
            <a:r>
              <a:rPr lang="en-US" sz="2800" b="1" i="1" dirty="0" smtClean="0"/>
              <a:t>identifier</a:t>
            </a:r>
            <a:r>
              <a:rPr lang="en-US" sz="2800" dirty="0" smtClean="0"/>
              <a:t> is a sequence of characters used to name variables, methods, classes, interfaces, enumerations and packages.</a:t>
            </a:r>
          </a:p>
          <a:p>
            <a:pPr>
              <a:spcBef>
                <a:spcPts val="1200"/>
              </a:spcBef>
              <a:buClr>
                <a:schemeClr val="tx1"/>
              </a:buClr>
            </a:pPr>
            <a:r>
              <a:rPr lang="en-US" sz="2800" dirty="0" smtClean="0"/>
              <a:t>Only alphabets, numeric digits, underscore (_) and dollar-sign ($) characters are legal in an </a:t>
            </a:r>
            <a:r>
              <a:rPr lang="en-US" sz="2800" b="1" i="1" dirty="0" smtClean="0"/>
              <a:t>identifier</a:t>
            </a:r>
            <a:r>
              <a:rPr lang="en-US" sz="2800" dirty="0" smtClean="0"/>
              <a:t>, where first character can only be alphabet, underscore (_) or dollar-sign ($).</a:t>
            </a:r>
          </a:p>
          <a:p>
            <a:pPr>
              <a:spcBef>
                <a:spcPts val="1200"/>
              </a:spcBef>
            </a:pPr>
            <a:r>
              <a:rPr lang="en-US" sz="2800" dirty="0" smtClean="0"/>
              <a:t>Java </a:t>
            </a:r>
            <a:r>
              <a:rPr lang="en-US" sz="2800" b="1" i="1" dirty="0" smtClean="0"/>
              <a:t>identifiers</a:t>
            </a:r>
            <a:r>
              <a:rPr lang="en-US" sz="2800" dirty="0" smtClean="0"/>
              <a:t> are case sensitive. For example, </a:t>
            </a:r>
            <a:r>
              <a:rPr lang="en-US" sz="2800" dirty="0" err="1" smtClean="0"/>
              <a:t>fileName</a:t>
            </a:r>
            <a:r>
              <a:rPr lang="en-US" sz="2800" dirty="0" smtClean="0"/>
              <a:t> is different from </a:t>
            </a:r>
            <a:r>
              <a:rPr lang="en-US" sz="2800" dirty="0" err="1" smtClean="0"/>
              <a:t>FileName</a:t>
            </a:r>
            <a:r>
              <a:rPr lang="en-US" sz="2800" dirty="0" smtClean="0"/>
              <a:t>.</a:t>
            </a:r>
          </a:p>
          <a:p>
            <a:pPr>
              <a:spcBef>
                <a:spcPts val="1200"/>
              </a:spcBef>
            </a:pPr>
            <a:r>
              <a:rPr lang="en-US" sz="2800" b="1" i="1" dirty="0" smtClean="0"/>
              <a:t>Identifiers</a:t>
            </a:r>
            <a:r>
              <a:rPr lang="en-US" sz="2800" dirty="0" smtClean="0"/>
              <a:t> cannot be exactly the same spelling and case as </a:t>
            </a:r>
            <a:r>
              <a:rPr lang="en-US" sz="2800" b="1" i="1" dirty="0" smtClean="0"/>
              <a:t>keywords</a:t>
            </a:r>
            <a:r>
              <a:rPr lang="en-US" sz="28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rmAutofit/>
          </a:bodyPr>
          <a:lstStyle/>
          <a:p>
            <a:r>
              <a:rPr lang="en-US" sz="4000" dirty="0" smtClean="0"/>
              <a:t>Java Keywords</a:t>
            </a:r>
            <a:endParaRPr lang="en-US" sz="4000" dirty="0"/>
          </a:p>
        </p:txBody>
      </p:sp>
      <p:sp>
        <p:nvSpPr>
          <p:cNvPr id="5" name="Content Placeholder 2"/>
          <p:cNvSpPr txBox="1">
            <a:spLocks/>
          </p:cNvSpPr>
          <p:nvPr/>
        </p:nvSpPr>
        <p:spPr>
          <a:xfrm>
            <a:off x="762000" y="914401"/>
            <a:ext cx="8153400" cy="1600200"/>
          </a:xfrm>
          <a:prstGeom prst="rect">
            <a:avLst/>
          </a:prstGeom>
        </p:spPr>
        <p:txBody>
          <a:bodyPr vert="horz" lIns="91440" tIns="45720" rIns="91440" bIns="45720" rtlCol="0">
            <a:normAutofit/>
          </a:bodyPr>
          <a:lstStyle/>
          <a:p>
            <a:pPr marL="342900" lvl="0" indent="-342900">
              <a:lnSpc>
                <a:spcPct val="120000"/>
              </a:lnSpc>
              <a:spcBef>
                <a:spcPct val="20000"/>
              </a:spcBef>
              <a:buFont typeface="Arial" pitchFamily="34" charset="0"/>
              <a:buChar char="•"/>
            </a:pPr>
            <a:r>
              <a:rPr lang="en-US" sz="2600" b="1" i="1" dirty="0" smtClean="0">
                <a:latin typeface="Arial" pitchFamily="34" charset="0"/>
                <a:cs typeface="Arial" pitchFamily="34" charset="0"/>
              </a:rPr>
              <a:t>Keywords</a:t>
            </a:r>
            <a:r>
              <a:rPr lang="en-US" sz="2600" dirty="0" smtClean="0">
                <a:latin typeface="Arial" pitchFamily="34" charset="0"/>
                <a:cs typeface="Arial" pitchFamily="34" charset="0"/>
              </a:rPr>
              <a:t> are predefined reserved identifiers that have special meanings.</a:t>
            </a:r>
          </a:p>
          <a:p>
            <a:pPr marL="342900" lvl="0" indent="-342900">
              <a:lnSpc>
                <a:spcPct val="120000"/>
              </a:lnSpc>
              <a:spcBef>
                <a:spcPct val="20000"/>
              </a:spcBef>
              <a:buFont typeface="Arial" pitchFamily="34" charset="0"/>
              <a:buChar char="•"/>
            </a:pPr>
            <a:r>
              <a:rPr lang="en-US" sz="2600" dirty="0" smtClean="0">
                <a:latin typeface="Arial" pitchFamily="34" charset="0"/>
                <a:cs typeface="Arial" pitchFamily="34" charset="0"/>
              </a:rPr>
              <a:t>They cannot be used as identifiers in your program.</a:t>
            </a:r>
            <a:endParaRPr kumimoji="0" lang="en-US" sz="26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graphicFrame>
        <p:nvGraphicFramePr>
          <p:cNvPr id="8" name="Table 7"/>
          <p:cNvGraphicFramePr>
            <a:graphicFrameLocks noGrp="1"/>
          </p:cNvGraphicFramePr>
          <p:nvPr/>
        </p:nvGraphicFramePr>
        <p:xfrm>
          <a:off x="838200" y="2590799"/>
          <a:ext cx="8077200" cy="4038600"/>
        </p:xfrm>
        <a:graphic>
          <a:graphicData uri="http://schemas.openxmlformats.org/drawingml/2006/table">
            <a:tbl>
              <a:tblPr/>
              <a:tblGrid>
                <a:gridCol w="1614148"/>
                <a:gridCol w="1617378"/>
                <a:gridCol w="1614148"/>
                <a:gridCol w="1615763"/>
                <a:gridCol w="1615763"/>
              </a:tblGrid>
              <a:tr h="403860">
                <a:tc>
                  <a:txBody>
                    <a:bodyPr/>
                    <a:lstStyle/>
                    <a:p>
                      <a:pPr marL="0" marR="0" algn="ctr">
                        <a:lnSpc>
                          <a:spcPct val="115000"/>
                        </a:lnSpc>
                        <a:spcBef>
                          <a:spcPts val="0"/>
                        </a:spcBef>
                        <a:spcAft>
                          <a:spcPts val="0"/>
                        </a:spcAft>
                      </a:pPr>
                      <a:r>
                        <a:rPr lang="en-US" sz="1800" dirty="0">
                          <a:latin typeface="Consolas"/>
                          <a:ea typeface="Calibri"/>
                          <a:cs typeface="Times New Roman"/>
                        </a:rPr>
                        <a:t>abstract</a:t>
                      </a:r>
                      <a:endParaRPr lang="en-US" sz="1800" dirty="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assert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dirty="0" err="1">
                          <a:latin typeface="Consolas"/>
                          <a:ea typeface="Calibri"/>
                          <a:cs typeface="Times New Roman"/>
                        </a:rPr>
                        <a:t>boolean</a:t>
                      </a:r>
                      <a:endParaRPr lang="en-US" sz="1800" dirty="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break</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byte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case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catch</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char</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class</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const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continue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default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do</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dirty="0">
                          <a:latin typeface="Consolas"/>
                          <a:ea typeface="Calibri"/>
                          <a:cs typeface="Times New Roman"/>
                        </a:rPr>
                        <a:t>double</a:t>
                      </a:r>
                      <a:endParaRPr lang="en-US" sz="1800" dirty="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else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enum</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extends</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final</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finally</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float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for</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goto</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if</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implements</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import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instanceof</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int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interface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long</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native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new</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package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private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protected</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public</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return</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short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static</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strictfp</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super</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switch</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synchronized</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this</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throw</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marR="0" algn="ctr">
                        <a:lnSpc>
                          <a:spcPct val="115000"/>
                        </a:lnSpc>
                        <a:spcBef>
                          <a:spcPts val="0"/>
                        </a:spcBef>
                        <a:spcAft>
                          <a:spcPts val="0"/>
                        </a:spcAft>
                      </a:pPr>
                      <a:r>
                        <a:rPr lang="en-US" sz="1800">
                          <a:latin typeface="Consolas"/>
                          <a:ea typeface="Calibri"/>
                          <a:cs typeface="Times New Roman"/>
                        </a:rPr>
                        <a:t>throws</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403860">
                <a:tc>
                  <a:txBody>
                    <a:bodyPr/>
                    <a:lstStyle/>
                    <a:p>
                      <a:pPr marL="0" marR="0" algn="ctr">
                        <a:lnSpc>
                          <a:spcPct val="115000"/>
                        </a:lnSpc>
                        <a:spcBef>
                          <a:spcPts val="0"/>
                        </a:spcBef>
                        <a:spcAft>
                          <a:spcPts val="0"/>
                        </a:spcAft>
                      </a:pPr>
                      <a:r>
                        <a:rPr lang="en-US" sz="1800">
                          <a:latin typeface="Consolas"/>
                          <a:ea typeface="Calibri"/>
                          <a:cs typeface="Times New Roman"/>
                        </a:rPr>
                        <a:t>transient</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try</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void</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a:latin typeface="Consolas"/>
                          <a:ea typeface="Calibri"/>
                          <a:cs typeface="Times New Roman"/>
                        </a:rPr>
                        <a:t>volatile</a:t>
                      </a:r>
                      <a:endParaRPr lang="en-US" sz="180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algn="ctr">
                        <a:lnSpc>
                          <a:spcPct val="115000"/>
                        </a:lnSpc>
                        <a:spcBef>
                          <a:spcPts val="0"/>
                        </a:spcBef>
                        <a:spcAft>
                          <a:spcPts val="0"/>
                        </a:spcAft>
                      </a:pPr>
                      <a:r>
                        <a:rPr lang="en-US" sz="1800" dirty="0">
                          <a:latin typeface="Consolas"/>
                          <a:ea typeface="Calibri"/>
                          <a:cs typeface="Times New Roman"/>
                        </a:rPr>
                        <a:t>while</a:t>
                      </a:r>
                      <a:endParaRPr lang="en-US" sz="1800" dirty="0">
                        <a:latin typeface="Calibri"/>
                        <a:ea typeface="Calibri"/>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Java Variables</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a:spcBef>
                <a:spcPts val="1200"/>
              </a:spcBef>
              <a:buClr>
                <a:schemeClr val="tx1"/>
              </a:buClr>
            </a:pPr>
            <a:r>
              <a:rPr lang="en-US" sz="3100" dirty="0" smtClean="0"/>
              <a:t>Following are the types of variables in Java:</a:t>
            </a:r>
          </a:p>
          <a:p>
            <a:pPr marL="682625" lvl="1" indent="-334963">
              <a:spcBef>
                <a:spcPts val="1200"/>
              </a:spcBef>
              <a:buClr>
                <a:schemeClr val="tx1"/>
              </a:buClr>
            </a:pPr>
            <a:r>
              <a:rPr lang="en-US" sz="3100" dirty="0" smtClean="0"/>
              <a:t>Local Variables</a:t>
            </a:r>
          </a:p>
          <a:p>
            <a:pPr marL="682625" lvl="1" indent="-334963">
              <a:spcBef>
                <a:spcPts val="1200"/>
              </a:spcBef>
              <a:buClr>
                <a:schemeClr val="tx1"/>
              </a:buClr>
            </a:pPr>
            <a:r>
              <a:rPr lang="en-US" sz="3100" dirty="0" smtClean="0"/>
              <a:t>Class Variables (Static Variables)</a:t>
            </a:r>
          </a:p>
          <a:p>
            <a:pPr marL="682625" lvl="1" indent="-334963">
              <a:spcBef>
                <a:spcPts val="1200"/>
              </a:spcBef>
              <a:buClr>
                <a:schemeClr val="tx1"/>
              </a:buClr>
            </a:pPr>
            <a:r>
              <a:rPr lang="en-US" sz="3100" dirty="0" smtClean="0"/>
              <a:t>Instance Variables (Non-static Variables)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Primitive Data Types</a:t>
            </a:r>
            <a:endParaRPr lang="en-US" sz="4000" dirty="0"/>
          </a:p>
        </p:txBody>
      </p:sp>
      <p:sp>
        <p:nvSpPr>
          <p:cNvPr id="3" name="Content Placeholder 2"/>
          <p:cNvSpPr>
            <a:spLocks noGrp="1"/>
          </p:cNvSpPr>
          <p:nvPr>
            <p:ph idx="1"/>
          </p:nvPr>
        </p:nvSpPr>
        <p:spPr>
          <a:xfrm>
            <a:off x="762000" y="838200"/>
            <a:ext cx="8229600" cy="1295400"/>
          </a:xfrm>
        </p:spPr>
        <p:txBody>
          <a:bodyPr>
            <a:noAutofit/>
          </a:bodyPr>
          <a:lstStyle/>
          <a:p>
            <a:pPr>
              <a:spcBef>
                <a:spcPts val="1200"/>
              </a:spcBef>
              <a:buClr>
                <a:schemeClr val="tx1"/>
              </a:buClr>
            </a:pPr>
            <a:r>
              <a:rPr lang="en-US" sz="2400" dirty="0" smtClean="0"/>
              <a:t>There are eight primitive data types supported by Java. Primitive data types are predefined by the language and named by a keyword.</a:t>
            </a:r>
          </a:p>
        </p:txBody>
      </p:sp>
      <p:graphicFrame>
        <p:nvGraphicFramePr>
          <p:cNvPr id="4" name="Content Placeholder 3"/>
          <p:cNvGraphicFramePr>
            <a:graphicFrameLocks/>
          </p:cNvGraphicFramePr>
          <p:nvPr/>
        </p:nvGraphicFramePr>
        <p:xfrm>
          <a:off x="838200" y="2133600"/>
          <a:ext cx="8000999" cy="4419604"/>
        </p:xfrm>
        <a:graphic>
          <a:graphicData uri="http://schemas.openxmlformats.org/drawingml/2006/table">
            <a:tbl>
              <a:tblPr firstRow="1" bandRow="1">
                <a:tableStyleId>{5C22544A-7EE6-4342-B048-85BDC9FD1C3A}</a:tableStyleId>
              </a:tblPr>
              <a:tblGrid>
                <a:gridCol w="1143000"/>
                <a:gridCol w="2743200"/>
                <a:gridCol w="3276600"/>
                <a:gridCol w="838199"/>
              </a:tblGrid>
              <a:tr h="419002">
                <a:tc rowSpan="2">
                  <a:txBody>
                    <a:bodyPr/>
                    <a:lstStyle/>
                    <a:p>
                      <a:pPr algn="ctr"/>
                      <a:r>
                        <a:rPr lang="en-US" sz="1600" dirty="0" smtClean="0">
                          <a:latin typeface="Arial" pitchFamily="34" charset="0"/>
                          <a:cs typeface="Arial" pitchFamily="34" charset="0"/>
                        </a:rPr>
                        <a:t>Keyword</a:t>
                      </a:r>
                      <a:endParaRPr lang="en-US" sz="1600" dirty="0">
                        <a:latin typeface="Arial" pitchFamily="34" charset="0"/>
                        <a:cs typeface="Arial" pitchFamily="34" charset="0"/>
                      </a:endParaRPr>
                    </a:p>
                  </a:txBody>
                  <a:tcPr anchor="ctr">
                    <a:lnR w="127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gridSpan="2">
                  <a:txBody>
                    <a:bodyPr/>
                    <a:lstStyle/>
                    <a:p>
                      <a:pPr algn="ctr"/>
                      <a:r>
                        <a:rPr lang="en-US" sz="1600" dirty="0" smtClean="0">
                          <a:latin typeface="Arial" pitchFamily="34" charset="0"/>
                          <a:cs typeface="Arial" pitchFamily="34" charset="0"/>
                        </a:rPr>
                        <a:t>Numerical Range</a:t>
                      </a:r>
                      <a:endParaRPr lang="en-US" sz="1600" dirty="0">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rowSpan="2">
                  <a:txBody>
                    <a:bodyPr/>
                    <a:lstStyle/>
                    <a:p>
                      <a:pPr algn="ctr"/>
                      <a:r>
                        <a:rPr lang="en-US" sz="1600" dirty="0" smtClean="0">
                          <a:latin typeface="Arial" pitchFamily="34" charset="0"/>
                          <a:cs typeface="Arial" pitchFamily="34" charset="0"/>
                        </a:rPr>
                        <a:t>Bytes</a:t>
                      </a:r>
                      <a:endParaRPr lang="en-US" sz="1600" dirty="0">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419002">
                <a:tc vMerge="1">
                  <a:txBody>
                    <a:bodyPr/>
                    <a:lstStyle/>
                    <a:p>
                      <a:endParaRPr lang="en-US" dirty="0"/>
                    </a:p>
                  </a:txBody>
                  <a:tcPr/>
                </a:tc>
                <a:tc>
                  <a:txBody>
                    <a:bodyPr/>
                    <a:lstStyle/>
                    <a:p>
                      <a:pPr algn="ctr"/>
                      <a:r>
                        <a:rPr lang="en-US" sz="1600" b="1" dirty="0" smtClean="0">
                          <a:solidFill>
                            <a:schemeClr val="bg1"/>
                          </a:solidFill>
                          <a:latin typeface="Arial" pitchFamily="34" charset="0"/>
                          <a:cs typeface="Arial" pitchFamily="34" charset="0"/>
                        </a:rPr>
                        <a:t>Minimum</a:t>
                      </a:r>
                      <a:endParaRPr lang="en-US" sz="16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smtClean="0">
                          <a:solidFill>
                            <a:schemeClr val="bg1"/>
                          </a:solidFill>
                          <a:latin typeface="Arial" pitchFamily="34" charset="0"/>
                          <a:cs typeface="Arial" pitchFamily="34" charset="0"/>
                        </a:rPr>
                        <a:t>Maximum</a:t>
                      </a:r>
                      <a:endParaRPr lang="en-US" sz="1600" b="1" dirty="0">
                        <a:solidFill>
                          <a:schemeClr val="bg1"/>
                        </a:solidFill>
                        <a:latin typeface="Arial" pitchFamily="34" charset="0"/>
                        <a:cs typeface="Arial" pitchFamily="34"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vMerge="1">
                  <a:txBody>
                    <a:bodyPr/>
                    <a:lstStyle/>
                    <a:p>
                      <a:endParaRPr lang="en-US" dirty="0"/>
                    </a:p>
                  </a:txBody>
                  <a:tcPr/>
                </a:tc>
              </a:tr>
              <a:tr h="447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Arial" pitchFamily="34" charset="0"/>
                          <a:cs typeface="Arial" pitchFamily="34" charset="0"/>
                        </a:rPr>
                        <a:t>boolean</a:t>
                      </a:r>
                      <a:endParaRPr lang="en-US" sz="2000" dirty="0" smtClean="0">
                        <a:latin typeface="Arial" pitchFamily="34" charset="0"/>
                        <a:cs typeface="Arial" pitchFamily="34" charset="0"/>
                      </a:endParaRPr>
                    </a:p>
                  </a:txBody>
                  <a:tcPr>
                    <a:lnT w="28575" cap="flat" cmpd="sng" algn="ctr">
                      <a:solidFill>
                        <a:schemeClr val="bg1"/>
                      </a:solidFill>
                      <a:prstDash val="solid"/>
                      <a:round/>
                      <a:headEnd type="none" w="med" len="med"/>
                      <a:tailEnd type="none" w="med" len="med"/>
                    </a:lnT>
                  </a:tcPr>
                </a:tc>
                <a:tc>
                  <a:txBody>
                    <a:bodyPr/>
                    <a:lstStyle/>
                    <a:p>
                      <a:pPr algn="ctr"/>
                      <a:r>
                        <a:rPr lang="en-US" sz="1600" dirty="0" smtClean="0">
                          <a:latin typeface="Arial" pitchFamily="34" charset="0"/>
                          <a:cs typeface="Arial" pitchFamily="34" charset="0"/>
                        </a:rPr>
                        <a:t>false</a:t>
                      </a:r>
                      <a:endParaRPr lang="en-US" sz="1600" dirty="0">
                        <a:latin typeface="Arial" pitchFamily="34" charset="0"/>
                        <a:cs typeface="Arial" pitchFamily="34" charset="0"/>
                      </a:endParaRPr>
                    </a:p>
                  </a:txBody>
                  <a:tcPr anchor="ctr">
                    <a:lnT w="28575" cap="flat" cmpd="sng" algn="ctr">
                      <a:solidFill>
                        <a:schemeClr val="bg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true</a:t>
                      </a:r>
                      <a:endParaRPr lang="en-US" sz="1600" dirty="0">
                        <a:latin typeface="Arial" pitchFamily="34" charset="0"/>
                        <a:cs typeface="Arial" pitchFamily="34" charset="0"/>
                      </a:endParaRPr>
                    </a:p>
                  </a:txBody>
                  <a:tcPr anchor="ctr">
                    <a:lnT w="28575" cap="flat" cmpd="sng" algn="ctr">
                      <a:solidFill>
                        <a:schemeClr val="bg1"/>
                      </a:solidFill>
                      <a:prstDash val="solid"/>
                      <a:round/>
                      <a:headEnd type="none" w="med" len="med"/>
                      <a:tailEnd type="none" w="med" len="med"/>
                    </a:lnT>
                  </a:tcPr>
                </a:tc>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nchor="ctr">
                    <a:lnT w="28575" cap="flat" cmpd="sng" algn="ctr">
                      <a:solidFill>
                        <a:schemeClr val="bg1"/>
                      </a:solidFill>
                      <a:prstDash val="solid"/>
                      <a:round/>
                      <a:headEnd type="none" w="med" len="med"/>
                      <a:tailEnd type="none" w="med" len="med"/>
                    </a:lnT>
                  </a:tcPr>
                </a:tc>
              </a:tr>
              <a:tr h="447700">
                <a:tc>
                  <a:txBody>
                    <a:bodyPr/>
                    <a:lstStyle/>
                    <a:p>
                      <a:r>
                        <a:rPr lang="en-US" sz="2000" dirty="0" smtClean="0">
                          <a:latin typeface="Arial" pitchFamily="34" charset="0"/>
                          <a:cs typeface="Arial" pitchFamily="34" charset="0"/>
                        </a:rPr>
                        <a:t>byte</a:t>
                      </a:r>
                      <a:endParaRPr lang="en-US" sz="20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–128</a:t>
                      </a:r>
                      <a:endParaRPr lang="en-US" sz="16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127</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nchor="ctr"/>
                </a:tc>
              </a:tr>
              <a:tr h="447700">
                <a:tc>
                  <a:txBody>
                    <a:bodyPr/>
                    <a:lstStyle/>
                    <a:p>
                      <a:r>
                        <a:rPr lang="en-US" sz="2000" dirty="0" smtClean="0">
                          <a:latin typeface="Arial" pitchFamily="34" charset="0"/>
                          <a:cs typeface="Arial" pitchFamily="34" charset="0"/>
                        </a:rPr>
                        <a:t>char</a:t>
                      </a:r>
                      <a:endParaRPr lang="en-US" sz="20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'\u0000'</a:t>
                      </a:r>
                      <a:endParaRPr lang="en-US" sz="16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uffff</a:t>
                      </a:r>
                      <a:r>
                        <a:rPr lang="en-US" sz="1800" b="0" i="0" kern="1200" dirty="0" smtClean="0">
                          <a:solidFill>
                            <a:schemeClr val="dk1"/>
                          </a:solidFill>
                          <a:latin typeface="+mn-lt"/>
                          <a:ea typeface="+mn-ea"/>
                          <a:cs typeface="+mn-cs"/>
                        </a:rPr>
                        <a:t>'</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nchor="ctr"/>
                </a:tc>
              </a:tr>
              <a:tr h="447700">
                <a:tc>
                  <a:txBody>
                    <a:bodyPr/>
                    <a:lstStyle/>
                    <a:p>
                      <a:r>
                        <a:rPr lang="en-US" sz="2000" dirty="0" smtClean="0">
                          <a:latin typeface="Arial" pitchFamily="34" charset="0"/>
                          <a:cs typeface="Arial" pitchFamily="34" charset="0"/>
                        </a:rPr>
                        <a:t>short</a:t>
                      </a:r>
                      <a:endParaRPr lang="en-US" sz="20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–32,768</a:t>
                      </a:r>
                      <a:endParaRPr lang="en-US" sz="16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32,767</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nchor="ctr"/>
                </a:tc>
              </a:tr>
              <a:tr h="447700">
                <a:tc>
                  <a:txBody>
                    <a:bodyPr/>
                    <a:lstStyle/>
                    <a:p>
                      <a:r>
                        <a:rPr lang="en-US" sz="2000" dirty="0" err="1" smtClean="0">
                          <a:latin typeface="Arial" pitchFamily="34" charset="0"/>
                          <a:cs typeface="Arial" pitchFamily="34" charset="0"/>
                        </a:rPr>
                        <a:t>int</a:t>
                      </a:r>
                      <a:endParaRPr lang="en-US" sz="20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–2,147,483,648</a:t>
                      </a:r>
                      <a:endParaRPr lang="en-US" sz="16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2,147,483,647</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anchor="ctr"/>
                </a:tc>
              </a:tr>
              <a:tr h="447700">
                <a:tc>
                  <a:txBody>
                    <a:bodyPr/>
                    <a:lstStyle/>
                    <a:p>
                      <a:r>
                        <a:rPr lang="en-US" sz="2000" dirty="0" smtClean="0">
                          <a:latin typeface="Arial" pitchFamily="34" charset="0"/>
                          <a:cs typeface="Arial" pitchFamily="34" charset="0"/>
                        </a:rPr>
                        <a:t>long</a:t>
                      </a:r>
                      <a:endParaRPr lang="en-US" sz="20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-9,223,372,036,854,775,808</a:t>
                      </a:r>
                      <a:endParaRPr lang="en-US" sz="16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9,223,372,036,854,775,807</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8</a:t>
                      </a:r>
                      <a:endParaRPr lang="en-US" sz="1600" dirty="0">
                        <a:latin typeface="Arial" pitchFamily="34" charset="0"/>
                        <a:cs typeface="Arial" pitchFamily="34" charset="0"/>
                      </a:endParaRPr>
                    </a:p>
                  </a:txBody>
                  <a:tcPr anchor="ctr"/>
                </a:tc>
              </a:tr>
              <a:tr h="447700">
                <a:tc>
                  <a:txBody>
                    <a:bodyPr/>
                    <a:lstStyle/>
                    <a:p>
                      <a:r>
                        <a:rPr lang="en-US" sz="2000" dirty="0" smtClean="0">
                          <a:latin typeface="Arial" pitchFamily="34" charset="0"/>
                          <a:cs typeface="Arial" pitchFamily="34" charset="0"/>
                        </a:rPr>
                        <a:t>float</a:t>
                      </a:r>
                      <a:endParaRPr lang="en-US" sz="20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3.4 x 10</a:t>
                      </a:r>
                      <a:r>
                        <a:rPr lang="en-US" sz="1600" baseline="30000" dirty="0" smtClean="0">
                          <a:latin typeface="Arial" pitchFamily="34" charset="0"/>
                          <a:cs typeface="Arial" pitchFamily="34" charset="0"/>
                        </a:rPr>
                        <a:t>–38</a:t>
                      </a:r>
                      <a:endParaRPr lang="en-US" sz="1600" baseline="300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3.4 x 10</a:t>
                      </a:r>
                      <a:r>
                        <a:rPr lang="en-US" sz="1600" baseline="30000" dirty="0" smtClean="0">
                          <a:latin typeface="Arial" pitchFamily="34" charset="0"/>
                          <a:cs typeface="Arial" pitchFamily="34" charset="0"/>
                        </a:rPr>
                        <a:t>38</a:t>
                      </a:r>
                      <a:endParaRPr lang="en-US" sz="1600" baseline="300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anchor="ctr"/>
                </a:tc>
              </a:tr>
              <a:tr h="447700">
                <a:tc>
                  <a:txBody>
                    <a:bodyPr/>
                    <a:lstStyle/>
                    <a:p>
                      <a:r>
                        <a:rPr lang="en-US" sz="2000" dirty="0" smtClean="0">
                          <a:latin typeface="Arial" pitchFamily="34" charset="0"/>
                          <a:cs typeface="Arial" pitchFamily="34" charset="0"/>
                        </a:rPr>
                        <a:t>double</a:t>
                      </a:r>
                      <a:endParaRPr lang="en-US" sz="20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1.7 x 10</a:t>
                      </a:r>
                      <a:r>
                        <a:rPr lang="en-US" sz="1600" baseline="30000" dirty="0" smtClean="0">
                          <a:latin typeface="Arial" pitchFamily="34" charset="0"/>
                          <a:cs typeface="Arial" pitchFamily="34" charset="0"/>
                        </a:rPr>
                        <a:t>–308</a:t>
                      </a:r>
                      <a:endParaRPr lang="en-US" sz="1600" baseline="300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1.7 x 10</a:t>
                      </a:r>
                      <a:r>
                        <a:rPr lang="en-US" sz="1600" baseline="30000" dirty="0" smtClean="0">
                          <a:latin typeface="Arial" pitchFamily="34" charset="0"/>
                          <a:cs typeface="Arial" pitchFamily="34" charset="0"/>
                        </a:rPr>
                        <a:t>308</a:t>
                      </a:r>
                      <a:endParaRPr lang="en-US" sz="1600" baseline="300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8</a:t>
                      </a:r>
                      <a:endParaRPr lang="en-US" sz="1600" dirty="0">
                        <a:latin typeface="Arial" pitchFamily="34" charset="0"/>
                        <a:cs typeface="Arial" pitchFamily="34" charset="0"/>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Java Operator Precedence Table</a:t>
            </a:r>
            <a:endParaRPr lang="en-US" sz="4000" dirty="0"/>
          </a:p>
        </p:txBody>
      </p:sp>
      <p:graphicFrame>
        <p:nvGraphicFramePr>
          <p:cNvPr id="7" name="Content Placeholder 6"/>
          <p:cNvGraphicFramePr>
            <a:graphicFrameLocks noGrp="1"/>
          </p:cNvGraphicFramePr>
          <p:nvPr>
            <p:ph idx="1"/>
          </p:nvPr>
        </p:nvGraphicFramePr>
        <p:xfrm>
          <a:off x="838200" y="838201"/>
          <a:ext cx="7924800" cy="5969035"/>
        </p:xfrm>
        <a:graphic>
          <a:graphicData uri="http://schemas.openxmlformats.org/drawingml/2006/table">
            <a:tbl>
              <a:tblPr firstRow="1" bandRow="1">
                <a:tableStyleId>{5C22544A-7EE6-4342-B048-85BDC9FD1C3A}</a:tableStyleId>
              </a:tblPr>
              <a:tblGrid>
                <a:gridCol w="1536441"/>
                <a:gridCol w="1293845"/>
                <a:gridCol w="3494314"/>
                <a:gridCol w="1600200"/>
              </a:tblGrid>
              <a:tr h="299409">
                <a:tc>
                  <a:txBody>
                    <a:bodyPr/>
                    <a:lstStyle/>
                    <a:p>
                      <a:pPr marL="0" marR="0" algn="ctr">
                        <a:lnSpc>
                          <a:spcPct val="100000"/>
                        </a:lnSpc>
                        <a:spcBef>
                          <a:spcPts val="600"/>
                        </a:spcBef>
                        <a:spcAft>
                          <a:spcPts val="600"/>
                        </a:spcAft>
                      </a:pPr>
                      <a:r>
                        <a:rPr lang="en-US" sz="1800" dirty="0">
                          <a:latin typeface="Arial" pitchFamily="34" charset="0"/>
                          <a:cs typeface="Arial" pitchFamily="34" charset="0"/>
                        </a:rPr>
                        <a:t>Precedence</a:t>
                      </a:r>
                      <a:endParaRPr lang="en-US" sz="1800" dirty="0">
                        <a:latin typeface="Arial" pitchFamily="34" charset="0"/>
                        <a:ea typeface="Calibri"/>
                        <a:cs typeface="Arial" pitchFamily="34" charset="0"/>
                      </a:endParaRPr>
                    </a:p>
                  </a:txBody>
                  <a:tcPr marL="54190" marR="54190" marT="0" marB="0" anchor="ctr"/>
                </a:tc>
                <a:tc>
                  <a:txBody>
                    <a:bodyPr/>
                    <a:lstStyle/>
                    <a:p>
                      <a:pPr marL="0" marR="0" algn="ctr">
                        <a:lnSpc>
                          <a:spcPct val="100000"/>
                        </a:lnSpc>
                        <a:spcBef>
                          <a:spcPts val="600"/>
                        </a:spcBef>
                        <a:spcAft>
                          <a:spcPts val="600"/>
                        </a:spcAft>
                      </a:pPr>
                      <a:r>
                        <a:rPr lang="en-US" sz="1800" dirty="0">
                          <a:latin typeface="Arial" pitchFamily="34" charset="0"/>
                          <a:cs typeface="Arial" pitchFamily="34" charset="0"/>
                        </a:rPr>
                        <a:t>Operator</a:t>
                      </a:r>
                      <a:endParaRPr lang="en-US" sz="1800" dirty="0">
                        <a:latin typeface="Arial" pitchFamily="34" charset="0"/>
                        <a:ea typeface="Calibri"/>
                        <a:cs typeface="Arial" pitchFamily="34" charset="0"/>
                      </a:endParaRPr>
                    </a:p>
                  </a:txBody>
                  <a:tcPr marL="54190" marR="54190" marT="0" marB="0" anchor="ctr"/>
                </a:tc>
                <a:tc>
                  <a:txBody>
                    <a:bodyPr/>
                    <a:lstStyle/>
                    <a:p>
                      <a:pPr marL="0" marR="0" algn="ctr">
                        <a:lnSpc>
                          <a:spcPct val="100000"/>
                        </a:lnSpc>
                        <a:spcBef>
                          <a:spcPts val="600"/>
                        </a:spcBef>
                        <a:spcAft>
                          <a:spcPts val="600"/>
                        </a:spcAft>
                      </a:pPr>
                      <a:r>
                        <a:rPr lang="en-US" sz="1800" dirty="0">
                          <a:latin typeface="Arial" pitchFamily="34" charset="0"/>
                          <a:cs typeface="Arial" pitchFamily="34" charset="0"/>
                        </a:rPr>
                        <a:t>Type</a:t>
                      </a:r>
                      <a:endParaRPr lang="en-US" sz="1800" dirty="0">
                        <a:latin typeface="Arial" pitchFamily="34" charset="0"/>
                        <a:ea typeface="Calibri"/>
                        <a:cs typeface="Arial" pitchFamily="34" charset="0"/>
                      </a:endParaRPr>
                    </a:p>
                  </a:txBody>
                  <a:tcPr marL="54190" marR="54190" marT="0" marB="0" anchor="ctr"/>
                </a:tc>
                <a:tc>
                  <a:txBody>
                    <a:bodyPr/>
                    <a:lstStyle/>
                    <a:p>
                      <a:pPr marL="0" marR="0" algn="ctr">
                        <a:lnSpc>
                          <a:spcPct val="100000"/>
                        </a:lnSpc>
                        <a:spcBef>
                          <a:spcPts val="600"/>
                        </a:spcBef>
                        <a:spcAft>
                          <a:spcPts val="600"/>
                        </a:spcAft>
                      </a:pPr>
                      <a:r>
                        <a:rPr lang="en-US" sz="1800" dirty="0" err="1">
                          <a:latin typeface="Arial" pitchFamily="34" charset="0"/>
                          <a:cs typeface="Arial" pitchFamily="34" charset="0"/>
                        </a:rPr>
                        <a:t>Associativity</a:t>
                      </a:r>
                      <a:endParaRPr lang="en-US" sz="1800" dirty="0">
                        <a:latin typeface="Arial" pitchFamily="34" charset="0"/>
                        <a:ea typeface="Calibri"/>
                        <a:cs typeface="Arial" pitchFamily="34" charset="0"/>
                      </a:endParaRPr>
                    </a:p>
                  </a:txBody>
                  <a:tcPr marL="54190" marR="54190" marT="0" marB="0" anchor="ctr"/>
                </a:tc>
              </a:tr>
              <a:tr h="713916">
                <a:tc>
                  <a:txBody>
                    <a:bodyPr/>
                    <a:lstStyle/>
                    <a:p>
                      <a:pPr marL="0" marR="0" algn="ctr">
                        <a:lnSpc>
                          <a:spcPct val="115000"/>
                        </a:lnSpc>
                        <a:spcBef>
                          <a:spcPts val="0"/>
                        </a:spcBef>
                        <a:spcAft>
                          <a:spcPts val="0"/>
                        </a:spcAft>
                      </a:pPr>
                      <a:r>
                        <a:rPr lang="en-US" sz="1600" dirty="0">
                          <a:latin typeface="Arial" pitchFamily="34" charset="0"/>
                          <a:cs typeface="Arial" pitchFamily="34" charset="0"/>
                        </a:rPr>
                        <a:t>15</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latin typeface="Consolas" pitchFamily="49" charset="0"/>
                        <a:ea typeface="Calibri"/>
                        <a:cs typeface="Consolas" pitchFamily="49" charset="0"/>
                      </a:endParaRPr>
                    </a:p>
                  </a:txBody>
                  <a:tcPr marL="54190" marR="54190" marT="0" marB="0" anchor="ctr"/>
                </a:tc>
                <a:tc>
                  <a:txBody>
                    <a:bodyPr/>
                    <a:lstStyle/>
                    <a:p>
                      <a:pPr marL="0" marR="0">
                        <a:lnSpc>
                          <a:spcPct val="115000"/>
                        </a:lnSpc>
                        <a:spcBef>
                          <a:spcPts val="0"/>
                        </a:spcBef>
                        <a:spcAft>
                          <a:spcPts val="0"/>
                        </a:spcAft>
                      </a:pPr>
                      <a:r>
                        <a:rPr lang="en-US" sz="1600" dirty="0">
                          <a:latin typeface="Arial" pitchFamily="34" charset="0"/>
                          <a:cs typeface="Arial" pitchFamily="34" charset="0"/>
                        </a:rPr>
                        <a:t>Parentheses</a:t>
                      </a:r>
                      <a:br>
                        <a:rPr lang="en-US" sz="1600" dirty="0">
                          <a:latin typeface="Arial" pitchFamily="34" charset="0"/>
                          <a:cs typeface="Arial" pitchFamily="34" charset="0"/>
                        </a:rPr>
                      </a:br>
                      <a:r>
                        <a:rPr lang="en-US" sz="1600" dirty="0">
                          <a:latin typeface="Arial" pitchFamily="34" charset="0"/>
                          <a:cs typeface="Arial" pitchFamily="34" charset="0"/>
                        </a:rPr>
                        <a:t>Array subscript</a:t>
                      </a:r>
                      <a:br>
                        <a:rPr lang="en-US" sz="1600" dirty="0">
                          <a:latin typeface="Arial" pitchFamily="34" charset="0"/>
                          <a:cs typeface="Arial" pitchFamily="34" charset="0"/>
                        </a:rPr>
                      </a:br>
                      <a:r>
                        <a:rPr lang="en-US" sz="1600" dirty="0">
                          <a:latin typeface="Arial" pitchFamily="34" charset="0"/>
                          <a:cs typeface="Arial" pitchFamily="34" charset="0"/>
                        </a:rPr>
                        <a:t>Member selection</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a:latin typeface="Arial" pitchFamily="34" charset="0"/>
                          <a:cs typeface="Arial" pitchFamily="34" charset="0"/>
                        </a:rPr>
                        <a:t>Left to Right</a:t>
                      </a:r>
                      <a:endParaRPr lang="en-US" sz="1600">
                        <a:latin typeface="Arial" pitchFamily="34" charset="0"/>
                        <a:ea typeface="Calibri"/>
                        <a:cs typeface="Arial" pitchFamily="34" charset="0"/>
                      </a:endParaRPr>
                    </a:p>
                  </a:txBody>
                  <a:tcPr marL="54190" marR="54190" marT="0" marB="0" anchor="ctr"/>
                </a:tc>
              </a:tr>
              <a:tr h="470787">
                <a:tc>
                  <a:txBody>
                    <a:bodyPr/>
                    <a:lstStyle/>
                    <a:p>
                      <a:pPr marL="0" marR="0" algn="ctr">
                        <a:lnSpc>
                          <a:spcPct val="115000"/>
                        </a:lnSpc>
                        <a:spcBef>
                          <a:spcPts val="0"/>
                        </a:spcBef>
                        <a:spcAft>
                          <a:spcPts val="0"/>
                        </a:spcAft>
                      </a:pPr>
                      <a:r>
                        <a:rPr lang="en-US" sz="1600">
                          <a:latin typeface="Arial" pitchFamily="34" charset="0"/>
                          <a:cs typeface="Arial" pitchFamily="34" charset="0"/>
                        </a:rPr>
                        <a:t>14</a:t>
                      </a:r>
                      <a:endParaRPr lang="en-US" sz="160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latin typeface="Consolas" pitchFamily="49" charset="0"/>
                        <a:ea typeface="Calibri"/>
                        <a:cs typeface="Consolas" pitchFamily="49" charset="0"/>
                      </a:endParaRPr>
                    </a:p>
                  </a:txBody>
                  <a:tcPr marL="54190" marR="54190" marT="0" marB="0" anchor="ctr"/>
                </a:tc>
                <a:tc>
                  <a:txBody>
                    <a:bodyPr/>
                    <a:lstStyle/>
                    <a:p>
                      <a:pPr marL="0" marR="0">
                        <a:lnSpc>
                          <a:spcPct val="115000"/>
                        </a:lnSpc>
                        <a:spcBef>
                          <a:spcPts val="0"/>
                        </a:spcBef>
                        <a:spcAft>
                          <a:spcPts val="0"/>
                        </a:spcAft>
                      </a:pPr>
                      <a:r>
                        <a:rPr lang="en-US" sz="1600" dirty="0">
                          <a:latin typeface="Arial" pitchFamily="34" charset="0"/>
                          <a:cs typeface="Arial" pitchFamily="34" charset="0"/>
                        </a:rPr>
                        <a:t>Unary post-increment</a:t>
                      </a:r>
                      <a:br>
                        <a:rPr lang="en-US" sz="1600" dirty="0">
                          <a:latin typeface="Arial" pitchFamily="34" charset="0"/>
                          <a:cs typeface="Arial" pitchFamily="34" charset="0"/>
                        </a:rPr>
                      </a:br>
                      <a:r>
                        <a:rPr lang="en-US" sz="1600" dirty="0">
                          <a:latin typeface="Arial" pitchFamily="34" charset="0"/>
                          <a:cs typeface="Arial" pitchFamily="34" charset="0"/>
                        </a:rPr>
                        <a:t>Unary post-decrement</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a:latin typeface="Arial" pitchFamily="34" charset="0"/>
                          <a:cs typeface="Arial" pitchFamily="34" charset="0"/>
                        </a:rPr>
                        <a:t>Right to left</a:t>
                      </a:r>
                      <a:endParaRPr lang="en-US" sz="1600">
                        <a:latin typeface="Arial" pitchFamily="34" charset="0"/>
                        <a:ea typeface="Calibri"/>
                        <a:cs typeface="Arial" pitchFamily="34" charset="0"/>
                      </a:endParaRPr>
                    </a:p>
                  </a:txBody>
                  <a:tcPr marL="54190" marR="54190" marT="0" marB="0" anchor="ctr"/>
                </a:tc>
              </a:tr>
              <a:tr h="1686430">
                <a:tc>
                  <a:txBody>
                    <a:bodyPr/>
                    <a:lstStyle/>
                    <a:p>
                      <a:pPr marL="0" marR="0" algn="ctr">
                        <a:lnSpc>
                          <a:spcPct val="115000"/>
                        </a:lnSpc>
                        <a:spcBef>
                          <a:spcPts val="0"/>
                        </a:spcBef>
                        <a:spcAft>
                          <a:spcPts val="0"/>
                        </a:spcAft>
                      </a:pPr>
                      <a:r>
                        <a:rPr lang="en-US" sz="1600" dirty="0">
                          <a:latin typeface="Arial" pitchFamily="34" charset="0"/>
                          <a:cs typeface="Arial" pitchFamily="34" charset="0"/>
                        </a:rPr>
                        <a:t>13</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 type )</a:t>
                      </a:r>
                      <a:endParaRPr lang="en-US" sz="1600" dirty="0">
                        <a:latin typeface="Consolas" pitchFamily="49" charset="0"/>
                        <a:ea typeface="Calibri"/>
                        <a:cs typeface="Consolas" pitchFamily="49" charset="0"/>
                      </a:endParaRPr>
                    </a:p>
                  </a:txBody>
                  <a:tcPr marL="54190" marR="54190" marT="0" marB="0" anchor="ctr"/>
                </a:tc>
                <a:tc>
                  <a:txBody>
                    <a:bodyPr/>
                    <a:lstStyle/>
                    <a:p>
                      <a:pPr marL="0" marR="0">
                        <a:lnSpc>
                          <a:spcPct val="115000"/>
                        </a:lnSpc>
                        <a:spcBef>
                          <a:spcPts val="0"/>
                        </a:spcBef>
                        <a:spcAft>
                          <a:spcPts val="0"/>
                        </a:spcAft>
                      </a:pPr>
                      <a:r>
                        <a:rPr lang="en-US" sz="1600" dirty="0">
                          <a:latin typeface="Arial" pitchFamily="34" charset="0"/>
                          <a:cs typeface="Arial" pitchFamily="34" charset="0"/>
                        </a:rPr>
                        <a:t>Unary pre-increment</a:t>
                      </a:r>
                      <a:br>
                        <a:rPr lang="en-US" sz="1600" dirty="0">
                          <a:latin typeface="Arial" pitchFamily="34" charset="0"/>
                          <a:cs typeface="Arial" pitchFamily="34" charset="0"/>
                        </a:rPr>
                      </a:br>
                      <a:r>
                        <a:rPr lang="en-US" sz="1600" dirty="0">
                          <a:latin typeface="Arial" pitchFamily="34" charset="0"/>
                          <a:cs typeface="Arial" pitchFamily="34" charset="0"/>
                        </a:rPr>
                        <a:t>Unary pre-decrement</a:t>
                      </a:r>
                      <a:br>
                        <a:rPr lang="en-US" sz="1600" dirty="0">
                          <a:latin typeface="Arial" pitchFamily="34" charset="0"/>
                          <a:cs typeface="Arial" pitchFamily="34" charset="0"/>
                        </a:rPr>
                      </a:br>
                      <a:r>
                        <a:rPr lang="en-US" sz="1600" dirty="0">
                          <a:latin typeface="Arial" pitchFamily="34" charset="0"/>
                          <a:cs typeface="Arial" pitchFamily="34" charset="0"/>
                        </a:rPr>
                        <a:t>Unary plus</a:t>
                      </a:r>
                      <a:br>
                        <a:rPr lang="en-US" sz="1600" dirty="0">
                          <a:latin typeface="Arial" pitchFamily="34" charset="0"/>
                          <a:cs typeface="Arial" pitchFamily="34" charset="0"/>
                        </a:rPr>
                      </a:br>
                      <a:r>
                        <a:rPr lang="en-US" sz="1600" dirty="0">
                          <a:latin typeface="Arial" pitchFamily="34" charset="0"/>
                          <a:cs typeface="Arial" pitchFamily="34" charset="0"/>
                        </a:rPr>
                        <a:t>Unary minus</a:t>
                      </a:r>
                      <a:br>
                        <a:rPr lang="en-US" sz="1600" dirty="0">
                          <a:latin typeface="Arial" pitchFamily="34" charset="0"/>
                          <a:cs typeface="Arial" pitchFamily="34" charset="0"/>
                        </a:rPr>
                      </a:br>
                      <a:r>
                        <a:rPr lang="en-US" sz="1600" dirty="0">
                          <a:latin typeface="Arial" pitchFamily="34" charset="0"/>
                          <a:cs typeface="Arial" pitchFamily="34" charset="0"/>
                        </a:rPr>
                        <a:t>Unary logical negation</a:t>
                      </a:r>
                      <a:br>
                        <a:rPr lang="en-US" sz="1600" dirty="0">
                          <a:latin typeface="Arial" pitchFamily="34" charset="0"/>
                          <a:cs typeface="Arial" pitchFamily="34" charset="0"/>
                        </a:rPr>
                      </a:br>
                      <a:r>
                        <a:rPr lang="en-US" sz="1600" dirty="0">
                          <a:latin typeface="Arial" pitchFamily="34" charset="0"/>
                          <a:cs typeface="Arial" pitchFamily="34" charset="0"/>
                        </a:rPr>
                        <a:t>Unary bitwise complement</a:t>
                      </a:r>
                      <a:br>
                        <a:rPr lang="en-US" sz="1600" dirty="0">
                          <a:latin typeface="Arial" pitchFamily="34" charset="0"/>
                          <a:cs typeface="Arial" pitchFamily="34" charset="0"/>
                        </a:rPr>
                      </a:br>
                      <a:r>
                        <a:rPr lang="en-US" sz="1600" dirty="0">
                          <a:latin typeface="Arial" pitchFamily="34" charset="0"/>
                          <a:cs typeface="Arial" pitchFamily="34" charset="0"/>
                        </a:rPr>
                        <a:t>Unary type cast</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Arial" pitchFamily="34" charset="0"/>
                          <a:cs typeface="Arial" pitchFamily="34" charset="0"/>
                        </a:rPr>
                        <a:t>Right to left</a:t>
                      </a:r>
                      <a:endParaRPr lang="en-US" sz="1600" dirty="0">
                        <a:latin typeface="Arial" pitchFamily="34" charset="0"/>
                        <a:ea typeface="Calibri"/>
                        <a:cs typeface="Arial" pitchFamily="34" charset="0"/>
                      </a:endParaRPr>
                    </a:p>
                  </a:txBody>
                  <a:tcPr marL="54190" marR="54190" marT="0" marB="0" anchor="ctr"/>
                </a:tc>
              </a:tr>
              <a:tr h="713916">
                <a:tc>
                  <a:txBody>
                    <a:bodyPr/>
                    <a:lstStyle/>
                    <a:p>
                      <a:pPr marL="0" marR="0" algn="ctr">
                        <a:lnSpc>
                          <a:spcPct val="115000"/>
                        </a:lnSpc>
                        <a:spcBef>
                          <a:spcPts val="0"/>
                        </a:spcBef>
                        <a:spcAft>
                          <a:spcPts val="0"/>
                        </a:spcAft>
                      </a:pPr>
                      <a:r>
                        <a:rPr lang="en-US" sz="1600">
                          <a:latin typeface="Arial" pitchFamily="34" charset="0"/>
                          <a:cs typeface="Arial" pitchFamily="34" charset="0"/>
                        </a:rPr>
                        <a:t>12</a:t>
                      </a:r>
                      <a:endParaRPr lang="en-US" sz="160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smtClean="0">
                          <a:latin typeface="Consolas" pitchFamily="49" charset="0"/>
                          <a:cs typeface="Consolas" pitchFamily="49" charset="0"/>
                        </a:rPr>
                        <a: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smtClean="0">
                          <a:latin typeface="Consolas" pitchFamily="49" charset="0"/>
                          <a:cs typeface="Consolas" pitchFamily="49" charset="0"/>
                        </a:rPr>
                        <a:t>/</a:t>
                      </a:r>
                      <a:r>
                        <a:rPr lang="en-US" sz="1600" dirty="0">
                          <a:latin typeface="Consolas" pitchFamily="49" charset="0"/>
                          <a:cs typeface="Consolas" pitchFamily="49" charset="0"/>
                        </a:rPr>
                        <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latin typeface="Consolas" pitchFamily="49" charset="0"/>
                        <a:ea typeface="Calibri"/>
                        <a:cs typeface="Consolas" pitchFamily="49" charset="0"/>
                      </a:endParaRPr>
                    </a:p>
                  </a:txBody>
                  <a:tcPr marL="54190" marR="54190" marT="0" marB="0" anchor="ctr"/>
                </a:tc>
                <a:tc>
                  <a:txBody>
                    <a:bodyPr/>
                    <a:lstStyle/>
                    <a:p>
                      <a:pPr marL="0" marR="0">
                        <a:lnSpc>
                          <a:spcPct val="115000"/>
                        </a:lnSpc>
                        <a:spcBef>
                          <a:spcPts val="0"/>
                        </a:spcBef>
                        <a:spcAft>
                          <a:spcPts val="0"/>
                        </a:spcAft>
                      </a:pPr>
                      <a:r>
                        <a:rPr lang="en-US" sz="1600" dirty="0">
                          <a:latin typeface="Arial" pitchFamily="34" charset="0"/>
                          <a:cs typeface="Arial" pitchFamily="34" charset="0"/>
                        </a:rPr>
                        <a:t>Multiplication</a:t>
                      </a:r>
                      <a:br>
                        <a:rPr lang="en-US" sz="1600" dirty="0">
                          <a:latin typeface="Arial" pitchFamily="34" charset="0"/>
                          <a:cs typeface="Arial" pitchFamily="34" charset="0"/>
                        </a:rPr>
                      </a:br>
                      <a:r>
                        <a:rPr lang="en-US" sz="1600" dirty="0">
                          <a:latin typeface="Arial" pitchFamily="34" charset="0"/>
                          <a:cs typeface="Arial" pitchFamily="34" charset="0"/>
                        </a:rPr>
                        <a:t>Division</a:t>
                      </a:r>
                      <a:br>
                        <a:rPr lang="en-US" sz="1600" dirty="0">
                          <a:latin typeface="Arial" pitchFamily="34" charset="0"/>
                          <a:cs typeface="Arial" pitchFamily="34" charset="0"/>
                        </a:rPr>
                      </a:br>
                      <a:r>
                        <a:rPr lang="en-US" sz="1600" dirty="0">
                          <a:latin typeface="Arial" pitchFamily="34" charset="0"/>
                          <a:cs typeface="Arial" pitchFamily="34" charset="0"/>
                        </a:rPr>
                        <a:t>Modulus</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Arial" pitchFamily="34" charset="0"/>
                          <a:cs typeface="Arial" pitchFamily="34" charset="0"/>
                        </a:rPr>
                        <a:t>Left to right</a:t>
                      </a:r>
                      <a:endParaRPr lang="en-US" sz="1600" dirty="0">
                        <a:latin typeface="Arial" pitchFamily="34" charset="0"/>
                        <a:ea typeface="Calibri"/>
                        <a:cs typeface="Arial" pitchFamily="34" charset="0"/>
                      </a:endParaRPr>
                    </a:p>
                  </a:txBody>
                  <a:tcPr marL="54190" marR="54190" marT="0" marB="0" anchor="ctr"/>
                </a:tc>
              </a:tr>
              <a:tr h="470787">
                <a:tc>
                  <a:txBody>
                    <a:bodyPr/>
                    <a:lstStyle/>
                    <a:p>
                      <a:pPr marL="0" marR="0" algn="ctr">
                        <a:lnSpc>
                          <a:spcPct val="115000"/>
                        </a:lnSpc>
                        <a:spcBef>
                          <a:spcPts val="0"/>
                        </a:spcBef>
                        <a:spcAft>
                          <a:spcPts val="0"/>
                        </a:spcAft>
                      </a:pPr>
                      <a:r>
                        <a:rPr lang="en-US" sz="1600">
                          <a:latin typeface="Arial" pitchFamily="34" charset="0"/>
                          <a:cs typeface="Arial" pitchFamily="34" charset="0"/>
                        </a:rPr>
                        <a:t>11</a:t>
                      </a:r>
                      <a:endParaRPr lang="en-US" sz="160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Consolas" pitchFamily="49" charset="0"/>
                          <a:cs typeface="Consolas" pitchFamily="49" charset="0"/>
                        </a:rPr>
                        <a:t>+</a:t>
                      </a:r>
                      <a:br>
                        <a:rPr lang="en-US" sz="1600" dirty="0">
                          <a:latin typeface="Consolas" pitchFamily="49" charset="0"/>
                          <a:cs typeface="Consolas" pitchFamily="49" charset="0"/>
                        </a:rPr>
                      </a:br>
                      <a:r>
                        <a:rPr lang="en-US" sz="1600" dirty="0">
                          <a:latin typeface="Consolas" pitchFamily="49" charset="0"/>
                          <a:cs typeface="Consolas" pitchFamily="49" charset="0"/>
                        </a:rPr>
                        <a:t>-</a:t>
                      </a:r>
                      <a:endParaRPr lang="en-US" sz="1600" dirty="0">
                        <a:latin typeface="Consolas" pitchFamily="49" charset="0"/>
                        <a:ea typeface="Calibri"/>
                        <a:cs typeface="Consolas" pitchFamily="49" charset="0"/>
                      </a:endParaRPr>
                    </a:p>
                  </a:txBody>
                  <a:tcPr marL="54190" marR="54190" marT="0" marB="0" anchor="ctr"/>
                </a:tc>
                <a:tc>
                  <a:txBody>
                    <a:bodyPr/>
                    <a:lstStyle/>
                    <a:p>
                      <a:pPr marL="0" marR="0">
                        <a:lnSpc>
                          <a:spcPct val="115000"/>
                        </a:lnSpc>
                        <a:spcBef>
                          <a:spcPts val="0"/>
                        </a:spcBef>
                        <a:spcAft>
                          <a:spcPts val="0"/>
                        </a:spcAft>
                      </a:pPr>
                      <a:r>
                        <a:rPr lang="en-US" sz="1600" dirty="0">
                          <a:latin typeface="Arial" pitchFamily="34" charset="0"/>
                          <a:cs typeface="Arial" pitchFamily="34" charset="0"/>
                        </a:rPr>
                        <a:t>Addition</a:t>
                      </a:r>
                      <a:br>
                        <a:rPr lang="en-US" sz="1600" dirty="0">
                          <a:latin typeface="Arial" pitchFamily="34" charset="0"/>
                          <a:cs typeface="Arial" pitchFamily="34" charset="0"/>
                        </a:rPr>
                      </a:br>
                      <a:r>
                        <a:rPr lang="en-US" sz="1600" dirty="0">
                          <a:latin typeface="Arial" pitchFamily="34" charset="0"/>
                          <a:cs typeface="Arial" pitchFamily="34" charset="0"/>
                        </a:rPr>
                        <a:t>Subtraction</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Arial" pitchFamily="34" charset="0"/>
                          <a:cs typeface="Arial" pitchFamily="34" charset="0"/>
                        </a:rPr>
                        <a:t>Left to right</a:t>
                      </a:r>
                      <a:endParaRPr lang="en-US" sz="1600" dirty="0">
                        <a:latin typeface="Arial" pitchFamily="34" charset="0"/>
                        <a:ea typeface="Calibri"/>
                        <a:cs typeface="Arial" pitchFamily="34" charset="0"/>
                      </a:endParaRPr>
                    </a:p>
                  </a:txBody>
                  <a:tcPr marL="54190" marR="54190" marT="0" marB="0" anchor="ctr"/>
                </a:tc>
              </a:tr>
              <a:tr h="902554">
                <a:tc>
                  <a:txBody>
                    <a:bodyPr/>
                    <a:lstStyle/>
                    <a:p>
                      <a:pPr marL="0" marR="0" algn="ctr">
                        <a:lnSpc>
                          <a:spcPct val="115000"/>
                        </a:lnSpc>
                        <a:spcBef>
                          <a:spcPts val="0"/>
                        </a:spcBef>
                        <a:spcAft>
                          <a:spcPts val="0"/>
                        </a:spcAft>
                      </a:pPr>
                      <a:r>
                        <a:rPr lang="en-US" sz="1600" dirty="0">
                          <a:latin typeface="Arial" pitchFamily="34" charset="0"/>
                          <a:cs typeface="Arial" pitchFamily="34" charset="0"/>
                        </a:rPr>
                        <a:t>10</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Consolas" pitchFamily="49" charset="0"/>
                          <a:cs typeface="Consolas" pitchFamily="49" charset="0"/>
                        </a:rPr>
                        <a:t>&lt;&lt;</a:t>
                      </a:r>
                      <a:br>
                        <a:rPr lang="en-US" sz="1600" dirty="0">
                          <a:latin typeface="Consolas" pitchFamily="49" charset="0"/>
                          <a:cs typeface="Consolas" pitchFamily="49" charset="0"/>
                        </a:rPr>
                      </a:br>
                      <a:r>
                        <a:rPr lang="en-US" sz="1600" dirty="0">
                          <a:latin typeface="Consolas" pitchFamily="49" charset="0"/>
                          <a:cs typeface="Consolas" pitchFamily="49" charset="0"/>
                        </a:rPr>
                        <a:t>&gt;&gt;</a:t>
                      </a:r>
                      <a:br>
                        <a:rPr lang="en-US" sz="1600" dirty="0">
                          <a:latin typeface="Consolas" pitchFamily="49" charset="0"/>
                          <a:cs typeface="Consolas" pitchFamily="49" charset="0"/>
                        </a:rPr>
                      </a:br>
                      <a:r>
                        <a:rPr lang="en-US" sz="1600" dirty="0">
                          <a:latin typeface="Consolas" pitchFamily="49" charset="0"/>
                          <a:cs typeface="Consolas" pitchFamily="49" charset="0"/>
                        </a:rPr>
                        <a:t>&gt;&gt;&gt;</a:t>
                      </a:r>
                      <a:endParaRPr lang="en-US" sz="1600" dirty="0">
                        <a:latin typeface="Consolas" pitchFamily="49" charset="0"/>
                        <a:ea typeface="Calibri"/>
                        <a:cs typeface="Consolas" pitchFamily="49" charset="0"/>
                      </a:endParaRPr>
                    </a:p>
                  </a:txBody>
                  <a:tcPr marL="54190" marR="54190" marT="0" marB="0" anchor="ctr"/>
                </a:tc>
                <a:tc>
                  <a:txBody>
                    <a:bodyPr/>
                    <a:lstStyle/>
                    <a:p>
                      <a:pPr marL="0" marR="0">
                        <a:lnSpc>
                          <a:spcPct val="115000"/>
                        </a:lnSpc>
                        <a:spcBef>
                          <a:spcPts val="0"/>
                        </a:spcBef>
                        <a:spcAft>
                          <a:spcPts val="0"/>
                        </a:spcAft>
                      </a:pPr>
                      <a:r>
                        <a:rPr lang="en-US" sz="1600" dirty="0">
                          <a:latin typeface="Arial" pitchFamily="34" charset="0"/>
                          <a:cs typeface="Arial" pitchFamily="34" charset="0"/>
                        </a:rPr>
                        <a:t>Bitwise left shift</a:t>
                      </a:r>
                      <a:br>
                        <a:rPr lang="en-US" sz="1600" dirty="0">
                          <a:latin typeface="Arial" pitchFamily="34" charset="0"/>
                          <a:cs typeface="Arial" pitchFamily="34" charset="0"/>
                        </a:rPr>
                      </a:br>
                      <a:r>
                        <a:rPr lang="en-US" sz="1600" dirty="0">
                          <a:latin typeface="Arial" pitchFamily="34" charset="0"/>
                          <a:cs typeface="Arial" pitchFamily="34" charset="0"/>
                        </a:rPr>
                        <a:t>Bitwise right shift with sign extension</a:t>
                      </a:r>
                      <a:br>
                        <a:rPr lang="en-US" sz="1600" dirty="0">
                          <a:latin typeface="Arial" pitchFamily="34" charset="0"/>
                          <a:cs typeface="Arial" pitchFamily="34" charset="0"/>
                        </a:rPr>
                      </a:br>
                      <a:r>
                        <a:rPr lang="en-US" sz="1600" dirty="0">
                          <a:latin typeface="Arial" pitchFamily="34" charset="0"/>
                          <a:cs typeface="Arial" pitchFamily="34" charset="0"/>
                        </a:rPr>
                        <a:t>Bitwise right shift with zero extension</a:t>
                      </a:r>
                      <a:endParaRPr lang="en-US" sz="1600" dirty="0">
                        <a:latin typeface="Arial" pitchFamily="34" charset="0"/>
                        <a:ea typeface="Calibri"/>
                        <a:cs typeface="Arial" pitchFamily="34" charset="0"/>
                      </a:endParaRPr>
                    </a:p>
                  </a:txBody>
                  <a:tcPr marL="54190" marR="54190" marT="0" marB="0" anchor="ctr"/>
                </a:tc>
                <a:tc>
                  <a:txBody>
                    <a:bodyPr/>
                    <a:lstStyle/>
                    <a:p>
                      <a:pPr marL="0" marR="0" algn="ctr">
                        <a:lnSpc>
                          <a:spcPct val="115000"/>
                        </a:lnSpc>
                        <a:spcBef>
                          <a:spcPts val="0"/>
                        </a:spcBef>
                        <a:spcAft>
                          <a:spcPts val="0"/>
                        </a:spcAft>
                      </a:pPr>
                      <a:r>
                        <a:rPr lang="en-US" sz="1600" dirty="0">
                          <a:latin typeface="Arial" pitchFamily="34" charset="0"/>
                          <a:cs typeface="Arial" pitchFamily="34" charset="0"/>
                        </a:rPr>
                        <a:t>Left to right</a:t>
                      </a:r>
                      <a:endParaRPr lang="en-US" sz="1600" dirty="0">
                        <a:latin typeface="Arial" pitchFamily="34" charset="0"/>
                        <a:ea typeface="Calibri"/>
                        <a:cs typeface="Arial" pitchFamily="34" charset="0"/>
                      </a:endParaRPr>
                    </a:p>
                  </a:txBody>
                  <a:tcPr marL="54190" marR="5419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Java Operator Precedence Table</a:t>
            </a:r>
            <a:endParaRPr lang="en-US" sz="4000" dirty="0"/>
          </a:p>
        </p:txBody>
      </p:sp>
      <p:graphicFrame>
        <p:nvGraphicFramePr>
          <p:cNvPr id="7" name="Content Placeholder 6"/>
          <p:cNvGraphicFramePr>
            <a:graphicFrameLocks noGrp="1"/>
          </p:cNvGraphicFramePr>
          <p:nvPr>
            <p:ph idx="1"/>
          </p:nvPr>
        </p:nvGraphicFramePr>
        <p:xfrm>
          <a:off x="838200" y="838201"/>
          <a:ext cx="7924800" cy="5867401"/>
        </p:xfrm>
        <a:graphic>
          <a:graphicData uri="http://schemas.openxmlformats.org/drawingml/2006/table">
            <a:tbl>
              <a:tblPr firstRow="1" bandRow="1">
                <a:tableStyleId>{5C22544A-7EE6-4342-B048-85BDC9FD1C3A}</a:tableStyleId>
              </a:tblPr>
              <a:tblGrid>
                <a:gridCol w="1536441"/>
                <a:gridCol w="1293845"/>
                <a:gridCol w="3494314"/>
                <a:gridCol w="1600200"/>
              </a:tblGrid>
              <a:tr h="295287">
                <a:tc>
                  <a:txBody>
                    <a:bodyPr/>
                    <a:lstStyle/>
                    <a:p>
                      <a:pPr marL="0" marR="0" algn="ctr">
                        <a:lnSpc>
                          <a:spcPct val="100000"/>
                        </a:lnSpc>
                        <a:spcBef>
                          <a:spcPts val="600"/>
                        </a:spcBef>
                        <a:spcAft>
                          <a:spcPts val="600"/>
                        </a:spcAft>
                      </a:pPr>
                      <a:r>
                        <a:rPr lang="en-US" sz="1800" dirty="0">
                          <a:latin typeface="Arial" pitchFamily="34" charset="0"/>
                          <a:cs typeface="Arial" pitchFamily="34" charset="0"/>
                        </a:rPr>
                        <a:t>Precedence</a:t>
                      </a:r>
                      <a:endParaRPr lang="en-US" sz="1800" dirty="0">
                        <a:latin typeface="Arial" pitchFamily="34" charset="0"/>
                        <a:ea typeface="Calibri"/>
                        <a:cs typeface="Arial" pitchFamily="34" charset="0"/>
                      </a:endParaRPr>
                    </a:p>
                  </a:txBody>
                  <a:tcPr marL="54190" marR="54190" marT="0" marB="0" anchor="ctr"/>
                </a:tc>
                <a:tc>
                  <a:txBody>
                    <a:bodyPr/>
                    <a:lstStyle/>
                    <a:p>
                      <a:pPr marL="0" marR="0" algn="ctr">
                        <a:lnSpc>
                          <a:spcPct val="100000"/>
                        </a:lnSpc>
                        <a:spcBef>
                          <a:spcPts val="600"/>
                        </a:spcBef>
                        <a:spcAft>
                          <a:spcPts val="600"/>
                        </a:spcAft>
                      </a:pPr>
                      <a:r>
                        <a:rPr lang="en-US" sz="1800" dirty="0">
                          <a:latin typeface="Arial" pitchFamily="34" charset="0"/>
                          <a:cs typeface="Arial" pitchFamily="34" charset="0"/>
                        </a:rPr>
                        <a:t>Operator</a:t>
                      </a:r>
                      <a:endParaRPr lang="en-US" sz="1800" dirty="0">
                        <a:latin typeface="Arial" pitchFamily="34" charset="0"/>
                        <a:ea typeface="Calibri"/>
                        <a:cs typeface="Arial" pitchFamily="34" charset="0"/>
                      </a:endParaRPr>
                    </a:p>
                  </a:txBody>
                  <a:tcPr marL="54190" marR="54190" marT="0" marB="0" anchor="ctr"/>
                </a:tc>
                <a:tc>
                  <a:txBody>
                    <a:bodyPr/>
                    <a:lstStyle/>
                    <a:p>
                      <a:pPr marL="0" marR="0" algn="ctr">
                        <a:lnSpc>
                          <a:spcPct val="100000"/>
                        </a:lnSpc>
                        <a:spcBef>
                          <a:spcPts val="600"/>
                        </a:spcBef>
                        <a:spcAft>
                          <a:spcPts val="600"/>
                        </a:spcAft>
                      </a:pPr>
                      <a:r>
                        <a:rPr lang="en-US" sz="1800" dirty="0">
                          <a:latin typeface="Arial" pitchFamily="34" charset="0"/>
                          <a:cs typeface="Arial" pitchFamily="34" charset="0"/>
                        </a:rPr>
                        <a:t>Type</a:t>
                      </a:r>
                      <a:endParaRPr lang="en-US" sz="1800" dirty="0">
                        <a:latin typeface="Arial" pitchFamily="34" charset="0"/>
                        <a:ea typeface="Calibri"/>
                        <a:cs typeface="Arial" pitchFamily="34" charset="0"/>
                      </a:endParaRPr>
                    </a:p>
                  </a:txBody>
                  <a:tcPr marL="54190" marR="54190" marT="0" marB="0" anchor="ctr"/>
                </a:tc>
                <a:tc>
                  <a:txBody>
                    <a:bodyPr/>
                    <a:lstStyle/>
                    <a:p>
                      <a:pPr marL="0" marR="0" algn="ctr">
                        <a:lnSpc>
                          <a:spcPct val="100000"/>
                        </a:lnSpc>
                        <a:spcBef>
                          <a:spcPts val="600"/>
                        </a:spcBef>
                        <a:spcAft>
                          <a:spcPts val="600"/>
                        </a:spcAft>
                      </a:pPr>
                      <a:r>
                        <a:rPr lang="en-US" sz="1800" dirty="0" err="1">
                          <a:latin typeface="Arial" pitchFamily="34" charset="0"/>
                          <a:cs typeface="Arial" pitchFamily="34" charset="0"/>
                        </a:rPr>
                        <a:t>Associativity</a:t>
                      </a:r>
                      <a:endParaRPr lang="en-US" sz="1800" dirty="0">
                        <a:latin typeface="Arial" pitchFamily="34" charset="0"/>
                        <a:ea typeface="Calibri"/>
                        <a:cs typeface="Arial" pitchFamily="34" charset="0"/>
                      </a:endParaRPr>
                    </a:p>
                  </a:txBody>
                  <a:tcPr marL="54190" marR="54190" marT="0" marB="0" anchor="ctr"/>
                </a:tc>
              </a:tr>
              <a:tr h="1491132">
                <a:tc>
                  <a:txBody>
                    <a:bodyPr/>
                    <a:lstStyle/>
                    <a:p>
                      <a:pPr marL="0" marR="0" algn="ctr">
                        <a:lnSpc>
                          <a:spcPct val="115000"/>
                        </a:lnSpc>
                        <a:spcBef>
                          <a:spcPts val="0"/>
                        </a:spcBef>
                        <a:spcAft>
                          <a:spcPts val="0"/>
                        </a:spcAft>
                      </a:pPr>
                      <a:r>
                        <a:rPr lang="en-US" sz="1600" dirty="0">
                          <a:latin typeface="Arial"/>
                          <a:ea typeface="Calibri"/>
                          <a:cs typeface="Times New Roman"/>
                        </a:rPr>
                        <a:t>9</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smtClean="0">
                          <a:latin typeface="Consolas"/>
                          <a:ea typeface="Calibri"/>
                          <a:cs typeface="Times New Roman"/>
                        </a:rPr>
                        <a:t>&lt;</a:t>
                      </a:r>
                      <a:br>
                        <a:rPr lang="en-US" sz="1600" dirty="0" smtClean="0">
                          <a:latin typeface="Consolas"/>
                          <a:ea typeface="Calibri"/>
                          <a:cs typeface="Times New Roman"/>
                        </a:rPr>
                      </a:br>
                      <a:r>
                        <a:rPr lang="en-US" sz="1600" dirty="0" smtClean="0">
                          <a:latin typeface="Consolas"/>
                          <a:ea typeface="Calibri"/>
                          <a:cs typeface="Times New Roman"/>
                        </a:rPr>
                        <a:t>&lt;=</a:t>
                      </a:r>
                      <a:r>
                        <a:rPr lang="en-US" sz="1600" dirty="0">
                          <a:latin typeface="Consolas"/>
                          <a:ea typeface="Calibri"/>
                          <a:cs typeface="Times New Roman"/>
                        </a:rPr>
                        <a:t/>
                      </a:r>
                      <a:br>
                        <a:rPr lang="en-US" sz="1600" dirty="0">
                          <a:latin typeface="Consolas"/>
                          <a:ea typeface="Calibri"/>
                          <a:cs typeface="Times New Roman"/>
                        </a:rPr>
                      </a:br>
                      <a:r>
                        <a:rPr lang="en-US" sz="1600" dirty="0">
                          <a:latin typeface="Consolas"/>
                          <a:ea typeface="Calibri"/>
                          <a:cs typeface="Times New Roman"/>
                        </a:rPr>
                        <a:t>&gt;</a:t>
                      </a:r>
                      <a:br>
                        <a:rPr lang="en-US" sz="1600" dirty="0">
                          <a:latin typeface="Consolas"/>
                          <a:ea typeface="Calibri"/>
                          <a:cs typeface="Times New Roman"/>
                        </a:rPr>
                      </a:br>
                      <a:r>
                        <a:rPr lang="en-US" sz="1600" dirty="0">
                          <a:latin typeface="Consolas"/>
                          <a:ea typeface="Calibri"/>
                          <a:cs typeface="Times New Roman"/>
                        </a:rPr>
                        <a:t>&gt;=</a:t>
                      </a:r>
                      <a:br>
                        <a:rPr lang="en-US" sz="1600" dirty="0">
                          <a:latin typeface="Consolas"/>
                          <a:ea typeface="Calibri"/>
                          <a:cs typeface="Times New Roman"/>
                        </a:rPr>
                      </a:br>
                      <a:r>
                        <a:rPr lang="en-US" sz="1600" dirty="0" err="1">
                          <a:latin typeface="Consolas"/>
                          <a:ea typeface="Calibri"/>
                          <a:cs typeface="Times New Roman"/>
                        </a:rPr>
                        <a:t>instanceof</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Relational less than</a:t>
                      </a:r>
                      <a:br>
                        <a:rPr lang="en-US" sz="1600" dirty="0">
                          <a:latin typeface="Arial"/>
                          <a:ea typeface="Calibri"/>
                          <a:cs typeface="Times New Roman"/>
                        </a:rPr>
                      </a:br>
                      <a:r>
                        <a:rPr lang="en-US" sz="1600" dirty="0">
                          <a:latin typeface="Arial"/>
                          <a:ea typeface="Calibri"/>
                          <a:cs typeface="Times New Roman"/>
                        </a:rPr>
                        <a:t>Relational less than or equal</a:t>
                      </a:r>
                      <a:br>
                        <a:rPr lang="en-US" sz="1600" dirty="0">
                          <a:latin typeface="Arial"/>
                          <a:ea typeface="Calibri"/>
                          <a:cs typeface="Times New Roman"/>
                        </a:rPr>
                      </a:br>
                      <a:r>
                        <a:rPr lang="en-US" sz="1600" dirty="0">
                          <a:latin typeface="Arial"/>
                          <a:ea typeface="Calibri"/>
                          <a:cs typeface="Times New Roman"/>
                        </a:rPr>
                        <a:t>Relational greater than</a:t>
                      </a:r>
                      <a:br>
                        <a:rPr lang="en-US" sz="1600" dirty="0">
                          <a:latin typeface="Arial"/>
                          <a:ea typeface="Calibri"/>
                          <a:cs typeface="Times New Roman"/>
                        </a:rPr>
                      </a:br>
                      <a:r>
                        <a:rPr lang="en-US" sz="1600" dirty="0">
                          <a:latin typeface="Arial"/>
                          <a:ea typeface="Calibri"/>
                          <a:cs typeface="Times New Roman"/>
                        </a:rPr>
                        <a:t>Relational greater than or equal</a:t>
                      </a:r>
                      <a:br>
                        <a:rPr lang="en-US" sz="1600" dirty="0">
                          <a:latin typeface="Arial"/>
                          <a:ea typeface="Calibri"/>
                          <a:cs typeface="Times New Roman"/>
                        </a:rPr>
                      </a:br>
                      <a:r>
                        <a:rPr lang="en-US" sz="1600" dirty="0">
                          <a:latin typeface="Arial"/>
                          <a:ea typeface="Calibri"/>
                          <a:cs typeface="Times New Roman"/>
                        </a:rPr>
                        <a:t>Type comparison (objects only)</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585585">
                <a:tc>
                  <a:txBody>
                    <a:bodyPr/>
                    <a:lstStyle/>
                    <a:p>
                      <a:pPr marL="0" marR="0" algn="ctr">
                        <a:lnSpc>
                          <a:spcPct val="115000"/>
                        </a:lnSpc>
                        <a:spcBef>
                          <a:spcPts val="0"/>
                        </a:spcBef>
                        <a:spcAft>
                          <a:spcPts val="0"/>
                        </a:spcAft>
                      </a:pPr>
                      <a:r>
                        <a:rPr lang="en-US" sz="1600">
                          <a:latin typeface="Arial"/>
                          <a:ea typeface="Calibri"/>
                          <a:cs typeface="Times New Roman"/>
                        </a:rPr>
                        <a:t>8</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a:t>
                      </a:r>
                      <a:br>
                        <a:rPr lang="en-US" sz="1600" dirty="0">
                          <a:latin typeface="Consolas"/>
                          <a:ea typeface="Calibri"/>
                          <a:cs typeface="Times New Roman"/>
                        </a:rPr>
                      </a:br>
                      <a:r>
                        <a:rPr lang="en-US" sz="1600" dirty="0">
                          <a:latin typeface="Consolas"/>
                          <a:ea typeface="Calibri"/>
                          <a:cs typeface="Times New Roman"/>
                        </a:rPr>
                        <a:t>!=</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Relational is equal to</a:t>
                      </a:r>
                      <a:br>
                        <a:rPr lang="en-US" sz="1600" dirty="0">
                          <a:latin typeface="Arial"/>
                          <a:ea typeface="Calibri"/>
                          <a:cs typeface="Times New Roman"/>
                        </a:rPr>
                      </a:br>
                      <a:r>
                        <a:rPr lang="en-US" sz="1600" dirty="0">
                          <a:latin typeface="Arial"/>
                          <a:ea typeface="Calibri"/>
                          <a:cs typeface="Times New Roman"/>
                        </a:rPr>
                        <a:t>Relational is not equal to</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283736">
                <a:tc>
                  <a:txBody>
                    <a:bodyPr/>
                    <a:lstStyle/>
                    <a:p>
                      <a:pPr marL="0" marR="0" algn="ctr">
                        <a:lnSpc>
                          <a:spcPct val="115000"/>
                        </a:lnSpc>
                        <a:spcBef>
                          <a:spcPts val="0"/>
                        </a:spcBef>
                        <a:spcAft>
                          <a:spcPts val="0"/>
                        </a:spcAft>
                      </a:pPr>
                      <a:r>
                        <a:rPr lang="en-US" sz="1600">
                          <a:latin typeface="Arial"/>
                          <a:ea typeface="Calibri"/>
                          <a:cs typeface="Times New Roman"/>
                        </a:rPr>
                        <a:t>7</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&amp;</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Bitwise AND</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283736">
                <a:tc>
                  <a:txBody>
                    <a:bodyPr/>
                    <a:lstStyle/>
                    <a:p>
                      <a:pPr marL="0" marR="0" algn="ctr">
                        <a:lnSpc>
                          <a:spcPct val="115000"/>
                        </a:lnSpc>
                        <a:spcBef>
                          <a:spcPts val="0"/>
                        </a:spcBef>
                        <a:spcAft>
                          <a:spcPts val="0"/>
                        </a:spcAft>
                      </a:pPr>
                      <a:r>
                        <a:rPr lang="en-US" sz="1600">
                          <a:latin typeface="Arial"/>
                          <a:ea typeface="Calibri"/>
                          <a:cs typeface="Times New Roman"/>
                        </a:rPr>
                        <a:t>6</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Bitwise exclusive OR</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283736">
                <a:tc>
                  <a:txBody>
                    <a:bodyPr/>
                    <a:lstStyle/>
                    <a:p>
                      <a:pPr marL="0" marR="0" algn="ctr">
                        <a:lnSpc>
                          <a:spcPct val="115000"/>
                        </a:lnSpc>
                        <a:spcBef>
                          <a:spcPts val="0"/>
                        </a:spcBef>
                        <a:spcAft>
                          <a:spcPts val="0"/>
                        </a:spcAft>
                      </a:pPr>
                      <a:r>
                        <a:rPr lang="en-US" sz="1600">
                          <a:latin typeface="Arial"/>
                          <a:ea typeface="Calibri"/>
                          <a:cs typeface="Times New Roman"/>
                        </a:rPr>
                        <a:t>5</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Bitwise inclusive OR</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283736">
                <a:tc>
                  <a:txBody>
                    <a:bodyPr/>
                    <a:lstStyle/>
                    <a:p>
                      <a:pPr marL="0" marR="0" algn="ctr">
                        <a:lnSpc>
                          <a:spcPct val="115000"/>
                        </a:lnSpc>
                        <a:spcBef>
                          <a:spcPts val="0"/>
                        </a:spcBef>
                        <a:spcAft>
                          <a:spcPts val="0"/>
                        </a:spcAft>
                      </a:pPr>
                      <a:r>
                        <a:rPr lang="en-US" sz="1600">
                          <a:latin typeface="Arial"/>
                          <a:ea typeface="Calibri"/>
                          <a:cs typeface="Times New Roman"/>
                        </a:rPr>
                        <a:t>4</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&amp;&amp;</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Logical AND</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283736">
                <a:tc>
                  <a:txBody>
                    <a:bodyPr/>
                    <a:lstStyle/>
                    <a:p>
                      <a:pPr marL="0" marR="0" algn="ctr">
                        <a:lnSpc>
                          <a:spcPct val="115000"/>
                        </a:lnSpc>
                        <a:spcBef>
                          <a:spcPts val="0"/>
                        </a:spcBef>
                        <a:spcAft>
                          <a:spcPts val="0"/>
                        </a:spcAft>
                      </a:pPr>
                      <a:r>
                        <a:rPr lang="en-US" sz="1600">
                          <a:latin typeface="Arial"/>
                          <a:ea typeface="Calibri"/>
                          <a:cs typeface="Times New Roman"/>
                        </a:rPr>
                        <a:t>3</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Logical OR</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Left to right</a:t>
                      </a:r>
                      <a:endParaRPr lang="en-US" sz="1600" dirty="0">
                        <a:latin typeface="Calibri"/>
                        <a:ea typeface="Calibri"/>
                        <a:cs typeface="Times New Roman"/>
                      </a:endParaRPr>
                    </a:p>
                  </a:txBody>
                  <a:tcPr marL="73025" marR="73025" marT="0" marB="0" anchor="ctr"/>
                </a:tc>
              </a:tr>
              <a:tr h="283736">
                <a:tc>
                  <a:txBody>
                    <a:bodyPr/>
                    <a:lstStyle/>
                    <a:p>
                      <a:pPr marL="0" marR="0" algn="ctr">
                        <a:lnSpc>
                          <a:spcPct val="115000"/>
                        </a:lnSpc>
                        <a:spcBef>
                          <a:spcPts val="0"/>
                        </a:spcBef>
                        <a:spcAft>
                          <a:spcPts val="0"/>
                        </a:spcAft>
                      </a:pPr>
                      <a:r>
                        <a:rPr lang="en-US" sz="1600">
                          <a:latin typeface="Arial"/>
                          <a:ea typeface="Calibri"/>
                          <a:cs typeface="Times New Roman"/>
                        </a:rPr>
                        <a:t>2</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Consolas"/>
                          <a:ea typeface="Calibri"/>
                          <a:cs typeface="Times New Roman"/>
                        </a:rPr>
                        <a:t>? :</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Ternary conditional</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Right to left</a:t>
                      </a:r>
                      <a:endParaRPr lang="en-US" sz="1600" dirty="0">
                        <a:latin typeface="Calibri"/>
                        <a:ea typeface="Calibri"/>
                        <a:cs typeface="Times New Roman"/>
                      </a:endParaRPr>
                    </a:p>
                  </a:txBody>
                  <a:tcPr marL="73025" marR="73025" marT="0" marB="0" anchor="ctr"/>
                </a:tc>
              </a:tr>
              <a:tr h="1792981">
                <a:tc>
                  <a:txBody>
                    <a:bodyPr/>
                    <a:lstStyle/>
                    <a:p>
                      <a:pPr marL="0" marR="0" algn="ctr">
                        <a:lnSpc>
                          <a:spcPct val="115000"/>
                        </a:lnSpc>
                        <a:spcBef>
                          <a:spcPts val="0"/>
                        </a:spcBef>
                        <a:spcAft>
                          <a:spcPts val="0"/>
                        </a:spcAft>
                      </a:pPr>
                      <a:r>
                        <a:rPr lang="en-US" sz="1600">
                          <a:latin typeface="Arial"/>
                          <a:ea typeface="Calibri"/>
                          <a:cs typeface="Times New Roman"/>
                        </a:rPr>
                        <a:t>1</a:t>
                      </a:r>
                      <a:endParaRPr lang="en-US" sz="160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smtClean="0">
                          <a:latin typeface="Consolas"/>
                          <a:ea typeface="Calibri"/>
                          <a:cs typeface="Times New Roman"/>
                        </a:rPr>
                        <a:t>=</a:t>
                      </a:r>
                      <a:br>
                        <a:rPr lang="en-US" sz="1600" dirty="0" smtClean="0">
                          <a:latin typeface="Consolas"/>
                          <a:ea typeface="Calibri"/>
                          <a:cs typeface="Times New Roman"/>
                        </a:rPr>
                      </a:br>
                      <a:r>
                        <a:rPr lang="en-US" sz="1600" dirty="0" smtClean="0">
                          <a:latin typeface="Consolas"/>
                          <a:ea typeface="Calibri"/>
                          <a:cs typeface="Times New Roman"/>
                        </a:rPr>
                        <a:t>+=</a:t>
                      </a:r>
                      <a:r>
                        <a:rPr lang="en-US" sz="1600" dirty="0">
                          <a:latin typeface="Consolas"/>
                          <a:ea typeface="Calibri"/>
                          <a:cs typeface="Times New Roman"/>
                        </a:rPr>
                        <a:t/>
                      </a:r>
                      <a:br>
                        <a:rPr lang="en-US" sz="1600" dirty="0">
                          <a:latin typeface="Consolas"/>
                          <a:ea typeface="Calibri"/>
                          <a:cs typeface="Times New Roman"/>
                        </a:rPr>
                      </a:br>
                      <a:r>
                        <a:rPr lang="en-US" sz="1600" dirty="0">
                          <a:latin typeface="Consolas"/>
                          <a:ea typeface="Calibri"/>
                          <a:cs typeface="Times New Roman"/>
                        </a:rPr>
                        <a:t>-=</a:t>
                      </a:r>
                      <a:br>
                        <a:rPr lang="en-US" sz="1600" dirty="0">
                          <a:latin typeface="Consolas"/>
                          <a:ea typeface="Calibri"/>
                          <a:cs typeface="Times New Roman"/>
                        </a:rPr>
                      </a:br>
                      <a:r>
                        <a:rPr lang="en-US" sz="1600" dirty="0">
                          <a:latin typeface="Consolas"/>
                          <a:ea typeface="Calibri"/>
                          <a:cs typeface="Times New Roman"/>
                        </a:rPr>
                        <a:t>*=</a:t>
                      </a:r>
                      <a:br>
                        <a:rPr lang="en-US" sz="1600" dirty="0">
                          <a:latin typeface="Consolas"/>
                          <a:ea typeface="Calibri"/>
                          <a:cs typeface="Times New Roman"/>
                        </a:rPr>
                      </a:br>
                      <a:r>
                        <a:rPr lang="en-US" sz="1600" dirty="0">
                          <a:latin typeface="Consolas"/>
                          <a:ea typeface="Calibri"/>
                          <a:cs typeface="Times New Roman"/>
                        </a:rPr>
                        <a:t>/=</a:t>
                      </a:r>
                      <a:br>
                        <a:rPr lang="en-US" sz="1600" dirty="0">
                          <a:latin typeface="Consolas"/>
                          <a:ea typeface="Calibri"/>
                          <a:cs typeface="Times New Roman"/>
                        </a:rPr>
                      </a:br>
                      <a:r>
                        <a:rPr lang="en-US" sz="1600" dirty="0">
                          <a:latin typeface="Consolas"/>
                          <a:ea typeface="Calibri"/>
                          <a:cs typeface="Times New Roman"/>
                        </a:rPr>
                        <a:t>%=</a:t>
                      </a:r>
                      <a:endParaRPr lang="en-US" sz="1600" dirty="0">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600" dirty="0">
                          <a:latin typeface="Arial"/>
                          <a:ea typeface="Calibri"/>
                          <a:cs typeface="Times New Roman"/>
                        </a:rPr>
                        <a:t>Assignment</a:t>
                      </a:r>
                      <a:br>
                        <a:rPr lang="en-US" sz="1600" dirty="0">
                          <a:latin typeface="Arial"/>
                          <a:ea typeface="Calibri"/>
                          <a:cs typeface="Times New Roman"/>
                        </a:rPr>
                      </a:br>
                      <a:r>
                        <a:rPr lang="en-US" sz="1600" dirty="0">
                          <a:latin typeface="Arial"/>
                          <a:ea typeface="Calibri"/>
                          <a:cs typeface="Times New Roman"/>
                        </a:rPr>
                        <a:t>Addition assignment</a:t>
                      </a:r>
                      <a:br>
                        <a:rPr lang="en-US" sz="1600" dirty="0">
                          <a:latin typeface="Arial"/>
                          <a:ea typeface="Calibri"/>
                          <a:cs typeface="Times New Roman"/>
                        </a:rPr>
                      </a:br>
                      <a:r>
                        <a:rPr lang="en-US" sz="1600" dirty="0">
                          <a:latin typeface="Arial"/>
                          <a:ea typeface="Calibri"/>
                          <a:cs typeface="Times New Roman"/>
                        </a:rPr>
                        <a:t>Subtraction assignment</a:t>
                      </a:r>
                      <a:br>
                        <a:rPr lang="en-US" sz="1600" dirty="0">
                          <a:latin typeface="Arial"/>
                          <a:ea typeface="Calibri"/>
                          <a:cs typeface="Times New Roman"/>
                        </a:rPr>
                      </a:br>
                      <a:r>
                        <a:rPr lang="en-US" sz="1600" dirty="0">
                          <a:latin typeface="Arial"/>
                          <a:ea typeface="Calibri"/>
                          <a:cs typeface="Times New Roman"/>
                        </a:rPr>
                        <a:t>Multiplication assignment</a:t>
                      </a:r>
                      <a:br>
                        <a:rPr lang="en-US" sz="1600" dirty="0">
                          <a:latin typeface="Arial"/>
                          <a:ea typeface="Calibri"/>
                          <a:cs typeface="Times New Roman"/>
                        </a:rPr>
                      </a:br>
                      <a:r>
                        <a:rPr lang="en-US" sz="1600" dirty="0">
                          <a:latin typeface="Arial"/>
                          <a:ea typeface="Calibri"/>
                          <a:cs typeface="Times New Roman"/>
                        </a:rPr>
                        <a:t>Division assignment</a:t>
                      </a:r>
                      <a:br>
                        <a:rPr lang="en-US" sz="1600" dirty="0">
                          <a:latin typeface="Arial"/>
                          <a:ea typeface="Calibri"/>
                          <a:cs typeface="Times New Roman"/>
                        </a:rPr>
                      </a:br>
                      <a:r>
                        <a:rPr lang="en-US" sz="1600" dirty="0">
                          <a:latin typeface="Arial"/>
                          <a:ea typeface="Calibri"/>
                          <a:cs typeface="Times New Roman"/>
                        </a:rPr>
                        <a:t>Modulus assignment</a:t>
                      </a:r>
                      <a:endParaRPr lang="en-US" sz="1600" dirty="0">
                        <a:latin typeface="Calibri"/>
                        <a:ea typeface="Calibri"/>
                        <a:cs typeface="Times New Roman"/>
                      </a:endParaRPr>
                    </a:p>
                  </a:txBody>
                  <a:tcPr marL="73025" marR="73025" marT="0" marB="0" anchor="ctr"/>
                </a:tc>
                <a:tc>
                  <a:txBody>
                    <a:bodyPr/>
                    <a:lstStyle/>
                    <a:p>
                      <a:pPr marL="0" marR="0" algn="ctr">
                        <a:lnSpc>
                          <a:spcPct val="115000"/>
                        </a:lnSpc>
                        <a:spcBef>
                          <a:spcPts val="0"/>
                        </a:spcBef>
                        <a:spcAft>
                          <a:spcPts val="0"/>
                        </a:spcAft>
                      </a:pPr>
                      <a:r>
                        <a:rPr lang="en-US" sz="1600" dirty="0">
                          <a:latin typeface="Arial"/>
                          <a:ea typeface="Calibri"/>
                          <a:cs typeface="Times New Roman"/>
                        </a:rPr>
                        <a:t>Right to left</a:t>
                      </a:r>
                      <a:endParaRPr lang="en-US" sz="1600" dirty="0">
                        <a:latin typeface="Calibri"/>
                        <a:ea typeface="Calibri"/>
                        <a:cs typeface="Times New Roman"/>
                      </a:endParaRPr>
                    </a:p>
                  </a:txBody>
                  <a:tcPr marL="73025" marR="73025"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Java Program Structure</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a:spcBef>
                <a:spcPts val="600"/>
              </a:spcBef>
              <a:buClr>
                <a:schemeClr val="tx1"/>
              </a:buClr>
            </a:pPr>
            <a:r>
              <a:rPr lang="en-US" sz="2600" dirty="0" smtClean="0">
                <a:cs typeface="Times New Roman" pitchFamily="18" charset="0"/>
              </a:rPr>
              <a:t>Java inherits its syntax from C.</a:t>
            </a:r>
          </a:p>
          <a:p>
            <a:pPr lvl="1">
              <a:spcBef>
                <a:spcPts val="600"/>
              </a:spcBef>
              <a:buClr>
                <a:schemeClr val="tx1"/>
              </a:buClr>
            </a:pPr>
            <a:r>
              <a:rPr lang="en-US" sz="2200" dirty="0" smtClean="0">
                <a:cs typeface="Times New Roman" pitchFamily="18" charset="0"/>
              </a:rPr>
              <a:t>Case sensitive</a:t>
            </a:r>
          </a:p>
          <a:p>
            <a:pPr lvl="1">
              <a:spcBef>
                <a:spcPts val="600"/>
              </a:spcBef>
              <a:buClr>
                <a:schemeClr val="tx1"/>
              </a:buClr>
            </a:pPr>
            <a:r>
              <a:rPr lang="en-US" sz="2200" dirty="0" smtClean="0">
                <a:cs typeface="Times New Roman" pitchFamily="18" charset="0"/>
              </a:rPr>
              <a:t>Statements terminated by a semicolon</a:t>
            </a:r>
          </a:p>
          <a:p>
            <a:pPr lvl="1">
              <a:spcBef>
                <a:spcPts val="600"/>
              </a:spcBef>
              <a:buClr>
                <a:schemeClr val="tx1"/>
              </a:buClr>
            </a:pPr>
            <a:r>
              <a:rPr lang="en-US" sz="2200" dirty="0" smtClean="0">
                <a:cs typeface="Times New Roman" pitchFamily="18" charset="0"/>
              </a:rPr>
              <a:t>Control statements (conditional statements &amp; loops)</a:t>
            </a:r>
          </a:p>
          <a:p>
            <a:pPr lvl="1">
              <a:spcBef>
                <a:spcPts val="600"/>
              </a:spcBef>
              <a:buClr>
                <a:schemeClr val="tx1"/>
              </a:buClr>
            </a:pPr>
            <a:r>
              <a:rPr lang="en-US" sz="2200" dirty="0" smtClean="0">
                <a:cs typeface="Times New Roman" pitchFamily="18" charset="0"/>
              </a:rPr>
              <a:t>Compound statements enclosed in braces ({})</a:t>
            </a:r>
          </a:p>
          <a:p>
            <a:pPr>
              <a:spcBef>
                <a:spcPts val="600"/>
              </a:spcBef>
              <a:buClr>
                <a:schemeClr val="tx1"/>
              </a:buClr>
            </a:pPr>
            <a:r>
              <a:rPr lang="en-US" sz="2600" dirty="0" smtClean="0">
                <a:cs typeface="Times New Roman" pitchFamily="18" charset="0"/>
              </a:rPr>
              <a:t>Java object model is adapted from C++.</a:t>
            </a:r>
          </a:p>
          <a:p>
            <a:pPr>
              <a:spcBef>
                <a:spcPts val="600"/>
              </a:spcBef>
              <a:buClr>
                <a:schemeClr val="tx1"/>
              </a:buClr>
            </a:pPr>
            <a:r>
              <a:rPr lang="en-US" sz="2600" dirty="0" smtClean="0">
                <a:cs typeface="Times New Roman" pitchFamily="18" charset="0"/>
              </a:rPr>
              <a:t>Its source file is officially called a </a:t>
            </a:r>
            <a:r>
              <a:rPr lang="en-US" sz="2600" b="1" i="1" dirty="0" smtClean="0">
                <a:cs typeface="Times New Roman" pitchFamily="18" charset="0"/>
              </a:rPr>
              <a:t>compilation unit</a:t>
            </a:r>
            <a:r>
              <a:rPr lang="en-US" sz="2600" dirty="0" smtClean="0">
                <a:cs typeface="Times New Roman" pitchFamily="18" charset="0"/>
              </a:rPr>
              <a:t>.</a:t>
            </a:r>
          </a:p>
          <a:p>
            <a:pPr>
              <a:spcBef>
                <a:spcPts val="600"/>
              </a:spcBef>
              <a:buClr>
                <a:schemeClr val="tx1"/>
              </a:buClr>
            </a:pPr>
            <a:r>
              <a:rPr lang="en-US" sz="2600" dirty="0" smtClean="0">
                <a:cs typeface="Times New Roman" pitchFamily="18" charset="0"/>
              </a:rPr>
              <a:t>The source file name should match the name of main </a:t>
            </a:r>
            <a:r>
              <a:rPr lang="en-US" sz="2600" b="1" i="1" dirty="0" smtClean="0">
                <a:cs typeface="Times New Roman" pitchFamily="18" charset="0"/>
              </a:rPr>
              <a:t>class</a:t>
            </a:r>
            <a:r>
              <a:rPr lang="en-US" sz="2600" dirty="0" smtClean="0">
                <a:cs typeface="Times New Roman" pitchFamily="18" charset="0"/>
              </a:rPr>
              <a:t>. Furthermore, it should use the </a:t>
            </a:r>
            <a:r>
              <a:rPr lang="en-US" sz="2600" b="1" dirty="0" smtClean="0">
                <a:cs typeface="Times New Roman" pitchFamily="18" charset="0"/>
              </a:rPr>
              <a:t>.java</a:t>
            </a:r>
            <a:r>
              <a:rPr lang="en-US" sz="2600" dirty="0" smtClean="0">
                <a:cs typeface="Times New Roman" pitchFamily="18" charset="0"/>
              </a:rPr>
              <a:t> filename extension.</a:t>
            </a:r>
          </a:p>
          <a:p>
            <a:pPr>
              <a:spcBef>
                <a:spcPts val="600"/>
              </a:spcBef>
              <a:buClr>
                <a:schemeClr val="tx1"/>
              </a:buClr>
            </a:pPr>
            <a:r>
              <a:rPr lang="en-US" sz="2600" dirty="0" smtClean="0">
                <a:cs typeface="Times New Roman" pitchFamily="18" charset="0"/>
              </a:rPr>
              <a:t>All code must reside inside a </a:t>
            </a:r>
            <a:r>
              <a:rPr lang="en-US" sz="2600" b="1" i="1" dirty="0" smtClean="0">
                <a:cs typeface="Times New Roman" pitchFamily="18" charset="0"/>
              </a:rPr>
              <a:t>class</a:t>
            </a:r>
            <a:r>
              <a:rPr lang="en-US" sz="2600" dirty="0" smtClean="0">
                <a:cs typeface="Times New Roman" pitchFamily="18" charset="0"/>
              </a:rPr>
              <a:t>.</a:t>
            </a:r>
          </a:p>
          <a:p>
            <a:pPr>
              <a:spcBef>
                <a:spcPts val="600"/>
              </a:spcBef>
              <a:buClr>
                <a:schemeClr val="tx1"/>
              </a:buClr>
            </a:pPr>
            <a:r>
              <a:rPr lang="en-US" sz="2600" dirty="0" smtClean="0">
                <a:cs typeface="Times New Roman" pitchFamily="18" charset="0"/>
              </a:rPr>
              <a:t>Like other object-oriented languages, Java has its own class-library, known as JDK.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Scanner Input</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r>
              <a:rPr lang="en-US" sz="2800" b="1" dirty="0" smtClean="0">
                <a:latin typeface="Consolas" pitchFamily="49" charset="0"/>
                <a:cs typeface="Consolas" pitchFamily="49" charset="0"/>
              </a:rPr>
              <a:t>Scanner input = new Scanner(</a:t>
            </a:r>
            <a:r>
              <a:rPr lang="en-US" sz="2800" b="1" dirty="0" err="1" smtClean="0">
                <a:latin typeface="Consolas" pitchFamily="49" charset="0"/>
                <a:cs typeface="Consolas" pitchFamily="49" charset="0"/>
              </a:rPr>
              <a:t>System.</a:t>
            </a:r>
            <a:r>
              <a:rPr lang="en-US" sz="2800" b="1" i="1" dirty="0" err="1" smtClean="0">
                <a:solidFill>
                  <a:srgbClr val="009900"/>
                </a:solidFill>
                <a:latin typeface="Consolas" pitchFamily="49" charset="0"/>
                <a:cs typeface="Consolas" pitchFamily="49" charset="0"/>
              </a:rPr>
              <a:t>in</a:t>
            </a:r>
            <a:r>
              <a:rPr lang="en-US" sz="2800" b="1" dirty="0" smtClean="0">
                <a:latin typeface="Consolas" pitchFamily="49" charset="0"/>
                <a:cs typeface="Consolas" pitchFamily="49" charset="0"/>
              </a:rPr>
              <a:t>);</a:t>
            </a:r>
            <a:endParaRPr lang="en-US" sz="2800" b="1" dirty="0" smtClean="0">
              <a:latin typeface="Consolas" pitchFamily="49" charset="0"/>
              <a:ea typeface="PMingLiU" pitchFamily="18" charset="-120"/>
              <a:cs typeface="Consolas" pitchFamily="49" charset="0"/>
            </a:endParaRPr>
          </a:p>
          <a:p>
            <a:pPr lvl="1">
              <a:spcBef>
                <a:spcPts val="2400"/>
              </a:spcBef>
              <a:tabLst>
                <a:tab pos="3889375" algn="l"/>
              </a:tabLst>
            </a:pPr>
            <a:r>
              <a:rPr lang="en-US" sz="2400" dirty="0" smtClean="0">
                <a:latin typeface="Consolas" pitchFamily="49" charset="0"/>
                <a:cs typeface="Consolas" pitchFamily="49" charset="0"/>
              </a:rPr>
              <a:t> </a:t>
            </a:r>
            <a:r>
              <a:rPr lang="en-US" sz="2500" dirty="0" err="1" smtClean="0">
                <a:solidFill>
                  <a:srgbClr val="0000E6"/>
                </a:solidFill>
                <a:latin typeface="Consolas" pitchFamily="49" charset="0"/>
                <a:cs typeface="Consolas" pitchFamily="49" charset="0"/>
              </a:rPr>
              <a:t>boolean</a:t>
            </a:r>
            <a:r>
              <a:rPr lang="en-US" sz="2500" dirty="0" smtClean="0">
                <a:latin typeface="Consolas" pitchFamily="49" charset="0"/>
                <a:cs typeface="Consolas" pitchFamily="49" charset="0"/>
              </a:rPr>
              <a:t> </a:t>
            </a:r>
            <a:r>
              <a:rPr lang="en-US" sz="2500" dirty="0" err="1" smtClean="0">
                <a:latin typeface="Consolas" pitchFamily="49" charset="0"/>
                <a:cs typeface="Consolas" pitchFamily="49" charset="0"/>
              </a:rPr>
              <a:t>hasValue</a:t>
            </a:r>
            <a:r>
              <a:rPr lang="en-US" sz="2500" dirty="0" smtClean="0">
                <a:latin typeface="Consolas" pitchFamily="49" charset="0"/>
                <a:cs typeface="Consolas" pitchFamily="49" charset="0"/>
              </a:rPr>
              <a:t>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nextBoolean</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a:p>
            <a:pPr lvl="1">
              <a:spcBef>
                <a:spcPts val="2400"/>
              </a:spcBef>
              <a:tabLst>
                <a:tab pos="3889375" algn="l"/>
              </a:tabLst>
            </a:pPr>
            <a:r>
              <a:rPr lang="en-US" sz="2500" dirty="0" smtClean="0">
                <a:latin typeface="Consolas" pitchFamily="49" charset="0"/>
                <a:cs typeface="Consolas" pitchFamily="49" charset="0"/>
              </a:rPr>
              <a:t> </a:t>
            </a:r>
            <a:r>
              <a:rPr lang="en-US" sz="2500" dirty="0" smtClean="0">
                <a:solidFill>
                  <a:srgbClr val="0000E6"/>
                </a:solidFill>
                <a:latin typeface="Consolas" pitchFamily="49" charset="0"/>
                <a:cs typeface="Consolas" pitchFamily="49" charset="0"/>
              </a:rPr>
              <a:t>byte</a:t>
            </a:r>
            <a:r>
              <a:rPr lang="en-US" sz="2500" dirty="0" smtClean="0">
                <a:latin typeface="Consolas" pitchFamily="49" charset="0"/>
                <a:cs typeface="Consolas" pitchFamily="49" charset="0"/>
              </a:rPr>
              <a:t> bin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nextByte</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a:p>
            <a:pPr lvl="1">
              <a:spcBef>
                <a:spcPts val="2400"/>
              </a:spcBef>
              <a:tabLst>
                <a:tab pos="3889375" algn="l"/>
              </a:tabLst>
            </a:pPr>
            <a:r>
              <a:rPr lang="en-US" sz="2500" dirty="0" smtClean="0">
                <a:latin typeface="Consolas" pitchFamily="49" charset="0"/>
                <a:cs typeface="Consolas" pitchFamily="49" charset="0"/>
              </a:rPr>
              <a:t> </a:t>
            </a:r>
            <a:r>
              <a:rPr lang="en-US" sz="2500" dirty="0" smtClean="0">
                <a:solidFill>
                  <a:srgbClr val="0000E6"/>
                </a:solidFill>
                <a:latin typeface="Consolas" pitchFamily="49" charset="0"/>
                <a:cs typeface="Consolas" pitchFamily="49" charset="0"/>
              </a:rPr>
              <a:t>short</a:t>
            </a:r>
            <a:r>
              <a:rPr lang="en-US" sz="2500" dirty="0" smtClean="0">
                <a:latin typeface="Consolas" pitchFamily="49" charset="0"/>
                <a:cs typeface="Consolas" pitchFamily="49" charset="0"/>
              </a:rPr>
              <a:t> age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nextShort</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a:p>
            <a:pPr lvl="1">
              <a:spcBef>
                <a:spcPts val="2400"/>
              </a:spcBef>
              <a:tabLst>
                <a:tab pos="3889375" algn="l"/>
              </a:tabLst>
            </a:pPr>
            <a:r>
              <a:rPr lang="en-US" sz="2500" dirty="0" smtClean="0">
                <a:latin typeface="Consolas" pitchFamily="49" charset="0"/>
                <a:cs typeface="Consolas" pitchFamily="49" charset="0"/>
              </a:rPr>
              <a:t> </a:t>
            </a:r>
            <a:r>
              <a:rPr lang="en-US" sz="2500" dirty="0" err="1" smtClean="0">
                <a:solidFill>
                  <a:srgbClr val="0000E6"/>
                </a:solidFill>
                <a:latin typeface="Consolas" pitchFamily="49" charset="0"/>
                <a:cs typeface="Consolas" pitchFamily="49" charset="0"/>
              </a:rPr>
              <a:t>int</a:t>
            </a:r>
            <a:r>
              <a:rPr lang="en-US" sz="2500" dirty="0" smtClean="0">
                <a:latin typeface="Consolas" pitchFamily="49" charset="0"/>
                <a:cs typeface="Consolas" pitchFamily="49" charset="0"/>
              </a:rPr>
              <a:t> count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nextInt</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a:p>
            <a:pPr lvl="1">
              <a:spcBef>
                <a:spcPts val="2400"/>
              </a:spcBef>
              <a:tabLst>
                <a:tab pos="3889375" algn="l"/>
              </a:tabLst>
            </a:pPr>
            <a:r>
              <a:rPr lang="en-US" sz="2500" dirty="0" smtClean="0">
                <a:latin typeface="Consolas" pitchFamily="49" charset="0"/>
                <a:cs typeface="Consolas" pitchFamily="49" charset="0"/>
              </a:rPr>
              <a:t> </a:t>
            </a:r>
            <a:r>
              <a:rPr lang="en-US" sz="2500" dirty="0" smtClean="0">
                <a:solidFill>
                  <a:srgbClr val="0000E6"/>
                </a:solidFill>
                <a:latin typeface="Consolas" pitchFamily="49" charset="0"/>
                <a:cs typeface="Consolas" pitchFamily="49" charset="0"/>
              </a:rPr>
              <a:t>long</a:t>
            </a:r>
            <a:r>
              <a:rPr lang="en-US" sz="2500" dirty="0" smtClean="0">
                <a:latin typeface="Consolas" pitchFamily="49" charset="0"/>
                <a:cs typeface="Consolas" pitchFamily="49" charset="0"/>
              </a:rPr>
              <a:t> factorial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nextLong</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a:p>
            <a:pPr lvl="1">
              <a:spcBef>
                <a:spcPts val="2400"/>
              </a:spcBef>
              <a:tabLst>
                <a:tab pos="3889375" algn="l"/>
              </a:tabLst>
            </a:pPr>
            <a:r>
              <a:rPr lang="en-US" sz="2500" dirty="0" smtClean="0">
                <a:latin typeface="Consolas" pitchFamily="49" charset="0"/>
                <a:cs typeface="Consolas" pitchFamily="49" charset="0"/>
              </a:rPr>
              <a:t> </a:t>
            </a:r>
            <a:r>
              <a:rPr lang="en-US" sz="2500" dirty="0" smtClean="0">
                <a:solidFill>
                  <a:srgbClr val="0000E6"/>
                </a:solidFill>
                <a:latin typeface="Consolas" pitchFamily="49" charset="0"/>
                <a:cs typeface="Consolas" pitchFamily="49" charset="0"/>
              </a:rPr>
              <a:t>float</a:t>
            </a:r>
            <a:r>
              <a:rPr lang="en-US" sz="2500" dirty="0" smtClean="0">
                <a:latin typeface="Consolas" pitchFamily="49" charset="0"/>
                <a:cs typeface="Consolas" pitchFamily="49" charset="0"/>
              </a:rPr>
              <a:t> price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nextFloat</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a:p>
            <a:pPr lvl="1">
              <a:spcBef>
                <a:spcPts val="2400"/>
              </a:spcBef>
              <a:tabLst>
                <a:tab pos="3889375" algn="l"/>
              </a:tabLst>
            </a:pPr>
            <a:r>
              <a:rPr lang="en-US" sz="2500" dirty="0" smtClean="0">
                <a:latin typeface="Consolas" pitchFamily="49" charset="0"/>
                <a:cs typeface="Consolas" pitchFamily="49" charset="0"/>
              </a:rPr>
              <a:t> </a:t>
            </a:r>
            <a:r>
              <a:rPr lang="en-US" sz="2500" dirty="0" smtClean="0">
                <a:solidFill>
                  <a:srgbClr val="0000E6"/>
                </a:solidFill>
                <a:latin typeface="Consolas" pitchFamily="49" charset="0"/>
                <a:cs typeface="Consolas" pitchFamily="49" charset="0"/>
              </a:rPr>
              <a:t>double</a:t>
            </a:r>
            <a:r>
              <a:rPr lang="en-US" sz="2500" dirty="0" smtClean="0">
                <a:latin typeface="Consolas" pitchFamily="49" charset="0"/>
                <a:cs typeface="Consolas" pitchFamily="49" charset="0"/>
              </a:rPr>
              <a:t> speed 	= </a:t>
            </a:r>
            <a:r>
              <a:rPr lang="en-US" sz="2500" dirty="0" err="1" smtClean="0">
                <a:latin typeface="Consolas" pitchFamily="49" charset="0"/>
                <a:cs typeface="Consolas" pitchFamily="49" charset="0"/>
              </a:rPr>
              <a:t>input.</a:t>
            </a:r>
            <a:r>
              <a:rPr lang="en-US" sz="2500" b="1" dirty="0" err="1" smtClean="0">
                <a:latin typeface="Consolas" pitchFamily="49" charset="0"/>
                <a:cs typeface="Consolas" pitchFamily="49" charset="0"/>
              </a:rPr>
              <a:t>nextDouble</a:t>
            </a:r>
            <a:r>
              <a:rPr lang="en-US" sz="2500" b="1" dirty="0" smtClean="0">
                <a:latin typeface="Consolas" pitchFamily="49" charset="0"/>
                <a:cs typeface="Consolas" pitchFamily="49" charset="0"/>
              </a:rPr>
              <a:t>()</a:t>
            </a:r>
            <a:r>
              <a:rPr lang="en-US" sz="2500" dirty="0" smtClean="0">
                <a:latin typeface="Consolas" pitchFamily="49" charset="0"/>
                <a:cs typeface="Consolas"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Quadratic Equation</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tabLst>
                <a:tab pos="341313" algn="l"/>
                <a:tab pos="682625" algn="l"/>
                <a:tab pos="1023938" algn="l"/>
              </a:tabLst>
            </a:pPr>
            <a:r>
              <a:rPr lang="en-US" sz="2000" dirty="0" smtClean="0">
                <a:solidFill>
                  <a:srgbClr val="0000E6"/>
                </a:solidFill>
                <a:latin typeface="Consolas" pitchFamily="49" charset="0"/>
                <a:ea typeface="Calibri"/>
                <a:cs typeface="Consolas" pitchFamily="49" charset="0"/>
              </a:rPr>
              <a:t>import</a:t>
            </a: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java.util.Scanner</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solidFill>
                  <a:srgbClr val="0000E6"/>
                </a:solidFill>
                <a:latin typeface="Consolas" pitchFamily="49" charset="0"/>
                <a:ea typeface="Calibri"/>
                <a:cs typeface="Consolas" pitchFamily="49" charset="0"/>
              </a:rPr>
              <a:t>public class </a:t>
            </a:r>
            <a:r>
              <a:rPr lang="en-US" sz="2000" b="1" dirty="0" err="1" smtClean="0">
                <a:latin typeface="Consolas" pitchFamily="49" charset="0"/>
                <a:ea typeface="Calibri"/>
                <a:cs typeface="Consolas" pitchFamily="49" charset="0"/>
              </a:rPr>
              <a:t>QuadraticEquation</a:t>
            </a:r>
            <a:r>
              <a:rPr lang="en-US" sz="2000" dirty="0" smtClean="0">
                <a:latin typeface="Consolas" pitchFamily="49" charset="0"/>
                <a:ea typeface="Calibri"/>
                <a:cs typeface="Consolas" pitchFamily="49" charset="0"/>
              </a:rPr>
              <a:t>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smtClean="0">
                <a:solidFill>
                  <a:srgbClr val="0000E6"/>
                </a:solidFill>
                <a:latin typeface="Consolas" pitchFamily="49" charset="0"/>
                <a:ea typeface="Calibri"/>
                <a:cs typeface="Consolas" pitchFamily="49" charset="0"/>
              </a:rPr>
              <a:t>public static void </a:t>
            </a:r>
            <a:r>
              <a:rPr lang="en-US" sz="2000" b="1" i="1" dirty="0" smtClean="0">
                <a:latin typeface="Consolas" pitchFamily="49" charset="0"/>
                <a:ea typeface="Calibri"/>
                <a:cs typeface="Consolas" pitchFamily="49" charset="0"/>
              </a:rPr>
              <a:t>main</a:t>
            </a:r>
            <a:r>
              <a:rPr lang="en-US" sz="2000" dirty="0" smtClean="0">
                <a:latin typeface="Consolas" pitchFamily="49" charset="0"/>
                <a:ea typeface="Calibri"/>
                <a:cs typeface="Consolas" pitchFamily="49" charset="0"/>
              </a:rPr>
              <a:t>(String[] </a:t>
            </a:r>
            <a:r>
              <a:rPr lang="en-US" sz="2000" dirty="0" err="1" smtClean="0">
                <a:latin typeface="Consolas" pitchFamily="49" charset="0"/>
                <a:ea typeface="Calibri"/>
                <a:cs typeface="Consolas" pitchFamily="49" charset="0"/>
              </a:rPr>
              <a:t>args</a:t>
            </a:r>
            <a:r>
              <a:rPr lang="en-US" sz="2000" dirty="0" smtClean="0">
                <a:latin typeface="Consolas" pitchFamily="49" charset="0"/>
                <a:ea typeface="Calibri"/>
                <a:cs typeface="Consolas" pitchFamily="49" charset="0"/>
              </a:rPr>
              <a:t>)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smtClean="0">
                <a:solidFill>
                  <a:srgbClr val="0000E6"/>
                </a:solidFill>
                <a:latin typeface="Consolas" pitchFamily="49" charset="0"/>
                <a:ea typeface="Calibri"/>
                <a:cs typeface="Consolas" pitchFamily="49" charset="0"/>
              </a:rPr>
              <a:t>double</a:t>
            </a:r>
            <a:r>
              <a:rPr lang="en-US" sz="2000" dirty="0" smtClean="0">
                <a:latin typeface="Consolas" pitchFamily="49" charset="0"/>
                <a:ea typeface="Calibri"/>
                <a:cs typeface="Consolas" pitchFamily="49" charset="0"/>
              </a:rPr>
              <a:t> a, b, c, root, x1, x2;</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Scanner input = </a:t>
            </a:r>
            <a:r>
              <a:rPr lang="en-US" sz="2000" dirty="0" smtClean="0">
                <a:solidFill>
                  <a:srgbClr val="0000E6"/>
                </a:solidFill>
                <a:latin typeface="Consolas" pitchFamily="49" charset="0"/>
                <a:ea typeface="Calibri"/>
                <a:cs typeface="Consolas" pitchFamily="49" charset="0"/>
              </a:rPr>
              <a:t>new</a:t>
            </a:r>
            <a:r>
              <a:rPr lang="en-US" sz="2000" dirty="0" smtClean="0">
                <a:latin typeface="Consolas" pitchFamily="49" charset="0"/>
                <a:ea typeface="Calibri"/>
                <a:cs typeface="Consolas" pitchFamily="49" charset="0"/>
              </a:rPr>
              <a:t> Scanner(</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in</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"Enter a: "</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 = </a:t>
            </a:r>
            <a:r>
              <a:rPr lang="en-US" sz="2000" dirty="0" err="1" smtClean="0">
                <a:latin typeface="Consolas" pitchFamily="49" charset="0"/>
                <a:ea typeface="Calibri"/>
                <a:cs typeface="Consolas" pitchFamily="49" charset="0"/>
              </a:rPr>
              <a:t>input.nextDouble</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"Enter b: "</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b = </a:t>
            </a:r>
            <a:r>
              <a:rPr lang="en-US" sz="2000" dirty="0" err="1" smtClean="0">
                <a:latin typeface="Consolas" pitchFamily="49" charset="0"/>
                <a:ea typeface="Calibri"/>
                <a:cs typeface="Consolas" pitchFamily="49" charset="0"/>
              </a:rPr>
              <a:t>input.nextDouble</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"Enter c: "</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c = </a:t>
            </a:r>
            <a:r>
              <a:rPr lang="en-US" sz="2000" dirty="0" err="1" smtClean="0">
                <a:latin typeface="Consolas" pitchFamily="49" charset="0"/>
                <a:ea typeface="Calibri"/>
                <a:cs typeface="Consolas" pitchFamily="49" charset="0"/>
              </a:rPr>
              <a:t>input.nextDouble</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root = </a:t>
            </a:r>
            <a:r>
              <a:rPr lang="en-US" sz="2000" dirty="0" err="1" smtClean="0">
                <a:latin typeface="Consolas" pitchFamily="49" charset="0"/>
                <a:ea typeface="Calibri"/>
                <a:cs typeface="Consolas" pitchFamily="49" charset="0"/>
              </a:rPr>
              <a:t>Math.sqrt</a:t>
            </a:r>
            <a:r>
              <a:rPr lang="en-US" sz="2000" dirty="0" smtClean="0">
                <a:latin typeface="Consolas" pitchFamily="49" charset="0"/>
                <a:ea typeface="Calibri"/>
                <a:cs typeface="Consolas" pitchFamily="49" charset="0"/>
              </a:rPr>
              <a:t>(Math.abs(Math.pow(b, 2)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- 4 * a * c));</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x1 = (-b + root) / (2 * a);</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x2 = (-b - root) / (2 * a);</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.printf</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"X1 = %.2f\n"</a:t>
            </a:r>
            <a:r>
              <a:rPr lang="en-US" sz="2000" dirty="0" smtClean="0">
                <a:latin typeface="Consolas" pitchFamily="49" charset="0"/>
                <a:ea typeface="Calibri"/>
                <a:cs typeface="Consolas" pitchFamily="49" charset="0"/>
              </a:rPr>
              <a:t>, x1);</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.printf</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"X2 = %.2f\n"</a:t>
            </a:r>
            <a:r>
              <a:rPr lang="en-US" sz="2000" dirty="0" smtClean="0">
                <a:latin typeface="Consolas" pitchFamily="49" charset="0"/>
                <a:ea typeface="Calibri"/>
                <a:cs typeface="Consolas" pitchFamily="49" charset="0"/>
              </a:rPr>
              <a:t>, x2);</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a:t>
            </a:r>
            <a:endParaRPr lang="en-US" sz="2000" dirty="0">
              <a:latin typeface="Consolas" pitchFamily="49" charset="0"/>
              <a:ea typeface="Calibri"/>
              <a:cs typeface="Consolas" pitchFamily="49" charset="0"/>
            </a:endParaRPr>
          </a:p>
        </p:txBody>
      </p:sp>
      <p:grpSp>
        <p:nvGrpSpPr>
          <p:cNvPr id="5" name="Group 4"/>
          <p:cNvGrpSpPr/>
          <p:nvPr/>
        </p:nvGrpSpPr>
        <p:grpSpPr>
          <a:xfrm>
            <a:off x="1981200" y="1676400"/>
            <a:ext cx="5715000" cy="2895600"/>
            <a:chOff x="1981200" y="1676400"/>
            <a:chExt cx="5715000" cy="2895600"/>
          </a:xfrm>
        </p:grpSpPr>
        <p:sp>
          <p:nvSpPr>
            <p:cNvPr id="6" name="Rectangle 5"/>
            <p:cNvSpPr/>
            <p:nvPr/>
          </p:nvSpPr>
          <p:spPr>
            <a:xfrm>
              <a:off x="1981200" y="1676400"/>
              <a:ext cx="5715000" cy="2895600"/>
            </a:xfrm>
            <a:prstGeom prst="rect">
              <a:avLst/>
            </a:prstGeom>
            <a:solidFill>
              <a:srgbClr val="FFFFCC">
                <a:alpha val="9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33600" y="2819400"/>
              <a:ext cx="5397500" cy="1676400"/>
            </a:xfrm>
            <a:prstGeom prst="rect">
              <a:avLst/>
            </a:prstGeom>
            <a:noFill/>
          </p:spPr>
        </p:pic>
        <p:pic>
          <p:nvPicPr>
            <p:cNvPr id="8"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1752600"/>
              <a:ext cx="5476586" cy="1009650"/>
            </a:xfrm>
            <a:prstGeom prst="rect">
              <a:avLst/>
            </a:prstGeom>
            <a:noFill/>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Quadratic Equation</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tabLst>
                <a:tab pos="341313" algn="l"/>
                <a:tab pos="682625" algn="l"/>
                <a:tab pos="1023938" algn="l"/>
              </a:tabLst>
            </a:pPr>
            <a:r>
              <a:rPr lang="en-US" sz="2000" dirty="0" smtClean="0">
                <a:solidFill>
                  <a:srgbClr val="0000E6"/>
                </a:solidFill>
                <a:latin typeface="Consolas" pitchFamily="49" charset="0"/>
                <a:ea typeface="Calibri"/>
                <a:cs typeface="Consolas" pitchFamily="49" charset="0"/>
              </a:rPr>
              <a:t>import</a:t>
            </a: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java.util.Scanner</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solidFill>
                  <a:srgbClr val="0000E6"/>
                </a:solidFill>
                <a:latin typeface="Consolas" pitchFamily="49" charset="0"/>
                <a:ea typeface="Calibri"/>
                <a:cs typeface="Consolas" pitchFamily="49" charset="0"/>
              </a:rPr>
              <a:t>public class </a:t>
            </a:r>
            <a:r>
              <a:rPr lang="en-US" sz="2000" b="1" dirty="0" err="1" smtClean="0">
                <a:latin typeface="Consolas" pitchFamily="49" charset="0"/>
                <a:ea typeface="Calibri"/>
                <a:cs typeface="Consolas" pitchFamily="49" charset="0"/>
              </a:rPr>
              <a:t>QuadraticEquation</a:t>
            </a:r>
            <a:r>
              <a:rPr lang="en-US" sz="2000" dirty="0" smtClean="0">
                <a:latin typeface="Consolas" pitchFamily="49" charset="0"/>
                <a:ea typeface="Calibri"/>
                <a:cs typeface="Consolas" pitchFamily="49" charset="0"/>
              </a:rPr>
              <a:t>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smtClean="0">
                <a:solidFill>
                  <a:srgbClr val="0000E6"/>
                </a:solidFill>
                <a:latin typeface="Consolas" pitchFamily="49" charset="0"/>
                <a:ea typeface="Calibri"/>
                <a:cs typeface="Consolas" pitchFamily="49" charset="0"/>
              </a:rPr>
              <a:t>public static void </a:t>
            </a:r>
            <a:r>
              <a:rPr lang="en-US" sz="2000" b="1" i="1" dirty="0" smtClean="0">
                <a:latin typeface="Consolas" pitchFamily="49" charset="0"/>
                <a:ea typeface="Calibri"/>
                <a:cs typeface="Consolas" pitchFamily="49" charset="0"/>
              </a:rPr>
              <a:t>main</a:t>
            </a:r>
            <a:r>
              <a:rPr lang="en-US" sz="2000" dirty="0" smtClean="0">
                <a:latin typeface="Consolas" pitchFamily="49" charset="0"/>
                <a:ea typeface="Calibri"/>
                <a:cs typeface="Consolas" pitchFamily="49" charset="0"/>
              </a:rPr>
              <a:t>(String[] </a:t>
            </a:r>
            <a:r>
              <a:rPr lang="en-US" sz="2000" dirty="0" err="1" smtClean="0">
                <a:latin typeface="Consolas" pitchFamily="49" charset="0"/>
                <a:ea typeface="Calibri"/>
                <a:cs typeface="Consolas" pitchFamily="49" charset="0"/>
              </a:rPr>
              <a:t>args</a:t>
            </a:r>
            <a:r>
              <a:rPr lang="en-US" sz="2000" dirty="0" smtClean="0">
                <a:latin typeface="Consolas" pitchFamily="49" charset="0"/>
                <a:ea typeface="Calibri"/>
                <a:cs typeface="Consolas" pitchFamily="49" charset="0"/>
              </a:rPr>
              <a:t>)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smtClean="0">
                <a:solidFill>
                  <a:srgbClr val="0000E6"/>
                </a:solidFill>
                <a:latin typeface="Consolas" pitchFamily="49" charset="0"/>
                <a:ea typeface="Calibri"/>
                <a:cs typeface="Consolas" pitchFamily="49" charset="0"/>
              </a:rPr>
              <a:t>double</a:t>
            </a:r>
            <a:r>
              <a:rPr lang="en-US" sz="2000" dirty="0" smtClean="0">
                <a:latin typeface="Consolas" pitchFamily="49" charset="0"/>
                <a:ea typeface="Calibri"/>
                <a:cs typeface="Consolas" pitchFamily="49" charset="0"/>
              </a:rPr>
              <a:t> a, b, c, root, x1, x2;</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Scanner input = </a:t>
            </a:r>
            <a:r>
              <a:rPr lang="en-US" sz="2000" dirty="0" smtClean="0">
                <a:solidFill>
                  <a:srgbClr val="0000E6"/>
                </a:solidFill>
                <a:latin typeface="Consolas" pitchFamily="49" charset="0"/>
                <a:ea typeface="Calibri"/>
                <a:cs typeface="Consolas" pitchFamily="49" charset="0"/>
              </a:rPr>
              <a:t>new</a:t>
            </a:r>
            <a:r>
              <a:rPr lang="en-US" sz="2000" dirty="0" smtClean="0">
                <a:latin typeface="Consolas" pitchFamily="49" charset="0"/>
                <a:ea typeface="Calibri"/>
                <a:cs typeface="Consolas" pitchFamily="49" charset="0"/>
              </a:rPr>
              <a:t> Scanner(</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in</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"Enter a: "</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 = </a:t>
            </a:r>
            <a:r>
              <a:rPr lang="en-US" sz="2000" dirty="0" err="1" smtClean="0">
                <a:latin typeface="Consolas" pitchFamily="49" charset="0"/>
                <a:ea typeface="Calibri"/>
                <a:cs typeface="Consolas" pitchFamily="49" charset="0"/>
              </a:rPr>
              <a:t>input.nextDouble</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"Enter b: "</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b = </a:t>
            </a:r>
            <a:r>
              <a:rPr lang="en-US" sz="2000" dirty="0" err="1" smtClean="0">
                <a:latin typeface="Consolas" pitchFamily="49" charset="0"/>
                <a:ea typeface="Calibri"/>
                <a:cs typeface="Consolas" pitchFamily="49" charset="0"/>
              </a:rPr>
              <a:t>input.nextDouble</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"Enter c: "</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c = </a:t>
            </a:r>
            <a:r>
              <a:rPr lang="en-US" sz="2000" dirty="0" err="1" smtClean="0">
                <a:latin typeface="Consolas" pitchFamily="49" charset="0"/>
                <a:ea typeface="Calibri"/>
                <a:cs typeface="Consolas" pitchFamily="49" charset="0"/>
              </a:rPr>
              <a:t>input.nextDouble</a:t>
            </a:r>
            <a:r>
              <a:rPr lang="en-US" sz="2000" dirty="0" smtClean="0">
                <a:latin typeface="Consolas" pitchFamily="49" charset="0"/>
                <a:ea typeface="Calibri"/>
                <a:cs typeface="Consolas" pitchFamily="49" charset="0"/>
              </a:rPr>
              <a:t>();</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root = </a:t>
            </a:r>
            <a:r>
              <a:rPr lang="en-US" sz="2000" dirty="0" err="1" smtClean="0">
                <a:latin typeface="Consolas" pitchFamily="49" charset="0"/>
                <a:ea typeface="Calibri"/>
                <a:cs typeface="Consolas" pitchFamily="49" charset="0"/>
              </a:rPr>
              <a:t>Math.sqrt</a:t>
            </a:r>
            <a:r>
              <a:rPr lang="en-US" sz="2000" dirty="0" smtClean="0">
                <a:latin typeface="Consolas" pitchFamily="49" charset="0"/>
                <a:ea typeface="Calibri"/>
                <a:cs typeface="Consolas" pitchFamily="49" charset="0"/>
              </a:rPr>
              <a:t>(Math.abs(Math.pow(b, 2)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- 4 * a * c));</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x1 = (-b + root) / (2 * a);</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x2 = (-b - root) / (2 * a);</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.printf</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"X1 = %.2f\n"</a:t>
            </a:r>
            <a:r>
              <a:rPr lang="en-US" sz="2000" dirty="0" smtClean="0">
                <a:latin typeface="Consolas" pitchFamily="49" charset="0"/>
                <a:ea typeface="Calibri"/>
                <a:cs typeface="Consolas" pitchFamily="49" charset="0"/>
              </a:rPr>
              <a:t>, x1);</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a:t>
            </a:r>
            <a:r>
              <a:rPr lang="en-US" sz="2000" dirty="0" err="1" smtClean="0">
                <a:latin typeface="Consolas" pitchFamily="49" charset="0"/>
                <a:ea typeface="Calibri"/>
                <a:cs typeface="Consolas" pitchFamily="49" charset="0"/>
              </a:rPr>
              <a:t>System.</a:t>
            </a:r>
            <a:r>
              <a:rPr lang="en-US" sz="2000" i="1" dirty="0" err="1" smtClean="0">
                <a:solidFill>
                  <a:srgbClr val="009900"/>
                </a:solidFill>
                <a:latin typeface="Consolas" pitchFamily="49" charset="0"/>
                <a:ea typeface="Calibri"/>
                <a:cs typeface="Consolas" pitchFamily="49" charset="0"/>
              </a:rPr>
              <a:t>out</a:t>
            </a:r>
            <a:r>
              <a:rPr lang="en-US" sz="2000" dirty="0" err="1" smtClean="0">
                <a:latin typeface="Consolas" pitchFamily="49" charset="0"/>
                <a:ea typeface="Calibri"/>
                <a:cs typeface="Consolas" pitchFamily="49" charset="0"/>
              </a:rPr>
              <a:t>.printf</a:t>
            </a:r>
            <a:r>
              <a:rPr lang="en-US" sz="2000" dirty="0" smtClean="0">
                <a:latin typeface="Consolas" pitchFamily="49" charset="0"/>
                <a:ea typeface="Calibri"/>
                <a:cs typeface="Consolas" pitchFamily="49" charset="0"/>
              </a:rPr>
              <a:t>(</a:t>
            </a:r>
            <a:r>
              <a:rPr lang="en-US" sz="2000" dirty="0" smtClean="0">
                <a:solidFill>
                  <a:srgbClr val="CE7B00"/>
                </a:solidFill>
                <a:latin typeface="Consolas" pitchFamily="49" charset="0"/>
                <a:ea typeface="Calibri"/>
                <a:cs typeface="Consolas" pitchFamily="49" charset="0"/>
              </a:rPr>
              <a:t>"X2 = %.2f\n"</a:t>
            </a:r>
            <a:r>
              <a:rPr lang="en-US" sz="2000" dirty="0" smtClean="0">
                <a:latin typeface="Consolas" pitchFamily="49" charset="0"/>
                <a:ea typeface="Calibri"/>
                <a:cs typeface="Consolas" pitchFamily="49" charset="0"/>
              </a:rPr>
              <a:t>, x2);</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    }    </a:t>
            </a:r>
          </a:p>
          <a:p>
            <a:pPr marL="0" marR="0" indent="0">
              <a:spcBef>
                <a:spcPts val="0"/>
              </a:spcBef>
              <a:spcAft>
                <a:spcPts val="0"/>
              </a:spcAft>
              <a:buNone/>
              <a:tabLst>
                <a:tab pos="341313" algn="l"/>
                <a:tab pos="682625" algn="l"/>
                <a:tab pos="1023938" algn="l"/>
              </a:tabLst>
            </a:pPr>
            <a:r>
              <a:rPr lang="en-US" sz="2000" dirty="0" smtClean="0">
                <a:latin typeface="Consolas" pitchFamily="49" charset="0"/>
                <a:ea typeface="Calibri"/>
                <a:cs typeface="Consolas" pitchFamily="49" charset="0"/>
              </a:rPr>
              <a:t>}</a:t>
            </a:r>
            <a:endParaRPr lang="en-US" sz="2000" dirty="0">
              <a:latin typeface="Consolas" pitchFamily="49" charset="0"/>
              <a:ea typeface="Calibri"/>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884582"/>
            <a:ext cx="7924800" cy="128214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2514601"/>
            <a:ext cx="5029200" cy="9243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81539" y="3763617"/>
            <a:ext cx="6162261" cy="128214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5367130"/>
            <a:ext cx="3352800" cy="34787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Package in Java is same as namespace in C++.</a:t>
            </a:r>
          </a:p>
          <a:p>
            <a:pPr marL="0" marR="0" indent="0">
              <a:spcBef>
                <a:spcPts val="0"/>
              </a:spcBef>
              <a:spcAft>
                <a:spcPts val="0"/>
              </a:spcAft>
              <a:buNone/>
            </a:pPr>
            <a:r>
              <a:rPr lang="en-US" sz="2100" dirty="0" smtClean="0">
                <a:latin typeface="Consolas" pitchFamily="49" charset="0"/>
                <a:ea typeface="Calibri"/>
                <a:cs typeface="Consolas" pitchFamily="49" charset="0"/>
              </a:rPr>
              <a:t>    It is used for logical grouping of named entities</a:t>
            </a:r>
          </a:p>
          <a:p>
            <a:pPr marL="0" marR="0" indent="0">
              <a:spcBef>
                <a:spcPts val="0"/>
              </a:spcBef>
              <a:spcAft>
                <a:spcPts val="0"/>
              </a:spcAft>
              <a:buNone/>
            </a:pP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Sample class for First Program</a:t>
            </a:r>
          </a:p>
          <a:p>
            <a:pPr marL="0" marR="0" indent="0">
              <a:spcBef>
                <a:spcPts val="0"/>
              </a:spcBef>
              <a:spcAft>
                <a:spcPts val="0"/>
              </a:spcAft>
              <a:buNone/>
            </a:pP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 Entry point for JVM</a:t>
            </a:r>
          </a:p>
          <a:p>
            <a:pPr marL="0" marR="0" indent="0">
              <a:spcBef>
                <a:spcPts val="0"/>
              </a:spcBef>
              <a:spcAft>
                <a:spcPts val="0"/>
              </a:spcAft>
              <a:buNone/>
            </a:pPr>
            <a:r>
              <a:rPr lang="en-US" sz="2100" dirty="0" smtClean="0">
                <a:latin typeface="Consolas" pitchFamily="49" charset="0"/>
                <a:ea typeface="Calibri"/>
                <a:cs typeface="Consolas" pitchFamily="49" charset="0"/>
              </a:rPr>
              <a:t>     * @</a:t>
            </a:r>
            <a:r>
              <a:rPr lang="en-US" sz="2100" dirty="0" err="1" smtClean="0">
                <a:latin typeface="Consolas" pitchFamily="49" charset="0"/>
                <a:ea typeface="Calibri"/>
                <a:cs typeface="Consolas" pitchFamily="49" charset="0"/>
              </a:rPr>
              <a:t>param</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the command line arguments</a:t>
            </a:r>
          </a:p>
          <a:p>
            <a:pPr marL="0" marR="0" indent="0">
              <a:spcBef>
                <a:spcPts val="0"/>
              </a:spcBef>
              <a:spcAft>
                <a:spcPts val="0"/>
              </a:spcAft>
              <a:buNone/>
            </a:pP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 An output statement</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884582"/>
            <a:ext cx="7924800" cy="128214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2514601"/>
            <a:ext cx="5029200" cy="9243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81539" y="3763617"/>
            <a:ext cx="6162261" cy="128214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5367130"/>
            <a:ext cx="3352800" cy="34787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9" name="TextBox 8"/>
          <p:cNvSpPr txBox="1"/>
          <p:nvPr/>
        </p:nvSpPr>
        <p:spPr>
          <a:xfrm>
            <a:off x="1066800" y="1153210"/>
            <a:ext cx="7315200" cy="5109091"/>
          </a:xfrm>
          <a:prstGeom prst="rect">
            <a:avLst/>
          </a:prstGeom>
          <a:solidFill>
            <a:srgbClr val="FFFFE1"/>
          </a:solidFill>
          <a:ln w="12700">
            <a:solidFill>
              <a:schemeClr val="tx1"/>
            </a:solidFill>
          </a:ln>
          <a:effectLst>
            <a:outerShdw blurRad="50800" dist="76200" dir="2700000" algn="tl" rotWithShape="0">
              <a:prstClr val="black">
                <a:alpha val="40000"/>
              </a:prstClr>
            </a:outerShdw>
          </a:effectLst>
        </p:spPr>
        <p:txBody>
          <a:bodyPr wrap="square" rtlCol="0">
            <a:spAutoFit/>
          </a:bodyPr>
          <a:lstStyle/>
          <a:p>
            <a:pPr algn="ctr">
              <a:spcBef>
                <a:spcPts val="600"/>
              </a:spcBef>
            </a:pPr>
            <a:r>
              <a:rPr lang="en-US" sz="3600" b="1" dirty="0" smtClean="0">
                <a:solidFill>
                  <a:srgbClr val="00497A"/>
                </a:solidFill>
                <a:latin typeface="Arial" pitchFamily="34" charset="0"/>
                <a:cs typeface="Arial" pitchFamily="34" charset="0"/>
              </a:rPr>
              <a:t>Comments</a:t>
            </a:r>
          </a:p>
          <a:p>
            <a:pPr marL="347663" indent="-347663">
              <a:spcBef>
                <a:spcPts val="600"/>
              </a:spcBef>
              <a:buFont typeface="Arial" pitchFamily="34" charset="0"/>
              <a:buChar char="•"/>
            </a:pPr>
            <a:r>
              <a:rPr lang="en-US" sz="2400" dirty="0" smtClean="0">
                <a:latin typeface="Arial" pitchFamily="34" charset="0"/>
                <a:cs typeface="Arial" pitchFamily="34" charset="0"/>
              </a:rPr>
              <a:t>The Java comments are statements that are not executed by the compiler and interpreter.</a:t>
            </a:r>
          </a:p>
          <a:p>
            <a:pPr marL="347663" indent="-347663">
              <a:spcBef>
                <a:spcPts val="600"/>
              </a:spcBef>
              <a:buFont typeface="Arial" pitchFamily="34" charset="0"/>
              <a:buChar char="•"/>
            </a:pPr>
            <a:r>
              <a:rPr lang="en-US" sz="2400" dirty="0" smtClean="0">
                <a:latin typeface="Arial" pitchFamily="34" charset="0"/>
                <a:cs typeface="Arial" pitchFamily="34" charset="0"/>
              </a:rPr>
              <a:t>The comments can be used to provide information or explanation about the variable, method, class or any statement.</a:t>
            </a:r>
          </a:p>
          <a:p>
            <a:pPr marL="347663" indent="-347663">
              <a:spcBef>
                <a:spcPts val="600"/>
              </a:spcBef>
              <a:buFont typeface="Arial" pitchFamily="34" charset="0"/>
              <a:buChar char="•"/>
            </a:pPr>
            <a:r>
              <a:rPr lang="en-US" sz="2400" dirty="0" smtClean="0">
                <a:latin typeface="Arial" pitchFamily="34" charset="0"/>
                <a:cs typeface="Arial" pitchFamily="34" charset="0"/>
              </a:rPr>
              <a:t>It can also be used to hide program code for specific time.</a:t>
            </a:r>
          </a:p>
          <a:p>
            <a:pPr marL="347663" indent="-347663">
              <a:spcBef>
                <a:spcPts val="600"/>
              </a:spcBef>
              <a:buFont typeface="Arial" pitchFamily="34" charset="0"/>
              <a:buChar char="•"/>
            </a:pPr>
            <a:r>
              <a:rPr lang="en-US" sz="2400" dirty="0" smtClean="0">
                <a:latin typeface="Arial" pitchFamily="34" charset="0"/>
                <a:cs typeface="Arial" pitchFamily="34" charset="0"/>
              </a:rPr>
              <a:t>There are three types of comments in Java.</a:t>
            </a:r>
          </a:p>
          <a:p>
            <a:pPr marL="804863" lvl="1" indent="-457200">
              <a:spcBef>
                <a:spcPts val="600"/>
              </a:spcBef>
              <a:buFont typeface="+mj-lt"/>
              <a:buAutoNum type="arabicPeriod"/>
              <a:tabLst>
                <a:tab pos="4114800" algn="l"/>
              </a:tabLst>
            </a:pPr>
            <a:r>
              <a:rPr lang="en-US" sz="2100" dirty="0" smtClean="0">
                <a:latin typeface="Arial" pitchFamily="34" charset="0"/>
                <a:cs typeface="Arial" pitchFamily="34" charset="0"/>
              </a:rPr>
              <a:t>Single Line Comment	</a:t>
            </a:r>
            <a:r>
              <a:rPr lang="en-US" sz="2100" dirty="0" smtClean="0">
                <a:solidFill>
                  <a:srgbClr val="969696"/>
                </a:solidFill>
                <a:latin typeface="Consolas" pitchFamily="49" charset="0"/>
                <a:cs typeface="Consolas" pitchFamily="49" charset="0"/>
              </a:rPr>
              <a:t>// Single Line</a:t>
            </a:r>
          </a:p>
          <a:p>
            <a:pPr marL="804863" lvl="1" indent="-457200">
              <a:spcBef>
                <a:spcPts val="600"/>
              </a:spcBef>
              <a:buFont typeface="+mj-lt"/>
              <a:buAutoNum type="arabicPeriod"/>
              <a:tabLst>
                <a:tab pos="4114800" algn="l"/>
              </a:tabLst>
            </a:pPr>
            <a:r>
              <a:rPr lang="en-US" sz="2100" dirty="0" smtClean="0">
                <a:latin typeface="Arial" pitchFamily="34" charset="0"/>
                <a:cs typeface="Arial" pitchFamily="34" charset="0"/>
              </a:rPr>
              <a:t>Multi Line Comment	</a:t>
            </a:r>
            <a:r>
              <a:rPr lang="en-US" sz="2100" dirty="0" smtClean="0">
                <a:solidFill>
                  <a:srgbClr val="969696"/>
                </a:solidFill>
                <a:latin typeface="Consolas" pitchFamily="49" charset="0"/>
                <a:cs typeface="Consolas" pitchFamily="49" charset="0"/>
              </a:rPr>
              <a:t>/* Multi Line */</a:t>
            </a:r>
            <a:endParaRPr lang="en-US" sz="2100" dirty="0" smtClean="0">
              <a:latin typeface="Arial" pitchFamily="34" charset="0"/>
              <a:cs typeface="Arial" pitchFamily="34" charset="0"/>
            </a:endParaRPr>
          </a:p>
          <a:p>
            <a:pPr marL="804863" lvl="1" indent="-457200">
              <a:spcBef>
                <a:spcPts val="600"/>
              </a:spcBef>
              <a:buFont typeface="+mj-lt"/>
              <a:buAutoNum type="arabicPeriod"/>
              <a:tabLst>
                <a:tab pos="4114800" algn="l"/>
              </a:tabLst>
            </a:pPr>
            <a:r>
              <a:rPr lang="en-US" sz="2100" dirty="0" smtClean="0">
                <a:latin typeface="Arial" pitchFamily="34" charset="0"/>
                <a:cs typeface="Arial" pitchFamily="34" charset="0"/>
              </a:rPr>
              <a:t>Documentation Comment	</a:t>
            </a:r>
            <a:r>
              <a:rPr lang="en-US" sz="2100" dirty="0" smtClean="0">
                <a:solidFill>
                  <a:srgbClr val="969696"/>
                </a:solidFill>
                <a:latin typeface="Consolas" pitchFamily="49" charset="0"/>
                <a:cs typeface="Consolas" pitchFamily="49" charset="0"/>
              </a:rPr>
              <a:t>/** Documentation */</a:t>
            </a:r>
            <a:endParaRPr lang="en-US" sz="2100"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2133600"/>
            <a:ext cx="33528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2133600"/>
            <a:ext cx="33528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8" name="TextBox 7"/>
          <p:cNvSpPr txBox="1"/>
          <p:nvPr/>
        </p:nvSpPr>
        <p:spPr>
          <a:xfrm>
            <a:off x="1066800" y="990600"/>
            <a:ext cx="7315200" cy="5770811"/>
          </a:xfrm>
          <a:prstGeom prst="rect">
            <a:avLst/>
          </a:prstGeom>
          <a:solidFill>
            <a:srgbClr val="FFFFE1"/>
          </a:solidFill>
          <a:ln w="12700">
            <a:solidFill>
              <a:schemeClr val="tx1"/>
            </a:solidFill>
          </a:ln>
          <a:effectLst>
            <a:outerShdw blurRad="50800" dist="76200" dir="2700000" algn="tl" rotWithShape="0">
              <a:prstClr val="black">
                <a:alpha val="40000"/>
              </a:prstClr>
            </a:outerShdw>
          </a:effectLst>
        </p:spPr>
        <p:txBody>
          <a:bodyPr wrap="square" rtlCol="0">
            <a:spAutoFit/>
          </a:bodyPr>
          <a:lstStyle/>
          <a:p>
            <a:pPr algn="ctr"/>
            <a:r>
              <a:rPr lang="en-US" sz="3600" b="1" dirty="0" smtClean="0">
                <a:solidFill>
                  <a:srgbClr val="00497A"/>
                </a:solidFill>
                <a:latin typeface="Arial" pitchFamily="34" charset="0"/>
                <a:cs typeface="Arial" pitchFamily="34" charset="0"/>
              </a:rPr>
              <a:t>Package</a:t>
            </a:r>
          </a:p>
          <a:p>
            <a:pPr marL="346075" indent="-346075">
              <a:spcBef>
                <a:spcPts val="600"/>
              </a:spcBef>
              <a:buFont typeface="Arial" pitchFamily="34" charset="0"/>
              <a:buChar char="•"/>
            </a:pPr>
            <a:r>
              <a:rPr lang="en-US" sz="2200" dirty="0" smtClean="0">
                <a:latin typeface="Arial" pitchFamily="34" charset="0"/>
                <a:cs typeface="Arial" pitchFamily="34" charset="0"/>
              </a:rPr>
              <a:t>Packages are used in Java in order to prevent naming conflicts, to control access, to make searching/locating and usage of classes, interfaces and enumerations easier, etc.</a:t>
            </a:r>
          </a:p>
          <a:p>
            <a:pPr marL="346075" indent="-346075">
              <a:spcBef>
                <a:spcPts val="600"/>
              </a:spcBef>
              <a:buFont typeface="Arial" pitchFamily="34" charset="0"/>
              <a:buChar char="•"/>
            </a:pPr>
            <a:r>
              <a:rPr lang="en-US" sz="2200" dirty="0" smtClean="0">
                <a:latin typeface="Arial" pitchFamily="34" charset="0"/>
                <a:cs typeface="Arial" pitchFamily="34" charset="0"/>
              </a:rPr>
              <a:t>A </a:t>
            </a:r>
            <a:r>
              <a:rPr lang="en-US" sz="2200" b="1" dirty="0" smtClean="0">
                <a:latin typeface="Arial" pitchFamily="34" charset="0"/>
                <a:cs typeface="Arial" pitchFamily="34" charset="0"/>
              </a:rPr>
              <a:t>Package</a:t>
            </a:r>
            <a:r>
              <a:rPr lang="en-US" sz="2200" dirty="0" smtClean="0">
                <a:latin typeface="Arial" pitchFamily="34" charset="0"/>
                <a:cs typeface="Arial" pitchFamily="34" charset="0"/>
              </a:rPr>
              <a:t> can be defined as a grouping of related types providing access protection and namespace management.</a:t>
            </a:r>
          </a:p>
          <a:p>
            <a:pPr marL="346075" indent="-346075">
              <a:spcBef>
                <a:spcPts val="600"/>
              </a:spcBef>
              <a:buFont typeface="Arial" pitchFamily="34" charset="0"/>
              <a:buChar char="•"/>
            </a:pPr>
            <a:r>
              <a:rPr lang="en-US" sz="2200" dirty="0" smtClean="0">
                <a:latin typeface="Arial" pitchFamily="34" charset="0"/>
                <a:cs typeface="Arial" pitchFamily="34" charset="0"/>
              </a:rPr>
              <a:t>Programmers can define their own packages to bundle group of related classes/interfaces, etc.</a:t>
            </a:r>
          </a:p>
          <a:p>
            <a:pPr marL="346075" indent="-346075">
              <a:spcBef>
                <a:spcPts val="600"/>
              </a:spcBef>
              <a:buFont typeface="Arial" pitchFamily="34" charset="0"/>
              <a:buChar char="•"/>
            </a:pPr>
            <a:r>
              <a:rPr lang="en-US" sz="2200" dirty="0" smtClean="0">
                <a:latin typeface="Arial" pitchFamily="34" charset="0"/>
                <a:cs typeface="Arial" pitchFamily="34" charset="0"/>
              </a:rPr>
              <a:t>The package statement should be the first line in the source file. There can be only one package statement in each source file, and it applies to all types in the file.</a:t>
            </a:r>
          </a:p>
          <a:p>
            <a:pPr marL="346075" indent="-346075">
              <a:spcBef>
                <a:spcPts val="600"/>
              </a:spcBef>
              <a:buFont typeface="Arial" pitchFamily="34" charset="0"/>
              <a:buChar char="•"/>
            </a:pPr>
            <a:r>
              <a:rPr lang="en-US" sz="2200" dirty="0" smtClean="0">
                <a:latin typeface="Arial" pitchFamily="34" charset="0"/>
                <a:cs typeface="Arial" pitchFamily="34" charset="0"/>
              </a:rPr>
              <a:t>If a package statement is not used, then the types will be placed in the current default package.</a:t>
            </a:r>
            <a:endParaRPr lang="en-US" sz="22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6324600"/>
            <a:ext cx="3048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3429000"/>
            <a:ext cx="426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6324600"/>
            <a:ext cx="3048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3429000"/>
            <a:ext cx="426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2000" y="838200"/>
            <a:ext cx="8229600" cy="5791200"/>
          </a:xfrm>
        </p:spPr>
        <p:txBody>
          <a:bodyPr>
            <a:noAutofit/>
          </a:bodyPr>
          <a:lstStyle/>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Package in Java is same as namespace in C++.</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It is used for logical grouping of named entities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package</a:t>
            </a: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SamplePackage</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Sample class for First Program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0000E6"/>
                </a:solidFill>
                <a:latin typeface="Consolas" pitchFamily="49" charset="0"/>
                <a:ea typeface="Calibri"/>
                <a:cs typeface="Consolas" pitchFamily="49" charset="0"/>
              </a:rPr>
              <a:t>public class</a:t>
            </a:r>
            <a:r>
              <a:rPr lang="en-US" sz="2100" dirty="0" smtClean="0">
                <a:latin typeface="Consolas" pitchFamily="49" charset="0"/>
                <a:ea typeface="Calibri"/>
                <a:cs typeface="Consolas" pitchFamily="49" charset="0"/>
              </a:rPr>
              <a:t> </a:t>
            </a:r>
            <a:r>
              <a:rPr lang="en-US" sz="2100" b="1" dirty="0" err="1" smtClean="0">
                <a:latin typeface="Consolas" pitchFamily="49" charset="0"/>
                <a:ea typeface="Calibri"/>
                <a:cs typeface="Consolas" pitchFamily="49" charset="0"/>
              </a:rPr>
              <a:t>SampleProgram</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Entry point for JVM</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 @</a:t>
            </a:r>
            <a:r>
              <a:rPr lang="en-US" sz="2100" dirty="0" err="1" smtClean="0">
                <a:solidFill>
                  <a:srgbClr val="969696"/>
                </a:solidFill>
                <a:latin typeface="Consolas" pitchFamily="49" charset="0"/>
                <a:ea typeface="Calibri"/>
                <a:cs typeface="Consolas" pitchFamily="49" charset="0"/>
              </a:rPr>
              <a:t>param</a:t>
            </a:r>
            <a:r>
              <a:rPr lang="en-US" sz="2100" dirty="0" smtClean="0">
                <a:solidFill>
                  <a:srgbClr val="969696"/>
                </a:solidFill>
                <a:latin typeface="Consolas" pitchFamily="49" charset="0"/>
                <a:ea typeface="Calibri"/>
                <a:cs typeface="Consolas" pitchFamily="49" charset="0"/>
              </a:rPr>
              <a:t> </a:t>
            </a:r>
            <a:r>
              <a:rPr lang="en-US" sz="2100" dirty="0" err="1" smtClean="0">
                <a:solidFill>
                  <a:srgbClr val="000000"/>
                </a:solidFill>
                <a:latin typeface="Consolas" pitchFamily="49" charset="0"/>
                <a:ea typeface="Calibri"/>
                <a:cs typeface="Consolas" pitchFamily="49" charset="0"/>
              </a:rPr>
              <a:t>args</a:t>
            </a:r>
            <a:r>
              <a:rPr lang="en-US" sz="2100" dirty="0" smtClean="0">
                <a:solidFill>
                  <a:srgbClr val="969696"/>
                </a:solidFill>
                <a:latin typeface="Consolas" pitchFamily="49" charset="0"/>
                <a:ea typeface="Calibri"/>
                <a:cs typeface="Consolas" pitchFamily="49" charset="0"/>
              </a:rPr>
              <a:t> the command line arguments</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solidFill>
                  <a:srgbClr val="969696"/>
                </a:solidFill>
                <a:latin typeface="Consolas" pitchFamily="49" charset="0"/>
                <a:ea typeface="Calibri"/>
                <a:cs typeface="Consolas" pitchFamily="49" charset="0"/>
              </a:rPr>
              <a:t>     */</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0000E6"/>
                </a:solidFill>
                <a:latin typeface="Consolas" pitchFamily="49" charset="0"/>
                <a:ea typeface="Calibri"/>
                <a:cs typeface="Consolas" pitchFamily="49" charset="0"/>
              </a:rPr>
              <a:t>public static void</a:t>
            </a:r>
            <a:r>
              <a:rPr lang="en-US" sz="2100" dirty="0" smtClean="0">
                <a:latin typeface="Consolas" pitchFamily="49" charset="0"/>
                <a:ea typeface="Calibri"/>
                <a:cs typeface="Consolas" pitchFamily="49" charset="0"/>
              </a:rPr>
              <a:t> </a:t>
            </a:r>
            <a:r>
              <a:rPr lang="en-US" sz="2100" b="1" i="1" dirty="0" smtClean="0">
                <a:latin typeface="Consolas" pitchFamily="49" charset="0"/>
                <a:ea typeface="Calibri"/>
                <a:cs typeface="Consolas" pitchFamily="49" charset="0"/>
              </a:rPr>
              <a:t>main</a:t>
            </a:r>
            <a:r>
              <a:rPr lang="en-US" sz="2100" dirty="0" smtClean="0">
                <a:latin typeface="Consolas" pitchFamily="49" charset="0"/>
                <a:ea typeface="Calibri"/>
                <a:cs typeface="Consolas" pitchFamily="49" charset="0"/>
              </a:rPr>
              <a:t>(String[] </a:t>
            </a:r>
            <a:r>
              <a:rPr lang="en-US" sz="2100" dirty="0" err="1" smtClean="0">
                <a:latin typeface="Consolas" pitchFamily="49" charset="0"/>
                <a:ea typeface="Calibri"/>
                <a:cs typeface="Consolas" pitchFamily="49" charset="0"/>
              </a:rPr>
              <a:t>args</a:t>
            </a:r>
            <a:r>
              <a:rPr lang="en-US" sz="2100" dirty="0" smtClean="0">
                <a:latin typeface="Consolas" pitchFamily="49" charset="0"/>
                <a:ea typeface="Calibri"/>
                <a:cs typeface="Consolas" pitchFamily="49" charset="0"/>
              </a:rPr>
              <a:t>) {</a:t>
            </a: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smtClean="0">
                <a:solidFill>
                  <a:srgbClr val="969696"/>
                </a:solidFill>
                <a:latin typeface="Consolas" pitchFamily="49" charset="0"/>
                <a:ea typeface="Calibri"/>
                <a:cs typeface="Consolas" pitchFamily="49" charset="0"/>
              </a:rPr>
              <a:t>// An output statement</a:t>
            </a:r>
            <a:endParaRPr lang="en-US" sz="2100" dirty="0" smtClean="0">
              <a:latin typeface="Consolas" pitchFamily="49" charset="0"/>
              <a:ea typeface="Calibri"/>
              <a:cs typeface="Consolas" pitchFamily="49" charset="0"/>
            </a:endParaRPr>
          </a:p>
          <a:p>
            <a:pPr marL="0" marR="0" indent="0">
              <a:spcBef>
                <a:spcPts val="0"/>
              </a:spcBef>
              <a:spcAft>
                <a:spcPts val="0"/>
              </a:spcAft>
              <a:buNone/>
            </a:pPr>
            <a:r>
              <a:rPr lang="en-US" sz="2100" dirty="0" smtClean="0">
                <a:latin typeface="Consolas" pitchFamily="49" charset="0"/>
                <a:ea typeface="Calibri"/>
                <a:cs typeface="Consolas" pitchFamily="49" charset="0"/>
              </a:rPr>
              <a:t>        </a:t>
            </a:r>
            <a:r>
              <a:rPr lang="en-US" sz="2100" dirty="0" err="1" smtClean="0">
                <a:latin typeface="Consolas" pitchFamily="49" charset="0"/>
                <a:ea typeface="Calibri"/>
                <a:cs typeface="Consolas" pitchFamily="49" charset="0"/>
              </a:rPr>
              <a:t>System.</a:t>
            </a:r>
            <a:r>
              <a:rPr lang="en-US" sz="2100" i="1" dirty="0" err="1" smtClean="0">
                <a:solidFill>
                  <a:srgbClr val="009900"/>
                </a:solidFill>
                <a:latin typeface="Consolas" pitchFamily="49" charset="0"/>
                <a:ea typeface="Calibri"/>
                <a:cs typeface="Consolas" pitchFamily="49" charset="0"/>
              </a:rPr>
              <a:t>out</a:t>
            </a:r>
            <a:r>
              <a:rPr lang="en-US" sz="2100" dirty="0" err="1" smtClean="0">
                <a:latin typeface="Consolas" pitchFamily="49" charset="0"/>
                <a:ea typeface="Calibri"/>
                <a:cs typeface="Consolas" pitchFamily="49" charset="0"/>
              </a:rPr>
              <a:t>.println</a:t>
            </a:r>
            <a:r>
              <a:rPr lang="en-US" sz="2100" dirty="0" smtClean="0">
                <a:latin typeface="Consolas" pitchFamily="49" charset="0"/>
                <a:ea typeface="Calibri"/>
                <a:cs typeface="Consolas" pitchFamily="49" charset="0"/>
              </a:rPr>
              <a:t>(</a:t>
            </a:r>
            <a:r>
              <a:rPr lang="en-US" sz="2100" dirty="0" smtClean="0">
                <a:solidFill>
                  <a:srgbClr val="CE7B00"/>
                </a:solidFill>
                <a:latin typeface="Consolas" pitchFamily="49" charset="0"/>
                <a:ea typeface="Calibri"/>
                <a:cs typeface="Consolas" pitchFamily="49" charset="0"/>
              </a:rPr>
              <a:t>"Long Live Pakistan"</a:t>
            </a:r>
            <a:r>
              <a:rPr lang="en-US" sz="2100" dirty="0" smtClean="0">
                <a:latin typeface="Consolas" pitchFamily="49" charset="0"/>
                <a:ea typeface="Calibri"/>
                <a:cs typeface="Consolas" pitchFamily="49" charset="0"/>
              </a:rPr>
              <a:t>);</a:t>
            </a:r>
          </a:p>
          <a:p>
            <a:pPr marL="0" marR="0" indent="0">
              <a:spcBef>
                <a:spcPts val="0"/>
              </a:spcBef>
              <a:spcAft>
                <a:spcPts val="0"/>
              </a:spcAft>
              <a:buNone/>
            </a:pPr>
            <a:r>
              <a:rPr lang="en-US" sz="2100" dirty="0" smtClean="0">
                <a:latin typeface="Consolas" pitchFamily="49" charset="0"/>
                <a:ea typeface="Calibri"/>
                <a:cs typeface="Consolas" pitchFamily="49" charset="0"/>
              </a:rPr>
              <a:t>    }  </a:t>
            </a:r>
          </a:p>
          <a:p>
            <a:pPr marL="0" marR="0" indent="0">
              <a:spcBef>
                <a:spcPts val="0"/>
              </a:spcBef>
              <a:spcAft>
                <a:spcPts val="0"/>
              </a:spcAft>
              <a:buNone/>
            </a:pPr>
            <a:r>
              <a:rPr lang="en-US" sz="2100" dirty="0" smtClean="0">
                <a:latin typeface="Consolas" pitchFamily="49" charset="0"/>
                <a:ea typeface="Calibri"/>
                <a:cs typeface="Consolas" pitchFamily="49" charset="0"/>
              </a:rPr>
              <a:t>}</a:t>
            </a:r>
            <a:endParaRPr lang="en-US" sz="2100" dirty="0">
              <a:latin typeface="Consolas" pitchFamily="49" charset="0"/>
              <a:ea typeface="Calibri"/>
              <a:cs typeface="Consolas" pitchFamily="49" charset="0"/>
            </a:endParaRPr>
          </a:p>
        </p:txBody>
      </p:sp>
      <p:sp>
        <p:nvSpPr>
          <p:cNvPr id="2" name="Title 1"/>
          <p:cNvSpPr>
            <a:spLocks noGrp="1"/>
          </p:cNvSpPr>
          <p:nvPr>
            <p:ph type="title"/>
          </p:nvPr>
        </p:nvSpPr>
        <p:spPr>
          <a:xfrm>
            <a:off x="762000" y="0"/>
            <a:ext cx="8229600" cy="914400"/>
          </a:xfrm>
        </p:spPr>
        <p:txBody>
          <a:bodyPr>
            <a:noAutofit/>
          </a:bodyPr>
          <a:lstStyle/>
          <a:p>
            <a:r>
              <a:rPr lang="en-US" sz="4000" dirty="0" smtClean="0"/>
              <a:t>Sample Program</a:t>
            </a:r>
            <a:endParaRPr lang="en-US" sz="4000" dirty="0"/>
          </a:p>
        </p:txBody>
      </p:sp>
      <p:sp>
        <p:nvSpPr>
          <p:cNvPr id="6" name="TextBox 5"/>
          <p:cNvSpPr txBox="1"/>
          <p:nvPr/>
        </p:nvSpPr>
        <p:spPr>
          <a:xfrm>
            <a:off x="1066800" y="990601"/>
            <a:ext cx="7315200" cy="5562599"/>
          </a:xfrm>
          <a:prstGeom prst="rect">
            <a:avLst/>
          </a:prstGeom>
          <a:solidFill>
            <a:srgbClr val="FFFFE1"/>
          </a:solidFill>
          <a:ln w="12700">
            <a:solidFill>
              <a:schemeClr val="tx1"/>
            </a:solidFill>
          </a:ln>
          <a:effectLst>
            <a:outerShdw blurRad="50800" dist="76200" dir="2700000" algn="tl" rotWithShape="0">
              <a:prstClr val="black">
                <a:alpha val="40000"/>
              </a:prstClr>
            </a:outerShdw>
          </a:effectLst>
        </p:spPr>
        <p:txBody>
          <a:bodyPr wrap="square" rtlCol="0">
            <a:spAutoFit/>
          </a:bodyPr>
          <a:lstStyle/>
          <a:p>
            <a:pPr algn="ctr">
              <a:spcBef>
                <a:spcPts val="400"/>
              </a:spcBef>
            </a:pPr>
            <a:r>
              <a:rPr lang="en-US" sz="3600" b="1" dirty="0" smtClean="0">
                <a:solidFill>
                  <a:srgbClr val="00497A"/>
                </a:solidFill>
                <a:latin typeface="Arial" pitchFamily="34" charset="0"/>
                <a:cs typeface="Arial" pitchFamily="34" charset="0"/>
              </a:rPr>
              <a:t>Class</a:t>
            </a:r>
          </a:p>
          <a:p>
            <a:pPr marL="346075" indent="-346075">
              <a:spcBef>
                <a:spcPts val="400"/>
              </a:spcBef>
              <a:buFont typeface="Arial" pitchFamily="34" charset="0"/>
              <a:buChar char="•"/>
            </a:pPr>
            <a:r>
              <a:rPr lang="en-US" sz="2200" dirty="0" smtClean="0">
                <a:latin typeface="Arial" pitchFamily="34" charset="0"/>
                <a:cs typeface="Arial" pitchFamily="34" charset="0"/>
              </a:rPr>
              <a:t>In Java, the </a:t>
            </a:r>
            <a:r>
              <a:rPr lang="en-US" sz="2200" b="1" dirty="0" smtClean="0">
                <a:latin typeface="Arial" pitchFamily="34" charset="0"/>
                <a:cs typeface="Arial" pitchFamily="34" charset="0"/>
              </a:rPr>
              <a:t>class</a:t>
            </a:r>
            <a:r>
              <a:rPr lang="en-US" sz="2200" dirty="0" smtClean="0">
                <a:latin typeface="Arial" pitchFamily="34" charset="0"/>
                <a:cs typeface="Arial" pitchFamily="34" charset="0"/>
              </a:rPr>
              <a:t> is basic unit of </a:t>
            </a:r>
            <a:r>
              <a:rPr lang="en-US" sz="2200" i="1" dirty="0" smtClean="0">
                <a:latin typeface="Arial" pitchFamily="34" charset="0"/>
                <a:cs typeface="Arial" pitchFamily="34" charset="0"/>
              </a:rPr>
              <a:t>encapsulation</a:t>
            </a:r>
            <a:r>
              <a:rPr lang="en-US" sz="2200" dirty="0" smtClean="0">
                <a:latin typeface="Arial" pitchFamily="34" charset="0"/>
                <a:cs typeface="Arial" pitchFamily="34" charset="0"/>
              </a:rPr>
              <a:t>.</a:t>
            </a:r>
          </a:p>
          <a:p>
            <a:pPr marL="346075" indent="-346075">
              <a:spcBef>
                <a:spcPts val="400"/>
              </a:spcBef>
              <a:buFont typeface="Arial" pitchFamily="34" charset="0"/>
              <a:buChar char="•"/>
            </a:pPr>
            <a:r>
              <a:rPr lang="en-US" sz="2200" dirty="0" smtClean="0">
                <a:latin typeface="Arial" pitchFamily="34" charset="0"/>
                <a:cs typeface="Arial" pitchFamily="34" charset="0"/>
              </a:rPr>
              <a:t>Every Java application must have at least one class definition that consists of </a:t>
            </a:r>
            <a:r>
              <a:rPr lang="en-US" sz="2200" b="1" dirty="0" smtClean="0">
                <a:solidFill>
                  <a:srgbClr val="0000E6"/>
                </a:solidFill>
                <a:latin typeface="Consolas" pitchFamily="49" charset="0"/>
                <a:cs typeface="Consolas" pitchFamily="49" charset="0"/>
              </a:rPr>
              <a:t>class</a:t>
            </a:r>
            <a:r>
              <a:rPr lang="en-US" sz="2200" dirty="0" smtClean="0">
                <a:latin typeface="Arial" pitchFamily="34" charset="0"/>
                <a:cs typeface="Arial" pitchFamily="34" charset="0"/>
              </a:rPr>
              <a:t> keyword followed by class name.</a:t>
            </a:r>
          </a:p>
          <a:p>
            <a:pPr marL="346075" indent="-346075">
              <a:spcBef>
                <a:spcPts val="400"/>
              </a:spcBef>
              <a:buFont typeface="Arial" pitchFamily="34" charset="0"/>
              <a:buChar char="•"/>
            </a:pPr>
            <a:r>
              <a:rPr lang="en-US" sz="2200" dirty="0" smtClean="0">
                <a:latin typeface="Arial" pitchFamily="34" charset="0"/>
                <a:cs typeface="Arial" pitchFamily="34" charset="0"/>
              </a:rPr>
              <a:t>The </a:t>
            </a:r>
            <a:r>
              <a:rPr lang="en-US" sz="2200" b="1" dirty="0" smtClean="0">
                <a:solidFill>
                  <a:srgbClr val="0000E6"/>
                </a:solidFill>
                <a:latin typeface="Consolas" pitchFamily="49" charset="0"/>
                <a:cs typeface="Consolas" pitchFamily="49" charset="0"/>
              </a:rPr>
              <a:t>public</a:t>
            </a:r>
            <a:r>
              <a:rPr lang="en-US" sz="2200" dirty="0" smtClean="0">
                <a:latin typeface="Arial" pitchFamily="34" charset="0"/>
                <a:cs typeface="Arial" pitchFamily="34" charset="0"/>
              </a:rPr>
              <a:t> keyword is an </a:t>
            </a:r>
            <a:r>
              <a:rPr lang="en-US" sz="2200" i="1" dirty="0" smtClean="0">
                <a:latin typeface="Arial" pitchFamily="34" charset="0"/>
                <a:cs typeface="Arial" pitchFamily="34" charset="0"/>
              </a:rPr>
              <a:t>access modifier</a:t>
            </a:r>
            <a:r>
              <a:rPr lang="en-US" sz="2200" dirty="0" smtClean="0">
                <a:latin typeface="Arial" pitchFamily="34" charset="0"/>
                <a:cs typeface="Arial" pitchFamily="34" charset="0"/>
              </a:rPr>
              <a:t>.</a:t>
            </a:r>
          </a:p>
          <a:p>
            <a:pPr marL="684213" lvl="1" indent="-346075">
              <a:spcBef>
                <a:spcPts val="400"/>
              </a:spcBef>
              <a:buFont typeface="Arial" pitchFamily="34" charset="0"/>
              <a:buChar char="•"/>
            </a:pPr>
            <a:r>
              <a:rPr lang="en-US" sz="2000" dirty="0" smtClean="0">
                <a:latin typeface="Arial" pitchFamily="34" charset="0"/>
                <a:cs typeface="Arial" pitchFamily="34" charset="0"/>
              </a:rPr>
              <a:t>Access modifiers (or </a:t>
            </a:r>
            <a:r>
              <a:rPr lang="en-US" sz="2000" i="1" dirty="0" smtClean="0">
                <a:latin typeface="Arial" pitchFamily="34" charset="0"/>
                <a:cs typeface="Arial" pitchFamily="34" charset="0"/>
              </a:rPr>
              <a:t>access </a:t>
            </a:r>
            <a:r>
              <a:rPr lang="en-US" sz="2000" i="1" dirty="0" err="1" smtClean="0">
                <a:latin typeface="Arial" pitchFamily="34" charset="0"/>
                <a:cs typeface="Arial" pitchFamily="34" charset="0"/>
              </a:rPr>
              <a:t>specifiers</a:t>
            </a:r>
            <a:r>
              <a:rPr lang="en-US" sz="2000" dirty="0" smtClean="0">
                <a:latin typeface="Arial" pitchFamily="34" charset="0"/>
                <a:cs typeface="Arial" pitchFamily="34" charset="0"/>
              </a:rPr>
              <a:t>) are </a:t>
            </a:r>
            <a:r>
              <a:rPr lang="en-US" sz="2000" i="1" dirty="0" smtClean="0">
                <a:latin typeface="Arial" pitchFamily="34" charset="0"/>
                <a:cs typeface="Arial" pitchFamily="34" charset="0"/>
              </a:rPr>
              <a:t>keywords</a:t>
            </a:r>
            <a:r>
              <a:rPr lang="en-US" sz="2000" dirty="0" smtClean="0">
                <a:latin typeface="Arial" pitchFamily="34" charset="0"/>
                <a:cs typeface="Arial" pitchFamily="34" charset="0"/>
              </a:rPr>
              <a:t> in object-oriented languages that set the accessibility of </a:t>
            </a:r>
            <a:r>
              <a:rPr lang="en-US" sz="2000" i="1" dirty="0" smtClean="0">
                <a:latin typeface="Arial" pitchFamily="34" charset="0"/>
                <a:cs typeface="Arial" pitchFamily="34" charset="0"/>
              </a:rPr>
              <a:t>classes</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methods</a:t>
            </a:r>
            <a:r>
              <a:rPr lang="en-US" sz="2000" dirty="0" smtClean="0">
                <a:latin typeface="Arial" pitchFamily="34" charset="0"/>
                <a:cs typeface="Arial" pitchFamily="34" charset="0"/>
              </a:rPr>
              <a:t>, and other </a:t>
            </a:r>
            <a:r>
              <a:rPr lang="en-US" sz="2000" i="1" dirty="0" smtClean="0">
                <a:latin typeface="Arial" pitchFamily="34" charset="0"/>
                <a:cs typeface="Arial" pitchFamily="34" charset="0"/>
              </a:rPr>
              <a:t>members</a:t>
            </a:r>
            <a:r>
              <a:rPr lang="en-US" sz="2000" dirty="0" smtClean="0">
                <a:latin typeface="Arial" pitchFamily="34" charset="0"/>
                <a:cs typeface="Arial" pitchFamily="34" charset="0"/>
              </a:rPr>
              <a:t>. </a:t>
            </a:r>
          </a:p>
          <a:p>
            <a:pPr marL="684213" lvl="1" indent="-346075">
              <a:spcBef>
                <a:spcPts val="400"/>
              </a:spcBef>
              <a:buFont typeface="Arial" pitchFamily="34" charset="0"/>
              <a:buChar char="•"/>
            </a:pPr>
            <a:r>
              <a:rPr lang="en-US" sz="2000" dirty="0" smtClean="0">
                <a:latin typeface="Arial" pitchFamily="34" charset="0"/>
                <a:cs typeface="Arial" pitchFamily="34" charset="0"/>
              </a:rPr>
              <a:t>Access modifiers facilitate the </a:t>
            </a:r>
            <a:r>
              <a:rPr lang="en-US" sz="2000" i="1" dirty="0" smtClean="0">
                <a:latin typeface="Arial" pitchFamily="34" charset="0"/>
                <a:cs typeface="Arial" pitchFamily="34" charset="0"/>
              </a:rPr>
              <a:t>encapsulation</a:t>
            </a:r>
            <a:r>
              <a:rPr lang="en-US" sz="2000" dirty="0" smtClean="0">
                <a:latin typeface="Arial" pitchFamily="34" charset="0"/>
                <a:cs typeface="Arial" pitchFamily="34" charset="0"/>
              </a:rPr>
              <a:t> of components.</a:t>
            </a:r>
          </a:p>
          <a:p>
            <a:pPr marL="346075" indent="-346075">
              <a:spcBef>
                <a:spcPts val="400"/>
              </a:spcBef>
              <a:buFont typeface="Arial" pitchFamily="34" charset="0"/>
              <a:buChar char="•"/>
            </a:pPr>
            <a:r>
              <a:rPr lang="en-US" sz="2200" dirty="0" smtClean="0">
                <a:latin typeface="Arial" pitchFamily="34" charset="0"/>
                <a:cs typeface="Arial" pitchFamily="34" charset="0"/>
              </a:rPr>
              <a:t>The class definition is enclosed within curly braces ({}). The elements between the two braces are </a:t>
            </a:r>
            <a:r>
              <a:rPr lang="en-US" sz="2200" i="1" dirty="0" smtClean="0">
                <a:latin typeface="Arial" pitchFamily="34" charset="0"/>
                <a:cs typeface="Arial" pitchFamily="34" charset="0"/>
              </a:rPr>
              <a:t>members</a:t>
            </a:r>
            <a:r>
              <a:rPr lang="en-US" sz="2200" dirty="0" smtClean="0">
                <a:latin typeface="Arial" pitchFamily="34" charset="0"/>
                <a:cs typeface="Arial" pitchFamily="34" charset="0"/>
              </a:rPr>
              <a:t> of the class.</a:t>
            </a:r>
          </a:p>
          <a:p>
            <a:pPr marL="346075" indent="-346075">
              <a:spcBef>
                <a:spcPts val="400"/>
              </a:spcBef>
              <a:buFont typeface="Arial" pitchFamily="34" charset="0"/>
              <a:buChar char="•"/>
            </a:pPr>
            <a:r>
              <a:rPr lang="en-US" sz="2200" dirty="0" smtClean="0">
                <a:latin typeface="Arial" pitchFamily="34" charset="0"/>
                <a:cs typeface="Arial" pitchFamily="34" charset="0"/>
              </a:rPr>
              <a:t>In Java all program activity occurs within a class.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1987</Words>
  <Application>Microsoft Office PowerPoint</Application>
  <PresentationFormat>On-screen Show (4:3)</PresentationFormat>
  <Paragraphs>481</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CS212-Object Oriented Programming</vt:lpstr>
      <vt:lpstr>Java Program Structure</vt:lpstr>
      <vt:lpstr>Sample Program</vt:lpstr>
      <vt:lpstr>Sample Program</vt:lpstr>
      <vt:lpstr>Sample Program</vt:lpstr>
      <vt:lpstr>Sample Program</vt:lpstr>
      <vt:lpstr>Sample Program</vt:lpstr>
      <vt:lpstr>Sample Program</vt:lpstr>
      <vt:lpstr>Sample Program</vt:lpstr>
      <vt:lpstr>Sample Program</vt:lpstr>
      <vt:lpstr>Sample Program</vt:lpstr>
      <vt:lpstr>Sample Program</vt:lpstr>
      <vt:lpstr>Sample Program</vt:lpstr>
      <vt:lpstr>Java Identifiers</vt:lpstr>
      <vt:lpstr>Java Keywords</vt:lpstr>
      <vt:lpstr>Java Variables</vt:lpstr>
      <vt:lpstr>Primitive Data Types</vt:lpstr>
      <vt:lpstr>Java Operator Precedence Table</vt:lpstr>
      <vt:lpstr>Java Operator Precedence Table</vt:lpstr>
      <vt:lpstr>Scanner Input</vt:lpstr>
      <vt:lpstr>Quadratic Equation</vt:lpstr>
      <vt:lpstr>Quadratic Equation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Bilal</dc:creator>
  <cp:lastModifiedBy>Bilal</cp:lastModifiedBy>
  <cp:revision>213</cp:revision>
  <dcterms:created xsi:type="dcterms:W3CDTF">2016-02-07T13:02:41Z</dcterms:created>
  <dcterms:modified xsi:type="dcterms:W3CDTF">2018-03-19T16:52:59Z</dcterms:modified>
</cp:coreProperties>
</file>