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5" r:id="rId21"/>
    <p:sldId id="319" r:id="rId22"/>
    <p:sldId id="320" r:id="rId23"/>
    <p:sldId id="321" r:id="rId24"/>
    <p:sldId id="322" r:id="rId25"/>
    <p:sldId id="323" r:id="rId26"/>
    <p:sldId id="32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7B00"/>
    <a:srgbClr val="009900"/>
    <a:srgbClr val="0000E6"/>
    <a:srgbClr val="969696"/>
    <a:srgbClr val="FFFFE1"/>
    <a:srgbClr val="00497A"/>
    <a:srgbClr val="FFFFCC"/>
    <a:srgbClr val="0000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08AFA-6E65-413E-A150-0B0ADEC964E1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29438-7A8D-4BA2-90D9-4FA34CCC6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2130425"/>
            <a:ext cx="7696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715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406900"/>
            <a:ext cx="7732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906713"/>
            <a:ext cx="7732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800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057400" cy="365125"/>
          </a:xfrm>
        </p:spPr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97B9-4C62-42C5-A1B5-FA1295D541C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3197B9-4C62-42C5-A1B5-FA1295D541C2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16C6C3-326E-46B8-85CF-83DE33D262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CT-Fundamentals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756791" cy="6857999"/>
          </a:xfrm>
          <a:prstGeom prst="rect">
            <a:avLst/>
          </a:prstGeom>
        </p:spPr>
      </p:pic>
      <p:pic>
        <p:nvPicPr>
          <p:cNvPr id="8" name="Picture 7" descr="nus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5495" y="30480"/>
            <a:ext cx="685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2061" y="645950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00497A"/>
                </a:solidFill>
                <a:latin typeface="Times New Roman" pitchFamily="18" charset="0"/>
                <a:cs typeface="Times New Roman" pitchFamily="18" charset="0"/>
              </a:rPr>
              <a:t>MCS</a:t>
            </a:r>
            <a:endParaRPr lang="en-US" sz="1500" b="1" dirty="0">
              <a:solidFill>
                <a:srgbClr val="00497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497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CS212-Object Oriented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Lecture 03</a:t>
            </a:r>
          </a:p>
          <a:p>
            <a:r>
              <a:rPr lang="en-US" b="1" dirty="0" smtClean="0"/>
              <a:t>Control Flow Statements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 smtClean="0">
                <a:latin typeface="Consolas" pitchFamily="49" charset="0"/>
                <a:cs typeface="Consolas" pitchFamily="49" charset="0"/>
              </a:rPr>
              <a:t>SwitchIntDemo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Scanner </a:t>
            </a:r>
            <a:r>
              <a:rPr lang="en-US" sz="17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7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7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choice; String selection;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7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"1. Black"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7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"2. White"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7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"3. Red"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7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"4. Green"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7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"5. Blue"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7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"Select a Color: "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choice = </a:t>
            </a:r>
            <a:r>
              <a:rPr lang="en-US" sz="17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.nextInt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(choice)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 1: selection = </a:t>
            </a:r>
            <a:r>
              <a:rPr lang="en-US" sz="17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"Black"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 2: selection = </a:t>
            </a:r>
            <a:r>
              <a:rPr lang="en-US" sz="17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"White"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 3: selection = </a:t>
            </a:r>
            <a:r>
              <a:rPr lang="en-US" sz="17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"Red"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  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 4: selection = </a:t>
            </a:r>
            <a:r>
              <a:rPr lang="en-US" sz="17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 5: selection = </a:t>
            </a:r>
            <a:r>
              <a:rPr lang="en-US" sz="17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"Blue"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 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7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 selection = </a:t>
            </a:r>
            <a:r>
              <a:rPr lang="en-US" sz="17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"Invalid"</a:t>
            </a: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7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"Your selection is %s.\n"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selection);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java.io.PrintStream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SwitchCharDemo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PrintStream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Scanner </a:t>
            </a:r>
            <a:r>
              <a:rPr lang="en-US" sz="19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"Which is the capital city of Pakistan?"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"A. Islamabad\</a:t>
            </a:r>
            <a:r>
              <a:rPr lang="en-US" sz="1900" dirty="0" err="1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. Karachi"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"C. Lahore\</a:t>
            </a:r>
            <a:r>
              <a:rPr lang="en-US" sz="1900" dirty="0" err="1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nD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. Peshawar"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"E. Quetta\</a:t>
            </a:r>
            <a:r>
              <a:rPr lang="en-US" sz="1900" dirty="0" err="1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nYour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 choice: 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choice = 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.next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charAt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(choice) {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9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"Correct Answer!"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'B'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'C'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'D'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'E'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'b'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'c'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'd'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'e'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9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"Incorrect Answer!"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"Invalid Answer!"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2300" dirty="0" smtClean="0"/>
              <a:t>Use the </a:t>
            </a:r>
            <a:r>
              <a:rPr lang="en-US" sz="23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00" dirty="0" smtClean="0"/>
              <a:t> statement to loop over a block of statements while a </a:t>
            </a:r>
            <a:r>
              <a:rPr lang="en-US" sz="2300" i="1" dirty="0" err="1" smtClean="0"/>
              <a:t>boolean</a:t>
            </a:r>
            <a:r>
              <a:rPr lang="en-US" sz="2300" i="1" dirty="0" smtClean="0"/>
              <a:t> expression </a:t>
            </a:r>
            <a:r>
              <a:rPr lang="en-US" sz="2300" dirty="0" smtClean="0"/>
              <a:t>remains </a:t>
            </a:r>
            <a:r>
              <a:rPr lang="en-US" sz="23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00" dirty="0" smtClean="0"/>
              <a:t>.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2300" dirty="0" smtClean="0"/>
              <a:t>The expression is evaluated at the top of the loop:</a:t>
            </a:r>
          </a:p>
          <a:p>
            <a:pPr marL="909638" indent="4763">
              <a:spcBef>
                <a:spcPts val="400"/>
              </a:spcBef>
              <a:buClr>
                <a:schemeClr val="tx1"/>
              </a:buClr>
              <a:buNone/>
            </a:pPr>
            <a:r>
              <a:rPr lang="en-US" sz="23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300" i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300" i="1" dirty="0" smtClean="0">
                <a:latin typeface="Consolas" pitchFamily="49" charset="0"/>
                <a:cs typeface="Consolas" pitchFamily="49" charset="0"/>
              </a:rPr>
              <a:t> expression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909638" indent="4763">
              <a:spcBef>
                <a:spcPts val="0"/>
              </a:spcBef>
              <a:buClr>
                <a:schemeClr val="tx1"/>
              </a:buClr>
              <a:buNone/>
              <a:tabLst>
                <a:tab pos="1371600" algn="l"/>
              </a:tabLst>
            </a:pPr>
            <a:r>
              <a:rPr lang="en-US" sz="2300" i="1" dirty="0" smtClean="0">
                <a:latin typeface="Consolas" pitchFamily="49" charset="0"/>
                <a:cs typeface="Consolas" pitchFamily="49" charset="0"/>
              </a:rPr>
              <a:t>	statement(s)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09638" indent="4763">
              <a:spcBef>
                <a:spcPts val="0"/>
              </a:spcBef>
              <a:buClr>
                <a:schemeClr val="tx1"/>
              </a:buClr>
              <a:buNone/>
              <a:tabLst>
                <a:tab pos="1371600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7663">
              <a:spcBef>
                <a:spcPts val="400"/>
              </a:spcBef>
              <a:buClr>
                <a:schemeClr val="tx1"/>
              </a:buClr>
              <a:tabLst>
                <a:tab pos="1371600" algn="l"/>
              </a:tabLst>
            </a:pPr>
            <a:r>
              <a:rPr lang="en-US" sz="2300" dirty="0" smtClean="0"/>
              <a:t>Example:</a:t>
            </a:r>
          </a:p>
          <a:p>
            <a:pPr marL="0" indent="0">
              <a:spcBef>
                <a:spcPts val="4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3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WhileDemo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count = 1;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(count &lt;= 10)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3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3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3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3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3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"%d "</a:t>
            </a:r>
            <a:r>
              <a:rPr lang="en-US" sz="23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count++);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3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3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3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3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3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"done!"</a:t>
            </a:r>
            <a:r>
              <a:rPr lang="en-US" sz="23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Example: Compute GCD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 smtClean="0">
                <a:latin typeface="Consolas" pitchFamily="49" charset="0"/>
                <a:cs typeface="Consolas" pitchFamily="49" charset="0"/>
              </a:rPr>
              <a:t>WhileGcdDemo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Scanner </a:t>
            </a:r>
            <a:r>
              <a:rPr lang="en-US" sz="21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"Enter A: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a = Math.</a:t>
            </a:r>
            <a:r>
              <a:rPr lang="en-US" sz="2100" i="1" dirty="0" smtClean="0">
                <a:latin typeface="Consolas" pitchFamily="49" charset="0"/>
                <a:cs typeface="Consolas" pitchFamily="49" charset="0"/>
              </a:rPr>
              <a:t>abs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.nextInt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"Enter B: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b = Math.</a:t>
            </a:r>
            <a:r>
              <a:rPr lang="en-US" sz="2100" i="1" dirty="0" smtClean="0">
                <a:latin typeface="Consolas" pitchFamily="49" charset="0"/>
                <a:cs typeface="Consolas" pitchFamily="49" charset="0"/>
              </a:rPr>
              <a:t>abs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.nextInt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(b != 0)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1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(a &gt; b)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a -= b;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} </a:t>
            </a:r>
            <a:r>
              <a:rPr lang="en-US" sz="21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b -= a;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}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"GCD: %d\n"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, a);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Nested While Loops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dirty="0" err="1" smtClean="0">
                <a:latin typeface="Consolas" pitchFamily="49" charset="0"/>
                <a:cs typeface="Consolas" pitchFamily="49" charset="0"/>
              </a:rPr>
              <a:t>NestedWhileDemo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5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5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 outer = 1;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5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(outer &lt;= 5) { </a:t>
            </a:r>
            <a:r>
              <a:rPr 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1...5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5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inner = 1;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5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(inner &lt;= outer) { </a:t>
            </a:r>
            <a:r>
              <a:rPr 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1...outer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5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5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5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"%d "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inner++);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}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// print newline after each row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5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5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5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++outer;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74725" algn="l"/>
                <a:tab pos="1371600" algn="l"/>
                <a:tab pos="1828800" algn="l"/>
              </a:tabLst>
            </a:pPr>
            <a:r>
              <a:rPr lang="en-US" sz="25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30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5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do-while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Use the 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 statement to loop over a block of statements while a </a:t>
            </a:r>
            <a:r>
              <a:rPr lang="en-US" i="1" dirty="0" err="1" smtClean="0"/>
              <a:t>boolean</a:t>
            </a:r>
            <a:r>
              <a:rPr lang="en-US" i="1" dirty="0" smtClean="0"/>
              <a:t> expression </a:t>
            </a:r>
            <a:r>
              <a:rPr lang="en-US" dirty="0" smtClean="0"/>
              <a:t>remains 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expression is evaluated at the bottom of the loop, so the statements within the do-while block execute at least once:</a:t>
            </a:r>
          </a:p>
          <a:p>
            <a:pPr marL="914400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914400" indent="0">
              <a:spcBef>
                <a:spcPts val="1200"/>
              </a:spcBef>
              <a:buNone/>
              <a:tabLst>
                <a:tab pos="1371600" algn="l"/>
              </a:tabLst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	statement(s)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14400" indent="0">
              <a:spcBef>
                <a:spcPts val="1200"/>
              </a:spcBef>
              <a:buNone/>
              <a:tabLst>
                <a:tab pos="13716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do-while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java.io.PrintStream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DoWhileDemo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PrintStream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Scanner </a:t>
            </a:r>
            <a:r>
              <a:rPr lang="en-US" sz="20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answer;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"Capital city of Pakistan?"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"1. Islamabad\n2. Karachi"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"3. Lahore\n4. Peshawar"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"5. Quetta"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"Your choice: "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answer = </a:t>
            </a:r>
            <a:r>
              <a:rPr lang="en-US" sz="20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.nextInt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 </a:t>
            </a:r>
            <a:r>
              <a:rPr lang="en-US" sz="20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(answer &lt; 1 || answer &gt; 5);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"%s Answer!\n"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	answer == 1 ?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"Correct"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"Incorrect"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 </a:t>
            </a:r>
            <a:r>
              <a:rPr lang="en-US" sz="23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dirty="0" smtClean="0"/>
              <a:t> statement loops over a block of statements and includes an </a:t>
            </a:r>
            <a:r>
              <a:rPr lang="en-US" sz="2300" i="1" dirty="0" smtClean="0"/>
              <a:t>initialization </a:t>
            </a:r>
            <a:r>
              <a:rPr lang="en-US" sz="2300" dirty="0" smtClean="0"/>
              <a:t>expression, a </a:t>
            </a:r>
            <a:r>
              <a:rPr lang="en-US" sz="2300" i="1" dirty="0" smtClean="0"/>
              <a:t>termination </a:t>
            </a:r>
            <a:r>
              <a:rPr lang="en-US" sz="2300" dirty="0" smtClean="0"/>
              <a:t>condition expression, and an </a:t>
            </a:r>
            <a:r>
              <a:rPr lang="en-US" sz="2300" i="1" dirty="0" smtClean="0"/>
              <a:t>increment </a:t>
            </a:r>
            <a:r>
              <a:rPr lang="en-US" sz="2300" dirty="0" smtClean="0"/>
              <a:t>expression:</a:t>
            </a:r>
          </a:p>
          <a:p>
            <a:pPr marL="347663" indent="0"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300" i="1" dirty="0" smtClean="0">
                <a:latin typeface="Consolas" pitchFamily="49" charset="0"/>
                <a:cs typeface="Consolas" pitchFamily="49" charset="0"/>
              </a:rPr>
              <a:t>initialization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; </a:t>
            </a:r>
            <a:r>
              <a:rPr lang="en-US" sz="2300" i="1" dirty="0" smtClean="0">
                <a:latin typeface="Consolas" pitchFamily="49" charset="0"/>
                <a:cs typeface="Consolas" pitchFamily="49" charset="0"/>
              </a:rPr>
              <a:t>termination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; </a:t>
            </a:r>
            <a:r>
              <a:rPr lang="en-US" sz="2300" i="1" dirty="0" smtClean="0">
                <a:latin typeface="Consolas" pitchFamily="49" charset="0"/>
                <a:cs typeface="Consolas" pitchFamily="49" charset="0"/>
              </a:rPr>
              <a:t>increment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7663" indent="0"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7663" indent="0">
              <a:buNone/>
            </a:pPr>
            <a:r>
              <a:rPr lang="en-US" sz="2300" i="1" dirty="0" smtClean="0">
                <a:latin typeface="Consolas" pitchFamily="49" charset="0"/>
                <a:cs typeface="Consolas" pitchFamily="49" charset="0"/>
              </a:rPr>
              <a:t>	statement(s)</a:t>
            </a:r>
          </a:p>
          <a:p>
            <a:pPr marL="347663" indent="0"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 smtClean="0"/>
              <a:t>The </a:t>
            </a:r>
            <a:r>
              <a:rPr lang="en-US" sz="2400" i="1" dirty="0" smtClean="0"/>
              <a:t>initialization</a:t>
            </a:r>
            <a:r>
              <a:rPr lang="en-US" sz="2400" dirty="0" smtClean="0"/>
              <a:t> expression initializes the loop; it is executed once, as the loop begins.</a:t>
            </a:r>
          </a:p>
          <a:p>
            <a:r>
              <a:rPr lang="en-US" sz="2400" dirty="0" smtClean="0"/>
              <a:t>When the </a:t>
            </a:r>
            <a:r>
              <a:rPr lang="en-US" sz="2400" i="1" dirty="0" smtClean="0"/>
              <a:t>termination</a:t>
            </a:r>
            <a:r>
              <a:rPr lang="en-US" sz="2400" dirty="0" smtClean="0"/>
              <a:t> expression evaluates to </a:t>
            </a:r>
            <a:r>
              <a:rPr lang="en-US" sz="24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dirty="0" smtClean="0"/>
              <a:t>, the loop terminates.</a:t>
            </a:r>
          </a:p>
          <a:p>
            <a:r>
              <a:rPr lang="en-US" sz="2400" dirty="0" smtClean="0"/>
              <a:t>The </a:t>
            </a:r>
            <a:r>
              <a:rPr lang="en-US" sz="2400" i="1" dirty="0" smtClean="0"/>
              <a:t>increment</a:t>
            </a:r>
            <a:r>
              <a:rPr lang="en-US" sz="2400" dirty="0" smtClean="0"/>
              <a:t> expression is invoked after each iteration through the loop; it is perfectly acceptable for this expression to increment </a:t>
            </a:r>
            <a:r>
              <a:rPr lang="en-US" sz="2400" i="1" dirty="0" smtClean="0"/>
              <a:t>or</a:t>
            </a:r>
            <a:r>
              <a:rPr lang="en-US" sz="2400" dirty="0" smtClean="0"/>
              <a:t> decrement a value.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java.io.PrintStream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dirty="0" err="1" smtClean="0">
                <a:latin typeface="Consolas" pitchFamily="49" charset="0"/>
                <a:cs typeface="Consolas" pitchFamily="49" charset="0"/>
              </a:rPr>
              <a:t>FactorialDemo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PrintStream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2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factorial = 1;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"Enter the number: 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number = </a:t>
            </a:r>
            <a:r>
              <a:rPr 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.nextInt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2; 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&lt;= number; 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factorial *= 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"Factorial: %,d\n"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 factorial);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3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Prime Factors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java.io.PrintStream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PrimeFactorsDemo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	static final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PrintStream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	static final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Scanner </a:t>
            </a:r>
            <a:r>
              <a:rPr lang="en-US" sz="18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	public static 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"Enter the number: 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8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.nextInt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"Prime Factors: %,d = 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n);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(n &gt; 2 &amp;&amp; (n % 2) == 0)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"%d x "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2);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n /= 2;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3;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&lt; (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1800" b="1" i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(n) + 1);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+= 2)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(n &gt;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&amp;&amp; (n %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 == 0)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8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"%,d x "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n /=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"%,d\n"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n);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Control Flow Statements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700" dirty="0" smtClean="0"/>
              <a:t>The statements inside source files are generally executed from top to bottom, in the order that they appear.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700" dirty="0" smtClean="0"/>
              <a:t>However, </a:t>
            </a:r>
            <a:r>
              <a:rPr lang="en-US" sz="2700" b="1" i="1" dirty="0" smtClean="0"/>
              <a:t>Control flow statements</a:t>
            </a:r>
            <a:r>
              <a:rPr lang="en-US" sz="2700" dirty="0" smtClean="0"/>
              <a:t> break up the flow of execution by employing decision making, looping, and branching, enabling program to </a:t>
            </a:r>
            <a:r>
              <a:rPr lang="en-US" sz="2700" b="1" i="1" dirty="0" smtClean="0"/>
              <a:t>conditionally</a:t>
            </a:r>
            <a:r>
              <a:rPr lang="en-US" sz="2700" dirty="0" smtClean="0"/>
              <a:t> execute particular blocks of code.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2700" dirty="0" smtClean="0"/>
              <a:t>Java provides following types of control flow statements:-</a:t>
            </a:r>
          </a:p>
          <a:p>
            <a:pPr marL="685800" lvl="1" indent="-338138">
              <a:spcBef>
                <a:spcPts val="600"/>
              </a:spcBef>
              <a:buClr>
                <a:schemeClr val="tx1"/>
              </a:buClr>
              <a:tabLst>
                <a:tab pos="3429000" algn="l"/>
              </a:tabLst>
            </a:pPr>
            <a:r>
              <a:rPr lang="en-US" sz="2200" dirty="0" smtClean="0"/>
              <a:t>Decision-Making	(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200" dirty="0" smtClean="0"/>
              <a:t>)</a:t>
            </a:r>
          </a:p>
          <a:p>
            <a:pPr marL="685800" lvl="1" indent="-338138">
              <a:spcBef>
                <a:spcPts val="600"/>
              </a:spcBef>
              <a:buClr>
                <a:schemeClr val="tx1"/>
              </a:buClr>
              <a:tabLst>
                <a:tab pos="3429000" algn="l"/>
              </a:tabLst>
            </a:pPr>
            <a:r>
              <a:rPr lang="en-US" sz="2200" dirty="0" smtClean="0"/>
              <a:t>Loops	(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0000E6"/>
                </a:solidFill>
              </a:rPr>
              <a:t>for</a:t>
            </a:r>
            <a:r>
              <a:rPr lang="en-US" sz="2200" dirty="0" smtClean="0"/>
              <a:t>)</a:t>
            </a:r>
          </a:p>
          <a:p>
            <a:pPr marL="685800" lvl="1" indent="-338138">
              <a:spcBef>
                <a:spcPts val="600"/>
              </a:spcBef>
              <a:buClr>
                <a:schemeClr val="tx1"/>
              </a:buClr>
              <a:tabLst>
                <a:tab pos="3429000" algn="l"/>
              </a:tabLst>
            </a:pPr>
            <a:r>
              <a:rPr lang="en-US" sz="2200" dirty="0" smtClean="0"/>
              <a:t>Branching	(</a:t>
            </a:r>
            <a:r>
              <a:rPr lang="en-US" sz="2200" b="1" i="1" dirty="0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dirty="0" smtClean="0"/>
              <a:t>)</a:t>
            </a:r>
          </a:p>
          <a:p>
            <a:pPr marL="685800" lvl="1" indent="-338138">
              <a:spcBef>
                <a:spcPts val="600"/>
              </a:spcBef>
              <a:buClr>
                <a:schemeClr val="tx1"/>
              </a:buClr>
              <a:tabLst>
                <a:tab pos="3429000" algn="l"/>
              </a:tabLst>
            </a:pPr>
            <a:r>
              <a:rPr lang="en-US" sz="2200" dirty="0" smtClean="0">
                <a:cs typeface="Times New Roman" pitchFamily="18" charset="0"/>
              </a:rPr>
              <a:t>Exception-Handling	(</a:t>
            </a:r>
            <a:r>
              <a:rPr lang="en-US" sz="2200" b="1" dirty="0" smtClean="0">
                <a:solidFill>
                  <a:srgbClr val="0000E6"/>
                </a:solidFill>
                <a:cs typeface="Times New Roman" pitchFamily="18" charset="0"/>
              </a:rPr>
              <a:t>try</a:t>
            </a:r>
            <a:r>
              <a:rPr lang="en-US" sz="2200" dirty="0" smtClean="0">
                <a:cs typeface="Times New Roman" pitchFamily="18" charset="0"/>
              </a:rPr>
              <a:t>, </a:t>
            </a:r>
            <a:r>
              <a:rPr lang="en-US" sz="2200" b="1" dirty="0" smtClean="0">
                <a:solidFill>
                  <a:srgbClr val="0000E6"/>
                </a:solidFill>
                <a:cs typeface="Times New Roman" pitchFamily="18" charset="0"/>
              </a:rPr>
              <a:t>catch</a:t>
            </a:r>
            <a:r>
              <a:rPr lang="en-US" sz="2200" dirty="0" smtClean="0">
                <a:cs typeface="Times New Roman" pitchFamily="18" charset="0"/>
              </a:rPr>
              <a:t>, </a:t>
            </a:r>
            <a:r>
              <a:rPr lang="en-US" sz="2200" b="1" dirty="0" smtClean="0">
                <a:solidFill>
                  <a:srgbClr val="0000E6"/>
                </a:solidFill>
                <a:cs typeface="Times New Roman" pitchFamily="18" charset="0"/>
              </a:rPr>
              <a:t>finally</a:t>
            </a:r>
            <a:r>
              <a:rPr lang="en-US" sz="2200" dirty="0" smtClean="0">
                <a:cs typeface="Times New Roman" pitchFamily="18" charset="0"/>
              </a:rPr>
              <a:t>, </a:t>
            </a:r>
            <a:r>
              <a:rPr lang="en-US" sz="2200" b="1" dirty="0" smtClean="0">
                <a:solidFill>
                  <a:srgbClr val="0000E6"/>
                </a:solidFill>
                <a:cs typeface="Times New Roman" pitchFamily="18" charset="0"/>
              </a:rPr>
              <a:t>throw</a:t>
            </a:r>
            <a:r>
              <a:rPr lang="en-US" sz="2200" dirty="0" smtClean="0"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 </a:t>
            </a:r>
            <a:r>
              <a:rPr lang="en-US" sz="24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dirty="0" smtClean="0"/>
              <a:t> statement also has another form designed for iteration through </a:t>
            </a:r>
            <a:r>
              <a:rPr lang="en-US" sz="2400" i="1" dirty="0" smtClean="0"/>
              <a:t>Collections</a:t>
            </a:r>
            <a:r>
              <a:rPr lang="en-US" sz="2400" dirty="0" smtClean="0"/>
              <a:t> and </a:t>
            </a:r>
            <a:r>
              <a:rPr lang="en-US" sz="2400" i="1" dirty="0" smtClean="0"/>
              <a:t>arrays.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This form is sometimes referred to as the </a:t>
            </a:r>
            <a:r>
              <a:rPr lang="en-US" sz="2400" i="1" dirty="0" smtClean="0"/>
              <a:t>enhanced for</a:t>
            </a:r>
            <a:r>
              <a:rPr lang="en-US" sz="2400" dirty="0" smtClean="0"/>
              <a:t> statement, and can be used to make your loops more compact and easy to read. For example:</a:t>
            </a:r>
          </a:p>
          <a:p>
            <a:pPr indent="4763">
              <a:spcBef>
                <a:spcPts val="60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EnhancedForDemo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indent="4763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4763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 values = { 2, 4, 6, 8, 10,</a:t>
            </a:r>
          </a:p>
          <a:p>
            <a:pPr indent="4763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12, 14, 16, 18, 20 };</a:t>
            </a:r>
          </a:p>
          <a:p>
            <a:pPr indent="4763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item : </a:t>
            </a:r>
            <a:r>
              <a:rPr lang="en-US" sz="2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values) {</a:t>
            </a:r>
          </a:p>
          <a:p>
            <a:pPr indent="4763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"%d, "</a:t>
            </a:r>
            <a:r>
              <a:rPr lang="en-US" sz="2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item);</a:t>
            </a:r>
          </a:p>
          <a:p>
            <a:pPr indent="4763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indent="4763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4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"\b\b 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indent="4763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indent="4763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The </a:t>
            </a:r>
            <a:r>
              <a:rPr lang="en-US" sz="20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dirty="0" smtClean="0"/>
              <a:t> statement has two forms: unlabeled and labeled.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We used the unlabeled </a:t>
            </a:r>
            <a:r>
              <a:rPr lang="en-US" sz="20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dirty="0" smtClean="0"/>
              <a:t> in the previous slides of the </a:t>
            </a:r>
            <a:r>
              <a:rPr lang="en-US" sz="20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 </a:t>
            </a:r>
            <a:r>
              <a:rPr lang="en-US" sz="2000" dirty="0" smtClean="0"/>
              <a:t>statement. We can also use an unlabeled </a:t>
            </a:r>
            <a:r>
              <a:rPr lang="en-US" sz="20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dirty="0" smtClean="0"/>
              <a:t> to terminate a </a:t>
            </a:r>
            <a:r>
              <a:rPr lang="en-US" sz="20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/>
              <a:t>, </a:t>
            </a:r>
            <a:r>
              <a:rPr lang="en-US" sz="20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/>
              <a:t>, or </a:t>
            </a:r>
            <a:r>
              <a:rPr lang="en-US" sz="20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0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/>
              <a:t> loop. For example:-</a:t>
            </a:r>
          </a:p>
          <a:p>
            <a:pPr marL="347663" indent="0">
              <a:spcBef>
                <a:spcPts val="60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DoWhileBreakDemo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PrintStream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System.out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19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9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value, count = 0, sum = 0;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"Enter value to add 0 to exit: "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value = </a:t>
            </a:r>
            <a:r>
              <a:rPr lang="en-US" sz="19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19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.nextInt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(value == 0) {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count++;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sum += value;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9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"Sum of %d values: %,d\n"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, count, sum);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  <a:tab pos="2176463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java.io.PrintStream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ForBreakDemo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PrintStream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System.out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static final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000" i="1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value, count, sum = 0;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(count = 0; count &lt; 10; count++) {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"Enter value to add 0 to exit: "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value = </a:t>
            </a:r>
            <a:r>
              <a:rPr lang="en-US" sz="20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.nextInt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(value == 0) { </a:t>
            </a:r>
            <a:r>
              <a:rPr lang="en-US" sz="20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sum += value;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"Sum of %d values: %,d\n"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count, sum);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5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An unlabeled 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dirty="0" smtClean="0"/>
              <a:t> statement terminates the innermost 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, or 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statement, but a labeled 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dirty="0" smtClean="0"/>
              <a:t> terminates an outer statement.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 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dirty="0" smtClean="0"/>
              <a:t> statement terminates the labeled statement; it does not transfer the flow of control to the </a:t>
            </a:r>
            <a:r>
              <a:rPr lang="en-US" sz="2800" b="1" i="1" dirty="0" smtClean="0"/>
              <a:t>label</a:t>
            </a:r>
            <a:r>
              <a:rPr lang="en-US" sz="280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Control flow is transferred to the statement immediately following the labeled (terminated) statement.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FindDuplicateDemo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[] values = { 10, 12, 9, 28, 5, 14, 5, 11, 9, 17 };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j = -1;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found = </a:t>
            </a: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outter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&lt; (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values.</a:t>
            </a:r>
            <a:r>
              <a:rPr lang="en-US" sz="1800" b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- 1);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(j =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+ 1; j &lt;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values.</a:t>
            </a:r>
            <a:r>
              <a:rPr lang="en-US" sz="1800" b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j++)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8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(values[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] == values[j])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	found = </a:t>
            </a:r>
            <a:r>
              <a:rPr lang="en-US" sz="18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18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outter</a:t>
            </a: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(found)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"Duplicate found at Indices: 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"%d and %d\n"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j);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8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8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"No Duplicate Found!"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}		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176463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 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4000" dirty="0" smtClean="0"/>
              <a:t> 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/>
              <a:t>The 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200" dirty="0" smtClean="0"/>
              <a:t> statement skips the current iteration of a 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200" dirty="0" smtClean="0"/>
              <a:t>, 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dirty="0" smtClean="0"/>
              <a:t> , or 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dirty="0" smtClean="0"/>
              <a:t> loop.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The unlabeled form skips to the end of the innermost loop's body and evaluates the </a:t>
            </a:r>
            <a:r>
              <a:rPr lang="en-US" sz="2200" b="1" dirty="0" err="1" smtClean="0">
                <a:solidFill>
                  <a:srgbClr val="0000E6"/>
                </a:solidFill>
              </a:rPr>
              <a:t>boolean</a:t>
            </a:r>
            <a:r>
              <a:rPr lang="en-US" sz="2200" dirty="0" smtClean="0"/>
              <a:t> </a:t>
            </a:r>
            <a:r>
              <a:rPr lang="en-US" sz="2200" i="1" dirty="0" smtClean="0"/>
              <a:t>expression</a:t>
            </a:r>
            <a:r>
              <a:rPr lang="en-US" sz="2200" dirty="0" smtClean="0"/>
              <a:t> that controls the loop.</a:t>
            </a:r>
          </a:p>
          <a:p>
            <a:pPr marL="347663" indent="0">
              <a:spcBef>
                <a:spcPts val="60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 smtClean="0">
                <a:latin typeface="Consolas" pitchFamily="49" charset="0"/>
                <a:cs typeface="Consolas" pitchFamily="49" charset="0"/>
              </a:rPr>
              <a:t>OddNumbersDemo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2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&lt; 100; 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2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((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% 2) == 0) { </a:t>
            </a:r>
            <a:r>
              <a:rPr lang="en-US" sz="22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"%d, "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2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2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2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("\b\b 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347663" indent="0">
              <a:spcBef>
                <a:spcPts val="0"/>
              </a:spcBef>
              <a:buNone/>
              <a:tabLst>
                <a:tab pos="804863" algn="l"/>
                <a:tab pos="1262063" algn="l"/>
                <a:tab pos="1719263" algn="l"/>
              </a:tabLs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A labeled </a:t>
            </a:r>
            <a:r>
              <a:rPr lang="en-US" sz="22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200" dirty="0" smtClean="0"/>
              <a:t> statement skips the current iteration of an outer loop marked with the given </a:t>
            </a:r>
            <a:r>
              <a:rPr lang="en-US" sz="2200" b="1" i="1" dirty="0" smtClean="0"/>
              <a:t>label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 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4000" dirty="0" smtClean="0"/>
              <a:t> 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 smtClean="0">
                <a:latin typeface="Consolas" pitchFamily="49" charset="0"/>
                <a:cs typeface="Consolas" pitchFamily="49" charset="0"/>
              </a:rPr>
              <a:t>PrimeNumbersDemo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1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skip:	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1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&lt; 100; 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1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&lt; 2 || (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&gt; 2 &amp;&amp; (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% 2) == 0)) { 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1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} 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1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b="1" dirty="0" err="1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j = 3; j &lt; (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Math.</a:t>
            </a:r>
            <a:r>
              <a:rPr lang="en-US" sz="2100" b="1" i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 + 1); j += 2) {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1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((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% j) == 0) {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100" b="1" dirty="0" smtClean="0">
                <a:solidFill>
                  <a:srgbClr val="0000E6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skip;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	}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}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b="1" i="1" dirty="0" err="1" smtClean="0">
                <a:solidFill>
                  <a:srgbClr val="0099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b="1" dirty="0" smtClean="0">
                <a:solidFill>
                  <a:srgbClr val="CE7B00"/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"%d, "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dirty="0" err="1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b="1" dirty="0" smtClean="0"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1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"\b\b "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200"/>
              </a:spcBef>
              <a:buNone/>
              <a:tabLst>
                <a:tab pos="347663" algn="l"/>
                <a:tab pos="685800" algn="l"/>
                <a:tab pos="1033463" algn="l"/>
                <a:tab pos="1371600" algn="l"/>
                <a:tab pos="1719263" algn="l"/>
              </a:tabLst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4000" dirty="0" smtClean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 most basic </a:t>
            </a: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dirty="0" smtClean="0"/>
              <a:t> statement executes single statement block if the </a:t>
            </a:r>
            <a:r>
              <a:rPr lang="en-US" sz="2600" i="1" dirty="0" err="1" smtClean="0"/>
              <a:t>boolean</a:t>
            </a:r>
            <a:r>
              <a:rPr lang="en-US" sz="2600" i="1" dirty="0" smtClean="0"/>
              <a:t> expression</a:t>
            </a:r>
            <a:r>
              <a:rPr lang="en-US" sz="2600" dirty="0" smtClean="0"/>
              <a:t> is </a:t>
            </a:r>
            <a:r>
              <a:rPr lang="en-US" sz="2600" b="1" dirty="0" smtClean="0">
                <a:solidFill>
                  <a:srgbClr val="0000E6"/>
                </a:solidFill>
              </a:rPr>
              <a:t>true</a:t>
            </a:r>
            <a:r>
              <a:rPr lang="en-US" sz="2600" dirty="0" smtClean="0"/>
              <a:t>:</a:t>
            </a:r>
          </a:p>
          <a:p>
            <a:pPr marL="919163" indent="4763">
              <a:spcBef>
                <a:spcPts val="600"/>
              </a:spcBef>
              <a:buNone/>
            </a:pP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i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600" i="1" dirty="0" smtClean="0">
                <a:latin typeface="Consolas" pitchFamily="49" charset="0"/>
                <a:cs typeface="Consolas" pitchFamily="49" charset="0"/>
              </a:rPr>
              <a:t> expression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 { </a:t>
            </a:r>
          </a:p>
          <a:p>
            <a:pPr marL="919163" indent="4763">
              <a:spcBef>
                <a:spcPts val="0"/>
              </a:spcBef>
              <a:buNone/>
            </a:pPr>
            <a:r>
              <a:rPr lang="en-US" sz="2600" i="1" dirty="0" smtClean="0">
                <a:latin typeface="Consolas" pitchFamily="49" charset="0"/>
                <a:cs typeface="Consolas" pitchFamily="49" charset="0"/>
              </a:rPr>
              <a:t>	statement(s)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19163" indent="4763">
              <a:spcBef>
                <a:spcPts val="0"/>
              </a:spcBef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The </a:t>
            </a: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dirty="0" smtClean="0"/>
              <a:t> statement with a companion </a:t>
            </a: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dirty="0" smtClean="0"/>
              <a:t>statement executes the first block if the </a:t>
            </a:r>
            <a:r>
              <a:rPr lang="en-US" sz="2600" i="1" dirty="0" err="1" smtClean="0"/>
              <a:t>boolean</a:t>
            </a:r>
            <a:r>
              <a:rPr lang="en-US" sz="2600" i="1" dirty="0" smtClean="0"/>
              <a:t> expression </a:t>
            </a:r>
            <a:r>
              <a:rPr lang="en-US" sz="2600" dirty="0" smtClean="0"/>
              <a:t>is </a:t>
            </a:r>
            <a:r>
              <a:rPr lang="en-US" sz="2600" b="1" dirty="0" smtClean="0">
                <a:solidFill>
                  <a:srgbClr val="0000E6"/>
                </a:solidFill>
              </a:rPr>
              <a:t>true</a:t>
            </a:r>
            <a:r>
              <a:rPr lang="en-US" sz="2600" dirty="0" smtClean="0"/>
              <a:t>; otherwise, it executes the second block:</a:t>
            </a:r>
          </a:p>
          <a:p>
            <a:pPr marL="969963" indent="4763">
              <a:spcBef>
                <a:spcPts val="600"/>
              </a:spcBef>
              <a:buNone/>
            </a:pP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i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600" i="1" dirty="0" smtClean="0">
                <a:latin typeface="Consolas" pitchFamily="49" charset="0"/>
                <a:cs typeface="Consolas" pitchFamily="49" charset="0"/>
              </a:rPr>
              <a:t> expression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969963" indent="4763">
              <a:spcBef>
                <a:spcPts val="0"/>
              </a:spcBef>
              <a:buNone/>
            </a:pPr>
            <a:r>
              <a:rPr lang="en-US" sz="2600" i="1" dirty="0" smtClean="0">
                <a:latin typeface="Consolas" pitchFamily="49" charset="0"/>
                <a:cs typeface="Consolas" pitchFamily="49" charset="0"/>
              </a:rPr>
              <a:t>	statement(s)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69963" indent="4763">
              <a:spcBef>
                <a:spcPts val="0"/>
              </a:spcBef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6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969963" indent="4763">
              <a:spcBef>
                <a:spcPts val="0"/>
              </a:spcBef>
              <a:buNone/>
            </a:pPr>
            <a:r>
              <a:rPr lang="en-US" sz="2600" i="1" dirty="0" smtClean="0">
                <a:latin typeface="Consolas" pitchFamily="49" charset="0"/>
                <a:cs typeface="Consolas" pitchFamily="49" charset="0"/>
              </a:rPr>
              <a:t>	statement(s)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69963" indent="4763">
              <a:spcBef>
                <a:spcPts val="0"/>
              </a:spcBef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4000" dirty="0" smtClean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IfElseDemo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4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Scanner input = </a:t>
            </a:r>
            <a:r>
              <a:rPr lang="en-US" sz="24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4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x;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4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"Enter a number: 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input.nextInt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(x &gt; 10) {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1" dirty="0" err="1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99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b="1" dirty="0" err="1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"%d above 10\n"</a:t>
            </a: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x);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 </a:t>
            </a:r>
            <a:r>
              <a:rPr lang="en-US" sz="24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1" dirty="0" err="1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99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b="1" dirty="0" err="1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"%d not above 10\n"</a:t>
            </a: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, x);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400"/>
              </a:spcBef>
              <a:buNone/>
              <a:tabLst>
                <a:tab pos="288925" algn="l"/>
                <a:tab pos="625475" algn="l"/>
                <a:tab pos="97472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4000" dirty="0" smtClean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We can use 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800" dirty="0" smtClean="0"/>
              <a:t> to construct compound if statements: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i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 expression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statement(s)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i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 expression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	statement(s)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i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 expression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	statement(s)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	statement(s)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914400" indent="0">
              <a:spcBef>
                <a:spcPts val="600"/>
              </a:spcBef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4000" dirty="0" smtClean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CompoundIfElseDemo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Scanner input = 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percent;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grade;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"Enter Percentage: 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percent =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input.nextDouble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(percent &lt; 0.0 || percent &gt; 100.0) {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err="1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b="1" i="1" dirty="0" err="1" smtClean="0">
                <a:solidFill>
                  <a:srgbClr val="0099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b="1" dirty="0" err="1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.println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"Incorrect Percentage!"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(percent &gt;= 90.0) { grade =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(percent &gt;= 80.0) { grade =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'B'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(percent &gt;= 70.0) { grade =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'C'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(percent &gt;= 60.0) { grade =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'D'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(percent &gt;= 50.0) { grade =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'E'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		} </a:t>
            </a:r>
            <a:r>
              <a:rPr lang="en-US" sz="1900" b="1" dirty="0" smtClean="0">
                <a:solidFill>
                  <a:srgbClr val="0000E6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{ grade = </a:t>
            </a:r>
            <a:r>
              <a:rPr lang="en-US" sz="1900" b="1" dirty="0" smtClean="0">
                <a:solidFill>
                  <a:srgbClr val="CE7B00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'F'</a:t>
            </a:r>
            <a:r>
              <a:rPr lang="en-US" sz="19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19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"Grade: %c\n"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, grade);	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Conditional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2133600"/>
            <a:ext cx="8229600" cy="4572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java.util.Scanner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 err="1" smtClean="0">
                <a:latin typeface="Consolas" pitchFamily="49" charset="0"/>
                <a:cs typeface="Consolas" pitchFamily="49" charset="0"/>
              </a:rPr>
              <a:t>ConditionalOperatorDemo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i="1" dirty="0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(String[]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Scanner input = </a:t>
            </a:r>
            <a:r>
              <a:rPr lang="en-US" sz="2300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Scanner(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3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x, y, max;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3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"Enter X: "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x =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input.nextInt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3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.print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"Enter Y: "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y =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input.nextInt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b="1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max = (x &gt; y) ? x : y;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System.</a:t>
            </a:r>
            <a:r>
              <a:rPr lang="en-US" sz="2300" i="1" dirty="0" err="1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.printf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dirty="0" smtClean="0">
                <a:solidFill>
                  <a:srgbClr val="CE7B00"/>
                </a:solidFill>
                <a:latin typeface="Consolas" pitchFamily="49" charset="0"/>
                <a:cs typeface="Consolas" pitchFamily="49" charset="0"/>
              </a:rPr>
              <a:t>"Max: %d\n"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, max);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685800" algn="l"/>
                <a:tab pos="1033463" algn="l"/>
              </a:tabLst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300" i="1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762000" y="83820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494"/>
                <a:gridCol w="1340171"/>
                <a:gridCol w="1817485"/>
                <a:gridCol w="3321450"/>
              </a:tblGrid>
              <a:tr h="256032">
                <a:tc>
                  <a:txBody>
                    <a:bodyPr/>
                    <a:lstStyle/>
                    <a:p>
                      <a:r>
                        <a:rPr lang="en-US" sz="2200" b="1" i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Operator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Symbol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i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Operation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5836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Conditional</a:t>
                      </a:r>
                      <a:endParaRPr lang="en-US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  <a:endParaRPr lang="en-US" sz="22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 ? x : y</a:t>
                      </a:r>
                      <a:endParaRPr lang="en-US" sz="22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 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is true then evaluate 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otherwise evaluate 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y</a:t>
                      </a:r>
                      <a:endParaRPr lang="en-US" sz="2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900" dirty="0" smtClean="0"/>
              <a:t>The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1900" dirty="0" smtClean="0"/>
              <a:t> statement can have a number of possible execution paths.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900" dirty="0" smtClean="0"/>
              <a:t>A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1900" dirty="0" smtClean="0"/>
              <a:t> works with the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900" dirty="0" smtClean="0"/>
              <a:t>,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1900" dirty="0" smtClean="0"/>
              <a:t>,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900" dirty="0" smtClean="0"/>
              <a:t>, and </a:t>
            </a:r>
            <a:r>
              <a:rPr lang="en-US" sz="1900" b="1" dirty="0" err="1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 smtClean="0"/>
              <a:t> primitive data types. It also works with </a:t>
            </a:r>
            <a:r>
              <a:rPr lang="en-US" sz="1900" b="1" i="1" dirty="0" smtClean="0"/>
              <a:t>enumerated types</a:t>
            </a:r>
            <a:r>
              <a:rPr lang="en-US" sz="1900" dirty="0" smtClean="0"/>
              <a:t>, the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900" dirty="0" smtClean="0"/>
              <a:t> class, and a few special classes that wrap certain primitive types: 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Character</a:t>
            </a:r>
            <a:r>
              <a:rPr lang="en-US" sz="1900" dirty="0" smtClean="0"/>
              <a:t>,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900" dirty="0" smtClean="0"/>
              <a:t>, 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1900" dirty="0" smtClean="0"/>
              <a:t>, and 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1900" dirty="0" smtClean="0"/>
              <a:t>.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900" dirty="0" smtClean="0"/>
              <a:t>The body of a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1900" dirty="0" smtClean="0"/>
              <a:t> statement is known as a </a:t>
            </a:r>
            <a:r>
              <a:rPr lang="en-US" sz="1900" i="1" dirty="0" smtClean="0"/>
              <a:t>switch block</a:t>
            </a:r>
            <a:r>
              <a:rPr lang="en-US" sz="1900" dirty="0" smtClean="0"/>
              <a:t>. 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900" dirty="0" smtClean="0"/>
              <a:t>A statement in the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1900" dirty="0" smtClean="0"/>
              <a:t> block can be labeled with one or more 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dirty="0" smtClean="0"/>
              <a:t> or </a:t>
            </a:r>
            <a:r>
              <a:rPr lang="en-US" sz="1900" b="1" dirty="0" smtClean="0">
                <a:solidFill>
                  <a:srgbClr val="0000E6"/>
                </a:solidFill>
              </a:rPr>
              <a:t>default</a:t>
            </a:r>
            <a:r>
              <a:rPr lang="en-US" sz="1900" dirty="0" smtClean="0"/>
              <a:t> labels.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900" dirty="0" smtClean="0"/>
              <a:t>The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1900" dirty="0" smtClean="0"/>
              <a:t> statement evaluates its </a:t>
            </a:r>
            <a:r>
              <a:rPr lang="en-US" sz="1900" b="1" i="1" dirty="0" smtClean="0"/>
              <a:t>expression</a:t>
            </a:r>
            <a:r>
              <a:rPr lang="en-US" sz="1900" dirty="0" smtClean="0"/>
              <a:t>, then executes all statements that follow the matching 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dirty="0" smtClean="0"/>
              <a:t> </a:t>
            </a:r>
            <a:r>
              <a:rPr lang="en-US" sz="1900" i="1" dirty="0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1900" dirty="0" smtClean="0"/>
              <a:t>.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900" dirty="0" smtClean="0"/>
              <a:t> statement terminates the enclosing switch statement. Control flow continues with the first statement following the 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1900" dirty="0" smtClean="0"/>
              <a:t> block. The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900" dirty="0" smtClean="0"/>
              <a:t> statements are necessary because without them, statements in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1900" dirty="0" smtClean="0"/>
              <a:t> blocks </a:t>
            </a:r>
            <a:r>
              <a:rPr lang="en-US" sz="1900" i="1" dirty="0" smtClean="0"/>
              <a:t>fall through</a:t>
            </a:r>
            <a:r>
              <a:rPr lang="en-US" sz="1900" dirty="0" smtClean="0"/>
              <a:t>: All statements after the matching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dirty="0" smtClean="0"/>
              <a:t> </a:t>
            </a:r>
            <a:r>
              <a:rPr lang="en-US" sz="1900" i="1" dirty="0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1900" dirty="0" smtClean="0"/>
              <a:t> are executed in sequence, regardless of the </a:t>
            </a:r>
            <a:r>
              <a:rPr lang="en-US" sz="1900" i="1" dirty="0" smtClean="0"/>
              <a:t>expression</a:t>
            </a:r>
            <a:r>
              <a:rPr lang="en-US" sz="1900" dirty="0" smtClean="0"/>
              <a:t> of subsequent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900" i="1" dirty="0" smtClean="0">
                <a:latin typeface="Consolas" pitchFamily="49" charset="0"/>
                <a:cs typeface="Consolas" pitchFamily="49" charset="0"/>
              </a:rPr>
              <a:t>labels</a:t>
            </a:r>
            <a:r>
              <a:rPr lang="en-US" sz="1900" dirty="0" smtClean="0"/>
              <a:t>, until a </a:t>
            </a:r>
            <a:r>
              <a:rPr lang="en-US" sz="1900" b="1" dirty="0" smtClean="0">
                <a:solidFill>
                  <a:srgbClr val="0000E6"/>
                </a:solidFill>
              </a:rPr>
              <a:t>break</a:t>
            </a:r>
            <a:r>
              <a:rPr lang="en-US" sz="1900" dirty="0" smtClean="0"/>
              <a:t> statement is encountered.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sz="1900" dirty="0" smtClean="0"/>
              <a:t>The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900" dirty="0" smtClean="0"/>
              <a:t> section handles all values that are not explicitly handled by one of the </a:t>
            </a:r>
            <a:r>
              <a:rPr lang="en-US" sz="1900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900" dirty="0" smtClean="0"/>
              <a:t> sections.</a:t>
            </a:r>
            <a:endParaRPr lang="en-US" sz="1900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5791200"/>
          </a:xfrm>
        </p:spPr>
        <p:txBody>
          <a:bodyPr>
            <a:noAutofit/>
          </a:bodyPr>
          <a:lstStyle/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b="1" dirty="0" smtClean="0">
              <a:solidFill>
                <a:srgbClr val="0000E6"/>
              </a:solidFill>
              <a:latin typeface="Consolas" pitchFamily="49" charset="0"/>
              <a:cs typeface="Consolas" pitchFamily="49" charset="0"/>
            </a:endParaRPr>
          </a:p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{ </a:t>
            </a:r>
          </a:p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		statement(s)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... </a:t>
            </a:r>
          </a:p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		statement(s)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smtClean="0">
                <a:solidFill>
                  <a:srgbClr val="0000E6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1371600" indent="0">
              <a:spcBef>
                <a:spcPts val="0"/>
              </a:spcBef>
              <a:buClr>
                <a:schemeClr val="tx1"/>
              </a:buClr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280</Words>
  <Application>Microsoft Office PowerPoint</Application>
  <PresentationFormat>On-screen Show (4:3)</PresentationFormat>
  <Paragraphs>386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CS212-Object Oriented Programming</vt:lpstr>
      <vt:lpstr>Control Flow Statements</vt:lpstr>
      <vt:lpstr>The if-else Statement</vt:lpstr>
      <vt:lpstr>The if-else Statement</vt:lpstr>
      <vt:lpstr>The if-else Statement</vt:lpstr>
      <vt:lpstr>The if-else Statement</vt:lpstr>
      <vt:lpstr>Conditional Operator</vt:lpstr>
      <vt:lpstr>The switch Statement</vt:lpstr>
      <vt:lpstr>The switch Statement</vt:lpstr>
      <vt:lpstr>The switch Statement</vt:lpstr>
      <vt:lpstr>The switch Statement</vt:lpstr>
      <vt:lpstr>The while Statement</vt:lpstr>
      <vt:lpstr>Example: Compute GCD</vt:lpstr>
      <vt:lpstr>Nested While Loops</vt:lpstr>
      <vt:lpstr>The do-while Statement</vt:lpstr>
      <vt:lpstr>The do-while Statement</vt:lpstr>
      <vt:lpstr>The for Statement</vt:lpstr>
      <vt:lpstr>The for Statement</vt:lpstr>
      <vt:lpstr>Prime Factors</vt:lpstr>
      <vt:lpstr>The for Statement</vt:lpstr>
      <vt:lpstr>The break Statement</vt:lpstr>
      <vt:lpstr>The break Statement</vt:lpstr>
      <vt:lpstr>The break Statement</vt:lpstr>
      <vt:lpstr>The break Statement</vt:lpstr>
      <vt:lpstr>The continue Statement</vt:lpstr>
      <vt:lpstr>The continue 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Bilal</cp:lastModifiedBy>
  <cp:revision>312</cp:revision>
  <dcterms:created xsi:type="dcterms:W3CDTF">2016-02-07T13:02:41Z</dcterms:created>
  <dcterms:modified xsi:type="dcterms:W3CDTF">2019-04-04T04:26:55Z</dcterms:modified>
</cp:coreProperties>
</file>