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2" r:id="rId4"/>
    <p:sldId id="303" r:id="rId5"/>
    <p:sldId id="304" r:id="rId6"/>
    <p:sldId id="305" r:id="rId7"/>
    <p:sldId id="281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009900"/>
    <a:srgbClr val="CE7B00"/>
    <a:srgbClr val="969696"/>
    <a:srgbClr val="FFFFE1"/>
    <a:srgbClr val="00497A"/>
    <a:srgbClr val="FFFFCC"/>
    <a:srgbClr val="0000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8AFA-6E65-413E-A150-0B0ADEC964E1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9438-7A8D-4BA2-90D9-4FA34CCC6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5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0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2 Jan,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2 Jan,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0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Lecture 04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Java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Copying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 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000" dirty="0" smtClean="0"/>
              <a:t> class has an 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arraycopy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/>
              <a:t> method that can be used to efficiently </a:t>
            </a:r>
            <a:r>
              <a:rPr lang="en-US" sz="2000" dirty="0" smtClean="0">
                <a:solidFill>
                  <a:srgbClr val="FF0000"/>
                </a:solidFill>
              </a:rPr>
              <a:t>copy data from one array into another</a:t>
            </a:r>
            <a:r>
              <a:rPr lang="en-US" sz="2000" dirty="0" smtClean="0"/>
              <a:t>:</a:t>
            </a:r>
          </a:p>
          <a:p>
            <a:pPr indent="4763"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arraycopy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Object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the source array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srcPos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starting position in source array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Object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the destination array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destPos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starting position in destination array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length)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the number of array elements to copy</a:t>
            </a:r>
          </a:p>
          <a:p>
            <a:pPr>
              <a:tabLst>
                <a:tab pos="685800" algn="l"/>
                <a:tab pos="2514600" algn="l"/>
              </a:tabLst>
            </a:pPr>
            <a:r>
              <a:rPr lang="en-US" sz="2000" dirty="0" smtClean="0"/>
              <a:t>For Example: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ArrayCopyDemo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'n'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'x'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'n'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'v'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[9];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b="1" i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arraycopy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copyFrom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copyTo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0, 9);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String(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4763">
              <a:spcBef>
                <a:spcPts val="0"/>
              </a:spcBef>
              <a:buNone/>
              <a:tabLst>
                <a:tab pos="685800" algn="l"/>
                <a:tab pos="2514600" algn="l"/>
              </a:tabLst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Array Manipulations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Java provides several methods for performing array manipulations (such as copying, sorting and searching arrays) in the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sz="2400" dirty="0" smtClean="0"/>
              <a:t> class. For Example:-</a:t>
            </a:r>
          </a:p>
          <a:p>
            <a:pPr marL="0" indent="4763">
              <a:spcBef>
                <a:spcPts val="60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ArrayCopyDemo2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copyFrom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'n'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'x'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'n'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'v'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Arrays.copyOfRange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copyFrom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2, 11);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String(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copyTo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4763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tabLst>
                <a:tab pos="347663" algn="l"/>
                <a:tab pos="685800" algn="l"/>
                <a:tab pos="103346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/>
              <a:t> that the </a:t>
            </a:r>
            <a:r>
              <a:rPr lang="en-US" sz="2400" dirty="0" smtClean="0">
                <a:solidFill>
                  <a:srgbClr val="FF0000"/>
                </a:solidFill>
              </a:rPr>
              <a:t>second parameter </a:t>
            </a:r>
            <a:r>
              <a:rPr lang="en-US" sz="2400" dirty="0" smtClean="0"/>
              <a:t>of the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copyOfRange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/>
              <a:t>method is the </a:t>
            </a:r>
            <a:r>
              <a:rPr lang="en-US" sz="2400" dirty="0" smtClean="0">
                <a:solidFill>
                  <a:srgbClr val="0000E6"/>
                </a:solidFill>
              </a:rPr>
              <a:t>initial index of the range </a:t>
            </a:r>
            <a:r>
              <a:rPr lang="en-US" sz="2400" dirty="0" smtClean="0"/>
              <a:t>to be copied, </a:t>
            </a:r>
            <a:r>
              <a:rPr lang="en-US" sz="2400" b="1" i="1" dirty="0" smtClean="0">
                <a:solidFill>
                  <a:srgbClr val="FF0000"/>
                </a:solidFill>
              </a:rPr>
              <a:t>inclusively</a:t>
            </a:r>
            <a:r>
              <a:rPr lang="en-US" sz="2400" dirty="0" smtClean="0"/>
              <a:t>, while the </a:t>
            </a:r>
            <a:r>
              <a:rPr lang="en-US" sz="2400" dirty="0" smtClean="0">
                <a:solidFill>
                  <a:srgbClr val="FF0000"/>
                </a:solidFill>
              </a:rPr>
              <a:t>third parameter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0000E6"/>
                </a:solidFill>
              </a:rPr>
              <a:t>final index of the range</a:t>
            </a:r>
            <a:r>
              <a:rPr lang="en-US" sz="2400" dirty="0" smtClean="0"/>
              <a:t> to be copied, </a:t>
            </a:r>
            <a:r>
              <a:rPr lang="en-US" sz="2400" b="1" i="1" dirty="0" smtClean="0">
                <a:solidFill>
                  <a:srgbClr val="FF0000"/>
                </a:solidFill>
              </a:rPr>
              <a:t>exclusively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Array Manipulations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Some other useful </a:t>
            </a:r>
            <a:r>
              <a:rPr lang="en-US" sz="2800" dirty="0" smtClean="0">
                <a:solidFill>
                  <a:srgbClr val="0000E6"/>
                </a:solidFill>
              </a:rPr>
              <a:t>operations</a:t>
            </a:r>
            <a:r>
              <a:rPr lang="en-US" sz="2800" dirty="0" smtClean="0"/>
              <a:t> provided by methods in the 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sz="2800" dirty="0" smtClean="0"/>
              <a:t> class, are:</a:t>
            </a:r>
          </a:p>
          <a:p>
            <a:pPr marL="685800" lvl="1" indent="-34925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Searching</a:t>
            </a:r>
            <a:r>
              <a:rPr lang="en-US" sz="2400" dirty="0" smtClean="0"/>
              <a:t> an array for a </a:t>
            </a:r>
            <a:r>
              <a:rPr lang="en-US" sz="2400" dirty="0" smtClean="0">
                <a:solidFill>
                  <a:srgbClr val="0000E6"/>
                </a:solidFill>
              </a:rPr>
              <a:t>specific value </a:t>
            </a:r>
            <a:r>
              <a:rPr lang="en-US" sz="2400" dirty="0" smtClean="0"/>
              <a:t>to get the </a:t>
            </a:r>
            <a:r>
              <a:rPr lang="en-US" sz="2400" dirty="0" smtClean="0">
                <a:solidFill>
                  <a:srgbClr val="FF0000"/>
                </a:solidFill>
              </a:rPr>
              <a:t>index</a:t>
            </a:r>
            <a:r>
              <a:rPr lang="en-US" sz="2400" dirty="0" smtClean="0"/>
              <a:t> at which it is placed (the 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/>
              <a:t> method).</a:t>
            </a:r>
          </a:p>
          <a:p>
            <a:pPr marL="685800" lvl="1" indent="-34925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Comparing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E6"/>
                </a:solidFill>
              </a:rPr>
              <a:t>two arrays </a:t>
            </a:r>
            <a:r>
              <a:rPr lang="en-US" sz="2400" dirty="0" smtClean="0"/>
              <a:t>to determine if they are </a:t>
            </a:r>
            <a:r>
              <a:rPr lang="en-US" sz="2400" dirty="0" smtClean="0">
                <a:solidFill>
                  <a:srgbClr val="FF0000"/>
                </a:solidFill>
              </a:rPr>
              <a:t>equal or not</a:t>
            </a:r>
            <a:r>
              <a:rPr lang="en-US" sz="2400" dirty="0" smtClean="0"/>
              <a:t> (the 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400" dirty="0" smtClean="0"/>
              <a:t> method).</a:t>
            </a:r>
          </a:p>
          <a:p>
            <a:pPr marL="685800" lvl="1" indent="-34925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Filling</a:t>
            </a:r>
            <a:r>
              <a:rPr lang="en-US" sz="2400" dirty="0" smtClean="0"/>
              <a:t> an array to </a:t>
            </a:r>
            <a:r>
              <a:rPr lang="en-US" sz="2400" dirty="0" smtClean="0">
                <a:solidFill>
                  <a:srgbClr val="0000E6"/>
                </a:solidFill>
              </a:rPr>
              <a:t>place a specific value </a:t>
            </a:r>
            <a:r>
              <a:rPr lang="en-US" sz="2400" dirty="0" smtClean="0"/>
              <a:t>at each index (the 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fill()</a:t>
            </a:r>
            <a:r>
              <a:rPr lang="en-US" sz="2400" dirty="0" smtClean="0"/>
              <a:t> method).</a:t>
            </a:r>
          </a:p>
          <a:p>
            <a:pPr marL="685800" lvl="1" indent="-34925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Sorting</a:t>
            </a:r>
            <a:r>
              <a:rPr lang="en-US" sz="2400" dirty="0" smtClean="0"/>
              <a:t> an array into </a:t>
            </a:r>
            <a:r>
              <a:rPr lang="en-US" sz="2400" dirty="0" smtClean="0">
                <a:solidFill>
                  <a:srgbClr val="0000E6"/>
                </a:solidFill>
              </a:rPr>
              <a:t>ascending order</a:t>
            </a:r>
            <a:r>
              <a:rPr lang="en-US" sz="2400" dirty="0" smtClean="0"/>
              <a:t>. This can be done either </a:t>
            </a:r>
            <a:r>
              <a:rPr lang="en-US" sz="2400" dirty="0" smtClean="0">
                <a:solidFill>
                  <a:srgbClr val="0000E6"/>
                </a:solidFill>
              </a:rPr>
              <a:t>sequentially</a:t>
            </a:r>
            <a:r>
              <a:rPr lang="en-US" sz="2400" dirty="0" smtClean="0"/>
              <a:t>, using the 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400" dirty="0" smtClean="0"/>
              <a:t> method, or </a:t>
            </a:r>
            <a:r>
              <a:rPr lang="en-US" sz="2400" dirty="0" smtClean="0">
                <a:solidFill>
                  <a:srgbClr val="0000E6"/>
                </a:solidFill>
              </a:rPr>
              <a:t>concurrently</a:t>
            </a:r>
            <a:r>
              <a:rPr lang="en-US" sz="2400" dirty="0" smtClean="0"/>
              <a:t>, using the 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parallelSort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/>
              <a:t> method. </a:t>
            </a:r>
            <a:r>
              <a:rPr lang="en-US" sz="2400" dirty="0" smtClean="0">
                <a:solidFill>
                  <a:srgbClr val="FF0000"/>
                </a:solidFill>
              </a:rPr>
              <a:t>Parallel sorting </a:t>
            </a:r>
            <a:r>
              <a:rPr lang="en-US" sz="2400" dirty="0" smtClean="0"/>
              <a:t>of large arrays on multiprocessor systems is </a:t>
            </a:r>
            <a:r>
              <a:rPr lang="en-US" sz="2400" dirty="0" smtClean="0">
                <a:solidFill>
                  <a:srgbClr val="0000E6"/>
                </a:solidFill>
              </a:rPr>
              <a:t>faster than </a:t>
            </a:r>
            <a:r>
              <a:rPr lang="en-US" sz="2400" dirty="0" smtClean="0">
                <a:solidFill>
                  <a:srgbClr val="FF0000"/>
                </a:solidFill>
              </a:rPr>
              <a:t>sequential</a:t>
            </a:r>
            <a:r>
              <a:rPr lang="en-US" sz="2400" dirty="0" smtClean="0"/>
              <a:t> array sorting.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Assignment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rgbClr val="FF0000"/>
                </a:solidFill>
              </a:rPr>
              <a:t>Java programs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E6"/>
                </a:solidFill>
              </a:rPr>
              <a:t>demonstrate</a:t>
            </a:r>
            <a:r>
              <a:rPr lang="en-US" dirty="0" smtClean="0"/>
              <a:t> use of following methods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Arrays </a:t>
            </a:r>
            <a:r>
              <a:rPr lang="en-US" dirty="0" smtClean="0"/>
              <a:t>class:</a:t>
            </a:r>
          </a:p>
          <a:p>
            <a:pPr marL="685800" lvl="1" indent="-349250">
              <a:spcBef>
                <a:spcPts val="1200"/>
              </a:spcBef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b="1" dirty="0" smtClean="0"/>
          </a:p>
          <a:p>
            <a:pPr marL="685800" lvl="1" indent="-349250">
              <a:spcBef>
                <a:spcPts val="1200"/>
              </a:spcBef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equals()</a:t>
            </a:r>
          </a:p>
          <a:p>
            <a:pPr marL="685800" lvl="1" indent="-349250">
              <a:spcBef>
                <a:spcPts val="1200"/>
              </a:spcBef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fill()</a:t>
            </a:r>
            <a:endParaRPr lang="en-US" b="1" dirty="0" smtClean="0"/>
          </a:p>
          <a:p>
            <a:pPr marL="685800" lvl="1" indent="-349250">
              <a:spcBef>
                <a:spcPts val="1200"/>
              </a:spcBef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sort()</a:t>
            </a:r>
          </a:p>
          <a:p>
            <a:pPr marL="685800" lvl="1" indent="-349250">
              <a:spcBef>
                <a:spcPts val="1200"/>
              </a:spcBef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parallelSort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010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BT-Level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500" dirty="0" smtClean="0"/>
              <a:t>An </a:t>
            </a:r>
            <a:r>
              <a:rPr lang="en-US" sz="2500" b="1" i="1" dirty="0" smtClean="0">
                <a:solidFill>
                  <a:srgbClr val="FF0000"/>
                </a:solidFill>
              </a:rPr>
              <a:t>array</a:t>
            </a:r>
            <a:r>
              <a:rPr lang="en-US" sz="2500" dirty="0" smtClean="0"/>
              <a:t> is a container </a:t>
            </a:r>
            <a:r>
              <a:rPr lang="en-US" sz="2500" b="1" dirty="0" smtClean="0">
                <a:solidFill>
                  <a:srgbClr val="FF0000"/>
                </a:solidFill>
              </a:rPr>
              <a:t>object</a:t>
            </a:r>
            <a:r>
              <a:rPr lang="en-US" sz="2500" b="1" dirty="0" smtClean="0"/>
              <a:t> </a:t>
            </a:r>
            <a:r>
              <a:rPr lang="en-US" sz="2500" dirty="0" smtClean="0"/>
              <a:t>that holds a </a:t>
            </a:r>
            <a:r>
              <a:rPr lang="en-US" sz="2500" b="1" dirty="0" smtClean="0">
                <a:solidFill>
                  <a:srgbClr val="FF0000"/>
                </a:solidFill>
              </a:rPr>
              <a:t>fixed number</a:t>
            </a:r>
            <a:r>
              <a:rPr lang="en-US" sz="2500" dirty="0" smtClean="0"/>
              <a:t> of values of a </a:t>
            </a:r>
            <a:r>
              <a:rPr lang="en-US" sz="2500" b="1" dirty="0" smtClean="0">
                <a:solidFill>
                  <a:srgbClr val="FF0000"/>
                </a:solidFill>
              </a:rPr>
              <a:t>same data type</a:t>
            </a:r>
            <a:r>
              <a:rPr lang="en-US" sz="2500" dirty="0" smtClean="0"/>
              <a:t>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500" dirty="0" smtClean="0"/>
              <a:t>The </a:t>
            </a:r>
            <a:r>
              <a:rPr lang="en-US" sz="2500" b="1" dirty="0" smtClean="0">
                <a:solidFill>
                  <a:srgbClr val="FF0000"/>
                </a:solidFill>
              </a:rPr>
              <a:t>length</a:t>
            </a:r>
            <a:r>
              <a:rPr lang="en-US" sz="2500" dirty="0" smtClean="0"/>
              <a:t> of an array is established when it is created. After creation, its length is </a:t>
            </a:r>
            <a:r>
              <a:rPr lang="en-US" sz="2500" b="1" dirty="0" smtClean="0">
                <a:solidFill>
                  <a:srgbClr val="FF0000"/>
                </a:solidFill>
              </a:rPr>
              <a:t>fixed</a:t>
            </a:r>
            <a:r>
              <a:rPr lang="en-US" sz="2500" dirty="0" smtClean="0"/>
              <a:t>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500" dirty="0" smtClean="0"/>
              <a:t>Each item in an array is called an </a:t>
            </a:r>
            <a:r>
              <a:rPr lang="en-US" sz="2500" b="1" i="1" dirty="0" smtClean="0">
                <a:solidFill>
                  <a:srgbClr val="FF0000"/>
                </a:solidFill>
              </a:rPr>
              <a:t>element</a:t>
            </a:r>
            <a:r>
              <a:rPr lang="en-US" sz="2500" dirty="0" smtClean="0"/>
              <a:t>, and each element is accessed by its numerical </a:t>
            </a:r>
            <a:r>
              <a:rPr lang="en-US" sz="2500" b="1" i="1" dirty="0" smtClean="0">
                <a:solidFill>
                  <a:srgbClr val="FF0000"/>
                </a:solidFill>
              </a:rPr>
              <a:t>index</a:t>
            </a:r>
            <a:r>
              <a:rPr lang="en-US" sz="2500" dirty="0" smtClean="0"/>
              <a:t>. 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500" dirty="0" smtClean="0"/>
              <a:t>As shown in the following illustration, numbering begins with </a:t>
            </a:r>
            <a:r>
              <a:rPr lang="en-US" sz="2500" dirty="0" smtClean="0">
                <a:solidFill>
                  <a:srgbClr val="FF0000"/>
                </a:solidFill>
              </a:rPr>
              <a:t>0</a:t>
            </a:r>
            <a:r>
              <a:rPr lang="en-US" sz="2500" dirty="0" smtClean="0"/>
              <a:t>. The </a:t>
            </a:r>
            <a:r>
              <a:rPr lang="en-US" sz="2500" dirty="0" smtClean="0">
                <a:solidFill>
                  <a:srgbClr val="FF0000"/>
                </a:solidFill>
              </a:rPr>
              <a:t>9th element</a:t>
            </a:r>
            <a:r>
              <a:rPr lang="en-US" sz="2500" dirty="0" smtClean="0"/>
              <a:t>, for example, would therefore be accessed at </a:t>
            </a:r>
            <a:r>
              <a:rPr lang="en-US" sz="2500" dirty="0" smtClean="0">
                <a:solidFill>
                  <a:srgbClr val="FF0000"/>
                </a:solidFill>
              </a:rPr>
              <a:t>index 8</a:t>
            </a:r>
            <a:r>
              <a:rPr lang="en-US" sz="2500" dirty="0" smtClean="0"/>
              <a:t>.</a:t>
            </a:r>
            <a:endParaRPr lang="en-US" sz="2500" dirty="0" smtClean="0">
              <a:cs typeface="Times New Roman" pitchFamily="18" charset="0"/>
            </a:endParaRPr>
          </a:p>
        </p:txBody>
      </p:sp>
      <p:pic>
        <p:nvPicPr>
          <p:cNvPr id="4" name="Picture 3" descr="objects-tenElementArra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060" y="4679448"/>
            <a:ext cx="5473880" cy="2026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800" dirty="0" smtClean="0"/>
              <a:t>Like declarations for variables of other types, an </a:t>
            </a:r>
            <a:r>
              <a:rPr lang="en-US" sz="2800" dirty="0" smtClean="0">
                <a:solidFill>
                  <a:srgbClr val="FF0000"/>
                </a:solidFill>
              </a:rPr>
              <a:t>array declaration </a:t>
            </a:r>
            <a:r>
              <a:rPr lang="en-US" sz="2800" dirty="0" smtClean="0"/>
              <a:t>has </a:t>
            </a:r>
            <a:r>
              <a:rPr lang="en-US" sz="2800" dirty="0" smtClean="0">
                <a:solidFill>
                  <a:srgbClr val="0000E6"/>
                </a:solidFill>
              </a:rPr>
              <a:t>two components</a:t>
            </a:r>
            <a:r>
              <a:rPr lang="en-US" sz="2800" dirty="0" smtClean="0"/>
              <a:t>: the </a:t>
            </a:r>
            <a:r>
              <a:rPr lang="en-US" sz="2800" dirty="0" smtClean="0">
                <a:solidFill>
                  <a:srgbClr val="FF0000"/>
                </a:solidFill>
              </a:rPr>
              <a:t>array's type </a:t>
            </a:r>
            <a:r>
              <a:rPr lang="en-US" sz="2800" dirty="0" smtClean="0"/>
              <a:t>and the </a:t>
            </a:r>
            <a:r>
              <a:rPr lang="en-US" sz="2800" dirty="0" smtClean="0">
                <a:solidFill>
                  <a:srgbClr val="FF0000"/>
                </a:solidFill>
              </a:rPr>
              <a:t>array's name</a:t>
            </a:r>
            <a:r>
              <a:rPr lang="en-US" sz="2800" dirty="0" smtClean="0"/>
              <a:t>. The </a:t>
            </a:r>
            <a:r>
              <a:rPr lang="en-US" sz="2800" b="1" dirty="0" smtClean="0">
                <a:solidFill>
                  <a:srgbClr val="FF0000"/>
                </a:solidFill>
              </a:rPr>
              <a:t>syntax</a:t>
            </a:r>
            <a:r>
              <a:rPr lang="en-US" sz="2800" dirty="0" smtClean="0"/>
              <a:t> for declaring an array variable:-</a:t>
            </a:r>
          </a:p>
          <a:p>
            <a:pPr indent="4763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8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preferred way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dirty="0" smtClean="0"/>
              <a:t>		OR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works but not preferred way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800" dirty="0" smtClean="0"/>
              <a:t>An array's type is written as 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where </a:t>
            </a:r>
            <a:r>
              <a:rPr lang="en-US" sz="2800" b="1" i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/>
              <a:t> is the data type of the contained </a:t>
            </a:r>
            <a:r>
              <a:rPr lang="en-US" sz="2800" i="1" dirty="0" smtClean="0">
                <a:solidFill>
                  <a:srgbClr val="FF0000"/>
                </a:solidFill>
              </a:rPr>
              <a:t>elements</a:t>
            </a:r>
            <a:r>
              <a:rPr lang="en-US" sz="2800" dirty="0" smtClean="0"/>
              <a:t>; the </a:t>
            </a:r>
            <a:r>
              <a:rPr lang="en-US" sz="2800" dirty="0" smtClean="0">
                <a:solidFill>
                  <a:srgbClr val="0000E6"/>
                </a:solidFill>
              </a:rPr>
              <a:t>brackets</a:t>
            </a:r>
            <a:r>
              <a:rPr lang="en-US" sz="2800" dirty="0" smtClean="0"/>
              <a:t> are special symbols indicating that this </a:t>
            </a:r>
            <a:r>
              <a:rPr lang="en-US" sz="2800" dirty="0" smtClean="0">
                <a:solidFill>
                  <a:srgbClr val="FF0000"/>
                </a:solidFill>
              </a:rPr>
              <a:t>variable</a:t>
            </a:r>
            <a:r>
              <a:rPr lang="en-US" sz="2800" dirty="0" smtClean="0"/>
              <a:t> holds an array.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800" dirty="0" smtClean="0"/>
              <a:t>Although, Java allows to </a:t>
            </a:r>
            <a:r>
              <a:rPr lang="en-US" sz="2800" dirty="0" smtClean="0">
                <a:solidFill>
                  <a:srgbClr val="0000E6"/>
                </a:solidFill>
              </a:rPr>
              <a:t>place the brackets </a:t>
            </a:r>
            <a:r>
              <a:rPr lang="en-US" sz="2800" dirty="0" smtClean="0">
                <a:solidFill>
                  <a:srgbClr val="FF0000"/>
                </a:solidFill>
              </a:rPr>
              <a:t>after the array's name</a:t>
            </a:r>
            <a:r>
              <a:rPr lang="en-US" sz="2800" dirty="0" smtClean="0"/>
              <a:t>, however, convention discourages this form; because the </a:t>
            </a:r>
            <a:r>
              <a:rPr lang="en-US" sz="2800" dirty="0" smtClean="0">
                <a:solidFill>
                  <a:srgbClr val="0000E6"/>
                </a:solidFill>
              </a:rPr>
              <a:t>brackets identify the array type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should appear with the type designation</a:t>
            </a:r>
            <a:r>
              <a:rPr lang="en-US" sz="2800" dirty="0" smtClean="0"/>
              <a:t>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size</a:t>
            </a:r>
            <a:r>
              <a:rPr lang="en-US" sz="2800" dirty="0" smtClean="0"/>
              <a:t> of the </a:t>
            </a:r>
            <a:r>
              <a:rPr lang="en-US" sz="2800" dirty="0" smtClean="0">
                <a:solidFill>
                  <a:srgbClr val="0000E6"/>
                </a:solidFill>
              </a:rPr>
              <a:t>array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part of its type </a:t>
            </a:r>
            <a:r>
              <a:rPr lang="en-US" sz="2800" dirty="0" smtClean="0"/>
              <a:t>(which is why the brackets are empty).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FF0000"/>
                </a:solidFill>
              </a:rPr>
              <a:t>array's name </a:t>
            </a:r>
            <a:r>
              <a:rPr lang="en-US" sz="2800" dirty="0" smtClean="0"/>
              <a:t>can be </a:t>
            </a:r>
            <a:r>
              <a:rPr lang="en-US" sz="2800" dirty="0" smtClean="0">
                <a:solidFill>
                  <a:srgbClr val="0000E6"/>
                </a:solidFill>
              </a:rPr>
              <a:t>any valid identifier</a:t>
            </a:r>
            <a:r>
              <a:rPr lang="en-US" sz="2800" dirty="0" smtClean="0"/>
              <a:t>.</a:t>
            </a:r>
          </a:p>
          <a:p>
            <a:pPr indent="4763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8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preferred way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dirty="0" smtClean="0"/>
              <a:t>		OR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// works but not preferred way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8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[];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600" dirty="0" smtClean="0"/>
              <a:t>As with variables of other types, the </a:t>
            </a:r>
            <a:r>
              <a:rPr lang="en-US" sz="2600" dirty="0" smtClean="0">
                <a:solidFill>
                  <a:srgbClr val="FF0000"/>
                </a:solidFill>
              </a:rPr>
              <a:t>declaration does not actually create an array</a:t>
            </a:r>
            <a:r>
              <a:rPr lang="en-US" sz="2600" dirty="0" smtClean="0"/>
              <a:t>; it simply tells the compiler that this </a:t>
            </a:r>
            <a:r>
              <a:rPr lang="en-US" sz="2600" dirty="0" smtClean="0">
                <a:solidFill>
                  <a:srgbClr val="0000E6"/>
                </a:solidFill>
              </a:rPr>
              <a:t>variable will hold an array of the specified type</a:t>
            </a:r>
            <a:r>
              <a:rPr lang="en-US" sz="2600" dirty="0" smtClean="0"/>
              <a:t>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600" dirty="0" smtClean="0"/>
              <a:t>One way to create an array is with the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dirty="0" smtClean="0"/>
              <a:t> operator. The following </a:t>
            </a:r>
            <a:r>
              <a:rPr lang="en-US" sz="2600" dirty="0" smtClean="0">
                <a:solidFill>
                  <a:srgbClr val="FF0000"/>
                </a:solidFill>
              </a:rPr>
              <a:t>syntax</a:t>
            </a:r>
            <a:r>
              <a:rPr lang="en-US" sz="2600" dirty="0" smtClean="0"/>
              <a:t> is used to </a:t>
            </a:r>
            <a:r>
              <a:rPr lang="en-US" sz="2600" dirty="0" smtClean="0">
                <a:solidFill>
                  <a:srgbClr val="0000E6"/>
                </a:solidFill>
              </a:rPr>
              <a:t>create an array of specified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size &amp; type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rgbClr val="0000E6"/>
                </a:solidFill>
              </a:rPr>
              <a:t>assign its reference to a array variable</a:t>
            </a:r>
            <a:r>
              <a:rPr lang="en-US" sz="2600" dirty="0" smtClean="0"/>
              <a:t>:-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arrayRefVar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arrySize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600" dirty="0" smtClean="0"/>
              <a:t>For example, following statement </a:t>
            </a:r>
            <a:r>
              <a:rPr lang="en-US" sz="2800" dirty="0" smtClean="0"/>
              <a:t>allocates an array with enough memory for 10 integer elements and assigns the array to the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800" dirty="0" smtClean="0"/>
              <a:t> variable</a:t>
            </a:r>
            <a:r>
              <a:rPr lang="en-US" sz="2600" dirty="0" smtClean="0"/>
              <a:t>:-</a:t>
            </a:r>
          </a:p>
          <a:p>
            <a:pPr indent="4763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[10];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0000E6"/>
                </a:solidFill>
              </a:rPr>
              <a:t>Alternatively</a:t>
            </a:r>
            <a:r>
              <a:rPr lang="en-US" sz="2600" dirty="0" smtClean="0"/>
              <a:t>, we can use the </a:t>
            </a:r>
            <a:r>
              <a:rPr lang="en-US" sz="2600" dirty="0" smtClean="0">
                <a:solidFill>
                  <a:srgbClr val="FF0000"/>
                </a:solidFill>
              </a:rPr>
              <a:t>shortcut syntax </a:t>
            </a:r>
            <a:r>
              <a:rPr lang="en-US" sz="2600" dirty="0" smtClean="0"/>
              <a:t>to </a:t>
            </a:r>
            <a:r>
              <a:rPr lang="en-US" sz="2600" dirty="0" smtClean="0">
                <a:solidFill>
                  <a:srgbClr val="0000E6"/>
                </a:solidFill>
              </a:rPr>
              <a:t>create and initialize an array</a:t>
            </a:r>
            <a:r>
              <a:rPr lang="en-US" sz="2600" dirty="0" smtClean="0"/>
              <a:t>:</a:t>
            </a:r>
          </a:p>
          <a:p>
            <a:pPr indent="4763">
              <a:buNone/>
            </a:pPr>
            <a:r>
              <a:rPr lang="en-US" sz="26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= { </a:t>
            </a:r>
          </a:p>
          <a:p>
            <a:pPr indent="4763"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	100, 200, 300, 400, 500,</a:t>
            </a:r>
          </a:p>
          <a:p>
            <a:pPr indent="4763">
              <a:buNone/>
            </a:pP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	600, 700, 800, 900, 1000 };</a:t>
            </a:r>
          </a:p>
          <a:p>
            <a:r>
              <a:rPr lang="en-US" sz="2600" dirty="0" smtClean="0"/>
              <a:t>Here the </a:t>
            </a:r>
            <a:r>
              <a:rPr lang="en-US" sz="2600" dirty="0" smtClean="0">
                <a:solidFill>
                  <a:srgbClr val="0000E6"/>
                </a:solidFill>
              </a:rPr>
              <a:t>length of the array </a:t>
            </a:r>
            <a:r>
              <a:rPr lang="en-US" sz="2600" dirty="0" smtClean="0"/>
              <a:t>is </a:t>
            </a:r>
            <a:r>
              <a:rPr lang="en-US" sz="2600" dirty="0" smtClean="0">
                <a:solidFill>
                  <a:srgbClr val="FF0000"/>
                </a:solidFill>
              </a:rPr>
              <a:t>determined by the number of values </a:t>
            </a:r>
            <a:r>
              <a:rPr lang="en-US" sz="2600" dirty="0" smtClean="0"/>
              <a:t>provided </a:t>
            </a:r>
            <a:r>
              <a:rPr lang="en-US" sz="2600" dirty="0" smtClean="0">
                <a:solidFill>
                  <a:srgbClr val="0000E6"/>
                </a:solidFill>
              </a:rPr>
              <a:t>between braces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rgbClr val="0000E6"/>
                </a:solidFill>
              </a:rPr>
              <a:t>separated by commas</a:t>
            </a:r>
            <a:r>
              <a:rPr lang="en-US" sz="2600" dirty="0" smtClean="0"/>
              <a:t>.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Declaring</a:t>
            </a:r>
            <a:r>
              <a:rPr lang="en-US" sz="2600" dirty="0" smtClean="0"/>
              <a:t> an array variable, </a:t>
            </a:r>
            <a:r>
              <a:rPr lang="en-US" sz="2600" dirty="0" smtClean="0">
                <a:solidFill>
                  <a:srgbClr val="FF0000"/>
                </a:solidFill>
              </a:rPr>
              <a:t>creating</a:t>
            </a:r>
            <a:r>
              <a:rPr lang="en-US" sz="2600" dirty="0" smtClean="0"/>
              <a:t> an array, and </a:t>
            </a:r>
            <a:r>
              <a:rPr lang="en-US" sz="2600" dirty="0" smtClean="0">
                <a:solidFill>
                  <a:srgbClr val="FF0000"/>
                </a:solidFill>
              </a:rPr>
              <a:t>assigning</a:t>
            </a:r>
            <a:r>
              <a:rPr lang="en-US" sz="2600" dirty="0" smtClean="0"/>
              <a:t> the reference of the array to the variable can be </a:t>
            </a:r>
            <a:r>
              <a:rPr lang="en-US" sz="2600" dirty="0" smtClean="0">
                <a:solidFill>
                  <a:srgbClr val="0000E6"/>
                </a:solidFill>
              </a:rPr>
              <a:t>combined in one statement</a:t>
            </a:r>
            <a:r>
              <a:rPr lang="en-US" sz="2600" dirty="0" smtClean="0"/>
              <a:t>, as shown below</a:t>
            </a:r>
          </a:p>
          <a:p>
            <a:pPr indent="4763">
              <a:buNone/>
            </a:pPr>
            <a:r>
              <a:rPr lang="en-US" sz="26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/>
              <a:t>[10];</a:t>
            </a:r>
            <a:endParaRPr lang="en-US" sz="2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Sample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150" b="1" dirty="0" smtClean="0">
                <a:latin typeface="Consolas" pitchFamily="49" charset="0"/>
                <a:ea typeface="Calibri"/>
                <a:cs typeface="Consolas" pitchFamily="49" charset="0"/>
              </a:rPr>
              <a:t>ArrayDemo1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215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 </a:t>
            </a:r>
            <a:r>
              <a:rPr lang="en-US" sz="215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declares an array of integers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[] 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allocates memory for 10 integers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215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15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[10];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initialize array elements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15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&lt; 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myList.</a:t>
            </a:r>
            <a:r>
              <a:rPr lang="en-US" sz="215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++) {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] = (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+ 1) * 100;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access array elements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15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15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 &lt; 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myList.</a:t>
            </a:r>
            <a:r>
              <a:rPr lang="en-US" sz="215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++) {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215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15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"Element at index %d: %d\n"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215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215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15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]</a:t>
            </a: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15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15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Sample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class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500" b="1" dirty="0" smtClean="0">
                <a:latin typeface="Consolas" pitchFamily="49" charset="0"/>
                <a:ea typeface="Calibri"/>
                <a:cs typeface="Consolas" pitchFamily="49" charset="0"/>
              </a:rPr>
              <a:t>ArrayDemo2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public static void </a:t>
            </a:r>
            <a:r>
              <a:rPr lang="en-US" sz="2500" i="1" dirty="0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(String[] 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// create and initialize an array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5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[] 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 = {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			100, 200, 300,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			400, 500, 600,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			700, 800, 1000 };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		// access array elements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2500" dirty="0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500" dirty="0" err="1" smtClean="0">
                <a:solidFill>
                  <a:srgbClr val="0000E6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&lt; 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myList.</a:t>
            </a:r>
            <a:r>
              <a:rPr lang="en-US" sz="25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++) {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2500" i="1" dirty="0" err="1" smtClean="0">
                <a:solidFill>
                  <a:srgbClr val="00990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.printf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2500" dirty="0" smtClean="0">
                <a:solidFill>
                  <a:srgbClr val="CE7B00"/>
                </a:solidFill>
                <a:latin typeface="Consolas" pitchFamily="49" charset="0"/>
                <a:ea typeface="Calibri"/>
                <a:cs typeface="Consolas" pitchFamily="49" charset="0"/>
              </a:rPr>
              <a:t>"Element %d: %d\n"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,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25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 + 1, 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ea typeface="Calibri"/>
                <a:cs typeface="Consolas" pitchFamily="49" charset="0"/>
              </a:rPr>
              <a:t>]</a:t>
            </a: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 marL="0" marR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5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Java a </a:t>
            </a:r>
            <a:r>
              <a:rPr lang="en-US" sz="2000" dirty="0" smtClean="0">
                <a:solidFill>
                  <a:srgbClr val="FF0000"/>
                </a:solidFill>
              </a:rPr>
              <a:t>multidimensional array </a:t>
            </a:r>
            <a:r>
              <a:rPr lang="en-US" sz="2000" dirty="0" smtClean="0"/>
              <a:t>is an array whose </a:t>
            </a:r>
            <a:r>
              <a:rPr lang="en-US" sz="2000" dirty="0" smtClean="0">
                <a:solidFill>
                  <a:srgbClr val="0000E6"/>
                </a:solidFill>
              </a:rPr>
              <a:t>components are themselves arrays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Unlike arrays in C or Fortran, the </a:t>
            </a:r>
            <a:r>
              <a:rPr lang="en-US" sz="2000" dirty="0" smtClean="0">
                <a:solidFill>
                  <a:srgbClr val="FF0000"/>
                </a:solidFill>
              </a:rPr>
              <a:t>rows are allowed to vary in length</a:t>
            </a:r>
            <a:r>
              <a:rPr lang="en-US" sz="2000" dirty="0" smtClean="0"/>
              <a:t>. For Example: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Demo2DArray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twoDim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{ 11, 12, 13 },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{ 21, 22, 23, 24, 25 },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{ 31, 32 },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{ 41, 42, 43, 44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row = 0; row &lt; 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twoDim.</a:t>
            </a:r>
            <a:r>
              <a:rPr lang="en-US" sz="19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twoDim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[row].</a:t>
            </a:r>
            <a:r>
              <a:rPr lang="en-US" sz="1900" b="1" dirty="0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"%d, 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twoDim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[row][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"\b\b 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}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369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CS212-Object Oriented Programming</vt:lpstr>
      <vt:lpstr>Arrays</vt:lpstr>
      <vt:lpstr>Declaring Array Variables</vt:lpstr>
      <vt:lpstr>Declaring Array Variables</vt:lpstr>
      <vt:lpstr>Creating Arrays</vt:lpstr>
      <vt:lpstr>Creating Arrays</vt:lpstr>
      <vt:lpstr>Sample Program</vt:lpstr>
      <vt:lpstr>Sample Program</vt:lpstr>
      <vt:lpstr>Multidimensional Arrays</vt:lpstr>
      <vt:lpstr>Copying Arrays</vt:lpstr>
      <vt:lpstr>Array Manipulations</vt:lpstr>
      <vt:lpstr>Array Manipulations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Bilal</cp:lastModifiedBy>
  <cp:revision>245</cp:revision>
  <dcterms:created xsi:type="dcterms:W3CDTF">2016-02-07T13:02:41Z</dcterms:created>
  <dcterms:modified xsi:type="dcterms:W3CDTF">2020-01-02T05:44:10Z</dcterms:modified>
</cp:coreProperties>
</file>