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23" r:id="rId4"/>
    <p:sldId id="324" r:id="rId5"/>
    <p:sldId id="325" r:id="rId6"/>
    <p:sldId id="326" r:id="rId7"/>
    <p:sldId id="312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15" r:id="rId17"/>
    <p:sldId id="335" r:id="rId18"/>
    <p:sldId id="336" r:id="rId19"/>
    <p:sldId id="337" r:id="rId20"/>
    <p:sldId id="338" r:id="rId21"/>
    <p:sldId id="31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6"/>
    <a:srgbClr val="009900"/>
    <a:srgbClr val="CE7B00"/>
    <a:srgbClr val="FFFFE1"/>
    <a:srgbClr val="FFFFCC"/>
    <a:srgbClr val="969696"/>
    <a:srgbClr val="00497A"/>
    <a:srgbClr val="0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08AFA-6E65-413E-A150-0B0ADEC964E1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29438-7A8D-4BA2-90D9-4FA34CCC6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130425"/>
            <a:ext cx="7696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715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406900"/>
            <a:ext cx="7732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906713"/>
            <a:ext cx="7732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800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3197B9-4C62-42C5-A1B5-FA1295D541C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CT-Fundamental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756791" cy="6857999"/>
          </a:xfrm>
          <a:prstGeom prst="rect">
            <a:avLst/>
          </a:prstGeom>
        </p:spPr>
      </p:pic>
      <p:pic>
        <p:nvPicPr>
          <p:cNvPr id="8" name="Picture 7" descr="nus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5495" y="30480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2061" y="645950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497A"/>
                </a:solidFill>
                <a:latin typeface="Times New Roman" pitchFamily="18" charset="0"/>
                <a:cs typeface="Times New Roman" pitchFamily="18" charset="0"/>
              </a:rPr>
              <a:t>MCS</a:t>
            </a:r>
            <a:endParaRPr lang="en-US" sz="1500" b="1" dirty="0">
              <a:solidFill>
                <a:srgbClr val="0049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497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CS212-Object Oriented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smtClean="0"/>
              <a:t>Lecture 05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b="1" dirty="0" smtClean="0"/>
              <a:t>Objects and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762000" cy="6019800"/>
          </a:xfrm>
        </p:spPr>
        <p:txBody>
          <a:bodyPr vert="vert270"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smtClean="0"/>
              <a:t> keyword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3886200" cy="66294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String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id, String name)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 = id;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 = name;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(-1,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"Unknown"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	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 void </a:t>
            </a:r>
            <a:r>
              <a:rPr lang="en-US" sz="1400" b="1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std)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40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"%d: %s\n"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	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 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Print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Clone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CloneNewRef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new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Student(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0"/>
            <a:ext cx="4572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StudentDemo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static 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s1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Student(123,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"Ali"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s2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s3 = s1.Clone();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s4 = s2.CloneNewRef();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s1.Display();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s2.Display();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s3.Print();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s4.Print();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Calibri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7800" y="1371600"/>
            <a:ext cx="7239000" cy="1569660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keyword can be used to refer current class instance variable (shadowed by the parameters).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You can only use the </a:t>
            </a:r>
            <a:r>
              <a:rPr lang="en-US" sz="24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reference for instance variables and NOT static or class variables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762000" cy="6019800"/>
          </a:xfrm>
        </p:spPr>
        <p:txBody>
          <a:bodyPr vert="vert270"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smtClean="0"/>
              <a:t> keyword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3886200" cy="66294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String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id, String name)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id;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name;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(-1, </a:t>
            </a:r>
            <a:r>
              <a:rPr lang="en-US" sz="14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"Unknown"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	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 void </a:t>
            </a:r>
            <a:r>
              <a:rPr lang="en-US" sz="1400" b="1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std)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40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"%d: %s\n"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	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 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Print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Clone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CloneNewRef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new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Student(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0"/>
            <a:ext cx="4572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StudentDemo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static 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s1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Student(123,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"Ali"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s2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s3 = s1.Clone();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s4 = s2.CloneNewRef();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s1.Display();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s2.Display();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s3.Print();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s4.Print();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Calibri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7800" y="2914471"/>
            <a:ext cx="7391400" cy="2308324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Constructor calls can be chained, meaning, you can call another constructor from inside another constructor. We use the </a:t>
            </a:r>
            <a:r>
              <a:rPr lang="en-US" sz="24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call to invoke current class constructor.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Rule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must be called within constructor only and it should be the first statement.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762000" cy="6019800"/>
          </a:xfrm>
        </p:spPr>
        <p:txBody>
          <a:bodyPr vert="vert270"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smtClean="0"/>
              <a:t> keyword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3886200" cy="66294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String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id, String name)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id;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name;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(-1,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"Unknown"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	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 void </a:t>
            </a:r>
            <a:r>
              <a:rPr lang="en-US" sz="1400" b="1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std)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40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"%d: %s\n"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	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 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b="1" i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Print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Clone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CloneNewRef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new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Student(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0"/>
            <a:ext cx="4572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StudentDemo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static 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s1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Student(123,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"Ali"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s2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s3 = s1.Clone();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s4 = s2.CloneNewRef();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s1.Display();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s2.Display();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s3.Print();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s4.Print();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Calibri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7800" y="4426803"/>
            <a:ext cx="4038600" cy="830997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can be passed as an argument in the method call.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762000" cy="6019800"/>
          </a:xfrm>
        </p:spPr>
        <p:txBody>
          <a:bodyPr vert="vert270"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smtClean="0"/>
              <a:t> keyword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3886200" cy="66294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String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id, String name)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id;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name;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(-1,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"Unknown"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	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 void </a:t>
            </a:r>
            <a:r>
              <a:rPr lang="en-US" sz="1400" b="1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std)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40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"%d: %s\n"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	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 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Print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.Display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Clone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CloneNewRef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new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Student(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0"/>
            <a:ext cx="4572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StudentDemo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static 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s1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Student(123,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"Ali"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s2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s3 = s1.Clone();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s4 = s2.CloneNewRef();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s1.Display();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s2.Display();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s3.Print();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s4.Print();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Calibri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7800" y="5036403"/>
            <a:ext cx="4114800" cy="830997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keyword can be used to invoke current class method.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762000" cy="6019800"/>
          </a:xfrm>
        </p:spPr>
        <p:txBody>
          <a:bodyPr vert="vert270"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smtClean="0"/>
              <a:t> keyword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3886200" cy="66294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String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id, String name)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id;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name;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(-1,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"Unknown"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	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 void </a:t>
            </a:r>
            <a:r>
              <a:rPr lang="en-US" sz="1400" b="1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std)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40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"%d: %s\n"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	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 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Print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Clone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return this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CloneNewRef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new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Student(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0"/>
            <a:ext cx="4572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StudentDemo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static 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s1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Student(123,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"Ali"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s2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s3 = s1.Clone();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s4 = s2.CloneNewRef();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s1.Display();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s2.Display();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s3.Print();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s4.Print();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Calibri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7800" y="5646003"/>
            <a:ext cx="4724400" cy="830997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keyword can also be used to return the current class instance.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762000" cy="6019800"/>
          </a:xfrm>
        </p:spPr>
        <p:txBody>
          <a:bodyPr vert="vert270"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smtClean="0"/>
              <a:t> keyword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3886200" cy="66294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String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id, String name)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id;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name;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(-1,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"Unknown"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	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 void </a:t>
            </a:r>
            <a:r>
              <a:rPr lang="en-US" sz="1400" b="1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std)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40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"%d: %s\n"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	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 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Print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Clone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CloneNewRef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return new 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Student(</a:t>
            </a:r>
            <a:r>
              <a:rPr lang="en-US" sz="14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0"/>
            <a:ext cx="4572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StudentDemo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static 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s1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Student(123,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"Ali"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s2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s3 = s1.Clone();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s4 = s2.CloneNewRef();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s1.Display();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s2.Display();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s3.Print();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s4.Print();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Calibri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2400" y="5867400"/>
            <a:ext cx="4648200" cy="830997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can be passed as argument in the constructor call.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Default Value: Data Fields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100" b="1" dirty="0" err="1" smtClean="0">
                <a:latin typeface="Consolas" pitchFamily="49" charset="0"/>
                <a:cs typeface="Consolas" pitchFamily="49" charset="0"/>
              </a:rPr>
              <a:t>PersonDemo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100" b="1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Person p = </a:t>
            </a: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Person();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"name: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+ p.</a:t>
            </a:r>
            <a:r>
              <a:rPr lang="en-US" sz="21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"age: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p.</a:t>
            </a:r>
            <a:r>
              <a:rPr lang="en-US" sz="2100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"gender: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p.</a:t>
            </a:r>
            <a:r>
              <a:rPr lang="en-US" sz="2100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gender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100" dirty="0" err="1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isMarried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p.</a:t>
            </a:r>
            <a:r>
              <a:rPr lang="en-US" sz="2100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isMarried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en-US" sz="21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Default Value: null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Default Value: 0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gender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Default Value: '\u0000'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isMarried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	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Default Value: false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Default Value: Data Fields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100" b="1" dirty="0" err="1" smtClean="0">
                <a:latin typeface="Consolas" pitchFamily="49" charset="0"/>
                <a:cs typeface="Consolas" pitchFamily="49" charset="0"/>
              </a:rPr>
              <a:t>PersonDemo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100" b="1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Person p = </a:t>
            </a: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Person();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"name: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+ p.</a:t>
            </a:r>
            <a:r>
              <a:rPr lang="en-US" sz="21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"age: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p.</a:t>
            </a:r>
            <a:r>
              <a:rPr lang="en-US" sz="2100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"gender: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p.</a:t>
            </a:r>
            <a:r>
              <a:rPr lang="en-US" sz="2100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gender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100" dirty="0" err="1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isMarried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p.</a:t>
            </a:r>
            <a:r>
              <a:rPr lang="en-US" sz="2100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isMarried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en-US" sz="21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Default Value: null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Default Value: 0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gender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Default Value: '\u0000'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isMarried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	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Default Value: false</a:t>
            </a:r>
          </a:p>
          <a:p>
            <a:pPr marL="0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2151728"/>
            <a:ext cx="6705600" cy="2554545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The default value of a data field is:-</a:t>
            </a:r>
          </a:p>
          <a:p>
            <a:pPr marL="396875" indent="-396875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for a reference type,</a:t>
            </a:r>
          </a:p>
          <a:p>
            <a:pPr marL="396875" indent="-396875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for a numeric type,</a:t>
            </a:r>
          </a:p>
          <a:p>
            <a:pPr marL="396875" indent="-396875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for a </a:t>
            </a:r>
            <a:r>
              <a:rPr lang="en-US" sz="32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type, </a:t>
            </a:r>
          </a:p>
          <a:p>
            <a:pPr marL="396875" indent="-396875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3200" b="1" dirty="0" smtClean="0">
                <a:solidFill>
                  <a:srgbClr val="CE7B00"/>
                </a:solidFill>
                <a:latin typeface="Arial" pitchFamily="34" charset="0"/>
                <a:cs typeface="Arial" pitchFamily="34" charset="0"/>
              </a:rPr>
              <a:t>'\u0000'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for a </a:t>
            </a:r>
            <a:r>
              <a:rPr lang="en-US" sz="3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Default Value: Local 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347663" fontAlgn="base">
              <a:spcBef>
                <a:spcPts val="600"/>
              </a:spcBef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altLang="en-US" sz="2800" dirty="0" smtClean="0">
                <a:cs typeface="Times New Roman" panose="02020603050405020304" pitchFamily="18" charset="0"/>
              </a:rPr>
              <a:t>Java 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assigns no default value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to a </a:t>
            </a:r>
            <a:r>
              <a:rPr lang="en-US" altLang="en-US" sz="2800" dirty="0" smtClean="0">
                <a:solidFill>
                  <a:srgbClr val="0000E6"/>
                </a:solidFill>
                <a:cs typeface="Times New Roman" panose="02020603050405020304" pitchFamily="18" charset="0"/>
              </a:rPr>
              <a:t>local variable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inside a method.</a:t>
            </a:r>
            <a:endParaRPr lang="en-US" sz="2800" dirty="0" smtClean="0">
              <a:solidFill>
                <a:srgbClr val="0000E6"/>
              </a:solidFill>
              <a:latin typeface="Consolas" pitchFamily="49" charset="0"/>
              <a:cs typeface="Consolas" pitchFamily="49" charset="0"/>
            </a:endParaRPr>
          </a:p>
          <a:p>
            <a:pPr marL="347663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6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7663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47663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2862263" algn="l"/>
              </a:tabLst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6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x; 	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x has no default value</a:t>
            </a:r>
          </a:p>
          <a:p>
            <a:pPr marL="347663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2862263" algn="l"/>
              </a:tabLst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	String y; 	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y has no default value</a:t>
            </a:r>
          </a:p>
          <a:p>
            <a:pPr marL="347663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600" u="dotted" dirty="0" err="1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600" i="1" u="dotted" dirty="0" err="1" smtClean="0">
                <a:solidFill>
                  <a:srgbClr val="0099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600" u="dotted" dirty="0" err="1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600" u="dotted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u="dotted" dirty="0" smtClean="0">
                <a:solidFill>
                  <a:srgbClr val="CE7B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"x is "</a:t>
            </a:r>
            <a:r>
              <a:rPr lang="en-US" sz="2600" u="dotted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+ x);</a:t>
            </a:r>
          </a:p>
          <a:p>
            <a:pPr marL="347663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600" u="dotted" dirty="0" err="1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600" i="1" u="dotted" dirty="0" err="1" smtClean="0">
                <a:solidFill>
                  <a:srgbClr val="0099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600" u="dotted" dirty="0" err="1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600" u="dotted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u="dotted" dirty="0" smtClean="0">
                <a:solidFill>
                  <a:srgbClr val="CE7B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"y is "</a:t>
            </a:r>
            <a:r>
              <a:rPr lang="en-US" sz="2600" u="dotted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+ y);</a:t>
            </a:r>
          </a:p>
          <a:p>
            <a:pPr marL="347663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347663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7663" fontAlgn="base">
              <a:spcBef>
                <a:spcPts val="600"/>
              </a:spcBef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altLang="en-US" sz="2800" dirty="0" smtClean="0">
                <a:cs typeface="Times New Roman" panose="02020603050405020304" pitchFamily="18" charset="0"/>
              </a:rPr>
              <a:t>The above code will not be compiled, with compilation error 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“variables not initialized”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</a:t>
            </a:r>
          </a:p>
          <a:p>
            <a:pPr marL="347663" indent="4763" fontAlgn="base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Primitive Types vs. Reference Types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4381500" y="2057400"/>
            <a:ext cx="1828800" cy="3200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Stack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10300" y="2057400"/>
            <a:ext cx="1828800" cy="3200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Heap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93180" y="4038600"/>
            <a:ext cx="1463040" cy="914400"/>
            <a:chOff x="1219200" y="3505200"/>
            <a:chExt cx="2286000" cy="914400"/>
          </a:xfrm>
        </p:grpSpPr>
        <p:sp>
          <p:nvSpPr>
            <p:cNvPr id="9" name="Rectangle 8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c: Circle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9200" y="39624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1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64380" y="4038600"/>
            <a:ext cx="1463040" cy="914400"/>
            <a:chOff x="1219200" y="3505200"/>
            <a:chExt cx="2286000" cy="914400"/>
          </a:xfrm>
        </p:grpSpPr>
        <p:sp>
          <p:nvSpPr>
            <p:cNvPr id="13" name="Rectangle 12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39624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reference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04900" y="1600200"/>
            <a:ext cx="6934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64380" y="2971800"/>
            <a:ext cx="1463040" cy="914400"/>
            <a:chOff x="1219200" y="3505200"/>
            <a:chExt cx="2286000" cy="914400"/>
          </a:xfrm>
        </p:grpSpPr>
        <p:sp>
          <p:nvSpPr>
            <p:cNvPr id="22" name="Rectangle 21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age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9200" y="39624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104900" y="2057400"/>
            <a:ext cx="3276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Instructions</a:t>
            </a:r>
          </a:p>
          <a:p>
            <a:pPr algn="ctr"/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age = 11;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Circle c = </a:t>
            </a:r>
            <a:r>
              <a:rPr lang="en-US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Circle();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95600" y="3422373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1000" y="4495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4495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Object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dirty="0" smtClean="0"/>
              <a:t>Object-oriented programming (OOP) involves programming using </a:t>
            </a:r>
            <a:r>
              <a:rPr lang="en-US" sz="2800" b="1" i="1" dirty="0" smtClean="0">
                <a:solidFill>
                  <a:srgbClr val="FF0000"/>
                </a:solidFill>
              </a:rPr>
              <a:t>objects</a:t>
            </a:r>
            <a:r>
              <a:rPr lang="en-US" sz="2800" dirty="0" smtClean="0"/>
              <a:t>. </a:t>
            </a:r>
          </a:p>
          <a:p>
            <a:pPr fontAlgn="base">
              <a:spcBef>
                <a:spcPts val="600"/>
              </a:spcBef>
            </a:pPr>
            <a:r>
              <a:rPr lang="en-US" sz="2800" dirty="0" smtClean="0"/>
              <a:t>An </a:t>
            </a:r>
            <a:r>
              <a:rPr lang="en-US" sz="2800" b="1" i="1" dirty="0" smtClean="0">
                <a:solidFill>
                  <a:srgbClr val="FF0000"/>
                </a:solidFill>
              </a:rPr>
              <a:t>object</a:t>
            </a:r>
            <a:r>
              <a:rPr lang="en-US" sz="2800" dirty="0" smtClean="0"/>
              <a:t> represents an </a:t>
            </a:r>
            <a:r>
              <a:rPr lang="en-US" sz="2800" dirty="0" smtClean="0">
                <a:solidFill>
                  <a:srgbClr val="0000E6"/>
                </a:solidFill>
              </a:rPr>
              <a:t>entity in the real world </a:t>
            </a:r>
            <a:r>
              <a:rPr lang="en-US" sz="2800" dirty="0" smtClean="0"/>
              <a:t>that can be distinctly identified. For </a:t>
            </a:r>
            <a:r>
              <a:rPr lang="en-US" sz="2800" dirty="0" smtClean="0">
                <a:solidFill>
                  <a:srgbClr val="0000E6"/>
                </a:solidFill>
              </a:rPr>
              <a:t>example</a:t>
            </a:r>
            <a:r>
              <a:rPr lang="en-US" sz="2800" dirty="0" smtClean="0"/>
              <a:t>, a </a:t>
            </a:r>
            <a:r>
              <a:rPr lang="en-US" sz="2800" dirty="0" smtClean="0">
                <a:solidFill>
                  <a:srgbClr val="FF0000"/>
                </a:solidFill>
              </a:rPr>
              <a:t>student</a:t>
            </a:r>
            <a:r>
              <a:rPr lang="en-US" sz="2800" dirty="0" smtClean="0"/>
              <a:t>, a </a:t>
            </a:r>
            <a:r>
              <a:rPr lang="en-US" sz="2800" dirty="0" smtClean="0">
                <a:solidFill>
                  <a:srgbClr val="FF0000"/>
                </a:solidFill>
              </a:rPr>
              <a:t>desk</a:t>
            </a:r>
            <a:r>
              <a:rPr lang="en-US" sz="2800" dirty="0" smtClean="0"/>
              <a:t>, a </a:t>
            </a:r>
            <a:r>
              <a:rPr lang="en-US" sz="2800" dirty="0" smtClean="0">
                <a:solidFill>
                  <a:srgbClr val="FF0000"/>
                </a:solidFill>
              </a:rPr>
              <a:t>circle</a:t>
            </a:r>
            <a:r>
              <a:rPr lang="en-US" sz="2800" dirty="0" smtClean="0"/>
              <a:t>, a </a:t>
            </a:r>
            <a:r>
              <a:rPr lang="en-US" sz="2800" dirty="0" smtClean="0">
                <a:solidFill>
                  <a:srgbClr val="FF0000"/>
                </a:solidFill>
              </a:rPr>
              <a:t>button</a:t>
            </a:r>
            <a:r>
              <a:rPr lang="en-US" sz="2800" dirty="0" smtClean="0"/>
              <a:t>, and even a </a:t>
            </a:r>
            <a:r>
              <a:rPr lang="en-US" sz="2800" dirty="0" smtClean="0">
                <a:solidFill>
                  <a:srgbClr val="FF0000"/>
                </a:solidFill>
              </a:rPr>
              <a:t>loan</a:t>
            </a:r>
            <a:r>
              <a:rPr lang="en-US" sz="2800" dirty="0" smtClean="0"/>
              <a:t> can all be viewed as objects. </a:t>
            </a:r>
          </a:p>
          <a:p>
            <a:pPr fontAlgn="base">
              <a:spcBef>
                <a:spcPts val="600"/>
              </a:spcBef>
            </a:pPr>
            <a:r>
              <a:rPr lang="en-US" sz="2800" dirty="0" smtClean="0"/>
              <a:t>An </a:t>
            </a:r>
            <a:r>
              <a:rPr lang="en-US" sz="2800" dirty="0" smtClean="0">
                <a:solidFill>
                  <a:srgbClr val="0000E6"/>
                </a:solidFill>
              </a:rPr>
              <a:t>object has a unique </a:t>
            </a:r>
            <a:r>
              <a:rPr lang="en-US" sz="2800" b="1" i="1" dirty="0" smtClean="0">
                <a:solidFill>
                  <a:srgbClr val="FF0000"/>
                </a:solidFill>
              </a:rPr>
              <a:t>identity</a:t>
            </a:r>
            <a:r>
              <a:rPr lang="en-US" sz="2800" dirty="0" smtClean="0"/>
              <a:t>, </a:t>
            </a:r>
            <a:r>
              <a:rPr lang="en-US" sz="2800" b="1" i="1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, and </a:t>
            </a:r>
            <a:r>
              <a:rPr lang="en-US" sz="2800" b="1" i="1" dirty="0" smtClean="0">
                <a:solidFill>
                  <a:srgbClr val="FF0000"/>
                </a:solidFill>
              </a:rPr>
              <a:t>behaviors</a:t>
            </a:r>
            <a:r>
              <a:rPr lang="en-US" sz="2800" dirty="0" smtClean="0"/>
              <a:t>. </a:t>
            </a:r>
          </a:p>
          <a:p>
            <a:pPr fontAlgn="base">
              <a:spcBef>
                <a:spcPts val="600"/>
              </a:spcBef>
            </a:pPr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of an </a:t>
            </a:r>
            <a:r>
              <a:rPr lang="en-US" sz="2800" dirty="0" smtClean="0">
                <a:solidFill>
                  <a:srgbClr val="0000E6"/>
                </a:solidFill>
              </a:rPr>
              <a:t>object</a:t>
            </a:r>
            <a:r>
              <a:rPr lang="en-US" sz="2800" dirty="0" smtClean="0"/>
              <a:t> consists of a set of </a:t>
            </a:r>
            <a:r>
              <a:rPr lang="en-US" sz="2800" b="1" i="1" dirty="0" smtClean="0">
                <a:solidFill>
                  <a:srgbClr val="FF0000"/>
                </a:solidFill>
              </a:rPr>
              <a:t>data fields </a:t>
            </a:r>
            <a:r>
              <a:rPr lang="en-US" sz="2800" dirty="0" smtClean="0"/>
              <a:t>(also known as </a:t>
            </a:r>
            <a:r>
              <a:rPr lang="en-US" sz="2800" b="1" i="1" dirty="0" smtClean="0">
                <a:solidFill>
                  <a:srgbClr val="FF0000"/>
                </a:solidFill>
              </a:rPr>
              <a:t>properties</a:t>
            </a:r>
            <a:r>
              <a:rPr lang="en-US" sz="2800" dirty="0" smtClean="0"/>
              <a:t>) with their </a:t>
            </a:r>
            <a:r>
              <a:rPr lang="en-US" sz="2800" dirty="0" smtClean="0">
                <a:solidFill>
                  <a:srgbClr val="0000E6"/>
                </a:solidFill>
              </a:rPr>
              <a:t>current values</a:t>
            </a:r>
            <a:r>
              <a:rPr lang="en-US" sz="2800" dirty="0" smtClean="0"/>
              <a:t>.</a:t>
            </a:r>
          </a:p>
          <a:p>
            <a:pPr fontAlgn="base">
              <a:spcBef>
                <a:spcPts val="600"/>
              </a:spcBef>
            </a:pPr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FF0000"/>
                </a:solidFill>
              </a:rPr>
              <a:t>behavior</a:t>
            </a:r>
            <a:r>
              <a:rPr lang="en-US" sz="2800" dirty="0" smtClean="0"/>
              <a:t> of an </a:t>
            </a:r>
            <a:r>
              <a:rPr lang="en-US" sz="2800" dirty="0" smtClean="0">
                <a:solidFill>
                  <a:srgbClr val="0000E6"/>
                </a:solidFill>
              </a:rPr>
              <a:t>object</a:t>
            </a:r>
            <a:r>
              <a:rPr lang="en-US" sz="2800" dirty="0" smtClean="0"/>
              <a:t> is defined by a set of </a:t>
            </a:r>
            <a:r>
              <a:rPr lang="en-US" sz="2800" b="1" i="1" dirty="0" smtClean="0">
                <a:solidFill>
                  <a:srgbClr val="FF0000"/>
                </a:solidFill>
              </a:rPr>
              <a:t>methods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Primitive Types vs. Reference Types</a:t>
            </a:r>
            <a:endParaRPr lang="en-US" sz="3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60444" y="1447800"/>
            <a:ext cx="6023112" cy="4724400"/>
            <a:chOff x="2741544" y="1447800"/>
            <a:chExt cx="6023112" cy="4724400"/>
          </a:xfrm>
        </p:grpSpPr>
        <p:sp>
          <p:nvSpPr>
            <p:cNvPr id="16" name="Rectangle 15"/>
            <p:cNvSpPr/>
            <p:nvPr/>
          </p:nvSpPr>
          <p:spPr>
            <a:xfrm>
              <a:off x="5105400" y="1905000"/>
              <a:ext cx="1828800" cy="1752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Stack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1905000"/>
              <a:ext cx="1828800" cy="1752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Heap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117080" y="2956560"/>
              <a:ext cx="1463040" cy="548640"/>
              <a:chOff x="1219200" y="3505200"/>
              <a:chExt cx="22860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c2: Circle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radius: 20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" name="Group 11"/>
            <p:cNvGrpSpPr/>
            <p:nvPr/>
          </p:nvGrpSpPr>
          <p:grpSpPr>
            <a:xfrm>
              <a:off x="5288280" y="2971800"/>
              <a:ext cx="1463040" cy="548640"/>
              <a:chOff x="1219200" y="3505200"/>
              <a:chExt cx="2286000" cy="914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c2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ref2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107056" y="1447800"/>
              <a:ext cx="36576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Before </a:t>
              </a:r>
              <a:r>
                <a:rPr lang="en-US" sz="20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c1 = c2;</a:t>
              </a:r>
              <a:endPara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" name="Group 20"/>
            <p:cNvGrpSpPr/>
            <p:nvPr/>
          </p:nvGrpSpPr>
          <p:grpSpPr>
            <a:xfrm>
              <a:off x="5288280" y="2286000"/>
              <a:ext cx="1463040" cy="548640"/>
              <a:chOff x="1219200" y="3505200"/>
              <a:chExt cx="2286000" cy="914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c1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ref1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6743700" y="2580861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7"/>
            <p:cNvGrpSpPr/>
            <p:nvPr/>
          </p:nvGrpSpPr>
          <p:grpSpPr>
            <a:xfrm>
              <a:off x="7124700" y="2286000"/>
              <a:ext cx="1463040" cy="548640"/>
              <a:chOff x="1219200" y="3505200"/>
              <a:chExt cx="2286000" cy="914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c1: Circle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radius: 10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6743700" y="3236844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103744" y="4419600"/>
              <a:ext cx="1828800" cy="1752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Stack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2544" y="4419600"/>
              <a:ext cx="1828800" cy="1752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Heap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" name="Group 7"/>
            <p:cNvGrpSpPr/>
            <p:nvPr/>
          </p:nvGrpSpPr>
          <p:grpSpPr>
            <a:xfrm>
              <a:off x="7115424" y="5471160"/>
              <a:ext cx="1463040" cy="548640"/>
              <a:chOff x="1219200" y="3505200"/>
              <a:chExt cx="2286000" cy="914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c2: Circle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radius: 20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5" name="Group 11"/>
            <p:cNvGrpSpPr/>
            <p:nvPr/>
          </p:nvGrpSpPr>
          <p:grpSpPr>
            <a:xfrm>
              <a:off x="5286624" y="5486400"/>
              <a:ext cx="1463040" cy="548640"/>
              <a:chOff x="1219200" y="3505200"/>
              <a:chExt cx="2286000" cy="914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c2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ref2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5105400" y="3962400"/>
              <a:ext cx="36576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After </a:t>
              </a:r>
              <a:r>
                <a:rPr lang="en-US" sz="20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c1 = c2;</a:t>
              </a:r>
              <a:endPara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9" name="Group 20"/>
            <p:cNvGrpSpPr/>
            <p:nvPr/>
          </p:nvGrpSpPr>
          <p:grpSpPr>
            <a:xfrm>
              <a:off x="5286624" y="4800600"/>
              <a:ext cx="1463040" cy="548640"/>
              <a:chOff x="1219200" y="3505200"/>
              <a:chExt cx="2286000" cy="914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c1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ref2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3" name="Group 7"/>
            <p:cNvGrpSpPr/>
            <p:nvPr/>
          </p:nvGrpSpPr>
          <p:grpSpPr>
            <a:xfrm>
              <a:off x="7123044" y="4800600"/>
              <a:ext cx="1463040" cy="548640"/>
              <a:chOff x="1219200" y="3505200"/>
              <a:chExt cx="2286000" cy="9144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c1: Circle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radius: 10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6" name="Straight Arrow Connector 45"/>
            <p:cNvCxnSpPr>
              <a:stCxn id="36" idx="3"/>
              <a:endCxn id="33" idx="1"/>
            </p:cNvCxnSpPr>
            <p:nvPr/>
          </p:nvCxnSpPr>
          <p:spPr>
            <a:xfrm flipV="1">
              <a:off x="6749664" y="5608320"/>
              <a:ext cx="365760" cy="15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1" idx="3"/>
              <a:endCxn id="34" idx="1"/>
            </p:cNvCxnSpPr>
            <p:nvPr/>
          </p:nvCxnSpPr>
          <p:spPr>
            <a:xfrm>
              <a:off x="6749664" y="5212080"/>
              <a:ext cx="365760" cy="670560"/>
            </a:xfrm>
            <a:prstGeom prst="bentConnector3">
              <a:avLst>
                <a:gd name="adj1" fmla="val 2282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0" idx="3"/>
              <a:endCxn id="44" idx="1"/>
            </p:cNvCxnSpPr>
            <p:nvPr/>
          </p:nvCxnSpPr>
          <p:spPr>
            <a:xfrm>
              <a:off x="6749664" y="4937760"/>
              <a:ext cx="37338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741544" y="1905000"/>
              <a:ext cx="1982856" cy="1752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Stack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3" name="Group 11"/>
            <p:cNvGrpSpPr/>
            <p:nvPr/>
          </p:nvGrpSpPr>
          <p:grpSpPr>
            <a:xfrm>
              <a:off x="2924424" y="2971800"/>
              <a:ext cx="1647576" cy="548640"/>
              <a:chOff x="1219200" y="3505200"/>
              <a:chExt cx="2286000" cy="914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j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22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2743200" y="1447800"/>
              <a:ext cx="1981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Before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20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j;</a:t>
              </a:r>
              <a:endPara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67" name="Group 20"/>
            <p:cNvGrpSpPr/>
            <p:nvPr/>
          </p:nvGrpSpPr>
          <p:grpSpPr>
            <a:xfrm>
              <a:off x="2924424" y="2286000"/>
              <a:ext cx="1647576" cy="548640"/>
              <a:chOff x="1219200" y="3505200"/>
              <a:chExt cx="2286000" cy="914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2741544" y="4419600"/>
              <a:ext cx="1982856" cy="1752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Stack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6" name="Group 11"/>
            <p:cNvGrpSpPr/>
            <p:nvPr/>
          </p:nvGrpSpPr>
          <p:grpSpPr>
            <a:xfrm>
              <a:off x="2924424" y="5486400"/>
              <a:ext cx="1647576" cy="548640"/>
              <a:chOff x="1219200" y="3505200"/>
              <a:chExt cx="2286000" cy="9144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j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22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743200" y="3962400"/>
              <a:ext cx="19812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After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20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j;</a:t>
              </a:r>
              <a:endPara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80" name="Group 20"/>
            <p:cNvGrpSpPr/>
            <p:nvPr/>
          </p:nvGrpSpPr>
          <p:grpSpPr>
            <a:xfrm>
              <a:off x="2924424" y="4800600"/>
              <a:ext cx="1647576" cy="548640"/>
              <a:chOff x="1219200" y="3505200"/>
              <a:chExt cx="2286000" cy="9144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219200" y="35052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219200" y="3962400"/>
                <a:ext cx="2286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22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781800" y="4648200"/>
              <a:ext cx="32541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  <a:sym typeface="Wingdings"/>
                </a:rPr>
                <a:t>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Garbage Collection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347663" fontAlgn="base">
              <a:spcBef>
                <a:spcPts val="1200"/>
              </a:spcBef>
            </a:pPr>
            <a:r>
              <a:rPr lang="en-US" sz="3100" dirty="0" smtClean="0"/>
              <a:t>As shown in the previous figure, after the assignment statement </a:t>
            </a:r>
            <a:r>
              <a:rPr lang="en-US" sz="3100" b="1" dirty="0" smtClean="0">
                <a:latin typeface="Consolas" pitchFamily="49" charset="0"/>
                <a:cs typeface="Consolas" pitchFamily="49" charset="0"/>
              </a:rPr>
              <a:t>c1 = c2</a:t>
            </a:r>
            <a:r>
              <a:rPr lang="en-US" sz="3100" dirty="0" smtClean="0"/>
              <a:t>, </a:t>
            </a:r>
            <a:r>
              <a:rPr lang="en-US" sz="3100" b="1" dirty="0" smtClean="0">
                <a:latin typeface="Consolas" pitchFamily="49" charset="0"/>
                <a:cs typeface="Consolas" pitchFamily="49" charset="0"/>
              </a:rPr>
              <a:t>c1</a:t>
            </a:r>
            <a:r>
              <a:rPr lang="en-US" sz="3100" dirty="0" smtClean="0"/>
              <a:t> points to the same object referenced by </a:t>
            </a:r>
            <a:r>
              <a:rPr lang="en-US" sz="3100" b="1" dirty="0" smtClean="0">
                <a:latin typeface="Consolas" pitchFamily="49" charset="0"/>
                <a:cs typeface="Consolas" pitchFamily="49" charset="0"/>
              </a:rPr>
              <a:t>c2</a:t>
            </a:r>
            <a:r>
              <a:rPr lang="en-US" sz="3100" dirty="0" smtClean="0"/>
              <a:t>.</a:t>
            </a:r>
          </a:p>
          <a:p>
            <a:pPr marL="347663" fontAlgn="base">
              <a:spcBef>
                <a:spcPts val="1200"/>
              </a:spcBef>
            </a:pPr>
            <a:r>
              <a:rPr lang="en-US" sz="3100" dirty="0" smtClean="0"/>
              <a:t>The object previously referenced by </a:t>
            </a:r>
            <a:r>
              <a:rPr lang="en-US" sz="3100" b="1" dirty="0" smtClean="0">
                <a:latin typeface="Consolas" pitchFamily="49" charset="0"/>
                <a:cs typeface="Consolas" pitchFamily="49" charset="0"/>
              </a:rPr>
              <a:t>c1</a:t>
            </a:r>
            <a:r>
              <a:rPr lang="en-US" sz="3100" dirty="0" smtClean="0"/>
              <a:t> is no longer referenced. This object is known as </a:t>
            </a:r>
            <a:r>
              <a:rPr lang="en-US" sz="3100" b="1" i="1" dirty="0" smtClean="0"/>
              <a:t>garbage</a:t>
            </a:r>
            <a:r>
              <a:rPr lang="en-US" sz="3100" dirty="0" smtClean="0"/>
              <a:t>.</a:t>
            </a:r>
          </a:p>
          <a:p>
            <a:pPr marL="347663" fontAlgn="base">
              <a:spcBef>
                <a:spcPts val="1200"/>
              </a:spcBef>
            </a:pPr>
            <a:r>
              <a:rPr lang="en-US" sz="3100" dirty="0" smtClean="0"/>
              <a:t>Garbage is automatically collected by JVM.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Classes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fontAlgn="base">
              <a:spcBef>
                <a:spcPts val="600"/>
              </a:spcBef>
            </a:pPr>
            <a:r>
              <a:rPr lang="en-US" sz="2500" dirty="0" smtClean="0"/>
              <a:t>In OOP, a </a:t>
            </a:r>
            <a:r>
              <a:rPr lang="en-US" sz="2500" b="1" i="1" dirty="0" smtClean="0">
                <a:solidFill>
                  <a:srgbClr val="FF0000"/>
                </a:solidFill>
              </a:rPr>
              <a:t>class</a:t>
            </a:r>
            <a:r>
              <a:rPr lang="en-US" sz="2500" dirty="0" smtClean="0"/>
              <a:t> is an </a:t>
            </a:r>
            <a:r>
              <a:rPr lang="en-US" sz="2500" dirty="0" smtClean="0">
                <a:solidFill>
                  <a:srgbClr val="0000E6"/>
                </a:solidFill>
              </a:rPr>
              <a:t>extensible template </a:t>
            </a:r>
            <a:r>
              <a:rPr lang="en-US" sz="2500" dirty="0" smtClean="0"/>
              <a:t>for creating </a:t>
            </a:r>
            <a:r>
              <a:rPr lang="en-US" sz="2500" b="1" i="1" dirty="0" smtClean="0">
                <a:solidFill>
                  <a:srgbClr val="FF0000"/>
                </a:solidFill>
              </a:rPr>
              <a:t>objects</a:t>
            </a:r>
            <a:r>
              <a:rPr lang="en-US" sz="2500" dirty="0" smtClean="0"/>
              <a:t>, providing </a:t>
            </a:r>
            <a:r>
              <a:rPr lang="en-US" sz="2500" dirty="0" smtClean="0">
                <a:solidFill>
                  <a:srgbClr val="0000E6"/>
                </a:solidFill>
              </a:rPr>
              <a:t>initial values </a:t>
            </a:r>
            <a:r>
              <a:rPr lang="en-US" sz="2500" dirty="0" smtClean="0"/>
              <a:t>for </a:t>
            </a:r>
            <a:r>
              <a:rPr lang="en-US" sz="2500" b="1" i="1" dirty="0" smtClean="0">
                <a:solidFill>
                  <a:srgbClr val="FF0000"/>
                </a:solidFill>
              </a:rPr>
              <a:t>state</a:t>
            </a:r>
            <a:r>
              <a:rPr lang="en-US" sz="2500" dirty="0" smtClean="0"/>
              <a:t> (</a:t>
            </a:r>
            <a:r>
              <a:rPr lang="en-US" sz="2500" i="1" dirty="0" smtClean="0">
                <a:solidFill>
                  <a:srgbClr val="0000E6"/>
                </a:solidFill>
              </a:rPr>
              <a:t>data field</a:t>
            </a:r>
            <a:r>
              <a:rPr lang="en-US" sz="2500" dirty="0" smtClean="0"/>
              <a:t>) and </a:t>
            </a:r>
            <a:r>
              <a:rPr lang="en-US" sz="2500" dirty="0" smtClean="0">
                <a:solidFill>
                  <a:srgbClr val="0000E6"/>
                </a:solidFill>
              </a:rPr>
              <a:t>implementations</a:t>
            </a:r>
            <a:r>
              <a:rPr lang="en-US" sz="2500" dirty="0" smtClean="0"/>
              <a:t> of </a:t>
            </a:r>
            <a:r>
              <a:rPr lang="en-US" sz="2500" b="1" i="1" dirty="0" smtClean="0">
                <a:solidFill>
                  <a:srgbClr val="FF0000"/>
                </a:solidFill>
              </a:rPr>
              <a:t>behavior</a:t>
            </a:r>
            <a:r>
              <a:rPr lang="en-US" sz="2500" dirty="0" smtClean="0"/>
              <a:t> (</a:t>
            </a:r>
            <a:r>
              <a:rPr lang="en-US" sz="2500" i="1" dirty="0" smtClean="0">
                <a:solidFill>
                  <a:srgbClr val="0000E6"/>
                </a:solidFill>
              </a:rPr>
              <a:t>methods</a:t>
            </a:r>
            <a:r>
              <a:rPr lang="en-US" sz="2500" dirty="0" smtClean="0"/>
              <a:t>).</a:t>
            </a:r>
          </a:p>
          <a:p>
            <a:pPr fontAlgn="base">
              <a:spcBef>
                <a:spcPts val="600"/>
              </a:spcBef>
            </a:pPr>
            <a:r>
              <a:rPr lang="en-US" sz="2500" dirty="0" smtClean="0"/>
              <a:t>In Java, the </a:t>
            </a:r>
            <a:r>
              <a:rPr lang="en-US" sz="2500" b="1" dirty="0" smtClean="0">
                <a:solidFill>
                  <a:srgbClr val="FF0000"/>
                </a:solidFill>
              </a:rPr>
              <a:t>class name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smtClean="0"/>
              <a:t>is used as the </a:t>
            </a:r>
            <a:r>
              <a:rPr lang="en-US" sz="2500" dirty="0" smtClean="0">
                <a:solidFill>
                  <a:srgbClr val="0000E6"/>
                </a:solidFill>
              </a:rPr>
              <a:t>name for the </a:t>
            </a:r>
            <a:r>
              <a:rPr lang="en-US" sz="2500" dirty="0" smtClean="0">
                <a:solidFill>
                  <a:srgbClr val="FF0000"/>
                </a:solidFill>
              </a:rPr>
              <a:t>class</a:t>
            </a:r>
            <a:r>
              <a:rPr lang="en-US" sz="2500" dirty="0" smtClean="0">
                <a:solidFill>
                  <a:srgbClr val="0000E6"/>
                </a:solidFill>
              </a:rPr>
              <a:t> </a:t>
            </a:r>
            <a:r>
              <a:rPr lang="en-US" sz="2500" dirty="0" smtClean="0"/>
              <a:t>(the template itself), the </a:t>
            </a:r>
            <a:r>
              <a:rPr lang="en-US" sz="2500" dirty="0" smtClean="0">
                <a:solidFill>
                  <a:srgbClr val="0000E6"/>
                </a:solidFill>
              </a:rPr>
              <a:t>name for the </a:t>
            </a:r>
            <a:r>
              <a:rPr lang="en-US" sz="2500" b="1" i="1" dirty="0" smtClean="0">
                <a:solidFill>
                  <a:srgbClr val="FF0000"/>
                </a:solidFill>
              </a:rPr>
              <a:t>constructors</a:t>
            </a:r>
            <a:r>
              <a:rPr lang="en-US" sz="2500" dirty="0" smtClean="0"/>
              <a:t> of the class (</a:t>
            </a:r>
            <a:r>
              <a:rPr lang="en-US" sz="2500" dirty="0" smtClean="0">
                <a:solidFill>
                  <a:srgbClr val="0000E6"/>
                </a:solidFill>
              </a:rPr>
              <a:t>subroutines that create objects</a:t>
            </a:r>
            <a:r>
              <a:rPr lang="en-US" sz="2500" dirty="0" smtClean="0"/>
              <a:t>), and as the </a:t>
            </a:r>
            <a:r>
              <a:rPr lang="en-US" sz="2500" b="1" i="1" dirty="0" smtClean="0">
                <a:solidFill>
                  <a:srgbClr val="FF0000"/>
                </a:solidFill>
              </a:rPr>
              <a:t>type</a:t>
            </a:r>
            <a:r>
              <a:rPr lang="en-US" sz="2500" dirty="0" smtClean="0"/>
              <a:t> of </a:t>
            </a:r>
            <a:r>
              <a:rPr lang="en-US" sz="2500" dirty="0" smtClean="0">
                <a:solidFill>
                  <a:srgbClr val="0000E6"/>
                </a:solidFill>
              </a:rPr>
              <a:t>objects generated </a:t>
            </a:r>
            <a:r>
              <a:rPr lang="en-US" sz="2500" dirty="0" smtClean="0"/>
              <a:t>by instantiating the class.</a:t>
            </a:r>
          </a:p>
          <a:p>
            <a:pPr fontAlgn="base">
              <a:spcBef>
                <a:spcPts val="600"/>
              </a:spcBef>
            </a:pPr>
            <a:r>
              <a:rPr lang="en-US" sz="2500" dirty="0" smtClean="0"/>
              <a:t>Example: Car class</a:t>
            </a:r>
          </a:p>
          <a:p>
            <a:pPr indent="4763" fontAlgn="base">
              <a:spcBef>
                <a:spcPts val="600"/>
              </a:spcBef>
              <a:buNone/>
            </a:pPr>
            <a:r>
              <a:rPr lang="en-US" sz="2500" b="1" dirty="0" smtClean="0">
                <a:solidFill>
                  <a:srgbClr val="FF0000"/>
                </a:solidFill>
              </a:rPr>
              <a:t>Data Fields </a:t>
            </a:r>
            <a:r>
              <a:rPr lang="en-US" sz="2500" b="1" dirty="0" smtClean="0"/>
              <a:t>(properties)	</a:t>
            </a:r>
            <a:r>
              <a:rPr lang="en-US" sz="2500" b="1" dirty="0" smtClean="0">
                <a:solidFill>
                  <a:srgbClr val="FF0000"/>
                </a:solidFill>
              </a:rPr>
              <a:t>Methods</a:t>
            </a:r>
          </a:p>
          <a:p>
            <a:pPr indent="4763" fontAlgn="base">
              <a:spcBef>
                <a:spcPts val="600"/>
              </a:spcBef>
              <a:buNone/>
              <a:tabLst>
                <a:tab pos="685800" algn="l"/>
                <a:tab pos="4572000" algn="l"/>
                <a:tab pos="4919663" algn="l"/>
              </a:tabLst>
            </a:pPr>
            <a:r>
              <a:rPr lang="en-US" sz="2500" dirty="0" smtClean="0">
                <a:sym typeface="Wingdings 2"/>
              </a:rPr>
              <a:t>	</a:t>
            </a:r>
            <a:r>
              <a:rPr lang="en-US" sz="2500" dirty="0" smtClean="0"/>
              <a:t>Model	</a:t>
            </a:r>
            <a:r>
              <a:rPr lang="en-US" sz="2500" dirty="0" smtClean="0">
                <a:sym typeface="Wingdings 2"/>
              </a:rPr>
              <a:t> 	</a:t>
            </a:r>
            <a:r>
              <a:rPr lang="en-US" sz="2500" dirty="0" err="1" smtClean="0"/>
              <a:t>startEngine</a:t>
            </a:r>
            <a:r>
              <a:rPr lang="en-US" sz="2500" dirty="0" smtClean="0"/>
              <a:t>()</a:t>
            </a:r>
          </a:p>
          <a:p>
            <a:pPr indent="4763" fontAlgn="base">
              <a:spcBef>
                <a:spcPts val="600"/>
              </a:spcBef>
              <a:buNone/>
              <a:tabLst>
                <a:tab pos="685800" algn="l"/>
                <a:tab pos="4572000" algn="l"/>
                <a:tab pos="4919663" algn="l"/>
              </a:tabLst>
            </a:pPr>
            <a:r>
              <a:rPr lang="en-US" sz="2500" dirty="0" smtClean="0">
                <a:sym typeface="Wingdings 2"/>
              </a:rPr>
              <a:t> 	</a:t>
            </a:r>
            <a:r>
              <a:rPr lang="en-US" sz="2500" dirty="0" smtClean="0"/>
              <a:t>Year	</a:t>
            </a:r>
            <a:r>
              <a:rPr lang="en-US" sz="2500" dirty="0" smtClean="0">
                <a:sym typeface="Wingdings 2"/>
              </a:rPr>
              <a:t> 	</a:t>
            </a:r>
            <a:r>
              <a:rPr lang="en-US" sz="2500" dirty="0" err="1" smtClean="0"/>
              <a:t>stopEngine</a:t>
            </a:r>
            <a:r>
              <a:rPr lang="en-US" sz="2500" dirty="0" smtClean="0"/>
              <a:t>()</a:t>
            </a:r>
          </a:p>
          <a:p>
            <a:pPr indent="4763" fontAlgn="base">
              <a:spcBef>
                <a:spcPts val="600"/>
              </a:spcBef>
              <a:buNone/>
              <a:tabLst>
                <a:tab pos="685800" algn="l"/>
                <a:tab pos="4572000" algn="l"/>
                <a:tab pos="4919663" algn="l"/>
              </a:tabLst>
            </a:pPr>
            <a:r>
              <a:rPr lang="en-US" sz="2500" dirty="0" smtClean="0">
                <a:sym typeface="Wingdings 2"/>
              </a:rPr>
              <a:t> 	</a:t>
            </a:r>
            <a:r>
              <a:rPr lang="en-US" sz="2500" dirty="0" smtClean="0"/>
              <a:t>Color	</a:t>
            </a:r>
            <a:r>
              <a:rPr lang="en-US" sz="2500" dirty="0" smtClean="0">
                <a:sym typeface="Wingdings 2"/>
              </a:rPr>
              <a:t> 	</a:t>
            </a:r>
            <a:r>
              <a:rPr lang="en-US" sz="2500" dirty="0" smtClean="0"/>
              <a:t>accelerate()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Classes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Circle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/** The radius of this circle */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hangingPunct="0">
              <a:spcBef>
                <a:spcPts val="12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/** Construct a circle object */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1.0;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 hangingPunct="0">
              <a:spcBef>
                <a:spcPts val="12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/** Construct a circle object */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newRadius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		</a:t>
            </a:r>
            <a:r>
              <a:rPr lang="en-US" sz="22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newRadius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 hangingPunct="0">
              <a:spcBef>
                <a:spcPts val="12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/** Return the area of this circle */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 smtClean="0"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hangingPunct="0"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		</a:t>
            </a: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Math.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pow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 2) *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22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 hangingPunc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200" u="sng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6600" y="1524000"/>
            <a:ext cx="1828800" cy="457200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Field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0" y="3162300"/>
            <a:ext cx="1828800" cy="457200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Constructors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5314122"/>
            <a:ext cx="1828800" cy="457200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77000" y="2209800"/>
            <a:ext cx="228600" cy="2362200"/>
            <a:chOff x="5410200" y="3429000"/>
            <a:chExt cx="222423" cy="1582719"/>
          </a:xfrm>
        </p:grpSpPr>
        <p:sp>
          <p:nvSpPr>
            <p:cNvPr id="8" name="Arc 324"/>
            <p:cNvSpPr>
              <a:spLocks/>
            </p:cNvSpPr>
            <p:nvPr/>
          </p:nvSpPr>
          <p:spPr bwMode="auto">
            <a:xfrm>
              <a:off x="5410200" y="3429000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Arc 323"/>
            <p:cNvSpPr>
              <a:spLocks/>
            </p:cNvSpPr>
            <p:nvPr/>
          </p:nvSpPr>
          <p:spPr bwMode="auto">
            <a:xfrm flipV="1">
              <a:off x="5410200" y="4615624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Arc 322"/>
            <p:cNvSpPr>
              <a:spLocks/>
            </p:cNvSpPr>
            <p:nvPr/>
          </p:nvSpPr>
          <p:spPr bwMode="auto">
            <a:xfrm flipH="1">
              <a:off x="5521411" y="4219529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Arc 321"/>
            <p:cNvSpPr>
              <a:spLocks/>
            </p:cNvSpPr>
            <p:nvPr/>
          </p:nvSpPr>
          <p:spPr bwMode="auto">
            <a:xfrm flipH="1" flipV="1">
              <a:off x="5521411" y="3825095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>
            <a:off x="4800600" y="17526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>
            <a:off x="5257800" y="5542722"/>
            <a:ext cx="1828800" cy="198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 flipV="1">
            <a:off x="6781800" y="3389660"/>
            <a:ext cx="304800" cy="12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Constructors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300" b="1" i="1" dirty="0" smtClean="0">
                <a:solidFill>
                  <a:srgbClr val="FF0000"/>
                </a:solidFill>
              </a:rPr>
              <a:t>Constructors</a:t>
            </a:r>
            <a:r>
              <a:rPr lang="en-US" altLang="en-US" sz="2300" dirty="0" smtClean="0"/>
              <a:t> are a </a:t>
            </a:r>
            <a:r>
              <a:rPr lang="en-US" altLang="en-US" sz="2300" dirty="0" smtClean="0">
                <a:solidFill>
                  <a:srgbClr val="0000E6"/>
                </a:solidFill>
              </a:rPr>
              <a:t>special kind </a:t>
            </a:r>
            <a:r>
              <a:rPr lang="en-US" altLang="en-US" sz="2300" dirty="0" smtClean="0"/>
              <a:t>of </a:t>
            </a:r>
            <a:r>
              <a:rPr lang="en-US" altLang="en-US" sz="2300" b="1" i="1" dirty="0" smtClean="0">
                <a:solidFill>
                  <a:srgbClr val="FF0000"/>
                </a:solidFill>
              </a:rPr>
              <a:t>methods</a:t>
            </a:r>
            <a:r>
              <a:rPr lang="en-US" altLang="en-US" sz="2300" dirty="0" smtClean="0"/>
              <a:t> that are </a:t>
            </a:r>
            <a:r>
              <a:rPr lang="en-US" altLang="en-US" sz="2300" dirty="0" smtClean="0">
                <a:solidFill>
                  <a:srgbClr val="0000E6"/>
                </a:solidFill>
              </a:rPr>
              <a:t>invoked to </a:t>
            </a:r>
            <a:r>
              <a:rPr lang="tr-TR" altLang="en-US" sz="2300" dirty="0" smtClean="0">
                <a:solidFill>
                  <a:srgbClr val="0000E6"/>
                </a:solidFill>
              </a:rPr>
              <a:t>perform </a:t>
            </a:r>
            <a:r>
              <a:rPr lang="tr-TR" altLang="en-US" sz="2300" b="1" i="1" dirty="0" smtClean="0">
                <a:solidFill>
                  <a:srgbClr val="FF0000"/>
                </a:solidFill>
              </a:rPr>
              <a:t>initializing</a:t>
            </a:r>
            <a:r>
              <a:rPr lang="tr-TR" altLang="en-US" sz="2300" dirty="0" smtClean="0"/>
              <a:t> actions</a:t>
            </a:r>
            <a:r>
              <a:rPr lang="en-US" altLang="en-US" sz="23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en-US" sz="2300" dirty="0" smtClean="0"/>
              <a:t>A </a:t>
            </a:r>
            <a:r>
              <a:rPr lang="en-US" altLang="en-US" sz="2300" dirty="0" smtClean="0">
                <a:solidFill>
                  <a:srgbClr val="0000E6"/>
                </a:solidFill>
              </a:rPr>
              <a:t>constructor with no parameters </a:t>
            </a:r>
            <a:r>
              <a:rPr lang="en-US" altLang="en-US" sz="2300" dirty="0" smtClean="0"/>
              <a:t>is referred to as a </a:t>
            </a:r>
            <a:r>
              <a:rPr lang="en-US" altLang="en-US" sz="2300" b="1" i="1" dirty="0" smtClean="0">
                <a:solidFill>
                  <a:srgbClr val="FF0000"/>
                </a:solidFill>
              </a:rPr>
              <a:t>default constructor</a:t>
            </a:r>
            <a:r>
              <a:rPr lang="en-US" altLang="en-US" sz="2300" dirty="0" smtClean="0"/>
              <a:t>. </a:t>
            </a:r>
          </a:p>
          <a:p>
            <a:pPr>
              <a:spcBef>
                <a:spcPts val="600"/>
              </a:spcBef>
            </a:pPr>
            <a:r>
              <a:rPr lang="en-US" altLang="en-US" sz="2300" dirty="0" smtClean="0">
                <a:solidFill>
                  <a:srgbClr val="0000E6"/>
                </a:solidFill>
              </a:rPr>
              <a:t>Constructors</a:t>
            </a:r>
            <a:r>
              <a:rPr lang="en-US" altLang="en-US" sz="2300" dirty="0" smtClean="0"/>
              <a:t> must have the </a:t>
            </a:r>
            <a:r>
              <a:rPr lang="en-US" altLang="en-US" sz="2300" dirty="0" smtClean="0">
                <a:solidFill>
                  <a:srgbClr val="FF0000"/>
                </a:solidFill>
              </a:rPr>
              <a:t>same name as the class itself</a:t>
            </a:r>
            <a:r>
              <a:rPr lang="en-US" altLang="en-US" sz="2300" dirty="0" smtClean="0"/>
              <a:t>. </a:t>
            </a:r>
          </a:p>
          <a:p>
            <a:pPr>
              <a:spcBef>
                <a:spcPts val="600"/>
              </a:spcBef>
            </a:pPr>
            <a:r>
              <a:rPr lang="en-US" altLang="en-US" sz="2300" dirty="0" smtClean="0">
                <a:solidFill>
                  <a:srgbClr val="0000E6"/>
                </a:solidFill>
              </a:rPr>
              <a:t>Constructors</a:t>
            </a:r>
            <a:r>
              <a:rPr lang="en-US" altLang="en-US" sz="2300" dirty="0" smtClean="0"/>
              <a:t> </a:t>
            </a:r>
            <a:r>
              <a:rPr lang="en-US" altLang="en-US" sz="2300" dirty="0" smtClean="0">
                <a:solidFill>
                  <a:srgbClr val="FF0000"/>
                </a:solidFill>
              </a:rPr>
              <a:t>do not have a return type </a:t>
            </a:r>
            <a:r>
              <a:rPr lang="en-US" altLang="en-US" sz="2300" dirty="0" smtClean="0"/>
              <a:t>– not even </a:t>
            </a:r>
            <a:r>
              <a:rPr lang="en-US" altLang="en-US" sz="23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en-US" sz="2300" dirty="0" smtClean="0"/>
              <a:t>. </a:t>
            </a:r>
          </a:p>
          <a:p>
            <a:pPr>
              <a:spcBef>
                <a:spcPts val="600"/>
              </a:spcBef>
            </a:pPr>
            <a:r>
              <a:rPr lang="en-US" altLang="en-US" sz="2300" dirty="0" smtClean="0">
                <a:solidFill>
                  <a:srgbClr val="0000E6"/>
                </a:solidFill>
              </a:rPr>
              <a:t>Constructors</a:t>
            </a:r>
            <a:r>
              <a:rPr lang="en-US" altLang="en-US" sz="2300" dirty="0" smtClean="0"/>
              <a:t> are </a:t>
            </a:r>
            <a:r>
              <a:rPr lang="en-US" altLang="en-US" sz="2300" dirty="0" smtClean="0">
                <a:solidFill>
                  <a:srgbClr val="FF0000"/>
                </a:solidFill>
              </a:rPr>
              <a:t>invoked</a:t>
            </a:r>
            <a:r>
              <a:rPr lang="en-US" altLang="en-US" sz="2300" dirty="0" smtClean="0"/>
              <a:t> using the </a:t>
            </a:r>
            <a:r>
              <a:rPr lang="en-US" altLang="en-US" sz="23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2300" dirty="0" smtClean="0"/>
              <a:t> operator </a:t>
            </a:r>
            <a:r>
              <a:rPr lang="en-US" altLang="en-US" sz="2300" dirty="0" smtClean="0">
                <a:solidFill>
                  <a:srgbClr val="FF0000"/>
                </a:solidFill>
              </a:rPr>
              <a:t>when an object is created</a:t>
            </a:r>
            <a:r>
              <a:rPr lang="en-US" altLang="en-US" sz="23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en-US" sz="2300" dirty="0" smtClean="0"/>
              <a:t>A </a:t>
            </a:r>
            <a:r>
              <a:rPr lang="en-US" altLang="en-US" sz="2300" dirty="0" smtClean="0">
                <a:solidFill>
                  <a:srgbClr val="0000E6"/>
                </a:solidFill>
              </a:rPr>
              <a:t>class</a:t>
            </a:r>
            <a:r>
              <a:rPr lang="en-US" altLang="en-US" sz="2300" dirty="0" smtClean="0"/>
              <a:t> may be </a:t>
            </a:r>
            <a:r>
              <a:rPr lang="en-US" altLang="en-US" sz="2300" dirty="0" smtClean="0">
                <a:solidFill>
                  <a:srgbClr val="FF0000"/>
                </a:solidFill>
              </a:rPr>
              <a:t>declared without constructors</a:t>
            </a:r>
            <a:r>
              <a:rPr lang="en-US" altLang="en-US" sz="2300" dirty="0" smtClean="0"/>
              <a:t>. In this case, a </a:t>
            </a:r>
            <a:r>
              <a:rPr lang="en-US" altLang="en-US" sz="2300" b="1" i="1" dirty="0" smtClean="0">
                <a:solidFill>
                  <a:srgbClr val="FF0000"/>
                </a:solidFill>
              </a:rPr>
              <a:t>default constructor </a:t>
            </a:r>
            <a:r>
              <a:rPr lang="en-US" altLang="en-US" sz="2300" dirty="0" smtClean="0"/>
              <a:t>with an </a:t>
            </a:r>
            <a:r>
              <a:rPr lang="en-US" altLang="en-US" sz="2300" dirty="0" smtClean="0">
                <a:solidFill>
                  <a:srgbClr val="0000E6"/>
                </a:solidFill>
              </a:rPr>
              <a:t>empty body </a:t>
            </a:r>
            <a:r>
              <a:rPr lang="en-US" altLang="en-US" sz="2300" dirty="0" smtClean="0"/>
              <a:t>is </a:t>
            </a:r>
            <a:r>
              <a:rPr lang="en-US" altLang="en-US" sz="2300" dirty="0" smtClean="0">
                <a:solidFill>
                  <a:srgbClr val="FF0000"/>
                </a:solidFill>
              </a:rPr>
              <a:t>implicitly declared</a:t>
            </a:r>
            <a:r>
              <a:rPr lang="en-US" altLang="en-US" sz="2300" dirty="0" smtClean="0"/>
              <a:t> in the class.</a:t>
            </a:r>
          </a:p>
          <a:p>
            <a:pPr>
              <a:spcBef>
                <a:spcPts val="600"/>
              </a:spcBef>
            </a:pPr>
            <a:r>
              <a:rPr lang="en-US" altLang="en-US" sz="2300" dirty="0" smtClean="0">
                <a:solidFill>
                  <a:srgbClr val="0000E6"/>
                </a:solidFill>
              </a:rPr>
              <a:t>Classes</a:t>
            </a:r>
            <a:r>
              <a:rPr lang="en-US" altLang="en-US" sz="2300" dirty="0" smtClean="0"/>
              <a:t> can have </a:t>
            </a:r>
            <a:r>
              <a:rPr lang="en-US" altLang="en-US" sz="2300" dirty="0" smtClean="0">
                <a:solidFill>
                  <a:srgbClr val="FF0000"/>
                </a:solidFill>
              </a:rPr>
              <a:t>more than one constructor</a:t>
            </a:r>
            <a:r>
              <a:rPr lang="en-US" altLang="en-US" sz="2300" dirty="0" smtClean="0"/>
              <a:t>, in that case </a:t>
            </a:r>
            <a:r>
              <a:rPr lang="en-US" altLang="en-US" sz="2300" dirty="0" smtClean="0">
                <a:solidFill>
                  <a:srgbClr val="FF0000"/>
                </a:solidFill>
              </a:rPr>
              <a:t>all constructors have the same name </a:t>
            </a:r>
            <a:r>
              <a:rPr lang="en-US" altLang="en-US" sz="2300" dirty="0" smtClean="0"/>
              <a:t>(the class name), where each </a:t>
            </a:r>
            <a:r>
              <a:rPr lang="en-US" altLang="en-US" sz="2300" dirty="0" smtClean="0">
                <a:solidFill>
                  <a:srgbClr val="0000E6"/>
                </a:solidFill>
              </a:rPr>
              <a:t>constructor differs </a:t>
            </a:r>
            <a:r>
              <a:rPr lang="en-US" altLang="en-US" sz="2300" dirty="0" smtClean="0"/>
              <a:t>from the others in either the </a:t>
            </a:r>
            <a:r>
              <a:rPr lang="en-US" altLang="en-US" sz="2300" dirty="0" smtClean="0">
                <a:solidFill>
                  <a:srgbClr val="FF0000"/>
                </a:solidFill>
              </a:rPr>
              <a:t>number or types of its arguments</a:t>
            </a:r>
            <a:r>
              <a:rPr lang="en-US" altLang="en-US" sz="23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Creating &amp; Accessing Objects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altLang="en-US" sz="2200" b="1" dirty="0" err="1" smtClean="0">
                <a:latin typeface="Consolas" pitchFamily="49" charset="0"/>
                <a:cs typeface="Consolas" pitchFamily="49" charset="0"/>
              </a:rPr>
              <a:t>CircleDemo</a:t>
            </a: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altLang="en-US" sz="22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altLang="en-US" sz="2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Create a circle with radius 5.0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Circle </a:t>
            </a:r>
            <a:r>
              <a:rPr lang="en-US" altLang="en-US" sz="2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myCircle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2200" b="1" dirty="0" smtClean="0">
                <a:solidFill>
                  <a:srgbClr val="0000E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Circle(5.0);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2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en-US" sz="22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n-US" sz="22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22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"Radius: %.2f; Area: %.2f\n"</a:t>
            </a: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en-US" sz="2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myCircle.</a:t>
            </a:r>
            <a:r>
              <a:rPr lang="en-US" altLang="en-US" sz="2200" b="1" dirty="0" err="1" smtClean="0">
                <a:solidFill>
                  <a:srgbClr val="00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radius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2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myCircle.getArea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Create a circle with radius 1.0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Circle </a:t>
            </a:r>
            <a:r>
              <a:rPr lang="en-US" altLang="en-US" sz="2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yourCircle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2200" b="1" dirty="0" smtClean="0">
                <a:solidFill>
                  <a:srgbClr val="0000E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Circle();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2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en-US" sz="22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n-US" sz="22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22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"Radius: %.2f; Area: %.2f\n"</a:t>
            </a: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en-US" sz="2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yourCircle.</a:t>
            </a:r>
            <a:r>
              <a:rPr lang="en-US" altLang="en-US" sz="2200" b="1" dirty="0" err="1" smtClean="0">
                <a:solidFill>
                  <a:srgbClr val="00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radius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2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yourCircle.getArea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Modify circle radius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yourCircle.</a:t>
            </a:r>
            <a:r>
              <a:rPr lang="en-US" altLang="en-US" sz="2200" b="1" dirty="0" err="1" smtClean="0">
                <a:solidFill>
                  <a:srgbClr val="00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radius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100.0;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2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en-US" sz="22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n-US" sz="22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22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"Radius: %.2f; Area: %.2f\n"</a:t>
            </a: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en-US" sz="2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yourCircle.</a:t>
            </a:r>
            <a:r>
              <a:rPr lang="en-US" altLang="en-US" sz="2200" b="1" dirty="0" err="1" smtClean="0">
                <a:solidFill>
                  <a:srgbClr val="00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radius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2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yourCircle.getArea</a:t>
            </a:r>
            <a:r>
              <a:rPr lang="en-US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  }	</a:t>
            </a:r>
          </a:p>
          <a:p>
            <a:pPr marL="0" indent="0">
              <a:spcBef>
                <a:spcPts val="300"/>
              </a:spcBef>
              <a:buNone/>
              <a:tabLst>
                <a:tab pos="347663" algn="l"/>
                <a:tab pos="690563" algn="l"/>
                <a:tab pos="1025525" algn="l"/>
                <a:tab pos="1371600" algn="l"/>
              </a:tabLst>
            </a:pPr>
            <a:r>
              <a:rPr lang="en-US" alt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cs typeface="Times New Roman" panose="02020603050405020304" pitchFamily="18" charset="0"/>
              </a:rPr>
              <a:t>O</a:t>
            </a:r>
            <a:r>
              <a:rPr lang="tr-TR" altLang="en-US" sz="4000" dirty="0" smtClean="0">
                <a:cs typeface="Times New Roman" panose="02020603050405020304" pitchFamily="18" charset="0"/>
              </a:rPr>
              <a:t>bject</a:t>
            </a:r>
            <a:r>
              <a:rPr lang="en-US" altLang="en-US" sz="4000" dirty="0" smtClean="0">
                <a:cs typeface="Times New Roman" panose="02020603050405020304" pitchFamily="18" charset="0"/>
              </a:rPr>
              <a:t>s</a:t>
            </a:r>
            <a:endParaRPr lang="en-US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1066800"/>
            <a:ext cx="2286000" cy="4267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1080" y="1219200"/>
            <a:ext cx="1920240" cy="3962400"/>
            <a:chOff x="1371600" y="1371600"/>
            <a:chExt cx="1600200" cy="3962400"/>
          </a:xfrm>
        </p:grpSpPr>
        <p:sp>
          <p:nvSpPr>
            <p:cNvPr id="4" name="Rectangle 3"/>
            <p:cNvSpPr/>
            <p:nvPr/>
          </p:nvSpPr>
          <p:spPr>
            <a:xfrm>
              <a:off x="1371600" y="1371600"/>
              <a:ext cx="16002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field 1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1600" y="2057400"/>
              <a:ext cx="16002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2743200"/>
              <a:ext cx="16002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field m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3429000"/>
              <a:ext cx="16002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method 1()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4114800"/>
              <a:ext cx="16002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4800600"/>
              <a:ext cx="16002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method n()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05600" y="1066800"/>
            <a:ext cx="2286000" cy="4267200"/>
            <a:chOff x="1219200" y="1219200"/>
            <a:chExt cx="1905000" cy="4267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1219200" y="1219200"/>
              <a:ext cx="1905000" cy="42672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371600" y="1371600"/>
              <a:ext cx="1600200" cy="2590800"/>
              <a:chOff x="1371600" y="1371600"/>
              <a:chExt cx="1600200" cy="25908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00" y="1371600"/>
                <a:ext cx="1600200" cy="533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radius = 10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71600" y="3429000"/>
                <a:ext cx="1600200" cy="533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getArea</a:t>
                </a:r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()</a:t>
                </a:r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170583" y="1258956"/>
            <a:ext cx="304800" cy="1828800"/>
            <a:chOff x="5410200" y="3429000"/>
            <a:chExt cx="222423" cy="1582719"/>
          </a:xfrm>
        </p:grpSpPr>
        <p:sp>
          <p:nvSpPr>
            <p:cNvPr id="25" name="Arc 324"/>
            <p:cNvSpPr>
              <a:spLocks/>
            </p:cNvSpPr>
            <p:nvPr/>
          </p:nvSpPr>
          <p:spPr bwMode="auto">
            <a:xfrm>
              <a:off x="5410200" y="3429000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6" name="Arc 323"/>
            <p:cNvSpPr>
              <a:spLocks/>
            </p:cNvSpPr>
            <p:nvPr/>
          </p:nvSpPr>
          <p:spPr bwMode="auto">
            <a:xfrm flipV="1">
              <a:off x="5410200" y="4615624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7" name="Arc 322"/>
            <p:cNvSpPr>
              <a:spLocks/>
            </p:cNvSpPr>
            <p:nvPr/>
          </p:nvSpPr>
          <p:spPr bwMode="auto">
            <a:xfrm flipH="1">
              <a:off x="5521411" y="4219529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8" name="Arc 321"/>
            <p:cNvSpPr>
              <a:spLocks/>
            </p:cNvSpPr>
            <p:nvPr/>
          </p:nvSpPr>
          <p:spPr bwMode="auto">
            <a:xfrm flipH="1" flipV="1">
              <a:off x="5521411" y="3825095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80522" y="3316356"/>
            <a:ext cx="304800" cy="1828800"/>
            <a:chOff x="5410200" y="3429000"/>
            <a:chExt cx="222423" cy="1582719"/>
          </a:xfrm>
        </p:grpSpPr>
        <p:sp>
          <p:nvSpPr>
            <p:cNvPr id="31" name="Arc 324"/>
            <p:cNvSpPr>
              <a:spLocks/>
            </p:cNvSpPr>
            <p:nvPr/>
          </p:nvSpPr>
          <p:spPr bwMode="auto">
            <a:xfrm>
              <a:off x="5410200" y="3429000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" name="Arc 323"/>
            <p:cNvSpPr>
              <a:spLocks/>
            </p:cNvSpPr>
            <p:nvPr/>
          </p:nvSpPr>
          <p:spPr bwMode="auto">
            <a:xfrm flipV="1">
              <a:off x="5410200" y="4615624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3" name="Arc 322"/>
            <p:cNvSpPr>
              <a:spLocks/>
            </p:cNvSpPr>
            <p:nvPr/>
          </p:nvSpPr>
          <p:spPr bwMode="auto">
            <a:xfrm flipH="1">
              <a:off x="5521411" y="4219529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4" name="Arc 321"/>
            <p:cNvSpPr>
              <a:spLocks/>
            </p:cNvSpPr>
            <p:nvPr/>
          </p:nvSpPr>
          <p:spPr bwMode="auto">
            <a:xfrm flipH="1" flipV="1">
              <a:off x="5521411" y="3825095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6553200" y="1219200"/>
            <a:ext cx="115956" cy="533400"/>
            <a:chOff x="5410200" y="3429000"/>
            <a:chExt cx="222423" cy="1582719"/>
          </a:xfrm>
        </p:grpSpPr>
        <p:sp>
          <p:nvSpPr>
            <p:cNvPr id="37" name="Arc 324"/>
            <p:cNvSpPr>
              <a:spLocks/>
            </p:cNvSpPr>
            <p:nvPr/>
          </p:nvSpPr>
          <p:spPr bwMode="auto">
            <a:xfrm>
              <a:off x="5410200" y="3429000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8" name="Arc 323"/>
            <p:cNvSpPr>
              <a:spLocks/>
            </p:cNvSpPr>
            <p:nvPr/>
          </p:nvSpPr>
          <p:spPr bwMode="auto">
            <a:xfrm flipV="1">
              <a:off x="5410200" y="4615624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9" name="Arc 322"/>
            <p:cNvSpPr>
              <a:spLocks/>
            </p:cNvSpPr>
            <p:nvPr/>
          </p:nvSpPr>
          <p:spPr bwMode="auto">
            <a:xfrm flipH="1">
              <a:off x="5521411" y="4219529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0" name="Arc 321"/>
            <p:cNvSpPr>
              <a:spLocks/>
            </p:cNvSpPr>
            <p:nvPr/>
          </p:nvSpPr>
          <p:spPr bwMode="auto">
            <a:xfrm flipH="1" flipV="1">
              <a:off x="5521411" y="3825095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6553200" y="3276600"/>
            <a:ext cx="115956" cy="533400"/>
            <a:chOff x="5410200" y="3429000"/>
            <a:chExt cx="222423" cy="1582719"/>
          </a:xfrm>
        </p:grpSpPr>
        <p:sp>
          <p:nvSpPr>
            <p:cNvPr id="42" name="Arc 324"/>
            <p:cNvSpPr>
              <a:spLocks/>
            </p:cNvSpPr>
            <p:nvPr/>
          </p:nvSpPr>
          <p:spPr bwMode="auto">
            <a:xfrm>
              <a:off x="5410200" y="3429000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" name="Arc 323"/>
            <p:cNvSpPr>
              <a:spLocks/>
            </p:cNvSpPr>
            <p:nvPr/>
          </p:nvSpPr>
          <p:spPr bwMode="auto">
            <a:xfrm flipV="1">
              <a:off x="5410200" y="4615624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4" name="Arc 322"/>
            <p:cNvSpPr>
              <a:spLocks/>
            </p:cNvSpPr>
            <p:nvPr/>
          </p:nvSpPr>
          <p:spPr bwMode="auto">
            <a:xfrm flipH="1">
              <a:off x="5521411" y="4219529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5" name="Arc 321"/>
            <p:cNvSpPr>
              <a:spLocks/>
            </p:cNvSpPr>
            <p:nvPr/>
          </p:nvSpPr>
          <p:spPr bwMode="auto">
            <a:xfrm flipH="1" flipV="1">
              <a:off x="5521411" y="3825095"/>
              <a:ext cx="111212" cy="3960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05200" y="1339840"/>
            <a:ext cx="3048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100" b="1" i="1" dirty="0" smtClean="0">
                <a:latin typeface="Arial" pitchFamily="34" charset="0"/>
                <a:cs typeface="Arial" pitchFamily="34" charset="0"/>
              </a:rPr>
              <a:t>State (attributes)</a:t>
            </a:r>
          </a:p>
          <a:p>
            <a:pPr algn="ctr"/>
            <a:r>
              <a:rPr lang="tr-TR" altLang="en-US" sz="2100" dirty="0" smtClean="0">
                <a:latin typeface="Arial" pitchFamily="34" charset="0"/>
                <a:cs typeface="Arial" pitchFamily="34" charset="0"/>
              </a:rPr>
              <a:t> consists of a set of </a:t>
            </a:r>
            <a:r>
              <a:rPr lang="tr-TR" altLang="en-US" sz="2100" b="1" dirty="0" smtClean="0">
                <a:latin typeface="Arial" pitchFamily="34" charset="0"/>
                <a:cs typeface="Arial" pitchFamily="34" charset="0"/>
              </a:rPr>
              <a:t>data fields </a:t>
            </a:r>
            <a:r>
              <a:rPr lang="tr-TR" altLang="en-US" sz="2100" b="1" i="1" dirty="0" smtClean="0">
                <a:latin typeface="Arial" pitchFamily="34" charset="0"/>
                <a:cs typeface="Arial" pitchFamily="34" charset="0"/>
              </a:rPr>
              <a:t>(properties) </a:t>
            </a:r>
            <a:endParaRPr lang="en-US" altLang="en-US" sz="2100" b="1" i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with their current values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1400" y="333940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100" b="1" i="1" dirty="0" smtClean="0">
                <a:latin typeface="Arial" pitchFamily="34" charset="0"/>
                <a:cs typeface="Arial" pitchFamily="34" charset="0"/>
              </a:rPr>
              <a:t>Behavior (operations)</a:t>
            </a:r>
          </a:p>
          <a:p>
            <a:pPr algn="ctr"/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of an object is </a:t>
            </a:r>
          </a:p>
          <a:p>
            <a:pPr algn="ctr"/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defined by a set of </a:t>
            </a:r>
          </a:p>
          <a:p>
            <a:pPr algn="ctr"/>
            <a:r>
              <a:rPr lang="en-US" altLang="en-US" sz="2100" b="1" dirty="0" smtClean="0">
                <a:latin typeface="Arial" pitchFamily="34" charset="0"/>
                <a:cs typeface="Arial" pitchFamily="34" charset="0"/>
              </a:rPr>
              <a:t>methods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53340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100" b="1" dirty="0" smtClean="0">
                <a:latin typeface="Arial" pitchFamily="34" charset="0"/>
                <a:cs typeface="Arial" pitchFamily="34" charset="0"/>
              </a:rPr>
              <a:t>(A)</a:t>
            </a:r>
          </a:p>
          <a:p>
            <a:pPr algn="ctr"/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A generic object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05600" y="5334000"/>
            <a:ext cx="228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100" b="1" dirty="0" smtClean="0">
                <a:latin typeface="Arial" pitchFamily="34" charset="0"/>
                <a:cs typeface="Arial" pitchFamily="34" charset="0"/>
              </a:rPr>
              <a:t>(B)</a:t>
            </a:r>
          </a:p>
          <a:p>
            <a:pPr algn="ctr"/>
            <a:r>
              <a:rPr lang="en-US" altLang="en-US" sz="2100" dirty="0" smtClean="0">
                <a:latin typeface="Arial" pitchFamily="34" charset="0"/>
                <a:cs typeface="Arial" pitchFamily="34" charset="0"/>
              </a:rPr>
              <a:t>An example of Circle object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838200" y="3429000"/>
            <a:ext cx="8077200" cy="1524000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UML notation for Objects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38200" y="1066800"/>
            <a:ext cx="8077200" cy="2133600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UML Class Diagram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UML Diagrams</a:t>
            </a:r>
            <a:endParaRPr lang="en-US" altLang="en-US" sz="4000" dirty="0">
              <a:cs typeface="Times New Roman" panose="02020603050405020304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390900" y="1219200"/>
            <a:ext cx="2926080" cy="1828800"/>
            <a:chOff x="3390900" y="1219200"/>
            <a:chExt cx="2926080" cy="1828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3390900" y="1219200"/>
              <a:ext cx="29260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Circle</a:t>
              </a:r>
              <a:endPara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90900" y="1676400"/>
              <a:ext cx="29260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double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90900" y="2133600"/>
              <a:ext cx="292608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Circle()</a:t>
              </a:r>
            </a:p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Circle(</a:t>
              </a:r>
              <a:r>
                <a:rPr lang="en-US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newRadius</a:t>
              </a: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double)</a:t>
              </a:r>
            </a:p>
            <a:p>
              <a:r>
                <a:rPr lang="en-US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getArea</a:t>
              </a: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(): double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21080" y="3886200"/>
            <a:ext cx="2286000" cy="914400"/>
            <a:chOff x="1219200" y="3505200"/>
            <a:chExt cx="2286000" cy="914400"/>
          </a:xfrm>
        </p:grpSpPr>
        <p:sp>
          <p:nvSpPr>
            <p:cNvPr id="51" name="Rectangle 50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myCircle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Circle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9200" y="39624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10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10940" y="3886200"/>
            <a:ext cx="2286000" cy="914400"/>
            <a:chOff x="1219200" y="3505200"/>
            <a:chExt cx="2286000" cy="914400"/>
          </a:xfrm>
        </p:grpSpPr>
        <p:sp>
          <p:nvSpPr>
            <p:cNvPr id="55" name="Rectangle 54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yourCircle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Circle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9200" y="39624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25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00800" y="3886200"/>
            <a:ext cx="2286000" cy="914400"/>
            <a:chOff x="1219200" y="3505200"/>
            <a:chExt cx="2286000" cy="914400"/>
          </a:xfrm>
        </p:grpSpPr>
        <p:sp>
          <p:nvSpPr>
            <p:cNvPr id="58" name="Rectangle 57"/>
            <p:cNvSpPr/>
            <p:nvPr/>
          </p:nvSpPr>
          <p:spPr>
            <a:xfrm>
              <a:off x="1219200" y="35052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theirCircle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Circle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19200" y="3962400"/>
              <a:ext cx="22860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radius: 125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245380" y="12631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Name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50564" y="17203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Field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68436" y="2267635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Constructors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and Methods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4" idx="3"/>
            <a:endCxn id="63" idx="1"/>
          </p:cNvCxnSpPr>
          <p:nvPr/>
        </p:nvCxnSpPr>
        <p:spPr>
          <a:xfrm>
            <a:off x="6316980" y="1447800"/>
            <a:ext cx="928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1" idx="3"/>
            <a:endCxn id="64" idx="1"/>
          </p:cNvCxnSpPr>
          <p:nvPr/>
        </p:nvCxnSpPr>
        <p:spPr>
          <a:xfrm>
            <a:off x="6316980" y="1905000"/>
            <a:ext cx="11335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65" idx="1"/>
          </p:cNvCxnSpPr>
          <p:nvPr/>
        </p:nvCxnSpPr>
        <p:spPr>
          <a:xfrm>
            <a:off x="6316980" y="2590800"/>
            <a:ext cx="85145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38200" y="5105400"/>
            <a:ext cx="8288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An object has both a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behavior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The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defines</a:t>
            </a: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the object, and the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behavior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defines what the object does.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762000" cy="6019800"/>
          </a:xfrm>
        </p:spPr>
        <p:txBody>
          <a:bodyPr vert="vert270"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smtClean="0"/>
              <a:t> keyword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3886200" cy="66294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String 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id, String name)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id;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name;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student.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Student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(-1,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"Unknown"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	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static void </a:t>
            </a:r>
            <a:r>
              <a:rPr lang="en-US" sz="1400" b="1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(Student std)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40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"%d: %s\n"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	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 std.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Print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.Display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smtClean="0">
                <a:latin typeface="Consolas" pitchFamily="49" charset="0"/>
                <a:ea typeface="Calibri"/>
                <a:cs typeface="Consolas" pitchFamily="49" charset="0"/>
              </a:rPr>
              <a:t>Clone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Student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CloneNewRef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 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return new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Student(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0"/>
              </a:spcBef>
              <a:buNone/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0"/>
            <a:ext cx="4572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400" b="1" dirty="0" err="1" smtClean="0">
                <a:latin typeface="Consolas" pitchFamily="49" charset="0"/>
                <a:ea typeface="Calibri"/>
                <a:cs typeface="Consolas" pitchFamily="49" charset="0"/>
              </a:rPr>
              <a:t>StudentDemo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static void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i="1" dirty="0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s1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Student(123, </a:t>
            </a:r>
            <a:r>
              <a:rPr lang="en-US" sz="14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"Ali"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s2 = </a:t>
            </a:r>
            <a:r>
              <a:rPr lang="en-US" sz="14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Student();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s3 = s1.Clone();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Student s4 = s2.CloneNewRef();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s1.Display();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s2.Display();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s3.Print();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s4.Print();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lvl="0">
              <a:tabLst>
                <a:tab pos="341313" algn="l"/>
                <a:tab pos="682625" algn="l"/>
                <a:tab pos="1023938" algn="l"/>
                <a:tab pos="1376363" algn="l"/>
                <a:tab pos="1719263" algn="l"/>
              </a:tabLs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Calibri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929</Words>
  <Application>Microsoft Office PowerPoint</Application>
  <PresentationFormat>On-screen Show (4:3)</PresentationFormat>
  <Paragraphs>525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Times New Roman</vt:lpstr>
      <vt:lpstr>Wingdings</vt:lpstr>
      <vt:lpstr>Wingdings 2</vt:lpstr>
      <vt:lpstr>Office Theme</vt:lpstr>
      <vt:lpstr>CS212-Object Oriented Programming</vt:lpstr>
      <vt:lpstr>Object Oriented Programming</vt:lpstr>
      <vt:lpstr>Classes</vt:lpstr>
      <vt:lpstr>Classes</vt:lpstr>
      <vt:lpstr>Constructors</vt:lpstr>
      <vt:lpstr>Creating &amp; Accessing Objects</vt:lpstr>
      <vt:lpstr>Objects</vt:lpstr>
      <vt:lpstr>UML Diagrams</vt:lpstr>
      <vt:lpstr>The this keyword in Java</vt:lpstr>
      <vt:lpstr>The this keyword in Java</vt:lpstr>
      <vt:lpstr>The this keyword in Java</vt:lpstr>
      <vt:lpstr>The this keyword in Java</vt:lpstr>
      <vt:lpstr>The this keyword in Java</vt:lpstr>
      <vt:lpstr>The this keyword in Java</vt:lpstr>
      <vt:lpstr>The this keyword in Java</vt:lpstr>
      <vt:lpstr>Default Value: Data Fields</vt:lpstr>
      <vt:lpstr>Default Value: Data Fields</vt:lpstr>
      <vt:lpstr>Default Value: Local Variables</vt:lpstr>
      <vt:lpstr>Primitive Types vs. Reference Types</vt:lpstr>
      <vt:lpstr>Primitive Types vs. Reference Types</vt:lpstr>
      <vt:lpstr>Garbage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Visuals</cp:lastModifiedBy>
  <cp:revision>330</cp:revision>
  <dcterms:created xsi:type="dcterms:W3CDTF">2016-02-07T13:02:41Z</dcterms:created>
  <dcterms:modified xsi:type="dcterms:W3CDTF">2022-04-08T19:43:11Z</dcterms:modified>
</cp:coreProperties>
</file>