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59" r:id="rId3"/>
    <p:sldId id="258" r:id="rId4"/>
    <p:sldId id="339" r:id="rId5"/>
    <p:sldId id="340" r:id="rId6"/>
    <p:sldId id="341" r:id="rId7"/>
    <p:sldId id="342" r:id="rId8"/>
    <p:sldId id="343" r:id="rId9"/>
    <p:sldId id="344" r:id="rId10"/>
    <p:sldId id="346" r:id="rId11"/>
    <p:sldId id="347" r:id="rId12"/>
    <p:sldId id="348" r:id="rId13"/>
    <p:sldId id="323" r:id="rId14"/>
    <p:sldId id="349" r:id="rId15"/>
    <p:sldId id="363" r:id="rId16"/>
    <p:sldId id="361" r:id="rId17"/>
    <p:sldId id="362" r:id="rId18"/>
    <p:sldId id="325" r:id="rId19"/>
    <p:sldId id="350" r:id="rId20"/>
    <p:sldId id="360" r:id="rId21"/>
    <p:sldId id="364" r:id="rId22"/>
    <p:sldId id="351" r:id="rId23"/>
    <p:sldId id="352" r:id="rId24"/>
    <p:sldId id="366" r:id="rId25"/>
    <p:sldId id="353" r:id="rId26"/>
    <p:sldId id="354" r:id="rId27"/>
    <p:sldId id="355" r:id="rId28"/>
    <p:sldId id="356" r:id="rId29"/>
    <p:sldId id="316" r:id="rId30"/>
    <p:sldId id="357" r:id="rId31"/>
    <p:sldId id="358" r:id="rId32"/>
    <p:sldId id="367" r:id="rId33"/>
    <p:sldId id="365" r:id="rId34"/>
    <p:sldId id="369" r:id="rId35"/>
    <p:sldId id="368" r:id="rId36"/>
    <p:sldId id="370" r:id="rId37"/>
    <p:sldId id="371" r:id="rId38"/>
    <p:sldId id="372" r:id="rId39"/>
    <p:sldId id="373" r:id="rId40"/>
    <p:sldId id="3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0000C0"/>
    <a:srgbClr val="000080"/>
    <a:srgbClr val="009900"/>
    <a:srgbClr val="CE7B00"/>
    <a:srgbClr val="00497A"/>
    <a:srgbClr val="FFFFE1"/>
    <a:srgbClr val="FFFFCC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7" autoAdjust="0"/>
  </p:normalViewPr>
  <p:slideViewPr>
    <p:cSldViewPr>
      <p:cViewPr>
        <p:scale>
          <a:sx n="66" d="100"/>
          <a:sy n="66" d="100"/>
        </p:scale>
        <p:origin x="2904" y="7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8AFA-6E65-413E-A150-0B0ADEC964E1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9438-7A8D-4BA2-90D9-4FA34CCC6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previous lecture</a:t>
            </a:r>
            <a:r>
              <a:rPr lang="en-US" baseline="0" dirty="0" smtClean="0"/>
              <a:t>, we discussed </a:t>
            </a:r>
            <a:r>
              <a:rPr lang="en-US" b="1" baseline="0" dirty="0" smtClean="0"/>
              <a:t>classes</a:t>
            </a:r>
            <a:r>
              <a:rPr lang="en-US" baseline="0" dirty="0" smtClean="0"/>
              <a:t> as templates for instantiating </a:t>
            </a:r>
            <a:r>
              <a:rPr lang="en-US" b="1" baseline="0" dirty="0" smtClean="0"/>
              <a:t>objects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/>
              <a:t>Like in this case, from the Circle class, three objects or circle instances have been created.</a:t>
            </a:r>
            <a:br>
              <a:rPr lang="en-US" i="1" baseline="0" dirty="0" smtClean="0"/>
            </a:br>
            <a:r>
              <a:rPr lang="en-US" i="0" baseline="0" dirty="0" smtClean="0"/>
              <a:t>Each </a:t>
            </a:r>
            <a:r>
              <a:rPr lang="en-US" b="1" i="0" baseline="0" dirty="0" smtClean="0"/>
              <a:t>objects</a:t>
            </a:r>
            <a:r>
              <a:rPr lang="en-US" i="0" baseline="0" dirty="0" smtClean="0"/>
              <a:t> has its own </a:t>
            </a:r>
            <a:r>
              <a:rPr lang="en-US" b="1" i="1" baseline="0" dirty="0" smtClean="0"/>
              <a:t>state</a:t>
            </a:r>
            <a:r>
              <a:rPr lang="en-US" i="0" baseline="0" dirty="0" smtClean="0"/>
              <a:t> and </a:t>
            </a:r>
            <a:r>
              <a:rPr lang="en-US" b="1" i="1" baseline="0" dirty="0" smtClean="0"/>
              <a:t>behavior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/>
              <a:t>The </a:t>
            </a:r>
            <a:r>
              <a:rPr lang="en-US" b="1" i="1" baseline="0" dirty="0" smtClean="0"/>
              <a:t>state</a:t>
            </a:r>
            <a:r>
              <a:rPr lang="en-US" i="1" baseline="0" dirty="0" smtClean="0"/>
              <a:t> is defined by the value of its attribute radius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/>
              <a:t>Whereas the behavior is invoked by calling the </a:t>
            </a:r>
            <a:r>
              <a:rPr lang="en-US" i="1" baseline="0" dirty="0" err="1" smtClean="0"/>
              <a:t>getArea</a:t>
            </a:r>
            <a:r>
              <a:rPr lang="en-US" i="1" baseline="0" dirty="0" smtClean="0"/>
              <a:t> method</a:t>
            </a:r>
            <a:br>
              <a:rPr lang="en-US" i="1" baseline="0" dirty="0" smtClean="0"/>
            </a:b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far, the attributes and methods we have discussed have been associated with objects or instances of class.</a:t>
            </a:r>
            <a:br>
              <a:rPr lang="en-US" baseline="0" dirty="0" smtClean="0"/>
            </a:br>
            <a:r>
              <a:rPr lang="en-US" baseline="0" dirty="0" smtClean="0"/>
              <a:t>In this lecture the concept will be exerted to class variables and class methods.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smtClean="0"/>
              <a:t>Even in this example, unlike the </a:t>
            </a:r>
            <a:r>
              <a:rPr lang="en-US" b="0" i="1" baseline="0" dirty="0" err="1" smtClean="0"/>
              <a:t>getArea</a:t>
            </a:r>
            <a:r>
              <a:rPr lang="en-US" b="0" i="1" baseline="0" dirty="0" smtClean="0"/>
              <a:t> method that was invoked on the </a:t>
            </a:r>
            <a:r>
              <a:rPr lang="en-US" b="1" i="1" baseline="0" dirty="0" err="1" smtClean="0"/>
              <a:t>myclass</a:t>
            </a:r>
            <a:r>
              <a:rPr lang="en-US" b="0" i="1" baseline="0" dirty="0" smtClean="0"/>
              <a:t> object instance,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smtClean="0"/>
              <a:t>     we see  the method </a:t>
            </a:r>
            <a:r>
              <a:rPr lang="en-US" b="1" i="1" baseline="0" dirty="0" smtClean="0"/>
              <a:t>pow</a:t>
            </a:r>
            <a:r>
              <a:rPr lang="en-US" b="0" i="1" baseline="0" dirty="0" smtClean="0"/>
              <a:t> invoked on class Math without creating an object of the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smtClean="0"/>
              <a:t>          this pow is a </a:t>
            </a:r>
            <a:r>
              <a:rPr lang="en-US" b="1" i="1" baseline="0" dirty="0" smtClean="0"/>
              <a:t>static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smtClean="0"/>
              <a:t>Similarly, </a:t>
            </a:r>
            <a:r>
              <a:rPr lang="en-US" b="1" i="1" baseline="0" dirty="0" smtClean="0"/>
              <a:t>PI</a:t>
            </a:r>
            <a:r>
              <a:rPr lang="en-US" b="0" i="1" baseline="0" dirty="0" smtClean="0"/>
              <a:t> is a static variable, since we got the value without instantiating an object of the Math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UML notation, static variables and methods</a:t>
            </a:r>
            <a:r>
              <a:rPr lang="en-US" baseline="0" dirty="0" smtClean="0"/>
              <a:t> are underlined</a:t>
            </a:r>
          </a:p>
          <a:p>
            <a:r>
              <a:rPr lang="en-US" baseline="0" dirty="0" smtClean="0"/>
              <a:t>The diagrammatic representation also shows that the static variable is only allocated memory once</a:t>
            </a:r>
          </a:p>
          <a:p>
            <a:r>
              <a:rPr lang="en-US" baseline="0" dirty="0" smtClean="0"/>
              <a:t>     Hence, its value remains the same whether accessed through objects or through the class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variables and methods, the java static keyword</a:t>
            </a:r>
            <a:r>
              <a:rPr lang="en-US" baseline="0" dirty="0" smtClean="0"/>
              <a:t> can also be applied to blocks and nested classes.</a:t>
            </a:r>
            <a:br>
              <a:rPr lang="en-US" baseline="0" dirty="0" smtClean="0"/>
            </a:br>
            <a:r>
              <a:rPr lang="en-US" baseline="0" dirty="0" smtClean="0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Uptill</a:t>
            </a:r>
            <a:r>
              <a:rPr lang="en-US" baseline="0" dirty="0" smtClean="0"/>
              <a:t> now we mainly focused on public data members and methods….</a:t>
            </a:r>
            <a:br>
              <a:rPr lang="en-US" baseline="0" dirty="0" smtClean="0"/>
            </a:br>
            <a:r>
              <a:rPr lang="en-US" baseline="0" dirty="0" smtClean="0"/>
              <a:t>However, if you recall  when we discussed Object Orientated Programming concepts, we talked a bit about data encapsulation….</a:t>
            </a:r>
          </a:p>
          <a:p>
            <a:r>
              <a:rPr lang="en-US" b="1" u="none" baseline="0" dirty="0" smtClean="0"/>
              <a:t>What is data encapsulation?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baseline="0" dirty="0" smtClean="0">
                <a:solidFill>
                  <a:srgbClr val="FF0000"/>
                </a:solidFill>
              </a:rPr>
              <a:t> encapsulation provides protection against direct modification of the class data fields.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>
                <a:solidFill>
                  <a:srgbClr val="FF0000"/>
                </a:solidFill>
              </a:rPr>
              <a:t>It is achieved by making the data fields private.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In order to provide access to the private data fields, we implement appropriate get and set methods.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To understand, lets look at a use case…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="1" baseline="0" dirty="0" smtClean="0">
                <a:solidFill>
                  <a:srgbClr val="FF0000"/>
                </a:solidFill>
              </a:rPr>
              <a:t>On the left </a:t>
            </a:r>
            <a:r>
              <a:rPr lang="en-US" baseline="0" dirty="0" smtClean="0">
                <a:solidFill>
                  <a:srgbClr val="FF0000"/>
                </a:solidFill>
              </a:rPr>
              <a:t>we have a slightly modified constructor in the Circle Class….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="1" baseline="0" dirty="0" smtClean="0">
                <a:solidFill>
                  <a:srgbClr val="FF0000"/>
                </a:solidFill>
              </a:rPr>
              <a:t>Why?</a:t>
            </a:r>
            <a:r>
              <a:rPr lang="en-US" baseline="0" dirty="0" smtClean="0">
                <a:solidFill>
                  <a:srgbClr val="FF0000"/>
                </a:solidFill>
              </a:rPr>
              <a:t> Because Radius of a circle cant be negative….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But since we don’t have data encapsulation, we can still assign negative radius.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baseline="0" dirty="0" smtClean="0">
                <a:solidFill>
                  <a:srgbClr val="FF0000"/>
                </a:solidFill>
              </a:rPr>
              <a:t>What is the Solution?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Make radius private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Create </a:t>
            </a:r>
            <a:r>
              <a:rPr lang="en-US" baseline="0" dirty="0" err="1" smtClean="0">
                <a:solidFill>
                  <a:srgbClr val="FF0000"/>
                </a:solidFill>
              </a:rPr>
              <a:t>setRadius</a:t>
            </a:r>
            <a:r>
              <a:rPr lang="en-US" baseline="0" dirty="0" smtClean="0">
                <a:solidFill>
                  <a:srgbClr val="FF0000"/>
                </a:solidFill>
              </a:rPr>
              <a:t> method to check assigned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8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It</a:t>
            </a:r>
            <a:r>
              <a:rPr lang="en-US" baseline="0" dirty="0" smtClean="0"/>
              <a:t> is used for </a:t>
            </a:r>
            <a:r>
              <a:rPr lang="en-US" b="1" i="1" u="none" baseline="0" dirty="0" smtClean="0"/>
              <a:t>data encapsulation</a:t>
            </a:r>
          </a:p>
          <a:p>
            <a:r>
              <a:rPr lang="en-US" b="1" i="1" u="none" baseline="0" dirty="0" smtClean="0"/>
              <a:t># </a:t>
            </a:r>
            <a:r>
              <a:rPr lang="en-US" b="0" i="1" u="none" baseline="0" dirty="0" smtClean="0"/>
              <a:t>because a constructor is required to create an object of the class and if it is private, it cannot be called from e.g. the main function</a:t>
            </a:r>
          </a:p>
          <a:p>
            <a:r>
              <a:rPr lang="en-US" b="0" i="1" u="none" baseline="0" dirty="0" smtClean="0"/>
              <a:t>There are use cases for this such as….  </a:t>
            </a:r>
            <a:r>
              <a:rPr lang="en-US" b="1" i="1" u="none" baseline="0" dirty="0" smtClean="0"/>
              <a:t>Singleton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8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singleton class is a class that can have only one object (an instance of the class) at a time. After the first time, if we try to instantiate the Singleton class, the new variable also points to the first instance created.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2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ControlledCircle</a:t>
            </a:r>
            <a:r>
              <a:rPr lang="en-US" baseline="0" dirty="0" smtClean="0"/>
              <a:t> is created if radius is non-negative.</a:t>
            </a:r>
          </a:p>
          <a:p>
            <a:r>
              <a:rPr lang="en-US" baseline="0" dirty="0" smtClean="0"/>
              <a:t>If radius is negative, then null is returned.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achieved by making the constructor private and implementing a static method create to make objects which call the constructor after validating the passed radius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 look at the</a:t>
            </a:r>
            <a:r>
              <a:rPr lang="en-US" baseline="0" dirty="0" smtClean="0"/>
              <a:t> difference between instance and class variables.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6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the</a:t>
            </a:r>
            <a:r>
              <a:rPr lang="en-US" baseline="0" dirty="0" smtClean="0"/>
              <a:t> case of instance variable, a copy is created for each object/ instance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example, we have a class student with instances s1 and s2</a:t>
            </a:r>
          </a:p>
          <a:p>
            <a:r>
              <a:rPr lang="en-US" dirty="0" smtClean="0"/>
              <a:t>the college</a:t>
            </a:r>
            <a:r>
              <a:rPr lang="en-US" baseline="0" dirty="0" smtClean="0"/>
              <a:t> attribute is common for all students and therefore defined as a static variable </a:t>
            </a:r>
          </a:p>
          <a:p>
            <a:r>
              <a:rPr lang="en-US" baseline="0" dirty="0" smtClean="0"/>
              <a:t>This way, it is only allocated memory once</a:t>
            </a:r>
          </a:p>
          <a:p>
            <a:r>
              <a:rPr lang="en-US" baseline="0" dirty="0" smtClean="0"/>
              <a:t>The function display will run for each student and display MCS as the college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example we have a class counter with a static variable count.</a:t>
            </a:r>
            <a:br>
              <a:rPr lang="en-US" baseline="0" dirty="0" smtClean="0"/>
            </a:br>
            <a:r>
              <a:rPr lang="en-US" baseline="0" dirty="0" smtClean="0"/>
              <a:t>Since this variable is associated with the class and therefore only defined once, we can use it to count the number of objects/ instances created for the counter class.</a:t>
            </a:r>
            <a:br>
              <a:rPr lang="en-US" baseline="0" dirty="0" smtClean="0"/>
            </a:br>
            <a:r>
              <a:rPr lang="en-US" baseline="0" dirty="0" smtClean="0"/>
              <a:t>The code for this is written in the constructor</a:t>
            </a:r>
          </a:p>
          <a:p>
            <a:r>
              <a:rPr lang="en-US" baseline="0" dirty="0" smtClean="0"/>
              <a:t>Thus for each counter created, the count value is incremented.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</a:t>
            </a:r>
            <a:r>
              <a:rPr lang="en-US" baseline="0" dirty="0" smtClean="0"/>
              <a:t> have a look at the difference between instance and class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the same example of a Student class with static variable college.</a:t>
            </a:r>
            <a:br>
              <a:rPr lang="en-US" dirty="0" smtClean="0"/>
            </a:br>
            <a:r>
              <a:rPr lang="en-US" dirty="0" smtClean="0"/>
              <a:t>However, in this case,</a:t>
            </a:r>
            <a:r>
              <a:rPr lang="en-US" baseline="0" dirty="0" smtClean="0"/>
              <a:t> we also have a static method (</a:t>
            </a:r>
            <a:r>
              <a:rPr lang="en-US" b="1" baseline="0" dirty="0" smtClean="0"/>
              <a:t>change) </a:t>
            </a:r>
            <a:r>
              <a:rPr lang="en-US" baseline="0" dirty="0" smtClean="0"/>
              <a:t>that changes the </a:t>
            </a:r>
            <a:r>
              <a:rPr lang="en-US" b="0" baseline="0" dirty="0" smtClean="0"/>
              <a:t>value of the static </a:t>
            </a:r>
            <a:r>
              <a:rPr lang="en-US" b="1" baseline="0" dirty="0" smtClean="0"/>
              <a:t>college</a:t>
            </a:r>
            <a:r>
              <a:rPr lang="en-US" b="0" baseline="0" dirty="0" smtClean="0"/>
              <a:t> variable.</a:t>
            </a:r>
          </a:p>
          <a:p>
            <a:r>
              <a:rPr lang="en-US" baseline="0" dirty="0" smtClean="0"/>
              <a:t>Thus in the main body, we can call the Change method directly on the Student class</a:t>
            </a:r>
          </a:p>
          <a:p>
            <a:r>
              <a:rPr lang="en-US" baseline="0" dirty="0" smtClean="0"/>
              <a:t>     This action is called a ‘static method call’</a:t>
            </a:r>
          </a:p>
          <a:p>
            <a:r>
              <a:rPr lang="en-US" baseline="0" dirty="0" smtClean="0"/>
              <a:t>In this case, </a:t>
            </a:r>
            <a:r>
              <a:rPr lang="en-US" baseline="0" smtClean="0"/>
              <a:t>when we invoke </a:t>
            </a:r>
            <a:r>
              <a:rPr lang="en-US" baseline="0" dirty="0" smtClean="0"/>
              <a:t>the display method on the students s1 and s2; we will get the changed college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consider the example of the Circle class.</a:t>
            </a:r>
            <a:br>
              <a:rPr lang="en-US" baseline="0" dirty="0" smtClean="0"/>
            </a:br>
            <a:r>
              <a:rPr lang="en-US" baseline="0" dirty="0" smtClean="0"/>
              <a:t>We have added a static variable </a:t>
            </a:r>
            <a:r>
              <a:rPr lang="en-US" b="1" i="1" baseline="0" dirty="0" err="1" smtClean="0"/>
              <a:t>numberOfObjects</a:t>
            </a:r>
            <a:r>
              <a:rPr lang="en-US" b="0" i="1" u="none" baseline="0" dirty="0" smtClean="0"/>
              <a:t> to count the number of objects created</a:t>
            </a:r>
          </a:p>
          <a:p>
            <a:r>
              <a:rPr lang="en-US" b="0" i="0" u="none" baseline="0" dirty="0" smtClean="0"/>
              <a:t>We have also added a static method </a:t>
            </a:r>
            <a:r>
              <a:rPr lang="en-US" b="1" i="0" u="none" baseline="0" dirty="0" err="1" smtClean="0"/>
              <a:t>getNumberofObjects</a:t>
            </a:r>
            <a:r>
              <a:rPr lang="en-US" b="1" i="0" u="none" baseline="0" dirty="0" smtClean="0"/>
              <a:t> </a:t>
            </a:r>
            <a:r>
              <a:rPr lang="en-US" b="0" i="0" u="none" baseline="0" dirty="0" smtClean="0"/>
              <a:t>to return this static variable value</a:t>
            </a:r>
            <a:endParaRPr lang="en-US" b="0" i="0" u="sng" baseline="0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function demonstrates how the static variable can be accessed.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This can be done through the objects which are in this case circles c1 and c2</a:t>
            </a:r>
            <a:br>
              <a:rPr lang="en-US" baseline="0" dirty="0" smtClean="0"/>
            </a:br>
            <a:r>
              <a:rPr lang="en-US" baseline="0" dirty="0" smtClean="0"/>
              <a:t>And also by directly invoking the static method on the Circle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7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2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0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2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2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2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2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" y="2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2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CS212-Object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smtClean="0"/>
              <a:t>Lecture 06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Static Variables 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sz="3200" dirty="0"/>
              <a:t>Static Methods: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The radius of this circle 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/** Number of Circle objects 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dirty="0" err="1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Construct a circle object 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1.0;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Construct a circle object 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/** Return Number of Circle objects*/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dirty="0" err="1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getNumberOfObjects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}	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Return the area of this circle */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Math.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2) *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0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sz="3200" dirty="0"/>
              <a:t>Static Methods: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900" b="1" dirty="0" err="1">
                <a:latin typeface="Consolas" pitchFamily="49" charset="0"/>
                <a:ea typeface="Calibri"/>
                <a:cs typeface="Consolas" pitchFamily="49" charset="0"/>
              </a:rPr>
              <a:t>CircleDemo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9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 </a:t>
            </a:r>
            <a:r>
              <a:rPr lang="en-US" sz="1900" b="1" i="1" dirty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Circle c1 = </a:t>
            </a:r>
            <a:r>
              <a:rPr lang="en-US" sz="19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 Circle();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"Before creating c2"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"c1 : radius (%.1f) 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 c1.</a:t>
            </a:r>
            <a:r>
              <a:rPr lang="en-US" sz="1900" dirty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radius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"and number of Circle objects(%d)\n"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9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c1.</a:t>
            </a:r>
            <a:r>
              <a:rPr lang="en-US" sz="19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numberOfObjects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Circle c2 = </a:t>
            </a:r>
            <a:r>
              <a:rPr lang="en-US" sz="19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 Circle(5.0);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c1.</a:t>
            </a:r>
            <a:r>
              <a:rPr lang="en-US" sz="1900" dirty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radius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 = 9.0;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Display c1 and c2 AFTER c2 was created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"\</a:t>
            </a:r>
            <a:r>
              <a:rPr lang="en-US" sz="1900" dirty="0" err="1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nAfter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 creating c2 and modifying 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"c1\'s radius to 9.0"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"c1 : radius (%.1f) 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 c1.</a:t>
            </a:r>
            <a:r>
              <a:rPr lang="en-US" sz="1900" dirty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radius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"and number of Circle objects(%d)\n"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9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c1.</a:t>
            </a:r>
            <a:r>
              <a:rPr lang="en-US" sz="19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numberOfObjects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"c2 : radius (%.1f) 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 c2.</a:t>
            </a:r>
            <a:r>
              <a:rPr lang="en-US" sz="1900" dirty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radius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"and number of Circle objects(%d)\n"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9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c2.</a:t>
            </a:r>
            <a:r>
              <a:rPr lang="en-US" sz="19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numberOfObjects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900" i="1" dirty="0" err="1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900" dirty="0" err="1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900" dirty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"Number of Circle objects(%d)\n"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900" b="1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Circle.</a:t>
            </a:r>
            <a:r>
              <a:rPr lang="en-US" sz="1900" b="1" i="1" dirty="0" err="1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numberOfObjects</a:t>
            </a: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90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Static Variables and Methods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381000" y="2286000"/>
            <a:ext cx="2743200" cy="2286000"/>
            <a:chOff x="3390900" y="1219200"/>
            <a:chExt cx="2926080" cy="228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3390900" y="12192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90900" y="1676400"/>
              <a:ext cx="292608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double</a:t>
              </a:r>
            </a:p>
            <a:p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numberOfObjects: </a:t>
              </a:r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sz="17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90900" y="2362200"/>
              <a:ext cx="292608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Circle()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Circle(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newRadius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double)</a:t>
              </a:r>
            </a:p>
            <a:p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getNumberOfObjects</a:t>
              </a:r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</a:t>
              </a:r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sz="17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getArea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double</a:t>
              </a: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4419600" y="1981200"/>
            <a:ext cx="2286000" cy="1143000"/>
            <a:chOff x="1219200" y="3505200"/>
            <a:chExt cx="22860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50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c1: Circle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9200" y="3962400"/>
              <a:ext cx="22860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1.0</a:t>
              </a:r>
            </a:p>
            <a:p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numberOfObjects: 2</a:t>
              </a:r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4419600" y="3429000"/>
            <a:ext cx="2286000" cy="1143000"/>
            <a:chOff x="1219200" y="3505200"/>
            <a:chExt cx="22860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c2: Circle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00" y="3962400"/>
              <a:ext cx="22860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5.0</a:t>
              </a:r>
            </a:p>
            <a:p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numberOfObjects: 2</a:t>
              </a:r>
            </a:p>
          </p:txBody>
        </p:sp>
      </p:grpSp>
      <p:cxnSp>
        <p:nvCxnSpPr>
          <p:cNvPr id="29" name="Elbow Connector 28"/>
          <p:cNvCxnSpPr>
            <a:stCxn id="4" idx="3"/>
            <a:endCxn id="51" idx="1"/>
          </p:cNvCxnSpPr>
          <p:nvPr/>
        </p:nvCxnSpPr>
        <p:spPr>
          <a:xfrm flipV="1">
            <a:off x="3124200" y="2209800"/>
            <a:ext cx="1295400" cy="304800"/>
          </a:xfrm>
          <a:prstGeom prst="bentConnector3">
            <a:avLst>
              <a:gd name="adj1" fmla="val 1087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0488" y="1850407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</a:t>
            </a:r>
          </a:p>
        </p:txBody>
      </p:sp>
      <p:cxnSp>
        <p:nvCxnSpPr>
          <p:cNvPr id="32" name="Elbow Connector 31"/>
          <p:cNvCxnSpPr>
            <a:stCxn id="4" idx="3"/>
            <a:endCxn id="26" idx="1"/>
          </p:cNvCxnSpPr>
          <p:nvPr/>
        </p:nvCxnSpPr>
        <p:spPr>
          <a:xfrm>
            <a:off x="3124200" y="2514600"/>
            <a:ext cx="1295400" cy="1143000"/>
          </a:xfrm>
          <a:prstGeom prst="bentConnector3">
            <a:avLst>
              <a:gd name="adj1" fmla="val 1087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00400" y="3593068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67600" y="1981200"/>
            <a:ext cx="1371600" cy="2590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577328" y="1981200"/>
            <a:ext cx="1152144" cy="2237628"/>
            <a:chOff x="1371600" y="2032000"/>
            <a:chExt cx="1600200" cy="2983504"/>
          </a:xfrm>
        </p:grpSpPr>
        <p:sp>
          <p:nvSpPr>
            <p:cNvPr id="48" name="Rectangle 47"/>
            <p:cNvSpPr/>
            <p:nvPr/>
          </p:nvSpPr>
          <p:spPr>
            <a:xfrm>
              <a:off x="1371600" y="2032000"/>
              <a:ext cx="1600200" cy="533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Memory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71600" y="2708744"/>
              <a:ext cx="1600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1.0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71600" y="3556000"/>
              <a:ext cx="16002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71600" y="4649744"/>
              <a:ext cx="1600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5.0</a:t>
              </a:r>
            </a:p>
          </p:txBody>
        </p:sp>
      </p:grpSp>
      <p:cxnSp>
        <p:nvCxnSpPr>
          <p:cNvPr id="78" name="Straight Arrow Connector 77"/>
          <p:cNvCxnSpPr>
            <a:endCxn id="53" idx="1"/>
          </p:cNvCxnSpPr>
          <p:nvPr/>
        </p:nvCxnSpPr>
        <p:spPr>
          <a:xfrm>
            <a:off x="5638800" y="2625918"/>
            <a:ext cx="19385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638800" y="4088295"/>
            <a:ext cx="19385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27" idx="3"/>
            <a:endCxn id="54" idx="1"/>
          </p:cNvCxnSpPr>
          <p:nvPr/>
        </p:nvCxnSpPr>
        <p:spPr>
          <a:xfrm flipV="1">
            <a:off x="6705600" y="3261360"/>
            <a:ext cx="871728" cy="967740"/>
          </a:xfrm>
          <a:prstGeom prst="bentConnector3">
            <a:avLst>
              <a:gd name="adj1" fmla="val 23776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5"/>
          <p:cNvCxnSpPr>
            <a:stCxn id="52" idx="3"/>
            <a:endCxn id="54" idx="1"/>
          </p:cNvCxnSpPr>
          <p:nvPr/>
        </p:nvCxnSpPr>
        <p:spPr>
          <a:xfrm>
            <a:off x="6705600" y="2781300"/>
            <a:ext cx="871728" cy="480060"/>
          </a:xfrm>
          <a:prstGeom prst="bentConnector3">
            <a:avLst>
              <a:gd name="adj1" fmla="val 23776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2002" y="4800600"/>
            <a:ext cx="4472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UML Notation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Underline: static variables or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Java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4000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457200" indent="-457200" fontAlgn="base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 in java is used mainly for </a:t>
            </a:r>
            <a:r>
              <a:rPr lang="en-US" dirty="0" smtClean="0">
                <a:solidFill>
                  <a:srgbClr val="0000C0"/>
                </a:solidFill>
              </a:rPr>
              <a:t>memory management</a:t>
            </a:r>
            <a:endParaRPr lang="en-US" dirty="0" smtClean="0"/>
          </a:p>
          <a:p>
            <a:pPr marL="457200" indent="-457200" fontAlgn="base">
              <a:spcBef>
                <a:spcPts val="1200"/>
              </a:spcBef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 Java 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 with:-</a:t>
            </a:r>
          </a:p>
          <a:p>
            <a:pPr marL="914400" lvl="1" indent="-45720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0000C0"/>
                </a:solidFill>
              </a:rPr>
              <a:t>Variable</a:t>
            </a:r>
            <a:r>
              <a:rPr lang="en-US" sz="3200" dirty="0"/>
              <a:t> (a.k.a. class variable)</a:t>
            </a:r>
          </a:p>
          <a:p>
            <a:pPr marL="914400" lvl="1" indent="-457200" fontAlgn="base">
              <a:spcBef>
                <a:spcPts val="120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00C0"/>
                </a:solidFill>
              </a:rPr>
              <a:t>Method</a:t>
            </a:r>
            <a:r>
              <a:rPr lang="en-US" sz="3200" dirty="0"/>
              <a:t> (a.k.a. class method)</a:t>
            </a:r>
          </a:p>
          <a:p>
            <a:pPr marL="914400" lvl="1" indent="-457200" fontAlgn="base">
              <a:spcBef>
                <a:spcPts val="120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00C0"/>
                </a:solidFill>
              </a:rPr>
              <a:t>Block</a:t>
            </a:r>
          </a:p>
          <a:p>
            <a:pPr marL="914400" lvl="1" indent="-457200" fontAlgn="base">
              <a:spcBef>
                <a:spcPts val="120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00C0"/>
                </a:solidFill>
              </a:rPr>
              <a:t>Nested Class</a:t>
            </a:r>
          </a:p>
          <a:p>
            <a:pPr marL="457200" indent="-457200" fontAlgn="base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0"/>
                </a:solidFill>
              </a:rPr>
              <a:t>belongs to the class </a:t>
            </a:r>
            <a:r>
              <a:rPr lang="en-US" dirty="0" smtClean="0"/>
              <a:t>rather than instance of the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Access Modifiers in Java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Access Modifiers in 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access modifiers </a:t>
            </a:r>
            <a:r>
              <a:rPr lang="en-US" altLang="en-US" dirty="0" smtClean="0"/>
              <a:t>in Java </a:t>
            </a:r>
            <a:r>
              <a:rPr lang="en-US" altLang="en-US" dirty="0" smtClean="0">
                <a:solidFill>
                  <a:srgbClr val="0000C0"/>
                </a:solidFill>
              </a:rPr>
              <a:t>specifies accessibility</a:t>
            </a:r>
            <a:r>
              <a:rPr lang="en-US" altLang="en-US" dirty="0" smtClean="0"/>
              <a:t> (scope) of a </a:t>
            </a:r>
            <a:r>
              <a:rPr lang="en-US" altLang="en-US" dirty="0" smtClean="0">
                <a:solidFill>
                  <a:srgbClr val="FF0000"/>
                </a:solidFill>
              </a:rPr>
              <a:t>data</a:t>
            </a:r>
            <a:r>
              <a:rPr lang="en-US" altLang="en-US" dirty="0" smtClean="0"/>
              <a:t> member, </a:t>
            </a:r>
            <a:r>
              <a:rPr lang="en-US" altLang="en-US" dirty="0" smtClean="0">
                <a:solidFill>
                  <a:srgbClr val="FF0000"/>
                </a:solidFill>
              </a:rPr>
              <a:t>method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constructor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2438400"/>
            <a:ext cx="4038600" cy="25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  <a:defRPr sz="1600">
                <a:solidFill>
                  <a:srgbClr val="0000E6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400" dirty="0"/>
              <a:t>class </a:t>
            </a:r>
            <a:r>
              <a:rPr lang="en-US" sz="1400" dirty="0">
                <a:solidFill>
                  <a:srgbClr val="FF0000"/>
                </a:solidFill>
              </a:rPr>
              <a:t>Circle</a:t>
            </a:r>
            <a:r>
              <a:rPr lang="en-US" sz="1400" dirty="0"/>
              <a:t> {</a:t>
            </a:r>
          </a:p>
          <a:p>
            <a:r>
              <a:rPr lang="en-US" sz="1400" dirty="0"/>
              <a:t>	</a:t>
            </a:r>
            <a:r>
              <a:rPr lang="en-US" sz="1400" b="1" dirty="0"/>
              <a:t>public</a:t>
            </a:r>
            <a:r>
              <a:rPr lang="en-US" sz="1400" dirty="0"/>
              <a:t> double </a:t>
            </a:r>
            <a:r>
              <a:rPr lang="en-US" sz="1400" dirty="0">
                <a:solidFill>
                  <a:srgbClr val="FF0000"/>
                </a:solidFill>
              </a:rPr>
              <a:t>radius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b="1" dirty="0"/>
              <a:t>public</a:t>
            </a:r>
            <a:r>
              <a:rPr lang="en-US" sz="1400" dirty="0"/>
              <a:t> Circle(double </a:t>
            </a:r>
            <a:r>
              <a:rPr lang="en-US" sz="1400" dirty="0" err="1" smtClean="0"/>
              <a:t>r_in</a:t>
            </a:r>
            <a:r>
              <a:rPr lang="en-US" sz="1400" dirty="0"/>
              <a:t>) {</a:t>
            </a:r>
          </a:p>
          <a:p>
            <a:r>
              <a:rPr lang="en-US" sz="1400" dirty="0"/>
              <a:t>  		</a:t>
            </a:r>
            <a:r>
              <a:rPr lang="en-US" sz="1400" dirty="0" smtClean="0"/>
              <a:t>if(</a:t>
            </a:r>
            <a:r>
              <a:rPr lang="en-US" sz="1400" dirty="0" err="1" smtClean="0"/>
              <a:t>r_in</a:t>
            </a:r>
            <a:r>
              <a:rPr lang="en-US" sz="1400" dirty="0" smtClean="0"/>
              <a:t> </a:t>
            </a:r>
            <a:r>
              <a:rPr lang="en-US" sz="1400" dirty="0"/>
              <a:t>&lt; 0)</a:t>
            </a:r>
          </a:p>
          <a:p>
            <a:r>
              <a:rPr lang="en-US" sz="1400" dirty="0"/>
              <a:t>			radius = 1;</a:t>
            </a:r>
          </a:p>
          <a:p>
            <a:r>
              <a:rPr lang="en-US" sz="1400" dirty="0"/>
              <a:t>		else</a:t>
            </a:r>
          </a:p>
          <a:p>
            <a:r>
              <a:rPr lang="en-US" sz="1400" dirty="0"/>
              <a:t>			radius = </a:t>
            </a:r>
            <a:r>
              <a:rPr lang="en-US" sz="1400" dirty="0" err="1" smtClean="0"/>
              <a:t>r_in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2092" y="2438402"/>
            <a:ext cx="4675708" cy="3316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4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en-US" altLang="en-US" sz="1400" b="1" dirty="0" err="1">
                <a:latin typeface="Consolas" pitchFamily="49" charset="0"/>
                <a:cs typeface="Consolas" pitchFamily="49" charset="0"/>
              </a:rPr>
              <a:t>CircleDemo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4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static void </a:t>
            </a:r>
            <a:r>
              <a:rPr lang="en-US" altLang="en-US" sz="1400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Circle C1 = 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 Circle(10.0);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		Circle C2 = 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 Circle(-2);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C1.</a:t>
            </a:r>
            <a:r>
              <a:rPr lang="en-US" altLang="en-US" sz="1400" b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radius)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// 10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radius)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 = -2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radius)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	   //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Encapsulation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62000" y="838200"/>
            <a:ext cx="8305800" cy="175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Provides </a:t>
            </a:r>
            <a:r>
              <a:rPr lang="en-US" sz="2000" dirty="0"/>
              <a:t>protection against direct modification of </a:t>
            </a:r>
            <a:r>
              <a:rPr lang="en-US" sz="2000" dirty="0" smtClean="0"/>
              <a:t>the class </a:t>
            </a:r>
            <a:r>
              <a:rPr lang="en-US" sz="2000" dirty="0"/>
              <a:t>data </a:t>
            </a:r>
            <a:r>
              <a:rPr lang="en-US" sz="2000" dirty="0" smtClean="0"/>
              <a:t>fields</a:t>
            </a:r>
          </a:p>
          <a:p>
            <a:r>
              <a:rPr lang="en-US" sz="2000" dirty="0" smtClean="0"/>
              <a:t>Achieved </a:t>
            </a:r>
            <a:r>
              <a:rPr lang="en-US" sz="2000" dirty="0"/>
              <a:t>by making the data fields private.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provide access to the private data fields, we implement appropriate get and set methods.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1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30461"/>
            <a:ext cx="4038600" cy="51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  <a:defRPr sz="1600">
                <a:solidFill>
                  <a:srgbClr val="0000E6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400" dirty="0"/>
              <a:t>class </a:t>
            </a:r>
            <a:r>
              <a:rPr lang="en-US" sz="1400" dirty="0">
                <a:solidFill>
                  <a:srgbClr val="FF0000"/>
                </a:solidFill>
              </a:rPr>
              <a:t>Circle</a:t>
            </a:r>
            <a:r>
              <a:rPr lang="en-US" sz="1400" dirty="0"/>
              <a:t> {</a:t>
            </a:r>
          </a:p>
          <a:p>
            <a:r>
              <a:rPr lang="en-US" sz="1400" dirty="0"/>
              <a:t>	</a:t>
            </a:r>
            <a:r>
              <a:rPr lang="en-US" sz="1400" b="1" dirty="0" smtClean="0"/>
              <a:t>private</a:t>
            </a:r>
            <a:r>
              <a:rPr lang="en-US" sz="1400" dirty="0" smtClean="0"/>
              <a:t> </a:t>
            </a:r>
            <a:r>
              <a:rPr lang="en-US" sz="1400" dirty="0"/>
              <a:t>double </a:t>
            </a:r>
            <a:r>
              <a:rPr lang="en-US" sz="1400" dirty="0">
                <a:solidFill>
                  <a:srgbClr val="FF0000"/>
                </a:solidFill>
              </a:rPr>
              <a:t>radius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b="1" dirty="0"/>
              <a:t>public</a:t>
            </a:r>
            <a:r>
              <a:rPr lang="en-US" sz="1400" dirty="0"/>
              <a:t> Circle(double </a:t>
            </a:r>
            <a:r>
              <a:rPr lang="en-US" sz="1400" dirty="0" err="1" smtClean="0"/>
              <a:t>r_in</a:t>
            </a:r>
            <a:r>
              <a:rPr lang="en-US" sz="1400" dirty="0"/>
              <a:t>) {</a:t>
            </a:r>
          </a:p>
          <a:p>
            <a:r>
              <a:rPr lang="en-US" sz="1400" dirty="0"/>
              <a:t>  		</a:t>
            </a:r>
            <a:r>
              <a:rPr lang="en-US" sz="1400" dirty="0" smtClean="0"/>
              <a:t>if(</a:t>
            </a:r>
            <a:r>
              <a:rPr lang="en-US" sz="1400" dirty="0" err="1" smtClean="0"/>
              <a:t>r_in</a:t>
            </a:r>
            <a:r>
              <a:rPr lang="en-US" sz="1400" dirty="0" smtClean="0"/>
              <a:t> </a:t>
            </a:r>
            <a:r>
              <a:rPr lang="en-US" sz="1400" dirty="0"/>
              <a:t>&lt; 0)</a:t>
            </a:r>
          </a:p>
          <a:p>
            <a:r>
              <a:rPr lang="en-US" sz="1400" dirty="0"/>
              <a:t>			radius = 1;</a:t>
            </a:r>
          </a:p>
          <a:p>
            <a:r>
              <a:rPr lang="en-US" sz="1400" dirty="0"/>
              <a:t>		else</a:t>
            </a:r>
          </a:p>
          <a:p>
            <a:r>
              <a:rPr lang="en-US" sz="1400" dirty="0"/>
              <a:t>			radius = </a:t>
            </a:r>
            <a:r>
              <a:rPr lang="en-US" sz="1400" dirty="0" err="1" smtClean="0"/>
              <a:t>r_in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b="1" dirty="0" smtClean="0"/>
              <a:t>public</a:t>
            </a:r>
            <a:r>
              <a:rPr lang="en-US" sz="1400" dirty="0" smtClean="0"/>
              <a:t> void </a:t>
            </a:r>
            <a:r>
              <a:rPr lang="en-US" sz="1400" b="1" dirty="0" err="1" smtClean="0">
                <a:solidFill>
                  <a:srgbClr val="00B050"/>
                </a:solidFill>
              </a:rPr>
              <a:t>setRadius</a:t>
            </a:r>
            <a:r>
              <a:rPr lang="en-US" sz="1400" dirty="0" smtClean="0"/>
              <a:t>(double </a:t>
            </a:r>
            <a:r>
              <a:rPr lang="en-US" sz="1400" dirty="0" err="1" smtClean="0"/>
              <a:t>r_in</a:t>
            </a:r>
            <a:r>
              <a:rPr lang="en-US" sz="1400" dirty="0" smtClean="0"/>
              <a:t>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if(</a:t>
            </a:r>
            <a:r>
              <a:rPr lang="en-US" sz="1400" dirty="0" err="1" smtClean="0"/>
              <a:t>r_in</a:t>
            </a:r>
            <a:r>
              <a:rPr lang="en-US" sz="1400" dirty="0" smtClean="0"/>
              <a:t> </a:t>
            </a:r>
            <a:r>
              <a:rPr lang="en-US" sz="1400" dirty="0"/>
              <a:t>&lt; 0)</a:t>
            </a:r>
          </a:p>
          <a:p>
            <a:r>
              <a:rPr lang="en-US" sz="1400" dirty="0"/>
              <a:t>			radius = 1;</a:t>
            </a:r>
          </a:p>
          <a:p>
            <a:r>
              <a:rPr lang="en-US" sz="1400" dirty="0"/>
              <a:t>		else</a:t>
            </a:r>
          </a:p>
          <a:p>
            <a:r>
              <a:rPr lang="en-US" sz="1400" dirty="0"/>
              <a:t>			radius = </a:t>
            </a:r>
            <a:r>
              <a:rPr lang="en-US" sz="1400" dirty="0" err="1" smtClean="0"/>
              <a:t>r_in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</a:t>
            </a:r>
            <a:r>
              <a:rPr lang="en-US" sz="1400" b="1" dirty="0" smtClean="0"/>
              <a:t>public</a:t>
            </a:r>
            <a:r>
              <a:rPr lang="en-US" sz="1400" dirty="0" smtClean="0"/>
              <a:t> double </a:t>
            </a:r>
            <a:r>
              <a:rPr lang="en-US" sz="1400" b="1" dirty="0" err="1" smtClean="0">
                <a:solidFill>
                  <a:srgbClr val="00B050"/>
                </a:solidFill>
              </a:rPr>
              <a:t>getRadius</a:t>
            </a:r>
            <a:r>
              <a:rPr lang="en-US" sz="1400" dirty="0" smtClean="0"/>
              <a:t>(){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return radius;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2092" y="2438402"/>
            <a:ext cx="4675708" cy="382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4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en-US" altLang="en-US" sz="1400" b="1" dirty="0" err="1">
                <a:latin typeface="Consolas" pitchFamily="49" charset="0"/>
                <a:cs typeface="Consolas" pitchFamily="49" charset="0"/>
              </a:rPr>
              <a:t>CircleDemo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4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static void </a:t>
            </a:r>
            <a:r>
              <a:rPr lang="en-US" altLang="en-US" sz="1400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Circle C1 = 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 Circle(10.0);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		Circle C2 = </a:t>
            </a:r>
            <a:r>
              <a:rPr lang="en-US" altLang="en-US" sz="14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 Circle(-2);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C1.get</a:t>
            </a:r>
            <a:r>
              <a:rPr lang="en-US" altLang="en-US" sz="1400" b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en-US" sz="1400" b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adius)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getRadius)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// we cant use </a:t>
            </a:r>
            <a:r>
              <a:rPr lang="en-US" altLang="en-US" sz="14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C2.radius = -2;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setRadius(-2)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en-US" alt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getR</a:t>
            </a:r>
            <a:r>
              <a:rPr lang="en-US" altLang="en-US" sz="1400" b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adius()</a:t>
            </a:r>
            <a:r>
              <a:rPr lang="en-US" alt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		   // 1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Encapsulation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392092" y="838200"/>
            <a:ext cx="4675708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Provides </a:t>
            </a:r>
            <a:r>
              <a:rPr lang="en-US" sz="1600" dirty="0"/>
              <a:t>protection against direct modification of </a:t>
            </a:r>
            <a:r>
              <a:rPr lang="en-US" sz="1600" dirty="0" smtClean="0"/>
              <a:t>the class </a:t>
            </a:r>
            <a:r>
              <a:rPr lang="en-US" sz="1600" dirty="0"/>
              <a:t>data </a:t>
            </a:r>
            <a:r>
              <a:rPr lang="en-US" sz="1600" dirty="0" smtClean="0"/>
              <a:t>fields</a:t>
            </a:r>
          </a:p>
          <a:p>
            <a:r>
              <a:rPr lang="en-US" sz="1600" dirty="0" smtClean="0"/>
              <a:t>Achieved </a:t>
            </a:r>
            <a:r>
              <a:rPr lang="en-US" sz="1600" dirty="0"/>
              <a:t>by making the data fields private.</a:t>
            </a:r>
          </a:p>
          <a:p>
            <a:r>
              <a:rPr lang="en-US" sz="1600" dirty="0" smtClean="0"/>
              <a:t>To </a:t>
            </a:r>
            <a:r>
              <a:rPr lang="en-US" sz="1600" dirty="0"/>
              <a:t>provide access to the private data fields, we implement appropriate get and set methods.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74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Access Modifiers in 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access modifiers </a:t>
            </a:r>
            <a:r>
              <a:rPr lang="en-US" altLang="en-US" dirty="0" smtClean="0"/>
              <a:t>in Java </a:t>
            </a:r>
            <a:r>
              <a:rPr lang="en-US" altLang="en-US" dirty="0" smtClean="0">
                <a:solidFill>
                  <a:srgbClr val="0000C0"/>
                </a:solidFill>
              </a:rPr>
              <a:t>specifies accessibility</a:t>
            </a:r>
            <a:r>
              <a:rPr lang="en-US" altLang="en-US" dirty="0" smtClean="0"/>
              <a:t> (scope) of a </a:t>
            </a:r>
            <a:r>
              <a:rPr lang="en-US" altLang="en-US" dirty="0" smtClean="0">
                <a:solidFill>
                  <a:srgbClr val="FF0000"/>
                </a:solidFill>
              </a:rPr>
              <a:t>data</a:t>
            </a:r>
            <a:r>
              <a:rPr lang="en-US" altLang="en-US" dirty="0" smtClean="0"/>
              <a:t> member, </a:t>
            </a:r>
            <a:r>
              <a:rPr lang="en-US" altLang="en-US" dirty="0" smtClean="0">
                <a:solidFill>
                  <a:srgbClr val="FF0000"/>
                </a:solidFill>
              </a:rPr>
              <a:t>method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constructor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dirty="0" smtClean="0"/>
              <a:t>. 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en-US" dirty="0" smtClean="0"/>
              <a:t>There are 4 java access modifiers: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0000C0"/>
                </a:solidFill>
              </a:rPr>
              <a:t>private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0000C0"/>
                </a:solidFill>
              </a:rPr>
              <a:t>default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0000C0"/>
                </a:solidFill>
              </a:rPr>
              <a:t>protected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0000C0"/>
                </a:solidFill>
              </a:rPr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4000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private</a:t>
            </a:r>
            <a:r>
              <a:rPr lang="en-US" sz="2800" dirty="0"/>
              <a:t> access modifier is </a:t>
            </a:r>
            <a:r>
              <a:rPr lang="en-US" sz="2800" dirty="0">
                <a:solidFill>
                  <a:srgbClr val="0000C0"/>
                </a:solidFill>
              </a:rPr>
              <a:t>accessible only </a:t>
            </a:r>
            <a:r>
              <a:rPr lang="en-US" sz="2800" dirty="0">
                <a:solidFill>
                  <a:srgbClr val="FF0000"/>
                </a:solidFill>
              </a:rPr>
              <a:t>within class</a:t>
            </a:r>
            <a:r>
              <a:rPr lang="en-US" sz="2800" baseline="300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.</a:t>
            </a:r>
          </a:p>
          <a:p>
            <a:pPr marL="457200" indent="-457200">
              <a:spcBef>
                <a:spcPts val="600"/>
              </a:spcBef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0"/>
                </a:solidFill>
              </a:rPr>
              <a:t>get and set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are used to </a:t>
            </a:r>
            <a:r>
              <a:rPr lang="en-US" sz="2800" dirty="0">
                <a:solidFill>
                  <a:srgbClr val="0000C0"/>
                </a:solidFill>
              </a:rPr>
              <a:t>read and modify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private properties</a:t>
            </a:r>
            <a:r>
              <a:rPr lang="en-US" sz="2800" dirty="0"/>
              <a:t>.</a:t>
            </a:r>
          </a:p>
          <a:p>
            <a:pPr marL="457200" indent="-457200"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</a:rPr>
              <a:t>Data fields </a:t>
            </a:r>
            <a:r>
              <a:rPr lang="en-US" sz="2800" dirty="0"/>
              <a:t>are </a:t>
            </a:r>
            <a:r>
              <a:rPr lang="en-US" sz="2800" dirty="0">
                <a:solidFill>
                  <a:srgbClr val="0000C0"/>
                </a:solidFill>
              </a:rPr>
              <a:t>made private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FF0000"/>
                </a:solidFill>
              </a:rPr>
              <a:t>protect the data</a:t>
            </a:r>
            <a:r>
              <a:rPr lang="en-US" sz="2800" dirty="0"/>
              <a:t>.</a:t>
            </a:r>
          </a:p>
          <a:p>
            <a:pPr marL="461963" indent="4763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00497A"/>
                </a:solidFill>
              </a:rPr>
              <a:t>Role of Private Constructor</a:t>
            </a:r>
          </a:p>
          <a:p>
            <a:pPr marL="457200" indent="-457200">
              <a:spcBef>
                <a:spcPts val="600"/>
              </a:spcBef>
            </a:pPr>
            <a:r>
              <a:rPr lang="en-US" sz="2800" dirty="0"/>
              <a:t>If you </a:t>
            </a:r>
            <a:r>
              <a:rPr lang="en-US" sz="2800" dirty="0">
                <a:solidFill>
                  <a:srgbClr val="0000C0"/>
                </a:solidFill>
              </a:rPr>
              <a:t>make all class constructors </a:t>
            </a:r>
            <a:r>
              <a:rPr lang="en-US" sz="2800" dirty="0">
                <a:solidFill>
                  <a:srgbClr val="FF0000"/>
                </a:solidFill>
              </a:rPr>
              <a:t>private</a:t>
            </a:r>
            <a:r>
              <a:rPr lang="en-US" sz="2800" dirty="0"/>
              <a:t>, you </a:t>
            </a:r>
            <a:r>
              <a:rPr lang="en-US" sz="2800" dirty="0">
                <a:solidFill>
                  <a:srgbClr val="0000C0"/>
                </a:solidFill>
              </a:rPr>
              <a:t>cannot create the instance of that class </a:t>
            </a:r>
            <a:r>
              <a:rPr lang="en-US" sz="2800" dirty="0"/>
              <a:t>from </a:t>
            </a:r>
            <a:r>
              <a:rPr lang="en-US" sz="2800" dirty="0">
                <a:solidFill>
                  <a:srgbClr val="FF0000"/>
                </a:solidFill>
              </a:rPr>
              <a:t>outside the class</a:t>
            </a:r>
            <a:r>
              <a:rPr lang="en-US" sz="2800" baseline="30000" dirty="0" smtClean="0">
                <a:solidFill>
                  <a:srgbClr val="FF0000"/>
                </a:solidFill>
              </a:rPr>
              <a:t>#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</a:rPr>
              <a:t>Private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Constructor</a:t>
            </a:r>
            <a:r>
              <a:rPr lang="en-US" sz="2800" dirty="0" smtClean="0"/>
              <a:t> is used for creating </a:t>
            </a:r>
            <a:r>
              <a:rPr lang="en-US" sz="2800" dirty="0">
                <a:solidFill>
                  <a:srgbClr val="FF0000"/>
                </a:solidFill>
              </a:rPr>
              <a:t>singleton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class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rgbClr val="FF0000"/>
                </a:solidFill>
              </a:rPr>
              <a:t>controlled </a:t>
            </a:r>
            <a:r>
              <a:rPr lang="en-US" sz="2800" dirty="0" smtClean="0">
                <a:solidFill>
                  <a:srgbClr val="FF0000"/>
                </a:solidFill>
              </a:rPr>
              <a:t>object </a:t>
            </a:r>
            <a:r>
              <a:rPr lang="en-US" sz="2800" dirty="0">
                <a:solidFill>
                  <a:srgbClr val="FF0000"/>
                </a:solidFill>
              </a:rPr>
              <a:t>creation once specific conditions</a:t>
            </a:r>
            <a:r>
              <a:rPr lang="en-US" sz="2800" dirty="0" smtClean="0"/>
              <a:t> are met.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9674" y="77610"/>
            <a:ext cx="5272094" cy="2900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  <a:defRPr sz="1600">
                <a:solidFill>
                  <a:srgbClr val="0000E6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Circle {</a:t>
            </a:r>
          </a:p>
          <a:p>
            <a:r>
              <a:rPr lang="en-US" dirty="0"/>
              <a:t>	double radius;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Circle(double </a:t>
            </a:r>
            <a:r>
              <a:rPr lang="en-US" dirty="0" err="1"/>
              <a:t>newRadius</a:t>
            </a:r>
            <a:r>
              <a:rPr lang="en-US" dirty="0"/>
              <a:t>) {</a:t>
            </a:r>
          </a:p>
          <a:p>
            <a:r>
              <a:rPr lang="en-US" dirty="0"/>
              <a:t>  		radius = </a:t>
            </a:r>
            <a:r>
              <a:rPr lang="en-US" dirty="0" err="1"/>
              <a:t>newRadius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r>
              <a:rPr lang="en-US" dirty="0"/>
              <a:t>  		return </a:t>
            </a:r>
            <a:r>
              <a:rPr lang="en-US" dirty="0" err="1"/>
              <a:t>Math.pow</a:t>
            </a:r>
            <a:r>
              <a:rPr lang="en-US" dirty="0"/>
              <a:t>(radius, 2) *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9440" y="1369387"/>
            <a:ext cx="2590800" cy="1330325"/>
            <a:chOff x="3390900" y="1219200"/>
            <a:chExt cx="2926080" cy="17737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3390900" y="12192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0900" y="16764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double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0900" y="2133601"/>
              <a:ext cx="2926080" cy="859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Circle(</a:t>
              </a:r>
              <a:r>
                <a:rPr lang="en-US" sz="16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newRadius</a:t>
              </a:r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double)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getArea</a:t>
              </a:r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double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25835" y="3208287"/>
            <a:ext cx="1916906" cy="685800"/>
            <a:chOff x="1219200" y="3505200"/>
            <a:chExt cx="2286000" cy="914400"/>
          </a:xfrm>
        </p:grpSpPr>
        <p:sp>
          <p:nvSpPr>
            <p:cNvPr id="10" name="Rectangle 9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myCircle</a:t>
              </a:r>
              <a:r>
                <a: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07414" y="4076217"/>
            <a:ext cx="1916906" cy="685800"/>
            <a:chOff x="1219200" y="3505200"/>
            <a:chExt cx="2286000" cy="914400"/>
          </a:xfrm>
        </p:grpSpPr>
        <p:sp>
          <p:nvSpPr>
            <p:cNvPr id="13" name="Rectangle 12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yourCircle</a:t>
              </a:r>
              <a:r>
                <a: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25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88994" y="4944147"/>
            <a:ext cx="1916906" cy="685800"/>
            <a:chOff x="1219200" y="3505200"/>
            <a:chExt cx="2286000" cy="914400"/>
          </a:xfrm>
        </p:grpSpPr>
        <p:sp>
          <p:nvSpPr>
            <p:cNvPr id="16" name="Rectangle 15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theirCircle</a:t>
              </a:r>
              <a:r>
                <a:rPr lang="en-US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125</a:t>
              </a:r>
            </a:p>
          </p:txBody>
        </p:sp>
      </p:grpSp>
      <p:sp>
        <p:nvSpPr>
          <p:cNvPr id="18" name="Title 20"/>
          <p:cNvSpPr txBox="1">
            <a:spLocks/>
          </p:cNvSpPr>
          <p:nvPr/>
        </p:nvSpPr>
        <p:spPr>
          <a:xfrm rot="16200000">
            <a:off x="-2581053" y="3495452"/>
            <a:ext cx="5924107" cy="7620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497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dirty="0"/>
              <a:t>Classes and Objects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6892" y="3048000"/>
            <a:ext cx="5285308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CircleDemo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altLang="en-US" sz="1600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Circle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myCircle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6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Circle(10.0);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		Circle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yourCircle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6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Circle(25.0);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		Circle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theirCircle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6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Circle(125.0);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16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				"Radius: %.2f; Area: %.2f\n"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myCircle.</a:t>
            </a:r>
            <a:r>
              <a:rPr lang="en-US" altLang="en-US" sz="1600" b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myCircle.getArea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>
              <a:spcBef>
                <a:spcPts val="300"/>
              </a:spcBef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6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4001" y="-81614"/>
            <a:ext cx="8111401" cy="6986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//Static Class Reference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/*Private Constructor will prevent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* the instantiation of this class directly*/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objectCreationMethod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display(){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"Singleton class Example"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//Object cannot be created directly due to private constructor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//This way it is forced to create object via our method where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//we have logic for only one object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creation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//both myobj1 and myobj2 point same object </a:t>
            </a:r>
            <a:r>
              <a:rPr lang="en-US" alt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myobj1 =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.objectCreationMethod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myobj1.display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myobj2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SingleTonClass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.objectCreationMethod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myobj2.display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 rot="5400000">
            <a:off x="-3800656" y="2819400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497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/>
              <a:t>Singleton 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8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4001" y="41496"/>
            <a:ext cx="8111401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radius;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r){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radius = r;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create(</a:t>
            </a:r>
            <a:r>
              <a:rPr lang="en-US" alt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r){ </a:t>
            </a: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 &lt; 0)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null;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en-US" sz="1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(r);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3.14 * r * r;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//Creating circle object with negative radius returns null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cir1 = 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ControlledCircle.</a:t>
            </a:r>
            <a:r>
              <a:rPr lang="en-US" altLang="en-US" sz="16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cir1.display();		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//Compile Time 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ControlledCircle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cir2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ControlledCircle.</a:t>
            </a:r>
            <a:r>
              <a:rPr lang="en-US" altLang="en-US" sz="1600" dirty="0" err="1">
                <a:solidFill>
                  <a:srgbClr val="00008B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cir2.display();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-3360809" y="3259248"/>
            <a:ext cx="7349905" cy="914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497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 smtClean="0"/>
              <a:t>Controlled Object Creation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4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4000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dirty="0" err="1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40;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000" b="1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dirty="0" err="1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"Hello Java"</a:t>
            </a: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PrivateDemo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A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A();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000" u="dotted" dirty="0" err="1">
                <a:solidFill>
                  <a:srgbClr val="0099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//Compile Time Error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obj.</a:t>
            </a:r>
            <a:r>
              <a:rPr lang="en-US" sz="2000" u="dotted" dirty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msg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                   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//Compile Time Error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Default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</a:pPr>
            <a:r>
              <a:rPr lang="en-US" sz="2000" dirty="0">
                <a:solidFill>
                  <a:srgbClr val="0000C0"/>
                </a:solidFill>
              </a:rPr>
              <a:t>If you don't use any modifier</a:t>
            </a:r>
            <a:r>
              <a:rPr lang="en-US" sz="2000" dirty="0"/>
              <a:t>, it is treated as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access modifier </a:t>
            </a:r>
            <a:r>
              <a:rPr lang="en-US" sz="2000" dirty="0">
                <a:solidFill>
                  <a:srgbClr val="0000C0"/>
                </a:solidFill>
              </a:rPr>
              <a:t>implicitly</a:t>
            </a:r>
            <a:r>
              <a:rPr lang="en-US" sz="2000" dirty="0"/>
              <a:t>.</a:t>
            </a:r>
          </a:p>
          <a:p>
            <a:pPr marL="347663" indent="-347663"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modifier is </a:t>
            </a:r>
            <a:r>
              <a:rPr lang="en-US" sz="2000" dirty="0">
                <a:solidFill>
                  <a:srgbClr val="0000C0"/>
                </a:solidFill>
              </a:rPr>
              <a:t>accessible only </a:t>
            </a:r>
            <a:r>
              <a:rPr lang="en-US" sz="2000" dirty="0">
                <a:solidFill>
                  <a:srgbClr val="FF0000"/>
                </a:solidFill>
              </a:rPr>
              <a:t>within package</a:t>
            </a:r>
            <a:r>
              <a:rPr lang="en-US" sz="2000" dirty="0"/>
              <a:t>.</a:t>
            </a:r>
          </a:p>
          <a:p>
            <a:pPr marL="347663" indent="-347663">
              <a:spcBef>
                <a:spcPts val="600"/>
              </a:spcBef>
            </a:pPr>
            <a:r>
              <a:rPr lang="en-US" sz="2000" dirty="0">
                <a:solidFill>
                  <a:srgbClr val="0000C0"/>
                </a:solidFill>
              </a:rPr>
              <a:t>By default</a:t>
            </a:r>
            <a:r>
              <a:rPr lang="en-US" sz="2000" dirty="0"/>
              <a:t>, the class, </a:t>
            </a:r>
            <a:r>
              <a:rPr lang="en-US" sz="2000" dirty="0">
                <a:solidFill>
                  <a:srgbClr val="FF0000"/>
                </a:solidFill>
              </a:rPr>
              <a:t>variable, or method </a:t>
            </a:r>
            <a:r>
              <a:rPr lang="en-US" sz="2000" dirty="0"/>
              <a:t>can be </a:t>
            </a:r>
            <a:r>
              <a:rPr lang="en-US" sz="2000" dirty="0">
                <a:solidFill>
                  <a:srgbClr val="0000C0"/>
                </a:solidFill>
              </a:rPr>
              <a:t>accessed by any class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FF0000"/>
                </a:solidFill>
              </a:rPr>
              <a:t>same package</a:t>
            </a:r>
            <a:r>
              <a:rPr lang="en-US" sz="2000" dirty="0"/>
              <a:t>.</a:t>
            </a:r>
          </a:p>
          <a:p>
            <a:pPr marL="347663" indent="0">
              <a:spcBef>
                <a:spcPts val="60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yourPack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myPack.*;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A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A();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//Compile Time Error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obj.msg();      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//Compile Time Error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47663" indent="0">
              <a:spcBef>
                <a:spcPts val="0"/>
              </a:spcBef>
              <a:buNone/>
              <a:tabLst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4000" dirty="0" smtClean="0"/>
              <a:t> </a:t>
            </a:r>
            <a:r>
              <a:rPr lang="en-US" sz="4000" dirty="0"/>
              <a:t>Access Modifier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0"/>
                </a:solidFill>
              </a:rPr>
              <a:t>Variables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0"/>
                </a:solidFill>
              </a:rPr>
              <a:t>methods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C0"/>
                </a:solidFill>
              </a:rPr>
              <a:t>constructors</a:t>
            </a:r>
            <a:r>
              <a:rPr lang="en-US" sz="2400" dirty="0"/>
              <a:t>, which are declared </a:t>
            </a:r>
            <a:r>
              <a:rPr lang="en-US" sz="2400" dirty="0">
                <a:solidFill>
                  <a:srgbClr val="0000C0"/>
                </a:solidFill>
              </a:rPr>
              <a:t>protected</a:t>
            </a:r>
            <a:r>
              <a:rPr lang="en-US" sz="2400" dirty="0"/>
              <a:t> in a superclass can be accessed only by the </a:t>
            </a:r>
            <a:r>
              <a:rPr lang="en-US" sz="2400" dirty="0">
                <a:solidFill>
                  <a:srgbClr val="0000C0"/>
                </a:solidFill>
              </a:rPr>
              <a:t>subclasses in other package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00C0"/>
                </a:solidFill>
              </a:rPr>
              <a:t>any class within the package</a:t>
            </a:r>
            <a:r>
              <a:rPr lang="en-US" sz="2400" dirty="0"/>
              <a:t> of the protected members' </a:t>
            </a:r>
            <a:r>
              <a:rPr lang="en-US" sz="2400" dirty="0" smtClean="0"/>
              <a:t>class.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Protected access modifier is used during inheritance to restrict access of variables, methods and constructors to derived classes. (we shall study it in detail in subsequent lectures).</a:t>
            </a:r>
          </a:p>
        </p:txBody>
      </p:sp>
    </p:spTree>
    <p:extLst>
      <p:ext uri="{BB962C8B-B14F-4D97-AF65-F5344CB8AC3E}">
        <p14:creationId xmlns:p14="http://schemas.microsoft.com/office/powerpoint/2010/main" val="20444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000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public</a:t>
            </a:r>
            <a:r>
              <a:rPr lang="en-US" sz="2200" b="1" dirty="0"/>
              <a:t> </a:t>
            </a:r>
            <a:r>
              <a:rPr lang="en-US" sz="2200" dirty="0"/>
              <a:t>access modifier is </a:t>
            </a:r>
            <a:r>
              <a:rPr lang="en-US" sz="2200" dirty="0">
                <a:solidFill>
                  <a:srgbClr val="0000C0"/>
                </a:solidFill>
              </a:rPr>
              <a:t>accessible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everywhere</a:t>
            </a:r>
            <a:r>
              <a:rPr lang="en-US" sz="2200" dirty="0"/>
              <a:t>. </a:t>
            </a:r>
          </a:p>
          <a:p>
            <a:r>
              <a:rPr lang="en-US" sz="2200" dirty="0"/>
              <a:t>It has the </a:t>
            </a:r>
            <a:r>
              <a:rPr lang="en-US" sz="2200" dirty="0">
                <a:solidFill>
                  <a:srgbClr val="FF0000"/>
                </a:solidFill>
              </a:rPr>
              <a:t>widest scope </a:t>
            </a:r>
            <a:r>
              <a:rPr lang="en-US" sz="2200" dirty="0"/>
              <a:t>among all other modifiers.</a:t>
            </a:r>
          </a:p>
          <a:p>
            <a:r>
              <a:rPr lang="en-US" altLang="en-US" sz="2200" dirty="0"/>
              <a:t>The class, </a:t>
            </a:r>
            <a:r>
              <a:rPr lang="en-US" altLang="en-US" sz="2200" dirty="0">
                <a:solidFill>
                  <a:srgbClr val="FF0000"/>
                </a:solidFill>
              </a:rPr>
              <a:t>data, or method </a:t>
            </a:r>
            <a:r>
              <a:rPr lang="en-US" altLang="en-US" sz="2200" dirty="0"/>
              <a:t>is </a:t>
            </a:r>
            <a:r>
              <a:rPr lang="en-US" altLang="en-US" sz="2200" dirty="0">
                <a:solidFill>
                  <a:srgbClr val="0000C0"/>
                </a:solidFill>
              </a:rPr>
              <a:t>visible to any class</a:t>
            </a:r>
            <a:r>
              <a:rPr lang="en-US" altLang="en-US" sz="2200" dirty="0"/>
              <a:t> in any </a:t>
            </a:r>
            <a:r>
              <a:rPr lang="en-US" altLang="en-US" sz="2200" dirty="0">
                <a:solidFill>
                  <a:srgbClr val="FF0000"/>
                </a:solidFill>
              </a:rPr>
              <a:t>package</a:t>
            </a:r>
            <a:r>
              <a:rPr lang="en-US" altLang="en-US" sz="2200" dirty="0"/>
              <a:t>.</a:t>
            </a:r>
          </a:p>
          <a:p>
            <a:pPr marL="0" indent="0"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myPack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yourPack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myPack.*;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A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A(); </a:t>
            </a:r>
            <a:endParaRPr lang="en-US" sz="21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obj.msg();</a:t>
            </a:r>
            <a:endParaRPr lang="en-US" sz="21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Summary of Access Modifiers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13045"/>
              </p:ext>
            </p:extLst>
          </p:nvPr>
        </p:nvGraphicFramePr>
        <p:xfrm>
          <a:off x="838199" y="2052638"/>
          <a:ext cx="8001000" cy="3104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0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Access Modifier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Within Class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Within Package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Outside Package by subclass Only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Outside Package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 of Data Field Encapsulation</a:t>
            </a:r>
            <a:endParaRPr lang="en-US" sz="3600" dirty="0"/>
          </a:p>
        </p:txBody>
      </p:sp>
      <p:grpSp>
        <p:nvGrpSpPr>
          <p:cNvPr id="5" name="Group 65"/>
          <p:cNvGrpSpPr/>
          <p:nvPr/>
        </p:nvGrpSpPr>
        <p:grpSpPr>
          <a:xfrm>
            <a:off x="381000" y="1706880"/>
            <a:ext cx="3886200" cy="2788920"/>
            <a:chOff x="3390900" y="1219200"/>
            <a:chExt cx="2926080" cy="27889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3390900" y="12192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0900" y="1676400"/>
              <a:ext cx="292608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–radius: double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numberOfObjects: </a:t>
              </a:r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sz="17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0900" y="2362200"/>
              <a:ext cx="2926080" cy="1645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+Circle()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+Circle(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newRadius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double)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getRadius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double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setRadius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newRadius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double): void</a:t>
              </a: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getNumberOfObjects</a:t>
              </a:r>
              <a:r>
                <a:rPr lang="en-US" sz="17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</a:t>
              </a:r>
              <a:r>
                <a:rPr lang="en-US" sz="1700" u="sng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sz="17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1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getArea</a:t>
              </a:r>
              <a:r>
                <a:rPr lang="en-US" sz="1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double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7200" y="2209800"/>
            <a:ext cx="471315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radius of this circle.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number of circle objects created.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Constructs a default circle object.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Constructs a circle object with specified radius.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Returns the radius of this circle.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Sets a new radius for this circle.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Returns the number of circle objects created.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Returns the area of this circle.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altLang="en-US" sz="2400" dirty="0"/>
              <a:t>Example of Data Field Encapsulation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1.0;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getNumberOfObjects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numberOfObjects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0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Math.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2) *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0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Immutable Objects and 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If the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contents</a:t>
            </a:r>
            <a:r>
              <a:rPr lang="en-US" altLang="en-US" sz="2800" dirty="0">
                <a:cs typeface="Times New Roman" panose="02020603050405020304" pitchFamily="18" charset="0"/>
              </a:rPr>
              <a:t> of an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object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cannot be changed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once the object is created</a:t>
            </a:r>
            <a:r>
              <a:rPr lang="en-US" altLang="en-US" sz="2800" dirty="0">
                <a:cs typeface="Times New Roman" panose="02020603050405020304" pitchFamily="18" charset="0"/>
              </a:rPr>
              <a:t>, the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object is called </a:t>
            </a:r>
            <a:r>
              <a:rPr lang="en-US" altLang="en-US" sz="2800" dirty="0">
                <a:cs typeface="Times New Roman" panose="02020603050405020304" pitchFamily="18" charset="0"/>
              </a:rPr>
              <a:t>an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immutable object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its class is called </a:t>
            </a:r>
            <a:r>
              <a:rPr lang="en-US" altLang="en-US" sz="2800" dirty="0">
                <a:cs typeface="Times New Roman" panose="02020603050405020304" pitchFamily="18" charset="0"/>
              </a:rPr>
              <a:t>an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immutable class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If we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delete</a:t>
            </a:r>
            <a:r>
              <a:rPr lang="en-US" altLang="en-US" sz="2800" dirty="0"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method</a:t>
            </a:r>
            <a:r>
              <a:rPr lang="en-US" altLang="en-US" sz="2800" dirty="0">
                <a:cs typeface="Times New Roman" panose="02020603050405020304" pitchFamily="18" charset="0"/>
              </a:rPr>
              <a:t> in the </a:t>
            </a:r>
            <a:r>
              <a:rPr lang="en-US" alt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class </a:t>
            </a:r>
            <a:r>
              <a:rPr lang="en-US" altLang="en-US" sz="2800" dirty="0">
                <a:cs typeface="Times New Roman" panose="02020603050405020304" pitchFamily="18" charset="0"/>
              </a:rPr>
              <a:t>in the preceding example, the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sz="2800" dirty="0">
                <a:cs typeface="Times New Roman" panose="02020603050405020304" pitchFamily="18" charset="0"/>
              </a:rPr>
              <a:t> would be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immutable</a:t>
            </a:r>
            <a:r>
              <a:rPr lang="en-US" altLang="en-US" sz="2800" dirty="0">
                <a:cs typeface="Times New Roman" panose="02020603050405020304" pitchFamily="18" charset="0"/>
              </a:rPr>
              <a:t> because </a:t>
            </a:r>
            <a:r>
              <a:rPr lang="en-US" altLang="en-US" sz="2800" b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2800" dirty="0">
                <a:cs typeface="Times New Roman" panose="02020603050405020304" pitchFamily="18" charset="0"/>
              </a:rPr>
              <a:t> is </a:t>
            </a:r>
            <a:r>
              <a:rPr lang="en-US" altLang="en-US" sz="2800" b="1" dirty="0">
                <a:solidFill>
                  <a:srgbClr val="0000E6"/>
                </a:solidFill>
                <a:cs typeface="Times New Roman" panose="02020603050405020304" pitchFamily="18" charset="0"/>
              </a:rPr>
              <a:t>private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rgbClr val="0000C0"/>
                </a:solidFill>
                <a:cs typeface="Times New Roman" panose="02020603050405020304" pitchFamily="18" charset="0"/>
              </a:rPr>
              <a:t>cannot be changed </a:t>
            </a:r>
            <a:r>
              <a:rPr lang="en-US" altLang="en-US" sz="2800" dirty="0">
                <a:cs typeface="Times New Roman" panose="02020603050405020304" pitchFamily="18" charset="0"/>
              </a:rPr>
              <a:t>without a </a:t>
            </a:r>
            <a:r>
              <a:rPr lang="en-US" alt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method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A class </a:t>
            </a:r>
            <a:r>
              <a:rPr lang="en-US" altLang="en-US" sz="2800" dirty="0">
                <a:cs typeface="Courier New" panose="02070309020205020404" pitchFamily="49" charset="0"/>
              </a:rPr>
              <a:t>with </a:t>
            </a:r>
            <a:r>
              <a:rPr lang="en-US" altLang="en-US" sz="2800" dirty="0">
                <a:solidFill>
                  <a:srgbClr val="0000C0"/>
                </a:solidFill>
                <a:cs typeface="Courier New" panose="02070309020205020404" pitchFamily="49" charset="0"/>
              </a:rPr>
              <a:t>all private data fields </a:t>
            </a:r>
            <a:r>
              <a:rPr lang="en-US" altLang="en-US" sz="2800" dirty="0">
                <a:cs typeface="Courier New" panose="02070309020205020404" pitchFamily="49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without </a:t>
            </a:r>
            <a:r>
              <a:rPr lang="en-US" altLang="en-US" sz="2800" dirty="0" err="1">
                <a:solidFill>
                  <a:srgbClr val="FF0000"/>
                </a:solidFill>
                <a:cs typeface="Courier New" panose="02070309020205020404" pitchFamily="49" charset="0"/>
              </a:rPr>
              <a:t>mutators</a:t>
            </a:r>
            <a:r>
              <a:rPr lang="en-US" altLang="en-US" sz="2800" dirty="0">
                <a:cs typeface="Courier New" panose="02070309020205020404" pitchFamily="49" charset="0"/>
              </a:rPr>
              <a:t> is </a:t>
            </a:r>
            <a:r>
              <a:rPr lang="en-US" altLang="en-US" sz="2800" dirty="0">
                <a:solidFill>
                  <a:srgbClr val="0000C0"/>
                </a:solidFill>
                <a:cs typeface="Courier New" panose="02070309020205020404" pitchFamily="49" charset="0"/>
              </a:rPr>
              <a:t>not necessarily immutable</a:t>
            </a:r>
            <a:r>
              <a:rPr lang="en-US" altLang="en-US" sz="2800" dirty="0">
                <a:cs typeface="Courier New" panose="02070309020205020404" pitchFamily="49" charset="0"/>
              </a:rPr>
              <a:t>. For example, the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class </a:t>
            </a:r>
            <a:r>
              <a:rPr lang="en-US" alt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cs typeface="Courier New" panose="02070309020205020404" pitchFamily="49" charset="0"/>
              </a:rPr>
              <a:t>on next slide has all private data fields and no </a:t>
            </a:r>
            <a:r>
              <a:rPr lang="en-US" altLang="en-US" sz="2800" dirty="0" err="1">
                <a:solidFill>
                  <a:srgbClr val="0000C0"/>
                </a:solidFill>
                <a:cs typeface="Courier New" panose="02070309020205020404" pitchFamily="49" charset="0"/>
              </a:rPr>
              <a:t>mutators</a:t>
            </a:r>
            <a:r>
              <a:rPr lang="en-US" altLang="en-US" sz="2800" dirty="0">
                <a:cs typeface="Courier New" panose="02070309020205020404" pitchFamily="49" charset="0"/>
              </a:rPr>
              <a:t>, but it is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altLang="en-US" sz="2800" dirty="0"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Instance vs. 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399"/>
            <a:ext cx="4023360" cy="5715000"/>
          </a:xfrm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</a:rPr>
              <a:t>Instance variable </a:t>
            </a:r>
            <a:r>
              <a:rPr lang="en-US" sz="2200" dirty="0"/>
              <a:t>are those </a:t>
            </a:r>
            <a:r>
              <a:rPr lang="en-US" sz="2200" dirty="0">
                <a:solidFill>
                  <a:srgbClr val="0000C0"/>
                </a:solidFill>
              </a:rPr>
              <a:t>variables</a:t>
            </a:r>
            <a:r>
              <a:rPr lang="en-US" sz="2200" dirty="0"/>
              <a:t> that are </a:t>
            </a:r>
            <a:r>
              <a:rPr lang="en-US" sz="2200" dirty="0">
                <a:solidFill>
                  <a:srgbClr val="0000C0"/>
                </a:solidFill>
              </a:rPr>
              <a:t>associated</a:t>
            </a:r>
            <a:r>
              <a:rPr lang="en-US" sz="2200" dirty="0"/>
              <a:t> with each </a:t>
            </a:r>
            <a:r>
              <a:rPr lang="en-US" sz="2200" dirty="0">
                <a:solidFill>
                  <a:srgbClr val="FF0000"/>
                </a:solidFill>
              </a:rPr>
              <a:t>object</a:t>
            </a:r>
            <a:r>
              <a:rPr lang="en-US" sz="2200" dirty="0"/>
              <a:t> uniquely.</a:t>
            </a:r>
          </a:p>
          <a:p>
            <a:pPr fontAlgn="base">
              <a:spcBef>
                <a:spcPts val="600"/>
              </a:spcBef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FF0000"/>
                </a:solidFill>
              </a:rPr>
              <a:t>instance</a:t>
            </a:r>
            <a:r>
              <a:rPr lang="en-US" sz="2200" dirty="0"/>
              <a:t> of the </a:t>
            </a:r>
            <a:r>
              <a:rPr lang="en-US" sz="2200" dirty="0">
                <a:solidFill>
                  <a:srgbClr val="0000C0"/>
                </a:solidFill>
              </a:rPr>
              <a:t>class</a:t>
            </a:r>
            <a:r>
              <a:rPr lang="en-US" sz="2200" dirty="0"/>
              <a:t> will have its </a:t>
            </a:r>
            <a:r>
              <a:rPr lang="en-US" sz="2200" dirty="0">
                <a:solidFill>
                  <a:srgbClr val="FF0000"/>
                </a:solidFill>
              </a:rPr>
              <a:t>own copy </a:t>
            </a:r>
            <a:r>
              <a:rPr lang="en-US" sz="2200" dirty="0"/>
              <a:t>of each of </a:t>
            </a:r>
            <a:r>
              <a:rPr lang="en-US" sz="2200" dirty="0">
                <a:solidFill>
                  <a:srgbClr val="0000C0"/>
                </a:solidFill>
              </a:rPr>
              <a:t>these variables</a:t>
            </a:r>
            <a:r>
              <a:rPr lang="en-US" sz="2200" dirty="0"/>
              <a:t>.</a:t>
            </a:r>
          </a:p>
          <a:p>
            <a:pPr fontAlgn="base">
              <a:spcBef>
                <a:spcPts val="600"/>
              </a:spcBef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FF0000"/>
                </a:solidFill>
              </a:rPr>
              <a:t>object</a:t>
            </a:r>
            <a:r>
              <a:rPr lang="en-US" sz="2200" dirty="0"/>
              <a:t> will have its </a:t>
            </a:r>
            <a:r>
              <a:rPr lang="en-US" sz="2200" dirty="0">
                <a:solidFill>
                  <a:srgbClr val="0000C0"/>
                </a:solidFill>
              </a:rPr>
              <a:t>own values </a:t>
            </a:r>
            <a:r>
              <a:rPr lang="en-US" sz="2200" dirty="0"/>
              <a:t>for </a:t>
            </a:r>
            <a:r>
              <a:rPr lang="en-US" sz="2200" dirty="0">
                <a:solidFill>
                  <a:srgbClr val="FF0000"/>
                </a:solidFill>
              </a:rPr>
              <a:t>each instance variable </a:t>
            </a:r>
            <a:r>
              <a:rPr lang="en-US" sz="2200" dirty="0"/>
              <a:t>that </a:t>
            </a:r>
            <a:r>
              <a:rPr lang="en-US" sz="2200" dirty="0">
                <a:solidFill>
                  <a:srgbClr val="0000C0"/>
                </a:solidFill>
              </a:rPr>
              <a:t>differentiate one object from the other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FF0000"/>
                </a:solidFill>
              </a:rPr>
              <a:t>same class type</a:t>
            </a:r>
            <a:r>
              <a:rPr lang="en-US" sz="2200" dirty="0"/>
              <a:t>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FF0000"/>
                </a:solidFill>
              </a:rPr>
              <a:t>Declared</a:t>
            </a:r>
            <a:r>
              <a:rPr lang="en-US" sz="2200" dirty="0"/>
              <a:t> in the </a:t>
            </a:r>
            <a:r>
              <a:rPr lang="en-US" sz="2200" dirty="0">
                <a:solidFill>
                  <a:srgbClr val="0000C0"/>
                </a:solidFill>
              </a:rPr>
              <a:t>usual way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00C0"/>
                </a:solidFill>
              </a:rPr>
              <a:t>can have an initial value</a:t>
            </a:r>
            <a:r>
              <a:rPr lang="en-US" sz="2200" dirty="0"/>
              <a:t> specified.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914399"/>
            <a:ext cx="4023360" cy="5715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</a:rPr>
              <a:t>Class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00C0"/>
                </a:solidFill>
              </a:rPr>
              <a:t>associated</a:t>
            </a:r>
            <a:r>
              <a:rPr lang="en-US" sz="2200" dirty="0"/>
              <a:t> with the </a:t>
            </a:r>
            <a:r>
              <a:rPr lang="en-US" sz="2200" dirty="0">
                <a:solidFill>
                  <a:srgbClr val="FF0000"/>
                </a:solidFill>
              </a:rPr>
              <a:t>class</a:t>
            </a:r>
            <a:r>
              <a:rPr lang="en-US" sz="2200" dirty="0"/>
              <a:t> and is </a:t>
            </a:r>
            <a:r>
              <a:rPr lang="en-US" sz="2200" dirty="0">
                <a:solidFill>
                  <a:srgbClr val="0000C0"/>
                </a:solidFill>
              </a:rPr>
              <a:t>shared by all objects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FF0000"/>
                </a:solidFill>
              </a:rPr>
              <a:t>class</a:t>
            </a:r>
            <a:r>
              <a:rPr lang="en-US" sz="22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There is </a:t>
            </a:r>
            <a:r>
              <a:rPr lang="en-US" sz="2200" dirty="0">
                <a:solidFill>
                  <a:srgbClr val="FF0000"/>
                </a:solidFill>
              </a:rPr>
              <a:t>only one copy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0000C0"/>
                </a:solidFill>
              </a:rPr>
              <a:t>each of these variables </a:t>
            </a:r>
            <a:r>
              <a:rPr lang="en-US" sz="2200" dirty="0">
                <a:solidFill>
                  <a:srgbClr val="FF0000"/>
                </a:solidFill>
              </a:rPr>
              <a:t>no matter how many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0"/>
                </a:solidFill>
              </a:rPr>
              <a:t>class objects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created</a:t>
            </a:r>
            <a:r>
              <a:rPr lang="en-US" sz="22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FF0000"/>
                </a:solidFill>
              </a:rPr>
              <a:t>They exist </a:t>
            </a:r>
            <a:r>
              <a:rPr lang="en-US" sz="2200" dirty="0">
                <a:solidFill>
                  <a:srgbClr val="0000C0"/>
                </a:solidFill>
              </a:rPr>
              <a:t>even if no objects </a:t>
            </a:r>
            <a:r>
              <a:rPr lang="en-US" sz="2200" dirty="0"/>
              <a:t>of class have been </a:t>
            </a:r>
            <a:r>
              <a:rPr lang="en-US" sz="2200" dirty="0">
                <a:solidFill>
                  <a:srgbClr val="FF0000"/>
                </a:solidFill>
              </a:rPr>
              <a:t>created</a:t>
            </a:r>
            <a:r>
              <a:rPr lang="en-US" sz="22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C0"/>
                </a:solidFill>
              </a:rPr>
              <a:t>These variables </a:t>
            </a:r>
            <a:r>
              <a:rPr lang="en-US" sz="2200" dirty="0"/>
              <a:t>are also called </a:t>
            </a:r>
            <a:r>
              <a:rPr lang="en-US" sz="2200" dirty="0">
                <a:solidFill>
                  <a:srgbClr val="FF0000"/>
                </a:solidFill>
              </a:rPr>
              <a:t>static fields</a:t>
            </a:r>
            <a:r>
              <a:rPr lang="en-US" sz="2200" dirty="0"/>
              <a:t> because we use the </a:t>
            </a:r>
            <a:r>
              <a:rPr lang="en-US" sz="2200" dirty="0">
                <a:solidFill>
                  <a:srgbClr val="FF0000"/>
                </a:solidFill>
              </a:rPr>
              <a:t>keyword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dirty="0"/>
              <a:t> when we </a:t>
            </a:r>
            <a:r>
              <a:rPr lang="en-US" sz="2200" dirty="0">
                <a:solidFill>
                  <a:srgbClr val="FF0000"/>
                </a:solidFill>
              </a:rPr>
              <a:t>declare</a:t>
            </a:r>
            <a:r>
              <a:rPr lang="en-US" sz="2200" dirty="0"/>
              <a:t>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altLang="en-US" sz="2800" dirty="0"/>
              <a:t>Immutable Objects and Classes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day,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month,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year)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(day, month, year);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getId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getBirthDate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d,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m, 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y)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d;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m;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y;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setYear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y) { </a:t>
            </a:r>
            <a:r>
              <a:rPr lang="en-US" sz="18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y; 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	Student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Student(111, 12, 10, 1999);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date =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student.getBirthDate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date.setYear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(2018); 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Now the student birth year is changed!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Immutable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4763">
              <a:spcBef>
                <a:spcPts val="600"/>
              </a:spcBef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For a class to be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altLang="en-US" dirty="0" smtClean="0">
                <a:cs typeface="Courier New" panose="02070309020205020404" pitchFamily="49" charset="0"/>
              </a:rPr>
              <a:t>, it must 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mark all data fields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private</a:t>
            </a:r>
            <a:r>
              <a:rPr lang="en-US" altLang="en-US" dirty="0" smtClean="0">
                <a:cs typeface="Courier New" panose="02070309020205020404" pitchFamily="49" charset="0"/>
              </a:rPr>
              <a:t> and 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provide no </a:t>
            </a:r>
            <a:r>
              <a:rPr lang="en-US" altLang="en-US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mutator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methods</a:t>
            </a:r>
            <a:r>
              <a:rPr lang="en-US" altLang="en-US" dirty="0" smtClean="0">
                <a:cs typeface="Courier New" panose="02070309020205020404" pitchFamily="49" charset="0"/>
              </a:rPr>
              <a:t> and 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no </a:t>
            </a:r>
            <a:r>
              <a:rPr lang="en-US" altLang="en-US" dirty="0" err="1" smtClean="0">
                <a:solidFill>
                  <a:srgbClr val="0000C0"/>
                </a:solidFill>
                <a:cs typeface="Courier New" panose="02070309020205020404" pitchFamily="49" charset="0"/>
              </a:rPr>
              <a:t>accessor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methods</a:t>
            </a:r>
            <a:r>
              <a:rPr lang="en-US" altLang="en-US" dirty="0" smtClean="0">
                <a:cs typeface="Courier New" panose="02070309020205020404" pitchFamily="49" charset="0"/>
              </a:rPr>
              <a:t> that would 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cs typeface="Courier New" panose="02070309020205020404" pitchFamily="49" charset="0"/>
              </a:rPr>
              <a:t> a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reference</a:t>
            </a:r>
            <a:r>
              <a:rPr lang="en-US" altLang="en-US" dirty="0" smtClean="0">
                <a:cs typeface="Courier New" panose="02070309020205020404" pitchFamily="49" charset="0"/>
              </a:rPr>
              <a:t> to a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altLang="en-US" dirty="0" smtClean="0"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C0"/>
                </a:solidFill>
                <a:cs typeface="Courier New" panose="02070309020205020404" pitchFamily="49" charset="0"/>
              </a:rPr>
              <a:t>data field object</a:t>
            </a:r>
            <a:r>
              <a:rPr lang="en-US" altLang="en-US" dirty="0" smtClean="0"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dirty="0"/>
              <a:t>The Scope of Variables</a:t>
            </a:r>
            <a:r>
              <a:rPr lang="en-US" sz="4000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4763">
              <a:spcBef>
                <a:spcPts val="600"/>
              </a:spcBef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00C0"/>
                </a:solidFill>
                <a:cs typeface="Courier New" panose="02070309020205020404" pitchFamily="49" charset="0"/>
              </a:rPr>
              <a:t>scope of instance and static variables </a:t>
            </a:r>
            <a:r>
              <a:rPr lang="en-US" dirty="0"/>
              <a:t>is the </a:t>
            </a:r>
            <a:r>
              <a:rPr lang="en-US" dirty="0">
                <a:solidFill>
                  <a:srgbClr val="0000C0"/>
                </a:solidFill>
                <a:cs typeface="Courier New" panose="02070309020205020404" pitchFamily="49" charset="0"/>
              </a:rPr>
              <a:t>entire</a:t>
            </a:r>
            <a:r>
              <a:rPr lang="en-US" dirty="0"/>
              <a:t> </a:t>
            </a:r>
            <a:r>
              <a:rPr lang="en-US" dirty="0">
                <a:solidFill>
                  <a:srgbClr val="0000C0"/>
                </a:solidFill>
                <a:cs typeface="Courier New" panose="02070309020205020404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regardless of where the</a:t>
            </a:r>
            <a:b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variables are declared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`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4" y="2876550"/>
            <a:ext cx="830355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Topics Covered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Study Chapter 9 of course book along with lecture notes 5 and 6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Defining classes for objects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Use of constructor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Access Modifiers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Data Encapsulation and Get &amp; Set Methods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Class/ Static Methods and Variables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Passing Objects to Methods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Arrays of Objects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Immutable Objects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Private Constructors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Java Classes Date and Random</a:t>
            </a:r>
          </a:p>
          <a:p>
            <a:pPr>
              <a:spcBef>
                <a:spcPts val="600"/>
              </a:spcBef>
            </a:pPr>
            <a:endParaRPr lang="en-US" alt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Class Point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 smtClean="0">
                <a:cs typeface="Courier New" panose="02070309020205020404" pitchFamily="49" charset="0"/>
              </a:rPr>
              <a:t>Create class point with following features :-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Private X, Y coordinates data members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Requisite Constructors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Instance Method to compute distance between two Points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Static Method to compute distance from x1, y1, x2, y2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Requisite get and set methods for X,Y data members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cs typeface="Courier New" panose="02070309020205020404" pitchFamily="49" charset="0"/>
              </a:rPr>
              <a:t>Maintains count to number of objects created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endParaRPr lang="en-US" alt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endParaRPr lang="en-US" sz="15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x, y;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count = 0;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this.y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0;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count++;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_x,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_y){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_x;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this.y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_y;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count++;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(Point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P){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P.x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this.y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P.y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count++;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  <a:ea typeface="Calibri"/>
                <a:cs typeface="Consolas" pitchFamily="49" charset="0"/>
              </a:rPr>
              <a:t>getDist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(Point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P){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Math.sqrt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 				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Math.pow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(this.x-P.x,2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 +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Math.pow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(this.y-P.y,2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endParaRPr lang="en-US" sz="15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getCount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Point.count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  <a:ea typeface="Calibri"/>
                <a:cs typeface="Consolas" pitchFamily="49" charset="0"/>
              </a:rPr>
              <a:t>getX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this.x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setX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_x){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this.x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_x;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//Similarly implement for Y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getDist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x1,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y1,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x2,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y2){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Math.sqrt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Math.pow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(x1-x2, 2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			+ 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Math.pow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(y1-y2,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2));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5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OOPintro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main(String[]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p1 = new 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Point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	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p2 = new 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Point(4,3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	double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dist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= p1.getDist(p2);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i="1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("Distance: 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"+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dist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b="1" dirty="0" smtClean="0">
                <a:latin typeface="Consolas" pitchFamily="49" charset="0"/>
                <a:ea typeface="Calibri"/>
                <a:cs typeface="Consolas" pitchFamily="49" charset="0"/>
              </a:rPr>
              <a:t>	Point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p3 = new 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Point(p1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i="1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5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("Objects Created: " +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Point.getCount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72000" y="33528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6114918"/>
            <a:ext cx="4114800" cy="62585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7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1600200"/>
            <a:ext cx="8290832" cy="4114800"/>
            <a:chOff x="308882" y="1143000"/>
            <a:chExt cx="8743950" cy="42195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82" y="1143000"/>
              <a:ext cx="8715375" cy="3571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882" y="4714875"/>
              <a:ext cx="8743950" cy="64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0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1" y="1009650"/>
            <a:ext cx="81582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527325"/>
            <a:ext cx="8196262" cy="289227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 smtClean="0">
                <a:cs typeface="Courier New" panose="02070309020205020404" pitchFamily="49" charset="0"/>
              </a:rPr>
              <a:t>Use Date Class of Java </a:t>
            </a:r>
            <a:endParaRPr lang="en-US" alt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95337" y="1143000"/>
            <a:ext cx="8162925" cy="5305425"/>
            <a:chOff x="381000" y="1066800"/>
            <a:chExt cx="8696325" cy="56102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066800"/>
              <a:ext cx="8258175" cy="11620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2228850"/>
              <a:ext cx="8696325" cy="4448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4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</a:rPr>
              <a:t>Class variables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also called </a:t>
            </a:r>
            <a:r>
              <a:rPr lang="en-US" sz="2800" b="1" dirty="0">
                <a:solidFill>
                  <a:srgbClr val="FF0000"/>
                </a:solidFill>
              </a:rPr>
              <a:t>static variables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because we use the keyword </a:t>
            </a:r>
            <a:r>
              <a:rPr lang="en-US" sz="28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dirty="0"/>
              <a:t> when we declare them. </a:t>
            </a:r>
          </a:p>
          <a:p>
            <a:pPr marL="850900" lvl="1" indent="-450850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static variable </a:t>
            </a:r>
            <a:r>
              <a:rPr lang="en-US" sz="2400" dirty="0">
                <a:solidFill>
                  <a:srgbClr val="0000C0"/>
                </a:solidFill>
              </a:rPr>
              <a:t>gets memory only once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class area </a:t>
            </a:r>
            <a:r>
              <a:rPr lang="en-US" sz="2400" dirty="0">
                <a:solidFill>
                  <a:srgbClr val="0000C0"/>
                </a:solidFill>
              </a:rPr>
              <a:t>at the time of </a:t>
            </a:r>
            <a:r>
              <a:rPr lang="en-US" sz="2400" dirty="0">
                <a:solidFill>
                  <a:srgbClr val="FF0000"/>
                </a:solidFill>
              </a:rPr>
              <a:t>class loading</a:t>
            </a:r>
            <a:r>
              <a:rPr lang="en-US" sz="2400" baseline="30000" dirty="0">
                <a:solidFill>
                  <a:srgbClr val="FF0000"/>
                </a:solidFill>
              </a:rPr>
              <a:t>*</a:t>
            </a:r>
          </a:p>
          <a:p>
            <a:pPr marL="450850" indent="-450850"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</a:rPr>
              <a:t>When &amp; Why </a:t>
            </a:r>
            <a:r>
              <a:rPr lang="en-US" sz="2800" dirty="0"/>
              <a:t>do we use Static Variables?</a:t>
            </a:r>
          </a:p>
          <a:p>
            <a:pPr marL="857250" lvl="1" indent="-457200" fontAlgn="base">
              <a:spcBef>
                <a:spcPts val="1200"/>
              </a:spcBef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0000C0"/>
                </a:solidFill>
              </a:rPr>
              <a:t>refer the common property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FF0000"/>
                </a:solidFill>
              </a:rPr>
              <a:t>all objects </a:t>
            </a:r>
            <a:r>
              <a:rPr lang="en-US" sz="2400" dirty="0"/>
              <a:t>(that is not unique for each object)</a:t>
            </a:r>
          </a:p>
          <a:p>
            <a:pPr marL="1257300" lvl="2" indent="-457200" fontAlgn="base">
              <a:spcBef>
                <a:spcPts val="1200"/>
              </a:spcBef>
            </a:pPr>
            <a:r>
              <a:rPr lang="en-US" sz="2000" dirty="0"/>
              <a:t>E.g. </a:t>
            </a:r>
            <a:r>
              <a:rPr lang="en-US" sz="2000" dirty="0">
                <a:solidFill>
                  <a:srgbClr val="0000C0"/>
                </a:solidFill>
              </a:rPr>
              <a:t>company name </a:t>
            </a:r>
            <a:r>
              <a:rPr lang="en-US" sz="2000" dirty="0"/>
              <a:t>of employees, </a:t>
            </a:r>
            <a:r>
              <a:rPr lang="en-US" sz="2000" dirty="0">
                <a:solidFill>
                  <a:srgbClr val="0000C0"/>
                </a:solidFill>
              </a:rPr>
              <a:t>college name </a:t>
            </a:r>
            <a:r>
              <a:rPr lang="en-US" sz="2000" dirty="0"/>
              <a:t>of students.. </a:t>
            </a:r>
          </a:p>
          <a:p>
            <a:pPr marL="1257300" lvl="2" indent="-457200" fontAlgn="base">
              <a:spcBef>
                <a:spcPts val="1200"/>
              </a:spcBef>
            </a:pPr>
            <a:r>
              <a:rPr lang="en-US" sz="2000" dirty="0">
                <a:solidFill>
                  <a:srgbClr val="0000C0"/>
                </a:solidFill>
              </a:rPr>
              <a:t>It makes the </a:t>
            </a:r>
            <a:r>
              <a:rPr lang="en-US" sz="2000" dirty="0">
                <a:solidFill>
                  <a:srgbClr val="FF0000"/>
                </a:solidFill>
              </a:rPr>
              <a:t>program memory </a:t>
            </a:r>
            <a:r>
              <a:rPr lang="en-US" sz="2000" dirty="0">
                <a:solidFill>
                  <a:srgbClr val="0000C0"/>
                </a:solidFill>
              </a:rPr>
              <a:t>efficient</a:t>
            </a:r>
            <a:r>
              <a:rPr lang="en-US" sz="2000" dirty="0"/>
              <a:t> (saves memory)</a:t>
            </a:r>
            <a:endParaRPr lang="en-US" dirty="0" smtClean="0"/>
          </a:p>
          <a:p>
            <a:pPr marL="857250" lvl="1" indent="-457200" fontAlgn="base">
              <a:spcBef>
                <a:spcPts val="1200"/>
              </a:spcBef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keep count </a:t>
            </a:r>
            <a:r>
              <a:rPr lang="en-US" sz="2400" dirty="0"/>
              <a:t>of certain events</a:t>
            </a:r>
          </a:p>
          <a:p>
            <a:pPr marL="1257300" lvl="2" indent="-457200" fontAlgn="base">
              <a:spcBef>
                <a:spcPts val="1200"/>
              </a:spcBef>
            </a:pPr>
            <a:r>
              <a:rPr lang="en-US" sz="2000" dirty="0"/>
              <a:t>E.g. Number of objects created for a certain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57250" y="685800"/>
            <a:ext cx="8039100" cy="6010275"/>
            <a:chOff x="857250" y="685800"/>
            <a:chExt cx="8039100" cy="6010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685800"/>
              <a:ext cx="8039100" cy="38703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061" y="4714965"/>
              <a:ext cx="7859939" cy="198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5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sz="3200" dirty="0"/>
              <a:t>Static Variables: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3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college</a:t>
            </a:r>
            <a:r>
              <a:rPr lang="en-US" sz="23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00" b="1" dirty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"MCS"</a:t>
            </a:r>
            <a:r>
              <a:rPr lang="en-US" sz="23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r, String n)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= r;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= n;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void 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 )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"%d: %s (%s)\n"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3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college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Student s1 = </a:t>
            </a:r>
            <a:r>
              <a:rPr lang="en-US" sz="23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Student(111, </a:t>
            </a:r>
            <a:r>
              <a:rPr lang="en-US" sz="23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"Omer"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Student s2 = </a:t>
            </a:r>
            <a:r>
              <a:rPr lang="en-US" sz="23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Student(222, </a:t>
            </a:r>
            <a:r>
              <a:rPr lang="en-US" sz="23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00" dirty="0" err="1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Hamza</a:t>
            </a:r>
            <a:r>
              <a:rPr lang="en-US" sz="23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s1.Display();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	s2.Display();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}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Static Variables: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 Counter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will get memory only once 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// and retain its value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700" b="1" dirty="0" err="1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Counter()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7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7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7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7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7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7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	Counter c1 = </a:t>
            </a:r>
            <a:r>
              <a:rPr lang="en-US" sz="2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 Counter();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	Counter c2 = </a:t>
            </a:r>
            <a:r>
              <a:rPr lang="en-US" sz="2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 Counter();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	Counter c3 = </a:t>
            </a:r>
            <a:r>
              <a:rPr lang="en-US" sz="27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 Counter();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Instance vs.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399"/>
            <a:ext cx="4023360" cy="5715000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Instance methods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only be </a:t>
            </a:r>
            <a:r>
              <a:rPr lang="en-US" dirty="0" smtClean="0">
                <a:solidFill>
                  <a:srgbClr val="0000C0"/>
                </a:solidFill>
              </a:rPr>
              <a:t>executed in relation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FF0000"/>
                </a:solidFill>
              </a:rPr>
              <a:t>particular object</a:t>
            </a:r>
            <a:r>
              <a:rPr lang="en-US" dirty="0" smtClean="0"/>
              <a:t>.</a:t>
            </a:r>
          </a:p>
          <a:p>
            <a:pPr fontAlgn="base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 object exists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0"/>
                </a:solidFill>
              </a:rPr>
              <a:t>no instance method can be executed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914399"/>
            <a:ext cx="4023360" cy="5715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Class methods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0000C0"/>
                </a:solidFill>
              </a:rPr>
              <a:t>executed</a:t>
            </a:r>
            <a:r>
              <a:rPr lang="en-US" dirty="0" smtClean="0"/>
              <a:t> even when </a:t>
            </a:r>
            <a:r>
              <a:rPr lang="en-US" dirty="0" smtClean="0">
                <a:solidFill>
                  <a:srgbClr val="FF0000"/>
                </a:solidFill>
              </a:rPr>
              <a:t>no objects of a class exist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Like class variables, these are </a:t>
            </a:r>
            <a:r>
              <a:rPr lang="en-US" dirty="0" smtClean="0">
                <a:solidFill>
                  <a:srgbClr val="FF0000"/>
                </a:solidFill>
              </a:rPr>
              <a:t>declared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, so also called </a:t>
            </a:r>
            <a:r>
              <a:rPr lang="en-US" dirty="0" smtClean="0">
                <a:solidFill>
                  <a:srgbClr val="FF0000"/>
                </a:solidFill>
              </a:rPr>
              <a:t>static methods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461963" indent="-461963">
              <a:spcBef>
                <a:spcPts val="600"/>
              </a:spcBef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static method </a:t>
            </a:r>
            <a:r>
              <a:rPr lang="en-US" sz="2800" dirty="0">
                <a:solidFill>
                  <a:srgbClr val="0000C0"/>
                </a:solidFill>
              </a:rPr>
              <a:t>belongs to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 rather than object of a class.</a:t>
            </a:r>
          </a:p>
          <a:p>
            <a:pPr marL="461963" indent="-461963">
              <a:spcBef>
                <a:spcPts val="600"/>
              </a:spcBef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C0"/>
                </a:solidFill>
              </a:rPr>
              <a:t>static method </a:t>
            </a:r>
            <a:r>
              <a:rPr lang="en-US" sz="2800" dirty="0"/>
              <a:t>can be </a:t>
            </a:r>
            <a:r>
              <a:rPr lang="en-US" sz="2800" dirty="0">
                <a:solidFill>
                  <a:srgbClr val="FF0000"/>
                </a:solidFill>
              </a:rPr>
              <a:t>invoked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0"/>
                </a:solidFill>
              </a:rPr>
              <a:t>without</a:t>
            </a:r>
            <a:r>
              <a:rPr lang="en-US" sz="2800" dirty="0"/>
              <a:t> the need for </a:t>
            </a:r>
            <a:r>
              <a:rPr lang="en-US" sz="2800" dirty="0">
                <a:solidFill>
                  <a:srgbClr val="0000C0"/>
                </a:solidFill>
              </a:rPr>
              <a:t>creating an instance</a:t>
            </a:r>
            <a:r>
              <a:rPr lang="en-US" sz="2800" dirty="0"/>
              <a:t> of a </a:t>
            </a:r>
            <a:r>
              <a:rPr lang="en-US" sz="2800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.</a:t>
            </a:r>
          </a:p>
          <a:p>
            <a:pPr marL="461963" indent="-461963"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</a:rPr>
              <a:t>Static method </a:t>
            </a:r>
            <a:r>
              <a:rPr lang="en-US" sz="2800" dirty="0">
                <a:solidFill>
                  <a:srgbClr val="0000C0"/>
                </a:solidFill>
              </a:rPr>
              <a:t>can access </a:t>
            </a:r>
            <a:r>
              <a:rPr lang="en-US" sz="2800" dirty="0">
                <a:solidFill>
                  <a:srgbClr val="FF0000"/>
                </a:solidFill>
              </a:rPr>
              <a:t>static data members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0"/>
                </a:solidFill>
              </a:rPr>
              <a:t>can change their value</a:t>
            </a:r>
            <a:r>
              <a:rPr lang="en-US" sz="2800" dirty="0"/>
              <a:t>.</a:t>
            </a:r>
          </a:p>
          <a:p>
            <a:pPr marL="461963" indent="4763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00497A"/>
                </a:solidFill>
              </a:rPr>
              <a:t>Restrictions for static method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static method </a:t>
            </a:r>
            <a:r>
              <a:rPr lang="en-US" sz="2800" dirty="0">
                <a:solidFill>
                  <a:srgbClr val="0000C0"/>
                </a:solidFill>
              </a:rPr>
              <a:t>can not use </a:t>
            </a:r>
            <a:r>
              <a:rPr lang="en-US" sz="2800" dirty="0">
                <a:solidFill>
                  <a:srgbClr val="FF0000"/>
                </a:solidFill>
              </a:rPr>
              <a:t>non-static data members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0"/>
                </a:solidFill>
              </a:rPr>
              <a:t>or call </a:t>
            </a:r>
            <a:r>
              <a:rPr lang="en-US" sz="2800" dirty="0">
                <a:solidFill>
                  <a:srgbClr val="FF0000"/>
                </a:solidFill>
              </a:rPr>
              <a:t>non-static methods </a:t>
            </a:r>
            <a:r>
              <a:rPr lang="en-US" sz="2800" dirty="0"/>
              <a:t>directly.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cannot be used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FF0000"/>
                </a:solidFill>
              </a:rPr>
              <a:t>static context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62000" cy="5943600"/>
          </a:xfrm>
        </p:spPr>
        <p:txBody>
          <a:bodyPr vert="vert270">
            <a:noAutofit/>
          </a:bodyPr>
          <a:lstStyle/>
          <a:p>
            <a:r>
              <a:rPr lang="en-US" sz="3200" dirty="0"/>
              <a:t>Static Methods: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8229600" cy="6705600"/>
          </a:xfrm>
        </p:spPr>
        <p:txBody>
          <a:bodyPr>
            <a:noAutofit/>
          </a:bodyPr>
          <a:lstStyle/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1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1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college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"EME"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100" b="1" i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b="1" i="1" dirty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college</a:t>
            </a: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b="1" dirty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"MCS"</a:t>
            </a: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err="1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r, String n)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= r;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= n;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void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 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"%d: %s (%s)\n"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1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rollno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i="1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college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b="1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Student.</a:t>
            </a:r>
            <a:r>
              <a:rPr lang="en-US" sz="2100" b="1" i="1" dirty="0" err="1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100" b="1" dirty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Static Method Call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Student s1 = 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Student(111, 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"Omer"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Student s2 = </a:t>
            </a:r>
            <a:r>
              <a:rPr lang="en-US" sz="2100" dirty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Student(222, 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dirty="0" err="1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Hamza</a:t>
            </a:r>
            <a:r>
              <a:rPr lang="en-US" sz="2100" dirty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s1.Display();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	s2.Display();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lnSpc>
                <a:spcPct val="90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2096</Words>
  <Application>Microsoft Office PowerPoint</Application>
  <PresentationFormat>On-screen Show (4:3)</PresentationFormat>
  <Paragraphs>649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Office Theme</vt:lpstr>
      <vt:lpstr>CS212-Object Oriented Programming</vt:lpstr>
      <vt:lpstr>PowerPoint Presentation</vt:lpstr>
      <vt:lpstr>Instance vs. Class Variables</vt:lpstr>
      <vt:lpstr>Static Variables</vt:lpstr>
      <vt:lpstr>Static Variables: Example 1</vt:lpstr>
      <vt:lpstr>Static Variables: Example 2</vt:lpstr>
      <vt:lpstr>Instance vs. Class Methods</vt:lpstr>
      <vt:lpstr>Static Methods</vt:lpstr>
      <vt:lpstr>Static Methods: Example 1</vt:lpstr>
      <vt:lpstr>Static Methods: Example 2</vt:lpstr>
      <vt:lpstr>Static Methods: Example 2</vt:lpstr>
      <vt:lpstr>Static Variables and Methods</vt:lpstr>
      <vt:lpstr>Java static Keyword</vt:lpstr>
      <vt:lpstr>Access Modifiers in Java</vt:lpstr>
      <vt:lpstr>Access Modifiers in Java</vt:lpstr>
      <vt:lpstr>Data Encapsulation</vt:lpstr>
      <vt:lpstr>Data Encapsulation</vt:lpstr>
      <vt:lpstr>Access Modifiers in Java</vt:lpstr>
      <vt:lpstr>The private Access Modifier</vt:lpstr>
      <vt:lpstr>PowerPoint Presentation</vt:lpstr>
      <vt:lpstr>PowerPoint Presentation</vt:lpstr>
      <vt:lpstr>The private Access Modifier</vt:lpstr>
      <vt:lpstr>The Default Access Modifier</vt:lpstr>
      <vt:lpstr>The protected Access Modifier</vt:lpstr>
      <vt:lpstr>The public Access Modifier</vt:lpstr>
      <vt:lpstr>Summary of Access Modifiers</vt:lpstr>
      <vt:lpstr>Example of Data Field Encapsulation</vt:lpstr>
      <vt:lpstr>Example of Data Field Encapsulation</vt:lpstr>
      <vt:lpstr>Immutable Objects and Classes</vt:lpstr>
      <vt:lpstr>Immutable Objects and Classes</vt:lpstr>
      <vt:lpstr>Immutable Class</vt:lpstr>
      <vt:lpstr>The Scope of Variables </vt:lpstr>
      <vt:lpstr>Topics Covered</vt:lpstr>
      <vt:lpstr>Class Point</vt:lpstr>
      <vt:lpstr>The this keyword in Java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Variables and Methods</dc:title>
  <dc:subject>OOP</dc:subject>
  <dc:creator>Bashir Bilal</dc:creator>
  <cp:keywords>Lecture-06</cp:keywords>
  <cp:lastModifiedBy>Visuals</cp:lastModifiedBy>
  <cp:revision>504</cp:revision>
  <dcterms:created xsi:type="dcterms:W3CDTF">2016-02-07T13:02:41Z</dcterms:created>
  <dcterms:modified xsi:type="dcterms:W3CDTF">2022-04-08T19:43:01Z</dcterms:modified>
</cp:coreProperties>
</file>