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4" r:id="rId11"/>
    <p:sldId id="385" r:id="rId12"/>
    <p:sldId id="389" r:id="rId13"/>
    <p:sldId id="386" r:id="rId14"/>
    <p:sldId id="387" r:id="rId15"/>
    <p:sldId id="388" r:id="rId16"/>
    <p:sldId id="382" r:id="rId17"/>
    <p:sldId id="383" r:id="rId18"/>
    <p:sldId id="390" r:id="rId19"/>
    <p:sldId id="391" r:id="rId20"/>
    <p:sldId id="392" r:id="rId21"/>
    <p:sldId id="393" r:id="rId22"/>
    <p:sldId id="398" r:id="rId23"/>
    <p:sldId id="405" r:id="rId24"/>
    <p:sldId id="413" r:id="rId25"/>
    <p:sldId id="414" r:id="rId26"/>
    <p:sldId id="406" r:id="rId27"/>
    <p:sldId id="404" r:id="rId28"/>
    <p:sldId id="411" r:id="rId29"/>
    <p:sldId id="408" r:id="rId30"/>
    <p:sldId id="415" r:id="rId31"/>
    <p:sldId id="407" r:id="rId32"/>
    <p:sldId id="412" r:id="rId33"/>
    <p:sldId id="401" r:id="rId34"/>
    <p:sldId id="399" r:id="rId35"/>
    <p:sldId id="400" r:id="rId36"/>
    <p:sldId id="403" r:id="rId37"/>
    <p:sldId id="402" r:id="rId38"/>
    <p:sldId id="3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0000C0"/>
    <a:srgbClr val="000080"/>
    <a:srgbClr val="009900"/>
    <a:srgbClr val="CE7B00"/>
    <a:srgbClr val="00497A"/>
    <a:srgbClr val="FFFFE1"/>
    <a:srgbClr val="FFFFCC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7" autoAdjust="0"/>
  </p:normalViewPr>
  <p:slideViewPr>
    <p:cSldViewPr>
      <p:cViewPr varScale="1">
        <p:scale>
          <a:sx n="95" d="100"/>
          <a:sy n="95" d="100"/>
        </p:scale>
        <p:origin x="206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8AFA-6E65-413E-A150-0B0ADEC964E1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9438-7A8D-4BA2-90D9-4FA34CCC6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6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5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4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8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0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3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29438-7A8D-4BA2-90D9-4FA34CCC6A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7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2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0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37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62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3" y="914405"/>
            <a:ext cx="8229600" cy="58521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12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9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5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4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3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42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62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8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1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50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7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2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2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2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2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" y="2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2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6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97B9-4C62-42C5-A1B5-FA1295D541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6C6C3-326E-46B8-85CF-83DE33D262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" y="4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6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MCS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0497A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lang/system_arraycopy.htm" TargetMode="External"/><Relationship Id="rId7" Type="http://schemas.openxmlformats.org/officeDocument/2006/relationships/hyperlink" Target="https://www.tutorialspoint.com/java/lang/system_getproperties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lang/system_gc.htm" TargetMode="External"/><Relationship Id="rId5" Type="http://schemas.openxmlformats.org/officeDocument/2006/relationships/hyperlink" Target="https://www.tutorialspoint.com/java/lang/system_exit.htm" TargetMode="External"/><Relationship Id="rId4" Type="http://schemas.openxmlformats.org/officeDocument/2006/relationships/hyperlink" Target="https://www.tutorialspoint.com/java/lang/system_currenttimemillis.ht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lang/system_load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/lang/system_nanotime.ht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CS212-Object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smtClean="0"/>
              <a:t>Lecture 07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Object Oriented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Case </a:t>
            </a:r>
            <a:r>
              <a:rPr lang="en-US" sz="4000" dirty="0" smtClean="0"/>
              <a:t>Study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Implement a Class for </a:t>
            </a:r>
            <a:r>
              <a:rPr lang="en-US" sz="2400" dirty="0">
                <a:solidFill>
                  <a:srgbClr val="0000FF"/>
                </a:solidFill>
              </a:rPr>
              <a:t>Integer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Stacks</a:t>
            </a:r>
          </a:p>
          <a:p>
            <a:pPr marL="450850" indent="-450850">
              <a:spcBef>
                <a:spcPts val="600"/>
              </a:spcBef>
            </a:pPr>
            <a:r>
              <a:rPr lang="en-US" sz="2400" dirty="0" smtClean="0"/>
              <a:t>Stack </a:t>
            </a:r>
            <a:r>
              <a:rPr lang="en-US" sz="2400" dirty="0"/>
              <a:t>is a data structure that holds data in a last-in, first-out </a:t>
            </a:r>
            <a:r>
              <a:rPr lang="en-US" sz="2400" dirty="0" smtClean="0"/>
              <a:t>fashion</a:t>
            </a:r>
          </a:p>
          <a:p>
            <a:pPr marL="450850" indent="-450850">
              <a:spcBef>
                <a:spcPts val="600"/>
              </a:spcBef>
            </a:pPr>
            <a:endParaRPr lang="en-US" sz="2400" dirty="0" smtClean="0"/>
          </a:p>
          <a:p>
            <a:pPr marL="450850" indent="-45085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69" y="2514600"/>
            <a:ext cx="7739062" cy="30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Case </a:t>
            </a:r>
            <a:r>
              <a:rPr lang="en-US" sz="4000" dirty="0" smtClean="0"/>
              <a:t>Study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 smtClean="0"/>
              <a:t>Implement a Class for </a:t>
            </a: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eg</a:t>
            </a:r>
            <a:r>
              <a:rPr lang="en-US" sz="2400" dirty="0">
                <a:solidFill>
                  <a:srgbClr val="0000FF"/>
                </a:solidFill>
              </a:rPr>
              <a:t>er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Stacks</a:t>
            </a:r>
          </a:p>
          <a:p>
            <a:pPr marL="450850" indent="-450850">
              <a:spcBef>
                <a:spcPts val="600"/>
              </a:spcBef>
            </a:pPr>
            <a:r>
              <a:rPr lang="en-US" sz="2400" dirty="0" smtClean="0"/>
              <a:t>Stack </a:t>
            </a:r>
            <a:r>
              <a:rPr lang="en-US" sz="2400" dirty="0"/>
              <a:t>is a data structure that holds data in a last-in, first-out </a:t>
            </a:r>
            <a:r>
              <a:rPr lang="en-US" sz="2400" dirty="0" smtClean="0"/>
              <a:t>fashion</a:t>
            </a:r>
          </a:p>
          <a:p>
            <a:pPr marL="450850" indent="-450850">
              <a:spcBef>
                <a:spcPts val="600"/>
              </a:spcBef>
            </a:pPr>
            <a:endParaRPr lang="en-US" sz="2400" dirty="0" smtClean="0"/>
          </a:p>
          <a:p>
            <a:pPr marL="450850" indent="-45085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514600"/>
            <a:ext cx="7829550" cy="32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Primitive </a:t>
            </a:r>
            <a:r>
              <a:rPr lang="en-US" sz="4000" dirty="0"/>
              <a:t>Data </a:t>
            </a:r>
            <a:r>
              <a:rPr lang="en-US" sz="4000" dirty="0" smtClean="0"/>
              <a:t>Types </a:t>
            </a:r>
            <a:r>
              <a:rPr lang="en-US" sz="4000" dirty="0"/>
              <a:t>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primitive-type value is not an object</a:t>
            </a:r>
            <a:r>
              <a:rPr lang="en-US" sz="2400" dirty="0"/>
              <a:t>, but it can be </a:t>
            </a:r>
            <a:r>
              <a:rPr lang="en-US" sz="2400" dirty="0">
                <a:solidFill>
                  <a:srgbClr val="FF0000"/>
                </a:solidFill>
              </a:rPr>
              <a:t>wrapped</a:t>
            </a:r>
            <a:r>
              <a:rPr lang="en-US" sz="2400" dirty="0"/>
              <a:t> in an object using </a:t>
            </a:r>
            <a:r>
              <a:rPr lang="en-US" sz="2400" dirty="0" smtClean="0"/>
              <a:t>a </a:t>
            </a:r>
            <a:r>
              <a:rPr lang="en-US" sz="2400" dirty="0">
                <a:solidFill>
                  <a:srgbClr val="FF0000"/>
                </a:solidFill>
              </a:rPr>
              <a:t>wrapper </a:t>
            </a:r>
            <a:r>
              <a:rPr lang="en-US" sz="2400" dirty="0">
                <a:solidFill>
                  <a:srgbClr val="FF0000"/>
                </a:solidFill>
              </a:rPr>
              <a:t>class in </a:t>
            </a:r>
            <a:r>
              <a:rPr lang="en-US" sz="2400" dirty="0">
                <a:solidFill>
                  <a:srgbClr val="FF0000"/>
                </a:solidFill>
              </a:rPr>
              <a:t>Java API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Owing </a:t>
            </a:r>
            <a:r>
              <a:rPr lang="en-US" sz="2400" dirty="0"/>
              <a:t>to performance considerations, primitive data type values are not objects in Java.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Because of the overhead of processing objects, the language’s performance would be </a:t>
            </a:r>
            <a:r>
              <a:rPr lang="en-US" sz="2400" dirty="0" smtClean="0"/>
              <a:t>adversely affected </a:t>
            </a:r>
            <a:r>
              <a:rPr lang="en-US" sz="2400" dirty="0"/>
              <a:t>if primitive data type values were treated as objects.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However</a:t>
            </a:r>
            <a:r>
              <a:rPr lang="en-US" sz="2400" dirty="0"/>
              <a:t>, many Java </a:t>
            </a:r>
            <a:r>
              <a:rPr lang="en-US" sz="2400" dirty="0" smtClean="0"/>
              <a:t>methods require </a:t>
            </a:r>
            <a:r>
              <a:rPr lang="en-US" sz="2400" dirty="0"/>
              <a:t>the use of objects as arguments.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Java </a:t>
            </a:r>
            <a:r>
              <a:rPr lang="en-US" sz="2400" dirty="0">
                <a:solidFill>
                  <a:srgbClr val="FF0000"/>
                </a:solidFill>
              </a:rPr>
              <a:t>offers a convenient way to incorporate, or </a:t>
            </a:r>
            <a:r>
              <a:rPr lang="en-US" sz="2400" dirty="0">
                <a:solidFill>
                  <a:srgbClr val="FF0000"/>
                </a:solidFill>
              </a:rPr>
              <a:t>wrap, a primitive </a:t>
            </a:r>
            <a:r>
              <a:rPr lang="en-US" sz="2400" dirty="0">
                <a:solidFill>
                  <a:srgbClr val="FF0000"/>
                </a:solidFill>
              </a:rPr>
              <a:t>data type value into an object </a:t>
            </a:r>
            <a:endParaRPr lang="en-US" sz="2400" dirty="0">
              <a:solidFill>
                <a:srgbClr val="FF0000"/>
              </a:solidFill>
            </a:endParaRP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 </a:t>
            </a:r>
            <a:r>
              <a:rPr lang="en-US" sz="2400" dirty="0"/>
              <a:t>wrapping an </a:t>
            </a:r>
            <a:r>
              <a:rPr lang="en-US" sz="2400" dirty="0" err="1"/>
              <a:t>int</a:t>
            </a:r>
            <a:r>
              <a:rPr lang="en-US" sz="2400" dirty="0"/>
              <a:t> into an Integer </a:t>
            </a:r>
            <a:r>
              <a:rPr lang="en-US" sz="2400" dirty="0" smtClean="0"/>
              <a:t>object, wrapping </a:t>
            </a:r>
            <a:r>
              <a:rPr lang="en-US" sz="2400" dirty="0"/>
              <a:t>a double into a Double object, and wrapping a char into a Character object</a:t>
            </a:r>
          </a:p>
        </p:txBody>
      </p:sp>
    </p:spTree>
    <p:extLst>
      <p:ext uri="{BB962C8B-B14F-4D97-AF65-F5344CB8AC3E}">
        <p14:creationId xmlns:p14="http://schemas.microsoft.com/office/powerpoint/2010/main" val="14044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Primitive Data Types 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Numeric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wrapper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classes</a:t>
            </a:r>
            <a:r>
              <a:rPr lang="en-US" sz="2400" dirty="0"/>
              <a:t> are very similar to each other. Each contains the </a:t>
            </a:r>
            <a:r>
              <a:rPr lang="en-US" sz="2400" dirty="0" smtClean="0"/>
              <a:t>methods </a:t>
            </a:r>
            <a:r>
              <a:rPr lang="en-US" sz="2400" dirty="0" err="1">
                <a:solidFill>
                  <a:srgbClr val="0000FF"/>
                </a:solidFill>
              </a:rPr>
              <a:t>doubleValue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floatValue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intValue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longValue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 err="1">
                <a:solidFill>
                  <a:srgbClr val="0000FF"/>
                </a:solidFill>
              </a:rPr>
              <a:t>shortValue</a:t>
            </a:r>
            <a:r>
              <a:rPr lang="en-US" sz="2400" dirty="0">
                <a:solidFill>
                  <a:srgbClr val="0000FF"/>
                </a:solidFill>
              </a:rPr>
              <a:t>(), </a:t>
            </a:r>
            <a:r>
              <a:rPr lang="en-US" sz="2400" dirty="0">
                <a:solidFill>
                  <a:srgbClr val="0000FF"/>
                </a:solidFill>
              </a:rPr>
              <a:t>and </a:t>
            </a:r>
            <a:r>
              <a:rPr lang="en-US" sz="2400" dirty="0" err="1">
                <a:solidFill>
                  <a:srgbClr val="0000FF"/>
                </a:solidFill>
              </a:rPr>
              <a:t>byteValue</a:t>
            </a:r>
            <a:r>
              <a:rPr lang="en-US" sz="2400" dirty="0">
                <a:solidFill>
                  <a:srgbClr val="0000FF"/>
                </a:solidFill>
              </a:rPr>
              <a:t>().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133600"/>
            <a:ext cx="7867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Primitive Data Types 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You can construct a wrapper object either from a primitive data type value or from a </a:t>
            </a:r>
            <a:r>
              <a:rPr lang="en-US" sz="2400" dirty="0" smtClean="0"/>
              <a:t>string representing </a:t>
            </a:r>
            <a:r>
              <a:rPr lang="en-US" sz="2400" dirty="0"/>
              <a:t>the numeric value—for example, </a:t>
            </a:r>
            <a:r>
              <a:rPr lang="en-US" sz="2400" dirty="0">
                <a:solidFill>
                  <a:srgbClr val="0000FF"/>
                </a:solidFill>
              </a:rPr>
              <a:t>new Double(5.0), new Double("5.0</a:t>
            </a:r>
            <a:r>
              <a:rPr lang="en-US" sz="2400" dirty="0">
                <a:solidFill>
                  <a:srgbClr val="0000FF"/>
                </a:solidFill>
              </a:rPr>
              <a:t>"), new </a:t>
            </a:r>
            <a:r>
              <a:rPr lang="en-US" sz="2400" dirty="0">
                <a:solidFill>
                  <a:srgbClr val="0000FF"/>
                </a:solidFill>
              </a:rPr>
              <a:t>Integer(5)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new Integer("5</a:t>
            </a:r>
            <a:r>
              <a:rPr lang="en-US" sz="2400" dirty="0">
                <a:solidFill>
                  <a:srgbClr val="0000FF"/>
                </a:solidFill>
              </a:rPr>
              <a:t>")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The wrapper classes do not have no-</a:t>
            </a:r>
            <a:r>
              <a:rPr lang="en-US" sz="2400" dirty="0" err="1">
                <a:solidFill>
                  <a:srgbClr val="FF0000"/>
                </a:solidFill>
              </a:rPr>
              <a:t>arg</a:t>
            </a:r>
            <a:r>
              <a:rPr lang="en-US" sz="2400" dirty="0">
                <a:solidFill>
                  <a:srgbClr val="FF0000"/>
                </a:solidFill>
              </a:rPr>
              <a:t> constructors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instances of all wrapper </a:t>
            </a:r>
            <a:r>
              <a:rPr lang="en-US" sz="2400" dirty="0">
                <a:solidFill>
                  <a:srgbClr val="FF0000"/>
                </a:solidFill>
              </a:rPr>
              <a:t>classes are </a:t>
            </a:r>
            <a:r>
              <a:rPr lang="en-US" sz="2400" dirty="0">
                <a:solidFill>
                  <a:srgbClr val="FF0000"/>
                </a:solidFill>
              </a:rPr>
              <a:t>immutable</a:t>
            </a:r>
            <a:r>
              <a:rPr lang="en-US" sz="2400" dirty="0"/>
              <a:t>; this means that, once the objects are created, their internal values cannot </a:t>
            </a:r>
            <a:r>
              <a:rPr lang="en-US" sz="2400" dirty="0" smtClean="0"/>
              <a:t>be changed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Static method parse converts string to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err="1">
                <a:solidFill>
                  <a:srgbClr val="0000FF"/>
                </a:solidFill>
              </a:rPr>
              <a:t>Integer.parseInt</a:t>
            </a:r>
            <a:r>
              <a:rPr lang="en-US" sz="2400" dirty="0">
                <a:solidFill>
                  <a:srgbClr val="0000FF"/>
                </a:solidFill>
              </a:rPr>
              <a:t>("12", 2) </a:t>
            </a:r>
            <a:r>
              <a:rPr lang="en-US" sz="2400" dirty="0"/>
              <a:t>would raise a runtime </a:t>
            </a:r>
            <a:r>
              <a:rPr lang="en-US" sz="2400" dirty="0" smtClean="0"/>
              <a:t>error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03" y="4648200"/>
            <a:ext cx="5320593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BigInteger</a:t>
            </a:r>
            <a:r>
              <a:rPr lang="en-US" sz="4000" dirty="0" smtClean="0"/>
              <a:t> &amp; </a:t>
            </a:r>
            <a:r>
              <a:rPr lang="en-US" sz="4000" dirty="0" err="1" smtClean="0"/>
              <a:t>BigDecimal</a:t>
            </a:r>
            <a:r>
              <a:rPr lang="en-US" sz="4000" dirty="0" smtClean="0"/>
              <a:t> </a:t>
            </a:r>
            <a:r>
              <a:rPr lang="en-US" sz="4000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BigInteger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BigDecimal</a:t>
            </a:r>
            <a:r>
              <a:rPr lang="en-US" sz="2400" dirty="0"/>
              <a:t> classes </a:t>
            </a:r>
            <a:r>
              <a:rPr lang="en-US" sz="2400" dirty="0" smtClean="0"/>
              <a:t>in </a:t>
            </a:r>
            <a:r>
              <a:rPr lang="en-US" sz="2400" dirty="0" err="1">
                <a:solidFill>
                  <a:srgbClr val="FF0000"/>
                </a:solidFill>
              </a:rPr>
              <a:t>java.math</a:t>
            </a:r>
            <a:r>
              <a:rPr lang="en-US" sz="2400" dirty="0">
                <a:solidFill>
                  <a:srgbClr val="FF0000"/>
                </a:solidFill>
              </a:rPr>
              <a:t> packag</a:t>
            </a:r>
            <a:r>
              <a:rPr lang="en-US" sz="2400" dirty="0" smtClean="0"/>
              <a:t>e can </a:t>
            </a:r>
            <a:r>
              <a:rPr lang="en-US" sz="2400" dirty="0"/>
              <a:t>be used to represent integers </a:t>
            </a:r>
            <a:r>
              <a:rPr lang="en-US" sz="2400" dirty="0" smtClean="0"/>
              <a:t>or decimal </a:t>
            </a:r>
            <a:r>
              <a:rPr lang="en-US" sz="2400" dirty="0">
                <a:solidFill>
                  <a:srgbClr val="FF0000"/>
                </a:solidFill>
              </a:rPr>
              <a:t>numbers of any size and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You can use </a:t>
            </a:r>
            <a:r>
              <a:rPr lang="en-US" sz="2400" dirty="0">
                <a:solidFill>
                  <a:srgbClr val="0000FF"/>
                </a:solidFill>
              </a:rPr>
              <a:t>new </a:t>
            </a:r>
            <a:r>
              <a:rPr lang="en-US" sz="2400" dirty="0" err="1">
                <a:solidFill>
                  <a:srgbClr val="0000FF"/>
                </a:solidFill>
              </a:rPr>
              <a:t>BigInteger</a:t>
            </a:r>
            <a:r>
              <a:rPr lang="en-US" sz="2400" dirty="0">
                <a:solidFill>
                  <a:srgbClr val="0000FF"/>
                </a:solidFill>
              </a:rPr>
              <a:t>(String)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BigDecimal</a:t>
            </a:r>
            <a:r>
              <a:rPr lang="en-US" sz="2400" dirty="0">
                <a:solidFill>
                  <a:srgbClr val="0000FF"/>
                </a:solidFill>
              </a:rPr>
              <a:t>(String)</a:t>
            </a:r>
            <a:r>
              <a:rPr lang="en-US" sz="2400" dirty="0"/>
              <a:t> to create an instance of </a:t>
            </a:r>
            <a:r>
              <a:rPr lang="en-US" sz="2400" dirty="0" err="1" smtClean="0"/>
              <a:t>BigI</a:t>
            </a:r>
            <a:r>
              <a:rPr lang="en-US" sz="2400" dirty="0" err="1">
                <a:solidFill>
                  <a:srgbClr val="0000FF"/>
                </a:solidFill>
              </a:rPr>
              <a:t>nt</a:t>
            </a:r>
            <a:r>
              <a:rPr lang="en-US" sz="2400" dirty="0" err="1" smtClean="0"/>
              <a:t>eger</a:t>
            </a:r>
            <a:r>
              <a:rPr lang="en-US" sz="2400" dirty="0" smtClean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BigDecimal</a:t>
            </a:r>
            <a:r>
              <a:rPr lang="en-US" sz="2400" dirty="0"/>
              <a:t>, use the </a:t>
            </a:r>
            <a:r>
              <a:rPr lang="en-US" sz="2400" dirty="0">
                <a:solidFill>
                  <a:srgbClr val="0000FF"/>
                </a:solidFill>
              </a:rPr>
              <a:t>add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subtract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multiply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divide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remainder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methods</a:t>
            </a:r>
            <a:r>
              <a:rPr lang="en-US" sz="2400" dirty="0"/>
              <a:t> </a:t>
            </a:r>
            <a:r>
              <a:rPr lang="en-US" sz="2400" dirty="0" smtClean="0"/>
              <a:t>to perform </a:t>
            </a:r>
            <a:r>
              <a:rPr lang="en-US" sz="2400" dirty="0"/>
              <a:t>arithmetic operations, and use the </a:t>
            </a:r>
            <a:r>
              <a:rPr lang="en-US" sz="2400" dirty="0" err="1">
                <a:solidFill>
                  <a:srgbClr val="0000FF"/>
                </a:solidFill>
              </a:rPr>
              <a:t>compareTo</a:t>
            </a:r>
            <a:r>
              <a:rPr lang="en-US" sz="2400" dirty="0"/>
              <a:t> method to compare two big numbers.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The output is 18446744073709551614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46" y="4581525"/>
            <a:ext cx="7209108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err="1"/>
              <a:t>BigInteger</a:t>
            </a:r>
            <a:r>
              <a:rPr lang="en-US" sz="4000" dirty="0"/>
              <a:t> &amp; </a:t>
            </a:r>
            <a:r>
              <a:rPr lang="en-US" sz="4000" dirty="0" err="1"/>
              <a:t>BigDecimal</a:t>
            </a:r>
            <a:r>
              <a:rPr lang="en-US" sz="4000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There is </a:t>
            </a:r>
            <a:r>
              <a:rPr lang="en-US" sz="2400" dirty="0">
                <a:solidFill>
                  <a:srgbClr val="FF0000"/>
                </a:solidFill>
              </a:rPr>
              <a:t>no limit to the precision of a </a:t>
            </a:r>
            <a:r>
              <a:rPr lang="en-US" sz="2400" dirty="0" err="1">
                <a:solidFill>
                  <a:srgbClr val="FF0000"/>
                </a:solidFill>
              </a:rPr>
              <a:t>BigDecimal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divide method may </a:t>
            </a:r>
            <a:r>
              <a:rPr lang="en-US" sz="2400" dirty="0" smtClean="0"/>
              <a:t>throw an </a:t>
            </a:r>
            <a:r>
              <a:rPr lang="en-US" sz="2400" dirty="0" err="1">
                <a:solidFill>
                  <a:srgbClr val="0000FF"/>
                </a:solidFill>
              </a:rPr>
              <a:t>ArithmeticException</a:t>
            </a:r>
            <a:r>
              <a:rPr lang="en-US" sz="2400" dirty="0" smtClean="0"/>
              <a:t> </a:t>
            </a:r>
            <a:r>
              <a:rPr lang="en-US" sz="2400" dirty="0"/>
              <a:t>if the result cannot be terminated.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However</a:t>
            </a:r>
            <a:r>
              <a:rPr lang="en-US" sz="2400" dirty="0"/>
              <a:t>, you can use the overloaded </a:t>
            </a:r>
            <a:r>
              <a:rPr lang="en-US" sz="2400" dirty="0">
                <a:solidFill>
                  <a:srgbClr val="0000FF"/>
                </a:solidFill>
              </a:rPr>
              <a:t>divide(</a:t>
            </a:r>
            <a:r>
              <a:rPr lang="en-US" sz="2400" dirty="0" err="1">
                <a:solidFill>
                  <a:srgbClr val="0000FF"/>
                </a:solidFill>
              </a:rPr>
              <a:t>BigDecimal</a:t>
            </a:r>
            <a:r>
              <a:rPr lang="en-US" sz="2400" dirty="0">
                <a:solidFill>
                  <a:srgbClr val="0000FF"/>
                </a:solidFill>
              </a:rPr>
              <a:t> d,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scale,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roundingMode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/>
              <a:t>method to </a:t>
            </a:r>
            <a:r>
              <a:rPr lang="en-US" sz="2400" dirty="0" smtClean="0"/>
              <a:t>specify a </a:t>
            </a:r>
            <a:r>
              <a:rPr lang="en-US" sz="2400" dirty="0"/>
              <a:t>scale and a rounding mode to avoid this exception, where scale is the maximum </a:t>
            </a:r>
            <a:r>
              <a:rPr lang="en-US" sz="2400" dirty="0" smtClean="0"/>
              <a:t>number of </a:t>
            </a:r>
            <a:r>
              <a:rPr lang="en-US" sz="2400" dirty="0"/>
              <a:t>digits after the decimal </a:t>
            </a:r>
            <a:r>
              <a:rPr lang="en-US" sz="2400" dirty="0" smtClean="0"/>
              <a:t>point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0" indent="0" algn="just">
              <a:spcBef>
                <a:spcPts val="600"/>
              </a:spcBef>
              <a:buNone/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The output is 0.33333333333333333334.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3389"/>
            <a:ext cx="7304541" cy="11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err="1"/>
              <a:t>BigInteger</a:t>
            </a:r>
            <a:r>
              <a:rPr lang="en-US" sz="4000" dirty="0"/>
              <a:t> &amp; </a:t>
            </a:r>
            <a:r>
              <a:rPr lang="en-US" sz="4000" dirty="0" err="1"/>
              <a:t>BigDecimal</a:t>
            </a:r>
            <a:r>
              <a:rPr lang="en-US" sz="4000" dirty="0"/>
              <a:t>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14400"/>
            <a:ext cx="6629400" cy="4854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9" y="5838825"/>
            <a:ext cx="7501602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String object is immutable</a:t>
            </a:r>
            <a:r>
              <a:rPr lang="en-US" sz="2400" dirty="0"/>
              <a:t>; its contents cannot be changed once the string </a:t>
            </a:r>
            <a:r>
              <a:rPr lang="en-US" sz="2400" dirty="0" smtClean="0"/>
              <a:t>is created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19150" y="2035969"/>
            <a:ext cx="8324850" cy="3395662"/>
            <a:chOff x="1752600" y="4033837"/>
            <a:chExt cx="6572250" cy="2562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4033837"/>
              <a:ext cx="1704975" cy="4667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600" y="4500562"/>
              <a:ext cx="6572250" cy="209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s1 == s2 is false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s1 == s3 is true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Interned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Strings</a:t>
            </a:r>
            <a:r>
              <a:rPr lang="en-US" sz="2400" dirty="0" smtClean="0"/>
              <a:t>: JVM </a:t>
            </a:r>
            <a:r>
              <a:rPr lang="en-US" sz="2400" dirty="0"/>
              <a:t>uses a </a:t>
            </a:r>
            <a:r>
              <a:rPr lang="en-US" sz="2400" dirty="0" smtClean="0"/>
              <a:t>unique instance </a:t>
            </a:r>
            <a:r>
              <a:rPr lang="en-US" sz="2400" dirty="0"/>
              <a:t>for string literals with the same character sequence in order to improve efficiency and </a:t>
            </a:r>
            <a:r>
              <a:rPr lang="en-US" sz="2400" dirty="0" smtClean="0"/>
              <a:t>save memory</a:t>
            </a:r>
            <a:r>
              <a:rPr lang="en-US" sz="2400" dirty="0"/>
              <a:t>. Such an instance is called an interned </a:t>
            </a:r>
            <a:r>
              <a:rPr lang="en-US" sz="2400" dirty="0" smtClean="0"/>
              <a:t>string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Study String Class from Java documentation, chapter 4 and chapter 10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38" y="914400"/>
            <a:ext cx="8294262" cy="21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 Abstraction </a:t>
            </a:r>
            <a:r>
              <a:rPr lang="en-US" sz="3600" dirty="0" smtClean="0"/>
              <a:t>&amp; Encapsulation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abstraction</a:t>
            </a:r>
            <a:r>
              <a:rPr lang="en-US" sz="2400" dirty="0"/>
              <a:t> is separation of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implementation</a:t>
            </a:r>
            <a:r>
              <a:rPr lang="en-US" sz="2400" dirty="0"/>
              <a:t> from the </a:t>
            </a:r>
            <a:r>
              <a:rPr lang="en-US" sz="2400" dirty="0">
                <a:solidFill>
                  <a:srgbClr val="FF0000"/>
                </a:solidFill>
              </a:rPr>
              <a:t>use of a class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details </a:t>
            </a:r>
            <a:r>
              <a:rPr lang="en-US" sz="2400" dirty="0">
                <a:solidFill>
                  <a:srgbClr val="FF0000"/>
                </a:solidFill>
              </a:rPr>
              <a:t>of implementation </a:t>
            </a:r>
            <a:r>
              <a:rPr lang="en-US" sz="2400" dirty="0"/>
              <a:t>are </a:t>
            </a:r>
            <a:r>
              <a:rPr lang="en-US" sz="2400" dirty="0">
                <a:solidFill>
                  <a:srgbClr val="FF0000"/>
                </a:solidFill>
              </a:rPr>
              <a:t>encapsulated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hidden</a:t>
            </a:r>
            <a:r>
              <a:rPr lang="en-US" sz="2400" dirty="0"/>
              <a:t> from the user. This is known </a:t>
            </a:r>
            <a:r>
              <a:rPr lang="en-US" sz="2400" dirty="0" smtClean="0"/>
              <a:t>as class encapsulation.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In encapsulation, </a:t>
            </a:r>
            <a:r>
              <a:rPr lang="en-US" sz="2400" dirty="0">
                <a:solidFill>
                  <a:srgbClr val="FF0000"/>
                </a:solidFill>
              </a:rPr>
              <a:t>data members are made private </a:t>
            </a:r>
            <a:r>
              <a:rPr lang="en-US" sz="2400" dirty="0" smtClean="0"/>
              <a:t>and appropriate </a:t>
            </a:r>
            <a:r>
              <a:rPr lang="en-US" sz="2400" dirty="0">
                <a:solidFill>
                  <a:srgbClr val="FF0000"/>
                </a:solidFill>
              </a:rPr>
              <a:t>get and set methods </a:t>
            </a:r>
            <a:r>
              <a:rPr lang="en-US" sz="2400" dirty="0" smtClean="0"/>
              <a:t>are provided for modification.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StringBuilder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StringBuffer</a:t>
            </a:r>
            <a:r>
              <a:rPr lang="en-US" sz="3600" dirty="0" smtClean="0"/>
              <a:t> </a:t>
            </a:r>
            <a:r>
              <a:rPr lang="en-US" sz="3600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StringBuilder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StringBuffer</a:t>
            </a:r>
            <a:r>
              <a:rPr lang="en-US" sz="2400" dirty="0"/>
              <a:t> classes are similar to the String </a:t>
            </a:r>
            <a:r>
              <a:rPr lang="en-US" sz="2400" dirty="0" smtClean="0"/>
              <a:t>class except </a:t>
            </a:r>
            <a:r>
              <a:rPr lang="en-US" sz="2400" dirty="0"/>
              <a:t>that the </a:t>
            </a:r>
            <a:r>
              <a:rPr lang="en-US" sz="2400" dirty="0">
                <a:solidFill>
                  <a:srgbClr val="FF0000"/>
                </a:solidFill>
              </a:rPr>
              <a:t>String class is </a:t>
            </a:r>
            <a:r>
              <a:rPr lang="en-US" sz="2400" dirty="0">
                <a:solidFill>
                  <a:srgbClr val="FF0000"/>
                </a:solidFill>
              </a:rPr>
              <a:t>immutable and these are mutable</a:t>
            </a:r>
            <a:r>
              <a:rPr lang="en-US" sz="2400" dirty="0" smtClean="0"/>
              <a:t>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 You can </a:t>
            </a:r>
            <a:r>
              <a:rPr lang="en-US" sz="2400" dirty="0" smtClean="0"/>
              <a:t>add, insert</a:t>
            </a:r>
            <a:r>
              <a:rPr lang="en-US" sz="2400" dirty="0"/>
              <a:t>, or append new contents </a:t>
            </a:r>
            <a:r>
              <a:rPr lang="en-US" sz="2400" dirty="0" smtClean="0"/>
              <a:t>into </a:t>
            </a:r>
            <a:r>
              <a:rPr lang="en-US" sz="2400" dirty="0" err="1">
                <a:solidFill>
                  <a:srgbClr val="0000FF"/>
                </a:solidFill>
              </a:rPr>
              <a:t>StringBuilder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0000FF"/>
                </a:solidFill>
              </a:rPr>
              <a:t>StringBuffer</a:t>
            </a:r>
            <a:r>
              <a:rPr lang="en-US" sz="2400" dirty="0"/>
              <a:t> objects, </a:t>
            </a:r>
            <a:r>
              <a:rPr lang="en-US" sz="2400" dirty="0" smtClean="0"/>
              <a:t>whereas the </a:t>
            </a:r>
            <a:r>
              <a:rPr lang="en-US" sz="2400" dirty="0"/>
              <a:t>value of a String object is fixed once the </a:t>
            </a:r>
            <a:r>
              <a:rPr lang="en-US" sz="2400" dirty="0" smtClean="0"/>
              <a:t>string is created.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StringBuilder</a:t>
            </a:r>
            <a:r>
              <a:rPr lang="en-US" sz="2400" dirty="0"/>
              <a:t> class provides several overloaded methods to </a:t>
            </a:r>
            <a:r>
              <a:rPr lang="en-US" sz="2400" dirty="0">
                <a:solidFill>
                  <a:srgbClr val="0000FF"/>
                </a:solidFill>
              </a:rPr>
              <a:t>append </a:t>
            </a:r>
            <a:r>
              <a:rPr lang="en-US" sz="2400" dirty="0" err="1">
                <a:solidFill>
                  <a:srgbClr val="0000FF"/>
                </a:solidFill>
              </a:rPr>
              <a:t>boolean</a:t>
            </a:r>
            <a:r>
              <a:rPr lang="en-US" sz="2400" dirty="0">
                <a:solidFill>
                  <a:srgbClr val="0000FF"/>
                </a:solidFill>
              </a:rPr>
              <a:t>, char</a:t>
            </a:r>
            <a:r>
              <a:rPr lang="en-US" sz="2400" dirty="0">
                <a:solidFill>
                  <a:srgbClr val="0000FF"/>
                </a:solidFill>
              </a:rPr>
              <a:t>, char[], double, float,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, long, and String into a string builder</a:t>
            </a:r>
            <a:r>
              <a:rPr lang="en-US" sz="2400" dirty="0"/>
              <a:t>.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761774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StringBuilder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StringBuffer</a:t>
            </a:r>
            <a:r>
              <a:rPr lang="en-US" sz="3600" dirty="0" smtClean="0"/>
              <a:t> </a:t>
            </a:r>
            <a:r>
              <a:rPr lang="en-US" sz="3600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StringBuilder</a:t>
            </a:r>
            <a:r>
              <a:rPr lang="en-US" sz="2400" dirty="0"/>
              <a:t> class is similar to </a:t>
            </a:r>
            <a:r>
              <a:rPr lang="en-US" sz="2400" dirty="0" err="1">
                <a:solidFill>
                  <a:srgbClr val="0000FF"/>
                </a:solidFill>
              </a:rPr>
              <a:t>StringBuffer</a:t>
            </a:r>
            <a:r>
              <a:rPr lang="en-US" sz="2400" dirty="0"/>
              <a:t> except that the methods for modifying the buffer in </a:t>
            </a:r>
            <a:r>
              <a:rPr lang="en-US" sz="2400" dirty="0" err="1">
                <a:solidFill>
                  <a:srgbClr val="0000FF"/>
                </a:solidFill>
              </a:rPr>
              <a:t>StringBuffer</a:t>
            </a:r>
            <a:r>
              <a:rPr lang="en-US" sz="2400" dirty="0"/>
              <a:t> are synchronized, which means that only one task is </a:t>
            </a:r>
            <a:r>
              <a:rPr lang="en-US" sz="2400" dirty="0" smtClean="0"/>
              <a:t>allowed to </a:t>
            </a:r>
            <a:r>
              <a:rPr lang="en-US" sz="2400" dirty="0"/>
              <a:t>execute the methods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3" y="2415721"/>
            <a:ext cx="8236967" cy="1546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33" y="4097311"/>
            <a:ext cx="8165987" cy="23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exception handling </a:t>
            </a:r>
            <a:r>
              <a:rPr lang="en-US" dirty="0" smtClean="0"/>
              <a:t>in java is one of the powerful </a:t>
            </a:r>
            <a:r>
              <a:rPr lang="en-US" dirty="0" smtClean="0">
                <a:solidFill>
                  <a:srgbClr val="0000FF"/>
                </a:solidFill>
              </a:rPr>
              <a:t>mechanism to handle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runtime errors </a:t>
            </a:r>
            <a:r>
              <a:rPr lang="en-US" dirty="0" smtClean="0"/>
              <a:t>so that </a:t>
            </a:r>
            <a:r>
              <a:rPr lang="en-US" dirty="0" smtClean="0">
                <a:solidFill>
                  <a:srgbClr val="0000FF"/>
                </a:solidFill>
              </a:rPr>
              <a:t>normal flow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can be maintained</a:t>
            </a:r>
          </a:p>
          <a:p>
            <a:r>
              <a:rPr lang="en-US" dirty="0" smtClean="0"/>
              <a:t>What is exception?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</a:rPr>
              <a:t>Dictionary Meaning: Exception is an </a:t>
            </a:r>
            <a:r>
              <a:rPr lang="en-US" dirty="0" smtClean="0">
                <a:solidFill>
                  <a:srgbClr val="FF0000"/>
                </a:solidFill>
              </a:rPr>
              <a:t>abnormal condition</a:t>
            </a:r>
            <a:r>
              <a:rPr lang="en-US" dirty="0" smtClean="0">
                <a:solidFill>
                  <a:srgbClr val="000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</a:rPr>
              <a:t>In java,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>
                <a:solidFill>
                  <a:srgbClr val="0000C0"/>
                </a:solidFill>
              </a:rPr>
              <a:t> is an event that </a:t>
            </a:r>
            <a:r>
              <a:rPr lang="en-US" dirty="0" smtClean="0">
                <a:solidFill>
                  <a:srgbClr val="FF0000"/>
                </a:solidFill>
              </a:rPr>
              <a:t>disrupts the normal flow </a:t>
            </a:r>
            <a:r>
              <a:rPr lang="en-US" dirty="0" smtClean="0">
                <a:solidFill>
                  <a:srgbClr val="0000C0"/>
                </a:solidFill>
              </a:rPr>
              <a:t>of the program. It is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>
                <a:solidFill>
                  <a:srgbClr val="0000C0"/>
                </a:solidFill>
              </a:rPr>
              <a:t> which is </a:t>
            </a:r>
            <a:r>
              <a:rPr lang="en-US" dirty="0" smtClean="0">
                <a:solidFill>
                  <a:srgbClr val="FF0000"/>
                </a:solidFill>
              </a:rPr>
              <a:t>thrown at runtime</a:t>
            </a:r>
            <a:r>
              <a:rPr lang="en-US" dirty="0" smtClean="0">
                <a:solidFill>
                  <a:srgbClr val="0000C0"/>
                </a:solidFill>
              </a:rPr>
              <a:t>.</a:t>
            </a:r>
          </a:p>
          <a:p>
            <a:r>
              <a:rPr lang="en-US" dirty="0" smtClean="0"/>
              <a:t>What is exception handling?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Exception Handling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0000FF"/>
                </a:solidFill>
              </a:rPr>
              <a:t>mechanism to handle runtime errors </a:t>
            </a:r>
            <a:r>
              <a:rPr lang="en-US" dirty="0" smtClean="0"/>
              <a:t>such as </a:t>
            </a:r>
            <a:r>
              <a:rPr lang="en-US" dirty="0" err="1" smtClean="0"/>
              <a:t>ClassNotFound</a:t>
            </a:r>
            <a:r>
              <a:rPr lang="en-US" dirty="0" smtClean="0"/>
              <a:t>, IO, SQL, Remote etc.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3838575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7790"/>
            <a:ext cx="4467225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0130"/>
            <a:ext cx="4572000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47368"/>
            <a:ext cx="3286125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1143000"/>
            <a:ext cx="3429000" cy="25812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9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53" y="914400"/>
            <a:ext cx="8141647" cy="590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3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File Class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8200"/>
            <a:ext cx="64960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762250"/>
            <a:ext cx="7118592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2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FileWriter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90637"/>
            <a:ext cx="7886700" cy="1228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895600"/>
            <a:ext cx="5734050" cy="3105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71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FileReader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3" y="762000"/>
            <a:ext cx="4935258" cy="3254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73" y="4191000"/>
            <a:ext cx="5676900" cy="2486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80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5995988"/>
            <a:ext cx="4029075" cy="81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Java, we need to </a:t>
            </a:r>
            <a:r>
              <a:rPr lang="en-US" sz="2400" dirty="0">
                <a:solidFill>
                  <a:srgbClr val="FF0000"/>
                </a:solidFill>
              </a:rPr>
              <a:t>declare the size of an array before we can use it</a:t>
            </a:r>
            <a:r>
              <a:rPr lang="en-US" sz="2400" dirty="0"/>
              <a:t>. Once the size of an array is declared, it's hard to change it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To handle this issue, we can use the 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. It </a:t>
            </a:r>
            <a:r>
              <a:rPr lang="en-US" sz="2400" dirty="0">
                <a:solidFill>
                  <a:srgbClr val="FF0000"/>
                </a:solidFill>
              </a:rPr>
              <a:t>allows us to create resizable arrays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Unlike arrays, </a:t>
            </a:r>
            <a:r>
              <a:rPr lang="en-US" sz="2400" dirty="0" err="1"/>
              <a:t>arraylists</a:t>
            </a:r>
            <a:r>
              <a:rPr lang="en-US" sz="2400" dirty="0"/>
              <a:t> can </a:t>
            </a:r>
            <a:r>
              <a:rPr lang="en-US" sz="2400" dirty="0">
                <a:solidFill>
                  <a:srgbClr val="FF0000"/>
                </a:solidFill>
              </a:rPr>
              <a:t>automatically adjust its capacity when we add or remove elements from it</a:t>
            </a:r>
            <a:r>
              <a:rPr lang="en-US" sz="2400" dirty="0"/>
              <a:t>. Hence, </a:t>
            </a:r>
            <a:r>
              <a:rPr lang="en-US" sz="2400" dirty="0" err="1"/>
              <a:t>arraylists</a:t>
            </a:r>
            <a:r>
              <a:rPr lang="en-US" sz="2400" dirty="0"/>
              <a:t> are also known as dynamic arrays.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536257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92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provides various methods to perform different operations </a:t>
            </a:r>
            <a:r>
              <a:rPr lang="en-US" sz="2400" dirty="0" smtClean="0"/>
              <a:t>like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Add </a:t>
            </a:r>
            <a:r>
              <a:rPr lang="en-US" sz="2000" dirty="0">
                <a:solidFill>
                  <a:srgbClr val="FF0000"/>
                </a:solidFill>
              </a:rPr>
              <a:t>elements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Access </a:t>
            </a:r>
            <a:r>
              <a:rPr lang="en-US" sz="2000" dirty="0">
                <a:solidFill>
                  <a:srgbClr val="FF0000"/>
                </a:solidFill>
              </a:rPr>
              <a:t>elements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Change </a:t>
            </a:r>
            <a:r>
              <a:rPr lang="en-US" sz="2000" dirty="0">
                <a:solidFill>
                  <a:srgbClr val="FF0000"/>
                </a:solidFill>
              </a:rPr>
              <a:t>elements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Remove </a:t>
            </a:r>
            <a:r>
              <a:rPr lang="en-US" sz="2000" dirty="0">
                <a:solidFill>
                  <a:srgbClr val="FF0000"/>
                </a:solidFill>
              </a:rPr>
              <a:t>elements</a:t>
            </a:r>
          </a:p>
          <a:p>
            <a:pPr algn="just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6686550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96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Loan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Implement the </a:t>
            </a:r>
            <a:r>
              <a:rPr lang="en-US" sz="2400" dirty="0">
                <a:solidFill>
                  <a:srgbClr val="0000FF"/>
                </a:solidFill>
              </a:rPr>
              <a:t>loan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85" y="1352550"/>
            <a:ext cx="774642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Java.lang.System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hlinkClick r:id="rId3"/>
              </a:rPr>
              <a:t>static void </a:t>
            </a:r>
            <a:r>
              <a:rPr lang="en-US" sz="2400" dirty="0" err="1">
                <a:hlinkClick r:id="rId3"/>
              </a:rPr>
              <a:t>arraycopy</a:t>
            </a:r>
            <a:r>
              <a:rPr lang="en-US" sz="2400" dirty="0">
                <a:hlinkClick r:id="rId3"/>
              </a:rPr>
              <a:t>(Object </a:t>
            </a:r>
            <a:r>
              <a:rPr lang="en-US" sz="2400" dirty="0" err="1">
                <a:hlinkClick r:id="rId3"/>
              </a:rPr>
              <a:t>src</a:t>
            </a:r>
            <a:r>
              <a:rPr lang="en-US" sz="2400" dirty="0">
                <a:hlinkClick r:id="rId3"/>
              </a:rPr>
              <a:t>, </a:t>
            </a:r>
            <a:r>
              <a:rPr lang="en-US" sz="2400" dirty="0" err="1">
                <a:hlinkClick r:id="rId3"/>
              </a:rPr>
              <a:t>int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srcPos</a:t>
            </a:r>
            <a:r>
              <a:rPr lang="en-US" sz="2400" dirty="0">
                <a:hlinkClick r:id="rId3"/>
              </a:rPr>
              <a:t>, Object </a:t>
            </a:r>
            <a:r>
              <a:rPr lang="en-US" sz="2400" dirty="0" err="1">
                <a:hlinkClick r:id="rId3"/>
              </a:rPr>
              <a:t>dest</a:t>
            </a:r>
            <a:r>
              <a:rPr lang="en-US" sz="2400" dirty="0">
                <a:hlinkClick r:id="rId3"/>
              </a:rPr>
              <a:t>, </a:t>
            </a:r>
            <a:r>
              <a:rPr lang="en-US" sz="2400" dirty="0" err="1">
                <a:hlinkClick r:id="rId3"/>
              </a:rPr>
              <a:t>int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destPos</a:t>
            </a:r>
            <a:r>
              <a:rPr lang="en-US" sz="2400" dirty="0">
                <a:hlinkClick r:id="rId3"/>
              </a:rPr>
              <a:t>, </a:t>
            </a:r>
            <a:r>
              <a:rPr lang="en-US" sz="2400" dirty="0" err="1">
                <a:hlinkClick r:id="rId3"/>
              </a:rPr>
              <a:t>int</a:t>
            </a:r>
            <a:r>
              <a:rPr lang="en-US" sz="2400" dirty="0">
                <a:hlinkClick r:id="rId3"/>
              </a:rPr>
              <a:t> length)</a:t>
            </a:r>
            <a:r>
              <a:rPr lang="en-US" sz="2400" dirty="0"/>
              <a:t> This method copies an array from the specified source array, beginning at the specified position, to the specified position of the destination array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>
                <a:hlinkClick r:id="rId4"/>
              </a:rPr>
              <a:t>static long </a:t>
            </a:r>
            <a:r>
              <a:rPr lang="en-US" sz="2400" dirty="0" err="1">
                <a:hlinkClick r:id="rId4"/>
              </a:rPr>
              <a:t>currentTimeMillis</a:t>
            </a:r>
            <a:r>
              <a:rPr lang="en-US" sz="2400" dirty="0">
                <a:hlinkClick r:id="rId4"/>
              </a:rPr>
              <a:t>()</a:t>
            </a:r>
            <a:r>
              <a:rPr lang="en-US" sz="2400" dirty="0"/>
              <a:t> This method returns the current time in milliseconds.</a:t>
            </a:r>
          </a:p>
          <a:p>
            <a:pPr algn="just"/>
            <a:r>
              <a:rPr lang="en-US" sz="2400" dirty="0">
                <a:hlinkClick r:id="rId5"/>
              </a:rPr>
              <a:t>static void exit(</a:t>
            </a:r>
            <a:r>
              <a:rPr lang="en-US" sz="2400" dirty="0" err="1">
                <a:hlinkClick r:id="rId5"/>
              </a:rPr>
              <a:t>int</a:t>
            </a:r>
            <a:r>
              <a:rPr lang="en-US" sz="2400" dirty="0">
                <a:hlinkClick r:id="rId5"/>
              </a:rPr>
              <a:t> status)</a:t>
            </a:r>
            <a:r>
              <a:rPr lang="en-US" sz="2400" dirty="0"/>
              <a:t> This method terminates the currently running Java Virtual Machine.</a:t>
            </a:r>
          </a:p>
          <a:p>
            <a:pPr algn="just"/>
            <a:r>
              <a:rPr lang="en-US" sz="2400" dirty="0">
                <a:hlinkClick r:id="rId6"/>
              </a:rPr>
              <a:t>static void </a:t>
            </a:r>
            <a:r>
              <a:rPr lang="en-US" sz="2400" dirty="0" err="1">
                <a:hlinkClick r:id="rId6"/>
              </a:rPr>
              <a:t>gc</a:t>
            </a:r>
            <a:r>
              <a:rPr lang="en-US" sz="2400" dirty="0">
                <a:hlinkClick r:id="rId6"/>
              </a:rPr>
              <a:t>()</a:t>
            </a:r>
            <a:r>
              <a:rPr lang="en-US" sz="2400" dirty="0"/>
              <a:t> runs the garbage collector. Calling this suggests that the Java Virtual Machine expend effort toward recycling unused objects in order to make the memory they currently occupy available for quick </a:t>
            </a:r>
            <a:r>
              <a:rPr lang="en-US" sz="2400" dirty="0" smtClean="0"/>
              <a:t>reuse.</a:t>
            </a:r>
            <a:endParaRPr lang="en-US" sz="2400" dirty="0"/>
          </a:p>
          <a:p>
            <a:pPr algn="just"/>
            <a:r>
              <a:rPr lang="en-US" sz="2400" dirty="0">
                <a:hlinkClick r:id="rId7"/>
              </a:rPr>
              <a:t>static Properties </a:t>
            </a:r>
            <a:r>
              <a:rPr lang="en-US" sz="2400" dirty="0" err="1">
                <a:hlinkClick r:id="rId7"/>
              </a:rPr>
              <a:t>getProperties</a:t>
            </a:r>
            <a:r>
              <a:rPr lang="en-US" sz="2400" dirty="0">
                <a:hlinkClick r:id="rId7"/>
              </a:rPr>
              <a:t>()</a:t>
            </a:r>
            <a:r>
              <a:rPr lang="en-US" sz="2400" dirty="0"/>
              <a:t> This method determines the current system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like java version</a:t>
            </a:r>
            <a:r>
              <a:rPr lang="en-US" sz="2400" dirty="0"/>
              <a:t>, installation </a:t>
            </a:r>
            <a:r>
              <a:rPr lang="en-US" sz="2400" dirty="0" smtClean="0"/>
              <a:t>directory, OS name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1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Java.lang.System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hlinkClick r:id="rId3"/>
              </a:rPr>
              <a:t>static void load(String filename)</a:t>
            </a:r>
            <a:r>
              <a:rPr lang="en-US" sz="2400" dirty="0"/>
              <a:t> This method loads a code file with the specified filename from the local file system as a dynamic library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>
                <a:hlinkClick r:id="rId4"/>
              </a:rPr>
              <a:t>static long </a:t>
            </a:r>
            <a:r>
              <a:rPr lang="en-US" sz="2400" dirty="0" err="1">
                <a:hlinkClick r:id="rId4"/>
              </a:rPr>
              <a:t>nanoTime</a:t>
            </a:r>
            <a:r>
              <a:rPr lang="en-US" sz="2400" dirty="0">
                <a:hlinkClick r:id="rId4"/>
              </a:rPr>
              <a:t>()</a:t>
            </a:r>
            <a:r>
              <a:rPr lang="en-US" sz="2400" dirty="0"/>
              <a:t> This method returns the current value of the most precise available system timer, in nanoseconds.</a:t>
            </a:r>
          </a:p>
          <a:p>
            <a:pPr algn="just"/>
            <a:r>
              <a:rPr lang="en-US" sz="2400" dirty="0" smtClean="0"/>
              <a:t>There are many other functions implemented in this class, details of which can be found in language description.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0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0100"/>
            <a:ext cx="77533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38200"/>
            <a:ext cx="7810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7" y="762000"/>
            <a:ext cx="6977063" cy="2742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68" y="3657600"/>
            <a:ext cx="6977063" cy="29620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34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Write a program to compare performance of String, </a:t>
            </a:r>
            <a:r>
              <a:rPr lang="en-US" sz="2800" dirty="0" err="1" smtClean="0"/>
              <a:t>StringBuilder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For example: Create large strings </a:t>
            </a:r>
            <a:r>
              <a:rPr lang="en-US" sz="2800" dirty="0"/>
              <a:t>using String, </a:t>
            </a:r>
            <a:r>
              <a:rPr lang="en-US" sz="2800" dirty="0" err="1"/>
              <a:t>StringBuilder</a:t>
            </a:r>
            <a:r>
              <a:rPr lang="en-US" sz="2800" dirty="0"/>
              <a:t> and </a:t>
            </a:r>
            <a:r>
              <a:rPr lang="en-US" sz="2800" dirty="0" err="1"/>
              <a:t>StringBuffer</a:t>
            </a:r>
            <a:r>
              <a:rPr lang="en-US" sz="2800" dirty="0"/>
              <a:t> Classes </a:t>
            </a:r>
            <a:r>
              <a:rPr lang="en-US" sz="2800" dirty="0" smtClean="0"/>
              <a:t>by </a:t>
            </a:r>
            <a:r>
              <a:rPr lang="en-US" sz="2800" dirty="0" smtClean="0"/>
              <a:t>concatenation/ append </a:t>
            </a:r>
            <a:r>
              <a:rPr lang="en-US" sz="2800" dirty="0" smtClean="0"/>
              <a:t>method thousands </a:t>
            </a:r>
            <a:r>
              <a:rPr lang="en-US" sz="2800" dirty="0"/>
              <a:t>of times </a:t>
            </a:r>
            <a:r>
              <a:rPr lang="en-US" sz="2800" dirty="0" smtClean="0"/>
              <a:t>and use </a:t>
            </a:r>
            <a:r>
              <a:rPr lang="en-US" sz="2800" dirty="0" err="1" smtClean="0"/>
              <a:t>StopWatch</a:t>
            </a:r>
            <a:r>
              <a:rPr lang="en-US" sz="2800" dirty="0" smtClean="0"/>
              <a:t> (you created in last lecture) to measure the execution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6958013" cy="2220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55666"/>
            <a:ext cx="443939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Practice</a:t>
            </a:r>
            <a:endParaRPr lang="en-US" sz="4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2975" y="952500"/>
            <a:ext cx="7896225" cy="5524500"/>
            <a:chOff x="646025" y="2181225"/>
            <a:chExt cx="7896225" cy="55245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612" y="2181225"/>
              <a:ext cx="7724775" cy="24955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025" y="4676775"/>
              <a:ext cx="7896225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0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Thinking 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Procedural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paradigm</a:t>
            </a:r>
            <a:r>
              <a:rPr lang="en-US" sz="2400" dirty="0"/>
              <a:t> focuses on designing </a:t>
            </a:r>
            <a:r>
              <a:rPr lang="en-US" sz="2400" dirty="0" smtClean="0"/>
              <a:t>methods. </a:t>
            </a: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</a:t>
            </a:r>
            <a:r>
              <a:rPr lang="en-US" sz="2400" dirty="0" smtClean="0"/>
              <a:t>couples </a:t>
            </a:r>
            <a:r>
              <a:rPr lang="en-US" sz="2400" dirty="0"/>
              <a:t>data </a:t>
            </a:r>
            <a:r>
              <a:rPr lang="en-US" sz="2400" dirty="0" smtClean="0"/>
              <a:t>&amp; methods </a:t>
            </a:r>
            <a:r>
              <a:rPr lang="en-US" sz="2400" dirty="0"/>
              <a:t>together </a:t>
            </a:r>
            <a:r>
              <a:rPr lang="en-US" sz="2400" dirty="0" smtClean="0"/>
              <a:t>into classes. </a:t>
            </a: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Implement </a:t>
            </a:r>
            <a:r>
              <a:rPr lang="en-US" sz="2400" dirty="0" err="1">
                <a:solidFill>
                  <a:srgbClr val="0000FF"/>
                </a:solidFill>
              </a:rPr>
              <a:t>BodyMassIndex</a:t>
            </a:r>
            <a:r>
              <a:rPr lang="en-US" sz="2400" dirty="0">
                <a:solidFill>
                  <a:srgbClr val="0000FF"/>
                </a:solidFill>
              </a:rPr>
              <a:t>(BMI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7" y="2590800"/>
            <a:ext cx="799602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Class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Association</a:t>
            </a:r>
            <a:r>
              <a:rPr lang="en-US" sz="2400" dirty="0"/>
              <a:t>  describes an activity between two classes.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For example, a student taking a course is an association between the </a:t>
            </a:r>
            <a:r>
              <a:rPr lang="en-US" sz="2400" dirty="0">
                <a:solidFill>
                  <a:srgbClr val="0000FF"/>
                </a:solidFill>
              </a:rPr>
              <a:t>Student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/>
              <a:t> and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</a:rPr>
              <a:t>Course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/>
              <a:t>, and a faculty member teaching a course is an association between the </a:t>
            </a:r>
            <a:r>
              <a:rPr lang="en-US" sz="2400" dirty="0">
                <a:solidFill>
                  <a:srgbClr val="0000FF"/>
                </a:solidFill>
              </a:rPr>
              <a:t>Faculty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0000FF"/>
                </a:solidFill>
              </a:rPr>
              <a:t>Course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  <a:r>
              <a:rPr lang="en-US" sz="2400" dirty="0" smtClean="0"/>
              <a:t>.</a:t>
            </a:r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71" y="3704303"/>
            <a:ext cx="8192729" cy="2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Class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b="1" dirty="0" smtClean="0"/>
              <a:t>Association Relation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0" y="2414587"/>
            <a:ext cx="8198210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Class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Aggregation</a:t>
            </a:r>
            <a:r>
              <a:rPr lang="en-US" sz="2400" dirty="0"/>
              <a:t> is a special form of association that represents an ownership relationship </a:t>
            </a:r>
            <a:r>
              <a:rPr lang="en-US" sz="2400" dirty="0" smtClean="0"/>
              <a:t>between two </a:t>
            </a:r>
            <a:r>
              <a:rPr lang="en-US" sz="2400" dirty="0"/>
              <a:t>objects.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Aggregation </a:t>
            </a:r>
            <a:r>
              <a:rPr lang="en-US" sz="2400" dirty="0">
                <a:solidFill>
                  <a:srgbClr val="FF0000"/>
                </a:solidFill>
              </a:rPr>
              <a:t>models has-a relationships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owner object is called an </a:t>
            </a:r>
            <a:r>
              <a:rPr lang="en-US" sz="2400" dirty="0" smtClean="0"/>
              <a:t>aggregating object</a:t>
            </a:r>
            <a:r>
              <a:rPr lang="en-US" sz="2400" dirty="0"/>
              <a:t>, </a:t>
            </a:r>
            <a:r>
              <a:rPr lang="en-US" sz="2400" dirty="0" smtClean="0"/>
              <a:t>and the subject </a:t>
            </a:r>
            <a:r>
              <a:rPr lang="en-US" sz="2400" dirty="0"/>
              <a:t>object is called an </a:t>
            </a:r>
            <a:r>
              <a:rPr lang="en-US" sz="2400" dirty="0" smtClean="0"/>
              <a:t>aggregated object.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If existence </a:t>
            </a:r>
            <a:r>
              <a:rPr lang="en-US" sz="2400" dirty="0"/>
              <a:t>of the </a:t>
            </a:r>
            <a:r>
              <a:rPr lang="en-US" sz="2400" dirty="0" smtClean="0"/>
              <a:t>aggregated object </a:t>
            </a:r>
            <a:r>
              <a:rPr lang="en-US" sz="2400" dirty="0"/>
              <a:t>is dependent on the aggregating </a:t>
            </a:r>
            <a:r>
              <a:rPr lang="en-US" sz="2400" dirty="0" smtClean="0"/>
              <a:t>object, its class </a:t>
            </a:r>
            <a:r>
              <a:rPr lang="en-US" sz="2400" dirty="0">
                <a:solidFill>
                  <a:srgbClr val="FF0000"/>
                </a:solidFill>
              </a:rPr>
              <a:t>composition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/>
              <a:t>For example, “</a:t>
            </a:r>
            <a:r>
              <a:rPr lang="en-US" sz="2400" dirty="0">
                <a:solidFill>
                  <a:srgbClr val="0000FF"/>
                </a:solidFill>
              </a:rPr>
              <a:t>a student has a name</a:t>
            </a:r>
            <a:r>
              <a:rPr lang="en-US" sz="2400" dirty="0"/>
              <a:t>” is a </a:t>
            </a:r>
            <a:r>
              <a:rPr lang="en-US" sz="2400" dirty="0">
                <a:solidFill>
                  <a:srgbClr val="0000FF"/>
                </a:solidFill>
              </a:rPr>
              <a:t>composition</a:t>
            </a:r>
            <a:r>
              <a:rPr lang="en-US" sz="2400" dirty="0" smtClean="0"/>
              <a:t> relationship </a:t>
            </a:r>
            <a:r>
              <a:rPr lang="en-US" sz="2400" dirty="0"/>
              <a:t>between the Student class and the Name class because Name is dependent </a:t>
            </a:r>
            <a:r>
              <a:rPr lang="en-US" sz="2400" dirty="0" smtClean="0"/>
              <a:t>on Student</a:t>
            </a:r>
          </a:p>
          <a:p>
            <a:pPr marL="450850" indent="-450850" algn="just">
              <a:spcBef>
                <a:spcPts val="600"/>
              </a:spcBef>
            </a:pPr>
            <a:r>
              <a:rPr lang="en-US" sz="2400" dirty="0" smtClean="0"/>
              <a:t>Whereas </a:t>
            </a:r>
            <a:r>
              <a:rPr lang="en-US" sz="2400" dirty="0"/>
              <a:t>“</a:t>
            </a:r>
            <a:r>
              <a:rPr lang="en-US" sz="2400" dirty="0">
                <a:solidFill>
                  <a:srgbClr val="0000FF"/>
                </a:solidFill>
              </a:rPr>
              <a:t>a student has an address</a:t>
            </a:r>
            <a:r>
              <a:rPr lang="en-US" sz="2400" dirty="0"/>
              <a:t>” is an </a:t>
            </a:r>
            <a:r>
              <a:rPr lang="en-US" sz="2400" dirty="0">
                <a:solidFill>
                  <a:srgbClr val="0000FF"/>
                </a:solidFill>
              </a:rPr>
              <a:t>aggregation</a:t>
            </a:r>
            <a:r>
              <a:rPr lang="en-US" sz="2400" dirty="0"/>
              <a:t> relationship between the </a:t>
            </a:r>
            <a:r>
              <a:rPr lang="en-US" sz="2400" dirty="0" smtClean="0"/>
              <a:t>Student class </a:t>
            </a:r>
            <a:r>
              <a:rPr lang="en-US" sz="2400" dirty="0"/>
              <a:t>and the Address class because an address can exist by itself</a:t>
            </a:r>
          </a:p>
        </p:txBody>
      </p:sp>
    </p:spTree>
    <p:extLst>
      <p:ext uri="{BB962C8B-B14F-4D97-AF65-F5344CB8AC3E}">
        <p14:creationId xmlns:p14="http://schemas.microsoft.com/office/powerpoint/2010/main" val="10110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Class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b="1" dirty="0" smtClean="0"/>
              <a:t>Composition vs Aggregation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371600"/>
            <a:ext cx="8029575" cy="1614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81399"/>
            <a:ext cx="8085014" cy="19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/>
              <a:t>Case </a:t>
            </a:r>
            <a:r>
              <a:rPr lang="en-US" sz="4000" dirty="0" smtClean="0"/>
              <a:t>Study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82000" cy="5791200"/>
          </a:xfrm>
        </p:spPr>
        <p:txBody>
          <a:bodyPr>
            <a:noAutofit/>
          </a:bodyPr>
          <a:lstStyle/>
          <a:p>
            <a:pPr marL="450850" indent="-450850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Implement</a:t>
            </a:r>
            <a:r>
              <a:rPr lang="en-US" sz="2400" dirty="0">
                <a:solidFill>
                  <a:srgbClr val="FF0000"/>
                </a:solidFill>
              </a:rPr>
              <a:t> the </a:t>
            </a:r>
            <a:r>
              <a:rPr lang="en-US" sz="2400" dirty="0">
                <a:solidFill>
                  <a:srgbClr val="0000FF"/>
                </a:solidFill>
              </a:rPr>
              <a:t>Course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598"/>
          <a:stretch/>
        </p:blipFill>
        <p:spPr>
          <a:xfrm>
            <a:off x="1050131" y="2504349"/>
            <a:ext cx="7653337" cy="2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1428</Words>
  <Application>Microsoft Office PowerPoint</Application>
  <PresentationFormat>On-screen Show (4:3)</PresentationFormat>
  <Paragraphs>171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1_Office Theme</vt:lpstr>
      <vt:lpstr>CS212-Object Oriented Programming</vt:lpstr>
      <vt:lpstr>Class Abstraction &amp; Encapsulation</vt:lpstr>
      <vt:lpstr>Loan Class</vt:lpstr>
      <vt:lpstr>Thinking in Objects</vt:lpstr>
      <vt:lpstr>Class Relationships</vt:lpstr>
      <vt:lpstr>Class Relationships</vt:lpstr>
      <vt:lpstr>Class Relationships</vt:lpstr>
      <vt:lpstr>Class Relationships</vt:lpstr>
      <vt:lpstr>Case Study</vt:lpstr>
      <vt:lpstr>Case Study</vt:lpstr>
      <vt:lpstr>Case Study</vt:lpstr>
      <vt:lpstr>Primitive Data Types as Objects</vt:lpstr>
      <vt:lpstr>Primitive Data Types as Objects</vt:lpstr>
      <vt:lpstr>Primitive Data Types as Objects</vt:lpstr>
      <vt:lpstr>BigInteger &amp; BigDecimal Classes</vt:lpstr>
      <vt:lpstr>BigInteger &amp; BigDecimal Classes</vt:lpstr>
      <vt:lpstr>BigInteger &amp; BigDecimal Classes</vt:lpstr>
      <vt:lpstr>The String Class</vt:lpstr>
      <vt:lpstr>The String Class</vt:lpstr>
      <vt:lpstr>StringBuilder &amp; StringBuffer Classes</vt:lpstr>
      <vt:lpstr>StringBuilder &amp; StringBuffer Classes</vt:lpstr>
      <vt:lpstr>Exception Handling in Java</vt:lpstr>
      <vt:lpstr>Exception Handling in Java</vt:lpstr>
      <vt:lpstr>Exception Handling in Java</vt:lpstr>
      <vt:lpstr>File Class</vt:lpstr>
      <vt:lpstr>FileWriter Class</vt:lpstr>
      <vt:lpstr>FileReader Class</vt:lpstr>
      <vt:lpstr>ArrayList Class</vt:lpstr>
      <vt:lpstr>ArrayList Class</vt:lpstr>
      <vt:lpstr>Java.lang.System Class</vt:lpstr>
      <vt:lpstr>Java.lang.System Class</vt:lpstr>
      <vt:lpstr>Practice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Variables and Methods</dc:title>
  <dc:subject>OOP</dc:subject>
  <dc:creator>Bashir Bilal</dc:creator>
  <cp:keywords>Lecture-06</cp:keywords>
  <cp:lastModifiedBy>Visuals</cp:lastModifiedBy>
  <cp:revision>662</cp:revision>
  <dcterms:created xsi:type="dcterms:W3CDTF">2016-02-07T13:02:41Z</dcterms:created>
  <dcterms:modified xsi:type="dcterms:W3CDTF">2022-04-14T18:00:23Z</dcterms:modified>
</cp:coreProperties>
</file>