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67"/>
  </p:notesMasterIdLst>
  <p:sldIdLst>
    <p:sldId id="299" r:id="rId2"/>
    <p:sldId id="269" r:id="rId3"/>
    <p:sldId id="274" r:id="rId4"/>
    <p:sldId id="270" r:id="rId5"/>
    <p:sldId id="300" r:id="rId6"/>
    <p:sldId id="260" r:id="rId7"/>
    <p:sldId id="277" r:id="rId8"/>
    <p:sldId id="279"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273" r:id="rId33"/>
    <p:sldId id="280" r:id="rId34"/>
    <p:sldId id="281" r:id="rId35"/>
    <p:sldId id="282" r:id="rId36"/>
    <p:sldId id="325" r:id="rId37"/>
    <p:sldId id="326" r:id="rId38"/>
    <p:sldId id="327" r:id="rId39"/>
    <p:sldId id="328" r:id="rId40"/>
    <p:sldId id="329" r:id="rId41"/>
    <p:sldId id="330" r:id="rId42"/>
    <p:sldId id="349" r:id="rId43"/>
    <p:sldId id="350" r:id="rId44"/>
    <p:sldId id="351" r:id="rId45"/>
    <p:sldId id="352" r:id="rId46"/>
    <p:sldId id="353" r:id="rId47"/>
    <p:sldId id="354" r:id="rId48"/>
    <p:sldId id="355" r:id="rId49"/>
    <p:sldId id="356" r:id="rId50"/>
    <p:sldId id="331" r:id="rId51"/>
    <p:sldId id="332" r:id="rId52"/>
    <p:sldId id="333" r:id="rId53"/>
    <p:sldId id="334" r:id="rId54"/>
    <p:sldId id="336" r:id="rId55"/>
    <p:sldId id="337" r:id="rId56"/>
    <p:sldId id="340" r:id="rId57"/>
    <p:sldId id="341" r:id="rId58"/>
    <p:sldId id="342" r:id="rId59"/>
    <p:sldId id="343" r:id="rId60"/>
    <p:sldId id="361" r:id="rId61"/>
    <p:sldId id="344" r:id="rId62"/>
    <p:sldId id="357" r:id="rId63"/>
    <p:sldId id="358" r:id="rId64"/>
    <p:sldId id="359" r:id="rId65"/>
    <p:sldId id="360"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8"/>
    <a:srgbClr val="0000C0"/>
    <a:srgbClr val="0000FF"/>
    <a:srgbClr val="FFE0C0"/>
    <a:srgbClr val="FFFFE0"/>
    <a:srgbClr val="FFFFCC"/>
    <a:srgbClr val="CE7B00"/>
    <a:srgbClr val="009900"/>
    <a:srgbClr val="0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95" autoAdjust="0"/>
  </p:normalViewPr>
  <p:slideViewPr>
    <p:cSldViewPr snapToGrid="0">
      <p:cViewPr varScale="1">
        <p:scale>
          <a:sx n="100" d="100"/>
          <a:sy n="100" d="100"/>
        </p:scale>
        <p:origin x="19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B893A-354A-448A-B923-07714F776D87}" type="datetimeFigureOut">
              <a:rPr lang="en-US" smtClean="0"/>
              <a:pPr/>
              <a:t>4/27/2022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23F43-5055-44C4-9AF5-1B8FCD4262C1}" type="slidenum">
              <a:rPr lang="en-US" smtClean="0"/>
              <a:pPr/>
              <a:t>‹#›</a:t>
            </a:fld>
            <a:endParaRPr lang="en-US"/>
          </a:p>
        </p:txBody>
      </p:sp>
    </p:spTree>
    <p:extLst>
      <p:ext uri="{BB962C8B-B14F-4D97-AF65-F5344CB8AC3E}">
        <p14:creationId xmlns:p14="http://schemas.microsoft.com/office/powerpoint/2010/main" val="127757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1-&gt; Inheritance</a:t>
            </a:r>
            <a:r>
              <a:rPr lang="en-US" baseline="0" dirty="0" smtClean="0"/>
              <a:t> as </a:t>
            </a:r>
            <a:r>
              <a:rPr lang="en-US" b="1" baseline="0" dirty="0" smtClean="0"/>
              <a:t>Parent-Child relationships </a:t>
            </a:r>
            <a:r>
              <a:rPr lang="en-US" baseline="0" dirty="0" smtClean="0"/>
              <a:t>where you go</a:t>
            </a:r>
            <a:r>
              <a:rPr lang="en-US" dirty="0" smtClean="0"/>
              <a:t> from</a:t>
            </a:r>
            <a:r>
              <a:rPr lang="en-US" baseline="0" dirty="0" smtClean="0"/>
              <a:t> </a:t>
            </a:r>
            <a:r>
              <a:rPr lang="en-US" b="1" i="1" baseline="0" dirty="0" smtClean="0"/>
              <a:t>generic to specific class implementation </a:t>
            </a:r>
            <a:r>
              <a:rPr lang="en-US" i="0" baseline="0" dirty="0" smtClean="0"/>
              <a:t>as you move down the hierarchy chain</a:t>
            </a:r>
            <a:r>
              <a:rPr lang="en-US" baseline="0" dirty="0" smtClean="0"/>
              <a:t>. </a:t>
            </a:r>
          </a:p>
          <a:p>
            <a:r>
              <a:rPr lang="en-US" baseline="0" dirty="0" smtClean="0"/>
              <a:t>---E.g. For </a:t>
            </a:r>
            <a:r>
              <a:rPr lang="en-US" b="1" baseline="0" dirty="0" smtClean="0"/>
              <a:t>college management systems </a:t>
            </a:r>
            <a:r>
              <a:rPr lang="en-US" baseline="0" dirty="0" smtClean="0"/>
              <a:t>we defined </a:t>
            </a:r>
            <a:r>
              <a:rPr lang="en-US" b="1" baseline="0" dirty="0" smtClean="0"/>
              <a:t>Person</a:t>
            </a:r>
            <a:r>
              <a:rPr lang="en-US" baseline="0" dirty="0" smtClean="0"/>
              <a:t> to be the parent class containing CNIC, Gender, Name, Course </a:t>
            </a:r>
            <a:r>
              <a:rPr lang="en-US" baseline="0" dirty="0" err="1" smtClean="0"/>
              <a:t>etc</a:t>
            </a:r>
            <a:r>
              <a:rPr lang="en-US" baseline="0" dirty="0" smtClean="0"/>
              <a:t> attributes and </a:t>
            </a:r>
            <a:r>
              <a:rPr lang="en-US" b="1" baseline="0" dirty="0" smtClean="0"/>
              <a:t>Students, Staff, Faculty </a:t>
            </a:r>
            <a:r>
              <a:rPr lang="en-US" baseline="0" dirty="0" smtClean="0"/>
              <a:t>to be children of the Person Class</a:t>
            </a:r>
          </a:p>
          <a:p>
            <a:r>
              <a:rPr lang="en-US" baseline="0" dirty="0" smtClean="0"/>
              <a:t>---Similarly </a:t>
            </a:r>
            <a:r>
              <a:rPr lang="en-US" b="1" baseline="0" dirty="0" smtClean="0"/>
              <a:t>Vehicle</a:t>
            </a:r>
            <a:r>
              <a:rPr lang="en-US" baseline="0" dirty="0" smtClean="0"/>
              <a:t> was defined to be parent class for </a:t>
            </a:r>
            <a:r>
              <a:rPr lang="en-US" b="1" baseline="0" dirty="0" smtClean="0"/>
              <a:t>Car, Bus, Wagon, Bike </a:t>
            </a:r>
            <a:r>
              <a:rPr lang="en-US" b="1" baseline="0" dirty="0" err="1" smtClean="0"/>
              <a:t>etc</a:t>
            </a:r>
            <a:r>
              <a:rPr lang="en-US" b="1" baseline="0" dirty="0" smtClean="0"/>
              <a:t> </a:t>
            </a:r>
            <a:r>
              <a:rPr lang="en-US" baseline="0" dirty="0" smtClean="0"/>
              <a:t>children classes.</a:t>
            </a:r>
            <a:endParaRPr lang="en-US" baseline="0" dirty="0"/>
          </a:p>
          <a:p>
            <a:r>
              <a:rPr lang="en-US" baseline="0" dirty="0" smtClean="0"/>
              <a:t>2-&gt;  Let me mention here, </a:t>
            </a:r>
            <a:r>
              <a:rPr lang="en-US" b="1" baseline="0" dirty="0" smtClean="0"/>
              <a:t>Java does not support multiple inheritance </a:t>
            </a:r>
            <a:r>
              <a:rPr lang="en-US" baseline="0" dirty="0" smtClean="0"/>
              <a:t>i.e. A child class belonging to two parent classes. Unlike C++ </a:t>
            </a:r>
          </a:p>
          <a:p>
            <a:r>
              <a:rPr lang="en-US" baseline="0" dirty="0" smtClean="0"/>
              <a:t>3-&gt;  Specific methods go to the child class</a:t>
            </a:r>
          </a:p>
          <a:p>
            <a:r>
              <a:rPr lang="en-US" baseline="0" dirty="0" smtClean="0"/>
              <a:t>4-&gt;  A student is a person, A car is a vehicle </a:t>
            </a:r>
            <a:r>
              <a:rPr lang="en-US" baseline="0" dirty="0" err="1" smtClean="0"/>
              <a:t>etc</a:t>
            </a:r>
            <a:endParaRPr lang="en-US" baseline="0" dirty="0" smtClean="0"/>
          </a:p>
          <a:p>
            <a:r>
              <a:rPr lang="en-US" baseline="0" dirty="0" smtClean="0"/>
              <a:t>5-&gt; B is derived from A</a:t>
            </a:r>
          </a:p>
          <a:p>
            <a:r>
              <a:rPr lang="en-US" baseline="0" dirty="0" smtClean="0"/>
              <a:t>6-&gt; A is a superclass or base-class for both B and C.</a:t>
            </a:r>
          </a:p>
          <a:p>
            <a:r>
              <a:rPr lang="en-US" baseline="0" dirty="0" smtClean="0"/>
              <a:t>7-&gt; Vehicle-&gt;Car-&gt;Honda-&gt;Civic </a:t>
            </a:r>
            <a:endParaRPr lang="en-US" dirty="0" smtClean="0"/>
          </a:p>
        </p:txBody>
      </p:sp>
      <p:sp>
        <p:nvSpPr>
          <p:cNvPr id="4" name="Slide Number Placeholder 3"/>
          <p:cNvSpPr>
            <a:spLocks noGrp="1"/>
          </p:cNvSpPr>
          <p:nvPr>
            <p:ph type="sldNum" sz="quarter" idx="10"/>
          </p:nvPr>
        </p:nvSpPr>
        <p:spPr/>
        <p:txBody>
          <a:bodyPr/>
          <a:lstStyle/>
          <a:p>
            <a:fld id="{F7B23F43-5055-44C4-9AF5-1B8FCD4262C1}" type="slidenum">
              <a:rPr lang="en-US" smtClean="0"/>
              <a:pPr/>
              <a:t>2</a:t>
            </a:fld>
            <a:endParaRPr lang="en-US"/>
          </a:p>
        </p:txBody>
      </p:sp>
    </p:spTree>
    <p:extLst>
      <p:ext uri="{BB962C8B-B14F-4D97-AF65-F5344CB8AC3E}">
        <p14:creationId xmlns:p14="http://schemas.microsoft.com/office/powerpoint/2010/main" val="2897866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Person {</a:t>
            </a:r>
          </a:p>
          <a:p>
            <a:r>
              <a:rPr lang="en-US" dirty="0" smtClean="0"/>
              <a:t>	protected String name;</a:t>
            </a:r>
          </a:p>
          <a:p>
            <a:r>
              <a:rPr lang="en-US" dirty="0" smtClean="0"/>
              <a:t>	protected String address;</a:t>
            </a:r>
          </a:p>
          <a:p>
            <a:r>
              <a:rPr lang="en-US" dirty="0" smtClean="0"/>
              <a:t>	public Person() {</a:t>
            </a:r>
          </a:p>
          <a:p>
            <a:r>
              <a:rPr lang="en-US" dirty="0" smtClean="0"/>
              <a:t>  		</a:t>
            </a:r>
            <a:r>
              <a:rPr lang="en-US" dirty="0" err="1" smtClean="0"/>
              <a:t>System.out.println</a:t>
            </a:r>
            <a:r>
              <a:rPr lang="en-US" dirty="0" smtClean="0"/>
              <a:t>("Inside </a:t>
            </a:r>
            <a:r>
              <a:rPr lang="en-US" dirty="0" err="1" smtClean="0"/>
              <a:t>Person:Constructor</a:t>
            </a:r>
            <a:r>
              <a:rPr lang="en-US" dirty="0" smtClean="0"/>
              <a:t>");</a:t>
            </a:r>
          </a:p>
          <a:p>
            <a:r>
              <a:rPr lang="en-US" dirty="0" smtClean="0"/>
              <a:t>		name = "</a:t>
            </a:r>
            <a:r>
              <a:rPr lang="en-US" dirty="0" err="1" smtClean="0"/>
              <a:t>aName</a:t>
            </a:r>
            <a:r>
              <a:rPr lang="en-US" dirty="0" smtClean="0"/>
              <a:t>"; address = "</a:t>
            </a:r>
            <a:r>
              <a:rPr lang="en-US" dirty="0" err="1" smtClean="0"/>
              <a:t>anAddress</a:t>
            </a:r>
            <a:r>
              <a:rPr lang="en-US" dirty="0" smtClean="0"/>
              <a:t>";</a:t>
            </a:r>
          </a:p>
          <a:p>
            <a:r>
              <a:rPr lang="en-US" dirty="0" smtClean="0"/>
              <a:t>	}</a:t>
            </a:r>
          </a:p>
          <a:p>
            <a:r>
              <a:rPr lang="en-US" dirty="0" smtClean="0"/>
              <a:t>}</a:t>
            </a:r>
          </a:p>
          <a:p>
            <a:r>
              <a:rPr lang="en-US" dirty="0" smtClean="0"/>
              <a:t>class Student extends Person {</a:t>
            </a:r>
          </a:p>
          <a:p>
            <a:r>
              <a:rPr lang="en-US" dirty="0" smtClean="0"/>
              <a:t>    protected String name;</a:t>
            </a:r>
          </a:p>
          <a:p>
            <a:r>
              <a:rPr lang="en-US" dirty="0" smtClean="0"/>
              <a:t>	protected String address;</a:t>
            </a:r>
          </a:p>
          <a:p>
            <a:r>
              <a:rPr lang="en-US" dirty="0" smtClean="0"/>
              <a:t>	public Student() {</a:t>
            </a:r>
          </a:p>
          <a:p>
            <a:r>
              <a:rPr lang="en-US" dirty="0" smtClean="0"/>
              <a:t>		name = "</a:t>
            </a:r>
            <a:r>
              <a:rPr lang="en-US" dirty="0" err="1" smtClean="0"/>
              <a:t>SomeName</a:t>
            </a:r>
            <a:r>
              <a:rPr lang="en-US" dirty="0" smtClean="0"/>
              <a:t>";</a:t>
            </a:r>
          </a:p>
          <a:p>
            <a:r>
              <a:rPr lang="en-US" dirty="0" smtClean="0"/>
              <a:t>		address = "</a:t>
            </a:r>
            <a:r>
              <a:rPr lang="en-US" dirty="0" err="1" smtClean="0"/>
              <a:t>SomeAddress</a:t>
            </a:r>
            <a:r>
              <a:rPr lang="en-US" dirty="0" smtClean="0"/>
              <a:t>";</a:t>
            </a:r>
          </a:p>
          <a:p>
            <a:r>
              <a:rPr lang="en-US" dirty="0" smtClean="0"/>
              <a:t>		</a:t>
            </a:r>
            <a:r>
              <a:rPr lang="en-US" dirty="0" err="1" smtClean="0"/>
              <a:t>System.out.println</a:t>
            </a:r>
            <a:r>
              <a:rPr lang="en-US" dirty="0" smtClean="0"/>
              <a:t>("Inside </a:t>
            </a:r>
            <a:r>
              <a:rPr lang="en-US" dirty="0" err="1" smtClean="0"/>
              <a:t>Student:Constructor</a:t>
            </a:r>
            <a:r>
              <a:rPr lang="en-US" dirty="0" smtClean="0"/>
              <a:t>");</a:t>
            </a:r>
          </a:p>
          <a:p>
            <a:r>
              <a:rPr lang="en-US" dirty="0" smtClean="0"/>
              <a:t>	}</a:t>
            </a:r>
          </a:p>
          <a:p>
            <a:r>
              <a:rPr lang="en-US" dirty="0" smtClean="0"/>
              <a:t>	public void display() {</a:t>
            </a:r>
          </a:p>
          <a:p>
            <a:r>
              <a:rPr lang="en-US" dirty="0" smtClean="0"/>
              <a:t>	    </a:t>
            </a:r>
            <a:r>
              <a:rPr lang="en-US" dirty="0" err="1" smtClean="0"/>
              <a:t>System.out.println</a:t>
            </a:r>
            <a:r>
              <a:rPr lang="en-US" dirty="0" smtClean="0"/>
              <a:t>(super.name + " lives at " + </a:t>
            </a:r>
            <a:r>
              <a:rPr lang="en-US" dirty="0" err="1" smtClean="0"/>
              <a:t>super.address</a:t>
            </a:r>
            <a:r>
              <a:rPr lang="en-US" dirty="0" smtClean="0"/>
              <a:t>);</a:t>
            </a:r>
          </a:p>
          <a:p>
            <a:r>
              <a:rPr lang="en-US" dirty="0" smtClean="0"/>
              <a:t>	}</a:t>
            </a:r>
          </a:p>
          <a:p>
            <a:r>
              <a:rPr lang="en-US" dirty="0" smtClean="0"/>
              <a:t>}</a:t>
            </a:r>
          </a:p>
          <a:p>
            <a:r>
              <a:rPr lang="en-US" dirty="0" smtClean="0"/>
              <a:t>public class Demo {</a:t>
            </a:r>
          </a:p>
          <a:p>
            <a:r>
              <a:rPr lang="en-US" dirty="0" smtClean="0"/>
              <a:t>	public static void main(String[] </a:t>
            </a:r>
            <a:r>
              <a:rPr lang="en-US" dirty="0" err="1" smtClean="0"/>
              <a:t>args</a:t>
            </a:r>
            <a:r>
              <a:rPr lang="en-US" dirty="0" smtClean="0"/>
              <a:t>) {</a:t>
            </a:r>
          </a:p>
          <a:p>
            <a:r>
              <a:rPr lang="en-US" dirty="0" smtClean="0"/>
              <a:t>		Student Ali = new Student();</a:t>
            </a:r>
          </a:p>
          <a:p>
            <a:r>
              <a:rPr lang="en-US" dirty="0" smtClean="0"/>
              <a:t>		</a:t>
            </a:r>
            <a:r>
              <a:rPr lang="en-US" dirty="0" err="1" smtClean="0"/>
              <a:t>Ali.display</a:t>
            </a:r>
            <a:r>
              <a:rPr lang="en-US" dirty="0" smtClean="0"/>
              <a:t>();</a:t>
            </a:r>
          </a:p>
          <a:p>
            <a:r>
              <a:rPr lang="en-US" dirty="0" smtClean="0"/>
              <a:t>		</a:t>
            </a:r>
            <a:r>
              <a:rPr lang="en-US" dirty="0" err="1" smtClean="0"/>
              <a:t>System.out.println</a:t>
            </a:r>
            <a:r>
              <a:rPr lang="en-US" dirty="0" smtClean="0"/>
              <a:t>(Ali.name);</a:t>
            </a:r>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31</a:t>
            </a:fld>
            <a:endParaRPr lang="en-US"/>
          </a:p>
        </p:txBody>
      </p:sp>
    </p:spTree>
    <p:extLst>
      <p:ext uri="{BB962C8B-B14F-4D97-AF65-F5344CB8AC3E}">
        <p14:creationId xmlns:p14="http://schemas.microsoft.com/office/powerpoint/2010/main" val="344995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39</a:t>
            </a:fld>
            <a:endParaRPr lang="en-US"/>
          </a:p>
        </p:txBody>
      </p:sp>
    </p:spTree>
    <p:extLst>
      <p:ext uri="{BB962C8B-B14F-4D97-AF65-F5344CB8AC3E}">
        <p14:creationId xmlns:p14="http://schemas.microsoft.com/office/powerpoint/2010/main" val="122763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package inherit;</a:t>
            </a:r>
          </a:p>
          <a:p>
            <a:endParaRPr lang="en-US" dirty="0" smtClean="0"/>
          </a:p>
          <a:p>
            <a:r>
              <a:rPr lang="en-US" dirty="0" smtClean="0"/>
              <a:t>public class Box extends Rectangle{</a:t>
            </a:r>
          </a:p>
          <a:p>
            <a:r>
              <a:rPr lang="en-US" dirty="0" smtClean="0"/>
              <a:t>    protected </a:t>
            </a:r>
            <a:r>
              <a:rPr lang="en-US" dirty="0" err="1" smtClean="0"/>
              <a:t>int</a:t>
            </a:r>
            <a:r>
              <a:rPr lang="en-US" dirty="0" smtClean="0"/>
              <a:t> d;</a:t>
            </a:r>
          </a:p>
          <a:p>
            <a:r>
              <a:rPr lang="en-US" dirty="0" smtClean="0"/>
              <a:t>    //</a:t>
            </a:r>
            <a:r>
              <a:rPr lang="en-US" dirty="0" err="1" smtClean="0"/>
              <a:t>Deafult</a:t>
            </a:r>
            <a:r>
              <a:rPr lang="en-US" dirty="0" smtClean="0"/>
              <a:t> Constructor of </a:t>
            </a:r>
            <a:r>
              <a:rPr lang="en-US" dirty="0" err="1" smtClean="0"/>
              <a:t>Rectanlge</a:t>
            </a:r>
            <a:endParaRPr lang="en-US" dirty="0" smtClean="0"/>
          </a:p>
          <a:p>
            <a:r>
              <a:rPr lang="en-US" dirty="0" smtClean="0"/>
              <a:t>    //is called automatically</a:t>
            </a:r>
          </a:p>
          <a:p>
            <a:r>
              <a:rPr lang="en-US" dirty="0" smtClean="0"/>
              <a:t>    public Box(){</a:t>
            </a:r>
          </a:p>
          <a:p>
            <a:r>
              <a:rPr lang="en-US" dirty="0" smtClean="0"/>
              <a:t>        </a:t>
            </a:r>
            <a:r>
              <a:rPr lang="en-US" dirty="0" err="1" smtClean="0"/>
              <a:t>this.d</a:t>
            </a:r>
            <a:r>
              <a:rPr lang="en-US" dirty="0" smtClean="0"/>
              <a:t> = 0;</a:t>
            </a:r>
          </a:p>
          <a:p>
            <a:r>
              <a:rPr lang="en-US" dirty="0" smtClean="0"/>
              <a:t>        </a:t>
            </a:r>
            <a:r>
              <a:rPr lang="en-US" dirty="0" err="1" smtClean="0"/>
              <a:t>System.out.println</a:t>
            </a:r>
            <a:r>
              <a:rPr lang="en-US" dirty="0" smtClean="0"/>
              <a:t>("Box No </a:t>
            </a:r>
            <a:r>
              <a:rPr lang="en-US" dirty="0" err="1" smtClean="0"/>
              <a:t>Args</a:t>
            </a:r>
            <a:r>
              <a:rPr lang="en-US" dirty="0" smtClean="0"/>
              <a:t>");</a:t>
            </a:r>
          </a:p>
          <a:p>
            <a:r>
              <a:rPr lang="en-US" dirty="0" smtClean="0"/>
              <a:t>    }</a:t>
            </a:r>
          </a:p>
          <a:p>
            <a:r>
              <a:rPr lang="en-US" dirty="0" smtClean="0"/>
              <a:t>    //Explicitly calling two </a:t>
            </a:r>
            <a:r>
              <a:rPr lang="en-US" dirty="0" err="1" smtClean="0"/>
              <a:t>Args</a:t>
            </a:r>
            <a:endParaRPr lang="en-US" dirty="0" smtClean="0"/>
          </a:p>
          <a:p>
            <a:r>
              <a:rPr lang="en-US" dirty="0" smtClean="0"/>
              <a:t>    //Constructor of Rectangle by super</a:t>
            </a:r>
          </a:p>
          <a:p>
            <a:r>
              <a:rPr lang="en-US" dirty="0" smtClean="0"/>
              <a:t>    public Box(</a:t>
            </a:r>
            <a:r>
              <a:rPr lang="en-US" dirty="0" err="1" smtClean="0"/>
              <a:t>int</a:t>
            </a:r>
            <a:r>
              <a:rPr lang="en-US" dirty="0" smtClean="0"/>
              <a:t> _b, </a:t>
            </a:r>
            <a:r>
              <a:rPr lang="en-US" dirty="0" err="1" smtClean="0"/>
              <a:t>int</a:t>
            </a:r>
            <a:r>
              <a:rPr lang="en-US" dirty="0" smtClean="0"/>
              <a:t> _h, </a:t>
            </a:r>
            <a:r>
              <a:rPr lang="en-US" dirty="0" err="1" smtClean="0"/>
              <a:t>int</a:t>
            </a:r>
            <a:r>
              <a:rPr lang="en-US" dirty="0" smtClean="0"/>
              <a:t> _d){</a:t>
            </a:r>
          </a:p>
          <a:p>
            <a:r>
              <a:rPr lang="en-US" dirty="0" smtClean="0"/>
              <a:t>        super(_b, _h);</a:t>
            </a:r>
          </a:p>
          <a:p>
            <a:r>
              <a:rPr lang="en-US" dirty="0" smtClean="0"/>
              <a:t>        </a:t>
            </a:r>
            <a:r>
              <a:rPr lang="en-US" dirty="0" err="1" smtClean="0"/>
              <a:t>this.d</a:t>
            </a:r>
            <a:r>
              <a:rPr lang="en-US" dirty="0" smtClean="0"/>
              <a:t> = 0;</a:t>
            </a:r>
          </a:p>
          <a:p>
            <a:r>
              <a:rPr lang="en-US" dirty="0" smtClean="0"/>
              <a:t>        </a:t>
            </a:r>
            <a:r>
              <a:rPr lang="en-US" dirty="0" err="1" smtClean="0"/>
              <a:t>System.out.println</a:t>
            </a:r>
            <a:r>
              <a:rPr lang="en-US" dirty="0" smtClean="0"/>
              <a:t>("Box No </a:t>
            </a:r>
            <a:r>
              <a:rPr lang="en-US" dirty="0" err="1" smtClean="0"/>
              <a:t>Args</a:t>
            </a:r>
            <a:r>
              <a:rPr lang="en-US" dirty="0" smtClean="0"/>
              <a:t>");</a:t>
            </a:r>
          </a:p>
          <a:p>
            <a:r>
              <a:rPr lang="en-US" dirty="0" smtClean="0"/>
              <a:t>    }</a:t>
            </a:r>
          </a:p>
          <a:p>
            <a:r>
              <a:rPr lang="en-US" dirty="0" smtClean="0"/>
              <a:t>    public </a:t>
            </a:r>
            <a:r>
              <a:rPr lang="en-US" dirty="0" err="1" smtClean="0"/>
              <a:t>int</a:t>
            </a:r>
            <a:r>
              <a:rPr lang="en-US" dirty="0" smtClean="0"/>
              <a:t> Volume(){</a:t>
            </a:r>
          </a:p>
          <a:p>
            <a:r>
              <a:rPr lang="en-US" dirty="0" smtClean="0"/>
              <a:t>        return </a:t>
            </a:r>
            <a:r>
              <a:rPr lang="en-US" dirty="0" err="1" smtClean="0"/>
              <a:t>super.Area</a:t>
            </a:r>
            <a:r>
              <a:rPr lang="en-US" dirty="0" smtClean="0"/>
              <a:t>() * </a:t>
            </a:r>
            <a:r>
              <a:rPr lang="en-US" dirty="0" err="1" smtClean="0"/>
              <a:t>this.d</a:t>
            </a:r>
            <a:r>
              <a:rPr lang="en-US" dirty="0" smtClean="0"/>
              <a:t>;</a:t>
            </a:r>
          </a:p>
          <a:p>
            <a:r>
              <a:rPr lang="en-US" dirty="0" smtClean="0"/>
              <a:t>    }</a:t>
            </a:r>
          </a:p>
          <a:p>
            <a:r>
              <a:rPr lang="en-US" dirty="0" smtClean="0"/>
              <a:t>    //Method Overloading</a:t>
            </a:r>
          </a:p>
          <a:p>
            <a:r>
              <a:rPr lang="en-US" dirty="0" smtClean="0"/>
              <a:t>    public </a:t>
            </a:r>
            <a:r>
              <a:rPr lang="en-US" dirty="0" err="1" smtClean="0"/>
              <a:t>int</a:t>
            </a:r>
            <a:r>
              <a:rPr lang="en-US" dirty="0" smtClean="0"/>
              <a:t> Area(</a:t>
            </a:r>
            <a:r>
              <a:rPr lang="en-US" dirty="0" err="1" smtClean="0"/>
              <a:t>int</a:t>
            </a:r>
            <a:r>
              <a:rPr lang="en-US" dirty="0" smtClean="0"/>
              <a:t> side) throws Exception{</a:t>
            </a:r>
          </a:p>
          <a:p>
            <a:r>
              <a:rPr lang="en-US" dirty="0" smtClean="0"/>
              <a:t>        if(side == 0)</a:t>
            </a:r>
          </a:p>
          <a:p>
            <a:r>
              <a:rPr lang="en-US" dirty="0" smtClean="0"/>
              <a:t>            return </a:t>
            </a:r>
            <a:r>
              <a:rPr lang="en-US" dirty="0" err="1" smtClean="0"/>
              <a:t>this.Area</a:t>
            </a:r>
            <a:r>
              <a:rPr lang="en-US" dirty="0" smtClean="0"/>
              <a:t>();</a:t>
            </a:r>
          </a:p>
          <a:p>
            <a:r>
              <a:rPr lang="en-US" dirty="0" smtClean="0"/>
              <a:t>        if (side == 1)</a:t>
            </a:r>
          </a:p>
          <a:p>
            <a:r>
              <a:rPr lang="en-US" dirty="0" smtClean="0"/>
              <a:t>            return </a:t>
            </a:r>
            <a:r>
              <a:rPr lang="en-US" dirty="0" err="1" smtClean="0"/>
              <a:t>super.b</a:t>
            </a:r>
            <a:r>
              <a:rPr lang="en-US" dirty="0" smtClean="0"/>
              <a:t> * </a:t>
            </a:r>
            <a:r>
              <a:rPr lang="en-US" dirty="0" err="1" smtClean="0"/>
              <a:t>this.d</a:t>
            </a:r>
            <a:r>
              <a:rPr lang="en-US" dirty="0" smtClean="0"/>
              <a:t>;</a:t>
            </a:r>
          </a:p>
          <a:p>
            <a:r>
              <a:rPr lang="en-US" dirty="0" smtClean="0"/>
              <a:t>        if (side == 2)</a:t>
            </a:r>
          </a:p>
          <a:p>
            <a:r>
              <a:rPr lang="en-US" dirty="0" smtClean="0"/>
              <a:t>            return </a:t>
            </a:r>
            <a:r>
              <a:rPr lang="en-US" dirty="0" err="1" smtClean="0"/>
              <a:t>super.h</a:t>
            </a:r>
            <a:r>
              <a:rPr lang="en-US" dirty="0" smtClean="0"/>
              <a:t> * this. d;</a:t>
            </a:r>
          </a:p>
          <a:p>
            <a:r>
              <a:rPr lang="en-US" dirty="0" smtClean="0"/>
              <a:t>        throw new Exception("Side out of Bound");</a:t>
            </a:r>
          </a:p>
          <a:p>
            <a:r>
              <a:rPr lang="en-US" dirty="0" smtClean="0"/>
              <a:t>    }</a:t>
            </a:r>
          </a:p>
          <a:p>
            <a:r>
              <a:rPr lang="en-US" dirty="0" smtClean="0"/>
              <a:t>    //Method Overriding</a:t>
            </a:r>
          </a:p>
          <a:p>
            <a:r>
              <a:rPr lang="en-US" dirty="0" smtClean="0"/>
              <a:t>    public String </a:t>
            </a:r>
            <a:r>
              <a:rPr lang="en-US" dirty="0" err="1" smtClean="0"/>
              <a:t>toString</a:t>
            </a:r>
            <a:r>
              <a:rPr lang="en-US" dirty="0" smtClean="0"/>
              <a:t>(){</a:t>
            </a:r>
          </a:p>
          <a:p>
            <a:r>
              <a:rPr lang="en-US" dirty="0" smtClean="0"/>
              <a:t>        return "Box";</a:t>
            </a:r>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59</a:t>
            </a:fld>
            <a:endParaRPr lang="en-US"/>
          </a:p>
        </p:txBody>
      </p:sp>
    </p:spTree>
    <p:extLst>
      <p:ext uri="{BB962C8B-B14F-4D97-AF65-F5344CB8AC3E}">
        <p14:creationId xmlns:p14="http://schemas.microsoft.com/office/powerpoint/2010/main" val="337021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package inherit;</a:t>
            </a:r>
          </a:p>
          <a:p>
            <a:endParaRPr lang="en-US" dirty="0" smtClean="0"/>
          </a:p>
          <a:p>
            <a:r>
              <a:rPr lang="en-US" dirty="0" smtClean="0"/>
              <a:t>public class Box extends Rectangle{</a:t>
            </a:r>
          </a:p>
          <a:p>
            <a:r>
              <a:rPr lang="en-US" dirty="0" smtClean="0"/>
              <a:t>    protected </a:t>
            </a:r>
            <a:r>
              <a:rPr lang="en-US" dirty="0" err="1" smtClean="0"/>
              <a:t>int</a:t>
            </a:r>
            <a:r>
              <a:rPr lang="en-US" dirty="0" smtClean="0"/>
              <a:t> d;</a:t>
            </a:r>
          </a:p>
          <a:p>
            <a:r>
              <a:rPr lang="en-US" dirty="0" smtClean="0"/>
              <a:t>    //</a:t>
            </a:r>
            <a:r>
              <a:rPr lang="en-US" dirty="0" err="1" smtClean="0"/>
              <a:t>Deafult</a:t>
            </a:r>
            <a:r>
              <a:rPr lang="en-US" dirty="0" smtClean="0"/>
              <a:t> Constructor of </a:t>
            </a:r>
            <a:r>
              <a:rPr lang="en-US" dirty="0" err="1" smtClean="0"/>
              <a:t>Rectanlge</a:t>
            </a:r>
            <a:endParaRPr lang="en-US" dirty="0" smtClean="0"/>
          </a:p>
          <a:p>
            <a:r>
              <a:rPr lang="en-US" dirty="0" smtClean="0"/>
              <a:t>    //is called automatically</a:t>
            </a:r>
          </a:p>
          <a:p>
            <a:r>
              <a:rPr lang="en-US" dirty="0" smtClean="0"/>
              <a:t>    public Box(){</a:t>
            </a:r>
          </a:p>
          <a:p>
            <a:r>
              <a:rPr lang="en-US" dirty="0" smtClean="0"/>
              <a:t>        </a:t>
            </a:r>
            <a:r>
              <a:rPr lang="en-US" dirty="0" err="1" smtClean="0"/>
              <a:t>this.d</a:t>
            </a:r>
            <a:r>
              <a:rPr lang="en-US" dirty="0" smtClean="0"/>
              <a:t> = 0;</a:t>
            </a:r>
          </a:p>
          <a:p>
            <a:r>
              <a:rPr lang="en-US" dirty="0" smtClean="0"/>
              <a:t>        </a:t>
            </a:r>
            <a:r>
              <a:rPr lang="en-US" dirty="0" err="1" smtClean="0"/>
              <a:t>System.out.println</a:t>
            </a:r>
            <a:r>
              <a:rPr lang="en-US" dirty="0" smtClean="0"/>
              <a:t>("Box No </a:t>
            </a:r>
            <a:r>
              <a:rPr lang="en-US" dirty="0" err="1" smtClean="0"/>
              <a:t>Args</a:t>
            </a:r>
            <a:r>
              <a:rPr lang="en-US" dirty="0" smtClean="0"/>
              <a:t>");</a:t>
            </a:r>
          </a:p>
          <a:p>
            <a:r>
              <a:rPr lang="en-US" dirty="0" smtClean="0"/>
              <a:t>    }</a:t>
            </a:r>
          </a:p>
          <a:p>
            <a:r>
              <a:rPr lang="en-US" dirty="0" smtClean="0"/>
              <a:t>    //Explicitly calling two </a:t>
            </a:r>
            <a:r>
              <a:rPr lang="en-US" dirty="0" err="1" smtClean="0"/>
              <a:t>Args</a:t>
            </a:r>
            <a:endParaRPr lang="en-US" dirty="0" smtClean="0"/>
          </a:p>
          <a:p>
            <a:r>
              <a:rPr lang="en-US" dirty="0" smtClean="0"/>
              <a:t>    //Constructor of Rectangle by super</a:t>
            </a:r>
          </a:p>
          <a:p>
            <a:r>
              <a:rPr lang="en-US" dirty="0" smtClean="0"/>
              <a:t>    public Box(</a:t>
            </a:r>
            <a:r>
              <a:rPr lang="en-US" dirty="0" err="1" smtClean="0"/>
              <a:t>int</a:t>
            </a:r>
            <a:r>
              <a:rPr lang="en-US" dirty="0" smtClean="0"/>
              <a:t> _b, </a:t>
            </a:r>
            <a:r>
              <a:rPr lang="en-US" dirty="0" err="1" smtClean="0"/>
              <a:t>int</a:t>
            </a:r>
            <a:r>
              <a:rPr lang="en-US" dirty="0" smtClean="0"/>
              <a:t> _h, </a:t>
            </a:r>
            <a:r>
              <a:rPr lang="en-US" dirty="0" err="1" smtClean="0"/>
              <a:t>int</a:t>
            </a:r>
            <a:r>
              <a:rPr lang="en-US" dirty="0" smtClean="0"/>
              <a:t> _d){</a:t>
            </a:r>
          </a:p>
          <a:p>
            <a:r>
              <a:rPr lang="en-US" dirty="0" smtClean="0"/>
              <a:t>        super(_b, _h);</a:t>
            </a:r>
          </a:p>
          <a:p>
            <a:r>
              <a:rPr lang="en-US" dirty="0" smtClean="0"/>
              <a:t>        </a:t>
            </a:r>
            <a:r>
              <a:rPr lang="en-US" dirty="0" err="1" smtClean="0"/>
              <a:t>this.d</a:t>
            </a:r>
            <a:r>
              <a:rPr lang="en-US" dirty="0" smtClean="0"/>
              <a:t> = 0;</a:t>
            </a:r>
          </a:p>
          <a:p>
            <a:r>
              <a:rPr lang="en-US" dirty="0" smtClean="0"/>
              <a:t>        </a:t>
            </a:r>
            <a:r>
              <a:rPr lang="en-US" dirty="0" err="1" smtClean="0"/>
              <a:t>System.out.println</a:t>
            </a:r>
            <a:r>
              <a:rPr lang="en-US" dirty="0" smtClean="0"/>
              <a:t>("Box No </a:t>
            </a:r>
            <a:r>
              <a:rPr lang="en-US" dirty="0" err="1" smtClean="0"/>
              <a:t>Args</a:t>
            </a:r>
            <a:r>
              <a:rPr lang="en-US" dirty="0" smtClean="0"/>
              <a:t>");</a:t>
            </a:r>
          </a:p>
          <a:p>
            <a:r>
              <a:rPr lang="en-US" dirty="0" smtClean="0"/>
              <a:t>    }</a:t>
            </a:r>
          </a:p>
          <a:p>
            <a:r>
              <a:rPr lang="en-US" dirty="0" smtClean="0"/>
              <a:t>    public </a:t>
            </a:r>
            <a:r>
              <a:rPr lang="en-US" dirty="0" err="1" smtClean="0"/>
              <a:t>int</a:t>
            </a:r>
            <a:r>
              <a:rPr lang="en-US" dirty="0" smtClean="0"/>
              <a:t> Volume(){</a:t>
            </a:r>
          </a:p>
          <a:p>
            <a:r>
              <a:rPr lang="en-US" dirty="0" smtClean="0"/>
              <a:t>        return </a:t>
            </a:r>
            <a:r>
              <a:rPr lang="en-US" dirty="0" err="1" smtClean="0"/>
              <a:t>super.Area</a:t>
            </a:r>
            <a:r>
              <a:rPr lang="en-US" dirty="0" smtClean="0"/>
              <a:t>() * </a:t>
            </a:r>
            <a:r>
              <a:rPr lang="en-US" dirty="0" err="1" smtClean="0"/>
              <a:t>this.d</a:t>
            </a:r>
            <a:r>
              <a:rPr lang="en-US" dirty="0" smtClean="0"/>
              <a:t>;</a:t>
            </a:r>
          </a:p>
          <a:p>
            <a:r>
              <a:rPr lang="en-US" dirty="0" smtClean="0"/>
              <a:t>    }</a:t>
            </a:r>
          </a:p>
          <a:p>
            <a:r>
              <a:rPr lang="en-US" dirty="0" smtClean="0"/>
              <a:t>    //Method Overloading</a:t>
            </a:r>
          </a:p>
          <a:p>
            <a:r>
              <a:rPr lang="en-US" dirty="0" smtClean="0"/>
              <a:t>    public </a:t>
            </a:r>
            <a:r>
              <a:rPr lang="en-US" dirty="0" err="1" smtClean="0"/>
              <a:t>int</a:t>
            </a:r>
            <a:r>
              <a:rPr lang="en-US" dirty="0" smtClean="0"/>
              <a:t> Area(</a:t>
            </a:r>
            <a:r>
              <a:rPr lang="en-US" dirty="0" err="1" smtClean="0"/>
              <a:t>int</a:t>
            </a:r>
            <a:r>
              <a:rPr lang="en-US" dirty="0" smtClean="0"/>
              <a:t> side) throws Exception{</a:t>
            </a:r>
          </a:p>
          <a:p>
            <a:r>
              <a:rPr lang="en-US" dirty="0" smtClean="0"/>
              <a:t>        if(side == 0)</a:t>
            </a:r>
          </a:p>
          <a:p>
            <a:r>
              <a:rPr lang="en-US" dirty="0" smtClean="0"/>
              <a:t>            return </a:t>
            </a:r>
            <a:r>
              <a:rPr lang="en-US" dirty="0" err="1" smtClean="0"/>
              <a:t>this.Area</a:t>
            </a:r>
            <a:r>
              <a:rPr lang="en-US" dirty="0" smtClean="0"/>
              <a:t>();</a:t>
            </a:r>
          </a:p>
          <a:p>
            <a:r>
              <a:rPr lang="en-US" dirty="0" smtClean="0"/>
              <a:t>        if (side == 1)</a:t>
            </a:r>
          </a:p>
          <a:p>
            <a:r>
              <a:rPr lang="en-US" dirty="0" smtClean="0"/>
              <a:t>            return </a:t>
            </a:r>
            <a:r>
              <a:rPr lang="en-US" dirty="0" err="1" smtClean="0"/>
              <a:t>super.b</a:t>
            </a:r>
            <a:r>
              <a:rPr lang="en-US" dirty="0" smtClean="0"/>
              <a:t> * </a:t>
            </a:r>
            <a:r>
              <a:rPr lang="en-US" dirty="0" err="1" smtClean="0"/>
              <a:t>this.d</a:t>
            </a:r>
            <a:r>
              <a:rPr lang="en-US" dirty="0" smtClean="0"/>
              <a:t>;</a:t>
            </a:r>
          </a:p>
          <a:p>
            <a:r>
              <a:rPr lang="en-US" dirty="0" smtClean="0"/>
              <a:t>        if (side == 2)</a:t>
            </a:r>
          </a:p>
          <a:p>
            <a:r>
              <a:rPr lang="en-US" dirty="0" smtClean="0"/>
              <a:t>            return </a:t>
            </a:r>
            <a:r>
              <a:rPr lang="en-US" dirty="0" err="1" smtClean="0"/>
              <a:t>super.h</a:t>
            </a:r>
            <a:r>
              <a:rPr lang="en-US" dirty="0" smtClean="0"/>
              <a:t> * this. d;</a:t>
            </a:r>
          </a:p>
          <a:p>
            <a:r>
              <a:rPr lang="en-US" dirty="0" smtClean="0"/>
              <a:t>        throw new Exception("Side out of Bound");</a:t>
            </a:r>
          </a:p>
          <a:p>
            <a:r>
              <a:rPr lang="en-US" dirty="0" smtClean="0"/>
              <a:t>    }</a:t>
            </a:r>
          </a:p>
          <a:p>
            <a:r>
              <a:rPr lang="en-US" dirty="0" smtClean="0"/>
              <a:t>    //Method Overriding</a:t>
            </a:r>
          </a:p>
          <a:p>
            <a:r>
              <a:rPr lang="en-US" dirty="0" smtClean="0"/>
              <a:t>    public String </a:t>
            </a:r>
            <a:r>
              <a:rPr lang="en-US" dirty="0" err="1" smtClean="0"/>
              <a:t>toString</a:t>
            </a:r>
            <a:r>
              <a:rPr lang="en-US" dirty="0" smtClean="0"/>
              <a:t>(){</a:t>
            </a:r>
          </a:p>
          <a:p>
            <a:r>
              <a:rPr lang="en-US" dirty="0" smtClean="0"/>
              <a:t>        return "Box";</a:t>
            </a:r>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60</a:t>
            </a:fld>
            <a:endParaRPr lang="en-US"/>
          </a:p>
        </p:txBody>
      </p:sp>
    </p:spTree>
    <p:extLst>
      <p:ext uri="{BB962C8B-B14F-4D97-AF65-F5344CB8AC3E}">
        <p14:creationId xmlns:p14="http://schemas.microsoft.com/office/powerpoint/2010/main" val="49516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1-&gt; </a:t>
            </a:r>
            <a:r>
              <a:rPr lang="en-US" i="1" dirty="0" smtClean="0"/>
              <a:t>Laptop</a:t>
            </a:r>
            <a:r>
              <a:rPr lang="en-US" i="1" baseline="0" dirty="0" smtClean="0"/>
              <a:t> is a computer but has portability</a:t>
            </a:r>
          </a:p>
          <a:p>
            <a:r>
              <a:rPr lang="en-US" i="1" baseline="0" dirty="0" smtClean="0"/>
              <a:t>--- </a:t>
            </a:r>
            <a:r>
              <a:rPr lang="en-US" i="1" baseline="0" dirty="0" err="1" smtClean="0"/>
              <a:t>Altis</a:t>
            </a:r>
            <a:r>
              <a:rPr lang="en-US" i="1" baseline="0" dirty="0" smtClean="0"/>
              <a:t> has +</a:t>
            </a:r>
            <a:r>
              <a:rPr lang="en-US" i="1" baseline="0" dirty="0" err="1" smtClean="0"/>
              <a:t>CruiseTronic</a:t>
            </a:r>
            <a:r>
              <a:rPr lang="en-US" i="1" baseline="0" dirty="0" smtClean="0"/>
              <a:t>  #1.8L Engine</a:t>
            </a:r>
          </a:p>
          <a:p>
            <a:r>
              <a:rPr lang="en-US" i="1" baseline="0" dirty="0" smtClean="0"/>
              <a:t>2-&gt; U define general attributes and methods in the base/ super class</a:t>
            </a:r>
          </a:p>
          <a:p>
            <a:r>
              <a:rPr lang="en-US" i="1" baseline="0" dirty="0" smtClean="0"/>
              <a:t>3-&gt; A is already tested and u r just deriving a subclass. </a:t>
            </a:r>
          </a:p>
          <a:p>
            <a:r>
              <a:rPr lang="en-US" i="1" baseline="0" dirty="0" smtClean="0"/>
              <a:t>---Think if you copied A and started adjusting (Retest everything)</a:t>
            </a:r>
            <a:endParaRPr lang="en-US" i="1"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3</a:t>
            </a:fld>
            <a:endParaRPr lang="en-US"/>
          </a:p>
        </p:txBody>
      </p:sp>
    </p:spTree>
    <p:extLst>
      <p:ext uri="{BB962C8B-B14F-4D97-AF65-F5344CB8AC3E}">
        <p14:creationId xmlns:p14="http://schemas.microsoft.com/office/powerpoint/2010/main" val="150610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section 11.2 of the book for implementation.</a:t>
            </a:r>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5</a:t>
            </a:fld>
            <a:endParaRPr lang="en-US"/>
          </a:p>
        </p:txBody>
      </p:sp>
    </p:spTree>
    <p:extLst>
      <p:ext uri="{BB962C8B-B14F-4D97-AF65-F5344CB8AC3E}">
        <p14:creationId xmlns:p14="http://schemas.microsoft.com/office/powerpoint/2010/main" val="150432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2525" y="690563"/>
            <a:ext cx="4556125" cy="3417887"/>
          </a:xfr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5988" y="4346575"/>
            <a:ext cx="5026025" cy="3849688"/>
          </a:xfrm>
          <a:solidFill>
            <a:srgbClr val="FFFFFF"/>
          </a:solidFill>
          <a:ln>
            <a:solidFill>
              <a:srgbClr val="000000"/>
            </a:solidFill>
            <a:miter lim="800000"/>
            <a:headEnd/>
            <a:tailEnd/>
          </a:ln>
        </p:spPr>
        <p:txBody>
          <a:bodyPr lIns="86491" tIns="43245" rIns="86491" bIns="43245"/>
          <a:lstStyle/>
          <a:p>
            <a:pPr eaLnBrk="1" hangingPunct="1">
              <a:spcBef>
                <a:spcPct val="0"/>
              </a:spcBef>
            </a:pPr>
            <a:r>
              <a:rPr lang="en-US" dirty="0" smtClean="0"/>
              <a:t>1-&gt; public/</a:t>
            </a:r>
            <a:r>
              <a:rPr lang="en-US" baseline="0" dirty="0" smtClean="0"/>
              <a:t> protected</a:t>
            </a:r>
          </a:p>
          <a:p>
            <a:pPr eaLnBrk="1" hangingPunct="1">
              <a:spcBef>
                <a:spcPct val="0"/>
              </a:spcBef>
            </a:pPr>
            <a:r>
              <a:rPr lang="en-US" baseline="0" dirty="0" smtClean="0"/>
              <a:t>2-&gt; private</a:t>
            </a:r>
          </a:p>
          <a:p>
            <a:pPr eaLnBrk="1" hangingPunct="1">
              <a:spcBef>
                <a:spcPct val="0"/>
              </a:spcBef>
            </a:pPr>
            <a:r>
              <a:rPr lang="en-US" baseline="0" dirty="0" smtClean="0"/>
              <a:t>3-&gt; u can write a function that uses the public data field of superclass</a:t>
            </a:r>
          </a:p>
          <a:p>
            <a:pPr eaLnBrk="1" hangingPunct="1">
              <a:spcBef>
                <a:spcPct val="0"/>
              </a:spcBef>
            </a:pPr>
            <a:r>
              <a:rPr lang="en-US" baseline="0" dirty="0" smtClean="0"/>
              <a:t>---  </a:t>
            </a:r>
            <a:r>
              <a:rPr lang="en-US" baseline="0" dirty="0" err="1" smtClean="0"/>
              <a:t>getAge</a:t>
            </a:r>
            <a:r>
              <a:rPr lang="en-US" baseline="0" dirty="0" smtClean="0"/>
              <a:t> function defined for person is accessible to student</a:t>
            </a:r>
          </a:p>
          <a:p>
            <a:pPr eaLnBrk="1" hangingPunct="1">
              <a:spcBef>
                <a:spcPct val="0"/>
              </a:spcBef>
            </a:pPr>
            <a:r>
              <a:rPr lang="en-US" baseline="0" dirty="0" smtClean="0"/>
              <a:t>4-&gt; class variables == static variables</a:t>
            </a:r>
            <a:endParaRPr lang="ar-SA" dirty="0" smtClean="0"/>
          </a:p>
        </p:txBody>
      </p:sp>
    </p:spTree>
    <p:extLst>
      <p:ext uri="{BB962C8B-B14F-4D97-AF65-F5344CB8AC3E}">
        <p14:creationId xmlns:p14="http://schemas.microsoft.com/office/powerpoint/2010/main" val="118084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Private</a:t>
            </a:r>
            <a:r>
              <a:rPr lang="en-US" baseline="0" dirty="0" smtClean="0"/>
              <a:t> – Default – Protected – Public</a:t>
            </a:r>
          </a:p>
          <a:p>
            <a:r>
              <a:rPr lang="en-US" baseline="0" dirty="0" smtClean="0"/>
              <a:t>Within class – Within package – outside package by subclass only – Outside package</a:t>
            </a:r>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7</a:t>
            </a:fld>
            <a:endParaRPr lang="en-US"/>
          </a:p>
        </p:txBody>
      </p:sp>
    </p:spTree>
    <p:extLst>
      <p:ext uri="{BB962C8B-B14F-4D97-AF65-F5344CB8AC3E}">
        <p14:creationId xmlns:p14="http://schemas.microsoft.com/office/powerpoint/2010/main" val="336930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12</a:t>
            </a:fld>
            <a:endParaRPr lang="en-US"/>
          </a:p>
        </p:txBody>
      </p:sp>
    </p:spTree>
    <p:extLst>
      <p:ext uri="{BB962C8B-B14F-4D97-AF65-F5344CB8AC3E}">
        <p14:creationId xmlns:p14="http://schemas.microsoft.com/office/powerpoint/2010/main" val="44010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Can</a:t>
            </a:r>
            <a:r>
              <a:rPr lang="en-US" baseline="0" dirty="0" smtClean="0"/>
              <a:t> we overwrite the super() with some multi-argument constructor of the parent class e.g. super(234, ‘Khawir’)</a:t>
            </a:r>
            <a:r>
              <a:rPr lang="en-US" dirty="0" smtClean="0"/>
              <a:t>?</a:t>
            </a:r>
          </a:p>
          <a:p>
            <a:r>
              <a:rPr lang="en-US" dirty="0" smtClean="0"/>
              <a:t>Q.</a:t>
            </a:r>
            <a:r>
              <a:rPr lang="en-US" baseline="0" dirty="0" smtClean="0"/>
              <a:t> In case of multi-level inheritance, will super() be chained?</a:t>
            </a:r>
          </a:p>
          <a:p>
            <a:r>
              <a:rPr lang="en-US" b="1" baseline="0" dirty="0" smtClean="0"/>
              <a:t>Q. 2 classes in 1 file? If yes, what will be the name of the file?</a:t>
            </a:r>
          </a:p>
          <a:p>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13</a:t>
            </a:fld>
            <a:endParaRPr lang="en-US"/>
          </a:p>
        </p:txBody>
      </p:sp>
    </p:spTree>
    <p:extLst>
      <p:ext uri="{BB962C8B-B14F-4D97-AF65-F5344CB8AC3E}">
        <p14:creationId xmlns:p14="http://schemas.microsoft.com/office/powerpoint/2010/main" val="106322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here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have changed a little bit of code.....see it</a:t>
            </a:r>
            <a:r>
              <a:rPr lang="en-US" dirty="0" smtClean="0"/>
              <a:t/>
            </a:r>
            <a:br>
              <a:rPr lang="en-US" dirty="0" smtClean="0"/>
            </a:br>
            <a:endParaRPr lang="en-US" dirty="0" smtClean="0"/>
          </a:p>
          <a:p>
            <a:pPr fontAlgn="base"/>
            <a:r>
              <a:rPr lang="en-US" sz="1200" b="0" i="0" kern="1200" dirty="0" smtClean="0">
                <a:solidFill>
                  <a:schemeClr val="tx1"/>
                </a:solidFill>
                <a:effectLst/>
                <a:latin typeface="+mn-lt"/>
                <a:ea typeface="+mn-ea"/>
                <a:cs typeface="+mn-cs"/>
              </a:rPr>
              <a:t>class Parent1 {   </a:t>
            </a:r>
          </a:p>
          <a:p>
            <a:pPr fontAlgn="base"/>
            <a:r>
              <a:rPr lang="en-US" sz="1200" b="0" i="0" kern="1200" dirty="0" smtClean="0">
                <a:solidFill>
                  <a:schemeClr val="tx1"/>
                </a:solidFill>
                <a:effectLst/>
                <a:latin typeface="+mn-lt"/>
                <a:ea typeface="+mn-ea"/>
                <a:cs typeface="+mn-cs"/>
              </a:rPr>
              <a:t>    public void m1() {   </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("PARENT");   </a:t>
            </a:r>
          </a:p>
          <a:p>
            <a:pPr fontAlgn="base"/>
            <a:r>
              <a:rPr lang="en-US" sz="1200" b="0" i="0" kern="1200" dirty="0" smtClean="0">
                <a:solidFill>
                  <a:schemeClr val="tx1"/>
                </a:solidFill>
                <a:effectLst/>
                <a:latin typeface="+mn-lt"/>
                <a:ea typeface="+mn-ea"/>
                <a:cs typeface="+mn-cs"/>
              </a:rPr>
              <a:t>    }   </a:t>
            </a: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class Child1 extends Parent1 {   </a:t>
            </a:r>
          </a:p>
          <a:p>
            <a:pPr fontAlgn="base"/>
            <a:r>
              <a:rPr lang="en-US" sz="1200" b="0" i="0" kern="1200" dirty="0" smtClean="0">
                <a:solidFill>
                  <a:schemeClr val="tx1"/>
                </a:solidFill>
                <a:effectLst/>
                <a:latin typeface="+mn-lt"/>
                <a:ea typeface="+mn-ea"/>
                <a:cs typeface="+mn-cs"/>
              </a:rPr>
              <a:t>    public void m1(String t) {   </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("CHILD");   </a:t>
            </a:r>
          </a:p>
          <a:p>
            <a:pPr fontAlgn="base"/>
            <a:r>
              <a:rPr lang="en-US" sz="1200" b="0" i="0" kern="1200" dirty="0" smtClean="0">
                <a:solidFill>
                  <a:schemeClr val="tx1"/>
                </a:solidFill>
                <a:effectLst/>
                <a:latin typeface="+mn-lt"/>
                <a:ea typeface="+mn-ea"/>
                <a:cs typeface="+mn-cs"/>
              </a:rPr>
              <a:t>    }   </a:t>
            </a: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PolyTest</a:t>
            </a:r>
            <a:r>
              <a:rPr lang="en-US" sz="1200" b="0" i="0" kern="1200" dirty="0" smtClean="0">
                <a:solidFill>
                  <a:schemeClr val="tx1"/>
                </a:solidFill>
                <a:effectLst/>
                <a:latin typeface="+mn-lt"/>
                <a:ea typeface="+mn-ea"/>
                <a:cs typeface="+mn-cs"/>
              </a:rPr>
              <a:t> {   </a:t>
            </a:r>
          </a:p>
          <a:p>
            <a:pPr fontAlgn="base"/>
            <a:r>
              <a:rPr lang="en-US" sz="1200" b="0" i="0" kern="1200" dirty="0" smtClean="0">
                <a:solidFill>
                  <a:schemeClr val="tx1"/>
                </a:solidFill>
                <a:effectLst/>
                <a:latin typeface="+mn-lt"/>
                <a:ea typeface="+mn-ea"/>
                <a:cs typeface="+mn-cs"/>
              </a:rPr>
              <a:t>    public static void main(String[]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   </a:t>
            </a: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Parent1 p = new Child1();   </a:t>
            </a:r>
          </a:p>
          <a:p>
            <a:pPr fontAlgn="base"/>
            <a:r>
              <a:rPr lang="en-US" sz="1200" b="0" i="0" kern="1200" dirty="0" smtClean="0">
                <a:solidFill>
                  <a:schemeClr val="tx1"/>
                </a:solidFill>
                <a:effectLst/>
                <a:latin typeface="+mn-lt"/>
                <a:ea typeface="+mn-ea"/>
                <a:cs typeface="+mn-cs"/>
              </a:rPr>
              <a:t>        p.m1();   </a:t>
            </a:r>
          </a:p>
          <a:p>
            <a:pPr fontAlgn="base"/>
            <a:r>
              <a:rPr lang="en-US" sz="1200" b="0" i="0" kern="1200" dirty="0" smtClean="0">
                <a:solidFill>
                  <a:schemeClr val="tx1"/>
                </a:solidFill>
                <a:effectLst/>
                <a:latin typeface="+mn-lt"/>
                <a:ea typeface="+mn-ea"/>
                <a:cs typeface="+mn-cs"/>
              </a:rPr>
              <a:t>        //((Parent1)p).m1(); ----&gt; now this will work     </a:t>
            </a:r>
          </a:p>
          <a:p>
            <a:pPr fontAlgn="base"/>
            <a:r>
              <a:rPr lang="en-US" sz="1200" b="0" i="0" kern="1200" dirty="0" smtClean="0">
                <a:solidFill>
                  <a:schemeClr val="tx1"/>
                </a:solidFill>
                <a:effectLst/>
                <a:latin typeface="+mn-lt"/>
                <a:ea typeface="+mn-ea"/>
                <a:cs typeface="+mn-cs"/>
              </a:rPr>
              <a:t>    }   </a:t>
            </a:r>
          </a:p>
          <a:p>
            <a:pPr fontAlgn="base"/>
            <a:r>
              <a:rPr lang="en-US" sz="1200" b="0" i="0" kern="1200" dirty="0" smtClean="0">
                <a:solidFill>
                  <a:schemeClr val="tx1"/>
                </a:solidFill>
                <a:effectLst/>
                <a:latin typeface="+mn-lt"/>
                <a:ea typeface="+mn-ea"/>
                <a:cs typeface="+mn-cs"/>
              </a:rPr>
              <a:t>}</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here object is of type child1,and </a:t>
            </a:r>
            <a:r>
              <a:rPr lang="en-US" sz="1200" b="0" i="0" kern="1200" dirty="0" err="1" smtClean="0">
                <a:solidFill>
                  <a:schemeClr val="tx1"/>
                </a:solidFill>
                <a:effectLst/>
                <a:latin typeface="+mn-lt"/>
                <a:ea typeface="+mn-ea"/>
                <a:cs typeface="+mn-cs"/>
              </a:rPr>
              <a:t>refernce</a:t>
            </a:r>
            <a:r>
              <a:rPr lang="en-US" sz="1200" b="0" i="0" kern="1200" dirty="0" smtClean="0">
                <a:solidFill>
                  <a:schemeClr val="tx1"/>
                </a:solidFill>
                <a:effectLst/>
                <a:latin typeface="+mn-lt"/>
                <a:ea typeface="+mn-ea"/>
                <a:cs typeface="+mn-cs"/>
              </a:rPr>
              <a:t> is of type parent1.</a:t>
            </a:r>
            <a:r>
              <a:rPr lang="en-US" dirty="0" smtClean="0"/>
              <a:t/>
            </a:r>
            <a:br>
              <a:rPr lang="en-US" dirty="0" smtClean="0"/>
            </a:br>
            <a:r>
              <a:rPr lang="en-US" sz="1200" b="0" i="0" kern="1200" dirty="0" smtClean="0">
                <a:solidFill>
                  <a:schemeClr val="tx1"/>
                </a:solidFill>
                <a:effectLst/>
                <a:latin typeface="+mn-lt"/>
                <a:ea typeface="+mn-ea"/>
                <a:cs typeface="+mn-cs"/>
              </a:rPr>
              <a:t>but this is the case of overloaded method...in this </a:t>
            </a:r>
            <a:r>
              <a:rPr lang="en-US" sz="1200" b="0" i="0" kern="1200" dirty="0" err="1" smtClean="0">
                <a:solidFill>
                  <a:schemeClr val="tx1"/>
                </a:solidFill>
                <a:effectLst/>
                <a:latin typeface="+mn-lt"/>
                <a:ea typeface="+mn-ea"/>
                <a:cs typeface="+mn-cs"/>
              </a:rPr>
              <a:t>refernce</a:t>
            </a:r>
            <a:r>
              <a:rPr lang="en-US" sz="1200" b="0" i="0" kern="1200" dirty="0" smtClean="0">
                <a:solidFill>
                  <a:schemeClr val="tx1"/>
                </a:solidFill>
                <a:effectLst/>
                <a:latin typeface="+mn-lt"/>
                <a:ea typeface="+mn-ea"/>
                <a:cs typeface="+mn-cs"/>
              </a:rPr>
              <a:t> type determines which method to invoke not a object type....</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think interviewer ask a tricky question</a:t>
            </a:r>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14</a:t>
            </a:fld>
            <a:endParaRPr lang="en-US"/>
          </a:p>
        </p:txBody>
      </p:sp>
    </p:spTree>
    <p:extLst>
      <p:ext uri="{BB962C8B-B14F-4D97-AF65-F5344CB8AC3E}">
        <p14:creationId xmlns:p14="http://schemas.microsoft.com/office/powerpoint/2010/main" val="164083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a </a:t>
            </a:r>
            <a:r>
              <a:rPr lang="en-US" baseline="0" dirty="0" smtClean="0"/>
              <a:t>person argument constructor called in student via super</a:t>
            </a:r>
            <a:endParaRPr lang="en-US" dirty="0"/>
          </a:p>
        </p:txBody>
      </p:sp>
      <p:sp>
        <p:nvSpPr>
          <p:cNvPr id="4" name="Slide Number Placeholder 3"/>
          <p:cNvSpPr>
            <a:spLocks noGrp="1"/>
          </p:cNvSpPr>
          <p:nvPr>
            <p:ph type="sldNum" sz="quarter" idx="10"/>
          </p:nvPr>
        </p:nvSpPr>
        <p:spPr/>
        <p:txBody>
          <a:bodyPr/>
          <a:lstStyle/>
          <a:p>
            <a:fld id="{F7B23F43-5055-44C4-9AF5-1B8FCD4262C1}" type="slidenum">
              <a:rPr lang="en-US" smtClean="0"/>
              <a:pPr/>
              <a:t>28</a:t>
            </a:fld>
            <a:endParaRPr lang="en-US"/>
          </a:p>
        </p:txBody>
      </p:sp>
    </p:spTree>
    <p:extLst>
      <p:ext uri="{BB962C8B-B14F-4D97-AF65-F5344CB8AC3E}">
        <p14:creationId xmlns:p14="http://schemas.microsoft.com/office/powerpoint/2010/main" val="184638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130429"/>
            <a:ext cx="7696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5240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62000" y="6356354"/>
            <a:ext cx="2057400" cy="365125"/>
          </a:xfrm>
        </p:spPr>
        <p:txBody>
          <a:bodyPr/>
          <a:lstStyle/>
          <a:p>
            <a:fld id="{3B3197B9-4C62-42C5-A1B5-FA1295D541C2}" type="datetimeFigureOut">
              <a:rPr lang="en-US" smtClean="0"/>
              <a:pPr/>
              <a:t>4/27/2022</a:t>
            </a:fld>
            <a:endParaRPr lang="en-US" dirty="0"/>
          </a:p>
        </p:txBody>
      </p:sp>
      <p:sp>
        <p:nvSpPr>
          <p:cNvPr id="5" name="Footer Placeholder 4"/>
          <p:cNvSpPr>
            <a:spLocks noGrp="1"/>
          </p:cNvSpPr>
          <p:nvPr>
            <p:ph type="ftr" sz="quarter" idx="11"/>
          </p:nvPr>
        </p:nvSpPr>
        <p:spPr>
          <a:xfrm>
            <a:off x="3352800" y="6356354"/>
            <a:ext cx="2743200" cy="365125"/>
          </a:xfrm>
        </p:spPr>
        <p:txBody>
          <a:bodyPr/>
          <a:lstStyle/>
          <a:p>
            <a:endParaRPr lang="en-US" dirty="0"/>
          </a:p>
        </p:txBody>
      </p:sp>
      <p:sp>
        <p:nvSpPr>
          <p:cNvPr id="6" name="Slide Number Placeholder 5"/>
          <p:cNvSpPr>
            <a:spLocks noGrp="1"/>
          </p:cNvSpPr>
          <p:nvPr>
            <p:ph type="sldNum" sz="quarter" idx="12"/>
          </p:nvPr>
        </p:nvSpPr>
        <p:spPr>
          <a:xfrm>
            <a:off x="6629400" y="6356354"/>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42"/>
            <a:ext cx="5715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62000" y="997527"/>
            <a:ext cx="8151091" cy="573578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1999" y="4406904"/>
            <a:ext cx="7732713"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61999" y="2906713"/>
            <a:ext cx="7732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B3197B9-4C62-42C5-A1B5-FA1295D541C2}"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762000" y="1600204"/>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4"/>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B3197B9-4C62-42C5-A1B5-FA1295D541C2}"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20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006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006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B3197B9-4C62-42C5-A1B5-FA1295D541C2}" type="datetimeFigureOut">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197B9-4C62-42C5-A1B5-FA1295D541C2}" type="datetimeFigureOut">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197B9-4C62-42C5-A1B5-FA1295D541C2}"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86200" y="273054"/>
            <a:ext cx="4800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620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356354"/>
            <a:ext cx="2057400" cy="365125"/>
          </a:xfrm>
        </p:spPr>
        <p:txBody>
          <a:bodyPr/>
          <a:lstStyle/>
          <a:p>
            <a:fld id="{3B3197B9-4C62-42C5-A1B5-FA1295D541C2}"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29400" y="6356354"/>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197B9-4C62-42C5-A1B5-FA1295D541C2}"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1600202"/>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2"/>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3B3197B9-4C62-42C5-A1B5-FA1295D541C2}" type="datetimeFigureOut">
              <a:rPr lang="en-US" smtClean="0"/>
              <a:pPr/>
              <a:t>4/27/2022</a:t>
            </a:fld>
            <a:endParaRPr lang="en-US" dirty="0"/>
          </a:p>
        </p:txBody>
      </p:sp>
      <p:sp>
        <p:nvSpPr>
          <p:cNvPr id="5" name="Footer Placeholder 4"/>
          <p:cNvSpPr>
            <a:spLocks noGrp="1"/>
          </p:cNvSpPr>
          <p:nvPr>
            <p:ph type="ftr" sz="quarter" idx="3"/>
          </p:nvPr>
        </p:nvSpPr>
        <p:spPr>
          <a:xfrm>
            <a:off x="3352800" y="6356352"/>
            <a:ext cx="2743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629400" y="6356352"/>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716C6C3-326E-46B8-85CF-83DE33D262AC}" type="slidenum">
              <a:rPr lang="en-US" smtClean="0"/>
              <a:pPr/>
              <a:t>‹#›</a:t>
            </a:fld>
            <a:endParaRPr lang="en-US"/>
          </a:p>
        </p:txBody>
      </p:sp>
      <p:pic>
        <p:nvPicPr>
          <p:cNvPr id="7" name="Picture 6" descr="ICT-Fundamentals.png"/>
          <p:cNvPicPr>
            <a:picLocks noChangeAspect="1"/>
          </p:cNvPicPr>
          <p:nvPr userDrawn="1"/>
        </p:nvPicPr>
        <p:blipFill>
          <a:blip r:embed="rId13" cstate="print"/>
          <a:stretch>
            <a:fillRect/>
          </a:stretch>
        </p:blipFill>
        <p:spPr>
          <a:xfrm>
            <a:off x="1" y="2"/>
            <a:ext cx="756791" cy="6857999"/>
          </a:xfrm>
          <a:prstGeom prst="rect">
            <a:avLst/>
          </a:prstGeom>
        </p:spPr>
      </p:pic>
      <p:pic>
        <p:nvPicPr>
          <p:cNvPr id="8" name="Picture 7" descr="nust.png"/>
          <p:cNvPicPr>
            <a:picLocks noChangeAspect="1"/>
          </p:cNvPicPr>
          <p:nvPr userDrawn="1"/>
        </p:nvPicPr>
        <p:blipFill>
          <a:blip r:embed="rId14" cstate="print"/>
          <a:stretch>
            <a:fillRect/>
          </a:stretch>
        </p:blipFill>
        <p:spPr>
          <a:xfrm>
            <a:off x="35495" y="30480"/>
            <a:ext cx="685800" cy="685800"/>
          </a:xfrm>
          <a:prstGeom prst="rect">
            <a:avLst/>
          </a:prstGeom>
        </p:spPr>
      </p:pic>
      <p:sp>
        <p:nvSpPr>
          <p:cNvPr id="9" name="TextBox 8"/>
          <p:cNvSpPr txBox="1"/>
          <p:nvPr userDrawn="1"/>
        </p:nvSpPr>
        <p:spPr>
          <a:xfrm>
            <a:off x="72061" y="645952"/>
            <a:ext cx="612668" cy="323165"/>
          </a:xfrm>
          <a:prstGeom prst="rect">
            <a:avLst/>
          </a:prstGeom>
          <a:noFill/>
        </p:spPr>
        <p:txBody>
          <a:bodyPr wrap="none" rtlCol="0">
            <a:spAutoFit/>
          </a:bodyPr>
          <a:lstStyle/>
          <a:p>
            <a:pPr algn="ctr"/>
            <a:r>
              <a:rPr lang="en-US" sz="1500" b="1" dirty="0" smtClean="0">
                <a:solidFill>
                  <a:srgbClr val="00497A"/>
                </a:solidFill>
                <a:latin typeface="Times New Roman" pitchFamily="18" charset="0"/>
                <a:cs typeface="Times New Roman" pitchFamily="18" charset="0"/>
              </a:rPr>
              <a:t>MCS</a:t>
            </a:r>
            <a:endParaRPr lang="en-US" sz="1500" b="1" dirty="0">
              <a:solidFill>
                <a:srgbClr val="00497A"/>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b="1" kern="1200">
          <a:solidFill>
            <a:srgbClr val="00497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CS212-Object Oriented Programming</a:t>
            </a:r>
            <a:endParaRPr lang="en-US" sz="3200" dirty="0"/>
          </a:p>
        </p:txBody>
      </p:sp>
      <p:sp>
        <p:nvSpPr>
          <p:cNvPr id="3" name="Subtitle 2"/>
          <p:cNvSpPr>
            <a:spLocks noGrp="1"/>
          </p:cNvSpPr>
          <p:nvPr>
            <p:ph type="subTitle" idx="1"/>
          </p:nvPr>
        </p:nvSpPr>
        <p:spPr>
          <a:xfrm>
            <a:off x="1047750" y="3886200"/>
            <a:ext cx="7353300" cy="1752600"/>
          </a:xfrm>
        </p:spPr>
        <p:txBody>
          <a:bodyPr>
            <a:normAutofit fontScale="92500" lnSpcReduction="20000"/>
          </a:bodyPr>
          <a:lstStyle/>
          <a:p>
            <a:pPr>
              <a:lnSpc>
                <a:spcPct val="120000"/>
              </a:lnSpc>
            </a:pPr>
            <a:r>
              <a:rPr lang="en-US" b="1" dirty="0" smtClean="0"/>
              <a:t>Lecture 07</a:t>
            </a:r>
          </a:p>
          <a:p>
            <a:pPr>
              <a:lnSpc>
                <a:spcPct val="120000"/>
              </a:lnSpc>
            </a:pPr>
            <a:r>
              <a:rPr lang="en-US" b="1" dirty="0" smtClean="0"/>
              <a:t>Inheritance &amp; Polymorphism</a:t>
            </a:r>
          </a:p>
          <a:p>
            <a:pPr>
              <a:lnSpc>
                <a:spcPct val="120000"/>
              </a:lnSpc>
            </a:pPr>
            <a:r>
              <a:rPr lang="en-US" b="1" dirty="0" smtClean="0">
                <a:solidFill>
                  <a:srgbClr val="FF0000"/>
                </a:solidFill>
              </a:rPr>
              <a:t>Study with Chapter 11 of Course Book</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dirty="0" smtClean="0">
                <a:cs typeface="Times New Roman" pitchFamily="18" charset="0"/>
              </a:rPr>
              <a:t>Inheriting Data Members  </a:t>
            </a:r>
          </a:p>
        </p:txBody>
      </p:sp>
      <p:sp>
        <p:nvSpPr>
          <p:cNvPr id="21507" name="Rectangle 3"/>
          <p:cNvSpPr>
            <a:spLocks noGrp="1" noChangeArrowheads="1"/>
          </p:cNvSpPr>
          <p:nvPr>
            <p:ph idx="1"/>
          </p:nvPr>
        </p:nvSpPr>
        <p:spPr>
          <a:xfrm>
            <a:off x="762000" y="802433"/>
            <a:ext cx="8151091" cy="5930875"/>
          </a:xfrm>
        </p:spPr>
        <p:txBody>
          <a:bodyPr>
            <a:noAutofit/>
          </a:bodyPr>
          <a:lstStyle/>
          <a:p>
            <a:pPr>
              <a:spcBef>
                <a:spcPts val="600"/>
              </a:spcBef>
            </a:pPr>
            <a:r>
              <a:rPr lang="en-US" sz="2800" dirty="0">
                <a:cs typeface="Arial" charset="0"/>
              </a:rPr>
              <a:t>A </a:t>
            </a:r>
            <a:r>
              <a:rPr lang="en-US" sz="2800" dirty="0">
                <a:solidFill>
                  <a:srgbClr val="FF0000"/>
                </a:solidFill>
                <a:cs typeface="Arial" charset="0"/>
              </a:rPr>
              <a:t>data member </a:t>
            </a:r>
            <a:r>
              <a:rPr lang="en-US" sz="2800" dirty="0">
                <a:cs typeface="Arial" charset="0"/>
              </a:rPr>
              <a:t>in a </a:t>
            </a:r>
            <a:r>
              <a:rPr lang="en-US" sz="2800" dirty="0">
                <a:solidFill>
                  <a:srgbClr val="0000C0"/>
                </a:solidFill>
                <a:cs typeface="Arial" charset="0"/>
              </a:rPr>
              <a:t>derived class </a:t>
            </a:r>
            <a:r>
              <a:rPr lang="en-US" sz="2800" dirty="0">
                <a:cs typeface="Arial" charset="0"/>
              </a:rPr>
              <a:t>can be </a:t>
            </a:r>
            <a:r>
              <a:rPr lang="en-US" sz="2800" dirty="0">
                <a:solidFill>
                  <a:srgbClr val="FF0000"/>
                </a:solidFill>
                <a:cs typeface="Arial" charset="0"/>
              </a:rPr>
              <a:t>defined</a:t>
            </a:r>
            <a:r>
              <a:rPr lang="en-US" sz="2800" dirty="0">
                <a:cs typeface="Arial" charset="0"/>
              </a:rPr>
              <a:t> with the </a:t>
            </a:r>
            <a:r>
              <a:rPr lang="en-US" sz="2800" dirty="0">
                <a:solidFill>
                  <a:srgbClr val="0000C0"/>
                </a:solidFill>
                <a:cs typeface="Arial" charset="0"/>
              </a:rPr>
              <a:t>same name </a:t>
            </a:r>
            <a:r>
              <a:rPr lang="en-US" sz="2800" dirty="0">
                <a:cs typeface="Arial" charset="0"/>
              </a:rPr>
              <a:t>as </a:t>
            </a:r>
            <a:r>
              <a:rPr lang="en-US" sz="2800" dirty="0">
                <a:solidFill>
                  <a:srgbClr val="FF0000"/>
                </a:solidFill>
                <a:cs typeface="Arial" charset="0"/>
              </a:rPr>
              <a:t>data member </a:t>
            </a:r>
            <a:r>
              <a:rPr lang="en-US" sz="2800" dirty="0">
                <a:cs typeface="Arial" charset="0"/>
              </a:rPr>
              <a:t>in the </a:t>
            </a:r>
            <a:r>
              <a:rPr lang="en-US" sz="2800" dirty="0">
                <a:solidFill>
                  <a:srgbClr val="0000C0"/>
                </a:solidFill>
                <a:cs typeface="Arial" charset="0"/>
              </a:rPr>
              <a:t>base class</a:t>
            </a:r>
            <a:r>
              <a:rPr lang="en-US" sz="2800" dirty="0">
                <a:cs typeface="Arial" charset="0"/>
              </a:rPr>
              <a:t>.</a:t>
            </a:r>
          </a:p>
          <a:p>
            <a:pPr>
              <a:spcBef>
                <a:spcPts val="600"/>
              </a:spcBef>
            </a:pPr>
            <a:r>
              <a:rPr lang="en-US" sz="2800" dirty="0">
                <a:cs typeface="Arial" charset="0"/>
              </a:rPr>
              <a:t>The </a:t>
            </a:r>
            <a:r>
              <a:rPr lang="en-US" sz="2800" dirty="0">
                <a:solidFill>
                  <a:srgbClr val="FF0000"/>
                </a:solidFill>
                <a:cs typeface="Arial" charset="0"/>
              </a:rPr>
              <a:t>data member </a:t>
            </a:r>
            <a:r>
              <a:rPr lang="en-US" sz="2800" dirty="0">
                <a:cs typeface="Arial" charset="0"/>
              </a:rPr>
              <a:t>of the </a:t>
            </a:r>
            <a:r>
              <a:rPr lang="en-US" sz="2800" dirty="0">
                <a:solidFill>
                  <a:srgbClr val="0000C0"/>
                </a:solidFill>
                <a:cs typeface="Arial" charset="0"/>
              </a:rPr>
              <a:t>base class </a:t>
            </a:r>
            <a:r>
              <a:rPr lang="en-US" sz="2800" dirty="0">
                <a:cs typeface="Arial" charset="0"/>
              </a:rPr>
              <a:t>is </a:t>
            </a:r>
            <a:r>
              <a:rPr lang="en-US" sz="2800" dirty="0">
                <a:solidFill>
                  <a:srgbClr val="FF0000"/>
                </a:solidFill>
                <a:cs typeface="Arial" charset="0"/>
              </a:rPr>
              <a:t>still inherited but is hidden</a:t>
            </a:r>
            <a:r>
              <a:rPr lang="en-US" sz="2800" dirty="0">
                <a:cs typeface="Arial" charset="0"/>
              </a:rPr>
              <a:t> </a:t>
            </a:r>
            <a:r>
              <a:rPr lang="en-US" sz="2800" dirty="0">
                <a:solidFill>
                  <a:srgbClr val="0000C0"/>
                </a:solidFill>
                <a:cs typeface="Arial" charset="0"/>
              </a:rPr>
              <a:t>by the derived class member</a:t>
            </a:r>
            <a:r>
              <a:rPr lang="en-US" sz="2800" dirty="0">
                <a:cs typeface="Arial" charset="0"/>
              </a:rPr>
              <a:t> with the </a:t>
            </a:r>
            <a:r>
              <a:rPr lang="en-US" sz="2800" dirty="0">
                <a:solidFill>
                  <a:srgbClr val="FF0000"/>
                </a:solidFill>
                <a:cs typeface="Arial" charset="0"/>
              </a:rPr>
              <a:t>same </a:t>
            </a:r>
            <a:r>
              <a:rPr lang="en-US" sz="2800" dirty="0" smtClean="0">
                <a:solidFill>
                  <a:srgbClr val="FF0000"/>
                </a:solidFill>
                <a:cs typeface="Arial" charset="0"/>
              </a:rPr>
              <a:t>name</a:t>
            </a:r>
            <a:r>
              <a:rPr lang="en-US" sz="2800" dirty="0" smtClean="0">
                <a:cs typeface="Arial" charset="0"/>
              </a:rPr>
              <a:t>.</a:t>
            </a:r>
            <a:endParaRPr lang="en-US" sz="2800" dirty="0">
              <a:cs typeface="Arial" charset="0"/>
            </a:endParaRPr>
          </a:p>
          <a:p>
            <a:pPr>
              <a:spcBef>
                <a:spcPts val="600"/>
              </a:spcBef>
            </a:pPr>
            <a:r>
              <a:rPr lang="en-US" sz="2800" dirty="0" smtClean="0">
                <a:cs typeface="Arial" charset="0"/>
              </a:rPr>
              <a:t>Any </a:t>
            </a:r>
            <a:r>
              <a:rPr lang="en-US" sz="2800" dirty="0">
                <a:solidFill>
                  <a:srgbClr val="0000C0"/>
                </a:solidFill>
                <a:cs typeface="Arial" charset="0"/>
              </a:rPr>
              <a:t>use of the derived </a:t>
            </a:r>
            <a:r>
              <a:rPr lang="en-US" sz="2800" dirty="0">
                <a:solidFill>
                  <a:srgbClr val="FF0000"/>
                </a:solidFill>
                <a:cs typeface="Arial" charset="0"/>
              </a:rPr>
              <a:t>member name </a:t>
            </a:r>
            <a:r>
              <a:rPr lang="en-US" sz="2800" dirty="0">
                <a:cs typeface="Arial" charset="0"/>
              </a:rPr>
              <a:t>will </a:t>
            </a:r>
            <a:r>
              <a:rPr lang="en-US" sz="2800" dirty="0">
                <a:solidFill>
                  <a:srgbClr val="0000C0"/>
                </a:solidFill>
                <a:cs typeface="Arial" charset="0"/>
              </a:rPr>
              <a:t>always refer </a:t>
            </a:r>
            <a:r>
              <a:rPr lang="en-US" sz="2800" dirty="0">
                <a:cs typeface="Arial" charset="0"/>
              </a:rPr>
              <a:t>to the </a:t>
            </a:r>
            <a:r>
              <a:rPr lang="en-US" sz="2800" dirty="0">
                <a:solidFill>
                  <a:srgbClr val="FF0000"/>
                </a:solidFill>
                <a:cs typeface="Arial" charset="0"/>
              </a:rPr>
              <a:t>member defined </a:t>
            </a:r>
            <a:r>
              <a:rPr lang="en-US" sz="2800" dirty="0">
                <a:cs typeface="Arial" charset="0"/>
              </a:rPr>
              <a:t>in </a:t>
            </a:r>
            <a:r>
              <a:rPr lang="en-US" sz="2800" dirty="0">
                <a:solidFill>
                  <a:srgbClr val="0000C0"/>
                </a:solidFill>
                <a:cs typeface="Arial" charset="0"/>
              </a:rPr>
              <a:t>derived </a:t>
            </a:r>
            <a:r>
              <a:rPr lang="en-US" sz="2800" dirty="0" smtClean="0">
                <a:solidFill>
                  <a:srgbClr val="0000C0"/>
                </a:solidFill>
                <a:cs typeface="Arial" charset="0"/>
              </a:rPr>
              <a:t>class</a:t>
            </a:r>
            <a:r>
              <a:rPr lang="en-US" sz="2800" dirty="0" smtClean="0">
                <a:cs typeface="Arial" charset="0"/>
              </a:rPr>
              <a:t>.</a:t>
            </a:r>
            <a:endParaRPr lang="en-US" sz="2800" dirty="0">
              <a:cs typeface="Arial" charset="0"/>
            </a:endParaRPr>
          </a:p>
          <a:p>
            <a:pPr>
              <a:spcBef>
                <a:spcPts val="600"/>
              </a:spcBef>
            </a:pPr>
            <a:r>
              <a:rPr lang="en-US" sz="2800" dirty="0">
                <a:solidFill>
                  <a:srgbClr val="FF0000"/>
                </a:solidFill>
                <a:cs typeface="Arial" charset="0"/>
              </a:rPr>
              <a:t>To refer </a:t>
            </a:r>
            <a:r>
              <a:rPr lang="en-US" sz="2800" dirty="0">
                <a:cs typeface="Arial" charset="0"/>
              </a:rPr>
              <a:t>to the </a:t>
            </a:r>
            <a:r>
              <a:rPr lang="en-US" sz="2800" dirty="0">
                <a:solidFill>
                  <a:srgbClr val="0000C0"/>
                </a:solidFill>
                <a:cs typeface="Arial" charset="0"/>
              </a:rPr>
              <a:t>inherited base class member</a:t>
            </a:r>
            <a:r>
              <a:rPr lang="en-US" sz="2800" dirty="0">
                <a:cs typeface="Arial" charset="0"/>
              </a:rPr>
              <a:t>, you must qualify it with the </a:t>
            </a:r>
            <a:r>
              <a:rPr lang="en-US" sz="2800" b="1" dirty="0">
                <a:solidFill>
                  <a:srgbClr val="FF0000"/>
                </a:solidFill>
                <a:cs typeface="Arial" charset="0"/>
              </a:rPr>
              <a:t>keyword </a:t>
            </a:r>
            <a:r>
              <a:rPr lang="en-US" sz="2800" b="1" dirty="0" smtClean="0">
                <a:solidFill>
                  <a:srgbClr val="FF0000"/>
                </a:solidFill>
                <a:latin typeface="Consolas" pitchFamily="49" charset="0"/>
                <a:cs typeface="Consolas" pitchFamily="49" charset="0"/>
              </a:rPr>
              <a:t>super</a:t>
            </a:r>
            <a:r>
              <a:rPr lang="en-US" sz="2800" b="1" dirty="0" smtClean="0">
                <a:cs typeface="Arial" charset="0"/>
              </a:rPr>
              <a:t>.</a:t>
            </a:r>
            <a:endParaRPr lang="en-US" sz="2800" b="1" dirty="0">
              <a:cs typeface="Arial" charset="0"/>
            </a:endParaRPr>
          </a:p>
          <a:p>
            <a:pPr>
              <a:spcBef>
                <a:spcPts val="600"/>
              </a:spcBef>
            </a:pPr>
            <a:r>
              <a:rPr lang="en-US" sz="2800" dirty="0">
                <a:solidFill>
                  <a:srgbClr val="C00000"/>
                </a:solidFill>
                <a:cs typeface="Arial" charset="0"/>
              </a:rPr>
              <a:t>Note that you cannot use </a:t>
            </a:r>
            <a:r>
              <a:rPr lang="en-US" sz="2800" b="1" dirty="0" err="1">
                <a:solidFill>
                  <a:srgbClr val="C00000"/>
                </a:solidFill>
                <a:latin typeface="Consolas" pitchFamily="49" charset="0"/>
                <a:cs typeface="Consolas" pitchFamily="49" charset="0"/>
              </a:rPr>
              <a:t>super.super.something</a:t>
            </a:r>
            <a:endParaRPr lang="en-US" sz="2800" b="1" dirty="0">
              <a:solidFill>
                <a:srgbClr val="C00000"/>
              </a:solidFill>
              <a:latin typeface="Consolas" pitchFamily="49" charset="0"/>
              <a:cs typeface="Consolas" pitchFamily="49" charset="0"/>
            </a:endParaRPr>
          </a:p>
        </p:txBody>
      </p:sp>
    </p:spTree>
    <p:extLst>
      <p:ext uri="{BB962C8B-B14F-4D97-AF65-F5344CB8AC3E}">
        <p14:creationId xmlns:p14="http://schemas.microsoft.com/office/powerpoint/2010/main" val="3307716299"/>
      </p:ext>
    </p:extLst>
  </p:cSld>
  <p:clrMapOvr>
    <a:masterClrMapping/>
  </p:clrMapOvr>
  <p:transition>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Inheriting Data Members </a:t>
            </a:r>
            <a:endParaRPr lang="en-US" dirty="0"/>
          </a:p>
        </p:txBody>
      </p:sp>
      <p:sp>
        <p:nvSpPr>
          <p:cNvPr id="7" name="Content Placeholder 6"/>
          <p:cNvSpPr>
            <a:spLocks noGrp="1"/>
          </p:cNvSpPr>
          <p:nvPr>
            <p:ph idx="1"/>
          </p:nvPr>
        </p:nvSpPr>
        <p:spPr>
          <a:xfrm>
            <a:off x="762000" y="830424"/>
            <a:ext cx="8151091" cy="5902884"/>
          </a:xfrm>
        </p:spPr>
        <p:txBody>
          <a:bodyPr>
            <a:noAutofit/>
          </a:bodyPr>
          <a:lstStyle/>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Vehicle</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solidFill>
                  <a:srgbClr val="0000F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smtClean="0">
                <a:solidFill>
                  <a:srgbClr val="009900"/>
                </a:solidFill>
                <a:latin typeface="Consolas" pitchFamily="49" charset="0"/>
                <a:cs typeface="Consolas" pitchFamily="49" charset="0"/>
              </a:rPr>
              <a:t>speed</a:t>
            </a:r>
            <a:r>
              <a:rPr lang="en-US" sz="1900" dirty="0" smtClean="0">
                <a:latin typeface="Consolas" pitchFamily="49" charset="0"/>
                <a:cs typeface="Consolas" pitchFamily="49" charset="0"/>
              </a:rPr>
              <a:t> = 50;</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Bike</a:t>
            </a: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extends</a:t>
            </a:r>
            <a:r>
              <a:rPr lang="en-US" sz="1900" dirty="0" smtClean="0">
                <a:latin typeface="Consolas" pitchFamily="49" charset="0"/>
                <a:cs typeface="Consolas" pitchFamily="49" charset="0"/>
              </a:rPr>
              <a:t> Vehicle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solidFill>
                  <a:srgbClr val="0000F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smtClean="0">
                <a:solidFill>
                  <a:srgbClr val="009E00"/>
                </a:solidFill>
                <a:latin typeface="Consolas" pitchFamily="49" charset="0"/>
                <a:cs typeface="Consolas" pitchFamily="49" charset="0"/>
              </a:rPr>
              <a:t>speed</a:t>
            </a:r>
            <a:r>
              <a:rPr lang="en-US" sz="1900" dirty="0" smtClean="0">
                <a:latin typeface="Consolas" pitchFamily="49" charset="0"/>
                <a:cs typeface="Consolas" pitchFamily="49" charset="0"/>
              </a:rPr>
              <a:t> = 100;</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void</a:t>
            </a:r>
            <a:r>
              <a:rPr lang="en-US" sz="1900" dirty="0" smtClean="0">
                <a:latin typeface="Consolas" pitchFamily="49" charset="0"/>
                <a:cs typeface="Consolas" pitchFamily="49" charset="0"/>
              </a:rPr>
              <a:t> display()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b="1" dirty="0" err="1" smtClean="0">
                <a:effectLst>
                  <a:outerShdw blurRad="50800" dist="12700" dir="2700000" algn="tl" rotWithShape="0">
                    <a:prstClr val="black">
                      <a:alpha val="40000"/>
                    </a:prstClr>
                  </a:outerShdw>
                </a:effectLst>
                <a:latin typeface="Consolas" pitchFamily="49" charset="0"/>
                <a:cs typeface="Consolas" pitchFamily="49" charset="0"/>
              </a:rPr>
              <a:t>System.</a:t>
            </a:r>
            <a:r>
              <a:rPr lang="en-US" sz="1900" b="1" i="1" dirty="0" err="1" smtClean="0">
                <a:solidFill>
                  <a:srgbClr val="009E00"/>
                </a:solidFill>
                <a:effectLst>
                  <a:outerShdw blurRad="50800" dist="12700" dir="2700000" algn="tl" rotWithShape="0">
                    <a:prstClr val="black">
                      <a:alpha val="40000"/>
                    </a:prstClr>
                  </a:outerShdw>
                </a:effectLst>
                <a:latin typeface="Consolas" pitchFamily="49" charset="0"/>
                <a:cs typeface="Consolas" pitchFamily="49" charset="0"/>
              </a:rPr>
              <a:t>out</a:t>
            </a:r>
            <a:r>
              <a:rPr lang="en-US" sz="1900" b="1" dirty="0" err="1" smtClean="0">
                <a:effectLst>
                  <a:outerShdw blurRad="50800" dist="12700" dir="2700000" algn="tl" rotWithShape="0">
                    <a:prstClr val="black">
                      <a:alpha val="40000"/>
                    </a:prstClr>
                  </a:outerShdw>
                </a:effectLst>
                <a:latin typeface="Consolas" pitchFamily="49" charset="0"/>
                <a:cs typeface="Consolas" pitchFamily="49" charset="0"/>
              </a:rPr>
              <a:t>.println</a:t>
            </a:r>
            <a:r>
              <a:rPr lang="en-US" sz="1900" b="1" dirty="0" smtClean="0">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err="1" smtClean="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super</a:t>
            </a:r>
            <a:r>
              <a:rPr lang="en-US" sz="1900" b="1" dirty="0" err="1" smtClean="0">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err="1" smtClean="0">
                <a:solidFill>
                  <a:srgbClr val="009E00"/>
                </a:solidFill>
                <a:effectLst>
                  <a:outerShdw blurRad="50800" dist="12700" dir="2700000" algn="tl" rotWithShape="0">
                    <a:prstClr val="black">
                      <a:alpha val="40000"/>
                    </a:prstClr>
                  </a:outerShdw>
                </a:effectLst>
                <a:latin typeface="Consolas" pitchFamily="49" charset="0"/>
                <a:cs typeface="Consolas" pitchFamily="49" charset="0"/>
              </a:rPr>
              <a:t>speed</a:t>
            </a:r>
            <a:r>
              <a:rPr lang="en-US" sz="1900" b="1" dirty="0" smtClean="0">
                <a:effectLst>
                  <a:outerShdw blurRad="50800" dist="12700" dir="2700000" algn="tl" rotWithShape="0">
                    <a:prstClr val="black">
                      <a:alpha val="40000"/>
                    </a:prstClr>
                  </a:outerShdw>
                </a:effectLst>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 static void</a:t>
            </a:r>
            <a:r>
              <a:rPr lang="en-US" sz="1900" dirty="0" smtClean="0">
                <a:latin typeface="Consolas" pitchFamily="49" charset="0"/>
                <a:cs typeface="Consolas" pitchFamily="49" charset="0"/>
              </a:rPr>
              <a:t> </a:t>
            </a:r>
            <a:r>
              <a:rPr lang="en-US" sz="1900" b="1" i="1" dirty="0" smtClean="0">
                <a:latin typeface="Consolas" pitchFamily="49" charset="0"/>
                <a:cs typeface="Consolas" pitchFamily="49" charset="0"/>
              </a:rPr>
              <a:t>main</a:t>
            </a:r>
            <a:r>
              <a:rPr lang="en-US" sz="1900" dirty="0" smtClean="0">
                <a:latin typeface="Consolas" pitchFamily="49" charset="0"/>
                <a:cs typeface="Consolas" pitchFamily="49" charset="0"/>
              </a:rPr>
              <a:t>(String[] </a:t>
            </a:r>
            <a:r>
              <a:rPr lang="en-US" sz="1900" dirty="0" err="1" smtClean="0">
                <a:latin typeface="Consolas" pitchFamily="49" charset="0"/>
                <a:cs typeface="Consolas" pitchFamily="49" charset="0"/>
              </a:rPr>
              <a:t>args</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Bike b = </a:t>
            </a:r>
            <a:r>
              <a:rPr lang="en-US" sz="1900" dirty="0" smtClean="0">
                <a:solidFill>
                  <a:srgbClr val="0000FF"/>
                </a:solidFill>
                <a:latin typeface="Consolas" pitchFamily="49" charset="0"/>
                <a:cs typeface="Consolas" pitchFamily="49" charset="0"/>
              </a:rPr>
              <a:t>new</a:t>
            </a:r>
            <a:r>
              <a:rPr lang="en-US" sz="1900" dirty="0" smtClean="0">
                <a:latin typeface="Consolas" pitchFamily="49" charset="0"/>
                <a:cs typeface="Consolas" pitchFamily="49" charset="0"/>
              </a:rPr>
              <a:t> Bike();</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b.display</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p>
          <a:p>
            <a:pPr marL="285750" indent="-285750">
              <a:spcBef>
                <a:spcPts val="600"/>
              </a:spcBef>
            </a:pPr>
            <a:r>
              <a:rPr lang="en-US" sz="1900" dirty="0" smtClean="0"/>
              <a:t>In the above example Vehicle and Bike both classes have a common property speed.</a:t>
            </a:r>
          </a:p>
          <a:p>
            <a:pPr marL="285750" indent="-285750">
              <a:spcBef>
                <a:spcPts val="600"/>
              </a:spcBef>
            </a:pPr>
            <a:r>
              <a:rPr lang="en-US" sz="1900" dirty="0" smtClean="0"/>
              <a:t>Instance variable of current class is referred directly. </a:t>
            </a:r>
          </a:p>
          <a:p>
            <a:pPr marL="285750" indent="-285750">
              <a:spcBef>
                <a:spcPts val="600"/>
              </a:spcBef>
            </a:pPr>
            <a:r>
              <a:rPr lang="en-US" sz="1900" dirty="0" smtClean="0"/>
              <a:t>However, to refer parent class instance variable inside the derived class, we use </a:t>
            </a:r>
            <a:r>
              <a:rPr lang="en-US" sz="1900" b="1" dirty="0" smtClean="0">
                <a:solidFill>
                  <a:srgbClr val="0000FF"/>
                </a:solidFill>
                <a:latin typeface="Consolas" pitchFamily="49" charset="0"/>
                <a:cs typeface="Consolas" pitchFamily="49" charset="0"/>
              </a:rPr>
              <a:t>super</a:t>
            </a:r>
            <a:r>
              <a:rPr lang="en-US" sz="1900" dirty="0" smtClean="0"/>
              <a:t> keyword to distinguish between parent class instance variable and current class instance variable.</a:t>
            </a:r>
          </a:p>
        </p:txBody>
      </p:sp>
    </p:spTree>
    <p:extLst>
      <p:ext uri="{BB962C8B-B14F-4D97-AF65-F5344CB8AC3E}">
        <p14:creationId xmlns:p14="http://schemas.microsoft.com/office/powerpoint/2010/main" val="3787788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dirty="0" smtClean="0">
                <a:cs typeface="Times New Roman" pitchFamily="18" charset="0"/>
              </a:rPr>
              <a:t>Inheriting Methods</a:t>
            </a:r>
          </a:p>
        </p:txBody>
      </p:sp>
      <p:sp>
        <p:nvSpPr>
          <p:cNvPr id="22531" name="Rectangle 3"/>
          <p:cNvSpPr>
            <a:spLocks noGrp="1" noChangeArrowheads="1"/>
          </p:cNvSpPr>
          <p:nvPr>
            <p:ph idx="1"/>
          </p:nvPr>
        </p:nvSpPr>
        <p:spPr/>
        <p:txBody>
          <a:bodyPr>
            <a:noAutofit/>
          </a:bodyPr>
          <a:lstStyle/>
          <a:p>
            <a:pPr>
              <a:spcBef>
                <a:spcPts val="600"/>
              </a:spcBef>
            </a:pPr>
            <a:r>
              <a:rPr lang="en-US" sz="2500" dirty="0">
                <a:cs typeface="Arial" charset="0"/>
              </a:rPr>
              <a:t>Methods in a base class excluding constructors are inherited in a derived class in the same way as the data members of the base </a:t>
            </a:r>
            <a:r>
              <a:rPr lang="en-US" sz="2500" dirty="0" smtClean="0">
                <a:cs typeface="Arial" charset="0"/>
              </a:rPr>
              <a:t>class</a:t>
            </a:r>
            <a:endParaRPr lang="en-US" sz="2500" dirty="0">
              <a:cs typeface="Arial" charset="0"/>
            </a:endParaRPr>
          </a:p>
          <a:p>
            <a:pPr>
              <a:spcBef>
                <a:spcPts val="600"/>
              </a:spcBef>
            </a:pPr>
            <a:r>
              <a:rPr lang="en-US" sz="2500" dirty="0">
                <a:cs typeface="Arial" charset="0"/>
              </a:rPr>
              <a:t>Methods declared as private in a base class are not </a:t>
            </a:r>
            <a:r>
              <a:rPr lang="en-US" sz="2500" dirty="0" smtClean="0">
                <a:cs typeface="Arial" charset="0"/>
              </a:rPr>
              <a:t>inherited</a:t>
            </a:r>
            <a:endParaRPr lang="en-US" sz="2500" dirty="0">
              <a:solidFill>
                <a:srgbClr val="FF0000"/>
              </a:solidFill>
              <a:cs typeface="Arial" charset="0"/>
            </a:endParaRPr>
          </a:p>
          <a:p>
            <a:pPr>
              <a:spcBef>
                <a:spcPts val="600"/>
              </a:spcBef>
            </a:pPr>
            <a:r>
              <a:rPr lang="en-US" sz="2500" dirty="0">
                <a:solidFill>
                  <a:srgbClr val="C00000"/>
                </a:solidFill>
                <a:cs typeface="Arial" charset="0"/>
              </a:rPr>
              <a:t>Note: Constructors in the base class are never inherited regardless of their </a:t>
            </a:r>
            <a:r>
              <a:rPr lang="en-US" sz="2500" dirty="0" smtClean="0">
                <a:solidFill>
                  <a:srgbClr val="C00000"/>
                </a:solidFill>
                <a:cs typeface="Arial" charset="0"/>
              </a:rPr>
              <a:t>attributes.</a:t>
            </a:r>
            <a:endParaRPr lang="en-US" sz="2500" dirty="0">
              <a:solidFill>
                <a:srgbClr val="C00000"/>
              </a:solidFill>
              <a:cs typeface="Arial" charset="0"/>
            </a:endParaRPr>
          </a:p>
          <a:p>
            <a:pPr>
              <a:spcBef>
                <a:spcPts val="600"/>
              </a:spcBef>
            </a:pPr>
            <a:r>
              <a:rPr lang="en-US" sz="2500" dirty="0">
                <a:cs typeface="Arial" charset="0"/>
              </a:rPr>
              <a:t>Though the base class constructors are not inherited in your derived class, you can still call them or if you don’t call a base class constructor from your derived class constructor, the compiler will try to do it for </a:t>
            </a:r>
            <a:r>
              <a:rPr lang="en-US" sz="2500" dirty="0" smtClean="0">
                <a:cs typeface="Arial" charset="0"/>
              </a:rPr>
              <a:t>you.</a:t>
            </a:r>
            <a:endParaRPr lang="en-US" sz="2500" dirty="0">
              <a:cs typeface="Arial" charset="0"/>
            </a:endParaRPr>
          </a:p>
          <a:p>
            <a:pPr>
              <a:spcBef>
                <a:spcPts val="600"/>
              </a:spcBef>
            </a:pPr>
            <a:r>
              <a:rPr lang="en-US" sz="2500" dirty="0">
                <a:cs typeface="Arial" charset="0"/>
              </a:rPr>
              <a:t>The super class constructor is called in a subclass using</a:t>
            </a:r>
            <a:r>
              <a:rPr lang="en-US" sz="2500" dirty="0">
                <a:solidFill>
                  <a:srgbClr val="FF0000"/>
                </a:solidFill>
                <a:cs typeface="Arial" charset="0"/>
              </a:rPr>
              <a:t> </a:t>
            </a:r>
            <a:r>
              <a:rPr lang="en-US" sz="2500" b="1" dirty="0" smtClean="0">
                <a:solidFill>
                  <a:srgbClr val="0000FF"/>
                </a:solidFill>
                <a:latin typeface="Consolas" pitchFamily="49" charset="0"/>
                <a:cs typeface="Consolas" pitchFamily="49" charset="0"/>
              </a:rPr>
              <a:t>super</a:t>
            </a:r>
            <a:r>
              <a:rPr lang="en-US" sz="2500" b="1" dirty="0" smtClean="0">
                <a:latin typeface="Consolas" pitchFamily="49" charset="0"/>
                <a:cs typeface="Consolas" pitchFamily="49" charset="0"/>
              </a:rPr>
              <a:t>();</a:t>
            </a:r>
            <a:endParaRPr lang="en-US" sz="2500" b="1" dirty="0">
              <a:latin typeface="Consolas" pitchFamily="49" charset="0"/>
              <a:cs typeface="Consolas" pitchFamily="49" charset="0"/>
            </a:endParaRPr>
          </a:p>
        </p:txBody>
      </p:sp>
    </p:spTree>
    <p:extLst>
      <p:ext uri="{BB962C8B-B14F-4D97-AF65-F5344CB8AC3E}">
        <p14:creationId xmlns:p14="http://schemas.microsoft.com/office/powerpoint/2010/main" val="2094953407"/>
      </p:ext>
    </p:extLst>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cs typeface="Times New Roman" pitchFamily="18" charset="0"/>
              </a:rPr>
              <a:t>Inheriting Methods</a:t>
            </a:r>
            <a:endParaRPr lang="en-US" dirty="0"/>
          </a:p>
        </p:txBody>
      </p:sp>
      <p:sp>
        <p:nvSpPr>
          <p:cNvPr id="8" name="Content Placeholder 7"/>
          <p:cNvSpPr>
            <a:spLocks noGrp="1"/>
          </p:cNvSpPr>
          <p:nvPr>
            <p:ph idx="1"/>
          </p:nvPr>
        </p:nvSpPr>
        <p:spPr>
          <a:xfrm>
            <a:off x="762000" y="830425"/>
            <a:ext cx="8151091" cy="5902884"/>
          </a:xfrm>
        </p:spPr>
        <p:txBody>
          <a:bodyPr>
            <a:normAutofit fontScale="55000" lnSpcReduction="20000"/>
          </a:bodyPr>
          <a:lstStyle/>
          <a:p>
            <a:pPr marL="285750" indent="-285750">
              <a:lnSpc>
                <a:spcPct val="120000"/>
              </a:lnSpc>
              <a:spcBef>
                <a:spcPts val="600"/>
              </a:spcBef>
            </a:pPr>
            <a:r>
              <a:rPr lang="en-US" dirty="0" smtClean="0"/>
              <a:t>As we know well that default constructor is provided by compiler automatically but it also adds </a:t>
            </a:r>
            <a:r>
              <a:rPr lang="en-US" b="1" dirty="0" smtClean="0">
                <a:solidFill>
                  <a:srgbClr val="0000FF"/>
                </a:solidFill>
                <a:latin typeface="Consolas" pitchFamily="49" charset="0"/>
                <a:cs typeface="Consolas" pitchFamily="49" charset="0"/>
              </a:rPr>
              <a:t>super</a:t>
            </a:r>
            <a:r>
              <a:rPr lang="en-US" b="1" dirty="0" smtClean="0">
                <a:latin typeface="Consolas" pitchFamily="49" charset="0"/>
                <a:cs typeface="Consolas" pitchFamily="49" charset="0"/>
              </a:rPr>
              <a:t>()</a:t>
            </a:r>
            <a:r>
              <a:rPr lang="en-US" b="1" dirty="0" smtClean="0"/>
              <a:t> </a:t>
            </a:r>
            <a:r>
              <a:rPr lang="en-US" dirty="0" smtClean="0"/>
              <a:t>for the first statement.</a:t>
            </a:r>
          </a:p>
          <a:p>
            <a:pPr marL="285750" indent="-285750">
              <a:lnSpc>
                <a:spcPct val="120000"/>
              </a:lnSpc>
              <a:spcBef>
                <a:spcPts val="600"/>
              </a:spcBef>
            </a:pPr>
            <a:r>
              <a:rPr lang="en-US" dirty="0" smtClean="0"/>
              <a:t>If you are creating your own constructor and you don't have either </a:t>
            </a:r>
            <a:r>
              <a:rPr lang="en-US" b="1" dirty="0" smtClean="0">
                <a:solidFill>
                  <a:srgbClr val="0000FF"/>
                </a:solidFill>
                <a:latin typeface="Consolas" pitchFamily="49" charset="0"/>
                <a:cs typeface="Consolas" pitchFamily="49" charset="0"/>
              </a:rPr>
              <a:t>this</a:t>
            </a:r>
            <a:r>
              <a:rPr lang="en-US" b="1" dirty="0" smtClean="0">
                <a:latin typeface="Consolas" pitchFamily="49" charset="0"/>
                <a:cs typeface="Consolas" pitchFamily="49" charset="0"/>
              </a:rPr>
              <a:t>()</a:t>
            </a:r>
            <a:r>
              <a:rPr lang="en-US" dirty="0" smtClean="0"/>
              <a:t> or </a:t>
            </a:r>
            <a:r>
              <a:rPr lang="en-US" b="1" dirty="0" smtClean="0">
                <a:solidFill>
                  <a:srgbClr val="0000FF"/>
                </a:solidFill>
                <a:latin typeface="Consolas" pitchFamily="49" charset="0"/>
                <a:cs typeface="Consolas" pitchFamily="49" charset="0"/>
              </a:rPr>
              <a:t>super</a:t>
            </a:r>
            <a:r>
              <a:rPr lang="en-US" b="1" dirty="0" smtClean="0">
                <a:latin typeface="Consolas" pitchFamily="49" charset="0"/>
                <a:cs typeface="Consolas" pitchFamily="49" charset="0"/>
              </a:rPr>
              <a:t>()</a:t>
            </a:r>
            <a:r>
              <a:rPr lang="en-US" dirty="0" smtClean="0"/>
              <a:t> as the first statement, compiler will provide </a:t>
            </a:r>
            <a:r>
              <a:rPr lang="en-US" b="1" dirty="0" smtClean="0">
                <a:solidFill>
                  <a:srgbClr val="0000FF"/>
                </a:solidFill>
                <a:latin typeface="Consolas" pitchFamily="49" charset="0"/>
                <a:cs typeface="Consolas" pitchFamily="49" charset="0"/>
              </a:rPr>
              <a:t>super</a:t>
            </a:r>
            <a:r>
              <a:rPr lang="en-US" b="1" dirty="0" smtClean="0">
                <a:latin typeface="Consolas" pitchFamily="49" charset="0"/>
                <a:cs typeface="Consolas" pitchFamily="49" charset="0"/>
              </a:rPr>
              <a:t>()</a:t>
            </a:r>
            <a:r>
              <a:rPr lang="en-US" dirty="0" smtClean="0"/>
              <a:t> as the first statement of the constructor. </a:t>
            </a:r>
          </a:p>
          <a:p>
            <a:pPr marL="344488" indent="0">
              <a:lnSpc>
                <a:spcPct val="120000"/>
              </a:lnSpc>
              <a:spcBef>
                <a:spcPts val="600"/>
              </a:spcBef>
              <a:buNone/>
              <a:tabLst>
                <a:tab pos="914400" algn="l"/>
                <a:tab pos="1371600" algn="l"/>
                <a:tab pos="1828800" algn="l"/>
              </a:tabLst>
            </a:pPr>
            <a:r>
              <a:rPr lang="en-US" dirty="0" smtClean="0">
                <a:solidFill>
                  <a:srgbClr val="0000FF"/>
                </a:solidFill>
                <a:latin typeface="Consolas" pitchFamily="49" charset="0"/>
                <a:cs typeface="Consolas" pitchFamily="49" charset="0"/>
              </a:rPr>
              <a:t>class</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Vehicle</a:t>
            </a:r>
            <a:r>
              <a:rPr lang="en-US" dirty="0" smtClean="0">
                <a:latin typeface="Consolas" pitchFamily="49" charset="0"/>
                <a:cs typeface="Consolas" pitchFamily="49" charset="0"/>
              </a:rPr>
              <a:t>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r>
              <a:rPr lang="en-US" b="1" dirty="0" smtClean="0">
                <a:latin typeface="Consolas" pitchFamily="49" charset="0"/>
                <a:cs typeface="Consolas" pitchFamily="49" charset="0"/>
              </a:rPr>
              <a:t>Vehicle</a:t>
            </a:r>
            <a:r>
              <a:rPr lang="en-US" dirty="0" smtClean="0">
                <a:latin typeface="Consolas" pitchFamily="49" charset="0"/>
                <a:cs typeface="Consolas" pitchFamily="49" charset="0"/>
              </a:rPr>
              <a:t>()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E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t>
            </a:r>
            <a:r>
              <a:rPr lang="en-US" dirty="0" smtClean="0">
                <a:solidFill>
                  <a:srgbClr val="CE7B00"/>
                </a:solidFill>
                <a:latin typeface="Consolas" pitchFamily="49" charset="0"/>
                <a:cs typeface="Consolas" pitchFamily="49" charset="0"/>
              </a:rPr>
              <a:t>"Vehicle is created"</a:t>
            </a:r>
            <a:r>
              <a:rPr lang="en-US" dirty="0" smtClean="0">
                <a:latin typeface="Consolas" pitchFamily="49" charset="0"/>
                <a:cs typeface="Consolas" pitchFamily="49" charset="0"/>
              </a:rPr>
              <a:t>);</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a:t>
            </a:r>
          </a:p>
          <a:p>
            <a:pPr marL="344488" indent="0">
              <a:lnSpc>
                <a:spcPct val="120000"/>
              </a:lnSpc>
              <a:spcBef>
                <a:spcPts val="0"/>
              </a:spcBef>
              <a:buNone/>
              <a:tabLst>
                <a:tab pos="914400" algn="l"/>
                <a:tab pos="1371600" algn="l"/>
                <a:tab pos="1828800" algn="l"/>
              </a:tabLst>
            </a:pPr>
            <a:r>
              <a:rPr lang="en-US" dirty="0" smtClean="0">
                <a:solidFill>
                  <a:srgbClr val="0000FF"/>
                </a:solidFill>
                <a:latin typeface="Consolas" pitchFamily="49" charset="0"/>
                <a:cs typeface="Consolas" pitchFamily="49" charset="0"/>
              </a:rPr>
              <a:t>class</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Bike</a:t>
            </a: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extends</a:t>
            </a:r>
            <a:r>
              <a:rPr lang="en-US" dirty="0" smtClean="0">
                <a:latin typeface="Consolas" pitchFamily="49" charset="0"/>
                <a:cs typeface="Consolas" pitchFamily="49" charset="0"/>
              </a:rPr>
              <a:t> Vehicle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r>
              <a:rPr lang="en-US" b="1" dirty="0" smtClean="0">
                <a:latin typeface="Consolas" pitchFamily="49" charset="0"/>
                <a:cs typeface="Consolas" pitchFamily="49" charset="0"/>
              </a:rPr>
              <a:t>Bike</a:t>
            </a:r>
            <a:r>
              <a:rPr lang="en-US" dirty="0" smtClean="0">
                <a:latin typeface="Consolas" pitchFamily="49" charset="0"/>
                <a:cs typeface="Consolas" pitchFamily="49" charset="0"/>
              </a:rPr>
              <a:t>()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r>
              <a:rPr lang="en-US" b="1" dirty="0" smtClean="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super</a:t>
            </a:r>
            <a:r>
              <a:rPr lang="en-US" b="1" dirty="0" smtClean="0">
                <a:effectLst>
                  <a:outerShdw blurRad="50800" dist="12700" dir="2700000" algn="tl" rotWithShape="0">
                    <a:prstClr val="black">
                      <a:alpha val="40000"/>
                    </a:prstClr>
                  </a:outerShdw>
                </a:effectLst>
                <a:latin typeface="Consolas" pitchFamily="49" charset="0"/>
                <a:cs typeface="Consolas" pitchFamily="49" charset="0"/>
              </a:rPr>
              <a:t>();</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E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t>
            </a:r>
            <a:r>
              <a:rPr lang="en-US" dirty="0" smtClean="0">
                <a:solidFill>
                  <a:srgbClr val="CE7B00"/>
                </a:solidFill>
                <a:latin typeface="Consolas" pitchFamily="49" charset="0"/>
                <a:cs typeface="Consolas" pitchFamily="49" charset="0"/>
              </a:rPr>
              <a:t>"Bike is created"</a:t>
            </a:r>
            <a:r>
              <a:rPr lang="en-US" dirty="0" smtClean="0">
                <a:latin typeface="Consolas" pitchFamily="49" charset="0"/>
                <a:cs typeface="Consolas" pitchFamily="49" charset="0"/>
              </a:rPr>
              <a:t>);</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public static void</a:t>
            </a:r>
            <a:r>
              <a:rPr lang="en-US" dirty="0" smtClean="0">
                <a:latin typeface="Consolas" pitchFamily="49" charset="0"/>
                <a:cs typeface="Consolas" pitchFamily="49" charset="0"/>
              </a:rPr>
              <a:t> </a:t>
            </a:r>
            <a:r>
              <a:rPr lang="en-US" b="1" i="1" dirty="0" smtClean="0">
                <a:latin typeface="Consolas" pitchFamily="49" charset="0"/>
                <a:cs typeface="Consolas" pitchFamily="49" charset="0"/>
              </a:rPr>
              <a:t>main</a:t>
            </a:r>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args</a:t>
            </a:r>
            <a:r>
              <a:rPr lang="en-US" dirty="0" smtClean="0">
                <a:latin typeface="Consolas" pitchFamily="49" charset="0"/>
                <a:cs typeface="Consolas" pitchFamily="49" charset="0"/>
              </a:rPr>
              <a:t>)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Bike b = </a:t>
            </a:r>
            <a:r>
              <a:rPr lang="en-US" dirty="0" smtClean="0">
                <a:solidFill>
                  <a:srgbClr val="0000FF"/>
                </a:solidFill>
                <a:latin typeface="Consolas" pitchFamily="49" charset="0"/>
                <a:cs typeface="Consolas" pitchFamily="49" charset="0"/>
              </a:rPr>
              <a:t>new</a:t>
            </a:r>
            <a:r>
              <a:rPr lang="en-US" dirty="0" smtClean="0">
                <a:latin typeface="Consolas" pitchFamily="49" charset="0"/>
                <a:cs typeface="Consolas" pitchFamily="49" charset="0"/>
              </a:rPr>
              <a:t> Bike();</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	}  </a:t>
            </a:r>
          </a:p>
          <a:p>
            <a:pPr marL="344488" indent="0">
              <a:lnSpc>
                <a:spcPct val="120000"/>
              </a:lnSpc>
              <a:spcBef>
                <a:spcPts val="0"/>
              </a:spcBef>
              <a:buNone/>
              <a:tabLst>
                <a:tab pos="914400" algn="l"/>
                <a:tab pos="1371600" algn="l"/>
                <a:tab pos="1828800" algn="l"/>
              </a:tabLst>
            </a:pPr>
            <a:r>
              <a:rPr lang="en-US" dirty="0" smtClean="0">
                <a:latin typeface="Consolas" pitchFamily="49" charset="0"/>
                <a:cs typeface="Consolas" pitchFamily="49" charset="0"/>
              </a:rPr>
              <a:t>}</a:t>
            </a:r>
          </a:p>
          <a:p>
            <a:pPr marL="344488" indent="-344488">
              <a:lnSpc>
                <a:spcPct val="120000"/>
              </a:lnSpc>
              <a:spcBef>
                <a:spcPts val="600"/>
              </a:spcBef>
            </a:pPr>
            <a:r>
              <a:rPr lang="en-US" dirty="0" smtClean="0">
                <a:solidFill>
                  <a:srgbClr val="C00000"/>
                </a:solidFill>
              </a:rPr>
              <a:t>Note: </a:t>
            </a:r>
            <a:r>
              <a:rPr lang="en-US" b="1" dirty="0" smtClean="0">
                <a:solidFill>
                  <a:srgbClr val="C00000"/>
                </a:solidFill>
                <a:latin typeface="Consolas" pitchFamily="49" charset="0"/>
                <a:cs typeface="Consolas" pitchFamily="49" charset="0"/>
              </a:rPr>
              <a:t>super()</a:t>
            </a:r>
            <a:r>
              <a:rPr lang="en-US" dirty="0" smtClean="0">
                <a:solidFill>
                  <a:srgbClr val="C00000"/>
                </a:solidFill>
              </a:rPr>
              <a:t> is added in each class constructor automatically by compiler</a:t>
            </a:r>
            <a:endParaRPr lang="en-US" dirty="0" smtClean="0">
              <a:solidFill>
                <a:srgbClr val="C00000"/>
              </a:solidFill>
              <a:latin typeface="Consolas" pitchFamily="49" charset="0"/>
              <a:cs typeface="Consolas" pitchFamily="49" charset="0"/>
            </a:endParaRPr>
          </a:p>
        </p:txBody>
      </p:sp>
    </p:spTree>
    <p:extLst>
      <p:ext uri="{BB962C8B-B14F-4D97-AF65-F5344CB8AC3E}">
        <p14:creationId xmlns:p14="http://schemas.microsoft.com/office/powerpoint/2010/main" val="2987745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cs typeface="Times New Roman" pitchFamily="18" charset="0"/>
              </a:rPr>
              <a:t>Inheriting Methods</a:t>
            </a:r>
            <a:endParaRPr lang="en-US" dirty="0"/>
          </a:p>
        </p:txBody>
      </p:sp>
      <p:sp>
        <p:nvSpPr>
          <p:cNvPr id="3" name="Content Placeholder 2"/>
          <p:cNvSpPr>
            <a:spLocks noGrp="1"/>
          </p:cNvSpPr>
          <p:nvPr>
            <p:ph idx="1"/>
          </p:nvPr>
        </p:nvSpPr>
        <p:spPr>
          <a:xfrm>
            <a:off x="762000" y="847725"/>
            <a:ext cx="8151091" cy="5885583"/>
          </a:xfrm>
        </p:spPr>
        <p:txBody>
          <a:bodyPr>
            <a:noAutofit/>
          </a:bodyPr>
          <a:lstStyle/>
          <a:p>
            <a:pPr marL="0" indent="0">
              <a:spcBef>
                <a:spcPts val="0"/>
              </a:spcBef>
              <a:buNone/>
              <a:tabLst>
                <a:tab pos="457200" algn="l"/>
                <a:tab pos="914400" algn="l"/>
                <a:tab pos="1371600" algn="l"/>
                <a:tab pos="1828800" algn="l"/>
              </a:tabLst>
            </a:pPr>
            <a:r>
              <a:rPr lang="en-US" sz="2100" dirty="0" smtClean="0">
                <a:solidFill>
                  <a:srgbClr val="0000FF"/>
                </a:solidFill>
                <a:latin typeface="Consolas" pitchFamily="49" charset="0"/>
                <a:cs typeface="Consolas" pitchFamily="49" charset="0"/>
              </a:rPr>
              <a:t>class</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Person</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void</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message</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E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"Welcome"</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2100" dirty="0" smtClean="0">
                <a:solidFill>
                  <a:srgbClr val="0000FF"/>
                </a:solidFill>
                <a:latin typeface="Consolas" pitchFamily="49" charset="0"/>
                <a:cs typeface="Consolas" pitchFamily="49" charset="0"/>
              </a:rPr>
              <a:t>class</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Student</a:t>
            </a: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extends</a:t>
            </a:r>
            <a:r>
              <a:rPr lang="en-US" sz="2100" dirty="0" smtClean="0">
                <a:latin typeface="Consolas" pitchFamily="49" charset="0"/>
                <a:cs typeface="Consolas" pitchFamily="49" charset="0"/>
              </a:rPr>
              <a:t> Person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void</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message</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E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"Welcome to Java"</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void</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display</a:t>
            </a:r>
            <a:r>
              <a:rPr lang="en-US" sz="2100" dirty="0" smtClean="0">
                <a:latin typeface="Consolas" pitchFamily="49" charset="0"/>
                <a:cs typeface="Consolas" pitchFamily="49" charset="0"/>
              </a:rPr>
              <a:t>() {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message();</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err="1" smtClean="0">
                <a:solidFill>
                  <a:srgbClr val="0000FF"/>
                </a:solidFill>
                <a:latin typeface="Consolas" pitchFamily="49" charset="0"/>
                <a:cs typeface="Consolas" pitchFamily="49" charset="0"/>
              </a:rPr>
              <a:t>super</a:t>
            </a:r>
            <a:r>
              <a:rPr lang="en-US" sz="2100" dirty="0" err="1" smtClean="0">
                <a:latin typeface="Consolas" pitchFamily="49" charset="0"/>
                <a:cs typeface="Consolas" pitchFamily="49" charset="0"/>
              </a:rPr>
              <a:t>.message</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public static void</a:t>
            </a:r>
            <a:r>
              <a:rPr lang="en-US" sz="2100" dirty="0" smtClean="0">
                <a:latin typeface="Consolas" pitchFamily="49" charset="0"/>
                <a:cs typeface="Consolas" pitchFamily="49" charset="0"/>
              </a:rPr>
              <a:t> </a:t>
            </a:r>
            <a:r>
              <a:rPr lang="en-US" sz="2100" b="1" i="1" dirty="0" smtClean="0">
                <a:latin typeface="Consolas" pitchFamily="49" charset="0"/>
                <a:cs typeface="Consolas" pitchFamily="49" charset="0"/>
              </a:rPr>
              <a:t>main</a:t>
            </a:r>
            <a:r>
              <a:rPr lang="en-US" sz="2100" dirty="0" smtClean="0">
                <a:latin typeface="Consolas" pitchFamily="49" charset="0"/>
                <a:cs typeface="Consolas" pitchFamily="49" charset="0"/>
              </a:rPr>
              <a:t>(String[] </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Student s = </a:t>
            </a:r>
            <a:r>
              <a:rPr lang="en-US" sz="2100" dirty="0" smtClean="0">
                <a:solidFill>
                  <a:srgbClr val="0000FF"/>
                </a:solidFill>
                <a:latin typeface="Consolas" pitchFamily="49" charset="0"/>
                <a:cs typeface="Consolas" pitchFamily="49" charset="0"/>
              </a:rPr>
              <a:t>new</a:t>
            </a:r>
            <a:r>
              <a:rPr lang="en-US" sz="2100" dirty="0" smtClean="0">
                <a:latin typeface="Consolas" pitchFamily="49" charset="0"/>
                <a:cs typeface="Consolas" pitchFamily="49" charset="0"/>
              </a:rPr>
              <a:t> Student();</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s.display</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100" dirty="0" smtClean="0">
                <a:latin typeface="Consolas" pitchFamily="49" charset="0"/>
                <a:cs typeface="Consolas" pitchFamily="49" charset="0"/>
              </a:rPr>
              <a:t>}</a:t>
            </a:r>
          </a:p>
        </p:txBody>
      </p:sp>
    </p:spTree>
    <p:extLst>
      <p:ext uri="{BB962C8B-B14F-4D97-AF65-F5344CB8AC3E}">
        <p14:creationId xmlns:p14="http://schemas.microsoft.com/office/powerpoint/2010/main" val="2263032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r>
              <a:rPr lang="en-US" altLang="en-US" dirty="0" smtClean="0"/>
              <a:t>Calling Super Class Constructor</a:t>
            </a:r>
          </a:p>
        </p:txBody>
      </p:sp>
      <p:sp>
        <p:nvSpPr>
          <p:cNvPr id="5" name="Content Placeholder 4"/>
          <p:cNvSpPr>
            <a:spLocks noGrp="1"/>
          </p:cNvSpPr>
          <p:nvPr>
            <p:ph idx="1"/>
          </p:nvPr>
        </p:nvSpPr>
        <p:spPr/>
        <p:txBody>
          <a:bodyPr/>
          <a:lstStyle/>
          <a:p>
            <a:pPr>
              <a:spcBef>
                <a:spcPts val="600"/>
              </a:spcBef>
            </a:pPr>
            <a:r>
              <a:rPr lang="en-US" altLang="en-US" dirty="0" smtClean="0"/>
              <a:t>You must use the keyword </a:t>
            </a:r>
            <a:r>
              <a:rPr lang="en-US" altLang="en-US" b="1" dirty="0" smtClean="0">
                <a:solidFill>
                  <a:srgbClr val="0000FF"/>
                </a:solidFill>
                <a:latin typeface="Consolas" pitchFamily="49" charset="0"/>
                <a:cs typeface="Consolas" pitchFamily="49" charset="0"/>
              </a:rPr>
              <a:t>super</a:t>
            </a:r>
            <a:r>
              <a:rPr lang="en-US" altLang="en-US" b="1" dirty="0" smtClean="0">
                <a:latin typeface="Consolas" pitchFamily="49" charset="0"/>
                <a:cs typeface="Consolas" pitchFamily="49" charset="0"/>
              </a:rPr>
              <a:t>()</a:t>
            </a:r>
            <a:r>
              <a:rPr lang="en-US" altLang="en-US" dirty="0" smtClean="0"/>
              <a:t> to call the super class constructor.</a:t>
            </a:r>
          </a:p>
          <a:p>
            <a:pPr>
              <a:spcBef>
                <a:spcPts val="600"/>
              </a:spcBef>
            </a:pPr>
            <a:r>
              <a:rPr lang="en-US" altLang="en-US" dirty="0" smtClean="0"/>
              <a:t>Invoking a super class constructor’s name in a subclass causes a syntax error.</a:t>
            </a:r>
          </a:p>
          <a:p>
            <a:pPr>
              <a:spcBef>
                <a:spcPts val="600"/>
              </a:spcBef>
            </a:pPr>
            <a:r>
              <a:rPr lang="en-US" altLang="en-US" dirty="0" smtClean="0"/>
              <a:t>Java requires that the statement that uses the keyword </a:t>
            </a:r>
            <a:r>
              <a:rPr lang="en-US" altLang="en-US" b="1" dirty="0" smtClean="0">
                <a:solidFill>
                  <a:srgbClr val="0000FF"/>
                </a:solidFill>
                <a:latin typeface="Consolas" pitchFamily="49" charset="0"/>
                <a:cs typeface="Consolas" pitchFamily="49" charset="0"/>
              </a:rPr>
              <a:t>super</a:t>
            </a:r>
            <a:r>
              <a:rPr lang="en-US" altLang="en-US" b="1" dirty="0" smtClean="0">
                <a:latin typeface="Consolas" pitchFamily="49" charset="0"/>
                <a:cs typeface="Consolas" pitchFamily="49" charset="0"/>
              </a:rPr>
              <a:t>()</a:t>
            </a:r>
            <a:r>
              <a:rPr lang="en-US" altLang="en-US" dirty="0" smtClean="0"/>
              <a:t> appear first in the constructor.</a:t>
            </a:r>
          </a:p>
        </p:txBody>
      </p:sp>
    </p:spTree>
    <p:extLst>
      <p:ext uri="{BB962C8B-B14F-4D97-AF65-F5344CB8AC3E}">
        <p14:creationId xmlns:p14="http://schemas.microsoft.com/office/powerpoint/2010/main" val="310013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Tree>
    <p:extLst>
      <p:ext uri="{BB962C8B-B14F-4D97-AF65-F5344CB8AC3E}">
        <p14:creationId xmlns:p14="http://schemas.microsoft.com/office/powerpoint/2010/main" val="517429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6" name="Text Box 5"/>
          <p:cNvSpPr txBox="1">
            <a:spLocks noChangeArrowheads="1"/>
          </p:cNvSpPr>
          <p:nvPr/>
        </p:nvSpPr>
        <p:spPr bwMode="auto">
          <a:xfrm>
            <a:off x="1683147" y="2551837"/>
            <a:ext cx="5777706" cy="1754326"/>
          </a:xfrm>
          <a:prstGeom prst="rect">
            <a:avLst/>
          </a:prstGeom>
          <a:solidFill>
            <a:srgbClr val="FFFFE1"/>
          </a:solidFill>
          <a:ln w="12700">
            <a:solidFill>
              <a:schemeClr val="tx1"/>
            </a:solidFill>
          </a:ln>
          <a:effec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dirty="0">
                <a:latin typeface="Arial" pitchFamily="34" charset="0"/>
                <a:cs typeface="Arial" pitchFamily="34" charset="0"/>
              </a:rPr>
              <a:t>Constructing an instance of a class invokes all the </a:t>
            </a:r>
            <a:r>
              <a:rPr lang="en-US" altLang="en-US" dirty="0" smtClean="0">
                <a:latin typeface="Arial" pitchFamily="34" charset="0"/>
                <a:cs typeface="Arial" pitchFamily="34" charset="0"/>
              </a:rPr>
              <a:t>super classes</a:t>
            </a:r>
            <a:r>
              <a:rPr lang="en-US" altLang="en-US" dirty="0">
                <a:latin typeface="Arial" pitchFamily="34" charset="0"/>
                <a:cs typeface="Arial" pitchFamily="34" charset="0"/>
              </a:rPr>
              <a:t>’ constructors along the inheritance chain</a:t>
            </a:r>
            <a:r>
              <a:rPr lang="en-US" altLang="en-US" dirty="0" smtClean="0">
                <a:latin typeface="Arial" pitchFamily="34" charset="0"/>
                <a:cs typeface="Arial" pitchFamily="34" charset="0"/>
              </a:rPr>
              <a:t>.</a:t>
            </a:r>
          </a:p>
          <a:p>
            <a:pPr algn="ctr">
              <a:spcBef>
                <a:spcPct val="50000"/>
              </a:spcBef>
            </a:pPr>
            <a:r>
              <a:rPr lang="en-US" altLang="en-US" dirty="0" smtClean="0">
                <a:latin typeface="Arial" pitchFamily="34" charset="0"/>
                <a:cs typeface="Arial" pitchFamily="34" charset="0"/>
              </a:rPr>
              <a:t>This </a:t>
            </a:r>
            <a:r>
              <a:rPr lang="en-US" altLang="en-US" dirty="0">
                <a:latin typeface="Arial" pitchFamily="34" charset="0"/>
                <a:cs typeface="Arial" pitchFamily="34" charset="0"/>
              </a:rPr>
              <a:t>is called </a:t>
            </a:r>
            <a:r>
              <a:rPr lang="en-US" altLang="en-US" b="1" i="1" dirty="0" smtClean="0">
                <a:latin typeface="Arial" pitchFamily="34" charset="0"/>
                <a:cs typeface="Arial" pitchFamily="34" charset="0"/>
              </a:rPr>
              <a:t>constructor </a:t>
            </a:r>
            <a:r>
              <a:rPr lang="en-US" altLang="en-US" b="1" i="1" dirty="0">
                <a:latin typeface="Arial" pitchFamily="34" charset="0"/>
                <a:cs typeface="Arial" pitchFamily="34" charset="0"/>
              </a:rPr>
              <a:t>chaining</a:t>
            </a:r>
            <a:r>
              <a:rPr lang="en-US" altLang="en-US" dirty="0">
                <a:latin typeface="Arial" pitchFamily="34" charset="0"/>
                <a:cs typeface="Arial" pitchFamily="34" charset="0"/>
              </a:rPr>
              <a:t>.</a:t>
            </a:r>
          </a:p>
        </p:txBody>
      </p:sp>
    </p:spTree>
    <p:extLst>
      <p:ext uri="{BB962C8B-B14F-4D97-AF65-F5344CB8AC3E}">
        <p14:creationId xmlns:p14="http://schemas.microsoft.com/office/powerpoint/2010/main" val="3728051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250683" y="300133"/>
            <a:ext cx="4937760"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7071437" y="262812"/>
            <a:ext cx="1745992" cy="996820"/>
          </a:xfrm>
          <a:prstGeom prst="wedgeRoundRectCallout">
            <a:avLst>
              <a:gd name="adj1" fmla="val -100671"/>
              <a:gd name="adj2" fmla="val -31481"/>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a:latin typeface="Arial" pitchFamily="34" charset="0"/>
                <a:cs typeface="Arial" pitchFamily="34" charset="0"/>
              </a:rPr>
              <a:t>1. </a:t>
            </a:r>
            <a:r>
              <a:rPr lang="en-US" altLang="en-US" sz="2000" dirty="0" smtClean="0">
                <a:latin typeface="Arial" pitchFamily="34" charset="0"/>
                <a:cs typeface="Arial" pitchFamily="34" charset="0"/>
              </a:rPr>
              <a:t>	Start </a:t>
            </a:r>
            <a:r>
              <a:rPr lang="en-US" altLang="en-US" sz="2000" dirty="0">
                <a:latin typeface="Arial" pitchFamily="34" charset="0"/>
                <a:cs typeface="Arial" pitchFamily="34" charset="0"/>
              </a:rPr>
              <a:t>from the </a:t>
            </a:r>
            <a:r>
              <a:rPr lang="en-US" altLang="en-US" sz="2000" b="1" i="1" dirty="0">
                <a:latin typeface="Consolas" pitchFamily="49" charset="0"/>
                <a:cs typeface="Consolas" pitchFamily="49" charset="0"/>
              </a:rPr>
              <a:t>main</a:t>
            </a:r>
            <a:r>
              <a:rPr lang="en-US" altLang="en-US" sz="2000" dirty="0">
                <a:latin typeface="Arial" pitchFamily="34" charset="0"/>
                <a:cs typeface="Arial" pitchFamily="34" charset="0"/>
              </a:rPr>
              <a:t> method</a:t>
            </a:r>
          </a:p>
        </p:txBody>
      </p:sp>
    </p:spTree>
    <p:extLst>
      <p:ext uri="{BB962C8B-B14F-4D97-AF65-F5344CB8AC3E}">
        <p14:creationId xmlns:p14="http://schemas.microsoft.com/office/powerpoint/2010/main" val="2408577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895779" y="542731"/>
            <a:ext cx="1960597" cy="996820"/>
          </a:xfrm>
          <a:prstGeom prst="wedgeRoundRectCallout">
            <a:avLst>
              <a:gd name="adj1" fmla="val -100671"/>
              <a:gd name="adj2" fmla="val -31481"/>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2. 	Invoke </a:t>
            </a:r>
            <a:r>
              <a:rPr lang="en-US" altLang="en-US" sz="2000" b="1" dirty="0" smtClean="0">
                <a:latin typeface="Consolas" pitchFamily="49" charset="0"/>
                <a:cs typeface="Consolas" pitchFamily="49" charset="0"/>
              </a:rPr>
              <a:t>Faculty()</a:t>
            </a:r>
            <a:r>
              <a:rPr lang="en-US" altLang="en-US" sz="2000" dirty="0" smtClean="0">
                <a:latin typeface="Arial" pitchFamily="34" charset="0"/>
                <a:cs typeface="Arial" pitchFamily="34" charset="0"/>
              </a:rPr>
              <a:t> constructor</a:t>
            </a:r>
            <a:endParaRPr lang="en-US" altLang="en-US" sz="2000" dirty="0">
              <a:latin typeface="Arial" pitchFamily="34" charset="0"/>
              <a:cs typeface="Arial" pitchFamily="34" charset="0"/>
            </a:endParaRPr>
          </a:p>
        </p:txBody>
      </p:sp>
    </p:spTree>
    <p:extLst>
      <p:ext uri="{BB962C8B-B14F-4D97-AF65-F5344CB8AC3E}">
        <p14:creationId xmlns:p14="http://schemas.microsoft.com/office/powerpoint/2010/main" val="2262105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US" dirty="0"/>
          </a:p>
        </p:txBody>
      </p:sp>
      <p:sp>
        <p:nvSpPr>
          <p:cNvPr id="3" name="Content Placeholder 2"/>
          <p:cNvSpPr>
            <a:spLocks noGrp="1"/>
          </p:cNvSpPr>
          <p:nvPr>
            <p:ph idx="1"/>
          </p:nvPr>
        </p:nvSpPr>
        <p:spPr>
          <a:xfrm>
            <a:off x="762000" y="727789"/>
            <a:ext cx="8151091" cy="6005520"/>
          </a:xfrm>
        </p:spPr>
        <p:txBody>
          <a:bodyPr>
            <a:normAutofit/>
          </a:bodyPr>
          <a:lstStyle/>
          <a:p>
            <a:pPr>
              <a:spcBef>
                <a:spcPts val="600"/>
              </a:spcBef>
            </a:pPr>
            <a:r>
              <a:rPr lang="en-US" sz="1900" b="1" dirty="0">
                <a:solidFill>
                  <a:srgbClr val="FF0000"/>
                </a:solidFill>
              </a:rPr>
              <a:t>Inheritance</a:t>
            </a:r>
            <a:r>
              <a:rPr lang="en-US" sz="1900" b="1" dirty="0"/>
              <a:t> </a:t>
            </a:r>
            <a:r>
              <a:rPr lang="en-US" sz="1900" dirty="0" smtClean="0"/>
              <a:t>is </a:t>
            </a:r>
            <a:r>
              <a:rPr lang="en-US" sz="1900" dirty="0"/>
              <a:t>a mechanism in which one </a:t>
            </a:r>
            <a:r>
              <a:rPr lang="en-US" sz="1900" dirty="0">
                <a:solidFill>
                  <a:srgbClr val="0000C0"/>
                </a:solidFill>
              </a:rPr>
              <a:t>object acquires </a:t>
            </a:r>
            <a:r>
              <a:rPr lang="en-US" sz="1900" dirty="0"/>
              <a:t>all the </a:t>
            </a:r>
            <a:r>
              <a:rPr lang="en-US" sz="1900" dirty="0">
                <a:solidFill>
                  <a:srgbClr val="FF0000"/>
                </a:solidFill>
              </a:rPr>
              <a:t>properties</a:t>
            </a:r>
            <a:r>
              <a:rPr lang="en-US" sz="1900" dirty="0"/>
              <a:t> and </a:t>
            </a:r>
            <a:r>
              <a:rPr lang="en-US" sz="1900" dirty="0">
                <a:solidFill>
                  <a:srgbClr val="FF0000"/>
                </a:solidFill>
              </a:rPr>
              <a:t>behaviors</a:t>
            </a:r>
            <a:r>
              <a:rPr lang="en-US" sz="1900" dirty="0"/>
              <a:t> of </a:t>
            </a:r>
            <a:r>
              <a:rPr lang="en-US" sz="1900" dirty="0">
                <a:solidFill>
                  <a:srgbClr val="0000C0"/>
                </a:solidFill>
              </a:rPr>
              <a:t>parent </a:t>
            </a:r>
            <a:r>
              <a:rPr lang="en-US" sz="1900" dirty="0" smtClean="0">
                <a:solidFill>
                  <a:srgbClr val="0000C0"/>
                </a:solidFill>
              </a:rPr>
              <a:t>object</a:t>
            </a:r>
            <a:r>
              <a:rPr lang="en-US" sz="1900" dirty="0" smtClean="0"/>
              <a:t>.</a:t>
            </a:r>
          </a:p>
          <a:p>
            <a:pPr>
              <a:spcBef>
                <a:spcPts val="600"/>
              </a:spcBef>
            </a:pPr>
            <a:r>
              <a:rPr lang="en-US" sz="1900" dirty="0"/>
              <a:t>The </a:t>
            </a:r>
            <a:r>
              <a:rPr lang="en-US" sz="1900" dirty="0">
                <a:solidFill>
                  <a:srgbClr val="0000C0"/>
                </a:solidFill>
              </a:rPr>
              <a:t>idea behind inheritance </a:t>
            </a:r>
            <a:r>
              <a:rPr lang="en-US" sz="1900" dirty="0" smtClean="0">
                <a:solidFill>
                  <a:srgbClr val="0000C0"/>
                </a:solidFill>
              </a:rPr>
              <a:t>in </a:t>
            </a:r>
            <a:r>
              <a:rPr lang="en-US" sz="1900" dirty="0" smtClean="0"/>
              <a:t>java is </a:t>
            </a:r>
            <a:r>
              <a:rPr lang="en-US" sz="1900" dirty="0"/>
              <a:t>that you can </a:t>
            </a:r>
            <a:r>
              <a:rPr lang="en-US" sz="1900" dirty="0">
                <a:solidFill>
                  <a:srgbClr val="FF0000"/>
                </a:solidFill>
              </a:rPr>
              <a:t>create new classes </a:t>
            </a:r>
            <a:r>
              <a:rPr lang="en-US" sz="1900" dirty="0"/>
              <a:t>that are </a:t>
            </a:r>
            <a:r>
              <a:rPr lang="en-US" sz="1900" dirty="0">
                <a:solidFill>
                  <a:srgbClr val="0000C0"/>
                </a:solidFill>
              </a:rPr>
              <a:t>built upon </a:t>
            </a:r>
            <a:r>
              <a:rPr lang="en-US" sz="1900" dirty="0">
                <a:solidFill>
                  <a:srgbClr val="FF0000"/>
                </a:solidFill>
              </a:rPr>
              <a:t>existing classes</a:t>
            </a:r>
            <a:r>
              <a:rPr lang="en-US" sz="1900" dirty="0" smtClean="0"/>
              <a:t>.</a:t>
            </a:r>
          </a:p>
          <a:p>
            <a:pPr>
              <a:spcBef>
                <a:spcPts val="600"/>
              </a:spcBef>
            </a:pPr>
            <a:r>
              <a:rPr lang="en-US" sz="1900" dirty="0" smtClean="0"/>
              <a:t>When </a:t>
            </a:r>
            <a:r>
              <a:rPr lang="en-US" sz="1900" dirty="0"/>
              <a:t>you </a:t>
            </a:r>
            <a:r>
              <a:rPr lang="en-US" sz="1900" dirty="0">
                <a:solidFill>
                  <a:srgbClr val="0000C0"/>
                </a:solidFill>
              </a:rPr>
              <a:t>inherit from </a:t>
            </a:r>
            <a:r>
              <a:rPr lang="en-US" sz="1900" dirty="0"/>
              <a:t>an </a:t>
            </a:r>
            <a:r>
              <a:rPr lang="en-US" sz="1900" dirty="0">
                <a:solidFill>
                  <a:srgbClr val="FF0000"/>
                </a:solidFill>
              </a:rPr>
              <a:t>existing class</a:t>
            </a:r>
            <a:r>
              <a:rPr lang="en-US" sz="1900" dirty="0"/>
              <a:t>, you can </a:t>
            </a:r>
            <a:r>
              <a:rPr lang="en-US" sz="1900" dirty="0">
                <a:solidFill>
                  <a:srgbClr val="0000C0"/>
                </a:solidFill>
              </a:rPr>
              <a:t>reuse methods and fields</a:t>
            </a:r>
            <a:r>
              <a:rPr lang="en-US" sz="1900" dirty="0"/>
              <a:t> of </a:t>
            </a:r>
            <a:r>
              <a:rPr lang="en-US" sz="1900" dirty="0">
                <a:solidFill>
                  <a:srgbClr val="FF0000"/>
                </a:solidFill>
              </a:rPr>
              <a:t>parent class</a:t>
            </a:r>
            <a:r>
              <a:rPr lang="en-US" sz="1900" dirty="0"/>
              <a:t>, and </a:t>
            </a:r>
            <a:r>
              <a:rPr lang="en-US" sz="1900" dirty="0">
                <a:solidFill>
                  <a:srgbClr val="FF0000"/>
                </a:solidFill>
              </a:rPr>
              <a:t>you can add </a:t>
            </a:r>
            <a:r>
              <a:rPr lang="en-US" sz="1900" dirty="0">
                <a:solidFill>
                  <a:srgbClr val="0000C0"/>
                </a:solidFill>
              </a:rPr>
              <a:t>new methods and fields </a:t>
            </a:r>
            <a:r>
              <a:rPr lang="en-US" sz="1900" dirty="0"/>
              <a:t>also.</a:t>
            </a:r>
          </a:p>
          <a:p>
            <a:pPr>
              <a:spcBef>
                <a:spcPts val="600"/>
              </a:spcBef>
            </a:pPr>
            <a:r>
              <a:rPr lang="en-US" sz="1900" dirty="0">
                <a:solidFill>
                  <a:srgbClr val="0000C0"/>
                </a:solidFill>
              </a:rPr>
              <a:t>Inheritance</a:t>
            </a:r>
            <a:r>
              <a:rPr lang="en-US" sz="1900" dirty="0"/>
              <a:t> represents the </a:t>
            </a:r>
            <a:r>
              <a:rPr lang="en-US" sz="1900" b="1" dirty="0">
                <a:solidFill>
                  <a:srgbClr val="FF0000"/>
                </a:solidFill>
              </a:rPr>
              <a:t>IS-A relationship</a:t>
            </a:r>
            <a:r>
              <a:rPr lang="en-US" sz="1900" dirty="0"/>
              <a:t>, also known as </a:t>
            </a:r>
            <a:r>
              <a:rPr lang="en-US" sz="1900" i="1" dirty="0">
                <a:solidFill>
                  <a:srgbClr val="0000C0"/>
                </a:solidFill>
              </a:rPr>
              <a:t>parent-child</a:t>
            </a:r>
            <a:r>
              <a:rPr lang="en-US" sz="1900" dirty="0"/>
              <a:t> relationship</a:t>
            </a:r>
            <a:r>
              <a:rPr lang="en-US" sz="1900" dirty="0" smtClean="0"/>
              <a:t>.</a:t>
            </a:r>
          </a:p>
          <a:p>
            <a:pPr>
              <a:spcBef>
                <a:spcPts val="600"/>
              </a:spcBef>
            </a:pPr>
            <a:r>
              <a:rPr lang="en-US" sz="1900" dirty="0" smtClean="0">
                <a:cs typeface="Arial" charset="0"/>
              </a:rPr>
              <a:t>Defining a </a:t>
            </a:r>
            <a:r>
              <a:rPr lang="en-US" sz="1900" dirty="0" smtClean="0">
                <a:solidFill>
                  <a:srgbClr val="FF0000"/>
                </a:solidFill>
                <a:cs typeface="Arial" charset="0"/>
              </a:rPr>
              <a:t>new class </a:t>
            </a:r>
            <a:r>
              <a:rPr lang="en-US" sz="1900" dirty="0" smtClean="0">
                <a:solidFill>
                  <a:srgbClr val="0000C0"/>
                </a:solidFill>
                <a:cs typeface="Arial" charset="0"/>
              </a:rPr>
              <a:t>based on an existing class </a:t>
            </a:r>
            <a:r>
              <a:rPr lang="en-US" sz="1900" dirty="0" smtClean="0">
                <a:cs typeface="Arial" charset="0"/>
              </a:rPr>
              <a:t>is called </a:t>
            </a:r>
            <a:r>
              <a:rPr lang="en-US" sz="1900" dirty="0" smtClean="0">
                <a:solidFill>
                  <a:srgbClr val="FF0000"/>
                </a:solidFill>
                <a:cs typeface="Arial" charset="0"/>
              </a:rPr>
              <a:t>derivation</a:t>
            </a:r>
            <a:r>
              <a:rPr lang="en-US" sz="1900" dirty="0" smtClean="0">
                <a:cs typeface="Arial" charset="0"/>
              </a:rPr>
              <a:t>.</a:t>
            </a:r>
          </a:p>
          <a:p>
            <a:pPr>
              <a:spcBef>
                <a:spcPts val="600"/>
              </a:spcBef>
            </a:pPr>
            <a:r>
              <a:rPr lang="en-US" sz="1900" dirty="0" smtClean="0">
                <a:cs typeface="Arial" charset="0"/>
              </a:rPr>
              <a:t>The </a:t>
            </a:r>
            <a:r>
              <a:rPr lang="en-US" sz="1900" dirty="0" smtClean="0">
                <a:solidFill>
                  <a:srgbClr val="FF0000"/>
                </a:solidFill>
                <a:cs typeface="Arial" charset="0"/>
              </a:rPr>
              <a:t>derived class </a:t>
            </a:r>
            <a:r>
              <a:rPr lang="en-US" sz="1900" dirty="0" smtClean="0">
                <a:cs typeface="Arial" charset="0"/>
              </a:rPr>
              <a:t>is </a:t>
            </a:r>
            <a:r>
              <a:rPr lang="en-US" sz="1900" dirty="0" smtClean="0">
                <a:solidFill>
                  <a:srgbClr val="0000C0"/>
                </a:solidFill>
                <a:cs typeface="Arial" charset="0"/>
              </a:rPr>
              <a:t>also called </a:t>
            </a:r>
            <a:r>
              <a:rPr lang="en-US" sz="1900" dirty="0" smtClean="0">
                <a:cs typeface="Arial" charset="0"/>
              </a:rPr>
              <a:t>the </a:t>
            </a:r>
            <a:r>
              <a:rPr lang="en-US" sz="1900" dirty="0" smtClean="0">
                <a:solidFill>
                  <a:srgbClr val="FF0000"/>
                </a:solidFill>
                <a:cs typeface="Arial" charset="0"/>
              </a:rPr>
              <a:t>direct subclass </a:t>
            </a:r>
            <a:r>
              <a:rPr lang="en-US" sz="1900" dirty="0" smtClean="0">
                <a:cs typeface="Arial" charset="0"/>
              </a:rPr>
              <a:t>of the </a:t>
            </a:r>
            <a:r>
              <a:rPr lang="en-US" sz="1900" dirty="0" smtClean="0">
                <a:solidFill>
                  <a:srgbClr val="0000C0"/>
                </a:solidFill>
                <a:cs typeface="Arial" charset="0"/>
              </a:rPr>
              <a:t>base or super class</a:t>
            </a:r>
            <a:r>
              <a:rPr lang="en-US" sz="1900" dirty="0" smtClean="0">
                <a:cs typeface="Arial" charset="0"/>
              </a:rPr>
              <a:t>.</a:t>
            </a:r>
          </a:p>
          <a:p>
            <a:pPr>
              <a:spcBef>
                <a:spcPts val="600"/>
              </a:spcBef>
            </a:pPr>
            <a:r>
              <a:rPr lang="en-US" sz="1900" dirty="0" smtClean="0">
                <a:cs typeface="Arial" charset="0"/>
              </a:rPr>
              <a:t>You can also </a:t>
            </a:r>
            <a:r>
              <a:rPr lang="en-US" sz="1900" dirty="0" smtClean="0">
                <a:solidFill>
                  <a:srgbClr val="FF0000"/>
                </a:solidFill>
                <a:cs typeface="Arial" charset="0"/>
              </a:rPr>
              <a:t>derive classes </a:t>
            </a:r>
            <a:r>
              <a:rPr lang="en-US" sz="1900" dirty="0" smtClean="0">
                <a:cs typeface="Arial" charset="0"/>
              </a:rPr>
              <a:t>from the </a:t>
            </a:r>
            <a:r>
              <a:rPr lang="en-US" sz="1900" dirty="0" smtClean="0">
                <a:solidFill>
                  <a:srgbClr val="0000C0"/>
                </a:solidFill>
                <a:cs typeface="Arial" charset="0"/>
              </a:rPr>
              <a:t>derived class </a:t>
            </a:r>
            <a:r>
              <a:rPr lang="en-US" sz="1900" dirty="0" smtClean="0">
                <a:cs typeface="Arial" charset="0"/>
              </a:rPr>
              <a:t>and so on.</a:t>
            </a:r>
            <a:endParaRPr lang="en-US" sz="1900" dirty="0"/>
          </a:p>
        </p:txBody>
      </p:sp>
      <p:grpSp>
        <p:nvGrpSpPr>
          <p:cNvPr id="15" name="Group 14"/>
          <p:cNvGrpSpPr/>
          <p:nvPr/>
        </p:nvGrpSpPr>
        <p:grpSpPr>
          <a:xfrm>
            <a:off x="2430042" y="4873204"/>
            <a:ext cx="4283917" cy="1875947"/>
            <a:chOff x="1245637" y="4873204"/>
            <a:chExt cx="4283917" cy="1875947"/>
          </a:xfrm>
        </p:grpSpPr>
        <p:sp>
          <p:nvSpPr>
            <p:cNvPr id="5" name="Rectangle 5"/>
            <p:cNvSpPr>
              <a:spLocks noChangeArrowheads="1"/>
            </p:cNvSpPr>
            <p:nvPr/>
          </p:nvSpPr>
          <p:spPr bwMode="auto">
            <a:xfrm>
              <a:off x="2844671" y="5353978"/>
              <a:ext cx="1085850" cy="914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rtl="1"/>
              <a:r>
                <a:rPr lang="en-US" b="1" dirty="0" smtClean="0">
                  <a:solidFill>
                    <a:schemeClr val="tx1"/>
                  </a:solidFill>
                  <a:effectLst>
                    <a:outerShdw blurRad="50800" dist="12700" dir="2700000" algn="tl" rotWithShape="0">
                      <a:prstClr val="black">
                        <a:alpha val="40000"/>
                      </a:prstClr>
                    </a:outerShdw>
                  </a:effectLst>
                  <a:latin typeface="Arial" pitchFamily="34" charset="0"/>
                  <a:cs typeface="Arial" pitchFamily="34" charset="0"/>
                </a:rPr>
                <a:t>Class B</a:t>
              </a:r>
              <a:endParaRPr lang="ar-SA" b="1" dirty="0">
                <a:solidFill>
                  <a:schemeClr val="tx1"/>
                </a:solidFill>
                <a:effectLst>
                  <a:outerShdw blurRad="50800" dist="12700" dir="2700000" algn="tl" rotWithShape="0">
                    <a:prstClr val="black">
                      <a:alpha val="40000"/>
                    </a:prstClr>
                  </a:outerShdw>
                </a:effectLst>
                <a:latin typeface="Arial" pitchFamily="34" charset="0"/>
                <a:cs typeface="Arial" pitchFamily="34" charset="0"/>
              </a:endParaRPr>
            </a:p>
          </p:txBody>
        </p:sp>
        <p:sp>
          <p:nvSpPr>
            <p:cNvPr id="6" name="Rectangle 6"/>
            <p:cNvSpPr>
              <a:spLocks noChangeArrowheads="1"/>
            </p:cNvSpPr>
            <p:nvPr/>
          </p:nvSpPr>
          <p:spPr bwMode="auto">
            <a:xfrm>
              <a:off x="4443704" y="5834751"/>
              <a:ext cx="1085850" cy="914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rtl="1"/>
              <a:r>
                <a:rPr lang="en-US" b="1" dirty="0" smtClean="0">
                  <a:solidFill>
                    <a:schemeClr val="tx1"/>
                  </a:solidFill>
                  <a:effectLst>
                    <a:outerShdw blurRad="50800" dist="12700" dir="2700000" algn="tl" rotWithShape="0">
                      <a:prstClr val="black">
                        <a:alpha val="40000"/>
                      </a:prstClr>
                    </a:outerShdw>
                  </a:effectLst>
                  <a:latin typeface="Arial" pitchFamily="34" charset="0"/>
                  <a:cs typeface="Arial" pitchFamily="34" charset="0"/>
                </a:rPr>
                <a:t>Class C</a:t>
              </a:r>
              <a:endParaRPr lang="ar-SA" b="1" dirty="0">
                <a:solidFill>
                  <a:schemeClr val="tx1"/>
                </a:solidFill>
                <a:effectLst>
                  <a:outerShdw blurRad="50800" dist="12700" dir="2700000" algn="tl" rotWithShape="0">
                    <a:prstClr val="black">
                      <a:alpha val="40000"/>
                    </a:prstClr>
                  </a:outerShdw>
                </a:effectLst>
                <a:latin typeface="Arial" pitchFamily="34" charset="0"/>
                <a:cs typeface="Arial" pitchFamily="34" charset="0"/>
              </a:endParaRPr>
            </a:p>
          </p:txBody>
        </p:sp>
        <p:sp>
          <p:nvSpPr>
            <p:cNvPr id="7" name="Rectangle 7"/>
            <p:cNvSpPr>
              <a:spLocks noChangeArrowheads="1"/>
            </p:cNvSpPr>
            <p:nvPr/>
          </p:nvSpPr>
          <p:spPr bwMode="auto">
            <a:xfrm>
              <a:off x="1245637" y="4873204"/>
              <a:ext cx="108585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rtl="1"/>
              <a:r>
                <a:rPr lang="en-US" b="1" dirty="0" smtClean="0">
                  <a:solidFill>
                    <a:schemeClr val="tx1"/>
                  </a:solidFill>
                  <a:effectLst>
                    <a:outerShdw blurRad="50800" dist="12700" dir="2700000" algn="tl" rotWithShape="0">
                      <a:prstClr val="black">
                        <a:alpha val="40000"/>
                      </a:prstClr>
                    </a:outerShdw>
                  </a:effectLst>
                  <a:latin typeface="Arial" pitchFamily="34" charset="0"/>
                  <a:cs typeface="Arial" pitchFamily="34" charset="0"/>
                </a:rPr>
                <a:t>Class A</a:t>
              </a:r>
              <a:endParaRPr lang="ar-SA" b="1" dirty="0">
                <a:solidFill>
                  <a:schemeClr val="tx1"/>
                </a:solidFill>
                <a:effectLst>
                  <a:outerShdw blurRad="50800" dist="12700" dir="2700000" algn="tl" rotWithShape="0">
                    <a:prstClr val="black">
                      <a:alpha val="40000"/>
                    </a:prstClr>
                  </a:outerShdw>
                </a:effectLst>
                <a:latin typeface="Arial" pitchFamily="34" charset="0"/>
                <a:cs typeface="Arial" pitchFamily="34" charset="0"/>
              </a:endParaRPr>
            </a:p>
          </p:txBody>
        </p:sp>
        <p:cxnSp>
          <p:nvCxnSpPr>
            <p:cNvPr id="11" name="Elbow Connector 10"/>
            <p:cNvCxnSpPr>
              <a:stCxn id="5" idx="1"/>
              <a:endCxn id="7" idx="3"/>
            </p:cNvCxnSpPr>
            <p:nvPr/>
          </p:nvCxnSpPr>
          <p:spPr>
            <a:xfrm rot="10800000">
              <a:off x="2331487" y="5330404"/>
              <a:ext cx="513184" cy="480774"/>
            </a:xfrm>
            <a:prstGeom prst="bentConnector3">
              <a:avLst>
                <a:gd name="adj1" fmla="val 50000"/>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2" name="Elbow Connector 11"/>
            <p:cNvCxnSpPr>
              <a:stCxn id="6" idx="1"/>
              <a:endCxn id="5" idx="3"/>
            </p:cNvCxnSpPr>
            <p:nvPr/>
          </p:nvCxnSpPr>
          <p:spPr>
            <a:xfrm rot="10800000">
              <a:off x="3930522" y="5811179"/>
              <a:ext cx="513183" cy="480773"/>
            </a:xfrm>
            <a:prstGeom prst="bentConnector3">
              <a:avLst>
                <a:gd name="adj1" fmla="val 50000"/>
              </a:avLst>
            </a:prstGeom>
            <a:ln>
              <a:tailEnd type="triangle" w="lg"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85477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256521" y="2722993"/>
            <a:ext cx="2223797"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289287" y="2147596"/>
            <a:ext cx="2772362" cy="782216"/>
          </a:xfrm>
          <a:prstGeom prst="wedgeRoundRectCallout">
            <a:avLst>
              <a:gd name="adj1" fmla="val -115480"/>
              <a:gd name="adj2" fmla="val 46054"/>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3.	Invoke Employee’s no-</a:t>
            </a:r>
            <a:r>
              <a:rPr lang="en-US" altLang="en-US" sz="2000" dirty="0" err="1" smtClean="0">
                <a:latin typeface="Arial" pitchFamily="34" charset="0"/>
                <a:cs typeface="Arial" pitchFamily="34" charset="0"/>
              </a:rPr>
              <a:t>arg</a:t>
            </a:r>
            <a:r>
              <a:rPr lang="en-US" altLang="en-US" sz="2000" dirty="0" smtClean="0">
                <a:latin typeface="Arial" pitchFamily="34" charset="0"/>
                <a:cs typeface="Arial" pitchFamily="34" charset="0"/>
              </a:rPr>
              <a:t> constructor</a:t>
            </a:r>
            <a:endParaRPr lang="en-US" altLang="en-US" sz="2000" dirty="0">
              <a:latin typeface="Arial" pitchFamily="34" charset="0"/>
              <a:cs typeface="Arial" pitchFamily="34" charset="0"/>
            </a:endParaRPr>
          </a:p>
        </p:txBody>
      </p:sp>
    </p:spTree>
    <p:extLst>
      <p:ext uri="{BB962C8B-B14F-4D97-AF65-F5344CB8AC3E}">
        <p14:creationId xmlns:p14="http://schemas.microsoft.com/office/powerpoint/2010/main" val="332376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222309" y="4069712"/>
            <a:ext cx="3256385"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8" name="Rectangle 7"/>
          <p:cNvSpPr>
            <a:spLocks noChangeArrowheads="1"/>
          </p:cNvSpPr>
          <p:nvPr/>
        </p:nvSpPr>
        <p:spPr bwMode="auto">
          <a:xfrm>
            <a:off x="1732382" y="2993581"/>
            <a:ext cx="6571863"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690502" y="3985726"/>
            <a:ext cx="2900045" cy="1430704"/>
          </a:xfrm>
          <a:prstGeom prst="wedgeRoundRectCallout">
            <a:avLst>
              <a:gd name="adj1" fmla="val -96272"/>
              <a:gd name="adj2" fmla="val -27207"/>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4. 	Invoke Employee(String) constructor using this keyword</a:t>
            </a:r>
            <a:endParaRPr lang="en-US" altLang="en-US" sz="2000" dirty="0">
              <a:latin typeface="Arial" pitchFamily="34" charset="0"/>
              <a:cs typeface="Arial" pitchFamily="34" charset="0"/>
            </a:endParaRPr>
          </a:p>
        </p:txBody>
      </p:sp>
    </p:spTree>
    <p:extLst>
      <p:ext uri="{BB962C8B-B14F-4D97-AF65-F5344CB8AC3E}">
        <p14:creationId xmlns:p14="http://schemas.microsoft.com/office/powerpoint/2010/main" val="980896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5420" y="5416430"/>
            <a:ext cx="1984312"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9" name="Rectangle 8"/>
          <p:cNvSpPr>
            <a:spLocks noChangeArrowheads="1"/>
          </p:cNvSpPr>
          <p:nvPr/>
        </p:nvSpPr>
        <p:spPr bwMode="auto">
          <a:xfrm>
            <a:off x="1222309" y="4069712"/>
            <a:ext cx="3256385"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8" name="Rectangle 7"/>
          <p:cNvSpPr>
            <a:spLocks noChangeArrowheads="1"/>
          </p:cNvSpPr>
          <p:nvPr/>
        </p:nvSpPr>
        <p:spPr bwMode="auto">
          <a:xfrm>
            <a:off x="1732382" y="2993581"/>
            <a:ext cx="6571863"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4570829" y="5030756"/>
            <a:ext cx="2455121" cy="744894"/>
          </a:xfrm>
          <a:prstGeom prst="wedgeRoundRectCallout">
            <a:avLst>
              <a:gd name="adj1" fmla="val -106153"/>
              <a:gd name="adj2" fmla="val 24150"/>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5. 	Invoke Person() constructor</a:t>
            </a:r>
            <a:endParaRPr lang="en-US" altLang="en-US" sz="2000" dirty="0">
              <a:latin typeface="Arial" pitchFamily="34" charset="0"/>
              <a:cs typeface="Arial" pitchFamily="34" charset="0"/>
            </a:endParaRPr>
          </a:p>
        </p:txBody>
      </p:sp>
    </p:spTree>
    <p:extLst>
      <p:ext uri="{BB962C8B-B14F-4D97-AF65-F5344CB8AC3E}">
        <p14:creationId xmlns:p14="http://schemas.microsoft.com/office/powerpoint/2010/main" val="3980612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682620" y="5715009"/>
            <a:ext cx="6304384" cy="555162"/>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9" name="Rectangle 8"/>
          <p:cNvSpPr>
            <a:spLocks noChangeArrowheads="1"/>
          </p:cNvSpPr>
          <p:nvPr/>
        </p:nvSpPr>
        <p:spPr bwMode="auto">
          <a:xfrm>
            <a:off x="1222309" y="4069712"/>
            <a:ext cx="3256385"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8" name="Rectangle 7"/>
          <p:cNvSpPr>
            <a:spLocks noChangeArrowheads="1"/>
          </p:cNvSpPr>
          <p:nvPr/>
        </p:nvSpPr>
        <p:spPr bwMode="auto">
          <a:xfrm>
            <a:off x="1732382" y="2993581"/>
            <a:ext cx="6571863"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354597" y="5180046"/>
            <a:ext cx="2585751" cy="436983"/>
          </a:xfrm>
          <a:prstGeom prst="wedgeRoundRectCallout">
            <a:avLst>
              <a:gd name="adj1" fmla="val -97131"/>
              <a:gd name="adj2" fmla="val 73262"/>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6. 	Execute </a:t>
            </a:r>
            <a:r>
              <a:rPr lang="en-US" altLang="en-US" sz="2000" b="1" dirty="0" err="1" smtClean="0">
                <a:latin typeface="Consolas" pitchFamily="49" charset="0"/>
                <a:cs typeface="Consolas" pitchFamily="49" charset="0"/>
              </a:rPr>
              <a:t>println</a:t>
            </a:r>
            <a:endParaRPr lang="en-US" altLang="en-US" sz="2000" b="1" dirty="0">
              <a:latin typeface="Consolas" pitchFamily="49" charset="0"/>
              <a:cs typeface="Consolas" pitchFamily="49" charset="0"/>
            </a:endParaRPr>
          </a:p>
        </p:txBody>
      </p:sp>
    </p:spTree>
    <p:extLst>
      <p:ext uri="{BB962C8B-B14F-4D97-AF65-F5344CB8AC3E}">
        <p14:creationId xmlns:p14="http://schemas.microsoft.com/office/powerpoint/2010/main" val="3558731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679509" y="4349629"/>
            <a:ext cx="2743201"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8" name="Rectangle 7"/>
          <p:cNvSpPr>
            <a:spLocks noChangeArrowheads="1"/>
          </p:cNvSpPr>
          <p:nvPr/>
        </p:nvSpPr>
        <p:spPr bwMode="auto">
          <a:xfrm>
            <a:off x="1732382" y="2993581"/>
            <a:ext cx="6571863"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419911" y="4181670"/>
            <a:ext cx="2585751" cy="436983"/>
          </a:xfrm>
          <a:prstGeom prst="wedgeRoundRectCallout">
            <a:avLst>
              <a:gd name="adj1" fmla="val -85945"/>
              <a:gd name="adj2" fmla="val 28422"/>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7. 	Execute </a:t>
            </a:r>
            <a:r>
              <a:rPr lang="en-US" altLang="en-US" sz="2000" b="1" dirty="0" err="1" smtClean="0">
                <a:latin typeface="Consolas" pitchFamily="49" charset="0"/>
                <a:cs typeface="Consolas" pitchFamily="49" charset="0"/>
              </a:rPr>
              <a:t>println</a:t>
            </a:r>
            <a:endParaRPr lang="en-US" altLang="en-US" sz="2000" b="1" dirty="0">
              <a:latin typeface="Consolas" pitchFamily="49" charset="0"/>
              <a:cs typeface="Consolas" pitchFamily="49" charset="0"/>
            </a:endParaRPr>
          </a:p>
        </p:txBody>
      </p:sp>
    </p:spTree>
    <p:extLst>
      <p:ext uri="{BB962C8B-B14F-4D97-AF65-F5344CB8AC3E}">
        <p14:creationId xmlns:p14="http://schemas.microsoft.com/office/powerpoint/2010/main" val="2989611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704392" y="3273500"/>
            <a:ext cx="6394580" cy="570712"/>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 name="Rectangle 5"/>
          <p:cNvSpPr>
            <a:spLocks noChangeArrowheads="1"/>
          </p:cNvSpPr>
          <p:nvPr/>
        </p:nvSpPr>
        <p:spPr bwMode="auto">
          <a:xfrm>
            <a:off x="1234750" y="1105687"/>
            <a:ext cx="2096279"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447902" y="2492829"/>
            <a:ext cx="2585751" cy="436983"/>
          </a:xfrm>
          <a:prstGeom prst="wedgeRoundRectCallout">
            <a:avLst>
              <a:gd name="adj1" fmla="val -101461"/>
              <a:gd name="adj2" fmla="val 137319"/>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8. 	Execute </a:t>
            </a:r>
            <a:r>
              <a:rPr lang="en-US" altLang="en-US" sz="2000" b="1" dirty="0" err="1" smtClean="0">
                <a:latin typeface="Consolas" pitchFamily="49" charset="0"/>
                <a:cs typeface="Consolas" pitchFamily="49" charset="0"/>
              </a:rPr>
              <a:t>println</a:t>
            </a:r>
            <a:endParaRPr lang="en-US" altLang="en-US" sz="2000" b="1" dirty="0">
              <a:latin typeface="Consolas" pitchFamily="49" charset="0"/>
              <a:cs typeface="Consolas" pitchFamily="49" charset="0"/>
            </a:endParaRPr>
          </a:p>
        </p:txBody>
      </p:sp>
    </p:spTree>
    <p:extLst>
      <p:ext uri="{BB962C8B-B14F-4D97-AF65-F5344CB8AC3E}">
        <p14:creationId xmlns:p14="http://schemas.microsoft.com/office/powerpoint/2010/main" val="2656925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710611" y="1394936"/>
            <a:ext cx="6285724" cy="555162"/>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4" name="Rectangle 5"/>
          <p:cNvSpPr>
            <a:spLocks noChangeArrowheads="1"/>
          </p:cNvSpPr>
          <p:nvPr/>
        </p:nvSpPr>
        <p:spPr bwMode="auto">
          <a:xfrm>
            <a:off x="1726163" y="570732"/>
            <a:ext cx="3321698" cy="320040"/>
          </a:xfrm>
          <a:prstGeom prst="rect">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1267" name="Rectangle 2"/>
          <p:cNvSpPr>
            <a:spLocks noGrp="1" noChangeArrowheads="1"/>
          </p:cNvSpPr>
          <p:nvPr>
            <p:ph type="title"/>
          </p:nvPr>
        </p:nvSpPr>
        <p:spPr>
          <a:xfrm>
            <a:off x="0" y="876300"/>
            <a:ext cx="752475" cy="5981700"/>
          </a:xfrm>
        </p:spPr>
        <p:txBody>
          <a:bodyPr vert="vert270">
            <a:normAutofit fontScale="90000"/>
          </a:bodyPr>
          <a:lstStyle/>
          <a:p>
            <a:r>
              <a:rPr lang="en-US" altLang="en-US" dirty="0" smtClean="0"/>
              <a:t>Constructor Chaining</a:t>
            </a:r>
            <a:endParaRPr lang="en-US" altLang="en-US" dirty="0"/>
          </a:p>
        </p:txBody>
      </p:sp>
      <p:sp>
        <p:nvSpPr>
          <p:cNvPr id="7" name="Content Placeholder 6"/>
          <p:cNvSpPr>
            <a:spLocks noGrp="1"/>
          </p:cNvSpPr>
          <p:nvPr>
            <p:ph idx="1"/>
          </p:nvPr>
        </p:nvSpPr>
        <p:spPr>
          <a:xfrm>
            <a:off x="762000" y="1"/>
            <a:ext cx="8151091" cy="6733308"/>
          </a:xfrm>
        </p:spPr>
        <p:txBody>
          <a:bodyPr>
            <a:noAutofit/>
          </a:bodyPr>
          <a:lstStyle/>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public 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Employee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 static void </a:t>
            </a:r>
            <a:r>
              <a:rPr lang="en-US" altLang="en-US" sz="1800" b="1" i="1" dirty="0" smtClean="0">
                <a:latin typeface="Consolas" pitchFamily="49" charset="0"/>
                <a:cs typeface="Consolas" pitchFamily="49" charset="0"/>
              </a:rPr>
              <a:t>main</a:t>
            </a:r>
            <a:r>
              <a:rPr lang="en-US" altLang="en-US" sz="1800" dirty="0" smtClean="0">
                <a:latin typeface="Consolas" pitchFamily="49" charset="0"/>
                <a:cs typeface="Consolas" pitchFamily="49" charset="0"/>
              </a:rPr>
              <a:t>(String[] </a:t>
            </a:r>
            <a:r>
              <a:rPr lang="en-US" altLang="en-US" sz="1800" dirty="0" err="1" smtClean="0">
                <a:latin typeface="Consolas" pitchFamily="49" charset="0"/>
                <a:cs typeface="Consolas" pitchFamily="49" charset="0"/>
              </a:rPr>
              <a:t>args</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Faculty f = </a:t>
            </a:r>
            <a:r>
              <a:rPr lang="en-US" altLang="en-US" sz="1800" dirty="0" smtClean="0">
                <a:solidFill>
                  <a:srgbClr val="0000FF"/>
                </a:solidFill>
                <a:latin typeface="Consolas" pitchFamily="49" charset="0"/>
                <a:cs typeface="Consolas" pitchFamily="49" charset="0"/>
              </a:rPr>
              <a:t>new</a:t>
            </a:r>
            <a:r>
              <a:rPr lang="en-US" altLang="en-US" sz="1800" dirty="0" smtClean="0">
                <a:latin typeface="Consolas" pitchFamily="49" charset="0"/>
                <a:cs typeface="Consolas" pitchFamily="49" charset="0"/>
              </a:rPr>
              <a:t> Faculty();</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Faculty</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"(4) Faculty's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extends</a:t>
            </a:r>
            <a:r>
              <a:rPr lang="en-US" altLang="en-US" sz="1800" dirty="0" smtClean="0">
                <a:latin typeface="Consolas" pitchFamily="49" charset="0"/>
                <a:cs typeface="Consolas" pitchFamily="49" charset="0"/>
              </a:rPr>
              <a:t> Person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this</a:t>
            </a:r>
            <a:r>
              <a:rPr lang="en-US" altLang="en-US" sz="1800" dirty="0" smtClean="0">
                <a:latin typeface="Consolas" pitchFamily="49" charset="0"/>
                <a:cs typeface="Consolas" pitchFamily="49" charset="0"/>
              </a:rPr>
              <a:t>(</a:t>
            </a:r>
            <a:r>
              <a:rPr lang="en-US" altLang="en-US" sz="1800" dirty="0" smtClean="0">
                <a:solidFill>
                  <a:srgbClr val="CE7B00"/>
                </a:solidFill>
                <a:latin typeface="Consolas" pitchFamily="49" charset="0"/>
                <a:cs typeface="Consolas" pitchFamily="49" charset="0"/>
              </a:rPr>
              <a:t>"(2) Invoke Employee's overloaded constructor"</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"(3) Employee's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Employee</a:t>
            </a:r>
            <a:r>
              <a:rPr lang="en-US" altLang="en-US" sz="1800" dirty="0" smtClean="0">
                <a:latin typeface="Consolas" pitchFamily="49" charset="0"/>
                <a:cs typeface="Consolas" pitchFamily="49" charset="0"/>
              </a:rPr>
              <a:t>(String s)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(s);</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solidFill>
                  <a:srgbClr val="0000FF"/>
                </a:solidFill>
                <a:latin typeface="Consolas" pitchFamily="49" charset="0"/>
                <a:cs typeface="Consolas" pitchFamily="49" charset="0"/>
              </a:rPr>
              <a:t>class</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0000FF"/>
                </a:solidFill>
                <a:latin typeface="Consolas" pitchFamily="49" charset="0"/>
                <a:cs typeface="Consolas" pitchFamily="49" charset="0"/>
              </a:rPr>
              <a:t>public</a:t>
            </a:r>
            <a:r>
              <a:rPr lang="en-US" altLang="en-US" sz="1800" dirty="0" smtClean="0">
                <a:latin typeface="Consolas" pitchFamily="49" charset="0"/>
                <a:cs typeface="Consolas" pitchFamily="49" charset="0"/>
              </a:rPr>
              <a:t> </a:t>
            </a:r>
            <a:r>
              <a:rPr lang="en-US" altLang="en-US" sz="1800" b="1" dirty="0" smtClean="0">
                <a:latin typeface="Consolas" pitchFamily="49" charset="0"/>
                <a:cs typeface="Consolas" pitchFamily="49" charset="0"/>
              </a:rPr>
              <a:t>Person</a:t>
            </a: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err="1" smtClean="0">
                <a:latin typeface="Consolas" pitchFamily="49" charset="0"/>
                <a:cs typeface="Consolas" pitchFamily="49" charset="0"/>
              </a:rPr>
              <a:t>System.</a:t>
            </a:r>
            <a:r>
              <a:rPr lang="en-US" altLang="en-US" sz="1800" i="1" dirty="0" err="1" smtClean="0">
                <a:solidFill>
                  <a:srgbClr val="009E00"/>
                </a:solidFill>
                <a:latin typeface="Consolas" pitchFamily="49" charset="0"/>
                <a:cs typeface="Consolas" pitchFamily="49" charset="0"/>
              </a:rPr>
              <a:t>out</a:t>
            </a:r>
            <a:r>
              <a:rPr lang="en-US" altLang="en-US" sz="1800" dirty="0" err="1" smtClean="0">
                <a:latin typeface="Consolas" pitchFamily="49" charset="0"/>
                <a:cs typeface="Consolas" pitchFamily="49" charset="0"/>
              </a:rPr>
              <a:t>.println</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r>
              <a:rPr lang="en-US" altLang="en-US" sz="1800" dirty="0" smtClean="0">
                <a:solidFill>
                  <a:srgbClr val="CE7B00"/>
                </a:solidFill>
                <a:latin typeface="Consolas" pitchFamily="49" charset="0"/>
                <a:cs typeface="Consolas" pitchFamily="49" charset="0"/>
              </a:rPr>
              <a:t>"(1) Person's no-</a:t>
            </a:r>
            <a:r>
              <a:rPr lang="en-US" altLang="en-US" sz="1800" dirty="0" err="1" smtClean="0">
                <a:solidFill>
                  <a:srgbClr val="CE7B00"/>
                </a:solidFill>
                <a:latin typeface="Consolas" pitchFamily="49" charset="0"/>
                <a:cs typeface="Consolas" pitchFamily="49" charset="0"/>
              </a:rPr>
              <a:t>arg</a:t>
            </a:r>
            <a:r>
              <a:rPr lang="en-US" altLang="en-US" sz="1800" dirty="0" smtClean="0">
                <a:solidFill>
                  <a:srgbClr val="CE7B00"/>
                </a:solidFill>
                <a:latin typeface="Consolas" pitchFamily="49" charset="0"/>
                <a:cs typeface="Consolas" pitchFamily="49" charset="0"/>
              </a:rPr>
              <a:t> constructor is invoked"</a:t>
            </a:r>
            <a:r>
              <a:rPr lang="en-US" altLang="en-US" sz="1800" dirty="0" smtClean="0">
                <a:latin typeface="Consolas" pitchFamily="49" charset="0"/>
                <a:cs typeface="Consolas" pitchFamily="49" charset="0"/>
              </a:rPr>
              <a:t>);</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	}</a:t>
            </a:r>
          </a:p>
          <a:p>
            <a:pPr marL="0" indent="0">
              <a:lnSpc>
                <a:spcPct val="98000"/>
              </a:lnSpc>
              <a:spcBef>
                <a:spcPts val="0"/>
              </a:spcBef>
              <a:buNone/>
              <a:tabLst>
                <a:tab pos="457200" algn="l"/>
                <a:tab pos="914400" algn="l"/>
                <a:tab pos="1371600" algn="l"/>
                <a:tab pos="1828800" algn="l"/>
              </a:tabLst>
            </a:pPr>
            <a:r>
              <a:rPr lang="en-US" altLang="en-US" sz="1800" dirty="0" smtClean="0">
                <a:latin typeface="Consolas" pitchFamily="49" charset="0"/>
                <a:cs typeface="Consolas" pitchFamily="49" charset="0"/>
              </a:rPr>
              <a:t>}</a:t>
            </a:r>
            <a:endParaRPr lang="en-US" sz="1800" dirty="0"/>
          </a:p>
        </p:txBody>
      </p:sp>
      <p:sp>
        <p:nvSpPr>
          <p:cNvPr id="5" name="AutoShape 6"/>
          <p:cNvSpPr>
            <a:spLocks noChangeArrowheads="1"/>
          </p:cNvSpPr>
          <p:nvPr/>
        </p:nvSpPr>
        <p:spPr bwMode="auto">
          <a:xfrm>
            <a:off x="5335938" y="850636"/>
            <a:ext cx="2585751" cy="436983"/>
          </a:xfrm>
          <a:prstGeom prst="wedgeRoundRectCallout">
            <a:avLst>
              <a:gd name="adj1" fmla="val -96770"/>
              <a:gd name="adj2" fmla="val 83939"/>
              <a:gd name="adj3" fmla="val 16667"/>
            </a:avLst>
          </a:prstGeom>
          <a:solidFill>
            <a:srgbClr val="FFFF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4488" indent="-344488">
              <a:tabLst>
                <a:tab pos="344488" algn="l"/>
              </a:tabLst>
            </a:pPr>
            <a:r>
              <a:rPr lang="en-US" altLang="en-US" sz="2000" dirty="0" smtClean="0">
                <a:latin typeface="Arial" pitchFamily="34" charset="0"/>
                <a:cs typeface="Arial" pitchFamily="34" charset="0"/>
              </a:rPr>
              <a:t>9. 	Execute </a:t>
            </a:r>
            <a:r>
              <a:rPr lang="en-US" altLang="en-US" sz="2000" b="1" dirty="0" err="1" smtClean="0">
                <a:latin typeface="Consolas" pitchFamily="49" charset="0"/>
                <a:cs typeface="Consolas" pitchFamily="49" charset="0"/>
              </a:rPr>
              <a:t>println</a:t>
            </a:r>
            <a:endParaRPr lang="en-US" altLang="en-US" sz="2000" b="1" dirty="0">
              <a:latin typeface="Consolas" pitchFamily="49" charset="0"/>
              <a:cs typeface="Consolas" pitchFamily="49" charset="0"/>
            </a:endParaRPr>
          </a:p>
        </p:txBody>
      </p:sp>
    </p:spTree>
    <p:extLst>
      <p:ext uri="{BB962C8B-B14F-4D97-AF65-F5344CB8AC3E}">
        <p14:creationId xmlns:p14="http://schemas.microsoft.com/office/powerpoint/2010/main" val="1881032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smtClean="0"/>
              <a:t>Constructor Chaining</a:t>
            </a:r>
            <a:endParaRPr lang="en-AU" dirty="0" smtClean="0"/>
          </a:p>
        </p:txBody>
      </p:sp>
      <p:sp>
        <p:nvSpPr>
          <p:cNvPr id="23555" name="Rectangle 3"/>
          <p:cNvSpPr>
            <a:spLocks noGrp="1" noChangeArrowheads="1"/>
          </p:cNvSpPr>
          <p:nvPr>
            <p:ph idx="1"/>
          </p:nvPr>
        </p:nvSpPr>
        <p:spPr>
          <a:xfrm>
            <a:off x="762000" y="793103"/>
            <a:ext cx="8151091" cy="5940206"/>
          </a:xfrm>
        </p:spPr>
        <p:txBody>
          <a:bodyPr>
            <a:normAutofit fontScale="92500" lnSpcReduction="20000"/>
          </a:bodyPr>
          <a:lstStyle/>
          <a:p>
            <a:pPr>
              <a:lnSpc>
                <a:spcPct val="120000"/>
              </a:lnSpc>
              <a:spcBef>
                <a:spcPts val="1200"/>
              </a:spcBef>
            </a:pPr>
            <a:r>
              <a:rPr lang="en-US" dirty="0" smtClean="0"/>
              <a:t>If the first statement in a derived class constructor is not a call to a base class constructor, the compiler will insert a call to the class’s default constructor i.e. </a:t>
            </a:r>
            <a:r>
              <a:rPr lang="en-US" b="1" dirty="0" smtClean="0">
                <a:solidFill>
                  <a:srgbClr val="0000FF"/>
                </a:solidFill>
                <a:latin typeface="Consolas" pitchFamily="49" charset="0"/>
                <a:cs typeface="Consolas" pitchFamily="49" charset="0"/>
              </a:rPr>
              <a:t>super</a:t>
            </a:r>
            <a:r>
              <a:rPr lang="en-US" b="1" dirty="0" smtClean="0">
                <a:latin typeface="Consolas" pitchFamily="49" charset="0"/>
                <a:cs typeface="Consolas" pitchFamily="49" charset="0"/>
              </a:rPr>
              <a:t>()</a:t>
            </a:r>
            <a:r>
              <a:rPr lang="en-US" dirty="0" smtClean="0"/>
              <a:t>.</a:t>
            </a:r>
          </a:p>
          <a:p>
            <a:pPr>
              <a:lnSpc>
                <a:spcPct val="120000"/>
              </a:lnSpc>
              <a:spcBef>
                <a:spcPts val="1200"/>
              </a:spcBef>
            </a:pPr>
            <a:r>
              <a:rPr lang="en-US" dirty="0" smtClean="0"/>
              <a:t>This sometimes results in a compiler error, because – when we define our own constructor in a class, then no default constructor is created by the compiler. </a:t>
            </a:r>
          </a:p>
          <a:p>
            <a:pPr>
              <a:lnSpc>
                <a:spcPct val="120000"/>
              </a:lnSpc>
              <a:spcBef>
                <a:spcPts val="1200"/>
              </a:spcBef>
            </a:pPr>
            <a:r>
              <a:rPr lang="en-US" dirty="0" smtClean="0"/>
              <a:t>Thus we need to define the no argument constructor for the class, so that in a derived class we don’t get the compile error due to call to default constructor of base class.</a:t>
            </a:r>
          </a:p>
        </p:txBody>
      </p:sp>
    </p:spTree>
    <p:extLst>
      <p:ext uri="{BB962C8B-B14F-4D97-AF65-F5344CB8AC3E}">
        <p14:creationId xmlns:p14="http://schemas.microsoft.com/office/powerpoint/2010/main" val="1057116180"/>
      </p:ext>
    </p:extLst>
  </p:cSld>
  <p:clrMapOvr>
    <a:masterClrMapping/>
  </p:clrMapOvr>
  <p:transition>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Constructor Chaining</a:t>
            </a:r>
            <a:endParaRPr lang="ur-PK" dirty="0" smtClean="0"/>
          </a:p>
        </p:txBody>
      </p:sp>
      <p:sp>
        <p:nvSpPr>
          <p:cNvPr id="9" name="Content Placeholder 8"/>
          <p:cNvSpPr>
            <a:spLocks noGrp="1"/>
          </p:cNvSpPr>
          <p:nvPr>
            <p:ph idx="1"/>
          </p:nvPr>
        </p:nvSpPr>
        <p:spPr>
          <a:xfrm>
            <a:off x="762000" y="802433"/>
            <a:ext cx="8151091" cy="5930875"/>
          </a:xfrm>
        </p:spPr>
        <p:txBody>
          <a:bodyPr>
            <a:noAutofit/>
          </a:bodyPr>
          <a:lstStyle/>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Person</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protected</a:t>
            </a:r>
            <a:r>
              <a:rPr lang="en-US" sz="1900" dirty="0" smtClean="0">
                <a:latin typeface="Consolas" pitchFamily="49" charset="0"/>
                <a:cs typeface="Consolas" pitchFamily="49" charset="0"/>
              </a:rPr>
              <a:t> String </a:t>
            </a:r>
            <a:r>
              <a:rPr lang="en-US" sz="1900" dirty="0" smtClean="0">
                <a:solidFill>
                  <a:srgbClr val="009E00"/>
                </a:solidFill>
                <a:latin typeface="Consolas" pitchFamily="49" charset="0"/>
                <a:cs typeface="Consolas" pitchFamily="49" charset="0"/>
              </a:rPr>
              <a:t>name</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protected</a:t>
            </a:r>
            <a:r>
              <a:rPr lang="en-US" sz="1900" dirty="0" smtClean="0">
                <a:latin typeface="Consolas" pitchFamily="49" charset="0"/>
                <a:cs typeface="Consolas" pitchFamily="49" charset="0"/>
              </a:rPr>
              <a:t> String </a:t>
            </a:r>
            <a:r>
              <a:rPr lang="en-US" sz="1900" dirty="0" smtClean="0">
                <a:solidFill>
                  <a:srgbClr val="009E00"/>
                </a:solidFill>
                <a:latin typeface="Consolas" pitchFamily="49" charset="0"/>
                <a:cs typeface="Consolas" pitchFamily="49" charset="0"/>
              </a:rPr>
              <a:t>address</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chemeClr val="tx1">
                    <a:lumMod val="50000"/>
                    <a:lumOff val="50000"/>
                  </a:schemeClr>
                </a:solidFill>
                <a:latin typeface="Consolas" pitchFamily="49" charset="0"/>
                <a:cs typeface="Consolas" pitchFamily="49" charset="0"/>
              </a:rPr>
              <a:t>/* Default constructor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Person</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System.</a:t>
            </a:r>
            <a:r>
              <a:rPr lang="en-US" sz="1900" i="1" dirty="0" err="1" smtClean="0">
                <a:solidFill>
                  <a:srgbClr val="009E00"/>
                </a:solidFill>
                <a:latin typeface="Consolas" pitchFamily="49" charset="0"/>
                <a:cs typeface="Consolas" pitchFamily="49" charset="0"/>
              </a:rPr>
              <a:t>out</a:t>
            </a:r>
            <a:r>
              <a:rPr lang="en-US" sz="1900" dirty="0" err="1" smtClean="0">
                <a:latin typeface="Consolas" pitchFamily="49" charset="0"/>
                <a:cs typeface="Consolas" pitchFamily="49" charset="0"/>
              </a:rPr>
              <a:t>.println</a:t>
            </a:r>
            <a:r>
              <a:rPr lang="en-US" sz="1900" dirty="0" smtClean="0">
                <a:latin typeface="Consolas" pitchFamily="49" charset="0"/>
                <a:cs typeface="Consolas" pitchFamily="49" charset="0"/>
              </a:rPr>
              <a:t>(</a:t>
            </a:r>
            <a:r>
              <a:rPr lang="en-US" sz="1900" dirty="0" smtClean="0">
                <a:solidFill>
                  <a:srgbClr val="CE7B00"/>
                </a:solidFill>
                <a:latin typeface="Consolas" pitchFamily="49" charset="0"/>
                <a:cs typeface="Consolas" pitchFamily="49" charset="0"/>
              </a:rPr>
              <a:t>"Inside </a:t>
            </a:r>
            <a:r>
              <a:rPr lang="en-US" sz="1900" dirty="0" err="1" smtClean="0">
                <a:solidFill>
                  <a:srgbClr val="CE7B00"/>
                </a:solidFill>
                <a:latin typeface="Consolas" pitchFamily="49" charset="0"/>
                <a:cs typeface="Consolas" pitchFamily="49" charset="0"/>
              </a:rPr>
              <a:t>Person:Constructor</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9E00"/>
                </a:solidFill>
                <a:latin typeface="Consolas" pitchFamily="49" charset="0"/>
                <a:cs typeface="Consolas" pitchFamily="49" charset="0"/>
              </a:rPr>
              <a:t>name</a:t>
            </a:r>
            <a:r>
              <a:rPr lang="en-US" sz="1900" dirty="0" smtClean="0">
                <a:latin typeface="Consolas" pitchFamily="49" charset="0"/>
                <a:cs typeface="Consolas" pitchFamily="49" charset="0"/>
              </a:rPr>
              <a:t> = </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9E00"/>
                </a:solidFill>
                <a:latin typeface="Consolas" pitchFamily="49" charset="0"/>
                <a:cs typeface="Consolas" pitchFamily="49" charset="0"/>
              </a:rPr>
              <a:t>address</a:t>
            </a:r>
            <a:r>
              <a:rPr lang="en-US" sz="1900" dirty="0" smtClean="0">
                <a:latin typeface="Consolas" pitchFamily="49" charset="0"/>
                <a:cs typeface="Consolas" pitchFamily="49" charset="0"/>
              </a:rPr>
              <a:t> = </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Student</a:t>
            </a: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extends</a:t>
            </a:r>
            <a:r>
              <a:rPr lang="en-US" sz="1900" dirty="0" smtClean="0">
                <a:latin typeface="Consolas" pitchFamily="49" charset="0"/>
                <a:cs typeface="Consolas" pitchFamily="49" charset="0"/>
              </a:rPr>
              <a:t> Person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Student</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System.</a:t>
            </a:r>
            <a:r>
              <a:rPr lang="en-US" sz="1900" i="1" dirty="0" err="1" smtClean="0">
                <a:solidFill>
                  <a:srgbClr val="009E00"/>
                </a:solidFill>
                <a:latin typeface="Consolas" pitchFamily="49" charset="0"/>
                <a:cs typeface="Consolas" pitchFamily="49" charset="0"/>
              </a:rPr>
              <a:t>out</a:t>
            </a:r>
            <a:r>
              <a:rPr lang="en-US" sz="1900" dirty="0" err="1" smtClean="0">
                <a:latin typeface="Consolas" pitchFamily="49" charset="0"/>
                <a:cs typeface="Consolas" pitchFamily="49" charset="0"/>
              </a:rPr>
              <a:t>.println</a:t>
            </a:r>
            <a:r>
              <a:rPr lang="en-US" sz="1900" dirty="0" smtClean="0">
                <a:latin typeface="Consolas" pitchFamily="49" charset="0"/>
                <a:cs typeface="Consolas" pitchFamily="49" charset="0"/>
              </a:rPr>
              <a:t>(</a:t>
            </a:r>
            <a:r>
              <a:rPr lang="en-US" sz="1900" dirty="0" smtClean="0">
                <a:solidFill>
                  <a:srgbClr val="CE7B00"/>
                </a:solidFill>
                <a:latin typeface="Consolas" pitchFamily="49" charset="0"/>
                <a:cs typeface="Consolas" pitchFamily="49" charset="0"/>
              </a:rPr>
              <a:t>"Inside </a:t>
            </a:r>
            <a:r>
              <a:rPr lang="en-US" sz="1900" dirty="0" err="1" smtClean="0">
                <a:solidFill>
                  <a:srgbClr val="CE7B00"/>
                </a:solidFill>
                <a:latin typeface="Consolas" pitchFamily="49" charset="0"/>
                <a:cs typeface="Consolas" pitchFamily="49" charset="0"/>
              </a:rPr>
              <a:t>Student:Constructor</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Demo</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 static void</a:t>
            </a:r>
            <a:r>
              <a:rPr lang="en-US" sz="1900" dirty="0" smtClean="0">
                <a:latin typeface="Consolas" pitchFamily="49" charset="0"/>
                <a:cs typeface="Consolas" pitchFamily="49" charset="0"/>
              </a:rPr>
              <a:t> </a:t>
            </a:r>
            <a:r>
              <a:rPr lang="en-US" sz="1900" b="1" i="1" dirty="0" smtClean="0">
                <a:latin typeface="Consolas" pitchFamily="49" charset="0"/>
                <a:cs typeface="Consolas" pitchFamily="49" charset="0"/>
              </a:rPr>
              <a:t>main</a:t>
            </a:r>
            <a:r>
              <a:rPr lang="en-US" sz="1900" dirty="0" smtClean="0">
                <a:latin typeface="Consolas" pitchFamily="49" charset="0"/>
                <a:cs typeface="Consolas" pitchFamily="49" charset="0"/>
              </a:rPr>
              <a:t>(String[] </a:t>
            </a:r>
            <a:r>
              <a:rPr lang="en-US" sz="1900" dirty="0" err="1" smtClean="0">
                <a:latin typeface="Consolas" pitchFamily="49" charset="0"/>
                <a:cs typeface="Consolas" pitchFamily="49" charset="0"/>
              </a:rPr>
              <a:t>args</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Student Ali = </a:t>
            </a:r>
            <a:r>
              <a:rPr lang="en-US" sz="1900" dirty="0" smtClean="0">
                <a:solidFill>
                  <a:srgbClr val="0000FF"/>
                </a:solidFill>
                <a:latin typeface="Consolas" pitchFamily="49" charset="0"/>
                <a:cs typeface="Consolas" pitchFamily="49" charset="0"/>
              </a:rPr>
              <a:t>new</a:t>
            </a:r>
            <a:r>
              <a:rPr lang="en-US" sz="1900" dirty="0" smtClean="0">
                <a:latin typeface="Consolas" pitchFamily="49" charset="0"/>
                <a:cs typeface="Consolas" pitchFamily="49" charset="0"/>
              </a:rPr>
              <a:t> Student();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endParaRPr lang="en-US" sz="1900" dirty="0">
              <a:latin typeface="Consolas" pitchFamily="49" charset="0"/>
              <a:cs typeface="Consolas" pitchFamily="49" charset="0"/>
            </a:endParaRPr>
          </a:p>
        </p:txBody>
      </p:sp>
    </p:spTree>
    <p:extLst>
      <p:ext uri="{BB962C8B-B14F-4D97-AF65-F5344CB8AC3E}">
        <p14:creationId xmlns:p14="http://schemas.microsoft.com/office/powerpoint/2010/main" val="930030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dirty="0" smtClean="0">
                <a:cs typeface="Times New Roman" pitchFamily="18" charset="0"/>
              </a:rPr>
              <a:t>The </a:t>
            </a:r>
            <a:r>
              <a:rPr lang="en-US" b="1" dirty="0" smtClean="0">
                <a:latin typeface="Consolas" pitchFamily="49" charset="0"/>
                <a:cs typeface="Consolas" pitchFamily="49" charset="0"/>
              </a:rPr>
              <a:t>super()</a:t>
            </a:r>
            <a:r>
              <a:rPr lang="en-US" b="1" dirty="0" smtClean="0">
                <a:cs typeface="Times New Roman" pitchFamily="18" charset="0"/>
              </a:rPr>
              <a:t> keyword</a:t>
            </a:r>
            <a:endParaRPr lang="ur-PK" dirty="0" smtClean="0"/>
          </a:p>
        </p:txBody>
      </p:sp>
      <p:sp>
        <p:nvSpPr>
          <p:cNvPr id="25603" name="Content Placeholder 2"/>
          <p:cNvSpPr>
            <a:spLocks noGrp="1"/>
          </p:cNvSpPr>
          <p:nvPr>
            <p:ph idx="1"/>
          </p:nvPr>
        </p:nvSpPr>
        <p:spPr>
          <a:xfrm>
            <a:off x="762000" y="867747"/>
            <a:ext cx="8151091" cy="5865561"/>
          </a:xfrm>
        </p:spPr>
        <p:txBody>
          <a:bodyPr/>
          <a:lstStyle/>
          <a:p>
            <a:pPr eaLnBrk="1" hangingPunct="1"/>
            <a:r>
              <a:rPr lang="en-US" sz="2600" dirty="0">
                <a:cs typeface="Arial" charset="0"/>
              </a:rPr>
              <a:t>A subclass can also </a:t>
            </a:r>
            <a:r>
              <a:rPr lang="en-US" sz="2600" b="1" dirty="0">
                <a:solidFill>
                  <a:schemeClr val="tx2"/>
                </a:solidFill>
                <a:cs typeface="Arial" charset="0"/>
              </a:rPr>
              <a:t>explicitly</a:t>
            </a:r>
            <a:r>
              <a:rPr lang="en-US" sz="2600" dirty="0">
                <a:cs typeface="Arial" charset="0"/>
              </a:rPr>
              <a:t> call a constructor of its immediate super class.</a:t>
            </a:r>
          </a:p>
          <a:p>
            <a:pPr eaLnBrk="1" hangingPunct="1"/>
            <a:r>
              <a:rPr lang="en-US" sz="2600" dirty="0">
                <a:cs typeface="Arial" charset="0"/>
              </a:rPr>
              <a:t>This is done by using the </a:t>
            </a:r>
            <a:r>
              <a:rPr lang="en-US" sz="2600" b="1" dirty="0" smtClean="0">
                <a:solidFill>
                  <a:srgbClr val="0000FF"/>
                </a:solidFill>
                <a:latin typeface="Consolas" pitchFamily="49" charset="0"/>
                <a:cs typeface="Consolas" pitchFamily="49" charset="0"/>
              </a:rPr>
              <a:t>super</a:t>
            </a:r>
            <a:r>
              <a:rPr lang="en-US" sz="2600" b="1" dirty="0" smtClean="0">
                <a:latin typeface="Consolas" pitchFamily="49" charset="0"/>
                <a:cs typeface="Consolas" pitchFamily="49" charset="0"/>
              </a:rPr>
              <a:t>()</a:t>
            </a:r>
            <a:r>
              <a:rPr lang="en-US" sz="2600" dirty="0" smtClean="0">
                <a:cs typeface="Arial" charset="0"/>
              </a:rPr>
              <a:t> </a:t>
            </a:r>
            <a:r>
              <a:rPr lang="en-US" sz="2600" dirty="0">
                <a:cs typeface="Arial" charset="0"/>
              </a:rPr>
              <a:t>constructor call.</a:t>
            </a:r>
          </a:p>
          <a:p>
            <a:pPr eaLnBrk="1" hangingPunct="1"/>
            <a:r>
              <a:rPr lang="en-US" sz="2600" dirty="0">
                <a:cs typeface="Arial" charset="0"/>
              </a:rPr>
              <a:t>A super constructor call in the constructor of a subclass will result in the execution of relevant constructor from the super class, based on the </a:t>
            </a:r>
            <a:r>
              <a:rPr lang="en-US" sz="2600" i="1" dirty="0">
                <a:cs typeface="Arial" charset="0"/>
              </a:rPr>
              <a:t>arguments</a:t>
            </a:r>
            <a:r>
              <a:rPr lang="en-US" sz="2600" dirty="0">
                <a:solidFill>
                  <a:srgbClr val="FF0000"/>
                </a:solidFill>
                <a:cs typeface="Arial" charset="0"/>
              </a:rPr>
              <a:t> </a:t>
            </a:r>
            <a:r>
              <a:rPr lang="en-US" sz="2600" dirty="0">
                <a:cs typeface="Arial" charset="0"/>
              </a:rPr>
              <a:t>passed.</a:t>
            </a:r>
          </a:p>
          <a:p>
            <a:pPr eaLnBrk="1" hangingPunct="1"/>
            <a:r>
              <a:rPr lang="en-US" sz="2600" dirty="0">
                <a:cs typeface="Arial" charset="0"/>
              </a:rPr>
              <a:t>Few things to remember when using the super constructor call:</a:t>
            </a:r>
          </a:p>
          <a:p>
            <a:pPr lvl="1" eaLnBrk="1" hangingPunct="1"/>
            <a:r>
              <a:rPr lang="en-US" sz="2200" dirty="0">
                <a:cs typeface="Arial" charset="0"/>
              </a:rPr>
              <a:t>The </a:t>
            </a:r>
            <a:r>
              <a:rPr lang="en-US" sz="2200" b="1" dirty="0">
                <a:solidFill>
                  <a:srgbClr val="0000FF"/>
                </a:solidFill>
                <a:latin typeface="Consolas" pitchFamily="49" charset="0"/>
                <a:cs typeface="Consolas" pitchFamily="49" charset="0"/>
              </a:rPr>
              <a:t>super</a:t>
            </a:r>
            <a:r>
              <a:rPr lang="en-US" sz="2200" b="1" dirty="0">
                <a:latin typeface="Consolas" pitchFamily="49" charset="0"/>
                <a:cs typeface="Consolas" pitchFamily="49" charset="0"/>
              </a:rPr>
              <a:t>()</a:t>
            </a:r>
            <a:r>
              <a:rPr lang="en-US" sz="2200" dirty="0">
                <a:cs typeface="Arial" charset="0"/>
              </a:rPr>
              <a:t> call must occur as the </a:t>
            </a:r>
            <a:r>
              <a:rPr lang="en-US" sz="2200" dirty="0">
                <a:solidFill>
                  <a:srgbClr val="C00000"/>
                </a:solidFill>
                <a:cs typeface="Arial" charset="0"/>
              </a:rPr>
              <a:t>first statement</a:t>
            </a:r>
            <a:r>
              <a:rPr lang="en-US" sz="2200" dirty="0">
                <a:solidFill>
                  <a:srgbClr val="FF0000"/>
                </a:solidFill>
                <a:cs typeface="Arial" charset="0"/>
              </a:rPr>
              <a:t> </a:t>
            </a:r>
            <a:r>
              <a:rPr lang="en-US" sz="2200" dirty="0">
                <a:cs typeface="Arial" charset="0"/>
              </a:rPr>
              <a:t>in a </a:t>
            </a:r>
            <a:r>
              <a:rPr lang="en-US" sz="2200" dirty="0" smtClean="0">
                <a:cs typeface="Arial" charset="0"/>
              </a:rPr>
              <a:t>constructor.</a:t>
            </a:r>
            <a:endParaRPr lang="en-US" sz="2200" dirty="0">
              <a:cs typeface="Arial" charset="0"/>
            </a:endParaRPr>
          </a:p>
          <a:p>
            <a:pPr lvl="1"/>
            <a:r>
              <a:rPr lang="en-US" sz="2200" dirty="0">
                <a:cs typeface="Arial" charset="0"/>
              </a:rPr>
              <a:t>The </a:t>
            </a:r>
            <a:r>
              <a:rPr lang="en-US" sz="2200" b="1" dirty="0" smtClean="0">
                <a:solidFill>
                  <a:srgbClr val="0000FF"/>
                </a:solidFill>
                <a:latin typeface="Consolas" pitchFamily="49" charset="0"/>
                <a:cs typeface="Consolas" pitchFamily="49" charset="0"/>
              </a:rPr>
              <a:t>super</a:t>
            </a:r>
            <a:r>
              <a:rPr lang="en-US" sz="2200" b="1" dirty="0" smtClean="0">
                <a:latin typeface="Consolas" pitchFamily="49" charset="0"/>
                <a:cs typeface="Consolas" pitchFamily="49" charset="0"/>
              </a:rPr>
              <a:t>()</a:t>
            </a:r>
            <a:r>
              <a:rPr lang="en-US" sz="2200" dirty="0" smtClean="0">
                <a:cs typeface="Arial" charset="0"/>
              </a:rPr>
              <a:t> </a:t>
            </a:r>
            <a:r>
              <a:rPr lang="en-US" sz="2200" dirty="0">
                <a:cs typeface="Arial" charset="0"/>
              </a:rPr>
              <a:t>call can only be used in a </a:t>
            </a:r>
            <a:r>
              <a:rPr lang="en-US" sz="2200" dirty="0">
                <a:solidFill>
                  <a:srgbClr val="C00000"/>
                </a:solidFill>
                <a:cs typeface="Arial" charset="0"/>
              </a:rPr>
              <a:t>constructor</a:t>
            </a:r>
            <a:r>
              <a:rPr lang="en-US" sz="2200" dirty="0">
                <a:cs typeface="Arial" charset="0"/>
              </a:rPr>
              <a:t> (not in ordinary methods</a:t>
            </a:r>
            <a:r>
              <a:rPr lang="en-US" sz="2200" dirty="0" smtClean="0">
                <a:cs typeface="Arial" charset="0"/>
              </a:rPr>
              <a:t>).</a:t>
            </a:r>
            <a:endParaRPr lang="ur-PK" sz="2200" dirty="0"/>
          </a:p>
        </p:txBody>
      </p:sp>
    </p:spTree>
    <p:extLst>
      <p:ext uri="{BB962C8B-B14F-4D97-AF65-F5344CB8AC3E}">
        <p14:creationId xmlns:p14="http://schemas.microsoft.com/office/powerpoint/2010/main" val="278341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Inheritance</a:t>
            </a:r>
          </a:p>
        </p:txBody>
      </p:sp>
      <p:sp>
        <p:nvSpPr>
          <p:cNvPr id="19461" name="Rectangle 3"/>
          <p:cNvSpPr>
            <a:spLocks noGrp="1" noChangeArrowheads="1"/>
          </p:cNvSpPr>
          <p:nvPr>
            <p:ph idx="1"/>
          </p:nvPr>
        </p:nvSpPr>
        <p:spPr>
          <a:xfrm>
            <a:off x="762000" y="792983"/>
            <a:ext cx="8151091" cy="5735781"/>
          </a:xfrm>
        </p:spPr>
        <p:txBody>
          <a:bodyPr>
            <a:noAutofit/>
          </a:bodyPr>
          <a:lstStyle/>
          <a:p>
            <a:pPr algn="just">
              <a:spcBef>
                <a:spcPts val="600"/>
              </a:spcBef>
            </a:pPr>
            <a:r>
              <a:rPr lang="en-US" sz="2200" dirty="0" smtClean="0"/>
              <a:t>A programmer can </a:t>
            </a:r>
            <a:r>
              <a:rPr lang="en-US" sz="2200" dirty="0" smtClean="0">
                <a:solidFill>
                  <a:srgbClr val="FF0000"/>
                </a:solidFill>
              </a:rPr>
              <a:t>tailor a derived class </a:t>
            </a:r>
            <a:r>
              <a:rPr lang="en-US" sz="2200" dirty="0" smtClean="0"/>
              <a:t>as needed </a:t>
            </a:r>
            <a:r>
              <a:rPr lang="en-US" sz="2200" dirty="0" smtClean="0">
                <a:solidFill>
                  <a:srgbClr val="0000C0"/>
                </a:solidFill>
              </a:rPr>
              <a:t>by adding new variables or methods</a:t>
            </a:r>
            <a:r>
              <a:rPr lang="en-US" sz="2200" dirty="0" smtClean="0"/>
              <a:t>, or by </a:t>
            </a:r>
            <a:r>
              <a:rPr lang="en-US" sz="2200" dirty="0" smtClean="0">
                <a:solidFill>
                  <a:srgbClr val="FF0000"/>
                </a:solidFill>
              </a:rPr>
              <a:t>providing new declaration or implementation </a:t>
            </a:r>
            <a:r>
              <a:rPr lang="en-US" sz="2200" dirty="0" smtClean="0">
                <a:solidFill>
                  <a:srgbClr val="0000C0"/>
                </a:solidFill>
              </a:rPr>
              <a:t>for the inherited ones</a:t>
            </a:r>
            <a:r>
              <a:rPr lang="en-US" sz="2200" dirty="0" smtClean="0"/>
              <a:t>.</a:t>
            </a:r>
          </a:p>
          <a:p>
            <a:pPr algn="just">
              <a:spcBef>
                <a:spcPts val="600"/>
              </a:spcBef>
            </a:pPr>
            <a:r>
              <a:rPr lang="en-US" sz="2200" i="1" dirty="0" smtClean="0">
                <a:solidFill>
                  <a:srgbClr val="FF0000"/>
                </a:solidFill>
              </a:rPr>
              <a:t>Software reuse</a:t>
            </a:r>
            <a:r>
              <a:rPr lang="en-US" sz="2200" dirty="0" smtClean="0">
                <a:solidFill>
                  <a:srgbClr val="FF0000"/>
                </a:solidFill>
              </a:rPr>
              <a:t> </a:t>
            </a:r>
            <a:r>
              <a:rPr lang="en-US" sz="2200" dirty="0" smtClean="0"/>
              <a:t>is a </a:t>
            </a:r>
            <a:r>
              <a:rPr lang="en-US" sz="2200" dirty="0" smtClean="0">
                <a:solidFill>
                  <a:srgbClr val="0000C0"/>
                </a:solidFill>
              </a:rPr>
              <a:t>fundamental benefit </a:t>
            </a:r>
            <a:r>
              <a:rPr lang="en-US" sz="2200" dirty="0" smtClean="0"/>
              <a:t>of </a:t>
            </a:r>
            <a:r>
              <a:rPr lang="en-US" sz="2200" dirty="0" smtClean="0">
                <a:solidFill>
                  <a:srgbClr val="FF0000"/>
                </a:solidFill>
              </a:rPr>
              <a:t>inheritance</a:t>
            </a:r>
            <a:r>
              <a:rPr lang="en-US" sz="2200" dirty="0" smtClean="0"/>
              <a:t>.</a:t>
            </a:r>
          </a:p>
          <a:p>
            <a:pPr algn="just">
              <a:spcBef>
                <a:spcPts val="600"/>
              </a:spcBef>
            </a:pPr>
            <a:r>
              <a:rPr lang="en-US" sz="2200" dirty="0" smtClean="0">
                <a:solidFill>
                  <a:srgbClr val="FF0000"/>
                </a:solidFill>
              </a:rPr>
              <a:t>By using </a:t>
            </a:r>
            <a:r>
              <a:rPr lang="en-US" sz="2200" dirty="0" smtClean="0">
                <a:solidFill>
                  <a:srgbClr val="0000C0"/>
                </a:solidFill>
              </a:rPr>
              <a:t>existing software components </a:t>
            </a:r>
            <a:r>
              <a:rPr lang="en-US" sz="2200" dirty="0" smtClean="0">
                <a:solidFill>
                  <a:srgbClr val="FF0000"/>
                </a:solidFill>
              </a:rPr>
              <a:t>to create new ones</a:t>
            </a:r>
            <a:r>
              <a:rPr lang="en-US" sz="2200" dirty="0" smtClean="0"/>
              <a:t>, we </a:t>
            </a:r>
            <a:r>
              <a:rPr lang="en-US" sz="2200" dirty="0" smtClean="0">
                <a:solidFill>
                  <a:srgbClr val="FF0000"/>
                </a:solidFill>
              </a:rPr>
              <a:t>capitalize</a:t>
            </a:r>
            <a:r>
              <a:rPr lang="en-US" sz="2200" dirty="0" smtClean="0"/>
              <a:t> on all the </a:t>
            </a:r>
            <a:r>
              <a:rPr lang="en-US" sz="2200" dirty="0" smtClean="0">
                <a:solidFill>
                  <a:srgbClr val="0000C0"/>
                </a:solidFill>
              </a:rPr>
              <a:t>effort</a:t>
            </a:r>
            <a:r>
              <a:rPr lang="en-US" sz="2200" dirty="0" smtClean="0"/>
              <a:t> that went into the </a:t>
            </a:r>
            <a:r>
              <a:rPr lang="en-US" sz="2200" dirty="0" smtClean="0">
                <a:solidFill>
                  <a:srgbClr val="FF0000"/>
                </a:solidFill>
              </a:rPr>
              <a:t>design</a:t>
            </a:r>
            <a:r>
              <a:rPr lang="en-US" sz="2200" dirty="0" smtClean="0"/>
              <a:t>, </a:t>
            </a:r>
            <a:r>
              <a:rPr lang="en-US" sz="2200" dirty="0" smtClean="0">
                <a:solidFill>
                  <a:srgbClr val="FF0000"/>
                </a:solidFill>
              </a:rPr>
              <a:t>implementation</a:t>
            </a:r>
            <a:r>
              <a:rPr lang="en-US" sz="2200" dirty="0" smtClean="0"/>
              <a:t>, and </a:t>
            </a:r>
            <a:r>
              <a:rPr lang="en-US" sz="2200" dirty="0" smtClean="0">
                <a:solidFill>
                  <a:srgbClr val="FF0000"/>
                </a:solidFill>
              </a:rPr>
              <a:t>testing</a:t>
            </a:r>
            <a:r>
              <a:rPr lang="en-US" sz="2200" dirty="0" smtClean="0"/>
              <a:t> of the </a:t>
            </a:r>
            <a:r>
              <a:rPr lang="en-US" sz="2200" dirty="0" smtClean="0">
                <a:solidFill>
                  <a:srgbClr val="0000C0"/>
                </a:solidFill>
              </a:rPr>
              <a:t>existing software</a:t>
            </a:r>
            <a:r>
              <a:rPr lang="en-US" sz="2200" dirty="0" smtClean="0"/>
              <a:t>.</a:t>
            </a:r>
          </a:p>
          <a:p>
            <a:pPr indent="1588" algn="just">
              <a:spcBef>
                <a:spcPts val="600"/>
              </a:spcBef>
              <a:buNone/>
            </a:pPr>
            <a:r>
              <a:rPr lang="en-US" sz="2200" b="1" dirty="0" smtClean="0">
                <a:solidFill>
                  <a:srgbClr val="0000E6"/>
                </a:solidFill>
                <a:effectLst>
                  <a:outerShdw blurRad="50800" dist="12700" dir="2700000" algn="tl" rotWithShape="0">
                    <a:prstClr val="black">
                      <a:alpha val="40000"/>
                    </a:prstClr>
                  </a:outerShdw>
                </a:effectLst>
                <a:latin typeface="Consolas" pitchFamily="49" charset="0"/>
                <a:cs typeface="Consolas" pitchFamily="49" charset="0"/>
              </a:rPr>
              <a:t>class</a:t>
            </a:r>
            <a:r>
              <a:rPr lang="en-US" sz="2200" b="1" dirty="0" smtClean="0">
                <a:effectLst>
                  <a:outerShdw blurRad="50800" dist="12700" dir="2700000" algn="tl" rotWithShape="0">
                    <a:prstClr val="black">
                      <a:alpha val="40000"/>
                    </a:prstClr>
                  </a:outerShdw>
                </a:effectLst>
                <a:latin typeface="Consolas" pitchFamily="49" charset="0"/>
                <a:cs typeface="Consolas" pitchFamily="49" charset="0"/>
              </a:rPr>
              <a:t> B </a:t>
            </a:r>
            <a:r>
              <a:rPr lang="en-US" sz="2200" b="1" dirty="0" smtClean="0">
                <a:solidFill>
                  <a:srgbClr val="0000E6"/>
                </a:solidFill>
                <a:effectLst>
                  <a:outerShdw blurRad="50800" dist="12700" dir="2700000" algn="tl" rotWithShape="0">
                    <a:prstClr val="black">
                      <a:alpha val="40000"/>
                    </a:prstClr>
                  </a:outerShdw>
                </a:effectLst>
                <a:latin typeface="Consolas" pitchFamily="49" charset="0"/>
                <a:cs typeface="Consolas" pitchFamily="49" charset="0"/>
              </a:rPr>
              <a:t>extends</a:t>
            </a:r>
            <a:r>
              <a:rPr lang="en-US" sz="2200" b="1" dirty="0" smtClean="0">
                <a:effectLst>
                  <a:outerShdw blurRad="50800" dist="12700" dir="2700000" algn="tl" rotWithShape="0">
                    <a:prstClr val="black">
                      <a:alpha val="40000"/>
                    </a:prstClr>
                  </a:outerShdw>
                </a:effectLst>
                <a:latin typeface="Consolas" pitchFamily="49" charset="0"/>
                <a:cs typeface="Consolas" pitchFamily="49" charset="0"/>
              </a:rPr>
              <a:t> A {</a:t>
            </a:r>
          </a:p>
          <a:p>
            <a:pPr indent="1588" algn="just">
              <a:spcBef>
                <a:spcPts val="600"/>
              </a:spcBef>
              <a:buNone/>
            </a:pPr>
            <a:r>
              <a:rPr lang="en-US" sz="2200" b="1" dirty="0" smtClean="0">
                <a:effectLst>
                  <a:outerShdw blurRad="50800" dist="12700" dir="2700000" algn="tl" rotWithShape="0">
                    <a:prstClr val="black">
                      <a:alpha val="40000"/>
                    </a:prstClr>
                  </a:outerShdw>
                </a:effectLst>
                <a:latin typeface="Consolas" pitchFamily="49" charset="0"/>
                <a:cs typeface="Consolas" pitchFamily="49" charset="0"/>
              </a:rPr>
              <a:t>	</a:t>
            </a:r>
            <a:r>
              <a:rPr lang="en-US" sz="2200" b="1" dirty="0" smtClean="0">
                <a:solidFill>
                  <a:schemeClr val="tx1">
                    <a:lumMod val="50000"/>
                    <a:lumOff val="50000"/>
                  </a:schemeClr>
                </a:solidFill>
                <a:effectLst>
                  <a:outerShdw blurRad="50800" dist="12700" dir="2700000" algn="tl" rotWithShape="0">
                    <a:prstClr val="black">
                      <a:alpha val="40000"/>
                    </a:prstClr>
                  </a:outerShdw>
                </a:effectLst>
                <a:latin typeface="Consolas" pitchFamily="49" charset="0"/>
                <a:cs typeface="Consolas" pitchFamily="49" charset="0"/>
              </a:rPr>
              <a:t>// definition of class B</a:t>
            </a:r>
          </a:p>
          <a:p>
            <a:pPr indent="1588" algn="just">
              <a:spcBef>
                <a:spcPts val="600"/>
              </a:spcBef>
              <a:buNone/>
            </a:pPr>
            <a:r>
              <a:rPr lang="en-US" sz="2200" b="1" dirty="0" smtClean="0">
                <a:effectLst>
                  <a:outerShdw blurRad="50800" dist="12700" dir="2700000" algn="tl" rotWithShape="0">
                    <a:prstClr val="black">
                      <a:alpha val="40000"/>
                    </a:prstClr>
                  </a:outerShdw>
                </a:effectLst>
                <a:latin typeface="Consolas" pitchFamily="49" charset="0"/>
                <a:cs typeface="Consolas" pitchFamily="49" charset="0"/>
              </a:rPr>
              <a:t>}</a:t>
            </a:r>
          </a:p>
          <a:p>
            <a:pPr algn="just">
              <a:spcBef>
                <a:spcPts val="600"/>
              </a:spcBef>
            </a:pPr>
            <a:r>
              <a:rPr lang="en-US" sz="2200" dirty="0" smtClean="0"/>
              <a:t>The </a:t>
            </a:r>
            <a:r>
              <a:rPr lang="en-US" sz="2200" b="1" dirty="0" smtClean="0">
                <a:solidFill>
                  <a:srgbClr val="0000FF"/>
                </a:solidFill>
                <a:latin typeface="Consolas" pitchFamily="49" charset="0"/>
                <a:cs typeface="Consolas" pitchFamily="49" charset="0"/>
              </a:rPr>
              <a:t>extends</a:t>
            </a:r>
            <a:r>
              <a:rPr lang="en-US" sz="2200" b="1" dirty="0" smtClean="0"/>
              <a:t> </a:t>
            </a:r>
            <a:r>
              <a:rPr lang="en-US" sz="2200" b="1" dirty="0" smtClean="0">
                <a:solidFill>
                  <a:srgbClr val="FF0000"/>
                </a:solidFill>
              </a:rPr>
              <a:t>keyword</a:t>
            </a:r>
            <a:r>
              <a:rPr lang="en-US" sz="2200" dirty="0" smtClean="0"/>
              <a:t> indicates that you are </a:t>
            </a:r>
            <a:r>
              <a:rPr lang="en-US" sz="2200" dirty="0" smtClean="0">
                <a:solidFill>
                  <a:srgbClr val="0000C0"/>
                </a:solidFill>
              </a:rPr>
              <a:t>making a new class </a:t>
            </a:r>
            <a:r>
              <a:rPr lang="en-US" sz="2200" dirty="0" smtClean="0"/>
              <a:t>that </a:t>
            </a:r>
            <a:r>
              <a:rPr lang="en-US" sz="2200" dirty="0" smtClean="0">
                <a:solidFill>
                  <a:srgbClr val="FF0000"/>
                </a:solidFill>
              </a:rPr>
              <a:t>derives from </a:t>
            </a:r>
            <a:r>
              <a:rPr lang="en-US" sz="2200" dirty="0" smtClean="0"/>
              <a:t>an </a:t>
            </a:r>
            <a:r>
              <a:rPr lang="en-US" sz="2200" dirty="0" smtClean="0">
                <a:solidFill>
                  <a:srgbClr val="FF0000"/>
                </a:solidFill>
              </a:rPr>
              <a:t>existing class</a:t>
            </a:r>
            <a:r>
              <a:rPr lang="en-US" sz="2200" dirty="0" smtClean="0"/>
              <a:t>.</a:t>
            </a:r>
          </a:p>
          <a:p>
            <a:pPr algn="just">
              <a:spcBef>
                <a:spcPts val="600"/>
              </a:spcBef>
            </a:pPr>
            <a:r>
              <a:rPr lang="en-US" sz="2200" dirty="0" smtClean="0"/>
              <a:t>In the terminology of Java, a </a:t>
            </a:r>
            <a:r>
              <a:rPr lang="en-US" sz="2200" dirty="0" smtClean="0">
                <a:solidFill>
                  <a:srgbClr val="0000C0"/>
                </a:solidFill>
              </a:rPr>
              <a:t>class that is inherited </a:t>
            </a:r>
            <a:r>
              <a:rPr lang="en-US" sz="2200" dirty="0" smtClean="0"/>
              <a:t>is called a </a:t>
            </a:r>
            <a:r>
              <a:rPr lang="en-US" sz="2200" b="1" i="1" dirty="0" smtClean="0">
                <a:solidFill>
                  <a:srgbClr val="FF0000"/>
                </a:solidFill>
              </a:rPr>
              <a:t>super class</a:t>
            </a:r>
            <a:r>
              <a:rPr lang="en-US" sz="2200" dirty="0" smtClean="0"/>
              <a:t>. The </a:t>
            </a:r>
            <a:r>
              <a:rPr lang="en-US" sz="2200" dirty="0" smtClean="0">
                <a:solidFill>
                  <a:srgbClr val="0000C0"/>
                </a:solidFill>
              </a:rPr>
              <a:t>new class </a:t>
            </a:r>
            <a:r>
              <a:rPr lang="en-US" sz="2200" dirty="0" smtClean="0"/>
              <a:t>is called a </a:t>
            </a:r>
            <a:r>
              <a:rPr lang="en-US" sz="2200" b="1" i="1" dirty="0" smtClean="0">
                <a:solidFill>
                  <a:srgbClr val="FF0000"/>
                </a:solidFill>
              </a:rPr>
              <a:t>subclass</a:t>
            </a:r>
            <a:r>
              <a:rPr lang="en-US" sz="2200" dirty="0" smtClean="0"/>
              <a:t>.</a:t>
            </a:r>
          </a:p>
          <a:p>
            <a:pPr algn="just">
              <a:spcBef>
                <a:spcPts val="600"/>
              </a:spcBef>
            </a:pPr>
            <a:r>
              <a:rPr lang="en-US" sz="2200" dirty="0" smtClean="0">
                <a:cs typeface="Arial" charset="0"/>
              </a:rPr>
              <a:t>The </a:t>
            </a:r>
            <a:r>
              <a:rPr lang="en-US" sz="2200" dirty="0" smtClean="0">
                <a:solidFill>
                  <a:srgbClr val="FF0000"/>
                </a:solidFill>
                <a:cs typeface="Arial" charset="0"/>
              </a:rPr>
              <a:t>class </a:t>
            </a:r>
            <a:r>
              <a:rPr lang="en-US" sz="2200" dirty="0" smtClean="0">
                <a:solidFill>
                  <a:srgbClr val="FF0000"/>
                </a:solidFill>
                <a:latin typeface="Consolas" pitchFamily="49" charset="0"/>
                <a:cs typeface="Consolas" pitchFamily="49" charset="0"/>
              </a:rPr>
              <a:t>B</a:t>
            </a:r>
            <a:r>
              <a:rPr lang="en-US" sz="2200" dirty="0" smtClean="0">
                <a:cs typeface="Arial" charset="0"/>
              </a:rPr>
              <a:t> can </a:t>
            </a:r>
            <a:r>
              <a:rPr lang="en-US" sz="2200" dirty="0" smtClean="0">
                <a:solidFill>
                  <a:srgbClr val="0000C0"/>
                </a:solidFill>
                <a:cs typeface="Arial" charset="0"/>
              </a:rPr>
              <a:t>have additional members </a:t>
            </a:r>
            <a:r>
              <a:rPr lang="en-US" sz="2200" dirty="0" smtClean="0">
                <a:solidFill>
                  <a:srgbClr val="FF0000"/>
                </a:solidFill>
                <a:cs typeface="Arial" charset="0"/>
              </a:rPr>
              <a:t>in addition to </a:t>
            </a:r>
            <a:r>
              <a:rPr lang="en-US" sz="2200" dirty="0" smtClean="0">
                <a:cs typeface="Arial" charset="0"/>
              </a:rPr>
              <a:t>the </a:t>
            </a:r>
            <a:r>
              <a:rPr lang="en-US" sz="2200" dirty="0" smtClean="0">
                <a:solidFill>
                  <a:srgbClr val="0000C0"/>
                </a:solidFill>
                <a:cs typeface="Arial" charset="0"/>
              </a:rPr>
              <a:t>inherited members </a:t>
            </a:r>
            <a:r>
              <a:rPr lang="en-US" sz="2200" dirty="0" smtClean="0">
                <a:cs typeface="Arial" charset="0"/>
              </a:rPr>
              <a:t>of </a:t>
            </a:r>
            <a:r>
              <a:rPr lang="en-US" sz="2200" dirty="0" smtClean="0">
                <a:solidFill>
                  <a:srgbClr val="FF0000"/>
                </a:solidFill>
                <a:cs typeface="Arial" charset="0"/>
              </a:rPr>
              <a:t>class </a:t>
            </a:r>
            <a:r>
              <a:rPr lang="en-US" sz="2200" dirty="0" smtClean="0">
                <a:solidFill>
                  <a:srgbClr val="FF0000"/>
                </a:solidFill>
                <a:latin typeface="Consolas" pitchFamily="49" charset="0"/>
                <a:cs typeface="Consolas" pitchFamily="49" charset="0"/>
              </a:rPr>
              <a:t>A</a:t>
            </a:r>
            <a:r>
              <a:rPr lang="en-US" sz="2200" dirty="0" smtClean="0">
                <a:cs typeface="Arial" charset="0"/>
              </a:rPr>
              <a:t>.</a:t>
            </a:r>
          </a:p>
        </p:txBody>
      </p:sp>
    </p:spTree>
    <p:extLst>
      <p:ext uri="{BB962C8B-B14F-4D97-AF65-F5344CB8AC3E}">
        <p14:creationId xmlns:p14="http://schemas.microsoft.com/office/powerpoint/2010/main" val="2891352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847725"/>
            <a:ext cx="774441" cy="6010275"/>
          </a:xfrm>
        </p:spPr>
        <p:txBody>
          <a:bodyPr vert="vert270">
            <a:normAutofit fontScale="90000"/>
          </a:bodyPr>
          <a:lstStyle/>
          <a:p>
            <a:r>
              <a:rPr lang="en-US" dirty="0" smtClean="0">
                <a:cs typeface="Times New Roman" pitchFamily="18" charset="0"/>
              </a:rPr>
              <a:t>The </a:t>
            </a:r>
            <a:r>
              <a:rPr lang="en-US" dirty="0" smtClean="0">
                <a:latin typeface="Consolas" pitchFamily="49" charset="0"/>
                <a:cs typeface="Consolas" pitchFamily="49" charset="0"/>
              </a:rPr>
              <a:t>super()</a:t>
            </a:r>
            <a:r>
              <a:rPr lang="en-US" dirty="0" smtClean="0">
                <a:cs typeface="Times New Roman" pitchFamily="18" charset="0"/>
              </a:rPr>
              <a:t> keyword</a:t>
            </a:r>
            <a:endParaRPr lang="ur-PK" dirty="0" smtClean="0"/>
          </a:p>
        </p:txBody>
      </p:sp>
      <p:sp>
        <p:nvSpPr>
          <p:cNvPr id="9" name="Content Placeholder 8"/>
          <p:cNvSpPr>
            <a:spLocks noGrp="1"/>
          </p:cNvSpPr>
          <p:nvPr>
            <p:ph idx="1"/>
          </p:nvPr>
        </p:nvSpPr>
        <p:spPr>
          <a:xfrm>
            <a:off x="762000" y="0"/>
            <a:ext cx="8151091" cy="6733309"/>
          </a:xfrm>
        </p:spPr>
        <p:txBody>
          <a:bodyPr>
            <a:noAutofit/>
          </a:bodyPr>
          <a:lstStyle/>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Person</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protected</a:t>
            </a:r>
            <a:r>
              <a:rPr lang="en-US" sz="1900" dirty="0" smtClean="0">
                <a:latin typeface="Consolas" pitchFamily="49" charset="0"/>
                <a:cs typeface="Consolas" pitchFamily="49" charset="0"/>
              </a:rPr>
              <a:t> String </a:t>
            </a:r>
            <a:r>
              <a:rPr lang="en-US" sz="1900" dirty="0" smtClean="0">
                <a:solidFill>
                  <a:srgbClr val="009E00"/>
                </a:solidFill>
                <a:latin typeface="Consolas" pitchFamily="49" charset="0"/>
                <a:cs typeface="Consolas" pitchFamily="49" charset="0"/>
              </a:rPr>
              <a:t>name</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protected</a:t>
            </a:r>
            <a:r>
              <a:rPr lang="en-US" sz="1900" dirty="0" smtClean="0">
                <a:latin typeface="Consolas" pitchFamily="49" charset="0"/>
                <a:cs typeface="Consolas" pitchFamily="49" charset="0"/>
              </a:rPr>
              <a:t> String </a:t>
            </a:r>
            <a:r>
              <a:rPr lang="en-US" sz="1900" dirty="0" smtClean="0">
                <a:solidFill>
                  <a:srgbClr val="009E00"/>
                </a:solidFill>
                <a:latin typeface="Consolas" pitchFamily="49" charset="0"/>
                <a:cs typeface="Consolas" pitchFamily="49" charset="0"/>
              </a:rPr>
              <a:t>address</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Person</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System.</a:t>
            </a:r>
            <a:r>
              <a:rPr lang="en-US" sz="1900" i="1" dirty="0" err="1" smtClean="0">
                <a:solidFill>
                  <a:srgbClr val="009E00"/>
                </a:solidFill>
                <a:latin typeface="Consolas" pitchFamily="49" charset="0"/>
                <a:cs typeface="Consolas" pitchFamily="49" charset="0"/>
              </a:rPr>
              <a:t>out</a:t>
            </a:r>
            <a:r>
              <a:rPr lang="en-US" sz="1900" dirty="0" err="1" smtClean="0">
                <a:latin typeface="Consolas" pitchFamily="49" charset="0"/>
                <a:cs typeface="Consolas" pitchFamily="49" charset="0"/>
              </a:rPr>
              <a:t>.println</a:t>
            </a:r>
            <a:r>
              <a:rPr lang="en-US" sz="1900" dirty="0" smtClean="0">
                <a:latin typeface="Consolas" pitchFamily="49" charset="0"/>
                <a:cs typeface="Consolas" pitchFamily="49" charset="0"/>
              </a:rPr>
              <a:t>(</a:t>
            </a:r>
            <a:r>
              <a:rPr lang="en-US" sz="1900" dirty="0" smtClean="0">
                <a:solidFill>
                  <a:srgbClr val="CE7B00"/>
                </a:solidFill>
                <a:latin typeface="Consolas" pitchFamily="49" charset="0"/>
                <a:cs typeface="Consolas" pitchFamily="49" charset="0"/>
              </a:rPr>
              <a:t>"Inside Person:Constructor1"</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9E00"/>
                </a:solidFill>
                <a:latin typeface="Consolas" pitchFamily="49" charset="0"/>
                <a:cs typeface="Consolas" pitchFamily="49" charset="0"/>
              </a:rPr>
              <a:t>name</a:t>
            </a:r>
            <a:r>
              <a:rPr lang="en-US" sz="1900" dirty="0" smtClean="0">
                <a:latin typeface="Consolas" pitchFamily="49" charset="0"/>
                <a:cs typeface="Consolas" pitchFamily="49" charset="0"/>
              </a:rPr>
              <a:t> = </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 </a:t>
            </a:r>
            <a:r>
              <a:rPr lang="en-US" sz="1900" dirty="0" smtClean="0">
                <a:solidFill>
                  <a:srgbClr val="009E00"/>
                </a:solidFill>
                <a:latin typeface="Consolas" pitchFamily="49" charset="0"/>
                <a:cs typeface="Consolas" pitchFamily="49" charset="0"/>
              </a:rPr>
              <a:t>address</a:t>
            </a:r>
            <a:r>
              <a:rPr lang="en-US" sz="1900" dirty="0" smtClean="0">
                <a:latin typeface="Consolas" pitchFamily="49" charset="0"/>
                <a:cs typeface="Consolas" pitchFamily="49" charset="0"/>
              </a:rPr>
              <a:t> = </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Person</a:t>
            </a:r>
            <a:r>
              <a:rPr lang="en-US" sz="1900" dirty="0" smtClean="0">
                <a:latin typeface="Consolas" pitchFamily="49" charset="0"/>
                <a:cs typeface="Consolas" pitchFamily="49" charset="0"/>
              </a:rPr>
              <a:t>(String name, String address)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System.</a:t>
            </a:r>
            <a:r>
              <a:rPr lang="en-US" sz="1900" i="1" dirty="0" err="1" smtClean="0">
                <a:solidFill>
                  <a:srgbClr val="009E00"/>
                </a:solidFill>
                <a:latin typeface="Consolas" pitchFamily="49" charset="0"/>
                <a:cs typeface="Consolas" pitchFamily="49" charset="0"/>
              </a:rPr>
              <a:t>out</a:t>
            </a:r>
            <a:r>
              <a:rPr lang="en-US" sz="1900" dirty="0" err="1" smtClean="0">
                <a:latin typeface="Consolas" pitchFamily="49" charset="0"/>
                <a:cs typeface="Consolas" pitchFamily="49" charset="0"/>
              </a:rPr>
              <a:t>.println</a:t>
            </a:r>
            <a:r>
              <a:rPr lang="en-US" sz="1900" dirty="0" smtClean="0">
                <a:latin typeface="Consolas" pitchFamily="49" charset="0"/>
                <a:cs typeface="Consolas" pitchFamily="49" charset="0"/>
              </a:rPr>
              <a:t>(</a:t>
            </a:r>
            <a:r>
              <a:rPr lang="en-US" sz="1900" dirty="0" smtClean="0">
                <a:solidFill>
                  <a:srgbClr val="CE7B00"/>
                </a:solidFill>
                <a:latin typeface="Consolas" pitchFamily="49" charset="0"/>
                <a:cs typeface="Consolas" pitchFamily="49" charset="0"/>
              </a:rPr>
              <a:t>"Inside Person:Constructor2"</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this</a:t>
            </a:r>
            <a:r>
              <a:rPr lang="en-US" sz="1900" dirty="0" smtClean="0">
                <a:latin typeface="Consolas" pitchFamily="49" charset="0"/>
                <a:cs typeface="Consolas" pitchFamily="49" charset="0"/>
              </a:rPr>
              <a:t>.</a:t>
            </a:r>
            <a:r>
              <a:rPr lang="en-US" sz="1900" dirty="0" smtClean="0">
                <a:solidFill>
                  <a:srgbClr val="009E00"/>
                </a:solidFill>
                <a:latin typeface="Consolas" pitchFamily="49" charset="0"/>
                <a:cs typeface="Consolas" pitchFamily="49" charset="0"/>
              </a:rPr>
              <a:t>name</a:t>
            </a:r>
            <a:r>
              <a:rPr lang="en-US" sz="1900" dirty="0" smtClean="0">
                <a:latin typeface="Consolas" pitchFamily="49" charset="0"/>
                <a:cs typeface="Consolas" pitchFamily="49" charset="0"/>
              </a:rPr>
              <a:t> = name; </a:t>
            </a:r>
            <a:r>
              <a:rPr lang="en-US" sz="1900" dirty="0" err="1" smtClean="0">
                <a:solidFill>
                  <a:srgbClr val="0000FF"/>
                </a:solidFill>
                <a:latin typeface="Consolas" pitchFamily="49" charset="0"/>
                <a:cs typeface="Consolas" pitchFamily="49" charset="0"/>
              </a:rPr>
              <a:t>this</a:t>
            </a:r>
            <a:r>
              <a:rPr lang="en-US" sz="1900" dirty="0" err="1" smtClean="0">
                <a:latin typeface="Consolas" pitchFamily="49" charset="0"/>
                <a:cs typeface="Consolas" pitchFamily="49" charset="0"/>
              </a:rPr>
              <a:t>.</a:t>
            </a:r>
            <a:r>
              <a:rPr lang="en-US" sz="1900" dirty="0" err="1" smtClean="0">
                <a:solidFill>
                  <a:srgbClr val="009E00"/>
                </a:solidFill>
                <a:latin typeface="Consolas" pitchFamily="49" charset="0"/>
                <a:cs typeface="Consolas" pitchFamily="49" charset="0"/>
              </a:rPr>
              <a:t>address</a:t>
            </a:r>
            <a:r>
              <a:rPr lang="en-US" sz="1900" dirty="0" smtClean="0">
                <a:latin typeface="Consolas" pitchFamily="49" charset="0"/>
                <a:cs typeface="Consolas" pitchFamily="49" charset="0"/>
              </a:rPr>
              <a:t> = address;</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Student</a:t>
            </a: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extends</a:t>
            </a:r>
            <a:r>
              <a:rPr lang="en-US" sz="1900" dirty="0" smtClean="0">
                <a:latin typeface="Consolas" pitchFamily="49" charset="0"/>
                <a:cs typeface="Consolas" pitchFamily="49" charset="0"/>
              </a:rPr>
              <a:t> Person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Student</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b="1" dirty="0" smtClean="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super</a:t>
            </a:r>
            <a:r>
              <a:rPr lang="en-US" sz="1900" b="1" dirty="0" smtClean="0">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err="1"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SomeName</a:t>
            </a:r>
            <a:r>
              <a:rPr lang="en-US" sz="19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smtClean="0">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 "</a:t>
            </a:r>
            <a:r>
              <a:rPr lang="en-US" sz="1900" b="1" dirty="0" err="1"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SomeAddress</a:t>
            </a:r>
            <a:r>
              <a:rPr lang="en-US" sz="19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1900" b="1" dirty="0" smtClean="0">
                <a:effectLst>
                  <a:outerShdw blurRad="50800" dist="12700" dir="2700000" algn="tl" rotWithShape="0">
                    <a:prstClr val="black">
                      <a:alpha val="40000"/>
                    </a:prstClr>
                  </a:outerShdw>
                </a:effectLst>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System.</a:t>
            </a:r>
            <a:r>
              <a:rPr lang="en-US" sz="1900" i="1" dirty="0" err="1" smtClean="0">
                <a:solidFill>
                  <a:srgbClr val="009E00"/>
                </a:solidFill>
                <a:latin typeface="Consolas" pitchFamily="49" charset="0"/>
                <a:cs typeface="Consolas" pitchFamily="49" charset="0"/>
              </a:rPr>
              <a:t>out</a:t>
            </a:r>
            <a:r>
              <a:rPr lang="en-US" sz="1900" dirty="0" err="1" smtClean="0">
                <a:latin typeface="Consolas" pitchFamily="49" charset="0"/>
                <a:cs typeface="Consolas" pitchFamily="49" charset="0"/>
              </a:rPr>
              <a:t>.println</a:t>
            </a:r>
            <a:r>
              <a:rPr lang="en-US" sz="1900" dirty="0" smtClean="0">
                <a:latin typeface="Consolas" pitchFamily="49" charset="0"/>
                <a:cs typeface="Consolas" pitchFamily="49" charset="0"/>
              </a:rPr>
              <a:t>(</a:t>
            </a:r>
            <a:r>
              <a:rPr lang="en-US" sz="1900" dirty="0" smtClean="0">
                <a:solidFill>
                  <a:srgbClr val="CE7B00"/>
                </a:solidFill>
                <a:latin typeface="Consolas" pitchFamily="49" charset="0"/>
                <a:cs typeface="Consolas" pitchFamily="49" charset="0"/>
              </a:rPr>
              <a:t>"Inside </a:t>
            </a:r>
            <a:r>
              <a:rPr lang="en-US" sz="1900" dirty="0" err="1" smtClean="0">
                <a:solidFill>
                  <a:srgbClr val="CE7B00"/>
                </a:solidFill>
                <a:latin typeface="Consolas" pitchFamily="49" charset="0"/>
                <a:cs typeface="Consolas" pitchFamily="49" charset="0"/>
              </a:rPr>
              <a:t>Student:Constructor</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Demo</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 static void</a:t>
            </a:r>
            <a:r>
              <a:rPr lang="en-US" sz="1900" dirty="0" smtClean="0">
                <a:latin typeface="Consolas" pitchFamily="49" charset="0"/>
                <a:cs typeface="Consolas" pitchFamily="49" charset="0"/>
              </a:rPr>
              <a:t> </a:t>
            </a:r>
            <a:r>
              <a:rPr lang="en-US" sz="1900" b="1" i="1" dirty="0" smtClean="0">
                <a:latin typeface="Consolas" pitchFamily="49" charset="0"/>
                <a:cs typeface="Consolas" pitchFamily="49" charset="0"/>
              </a:rPr>
              <a:t>main</a:t>
            </a:r>
            <a:r>
              <a:rPr lang="en-US" sz="1900" dirty="0" smtClean="0">
                <a:latin typeface="Consolas" pitchFamily="49" charset="0"/>
                <a:cs typeface="Consolas" pitchFamily="49" charset="0"/>
              </a:rPr>
              <a:t>(String[] </a:t>
            </a:r>
            <a:r>
              <a:rPr lang="en-US" sz="1900" dirty="0" err="1" smtClean="0">
                <a:latin typeface="Consolas" pitchFamily="49" charset="0"/>
                <a:cs typeface="Consolas" pitchFamily="49" charset="0"/>
              </a:rPr>
              <a:t>args</a:t>
            </a: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Student Ali = </a:t>
            </a:r>
            <a:r>
              <a:rPr lang="en-US" sz="1900" dirty="0" smtClean="0">
                <a:solidFill>
                  <a:srgbClr val="0000FF"/>
                </a:solidFill>
                <a:latin typeface="Consolas" pitchFamily="49" charset="0"/>
                <a:cs typeface="Consolas" pitchFamily="49" charset="0"/>
              </a:rPr>
              <a:t>new</a:t>
            </a:r>
            <a:r>
              <a:rPr lang="en-US" sz="1900" dirty="0" smtClean="0">
                <a:latin typeface="Consolas" pitchFamily="49" charset="0"/>
                <a:cs typeface="Consolas" pitchFamily="49" charset="0"/>
              </a:rPr>
              <a:t> Student();</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1900" dirty="0" smtClean="0">
                <a:latin typeface="Consolas" pitchFamily="49" charset="0"/>
                <a:cs typeface="Consolas" pitchFamily="49" charset="0"/>
              </a:rPr>
              <a:t>}</a:t>
            </a:r>
            <a:endParaRPr lang="en-US" sz="1900" dirty="0">
              <a:latin typeface="Consolas" pitchFamily="49" charset="0"/>
              <a:cs typeface="Consolas" pitchFamily="49" charset="0"/>
            </a:endParaRPr>
          </a:p>
        </p:txBody>
      </p:sp>
    </p:spTree>
    <p:extLst>
      <p:ext uri="{BB962C8B-B14F-4D97-AF65-F5344CB8AC3E}">
        <p14:creationId xmlns:p14="http://schemas.microsoft.com/office/powerpoint/2010/main" val="370678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847725"/>
            <a:ext cx="774441" cy="6010275"/>
          </a:xfrm>
        </p:spPr>
        <p:txBody>
          <a:bodyPr vert="vert270">
            <a:normAutofit fontScale="90000"/>
          </a:bodyPr>
          <a:lstStyle/>
          <a:p>
            <a:r>
              <a:rPr lang="en-US" dirty="0" smtClean="0">
                <a:cs typeface="Times New Roman" pitchFamily="18" charset="0"/>
              </a:rPr>
              <a:t>The </a:t>
            </a:r>
            <a:r>
              <a:rPr lang="en-US" dirty="0" smtClean="0">
                <a:latin typeface="Consolas" pitchFamily="49" charset="0"/>
                <a:cs typeface="Consolas" pitchFamily="49" charset="0"/>
              </a:rPr>
              <a:t>super()</a:t>
            </a:r>
            <a:r>
              <a:rPr lang="en-US" dirty="0" smtClean="0">
                <a:cs typeface="Times New Roman" pitchFamily="18" charset="0"/>
              </a:rPr>
              <a:t> keyword</a:t>
            </a:r>
            <a:endParaRPr lang="ur-PK" dirty="0" smtClean="0"/>
          </a:p>
        </p:txBody>
      </p:sp>
      <p:sp>
        <p:nvSpPr>
          <p:cNvPr id="9" name="Content Placeholder 8"/>
          <p:cNvSpPr>
            <a:spLocks noGrp="1"/>
          </p:cNvSpPr>
          <p:nvPr>
            <p:ph idx="1"/>
          </p:nvPr>
        </p:nvSpPr>
        <p:spPr>
          <a:xfrm>
            <a:off x="762000" y="0"/>
            <a:ext cx="8151091" cy="6733309"/>
          </a:xfrm>
        </p:spPr>
        <p:txBody>
          <a:bodyPr>
            <a:noAutofit/>
          </a:bodyPr>
          <a:lstStyle/>
          <a:p>
            <a:pPr marL="0" indent="0">
              <a:lnSpc>
                <a:spcPct val="108000"/>
              </a:lnSpc>
              <a:spcBef>
                <a:spcPts val="0"/>
              </a:spcBef>
              <a:buNone/>
              <a:tabLst>
                <a:tab pos="457200" algn="l"/>
                <a:tab pos="914400" algn="l"/>
                <a:tab pos="1371600" algn="l"/>
                <a:tab pos="1828800" algn="l"/>
              </a:tabLst>
            </a:pPr>
            <a:r>
              <a:rPr lang="en-US" sz="2000" dirty="0" smtClean="0">
                <a:solidFill>
                  <a:srgbClr val="0000FF"/>
                </a:solidFill>
                <a:latin typeface="Consolas" pitchFamily="49" charset="0"/>
                <a:cs typeface="Consolas" pitchFamily="49" charset="0"/>
              </a:rPr>
              <a:t>public class</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Person</a:t>
            </a: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protected</a:t>
            </a:r>
            <a:r>
              <a:rPr lang="en-US" sz="2000" dirty="0" smtClean="0">
                <a:latin typeface="Consolas" pitchFamily="49" charset="0"/>
                <a:cs typeface="Consolas" pitchFamily="49" charset="0"/>
              </a:rPr>
              <a:t> String </a:t>
            </a:r>
            <a:r>
              <a:rPr lang="en-US" sz="2000" dirty="0" smtClean="0">
                <a:solidFill>
                  <a:srgbClr val="009E00"/>
                </a:solidFill>
                <a:latin typeface="Consolas" pitchFamily="49" charset="0"/>
                <a:cs typeface="Consolas" pitchFamily="49" charset="0"/>
              </a:rPr>
              <a:t>name</a:t>
            </a: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protected</a:t>
            </a:r>
            <a:r>
              <a:rPr lang="en-US" sz="2000" dirty="0" smtClean="0">
                <a:latin typeface="Consolas" pitchFamily="49" charset="0"/>
                <a:cs typeface="Consolas" pitchFamily="49" charset="0"/>
              </a:rPr>
              <a:t> String </a:t>
            </a:r>
            <a:r>
              <a:rPr lang="en-US" sz="2000" dirty="0" smtClean="0">
                <a:solidFill>
                  <a:srgbClr val="009E00"/>
                </a:solidFill>
                <a:latin typeface="Consolas" pitchFamily="49" charset="0"/>
                <a:cs typeface="Consolas" pitchFamily="49" charset="0"/>
              </a:rPr>
              <a:t>address</a:t>
            </a: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Person</a:t>
            </a: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E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"Inside </a:t>
            </a:r>
            <a:r>
              <a:rPr lang="en-US" sz="2000" dirty="0" err="1" smtClean="0">
                <a:solidFill>
                  <a:srgbClr val="CE7B00"/>
                </a:solidFill>
                <a:latin typeface="Consolas" pitchFamily="49" charset="0"/>
                <a:cs typeface="Consolas" pitchFamily="49" charset="0"/>
              </a:rPr>
              <a:t>Person:Constructor</a:t>
            </a:r>
            <a:r>
              <a:rPr lang="en-US" sz="2000" dirty="0" smtClean="0">
                <a:solidFill>
                  <a:srgbClr val="CE7B00"/>
                </a:solidFill>
                <a:latin typeface="Consolas" pitchFamily="49" charset="0"/>
                <a:cs typeface="Consolas" pitchFamily="49" charset="0"/>
              </a:rPr>
              <a:t>"</a:t>
            </a: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smtClean="0">
                <a:solidFill>
                  <a:srgbClr val="009E00"/>
                </a:solidFill>
                <a:latin typeface="Consolas" pitchFamily="49" charset="0"/>
                <a:cs typeface="Consolas" pitchFamily="49" charset="0"/>
              </a:rPr>
              <a:t>name</a:t>
            </a:r>
            <a:r>
              <a:rPr lang="en-US" sz="2000" dirty="0" smtClean="0">
                <a:latin typeface="Consolas" pitchFamily="49" charset="0"/>
                <a:cs typeface="Consolas" pitchFamily="49" charset="0"/>
              </a:rPr>
              <a:t> = </a:t>
            </a:r>
            <a:r>
              <a:rPr lang="en-US" sz="2000" dirty="0" smtClean="0">
                <a:solidFill>
                  <a:srgbClr val="CE7B0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009E00"/>
                </a:solidFill>
                <a:latin typeface="Consolas" pitchFamily="49" charset="0"/>
                <a:cs typeface="Consolas" pitchFamily="49" charset="0"/>
              </a:rPr>
              <a:t>address</a:t>
            </a:r>
            <a:r>
              <a:rPr lang="en-US" sz="2000" dirty="0" smtClean="0">
                <a:latin typeface="Consolas" pitchFamily="49" charset="0"/>
                <a:cs typeface="Consolas" pitchFamily="49" charset="0"/>
              </a:rPr>
              <a:t> = </a:t>
            </a:r>
            <a:r>
              <a:rPr lang="en-US" sz="2000" dirty="0" smtClean="0">
                <a:solidFill>
                  <a:srgbClr val="CE7B00"/>
                </a:solidFill>
                <a:latin typeface="Consolas" pitchFamily="49" charset="0"/>
                <a:cs typeface="Consolas" pitchFamily="49" charset="0"/>
              </a:rPr>
              <a:t>""</a:t>
            </a: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solidFill>
                  <a:srgbClr val="0000FF"/>
                </a:solidFill>
                <a:latin typeface="Consolas" pitchFamily="49" charset="0"/>
                <a:cs typeface="Consolas" pitchFamily="49" charset="0"/>
              </a:rPr>
              <a:t>public class</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Student</a:t>
            </a: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extends</a:t>
            </a:r>
            <a:r>
              <a:rPr lang="en-US" sz="2000" dirty="0" smtClean="0">
                <a:latin typeface="Consolas" pitchFamily="49" charset="0"/>
                <a:cs typeface="Consolas" pitchFamily="49" charset="0"/>
              </a:rPr>
              <a:t> Person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Student</a:t>
            </a: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b="1" dirty="0" smtClean="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super</a:t>
            </a:r>
            <a:r>
              <a:rPr lang="en-US" sz="2000" b="1" dirty="0" smtClean="0">
                <a:effectLst>
                  <a:outerShdw blurRad="50800" dist="12700" dir="2700000" algn="tl" rotWithShape="0">
                    <a:prstClr val="black">
                      <a:alpha val="40000"/>
                    </a:prstClr>
                  </a:outerShdw>
                </a:effectLst>
                <a:latin typeface="Consolas" pitchFamily="49" charset="0"/>
                <a:cs typeface="Consolas" pitchFamily="49" charset="0"/>
              </a:rPr>
              <a:t>.</a:t>
            </a:r>
            <a:r>
              <a:rPr lang="en-US" sz="2000" b="1" dirty="0" smtClean="0">
                <a:solidFill>
                  <a:srgbClr val="009E00"/>
                </a:solidFill>
                <a:effectLst>
                  <a:outerShdw blurRad="50800" dist="12700" dir="2700000" algn="tl" rotWithShape="0">
                    <a:prstClr val="black">
                      <a:alpha val="40000"/>
                    </a:prstClr>
                  </a:outerShdw>
                </a:effectLst>
                <a:latin typeface="Consolas" pitchFamily="49" charset="0"/>
                <a:cs typeface="Consolas" pitchFamily="49" charset="0"/>
              </a:rPr>
              <a:t>name</a:t>
            </a:r>
            <a:r>
              <a:rPr lang="en-US" sz="2000" b="1" dirty="0" smtClean="0">
                <a:effectLst>
                  <a:outerShdw blurRad="50800" dist="12700" dir="2700000" algn="tl" rotWithShape="0">
                    <a:prstClr val="black">
                      <a:alpha val="40000"/>
                    </a:prstClr>
                  </a:outerShdw>
                </a:effectLst>
                <a:latin typeface="Consolas" pitchFamily="49" charset="0"/>
                <a:cs typeface="Consolas" pitchFamily="49" charset="0"/>
              </a:rPr>
              <a:t> = </a:t>
            </a:r>
            <a:r>
              <a:rPr lang="en-US" sz="20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2000" b="1" dirty="0" err="1"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SomeName</a:t>
            </a:r>
            <a:r>
              <a:rPr lang="en-US" sz="20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2000" b="1" dirty="0" smtClean="0">
                <a:effectLst>
                  <a:outerShdw blurRad="50800" dist="12700" dir="2700000" algn="tl" rotWithShape="0">
                    <a:prstClr val="black">
                      <a:alpha val="40000"/>
                    </a:prstClr>
                  </a:outerShdw>
                </a:effectLst>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b="1" dirty="0" smtClean="0">
                <a:effectLst>
                  <a:outerShdw blurRad="50800" dist="12700" dir="2700000" algn="tl" rotWithShape="0">
                    <a:prstClr val="black">
                      <a:alpha val="40000"/>
                    </a:prstClr>
                  </a:outerShdw>
                </a:effectLst>
                <a:latin typeface="Consolas" pitchFamily="49" charset="0"/>
                <a:cs typeface="Consolas" pitchFamily="49" charset="0"/>
              </a:rPr>
              <a:t>		</a:t>
            </a:r>
            <a:r>
              <a:rPr lang="en-US" sz="2000" b="1" dirty="0" err="1" smtClean="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super</a:t>
            </a:r>
            <a:r>
              <a:rPr lang="en-US" sz="2000" b="1" dirty="0" err="1" smtClean="0">
                <a:effectLst>
                  <a:outerShdw blurRad="50800" dist="12700" dir="2700000" algn="tl" rotWithShape="0">
                    <a:prstClr val="black">
                      <a:alpha val="40000"/>
                    </a:prstClr>
                  </a:outerShdw>
                </a:effectLst>
                <a:latin typeface="Consolas" pitchFamily="49" charset="0"/>
                <a:cs typeface="Consolas" pitchFamily="49" charset="0"/>
              </a:rPr>
              <a:t>.</a:t>
            </a:r>
            <a:r>
              <a:rPr lang="en-US" sz="2000" b="1" dirty="0" err="1" smtClean="0">
                <a:solidFill>
                  <a:srgbClr val="009E00"/>
                </a:solidFill>
                <a:effectLst>
                  <a:outerShdw blurRad="50800" dist="12700" dir="2700000" algn="tl" rotWithShape="0">
                    <a:prstClr val="black">
                      <a:alpha val="40000"/>
                    </a:prstClr>
                  </a:outerShdw>
                </a:effectLst>
                <a:latin typeface="Consolas" pitchFamily="49" charset="0"/>
                <a:cs typeface="Consolas" pitchFamily="49" charset="0"/>
              </a:rPr>
              <a:t>address</a:t>
            </a:r>
            <a:r>
              <a:rPr lang="en-US" sz="2000" b="1" dirty="0" smtClean="0">
                <a:effectLst>
                  <a:outerShdw blurRad="50800" dist="12700" dir="2700000" algn="tl" rotWithShape="0">
                    <a:prstClr val="black">
                      <a:alpha val="40000"/>
                    </a:prstClr>
                  </a:outerShdw>
                </a:effectLst>
                <a:latin typeface="Consolas" pitchFamily="49" charset="0"/>
                <a:cs typeface="Consolas" pitchFamily="49" charset="0"/>
              </a:rPr>
              <a:t> = </a:t>
            </a:r>
            <a:r>
              <a:rPr lang="en-US" sz="20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2000" b="1" dirty="0" err="1"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SomeAddress</a:t>
            </a:r>
            <a:r>
              <a:rPr lang="en-US" sz="2000" b="1" dirty="0" smtClean="0">
                <a:solidFill>
                  <a:srgbClr val="CE7B00"/>
                </a:solidFill>
                <a:effectLst>
                  <a:outerShdw blurRad="50800" dist="12700" dir="2700000" algn="tl" rotWithShape="0">
                    <a:prstClr val="black">
                      <a:alpha val="40000"/>
                    </a:prstClr>
                  </a:outerShdw>
                </a:effectLst>
                <a:latin typeface="Consolas" pitchFamily="49" charset="0"/>
                <a:cs typeface="Consolas" pitchFamily="49" charset="0"/>
              </a:rPr>
              <a:t>"</a:t>
            </a:r>
            <a:r>
              <a:rPr lang="en-US" sz="2000" b="1" dirty="0" smtClean="0">
                <a:effectLst>
                  <a:outerShdw blurRad="50800" dist="12700" dir="2700000" algn="tl" rotWithShape="0">
                    <a:prstClr val="black">
                      <a:alpha val="40000"/>
                    </a:prstClr>
                  </a:outerShdw>
                </a:effectLst>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E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"Inside </a:t>
            </a:r>
            <a:r>
              <a:rPr lang="en-US" sz="2000" dirty="0" err="1" smtClean="0">
                <a:solidFill>
                  <a:srgbClr val="CE7B00"/>
                </a:solidFill>
                <a:latin typeface="Consolas" pitchFamily="49" charset="0"/>
                <a:cs typeface="Consolas" pitchFamily="49" charset="0"/>
              </a:rPr>
              <a:t>Student:Constructor</a:t>
            </a:r>
            <a:r>
              <a:rPr lang="en-US" sz="2000" dirty="0" smtClean="0">
                <a:solidFill>
                  <a:srgbClr val="CE7B00"/>
                </a:solidFill>
                <a:latin typeface="Consolas" pitchFamily="49" charset="0"/>
                <a:cs typeface="Consolas" pitchFamily="49" charset="0"/>
              </a:rPr>
              <a:t>"</a:t>
            </a: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a:t>
            </a:r>
          </a:p>
          <a:p>
            <a:pPr marL="0" indent="0">
              <a:lnSpc>
                <a:spcPct val="108000"/>
              </a:lnSpc>
              <a:spcBef>
                <a:spcPts val="0"/>
              </a:spcBef>
              <a:buNone/>
              <a:tabLst>
                <a:tab pos="457200" algn="l"/>
                <a:tab pos="914400" algn="l"/>
                <a:tab pos="1371600" algn="l"/>
                <a:tab pos="1828800" algn="l"/>
              </a:tabLst>
            </a:pPr>
            <a:r>
              <a:rPr lang="en-US" sz="2000" dirty="0" smtClean="0">
                <a:solidFill>
                  <a:srgbClr val="0000FF"/>
                </a:solidFill>
                <a:latin typeface="Consolas" pitchFamily="49" charset="0"/>
                <a:cs typeface="Consolas" pitchFamily="49" charset="0"/>
              </a:rPr>
              <a:t>public class</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Demo</a:t>
            </a: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public static void</a:t>
            </a:r>
            <a:r>
              <a:rPr lang="en-US" sz="2000" dirty="0" smtClean="0">
                <a:latin typeface="Consolas" pitchFamily="49" charset="0"/>
                <a:cs typeface="Consolas" pitchFamily="49" charset="0"/>
              </a:rPr>
              <a:t> </a:t>
            </a:r>
            <a:r>
              <a:rPr lang="en-US" sz="2000" b="1" i="1" dirty="0" smtClean="0">
                <a:latin typeface="Consolas" pitchFamily="49" charset="0"/>
                <a:cs typeface="Consolas" pitchFamily="49" charset="0"/>
              </a:rPr>
              <a:t>main</a:t>
            </a:r>
            <a:r>
              <a:rPr lang="en-US" sz="2000" dirty="0" smtClean="0">
                <a:latin typeface="Consolas" pitchFamily="49" charset="0"/>
                <a:cs typeface="Consolas" pitchFamily="49" charset="0"/>
              </a:rPr>
              <a:t>(String[] </a:t>
            </a:r>
            <a:r>
              <a:rPr lang="en-US" sz="2000" dirty="0" err="1" smtClean="0">
                <a:latin typeface="Consolas" pitchFamily="49" charset="0"/>
                <a:cs typeface="Consolas" pitchFamily="49" charset="0"/>
              </a:rPr>
              <a:t>args</a:t>
            </a: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Student Ali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Student();</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	}</a:t>
            </a:r>
          </a:p>
          <a:p>
            <a:pPr marL="0" indent="0">
              <a:lnSpc>
                <a:spcPct val="108000"/>
              </a:lnSpc>
              <a:spcBef>
                <a:spcPts val="0"/>
              </a:spcBef>
              <a:buNone/>
              <a:tabLst>
                <a:tab pos="457200" algn="l"/>
                <a:tab pos="914400" algn="l"/>
                <a:tab pos="1371600" algn="l"/>
                <a:tab pos="1828800" algn="l"/>
              </a:tabLst>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225387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Method Overriding</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20000"/>
              </a:lnSpc>
              <a:spcBef>
                <a:spcPts val="600"/>
              </a:spcBef>
            </a:pPr>
            <a:r>
              <a:rPr lang="en-US" dirty="0" smtClean="0"/>
              <a:t>If </a:t>
            </a:r>
            <a:r>
              <a:rPr lang="en-US" dirty="0" smtClean="0">
                <a:solidFill>
                  <a:srgbClr val="FF0000"/>
                </a:solidFill>
              </a:rPr>
              <a:t>subclass</a:t>
            </a:r>
            <a:r>
              <a:rPr lang="en-US" dirty="0" smtClean="0"/>
              <a:t> (child class) has the </a:t>
            </a:r>
            <a:r>
              <a:rPr lang="en-US" dirty="0" smtClean="0">
                <a:solidFill>
                  <a:srgbClr val="0000C0"/>
                </a:solidFill>
              </a:rPr>
              <a:t>same method </a:t>
            </a:r>
            <a:r>
              <a:rPr lang="en-US" dirty="0" smtClean="0"/>
              <a:t>as </a:t>
            </a:r>
            <a:r>
              <a:rPr lang="en-US" dirty="0" smtClean="0">
                <a:solidFill>
                  <a:srgbClr val="FF0000"/>
                </a:solidFill>
              </a:rPr>
              <a:t>declared</a:t>
            </a:r>
            <a:r>
              <a:rPr lang="en-US" dirty="0" smtClean="0"/>
              <a:t> in the </a:t>
            </a:r>
            <a:r>
              <a:rPr lang="en-US" dirty="0" smtClean="0">
                <a:solidFill>
                  <a:srgbClr val="FF0000"/>
                </a:solidFill>
              </a:rPr>
              <a:t>parent class</a:t>
            </a:r>
            <a:r>
              <a:rPr lang="en-US" dirty="0" smtClean="0"/>
              <a:t>, it is known as </a:t>
            </a:r>
            <a:r>
              <a:rPr lang="en-US" b="1" dirty="0" smtClean="0">
                <a:solidFill>
                  <a:srgbClr val="FF0000"/>
                </a:solidFill>
              </a:rPr>
              <a:t>method overriding </a:t>
            </a:r>
            <a:r>
              <a:rPr lang="en-US" dirty="0" smtClean="0"/>
              <a:t>in java. </a:t>
            </a:r>
          </a:p>
          <a:p>
            <a:pPr algn="just">
              <a:lnSpc>
                <a:spcPct val="120000"/>
              </a:lnSpc>
              <a:spcBef>
                <a:spcPts val="600"/>
              </a:spcBef>
            </a:pPr>
            <a:r>
              <a:rPr lang="en-US" dirty="0" smtClean="0"/>
              <a:t>In other words, If </a:t>
            </a:r>
            <a:r>
              <a:rPr lang="en-US" dirty="0" smtClean="0">
                <a:solidFill>
                  <a:srgbClr val="FF0000"/>
                </a:solidFill>
              </a:rPr>
              <a:t>subclass provides </a:t>
            </a:r>
            <a:r>
              <a:rPr lang="en-US" dirty="0" smtClean="0"/>
              <a:t>the </a:t>
            </a:r>
            <a:r>
              <a:rPr lang="en-US" dirty="0" smtClean="0">
                <a:solidFill>
                  <a:srgbClr val="0000C0"/>
                </a:solidFill>
              </a:rPr>
              <a:t>specific/ new implementation</a:t>
            </a:r>
            <a:r>
              <a:rPr lang="en-US" dirty="0" smtClean="0"/>
              <a:t> </a:t>
            </a:r>
            <a:r>
              <a:rPr lang="en-US" dirty="0" smtClean="0">
                <a:solidFill>
                  <a:srgbClr val="FF0000"/>
                </a:solidFill>
              </a:rPr>
              <a:t>of the method </a:t>
            </a:r>
            <a:r>
              <a:rPr lang="en-US" dirty="0" smtClean="0"/>
              <a:t>that has been </a:t>
            </a:r>
            <a:r>
              <a:rPr lang="en-US" dirty="0" smtClean="0">
                <a:solidFill>
                  <a:srgbClr val="0000C0"/>
                </a:solidFill>
              </a:rPr>
              <a:t>provided by </a:t>
            </a:r>
            <a:r>
              <a:rPr lang="en-US" dirty="0" smtClean="0"/>
              <a:t>one of its </a:t>
            </a:r>
            <a:r>
              <a:rPr lang="en-US" dirty="0" smtClean="0">
                <a:solidFill>
                  <a:srgbClr val="FF0000"/>
                </a:solidFill>
              </a:rPr>
              <a:t>parent class</a:t>
            </a:r>
            <a:r>
              <a:rPr lang="en-US" dirty="0" smtClean="0"/>
              <a:t>, it is known as </a:t>
            </a:r>
            <a:r>
              <a:rPr lang="en-US" dirty="0" smtClean="0">
                <a:solidFill>
                  <a:srgbClr val="FF0000"/>
                </a:solidFill>
              </a:rPr>
              <a:t>method overriding</a:t>
            </a:r>
            <a:r>
              <a:rPr lang="en-US" dirty="0" smtClean="0"/>
              <a:t>.</a:t>
            </a:r>
          </a:p>
          <a:p>
            <a:pPr marL="344488" indent="0" algn="just">
              <a:lnSpc>
                <a:spcPct val="120000"/>
              </a:lnSpc>
              <a:spcBef>
                <a:spcPts val="1800"/>
              </a:spcBef>
              <a:buNone/>
            </a:pPr>
            <a:r>
              <a:rPr lang="en-US" b="1" u="sng" dirty="0" smtClean="0">
                <a:solidFill>
                  <a:schemeClr val="tx2"/>
                </a:solidFill>
              </a:rPr>
              <a:t>Usage of Java Method Overriding</a:t>
            </a:r>
          </a:p>
          <a:p>
            <a:pPr algn="just">
              <a:lnSpc>
                <a:spcPct val="120000"/>
              </a:lnSpc>
              <a:spcBef>
                <a:spcPts val="600"/>
              </a:spcBef>
            </a:pPr>
            <a:r>
              <a:rPr lang="en-US" dirty="0" smtClean="0"/>
              <a:t>Method </a:t>
            </a:r>
            <a:r>
              <a:rPr lang="en-US" dirty="0" smtClean="0">
                <a:solidFill>
                  <a:srgbClr val="FF0000"/>
                </a:solidFill>
              </a:rPr>
              <a:t>overriding</a:t>
            </a:r>
            <a:r>
              <a:rPr lang="en-US" dirty="0" smtClean="0"/>
              <a:t> is used to </a:t>
            </a:r>
            <a:r>
              <a:rPr lang="en-US" dirty="0" smtClean="0">
                <a:solidFill>
                  <a:srgbClr val="0000C0"/>
                </a:solidFill>
              </a:rPr>
              <a:t>provide </a:t>
            </a:r>
            <a:r>
              <a:rPr lang="en-US" dirty="0" smtClean="0">
                <a:solidFill>
                  <a:srgbClr val="FF0000"/>
                </a:solidFill>
              </a:rPr>
              <a:t>specific implementation </a:t>
            </a:r>
            <a:r>
              <a:rPr lang="en-US" dirty="0" smtClean="0"/>
              <a:t>of a </a:t>
            </a:r>
            <a:r>
              <a:rPr lang="en-US" dirty="0" smtClean="0">
                <a:solidFill>
                  <a:srgbClr val="0000C0"/>
                </a:solidFill>
              </a:rPr>
              <a:t>method</a:t>
            </a:r>
            <a:r>
              <a:rPr lang="en-US" dirty="0" smtClean="0"/>
              <a:t> that is already </a:t>
            </a:r>
            <a:r>
              <a:rPr lang="en-US" dirty="0" smtClean="0">
                <a:solidFill>
                  <a:srgbClr val="0000C0"/>
                </a:solidFill>
              </a:rPr>
              <a:t>provided</a:t>
            </a:r>
            <a:r>
              <a:rPr lang="en-US" dirty="0" smtClean="0"/>
              <a:t> by its </a:t>
            </a:r>
            <a:r>
              <a:rPr lang="en-US" dirty="0" smtClean="0">
                <a:solidFill>
                  <a:srgbClr val="FF0000"/>
                </a:solidFill>
              </a:rPr>
              <a:t>super class</a:t>
            </a:r>
            <a:r>
              <a:rPr lang="en-US" dirty="0" smtClean="0"/>
              <a:t>.</a:t>
            </a:r>
          </a:p>
          <a:p>
            <a:pPr algn="just">
              <a:lnSpc>
                <a:spcPct val="120000"/>
              </a:lnSpc>
              <a:spcBef>
                <a:spcPts val="600"/>
              </a:spcBef>
            </a:pPr>
            <a:r>
              <a:rPr lang="en-US" dirty="0" smtClean="0"/>
              <a:t>Method </a:t>
            </a:r>
            <a:r>
              <a:rPr lang="en-US" dirty="0" smtClean="0">
                <a:solidFill>
                  <a:srgbClr val="FF0000"/>
                </a:solidFill>
              </a:rPr>
              <a:t>overriding</a:t>
            </a:r>
            <a:r>
              <a:rPr lang="en-US" dirty="0" smtClean="0"/>
              <a:t> is </a:t>
            </a:r>
            <a:r>
              <a:rPr lang="en-US" dirty="0" smtClean="0">
                <a:solidFill>
                  <a:srgbClr val="0000C0"/>
                </a:solidFill>
              </a:rPr>
              <a:t>used for </a:t>
            </a:r>
            <a:r>
              <a:rPr lang="en-US" dirty="0" smtClean="0">
                <a:solidFill>
                  <a:srgbClr val="FF0000"/>
                </a:solidFill>
              </a:rPr>
              <a:t>runtime polymorphism</a:t>
            </a:r>
            <a:r>
              <a:rPr lang="en-US" dirty="0" smtClean="0"/>
              <a:t>.</a:t>
            </a:r>
          </a:p>
          <a:p>
            <a:pPr marL="344488" indent="0" algn="just">
              <a:lnSpc>
                <a:spcPct val="120000"/>
              </a:lnSpc>
              <a:spcBef>
                <a:spcPts val="1800"/>
              </a:spcBef>
              <a:buNone/>
            </a:pPr>
            <a:r>
              <a:rPr lang="en-US" b="1" u="sng" dirty="0" smtClean="0">
                <a:solidFill>
                  <a:schemeClr val="tx2"/>
                </a:solidFill>
              </a:rPr>
              <a:t>Rules for Java Method Overriding</a:t>
            </a:r>
          </a:p>
          <a:p>
            <a:pPr marL="690563" indent="-346075" algn="just">
              <a:lnSpc>
                <a:spcPct val="120000"/>
              </a:lnSpc>
              <a:spcBef>
                <a:spcPts val="600"/>
              </a:spcBef>
              <a:buFont typeface="+mj-lt"/>
              <a:buAutoNum type="arabicPeriod"/>
            </a:pPr>
            <a:r>
              <a:rPr lang="en-US" dirty="0" smtClean="0">
                <a:solidFill>
                  <a:srgbClr val="0000C0"/>
                </a:solidFill>
              </a:rPr>
              <a:t>method</a:t>
            </a:r>
            <a:r>
              <a:rPr lang="en-US" dirty="0" smtClean="0"/>
              <a:t> must </a:t>
            </a:r>
            <a:r>
              <a:rPr lang="en-US" dirty="0" smtClean="0">
                <a:solidFill>
                  <a:srgbClr val="FF0000"/>
                </a:solidFill>
              </a:rPr>
              <a:t>have same name </a:t>
            </a:r>
            <a:r>
              <a:rPr lang="en-US" dirty="0" smtClean="0"/>
              <a:t>as in the </a:t>
            </a:r>
            <a:r>
              <a:rPr lang="en-US" dirty="0" smtClean="0">
                <a:solidFill>
                  <a:srgbClr val="0000C0"/>
                </a:solidFill>
              </a:rPr>
              <a:t>parent class</a:t>
            </a:r>
            <a:r>
              <a:rPr lang="en-US" dirty="0" smtClean="0"/>
              <a:t>.</a:t>
            </a:r>
          </a:p>
          <a:p>
            <a:pPr marL="690563" indent="-346075" algn="just">
              <a:lnSpc>
                <a:spcPct val="120000"/>
              </a:lnSpc>
              <a:spcBef>
                <a:spcPts val="600"/>
              </a:spcBef>
              <a:buFont typeface="+mj-lt"/>
              <a:buAutoNum type="arabicPeriod"/>
            </a:pPr>
            <a:r>
              <a:rPr lang="en-US" dirty="0" smtClean="0">
                <a:solidFill>
                  <a:srgbClr val="0000C0"/>
                </a:solidFill>
              </a:rPr>
              <a:t>method</a:t>
            </a:r>
            <a:r>
              <a:rPr lang="en-US" dirty="0" smtClean="0"/>
              <a:t> must </a:t>
            </a:r>
            <a:r>
              <a:rPr lang="en-US" dirty="0" smtClean="0">
                <a:solidFill>
                  <a:srgbClr val="FF0000"/>
                </a:solidFill>
              </a:rPr>
              <a:t>have same parameter </a:t>
            </a:r>
            <a:r>
              <a:rPr lang="en-US" dirty="0" smtClean="0"/>
              <a:t>as in the </a:t>
            </a:r>
            <a:r>
              <a:rPr lang="en-US" dirty="0" smtClean="0">
                <a:solidFill>
                  <a:srgbClr val="0000C0"/>
                </a:solidFill>
              </a:rPr>
              <a:t>parent class</a:t>
            </a:r>
            <a:r>
              <a:rPr lang="en-US" dirty="0" smtClean="0"/>
              <a:t>.</a:t>
            </a:r>
          </a:p>
          <a:p>
            <a:pPr marL="690563" indent="-346075" algn="just">
              <a:lnSpc>
                <a:spcPct val="120000"/>
              </a:lnSpc>
              <a:spcBef>
                <a:spcPts val="600"/>
              </a:spcBef>
              <a:buFont typeface="+mj-lt"/>
              <a:buAutoNum type="arabicPeriod"/>
            </a:pPr>
            <a:r>
              <a:rPr lang="en-US" dirty="0" smtClean="0"/>
              <a:t>must be </a:t>
            </a:r>
            <a:r>
              <a:rPr lang="en-US" dirty="0" smtClean="0">
                <a:solidFill>
                  <a:srgbClr val="FF0000"/>
                </a:solidFill>
              </a:rPr>
              <a:t>IS-A relationship </a:t>
            </a:r>
            <a:r>
              <a:rPr lang="en-US" dirty="0" smtClean="0"/>
              <a:t>(</a:t>
            </a:r>
            <a:r>
              <a:rPr lang="en-US" dirty="0" smtClean="0">
                <a:solidFill>
                  <a:srgbClr val="0000C0"/>
                </a:solidFill>
              </a:rPr>
              <a:t>inheritance</a:t>
            </a:r>
            <a:r>
              <a:rPr lang="en-US" dirty="0" smtClean="0"/>
              <a:t>).</a:t>
            </a:r>
          </a:p>
          <a:p>
            <a:pPr algn="just">
              <a:lnSpc>
                <a:spcPct val="120000"/>
              </a:lnSpc>
              <a:spcBef>
                <a:spcPts val="600"/>
              </a:spcBef>
            </a:pPr>
            <a:endParaRPr lang="en-US" dirty="0"/>
          </a:p>
        </p:txBody>
      </p:sp>
      <p:sp>
        <p:nvSpPr>
          <p:cNvPr id="4" name="Slide Number Placeholder 3"/>
          <p:cNvSpPr>
            <a:spLocks noGrp="1"/>
          </p:cNvSpPr>
          <p:nvPr>
            <p:ph type="sldNum" sz="quarter" idx="4294967295"/>
          </p:nvPr>
        </p:nvSpPr>
        <p:spPr>
          <a:xfrm>
            <a:off x="6400800" y="6356350"/>
            <a:ext cx="2743200" cy="365125"/>
          </a:xfrm>
        </p:spPr>
        <p:txBody>
          <a:bodyPr/>
          <a:lstStyle/>
          <a:p>
            <a:fld id="{D57F1E4F-1CFF-5643-939E-02111984F565}" type="slidenum">
              <a:rPr lang="en-US" smtClean="0"/>
              <a:pPr/>
              <a:t>32</a:t>
            </a:fld>
            <a:endParaRPr lang="en-US" dirty="0"/>
          </a:p>
        </p:txBody>
      </p:sp>
    </p:spTree>
    <p:extLst>
      <p:ext uri="{BB962C8B-B14F-4D97-AF65-F5344CB8AC3E}">
        <p14:creationId xmlns:p14="http://schemas.microsoft.com/office/powerpoint/2010/main" val="2247102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 (Method Overriding)</a:t>
            </a:r>
            <a:endParaRPr lang="en-US" dirty="0"/>
          </a:p>
        </p:txBody>
      </p:sp>
      <p:sp>
        <p:nvSpPr>
          <p:cNvPr id="3" name="Content Placeholder 2"/>
          <p:cNvSpPr>
            <a:spLocks noGrp="1"/>
          </p:cNvSpPr>
          <p:nvPr>
            <p:ph idx="1"/>
          </p:nvPr>
        </p:nvSpPr>
        <p:spPr>
          <a:xfrm>
            <a:off x="762000" y="793102"/>
            <a:ext cx="8151091" cy="6293497"/>
          </a:xfrm>
        </p:spPr>
        <p:txBody>
          <a:bodyPr>
            <a:normAutofit lnSpcReduction="10000"/>
          </a:bodyPr>
          <a:lstStyle/>
          <a:p>
            <a:pPr marL="0" indent="0" algn="just">
              <a:spcBef>
                <a:spcPts val="0"/>
              </a:spcBef>
              <a:buNone/>
              <a:tabLst>
                <a:tab pos="344488" algn="l"/>
                <a:tab pos="690563" algn="l"/>
                <a:tab pos="1027113" algn="l"/>
                <a:tab pos="1371600" algn="l"/>
              </a:tabLst>
            </a:pPr>
            <a:r>
              <a:rPr lang="en-US" sz="2100" b="1" dirty="0">
                <a:solidFill>
                  <a:srgbClr val="0000C0"/>
                </a:solidFill>
              </a:rPr>
              <a:t>To override a method, the method must be defined in the subclass using the same signature as in its superclass.</a:t>
            </a:r>
          </a:p>
          <a:p>
            <a:pPr marL="0" indent="0">
              <a:spcBef>
                <a:spcPts val="0"/>
              </a:spcBef>
              <a:buNone/>
              <a:tabLst>
                <a:tab pos="344488" algn="l"/>
                <a:tab pos="690563" algn="l"/>
                <a:tab pos="1027113" algn="l"/>
                <a:tab pos="1371600" algn="l"/>
              </a:tabLst>
            </a:pPr>
            <a:endParaRPr lang="en-US" sz="2100" dirty="0" smtClean="0"/>
          </a:p>
          <a:p>
            <a:pPr marL="0" indent="0">
              <a:spcBef>
                <a:spcPts val="0"/>
              </a:spcBef>
              <a:buNone/>
              <a:tabLst>
                <a:tab pos="344488" algn="l"/>
                <a:tab pos="690563" algn="l"/>
                <a:tab pos="1027113" algn="l"/>
                <a:tab pos="1371600" algn="l"/>
              </a:tabLst>
            </a:pPr>
            <a:r>
              <a:rPr lang="en-US" sz="2100" dirty="0" smtClean="0"/>
              <a:t>The </a:t>
            </a:r>
            <a:r>
              <a:rPr lang="en-US" sz="2100" dirty="0" smtClean="0">
                <a:solidFill>
                  <a:srgbClr val="FF0000"/>
                </a:solidFill>
              </a:rPr>
              <a:t>name</a:t>
            </a:r>
            <a:r>
              <a:rPr lang="en-US" sz="2100" dirty="0" smtClean="0"/>
              <a:t> and </a:t>
            </a:r>
            <a:r>
              <a:rPr lang="en-US" sz="2100" dirty="0" smtClean="0">
                <a:solidFill>
                  <a:srgbClr val="FF0000"/>
                </a:solidFill>
              </a:rPr>
              <a:t>parameter</a:t>
            </a:r>
            <a:r>
              <a:rPr lang="en-US" sz="2100" dirty="0" smtClean="0"/>
              <a:t> of the </a:t>
            </a:r>
            <a:r>
              <a:rPr lang="en-US" sz="2100" dirty="0" smtClean="0">
                <a:solidFill>
                  <a:srgbClr val="0000C0"/>
                </a:solidFill>
              </a:rPr>
              <a:t>method</a:t>
            </a:r>
            <a:r>
              <a:rPr lang="en-US" sz="2100" dirty="0" smtClean="0"/>
              <a:t> is </a:t>
            </a:r>
            <a:r>
              <a:rPr lang="en-US" sz="2100" dirty="0" smtClean="0">
                <a:solidFill>
                  <a:srgbClr val="FF0000"/>
                </a:solidFill>
              </a:rPr>
              <a:t>same</a:t>
            </a:r>
            <a:r>
              <a:rPr lang="en-US" sz="2100" dirty="0" smtClean="0"/>
              <a:t> and there is </a:t>
            </a:r>
            <a:r>
              <a:rPr lang="en-US" sz="2100" b="1" dirty="0" smtClean="0">
                <a:solidFill>
                  <a:srgbClr val="FF0000"/>
                </a:solidFill>
              </a:rPr>
              <a:t>IS-A relationship</a:t>
            </a:r>
            <a:r>
              <a:rPr lang="en-US" sz="2100" b="1" dirty="0" smtClean="0"/>
              <a:t> </a:t>
            </a:r>
            <a:r>
              <a:rPr lang="en-US" sz="2100" dirty="0" smtClean="0">
                <a:solidFill>
                  <a:srgbClr val="0000C0"/>
                </a:solidFill>
              </a:rPr>
              <a:t>between the classes</a:t>
            </a:r>
            <a:r>
              <a:rPr lang="en-US" sz="2100" dirty="0" smtClean="0"/>
              <a:t>, so there is </a:t>
            </a:r>
            <a:r>
              <a:rPr lang="en-US" sz="2100" dirty="0" smtClean="0">
                <a:solidFill>
                  <a:srgbClr val="FF0000"/>
                </a:solidFill>
              </a:rPr>
              <a:t>method overriding</a:t>
            </a:r>
            <a:r>
              <a:rPr lang="en-US" sz="2100" dirty="0" smtClean="0"/>
              <a:t>. </a:t>
            </a:r>
          </a:p>
          <a:p>
            <a:pPr marL="0" indent="0">
              <a:spcBef>
                <a:spcPts val="0"/>
              </a:spcBef>
              <a:buNone/>
              <a:tabLst>
                <a:tab pos="344488" algn="l"/>
                <a:tab pos="690563" algn="l"/>
                <a:tab pos="1027113" algn="l"/>
                <a:tab pos="1371600" algn="l"/>
              </a:tabLst>
            </a:pPr>
            <a:endParaRPr lang="en-US" sz="2100" dirty="0" smtClean="0">
              <a:latin typeface="Consolas" pitchFamily="49" charset="0"/>
              <a:cs typeface="Consolas" pitchFamily="49" charset="0"/>
            </a:endParaRPr>
          </a:p>
          <a:p>
            <a:pPr marL="0" indent="0">
              <a:spcBef>
                <a:spcPts val="0"/>
              </a:spcBef>
              <a:buNone/>
              <a:tabLst>
                <a:tab pos="344488" algn="l"/>
                <a:tab pos="690563" algn="l"/>
                <a:tab pos="1027113" algn="l"/>
                <a:tab pos="1371600" algn="l"/>
              </a:tabLst>
            </a:pPr>
            <a:r>
              <a:rPr lang="en-US" sz="2100" dirty="0" smtClean="0">
                <a:solidFill>
                  <a:srgbClr val="0000FF"/>
                </a:solidFill>
                <a:latin typeface="Consolas" pitchFamily="49" charset="0"/>
                <a:cs typeface="Consolas" pitchFamily="49" charset="0"/>
              </a:rPr>
              <a:t>class</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Vehicle</a:t>
            </a: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void</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run</a:t>
            </a: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9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"Vehicle is running"</a:t>
            </a:r>
            <a:r>
              <a:rPr lang="en-US" sz="2100" dirty="0" smtClean="0">
                <a:latin typeface="Consolas" pitchFamily="49" charset="0"/>
                <a:cs typeface="Consolas" pitchFamily="49" charset="0"/>
              </a:rPr>
              <a:t>);</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a:t>
            </a:r>
          </a:p>
          <a:p>
            <a:pPr marL="0" indent="0">
              <a:spcBef>
                <a:spcPts val="0"/>
              </a:spcBef>
              <a:buNone/>
              <a:tabLst>
                <a:tab pos="344488" algn="l"/>
                <a:tab pos="690563" algn="l"/>
                <a:tab pos="1027113" algn="l"/>
                <a:tab pos="1371600" algn="l"/>
              </a:tabLst>
            </a:pPr>
            <a:r>
              <a:rPr lang="en-US" sz="2100" dirty="0" smtClean="0">
                <a:solidFill>
                  <a:srgbClr val="0000FF"/>
                </a:solidFill>
                <a:latin typeface="Consolas" pitchFamily="49" charset="0"/>
                <a:cs typeface="Consolas" pitchFamily="49" charset="0"/>
              </a:rPr>
              <a:t>class</a:t>
            </a:r>
            <a:r>
              <a:rPr lang="en-US" sz="2100" dirty="0" smtClean="0">
                <a:latin typeface="Consolas" pitchFamily="49" charset="0"/>
                <a:cs typeface="Consolas" pitchFamily="49" charset="0"/>
              </a:rPr>
              <a:t> </a:t>
            </a:r>
            <a:r>
              <a:rPr lang="en-US" sz="2100" b="1" dirty="0" smtClean="0">
                <a:latin typeface="Consolas" pitchFamily="49" charset="0"/>
                <a:cs typeface="Consolas" pitchFamily="49" charset="0"/>
              </a:rPr>
              <a:t>Bike</a:t>
            </a: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extends</a:t>
            </a:r>
            <a:r>
              <a:rPr lang="en-US" sz="2100" dirty="0" smtClean="0">
                <a:latin typeface="Consolas" pitchFamily="49" charset="0"/>
                <a:cs typeface="Consolas" pitchFamily="49" charset="0"/>
              </a:rPr>
              <a:t> Vehicle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void </a:t>
            </a:r>
            <a:r>
              <a:rPr lang="en-US" sz="2100" b="1" dirty="0" smtClean="0">
                <a:latin typeface="Consolas" pitchFamily="49" charset="0"/>
                <a:cs typeface="Consolas" pitchFamily="49" charset="0"/>
              </a:rPr>
              <a:t>run</a:t>
            </a: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9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"Bike is running safely"</a:t>
            </a:r>
            <a:r>
              <a:rPr lang="en-US" sz="2100" dirty="0" smtClean="0">
                <a:latin typeface="Consolas" pitchFamily="49" charset="0"/>
                <a:cs typeface="Consolas" pitchFamily="49" charset="0"/>
              </a:rPr>
              <a:t>);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public static void</a:t>
            </a:r>
            <a:r>
              <a:rPr lang="en-US" sz="2100" dirty="0" smtClean="0">
                <a:latin typeface="Consolas" pitchFamily="49" charset="0"/>
                <a:cs typeface="Consolas" pitchFamily="49" charset="0"/>
              </a:rPr>
              <a:t> </a:t>
            </a:r>
            <a:r>
              <a:rPr lang="en-US" sz="2100" b="1" i="1" dirty="0" smtClean="0">
                <a:latin typeface="Consolas" pitchFamily="49" charset="0"/>
                <a:cs typeface="Consolas" pitchFamily="49" charset="0"/>
              </a:rPr>
              <a:t>main</a:t>
            </a:r>
            <a:r>
              <a:rPr lang="en-US" sz="2100" dirty="0" smtClean="0">
                <a:latin typeface="Consolas" pitchFamily="49" charset="0"/>
                <a:cs typeface="Consolas" pitchFamily="49" charset="0"/>
              </a:rPr>
              <a:t>(String[] </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Bike </a:t>
            </a:r>
            <a:r>
              <a:rPr lang="en-US" sz="2100" dirty="0" err="1" smtClean="0">
                <a:latin typeface="Consolas" pitchFamily="49" charset="0"/>
                <a:cs typeface="Consolas" pitchFamily="49" charset="0"/>
              </a:rPr>
              <a:t>obj</a:t>
            </a:r>
            <a:r>
              <a:rPr lang="en-US" sz="2100" dirty="0" smtClean="0">
                <a:latin typeface="Consolas" pitchFamily="49" charset="0"/>
                <a:cs typeface="Consolas" pitchFamily="49" charset="0"/>
              </a:rPr>
              <a:t> = </a:t>
            </a:r>
            <a:r>
              <a:rPr lang="en-US" sz="2100" dirty="0" smtClean="0">
                <a:solidFill>
                  <a:srgbClr val="0000FF"/>
                </a:solidFill>
                <a:latin typeface="Consolas" pitchFamily="49" charset="0"/>
                <a:cs typeface="Consolas" pitchFamily="49" charset="0"/>
              </a:rPr>
              <a:t>new</a:t>
            </a:r>
            <a:r>
              <a:rPr lang="en-US" sz="2100" dirty="0" smtClean="0">
                <a:latin typeface="Consolas" pitchFamily="49" charset="0"/>
                <a:cs typeface="Consolas" pitchFamily="49" charset="0"/>
              </a:rPr>
              <a:t> Bike();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obj.run</a:t>
            </a:r>
            <a:r>
              <a:rPr lang="en-US" sz="2100" dirty="0" smtClean="0">
                <a:latin typeface="Consolas" pitchFamily="49" charset="0"/>
                <a:cs typeface="Consolas" pitchFamily="49" charset="0"/>
              </a:rPr>
              <a:t>();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	}  </a:t>
            </a:r>
          </a:p>
          <a:p>
            <a:pPr marL="0" indent="0">
              <a:spcBef>
                <a:spcPts val="0"/>
              </a:spcBef>
              <a:buNone/>
              <a:tabLst>
                <a:tab pos="344488" algn="l"/>
                <a:tab pos="690563" algn="l"/>
                <a:tab pos="1027113" algn="l"/>
                <a:tab pos="1371600" algn="l"/>
              </a:tabLst>
            </a:pPr>
            <a:r>
              <a:rPr lang="en-US" sz="2100" dirty="0" smtClean="0">
                <a:latin typeface="Consolas" pitchFamily="49" charset="0"/>
                <a:cs typeface="Consolas" pitchFamily="49" charset="0"/>
              </a:rPr>
              <a:t>}</a:t>
            </a:r>
            <a:endParaRPr lang="en-US" sz="2100" dirty="0">
              <a:latin typeface="Consolas" pitchFamily="49" charset="0"/>
              <a:cs typeface="Consolas" pitchFamily="49" charset="0"/>
            </a:endParaRPr>
          </a:p>
        </p:txBody>
      </p:sp>
    </p:spTree>
    <p:extLst>
      <p:ext uri="{BB962C8B-B14F-4D97-AF65-F5344CB8AC3E}">
        <p14:creationId xmlns:p14="http://schemas.microsoft.com/office/powerpoint/2010/main" val="781794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5825"/>
            <a:ext cx="746449" cy="5972175"/>
          </a:xfrm>
        </p:spPr>
        <p:txBody>
          <a:bodyPr vert="vert270">
            <a:normAutofit fontScale="90000"/>
          </a:bodyPr>
          <a:lstStyle/>
          <a:p>
            <a:r>
              <a:rPr lang="en-GB" dirty="0" smtClean="0"/>
              <a:t>Example 2</a:t>
            </a:r>
            <a:endParaRPr lang="en-US" dirty="0"/>
          </a:p>
        </p:txBody>
      </p:sp>
      <p:sp>
        <p:nvSpPr>
          <p:cNvPr id="9" name="Content Placeholder 8"/>
          <p:cNvSpPr>
            <a:spLocks noGrp="1"/>
          </p:cNvSpPr>
          <p:nvPr>
            <p:ph idx="1"/>
          </p:nvPr>
        </p:nvSpPr>
        <p:spPr>
          <a:xfrm>
            <a:off x="762000" y="1"/>
            <a:ext cx="8151091" cy="6733308"/>
          </a:xfrm>
        </p:spPr>
        <p:txBody>
          <a:bodyPr>
            <a:noAutofit/>
          </a:bodyPr>
          <a:lstStyle/>
          <a:p>
            <a:pPr marL="0" indent="0">
              <a:lnSpc>
                <a:spcPct val="95000"/>
              </a:lnSpc>
              <a:spcBef>
                <a:spcPts val="0"/>
              </a:spcBef>
              <a:buClr>
                <a:schemeClr val="accent1"/>
              </a:buClr>
              <a:buSzPct val="80000"/>
              <a:buNone/>
              <a:tabLst>
                <a:tab pos="344488" algn="l"/>
                <a:tab pos="690563" algn="l"/>
                <a:tab pos="1027113" algn="l"/>
                <a:tab pos="1371600" algn="l"/>
              </a:tabLst>
            </a:pPr>
            <a:r>
              <a:rPr lang="en-US" sz="1800" dirty="0" smtClean="0">
                <a:solidFill>
                  <a:srgbClr val="0000FF"/>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b="1" dirty="0" smtClean="0">
                <a:latin typeface="Consolas" pitchFamily="49" charset="0"/>
                <a:cs typeface="Consolas" pitchFamily="49" charset="0"/>
              </a:rPr>
              <a:t>Test2</a:t>
            </a:r>
            <a:r>
              <a:rPr lang="en-US" sz="1800" dirty="0" smtClean="0">
                <a:latin typeface="Consolas" pitchFamily="49" charset="0"/>
                <a:cs typeface="Consolas" pitchFamily="49" charset="0"/>
              </a:rPr>
              <a:t> {  </a:t>
            </a:r>
          </a:p>
          <a:p>
            <a:pPr marL="0" indent="0">
              <a:lnSpc>
                <a:spcPct val="95000"/>
              </a:lnSpc>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public static void</a:t>
            </a:r>
            <a:r>
              <a:rPr lang="en-US" sz="1800" dirty="0" smtClean="0">
                <a:latin typeface="Consolas" pitchFamily="49" charset="0"/>
                <a:cs typeface="Consolas" pitchFamily="49" charset="0"/>
              </a:rPr>
              <a:t> </a:t>
            </a:r>
            <a:r>
              <a:rPr lang="en-US" sz="1800" b="1" i="1" dirty="0" smtClean="0">
                <a:latin typeface="Consolas" pitchFamily="49" charset="0"/>
                <a:cs typeface="Consolas" pitchFamily="49" charset="0"/>
              </a:rPr>
              <a:t>main</a:t>
            </a:r>
            <a:r>
              <a:rPr lang="en-US" sz="1800" dirty="0" smtClean="0">
                <a:latin typeface="Consolas" pitchFamily="49" charset="0"/>
                <a:cs typeface="Consolas" pitchFamily="49" charset="0"/>
              </a:rPr>
              <a:t>(String[] </a:t>
            </a:r>
            <a:r>
              <a:rPr lang="en-US" sz="1800" dirty="0" err="1" smtClean="0">
                <a:latin typeface="Consolas" pitchFamily="49" charset="0"/>
                <a:cs typeface="Consolas" pitchFamily="49" charset="0"/>
              </a:rPr>
              <a:t>args</a:t>
            </a:r>
            <a:r>
              <a:rPr lang="en-US" sz="1800" dirty="0" smtClean="0">
                <a:latin typeface="Consolas" pitchFamily="49" charset="0"/>
                <a:cs typeface="Consolas" pitchFamily="49" charset="0"/>
              </a:rPr>
              <a:t>) {  </a:t>
            </a:r>
          </a:p>
          <a:p>
            <a:pPr marL="0" indent="0">
              <a:lnSpc>
                <a:spcPct val="95000"/>
              </a:lnSpc>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HBL h = </a:t>
            </a:r>
            <a:r>
              <a:rPr lang="en-US" sz="1800" dirty="0" smtClean="0">
                <a:solidFill>
                  <a:srgbClr val="0000FF"/>
                </a:solidFill>
                <a:latin typeface="Consolas" pitchFamily="49" charset="0"/>
                <a:cs typeface="Consolas" pitchFamily="49" charset="0"/>
              </a:rPr>
              <a:t>new</a:t>
            </a:r>
            <a:r>
              <a:rPr lang="en-US" sz="1800" dirty="0" smtClean="0">
                <a:latin typeface="Consolas" pitchFamily="49" charset="0"/>
                <a:cs typeface="Consolas" pitchFamily="49" charset="0"/>
              </a:rPr>
              <a:t> HBL();  </a:t>
            </a:r>
          </a:p>
          <a:p>
            <a:pPr marL="0" indent="0">
              <a:lnSpc>
                <a:spcPct val="95000"/>
              </a:lnSpc>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UBL u = </a:t>
            </a:r>
            <a:r>
              <a:rPr lang="en-US" sz="1800" dirty="0" smtClean="0">
                <a:solidFill>
                  <a:srgbClr val="0000FF"/>
                </a:solidFill>
                <a:latin typeface="Consolas" pitchFamily="49" charset="0"/>
                <a:cs typeface="Consolas" pitchFamily="49" charset="0"/>
              </a:rPr>
              <a:t>new</a:t>
            </a:r>
            <a:r>
              <a:rPr lang="en-US" sz="1800" dirty="0" smtClean="0">
                <a:latin typeface="Consolas" pitchFamily="49" charset="0"/>
                <a:cs typeface="Consolas" pitchFamily="49" charset="0"/>
              </a:rPr>
              <a:t> UBL();  </a:t>
            </a:r>
          </a:p>
          <a:p>
            <a:pPr marL="0" indent="0">
              <a:lnSpc>
                <a:spcPct val="95000"/>
              </a:lnSpc>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ABL a = </a:t>
            </a:r>
            <a:r>
              <a:rPr lang="en-US" sz="1800" dirty="0" smtClean="0">
                <a:solidFill>
                  <a:srgbClr val="0000FF"/>
                </a:solidFill>
                <a:latin typeface="Consolas" pitchFamily="49" charset="0"/>
                <a:cs typeface="Consolas" pitchFamily="49" charset="0"/>
              </a:rPr>
              <a:t>new</a:t>
            </a:r>
            <a:r>
              <a:rPr lang="en-US" sz="1800" dirty="0" smtClean="0">
                <a:latin typeface="Consolas" pitchFamily="49" charset="0"/>
                <a:cs typeface="Consolas" pitchFamily="49" charset="0"/>
              </a:rPr>
              <a:t> ABL();  </a:t>
            </a:r>
          </a:p>
          <a:p>
            <a:pPr marL="0" indent="0">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System.</a:t>
            </a:r>
            <a:r>
              <a:rPr lang="en-US" sz="1800" i="1" dirty="0" err="1" smtClean="0">
                <a:solidFill>
                  <a:srgbClr val="009900"/>
                </a:solidFill>
                <a:latin typeface="Consolas" pitchFamily="49" charset="0"/>
                <a:cs typeface="Consolas" pitchFamily="49" charset="0"/>
              </a:rPr>
              <a:t>out</a:t>
            </a:r>
            <a:r>
              <a:rPr lang="en-US" sz="1800" dirty="0" err="1" smtClean="0">
                <a:latin typeface="Consolas" pitchFamily="49" charset="0"/>
                <a:cs typeface="Consolas" pitchFamily="49" charset="0"/>
              </a:rPr>
              <a:t>.println</a:t>
            </a:r>
            <a:r>
              <a:rPr lang="en-US" sz="1800" dirty="0" smtClean="0">
                <a:latin typeface="Consolas" pitchFamily="49" charset="0"/>
                <a:cs typeface="Consolas" pitchFamily="49" charset="0"/>
              </a:rPr>
              <a:t>(</a:t>
            </a:r>
            <a:r>
              <a:rPr lang="en-US" sz="1800" dirty="0" smtClean="0">
                <a:solidFill>
                  <a:srgbClr val="CE7B00"/>
                </a:solidFill>
                <a:latin typeface="Consolas" pitchFamily="49" charset="0"/>
                <a:cs typeface="Consolas" pitchFamily="49" charset="0"/>
              </a:rPr>
              <a:t>"HBL Rate of Interest: "</a:t>
            </a:r>
            <a:r>
              <a:rPr lang="en-US" sz="1800" dirty="0" smtClean="0">
                <a:latin typeface="Consolas" pitchFamily="49" charset="0"/>
                <a:cs typeface="Consolas" pitchFamily="49" charset="0"/>
              </a:rPr>
              <a:t> +</a:t>
            </a:r>
          </a:p>
          <a:p>
            <a:pPr marL="0" indent="0">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h.getRateOfInterest</a:t>
            </a:r>
            <a:r>
              <a:rPr lang="en-US" sz="1800" dirty="0" smtClean="0">
                <a:latin typeface="Consolas" pitchFamily="49" charset="0"/>
                <a:cs typeface="Consolas" pitchFamily="49" charset="0"/>
              </a:rPr>
              <a:t>());  </a:t>
            </a:r>
          </a:p>
          <a:p>
            <a:pPr marL="0" indent="0">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System.</a:t>
            </a:r>
            <a:r>
              <a:rPr lang="en-US" sz="1800" i="1" dirty="0" err="1" smtClean="0">
                <a:solidFill>
                  <a:srgbClr val="009900"/>
                </a:solidFill>
                <a:latin typeface="Consolas" pitchFamily="49" charset="0"/>
                <a:cs typeface="Consolas" pitchFamily="49" charset="0"/>
              </a:rPr>
              <a:t>out</a:t>
            </a:r>
            <a:r>
              <a:rPr lang="en-US" sz="1800" dirty="0" err="1" smtClean="0">
                <a:latin typeface="Consolas" pitchFamily="49" charset="0"/>
                <a:cs typeface="Consolas" pitchFamily="49" charset="0"/>
              </a:rPr>
              <a:t>.println</a:t>
            </a:r>
            <a:r>
              <a:rPr lang="en-US" sz="1800" dirty="0" smtClean="0">
                <a:latin typeface="Consolas" pitchFamily="49" charset="0"/>
                <a:cs typeface="Consolas" pitchFamily="49" charset="0"/>
              </a:rPr>
              <a:t>(</a:t>
            </a:r>
            <a:r>
              <a:rPr lang="en-US" sz="1800" dirty="0" smtClean="0">
                <a:solidFill>
                  <a:srgbClr val="CE7B00"/>
                </a:solidFill>
                <a:latin typeface="Consolas" pitchFamily="49" charset="0"/>
                <a:cs typeface="Consolas" pitchFamily="49" charset="0"/>
              </a:rPr>
              <a:t>"UBL Rate of Interest: "</a:t>
            </a:r>
            <a:r>
              <a:rPr lang="en-US" sz="1800" dirty="0" smtClean="0">
                <a:latin typeface="Consolas" pitchFamily="49" charset="0"/>
                <a:cs typeface="Consolas" pitchFamily="49" charset="0"/>
              </a:rPr>
              <a:t> + </a:t>
            </a:r>
          </a:p>
          <a:p>
            <a:pPr marL="0" indent="0">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u.getRateOfInterest</a:t>
            </a:r>
            <a:r>
              <a:rPr lang="en-US" sz="1800" dirty="0" smtClean="0">
                <a:latin typeface="Consolas" pitchFamily="49" charset="0"/>
                <a:cs typeface="Consolas" pitchFamily="49" charset="0"/>
              </a:rPr>
              <a:t>());  </a:t>
            </a:r>
          </a:p>
          <a:p>
            <a:pPr marL="0" indent="0">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System.</a:t>
            </a:r>
            <a:r>
              <a:rPr lang="en-US" sz="1800" i="1" dirty="0" err="1" smtClean="0">
                <a:solidFill>
                  <a:srgbClr val="009900"/>
                </a:solidFill>
                <a:latin typeface="Consolas" pitchFamily="49" charset="0"/>
                <a:cs typeface="Consolas" pitchFamily="49" charset="0"/>
              </a:rPr>
              <a:t>out</a:t>
            </a:r>
            <a:r>
              <a:rPr lang="en-US" sz="1800" dirty="0" err="1" smtClean="0">
                <a:latin typeface="Consolas" pitchFamily="49" charset="0"/>
                <a:cs typeface="Consolas" pitchFamily="49" charset="0"/>
              </a:rPr>
              <a:t>.println</a:t>
            </a:r>
            <a:r>
              <a:rPr lang="en-US" sz="1800" dirty="0" smtClean="0">
                <a:latin typeface="Consolas" pitchFamily="49" charset="0"/>
                <a:cs typeface="Consolas" pitchFamily="49" charset="0"/>
              </a:rPr>
              <a:t>(</a:t>
            </a:r>
            <a:r>
              <a:rPr lang="en-US" sz="1800" dirty="0" smtClean="0">
                <a:solidFill>
                  <a:srgbClr val="CE7B00"/>
                </a:solidFill>
                <a:latin typeface="Consolas" pitchFamily="49" charset="0"/>
                <a:cs typeface="Consolas" pitchFamily="49" charset="0"/>
              </a:rPr>
              <a:t>"ABL Rate of Interest: "</a:t>
            </a:r>
            <a:r>
              <a:rPr lang="en-US" sz="1800" dirty="0" smtClean="0">
                <a:latin typeface="Consolas" pitchFamily="49" charset="0"/>
                <a:cs typeface="Consolas" pitchFamily="49" charset="0"/>
              </a:rPr>
              <a:t> +</a:t>
            </a:r>
          </a:p>
          <a:p>
            <a:pPr marL="0" indent="0">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a.getRateOfInterest</a:t>
            </a:r>
            <a:r>
              <a:rPr lang="en-US" sz="1800" dirty="0" smtClean="0">
                <a:latin typeface="Consolas" pitchFamily="49" charset="0"/>
                <a:cs typeface="Consolas" pitchFamily="49" charset="0"/>
              </a:rPr>
              <a:t>());  </a:t>
            </a:r>
          </a:p>
          <a:p>
            <a:pPr marL="0" indent="0">
              <a:lnSpc>
                <a:spcPct val="95000"/>
              </a:lnSpc>
              <a:spcBef>
                <a:spcPts val="0"/>
              </a:spcBef>
              <a:buClr>
                <a:schemeClr val="accent1"/>
              </a:buClr>
              <a:buSzPct val="80000"/>
              <a:buNone/>
              <a:tabLst>
                <a:tab pos="344488" algn="l"/>
                <a:tab pos="690563" algn="l"/>
                <a:tab pos="1027113" algn="l"/>
                <a:tab pos="1371600" algn="l"/>
              </a:tabLst>
            </a:pPr>
            <a:r>
              <a:rPr lang="en-US" sz="1800" dirty="0" smtClean="0">
                <a:latin typeface="Consolas" pitchFamily="49" charset="0"/>
                <a:cs typeface="Consolas" pitchFamily="49" charset="0"/>
              </a:rPr>
              <a:t>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p>
          <a:p>
            <a:pPr marL="0" indent="0">
              <a:lnSpc>
                <a:spcPct val="95000"/>
              </a:lnSpc>
              <a:spcBef>
                <a:spcPts val="0"/>
              </a:spcBef>
              <a:buNone/>
              <a:tabLst>
                <a:tab pos="344488" algn="l"/>
                <a:tab pos="690563" algn="l"/>
                <a:tab pos="1027113" algn="l"/>
                <a:tab pos="1371600" algn="l"/>
              </a:tabLst>
            </a:pPr>
            <a:r>
              <a:rPr lang="en-US" sz="1800" dirty="0" smtClean="0">
                <a:solidFill>
                  <a:srgbClr val="0000FF"/>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b="1" dirty="0" smtClean="0">
                <a:latin typeface="Consolas" pitchFamily="49" charset="0"/>
                <a:cs typeface="Consolas" pitchFamily="49" charset="0"/>
              </a:rPr>
              <a:t>Bank</a:t>
            </a:r>
            <a:r>
              <a:rPr lang="en-US" sz="1800" dirty="0" smtClean="0">
                <a:latin typeface="Consolas" pitchFamily="49" charset="0"/>
                <a:cs typeface="Consolas" pitchFamily="49" charset="0"/>
              </a:rPr>
              <a:t>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solidFill>
                  <a:srgbClr val="0000FF"/>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b="1" dirty="0" err="1" smtClean="0">
                <a:latin typeface="Consolas" pitchFamily="49" charset="0"/>
                <a:cs typeface="Consolas" pitchFamily="49" charset="0"/>
              </a:rPr>
              <a:t>getRateOfInterest</a:t>
            </a:r>
            <a:r>
              <a:rPr lang="en-US" sz="1800" dirty="0" smtClean="0">
                <a:latin typeface="Consolas" pitchFamily="49" charset="0"/>
                <a:cs typeface="Consolas" pitchFamily="49" charset="0"/>
              </a:rPr>
              <a:t>() { </a:t>
            </a:r>
            <a:r>
              <a:rPr lang="en-US" sz="1800" dirty="0" smtClean="0">
                <a:solidFill>
                  <a:srgbClr val="0000FF"/>
                </a:solidFill>
                <a:latin typeface="Consolas" pitchFamily="49" charset="0"/>
                <a:cs typeface="Consolas" pitchFamily="49" charset="0"/>
              </a:rPr>
              <a:t>return</a:t>
            </a:r>
            <a:r>
              <a:rPr lang="en-US" sz="1800" dirty="0" smtClean="0">
                <a:latin typeface="Consolas" pitchFamily="49" charset="0"/>
                <a:cs typeface="Consolas" pitchFamily="49" charset="0"/>
              </a:rPr>
              <a:t> 0;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p>
          <a:p>
            <a:pPr marL="0" indent="0">
              <a:lnSpc>
                <a:spcPct val="95000"/>
              </a:lnSpc>
              <a:spcBef>
                <a:spcPts val="0"/>
              </a:spcBef>
              <a:buNone/>
              <a:tabLst>
                <a:tab pos="344488" algn="l"/>
                <a:tab pos="690563" algn="l"/>
                <a:tab pos="1027113" algn="l"/>
                <a:tab pos="1371600" algn="l"/>
              </a:tabLst>
            </a:pPr>
            <a:r>
              <a:rPr lang="en-US" sz="1800" dirty="0" smtClean="0">
                <a:solidFill>
                  <a:srgbClr val="0000FF"/>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b="1" dirty="0" smtClean="0">
                <a:latin typeface="Consolas" pitchFamily="49" charset="0"/>
                <a:cs typeface="Consolas" pitchFamily="49" charset="0"/>
              </a:rPr>
              <a:t>HBL</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extends</a:t>
            </a:r>
            <a:r>
              <a:rPr lang="en-US" sz="1800" dirty="0" smtClean="0">
                <a:latin typeface="Consolas" pitchFamily="49" charset="0"/>
                <a:cs typeface="Consolas" pitchFamily="49" charset="0"/>
              </a:rPr>
              <a:t> Bank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solidFill>
                  <a:srgbClr val="0000FF"/>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b="1" dirty="0" err="1" smtClean="0">
                <a:latin typeface="Consolas" pitchFamily="49" charset="0"/>
                <a:cs typeface="Consolas" pitchFamily="49" charset="0"/>
              </a:rPr>
              <a:t>getRateOfInterest</a:t>
            </a:r>
            <a:r>
              <a:rPr lang="en-US" sz="1800" dirty="0" smtClean="0">
                <a:latin typeface="Consolas" pitchFamily="49" charset="0"/>
                <a:cs typeface="Consolas" pitchFamily="49" charset="0"/>
              </a:rPr>
              <a:t>() { </a:t>
            </a:r>
            <a:r>
              <a:rPr lang="en-US" sz="1800" dirty="0" smtClean="0">
                <a:solidFill>
                  <a:srgbClr val="0000FF"/>
                </a:solidFill>
                <a:latin typeface="Consolas" pitchFamily="49" charset="0"/>
                <a:cs typeface="Consolas" pitchFamily="49" charset="0"/>
              </a:rPr>
              <a:t>return</a:t>
            </a:r>
            <a:r>
              <a:rPr lang="en-US" sz="1800" dirty="0" smtClean="0">
                <a:latin typeface="Consolas" pitchFamily="49" charset="0"/>
                <a:cs typeface="Consolas" pitchFamily="49" charset="0"/>
              </a:rPr>
              <a:t> 8;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p>
          <a:p>
            <a:pPr marL="0" indent="0">
              <a:lnSpc>
                <a:spcPct val="95000"/>
              </a:lnSpc>
              <a:spcBef>
                <a:spcPts val="0"/>
              </a:spcBef>
              <a:buNone/>
              <a:tabLst>
                <a:tab pos="344488" algn="l"/>
                <a:tab pos="690563" algn="l"/>
                <a:tab pos="1027113" algn="l"/>
                <a:tab pos="1371600" algn="l"/>
              </a:tabLst>
            </a:pPr>
            <a:r>
              <a:rPr lang="en-US" sz="1800" dirty="0" smtClean="0">
                <a:solidFill>
                  <a:srgbClr val="0000FF"/>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b="1" dirty="0" smtClean="0">
                <a:latin typeface="Consolas" pitchFamily="49" charset="0"/>
                <a:cs typeface="Consolas" pitchFamily="49" charset="0"/>
              </a:rPr>
              <a:t>UBL</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extends</a:t>
            </a:r>
            <a:r>
              <a:rPr lang="en-US" sz="1800" dirty="0" smtClean="0">
                <a:latin typeface="Consolas" pitchFamily="49" charset="0"/>
                <a:cs typeface="Consolas" pitchFamily="49" charset="0"/>
              </a:rPr>
              <a:t> Bank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solidFill>
                  <a:srgbClr val="0000FF"/>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b="1" dirty="0" err="1" smtClean="0">
                <a:latin typeface="Consolas" pitchFamily="49" charset="0"/>
                <a:cs typeface="Consolas" pitchFamily="49" charset="0"/>
              </a:rPr>
              <a:t>getRateOfInterest</a:t>
            </a:r>
            <a:r>
              <a:rPr lang="en-US" sz="1800" dirty="0" smtClean="0">
                <a:latin typeface="Consolas" pitchFamily="49" charset="0"/>
                <a:cs typeface="Consolas" pitchFamily="49" charset="0"/>
              </a:rPr>
              <a:t>() { </a:t>
            </a:r>
            <a:r>
              <a:rPr lang="en-US" sz="1800" dirty="0" smtClean="0">
                <a:solidFill>
                  <a:srgbClr val="0000FF"/>
                </a:solidFill>
                <a:latin typeface="Consolas" pitchFamily="49" charset="0"/>
                <a:cs typeface="Consolas" pitchFamily="49" charset="0"/>
              </a:rPr>
              <a:t>return</a:t>
            </a:r>
            <a:r>
              <a:rPr lang="en-US" sz="1800" dirty="0" smtClean="0">
                <a:latin typeface="Consolas" pitchFamily="49" charset="0"/>
                <a:cs typeface="Consolas" pitchFamily="49" charset="0"/>
              </a:rPr>
              <a:t> 7;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p>
          <a:p>
            <a:pPr marL="0" indent="0">
              <a:lnSpc>
                <a:spcPct val="95000"/>
              </a:lnSpc>
              <a:spcBef>
                <a:spcPts val="0"/>
              </a:spcBef>
              <a:buNone/>
              <a:tabLst>
                <a:tab pos="344488" algn="l"/>
                <a:tab pos="690563" algn="l"/>
                <a:tab pos="1027113" algn="l"/>
                <a:tab pos="1371600" algn="l"/>
              </a:tabLst>
            </a:pPr>
            <a:r>
              <a:rPr lang="en-US" sz="1800" dirty="0" smtClean="0">
                <a:solidFill>
                  <a:srgbClr val="0000FF"/>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b="1" dirty="0" smtClean="0">
                <a:latin typeface="Consolas" pitchFamily="49" charset="0"/>
                <a:cs typeface="Consolas" pitchFamily="49" charset="0"/>
              </a:rPr>
              <a:t>ABL</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extends</a:t>
            </a:r>
            <a:r>
              <a:rPr lang="en-US" sz="1800" dirty="0" smtClean="0">
                <a:latin typeface="Consolas" pitchFamily="49" charset="0"/>
                <a:cs typeface="Consolas" pitchFamily="49" charset="0"/>
              </a:rPr>
              <a:t> Bank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r>
              <a:rPr lang="en-US" sz="1800" dirty="0" err="1" smtClean="0">
                <a:solidFill>
                  <a:srgbClr val="0000FF"/>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b="1" dirty="0" err="1" smtClean="0">
                <a:latin typeface="Consolas" pitchFamily="49" charset="0"/>
                <a:cs typeface="Consolas" pitchFamily="49" charset="0"/>
              </a:rPr>
              <a:t>getRateOfInterest</a:t>
            </a:r>
            <a:r>
              <a:rPr lang="en-US" sz="1800" dirty="0" smtClean="0">
                <a:latin typeface="Consolas" pitchFamily="49" charset="0"/>
                <a:cs typeface="Consolas" pitchFamily="49" charset="0"/>
              </a:rPr>
              <a:t>() { </a:t>
            </a:r>
            <a:r>
              <a:rPr lang="en-US" sz="1800" dirty="0" smtClean="0">
                <a:solidFill>
                  <a:srgbClr val="0000FF"/>
                </a:solidFill>
                <a:latin typeface="Consolas" pitchFamily="49" charset="0"/>
                <a:cs typeface="Consolas" pitchFamily="49" charset="0"/>
              </a:rPr>
              <a:t>return</a:t>
            </a:r>
            <a:r>
              <a:rPr lang="en-US" sz="1800" dirty="0" smtClean="0">
                <a:latin typeface="Consolas" pitchFamily="49" charset="0"/>
                <a:cs typeface="Consolas" pitchFamily="49" charset="0"/>
              </a:rPr>
              <a:t> 9; }  </a:t>
            </a:r>
          </a:p>
          <a:p>
            <a:pPr marL="0" indent="0">
              <a:lnSpc>
                <a:spcPct val="95000"/>
              </a:lnSpc>
              <a:spcBef>
                <a:spcPts val="0"/>
              </a:spcBef>
              <a:buNone/>
              <a:tabLst>
                <a:tab pos="344488" algn="l"/>
                <a:tab pos="690563" algn="l"/>
                <a:tab pos="1027113" algn="l"/>
                <a:tab pos="1371600" algn="l"/>
              </a:tabLst>
            </a:pPr>
            <a:r>
              <a:rPr lang="en-US" sz="1800" dirty="0" smtClean="0">
                <a:latin typeface="Consolas" pitchFamily="49" charset="0"/>
                <a:cs typeface="Consolas" pitchFamily="49" charset="0"/>
              </a:rPr>
              <a:t>} </a:t>
            </a:r>
          </a:p>
        </p:txBody>
      </p:sp>
    </p:spTree>
    <p:extLst>
      <p:ext uri="{BB962C8B-B14F-4D97-AF65-F5344CB8AC3E}">
        <p14:creationId xmlns:p14="http://schemas.microsoft.com/office/powerpoint/2010/main" val="2970096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Method Overriding </a:t>
            </a:r>
            <a:endParaRPr lang="en-US" dirty="0"/>
          </a:p>
        </p:txBody>
      </p:sp>
      <p:sp>
        <p:nvSpPr>
          <p:cNvPr id="3" name="Content Placeholder 2"/>
          <p:cNvSpPr>
            <a:spLocks noGrp="1"/>
          </p:cNvSpPr>
          <p:nvPr>
            <p:ph idx="1"/>
          </p:nvPr>
        </p:nvSpPr>
        <p:spPr/>
        <p:txBody>
          <a:bodyPr/>
          <a:lstStyle/>
          <a:p>
            <a:r>
              <a:rPr lang="en-GB" dirty="0" smtClean="0"/>
              <a:t>Following methods </a:t>
            </a:r>
            <a:r>
              <a:rPr lang="en-GB" dirty="0" smtClean="0">
                <a:solidFill>
                  <a:srgbClr val="FF0000"/>
                </a:solidFill>
              </a:rPr>
              <a:t>cannot be overridden</a:t>
            </a:r>
            <a:r>
              <a:rPr lang="en-GB" dirty="0" smtClean="0"/>
              <a:t>.</a:t>
            </a:r>
          </a:p>
          <a:p>
            <a:pPr lvl="1" indent="-398463">
              <a:spcBef>
                <a:spcPts val="1200"/>
              </a:spcBef>
            </a:pPr>
            <a:r>
              <a:rPr lang="en-GB" sz="2700" dirty="0" smtClean="0"/>
              <a:t>A </a:t>
            </a:r>
            <a:r>
              <a:rPr lang="en-GB" sz="2700" dirty="0" smtClean="0">
                <a:solidFill>
                  <a:srgbClr val="FF0000"/>
                </a:solidFill>
              </a:rPr>
              <a:t>Static method </a:t>
            </a:r>
            <a:r>
              <a:rPr lang="en-GB" sz="2700" dirty="0" smtClean="0"/>
              <a:t>cannot be overridden. </a:t>
            </a:r>
            <a:r>
              <a:rPr lang="en-US" sz="2700" dirty="0" smtClean="0"/>
              <a:t>Because static </a:t>
            </a:r>
            <a:r>
              <a:rPr lang="en-US" sz="2700" dirty="0" smtClean="0">
                <a:solidFill>
                  <a:srgbClr val="0000C0"/>
                </a:solidFill>
              </a:rPr>
              <a:t>method is bound with class </a:t>
            </a:r>
            <a:r>
              <a:rPr lang="en-US" sz="2700" dirty="0" smtClean="0"/>
              <a:t>whereas instance method is bound with object. </a:t>
            </a:r>
          </a:p>
          <a:p>
            <a:pPr lvl="1" indent="-398463">
              <a:spcBef>
                <a:spcPts val="1200"/>
              </a:spcBef>
            </a:pPr>
            <a:r>
              <a:rPr lang="en-GB" sz="2700" dirty="0" smtClean="0"/>
              <a:t>We cannot override the </a:t>
            </a:r>
            <a:r>
              <a:rPr lang="en-GB" sz="2700" dirty="0" smtClean="0">
                <a:solidFill>
                  <a:srgbClr val="FF0000"/>
                </a:solidFill>
              </a:rPr>
              <a:t>main method</a:t>
            </a:r>
            <a:r>
              <a:rPr lang="en-GB" sz="2700" dirty="0" smtClean="0"/>
              <a:t>. Because main </a:t>
            </a:r>
            <a:r>
              <a:rPr lang="en-GB" sz="2700" dirty="0" smtClean="0">
                <a:solidFill>
                  <a:srgbClr val="0000C0"/>
                </a:solidFill>
              </a:rPr>
              <a:t>method is static</a:t>
            </a:r>
            <a:r>
              <a:rPr lang="en-GB" sz="2700" dirty="0" smtClean="0"/>
              <a:t>.</a:t>
            </a:r>
          </a:p>
        </p:txBody>
      </p:sp>
    </p:spTree>
    <p:extLst>
      <p:ext uri="{BB962C8B-B14F-4D97-AF65-F5344CB8AC3E}">
        <p14:creationId xmlns:p14="http://schemas.microsoft.com/office/powerpoint/2010/main" val="4127305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a:t>
            </a:r>
            <a:r>
              <a:rPr lang="en-US" b="1" dirty="0" smtClean="0"/>
              <a:t>Overloading</a:t>
            </a:r>
            <a:endParaRPr lang="en-US" dirty="0"/>
          </a:p>
        </p:txBody>
      </p:sp>
      <p:sp>
        <p:nvSpPr>
          <p:cNvPr id="3" name="Content Placeholder 2"/>
          <p:cNvSpPr>
            <a:spLocks noGrp="1"/>
          </p:cNvSpPr>
          <p:nvPr>
            <p:ph idx="1"/>
          </p:nvPr>
        </p:nvSpPr>
        <p:spPr>
          <a:xfrm>
            <a:off x="762002" y="997530"/>
            <a:ext cx="8260700" cy="5735781"/>
          </a:xfrm>
        </p:spPr>
        <p:txBody>
          <a:bodyPr>
            <a:noAutofit/>
          </a:bodyPr>
          <a:lstStyle/>
          <a:p>
            <a:pPr>
              <a:spcBef>
                <a:spcPts val="600"/>
              </a:spcBef>
            </a:pPr>
            <a:r>
              <a:rPr lang="en-US" sz="2300" dirty="0"/>
              <a:t>If a class have multiple methods by </a:t>
            </a:r>
            <a:r>
              <a:rPr lang="en-US" sz="2300" b="1" dirty="0"/>
              <a:t>same name </a:t>
            </a:r>
            <a:r>
              <a:rPr lang="en-US" sz="2300" dirty="0"/>
              <a:t>but </a:t>
            </a:r>
            <a:r>
              <a:rPr lang="en-US" sz="2300" b="1" dirty="0"/>
              <a:t>different parameters</a:t>
            </a:r>
            <a:r>
              <a:rPr lang="en-US" sz="2300" dirty="0"/>
              <a:t>, it is known as </a:t>
            </a:r>
            <a:r>
              <a:rPr lang="en-US" sz="2300" b="1" dirty="0"/>
              <a:t>Method Overloading</a:t>
            </a:r>
            <a:r>
              <a:rPr lang="en-US" sz="2300" dirty="0"/>
              <a:t>. </a:t>
            </a:r>
          </a:p>
          <a:p>
            <a:pPr>
              <a:spcBef>
                <a:spcPts val="600"/>
              </a:spcBef>
            </a:pPr>
            <a:r>
              <a:rPr lang="en-US" sz="2300" dirty="0" smtClean="0"/>
              <a:t>Suppose </a:t>
            </a:r>
            <a:r>
              <a:rPr lang="en-US" sz="2300" dirty="0"/>
              <a:t>you have to perform addition of the given numbers but there can be any number of arguments, if you write the method such as </a:t>
            </a:r>
            <a:r>
              <a:rPr lang="en-US" sz="2300" b="1" dirty="0" smtClean="0">
                <a:solidFill>
                  <a:srgbClr val="002060"/>
                </a:solidFill>
                <a:latin typeface="Consolas" pitchFamily="49" charset="0"/>
                <a:cs typeface="Consolas" pitchFamily="49" charset="0"/>
              </a:rPr>
              <a:t>a(</a:t>
            </a:r>
            <a:r>
              <a:rPr lang="en-US" sz="2300" b="1" dirty="0" err="1" smtClean="0">
                <a:solidFill>
                  <a:srgbClr val="002060"/>
                </a:solidFill>
                <a:latin typeface="Consolas" pitchFamily="49" charset="0"/>
                <a:cs typeface="Consolas" pitchFamily="49" charset="0"/>
              </a:rPr>
              <a:t>int</a:t>
            </a:r>
            <a:r>
              <a:rPr lang="en-US" sz="2300" b="1" dirty="0" smtClean="0">
                <a:solidFill>
                  <a:srgbClr val="002060"/>
                </a:solidFill>
                <a:latin typeface="Consolas" pitchFamily="49" charset="0"/>
                <a:cs typeface="Consolas" pitchFamily="49" charset="0"/>
              </a:rPr>
              <a:t> ,</a:t>
            </a:r>
            <a:r>
              <a:rPr lang="en-US" sz="2300" b="1" dirty="0" err="1">
                <a:solidFill>
                  <a:srgbClr val="002060"/>
                </a:solidFill>
                <a:latin typeface="Consolas" pitchFamily="49" charset="0"/>
                <a:cs typeface="Consolas" pitchFamily="49" charset="0"/>
              </a:rPr>
              <a:t>int</a:t>
            </a:r>
            <a:r>
              <a:rPr lang="en-US" sz="2300" b="1" dirty="0">
                <a:solidFill>
                  <a:srgbClr val="002060"/>
                </a:solidFill>
                <a:latin typeface="Consolas" pitchFamily="49" charset="0"/>
                <a:cs typeface="Consolas" pitchFamily="49" charset="0"/>
              </a:rPr>
              <a:t>)</a:t>
            </a:r>
            <a:r>
              <a:rPr lang="en-US" sz="2300" dirty="0">
                <a:solidFill>
                  <a:srgbClr val="FFC000"/>
                </a:solidFill>
              </a:rPr>
              <a:t> </a:t>
            </a:r>
            <a:r>
              <a:rPr lang="en-US" sz="2300" dirty="0"/>
              <a:t>for two parameters, and </a:t>
            </a:r>
            <a:r>
              <a:rPr lang="en-US" sz="2300" b="1" dirty="0">
                <a:solidFill>
                  <a:srgbClr val="002060"/>
                </a:solidFill>
                <a:latin typeface="Consolas" pitchFamily="49" charset="0"/>
                <a:cs typeface="Consolas" pitchFamily="49" charset="0"/>
              </a:rPr>
              <a:t>b(</a:t>
            </a:r>
            <a:r>
              <a:rPr lang="en-US" sz="2300" b="1" dirty="0" err="1">
                <a:solidFill>
                  <a:srgbClr val="002060"/>
                </a:solidFill>
                <a:latin typeface="Consolas" pitchFamily="49" charset="0"/>
                <a:cs typeface="Consolas" pitchFamily="49" charset="0"/>
              </a:rPr>
              <a:t>int</a:t>
            </a:r>
            <a:r>
              <a:rPr lang="en-US" sz="2300" b="1" dirty="0" smtClean="0">
                <a:solidFill>
                  <a:srgbClr val="002060"/>
                </a:solidFill>
                <a:latin typeface="Consolas" pitchFamily="49" charset="0"/>
                <a:cs typeface="Consolas" pitchFamily="49" charset="0"/>
              </a:rPr>
              <a:t>, </a:t>
            </a:r>
            <a:r>
              <a:rPr lang="en-US" sz="2300" b="1" dirty="0" err="1" smtClean="0">
                <a:solidFill>
                  <a:srgbClr val="002060"/>
                </a:solidFill>
                <a:latin typeface="Consolas" pitchFamily="49" charset="0"/>
                <a:cs typeface="Consolas" pitchFamily="49" charset="0"/>
              </a:rPr>
              <a:t>int</a:t>
            </a:r>
            <a:r>
              <a:rPr lang="en-US" sz="2300" b="1" dirty="0" smtClean="0">
                <a:solidFill>
                  <a:srgbClr val="002060"/>
                </a:solidFill>
                <a:latin typeface="Consolas" pitchFamily="49" charset="0"/>
                <a:cs typeface="Consolas" pitchFamily="49" charset="0"/>
              </a:rPr>
              <a:t>, </a:t>
            </a:r>
            <a:r>
              <a:rPr lang="en-US" sz="2300" b="1" dirty="0" err="1" smtClean="0">
                <a:solidFill>
                  <a:srgbClr val="002060"/>
                </a:solidFill>
                <a:latin typeface="Consolas" pitchFamily="49" charset="0"/>
                <a:cs typeface="Consolas" pitchFamily="49" charset="0"/>
              </a:rPr>
              <a:t>int</a:t>
            </a:r>
            <a:r>
              <a:rPr lang="en-US" sz="2300" b="1" dirty="0">
                <a:solidFill>
                  <a:srgbClr val="002060"/>
                </a:solidFill>
                <a:latin typeface="Consolas" pitchFamily="49" charset="0"/>
                <a:cs typeface="Consolas" pitchFamily="49" charset="0"/>
              </a:rPr>
              <a:t>)</a:t>
            </a:r>
            <a:r>
              <a:rPr lang="en-US" sz="2300" dirty="0">
                <a:solidFill>
                  <a:srgbClr val="FFC000"/>
                </a:solidFill>
              </a:rPr>
              <a:t> </a:t>
            </a:r>
            <a:r>
              <a:rPr lang="en-US" sz="2300" dirty="0"/>
              <a:t>for three parameters then it may be difficult for you as well as other programmers to understand the </a:t>
            </a:r>
            <a:r>
              <a:rPr lang="en-US" sz="2300" dirty="0" smtClean="0"/>
              <a:t>behavior </a:t>
            </a:r>
            <a:r>
              <a:rPr lang="en-US" sz="2300" dirty="0"/>
              <a:t>of the method because its name differs. So, we perform method overloading to figure out the program quickly. </a:t>
            </a:r>
            <a:endParaRPr lang="en-GB" sz="2300" u="sng" dirty="0" smtClean="0"/>
          </a:p>
          <a:p>
            <a:pPr>
              <a:spcBef>
                <a:spcPts val="600"/>
              </a:spcBef>
            </a:pPr>
            <a:r>
              <a:rPr lang="en-GB" sz="2300" u="sng" dirty="0" smtClean="0"/>
              <a:t>Different ways to Overload a method</a:t>
            </a:r>
          </a:p>
          <a:p>
            <a:pPr marL="690563" lvl="1" indent="-346075">
              <a:spcBef>
                <a:spcPts val="600"/>
              </a:spcBef>
            </a:pPr>
            <a:r>
              <a:rPr lang="en-US" sz="2100" dirty="0"/>
              <a:t>By changing number of arguments</a:t>
            </a:r>
          </a:p>
          <a:p>
            <a:pPr marL="690563" lvl="1" indent="-346075">
              <a:spcBef>
                <a:spcPts val="600"/>
              </a:spcBef>
            </a:pPr>
            <a:r>
              <a:rPr lang="en-US" sz="2100" dirty="0"/>
              <a:t>By changing the data </a:t>
            </a:r>
            <a:r>
              <a:rPr lang="en-US" sz="2100" dirty="0" smtClean="0"/>
              <a:t>type</a:t>
            </a:r>
          </a:p>
          <a:p>
            <a:pPr indent="1588">
              <a:spcBef>
                <a:spcPts val="600"/>
              </a:spcBef>
              <a:buNone/>
            </a:pPr>
            <a:r>
              <a:rPr lang="en-US" sz="2300" b="1" i="1" dirty="0" smtClean="0">
                <a:solidFill>
                  <a:srgbClr val="C00000"/>
                </a:solidFill>
              </a:rPr>
              <a:t>Note: In java, Method Overloading is not possible by changing the return type of the method</a:t>
            </a:r>
            <a:r>
              <a:rPr lang="en-US" sz="2300" b="1" dirty="0" smtClean="0">
                <a:solidFill>
                  <a:srgbClr val="C00000"/>
                </a:solidFill>
              </a:rPr>
              <a:t>.</a:t>
            </a:r>
            <a:endParaRPr lang="en-US" sz="2300" dirty="0">
              <a:solidFill>
                <a:srgbClr val="C00000"/>
              </a:solidFill>
            </a:endParaRPr>
          </a:p>
        </p:txBody>
      </p:sp>
    </p:spTree>
    <p:extLst>
      <p:ext uri="{BB962C8B-B14F-4D97-AF65-F5344CB8AC3E}">
        <p14:creationId xmlns:p14="http://schemas.microsoft.com/office/powerpoint/2010/main" val="2347355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Method Overloading</a:t>
            </a:r>
            <a:endParaRPr lang="en-US" dirty="0"/>
          </a:p>
        </p:txBody>
      </p:sp>
      <p:sp>
        <p:nvSpPr>
          <p:cNvPr id="3" name="Content Placeholder 2"/>
          <p:cNvSpPr>
            <a:spLocks noGrp="1"/>
          </p:cNvSpPr>
          <p:nvPr>
            <p:ph idx="1"/>
          </p:nvPr>
        </p:nvSpPr>
        <p:spPr>
          <a:xfrm>
            <a:off x="762002" y="802434"/>
            <a:ext cx="8151091" cy="5930878"/>
          </a:xfrm>
        </p:spPr>
        <p:txBody>
          <a:bodyPr>
            <a:normAutofit fontScale="77500" lnSpcReduction="20000"/>
          </a:bodyPr>
          <a:lstStyle/>
          <a:p>
            <a:pPr marL="0" indent="0" algn="ctr">
              <a:lnSpc>
                <a:spcPct val="120000"/>
              </a:lnSpc>
              <a:spcBef>
                <a:spcPts val="0"/>
              </a:spcBef>
              <a:spcAft>
                <a:spcPts val="1200"/>
              </a:spcAft>
              <a:buNone/>
              <a:tabLst>
                <a:tab pos="344488" algn="l"/>
                <a:tab pos="690563" algn="l"/>
                <a:tab pos="1027113" algn="l"/>
                <a:tab pos="1371600" algn="l"/>
              </a:tabLst>
            </a:pPr>
            <a:r>
              <a:rPr lang="en-US" sz="4600" b="1" dirty="0" smtClean="0">
                <a:solidFill>
                  <a:srgbClr val="00497A"/>
                </a:solidFill>
              </a:rPr>
              <a:t>Changing the number of arguments</a:t>
            </a:r>
          </a:p>
          <a:p>
            <a:pPr marL="0" indent="0">
              <a:lnSpc>
                <a:spcPct val="120000"/>
              </a:lnSpc>
              <a:spcBef>
                <a:spcPts val="0"/>
              </a:spcBef>
              <a:buNone/>
              <a:tabLst>
                <a:tab pos="344488" algn="l"/>
                <a:tab pos="690563" algn="l"/>
                <a:tab pos="1027113" algn="l"/>
                <a:tab pos="1371600" algn="l"/>
              </a:tabLst>
            </a:pPr>
            <a:r>
              <a:rPr lang="en-US" dirty="0" smtClean="0">
                <a:solidFill>
                  <a:srgbClr val="0000FF"/>
                </a:solidFill>
                <a:latin typeface="Consolas" pitchFamily="49" charset="0"/>
                <a:cs typeface="Consolas" pitchFamily="49" charset="0"/>
              </a:rPr>
              <a:t>class</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Calculation</a:t>
            </a: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sum</a:t>
            </a:r>
            <a:r>
              <a:rPr lang="en-US" dirty="0" smtClean="0">
                <a:latin typeface="Consolas" pitchFamily="49" charset="0"/>
                <a:cs typeface="Consolas" pitchFamily="49" charset="0"/>
              </a:rPr>
              <a: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b)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E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 + b);</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sum</a:t>
            </a:r>
            <a:r>
              <a:rPr lang="en-US" dirty="0" smtClean="0">
                <a:latin typeface="Consolas" pitchFamily="49" charset="0"/>
                <a:cs typeface="Consolas" pitchFamily="49" charset="0"/>
              </a:rPr>
              <a: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b,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c)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9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 + b + c);</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public static void </a:t>
            </a:r>
            <a:r>
              <a:rPr lang="en-US" b="1" i="1" dirty="0" smtClean="0">
                <a:latin typeface="Consolas" pitchFamily="49" charset="0"/>
                <a:cs typeface="Consolas" pitchFamily="49" charset="0"/>
              </a:rPr>
              <a:t>main</a:t>
            </a:r>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args</a:t>
            </a: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Calculation </a:t>
            </a:r>
            <a:r>
              <a:rPr lang="en-US" dirty="0" err="1" smtClean="0">
                <a:latin typeface="Consolas" pitchFamily="49" charset="0"/>
                <a:cs typeface="Consolas" pitchFamily="49" charset="0"/>
              </a:rPr>
              <a:t>obj</a:t>
            </a:r>
            <a:r>
              <a:rPr lang="en-US" dirty="0" smtClean="0">
                <a:latin typeface="Consolas" pitchFamily="49" charset="0"/>
                <a:cs typeface="Consolas" pitchFamily="49" charset="0"/>
              </a:rPr>
              <a:t> = </a:t>
            </a:r>
            <a:r>
              <a:rPr lang="en-US" dirty="0" smtClean="0">
                <a:solidFill>
                  <a:srgbClr val="0000FF"/>
                </a:solidFill>
                <a:latin typeface="Consolas" pitchFamily="49" charset="0"/>
                <a:cs typeface="Consolas" pitchFamily="49" charset="0"/>
              </a:rPr>
              <a:t>new</a:t>
            </a:r>
            <a:r>
              <a:rPr lang="en-US" dirty="0" smtClean="0">
                <a:latin typeface="Consolas" pitchFamily="49" charset="0"/>
                <a:cs typeface="Consolas" pitchFamily="49" charset="0"/>
              </a:rPr>
              <a:t> Calculation();</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obj.sum(10, 10, 10);</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obj.sum(20, 20);</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021122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Method Overloading</a:t>
            </a:r>
            <a:endParaRPr lang="en-US" dirty="0"/>
          </a:p>
        </p:txBody>
      </p:sp>
      <p:sp>
        <p:nvSpPr>
          <p:cNvPr id="3" name="Content Placeholder 2"/>
          <p:cNvSpPr>
            <a:spLocks noGrp="1"/>
          </p:cNvSpPr>
          <p:nvPr>
            <p:ph idx="1"/>
          </p:nvPr>
        </p:nvSpPr>
        <p:spPr>
          <a:xfrm>
            <a:off x="762002" y="802434"/>
            <a:ext cx="8151091" cy="5930878"/>
          </a:xfrm>
        </p:spPr>
        <p:txBody>
          <a:bodyPr>
            <a:normAutofit fontScale="77500" lnSpcReduction="20000"/>
          </a:bodyPr>
          <a:lstStyle/>
          <a:p>
            <a:pPr marL="0" indent="0" algn="ctr">
              <a:lnSpc>
                <a:spcPct val="120000"/>
              </a:lnSpc>
              <a:spcBef>
                <a:spcPts val="0"/>
              </a:spcBef>
              <a:spcAft>
                <a:spcPts val="1200"/>
              </a:spcAft>
              <a:buNone/>
              <a:tabLst>
                <a:tab pos="344488" algn="l"/>
                <a:tab pos="690563" algn="l"/>
                <a:tab pos="1027113" algn="l"/>
                <a:tab pos="1371600" algn="l"/>
              </a:tabLst>
            </a:pPr>
            <a:r>
              <a:rPr lang="en-US" sz="4600" b="1" dirty="0" smtClean="0">
                <a:solidFill>
                  <a:srgbClr val="00497A"/>
                </a:solidFill>
              </a:rPr>
              <a:t>Changing data types of arguments</a:t>
            </a:r>
          </a:p>
          <a:p>
            <a:pPr marL="0" indent="0">
              <a:lnSpc>
                <a:spcPct val="120000"/>
              </a:lnSpc>
              <a:spcBef>
                <a:spcPts val="0"/>
              </a:spcBef>
              <a:buNone/>
              <a:tabLst>
                <a:tab pos="344488" algn="l"/>
                <a:tab pos="690563" algn="l"/>
                <a:tab pos="1027113" algn="l"/>
                <a:tab pos="1371600" algn="l"/>
              </a:tabLst>
            </a:pPr>
            <a:r>
              <a:rPr lang="en-US" dirty="0" smtClean="0">
                <a:solidFill>
                  <a:srgbClr val="0000FF"/>
                </a:solidFill>
                <a:latin typeface="Consolas" pitchFamily="49" charset="0"/>
                <a:cs typeface="Consolas" pitchFamily="49" charset="0"/>
              </a:rPr>
              <a:t>class</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Calculation</a:t>
            </a: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sum</a:t>
            </a:r>
            <a:r>
              <a:rPr lang="en-US" dirty="0" smtClean="0">
                <a:latin typeface="Consolas" pitchFamily="49" charset="0"/>
                <a:cs typeface="Consolas" pitchFamily="49" charset="0"/>
              </a:rPr>
              <a: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b)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E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 + b);</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sum</a:t>
            </a:r>
            <a:r>
              <a:rPr lang="en-US" dirty="0" smtClean="0">
                <a:latin typeface="Consolas" pitchFamily="49" charset="0"/>
                <a:cs typeface="Consolas" pitchFamily="49" charset="0"/>
              </a:rPr>
              <a:t>(</a:t>
            </a:r>
            <a:r>
              <a:rPr lang="en-US" dirty="0" smtClean="0">
                <a:solidFill>
                  <a:srgbClr val="0000FF"/>
                </a:solidFill>
                <a:latin typeface="Consolas" pitchFamily="49" charset="0"/>
                <a:cs typeface="Consolas" pitchFamily="49" charset="0"/>
              </a:rPr>
              <a:t>double</a:t>
            </a:r>
            <a:r>
              <a:rPr lang="en-US" dirty="0" smtClean="0">
                <a:latin typeface="Consolas" pitchFamily="49" charset="0"/>
                <a:cs typeface="Consolas" pitchFamily="49" charset="0"/>
              </a:rPr>
              <a:t> a, </a:t>
            </a:r>
            <a:r>
              <a:rPr lang="en-US" dirty="0" smtClean="0">
                <a:solidFill>
                  <a:srgbClr val="0000FF"/>
                </a:solidFill>
                <a:latin typeface="Consolas" pitchFamily="49" charset="0"/>
                <a:cs typeface="Consolas" pitchFamily="49" charset="0"/>
              </a:rPr>
              <a:t>double</a:t>
            </a:r>
            <a:r>
              <a:rPr lang="en-US" dirty="0" smtClean="0">
                <a:latin typeface="Consolas" pitchFamily="49" charset="0"/>
                <a:cs typeface="Consolas" pitchFamily="49" charset="0"/>
              </a:rPr>
              <a:t> b)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E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 + b);</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public static void</a:t>
            </a:r>
            <a:r>
              <a:rPr lang="en-US" dirty="0" smtClean="0">
                <a:latin typeface="Consolas" pitchFamily="49" charset="0"/>
                <a:cs typeface="Consolas" pitchFamily="49" charset="0"/>
              </a:rPr>
              <a:t> </a:t>
            </a:r>
            <a:r>
              <a:rPr lang="en-US" b="1" i="1" dirty="0" smtClean="0">
                <a:latin typeface="Consolas" pitchFamily="49" charset="0"/>
                <a:cs typeface="Consolas" pitchFamily="49" charset="0"/>
              </a:rPr>
              <a:t>main</a:t>
            </a:r>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args</a:t>
            </a: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Calculation </a:t>
            </a:r>
            <a:r>
              <a:rPr lang="en-US" dirty="0" err="1" smtClean="0">
                <a:latin typeface="Consolas" pitchFamily="49" charset="0"/>
                <a:cs typeface="Consolas" pitchFamily="49" charset="0"/>
              </a:rPr>
              <a:t>obj</a:t>
            </a:r>
            <a:r>
              <a:rPr lang="en-US" dirty="0" smtClean="0">
                <a:latin typeface="Consolas" pitchFamily="49" charset="0"/>
                <a:cs typeface="Consolas" pitchFamily="49" charset="0"/>
              </a:rPr>
              <a:t> = </a:t>
            </a:r>
            <a:r>
              <a:rPr lang="en-US" dirty="0" smtClean="0">
                <a:solidFill>
                  <a:srgbClr val="0000FF"/>
                </a:solidFill>
                <a:latin typeface="Consolas" pitchFamily="49" charset="0"/>
                <a:cs typeface="Consolas" pitchFamily="49" charset="0"/>
              </a:rPr>
              <a:t>new</a:t>
            </a:r>
            <a:r>
              <a:rPr lang="en-US" dirty="0" smtClean="0">
                <a:latin typeface="Consolas" pitchFamily="49" charset="0"/>
                <a:cs typeface="Consolas" pitchFamily="49" charset="0"/>
              </a:rPr>
              <a:t> Calculation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obj.sum(10.5, 10.5);</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obj.sum(20,20);</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lnSpc>
                <a:spcPct val="120000"/>
              </a:lnSpc>
              <a:spcBef>
                <a:spcPts val="0"/>
              </a:spcBef>
              <a:buNone/>
              <a:tabLst>
                <a:tab pos="344488" algn="l"/>
                <a:tab pos="690563" algn="l"/>
                <a:tab pos="1027113" algn="l"/>
                <a:tab pos="1371600" algn="l"/>
              </a:tabLst>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155151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914400"/>
          </a:xfrm>
        </p:spPr>
        <p:txBody>
          <a:bodyPr>
            <a:normAutofit fontScale="90000"/>
          </a:bodyPr>
          <a:lstStyle/>
          <a:p>
            <a:r>
              <a:rPr lang="en-US" sz="3600" b="1" dirty="0"/>
              <a:t>Method Overloading and </a:t>
            </a:r>
            <a:r>
              <a:rPr lang="en-US" sz="3600" b="1" dirty="0" smtClean="0"/>
              <a:t>Type Promotion</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l="3269" t="3873" r="9927" b="9468"/>
          <a:stretch>
            <a:fillRect/>
          </a:stretch>
        </p:blipFill>
        <p:spPr>
          <a:xfrm>
            <a:off x="2554412" y="1912673"/>
            <a:ext cx="6445210" cy="4836093"/>
          </a:xfrm>
        </p:spPr>
      </p:pic>
      <p:sp>
        <p:nvSpPr>
          <p:cNvPr id="3" name="TextBox 2"/>
          <p:cNvSpPr txBox="1"/>
          <p:nvPr/>
        </p:nvSpPr>
        <p:spPr>
          <a:xfrm>
            <a:off x="954211" y="914400"/>
            <a:ext cx="3762168" cy="3170099"/>
          </a:xfrm>
          <a:prstGeom prst="rect">
            <a:avLst/>
          </a:prstGeom>
          <a:noFill/>
          <a:ln>
            <a:solidFill>
              <a:schemeClr val="accent1"/>
            </a:solidFill>
          </a:ln>
        </p:spPr>
        <p:txBody>
          <a:bodyPr wrap="square" rtlCol="0">
            <a:spAutoFit/>
          </a:bodyPr>
          <a:lstStyle/>
          <a:p>
            <a:pPr algn="just"/>
            <a:r>
              <a:rPr lang="en-US" sz="2000" dirty="0" smtClean="0"/>
              <a:t>Type </a:t>
            </a:r>
            <a:r>
              <a:rPr lang="en-US" sz="2000" dirty="0"/>
              <a:t>Promotion specifies that a small size datatype can be promoted to a large size datatype. i.e., an Integer data type can be promoted to long, float, double, etc. This Automatic Type Promotion is done when any method which accepts a higher size data type argument is called with the smaller data type.</a:t>
            </a:r>
          </a:p>
        </p:txBody>
      </p:sp>
    </p:spTree>
    <p:extLst>
      <p:ext uri="{BB962C8B-B14F-4D97-AF65-F5344CB8AC3E}">
        <p14:creationId xmlns:p14="http://schemas.microsoft.com/office/powerpoint/2010/main" val="70033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600"/>
              </a:spcBef>
            </a:pPr>
            <a:r>
              <a:rPr lang="en-AU" dirty="0" smtClean="0">
                <a:cs typeface="Times New Roman" pitchFamily="18" charset="0"/>
              </a:rPr>
              <a:t>Inheritance</a:t>
            </a:r>
            <a:endParaRPr lang="en-US" dirty="0"/>
          </a:p>
        </p:txBody>
      </p:sp>
      <p:sp>
        <p:nvSpPr>
          <p:cNvPr id="3" name="Content Placeholder 2"/>
          <p:cNvSpPr>
            <a:spLocks noGrp="1"/>
          </p:cNvSpPr>
          <p:nvPr>
            <p:ph idx="1"/>
          </p:nvPr>
        </p:nvSpPr>
        <p:spPr>
          <a:xfrm>
            <a:off x="761998" y="727789"/>
            <a:ext cx="8229600" cy="6005520"/>
          </a:xfrm>
        </p:spPr>
        <p:txBody>
          <a:bodyPr>
            <a:noAutofit/>
          </a:bodyPr>
          <a:lstStyle/>
          <a:p>
            <a:pPr marL="344488" indent="-344488" algn="just">
              <a:spcBef>
                <a:spcPts val="600"/>
              </a:spcBef>
            </a:pPr>
            <a:r>
              <a:rPr lang="en-US" sz="2300" b="1" dirty="0" smtClean="0">
                <a:solidFill>
                  <a:srgbClr val="FF0000"/>
                </a:solidFill>
              </a:rPr>
              <a:t>Programmer</a:t>
            </a:r>
            <a:r>
              <a:rPr lang="en-US" sz="2300" dirty="0" smtClean="0"/>
              <a:t> is the </a:t>
            </a:r>
            <a:r>
              <a:rPr lang="en-US" sz="2300" dirty="0" smtClean="0">
                <a:solidFill>
                  <a:srgbClr val="0000C0"/>
                </a:solidFill>
              </a:rPr>
              <a:t>subclass</a:t>
            </a:r>
            <a:r>
              <a:rPr lang="en-US" sz="2300" dirty="0" smtClean="0"/>
              <a:t> and </a:t>
            </a:r>
            <a:r>
              <a:rPr lang="en-US" sz="2300" b="1" dirty="0" smtClean="0">
                <a:solidFill>
                  <a:srgbClr val="FF0000"/>
                </a:solidFill>
              </a:rPr>
              <a:t>Employee</a:t>
            </a:r>
            <a:r>
              <a:rPr lang="en-US" sz="2300" dirty="0" smtClean="0"/>
              <a:t> is the </a:t>
            </a:r>
            <a:r>
              <a:rPr lang="en-US" sz="2300" dirty="0" err="1" smtClean="0">
                <a:solidFill>
                  <a:srgbClr val="0000C0"/>
                </a:solidFill>
              </a:rPr>
              <a:t>superclass</a:t>
            </a:r>
            <a:r>
              <a:rPr lang="en-US" sz="2300" dirty="0" smtClean="0"/>
              <a:t>. Relationship between two classes is </a:t>
            </a:r>
            <a:r>
              <a:rPr lang="en-US" sz="2300" b="1" dirty="0" smtClean="0">
                <a:solidFill>
                  <a:srgbClr val="0000C0"/>
                </a:solidFill>
              </a:rPr>
              <a:t>Programmer</a:t>
            </a:r>
            <a:r>
              <a:rPr lang="en-US" sz="2300" b="1" dirty="0" smtClean="0"/>
              <a:t> </a:t>
            </a:r>
            <a:r>
              <a:rPr lang="en-US" sz="2300" b="1" dirty="0" smtClean="0">
                <a:solidFill>
                  <a:srgbClr val="FF0000"/>
                </a:solidFill>
              </a:rPr>
              <a:t>IS-A</a:t>
            </a:r>
            <a:r>
              <a:rPr lang="en-US" sz="2300" b="1" dirty="0" smtClean="0"/>
              <a:t> </a:t>
            </a:r>
            <a:r>
              <a:rPr lang="en-US" sz="2300" b="1" dirty="0" smtClean="0">
                <a:solidFill>
                  <a:srgbClr val="0000C0"/>
                </a:solidFill>
              </a:rPr>
              <a:t>Employee</a:t>
            </a:r>
            <a:r>
              <a:rPr lang="en-US" sz="2300" dirty="0" smtClean="0"/>
              <a:t>. It means that </a:t>
            </a:r>
            <a:r>
              <a:rPr lang="en-US" sz="2300" dirty="0" smtClean="0">
                <a:solidFill>
                  <a:srgbClr val="FF0000"/>
                </a:solidFill>
              </a:rPr>
              <a:t>Programmer</a:t>
            </a:r>
            <a:r>
              <a:rPr lang="en-US" sz="2300" dirty="0" smtClean="0"/>
              <a:t> </a:t>
            </a:r>
            <a:r>
              <a:rPr lang="en-US" sz="2300" dirty="0" smtClean="0">
                <a:solidFill>
                  <a:srgbClr val="0000C0"/>
                </a:solidFill>
              </a:rPr>
              <a:t>is a type of </a:t>
            </a:r>
            <a:r>
              <a:rPr lang="en-US" sz="2300" dirty="0" smtClean="0">
                <a:solidFill>
                  <a:srgbClr val="FF0000"/>
                </a:solidFill>
              </a:rPr>
              <a:t>Employee</a:t>
            </a:r>
            <a:r>
              <a:rPr lang="en-US" sz="2300" dirty="0" smtClean="0"/>
              <a:t>. </a:t>
            </a:r>
          </a:p>
          <a:p>
            <a:pPr marL="344488" indent="-344488" algn="just">
              <a:spcBef>
                <a:spcPts val="600"/>
              </a:spcBef>
            </a:pPr>
            <a:r>
              <a:rPr lang="en-US" sz="2300" dirty="0" smtClean="0">
                <a:solidFill>
                  <a:srgbClr val="FF0000"/>
                </a:solidFill>
              </a:rPr>
              <a:t>Programmer object </a:t>
            </a:r>
            <a:r>
              <a:rPr lang="en-US" sz="2300" dirty="0" smtClean="0">
                <a:solidFill>
                  <a:srgbClr val="0000C0"/>
                </a:solidFill>
              </a:rPr>
              <a:t>can access the fields </a:t>
            </a:r>
            <a:r>
              <a:rPr lang="en-US" sz="2300" dirty="0" smtClean="0"/>
              <a:t>of </a:t>
            </a:r>
            <a:r>
              <a:rPr lang="en-US" sz="2300" dirty="0" smtClean="0">
                <a:solidFill>
                  <a:srgbClr val="FF0000"/>
                </a:solidFill>
              </a:rPr>
              <a:t>own class </a:t>
            </a:r>
            <a:r>
              <a:rPr lang="en-US" sz="2300" dirty="0" smtClean="0">
                <a:solidFill>
                  <a:srgbClr val="0000C0"/>
                </a:solidFill>
              </a:rPr>
              <a:t>as well as</a:t>
            </a:r>
            <a:r>
              <a:rPr lang="en-US" sz="2300" dirty="0" smtClean="0"/>
              <a:t> of </a:t>
            </a:r>
            <a:r>
              <a:rPr lang="en-US" sz="2300" dirty="0" smtClean="0">
                <a:solidFill>
                  <a:srgbClr val="FF0000"/>
                </a:solidFill>
              </a:rPr>
              <a:t>Employee class </a:t>
            </a:r>
            <a:r>
              <a:rPr lang="en-US" sz="2300" dirty="0" smtClean="0"/>
              <a:t>i.e. </a:t>
            </a:r>
            <a:r>
              <a:rPr lang="en-US" sz="2300" dirty="0" smtClean="0">
                <a:solidFill>
                  <a:srgbClr val="0000C0"/>
                </a:solidFill>
              </a:rPr>
              <a:t>code reusability</a:t>
            </a:r>
            <a:r>
              <a:rPr lang="en-US" sz="2300" dirty="0" smtClean="0"/>
              <a:t>.</a:t>
            </a:r>
          </a:p>
          <a:p>
            <a:pPr marL="344488" indent="-344488" algn="just">
              <a:spcBef>
                <a:spcPts val="600"/>
              </a:spcBef>
              <a:buNone/>
            </a:pPr>
            <a:endParaRPr lang="en-US" sz="1800" dirty="0" smtClean="0"/>
          </a:p>
          <a:p>
            <a:pPr marL="0" indent="0" algn="just">
              <a:spcBef>
                <a:spcPts val="0"/>
              </a:spcBef>
              <a:buNone/>
              <a:tabLst>
                <a:tab pos="344488" algn="l"/>
                <a:tab pos="690563" algn="l"/>
                <a:tab pos="1027113" algn="l"/>
                <a:tab pos="1371600" algn="l"/>
                <a:tab pos="1716088" algn="l"/>
              </a:tabLst>
            </a:pPr>
            <a:r>
              <a:rPr lang="en-US" sz="1800" dirty="0" smtClean="0">
                <a:solidFill>
                  <a:srgbClr val="0000FF"/>
                </a:solidFill>
                <a:latin typeface="Consolas" pitchFamily="49" charset="0"/>
                <a:cs typeface="Consolas" pitchFamily="49" charset="0"/>
              </a:rPr>
              <a:t>class</a:t>
            </a:r>
            <a:r>
              <a:rPr lang="en-US" sz="1800" dirty="0">
                <a:latin typeface="Consolas" pitchFamily="49" charset="0"/>
                <a:cs typeface="Consolas" pitchFamily="49" charset="0"/>
              </a:rPr>
              <a:t> </a:t>
            </a:r>
            <a:r>
              <a:rPr lang="en-US" sz="1800" b="1" dirty="0" smtClean="0">
                <a:latin typeface="Consolas" pitchFamily="49" charset="0"/>
                <a:cs typeface="Consolas" pitchFamily="49" charset="0"/>
              </a:rPr>
              <a:t>Employee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public </a:t>
            </a:r>
            <a:r>
              <a:rPr lang="en-US" sz="1800" dirty="0" smtClean="0">
                <a:solidFill>
                  <a:srgbClr val="0000FF"/>
                </a:solidFill>
                <a:latin typeface="Consolas" pitchFamily="49" charset="0"/>
                <a:cs typeface="Consolas" pitchFamily="49" charset="0"/>
              </a:rPr>
              <a:t>float</a:t>
            </a:r>
            <a:r>
              <a:rPr lang="en-US" sz="1800" dirty="0">
                <a:latin typeface="Consolas" pitchFamily="49" charset="0"/>
                <a:cs typeface="Consolas" pitchFamily="49" charset="0"/>
              </a:rPr>
              <a:t> </a:t>
            </a:r>
            <a:r>
              <a:rPr lang="en-US" sz="1800" dirty="0" smtClean="0">
                <a:solidFill>
                  <a:srgbClr val="009900"/>
                </a:solidFill>
                <a:latin typeface="Consolas" pitchFamily="49" charset="0"/>
                <a:cs typeface="Consolas" pitchFamily="49" charset="0"/>
              </a:rPr>
              <a:t>salary</a:t>
            </a:r>
            <a:r>
              <a:rPr lang="en-US" sz="1800" dirty="0" smtClean="0">
                <a:latin typeface="Consolas" pitchFamily="49" charset="0"/>
                <a:cs typeface="Consolas" pitchFamily="49" charset="0"/>
              </a:rPr>
              <a:t> = 40000</a:t>
            </a:r>
            <a:r>
              <a:rPr lang="en-US" sz="1800" dirty="0">
                <a:latin typeface="Consolas" pitchFamily="49" charset="0"/>
                <a:cs typeface="Consolas" pitchFamily="49" charset="0"/>
              </a:rPr>
              <a:t>;  </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p>
          <a:p>
            <a:pPr marL="0" indent="0" algn="just">
              <a:spcBef>
                <a:spcPts val="0"/>
              </a:spcBef>
              <a:buNone/>
              <a:tabLst>
                <a:tab pos="344488" algn="l"/>
                <a:tab pos="690563" algn="l"/>
                <a:tab pos="1027113" algn="l"/>
                <a:tab pos="1371600" algn="l"/>
                <a:tab pos="1716088" algn="l"/>
              </a:tabLst>
            </a:pPr>
            <a:r>
              <a:rPr lang="en-US" sz="1800" dirty="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class</a:t>
            </a:r>
            <a:r>
              <a:rPr lang="en-US" sz="1800" dirty="0">
                <a:effectLst>
                  <a:outerShdw blurRad="50800" dist="12700" dir="2700000" algn="tl" rotWithShape="0">
                    <a:prstClr val="black">
                      <a:alpha val="40000"/>
                    </a:prstClr>
                  </a:outerShdw>
                </a:effectLst>
                <a:latin typeface="Consolas" pitchFamily="49" charset="0"/>
                <a:cs typeface="Consolas" pitchFamily="49" charset="0"/>
              </a:rPr>
              <a:t> </a:t>
            </a:r>
            <a:r>
              <a:rPr lang="en-US" sz="1800" b="1" dirty="0">
                <a:effectLst>
                  <a:outerShdw blurRad="50800" dist="12700" dir="2700000" algn="tl" rotWithShape="0">
                    <a:prstClr val="black">
                      <a:alpha val="40000"/>
                    </a:prstClr>
                  </a:outerShdw>
                </a:effectLst>
                <a:latin typeface="Consolas" pitchFamily="49" charset="0"/>
                <a:cs typeface="Consolas" pitchFamily="49" charset="0"/>
              </a:rPr>
              <a:t>Programmer</a:t>
            </a:r>
            <a:r>
              <a:rPr lang="en-US" sz="1800" dirty="0">
                <a:effectLst>
                  <a:outerShdw blurRad="50800" dist="12700" dir="2700000" algn="tl" rotWithShape="0">
                    <a:prstClr val="black">
                      <a:alpha val="40000"/>
                    </a:prstClr>
                  </a:outerShdw>
                </a:effectLst>
                <a:latin typeface="Consolas" pitchFamily="49" charset="0"/>
                <a:cs typeface="Consolas" pitchFamily="49" charset="0"/>
              </a:rPr>
              <a:t> </a:t>
            </a:r>
            <a:r>
              <a:rPr lang="en-US" sz="1800" dirty="0">
                <a:solidFill>
                  <a:srgbClr val="0000FF"/>
                </a:solidFill>
                <a:effectLst>
                  <a:outerShdw blurRad="50800" dist="12700" dir="2700000" algn="tl" rotWithShape="0">
                    <a:prstClr val="black">
                      <a:alpha val="40000"/>
                    </a:prstClr>
                  </a:outerShdw>
                </a:effectLst>
                <a:latin typeface="Consolas" pitchFamily="49" charset="0"/>
                <a:cs typeface="Consolas" pitchFamily="49" charset="0"/>
              </a:rPr>
              <a:t>extends</a:t>
            </a:r>
            <a:r>
              <a:rPr lang="en-US" sz="1800" dirty="0">
                <a:effectLst>
                  <a:outerShdw blurRad="50800" dist="12700" dir="2700000" algn="tl" rotWithShape="0">
                    <a:prstClr val="black">
                      <a:alpha val="40000"/>
                    </a:prstClr>
                  </a:outerShdw>
                </a:effectLst>
                <a:latin typeface="Consolas" pitchFamily="49" charset="0"/>
                <a:cs typeface="Consolas" pitchFamily="49" charset="0"/>
              </a:rPr>
              <a:t> </a:t>
            </a:r>
            <a:r>
              <a:rPr lang="en-US" sz="1800" dirty="0" smtClean="0">
                <a:effectLst>
                  <a:outerShdw blurRad="50800" dist="12700" dir="2700000" algn="tl" rotWithShape="0">
                    <a:prstClr val="black">
                      <a:alpha val="40000"/>
                    </a:prstClr>
                  </a:outerShdw>
                </a:effectLst>
                <a:latin typeface="Consolas" pitchFamily="49" charset="0"/>
                <a:cs typeface="Consolas" pitchFamily="49" charset="0"/>
              </a:rPr>
              <a:t>Employee {</a:t>
            </a:r>
            <a:r>
              <a:rPr lang="en-US" sz="1800" dirty="0">
                <a:effectLst>
                  <a:outerShdw blurRad="50800" dist="12700" dir="2700000" algn="tl" rotWithShape="0">
                    <a:prstClr val="black">
                      <a:alpha val="40000"/>
                    </a:prstClr>
                  </a:outerShdw>
                </a:effectLst>
                <a:latin typeface="Consolas" pitchFamily="49" charset="0"/>
                <a:cs typeface="Consolas" pitchFamily="49" charset="0"/>
              </a:rPr>
              <a:t> </a:t>
            </a:r>
            <a:r>
              <a:rPr lang="en-US" sz="1800" dirty="0">
                <a:latin typeface="Consolas" pitchFamily="49" charset="0"/>
                <a:cs typeface="Consolas" pitchFamily="49" charset="0"/>
              </a:rPr>
              <a:t> </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public </a:t>
            </a:r>
            <a:r>
              <a:rPr lang="en-US" sz="1800" dirty="0" err="1" smtClean="0">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smtClean="0">
                <a:solidFill>
                  <a:srgbClr val="009900"/>
                </a:solidFill>
                <a:latin typeface="Consolas" pitchFamily="49" charset="0"/>
                <a:cs typeface="Consolas" pitchFamily="49" charset="0"/>
              </a:rPr>
              <a:t>bonus</a:t>
            </a:r>
            <a:r>
              <a:rPr lang="en-US" sz="1800" dirty="0" smtClean="0">
                <a:latin typeface="Consolas" pitchFamily="49" charset="0"/>
                <a:cs typeface="Consolas" pitchFamily="49" charset="0"/>
              </a:rPr>
              <a:t> = 10000</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p>
          <a:p>
            <a:pPr marL="0" indent="0" algn="just">
              <a:spcBef>
                <a:spcPts val="0"/>
              </a:spcBef>
              <a:buNone/>
              <a:tabLst>
                <a:tab pos="344488" algn="l"/>
                <a:tab pos="690563" algn="l"/>
                <a:tab pos="1027113" algn="l"/>
                <a:tab pos="1371600" algn="l"/>
                <a:tab pos="1716088" algn="l"/>
              </a:tabLst>
            </a:pPr>
            <a:r>
              <a:rPr lang="en-US" sz="1800" dirty="0" smtClean="0">
                <a:latin typeface="Consolas" pitchFamily="49" charset="0"/>
                <a:cs typeface="Consolas" pitchFamily="49" charset="0"/>
              </a:rPr>
              <a:t>}</a:t>
            </a:r>
            <a:r>
              <a:rPr lang="en-US" sz="1800" dirty="0"/>
              <a:t> </a:t>
            </a:r>
            <a:endParaRPr lang="en-US" sz="1800" dirty="0" smtClean="0"/>
          </a:p>
          <a:p>
            <a:pPr marL="0" indent="0" algn="just">
              <a:spcBef>
                <a:spcPts val="0"/>
              </a:spcBef>
              <a:buNone/>
              <a:tabLst>
                <a:tab pos="344488" algn="l"/>
                <a:tab pos="690563" algn="l"/>
                <a:tab pos="1027113" algn="l"/>
                <a:tab pos="1371600" algn="l"/>
                <a:tab pos="1716088" algn="l"/>
              </a:tabLst>
            </a:pPr>
            <a:endParaRPr lang="en-US" sz="1800" dirty="0" smtClean="0"/>
          </a:p>
          <a:p>
            <a:pPr marL="0" indent="0" algn="just">
              <a:spcBef>
                <a:spcPts val="0"/>
              </a:spcBef>
              <a:buNone/>
              <a:tabLst>
                <a:tab pos="344488" algn="l"/>
                <a:tab pos="690563" algn="l"/>
                <a:tab pos="1027113" algn="l"/>
                <a:tab pos="1371600" algn="l"/>
                <a:tab pos="1716088" algn="l"/>
              </a:tabLst>
            </a:pPr>
            <a:r>
              <a:rPr lang="en-US" sz="1800" dirty="0">
                <a:solidFill>
                  <a:srgbClr val="0000FF"/>
                </a:solidFill>
                <a:latin typeface="Consolas" pitchFamily="49" charset="0"/>
                <a:cs typeface="Consolas" pitchFamily="49" charset="0"/>
              </a:rPr>
              <a:t>public static void</a:t>
            </a:r>
            <a:r>
              <a:rPr lang="en-US" sz="1800" dirty="0">
                <a:latin typeface="Consolas" pitchFamily="49" charset="0"/>
                <a:cs typeface="Consolas" pitchFamily="49" charset="0"/>
              </a:rPr>
              <a:t> </a:t>
            </a:r>
            <a:r>
              <a:rPr lang="en-US" sz="1800" b="1" i="1" dirty="0">
                <a:latin typeface="Consolas" pitchFamily="49" charset="0"/>
                <a:cs typeface="Consolas" pitchFamily="49" charset="0"/>
              </a:rPr>
              <a:t>main</a:t>
            </a:r>
            <a:r>
              <a:rPr lang="en-US" sz="1800" dirty="0">
                <a:latin typeface="Consolas" pitchFamily="49" charset="0"/>
                <a:cs typeface="Consolas" pitchFamily="49" charset="0"/>
              </a:rPr>
              <a:t>(String[] </a:t>
            </a:r>
            <a:r>
              <a:rPr lang="en-US" sz="1800" dirty="0" err="1">
                <a:latin typeface="Consolas" pitchFamily="49" charset="0"/>
                <a:cs typeface="Consolas" pitchFamily="49" charset="0"/>
              </a:rPr>
              <a:t>args</a:t>
            </a:r>
            <a:r>
              <a:rPr lang="en-US" sz="1800" dirty="0">
                <a:latin typeface="Consolas" pitchFamily="49" charset="0"/>
                <a:cs typeface="Consolas" pitchFamily="49" charset="0"/>
              </a:rPr>
              <a:t>) {  </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Programmer</a:t>
            </a:r>
            <a:r>
              <a:rPr lang="en-US" sz="1800" dirty="0">
                <a:latin typeface="Consolas" pitchFamily="49" charset="0"/>
                <a:cs typeface="Consolas" pitchFamily="49" charset="0"/>
              </a:rPr>
              <a:t> p =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Programmer();  </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System.</a:t>
            </a:r>
            <a:r>
              <a:rPr lang="en-US" sz="1800" i="1" dirty="0" err="1" smtClean="0">
                <a:solidFill>
                  <a:srgbClr val="009900"/>
                </a:solidFill>
                <a:latin typeface="Consolas" pitchFamily="49" charset="0"/>
                <a:cs typeface="Consolas" pitchFamily="49" charset="0"/>
              </a:rPr>
              <a:t>out</a:t>
            </a:r>
            <a:r>
              <a:rPr lang="en-US" sz="1800" dirty="0" err="1" smtClean="0">
                <a:latin typeface="Consolas" pitchFamily="49" charset="0"/>
                <a:cs typeface="Consolas" pitchFamily="49" charset="0"/>
              </a:rPr>
              <a:t>.println</a:t>
            </a:r>
            <a:r>
              <a:rPr lang="en-US" sz="1800" dirty="0">
                <a:latin typeface="Consolas" pitchFamily="49" charset="0"/>
                <a:cs typeface="Consolas" pitchFamily="49" charset="0"/>
              </a:rPr>
              <a:t>(</a:t>
            </a:r>
            <a:r>
              <a:rPr lang="en-US" sz="1800" dirty="0">
                <a:solidFill>
                  <a:srgbClr val="CE7B00"/>
                </a:solidFill>
                <a:latin typeface="Consolas" pitchFamily="49" charset="0"/>
                <a:cs typeface="Consolas" pitchFamily="49" charset="0"/>
              </a:rPr>
              <a:t>"Programmer salary is: "</a:t>
            </a:r>
            <a:r>
              <a:rPr lang="en-US" sz="1800" dirty="0">
                <a:latin typeface="Consolas" pitchFamily="49" charset="0"/>
                <a:cs typeface="Consolas" pitchFamily="49" charset="0"/>
              </a:rPr>
              <a:t> + </a:t>
            </a:r>
            <a:r>
              <a:rPr lang="en-US" sz="1800" dirty="0" err="1">
                <a:latin typeface="Consolas" pitchFamily="49" charset="0"/>
                <a:cs typeface="Consolas" pitchFamily="49" charset="0"/>
              </a:rPr>
              <a:t>p.</a:t>
            </a:r>
            <a:r>
              <a:rPr lang="en-US" sz="1800" dirty="0" err="1">
                <a:solidFill>
                  <a:srgbClr val="009900"/>
                </a:solidFill>
                <a:latin typeface="Consolas" pitchFamily="49" charset="0"/>
                <a:cs typeface="Consolas" pitchFamily="49" charset="0"/>
              </a:rPr>
              <a:t>salary</a:t>
            </a:r>
            <a:r>
              <a:rPr lang="en-US" sz="1800" dirty="0">
                <a:latin typeface="Consolas" pitchFamily="49" charset="0"/>
                <a:cs typeface="Consolas" pitchFamily="49" charset="0"/>
              </a:rPr>
              <a:t>);  </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r>
              <a:rPr lang="en-US" sz="1800" dirty="0" err="1" smtClean="0">
                <a:latin typeface="Consolas" pitchFamily="49" charset="0"/>
                <a:cs typeface="Consolas" pitchFamily="49" charset="0"/>
              </a:rPr>
              <a:t>System.out.println</a:t>
            </a:r>
            <a:r>
              <a:rPr lang="en-US" sz="1800" dirty="0">
                <a:latin typeface="Consolas" pitchFamily="49" charset="0"/>
                <a:cs typeface="Consolas" pitchFamily="49" charset="0"/>
              </a:rPr>
              <a:t>(</a:t>
            </a:r>
            <a:r>
              <a:rPr lang="en-US" sz="1800" dirty="0">
                <a:solidFill>
                  <a:srgbClr val="CE7B00"/>
                </a:solidFill>
                <a:latin typeface="Consolas" pitchFamily="49" charset="0"/>
                <a:cs typeface="Consolas" pitchFamily="49" charset="0"/>
              </a:rPr>
              <a:t>"Bonus of Programmer is: "</a:t>
            </a:r>
            <a:r>
              <a:rPr lang="en-US" sz="1800" dirty="0">
                <a:latin typeface="Consolas" pitchFamily="49" charset="0"/>
                <a:cs typeface="Consolas" pitchFamily="49" charset="0"/>
              </a:rPr>
              <a:t> + </a:t>
            </a:r>
            <a:r>
              <a:rPr lang="en-US" sz="1800" dirty="0" err="1">
                <a:latin typeface="Consolas" pitchFamily="49" charset="0"/>
                <a:cs typeface="Consolas" pitchFamily="49" charset="0"/>
              </a:rPr>
              <a:t>p.</a:t>
            </a:r>
            <a:r>
              <a:rPr lang="en-US" sz="1800" dirty="0" err="1">
                <a:solidFill>
                  <a:srgbClr val="009900"/>
                </a:solidFill>
                <a:latin typeface="Consolas" pitchFamily="49" charset="0"/>
                <a:cs typeface="Consolas" pitchFamily="49" charset="0"/>
              </a:rPr>
              <a:t>bonus</a:t>
            </a:r>
            <a:r>
              <a:rPr lang="en-US" sz="1800" dirty="0">
                <a:latin typeface="Consolas" pitchFamily="49" charset="0"/>
                <a:cs typeface="Consolas" pitchFamily="49" charset="0"/>
              </a:rPr>
              <a:t>);</a:t>
            </a:r>
          </a:p>
          <a:p>
            <a:pPr marL="0" indent="0" algn="just">
              <a:spcBef>
                <a:spcPts val="0"/>
              </a:spcBef>
              <a:buNone/>
              <a:tabLst>
                <a:tab pos="344488" algn="l"/>
                <a:tab pos="690563" algn="l"/>
                <a:tab pos="1027113" algn="l"/>
                <a:tab pos="1371600" algn="l"/>
                <a:tab pos="1716088" algn="l"/>
              </a:tabLst>
            </a:pPr>
            <a:r>
              <a:rPr lang="en-US" sz="1800" dirty="0">
                <a:latin typeface="Consolas" pitchFamily="49" charset="0"/>
                <a:cs typeface="Consolas" pitchFamily="49" charset="0"/>
              </a:rPr>
              <a:t>   }</a:t>
            </a:r>
            <a:endParaRPr lang="en-US" sz="1800" dirty="0"/>
          </a:p>
        </p:txBody>
      </p:sp>
    </p:spTree>
    <p:extLst>
      <p:ext uri="{BB962C8B-B14F-4D97-AF65-F5344CB8AC3E}">
        <p14:creationId xmlns:p14="http://schemas.microsoft.com/office/powerpoint/2010/main" val="2542404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Method Overloading and Type Promotion</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tabLst>
                <a:tab pos="344488" algn="l"/>
                <a:tab pos="690563" algn="l"/>
                <a:tab pos="1027113" algn="l"/>
                <a:tab pos="1371600" algn="l"/>
              </a:tabLst>
            </a:pPr>
            <a:r>
              <a:rPr lang="en-US" dirty="0" smtClean="0">
                <a:solidFill>
                  <a:srgbClr val="0000FF"/>
                </a:solidFill>
                <a:latin typeface="Consolas" pitchFamily="49" charset="0"/>
                <a:cs typeface="Consolas" pitchFamily="49" charset="0"/>
              </a:rPr>
              <a:t>class</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Calculation</a:t>
            </a:r>
            <a:r>
              <a:rPr lang="en-US" dirty="0" smtClean="0">
                <a:latin typeface="Consolas" pitchFamily="49" charset="0"/>
                <a:cs typeface="Consolas" pitchFamily="49" charset="0"/>
              </a:rPr>
              <a:t> {</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sum</a:t>
            </a:r>
            <a:r>
              <a:rPr lang="en-US" dirty="0" smtClean="0">
                <a:latin typeface="Consolas" pitchFamily="49" charset="0"/>
                <a:cs typeface="Consolas" pitchFamily="49" charset="0"/>
              </a:rPr>
              <a: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 </a:t>
            </a:r>
            <a:r>
              <a:rPr lang="en-US" dirty="0" smtClean="0">
                <a:solidFill>
                  <a:srgbClr val="0000FF"/>
                </a:solidFill>
                <a:latin typeface="Consolas" pitchFamily="49" charset="0"/>
                <a:cs typeface="Consolas" pitchFamily="49" charset="0"/>
              </a:rPr>
              <a:t>long</a:t>
            </a:r>
            <a:r>
              <a:rPr lang="en-US" dirty="0" smtClean="0">
                <a:latin typeface="Consolas" pitchFamily="49" charset="0"/>
                <a:cs typeface="Consolas" pitchFamily="49" charset="0"/>
              </a:rPr>
              <a:t> b) {</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9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 + b);</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sum</a:t>
            </a:r>
            <a:r>
              <a:rPr lang="en-US" dirty="0" smtClean="0">
                <a:latin typeface="Consolas" pitchFamily="49" charset="0"/>
                <a:cs typeface="Consolas" pitchFamily="49" charset="0"/>
              </a:rPr>
              <a: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b,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c) {</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a:t>
            </a:r>
            <a:r>
              <a:rPr lang="en-US" i="1" dirty="0" err="1" smtClean="0">
                <a:solidFill>
                  <a:srgbClr val="009900"/>
                </a:solidFill>
                <a:latin typeface="Consolas" pitchFamily="49" charset="0"/>
                <a:cs typeface="Consolas" pitchFamily="49" charset="0"/>
              </a:rPr>
              <a:t>out</a:t>
            </a:r>
            <a:r>
              <a:rPr lang="en-US" dirty="0" err="1" smtClean="0">
                <a:latin typeface="Consolas" pitchFamily="49" charset="0"/>
                <a:cs typeface="Consolas" pitchFamily="49" charset="0"/>
              </a:rPr>
              <a:t>.println</a:t>
            </a:r>
            <a:r>
              <a:rPr lang="en-US" dirty="0" smtClean="0">
                <a:latin typeface="Consolas" pitchFamily="49" charset="0"/>
                <a:cs typeface="Consolas" pitchFamily="49" charset="0"/>
              </a:rPr>
              <a:t>(a + b + c);</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public static void</a:t>
            </a:r>
            <a:r>
              <a:rPr lang="en-US" dirty="0" smtClean="0">
                <a:latin typeface="Consolas" pitchFamily="49" charset="0"/>
                <a:cs typeface="Consolas" pitchFamily="49" charset="0"/>
              </a:rPr>
              <a:t> </a:t>
            </a:r>
            <a:r>
              <a:rPr lang="en-US" b="1" i="1" dirty="0" smtClean="0">
                <a:latin typeface="Consolas" pitchFamily="49" charset="0"/>
                <a:cs typeface="Consolas" pitchFamily="49" charset="0"/>
              </a:rPr>
              <a:t>main</a:t>
            </a:r>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args</a:t>
            </a:r>
            <a:r>
              <a:rPr lang="en-US" dirty="0" smtClean="0">
                <a:latin typeface="Consolas" pitchFamily="49" charset="0"/>
                <a:cs typeface="Consolas" pitchFamily="49" charset="0"/>
              </a:rPr>
              <a:t>) {</a:t>
            </a:r>
          </a:p>
          <a:p>
            <a:pPr marL="0" indent="0">
              <a:buNone/>
              <a:tabLst>
                <a:tab pos="344488" algn="l"/>
                <a:tab pos="690563" algn="l"/>
                <a:tab pos="1027113" algn="l"/>
                <a:tab pos="1371600" algn="l"/>
              </a:tabLst>
            </a:pPr>
            <a:r>
              <a:rPr lang="en-US" dirty="0" smtClean="0">
                <a:latin typeface="Consolas" pitchFamily="49" charset="0"/>
                <a:cs typeface="Consolas" pitchFamily="49" charset="0"/>
              </a:rPr>
              <a:t>		Calculation </a:t>
            </a:r>
            <a:r>
              <a:rPr lang="en-US" dirty="0" err="1" smtClean="0">
                <a:latin typeface="Consolas" pitchFamily="49" charset="0"/>
                <a:cs typeface="Consolas" pitchFamily="49" charset="0"/>
              </a:rPr>
              <a:t>obj</a:t>
            </a:r>
            <a:r>
              <a:rPr lang="en-US" dirty="0" smtClean="0">
                <a:latin typeface="Consolas" pitchFamily="49" charset="0"/>
                <a:cs typeface="Consolas" pitchFamily="49" charset="0"/>
              </a:rPr>
              <a:t> = </a:t>
            </a:r>
            <a:r>
              <a:rPr lang="en-US" dirty="0" smtClean="0">
                <a:solidFill>
                  <a:srgbClr val="0000FF"/>
                </a:solidFill>
                <a:latin typeface="Consolas" pitchFamily="49" charset="0"/>
                <a:cs typeface="Consolas" pitchFamily="49" charset="0"/>
              </a:rPr>
              <a:t>new</a:t>
            </a:r>
            <a:r>
              <a:rPr lang="en-US" dirty="0" smtClean="0">
                <a:latin typeface="Consolas" pitchFamily="49" charset="0"/>
                <a:cs typeface="Consolas" pitchFamily="49" charset="0"/>
              </a:rPr>
              <a:t> Calculation();</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r>
              <a:rPr lang="en-US" dirty="0" smtClean="0">
                <a:solidFill>
                  <a:schemeClr val="tx1">
                    <a:lumMod val="50000"/>
                    <a:lumOff val="50000"/>
                  </a:schemeClr>
                </a:solidFill>
                <a:latin typeface="Consolas" pitchFamily="49" charset="0"/>
                <a:cs typeface="Consolas" pitchFamily="49" charset="0"/>
              </a:rPr>
              <a:t>// now second </a:t>
            </a:r>
            <a:r>
              <a:rPr lang="en-US" dirty="0" err="1" smtClean="0">
                <a:solidFill>
                  <a:schemeClr val="tx1">
                    <a:lumMod val="50000"/>
                    <a:lumOff val="50000"/>
                  </a:schemeClr>
                </a:solidFill>
                <a:latin typeface="Consolas" pitchFamily="49" charset="0"/>
                <a:cs typeface="Consolas" pitchFamily="49" charset="0"/>
              </a:rPr>
              <a:t>int</a:t>
            </a:r>
            <a:r>
              <a:rPr lang="en-US" dirty="0" smtClean="0">
                <a:solidFill>
                  <a:schemeClr val="tx1">
                    <a:lumMod val="50000"/>
                    <a:lumOff val="50000"/>
                  </a:schemeClr>
                </a:solidFill>
                <a:latin typeface="Consolas" pitchFamily="49" charset="0"/>
                <a:cs typeface="Consolas" pitchFamily="49" charset="0"/>
              </a:rPr>
              <a:t> literal </a:t>
            </a:r>
          </a:p>
          <a:p>
            <a:pPr marL="0" indent="0">
              <a:buNone/>
              <a:tabLst>
                <a:tab pos="344488" algn="l"/>
                <a:tab pos="690563" algn="l"/>
                <a:tab pos="1027113" algn="l"/>
                <a:tab pos="1371600" algn="l"/>
              </a:tabLst>
            </a:pPr>
            <a:r>
              <a:rPr lang="en-US" dirty="0" smtClean="0">
                <a:solidFill>
                  <a:schemeClr val="tx1">
                    <a:lumMod val="50000"/>
                    <a:lumOff val="50000"/>
                  </a:schemeClr>
                </a:solidFill>
                <a:latin typeface="Consolas" pitchFamily="49" charset="0"/>
                <a:cs typeface="Consolas" pitchFamily="49" charset="0"/>
              </a:rPr>
              <a:t>		// will be promoted to long</a:t>
            </a:r>
          </a:p>
          <a:p>
            <a:pPr marL="0" indent="0">
              <a:buNone/>
              <a:tabLst>
                <a:tab pos="344488" algn="l"/>
                <a:tab pos="690563" algn="l"/>
                <a:tab pos="1027113" algn="l"/>
                <a:tab pos="1371600" algn="l"/>
              </a:tabLst>
            </a:pPr>
            <a:r>
              <a:rPr lang="en-US" dirty="0" smtClean="0">
                <a:latin typeface="Consolas" pitchFamily="49" charset="0"/>
                <a:cs typeface="Consolas" pitchFamily="49" charset="0"/>
              </a:rPr>
              <a:t>		obj.sum(20, 20);</a:t>
            </a:r>
          </a:p>
          <a:p>
            <a:pPr marL="0" indent="0">
              <a:buNone/>
              <a:tabLst>
                <a:tab pos="344488" algn="l"/>
                <a:tab pos="690563" algn="l"/>
                <a:tab pos="1027113" algn="l"/>
                <a:tab pos="1371600" algn="l"/>
              </a:tabLst>
            </a:pPr>
            <a:r>
              <a:rPr lang="en-US" dirty="0" smtClean="0">
                <a:latin typeface="Consolas" pitchFamily="49" charset="0"/>
                <a:cs typeface="Consolas" pitchFamily="49" charset="0"/>
              </a:rPr>
              <a:t>		obj.sum(20, 20, 20);</a:t>
            </a:r>
          </a:p>
          <a:p>
            <a:pPr marL="0" indent="0">
              <a:buNone/>
              <a:tabLst>
                <a:tab pos="344488" algn="l"/>
                <a:tab pos="690563" algn="l"/>
                <a:tab pos="1027113" algn="l"/>
                <a:tab pos="1371600" algn="l"/>
              </a:tabLst>
            </a:pPr>
            <a:r>
              <a:rPr lang="en-US" dirty="0" smtClean="0">
                <a:latin typeface="Consolas" pitchFamily="49" charset="0"/>
                <a:cs typeface="Consolas" pitchFamily="49" charset="0"/>
              </a:rPr>
              <a:t>	}</a:t>
            </a:r>
          </a:p>
          <a:p>
            <a:pPr marL="0" indent="0">
              <a:buNone/>
              <a:tabLst>
                <a:tab pos="344488" algn="l"/>
                <a:tab pos="690563" algn="l"/>
                <a:tab pos="1027113" algn="l"/>
                <a:tab pos="1371600" algn="l"/>
              </a:tabLst>
            </a:pP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264332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sz="2900" dirty="0" smtClean="0"/>
              <a:t>Method Overloading vs. Method Overriding</a:t>
            </a:r>
            <a:endParaRPr lang="en-US" sz="2900" dirty="0"/>
          </a:p>
        </p:txBody>
      </p:sp>
      <p:graphicFrame>
        <p:nvGraphicFramePr>
          <p:cNvPr id="4" name="Content Placeholder 3"/>
          <p:cNvGraphicFramePr>
            <a:graphicFrameLocks noGrp="1"/>
          </p:cNvGraphicFramePr>
          <p:nvPr>
            <p:ph idx="1"/>
            <p:extLst/>
          </p:nvPr>
        </p:nvGraphicFramePr>
        <p:xfrm>
          <a:off x="762000" y="782337"/>
          <a:ext cx="8151062" cy="5813130"/>
        </p:xfrm>
        <a:graphic>
          <a:graphicData uri="http://schemas.openxmlformats.org/drawingml/2006/table">
            <a:tbl>
              <a:tblPr firstRow="1" bandRow="1">
                <a:tableStyleId>{5C22544A-7EE6-4342-B048-85BDC9FD1C3A}</a:tableStyleId>
              </a:tblPr>
              <a:tblGrid>
                <a:gridCol w="376609">
                  <a:extLst>
                    <a:ext uri="{9D8B030D-6E8A-4147-A177-3AD203B41FA5}">
                      <a16:colId xmlns:a16="http://schemas.microsoft.com/office/drawing/2014/main" val="20000"/>
                    </a:ext>
                  </a:extLst>
                </a:gridCol>
                <a:gridCol w="3899922">
                  <a:extLst>
                    <a:ext uri="{9D8B030D-6E8A-4147-A177-3AD203B41FA5}">
                      <a16:colId xmlns:a16="http://schemas.microsoft.com/office/drawing/2014/main" val="20001"/>
                    </a:ext>
                  </a:extLst>
                </a:gridCol>
                <a:gridCol w="3874531">
                  <a:extLst>
                    <a:ext uri="{9D8B030D-6E8A-4147-A177-3AD203B41FA5}">
                      <a16:colId xmlns:a16="http://schemas.microsoft.com/office/drawing/2014/main" val="20002"/>
                    </a:ext>
                  </a:extLst>
                </a:gridCol>
              </a:tblGrid>
              <a:tr h="395329">
                <a:tc>
                  <a:txBody>
                    <a:bodyPr/>
                    <a:lstStyle/>
                    <a:p>
                      <a:r>
                        <a:rPr lang="en-US" sz="1800" dirty="0" smtClean="0"/>
                        <a:t>#</a:t>
                      </a:r>
                      <a:endParaRPr lang="en-US" sz="1800" b="1" dirty="0">
                        <a:latin typeface="Arial" pitchFamily="34" charset="0"/>
                        <a:cs typeface="Arial" pitchFamily="34" charset="0"/>
                      </a:endParaRPr>
                    </a:p>
                  </a:txBody>
                  <a:tcPr marL="68660" marR="68660"/>
                </a:tc>
                <a:tc>
                  <a:txBody>
                    <a:bodyPr/>
                    <a:lstStyle/>
                    <a:p>
                      <a:pPr algn="ctr"/>
                      <a:r>
                        <a:rPr lang="en-GB" sz="1800" dirty="0" smtClean="0"/>
                        <a:t>Method Overloading</a:t>
                      </a:r>
                      <a:endParaRPr lang="en-US" sz="1800" b="1" dirty="0">
                        <a:latin typeface="Arial" pitchFamily="34" charset="0"/>
                        <a:cs typeface="Arial" pitchFamily="34" charset="0"/>
                      </a:endParaRPr>
                    </a:p>
                  </a:txBody>
                  <a:tcPr marL="68660" marR="68660"/>
                </a:tc>
                <a:tc>
                  <a:txBody>
                    <a:bodyPr/>
                    <a:lstStyle/>
                    <a:p>
                      <a:pPr algn="ctr"/>
                      <a:r>
                        <a:rPr lang="en-GB" sz="1800" dirty="0" smtClean="0"/>
                        <a:t>Method Overriding</a:t>
                      </a:r>
                      <a:endParaRPr lang="en-US" sz="1800" b="1" dirty="0">
                        <a:latin typeface="Arial" pitchFamily="34" charset="0"/>
                        <a:cs typeface="Arial" pitchFamily="34" charset="0"/>
                      </a:endParaRPr>
                    </a:p>
                  </a:txBody>
                  <a:tcPr marL="68660" marR="68660"/>
                </a:tc>
                <a:extLst>
                  <a:ext uri="{0D108BD9-81ED-4DB2-BD59-A6C34878D82A}">
                    <a16:rowId xmlns:a16="http://schemas.microsoft.com/office/drawing/2014/main" val="10000"/>
                  </a:ext>
                </a:extLst>
              </a:tr>
              <a:tr h="1003528">
                <a:tc>
                  <a:txBody>
                    <a:bodyPr/>
                    <a:lstStyle/>
                    <a:p>
                      <a:r>
                        <a:rPr lang="en-GB" sz="1800" dirty="0" smtClean="0"/>
                        <a:t>1</a:t>
                      </a:r>
                      <a:endParaRPr lang="en-US" sz="1800" b="1" dirty="0">
                        <a:latin typeface="Arial" pitchFamily="34" charset="0"/>
                        <a:cs typeface="Arial" pitchFamily="34" charset="0"/>
                      </a:endParaRPr>
                    </a:p>
                  </a:txBody>
                  <a:tcPr marL="68660" marR="68660"/>
                </a:tc>
                <a:tc>
                  <a:txBody>
                    <a:bodyPr/>
                    <a:lstStyle/>
                    <a:p>
                      <a:r>
                        <a:rPr lang="en-US" sz="1800" dirty="0" smtClean="0">
                          <a:effectLst/>
                        </a:rPr>
                        <a:t>Method overloading is used to increase the readability of the program</a:t>
                      </a:r>
                      <a:endParaRPr lang="en-US" sz="1800" b="0" dirty="0">
                        <a:latin typeface="Arial" pitchFamily="34" charset="0"/>
                        <a:cs typeface="Arial" pitchFamily="34" charset="0"/>
                      </a:endParaRPr>
                    </a:p>
                  </a:txBody>
                  <a:tcPr marL="68660" marR="68660"/>
                </a:tc>
                <a:tc>
                  <a:txBody>
                    <a:bodyPr/>
                    <a:lstStyle/>
                    <a:p>
                      <a:r>
                        <a:rPr lang="en-US" sz="1800" dirty="0" smtClean="0">
                          <a:effectLst/>
                        </a:rPr>
                        <a:t>Method overriding is used to provide the specific implementation of the method that is already provided by its super class.</a:t>
                      </a:r>
                      <a:endParaRPr lang="en-US" sz="1800" b="0" dirty="0">
                        <a:latin typeface="Arial" pitchFamily="34" charset="0"/>
                        <a:cs typeface="Arial" pitchFamily="34" charset="0"/>
                      </a:endParaRPr>
                    </a:p>
                  </a:txBody>
                  <a:tcPr marL="68660" marR="68660"/>
                </a:tc>
                <a:extLst>
                  <a:ext uri="{0D108BD9-81ED-4DB2-BD59-A6C34878D82A}">
                    <a16:rowId xmlns:a16="http://schemas.microsoft.com/office/drawing/2014/main" val="10001"/>
                  </a:ext>
                </a:extLst>
              </a:tr>
              <a:tr h="699428">
                <a:tc>
                  <a:txBody>
                    <a:bodyPr/>
                    <a:lstStyle/>
                    <a:p>
                      <a:r>
                        <a:rPr lang="en-GB" sz="1800" dirty="0" smtClean="0"/>
                        <a:t>2</a:t>
                      </a:r>
                      <a:endParaRPr lang="en-US" sz="1800" b="1" dirty="0">
                        <a:latin typeface="Arial" pitchFamily="34" charset="0"/>
                        <a:cs typeface="Arial" pitchFamily="34" charset="0"/>
                      </a:endParaRPr>
                    </a:p>
                  </a:txBody>
                  <a:tcPr marL="68660" marR="68660"/>
                </a:tc>
                <a:tc>
                  <a:txBody>
                    <a:bodyPr/>
                    <a:lstStyle/>
                    <a:p>
                      <a:r>
                        <a:rPr lang="en-US" sz="1800" dirty="0" smtClean="0">
                          <a:effectLst/>
                        </a:rPr>
                        <a:t>Method overloading is performed within class.</a:t>
                      </a:r>
                      <a:endParaRPr lang="en-US" sz="1800" b="0" dirty="0">
                        <a:latin typeface="Arial" pitchFamily="34" charset="0"/>
                        <a:cs typeface="Arial" pitchFamily="34" charset="0"/>
                      </a:endParaRPr>
                    </a:p>
                  </a:txBody>
                  <a:tcPr marL="68660" marR="68660"/>
                </a:tc>
                <a:tc>
                  <a:txBody>
                    <a:bodyPr/>
                    <a:lstStyle/>
                    <a:p>
                      <a:r>
                        <a:rPr lang="en-US" sz="1800" dirty="0" smtClean="0">
                          <a:effectLst/>
                        </a:rPr>
                        <a:t>Method overriding occurs in two classes that have IS-A (inheritance) relationship.</a:t>
                      </a:r>
                      <a:endParaRPr lang="en-US" sz="1800" b="0" dirty="0">
                        <a:latin typeface="Arial" pitchFamily="34" charset="0"/>
                        <a:cs typeface="Arial" pitchFamily="34" charset="0"/>
                      </a:endParaRPr>
                    </a:p>
                  </a:txBody>
                  <a:tcPr marL="68660" marR="68660"/>
                </a:tc>
                <a:extLst>
                  <a:ext uri="{0D108BD9-81ED-4DB2-BD59-A6C34878D82A}">
                    <a16:rowId xmlns:a16="http://schemas.microsoft.com/office/drawing/2014/main" val="10002"/>
                  </a:ext>
                </a:extLst>
              </a:tr>
              <a:tr h="699428">
                <a:tc>
                  <a:txBody>
                    <a:bodyPr/>
                    <a:lstStyle/>
                    <a:p>
                      <a:r>
                        <a:rPr lang="en-GB" sz="1800" dirty="0" smtClean="0"/>
                        <a:t>3</a:t>
                      </a:r>
                      <a:endParaRPr lang="en-US" sz="1800" b="1" dirty="0">
                        <a:latin typeface="Arial" pitchFamily="34" charset="0"/>
                        <a:cs typeface="Arial" pitchFamily="34" charset="0"/>
                      </a:endParaRPr>
                    </a:p>
                  </a:txBody>
                  <a:tcPr marL="68660" marR="68660"/>
                </a:tc>
                <a:tc>
                  <a:txBody>
                    <a:bodyPr/>
                    <a:lstStyle/>
                    <a:p>
                      <a:r>
                        <a:rPr lang="en-US" sz="1800" dirty="0" smtClean="0">
                          <a:effectLst/>
                        </a:rPr>
                        <a:t>In case of method overloading, parameter must be different.</a:t>
                      </a:r>
                      <a:endParaRPr lang="en-US" sz="1800" b="0" dirty="0">
                        <a:latin typeface="Arial" pitchFamily="34" charset="0"/>
                        <a:cs typeface="Arial" pitchFamily="34" charset="0"/>
                      </a:endParaRPr>
                    </a:p>
                  </a:txBody>
                  <a:tcPr marL="68660" marR="68660"/>
                </a:tc>
                <a:tc>
                  <a:txBody>
                    <a:bodyPr/>
                    <a:lstStyle/>
                    <a:p>
                      <a:r>
                        <a:rPr lang="en-US" sz="1800" dirty="0" smtClean="0">
                          <a:effectLst/>
                        </a:rPr>
                        <a:t>In case of method overriding, parameter must be same.</a:t>
                      </a:r>
                      <a:endParaRPr lang="en-US" sz="1800" b="0" dirty="0">
                        <a:latin typeface="Arial" pitchFamily="34" charset="0"/>
                        <a:cs typeface="Arial" pitchFamily="34" charset="0"/>
                      </a:endParaRPr>
                    </a:p>
                  </a:txBody>
                  <a:tcPr marL="68660" marR="68660"/>
                </a:tc>
                <a:extLst>
                  <a:ext uri="{0D108BD9-81ED-4DB2-BD59-A6C34878D82A}">
                    <a16:rowId xmlns:a16="http://schemas.microsoft.com/office/drawing/2014/main" val="10003"/>
                  </a:ext>
                </a:extLst>
              </a:tr>
              <a:tr h="699428">
                <a:tc>
                  <a:txBody>
                    <a:bodyPr/>
                    <a:lstStyle/>
                    <a:p>
                      <a:r>
                        <a:rPr lang="en-GB" sz="1800" dirty="0" smtClean="0"/>
                        <a:t>4</a:t>
                      </a:r>
                      <a:endParaRPr lang="en-US" sz="1800" b="1" dirty="0">
                        <a:latin typeface="Arial" pitchFamily="34" charset="0"/>
                        <a:cs typeface="Arial" pitchFamily="34" charset="0"/>
                      </a:endParaRPr>
                    </a:p>
                  </a:txBody>
                  <a:tcPr marL="68660" marR="68660"/>
                </a:tc>
                <a:tc>
                  <a:txBody>
                    <a:bodyPr/>
                    <a:lstStyle/>
                    <a:p>
                      <a:r>
                        <a:rPr lang="en-US" sz="1800" dirty="0" smtClean="0">
                          <a:effectLst/>
                        </a:rPr>
                        <a:t>Method overloading is the example of compile time polymorphism.</a:t>
                      </a:r>
                      <a:endParaRPr lang="en-US" sz="1800" b="0" dirty="0">
                        <a:latin typeface="Arial" pitchFamily="34" charset="0"/>
                        <a:cs typeface="Arial" pitchFamily="34" charset="0"/>
                      </a:endParaRPr>
                    </a:p>
                  </a:txBody>
                  <a:tcPr marL="68660" marR="68660"/>
                </a:tc>
                <a:tc>
                  <a:txBody>
                    <a:bodyPr/>
                    <a:lstStyle/>
                    <a:p>
                      <a:r>
                        <a:rPr lang="en-US" sz="1800" dirty="0" smtClean="0">
                          <a:effectLst/>
                        </a:rPr>
                        <a:t>Method overriding is the example of run time polymorphism.</a:t>
                      </a:r>
                      <a:endParaRPr lang="en-US" sz="1800" b="0" dirty="0">
                        <a:latin typeface="Arial" pitchFamily="34" charset="0"/>
                        <a:cs typeface="Arial" pitchFamily="34" charset="0"/>
                      </a:endParaRPr>
                    </a:p>
                  </a:txBody>
                  <a:tcPr marL="68660" marR="68660"/>
                </a:tc>
                <a:extLst>
                  <a:ext uri="{0D108BD9-81ED-4DB2-BD59-A6C34878D82A}">
                    <a16:rowId xmlns:a16="http://schemas.microsoft.com/office/drawing/2014/main" val="10004"/>
                  </a:ext>
                </a:extLst>
              </a:tr>
              <a:tr h="1915825">
                <a:tc>
                  <a:txBody>
                    <a:bodyPr/>
                    <a:lstStyle/>
                    <a:p>
                      <a:r>
                        <a:rPr lang="en-GB" sz="1800" dirty="0" smtClean="0"/>
                        <a:t>5</a:t>
                      </a:r>
                      <a:endParaRPr lang="en-US" sz="1800" b="1" dirty="0">
                        <a:latin typeface="Arial" pitchFamily="34" charset="0"/>
                        <a:cs typeface="Arial" pitchFamily="34" charset="0"/>
                      </a:endParaRPr>
                    </a:p>
                  </a:txBody>
                  <a:tcPr marL="68660" marR="68660"/>
                </a:tc>
                <a:tc>
                  <a:txBody>
                    <a:bodyPr/>
                    <a:lstStyle/>
                    <a:p>
                      <a:r>
                        <a:rPr lang="en-US" sz="1800" dirty="0" smtClean="0">
                          <a:effectLst/>
                        </a:rPr>
                        <a:t>In java, method overloading can't be performed by changing return type of the method only. Return type can be same or different in method overloading. But you must have to change the parameter.</a:t>
                      </a:r>
                      <a:endParaRPr lang="en-US" sz="1800" b="0" dirty="0">
                        <a:latin typeface="Arial" pitchFamily="34" charset="0"/>
                        <a:cs typeface="Arial" pitchFamily="34" charset="0"/>
                      </a:endParaRPr>
                    </a:p>
                  </a:txBody>
                  <a:tcPr marL="68660" marR="68660"/>
                </a:tc>
                <a:tc>
                  <a:txBody>
                    <a:bodyPr/>
                    <a:lstStyle/>
                    <a:p>
                      <a:r>
                        <a:rPr lang="en-US" sz="1800" dirty="0" smtClean="0">
                          <a:effectLst/>
                        </a:rPr>
                        <a:t>Return type must be same or covariant in method overriding.</a:t>
                      </a:r>
                      <a:endParaRPr lang="en-US" sz="1800" b="0" dirty="0">
                        <a:latin typeface="Arial" pitchFamily="34" charset="0"/>
                        <a:cs typeface="Arial" pitchFamily="34" charset="0"/>
                      </a:endParaRPr>
                    </a:p>
                  </a:txBody>
                  <a:tcPr marL="68660" marR="686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5065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Final Keyword In Java</a:t>
            </a:r>
            <a:endParaRPr lang="en-US" dirty="0"/>
          </a:p>
        </p:txBody>
      </p:sp>
      <p:sp>
        <p:nvSpPr>
          <p:cNvPr id="3" name="Content Placeholder 2"/>
          <p:cNvSpPr>
            <a:spLocks noGrp="1"/>
          </p:cNvSpPr>
          <p:nvPr>
            <p:ph idx="1"/>
          </p:nvPr>
        </p:nvSpPr>
        <p:spPr/>
        <p:txBody>
          <a:bodyPr>
            <a:noAutofit/>
          </a:bodyPr>
          <a:lstStyle/>
          <a:p>
            <a:pPr>
              <a:spcBef>
                <a:spcPts val="600"/>
              </a:spcBef>
            </a:pPr>
            <a:r>
              <a:rPr lang="en-US" sz="2500" dirty="0"/>
              <a:t>The </a:t>
            </a:r>
            <a:r>
              <a:rPr lang="en-US" sz="2500" dirty="0">
                <a:solidFill>
                  <a:srgbClr val="0000FF"/>
                </a:solidFill>
                <a:latin typeface="Consolas" pitchFamily="49" charset="0"/>
                <a:cs typeface="Consolas" pitchFamily="49" charset="0"/>
              </a:rPr>
              <a:t>final</a:t>
            </a:r>
            <a:r>
              <a:rPr lang="en-US" sz="2500" dirty="0"/>
              <a:t> keyword in java is used to restrict the user. </a:t>
            </a:r>
            <a:endParaRPr lang="en-US" sz="2500" dirty="0" smtClean="0"/>
          </a:p>
          <a:p>
            <a:pPr>
              <a:spcBef>
                <a:spcPts val="600"/>
              </a:spcBef>
            </a:pPr>
            <a:r>
              <a:rPr lang="en-US" sz="2500" dirty="0" smtClean="0"/>
              <a:t>The </a:t>
            </a:r>
            <a:r>
              <a:rPr lang="en-US" sz="2500" dirty="0"/>
              <a:t>java </a:t>
            </a:r>
            <a:r>
              <a:rPr lang="en-US" sz="2500" dirty="0">
                <a:solidFill>
                  <a:srgbClr val="0000FF"/>
                </a:solidFill>
                <a:latin typeface="Consolas" pitchFamily="49" charset="0"/>
                <a:cs typeface="Consolas" pitchFamily="49" charset="0"/>
              </a:rPr>
              <a:t>final</a:t>
            </a:r>
            <a:r>
              <a:rPr lang="en-US" sz="2500" dirty="0"/>
              <a:t> keyword can be used in many </a:t>
            </a:r>
            <a:r>
              <a:rPr lang="en-US" sz="2500" dirty="0" smtClean="0"/>
              <a:t>context:-</a:t>
            </a:r>
          </a:p>
          <a:p>
            <a:pPr marL="690563" lvl="1" indent="-346075">
              <a:spcBef>
                <a:spcPts val="600"/>
              </a:spcBef>
            </a:pPr>
            <a:r>
              <a:rPr lang="en-US" sz="2500" dirty="0" smtClean="0"/>
              <a:t>Variables</a:t>
            </a:r>
            <a:endParaRPr lang="en-US" sz="2500" dirty="0"/>
          </a:p>
          <a:p>
            <a:pPr marL="690563" lvl="1" indent="-346075">
              <a:spcBef>
                <a:spcPts val="600"/>
              </a:spcBef>
            </a:pPr>
            <a:r>
              <a:rPr lang="en-US" sz="2500" dirty="0" smtClean="0"/>
              <a:t>Methods</a:t>
            </a:r>
            <a:endParaRPr lang="en-US" sz="2500" dirty="0"/>
          </a:p>
          <a:p>
            <a:pPr marL="690563" lvl="1" indent="-346075">
              <a:spcBef>
                <a:spcPts val="600"/>
              </a:spcBef>
            </a:pPr>
            <a:r>
              <a:rPr lang="en-US" sz="2500" dirty="0" smtClean="0"/>
              <a:t>Classes</a:t>
            </a:r>
            <a:endParaRPr lang="en-US" sz="2500" dirty="0"/>
          </a:p>
          <a:p>
            <a:pPr>
              <a:spcBef>
                <a:spcPts val="600"/>
              </a:spcBef>
            </a:pPr>
            <a:r>
              <a:rPr lang="en-US" sz="2500" dirty="0"/>
              <a:t>The </a:t>
            </a:r>
            <a:r>
              <a:rPr lang="en-US" sz="2500" dirty="0">
                <a:solidFill>
                  <a:srgbClr val="0000FF"/>
                </a:solidFill>
                <a:latin typeface="Consolas" pitchFamily="49" charset="0"/>
                <a:cs typeface="Consolas" pitchFamily="49" charset="0"/>
              </a:rPr>
              <a:t>final</a:t>
            </a:r>
            <a:r>
              <a:rPr lang="en-US" sz="2500" dirty="0"/>
              <a:t> keyword can be applied with the </a:t>
            </a:r>
            <a:r>
              <a:rPr lang="en-US" sz="2500" dirty="0" smtClean="0"/>
              <a:t>variables.</a:t>
            </a:r>
          </a:p>
          <a:p>
            <a:pPr>
              <a:spcBef>
                <a:spcPts val="600"/>
              </a:spcBef>
            </a:pPr>
            <a:r>
              <a:rPr lang="en-US" sz="2500" dirty="0" smtClean="0"/>
              <a:t>A </a:t>
            </a:r>
            <a:r>
              <a:rPr lang="en-US" sz="2500" dirty="0"/>
              <a:t>final variable that </a:t>
            </a:r>
            <a:r>
              <a:rPr lang="en-US" sz="2500" dirty="0" smtClean="0"/>
              <a:t>has </a:t>
            </a:r>
            <a:r>
              <a:rPr lang="en-US" sz="2500" dirty="0"/>
              <a:t>no value </a:t>
            </a:r>
            <a:r>
              <a:rPr lang="en-US" sz="2500" dirty="0" smtClean="0"/>
              <a:t>– is </a:t>
            </a:r>
            <a:r>
              <a:rPr lang="en-US" sz="2500" dirty="0"/>
              <a:t>called blank final variable or uninitialized final variable</a:t>
            </a:r>
            <a:r>
              <a:rPr lang="en-US" sz="2500" dirty="0" smtClean="0"/>
              <a:t>.</a:t>
            </a:r>
          </a:p>
          <a:p>
            <a:pPr>
              <a:spcBef>
                <a:spcPts val="600"/>
              </a:spcBef>
            </a:pPr>
            <a:r>
              <a:rPr lang="en-US" sz="2500" dirty="0" smtClean="0"/>
              <a:t>It </a:t>
            </a:r>
            <a:r>
              <a:rPr lang="en-US" sz="2500" dirty="0"/>
              <a:t>can be initialized in the constructor only</a:t>
            </a:r>
            <a:r>
              <a:rPr lang="en-US" sz="2500" dirty="0" smtClean="0"/>
              <a:t>.</a:t>
            </a:r>
          </a:p>
          <a:p>
            <a:pPr>
              <a:spcBef>
                <a:spcPts val="600"/>
              </a:spcBef>
            </a:pPr>
            <a:r>
              <a:rPr lang="en-US" sz="2500" dirty="0" smtClean="0"/>
              <a:t>If you make any variable as final, you cannot change the value of final variable (It will be constant).</a:t>
            </a:r>
            <a:endParaRPr lang="en-US" sz="2500" dirty="0"/>
          </a:p>
        </p:txBody>
      </p:sp>
    </p:spTree>
    <p:extLst>
      <p:ext uri="{BB962C8B-B14F-4D97-AF65-F5344CB8AC3E}">
        <p14:creationId xmlns:p14="http://schemas.microsoft.com/office/powerpoint/2010/main" val="3482193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Variable</a:t>
            </a:r>
            <a:endParaRPr lang="en-US" dirty="0"/>
          </a:p>
        </p:txBody>
      </p:sp>
      <p:sp>
        <p:nvSpPr>
          <p:cNvPr id="3" name="Content Placeholder 2"/>
          <p:cNvSpPr>
            <a:spLocks noGrp="1"/>
          </p:cNvSpPr>
          <p:nvPr>
            <p:ph idx="1"/>
          </p:nvPr>
        </p:nvSpPr>
        <p:spPr/>
        <p:txBody>
          <a:bodyPr>
            <a:normAutofit/>
          </a:bodyPr>
          <a:lstStyle/>
          <a:p>
            <a:pPr marL="0" lvl="1" indent="0">
              <a:spcBef>
                <a:spcPts val="400"/>
              </a:spcBef>
              <a:buNone/>
              <a:tabLst>
                <a:tab pos="344488" algn="l"/>
                <a:tab pos="690563" algn="l"/>
                <a:tab pos="1027113" algn="l"/>
                <a:tab pos="1371600" algn="l"/>
              </a:tabLst>
            </a:pPr>
            <a:r>
              <a:rPr lang="en-US" sz="2700" dirty="0" smtClean="0">
                <a:solidFill>
                  <a:srgbClr val="0000FF"/>
                </a:solidFill>
                <a:latin typeface="Consolas" pitchFamily="49" charset="0"/>
                <a:cs typeface="Consolas" pitchFamily="49" charset="0"/>
              </a:rPr>
              <a:t>class</a:t>
            </a:r>
            <a:r>
              <a:rPr lang="en-US" sz="2700" dirty="0" smtClean="0">
                <a:latin typeface="Consolas" pitchFamily="49" charset="0"/>
                <a:cs typeface="Consolas" pitchFamily="49" charset="0"/>
              </a:rPr>
              <a:t> </a:t>
            </a:r>
            <a:r>
              <a:rPr lang="en-US" sz="2700" b="1" dirty="0" smtClean="0">
                <a:latin typeface="Consolas" pitchFamily="49" charset="0"/>
                <a:cs typeface="Consolas" pitchFamily="49" charset="0"/>
              </a:rPr>
              <a:t>Bike</a:t>
            </a:r>
            <a:r>
              <a:rPr lang="en-US" sz="2700" dirty="0" smtClean="0">
                <a:latin typeface="Consolas" pitchFamily="49" charset="0"/>
                <a:cs typeface="Consolas" pitchFamily="49" charset="0"/>
              </a:rPr>
              <a:t> {</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dirty="0" smtClean="0">
                <a:solidFill>
                  <a:schemeClr val="tx1">
                    <a:lumMod val="50000"/>
                    <a:lumOff val="50000"/>
                  </a:schemeClr>
                </a:solidFill>
                <a:latin typeface="Consolas" pitchFamily="49" charset="0"/>
                <a:cs typeface="Consolas" pitchFamily="49" charset="0"/>
              </a:rPr>
              <a:t>// final variable</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dirty="0" smtClean="0">
                <a:solidFill>
                  <a:srgbClr val="0000FF"/>
                </a:solidFill>
                <a:latin typeface="Consolas" pitchFamily="49" charset="0"/>
                <a:cs typeface="Consolas" pitchFamily="49" charset="0"/>
              </a:rPr>
              <a:t>final </a:t>
            </a:r>
            <a:r>
              <a:rPr lang="en-US" sz="2700" dirty="0" err="1" smtClean="0">
                <a:solidFill>
                  <a:srgbClr val="0000FF"/>
                </a:solidFill>
                <a:latin typeface="Consolas" pitchFamily="49" charset="0"/>
                <a:cs typeface="Consolas" pitchFamily="49" charset="0"/>
              </a:rPr>
              <a:t>int</a:t>
            </a:r>
            <a:r>
              <a:rPr lang="en-US" sz="2700" dirty="0" smtClean="0">
                <a:latin typeface="Consolas" pitchFamily="49" charset="0"/>
                <a:cs typeface="Consolas" pitchFamily="49" charset="0"/>
              </a:rPr>
              <a:t> </a:t>
            </a:r>
            <a:r>
              <a:rPr lang="en-US" sz="2700" dirty="0" err="1" smtClean="0">
                <a:solidFill>
                  <a:srgbClr val="009900"/>
                </a:solidFill>
                <a:latin typeface="Consolas" pitchFamily="49" charset="0"/>
                <a:cs typeface="Consolas" pitchFamily="49" charset="0"/>
              </a:rPr>
              <a:t>speedlimit</a:t>
            </a:r>
            <a:r>
              <a:rPr lang="en-US" sz="2700" dirty="0" smtClean="0">
                <a:latin typeface="Consolas" pitchFamily="49" charset="0"/>
                <a:cs typeface="Consolas" pitchFamily="49" charset="0"/>
              </a:rPr>
              <a:t> = 90;</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dirty="0" smtClean="0">
                <a:solidFill>
                  <a:srgbClr val="0000FF"/>
                </a:solidFill>
                <a:latin typeface="Consolas" pitchFamily="49" charset="0"/>
                <a:cs typeface="Consolas" pitchFamily="49" charset="0"/>
              </a:rPr>
              <a:t>void</a:t>
            </a:r>
            <a:r>
              <a:rPr lang="en-US" sz="2700" dirty="0" smtClean="0">
                <a:latin typeface="Consolas" pitchFamily="49" charset="0"/>
                <a:cs typeface="Consolas" pitchFamily="49" charset="0"/>
              </a:rPr>
              <a:t> </a:t>
            </a:r>
            <a:r>
              <a:rPr lang="en-US" sz="2700" b="1" dirty="0" smtClean="0">
                <a:latin typeface="Consolas" pitchFamily="49" charset="0"/>
                <a:cs typeface="Consolas" pitchFamily="49" charset="0"/>
              </a:rPr>
              <a:t>run</a:t>
            </a:r>
            <a:r>
              <a:rPr lang="en-US" sz="2700" dirty="0" smtClean="0">
                <a:latin typeface="Consolas" pitchFamily="49" charset="0"/>
                <a:cs typeface="Consolas" pitchFamily="49" charset="0"/>
              </a:rPr>
              <a:t>() {</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dirty="0" smtClean="0">
                <a:solidFill>
                  <a:srgbClr val="C00000"/>
                </a:solidFill>
                <a:latin typeface="Consolas" pitchFamily="49" charset="0"/>
                <a:cs typeface="Consolas" pitchFamily="49" charset="0"/>
              </a:rPr>
              <a:t>// Error. Cannot change final Variable</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u="dotted" dirty="0" err="1" smtClean="0">
                <a:solidFill>
                  <a:srgbClr val="009900"/>
                </a:solidFill>
                <a:uFill>
                  <a:solidFill>
                    <a:srgbClr val="FF0000"/>
                  </a:solidFill>
                </a:uFill>
                <a:latin typeface="Consolas" pitchFamily="49" charset="0"/>
                <a:cs typeface="Consolas" pitchFamily="49" charset="0"/>
              </a:rPr>
              <a:t>speedlimit</a:t>
            </a:r>
            <a:r>
              <a:rPr lang="en-US" sz="2700" u="dotted" dirty="0" smtClean="0">
                <a:uFill>
                  <a:solidFill>
                    <a:srgbClr val="FF0000"/>
                  </a:solidFill>
                </a:uFill>
                <a:latin typeface="Consolas" pitchFamily="49" charset="0"/>
                <a:cs typeface="Consolas" pitchFamily="49" charset="0"/>
              </a:rPr>
              <a:t> = 400;</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dirty="0" smtClean="0">
                <a:solidFill>
                  <a:srgbClr val="0000FF"/>
                </a:solidFill>
                <a:latin typeface="Consolas" pitchFamily="49" charset="0"/>
                <a:cs typeface="Consolas" pitchFamily="49" charset="0"/>
              </a:rPr>
              <a:t>public static void</a:t>
            </a:r>
            <a:r>
              <a:rPr lang="en-US" sz="2700" dirty="0" smtClean="0">
                <a:latin typeface="Consolas" pitchFamily="49" charset="0"/>
                <a:cs typeface="Consolas" pitchFamily="49" charset="0"/>
              </a:rPr>
              <a:t> </a:t>
            </a:r>
            <a:r>
              <a:rPr lang="en-US" sz="2700" b="1" i="1" dirty="0" smtClean="0">
                <a:latin typeface="Consolas" pitchFamily="49" charset="0"/>
                <a:cs typeface="Consolas" pitchFamily="49" charset="0"/>
              </a:rPr>
              <a:t>main</a:t>
            </a:r>
            <a:r>
              <a:rPr lang="en-US" sz="2700" dirty="0" smtClean="0">
                <a:latin typeface="Consolas" pitchFamily="49" charset="0"/>
                <a:cs typeface="Consolas" pitchFamily="49" charset="0"/>
              </a:rPr>
              <a:t>(String[] </a:t>
            </a:r>
            <a:r>
              <a:rPr lang="en-US" sz="2700" dirty="0" err="1" smtClean="0">
                <a:latin typeface="Consolas" pitchFamily="49" charset="0"/>
                <a:cs typeface="Consolas" pitchFamily="49" charset="0"/>
              </a:rPr>
              <a:t>args</a:t>
            </a:r>
            <a:r>
              <a:rPr lang="en-US" sz="2700" dirty="0" smtClean="0">
                <a:latin typeface="Consolas" pitchFamily="49" charset="0"/>
                <a:cs typeface="Consolas" pitchFamily="49" charset="0"/>
              </a:rPr>
              <a:t>) {</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Bike </a:t>
            </a:r>
            <a:r>
              <a:rPr lang="en-US" sz="2700" dirty="0" err="1" smtClean="0">
                <a:latin typeface="Consolas" pitchFamily="49" charset="0"/>
                <a:cs typeface="Consolas" pitchFamily="49" charset="0"/>
              </a:rPr>
              <a:t>obj</a:t>
            </a:r>
            <a:r>
              <a:rPr lang="en-US" sz="2700" dirty="0" smtClean="0">
                <a:latin typeface="Consolas" pitchFamily="49" charset="0"/>
                <a:cs typeface="Consolas" pitchFamily="49" charset="0"/>
              </a:rPr>
              <a:t> = </a:t>
            </a:r>
            <a:r>
              <a:rPr lang="en-US" sz="2700" dirty="0" smtClean="0">
                <a:solidFill>
                  <a:srgbClr val="0000FF"/>
                </a:solidFill>
                <a:latin typeface="Consolas" pitchFamily="49" charset="0"/>
                <a:cs typeface="Consolas" pitchFamily="49" charset="0"/>
              </a:rPr>
              <a:t>new</a:t>
            </a:r>
            <a:r>
              <a:rPr lang="en-US" sz="2700" dirty="0" smtClean="0">
                <a:latin typeface="Consolas" pitchFamily="49" charset="0"/>
                <a:cs typeface="Consolas" pitchFamily="49" charset="0"/>
              </a:rPr>
              <a:t> Bike();</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r>
              <a:rPr lang="en-US" sz="2700" dirty="0" err="1" smtClean="0">
                <a:latin typeface="Consolas" pitchFamily="49" charset="0"/>
                <a:cs typeface="Consolas" pitchFamily="49" charset="0"/>
              </a:rPr>
              <a:t>obj.run</a:t>
            </a:r>
            <a:r>
              <a:rPr lang="en-US" sz="2700" dirty="0" smtClean="0">
                <a:latin typeface="Consolas" pitchFamily="49" charset="0"/>
                <a:cs typeface="Consolas" pitchFamily="49" charset="0"/>
              </a:rPr>
              <a:t>();</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	}</a:t>
            </a:r>
          </a:p>
          <a:p>
            <a:pPr marL="0" lvl="1" indent="0">
              <a:spcBef>
                <a:spcPts val="400"/>
              </a:spcBef>
              <a:buNone/>
              <a:tabLst>
                <a:tab pos="344488" algn="l"/>
                <a:tab pos="690563" algn="l"/>
                <a:tab pos="1027113" algn="l"/>
                <a:tab pos="1371600" algn="l"/>
              </a:tabLst>
            </a:pPr>
            <a:r>
              <a:rPr lang="en-US" sz="2700" dirty="0" smtClean="0">
                <a:latin typeface="Consolas" pitchFamily="49" charset="0"/>
                <a:cs typeface="Consolas" pitchFamily="49" charset="0"/>
              </a:rPr>
              <a:t>}</a:t>
            </a:r>
            <a:endParaRPr lang="en-US" sz="2700" dirty="0">
              <a:latin typeface="Consolas" pitchFamily="49" charset="0"/>
              <a:cs typeface="Consolas" pitchFamily="49" charset="0"/>
            </a:endParaRPr>
          </a:p>
        </p:txBody>
      </p:sp>
    </p:spTree>
    <p:extLst>
      <p:ext uri="{BB962C8B-B14F-4D97-AF65-F5344CB8AC3E}">
        <p14:creationId xmlns:p14="http://schemas.microsoft.com/office/powerpoint/2010/main" val="23567986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Final Method</a:t>
            </a:r>
            <a:endParaRPr lang="en-US" dirty="0"/>
          </a:p>
        </p:txBody>
      </p:sp>
      <p:sp>
        <p:nvSpPr>
          <p:cNvPr id="3" name="Content Placeholder 2"/>
          <p:cNvSpPr>
            <a:spLocks noGrp="1"/>
          </p:cNvSpPr>
          <p:nvPr>
            <p:ph idx="1"/>
          </p:nvPr>
        </p:nvSpPr>
        <p:spPr>
          <a:xfrm>
            <a:off x="762002" y="746450"/>
            <a:ext cx="8151091" cy="5986862"/>
          </a:xfrm>
        </p:spPr>
        <p:txBody>
          <a:bodyPr>
            <a:noAutofit/>
          </a:bodyPr>
          <a:lstStyle/>
          <a:p>
            <a:r>
              <a:rPr lang="en-US" sz="2000" dirty="0"/>
              <a:t>If you make any method as final, you cannot override </a:t>
            </a:r>
            <a:r>
              <a:rPr lang="en-US" sz="2000" dirty="0" smtClean="0"/>
              <a:t>it.</a:t>
            </a:r>
          </a:p>
          <a:p>
            <a:pPr indent="1588">
              <a:spcBef>
                <a:spcPts val="0"/>
              </a:spcBef>
              <a:buNone/>
              <a:tabLst>
                <a:tab pos="690563" algn="l"/>
                <a:tab pos="1027113" algn="l"/>
                <a:tab pos="1371600" algn="l"/>
              </a:tabLst>
            </a:pPr>
            <a:r>
              <a:rPr lang="en-US" sz="2000" dirty="0" smtClean="0">
                <a:solidFill>
                  <a:srgbClr val="0000FF"/>
                </a:solidFill>
                <a:latin typeface="Consolas" pitchFamily="49" charset="0"/>
                <a:cs typeface="Consolas" pitchFamily="49" charset="0"/>
              </a:rPr>
              <a:t>class</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Bike</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final void </a:t>
            </a:r>
            <a:r>
              <a:rPr lang="en-US" sz="2000" b="1" dirty="0" smtClean="0">
                <a:latin typeface="Consolas" pitchFamily="49" charset="0"/>
                <a:cs typeface="Consolas" pitchFamily="49" charset="0"/>
              </a:rPr>
              <a:t>run</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"running"</a:t>
            </a: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endParaRPr lang="en-US" sz="2000" dirty="0" smtClean="0">
              <a:latin typeface="Consolas" pitchFamily="49" charset="0"/>
              <a:cs typeface="Consolas" pitchFamily="49" charset="0"/>
            </a:endParaRPr>
          </a:p>
          <a:p>
            <a:pPr indent="1588">
              <a:spcBef>
                <a:spcPts val="0"/>
              </a:spcBef>
              <a:buNone/>
              <a:tabLst>
                <a:tab pos="690563" algn="l"/>
                <a:tab pos="1027113" algn="l"/>
                <a:tab pos="1371600" algn="l"/>
              </a:tabLst>
            </a:pPr>
            <a:r>
              <a:rPr lang="en-US" sz="2000" dirty="0" smtClean="0">
                <a:solidFill>
                  <a:srgbClr val="0000FF"/>
                </a:solidFill>
                <a:latin typeface="Consolas" pitchFamily="49" charset="0"/>
                <a:cs typeface="Consolas" pitchFamily="49" charset="0"/>
              </a:rPr>
              <a:t>class</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Honda</a:t>
            </a: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extends</a:t>
            </a:r>
            <a:r>
              <a:rPr lang="en-US" sz="2000" dirty="0" smtClean="0">
                <a:latin typeface="Consolas" pitchFamily="49" charset="0"/>
                <a:cs typeface="Consolas" pitchFamily="49" charset="0"/>
              </a:rPr>
              <a:t> Bike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smtClean="0">
                <a:solidFill>
                  <a:srgbClr val="C00000"/>
                </a:solidFill>
                <a:latin typeface="Consolas" pitchFamily="49" charset="0"/>
                <a:cs typeface="Consolas" pitchFamily="49" charset="0"/>
              </a:rPr>
              <a:t>// ERROR: Final method cannot be overridden</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u="dotted" dirty="0" smtClean="0">
                <a:solidFill>
                  <a:srgbClr val="0000FF"/>
                </a:solidFill>
                <a:uFill>
                  <a:solidFill>
                    <a:srgbClr val="FF0000"/>
                  </a:solidFill>
                </a:uFill>
                <a:latin typeface="Consolas" pitchFamily="49" charset="0"/>
                <a:cs typeface="Consolas" pitchFamily="49" charset="0"/>
              </a:rPr>
              <a:t>void</a:t>
            </a:r>
            <a:r>
              <a:rPr lang="en-US" sz="2000" u="dotted" dirty="0" smtClean="0">
                <a:uFill>
                  <a:solidFill>
                    <a:srgbClr val="FF0000"/>
                  </a:solidFill>
                </a:uFill>
                <a:latin typeface="Consolas" pitchFamily="49" charset="0"/>
                <a:cs typeface="Consolas" pitchFamily="49" charset="0"/>
              </a:rPr>
              <a:t> </a:t>
            </a:r>
            <a:r>
              <a:rPr lang="en-US" sz="2000" b="1" u="dotted" dirty="0" smtClean="0">
                <a:uFill>
                  <a:solidFill>
                    <a:srgbClr val="FF0000"/>
                  </a:solidFill>
                </a:uFill>
                <a:latin typeface="Consolas" pitchFamily="49" charset="0"/>
                <a:cs typeface="Consolas" pitchFamily="49" charset="0"/>
              </a:rPr>
              <a:t>run</a:t>
            </a:r>
            <a:r>
              <a:rPr lang="en-US" sz="2000" u="dotted" dirty="0" smtClean="0">
                <a:uFill>
                  <a:solidFill>
                    <a:srgbClr val="FF0000"/>
                  </a:solidFill>
                </a:uFill>
                <a:latin typeface="Consolas" pitchFamily="49" charset="0"/>
                <a:cs typeface="Consolas" pitchFamily="49" charset="0"/>
              </a:rPr>
              <a:t>()</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"running with 100kmph"</a:t>
            </a: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public static void</a:t>
            </a:r>
            <a:r>
              <a:rPr lang="en-US" sz="2000" dirty="0" smtClean="0">
                <a:latin typeface="Consolas" pitchFamily="49" charset="0"/>
                <a:cs typeface="Consolas" pitchFamily="49" charset="0"/>
              </a:rPr>
              <a:t> </a:t>
            </a:r>
            <a:r>
              <a:rPr lang="en-US" sz="2000" b="1" i="1" dirty="0" smtClean="0">
                <a:latin typeface="Consolas" pitchFamily="49" charset="0"/>
                <a:cs typeface="Consolas" pitchFamily="49" charset="0"/>
              </a:rPr>
              <a:t>main</a:t>
            </a:r>
            <a:r>
              <a:rPr lang="en-US" sz="2000" dirty="0" smtClean="0">
                <a:latin typeface="Consolas" pitchFamily="49" charset="0"/>
                <a:cs typeface="Consolas" pitchFamily="49" charset="0"/>
              </a:rPr>
              <a:t>(String[] </a:t>
            </a:r>
            <a:r>
              <a:rPr lang="en-US" sz="2000" dirty="0" err="1" smtClean="0">
                <a:latin typeface="Consolas" pitchFamily="49" charset="0"/>
                <a:cs typeface="Consolas" pitchFamily="49" charset="0"/>
              </a:rPr>
              <a:t>args</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Honda </a:t>
            </a:r>
            <a:r>
              <a:rPr lang="en-US" sz="2000" dirty="0" err="1" smtClean="0">
                <a:latin typeface="Consolas" pitchFamily="49" charset="0"/>
                <a:cs typeface="Consolas" pitchFamily="49" charset="0"/>
              </a:rPr>
              <a:t>honda</a:t>
            </a:r>
            <a:r>
              <a:rPr lang="en-US" sz="2000" dirty="0" smtClean="0">
                <a:latin typeface="Consolas" pitchFamily="49" charset="0"/>
                <a:cs typeface="Consolas" pitchFamily="49" charset="0"/>
              </a:rPr>
              <a:t>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Honda();</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honda.run</a:t>
            </a: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3743830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Final Class</a:t>
            </a:r>
            <a:endParaRPr lang="en-US" dirty="0"/>
          </a:p>
        </p:txBody>
      </p:sp>
      <p:sp>
        <p:nvSpPr>
          <p:cNvPr id="3" name="Content Placeholder 2"/>
          <p:cNvSpPr>
            <a:spLocks noGrp="1"/>
          </p:cNvSpPr>
          <p:nvPr>
            <p:ph idx="1"/>
          </p:nvPr>
        </p:nvSpPr>
        <p:spPr>
          <a:xfrm>
            <a:off x="762002" y="746450"/>
            <a:ext cx="8151091" cy="5986862"/>
          </a:xfrm>
        </p:spPr>
        <p:txBody>
          <a:bodyPr>
            <a:noAutofit/>
          </a:bodyPr>
          <a:lstStyle/>
          <a:p>
            <a:r>
              <a:rPr lang="en-US" sz="2000" dirty="0" smtClean="0"/>
              <a:t>If you make any class as final, you cannot extend it.</a:t>
            </a:r>
          </a:p>
          <a:p>
            <a:pPr indent="1588">
              <a:spcBef>
                <a:spcPts val="0"/>
              </a:spcBef>
              <a:buNone/>
              <a:tabLst>
                <a:tab pos="690563" algn="l"/>
                <a:tab pos="1027113" algn="l"/>
                <a:tab pos="1371600" algn="l"/>
              </a:tabLst>
            </a:pPr>
            <a:r>
              <a:rPr lang="en-US" sz="2000" dirty="0" smtClean="0">
                <a:solidFill>
                  <a:srgbClr val="0000FF"/>
                </a:solidFill>
                <a:latin typeface="Consolas" pitchFamily="49" charset="0"/>
                <a:cs typeface="Consolas" pitchFamily="49" charset="0"/>
              </a:rPr>
              <a:t>final class</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Bike</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void </a:t>
            </a:r>
            <a:r>
              <a:rPr lang="en-US" sz="2000" b="1" dirty="0" smtClean="0">
                <a:latin typeface="Consolas" pitchFamily="49" charset="0"/>
                <a:cs typeface="Consolas" pitchFamily="49" charset="0"/>
              </a:rPr>
              <a:t>run</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"running"</a:t>
            </a: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endParaRPr lang="en-US" sz="2000" dirty="0" smtClean="0">
              <a:latin typeface="Consolas" pitchFamily="49" charset="0"/>
              <a:cs typeface="Consolas" pitchFamily="49" charset="0"/>
            </a:endParaRPr>
          </a:p>
          <a:p>
            <a:pPr indent="1588">
              <a:spcBef>
                <a:spcPts val="0"/>
              </a:spcBef>
              <a:buNone/>
              <a:tabLst>
                <a:tab pos="690563" algn="l"/>
                <a:tab pos="1027113" algn="l"/>
                <a:tab pos="1371600" algn="l"/>
              </a:tabLst>
            </a:pPr>
            <a:r>
              <a:rPr lang="en-US" sz="2000" dirty="0" smtClean="0">
                <a:solidFill>
                  <a:srgbClr val="C00000"/>
                </a:solidFill>
                <a:latin typeface="Consolas" pitchFamily="49" charset="0"/>
                <a:cs typeface="Consolas" pitchFamily="49" charset="0"/>
              </a:rPr>
              <a:t>// ERROR: Final class cannot be extended</a:t>
            </a:r>
            <a:endParaRPr lang="en-US" sz="2000" dirty="0" smtClean="0">
              <a:solidFill>
                <a:srgbClr val="0000FF"/>
              </a:solidFill>
              <a:latin typeface="Consolas" pitchFamily="49" charset="0"/>
              <a:cs typeface="Consolas" pitchFamily="49" charset="0"/>
            </a:endParaRPr>
          </a:p>
          <a:p>
            <a:pPr indent="1588">
              <a:spcBef>
                <a:spcPts val="0"/>
              </a:spcBef>
              <a:buNone/>
              <a:tabLst>
                <a:tab pos="690563" algn="l"/>
                <a:tab pos="1027113" algn="l"/>
                <a:tab pos="1371600" algn="l"/>
              </a:tabLst>
            </a:pPr>
            <a:r>
              <a:rPr lang="en-US" sz="2000" u="dotted" dirty="0" smtClean="0">
                <a:solidFill>
                  <a:srgbClr val="0000FF"/>
                </a:solidFill>
                <a:uFill>
                  <a:solidFill>
                    <a:srgbClr val="FF0000"/>
                  </a:solidFill>
                </a:uFill>
                <a:latin typeface="Consolas" pitchFamily="49" charset="0"/>
                <a:cs typeface="Consolas" pitchFamily="49" charset="0"/>
              </a:rPr>
              <a:t>class</a:t>
            </a:r>
            <a:r>
              <a:rPr lang="en-US" sz="2000" u="dotted" dirty="0" smtClean="0">
                <a:uFill>
                  <a:solidFill>
                    <a:srgbClr val="FF0000"/>
                  </a:solidFill>
                </a:uFill>
                <a:latin typeface="Consolas" pitchFamily="49" charset="0"/>
                <a:cs typeface="Consolas" pitchFamily="49" charset="0"/>
              </a:rPr>
              <a:t> </a:t>
            </a:r>
            <a:r>
              <a:rPr lang="en-US" sz="2000" b="1" u="dotted" dirty="0" smtClean="0">
                <a:uFill>
                  <a:solidFill>
                    <a:srgbClr val="FF0000"/>
                  </a:solidFill>
                </a:uFill>
                <a:latin typeface="Consolas" pitchFamily="49" charset="0"/>
                <a:cs typeface="Consolas" pitchFamily="49" charset="0"/>
              </a:rPr>
              <a:t>Honda</a:t>
            </a:r>
            <a:r>
              <a:rPr lang="en-US" sz="2000" u="dotted" dirty="0" smtClean="0">
                <a:uFill>
                  <a:solidFill>
                    <a:srgbClr val="FF0000"/>
                  </a:solidFill>
                </a:uFill>
                <a:latin typeface="Consolas" pitchFamily="49" charset="0"/>
                <a:cs typeface="Consolas" pitchFamily="49" charset="0"/>
              </a:rPr>
              <a:t> </a:t>
            </a:r>
            <a:r>
              <a:rPr lang="en-US" sz="2000" u="dotted" dirty="0" smtClean="0">
                <a:solidFill>
                  <a:srgbClr val="0000FF"/>
                </a:solidFill>
                <a:uFill>
                  <a:solidFill>
                    <a:srgbClr val="FF0000"/>
                  </a:solidFill>
                </a:uFill>
                <a:latin typeface="Consolas" pitchFamily="49" charset="0"/>
                <a:cs typeface="Consolas" pitchFamily="49" charset="0"/>
              </a:rPr>
              <a:t>extends</a:t>
            </a:r>
            <a:r>
              <a:rPr lang="en-US" sz="2000" u="dotted" dirty="0" smtClean="0">
                <a:uFill>
                  <a:solidFill>
                    <a:srgbClr val="FF0000"/>
                  </a:solidFill>
                </a:uFill>
                <a:latin typeface="Consolas" pitchFamily="49" charset="0"/>
                <a:cs typeface="Consolas" pitchFamily="49" charset="0"/>
              </a:rPr>
              <a:t> Bike</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smtClean="0">
                <a:solidFill>
                  <a:srgbClr val="0000FF"/>
                </a:solidFill>
                <a:uFill>
                  <a:solidFill>
                    <a:srgbClr val="FF0000"/>
                  </a:solidFill>
                </a:uFill>
                <a:latin typeface="Consolas" pitchFamily="49" charset="0"/>
                <a:cs typeface="Consolas" pitchFamily="49" charset="0"/>
              </a:rPr>
              <a:t>void</a:t>
            </a:r>
            <a:r>
              <a:rPr lang="en-US" sz="2000" dirty="0" smtClean="0">
                <a:uFill>
                  <a:solidFill>
                    <a:srgbClr val="FF0000"/>
                  </a:solidFill>
                </a:uFill>
                <a:latin typeface="Consolas" pitchFamily="49" charset="0"/>
                <a:cs typeface="Consolas" pitchFamily="49" charset="0"/>
              </a:rPr>
              <a:t> </a:t>
            </a:r>
            <a:r>
              <a:rPr lang="en-US" sz="2000" b="1" dirty="0" smtClean="0">
                <a:uFill>
                  <a:solidFill>
                    <a:srgbClr val="FF0000"/>
                  </a:solidFill>
                </a:uFill>
                <a:latin typeface="Consolas" pitchFamily="49" charset="0"/>
                <a:cs typeface="Consolas" pitchFamily="49" charset="0"/>
              </a:rPr>
              <a:t>run</a:t>
            </a:r>
            <a:r>
              <a:rPr lang="en-US" sz="2000" dirty="0" smtClean="0">
                <a:uFill>
                  <a:solidFill>
                    <a:srgbClr val="FF0000"/>
                  </a:solidFill>
                </a:uFill>
                <a:latin typeface="Consolas" pitchFamily="49" charset="0"/>
                <a:cs typeface="Consolas" pitchFamily="49" charset="0"/>
              </a:rPr>
              <a:t>()</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"running with 100kmph"</a:t>
            </a: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public static void</a:t>
            </a:r>
            <a:r>
              <a:rPr lang="en-US" sz="2000" dirty="0" smtClean="0">
                <a:latin typeface="Consolas" pitchFamily="49" charset="0"/>
                <a:cs typeface="Consolas" pitchFamily="49" charset="0"/>
              </a:rPr>
              <a:t> </a:t>
            </a:r>
            <a:r>
              <a:rPr lang="en-US" sz="2000" b="1" i="1" dirty="0" smtClean="0">
                <a:latin typeface="Consolas" pitchFamily="49" charset="0"/>
                <a:cs typeface="Consolas" pitchFamily="49" charset="0"/>
              </a:rPr>
              <a:t>main</a:t>
            </a:r>
            <a:r>
              <a:rPr lang="en-US" sz="2000" dirty="0" smtClean="0">
                <a:latin typeface="Consolas" pitchFamily="49" charset="0"/>
                <a:cs typeface="Consolas" pitchFamily="49" charset="0"/>
              </a:rPr>
              <a:t>(String[] </a:t>
            </a:r>
            <a:r>
              <a:rPr lang="en-US" sz="2000" dirty="0" err="1" smtClean="0">
                <a:latin typeface="Consolas" pitchFamily="49" charset="0"/>
                <a:cs typeface="Consolas" pitchFamily="49" charset="0"/>
              </a:rPr>
              <a:t>args</a:t>
            </a: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Honda </a:t>
            </a:r>
            <a:r>
              <a:rPr lang="en-US" sz="2000" dirty="0" err="1" smtClean="0">
                <a:latin typeface="Consolas" pitchFamily="49" charset="0"/>
                <a:cs typeface="Consolas" pitchFamily="49" charset="0"/>
              </a:rPr>
              <a:t>honda</a:t>
            </a:r>
            <a:r>
              <a:rPr lang="en-US" sz="2000" dirty="0" smtClean="0">
                <a:latin typeface="Consolas" pitchFamily="49" charset="0"/>
                <a:cs typeface="Consolas" pitchFamily="49" charset="0"/>
              </a:rPr>
              <a:t>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Honda();</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honda.run</a:t>
            </a:r>
            <a:r>
              <a:rPr lang="en-US" sz="20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809621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Inheritance of Final Methods</a:t>
            </a:r>
            <a:endParaRPr lang="en-US" dirty="0"/>
          </a:p>
        </p:txBody>
      </p:sp>
      <p:sp>
        <p:nvSpPr>
          <p:cNvPr id="3" name="Content Placeholder 2"/>
          <p:cNvSpPr>
            <a:spLocks noGrp="1"/>
          </p:cNvSpPr>
          <p:nvPr>
            <p:ph idx="1"/>
          </p:nvPr>
        </p:nvSpPr>
        <p:spPr/>
        <p:txBody>
          <a:bodyPr>
            <a:normAutofit/>
          </a:bodyPr>
          <a:lstStyle/>
          <a:p>
            <a:r>
              <a:rPr lang="en-GB" sz="2200" dirty="0" smtClean="0"/>
              <a:t>Final Method is inherited but final method cannot be overridden.</a:t>
            </a:r>
          </a:p>
          <a:p>
            <a:pPr indent="1588">
              <a:spcBef>
                <a:spcPts val="0"/>
              </a:spcBef>
              <a:buNone/>
              <a:tabLst>
                <a:tab pos="690563" algn="l"/>
                <a:tab pos="1027113" algn="l"/>
                <a:tab pos="1371600" algn="l"/>
              </a:tabLst>
            </a:pPr>
            <a:r>
              <a:rPr lang="en-US" sz="2400" dirty="0" smtClean="0">
                <a:solidFill>
                  <a:srgbClr val="0000FF"/>
                </a:solidFill>
                <a:latin typeface="Consolas" pitchFamily="49" charset="0"/>
                <a:cs typeface="Consolas" pitchFamily="49" charset="0"/>
              </a:rPr>
              <a:t>class</a:t>
            </a:r>
            <a:r>
              <a:rPr lang="en-US" sz="2400" dirty="0" smtClean="0">
                <a:latin typeface="Consolas" pitchFamily="49" charset="0"/>
                <a:cs typeface="Consolas" pitchFamily="49" charset="0"/>
              </a:rPr>
              <a:t> </a:t>
            </a:r>
            <a:r>
              <a:rPr lang="en-US" sz="2400" b="1" dirty="0" smtClean="0">
                <a:latin typeface="Consolas" pitchFamily="49" charset="0"/>
                <a:cs typeface="Consolas" pitchFamily="49" charset="0"/>
              </a:rPr>
              <a:t>Bike</a:t>
            </a:r>
            <a:r>
              <a:rPr lang="en-US" sz="24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final void </a:t>
            </a:r>
            <a:r>
              <a:rPr lang="en-US" sz="2400" b="1" dirty="0" smtClean="0">
                <a:latin typeface="Consolas" pitchFamily="49" charset="0"/>
                <a:cs typeface="Consolas" pitchFamily="49" charset="0"/>
              </a:rPr>
              <a:t>run</a:t>
            </a:r>
            <a:r>
              <a:rPr lang="en-US" sz="24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a:t>
            </a:r>
            <a:r>
              <a:rPr lang="en-US" sz="2400" i="1" dirty="0" err="1" smtClean="0">
                <a:solidFill>
                  <a:srgbClr val="009900"/>
                </a:solidFill>
                <a:latin typeface="Consolas" pitchFamily="49" charset="0"/>
                <a:cs typeface="Consolas" pitchFamily="49" charset="0"/>
              </a:rPr>
              <a:t>out</a:t>
            </a:r>
            <a:r>
              <a:rPr lang="en-US" sz="2400" dirty="0" err="1" smtClean="0">
                <a:latin typeface="Consolas" pitchFamily="49" charset="0"/>
                <a:cs typeface="Consolas" pitchFamily="49" charset="0"/>
              </a:rPr>
              <a:t>.println</a:t>
            </a:r>
            <a:r>
              <a:rPr lang="en-US" sz="2400" dirty="0" smtClean="0">
                <a:latin typeface="Consolas" pitchFamily="49" charset="0"/>
                <a:cs typeface="Consolas" pitchFamily="49" charset="0"/>
              </a:rPr>
              <a:t>(</a:t>
            </a:r>
            <a:r>
              <a:rPr lang="en-US" sz="2400" dirty="0" smtClean="0">
                <a:solidFill>
                  <a:srgbClr val="CE7B00"/>
                </a:solidFill>
                <a:latin typeface="Consolas" pitchFamily="49" charset="0"/>
                <a:cs typeface="Consolas" pitchFamily="49" charset="0"/>
              </a:rPr>
              <a:t>"running..."</a:t>
            </a:r>
            <a:r>
              <a:rPr lang="en-US" sz="24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a:t>
            </a:r>
          </a:p>
          <a:p>
            <a:pPr indent="1588">
              <a:spcBef>
                <a:spcPts val="0"/>
              </a:spcBef>
              <a:buNone/>
              <a:tabLst>
                <a:tab pos="690563" algn="l"/>
                <a:tab pos="1027113" algn="l"/>
                <a:tab pos="1371600" algn="l"/>
              </a:tabLst>
            </a:pPr>
            <a:endParaRPr lang="en-US" sz="2400" dirty="0" smtClean="0">
              <a:latin typeface="Consolas" pitchFamily="49" charset="0"/>
              <a:cs typeface="Consolas" pitchFamily="49" charset="0"/>
            </a:endParaRPr>
          </a:p>
          <a:p>
            <a:pPr indent="1588">
              <a:spcBef>
                <a:spcPts val="0"/>
              </a:spcBef>
              <a:buNone/>
              <a:tabLst>
                <a:tab pos="690563" algn="l"/>
                <a:tab pos="1027113" algn="l"/>
                <a:tab pos="1371600" algn="l"/>
              </a:tabLst>
            </a:pPr>
            <a:r>
              <a:rPr lang="en-US" sz="2400" dirty="0" smtClean="0">
                <a:solidFill>
                  <a:srgbClr val="0000FF"/>
                </a:solidFill>
                <a:latin typeface="Consolas" pitchFamily="49" charset="0"/>
                <a:cs typeface="Consolas" pitchFamily="49" charset="0"/>
              </a:rPr>
              <a:t>class</a:t>
            </a:r>
            <a:r>
              <a:rPr lang="en-US" sz="2400" dirty="0" smtClean="0">
                <a:latin typeface="Consolas" pitchFamily="49" charset="0"/>
                <a:cs typeface="Consolas" pitchFamily="49" charset="0"/>
              </a:rPr>
              <a:t> </a:t>
            </a:r>
            <a:r>
              <a:rPr lang="en-US" sz="2400" b="1" dirty="0" smtClean="0">
                <a:latin typeface="Consolas" pitchFamily="49" charset="0"/>
                <a:cs typeface="Consolas" pitchFamily="49" charset="0"/>
              </a:rPr>
              <a:t>Honda</a:t>
            </a: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extends</a:t>
            </a:r>
            <a:r>
              <a:rPr lang="en-US" sz="2400" dirty="0" smtClean="0">
                <a:latin typeface="Consolas" pitchFamily="49" charset="0"/>
                <a:cs typeface="Consolas" pitchFamily="49" charset="0"/>
              </a:rPr>
              <a:t> Bike {</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public static void</a:t>
            </a:r>
            <a:r>
              <a:rPr lang="en-US" sz="2400" dirty="0" smtClean="0">
                <a:latin typeface="Consolas" pitchFamily="49" charset="0"/>
                <a:cs typeface="Consolas" pitchFamily="49" charset="0"/>
              </a:rPr>
              <a:t> </a:t>
            </a:r>
            <a:r>
              <a:rPr lang="en-US" sz="2400" b="1" i="1" dirty="0" smtClean="0">
                <a:latin typeface="Consolas" pitchFamily="49" charset="0"/>
                <a:cs typeface="Consolas" pitchFamily="49" charset="0"/>
              </a:rPr>
              <a:t>main</a:t>
            </a:r>
            <a:r>
              <a:rPr lang="en-US" sz="2400" dirty="0" smtClean="0">
                <a:latin typeface="Consolas" pitchFamily="49" charset="0"/>
                <a:cs typeface="Consolas" pitchFamily="49" charset="0"/>
              </a:rPr>
              <a:t>(String[] </a:t>
            </a:r>
            <a:r>
              <a:rPr lang="en-US" sz="2400" dirty="0" err="1" smtClean="0">
                <a:latin typeface="Consolas" pitchFamily="49" charset="0"/>
                <a:cs typeface="Consolas" pitchFamily="49" charset="0"/>
              </a:rPr>
              <a:t>args</a:t>
            </a:r>
            <a:r>
              <a:rPr lang="en-US" sz="24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Honda </a:t>
            </a:r>
            <a:r>
              <a:rPr lang="en-US" sz="2400" dirty="0" err="1" smtClean="0">
                <a:latin typeface="Consolas" pitchFamily="49" charset="0"/>
                <a:cs typeface="Consolas" pitchFamily="49" charset="0"/>
              </a:rPr>
              <a:t>honda</a:t>
            </a:r>
            <a:r>
              <a:rPr lang="en-US" sz="2400" dirty="0" smtClean="0">
                <a:latin typeface="Consolas" pitchFamily="49" charset="0"/>
                <a:cs typeface="Consolas" pitchFamily="49" charset="0"/>
              </a:rPr>
              <a:t> = </a:t>
            </a:r>
            <a:r>
              <a:rPr lang="en-US" sz="2400" dirty="0" smtClean="0">
                <a:solidFill>
                  <a:srgbClr val="0000FF"/>
                </a:solidFill>
                <a:latin typeface="Consolas" pitchFamily="49" charset="0"/>
                <a:cs typeface="Consolas" pitchFamily="49" charset="0"/>
              </a:rPr>
              <a:t>new</a:t>
            </a:r>
            <a:r>
              <a:rPr lang="en-US" sz="2400" dirty="0" smtClean="0">
                <a:latin typeface="Consolas" pitchFamily="49" charset="0"/>
                <a:cs typeface="Consolas" pitchFamily="49" charset="0"/>
              </a:rPr>
              <a:t> Honda();</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honda.run</a:t>
            </a:r>
            <a:r>
              <a:rPr lang="en-US" sz="24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2400" dirty="0" smtClean="0">
                <a:latin typeface="Consolas" pitchFamily="49" charset="0"/>
                <a:cs typeface="Consolas" pitchFamily="49" charset="0"/>
              </a:rPr>
              <a:t>}</a:t>
            </a:r>
          </a:p>
        </p:txBody>
      </p:sp>
    </p:spTree>
    <p:extLst>
      <p:ext uri="{BB962C8B-B14F-4D97-AF65-F5344CB8AC3E}">
        <p14:creationId xmlns:p14="http://schemas.microsoft.com/office/powerpoint/2010/main" val="400136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Blank or uninitialized final Variables</a:t>
            </a:r>
            <a:endParaRPr lang="en-US" sz="3600" dirty="0"/>
          </a:p>
        </p:txBody>
      </p:sp>
      <p:sp>
        <p:nvSpPr>
          <p:cNvPr id="3" name="Content Placeholder 2"/>
          <p:cNvSpPr>
            <a:spLocks noGrp="1"/>
          </p:cNvSpPr>
          <p:nvPr>
            <p:ph idx="1"/>
          </p:nvPr>
        </p:nvSpPr>
        <p:spPr>
          <a:xfrm>
            <a:off x="762002" y="774442"/>
            <a:ext cx="8151091" cy="5958870"/>
          </a:xfrm>
        </p:spPr>
        <p:txBody>
          <a:bodyPr>
            <a:noAutofit/>
          </a:bodyPr>
          <a:lstStyle/>
          <a:p>
            <a:pPr>
              <a:spcBef>
                <a:spcPts val="600"/>
              </a:spcBef>
            </a:pPr>
            <a:r>
              <a:rPr lang="en-US" sz="1900" dirty="0" smtClean="0"/>
              <a:t>A final variable that is not initialized at the time of declaration is known as blank final variable.</a:t>
            </a:r>
          </a:p>
          <a:p>
            <a:pPr>
              <a:spcBef>
                <a:spcPts val="600"/>
              </a:spcBef>
            </a:pPr>
            <a:r>
              <a:rPr lang="en-US" sz="1900" dirty="0" smtClean="0"/>
              <a:t>If you want to create a variable that is initialized at the time of creating object and once initialized may not be changed, it is useful. For example </a:t>
            </a:r>
            <a:r>
              <a:rPr lang="en-US" sz="1900" dirty="0" err="1" smtClean="0"/>
              <a:t>Reg</a:t>
            </a:r>
            <a:r>
              <a:rPr lang="en-US" sz="1900" dirty="0" smtClean="0"/>
              <a:t># in Student Class – it can be initialized only in constructor.</a:t>
            </a:r>
          </a:p>
          <a:p>
            <a:pPr indent="1588">
              <a:spcBef>
                <a:spcPts val="600"/>
              </a:spcBef>
              <a:buNone/>
              <a:tabLst>
                <a:tab pos="690563" algn="l"/>
                <a:tab pos="1027113" algn="l"/>
                <a:tab pos="1371600" algn="l"/>
              </a:tabLst>
            </a:pPr>
            <a:r>
              <a:rPr lang="en-US" sz="1900" dirty="0" smtClean="0">
                <a:solidFill>
                  <a:srgbClr val="0000FF"/>
                </a:solidFill>
                <a:latin typeface="Consolas" pitchFamily="49" charset="0"/>
                <a:cs typeface="Consolas" pitchFamily="49" charset="0"/>
              </a:rPr>
              <a:t>public class</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Student</a:t>
            </a:r>
            <a:r>
              <a:rPr lang="en-US" sz="19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private final </a:t>
            </a:r>
            <a:r>
              <a:rPr lang="en-US" sz="1900" dirty="0" err="1" smtClean="0">
                <a:solidFill>
                  <a:srgbClr val="0000F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err="1" smtClean="0">
                <a:solidFill>
                  <a:srgbClr val="009900"/>
                </a:solidFill>
                <a:latin typeface="Consolas" pitchFamily="49" charset="0"/>
                <a:cs typeface="Consolas" pitchFamily="49" charset="0"/>
              </a:rPr>
              <a:t>reg_no</a:t>
            </a:r>
            <a:r>
              <a:rPr lang="en-US" sz="19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private</a:t>
            </a:r>
            <a:r>
              <a:rPr lang="en-US" sz="1900" dirty="0" smtClean="0">
                <a:latin typeface="Consolas" pitchFamily="49" charset="0"/>
                <a:cs typeface="Consolas" pitchFamily="49" charset="0"/>
              </a:rPr>
              <a:t> String </a:t>
            </a:r>
            <a:r>
              <a:rPr lang="en-US" sz="1900" dirty="0" smtClean="0">
                <a:solidFill>
                  <a:srgbClr val="009900"/>
                </a:solidFill>
                <a:latin typeface="Consolas" pitchFamily="49" charset="0"/>
                <a:cs typeface="Consolas" pitchFamily="49" charset="0"/>
              </a:rPr>
              <a:t>name</a:t>
            </a:r>
            <a:r>
              <a:rPr lang="en-US" sz="19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private</a:t>
            </a:r>
            <a:r>
              <a:rPr lang="en-US" sz="1900" dirty="0" smtClean="0">
                <a:latin typeface="Consolas" pitchFamily="49" charset="0"/>
                <a:cs typeface="Consolas" pitchFamily="49" charset="0"/>
              </a:rPr>
              <a:t> String </a:t>
            </a:r>
            <a:r>
              <a:rPr lang="en-US" sz="1900" dirty="0" smtClean="0">
                <a:solidFill>
                  <a:srgbClr val="009900"/>
                </a:solidFill>
                <a:latin typeface="Consolas" pitchFamily="49" charset="0"/>
                <a:cs typeface="Consolas" pitchFamily="49" charset="0"/>
              </a:rPr>
              <a:t>address</a:t>
            </a:r>
            <a:r>
              <a:rPr lang="en-US" sz="19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a:t>
            </a:r>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Student</a:t>
            </a:r>
            <a:r>
              <a:rPr lang="en-US" sz="1900" dirty="0" smtClean="0">
                <a:latin typeface="Consolas" pitchFamily="49" charset="0"/>
                <a:cs typeface="Consolas" pitchFamily="49" charset="0"/>
              </a:rPr>
              <a:t>(</a:t>
            </a:r>
            <a:r>
              <a:rPr lang="en-US" sz="1900" dirty="0" err="1" smtClean="0">
                <a:solidFill>
                  <a:srgbClr val="0000FF"/>
                </a:solidFill>
                <a:latin typeface="Consolas" pitchFamily="49" charset="0"/>
                <a:cs typeface="Consolas" pitchFamily="49" charset="0"/>
              </a:rPr>
              <a:t>int</a:t>
            </a:r>
            <a:r>
              <a:rPr lang="en-US" sz="1900" dirty="0" smtClean="0">
                <a:latin typeface="Consolas" pitchFamily="49" charset="0"/>
                <a:cs typeface="Consolas" pitchFamily="49" charset="0"/>
              </a:rPr>
              <a:t> r, String n, String a) {</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err="1" smtClean="0">
                <a:solidFill>
                  <a:srgbClr val="009900"/>
                </a:solidFill>
                <a:latin typeface="Consolas" pitchFamily="49" charset="0"/>
                <a:cs typeface="Consolas" pitchFamily="49" charset="0"/>
              </a:rPr>
              <a:t>reg_no</a:t>
            </a:r>
            <a:r>
              <a:rPr lang="en-US" sz="1900" dirty="0" smtClean="0">
                <a:latin typeface="Consolas" pitchFamily="49" charset="0"/>
                <a:cs typeface="Consolas" pitchFamily="49" charset="0"/>
              </a:rPr>
              <a:t> = r;</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9900"/>
                </a:solidFill>
                <a:latin typeface="Consolas" pitchFamily="49" charset="0"/>
                <a:cs typeface="Consolas" pitchFamily="49" charset="0"/>
              </a:rPr>
              <a:t>name</a:t>
            </a:r>
            <a:r>
              <a:rPr lang="en-US" sz="1900" dirty="0" smtClean="0">
                <a:latin typeface="Consolas" pitchFamily="49" charset="0"/>
                <a:cs typeface="Consolas" pitchFamily="49" charset="0"/>
              </a:rPr>
              <a:t> = n;</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9900"/>
                </a:solidFill>
                <a:latin typeface="Consolas" pitchFamily="49" charset="0"/>
                <a:cs typeface="Consolas" pitchFamily="49" charset="0"/>
              </a:rPr>
              <a:t>address</a:t>
            </a:r>
            <a:r>
              <a:rPr lang="en-US" sz="1900" dirty="0" smtClean="0">
                <a:latin typeface="Consolas" pitchFamily="49" charset="0"/>
                <a:cs typeface="Consolas" pitchFamily="49" charset="0"/>
              </a:rPr>
              <a:t> = a; 	</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r>
              <a:rPr lang="en-US" sz="1900" dirty="0" smtClean="0">
                <a:solidFill>
                  <a:srgbClr val="0000FF"/>
                </a:solidFill>
                <a:latin typeface="Consolas" pitchFamily="49" charset="0"/>
                <a:cs typeface="Consolas" pitchFamily="49" charset="0"/>
              </a:rPr>
              <a:t>public static void</a:t>
            </a:r>
            <a:r>
              <a:rPr lang="en-US" sz="1900" dirty="0" smtClean="0">
                <a:latin typeface="Consolas" pitchFamily="49" charset="0"/>
                <a:cs typeface="Consolas" pitchFamily="49" charset="0"/>
              </a:rPr>
              <a:t> </a:t>
            </a:r>
            <a:r>
              <a:rPr lang="en-US" sz="1900" b="1" i="1" dirty="0" smtClean="0">
                <a:latin typeface="Consolas" pitchFamily="49" charset="0"/>
                <a:cs typeface="Consolas" pitchFamily="49" charset="0"/>
              </a:rPr>
              <a:t>main</a:t>
            </a:r>
            <a:r>
              <a:rPr lang="en-US" sz="1900" dirty="0" smtClean="0">
                <a:latin typeface="Consolas" pitchFamily="49" charset="0"/>
                <a:cs typeface="Consolas" pitchFamily="49" charset="0"/>
              </a:rPr>
              <a:t>(String[] </a:t>
            </a:r>
            <a:r>
              <a:rPr lang="en-US" sz="1900" dirty="0" err="1" smtClean="0">
                <a:latin typeface="Consolas" pitchFamily="49" charset="0"/>
                <a:cs typeface="Consolas" pitchFamily="49" charset="0"/>
              </a:rPr>
              <a:t>args</a:t>
            </a:r>
            <a:r>
              <a:rPr lang="en-US" sz="19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Student s1 = </a:t>
            </a:r>
            <a:r>
              <a:rPr lang="en-US" sz="1900" dirty="0" smtClean="0">
                <a:solidFill>
                  <a:srgbClr val="0000FF"/>
                </a:solidFill>
                <a:latin typeface="Consolas" pitchFamily="49" charset="0"/>
                <a:cs typeface="Consolas" pitchFamily="49" charset="0"/>
              </a:rPr>
              <a:t>new</a:t>
            </a:r>
            <a:r>
              <a:rPr lang="en-US" sz="1900" dirty="0" smtClean="0">
                <a:latin typeface="Consolas" pitchFamily="49" charset="0"/>
                <a:cs typeface="Consolas" pitchFamily="49" charset="0"/>
              </a:rPr>
              <a:t> Student(111, </a:t>
            </a:r>
            <a:r>
              <a:rPr lang="en-US" sz="1900" dirty="0" smtClean="0">
                <a:solidFill>
                  <a:srgbClr val="CE7B00"/>
                </a:solidFill>
                <a:latin typeface="Consolas" pitchFamily="49" charset="0"/>
                <a:cs typeface="Consolas" pitchFamily="49" charset="0"/>
              </a:rPr>
              <a:t>"Omer"</a:t>
            </a:r>
            <a:r>
              <a:rPr lang="en-US" sz="1900" dirty="0" smtClean="0">
                <a:latin typeface="Consolas" pitchFamily="49" charset="0"/>
                <a:cs typeface="Consolas" pitchFamily="49" charset="0"/>
              </a:rPr>
              <a:t>, </a:t>
            </a:r>
            <a:r>
              <a:rPr lang="en-US" sz="1900" dirty="0" smtClean="0">
                <a:solidFill>
                  <a:srgbClr val="CE7B00"/>
                </a:solidFill>
                <a:latin typeface="Consolas" pitchFamily="49" charset="0"/>
                <a:cs typeface="Consolas" pitchFamily="49" charset="0"/>
              </a:rPr>
              <a:t>"</a:t>
            </a:r>
            <a:r>
              <a:rPr lang="en-US" sz="1900" dirty="0" err="1" smtClean="0">
                <a:solidFill>
                  <a:srgbClr val="CE7B00"/>
                </a:solidFill>
                <a:latin typeface="Consolas" pitchFamily="49" charset="0"/>
                <a:cs typeface="Consolas" pitchFamily="49" charset="0"/>
              </a:rPr>
              <a:t>Rwp</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Student s2 = </a:t>
            </a:r>
            <a:r>
              <a:rPr lang="en-US" sz="1900" dirty="0" smtClean="0">
                <a:solidFill>
                  <a:srgbClr val="0000FF"/>
                </a:solidFill>
                <a:latin typeface="Consolas" pitchFamily="49" charset="0"/>
                <a:cs typeface="Consolas" pitchFamily="49" charset="0"/>
              </a:rPr>
              <a:t>new</a:t>
            </a:r>
            <a:r>
              <a:rPr lang="en-US" sz="1900" dirty="0" smtClean="0">
                <a:latin typeface="Consolas" pitchFamily="49" charset="0"/>
                <a:cs typeface="Consolas" pitchFamily="49" charset="0"/>
              </a:rPr>
              <a:t> Student(222, </a:t>
            </a:r>
            <a:r>
              <a:rPr lang="en-US" sz="1900" dirty="0" smtClean="0">
                <a:solidFill>
                  <a:srgbClr val="CE7B00"/>
                </a:solidFill>
                <a:latin typeface="Consolas" pitchFamily="49" charset="0"/>
                <a:cs typeface="Consolas" pitchFamily="49" charset="0"/>
              </a:rPr>
              <a:t>"</a:t>
            </a:r>
            <a:r>
              <a:rPr lang="en-US" sz="1900" dirty="0" err="1" smtClean="0">
                <a:solidFill>
                  <a:srgbClr val="CE7B00"/>
                </a:solidFill>
                <a:latin typeface="Consolas" pitchFamily="49" charset="0"/>
                <a:cs typeface="Consolas" pitchFamily="49" charset="0"/>
              </a:rPr>
              <a:t>Hamza</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 </a:t>
            </a:r>
            <a:r>
              <a:rPr lang="en-US" sz="1900" dirty="0" smtClean="0">
                <a:solidFill>
                  <a:srgbClr val="CE7B00"/>
                </a:solidFill>
                <a:latin typeface="Consolas" pitchFamily="49" charset="0"/>
                <a:cs typeface="Consolas" pitchFamily="49" charset="0"/>
              </a:rPr>
              <a:t>"</a:t>
            </a:r>
            <a:r>
              <a:rPr lang="en-US" sz="1900" dirty="0" err="1" smtClean="0">
                <a:solidFill>
                  <a:srgbClr val="CE7B00"/>
                </a:solidFill>
                <a:latin typeface="Consolas" pitchFamily="49" charset="0"/>
                <a:cs typeface="Consolas" pitchFamily="49" charset="0"/>
              </a:rPr>
              <a:t>Rwp</a:t>
            </a:r>
            <a:r>
              <a:rPr lang="en-US" sz="1900" dirty="0" smtClean="0">
                <a:solidFill>
                  <a:srgbClr val="CE7B00"/>
                </a:solidFill>
                <a:latin typeface="Consolas" pitchFamily="49" charset="0"/>
                <a:cs typeface="Consolas" pitchFamily="49" charset="0"/>
              </a:rPr>
              <a:t>"</a:t>
            </a:r>
            <a:r>
              <a:rPr lang="en-US" sz="1900" dirty="0" smtClean="0">
                <a:latin typeface="Consolas" pitchFamily="49" charset="0"/>
                <a:cs typeface="Consolas" pitchFamily="49" charset="0"/>
              </a:rPr>
              <a:t>);</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	}</a:t>
            </a:r>
          </a:p>
          <a:p>
            <a:pPr indent="1588">
              <a:spcBef>
                <a:spcPts val="0"/>
              </a:spcBef>
              <a:buNone/>
              <a:tabLst>
                <a:tab pos="690563" algn="l"/>
                <a:tab pos="1027113" algn="l"/>
                <a:tab pos="1371600" algn="l"/>
              </a:tabLst>
            </a:pPr>
            <a:r>
              <a:rPr lang="en-US" sz="1900" dirty="0" smtClean="0">
                <a:latin typeface="Consolas" pitchFamily="49" charset="0"/>
                <a:cs typeface="Consolas" pitchFamily="49" charset="0"/>
              </a:rPr>
              <a:t>}</a:t>
            </a:r>
          </a:p>
        </p:txBody>
      </p:sp>
    </p:spTree>
    <p:extLst>
      <p:ext uri="{BB962C8B-B14F-4D97-AF65-F5344CB8AC3E}">
        <p14:creationId xmlns:p14="http://schemas.microsoft.com/office/powerpoint/2010/main" val="1260536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Parameters</a:t>
            </a:r>
            <a:endParaRPr lang="en-US" dirty="0"/>
          </a:p>
        </p:txBody>
      </p:sp>
      <p:sp>
        <p:nvSpPr>
          <p:cNvPr id="3" name="Content Placeholder 2"/>
          <p:cNvSpPr>
            <a:spLocks noGrp="1"/>
          </p:cNvSpPr>
          <p:nvPr>
            <p:ph idx="1"/>
          </p:nvPr>
        </p:nvSpPr>
        <p:spPr>
          <a:xfrm>
            <a:off x="762002" y="997530"/>
            <a:ext cx="8251369" cy="5735781"/>
          </a:xfrm>
        </p:spPr>
        <p:txBody>
          <a:bodyPr>
            <a:noAutofit/>
          </a:bodyPr>
          <a:lstStyle/>
          <a:p>
            <a:pPr>
              <a:spcBef>
                <a:spcPts val="600"/>
              </a:spcBef>
            </a:pPr>
            <a:r>
              <a:rPr lang="en-US" sz="2400" dirty="0" smtClean="0"/>
              <a:t>If you declare any parameter as final, you cannot change the value of it. </a:t>
            </a:r>
            <a:r>
              <a:rPr lang="en-GB" sz="2400" dirty="0" smtClean="0"/>
              <a:t>Example:-</a:t>
            </a:r>
          </a:p>
          <a:p>
            <a:pPr indent="1588">
              <a:spcBef>
                <a:spcPts val="600"/>
              </a:spcBef>
              <a:buNone/>
              <a:tabLst>
                <a:tab pos="690563" algn="l"/>
                <a:tab pos="1027113" algn="l"/>
                <a:tab pos="1371600" algn="l"/>
              </a:tabLst>
            </a:pPr>
            <a:r>
              <a:rPr lang="en-US" sz="2400" dirty="0" smtClean="0">
                <a:solidFill>
                  <a:srgbClr val="0000FF"/>
                </a:solidFill>
                <a:latin typeface="Consolas" pitchFamily="49" charset="0"/>
                <a:cs typeface="Consolas" pitchFamily="49" charset="0"/>
              </a:rPr>
              <a:t>public class</a:t>
            </a:r>
            <a:r>
              <a:rPr lang="en-US" sz="2400" dirty="0" smtClean="0">
                <a:latin typeface="Consolas" pitchFamily="49" charset="0"/>
                <a:cs typeface="Consolas" pitchFamily="49" charset="0"/>
              </a:rPr>
              <a:t> </a:t>
            </a:r>
            <a:r>
              <a:rPr lang="en-US" sz="2400" b="1" dirty="0" err="1" smtClean="0">
                <a:latin typeface="Consolas" pitchFamily="49" charset="0"/>
                <a:cs typeface="Consolas" pitchFamily="49" charset="0"/>
              </a:rPr>
              <a:t>MyMath</a:t>
            </a:r>
            <a:r>
              <a:rPr lang="en-US" sz="2400" dirty="0" smtClean="0">
                <a:latin typeface="Consolas" pitchFamily="49" charset="0"/>
                <a:cs typeface="Consolas" pitchFamily="49" charset="0"/>
              </a:rPr>
              <a:t> {</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err="1" smtClean="0">
                <a:solidFill>
                  <a:srgbClr val="0000FF"/>
                </a:solidFill>
                <a:latin typeface="Consolas" pitchFamily="49" charset="0"/>
                <a:cs typeface="Consolas" pitchFamily="49" charset="0"/>
              </a:rPr>
              <a:t>int</a:t>
            </a:r>
            <a:r>
              <a:rPr lang="en-US" sz="2400" dirty="0" smtClean="0">
                <a:latin typeface="Consolas" pitchFamily="49" charset="0"/>
                <a:cs typeface="Consolas" pitchFamily="49" charset="0"/>
              </a:rPr>
              <a:t> </a:t>
            </a:r>
            <a:r>
              <a:rPr lang="en-US" sz="2400" b="1" dirty="0" smtClean="0">
                <a:latin typeface="Consolas" pitchFamily="49" charset="0"/>
                <a:cs typeface="Consolas" pitchFamily="49" charset="0"/>
              </a:rPr>
              <a:t>cube</a:t>
            </a:r>
            <a:r>
              <a:rPr lang="en-US" sz="2400" dirty="0" smtClean="0">
                <a:latin typeface="Consolas" pitchFamily="49" charset="0"/>
                <a:cs typeface="Consolas" pitchFamily="49" charset="0"/>
              </a:rPr>
              <a:t>(</a:t>
            </a:r>
            <a:r>
              <a:rPr lang="en-US" sz="2400" dirty="0" smtClean="0">
                <a:solidFill>
                  <a:srgbClr val="0000FF"/>
                </a:solidFill>
                <a:latin typeface="Consolas" pitchFamily="49" charset="0"/>
                <a:cs typeface="Consolas" pitchFamily="49" charset="0"/>
              </a:rPr>
              <a:t>final </a:t>
            </a:r>
            <a:r>
              <a:rPr lang="en-US" sz="2400" dirty="0" err="1" smtClean="0">
                <a:solidFill>
                  <a:srgbClr val="0000FF"/>
                </a:solidFill>
                <a:latin typeface="Consolas" pitchFamily="49" charset="0"/>
                <a:cs typeface="Consolas" pitchFamily="49" charset="0"/>
              </a:rPr>
              <a:t>int</a:t>
            </a:r>
            <a:r>
              <a:rPr lang="en-US" sz="2400" dirty="0" smtClean="0">
                <a:latin typeface="Consolas" pitchFamily="49" charset="0"/>
                <a:cs typeface="Consolas" pitchFamily="49" charset="0"/>
              </a:rPr>
              <a:t> n) {</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smtClean="0">
                <a:solidFill>
                  <a:srgbClr val="C00000"/>
                </a:solidFill>
                <a:latin typeface="Consolas" pitchFamily="49" charset="0"/>
                <a:cs typeface="Consolas" pitchFamily="49" charset="0"/>
              </a:rPr>
              <a:t>// can't be changed as n is final</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u="dotted" dirty="0" smtClean="0">
                <a:uFill>
                  <a:solidFill>
                    <a:srgbClr val="FF0000"/>
                  </a:solidFill>
                </a:uFill>
                <a:latin typeface="Consolas" pitchFamily="49" charset="0"/>
                <a:cs typeface="Consolas" pitchFamily="49" charset="0"/>
              </a:rPr>
              <a:t>n = n + 2;</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return</a:t>
            </a:r>
            <a:r>
              <a:rPr lang="en-US" sz="2400" dirty="0" smtClean="0">
                <a:latin typeface="Consolas" pitchFamily="49" charset="0"/>
                <a:cs typeface="Consolas" pitchFamily="49" charset="0"/>
              </a:rPr>
              <a:t> n * n * n;</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public static void</a:t>
            </a:r>
            <a:r>
              <a:rPr lang="en-US" sz="2400" dirty="0" smtClean="0">
                <a:latin typeface="Consolas" pitchFamily="49" charset="0"/>
                <a:cs typeface="Consolas" pitchFamily="49" charset="0"/>
              </a:rPr>
              <a:t> </a:t>
            </a:r>
            <a:r>
              <a:rPr lang="en-US" sz="2400" b="1" i="1" dirty="0" smtClean="0">
                <a:latin typeface="Consolas" pitchFamily="49" charset="0"/>
                <a:cs typeface="Consolas" pitchFamily="49" charset="0"/>
              </a:rPr>
              <a:t>main</a:t>
            </a:r>
            <a:r>
              <a:rPr lang="en-US" sz="2400" dirty="0" smtClean="0">
                <a:latin typeface="Consolas" pitchFamily="49" charset="0"/>
                <a:cs typeface="Consolas" pitchFamily="49" charset="0"/>
              </a:rPr>
              <a:t>(String </a:t>
            </a:r>
            <a:r>
              <a:rPr lang="en-US" sz="2400" dirty="0" err="1" smtClean="0">
                <a:latin typeface="Consolas" pitchFamily="49" charset="0"/>
                <a:cs typeface="Consolas" pitchFamily="49" charset="0"/>
              </a:rPr>
              <a:t>args</a:t>
            </a:r>
            <a:r>
              <a:rPr lang="en-US" sz="2400" dirty="0" smtClean="0">
                <a:latin typeface="Consolas" pitchFamily="49" charset="0"/>
                <a:cs typeface="Consolas" pitchFamily="49" charset="0"/>
              </a:rPr>
              <a:t>[]) {</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MyMath</a:t>
            </a:r>
            <a:r>
              <a:rPr lang="en-US" sz="2400" dirty="0" smtClean="0">
                <a:latin typeface="Consolas" pitchFamily="49" charset="0"/>
                <a:cs typeface="Consolas" pitchFamily="49" charset="0"/>
              </a:rPr>
              <a:t> m = </a:t>
            </a:r>
            <a:r>
              <a:rPr lang="en-US" sz="2400" dirty="0" smtClean="0">
                <a:solidFill>
                  <a:srgbClr val="0000FF"/>
                </a:solidFill>
                <a:latin typeface="Consolas" pitchFamily="49" charset="0"/>
                <a:cs typeface="Consolas" pitchFamily="49" charset="0"/>
              </a:rPr>
              <a:t>new</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MyMath</a:t>
            </a:r>
            <a:r>
              <a:rPr lang="en-US" sz="2400" dirty="0" smtClean="0">
                <a:latin typeface="Consolas" pitchFamily="49" charset="0"/>
                <a:cs typeface="Consolas" pitchFamily="49" charset="0"/>
              </a:rPr>
              <a:t>();</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r>
              <a:rPr lang="en-US" sz="2400" dirty="0" err="1" smtClean="0">
                <a:solidFill>
                  <a:srgbClr val="0000FF"/>
                </a:solidFill>
                <a:latin typeface="Consolas" pitchFamily="49" charset="0"/>
                <a:cs typeface="Consolas" pitchFamily="49" charset="0"/>
              </a:rPr>
              <a:t>int</a:t>
            </a:r>
            <a:r>
              <a:rPr lang="en-US" sz="2400" dirty="0" smtClean="0">
                <a:latin typeface="Consolas" pitchFamily="49" charset="0"/>
                <a:cs typeface="Consolas" pitchFamily="49" charset="0"/>
              </a:rPr>
              <a:t> x = </a:t>
            </a:r>
            <a:r>
              <a:rPr lang="en-US" sz="2400" dirty="0" err="1" smtClean="0">
                <a:latin typeface="Consolas" pitchFamily="49" charset="0"/>
                <a:cs typeface="Consolas" pitchFamily="49" charset="0"/>
              </a:rPr>
              <a:t>m.cube</a:t>
            </a:r>
            <a:r>
              <a:rPr lang="en-US" sz="2400" dirty="0" smtClean="0">
                <a:latin typeface="Consolas" pitchFamily="49" charset="0"/>
                <a:cs typeface="Consolas" pitchFamily="49" charset="0"/>
              </a:rPr>
              <a:t>(5);</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	}</a:t>
            </a:r>
          </a:p>
          <a:p>
            <a:pPr indent="1588">
              <a:spcBef>
                <a:spcPts val="600"/>
              </a:spcBef>
              <a:buNone/>
              <a:tabLst>
                <a:tab pos="690563" algn="l"/>
                <a:tab pos="1027113" algn="l"/>
                <a:tab pos="1371600" algn="l"/>
              </a:tabLst>
            </a:pPr>
            <a:r>
              <a:rPr lang="en-US" sz="2400" dirty="0" smtClean="0">
                <a:latin typeface="Consolas" pitchFamily="49" charset="0"/>
                <a:cs typeface="Consolas" pitchFamily="49" charset="0"/>
              </a:rPr>
              <a:t>}</a:t>
            </a:r>
            <a:endParaRPr lang="en-US" sz="2400" dirty="0">
              <a:latin typeface="Consolas" pitchFamily="49" charset="0"/>
              <a:cs typeface="Consolas" pitchFamily="49" charset="0"/>
            </a:endParaRPr>
          </a:p>
        </p:txBody>
      </p:sp>
    </p:spTree>
    <p:extLst>
      <p:ext uri="{BB962C8B-B14F-4D97-AF65-F5344CB8AC3E}">
        <p14:creationId xmlns:p14="http://schemas.microsoft.com/office/powerpoint/2010/main" val="3222528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Final Variable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static final variable that is not initialized at the time of declaration is known as static blank final variable.</a:t>
            </a:r>
          </a:p>
          <a:p>
            <a:r>
              <a:rPr lang="en-US" dirty="0"/>
              <a:t>It can be initialized only in static block</a:t>
            </a:r>
            <a:r>
              <a:rPr lang="en-US" dirty="0" smtClean="0"/>
              <a:t>.</a:t>
            </a:r>
          </a:p>
          <a:p>
            <a:pPr marL="0" indent="0">
              <a:buNone/>
            </a:pPr>
            <a:endParaRPr lang="en-US" dirty="0" smtClean="0"/>
          </a:p>
          <a:p>
            <a:pPr>
              <a:buNone/>
            </a:pPr>
            <a:r>
              <a:rPr lang="en-US" dirty="0">
                <a:latin typeface="Consolas" panose="020B0609020204030204" pitchFamily="49" charset="0"/>
                <a:cs typeface="Consolas" panose="020B0609020204030204" pitchFamily="49" charset="0"/>
              </a:rPr>
              <a:t>class A{  </a:t>
            </a:r>
          </a:p>
          <a:p>
            <a:pPr>
              <a:buNone/>
            </a:pPr>
            <a:r>
              <a:rPr lang="en-US" dirty="0">
                <a:latin typeface="Consolas" panose="020B0609020204030204" pitchFamily="49" charset="0"/>
                <a:cs typeface="Consolas" panose="020B0609020204030204" pitchFamily="49" charset="0"/>
              </a:rPr>
              <a:t>  static final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data</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p>
          <a:p>
            <a:pPr>
              <a:buNone/>
            </a:pPr>
            <a:endParaRPr lang="en-US" dirty="0">
              <a:latin typeface="Consolas" panose="020B0609020204030204" pitchFamily="49" charset="0"/>
              <a:cs typeface="Consolas" panose="020B0609020204030204" pitchFamily="49" charset="0"/>
            </a:endParaRPr>
          </a:p>
          <a:p>
            <a:pPr>
              <a:buNone/>
            </a:pPr>
            <a:r>
              <a:rPr lang="en-US" dirty="0" smtClean="0">
                <a:latin typeface="Consolas" panose="020B0609020204030204" pitchFamily="49" charset="0"/>
                <a:cs typeface="Consolas" panose="020B0609020204030204" pitchFamily="49" charset="0"/>
              </a:rPr>
              <a:t>	static</a:t>
            </a:r>
            <a:r>
              <a:rPr lang="en-US" dirty="0">
                <a:latin typeface="Consolas" panose="020B0609020204030204" pitchFamily="49" charset="0"/>
                <a:cs typeface="Consolas" panose="020B0609020204030204" pitchFamily="49" charset="0"/>
              </a:rPr>
              <a:t>{ data=50;}  </a:t>
            </a:r>
          </a:p>
          <a:p>
            <a:pPr>
              <a:buNone/>
            </a:pPr>
            <a:r>
              <a:rPr lang="en-US" dirty="0">
                <a:latin typeface="Consolas" panose="020B0609020204030204" pitchFamily="49" charset="0"/>
                <a:cs typeface="Consolas" panose="020B0609020204030204" pitchFamily="49" charset="0"/>
              </a:rPr>
              <a:t> </a:t>
            </a:r>
          </a:p>
          <a:p>
            <a:pPr>
              <a:buNone/>
            </a:pPr>
            <a:r>
              <a:rPr lang="en-US" dirty="0" smtClean="0">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static void main(String </a:t>
            </a:r>
            <a:r>
              <a:rPr lang="en-US" dirty="0" err="1">
                <a:latin typeface="Consolas" panose="020B0609020204030204" pitchFamily="49" charset="0"/>
                <a:cs typeface="Consolas" panose="020B0609020204030204" pitchFamily="49" charset="0"/>
              </a:rPr>
              <a:t>args</a:t>
            </a:r>
            <a:r>
              <a:rPr lang="en-US" dirty="0">
                <a:latin typeface="Consolas" panose="020B0609020204030204" pitchFamily="49" charset="0"/>
                <a:cs typeface="Consolas" panose="020B0609020204030204" pitchFamily="49" charset="0"/>
              </a:rPr>
              <a:t>[]){  </a:t>
            </a:r>
          </a:p>
          <a:p>
            <a:pPr>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A.data</a:t>
            </a:r>
            <a:r>
              <a:rPr lang="en-US" dirty="0">
                <a:latin typeface="Consolas" panose="020B0609020204030204" pitchFamily="49" charset="0"/>
                <a:cs typeface="Consolas" panose="020B0609020204030204" pitchFamily="49" charset="0"/>
              </a:rPr>
              <a:t>);  </a:t>
            </a:r>
          </a:p>
          <a:p>
            <a:pPr>
              <a:buNone/>
            </a:pPr>
            <a:r>
              <a:rPr lang="en-US" dirty="0">
                <a:latin typeface="Consolas" panose="020B0609020204030204" pitchFamily="49" charset="0"/>
                <a:cs typeface="Consolas" panose="020B0609020204030204" pitchFamily="49" charset="0"/>
              </a:rPr>
              <a:t> }  </a:t>
            </a:r>
          </a:p>
          <a:p>
            <a:pPr>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12374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600"/>
              </a:spcBef>
            </a:pPr>
            <a:r>
              <a:rPr lang="en-AU" dirty="0" smtClean="0">
                <a:cs typeface="Times New Roman" pitchFamily="18" charset="0"/>
              </a:rPr>
              <a:t>Inheritance</a:t>
            </a:r>
            <a:endParaRPr lang="en-US" dirty="0"/>
          </a:p>
        </p:txBody>
      </p:sp>
      <p:pic>
        <p:nvPicPr>
          <p:cNvPr id="5" name="Picture 4"/>
          <p:cNvPicPr>
            <a:picLocks noChangeAspect="1"/>
          </p:cNvPicPr>
          <p:nvPr/>
        </p:nvPicPr>
        <p:blipFill>
          <a:blip r:embed="rId3"/>
          <a:stretch>
            <a:fillRect/>
          </a:stretch>
        </p:blipFill>
        <p:spPr>
          <a:xfrm>
            <a:off x="975443" y="240631"/>
            <a:ext cx="7711274" cy="6531142"/>
          </a:xfrm>
          <a:prstGeom prst="rect">
            <a:avLst/>
          </a:prstGeom>
        </p:spPr>
      </p:pic>
    </p:spTree>
    <p:extLst>
      <p:ext uri="{BB962C8B-B14F-4D97-AF65-F5344CB8AC3E}">
        <p14:creationId xmlns:p14="http://schemas.microsoft.com/office/powerpoint/2010/main" val="31587159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Object Class</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marL="401638" indent="-457200" algn="just"/>
            <a:r>
              <a:rPr lang="en-US" sz="2800" dirty="0" smtClean="0">
                <a:cs typeface="Arial" charset="0"/>
              </a:rPr>
              <a:t>In </a:t>
            </a:r>
            <a:r>
              <a:rPr lang="en-US" sz="2800" dirty="0">
                <a:cs typeface="Arial" charset="0"/>
              </a:rPr>
              <a:t>Java language, all classes are sub-classed (extended) from the </a:t>
            </a:r>
            <a:r>
              <a:rPr lang="en-US" sz="2800" b="1" dirty="0">
                <a:cs typeface="Arial" charset="0"/>
              </a:rPr>
              <a:t>Object</a:t>
            </a:r>
            <a:r>
              <a:rPr lang="en-US" sz="2800" dirty="0">
                <a:cs typeface="Arial" charset="0"/>
              </a:rPr>
              <a:t> super </a:t>
            </a:r>
            <a:r>
              <a:rPr lang="en-US" sz="2800" dirty="0" smtClean="0">
                <a:cs typeface="Arial" charset="0"/>
              </a:rPr>
              <a:t>class.</a:t>
            </a:r>
            <a:endParaRPr lang="en-US" sz="2800" dirty="0">
              <a:cs typeface="Arial" charset="0"/>
            </a:endParaRPr>
          </a:p>
          <a:p>
            <a:pPr marL="401638" indent="-457200" algn="just"/>
            <a:r>
              <a:rPr lang="en-US" sz="2800" dirty="0">
                <a:cs typeface="Arial" charset="0"/>
              </a:rPr>
              <a:t>Object class is the only class that does not have a parent </a:t>
            </a:r>
            <a:r>
              <a:rPr lang="en-US" sz="2800" dirty="0" smtClean="0">
                <a:cs typeface="Arial" charset="0"/>
              </a:rPr>
              <a:t>class.</a:t>
            </a:r>
          </a:p>
          <a:p>
            <a:pPr marL="401638" indent="-457200" algn="just"/>
            <a:r>
              <a:rPr lang="en-US" sz="2800" dirty="0">
                <a:cs typeface="Arial" charset="0"/>
              </a:rPr>
              <a:t>If no inheritance is specified when a class is defined, the superclass of the class is Object by</a:t>
            </a:r>
          </a:p>
          <a:p>
            <a:pPr marL="401638" indent="-457200" algn="just"/>
            <a:r>
              <a:rPr lang="en-US" sz="2800" dirty="0" smtClean="0">
                <a:cs typeface="Arial" charset="0"/>
              </a:rPr>
              <a:t>For </a:t>
            </a:r>
            <a:r>
              <a:rPr lang="en-US" sz="2800" dirty="0">
                <a:cs typeface="Arial" charset="0"/>
              </a:rPr>
              <a:t>example, the following two class definitions are the same:</a:t>
            </a:r>
          </a:p>
        </p:txBody>
      </p:sp>
      <p:sp>
        <p:nvSpPr>
          <p:cNvPr id="3" name="Rectangle 1"/>
          <p:cNvSpPr>
            <a:spLocks noChangeArrowheads="1"/>
          </p:cNvSpPr>
          <p:nvPr/>
        </p:nvSpPr>
        <p:spPr bwMode="auto">
          <a:xfrm>
            <a:off x="2085975" y="358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016866" y="4891839"/>
            <a:ext cx="7896225" cy="876300"/>
          </a:xfrm>
          <a:prstGeom prst="rect">
            <a:avLst/>
          </a:prstGeom>
        </p:spPr>
      </p:pic>
    </p:spTree>
    <p:extLst>
      <p:ext uri="{BB962C8B-B14F-4D97-AF65-F5344CB8AC3E}">
        <p14:creationId xmlns:p14="http://schemas.microsoft.com/office/powerpoint/2010/main" val="227897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Object Class</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eaLnBrk="1" hangingPunct="1"/>
            <a:r>
              <a:rPr lang="en-US" sz="2800" dirty="0" smtClean="0">
                <a:cs typeface="Arial" charset="0"/>
              </a:rPr>
              <a:t>This class defines </a:t>
            </a:r>
            <a:r>
              <a:rPr lang="en-US" sz="2800" dirty="0">
                <a:cs typeface="Arial" charset="0"/>
              </a:rPr>
              <a:t>and implements behavior common to all classes including the ones that you </a:t>
            </a:r>
            <a:r>
              <a:rPr lang="en-US" sz="2800" dirty="0" smtClean="0">
                <a:cs typeface="Arial" charset="0"/>
              </a:rPr>
              <a:t>write:-</a:t>
            </a:r>
            <a:endParaRPr lang="en-US" sz="2800" dirty="0">
              <a:cs typeface="Arial" charset="0"/>
            </a:endParaRPr>
          </a:p>
          <a:p>
            <a:pPr marL="801688" lvl="1" indent="-457200" algn="just" eaLnBrk="1" hangingPunct="1"/>
            <a:r>
              <a:rPr lang="en-US" sz="2400" dirty="0" err="1">
                <a:cs typeface="Arial" charset="0"/>
              </a:rPr>
              <a:t>getClass</a:t>
            </a:r>
            <a:r>
              <a:rPr lang="en-US" sz="2400" dirty="0">
                <a:cs typeface="Arial" charset="0"/>
              </a:rPr>
              <a:t>()</a:t>
            </a:r>
          </a:p>
          <a:p>
            <a:pPr marL="801688" lvl="1" indent="-457200" algn="just" eaLnBrk="1" hangingPunct="1"/>
            <a:r>
              <a:rPr lang="en-US" sz="2400" dirty="0">
                <a:cs typeface="Arial" charset="0"/>
              </a:rPr>
              <a:t>equals()</a:t>
            </a:r>
          </a:p>
          <a:p>
            <a:pPr marL="801688" lvl="1" indent="-457200" algn="just" eaLnBrk="1" hangingPunct="1"/>
            <a:r>
              <a:rPr lang="en-US" sz="2400" dirty="0" err="1">
                <a:cs typeface="Arial" charset="0"/>
              </a:rPr>
              <a:t>toString</a:t>
            </a:r>
            <a:r>
              <a:rPr lang="en-US" sz="2400" dirty="0" smtClean="0">
                <a:cs typeface="Arial" charset="0"/>
              </a:rPr>
              <a:t>()</a:t>
            </a:r>
          </a:p>
          <a:p>
            <a:pPr marL="401638" indent="-457200" algn="just"/>
            <a:endParaRPr lang="en-US" sz="2800" dirty="0" smtClean="0">
              <a:cs typeface="Arial" charset="0"/>
            </a:endParaRPr>
          </a:p>
          <a:p>
            <a:pPr marL="401638" indent="-457200" algn="just"/>
            <a:r>
              <a:rPr lang="en-US" sz="2800" dirty="0" smtClean="0">
                <a:cs typeface="Arial" charset="0"/>
              </a:rPr>
              <a:t>For example, overriding </a:t>
            </a:r>
            <a:r>
              <a:rPr lang="en-US" sz="2800" dirty="0" err="1" smtClean="0">
                <a:cs typeface="Arial" charset="0"/>
              </a:rPr>
              <a:t>toString</a:t>
            </a:r>
            <a:r>
              <a:rPr lang="en-US" sz="2800" dirty="0" smtClean="0">
                <a:cs typeface="Arial" charset="0"/>
              </a:rPr>
              <a:t>() </a:t>
            </a:r>
            <a:r>
              <a:rPr lang="en-US" sz="2800" dirty="0">
                <a:cs typeface="Arial" charset="0"/>
              </a:rPr>
              <a:t>method </a:t>
            </a:r>
            <a:r>
              <a:rPr lang="en-US" sz="2800" dirty="0" smtClean="0">
                <a:cs typeface="Arial" charset="0"/>
              </a:rPr>
              <a:t>in a child class helps in providing descriptive string representation of the object.</a:t>
            </a:r>
          </a:p>
          <a:p>
            <a:pPr marL="401638" indent="-457200" algn="just"/>
            <a:r>
              <a:rPr lang="en-US" sz="2800" dirty="0">
                <a:cs typeface="Arial" charset="0"/>
              </a:rPr>
              <a:t>e</a:t>
            </a:r>
            <a:r>
              <a:rPr lang="en-US" sz="2800" dirty="0" smtClean="0">
                <a:cs typeface="Arial" charset="0"/>
              </a:rPr>
              <a:t>quals() method can be used to implement test whether two objects are equal or not.</a:t>
            </a:r>
            <a:endParaRPr lang="en-US" sz="2800" dirty="0">
              <a:cs typeface="Arial" charset="0"/>
            </a:endParaRPr>
          </a:p>
        </p:txBody>
      </p:sp>
    </p:spTree>
    <p:extLst>
      <p:ext uri="{BB962C8B-B14F-4D97-AF65-F5344CB8AC3E}">
        <p14:creationId xmlns:p14="http://schemas.microsoft.com/office/powerpoint/2010/main" val="40737254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r>
              <a:rPr lang="en-US" sz="2400" i="1" dirty="0"/>
              <a:t>Polymorphism means that a variable of a </a:t>
            </a:r>
            <a:r>
              <a:rPr lang="en-US" sz="2400" i="1" dirty="0" err="1"/>
              <a:t>supertype</a:t>
            </a:r>
            <a:r>
              <a:rPr lang="en-US" sz="2400" i="1" dirty="0"/>
              <a:t> can refer to a subtype </a:t>
            </a:r>
            <a:r>
              <a:rPr lang="en-US" sz="2400" i="1" dirty="0" smtClean="0"/>
              <a:t>object</a:t>
            </a:r>
            <a:endParaRPr lang="en-US" sz="2400" dirty="0" smtClean="0"/>
          </a:p>
          <a:p>
            <a:pPr algn="just"/>
            <a:r>
              <a:rPr lang="en-US" sz="2400" dirty="0" smtClean="0">
                <a:cs typeface="Arial" charset="0"/>
              </a:rPr>
              <a:t>It allows a variable of a Parent Class to refer an object of child class</a:t>
            </a:r>
            <a:r>
              <a:rPr lang="en-US" sz="2400" dirty="0">
                <a:cs typeface="Arial" charset="0"/>
              </a:rPr>
              <a:t>. A method can be implemented in several classes along the inheritance chain. The </a:t>
            </a:r>
            <a:r>
              <a:rPr lang="en-US" sz="2400" dirty="0" smtClean="0">
                <a:cs typeface="Arial" charset="0"/>
              </a:rPr>
              <a:t>JVM decides </a:t>
            </a:r>
            <a:r>
              <a:rPr lang="en-US" sz="2400" dirty="0">
                <a:cs typeface="Arial" charset="0"/>
              </a:rPr>
              <a:t>which method is invoked at </a:t>
            </a:r>
            <a:r>
              <a:rPr lang="en-US" sz="2400" dirty="0" smtClean="0">
                <a:cs typeface="Arial" charset="0"/>
              </a:rPr>
              <a:t>runtime based on the type of object the parent class variable holds.</a:t>
            </a:r>
          </a:p>
        </p:txBody>
      </p:sp>
      <p:pic>
        <p:nvPicPr>
          <p:cNvPr id="2" name="Picture 1"/>
          <p:cNvPicPr>
            <a:picLocks noChangeAspect="1"/>
          </p:cNvPicPr>
          <p:nvPr/>
        </p:nvPicPr>
        <p:blipFill rotWithShape="1">
          <a:blip r:embed="rId2"/>
          <a:srcRect t="12819" b="12215"/>
          <a:stretch/>
        </p:blipFill>
        <p:spPr>
          <a:xfrm>
            <a:off x="2799548" y="3850106"/>
            <a:ext cx="6100612" cy="2117559"/>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1215941" y="6071478"/>
            <a:ext cx="5629275" cy="733425"/>
          </a:xfrm>
          <a:prstGeom prst="rect">
            <a:avLst/>
          </a:prstGeom>
        </p:spPr>
      </p:pic>
    </p:spTree>
    <p:extLst>
      <p:ext uri="{BB962C8B-B14F-4D97-AF65-F5344CB8AC3E}">
        <p14:creationId xmlns:p14="http://schemas.microsoft.com/office/powerpoint/2010/main" val="2496504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r>
              <a:rPr lang="en-GB" sz="2800" dirty="0"/>
              <a:t>The process of associating a method definition with a method invocation is called </a:t>
            </a:r>
            <a:r>
              <a:rPr lang="en-GB" sz="2800" b="1" i="1" dirty="0">
                <a:solidFill>
                  <a:schemeClr val="accent2">
                    <a:lumMod val="75000"/>
                  </a:schemeClr>
                </a:solidFill>
              </a:rPr>
              <a:t>binding</a:t>
            </a:r>
          </a:p>
          <a:p>
            <a:endParaRPr lang="en-GB" sz="2800" dirty="0"/>
          </a:p>
          <a:p>
            <a:r>
              <a:rPr lang="en-GB" sz="2800" dirty="0"/>
              <a:t>If the method definition is associated with its invocation when the code is compiled, that is called </a:t>
            </a:r>
            <a:r>
              <a:rPr lang="en-GB" sz="2800" b="1" i="1" dirty="0">
                <a:solidFill>
                  <a:schemeClr val="accent2">
                    <a:lumMod val="75000"/>
                  </a:schemeClr>
                </a:solidFill>
              </a:rPr>
              <a:t>early binding </a:t>
            </a:r>
            <a:r>
              <a:rPr lang="en-GB" sz="2800" i="1" dirty="0"/>
              <a:t>or </a:t>
            </a:r>
            <a:r>
              <a:rPr lang="en-GB" sz="2800" b="1" i="1" dirty="0">
                <a:solidFill>
                  <a:schemeClr val="accent2">
                    <a:lumMod val="75000"/>
                  </a:schemeClr>
                </a:solidFill>
              </a:rPr>
              <a:t>static </a:t>
            </a:r>
            <a:r>
              <a:rPr lang="en-GB" sz="2800" b="1" i="1" dirty="0" smtClean="0">
                <a:solidFill>
                  <a:schemeClr val="accent2">
                    <a:lumMod val="75000"/>
                  </a:schemeClr>
                </a:solidFill>
              </a:rPr>
              <a:t>binding</a:t>
            </a:r>
          </a:p>
          <a:p>
            <a:r>
              <a:rPr lang="en-GB" sz="2800" dirty="0" smtClean="0"/>
              <a:t>Function overloading is early binding</a:t>
            </a:r>
            <a:endParaRPr lang="en-GB" sz="2800" b="1" i="1" dirty="0">
              <a:solidFill>
                <a:schemeClr val="accent2">
                  <a:lumMod val="75000"/>
                </a:schemeClr>
              </a:solidFill>
            </a:endParaRPr>
          </a:p>
          <a:p>
            <a:endParaRPr lang="en-GB" sz="2800" dirty="0"/>
          </a:p>
          <a:p>
            <a:r>
              <a:rPr lang="en-GB" sz="2800" dirty="0"/>
              <a:t>If the method definition is associated with its invocation when the method is invoked (at run time), that is called </a:t>
            </a:r>
            <a:r>
              <a:rPr lang="en-GB" sz="2800" b="1" i="1" dirty="0">
                <a:solidFill>
                  <a:schemeClr val="accent2">
                    <a:lumMod val="75000"/>
                  </a:schemeClr>
                </a:solidFill>
              </a:rPr>
              <a:t>late binding </a:t>
            </a:r>
            <a:r>
              <a:rPr lang="en-GB" sz="2800" i="1" dirty="0"/>
              <a:t>or </a:t>
            </a:r>
            <a:r>
              <a:rPr lang="en-GB" sz="2800" b="1" i="1" dirty="0">
                <a:solidFill>
                  <a:schemeClr val="accent2">
                    <a:lumMod val="75000"/>
                  </a:schemeClr>
                </a:solidFill>
              </a:rPr>
              <a:t>dynamic binding</a:t>
            </a:r>
            <a:endParaRPr lang="en-GB" sz="2800" dirty="0">
              <a:solidFill>
                <a:schemeClr val="accent2">
                  <a:lumMod val="75000"/>
                </a:schemeClr>
              </a:solidFill>
            </a:endParaRPr>
          </a:p>
          <a:p>
            <a:pPr algn="just"/>
            <a:endParaRPr lang="en-US" sz="2800" dirty="0" smtClean="0">
              <a:cs typeface="Arial" charset="0"/>
            </a:endParaRPr>
          </a:p>
        </p:txBody>
      </p:sp>
    </p:spTree>
    <p:extLst>
      <p:ext uri="{BB962C8B-B14F-4D97-AF65-F5344CB8AC3E}">
        <p14:creationId xmlns:p14="http://schemas.microsoft.com/office/powerpoint/2010/main" val="9346203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r>
              <a:rPr lang="en-US" dirty="0"/>
              <a:t>3 main programming mechanisms constitute OOP</a:t>
            </a:r>
          </a:p>
          <a:p>
            <a:pPr lvl="1"/>
            <a:r>
              <a:rPr lang="en-US" dirty="0"/>
              <a:t>Encapsulation</a:t>
            </a:r>
          </a:p>
          <a:p>
            <a:pPr lvl="1"/>
            <a:r>
              <a:rPr lang="en-US" dirty="0"/>
              <a:t>Inheritance</a:t>
            </a:r>
          </a:p>
          <a:p>
            <a:pPr lvl="1"/>
            <a:r>
              <a:rPr lang="en-US" dirty="0"/>
              <a:t>Polymorphism</a:t>
            </a:r>
          </a:p>
          <a:p>
            <a:endParaRPr lang="en-US" dirty="0"/>
          </a:p>
          <a:p>
            <a:pPr>
              <a:lnSpc>
                <a:spcPct val="90000"/>
              </a:lnSpc>
              <a:defRPr/>
            </a:pPr>
            <a:r>
              <a:rPr lang="en-US" dirty="0"/>
              <a:t>Polymorphism is the ability to associate many meanings to one method name</a:t>
            </a:r>
          </a:p>
          <a:p>
            <a:pPr lvl="1">
              <a:lnSpc>
                <a:spcPct val="90000"/>
              </a:lnSpc>
              <a:defRPr/>
            </a:pPr>
            <a:r>
              <a:rPr lang="en-US" dirty="0"/>
              <a:t>It does this through a special mechanism known as </a:t>
            </a:r>
            <a:r>
              <a:rPr lang="en-US" i="1" dirty="0">
                <a:solidFill>
                  <a:schemeClr val="accent2">
                    <a:lumMod val="75000"/>
                  </a:schemeClr>
                </a:solidFill>
              </a:rPr>
              <a:t>late binding</a:t>
            </a:r>
            <a:r>
              <a:rPr lang="en-US" dirty="0"/>
              <a:t> or </a:t>
            </a:r>
            <a:r>
              <a:rPr lang="en-US" i="1" dirty="0">
                <a:solidFill>
                  <a:schemeClr val="accent2">
                    <a:lumMod val="75000"/>
                  </a:schemeClr>
                </a:solidFill>
              </a:rPr>
              <a:t>dynamic binding</a:t>
            </a:r>
            <a:endParaRPr lang="en-US" dirty="0">
              <a:solidFill>
                <a:schemeClr val="accent2">
                  <a:lumMod val="75000"/>
                </a:schemeClr>
              </a:solidFill>
            </a:endParaRPr>
          </a:p>
          <a:p>
            <a:endParaRPr lang="en-US" dirty="0"/>
          </a:p>
          <a:p>
            <a:pPr algn="just"/>
            <a:endParaRPr lang="en-US" sz="2800" dirty="0" smtClean="0">
              <a:cs typeface="Arial" charset="0"/>
            </a:endParaRPr>
          </a:p>
        </p:txBody>
      </p:sp>
    </p:spTree>
    <p:extLst>
      <p:ext uri="{BB962C8B-B14F-4D97-AF65-F5344CB8AC3E}">
        <p14:creationId xmlns:p14="http://schemas.microsoft.com/office/powerpoint/2010/main" val="34656246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
        <p:nvSpPr>
          <p:cNvPr id="27651" name="Content Placeholder 2"/>
          <p:cNvSpPr>
            <a:spLocks noGrp="1"/>
          </p:cNvSpPr>
          <p:nvPr>
            <p:ph idx="1"/>
          </p:nvPr>
        </p:nvSpPr>
        <p:spPr/>
        <p:txBody>
          <a:bodyPr>
            <a:normAutofit fontScale="85000" lnSpcReduction="10000"/>
          </a:bodyPr>
          <a:lstStyle/>
          <a:p>
            <a:r>
              <a:rPr lang="en-US" dirty="0"/>
              <a:t>The term polymorphism literally means </a:t>
            </a:r>
            <a:r>
              <a:rPr lang="en-US" i="1" dirty="0">
                <a:solidFill>
                  <a:schemeClr val="accent2">
                    <a:lumMod val="75000"/>
                  </a:schemeClr>
                </a:solidFill>
              </a:rPr>
              <a:t>"having many forms"</a:t>
            </a:r>
          </a:p>
          <a:p>
            <a:r>
              <a:rPr lang="en-US" dirty="0"/>
              <a:t>Single method call behaves differently depending on the type of the object which the call references</a:t>
            </a:r>
          </a:p>
          <a:p>
            <a:r>
              <a:rPr lang="en-US" dirty="0"/>
              <a:t>Polymorphism means</a:t>
            </a:r>
          </a:p>
          <a:p>
            <a:pPr lvl="1"/>
            <a:r>
              <a:rPr lang="en-US" dirty="0"/>
              <a:t>When a program invokes a method through a superclass variable, the correct subclass version of the method is called, based on the type of the reference stored in the superclass variable</a:t>
            </a:r>
          </a:p>
          <a:p>
            <a:pPr lvl="1"/>
            <a:r>
              <a:rPr lang="en-US" dirty="0"/>
              <a:t>The same method name and signature can cause different actions to occur, depending on the type of object on which the method is invoked</a:t>
            </a:r>
          </a:p>
          <a:p>
            <a:pPr lvl="1"/>
            <a:r>
              <a:rPr lang="en-US" dirty="0"/>
              <a:t>Facilitates adding new classes to a system with minimal modifications to the system’s code</a:t>
            </a:r>
          </a:p>
          <a:p>
            <a:pPr algn="just"/>
            <a:endParaRPr lang="en-US" sz="2800" dirty="0" smtClean="0">
              <a:cs typeface="Arial" charset="0"/>
            </a:endParaRPr>
          </a:p>
        </p:txBody>
      </p:sp>
    </p:spTree>
    <p:extLst>
      <p:ext uri="{BB962C8B-B14F-4D97-AF65-F5344CB8AC3E}">
        <p14:creationId xmlns:p14="http://schemas.microsoft.com/office/powerpoint/2010/main" val="404088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
        <p:nvSpPr>
          <p:cNvPr id="27651" name="Content Placeholder 2"/>
          <p:cNvSpPr>
            <a:spLocks noGrp="1"/>
          </p:cNvSpPr>
          <p:nvPr>
            <p:ph idx="1"/>
          </p:nvPr>
        </p:nvSpPr>
        <p:spPr/>
        <p:txBody>
          <a:bodyPr>
            <a:normAutofit fontScale="92500" lnSpcReduction="20000"/>
          </a:bodyPr>
          <a:lstStyle/>
          <a:p>
            <a:pPr algn="just"/>
            <a:r>
              <a:rPr lang="en-US" sz="2800" dirty="0"/>
              <a:t>Runtime polymorphism or Dynamic Method </a:t>
            </a:r>
            <a:r>
              <a:rPr lang="en-US" sz="2800" dirty="0" smtClean="0"/>
              <a:t>Binding is </a:t>
            </a:r>
            <a:r>
              <a:rPr lang="en-US" sz="2800" dirty="0"/>
              <a:t>a process in which a call to an overridden method is resolved at runtime rather than compile-time</a:t>
            </a:r>
          </a:p>
          <a:p>
            <a:pPr algn="just"/>
            <a:r>
              <a:rPr lang="en-US" sz="2800" dirty="0"/>
              <a:t>The compiler only checks the compile time error and does not bind the method call with any actual method</a:t>
            </a:r>
          </a:p>
          <a:p>
            <a:pPr algn="just"/>
            <a:r>
              <a:rPr lang="en-US" sz="2800" dirty="0"/>
              <a:t>This method binding if is done at runtime by runtime environment then we say dynamic polymorphism is being implemented in the program</a:t>
            </a:r>
          </a:p>
          <a:p>
            <a:pPr algn="just"/>
            <a:r>
              <a:rPr lang="en-US" sz="2800" dirty="0"/>
              <a:t>An object reference can refer to an object of its class, or to an object of any class related to it by inheritance</a:t>
            </a:r>
          </a:p>
          <a:p>
            <a:pPr algn="just"/>
            <a:r>
              <a:rPr lang="en-US" sz="2800" dirty="0"/>
              <a:t>For example, if the Holiday class is used to derive a class called Christmas, then a Holiday reference could be used to point to a Christmas object</a:t>
            </a:r>
          </a:p>
          <a:p>
            <a:pPr algn="just"/>
            <a:endParaRPr lang="en-US" sz="2800" dirty="0" smtClean="0">
              <a:cs typeface="Arial" charset="0"/>
            </a:endParaRPr>
          </a:p>
        </p:txBody>
      </p:sp>
    </p:spTree>
    <p:extLst>
      <p:ext uri="{BB962C8B-B14F-4D97-AF65-F5344CB8AC3E}">
        <p14:creationId xmlns:p14="http://schemas.microsoft.com/office/powerpoint/2010/main" val="4204726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pic>
        <p:nvPicPr>
          <p:cNvPr id="4" name="Picture 3"/>
          <p:cNvPicPr>
            <a:picLocks noChangeAspect="1"/>
          </p:cNvPicPr>
          <p:nvPr/>
        </p:nvPicPr>
        <p:blipFill>
          <a:blip r:embed="rId2"/>
          <a:stretch>
            <a:fillRect/>
          </a:stretch>
        </p:blipFill>
        <p:spPr>
          <a:xfrm>
            <a:off x="0" y="997527"/>
            <a:ext cx="6321972" cy="5440000"/>
          </a:xfrm>
          <a:prstGeom prst="rect">
            <a:avLst/>
          </a:prstGeom>
          <a:ln w="76200">
            <a:solidFill>
              <a:srgbClr val="00B0F0"/>
            </a:solidFill>
          </a:ln>
        </p:spPr>
      </p:pic>
      <p:pic>
        <p:nvPicPr>
          <p:cNvPr id="5" name="Picture 4"/>
          <p:cNvPicPr>
            <a:picLocks noChangeAspect="1"/>
          </p:cNvPicPr>
          <p:nvPr/>
        </p:nvPicPr>
        <p:blipFill rotWithShape="1">
          <a:blip r:embed="rId3"/>
          <a:srcRect r="2204"/>
          <a:stretch/>
        </p:blipFill>
        <p:spPr>
          <a:xfrm>
            <a:off x="4967681" y="1744313"/>
            <a:ext cx="5129377" cy="3381824"/>
          </a:xfrm>
          <a:prstGeom prst="rect">
            <a:avLst/>
          </a:prstGeom>
          <a:ln w="76200">
            <a:solidFill>
              <a:srgbClr val="FFC000"/>
            </a:solidFill>
          </a:ln>
        </p:spPr>
      </p:pic>
      <p:sp>
        <p:nvSpPr>
          <p:cNvPr id="2" name="TextBox 1"/>
          <p:cNvSpPr txBox="1"/>
          <p:nvPr/>
        </p:nvSpPr>
        <p:spPr>
          <a:xfrm>
            <a:off x="5137484" y="5390146"/>
            <a:ext cx="3775607" cy="1200329"/>
          </a:xfrm>
          <a:prstGeom prst="rect">
            <a:avLst/>
          </a:prstGeom>
          <a:solidFill>
            <a:schemeClr val="accent2"/>
          </a:solidFill>
          <a:ln w="76200">
            <a:solidFill>
              <a:schemeClr val="accent1">
                <a:lumMod val="60000"/>
                <a:lumOff val="40000"/>
              </a:schemeClr>
            </a:solidFill>
          </a:ln>
        </p:spPr>
        <p:txBody>
          <a:bodyPr wrap="square" rtlCol="0">
            <a:spAutoFit/>
          </a:bodyPr>
          <a:lstStyle/>
          <a:p>
            <a:r>
              <a:rPr lang="en-US" dirty="0" smtClean="0">
                <a:solidFill>
                  <a:schemeClr val="bg1"/>
                </a:solidFill>
              </a:rPr>
              <a:t>I am Generic Animal.</a:t>
            </a:r>
          </a:p>
          <a:p>
            <a:r>
              <a:rPr lang="en-US" dirty="0" smtClean="0">
                <a:solidFill>
                  <a:schemeClr val="bg1"/>
                </a:solidFill>
              </a:rPr>
              <a:t>I am Dog.</a:t>
            </a:r>
          </a:p>
          <a:p>
            <a:r>
              <a:rPr lang="en-US" dirty="0" smtClean="0">
                <a:solidFill>
                  <a:schemeClr val="bg1"/>
                </a:solidFill>
              </a:rPr>
              <a:t>I am Cow.</a:t>
            </a:r>
          </a:p>
          <a:p>
            <a:r>
              <a:rPr lang="en-US" dirty="0" smtClean="0">
                <a:solidFill>
                  <a:schemeClr val="bg1"/>
                </a:solidFill>
              </a:rPr>
              <a:t>I am Snake.</a:t>
            </a:r>
            <a:endParaRPr lang="en-US" dirty="0">
              <a:solidFill>
                <a:schemeClr val="bg1"/>
              </a:solidFill>
            </a:endParaRPr>
          </a:p>
        </p:txBody>
      </p:sp>
    </p:spTree>
    <p:extLst>
      <p:ext uri="{BB962C8B-B14F-4D97-AF65-F5344CB8AC3E}">
        <p14:creationId xmlns:p14="http://schemas.microsoft.com/office/powerpoint/2010/main" val="30346725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normAutofit/>
          </a:bodyPr>
          <a:lstStyle/>
          <a:p>
            <a:r>
              <a:rPr lang="en-US" sz="2000" dirty="0" err="1"/>
              <a:t>UpCasting</a:t>
            </a:r>
            <a:endParaRPr lang="en-US" sz="2000" dirty="0"/>
          </a:p>
          <a:p>
            <a:pPr lvl="1"/>
            <a:r>
              <a:rPr lang="en-US" sz="2000" dirty="0"/>
              <a:t>Assigning a child object to a parent reference</a:t>
            </a:r>
          </a:p>
          <a:p>
            <a:pPr lvl="1"/>
            <a:r>
              <a:rPr lang="en-US" sz="2000" dirty="0"/>
              <a:t>Considered to be a widening conversion or </a:t>
            </a:r>
            <a:r>
              <a:rPr lang="en-US" sz="2000" dirty="0" err="1" smtClean="0"/>
              <a:t>Upcasting</a:t>
            </a:r>
            <a:r>
              <a:rPr lang="en-US" sz="2000" dirty="0" smtClean="0"/>
              <a:t>. Can </a:t>
            </a:r>
            <a:r>
              <a:rPr lang="en-US" sz="2000" dirty="0"/>
              <a:t>be performed by simple </a:t>
            </a:r>
            <a:r>
              <a:rPr lang="en-US" sz="2000" dirty="0" smtClean="0"/>
              <a:t>assignment</a:t>
            </a:r>
          </a:p>
          <a:p>
            <a:pPr marL="457200" lvl="1" indent="0">
              <a:buNone/>
            </a:pPr>
            <a:r>
              <a:rPr lang="en-US" sz="2000" dirty="0">
                <a:solidFill>
                  <a:srgbClr val="FF0000"/>
                </a:solidFill>
                <a:latin typeface="Consolas" panose="020B0609020204030204" pitchFamily="49" charset="0"/>
              </a:rPr>
              <a:t>Animal ref1 = new Dog();</a:t>
            </a:r>
          </a:p>
          <a:p>
            <a:pPr marL="457200" lvl="1" indent="0">
              <a:buNone/>
            </a:pPr>
            <a:r>
              <a:rPr lang="en-US" sz="2000" dirty="0">
                <a:solidFill>
                  <a:srgbClr val="FF0000"/>
                </a:solidFill>
                <a:latin typeface="Consolas" panose="020B0609020204030204" pitchFamily="49" charset="0"/>
              </a:rPr>
              <a:t>Animal ref2 = new Cat();</a:t>
            </a:r>
          </a:p>
          <a:p>
            <a:pPr marL="457200" lvl="1" indent="0" algn="ctr">
              <a:buNone/>
            </a:pPr>
            <a:endParaRPr lang="en-US" sz="2000" dirty="0"/>
          </a:p>
          <a:p>
            <a:r>
              <a:rPr lang="en-US" sz="2000" dirty="0" err="1"/>
              <a:t>DownCasting</a:t>
            </a:r>
            <a:endParaRPr lang="en-US" sz="2000" dirty="0"/>
          </a:p>
          <a:p>
            <a:pPr lvl="1"/>
            <a:r>
              <a:rPr lang="en-US" sz="2000" dirty="0"/>
              <a:t>Assigning a parent object to a child reference</a:t>
            </a:r>
          </a:p>
          <a:p>
            <a:pPr lvl="1"/>
            <a:r>
              <a:rPr lang="en-US" sz="2000" dirty="0"/>
              <a:t>Considered a narrowing conversion or </a:t>
            </a:r>
            <a:r>
              <a:rPr lang="en-US" sz="2000" dirty="0" err="1"/>
              <a:t>Downcasting</a:t>
            </a:r>
            <a:endParaRPr lang="en-US" sz="2000" dirty="0"/>
          </a:p>
          <a:p>
            <a:pPr lvl="1"/>
            <a:r>
              <a:rPr lang="en-US" sz="2000" dirty="0"/>
              <a:t>Must be done with </a:t>
            </a:r>
            <a:r>
              <a:rPr lang="en-US" sz="2000" dirty="0" smtClean="0"/>
              <a:t>an explicit </a:t>
            </a:r>
            <a:r>
              <a:rPr lang="en-US" sz="2000" dirty="0"/>
              <a:t>cast</a:t>
            </a:r>
          </a:p>
          <a:p>
            <a:pPr marL="457200" lvl="1" indent="0">
              <a:buNone/>
            </a:pPr>
            <a:r>
              <a:rPr lang="en-US" sz="2000" dirty="0">
                <a:solidFill>
                  <a:srgbClr val="FF0000"/>
                </a:solidFill>
                <a:latin typeface="Consolas" panose="020B0609020204030204" pitchFamily="49" charset="0"/>
              </a:rPr>
              <a:t>Animal ref1 = new </a:t>
            </a:r>
            <a:r>
              <a:rPr lang="en-US" sz="2000" dirty="0" smtClean="0">
                <a:solidFill>
                  <a:srgbClr val="FF0000"/>
                </a:solidFill>
                <a:latin typeface="Consolas" panose="020B0609020204030204" pitchFamily="49" charset="0"/>
              </a:rPr>
              <a:t>Dog();</a:t>
            </a:r>
          </a:p>
          <a:p>
            <a:pPr marL="457200" lvl="1" indent="0">
              <a:buNone/>
            </a:pPr>
            <a:r>
              <a:rPr lang="en-US" sz="2000" dirty="0" smtClean="0">
                <a:solidFill>
                  <a:srgbClr val="FF0000"/>
                </a:solidFill>
                <a:latin typeface="Consolas" panose="020B0609020204030204" pitchFamily="49" charset="0"/>
              </a:rPr>
              <a:t>Dog d = (Dog) ref1;	//Works Fine</a:t>
            </a:r>
          </a:p>
          <a:p>
            <a:pPr marL="457200" lvl="1" indent="0">
              <a:buNone/>
            </a:pPr>
            <a:r>
              <a:rPr lang="en-US" sz="2000" dirty="0" smtClean="0">
                <a:solidFill>
                  <a:srgbClr val="FF0000"/>
                </a:solidFill>
                <a:latin typeface="Consolas" panose="020B0609020204030204" pitchFamily="49" charset="0"/>
              </a:rPr>
              <a:t>Cat c = (Cat) ref1;	//Error, ref1 is of Dog type</a:t>
            </a:r>
            <a:endParaRPr lang="en-US" sz="2000" dirty="0">
              <a:solidFill>
                <a:srgbClr val="FF0000"/>
              </a:solidFill>
              <a:latin typeface="Consolas" panose="020B0609020204030204" pitchFamily="49" charset="0"/>
            </a:endParaRPr>
          </a:p>
          <a:p>
            <a:pPr marL="0" indent="0" algn="ctr">
              <a:buNone/>
            </a:pPr>
            <a:endParaRPr lang="en-US" sz="2000" dirty="0"/>
          </a:p>
          <a:p>
            <a:pPr algn="just"/>
            <a:endParaRPr lang="en-US" sz="2000" dirty="0" smtClean="0">
              <a:cs typeface="Arial" charset="0"/>
            </a:endParaRPr>
          </a:p>
        </p:txBody>
      </p:sp>
      <p:sp>
        <p:nvSpPr>
          <p:cNvPr id="27650" name="Title 1"/>
          <p:cNvSpPr>
            <a:spLocks noGrp="1"/>
          </p:cNvSpPr>
          <p:nvPr>
            <p:ph type="title"/>
          </p:nvPr>
        </p:nvSpPr>
        <p:spPr/>
        <p:txBody>
          <a:bodyPr/>
          <a:lstStyle/>
          <a:p>
            <a:pPr eaLnBrk="1" hangingPunct="1"/>
            <a:r>
              <a:rPr lang="en-US" b="1" dirty="0" smtClean="0">
                <a:cs typeface="Times New Roman" pitchFamily="18" charset="0"/>
              </a:rPr>
              <a:t>Polymorphism</a:t>
            </a:r>
            <a:endParaRPr lang="en-US" dirty="0" smtClean="0">
              <a:cs typeface="Times New Roman" pitchFamily="18" charset="0"/>
            </a:endParaRPr>
          </a:p>
        </p:txBody>
      </p:sp>
    </p:spTree>
    <p:extLst>
      <p:ext uri="{BB962C8B-B14F-4D97-AF65-F5344CB8AC3E}">
        <p14:creationId xmlns:p14="http://schemas.microsoft.com/office/powerpoint/2010/main" val="14889973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pic>
        <p:nvPicPr>
          <p:cNvPr id="2" name="Picture 1"/>
          <p:cNvPicPr>
            <a:picLocks noChangeAspect="1"/>
          </p:cNvPicPr>
          <p:nvPr/>
        </p:nvPicPr>
        <p:blipFill>
          <a:blip r:embed="rId3"/>
          <a:stretch>
            <a:fillRect/>
          </a:stretch>
        </p:blipFill>
        <p:spPr>
          <a:xfrm>
            <a:off x="-2919" y="113542"/>
            <a:ext cx="4448008" cy="4860348"/>
          </a:xfrm>
          <a:prstGeom prst="rect">
            <a:avLst/>
          </a:prstGeom>
          <a:ln>
            <a:solidFill>
              <a:schemeClr val="accent1">
                <a:lumMod val="60000"/>
                <a:lumOff val="40000"/>
              </a:schemeClr>
            </a:solidFill>
          </a:ln>
        </p:spPr>
      </p:pic>
      <p:pic>
        <p:nvPicPr>
          <p:cNvPr id="3" name="Picture 2"/>
          <p:cNvPicPr>
            <a:picLocks noChangeAspect="1"/>
          </p:cNvPicPr>
          <p:nvPr/>
        </p:nvPicPr>
        <p:blipFill>
          <a:blip r:embed="rId4"/>
          <a:stretch>
            <a:fillRect/>
          </a:stretch>
        </p:blipFill>
        <p:spPr>
          <a:xfrm>
            <a:off x="4445089" y="113542"/>
            <a:ext cx="4698911" cy="7001633"/>
          </a:xfrm>
          <a:prstGeom prst="rect">
            <a:avLst/>
          </a:prstGeom>
          <a:ln>
            <a:solidFill>
              <a:schemeClr val="accent1">
                <a:lumMod val="60000"/>
                <a:lumOff val="40000"/>
              </a:schemeClr>
            </a:solidFill>
          </a:ln>
        </p:spPr>
      </p:pic>
      <p:sp>
        <p:nvSpPr>
          <p:cNvPr id="5" name="TextBox 4"/>
          <p:cNvSpPr txBox="1"/>
          <p:nvPr/>
        </p:nvSpPr>
        <p:spPr>
          <a:xfrm>
            <a:off x="-2919" y="6164515"/>
            <a:ext cx="2339102" cy="3631763"/>
          </a:xfrm>
          <a:prstGeom prst="rect">
            <a:avLst/>
          </a:prstGeom>
          <a:solidFill>
            <a:srgbClr val="FFFFD8"/>
          </a:solidFill>
        </p:spPr>
        <p:txBody>
          <a:bodyPr wrap="none" rtlCol="0">
            <a:spAutoFit/>
          </a:bodyPr>
          <a:lstStyle/>
          <a:p>
            <a:r>
              <a:rPr lang="en-US" sz="1000" dirty="0" smtClean="0"/>
              <a:t>package </a:t>
            </a:r>
            <a:r>
              <a:rPr lang="en-US" sz="1000" dirty="0"/>
              <a:t>inherit;</a:t>
            </a:r>
          </a:p>
          <a:p>
            <a:r>
              <a:rPr lang="en-US" sz="1000" dirty="0"/>
              <a:t> class Rectangle {</a:t>
            </a:r>
          </a:p>
          <a:p>
            <a:r>
              <a:rPr lang="en-US" sz="1000" dirty="0"/>
              <a:t>     protected </a:t>
            </a:r>
            <a:r>
              <a:rPr lang="en-US" sz="1000" dirty="0" err="1"/>
              <a:t>int</a:t>
            </a:r>
            <a:r>
              <a:rPr lang="en-US" sz="1000" dirty="0"/>
              <a:t> b, h;</a:t>
            </a:r>
          </a:p>
          <a:p>
            <a:r>
              <a:rPr lang="en-US" sz="1000" dirty="0"/>
              <a:t>     public Rectangle(){</a:t>
            </a:r>
          </a:p>
          <a:p>
            <a:r>
              <a:rPr lang="en-US" sz="1000" dirty="0"/>
              <a:t>         </a:t>
            </a:r>
            <a:r>
              <a:rPr lang="en-US" sz="1000" dirty="0" err="1"/>
              <a:t>this.b</a:t>
            </a:r>
            <a:r>
              <a:rPr lang="en-US" sz="1000" dirty="0"/>
              <a:t> = 0; </a:t>
            </a:r>
            <a:r>
              <a:rPr lang="en-US" sz="1000" dirty="0" err="1"/>
              <a:t>this.h</a:t>
            </a:r>
            <a:r>
              <a:rPr lang="en-US" sz="1000" dirty="0"/>
              <a:t> = 0;</a:t>
            </a:r>
          </a:p>
          <a:p>
            <a:r>
              <a:rPr lang="en-US" sz="1000" dirty="0"/>
              <a:t>         </a:t>
            </a:r>
            <a:r>
              <a:rPr lang="en-US" sz="1000" dirty="0" err="1"/>
              <a:t>System.err.println</a:t>
            </a:r>
            <a:r>
              <a:rPr lang="en-US" sz="1000" dirty="0"/>
              <a:t>("</a:t>
            </a:r>
            <a:r>
              <a:rPr lang="en-US" sz="1000" dirty="0" err="1"/>
              <a:t>Rect</a:t>
            </a:r>
            <a:r>
              <a:rPr lang="en-US" sz="1000" dirty="0"/>
              <a:t> No </a:t>
            </a:r>
            <a:r>
              <a:rPr lang="en-US" sz="1000" dirty="0" err="1"/>
              <a:t>Args</a:t>
            </a:r>
            <a:r>
              <a:rPr lang="en-US" sz="1000" dirty="0"/>
              <a:t>");</a:t>
            </a:r>
          </a:p>
          <a:p>
            <a:r>
              <a:rPr lang="en-US" sz="1000" dirty="0"/>
              <a:t>     }</a:t>
            </a:r>
          </a:p>
          <a:p>
            <a:r>
              <a:rPr lang="en-US" sz="1000" dirty="0"/>
              <a:t>     </a:t>
            </a:r>
          </a:p>
          <a:p>
            <a:r>
              <a:rPr lang="en-US" sz="1000" dirty="0"/>
              <a:t>     public Rectangle(</a:t>
            </a:r>
            <a:r>
              <a:rPr lang="en-US" sz="1000" dirty="0" err="1"/>
              <a:t>int</a:t>
            </a:r>
            <a:r>
              <a:rPr lang="en-US" sz="1000" dirty="0"/>
              <a:t> _b, </a:t>
            </a:r>
            <a:r>
              <a:rPr lang="en-US" sz="1000" dirty="0" err="1"/>
              <a:t>int</a:t>
            </a:r>
            <a:r>
              <a:rPr lang="en-US" sz="1000" dirty="0"/>
              <a:t> _h){</a:t>
            </a:r>
          </a:p>
          <a:p>
            <a:r>
              <a:rPr lang="en-US" sz="1000" dirty="0"/>
              <a:t>         </a:t>
            </a:r>
            <a:r>
              <a:rPr lang="en-US" sz="1000" dirty="0" err="1"/>
              <a:t>this.b</a:t>
            </a:r>
            <a:r>
              <a:rPr lang="en-US" sz="1000" dirty="0"/>
              <a:t> = _b; </a:t>
            </a:r>
            <a:r>
              <a:rPr lang="en-US" sz="1000" dirty="0" err="1"/>
              <a:t>this.h</a:t>
            </a:r>
            <a:r>
              <a:rPr lang="en-US" sz="1000" dirty="0"/>
              <a:t> = _h;</a:t>
            </a:r>
          </a:p>
          <a:p>
            <a:r>
              <a:rPr lang="en-US" sz="1000" dirty="0"/>
              <a:t>         </a:t>
            </a:r>
            <a:r>
              <a:rPr lang="en-US" sz="1000" dirty="0" err="1"/>
              <a:t>System.err.println</a:t>
            </a:r>
            <a:r>
              <a:rPr lang="en-US" sz="1000" dirty="0"/>
              <a:t>("</a:t>
            </a:r>
            <a:r>
              <a:rPr lang="en-US" sz="1000" dirty="0" err="1"/>
              <a:t>Rect</a:t>
            </a:r>
            <a:r>
              <a:rPr lang="en-US" sz="1000" dirty="0"/>
              <a:t> Two </a:t>
            </a:r>
            <a:r>
              <a:rPr lang="en-US" sz="1000" dirty="0" err="1"/>
              <a:t>Args</a:t>
            </a:r>
            <a:r>
              <a:rPr lang="en-US" sz="1000" dirty="0"/>
              <a:t>");</a:t>
            </a:r>
          </a:p>
          <a:p>
            <a:r>
              <a:rPr lang="en-US" sz="1000" dirty="0"/>
              <a:t>     }</a:t>
            </a:r>
          </a:p>
          <a:p>
            <a:r>
              <a:rPr lang="en-US" sz="1000" dirty="0"/>
              <a:t>     </a:t>
            </a:r>
          </a:p>
          <a:p>
            <a:r>
              <a:rPr lang="en-US" sz="1000" dirty="0"/>
              <a:t>     public </a:t>
            </a:r>
            <a:r>
              <a:rPr lang="en-US" sz="1000" dirty="0" err="1"/>
              <a:t>int</a:t>
            </a:r>
            <a:r>
              <a:rPr lang="en-US" sz="1000" dirty="0"/>
              <a:t> Area(){</a:t>
            </a:r>
          </a:p>
          <a:p>
            <a:r>
              <a:rPr lang="en-US" sz="1000" dirty="0"/>
              <a:t>         return </a:t>
            </a:r>
            <a:r>
              <a:rPr lang="en-US" sz="1000" dirty="0" err="1"/>
              <a:t>this.b</a:t>
            </a:r>
            <a:r>
              <a:rPr lang="en-US" sz="1000" dirty="0"/>
              <a:t> * </a:t>
            </a:r>
            <a:r>
              <a:rPr lang="en-US" sz="1000" dirty="0" err="1"/>
              <a:t>this.h</a:t>
            </a:r>
            <a:r>
              <a:rPr lang="en-US" sz="1000" dirty="0"/>
              <a:t>;</a:t>
            </a:r>
          </a:p>
          <a:p>
            <a:r>
              <a:rPr lang="en-US" sz="1000" dirty="0"/>
              <a:t>     }</a:t>
            </a:r>
          </a:p>
          <a:p>
            <a:r>
              <a:rPr lang="en-US" sz="1000" dirty="0"/>
              <a:t>     </a:t>
            </a:r>
          </a:p>
          <a:p>
            <a:r>
              <a:rPr lang="en-US" sz="1000" dirty="0"/>
              <a:t>     @Override</a:t>
            </a:r>
          </a:p>
          <a:p>
            <a:r>
              <a:rPr lang="en-US" sz="1000" dirty="0"/>
              <a:t>     public String </a:t>
            </a:r>
            <a:r>
              <a:rPr lang="en-US" sz="1000" dirty="0" err="1"/>
              <a:t>toString</a:t>
            </a:r>
            <a:r>
              <a:rPr lang="en-US" sz="1000" dirty="0"/>
              <a:t>(){</a:t>
            </a:r>
          </a:p>
          <a:p>
            <a:r>
              <a:rPr lang="en-US" sz="1000" dirty="0"/>
              <a:t>         return "Rectangle";</a:t>
            </a:r>
          </a:p>
          <a:p>
            <a:r>
              <a:rPr lang="en-US" sz="1000" dirty="0"/>
              <a:t>     }</a:t>
            </a:r>
          </a:p>
          <a:p>
            <a:r>
              <a:rPr lang="en-US" sz="1000" dirty="0"/>
              <a:t>}</a:t>
            </a:r>
          </a:p>
          <a:p>
            <a:endParaRPr lang="en-US" sz="1000" dirty="0"/>
          </a:p>
        </p:txBody>
      </p:sp>
      <p:sp>
        <p:nvSpPr>
          <p:cNvPr id="8" name="TextBox 7"/>
          <p:cNvSpPr txBox="1"/>
          <p:nvPr/>
        </p:nvSpPr>
        <p:spPr>
          <a:xfrm>
            <a:off x="2079130" y="6164515"/>
            <a:ext cx="2664512" cy="5632311"/>
          </a:xfrm>
          <a:prstGeom prst="rect">
            <a:avLst/>
          </a:prstGeom>
          <a:solidFill>
            <a:srgbClr val="FFFFD8"/>
          </a:solidFill>
        </p:spPr>
        <p:txBody>
          <a:bodyPr wrap="none" rtlCol="0">
            <a:spAutoFit/>
          </a:bodyPr>
          <a:lstStyle/>
          <a:p>
            <a:r>
              <a:rPr lang="en-US" sz="1000" dirty="0" smtClean="0"/>
              <a:t>package inherit;</a:t>
            </a:r>
            <a:endParaRPr lang="en-US" sz="1000" dirty="0"/>
          </a:p>
          <a:p>
            <a:endParaRPr lang="en-US" sz="1000" dirty="0"/>
          </a:p>
          <a:p>
            <a:r>
              <a:rPr lang="en-US" sz="1000" dirty="0"/>
              <a:t>public class Box extends Rectangle{</a:t>
            </a:r>
          </a:p>
          <a:p>
            <a:r>
              <a:rPr lang="en-US" sz="1000" dirty="0"/>
              <a:t>    protected </a:t>
            </a:r>
            <a:r>
              <a:rPr lang="en-US" sz="1000" dirty="0" err="1"/>
              <a:t>int</a:t>
            </a:r>
            <a:r>
              <a:rPr lang="en-US" sz="1000" dirty="0"/>
              <a:t> d;</a:t>
            </a:r>
          </a:p>
          <a:p>
            <a:r>
              <a:rPr lang="en-US" sz="1000" dirty="0"/>
              <a:t>    //</a:t>
            </a:r>
            <a:r>
              <a:rPr lang="en-US" sz="1000" dirty="0" err="1"/>
              <a:t>Deafult</a:t>
            </a:r>
            <a:r>
              <a:rPr lang="en-US" sz="1000" dirty="0"/>
              <a:t> Constructor of </a:t>
            </a:r>
            <a:r>
              <a:rPr lang="en-US" sz="1000" dirty="0" err="1"/>
              <a:t>Rectanlge</a:t>
            </a:r>
            <a:endParaRPr lang="en-US" sz="1000" dirty="0"/>
          </a:p>
          <a:p>
            <a:r>
              <a:rPr lang="en-US" sz="1000" dirty="0"/>
              <a:t>    //is called automatically</a:t>
            </a:r>
          </a:p>
          <a:p>
            <a:r>
              <a:rPr lang="en-US" sz="1000" dirty="0"/>
              <a:t>    public Box(){</a:t>
            </a:r>
          </a:p>
          <a:p>
            <a:r>
              <a:rPr lang="en-US" sz="1000" dirty="0"/>
              <a:t>        </a:t>
            </a:r>
            <a:r>
              <a:rPr lang="en-US" sz="1000" dirty="0" err="1"/>
              <a:t>this.d</a:t>
            </a:r>
            <a:r>
              <a:rPr lang="en-US" sz="1000" dirty="0"/>
              <a:t> = 0;</a:t>
            </a:r>
          </a:p>
          <a:p>
            <a:r>
              <a:rPr lang="en-US" sz="1000" dirty="0"/>
              <a:t>        </a:t>
            </a:r>
            <a:r>
              <a:rPr lang="en-US" sz="1000" dirty="0" err="1"/>
              <a:t>System.out.println</a:t>
            </a:r>
            <a:r>
              <a:rPr lang="en-US" sz="1000" dirty="0"/>
              <a:t>("Box No </a:t>
            </a:r>
            <a:r>
              <a:rPr lang="en-US" sz="1000" dirty="0" err="1"/>
              <a:t>Args</a:t>
            </a:r>
            <a:r>
              <a:rPr lang="en-US" sz="1000" dirty="0"/>
              <a:t>");</a:t>
            </a:r>
          </a:p>
          <a:p>
            <a:r>
              <a:rPr lang="en-US" sz="1000" dirty="0"/>
              <a:t>    }</a:t>
            </a:r>
          </a:p>
          <a:p>
            <a:r>
              <a:rPr lang="en-US" sz="1000" dirty="0"/>
              <a:t>    //Explicitly calling two </a:t>
            </a:r>
            <a:r>
              <a:rPr lang="en-US" sz="1000" dirty="0" err="1"/>
              <a:t>Args</a:t>
            </a:r>
            <a:endParaRPr lang="en-US" sz="1000" dirty="0"/>
          </a:p>
          <a:p>
            <a:r>
              <a:rPr lang="en-US" sz="1000" dirty="0"/>
              <a:t>    //Constructor of Rectangle by super</a:t>
            </a:r>
          </a:p>
          <a:p>
            <a:r>
              <a:rPr lang="en-US" sz="1000" dirty="0"/>
              <a:t>    public Box(</a:t>
            </a:r>
            <a:r>
              <a:rPr lang="en-US" sz="1000" dirty="0" err="1"/>
              <a:t>int</a:t>
            </a:r>
            <a:r>
              <a:rPr lang="en-US" sz="1000" dirty="0"/>
              <a:t> _b, </a:t>
            </a:r>
            <a:r>
              <a:rPr lang="en-US" sz="1000" dirty="0" err="1"/>
              <a:t>int</a:t>
            </a:r>
            <a:r>
              <a:rPr lang="en-US" sz="1000" dirty="0"/>
              <a:t> _h, </a:t>
            </a:r>
            <a:r>
              <a:rPr lang="en-US" sz="1000" dirty="0" err="1"/>
              <a:t>int</a:t>
            </a:r>
            <a:r>
              <a:rPr lang="en-US" sz="1000" dirty="0"/>
              <a:t> _d){</a:t>
            </a:r>
          </a:p>
          <a:p>
            <a:r>
              <a:rPr lang="en-US" sz="1000" dirty="0"/>
              <a:t>        super(_b, _h);</a:t>
            </a:r>
          </a:p>
          <a:p>
            <a:r>
              <a:rPr lang="en-US" sz="1000" dirty="0"/>
              <a:t>        </a:t>
            </a:r>
            <a:r>
              <a:rPr lang="en-US" sz="1000" dirty="0" err="1"/>
              <a:t>this.d</a:t>
            </a:r>
            <a:r>
              <a:rPr lang="en-US" sz="1000" dirty="0"/>
              <a:t> = 0;</a:t>
            </a:r>
          </a:p>
          <a:p>
            <a:r>
              <a:rPr lang="en-US" sz="1000" dirty="0"/>
              <a:t>        </a:t>
            </a:r>
            <a:r>
              <a:rPr lang="en-US" sz="1000" dirty="0" err="1"/>
              <a:t>System.out.println</a:t>
            </a:r>
            <a:r>
              <a:rPr lang="en-US" sz="1000" dirty="0"/>
              <a:t>("Box No </a:t>
            </a:r>
            <a:r>
              <a:rPr lang="en-US" sz="1000" dirty="0" err="1"/>
              <a:t>Args</a:t>
            </a:r>
            <a:r>
              <a:rPr lang="en-US" sz="1000" dirty="0"/>
              <a:t>");</a:t>
            </a:r>
          </a:p>
          <a:p>
            <a:r>
              <a:rPr lang="en-US" sz="1000" dirty="0"/>
              <a:t>    }</a:t>
            </a:r>
          </a:p>
          <a:p>
            <a:r>
              <a:rPr lang="en-US" sz="1000" dirty="0"/>
              <a:t>    public </a:t>
            </a:r>
            <a:r>
              <a:rPr lang="en-US" sz="1000" dirty="0" err="1"/>
              <a:t>int</a:t>
            </a:r>
            <a:r>
              <a:rPr lang="en-US" sz="1000" dirty="0"/>
              <a:t> Volume(){</a:t>
            </a:r>
          </a:p>
          <a:p>
            <a:r>
              <a:rPr lang="en-US" sz="1000" dirty="0"/>
              <a:t>        return </a:t>
            </a:r>
            <a:r>
              <a:rPr lang="en-US" sz="1000" dirty="0" err="1"/>
              <a:t>super.Area</a:t>
            </a:r>
            <a:r>
              <a:rPr lang="en-US" sz="1000" dirty="0"/>
              <a:t>() * </a:t>
            </a:r>
            <a:r>
              <a:rPr lang="en-US" sz="1000" dirty="0" err="1"/>
              <a:t>this.d</a:t>
            </a:r>
            <a:r>
              <a:rPr lang="en-US" sz="1000" dirty="0"/>
              <a:t>;</a:t>
            </a:r>
          </a:p>
          <a:p>
            <a:r>
              <a:rPr lang="en-US" sz="1000" dirty="0"/>
              <a:t>    }</a:t>
            </a:r>
          </a:p>
          <a:p>
            <a:r>
              <a:rPr lang="en-US" sz="1000" dirty="0"/>
              <a:t>    //Method Overloading</a:t>
            </a:r>
          </a:p>
          <a:p>
            <a:r>
              <a:rPr lang="en-US" sz="1000" dirty="0"/>
              <a:t>    public </a:t>
            </a:r>
            <a:r>
              <a:rPr lang="en-US" sz="1000" dirty="0" err="1"/>
              <a:t>int</a:t>
            </a:r>
            <a:r>
              <a:rPr lang="en-US" sz="1000" dirty="0"/>
              <a:t> Area(</a:t>
            </a:r>
            <a:r>
              <a:rPr lang="en-US" sz="1000" dirty="0" err="1"/>
              <a:t>int</a:t>
            </a:r>
            <a:r>
              <a:rPr lang="en-US" sz="1000" dirty="0"/>
              <a:t> side) throws Exception{</a:t>
            </a:r>
          </a:p>
          <a:p>
            <a:r>
              <a:rPr lang="en-US" sz="1000" dirty="0"/>
              <a:t>        if(side == 0)</a:t>
            </a:r>
          </a:p>
          <a:p>
            <a:r>
              <a:rPr lang="en-US" sz="1000" dirty="0"/>
              <a:t>            return </a:t>
            </a:r>
            <a:r>
              <a:rPr lang="en-US" sz="1000" dirty="0" err="1"/>
              <a:t>this.Area</a:t>
            </a:r>
            <a:r>
              <a:rPr lang="en-US" sz="1000" dirty="0"/>
              <a:t>();</a:t>
            </a:r>
          </a:p>
          <a:p>
            <a:r>
              <a:rPr lang="en-US" sz="1000" dirty="0"/>
              <a:t>        if (side == 1)</a:t>
            </a:r>
          </a:p>
          <a:p>
            <a:r>
              <a:rPr lang="en-US" sz="1000" dirty="0"/>
              <a:t>            return </a:t>
            </a:r>
            <a:r>
              <a:rPr lang="en-US" sz="1000" dirty="0" err="1"/>
              <a:t>super.b</a:t>
            </a:r>
            <a:r>
              <a:rPr lang="en-US" sz="1000" dirty="0"/>
              <a:t> * </a:t>
            </a:r>
            <a:r>
              <a:rPr lang="en-US" sz="1000" dirty="0" err="1"/>
              <a:t>this.d</a:t>
            </a:r>
            <a:r>
              <a:rPr lang="en-US" sz="1000" dirty="0"/>
              <a:t>;</a:t>
            </a:r>
          </a:p>
          <a:p>
            <a:r>
              <a:rPr lang="en-US" sz="1000" dirty="0"/>
              <a:t>        if (side == 2)</a:t>
            </a:r>
          </a:p>
          <a:p>
            <a:r>
              <a:rPr lang="en-US" sz="1000" dirty="0"/>
              <a:t>            return </a:t>
            </a:r>
            <a:r>
              <a:rPr lang="en-US" sz="1000" dirty="0" err="1"/>
              <a:t>super.h</a:t>
            </a:r>
            <a:r>
              <a:rPr lang="en-US" sz="1000" dirty="0"/>
              <a:t> * this. d;</a:t>
            </a:r>
          </a:p>
          <a:p>
            <a:r>
              <a:rPr lang="en-US" sz="1000" dirty="0"/>
              <a:t>        throw new Exception("Side out of Bound");</a:t>
            </a:r>
          </a:p>
          <a:p>
            <a:r>
              <a:rPr lang="en-US" sz="1000" dirty="0"/>
              <a:t>    }</a:t>
            </a:r>
          </a:p>
          <a:p>
            <a:r>
              <a:rPr lang="en-US" sz="1000" dirty="0"/>
              <a:t>    //Method Overriding</a:t>
            </a:r>
          </a:p>
          <a:p>
            <a:r>
              <a:rPr lang="en-US" sz="1000" dirty="0"/>
              <a:t>    public String </a:t>
            </a:r>
            <a:r>
              <a:rPr lang="en-US" sz="1000" dirty="0" err="1"/>
              <a:t>toString</a:t>
            </a:r>
            <a:r>
              <a:rPr lang="en-US" sz="1000" dirty="0"/>
              <a:t>(){</a:t>
            </a:r>
          </a:p>
          <a:p>
            <a:r>
              <a:rPr lang="en-US" sz="1000" dirty="0"/>
              <a:t>        return "Box";</a:t>
            </a:r>
          </a:p>
          <a:p>
            <a:r>
              <a:rPr lang="en-US" sz="1000" dirty="0"/>
              <a:t>    }</a:t>
            </a:r>
          </a:p>
          <a:p>
            <a:r>
              <a:rPr lang="en-US" sz="1000" dirty="0"/>
              <a:t>}</a:t>
            </a:r>
          </a:p>
          <a:p>
            <a:endParaRPr lang="en-US" sz="1000" dirty="0"/>
          </a:p>
        </p:txBody>
      </p:sp>
      <p:sp>
        <p:nvSpPr>
          <p:cNvPr id="9" name="TextBox 8"/>
          <p:cNvSpPr txBox="1"/>
          <p:nvPr/>
        </p:nvSpPr>
        <p:spPr>
          <a:xfrm>
            <a:off x="1392780" y="5644383"/>
            <a:ext cx="1997855" cy="523220"/>
          </a:xfrm>
          <a:prstGeom prst="rect">
            <a:avLst/>
          </a:prstGeom>
          <a:solidFill>
            <a:srgbClr val="FFFFD8"/>
          </a:solidFill>
          <a:ln>
            <a:solidFill>
              <a:schemeClr val="tx2">
                <a:lumMod val="60000"/>
                <a:lumOff val="40000"/>
              </a:schemeClr>
            </a:solidFill>
          </a:ln>
        </p:spPr>
        <p:txBody>
          <a:bodyPr wrap="none" rtlCol="0">
            <a:spAutoFit/>
          </a:bodyPr>
          <a:lstStyle/>
          <a:p>
            <a:r>
              <a:rPr lang="en-US" sz="2800" b="1" dirty="0" smtClean="0">
                <a:solidFill>
                  <a:srgbClr val="FF0000"/>
                </a:solidFill>
              </a:rPr>
              <a:t>Code in Text</a:t>
            </a:r>
            <a:endParaRPr lang="en-US" sz="2800" b="1" dirty="0">
              <a:solidFill>
                <a:srgbClr val="FF0000"/>
              </a:solidFill>
            </a:endParaRPr>
          </a:p>
        </p:txBody>
      </p:sp>
    </p:spTree>
    <p:extLst>
      <p:ext uri="{BB962C8B-B14F-4D97-AF65-F5344CB8AC3E}">
        <p14:creationId xmlns:p14="http://schemas.microsoft.com/office/powerpoint/2010/main" val="216965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b="1" dirty="0" smtClean="0">
                <a:cs typeface="Times New Roman" pitchFamily="18" charset="0"/>
              </a:rPr>
              <a:t>Inheritance</a:t>
            </a:r>
          </a:p>
        </p:txBody>
      </p:sp>
      <p:sp>
        <p:nvSpPr>
          <p:cNvPr id="19459" name="Rectangle 3"/>
          <p:cNvSpPr>
            <a:spLocks noGrp="1" noChangeArrowheads="1"/>
          </p:cNvSpPr>
          <p:nvPr>
            <p:ph idx="1"/>
          </p:nvPr>
        </p:nvSpPr>
        <p:spPr>
          <a:xfrm>
            <a:off x="762000" y="681135"/>
            <a:ext cx="8151091" cy="6052173"/>
          </a:xfrm>
        </p:spPr>
        <p:txBody>
          <a:bodyPr>
            <a:normAutofit/>
          </a:bodyPr>
          <a:lstStyle/>
          <a:p>
            <a:pPr>
              <a:spcBef>
                <a:spcPts val="600"/>
              </a:spcBef>
            </a:pPr>
            <a:r>
              <a:rPr lang="en-US" sz="1800" dirty="0">
                <a:cs typeface="Arial" charset="0"/>
              </a:rPr>
              <a:t>An </a:t>
            </a:r>
            <a:r>
              <a:rPr lang="en-US" sz="1800" dirty="0">
                <a:solidFill>
                  <a:srgbClr val="FF0000"/>
                </a:solidFill>
                <a:cs typeface="Arial" charset="0"/>
              </a:rPr>
              <a:t>inherited member </a:t>
            </a:r>
            <a:r>
              <a:rPr lang="en-US" sz="1800" dirty="0">
                <a:cs typeface="Arial" charset="0"/>
              </a:rPr>
              <a:t>of a</a:t>
            </a:r>
            <a:r>
              <a:rPr lang="en-US" sz="1800" dirty="0">
                <a:solidFill>
                  <a:srgbClr val="0000C0"/>
                </a:solidFill>
                <a:cs typeface="Arial" charset="0"/>
              </a:rPr>
              <a:t> base class </a:t>
            </a:r>
            <a:r>
              <a:rPr lang="en-US" sz="1800" dirty="0">
                <a:cs typeface="Arial" charset="0"/>
              </a:rPr>
              <a:t>is one that is </a:t>
            </a:r>
            <a:r>
              <a:rPr lang="en-US" sz="1800" dirty="0">
                <a:solidFill>
                  <a:srgbClr val="FF0000"/>
                </a:solidFill>
                <a:cs typeface="Arial" charset="0"/>
              </a:rPr>
              <a:t>accessible</a:t>
            </a:r>
            <a:r>
              <a:rPr lang="en-US" sz="1800" dirty="0">
                <a:cs typeface="Arial" charset="0"/>
              </a:rPr>
              <a:t> within the </a:t>
            </a:r>
            <a:r>
              <a:rPr lang="en-US" sz="1800" dirty="0">
                <a:solidFill>
                  <a:srgbClr val="0000C0"/>
                </a:solidFill>
                <a:cs typeface="Arial" charset="0"/>
              </a:rPr>
              <a:t>derived </a:t>
            </a:r>
            <a:r>
              <a:rPr lang="en-US" sz="1800" dirty="0" smtClean="0">
                <a:solidFill>
                  <a:srgbClr val="0000C0"/>
                </a:solidFill>
                <a:cs typeface="Arial" charset="0"/>
              </a:rPr>
              <a:t>class</a:t>
            </a:r>
            <a:r>
              <a:rPr lang="en-US" sz="1800" dirty="0" smtClean="0">
                <a:cs typeface="Arial" charset="0"/>
              </a:rPr>
              <a:t>.</a:t>
            </a:r>
            <a:endParaRPr lang="en-US" sz="1800" dirty="0">
              <a:cs typeface="Arial" charset="0"/>
            </a:endParaRPr>
          </a:p>
          <a:p>
            <a:pPr>
              <a:spcBef>
                <a:spcPts val="600"/>
              </a:spcBef>
            </a:pPr>
            <a:r>
              <a:rPr lang="en-US" sz="1800" dirty="0">
                <a:solidFill>
                  <a:srgbClr val="0000C0"/>
                </a:solidFill>
                <a:cs typeface="Arial" charset="0"/>
              </a:rPr>
              <a:t>Base class members </a:t>
            </a:r>
            <a:r>
              <a:rPr lang="en-US" sz="1800" dirty="0">
                <a:cs typeface="Arial" charset="0"/>
              </a:rPr>
              <a:t>that are </a:t>
            </a:r>
            <a:r>
              <a:rPr lang="en-US" sz="1800" dirty="0">
                <a:solidFill>
                  <a:srgbClr val="FF0000"/>
                </a:solidFill>
                <a:cs typeface="Arial" charset="0"/>
              </a:rPr>
              <a:t>not inherited </a:t>
            </a:r>
            <a:r>
              <a:rPr lang="en-US" sz="1800" dirty="0">
                <a:cs typeface="Arial" charset="0"/>
              </a:rPr>
              <a:t>still form </a:t>
            </a:r>
            <a:r>
              <a:rPr lang="en-US" sz="1800" dirty="0">
                <a:solidFill>
                  <a:srgbClr val="0000C0"/>
                </a:solidFill>
                <a:cs typeface="Arial" charset="0"/>
              </a:rPr>
              <a:t>part of a derived class </a:t>
            </a:r>
            <a:r>
              <a:rPr lang="en-US" sz="1800" dirty="0" smtClean="0">
                <a:solidFill>
                  <a:srgbClr val="0000C0"/>
                </a:solidFill>
                <a:cs typeface="Arial" charset="0"/>
              </a:rPr>
              <a:t>object</a:t>
            </a:r>
            <a:r>
              <a:rPr lang="en-US" sz="1800" dirty="0" smtClean="0">
                <a:cs typeface="Arial" charset="0"/>
              </a:rPr>
              <a:t>.</a:t>
            </a:r>
            <a:endParaRPr lang="en-US" sz="1800" dirty="0">
              <a:cs typeface="Arial" charset="0"/>
            </a:endParaRPr>
          </a:p>
          <a:p>
            <a:pPr>
              <a:spcBef>
                <a:spcPts val="600"/>
              </a:spcBef>
            </a:pPr>
            <a:r>
              <a:rPr lang="en-US" sz="1800" dirty="0">
                <a:cs typeface="Arial" charset="0"/>
              </a:rPr>
              <a:t>An </a:t>
            </a:r>
            <a:r>
              <a:rPr lang="en-US" sz="1800" dirty="0">
                <a:solidFill>
                  <a:srgbClr val="0000C0"/>
                </a:solidFill>
                <a:cs typeface="Arial" charset="0"/>
              </a:rPr>
              <a:t>inherited member </a:t>
            </a:r>
            <a:r>
              <a:rPr lang="en-US" sz="1800" dirty="0">
                <a:cs typeface="Arial" charset="0"/>
              </a:rPr>
              <a:t>of a </a:t>
            </a:r>
            <a:r>
              <a:rPr lang="en-US" sz="1800" dirty="0">
                <a:solidFill>
                  <a:srgbClr val="FF0000"/>
                </a:solidFill>
                <a:cs typeface="Arial" charset="0"/>
              </a:rPr>
              <a:t>derived class </a:t>
            </a:r>
            <a:r>
              <a:rPr lang="en-US" sz="1800" dirty="0">
                <a:cs typeface="Arial" charset="0"/>
              </a:rPr>
              <a:t>is a </a:t>
            </a:r>
            <a:r>
              <a:rPr lang="en-US" sz="1800" dirty="0">
                <a:solidFill>
                  <a:srgbClr val="0000C0"/>
                </a:solidFill>
                <a:cs typeface="Arial" charset="0"/>
              </a:rPr>
              <a:t>full member </a:t>
            </a:r>
            <a:r>
              <a:rPr lang="en-US" sz="1800" dirty="0">
                <a:cs typeface="Arial" charset="0"/>
              </a:rPr>
              <a:t>of that class and is </a:t>
            </a:r>
            <a:r>
              <a:rPr lang="en-US" sz="1800" dirty="0">
                <a:solidFill>
                  <a:srgbClr val="FF0000"/>
                </a:solidFill>
                <a:cs typeface="Arial" charset="0"/>
              </a:rPr>
              <a:t>freely accessible </a:t>
            </a:r>
            <a:r>
              <a:rPr lang="en-US" sz="1800" dirty="0">
                <a:cs typeface="Arial" charset="0"/>
              </a:rPr>
              <a:t>to any method in the </a:t>
            </a:r>
            <a:r>
              <a:rPr lang="en-US" sz="1800" dirty="0" smtClean="0">
                <a:cs typeface="Arial" charset="0"/>
              </a:rPr>
              <a:t>class.</a:t>
            </a:r>
          </a:p>
          <a:p>
            <a:pPr>
              <a:spcBef>
                <a:spcPts val="600"/>
              </a:spcBef>
            </a:pPr>
            <a:r>
              <a:rPr lang="en-US" sz="1800" dirty="0" smtClean="0">
                <a:cs typeface="Arial" charset="0"/>
              </a:rPr>
              <a:t>The </a:t>
            </a:r>
            <a:r>
              <a:rPr lang="en-US" sz="1800" dirty="0" smtClean="0">
                <a:solidFill>
                  <a:srgbClr val="FF0000"/>
                </a:solidFill>
                <a:cs typeface="Arial" charset="0"/>
              </a:rPr>
              <a:t>inheritance rules </a:t>
            </a:r>
            <a:r>
              <a:rPr lang="en-US" sz="1800" dirty="0" smtClean="0">
                <a:solidFill>
                  <a:srgbClr val="0000C0"/>
                </a:solidFill>
                <a:cs typeface="Arial" charset="0"/>
              </a:rPr>
              <a:t>apply to </a:t>
            </a:r>
            <a:r>
              <a:rPr lang="en-US" sz="1800" dirty="0" smtClean="0">
                <a:solidFill>
                  <a:srgbClr val="FF0000"/>
                </a:solidFill>
                <a:cs typeface="Arial" charset="0"/>
              </a:rPr>
              <a:t>class variables </a:t>
            </a:r>
            <a:r>
              <a:rPr lang="en-US" sz="1800" dirty="0" smtClean="0">
                <a:solidFill>
                  <a:srgbClr val="0000C0"/>
                </a:solidFill>
                <a:cs typeface="Arial" charset="0"/>
              </a:rPr>
              <a:t>as well as </a:t>
            </a:r>
            <a:r>
              <a:rPr lang="en-US" sz="1800" dirty="0" smtClean="0">
                <a:solidFill>
                  <a:srgbClr val="FF0000"/>
                </a:solidFill>
                <a:cs typeface="Arial" charset="0"/>
              </a:rPr>
              <a:t>instance variables</a:t>
            </a:r>
            <a:r>
              <a:rPr lang="en-US" sz="1800" dirty="0" smtClean="0">
                <a:cs typeface="Arial" charset="0"/>
              </a:rPr>
              <a:t>.</a:t>
            </a:r>
          </a:p>
          <a:p>
            <a:pPr>
              <a:spcBef>
                <a:spcPts val="600"/>
              </a:spcBef>
            </a:pPr>
            <a:r>
              <a:rPr lang="en-US" sz="1800" b="1" dirty="0" smtClean="0">
                <a:solidFill>
                  <a:srgbClr val="C00000"/>
                </a:solidFill>
                <a:cs typeface="Arial" charset="0"/>
              </a:rPr>
              <a:t>Which </a:t>
            </a:r>
            <a:r>
              <a:rPr lang="en-US" sz="1800" b="1" dirty="0">
                <a:solidFill>
                  <a:srgbClr val="C00000"/>
                </a:solidFill>
                <a:cs typeface="Arial" charset="0"/>
              </a:rPr>
              <a:t>members of the base class are inherited?</a:t>
            </a:r>
          </a:p>
        </p:txBody>
      </p:sp>
      <p:grpSp>
        <p:nvGrpSpPr>
          <p:cNvPr id="5" name="Group 4"/>
          <p:cNvGrpSpPr/>
          <p:nvPr/>
        </p:nvGrpSpPr>
        <p:grpSpPr>
          <a:xfrm>
            <a:off x="1657350" y="3408824"/>
            <a:ext cx="5829300" cy="3200400"/>
            <a:chOff x="1657350" y="2438400"/>
            <a:chExt cx="5829300" cy="3200400"/>
          </a:xfrm>
        </p:grpSpPr>
        <p:sp>
          <p:nvSpPr>
            <p:cNvPr id="6" name="Rectangle 5"/>
            <p:cNvSpPr>
              <a:spLocks noChangeArrowheads="1"/>
            </p:cNvSpPr>
            <p:nvPr/>
          </p:nvSpPr>
          <p:spPr bwMode="auto">
            <a:xfrm>
              <a:off x="1657350" y="2438400"/>
              <a:ext cx="1485900" cy="3200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t" anchorCtr="0"/>
            <a:lstStyle/>
            <a:p>
              <a:pPr rtl="1"/>
              <a:r>
                <a:rPr lang="en-US" sz="1400" b="1" dirty="0" smtClean="0">
                  <a:solidFill>
                    <a:schemeClr val="accent6">
                      <a:lumMod val="50000"/>
                    </a:schemeClr>
                  </a:solidFill>
                  <a:latin typeface="Arial" pitchFamily="34" charset="0"/>
                  <a:cs typeface="Arial" pitchFamily="34" charset="0"/>
                </a:rPr>
                <a:t>Package2</a:t>
              </a:r>
              <a:endParaRPr lang="ar-SA" sz="1400" b="1" dirty="0">
                <a:solidFill>
                  <a:schemeClr val="accent6">
                    <a:lumMod val="50000"/>
                  </a:schemeClr>
                </a:solidFill>
                <a:latin typeface="Arial" pitchFamily="34" charset="0"/>
                <a:cs typeface="Arial" pitchFamily="34" charset="0"/>
              </a:endParaRPr>
            </a:p>
          </p:txBody>
        </p:sp>
        <p:sp>
          <p:nvSpPr>
            <p:cNvPr id="7" name="Rectangle 6"/>
            <p:cNvSpPr>
              <a:spLocks noChangeArrowheads="1"/>
            </p:cNvSpPr>
            <p:nvPr/>
          </p:nvSpPr>
          <p:spPr bwMode="auto">
            <a:xfrm>
              <a:off x="3600450" y="2438400"/>
              <a:ext cx="3886200" cy="32004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t" anchorCtr="0"/>
            <a:lstStyle/>
            <a:p>
              <a:pPr rtl="1"/>
              <a:r>
                <a:rPr lang="en-US" sz="1400" b="1" dirty="0" smtClean="0">
                  <a:solidFill>
                    <a:schemeClr val="accent3">
                      <a:lumMod val="50000"/>
                    </a:schemeClr>
                  </a:solidFill>
                  <a:latin typeface="Arial" pitchFamily="34" charset="0"/>
                  <a:cs typeface="Arial" pitchFamily="34" charset="0"/>
                </a:rPr>
                <a:t>Pakage1</a:t>
              </a:r>
              <a:endParaRPr lang="ar-SA" sz="1400" b="1" dirty="0">
                <a:solidFill>
                  <a:schemeClr val="accent3">
                    <a:lumMod val="50000"/>
                  </a:schemeClr>
                </a:solidFill>
                <a:latin typeface="Arial" pitchFamily="34" charset="0"/>
                <a:cs typeface="Arial" pitchFamily="34" charset="0"/>
              </a:endParaRPr>
            </a:p>
          </p:txBody>
        </p:sp>
        <p:sp>
          <p:nvSpPr>
            <p:cNvPr id="8" name="Rectangle 7"/>
            <p:cNvSpPr>
              <a:spLocks noChangeArrowheads="1"/>
            </p:cNvSpPr>
            <p:nvPr/>
          </p:nvSpPr>
          <p:spPr bwMode="auto">
            <a:xfrm>
              <a:off x="3829050" y="3276600"/>
              <a:ext cx="1828800" cy="213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rtl="1">
                <a:spcBef>
                  <a:spcPct val="50000"/>
                </a:spcBef>
              </a:pPr>
              <a:r>
                <a:rPr lang="en-US" b="1" dirty="0" err="1" smtClean="0">
                  <a:solidFill>
                    <a:schemeClr val="tx1"/>
                  </a:solidFill>
                  <a:latin typeface="Calibri" pitchFamily="34" charset="0"/>
                </a:rPr>
                <a:t>int</a:t>
              </a:r>
              <a:r>
                <a:rPr lang="en-US" b="1" dirty="0" smtClean="0">
                  <a:solidFill>
                    <a:schemeClr val="tx1"/>
                  </a:solidFill>
                  <a:latin typeface="Calibri" pitchFamily="34" charset="0"/>
                </a:rPr>
                <a:t> a</a:t>
              </a:r>
            </a:p>
            <a:p>
              <a:pPr rtl="1">
                <a:spcBef>
                  <a:spcPct val="50000"/>
                </a:spcBef>
              </a:pPr>
              <a:r>
                <a:rPr lang="en-US" b="1" dirty="0" smtClean="0">
                  <a:solidFill>
                    <a:schemeClr val="tx1"/>
                  </a:solidFill>
                  <a:latin typeface="Calibri" pitchFamily="34" charset="0"/>
                </a:rPr>
                <a:t>public </a:t>
              </a:r>
              <a:r>
                <a:rPr lang="en-US" b="1" dirty="0" err="1" smtClean="0">
                  <a:solidFill>
                    <a:schemeClr val="tx1"/>
                  </a:solidFill>
                  <a:latin typeface="Calibri" pitchFamily="34" charset="0"/>
                </a:rPr>
                <a:t>int</a:t>
              </a:r>
              <a:r>
                <a:rPr lang="en-US" b="1" dirty="0" smtClean="0">
                  <a:solidFill>
                    <a:schemeClr val="tx1"/>
                  </a:solidFill>
                  <a:latin typeface="Calibri" pitchFamily="34" charset="0"/>
                </a:rPr>
                <a:t> b;</a:t>
              </a:r>
            </a:p>
            <a:p>
              <a:pPr rtl="1">
                <a:spcBef>
                  <a:spcPct val="50000"/>
                </a:spcBef>
              </a:pPr>
              <a:r>
                <a:rPr lang="en-US" b="1" dirty="0" smtClean="0">
                  <a:solidFill>
                    <a:schemeClr val="tx1"/>
                  </a:solidFill>
                  <a:latin typeface="Calibri" pitchFamily="34" charset="0"/>
                </a:rPr>
                <a:t>protected </a:t>
              </a:r>
              <a:r>
                <a:rPr lang="en-US" b="1" dirty="0" err="1" smtClean="0">
                  <a:solidFill>
                    <a:schemeClr val="tx1"/>
                  </a:solidFill>
                  <a:latin typeface="Calibri" pitchFamily="34" charset="0"/>
                </a:rPr>
                <a:t>int</a:t>
              </a:r>
              <a:r>
                <a:rPr lang="en-US" b="1" dirty="0" smtClean="0">
                  <a:solidFill>
                    <a:schemeClr val="tx1"/>
                  </a:solidFill>
                  <a:latin typeface="Calibri" pitchFamily="34" charset="0"/>
                </a:rPr>
                <a:t> c;</a:t>
              </a:r>
            </a:p>
            <a:p>
              <a:pPr rtl="1">
                <a:spcBef>
                  <a:spcPct val="50000"/>
                </a:spcBef>
              </a:pPr>
              <a:r>
                <a:rPr lang="en-US" b="1" dirty="0" smtClean="0">
                  <a:solidFill>
                    <a:schemeClr val="tx1"/>
                  </a:solidFill>
                  <a:latin typeface="Calibri" pitchFamily="34" charset="0"/>
                </a:rPr>
                <a:t>private </a:t>
              </a:r>
              <a:r>
                <a:rPr lang="en-US" b="1" dirty="0" err="1" smtClean="0">
                  <a:solidFill>
                    <a:schemeClr val="tx1"/>
                  </a:solidFill>
                  <a:latin typeface="Calibri" pitchFamily="34" charset="0"/>
                </a:rPr>
                <a:t>int</a:t>
              </a:r>
              <a:r>
                <a:rPr lang="en-US" b="1" dirty="0" smtClean="0">
                  <a:solidFill>
                    <a:schemeClr val="tx1"/>
                  </a:solidFill>
                  <a:latin typeface="Calibri" pitchFamily="34" charset="0"/>
                </a:rPr>
                <a:t> d;</a:t>
              </a:r>
            </a:p>
            <a:p>
              <a:pPr rtl="1"/>
              <a:endParaRPr lang="ar-SA" dirty="0">
                <a:solidFill>
                  <a:schemeClr val="tx1"/>
                </a:solidFill>
                <a:latin typeface="Calibri" pitchFamily="34" charset="0"/>
              </a:endParaRPr>
            </a:p>
          </p:txBody>
        </p:sp>
        <p:sp>
          <p:nvSpPr>
            <p:cNvPr id="9" name="Rectangle 8"/>
            <p:cNvSpPr>
              <a:spLocks noChangeArrowheads="1"/>
            </p:cNvSpPr>
            <p:nvPr/>
          </p:nvSpPr>
          <p:spPr bwMode="auto">
            <a:xfrm>
              <a:off x="6172200" y="3276600"/>
              <a:ext cx="1200150" cy="213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r" rtl="1"/>
              <a:endParaRPr lang="ar-SA" b="1">
                <a:solidFill>
                  <a:schemeClr val="bg1"/>
                </a:solidFill>
                <a:latin typeface="Calibri" pitchFamily="34" charset="0"/>
              </a:endParaRPr>
            </a:p>
          </p:txBody>
        </p:sp>
        <p:sp>
          <p:nvSpPr>
            <p:cNvPr id="10" name="Rectangle 9"/>
            <p:cNvSpPr>
              <a:spLocks noChangeArrowheads="1"/>
            </p:cNvSpPr>
            <p:nvPr/>
          </p:nvSpPr>
          <p:spPr bwMode="auto">
            <a:xfrm>
              <a:off x="1771650" y="3200400"/>
              <a:ext cx="1200150" cy="2209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r" rtl="1"/>
              <a:endParaRPr lang="ar-SA" b="1">
                <a:solidFill>
                  <a:schemeClr val="bg1"/>
                </a:solidFill>
                <a:latin typeface="Calibri" pitchFamily="34" charset="0"/>
              </a:endParaRPr>
            </a:p>
          </p:txBody>
        </p:sp>
        <p:sp>
          <p:nvSpPr>
            <p:cNvPr id="11" name="Rectangle 10"/>
            <p:cNvSpPr>
              <a:spLocks noChangeArrowheads="1"/>
            </p:cNvSpPr>
            <p:nvPr/>
          </p:nvSpPr>
          <p:spPr bwMode="auto">
            <a:xfrm>
              <a:off x="1771650" y="2752724"/>
              <a:ext cx="1200150" cy="50482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rtl="1"/>
              <a:r>
                <a:rPr lang="en-US" b="1" dirty="0" smtClean="0">
                  <a:solidFill>
                    <a:schemeClr val="tx1"/>
                  </a:solidFill>
                  <a:latin typeface="Calibri" pitchFamily="34" charset="0"/>
                </a:rPr>
                <a:t> </a:t>
              </a:r>
              <a:r>
                <a:rPr lang="en-US" b="1" dirty="0" err="1" smtClean="0">
                  <a:solidFill>
                    <a:schemeClr val="tx1"/>
                  </a:solidFill>
                  <a:latin typeface="Calibri" pitchFamily="34" charset="0"/>
                </a:rPr>
                <a:t>SubClass</a:t>
              </a:r>
              <a:endParaRPr lang="en-US" b="1" dirty="0" smtClean="0">
                <a:solidFill>
                  <a:schemeClr val="tx1"/>
                </a:solidFill>
                <a:latin typeface="Calibri" pitchFamily="34" charset="0"/>
              </a:endParaRPr>
            </a:p>
          </p:txBody>
        </p:sp>
        <p:sp>
          <p:nvSpPr>
            <p:cNvPr id="12" name="Rectangle 11"/>
            <p:cNvSpPr>
              <a:spLocks noChangeArrowheads="1"/>
            </p:cNvSpPr>
            <p:nvPr/>
          </p:nvSpPr>
          <p:spPr bwMode="auto">
            <a:xfrm>
              <a:off x="3829049" y="2743200"/>
              <a:ext cx="1828801" cy="533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rtl="1"/>
              <a:r>
                <a:rPr lang="en-US" b="1" dirty="0" smtClean="0">
                  <a:solidFill>
                    <a:schemeClr val="tx1"/>
                  </a:solidFill>
                  <a:latin typeface="Calibri" pitchFamily="34" charset="0"/>
                </a:rPr>
                <a:t> public </a:t>
              </a:r>
              <a:r>
                <a:rPr lang="en-US" b="1" dirty="0" err="1" smtClean="0">
                  <a:solidFill>
                    <a:schemeClr val="tx1"/>
                  </a:solidFill>
                  <a:latin typeface="Calibri" pitchFamily="34" charset="0"/>
                </a:rPr>
                <a:t>BaseClass</a:t>
              </a:r>
              <a:endParaRPr lang="en-US" b="1" dirty="0" smtClean="0">
                <a:solidFill>
                  <a:schemeClr val="tx1"/>
                </a:solidFill>
                <a:latin typeface="Calibri" pitchFamily="34" charset="0"/>
              </a:endParaRPr>
            </a:p>
          </p:txBody>
        </p:sp>
        <p:sp>
          <p:nvSpPr>
            <p:cNvPr id="13" name="Rectangle 12"/>
            <p:cNvSpPr>
              <a:spLocks noChangeArrowheads="1"/>
            </p:cNvSpPr>
            <p:nvPr/>
          </p:nvSpPr>
          <p:spPr bwMode="auto">
            <a:xfrm>
              <a:off x="6172200" y="2743200"/>
              <a:ext cx="1200150" cy="533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rtl="1"/>
              <a:r>
                <a:rPr lang="en-US" b="1" dirty="0" smtClean="0">
                  <a:solidFill>
                    <a:schemeClr val="tx1"/>
                  </a:solidFill>
                  <a:latin typeface="Calibri" pitchFamily="34" charset="0"/>
                </a:rPr>
                <a:t> </a:t>
              </a:r>
              <a:r>
                <a:rPr lang="en-US" b="1" dirty="0" err="1" smtClean="0">
                  <a:solidFill>
                    <a:schemeClr val="tx1"/>
                  </a:solidFill>
                  <a:latin typeface="Calibri" pitchFamily="34" charset="0"/>
                </a:rPr>
                <a:t>SubClass</a:t>
              </a:r>
              <a:endParaRPr lang="en-US" b="1" dirty="0" smtClean="0">
                <a:solidFill>
                  <a:schemeClr val="tx1"/>
                </a:solidFill>
                <a:latin typeface="Calibri" pitchFamily="34" charset="0"/>
              </a:endParaRPr>
            </a:p>
          </p:txBody>
        </p:sp>
        <p:sp>
          <p:nvSpPr>
            <p:cNvPr id="14" name="Line 17"/>
            <p:cNvSpPr>
              <a:spLocks noChangeShapeType="1"/>
            </p:cNvSpPr>
            <p:nvPr/>
          </p:nvSpPr>
          <p:spPr bwMode="auto">
            <a:xfrm flipH="1">
              <a:off x="3314700" y="4862512"/>
              <a:ext cx="514350" cy="0"/>
            </a:xfrm>
            <a:prstGeom prst="line">
              <a:avLst/>
            </a:prstGeom>
            <a:noFill/>
            <a:ln w="25400">
              <a:solidFill>
                <a:schemeClr val="tx1"/>
              </a:solidFill>
              <a:round/>
              <a:headEnd type="none"/>
              <a:tailEnd type="oval" w="lg" len="lg"/>
            </a:ln>
          </p:spPr>
          <p:txBody>
            <a:bodyPr/>
            <a:lstStyle/>
            <a:p>
              <a:endParaRPr lang="en-GB" b="1">
                <a:solidFill>
                  <a:schemeClr val="bg1"/>
                </a:solidFill>
              </a:endParaRPr>
            </a:p>
          </p:txBody>
        </p:sp>
        <p:sp>
          <p:nvSpPr>
            <p:cNvPr id="15" name="Line 19"/>
            <p:cNvSpPr>
              <a:spLocks noChangeShapeType="1"/>
            </p:cNvSpPr>
            <p:nvPr/>
          </p:nvSpPr>
          <p:spPr bwMode="auto">
            <a:xfrm>
              <a:off x="5314950" y="4862512"/>
              <a:ext cx="514350" cy="0"/>
            </a:xfrm>
            <a:prstGeom prst="line">
              <a:avLst/>
            </a:prstGeom>
            <a:noFill/>
            <a:ln w="25400">
              <a:solidFill>
                <a:schemeClr val="tx1"/>
              </a:solidFill>
              <a:round/>
              <a:headEnd/>
              <a:tailEnd type="oval" w="lg" len="lg"/>
            </a:ln>
          </p:spPr>
          <p:txBody>
            <a:bodyPr/>
            <a:lstStyle/>
            <a:p>
              <a:endParaRPr lang="en-GB" b="1">
                <a:solidFill>
                  <a:schemeClr val="bg1"/>
                </a:solidFill>
              </a:endParaRPr>
            </a:p>
          </p:txBody>
        </p:sp>
        <p:sp>
          <p:nvSpPr>
            <p:cNvPr id="16" name="Line 21"/>
            <p:cNvSpPr>
              <a:spLocks noChangeShapeType="1"/>
            </p:cNvSpPr>
            <p:nvPr/>
          </p:nvSpPr>
          <p:spPr bwMode="auto">
            <a:xfrm flipH="1">
              <a:off x="3429000" y="3588544"/>
              <a:ext cx="400050" cy="0"/>
            </a:xfrm>
            <a:prstGeom prst="line">
              <a:avLst/>
            </a:prstGeom>
            <a:noFill/>
            <a:ln w="25400">
              <a:solidFill>
                <a:schemeClr val="tx1"/>
              </a:solidFill>
              <a:round/>
              <a:headEnd/>
              <a:tailEnd type="oval" w="lg" len="lg"/>
            </a:ln>
          </p:spPr>
          <p:txBody>
            <a:bodyPr/>
            <a:lstStyle/>
            <a:p>
              <a:endParaRPr lang="en-GB" b="1">
                <a:solidFill>
                  <a:schemeClr val="bg1"/>
                </a:solidFill>
              </a:endParaRPr>
            </a:p>
          </p:txBody>
        </p:sp>
        <p:sp>
          <p:nvSpPr>
            <p:cNvPr id="17" name="Line 23"/>
            <p:cNvSpPr>
              <a:spLocks noChangeShapeType="1"/>
            </p:cNvSpPr>
            <p:nvPr/>
          </p:nvSpPr>
          <p:spPr bwMode="auto">
            <a:xfrm>
              <a:off x="4514850" y="3581400"/>
              <a:ext cx="0" cy="0"/>
            </a:xfrm>
            <a:prstGeom prst="line">
              <a:avLst/>
            </a:prstGeom>
            <a:noFill/>
            <a:ln w="12700">
              <a:solidFill>
                <a:schemeClr val="tx1"/>
              </a:solidFill>
              <a:round/>
              <a:headEnd/>
              <a:tailEnd/>
            </a:ln>
          </p:spPr>
          <p:txBody>
            <a:bodyPr/>
            <a:lstStyle/>
            <a:p>
              <a:endParaRPr lang="en-GB" b="1">
                <a:solidFill>
                  <a:schemeClr val="bg1"/>
                </a:solidFill>
              </a:endParaRPr>
            </a:p>
          </p:txBody>
        </p:sp>
        <p:sp>
          <p:nvSpPr>
            <p:cNvPr id="18" name="Line 24"/>
            <p:cNvSpPr>
              <a:spLocks noChangeShapeType="1"/>
            </p:cNvSpPr>
            <p:nvPr/>
          </p:nvSpPr>
          <p:spPr bwMode="auto">
            <a:xfrm>
              <a:off x="4457700" y="3505200"/>
              <a:ext cx="0" cy="0"/>
            </a:xfrm>
            <a:prstGeom prst="line">
              <a:avLst/>
            </a:prstGeom>
            <a:noFill/>
            <a:ln w="12700">
              <a:solidFill>
                <a:schemeClr val="tx1"/>
              </a:solidFill>
              <a:round/>
              <a:headEnd/>
              <a:tailEnd/>
            </a:ln>
          </p:spPr>
          <p:txBody>
            <a:bodyPr/>
            <a:lstStyle/>
            <a:p>
              <a:endParaRPr lang="en-GB" b="1">
                <a:solidFill>
                  <a:schemeClr val="bg1"/>
                </a:solidFill>
              </a:endParaRPr>
            </a:p>
          </p:txBody>
        </p:sp>
        <p:sp>
          <p:nvSpPr>
            <p:cNvPr id="19" name="Line 25"/>
            <p:cNvSpPr>
              <a:spLocks noChangeShapeType="1"/>
            </p:cNvSpPr>
            <p:nvPr/>
          </p:nvSpPr>
          <p:spPr bwMode="auto">
            <a:xfrm>
              <a:off x="4457700" y="3588544"/>
              <a:ext cx="1943100" cy="0"/>
            </a:xfrm>
            <a:prstGeom prst="line">
              <a:avLst/>
            </a:prstGeom>
            <a:noFill/>
            <a:ln w="25400">
              <a:solidFill>
                <a:schemeClr val="tx1"/>
              </a:solidFill>
              <a:round/>
              <a:headEnd/>
              <a:tailEnd type="triangle" w="med" len="med"/>
            </a:ln>
          </p:spPr>
          <p:txBody>
            <a:bodyPr/>
            <a:lstStyle/>
            <a:p>
              <a:endParaRPr lang="en-GB" b="1">
                <a:solidFill>
                  <a:schemeClr val="bg1"/>
                </a:solidFill>
              </a:endParaRPr>
            </a:p>
          </p:txBody>
        </p:sp>
        <p:sp>
          <p:nvSpPr>
            <p:cNvPr id="20" name="Line 26"/>
            <p:cNvSpPr>
              <a:spLocks noChangeShapeType="1"/>
            </p:cNvSpPr>
            <p:nvPr/>
          </p:nvSpPr>
          <p:spPr bwMode="auto">
            <a:xfrm>
              <a:off x="5200650" y="4040981"/>
              <a:ext cx="1143000" cy="0"/>
            </a:xfrm>
            <a:prstGeom prst="line">
              <a:avLst/>
            </a:prstGeom>
            <a:noFill/>
            <a:ln w="25400">
              <a:solidFill>
                <a:schemeClr val="tx1"/>
              </a:solidFill>
              <a:round/>
              <a:headEnd/>
              <a:tailEnd type="triangle" w="med" len="med"/>
            </a:ln>
          </p:spPr>
          <p:txBody>
            <a:bodyPr/>
            <a:lstStyle/>
            <a:p>
              <a:endParaRPr lang="en-GB" b="1">
                <a:solidFill>
                  <a:schemeClr val="bg1"/>
                </a:solidFill>
              </a:endParaRPr>
            </a:p>
          </p:txBody>
        </p:sp>
        <p:sp>
          <p:nvSpPr>
            <p:cNvPr id="21" name="Line 27"/>
            <p:cNvSpPr>
              <a:spLocks noChangeShapeType="1"/>
            </p:cNvSpPr>
            <p:nvPr/>
          </p:nvSpPr>
          <p:spPr bwMode="auto">
            <a:xfrm>
              <a:off x="5429250" y="4433887"/>
              <a:ext cx="914400" cy="0"/>
            </a:xfrm>
            <a:prstGeom prst="line">
              <a:avLst/>
            </a:prstGeom>
            <a:noFill/>
            <a:ln w="25400">
              <a:solidFill>
                <a:schemeClr val="tx1"/>
              </a:solidFill>
              <a:round/>
              <a:headEnd/>
              <a:tailEnd type="triangle" w="med" len="med"/>
            </a:ln>
          </p:spPr>
          <p:txBody>
            <a:bodyPr/>
            <a:lstStyle/>
            <a:p>
              <a:endParaRPr lang="en-GB" b="1">
                <a:solidFill>
                  <a:schemeClr val="bg1"/>
                </a:solidFill>
              </a:endParaRPr>
            </a:p>
          </p:txBody>
        </p:sp>
        <p:sp>
          <p:nvSpPr>
            <p:cNvPr id="22" name="Line 28"/>
            <p:cNvSpPr>
              <a:spLocks noChangeShapeType="1"/>
            </p:cNvSpPr>
            <p:nvPr/>
          </p:nvSpPr>
          <p:spPr bwMode="auto">
            <a:xfrm flipH="1">
              <a:off x="2571750" y="4040981"/>
              <a:ext cx="1314450" cy="0"/>
            </a:xfrm>
            <a:prstGeom prst="line">
              <a:avLst/>
            </a:prstGeom>
            <a:noFill/>
            <a:ln w="25400">
              <a:solidFill>
                <a:schemeClr val="tx1"/>
              </a:solidFill>
              <a:round/>
              <a:headEnd/>
              <a:tailEnd type="triangle" w="med" len="med"/>
            </a:ln>
          </p:spPr>
          <p:txBody>
            <a:bodyPr/>
            <a:lstStyle/>
            <a:p>
              <a:endParaRPr lang="en-GB" b="1">
                <a:solidFill>
                  <a:schemeClr val="bg1"/>
                </a:solidFill>
              </a:endParaRPr>
            </a:p>
          </p:txBody>
        </p:sp>
        <p:sp>
          <p:nvSpPr>
            <p:cNvPr id="23" name="Line 29"/>
            <p:cNvSpPr>
              <a:spLocks noChangeShapeType="1"/>
            </p:cNvSpPr>
            <p:nvPr/>
          </p:nvSpPr>
          <p:spPr bwMode="auto">
            <a:xfrm flipH="1">
              <a:off x="2628900" y="4433887"/>
              <a:ext cx="1257300" cy="0"/>
            </a:xfrm>
            <a:prstGeom prst="line">
              <a:avLst/>
            </a:prstGeom>
            <a:noFill/>
            <a:ln w="25400">
              <a:solidFill>
                <a:schemeClr val="tx1"/>
              </a:solidFill>
              <a:round/>
              <a:headEnd/>
              <a:tailEnd type="triangle" w="med" len="med"/>
            </a:ln>
          </p:spPr>
          <p:txBody>
            <a:bodyPr/>
            <a:lstStyle/>
            <a:p>
              <a:endParaRPr lang="en-GB" b="1">
                <a:solidFill>
                  <a:schemeClr val="bg1"/>
                </a:solidFill>
              </a:endParaRPr>
            </a:p>
          </p:txBody>
        </p:sp>
      </p:grpSp>
    </p:spTree>
    <p:extLst>
      <p:ext uri="{BB962C8B-B14F-4D97-AF65-F5344CB8AC3E}">
        <p14:creationId xmlns:p14="http://schemas.microsoft.com/office/powerpoint/2010/main" val="393675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fade">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fade">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 y="854639"/>
            <a:ext cx="5657850" cy="4190688"/>
          </a:xfrm>
          <a:prstGeom prst="rect">
            <a:avLst/>
          </a:prstGeom>
          <a:ln>
            <a:solidFill>
              <a:schemeClr val="tx2">
                <a:lumMod val="60000"/>
                <a:lumOff val="40000"/>
              </a:schemeClr>
            </a:solidFill>
          </a:ln>
        </p:spPr>
      </p:pic>
      <p:sp>
        <p:nvSpPr>
          <p:cNvPr id="5" name="TextBox 4"/>
          <p:cNvSpPr txBox="1"/>
          <p:nvPr/>
        </p:nvSpPr>
        <p:spPr>
          <a:xfrm>
            <a:off x="-2919" y="6164515"/>
            <a:ext cx="2983509" cy="3323987"/>
          </a:xfrm>
          <a:prstGeom prst="rect">
            <a:avLst/>
          </a:prstGeom>
          <a:solidFill>
            <a:srgbClr val="FFFFD8"/>
          </a:solidFill>
        </p:spPr>
        <p:txBody>
          <a:bodyPr wrap="none" rtlCol="0">
            <a:spAutoFit/>
          </a:bodyPr>
          <a:lstStyle/>
          <a:p>
            <a:r>
              <a:rPr lang="en-US" sz="1000" dirty="0"/>
              <a:t>package inherit;</a:t>
            </a:r>
          </a:p>
          <a:p>
            <a:endParaRPr lang="en-US" sz="1000" dirty="0"/>
          </a:p>
          <a:p>
            <a:r>
              <a:rPr lang="en-US" sz="1000" dirty="0"/>
              <a:t>public class Inherit {</a:t>
            </a:r>
          </a:p>
          <a:p>
            <a:endParaRPr lang="en-US" sz="1000" dirty="0"/>
          </a:p>
          <a:p>
            <a:r>
              <a:rPr lang="en-US" sz="1000" dirty="0"/>
              <a:t>    public static void main(String[] </a:t>
            </a:r>
            <a:r>
              <a:rPr lang="en-US" sz="1000" dirty="0" err="1"/>
              <a:t>args</a:t>
            </a:r>
            <a:r>
              <a:rPr lang="en-US" sz="1000" dirty="0"/>
              <a:t>) {</a:t>
            </a:r>
          </a:p>
          <a:p>
            <a:r>
              <a:rPr lang="en-US" sz="1000" dirty="0"/>
              <a:t>        Rectangle r = new Rectangle(4,5);</a:t>
            </a:r>
          </a:p>
          <a:p>
            <a:r>
              <a:rPr lang="en-US" sz="1000" dirty="0"/>
              <a:t>        </a:t>
            </a:r>
            <a:r>
              <a:rPr lang="en-US" sz="1000" dirty="0" err="1"/>
              <a:t>System.out.println</a:t>
            </a:r>
            <a:r>
              <a:rPr lang="en-US" sz="1000" dirty="0"/>
              <a:t>("</a:t>
            </a:r>
            <a:r>
              <a:rPr lang="en-US" sz="1000" dirty="0" err="1"/>
              <a:t>Rect</a:t>
            </a:r>
            <a:r>
              <a:rPr lang="en-US" sz="1000" dirty="0"/>
              <a:t> Area:" + </a:t>
            </a:r>
            <a:r>
              <a:rPr lang="en-US" sz="1000" dirty="0" err="1"/>
              <a:t>r.Area</a:t>
            </a:r>
            <a:r>
              <a:rPr lang="en-US" sz="1000" dirty="0"/>
              <a:t>());</a:t>
            </a:r>
          </a:p>
          <a:p>
            <a:r>
              <a:rPr lang="en-US" sz="1000" dirty="0"/>
              <a:t>        </a:t>
            </a:r>
          </a:p>
          <a:p>
            <a:r>
              <a:rPr lang="en-US" sz="1000" dirty="0"/>
              <a:t>        Box b = new Box(1,2,3);</a:t>
            </a:r>
          </a:p>
          <a:p>
            <a:r>
              <a:rPr lang="en-US" sz="1000" dirty="0"/>
              <a:t>        </a:t>
            </a:r>
            <a:r>
              <a:rPr lang="en-US" sz="1000" dirty="0" err="1"/>
              <a:t>System.out.println</a:t>
            </a:r>
            <a:r>
              <a:rPr lang="en-US" sz="1000" dirty="0"/>
              <a:t>("Box Volume: " + </a:t>
            </a:r>
            <a:r>
              <a:rPr lang="en-US" sz="1000" dirty="0" err="1"/>
              <a:t>b.Volume</a:t>
            </a:r>
            <a:r>
              <a:rPr lang="en-US" sz="1000" dirty="0"/>
              <a:t>());</a:t>
            </a:r>
          </a:p>
          <a:p>
            <a:r>
              <a:rPr lang="en-US" sz="1000" dirty="0"/>
              <a:t>        </a:t>
            </a:r>
          </a:p>
          <a:p>
            <a:r>
              <a:rPr lang="en-US" sz="1000" dirty="0"/>
              <a:t>        //polymorphism</a:t>
            </a:r>
          </a:p>
          <a:p>
            <a:r>
              <a:rPr lang="en-US" sz="1000" dirty="0"/>
              <a:t>        show(r);</a:t>
            </a:r>
          </a:p>
          <a:p>
            <a:r>
              <a:rPr lang="en-US" sz="1000" dirty="0"/>
              <a:t>        show(b);</a:t>
            </a:r>
          </a:p>
          <a:p>
            <a:r>
              <a:rPr lang="en-US" sz="1000" dirty="0"/>
              <a:t>    }</a:t>
            </a:r>
          </a:p>
          <a:p>
            <a:r>
              <a:rPr lang="en-US" sz="1000" dirty="0"/>
              <a:t>    </a:t>
            </a:r>
          </a:p>
          <a:p>
            <a:r>
              <a:rPr lang="en-US" sz="1000" dirty="0"/>
              <a:t>    static void show(Rectangle r){</a:t>
            </a:r>
          </a:p>
          <a:p>
            <a:r>
              <a:rPr lang="en-US" sz="1000" dirty="0"/>
              <a:t>        </a:t>
            </a:r>
            <a:r>
              <a:rPr lang="en-US" sz="1000" dirty="0" err="1"/>
              <a:t>System.out.println</a:t>
            </a:r>
            <a:r>
              <a:rPr lang="en-US" sz="1000" dirty="0"/>
              <a:t>("Object Type: " + </a:t>
            </a:r>
            <a:r>
              <a:rPr lang="en-US" sz="1000" dirty="0" err="1"/>
              <a:t>r.toString</a:t>
            </a:r>
            <a:r>
              <a:rPr lang="en-US" sz="1000" dirty="0"/>
              <a:t>());</a:t>
            </a:r>
          </a:p>
          <a:p>
            <a:r>
              <a:rPr lang="en-US" sz="1000" dirty="0"/>
              <a:t>        </a:t>
            </a:r>
            <a:r>
              <a:rPr lang="en-US" sz="1000" dirty="0" err="1"/>
              <a:t>System.out.println</a:t>
            </a:r>
            <a:r>
              <a:rPr lang="en-US" sz="1000" dirty="0"/>
              <a:t>("Object Area: " + </a:t>
            </a:r>
            <a:r>
              <a:rPr lang="en-US" sz="1000" dirty="0" err="1"/>
              <a:t>r.Area</a:t>
            </a:r>
            <a:r>
              <a:rPr lang="en-US" sz="1000" dirty="0"/>
              <a:t>());</a:t>
            </a:r>
          </a:p>
          <a:p>
            <a:r>
              <a:rPr lang="en-US" sz="1000" dirty="0"/>
              <a:t>    }</a:t>
            </a:r>
          </a:p>
          <a:p>
            <a:r>
              <a:rPr lang="en-US" sz="1000" dirty="0"/>
              <a:t>}</a:t>
            </a:r>
          </a:p>
        </p:txBody>
      </p:sp>
      <p:sp>
        <p:nvSpPr>
          <p:cNvPr id="9" name="TextBox 8"/>
          <p:cNvSpPr txBox="1"/>
          <p:nvPr/>
        </p:nvSpPr>
        <p:spPr>
          <a:xfrm>
            <a:off x="0" y="5641295"/>
            <a:ext cx="1997855" cy="523220"/>
          </a:xfrm>
          <a:prstGeom prst="rect">
            <a:avLst/>
          </a:prstGeom>
          <a:solidFill>
            <a:srgbClr val="FFFFD8"/>
          </a:solidFill>
          <a:ln>
            <a:solidFill>
              <a:schemeClr val="tx2">
                <a:lumMod val="60000"/>
                <a:lumOff val="40000"/>
              </a:schemeClr>
            </a:solidFill>
          </a:ln>
        </p:spPr>
        <p:txBody>
          <a:bodyPr wrap="none" rtlCol="0">
            <a:spAutoFit/>
          </a:bodyPr>
          <a:lstStyle/>
          <a:p>
            <a:r>
              <a:rPr lang="en-US" sz="2800" b="1" dirty="0" smtClean="0">
                <a:solidFill>
                  <a:srgbClr val="FF0000"/>
                </a:solidFill>
              </a:rPr>
              <a:t>Code in Text</a:t>
            </a:r>
            <a:endParaRPr lang="en-US" sz="2800" b="1" dirty="0">
              <a:solidFill>
                <a:srgbClr val="FF0000"/>
              </a:solidFill>
            </a:endParaRPr>
          </a:p>
        </p:txBody>
      </p:sp>
      <p:pic>
        <p:nvPicPr>
          <p:cNvPr id="6" name="Picture 5"/>
          <p:cNvPicPr>
            <a:picLocks noChangeAspect="1"/>
          </p:cNvPicPr>
          <p:nvPr/>
        </p:nvPicPr>
        <p:blipFill>
          <a:blip r:embed="rId4"/>
          <a:stretch>
            <a:fillRect/>
          </a:stretch>
        </p:blipFill>
        <p:spPr>
          <a:xfrm>
            <a:off x="5543550" y="2678365"/>
            <a:ext cx="5848350" cy="3486150"/>
          </a:xfrm>
          <a:prstGeom prst="rect">
            <a:avLst/>
          </a:prstGeom>
          <a:ln>
            <a:solidFill>
              <a:schemeClr val="tx2">
                <a:lumMod val="60000"/>
                <a:lumOff val="40000"/>
              </a:schemeClr>
            </a:solidFill>
          </a:ln>
        </p:spPr>
      </p:pic>
    </p:spTree>
    <p:extLst>
      <p:ext uri="{BB962C8B-B14F-4D97-AF65-F5344CB8AC3E}">
        <p14:creationId xmlns:p14="http://schemas.microsoft.com/office/powerpoint/2010/main" val="767904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Practice</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pic>
        <p:nvPicPr>
          <p:cNvPr id="3" name="Picture 2"/>
          <p:cNvPicPr>
            <a:picLocks noChangeAspect="1"/>
          </p:cNvPicPr>
          <p:nvPr/>
        </p:nvPicPr>
        <p:blipFill>
          <a:blip r:embed="rId2"/>
          <a:stretch>
            <a:fillRect/>
          </a:stretch>
        </p:blipFill>
        <p:spPr>
          <a:xfrm>
            <a:off x="1466849" y="839790"/>
            <a:ext cx="7028295" cy="5893518"/>
          </a:xfrm>
          <a:prstGeom prst="rect">
            <a:avLst/>
          </a:prstGeom>
        </p:spPr>
      </p:pic>
    </p:spTree>
    <p:extLst>
      <p:ext uri="{BB962C8B-B14F-4D97-AF65-F5344CB8AC3E}">
        <p14:creationId xmlns:p14="http://schemas.microsoft.com/office/powerpoint/2010/main" val="41678564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Practice</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pic>
        <p:nvPicPr>
          <p:cNvPr id="2" name="Picture 1"/>
          <p:cNvPicPr>
            <a:picLocks noChangeAspect="1"/>
          </p:cNvPicPr>
          <p:nvPr/>
        </p:nvPicPr>
        <p:blipFill>
          <a:blip r:embed="rId2"/>
          <a:stretch>
            <a:fillRect/>
          </a:stretch>
        </p:blipFill>
        <p:spPr>
          <a:xfrm>
            <a:off x="1202055" y="1281112"/>
            <a:ext cx="7258050" cy="3305175"/>
          </a:xfrm>
          <a:prstGeom prst="rect">
            <a:avLst/>
          </a:prstGeom>
        </p:spPr>
      </p:pic>
    </p:spTree>
    <p:extLst>
      <p:ext uri="{BB962C8B-B14F-4D97-AF65-F5344CB8AC3E}">
        <p14:creationId xmlns:p14="http://schemas.microsoft.com/office/powerpoint/2010/main" val="35550094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Practice</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pic>
        <p:nvPicPr>
          <p:cNvPr id="2" name="Picture 1"/>
          <p:cNvPicPr>
            <a:picLocks noChangeAspect="1"/>
          </p:cNvPicPr>
          <p:nvPr/>
        </p:nvPicPr>
        <p:blipFill>
          <a:blip r:embed="rId2"/>
          <a:stretch>
            <a:fillRect/>
          </a:stretch>
        </p:blipFill>
        <p:spPr>
          <a:xfrm>
            <a:off x="914400" y="2271712"/>
            <a:ext cx="7315200" cy="2314575"/>
          </a:xfrm>
          <a:prstGeom prst="rect">
            <a:avLst/>
          </a:prstGeom>
        </p:spPr>
      </p:pic>
    </p:spTree>
    <p:extLst>
      <p:ext uri="{BB962C8B-B14F-4D97-AF65-F5344CB8AC3E}">
        <p14:creationId xmlns:p14="http://schemas.microsoft.com/office/powerpoint/2010/main" val="279011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Practice</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grpSp>
        <p:nvGrpSpPr>
          <p:cNvPr id="5" name="Group 4"/>
          <p:cNvGrpSpPr/>
          <p:nvPr/>
        </p:nvGrpSpPr>
        <p:grpSpPr>
          <a:xfrm>
            <a:off x="1571625" y="914400"/>
            <a:ext cx="7096124" cy="5757766"/>
            <a:chOff x="723900" y="997527"/>
            <a:chExt cx="7096124" cy="5757766"/>
          </a:xfrm>
        </p:grpSpPr>
        <p:pic>
          <p:nvPicPr>
            <p:cNvPr id="2" name="Picture 1"/>
            <p:cNvPicPr>
              <a:picLocks noChangeAspect="1"/>
            </p:cNvPicPr>
            <p:nvPr/>
          </p:nvPicPr>
          <p:blipFill>
            <a:blip r:embed="rId2"/>
            <a:stretch>
              <a:fillRect/>
            </a:stretch>
          </p:blipFill>
          <p:spPr>
            <a:xfrm>
              <a:off x="762000" y="997527"/>
              <a:ext cx="5734050" cy="2172667"/>
            </a:xfrm>
            <a:prstGeom prst="rect">
              <a:avLst/>
            </a:prstGeom>
          </p:spPr>
        </p:pic>
        <p:pic>
          <p:nvPicPr>
            <p:cNvPr id="3" name="Picture 2"/>
            <p:cNvPicPr>
              <a:picLocks noChangeAspect="1"/>
            </p:cNvPicPr>
            <p:nvPr/>
          </p:nvPicPr>
          <p:blipFill>
            <a:blip r:embed="rId3"/>
            <a:stretch>
              <a:fillRect/>
            </a:stretch>
          </p:blipFill>
          <p:spPr>
            <a:xfrm>
              <a:off x="852487" y="3170194"/>
              <a:ext cx="6967537" cy="2770226"/>
            </a:xfrm>
            <a:prstGeom prst="rect">
              <a:avLst/>
            </a:prstGeom>
          </p:spPr>
        </p:pic>
        <p:pic>
          <p:nvPicPr>
            <p:cNvPr id="4" name="Picture 3"/>
            <p:cNvPicPr>
              <a:picLocks noChangeAspect="1"/>
            </p:cNvPicPr>
            <p:nvPr/>
          </p:nvPicPr>
          <p:blipFill>
            <a:blip r:embed="rId4"/>
            <a:stretch>
              <a:fillRect/>
            </a:stretch>
          </p:blipFill>
          <p:spPr>
            <a:xfrm>
              <a:off x="723900" y="5911845"/>
              <a:ext cx="5881546" cy="843448"/>
            </a:xfrm>
            <a:prstGeom prst="rect">
              <a:avLst/>
            </a:prstGeom>
          </p:spPr>
        </p:pic>
      </p:grpSp>
    </p:spTree>
    <p:extLst>
      <p:ext uri="{BB962C8B-B14F-4D97-AF65-F5344CB8AC3E}">
        <p14:creationId xmlns:p14="http://schemas.microsoft.com/office/powerpoint/2010/main" val="28130899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dirty="0" smtClean="0">
                <a:cs typeface="Times New Roman" pitchFamily="18" charset="0"/>
              </a:rPr>
              <a:t>Practice</a:t>
            </a:r>
            <a:endParaRPr lang="en-US" dirty="0" smtClean="0">
              <a:cs typeface="Times New Roman" pitchFamily="18" charset="0"/>
            </a:endParaRPr>
          </a:p>
        </p:txBody>
      </p:sp>
      <p:sp>
        <p:nvSpPr>
          <p:cNvPr id="27651" name="Content Placeholder 2"/>
          <p:cNvSpPr>
            <a:spLocks noGrp="1"/>
          </p:cNvSpPr>
          <p:nvPr>
            <p:ph idx="1"/>
          </p:nvPr>
        </p:nvSpPr>
        <p:spPr/>
        <p:txBody>
          <a:bodyPr>
            <a:normAutofit/>
          </a:bodyPr>
          <a:lstStyle/>
          <a:p>
            <a:pPr algn="just"/>
            <a:endParaRPr lang="en-US" sz="2800" dirty="0" smtClean="0">
              <a:cs typeface="Arial" charset="0"/>
            </a:endParaRPr>
          </a:p>
        </p:txBody>
      </p:sp>
      <p:pic>
        <p:nvPicPr>
          <p:cNvPr id="2" name="Picture 1"/>
          <p:cNvPicPr>
            <a:picLocks noChangeAspect="1"/>
          </p:cNvPicPr>
          <p:nvPr/>
        </p:nvPicPr>
        <p:blipFill>
          <a:blip r:embed="rId2"/>
          <a:stretch>
            <a:fillRect/>
          </a:stretch>
        </p:blipFill>
        <p:spPr>
          <a:xfrm>
            <a:off x="1206817" y="2674792"/>
            <a:ext cx="7248525" cy="1190625"/>
          </a:xfrm>
          <a:prstGeom prst="rect">
            <a:avLst/>
          </a:prstGeom>
        </p:spPr>
      </p:pic>
    </p:spTree>
    <p:extLst>
      <p:ext uri="{BB962C8B-B14F-4D97-AF65-F5344CB8AC3E}">
        <p14:creationId xmlns:p14="http://schemas.microsoft.com/office/powerpoint/2010/main" val="4141985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Protected Modifier</a:t>
            </a:r>
            <a:endParaRPr lang="en-US" dirty="0"/>
          </a:p>
        </p:txBody>
      </p:sp>
      <p:sp>
        <p:nvSpPr>
          <p:cNvPr id="3" name="Content Placeholder 2"/>
          <p:cNvSpPr>
            <a:spLocks noGrp="1"/>
          </p:cNvSpPr>
          <p:nvPr>
            <p:ph idx="1"/>
          </p:nvPr>
        </p:nvSpPr>
        <p:spPr/>
        <p:txBody>
          <a:bodyPr>
            <a:noAutofit/>
          </a:bodyPr>
          <a:lstStyle/>
          <a:p>
            <a:pPr algn="just">
              <a:spcBef>
                <a:spcPts val="600"/>
              </a:spcBef>
            </a:pPr>
            <a:r>
              <a:rPr lang="en-US" sz="1900" dirty="0" smtClean="0">
                <a:solidFill>
                  <a:srgbClr val="FF0000"/>
                </a:solidFill>
              </a:rPr>
              <a:t>Access modifiers </a:t>
            </a:r>
            <a:r>
              <a:rPr lang="en-US" sz="1900" dirty="0">
                <a:solidFill>
                  <a:srgbClr val="0000C0"/>
                </a:solidFill>
              </a:rPr>
              <a:t>affect the way </a:t>
            </a:r>
            <a:r>
              <a:rPr lang="en-US" sz="1900" dirty="0"/>
              <a:t>that</a:t>
            </a:r>
            <a:r>
              <a:rPr lang="en-US" sz="1900" dirty="0">
                <a:solidFill>
                  <a:srgbClr val="0000C0"/>
                </a:solidFill>
              </a:rPr>
              <a:t> </a:t>
            </a:r>
            <a:r>
              <a:rPr lang="en-US" sz="1900" dirty="0">
                <a:solidFill>
                  <a:srgbClr val="FF0000"/>
                </a:solidFill>
              </a:rPr>
              <a:t>class members </a:t>
            </a:r>
            <a:r>
              <a:rPr lang="en-US" sz="1900" dirty="0">
                <a:solidFill>
                  <a:srgbClr val="0000C0"/>
                </a:solidFill>
              </a:rPr>
              <a:t>can be used </a:t>
            </a:r>
            <a:r>
              <a:rPr lang="en-US" sz="1900" dirty="0"/>
              <a:t>in a </a:t>
            </a:r>
            <a:r>
              <a:rPr lang="en-US" sz="1900" dirty="0">
                <a:solidFill>
                  <a:srgbClr val="FF0000"/>
                </a:solidFill>
              </a:rPr>
              <a:t>child </a:t>
            </a:r>
            <a:r>
              <a:rPr lang="en-US" sz="1900" dirty="0" smtClean="0">
                <a:solidFill>
                  <a:srgbClr val="FF0000"/>
                </a:solidFill>
              </a:rPr>
              <a:t>class</a:t>
            </a:r>
            <a:r>
              <a:rPr lang="en-US" sz="1900" dirty="0" smtClean="0"/>
              <a:t>.</a:t>
            </a:r>
            <a:endParaRPr lang="en-US" sz="1900" dirty="0"/>
          </a:p>
          <a:p>
            <a:pPr algn="just">
              <a:spcBef>
                <a:spcPts val="600"/>
              </a:spcBef>
            </a:pPr>
            <a:r>
              <a:rPr lang="en-US" sz="1900" dirty="0">
                <a:solidFill>
                  <a:srgbClr val="0000C0"/>
                </a:solidFill>
              </a:rPr>
              <a:t>Variables and methods </a:t>
            </a:r>
            <a:r>
              <a:rPr lang="en-US" sz="1900" dirty="0"/>
              <a:t>declared with </a:t>
            </a:r>
            <a:r>
              <a:rPr lang="en-US" sz="1900" dirty="0">
                <a:solidFill>
                  <a:srgbClr val="FF0000"/>
                </a:solidFill>
              </a:rPr>
              <a:t>private visibility </a:t>
            </a:r>
            <a:r>
              <a:rPr lang="en-US" sz="1900" dirty="0">
                <a:solidFill>
                  <a:srgbClr val="0000C0"/>
                </a:solidFill>
              </a:rPr>
              <a:t>cannot be referenced </a:t>
            </a:r>
            <a:r>
              <a:rPr lang="en-US" sz="1900" dirty="0"/>
              <a:t>by name in a </a:t>
            </a:r>
            <a:r>
              <a:rPr lang="en-US" sz="1900" dirty="0">
                <a:solidFill>
                  <a:srgbClr val="FF0000"/>
                </a:solidFill>
              </a:rPr>
              <a:t>child </a:t>
            </a:r>
            <a:r>
              <a:rPr lang="en-US" sz="1900" dirty="0" smtClean="0">
                <a:solidFill>
                  <a:srgbClr val="FF0000"/>
                </a:solidFill>
              </a:rPr>
              <a:t>class</a:t>
            </a:r>
            <a:r>
              <a:rPr lang="en-US" sz="1900" dirty="0" smtClean="0"/>
              <a:t>.</a:t>
            </a:r>
            <a:endParaRPr lang="en-US" sz="1900" dirty="0"/>
          </a:p>
          <a:p>
            <a:pPr algn="just">
              <a:spcBef>
                <a:spcPts val="600"/>
              </a:spcBef>
            </a:pPr>
            <a:r>
              <a:rPr lang="en-US" sz="1900" dirty="0"/>
              <a:t>They </a:t>
            </a:r>
            <a:r>
              <a:rPr lang="en-US" sz="1900" dirty="0">
                <a:solidFill>
                  <a:srgbClr val="0000C0"/>
                </a:solidFill>
              </a:rPr>
              <a:t>can be referenced </a:t>
            </a:r>
            <a:r>
              <a:rPr lang="en-US" sz="1900" dirty="0"/>
              <a:t>in the </a:t>
            </a:r>
            <a:r>
              <a:rPr lang="en-US" sz="1900" dirty="0">
                <a:solidFill>
                  <a:srgbClr val="FF0000"/>
                </a:solidFill>
              </a:rPr>
              <a:t>child class </a:t>
            </a:r>
            <a:r>
              <a:rPr lang="en-US" sz="1900" dirty="0"/>
              <a:t>if they are declared with </a:t>
            </a:r>
            <a:r>
              <a:rPr lang="en-US" sz="1900" dirty="0">
                <a:solidFill>
                  <a:srgbClr val="0000C0"/>
                </a:solidFill>
              </a:rPr>
              <a:t>public visibility</a:t>
            </a:r>
            <a:r>
              <a:rPr lang="en-US" sz="1900" dirty="0"/>
              <a:t> </a:t>
            </a:r>
            <a:r>
              <a:rPr lang="en-US" sz="1900" dirty="0" smtClean="0"/>
              <a:t>– but </a:t>
            </a:r>
            <a:r>
              <a:rPr lang="en-US" sz="1900" dirty="0">
                <a:solidFill>
                  <a:srgbClr val="FF0000"/>
                </a:solidFill>
              </a:rPr>
              <a:t>public variables </a:t>
            </a:r>
            <a:r>
              <a:rPr lang="en-US" sz="1900" dirty="0">
                <a:solidFill>
                  <a:srgbClr val="0000C0"/>
                </a:solidFill>
              </a:rPr>
              <a:t>violate the principle </a:t>
            </a:r>
            <a:r>
              <a:rPr lang="en-US" sz="1900" dirty="0"/>
              <a:t>of </a:t>
            </a:r>
            <a:r>
              <a:rPr lang="en-US" sz="1900" dirty="0" smtClean="0">
                <a:solidFill>
                  <a:srgbClr val="FF0000"/>
                </a:solidFill>
              </a:rPr>
              <a:t>encapsulation</a:t>
            </a:r>
            <a:r>
              <a:rPr lang="en-US" sz="1900" dirty="0" smtClean="0"/>
              <a:t>.</a:t>
            </a:r>
            <a:endParaRPr lang="en-US" sz="1900" dirty="0"/>
          </a:p>
          <a:p>
            <a:pPr algn="just">
              <a:spcBef>
                <a:spcPts val="600"/>
              </a:spcBef>
            </a:pPr>
            <a:r>
              <a:rPr lang="en-US" sz="1900" dirty="0"/>
              <a:t>There is a third </a:t>
            </a:r>
            <a:r>
              <a:rPr lang="en-US" sz="1900" dirty="0">
                <a:solidFill>
                  <a:srgbClr val="FF0000"/>
                </a:solidFill>
              </a:rPr>
              <a:t>visibility modifier </a:t>
            </a:r>
            <a:r>
              <a:rPr lang="en-US" sz="1900" dirty="0">
                <a:solidFill>
                  <a:srgbClr val="0000C0"/>
                </a:solidFill>
              </a:rPr>
              <a:t>that helps in</a:t>
            </a:r>
            <a:r>
              <a:rPr lang="en-US" sz="1900" dirty="0"/>
              <a:t> </a:t>
            </a:r>
            <a:r>
              <a:rPr lang="en-US" sz="1900" dirty="0">
                <a:solidFill>
                  <a:srgbClr val="FF0000"/>
                </a:solidFill>
              </a:rPr>
              <a:t>inheritance situations</a:t>
            </a:r>
            <a:r>
              <a:rPr lang="en-US" sz="1900" dirty="0"/>
              <a:t>:  </a:t>
            </a:r>
            <a:r>
              <a:rPr lang="en-US" sz="1900" b="1" dirty="0" smtClean="0">
                <a:solidFill>
                  <a:srgbClr val="0000FF"/>
                </a:solidFill>
                <a:latin typeface="Consolas" pitchFamily="49" charset="0"/>
                <a:cs typeface="Consolas" pitchFamily="49" charset="0"/>
              </a:rPr>
              <a:t>protected</a:t>
            </a:r>
            <a:r>
              <a:rPr lang="en-US" sz="1900" dirty="0" smtClean="0"/>
              <a:t>.</a:t>
            </a:r>
            <a:endParaRPr lang="en-US" sz="1900" b="1" dirty="0">
              <a:solidFill>
                <a:srgbClr val="0000FF"/>
              </a:solidFill>
              <a:latin typeface="Consolas" pitchFamily="49" charset="0"/>
              <a:cs typeface="Consolas" pitchFamily="49" charset="0"/>
            </a:endParaRPr>
          </a:p>
          <a:p>
            <a:pPr algn="just">
              <a:spcBef>
                <a:spcPts val="600"/>
              </a:spcBef>
            </a:pPr>
            <a:r>
              <a:rPr lang="en-US" sz="1900" dirty="0" smtClean="0"/>
              <a:t>The </a:t>
            </a:r>
            <a:r>
              <a:rPr lang="en-US" sz="1900" b="1" dirty="0" smtClean="0">
                <a:solidFill>
                  <a:srgbClr val="0000FF"/>
                </a:solidFill>
                <a:latin typeface="Consolas" pitchFamily="49" charset="0"/>
                <a:cs typeface="Consolas" pitchFamily="49" charset="0"/>
              </a:rPr>
              <a:t>protected</a:t>
            </a:r>
            <a:r>
              <a:rPr lang="en-US" sz="1900" dirty="0" smtClean="0"/>
              <a:t> modifier </a:t>
            </a:r>
            <a:r>
              <a:rPr lang="en-US" sz="1900" dirty="0" smtClean="0">
                <a:solidFill>
                  <a:srgbClr val="FF0000"/>
                </a:solidFill>
              </a:rPr>
              <a:t>allows</a:t>
            </a:r>
            <a:r>
              <a:rPr lang="en-US" sz="1900" dirty="0" smtClean="0">
                <a:solidFill>
                  <a:srgbClr val="0000C0"/>
                </a:solidFill>
              </a:rPr>
              <a:t> </a:t>
            </a:r>
            <a:r>
              <a:rPr lang="en-US" sz="1900" dirty="0" smtClean="0"/>
              <a:t>a</a:t>
            </a:r>
            <a:r>
              <a:rPr lang="en-US" sz="1900" dirty="0" smtClean="0">
                <a:solidFill>
                  <a:srgbClr val="0000C0"/>
                </a:solidFill>
              </a:rPr>
              <a:t> child class </a:t>
            </a:r>
            <a:r>
              <a:rPr lang="en-US" sz="1900" dirty="0" smtClean="0"/>
              <a:t>to </a:t>
            </a:r>
            <a:r>
              <a:rPr lang="en-US" sz="1900" dirty="0" smtClean="0">
                <a:solidFill>
                  <a:srgbClr val="FF0000"/>
                </a:solidFill>
              </a:rPr>
              <a:t>reference</a:t>
            </a:r>
            <a:r>
              <a:rPr lang="en-US" sz="1900" dirty="0" smtClean="0"/>
              <a:t> a </a:t>
            </a:r>
            <a:r>
              <a:rPr lang="en-US" sz="1900" dirty="0" smtClean="0">
                <a:solidFill>
                  <a:srgbClr val="0000C0"/>
                </a:solidFill>
              </a:rPr>
              <a:t>variable or method directly </a:t>
            </a:r>
            <a:r>
              <a:rPr lang="en-US" sz="1900" dirty="0" smtClean="0"/>
              <a:t>in the </a:t>
            </a:r>
            <a:r>
              <a:rPr lang="en-US" sz="1900" dirty="0" smtClean="0">
                <a:solidFill>
                  <a:srgbClr val="FF0000"/>
                </a:solidFill>
              </a:rPr>
              <a:t>child class</a:t>
            </a:r>
            <a:r>
              <a:rPr lang="en-US" sz="1900" dirty="0" smtClean="0"/>
              <a:t>.</a:t>
            </a:r>
          </a:p>
          <a:p>
            <a:pPr algn="just">
              <a:spcBef>
                <a:spcPts val="600"/>
              </a:spcBef>
            </a:pPr>
            <a:r>
              <a:rPr lang="en-US" sz="1900" dirty="0" smtClean="0">
                <a:solidFill>
                  <a:srgbClr val="0000C0"/>
                </a:solidFill>
              </a:rPr>
              <a:t>It provides </a:t>
            </a:r>
            <a:r>
              <a:rPr lang="en-US" sz="1900" dirty="0" smtClean="0">
                <a:solidFill>
                  <a:srgbClr val="FF0000"/>
                </a:solidFill>
              </a:rPr>
              <a:t>more encapsulation </a:t>
            </a:r>
            <a:r>
              <a:rPr lang="en-US" sz="1900" dirty="0" smtClean="0">
                <a:solidFill>
                  <a:srgbClr val="0000C0"/>
                </a:solidFill>
              </a:rPr>
              <a:t>than</a:t>
            </a:r>
            <a:r>
              <a:rPr lang="en-US" sz="1900" dirty="0" smtClean="0"/>
              <a:t> </a:t>
            </a:r>
            <a:r>
              <a:rPr lang="en-US" sz="1900" dirty="0" smtClean="0">
                <a:solidFill>
                  <a:srgbClr val="FF0000"/>
                </a:solidFill>
              </a:rPr>
              <a:t>public visibility</a:t>
            </a:r>
            <a:r>
              <a:rPr lang="en-US" sz="1900" dirty="0" smtClean="0"/>
              <a:t>, but is </a:t>
            </a:r>
            <a:r>
              <a:rPr lang="en-US" sz="1900" dirty="0" smtClean="0">
                <a:solidFill>
                  <a:srgbClr val="FF0000"/>
                </a:solidFill>
              </a:rPr>
              <a:t>not as tightly </a:t>
            </a:r>
            <a:r>
              <a:rPr lang="en-US" sz="1900" dirty="0" smtClean="0">
                <a:solidFill>
                  <a:srgbClr val="0000C0"/>
                </a:solidFill>
              </a:rPr>
              <a:t>encapsulated</a:t>
            </a:r>
            <a:r>
              <a:rPr lang="en-US" sz="1900" dirty="0" smtClean="0"/>
              <a:t> as </a:t>
            </a:r>
            <a:r>
              <a:rPr lang="en-US" sz="1900" dirty="0" smtClean="0">
                <a:solidFill>
                  <a:srgbClr val="FF0000"/>
                </a:solidFill>
              </a:rPr>
              <a:t>private visibility</a:t>
            </a:r>
            <a:r>
              <a:rPr lang="en-US" sz="1900" dirty="0" smtClean="0"/>
              <a:t>.</a:t>
            </a:r>
          </a:p>
          <a:p>
            <a:pPr algn="just">
              <a:spcBef>
                <a:spcPts val="600"/>
              </a:spcBef>
            </a:pPr>
            <a:r>
              <a:rPr lang="en-US" sz="1900" dirty="0" smtClean="0"/>
              <a:t>The </a:t>
            </a:r>
            <a:r>
              <a:rPr lang="en-US" sz="1900" dirty="0" smtClean="0">
                <a:solidFill>
                  <a:srgbClr val="FF0000"/>
                </a:solidFill>
              </a:rPr>
              <a:t>protected</a:t>
            </a:r>
            <a:r>
              <a:rPr lang="en-US" sz="1900" dirty="0" smtClean="0"/>
              <a:t> </a:t>
            </a:r>
            <a:r>
              <a:rPr lang="en-US" sz="1900" dirty="0" smtClean="0">
                <a:solidFill>
                  <a:srgbClr val="0000C0"/>
                </a:solidFill>
              </a:rPr>
              <a:t>access modifier </a:t>
            </a:r>
            <a:r>
              <a:rPr lang="en-US" sz="1900" dirty="0" smtClean="0"/>
              <a:t>is </a:t>
            </a:r>
            <a:r>
              <a:rPr lang="en-US" sz="1900" dirty="0" smtClean="0">
                <a:solidFill>
                  <a:srgbClr val="FF0000"/>
                </a:solidFill>
              </a:rPr>
              <a:t>accessible</a:t>
            </a:r>
            <a:r>
              <a:rPr lang="en-US" sz="1900" dirty="0" smtClean="0"/>
              <a:t> </a:t>
            </a:r>
            <a:r>
              <a:rPr lang="en-US" sz="1900" dirty="0" smtClean="0">
                <a:solidFill>
                  <a:srgbClr val="0000C0"/>
                </a:solidFill>
              </a:rPr>
              <a:t>within package and outside the package</a:t>
            </a:r>
            <a:r>
              <a:rPr lang="en-US" sz="1900" dirty="0" smtClean="0"/>
              <a:t> but </a:t>
            </a:r>
            <a:r>
              <a:rPr lang="en-US" sz="1900" dirty="0" smtClean="0">
                <a:solidFill>
                  <a:srgbClr val="FF0000"/>
                </a:solidFill>
              </a:rPr>
              <a:t>through inheritance only</a:t>
            </a:r>
            <a:r>
              <a:rPr lang="en-US" sz="1900" dirty="0" smtClean="0"/>
              <a:t>. </a:t>
            </a:r>
          </a:p>
          <a:p>
            <a:pPr algn="just">
              <a:spcBef>
                <a:spcPts val="600"/>
              </a:spcBef>
            </a:pPr>
            <a:r>
              <a:rPr lang="en-US" sz="1900" dirty="0" smtClean="0"/>
              <a:t>The </a:t>
            </a:r>
            <a:r>
              <a:rPr lang="en-US" sz="1900" dirty="0" smtClean="0">
                <a:solidFill>
                  <a:srgbClr val="FF0000"/>
                </a:solidFill>
              </a:rPr>
              <a:t>protected</a:t>
            </a:r>
            <a:r>
              <a:rPr lang="en-US" sz="1900" dirty="0" smtClean="0"/>
              <a:t> access modifier </a:t>
            </a:r>
            <a:r>
              <a:rPr lang="en-US" sz="1900" dirty="0" smtClean="0">
                <a:solidFill>
                  <a:srgbClr val="0000C0"/>
                </a:solidFill>
              </a:rPr>
              <a:t>can be applied </a:t>
            </a:r>
            <a:r>
              <a:rPr lang="en-US" sz="1900" dirty="0" smtClean="0"/>
              <a:t>on the </a:t>
            </a:r>
            <a:r>
              <a:rPr lang="en-US" sz="1900" dirty="0" smtClean="0">
                <a:solidFill>
                  <a:srgbClr val="FF0000"/>
                </a:solidFill>
              </a:rPr>
              <a:t>data members</a:t>
            </a:r>
            <a:r>
              <a:rPr lang="en-US" sz="1900" dirty="0" smtClean="0"/>
              <a:t>, </a:t>
            </a:r>
            <a:r>
              <a:rPr lang="en-US" sz="1900" dirty="0" smtClean="0">
                <a:solidFill>
                  <a:srgbClr val="FF0000"/>
                </a:solidFill>
              </a:rPr>
              <a:t>methods</a:t>
            </a:r>
            <a:r>
              <a:rPr lang="en-US" sz="1900" dirty="0" smtClean="0"/>
              <a:t> and </a:t>
            </a:r>
            <a:r>
              <a:rPr lang="en-US" sz="1900" dirty="0" smtClean="0">
                <a:solidFill>
                  <a:srgbClr val="FF0000"/>
                </a:solidFill>
              </a:rPr>
              <a:t>constructors</a:t>
            </a:r>
            <a:r>
              <a:rPr lang="en-US" sz="1900" dirty="0" smtClean="0"/>
              <a:t>. It </a:t>
            </a:r>
            <a:r>
              <a:rPr lang="en-US" sz="1900" dirty="0" smtClean="0">
                <a:solidFill>
                  <a:srgbClr val="0000C0"/>
                </a:solidFill>
              </a:rPr>
              <a:t>can't be applied </a:t>
            </a:r>
            <a:r>
              <a:rPr lang="en-US" sz="1900" dirty="0" smtClean="0"/>
              <a:t>on the </a:t>
            </a:r>
            <a:r>
              <a:rPr lang="en-US" sz="1900" dirty="0" smtClean="0">
                <a:solidFill>
                  <a:srgbClr val="FF0000"/>
                </a:solidFill>
              </a:rPr>
              <a:t>class</a:t>
            </a:r>
            <a:r>
              <a:rPr lang="en-US" sz="1900" dirty="0" smtClean="0"/>
              <a:t>.</a:t>
            </a:r>
          </a:p>
        </p:txBody>
      </p:sp>
    </p:spTree>
    <p:extLst>
      <p:ext uri="{BB962C8B-B14F-4D97-AF65-F5344CB8AC3E}">
        <p14:creationId xmlns:p14="http://schemas.microsoft.com/office/powerpoint/2010/main" val="357291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Example(Protected Modifier)</a:t>
            </a:r>
            <a:endParaRPr lang="en-US" dirty="0"/>
          </a:p>
        </p:txBody>
      </p:sp>
      <p:sp>
        <p:nvSpPr>
          <p:cNvPr id="3" name="Content Placeholder 2"/>
          <p:cNvSpPr>
            <a:spLocks noGrp="1"/>
          </p:cNvSpPr>
          <p:nvPr>
            <p:ph idx="1"/>
          </p:nvPr>
        </p:nvSpPr>
        <p:spPr/>
        <p:txBody>
          <a:bodyPr>
            <a:noAutofit/>
          </a:bodyPr>
          <a:lstStyle/>
          <a:p>
            <a:pPr marL="0" indent="0">
              <a:spcBef>
                <a:spcPts val="0"/>
              </a:spcBef>
              <a:buNone/>
              <a:tabLst>
                <a:tab pos="457200" algn="l"/>
                <a:tab pos="914400" algn="l"/>
                <a:tab pos="1371600" algn="l"/>
                <a:tab pos="1828800" algn="l"/>
              </a:tabLst>
            </a:pPr>
            <a:r>
              <a:rPr lang="en-US" sz="2500" dirty="0" smtClean="0">
                <a:solidFill>
                  <a:srgbClr val="0000FF"/>
                </a:solidFill>
                <a:latin typeface="Consolas" pitchFamily="49" charset="0"/>
                <a:cs typeface="Consolas" pitchFamily="49" charset="0"/>
              </a:rPr>
              <a:t>package</a:t>
            </a:r>
            <a:r>
              <a:rPr lang="en-US" sz="2500" dirty="0" smtClean="0">
                <a:latin typeface="Consolas" pitchFamily="49" charset="0"/>
                <a:cs typeface="Consolas" pitchFamily="49" charset="0"/>
              </a:rPr>
              <a:t> </a:t>
            </a:r>
            <a:r>
              <a:rPr lang="en-US" sz="2500" dirty="0" err="1" smtClean="0">
                <a:latin typeface="Consolas" pitchFamily="49" charset="0"/>
                <a:cs typeface="Consolas" pitchFamily="49" charset="0"/>
              </a:rPr>
              <a:t>mypack</a:t>
            </a:r>
            <a:r>
              <a:rPr lang="en-US" sz="25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500" dirty="0" smtClean="0">
                <a:solidFill>
                  <a:srgbClr val="0000FF"/>
                </a:solidFill>
                <a:latin typeface="Consolas" pitchFamily="49" charset="0"/>
                <a:cs typeface="Consolas" pitchFamily="49" charset="0"/>
              </a:rPr>
              <a:t>import</a:t>
            </a:r>
            <a:r>
              <a:rPr lang="en-US" sz="2500" dirty="0" smtClean="0">
                <a:latin typeface="Consolas" pitchFamily="49" charset="0"/>
                <a:cs typeface="Consolas" pitchFamily="49" charset="0"/>
              </a:rPr>
              <a:t> pack.*;  </a:t>
            </a:r>
          </a:p>
          <a:p>
            <a:pPr marL="0" indent="0">
              <a:spcBef>
                <a:spcPts val="0"/>
              </a:spcBef>
              <a:buNone/>
              <a:tabLst>
                <a:tab pos="457200" algn="l"/>
                <a:tab pos="914400" algn="l"/>
                <a:tab pos="1371600" algn="l"/>
                <a:tab pos="1828800" algn="l"/>
              </a:tabLst>
            </a:pPr>
            <a:r>
              <a:rPr lang="en-US" sz="2500" dirty="0" smtClean="0">
                <a:solidFill>
                  <a:srgbClr val="0000FF"/>
                </a:solidFill>
                <a:latin typeface="Consolas" pitchFamily="49" charset="0"/>
                <a:cs typeface="Consolas" pitchFamily="49" charset="0"/>
              </a:rPr>
              <a:t>class</a:t>
            </a:r>
            <a:r>
              <a:rPr lang="en-US" sz="2500" dirty="0" smtClean="0">
                <a:latin typeface="Consolas" pitchFamily="49" charset="0"/>
                <a:cs typeface="Consolas" pitchFamily="49" charset="0"/>
              </a:rPr>
              <a:t> </a:t>
            </a:r>
            <a:r>
              <a:rPr lang="en-US" sz="2500" b="1" dirty="0" smtClean="0">
                <a:latin typeface="Consolas" pitchFamily="49" charset="0"/>
                <a:cs typeface="Consolas" pitchFamily="49" charset="0"/>
              </a:rPr>
              <a:t>B</a:t>
            </a:r>
            <a:r>
              <a:rPr lang="en-US" sz="2500" dirty="0" smtClean="0">
                <a:latin typeface="Consolas" pitchFamily="49" charset="0"/>
                <a:cs typeface="Consolas" pitchFamily="49" charset="0"/>
              </a:rPr>
              <a:t> </a:t>
            </a:r>
            <a:r>
              <a:rPr lang="en-US" sz="2500" dirty="0" smtClean="0">
                <a:solidFill>
                  <a:srgbClr val="0000FF"/>
                </a:solidFill>
                <a:latin typeface="Consolas" pitchFamily="49" charset="0"/>
                <a:cs typeface="Consolas" pitchFamily="49" charset="0"/>
              </a:rPr>
              <a:t>extends</a:t>
            </a:r>
            <a:r>
              <a:rPr lang="en-US" sz="2500" dirty="0" smtClean="0">
                <a:latin typeface="Consolas" pitchFamily="49" charset="0"/>
                <a:cs typeface="Consolas" pitchFamily="49" charset="0"/>
              </a:rPr>
              <a:t> A {  </a:t>
            </a:r>
          </a:p>
          <a:p>
            <a:pPr marL="0" indent="0">
              <a:spcBef>
                <a:spcPts val="0"/>
              </a:spcBef>
              <a:buNone/>
              <a:tabLst>
                <a:tab pos="457200" algn="l"/>
                <a:tab pos="914400" algn="l"/>
                <a:tab pos="1371600" algn="l"/>
                <a:tab pos="1828800" algn="l"/>
              </a:tabLst>
            </a:pPr>
            <a:r>
              <a:rPr lang="en-US" sz="2500" dirty="0" smtClean="0">
                <a:latin typeface="Consolas" pitchFamily="49" charset="0"/>
                <a:cs typeface="Consolas" pitchFamily="49" charset="0"/>
              </a:rPr>
              <a:t>	</a:t>
            </a:r>
            <a:r>
              <a:rPr lang="en-US" sz="2500" dirty="0" smtClean="0">
                <a:solidFill>
                  <a:srgbClr val="0000FF"/>
                </a:solidFill>
                <a:latin typeface="Consolas" pitchFamily="49" charset="0"/>
                <a:cs typeface="Consolas" pitchFamily="49" charset="0"/>
              </a:rPr>
              <a:t>public static void</a:t>
            </a:r>
            <a:r>
              <a:rPr lang="en-US" sz="2500" dirty="0" smtClean="0">
                <a:latin typeface="Consolas" pitchFamily="49" charset="0"/>
                <a:cs typeface="Consolas" pitchFamily="49" charset="0"/>
              </a:rPr>
              <a:t> </a:t>
            </a:r>
            <a:r>
              <a:rPr lang="en-US" sz="2500" b="1" i="1" dirty="0" smtClean="0">
                <a:latin typeface="Consolas" pitchFamily="49" charset="0"/>
                <a:cs typeface="Consolas" pitchFamily="49" charset="0"/>
              </a:rPr>
              <a:t>main</a:t>
            </a:r>
            <a:r>
              <a:rPr lang="en-US" sz="2500" dirty="0" smtClean="0">
                <a:latin typeface="Consolas" pitchFamily="49" charset="0"/>
                <a:cs typeface="Consolas" pitchFamily="49" charset="0"/>
              </a:rPr>
              <a:t>(String[] </a:t>
            </a:r>
            <a:r>
              <a:rPr lang="en-US" sz="2500" dirty="0" err="1" smtClean="0">
                <a:latin typeface="Consolas" pitchFamily="49" charset="0"/>
                <a:cs typeface="Consolas" pitchFamily="49" charset="0"/>
              </a:rPr>
              <a:t>args</a:t>
            </a:r>
            <a:r>
              <a:rPr lang="en-US" sz="25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Lst>
            </a:pPr>
            <a:r>
              <a:rPr lang="en-US" sz="2500" dirty="0" smtClean="0">
                <a:latin typeface="Consolas" pitchFamily="49" charset="0"/>
                <a:cs typeface="Consolas" pitchFamily="49" charset="0"/>
              </a:rPr>
              <a:t>		B </a:t>
            </a:r>
            <a:r>
              <a:rPr lang="en-US" sz="2500" dirty="0" err="1" smtClean="0">
                <a:latin typeface="Consolas" pitchFamily="49" charset="0"/>
                <a:cs typeface="Consolas" pitchFamily="49" charset="0"/>
              </a:rPr>
              <a:t>obj</a:t>
            </a:r>
            <a:r>
              <a:rPr lang="en-US" sz="2500" dirty="0" smtClean="0">
                <a:latin typeface="Consolas" pitchFamily="49" charset="0"/>
                <a:cs typeface="Consolas" pitchFamily="49" charset="0"/>
              </a:rPr>
              <a:t> = </a:t>
            </a:r>
            <a:r>
              <a:rPr lang="en-US" sz="2500" dirty="0" smtClean="0">
                <a:solidFill>
                  <a:srgbClr val="0000FF"/>
                </a:solidFill>
                <a:latin typeface="Consolas" pitchFamily="49" charset="0"/>
                <a:cs typeface="Consolas" pitchFamily="49" charset="0"/>
              </a:rPr>
              <a:t>new</a:t>
            </a:r>
            <a:r>
              <a:rPr lang="en-US" sz="2500" dirty="0" smtClean="0">
                <a:latin typeface="Consolas" pitchFamily="49" charset="0"/>
                <a:cs typeface="Consolas" pitchFamily="49" charset="0"/>
              </a:rPr>
              <a:t> B();  </a:t>
            </a:r>
          </a:p>
          <a:p>
            <a:pPr marL="0" indent="0">
              <a:spcBef>
                <a:spcPts val="0"/>
              </a:spcBef>
              <a:buNone/>
              <a:tabLst>
                <a:tab pos="457200" algn="l"/>
                <a:tab pos="914400" algn="l"/>
                <a:tab pos="1371600" algn="l"/>
                <a:tab pos="1828800" algn="l"/>
              </a:tabLst>
            </a:pPr>
            <a:r>
              <a:rPr lang="en-US" sz="2500" dirty="0" smtClean="0">
                <a:latin typeface="Consolas" pitchFamily="49" charset="0"/>
                <a:cs typeface="Consolas" pitchFamily="49" charset="0"/>
              </a:rPr>
              <a:t>		obj.msg();  </a:t>
            </a:r>
          </a:p>
          <a:p>
            <a:pPr marL="0" indent="0">
              <a:spcBef>
                <a:spcPts val="0"/>
              </a:spcBef>
              <a:buNone/>
              <a:tabLst>
                <a:tab pos="457200" algn="l"/>
                <a:tab pos="914400" algn="l"/>
                <a:tab pos="1371600" algn="l"/>
                <a:tab pos="1828800" algn="l"/>
              </a:tabLst>
            </a:pPr>
            <a:r>
              <a:rPr lang="en-US" sz="2500" dirty="0" smtClean="0">
                <a:latin typeface="Consolas" pitchFamily="49" charset="0"/>
                <a:cs typeface="Consolas" pitchFamily="49" charset="0"/>
              </a:rPr>
              <a:t>	}  </a:t>
            </a:r>
          </a:p>
          <a:p>
            <a:pPr marL="0" indent="0">
              <a:spcBef>
                <a:spcPts val="0"/>
              </a:spcBef>
              <a:buNone/>
              <a:tabLst>
                <a:tab pos="457200" algn="l"/>
                <a:tab pos="914400" algn="l"/>
                <a:tab pos="1371600" algn="l"/>
                <a:tab pos="1828800" algn="l"/>
              </a:tabLst>
            </a:pPr>
            <a:r>
              <a:rPr lang="en-US" sz="25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Lst>
            </a:pPr>
            <a:endParaRPr lang="en-US" sz="2500" dirty="0" smtClean="0">
              <a:latin typeface="Consolas" pitchFamily="49" charset="0"/>
              <a:cs typeface="Consolas" pitchFamily="49" charset="0"/>
            </a:endParaRPr>
          </a:p>
          <a:p>
            <a:pPr marL="0" indent="0">
              <a:spcBef>
                <a:spcPts val="0"/>
              </a:spcBef>
              <a:buClr>
                <a:schemeClr val="accent1"/>
              </a:buClr>
              <a:buSzPct val="80000"/>
              <a:buNone/>
              <a:tabLst>
                <a:tab pos="457200" algn="l"/>
                <a:tab pos="914400" algn="l"/>
                <a:tab pos="1371600" algn="l"/>
                <a:tab pos="1828800" algn="l"/>
              </a:tabLst>
            </a:pPr>
            <a:r>
              <a:rPr lang="en-US" sz="2500" dirty="0" smtClean="0">
                <a:solidFill>
                  <a:srgbClr val="0000FF"/>
                </a:solidFill>
                <a:latin typeface="Consolas" pitchFamily="49" charset="0"/>
                <a:cs typeface="Consolas" pitchFamily="49" charset="0"/>
              </a:rPr>
              <a:t>package</a:t>
            </a:r>
            <a:r>
              <a:rPr lang="en-US" sz="2500" dirty="0" smtClean="0">
                <a:latin typeface="Consolas" pitchFamily="49" charset="0"/>
                <a:cs typeface="Consolas" pitchFamily="49" charset="0"/>
              </a:rPr>
              <a:t> pack;  </a:t>
            </a:r>
          </a:p>
          <a:p>
            <a:pPr marL="0" indent="0">
              <a:spcBef>
                <a:spcPts val="0"/>
              </a:spcBef>
              <a:buClr>
                <a:schemeClr val="accent1"/>
              </a:buClr>
              <a:buSzPct val="80000"/>
              <a:buNone/>
              <a:tabLst>
                <a:tab pos="457200" algn="l"/>
                <a:tab pos="914400" algn="l"/>
                <a:tab pos="1371600" algn="l"/>
                <a:tab pos="1828800" algn="l"/>
              </a:tabLst>
            </a:pPr>
            <a:r>
              <a:rPr lang="en-US" sz="2500" dirty="0" smtClean="0">
                <a:solidFill>
                  <a:srgbClr val="0000FF"/>
                </a:solidFill>
                <a:latin typeface="Consolas" pitchFamily="49" charset="0"/>
                <a:cs typeface="Consolas" pitchFamily="49" charset="0"/>
              </a:rPr>
              <a:t>public class</a:t>
            </a:r>
            <a:r>
              <a:rPr lang="en-US" sz="2500" dirty="0" smtClean="0">
                <a:latin typeface="Consolas" pitchFamily="49" charset="0"/>
                <a:cs typeface="Consolas" pitchFamily="49" charset="0"/>
              </a:rPr>
              <a:t> </a:t>
            </a:r>
            <a:r>
              <a:rPr lang="en-US" sz="2500" b="1" dirty="0" smtClean="0">
                <a:latin typeface="Consolas" pitchFamily="49" charset="0"/>
                <a:cs typeface="Consolas" pitchFamily="49" charset="0"/>
              </a:rPr>
              <a:t>A</a:t>
            </a:r>
            <a:r>
              <a:rPr lang="en-US" sz="2500" dirty="0" smtClean="0">
                <a:latin typeface="Consolas" pitchFamily="49" charset="0"/>
                <a:cs typeface="Consolas" pitchFamily="49" charset="0"/>
              </a:rPr>
              <a:t> {  </a:t>
            </a:r>
          </a:p>
          <a:p>
            <a:pPr marL="0" indent="0">
              <a:spcBef>
                <a:spcPts val="0"/>
              </a:spcBef>
              <a:buClr>
                <a:schemeClr val="accent1"/>
              </a:buClr>
              <a:buSzPct val="80000"/>
              <a:buNone/>
              <a:tabLst>
                <a:tab pos="457200" algn="l"/>
                <a:tab pos="914400" algn="l"/>
                <a:tab pos="1371600" algn="l"/>
                <a:tab pos="1828800" algn="l"/>
              </a:tabLst>
            </a:pPr>
            <a:r>
              <a:rPr lang="en-US" sz="2500" dirty="0" smtClean="0">
                <a:latin typeface="Consolas" pitchFamily="49" charset="0"/>
                <a:cs typeface="Consolas" pitchFamily="49" charset="0"/>
              </a:rPr>
              <a:t>	</a:t>
            </a:r>
            <a:r>
              <a:rPr lang="en-US" sz="2500" dirty="0" smtClean="0">
                <a:solidFill>
                  <a:srgbClr val="0000FF"/>
                </a:solidFill>
                <a:latin typeface="Consolas" pitchFamily="49" charset="0"/>
                <a:cs typeface="Consolas" pitchFamily="49" charset="0"/>
              </a:rPr>
              <a:t>protected void</a:t>
            </a:r>
            <a:r>
              <a:rPr lang="en-US" sz="2500" dirty="0" smtClean="0">
                <a:latin typeface="Consolas" pitchFamily="49" charset="0"/>
                <a:cs typeface="Consolas" pitchFamily="49" charset="0"/>
              </a:rPr>
              <a:t> </a:t>
            </a:r>
            <a:r>
              <a:rPr lang="en-US" sz="2500" b="1" dirty="0" err="1" smtClean="0">
                <a:latin typeface="Consolas" pitchFamily="49" charset="0"/>
                <a:cs typeface="Consolas" pitchFamily="49" charset="0"/>
              </a:rPr>
              <a:t>msg</a:t>
            </a:r>
            <a:r>
              <a:rPr lang="en-US" sz="2500" dirty="0" smtClean="0">
                <a:latin typeface="Consolas" pitchFamily="49" charset="0"/>
                <a:cs typeface="Consolas" pitchFamily="49" charset="0"/>
              </a:rPr>
              <a:t>() {</a:t>
            </a:r>
          </a:p>
          <a:p>
            <a:pPr marL="0" indent="0">
              <a:spcBef>
                <a:spcPts val="0"/>
              </a:spcBef>
              <a:buClr>
                <a:schemeClr val="accent1"/>
              </a:buClr>
              <a:buSzPct val="80000"/>
              <a:buNone/>
              <a:tabLst>
                <a:tab pos="457200" algn="l"/>
                <a:tab pos="914400" algn="l"/>
                <a:tab pos="1371600" algn="l"/>
                <a:tab pos="1828800" algn="l"/>
              </a:tabLst>
            </a:pPr>
            <a:r>
              <a:rPr lang="en-US" sz="2500" dirty="0" smtClean="0">
                <a:latin typeface="Consolas" pitchFamily="49" charset="0"/>
                <a:cs typeface="Consolas" pitchFamily="49" charset="0"/>
              </a:rPr>
              <a:t>     </a:t>
            </a:r>
            <a:r>
              <a:rPr lang="en-US" sz="2500" dirty="0" err="1" smtClean="0">
                <a:latin typeface="Consolas" pitchFamily="49" charset="0"/>
                <a:cs typeface="Consolas" pitchFamily="49" charset="0"/>
              </a:rPr>
              <a:t>System.</a:t>
            </a:r>
            <a:r>
              <a:rPr lang="en-US" sz="2500" i="1" dirty="0" err="1" smtClean="0">
                <a:solidFill>
                  <a:srgbClr val="009900"/>
                </a:solidFill>
                <a:latin typeface="Consolas" pitchFamily="49" charset="0"/>
                <a:cs typeface="Consolas" pitchFamily="49" charset="0"/>
              </a:rPr>
              <a:t>out</a:t>
            </a:r>
            <a:r>
              <a:rPr lang="en-US" sz="2500" dirty="0" err="1" smtClean="0">
                <a:latin typeface="Consolas" pitchFamily="49" charset="0"/>
                <a:cs typeface="Consolas" pitchFamily="49" charset="0"/>
              </a:rPr>
              <a:t>.println</a:t>
            </a:r>
            <a:r>
              <a:rPr lang="en-US" sz="2500" dirty="0" smtClean="0">
                <a:latin typeface="Consolas" pitchFamily="49" charset="0"/>
                <a:cs typeface="Consolas" pitchFamily="49" charset="0"/>
              </a:rPr>
              <a:t>(</a:t>
            </a:r>
            <a:r>
              <a:rPr lang="en-US" sz="2500" dirty="0" smtClean="0">
                <a:solidFill>
                  <a:srgbClr val="CE7B00"/>
                </a:solidFill>
                <a:latin typeface="Consolas" pitchFamily="49" charset="0"/>
                <a:cs typeface="Consolas" pitchFamily="49" charset="0"/>
              </a:rPr>
              <a:t>"Hello"</a:t>
            </a:r>
            <a:r>
              <a:rPr lang="en-US" sz="2500" dirty="0" smtClean="0">
                <a:latin typeface="Consolas" pitchFamily="49" charset="0"/>
                <a:cs typeface="Consolas" pitchFamily="49" charset="0"/>
              </a:rPr>
              <a:t>);</a:t>
            </a:r>
          </a:p>
          <a:p>
            <a:pPr marL="0" indent="0">
              <a:spcBef>
                <a:spcPts val="0"/>
              </a:spcBef>
              <a:buClr>
                <a:schemeClr val="accent1"/>
              </a:buClr>
              <a:buSzPct val="80000"/>
              <a:buNone/>
              <a:tabLst>
                <a:tab pos="457200" algn="l"/>
                <a:tab pos="914400" algn="l"/>
                <a:tab pos="1371600" algn="l"/>
                <a:tab pos="1828800" algn="l"/>
              </a:tabLst>
            </a:pPr>
            <a:r>
              <a:rPr lang="en-US" sz="2500" dirty="0" smtClean="0">
                <a:latin typeface="Consolas" pitchFamily="49" charset="0"/>
                <a:cs typeface="Consolas" pitchFamily="49" charset="0"/>
              </a:rPr>
              <a:t>  }</a:t>
            </a:r>
          </a:p>
          <a:p>
            <a:pPr marL="0" indent="0">
              <a:spcBef>
                <a:spcPts val="0"/>
              </a:spcBef>
              <a:buClr>
                <a:schemeClr val="accent1"/>
              </a:buClr>
              <a:buSzPct val="80000"/>
              <a:buNone/>
              <a:tabLst>
                <a:tab pos="457200" algn="l"/>
                <a:tab pos="914400" algn="l"/>
                <a:tab pos="1371600" algn="l"/>
                <a:tab pos="1828800" algn="l"/>
              </a:tabLst>
            </a:pPr>
            <a:r>
              <a:rPr lang="en-US" sz="2500" dirty="0" smtClean="0">
                <a:latin typeface="Consolas" pitchFamily="49" charset="0"/>
                <a:cs typeface="Consolas" pitchFamily="49" charset="0"/>
              </a:rPr>
              <a:t>}</a:t>
            </a:r>
          </a:p>
        </p:txBody>
      </p:sp>
      <p:sp>
        <p:nvSpPr>
          <p:cNvPr id="4" name="Slide Number Placeholder 3"/>
          <p:cNvSpPr>
            <a:spLocks noGrp="1"/>
          </p:cNvSpPr>
          <p:nvPr>
            <p:ph type="sldNum" sz="quarter" idx="4294967295"/>
          </p:nvPr>
        </p:nvSpPr>
        <p:spPr>
          <a:xfrm>
            <a:off x="6400800" y="6356350"/>
            <a:ext cx="2743200" cy="365125"/>
          </a:xfrm>
        </p:spPr>
        <p:txBody>
          <a:bodyPr/>
          <a:lstStyle/>
          <a:p>
            <a:fld id="{D57F1E4F-1CFF-5643-939E-02111984F565}" type="slidenum">
              <a:rPr lang="en-US" smtClean="0"/>
              <a:pPr/>
              <a:t>8</a:t>
            </a:fld>
            <a:endParaRPr lang="en-US" dirty="0"/>
          </a:p>
        </p:txBody>
      </p:sp>
    </p:spTree>
    <p:extLst>
      <p:ext uri="{BB962C8B-B14F-4D97-AF65-F5344CB8AC3E}">
        <p14:creationId xmlns:p14="http://schemas.microsoft.com/office/powerpoint/2010/main" val="2559625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smtClean="0">
                <a:latin typeface="Consolas" pitchFamily="49" charset="0"/>
                <a:cs typeface="Consolas" pitchFamily="49" charset="0"/>
              </a:rPr>
              <a:t>super</a:t>
            </a:r>
            <a:r>
              <a:rPr lang="en-US" b="1" dirty="0" smtClean="0"/>
              <a:t> Keyword in Java</a:t>
            </a:r>
            <a:endParaRPr lang="en-US" dirty="0"/>
          </a:p>
        </p:txBody>
      </p:sp>
      <p:sp>
        <p:nvSpPr>
          <p:cNvPr id="3" name="Content Placeholder 2"/>
          <p:cNvSpPr>
            <a:spLocks noGrp="1"/>
          </p:cNvSpPr>
          <p:nvPr>
            <p:ph idx="1"/>
          </p:nvPr>
        </p:nvSpPr>
        <p:spPr>
          <a:xfrm>
            <a:off x="762000" y="849087"/>
            <a:ext cx="8151091" cy="5884222"/>
          </a:xfrm>
        </p:spPr>
        <p:txBody>
          <a:bodyPr>
            <a:normAutofit/>
          </a:bodyPr>
          <a:lstStyle/>
          <a:p>
            <a:pPr>
              <a:spcBef>
                <a:spcPts val="600"/>
              </a:spcBef>
            </a:pPr>
            <a:r>
              <a:rPr lang="en-US" sz="2600" dirty="0" smtClean="0"/>
              <a:t>The </a:t>
            </a:r>
            <a:r>
              <a:rPr lang="en-US" sz="2600" b="1" dirty="0" smtClean="0">
                <a:solidFill>
                  <a:srgbClr val="FF0000"/>
                </a:solidFill>
                <a:latin typeface="Consolas" pitchFamily="49" charset="0"/>
                <a:cs typeface="Consolas" pitchFamily="49" charset="0"/>
              </a:rPr>
              <a:t>super</a:t>
            </a:r>
            <a:r>
              <a:rPr lang="en-US" sz="2600" dirty="0" smtClean="0">
                <a:solidFill>
                  <a:srgbClr val="FF0000"/>
                </a:solidFill>
              </a:rPr>
              <a:t> keyword </a:t>
            </a:r>
            <a:r>
              <a:rPr lang="en-US" sz="2600" dirty="0" smtClean="0"/>
              <a:t>in Java is a </a:t>
            </a:r>
            <a:r>
              <a:rPr lang="en-US" sz="2600" dirty="0" smtClean="0">
                <a:solidFill>
                  <a:srgbClr val="FF0000"/>
                </a:solidFill>
              </a:rPr>
              <a:t>reference variable </a:t>
            </a:r>
            <a:r>
              <a:rPr lang="en-US" sz="2600" dirty="0" smtClean="0"/>
              <a:t>that is </a:t>
            </a:r>
            <a:r>
              <a:rPr lang="en-US" sz="2600" dirty="0" smtClean="0">
                <a:solidFill>
                  <a:srgbClr val="0000C0"/>
                </a:solidFill>
              </a:rPr>
              <a:t>used to refer to the </a:t>
            </a:r>
            <a:r>
              <a:rPr lang="en-US" sz="2600" dirty="0" smtClean="0">
                <a:solidFill>
                  <a:srgbClr val="FF0000"/>
                </a:solidFill>
              </a:rPr>
              <a:t>immediate parent </a:t>
            </a:r>
            <a:r>
              <a:rPr lang="en-US" sz="2600" dirty="0" smtClean="0">
                <a:solidFill>
                  <a:srgbClr val="0000C0"/>
                </a:solidFill>
              </a:rPr>
              <a:t>class object</a:t>
            </a:r>
            <a:r>
              <a:rPr lang="en-US" sz="2600" dirty="0" smtClean="0"/>
              <a:t>.</a:t>
            </a:r>
          </a:p>
          <a:p>
            <a:pPr>
              <a:spcBef>
                <a:spcPts val="600"/>
              </a:spcBef>
            </a:pPr>
            <a:r>
              <a:rPr lang="en-US" sz="2600" dirty="0" smtClean="0"/>
              <a:t>Whenever you </a:t>
            </a:r>
            <a:r>
              <a:rPr lang="en-US" sz="2600" dirty="0" smtClean="0">
                <a:solidFill>
                  <a:srgbClr val="FF0000"/>
                </a:solidFill>
              </a:rPr>
              <a:t>create</a:t>
            </a:r>
            <a:r>
              <a:rPr lang="en-US" sz="2600" dirty="0" smtClean="0"/>
              <a:t> the </a:t>
            </a:r>
            <a:r>
              <a:rPr lang="en-US" sz="2600" dirty="0" smtClean="0">
                <a:solidFill>
                  <a:srgbClr val="0000C0"/>
                </a:solidFill>
              </a:rPr>
              <a:t>instance of subclass</a:t>
            </a:r>
            <a:r>
              <a:rPr lang="en-US" sz="2600" dirty="0" smtClean="0"/>
              <a:t>, an </a:t>
            </a:r>
            <a:r>
              <a:rPr lang="en-US" sz="2600" dirty="0" smtClean="0">
                <a:solidFill>
                  <a:srgbClr val="FF0000"/>
                </a:solidFill>
              </a:rPr>
              <a:t>instance</a:t>
            </a:r>
            <a:r>
              <a:rPr lang="en-US" sz="2600" dirty="0" smtClean="0"/>
              <a:t> of </a:t>
            </a:r>
            <a:r>
              <a:rPr lang="en-US" sz="2600" dirty="0" smtClean="0">
                <a:solidFill>
                  <a:srgbClr val="0000C0"/>
                </a:solidFill>
              </a:rPr>
              <a:t>parent class </a:t>
            </a:r>
            <a:r>
              <a:rPr lang="en-US" sz="2600" dirty="0" smtClean="0"/>
              <a:t>is </a:t>
            </a:r>
            <a:r>
              <a:rPr lang="en-US" sz="2600" dirty="0" smtClean="0">
                <a:solidFill>
                  <a:srgbClr val="FF0000"/>
                </a:solidFill>
              </a:rPr>
              <a:t>created implicitly </a:t>
            </a:r>
            <a:r>
              <a:rPr lang="en-US" sz="2600" dirty="0" smtClean="0"/>
              <a:t>i.e. </a:t>
            </a:r>
            <a:r>
              <a:rPr lang="en-US" sz="2600" dirty="0" smtClean="0">
                <a:solidFill>
                  <a:srgbClr val="0000C0"/>
                </a:solidFill>
              </a:rPr>
              <a:t>referred</a:t>
            </a:r>
            <a:r>
              <a:rPr lang="en-US" sz="2600" dirty="0" smtClean="0"/>
              <a:t> by </a:t>
            </a:r>
            <a:r>
              <a:rPr lang="en-US" sz="2600" b="1" dirty="0" smtClean="0">
                <a:solidFill>
                  <a:srgbClr val="FF0000"/>
                </a:solidFill>
                <a:latin typeface="Consolas" pitchFamily="49" charset="0"/>
                <a:cs typeface="Consolas" pitchFamily="49" charset="0"/>
              </a:rPr>
              <a:t>super</a:t>
            </a:r>
            <a:r>
              <a:rPr lang="en-US" sz="2600" dirty="0" smtClean="0">
                <a:solidFill>
                  <a:srgbClr val="FF0000"/>
                </a:solidFill>
              </a:rPr>
              <a:t> reference variable</a:t>
            </a:r>
            <a:r>
              <a:rPr lang="en-US" sz="2600" dirty="0" smtClean="0"/>
              <a:t>.</a:t>
            </a:r>
          </a:p>
          <a:p>
            <a:pPr marL="344488" indent="0">
              <a:spcBef>
                <a:spcPts val="1800"/>
              </a:spcBef>
              <a:buNone/>
            </a:pPr>
            <a:r>
              <a:rPr lang="en-US" sz="2600" b="1" u="sng" dirty="0" smtClean="0">
                <a:solidFill>
                  <a:schemeClr val="tx2"/>
                </a:solidFill>
              </a:rPr>
              <a:t>Usage of Java super Keyword</a:t>
            </a:r>
          </a:p>
          <a:p>
            <a:pPr marL="801688" indent="-457200">
              <a:spcBef>
                <a:spcPts val="600"/>
              </a:spcBef>
              <a:buFont typeface="+mj-lt"/>
              <a:buAutoNum type="arabicPeriod"/>
            </a:pPr>
            <a:r>
              <a:rPr lang="en-US" sz="2600" dirty="0" smtClean="0"/>
              <a:t>The </a:t>
            </a:r>
            <a:r>
              <a:rPr lang="en-US" sz="2600" b="1" dirty="0" smtClean="0">
                <a:solidFill>
                  <a:srgbClr val="0000FF"/>
                </a:solidFill>
                <a:latin typeface="Consolas" pitchFamily="49" charset="0"/>
                <a:cs typeface="Consolas" pitchFamily="49" charset="0"/>
              </a:rPr>
              <a:t>super</a:t>
            </a:r>
            <a:r>
              <a:rPr lang="en-US" sz="2600" dirty="0" smtClean="0"/>
              <a:t> is used to </a:t>
            </a:r>
            <a:r>
              <a:rPr lang="en-US" sz="2600" dirty="0" smtClean="0">
                <a:solidFill>
                  <a:srgbClr val="FF0000"/>
                </a:solidFill>
              </a:rPr>
              <a:t>refer </a:t>
            </a:r>
            <a:r>
              <a:rPr lang="en-US" sz="2600" dirty="0" smtClean="0">
                <a:solidFill>
                  <a:srgbClr val="0000C0"/>
                </a:solidFill>
              </a:rPr>
              <a:t>to the</a:t>
            </a:r>
            <a:r>
              <a:rPr lang="en-US" sz="2600" dirty="0" smtClean="0"/>
              <a:t> </a:t>
            </a:r>
            <a:r>
              <a:rPr lang="en-US" sz="2600" dirty="0" smtClean="0">
                <a:solidFill>
                  <a:srgbClr val="0000C0"/>
                </a:solidFill>
              </a:rPr>
              <a:t>immediate parent class</a:t>
            </a:r>
            <a:r>
              <a:rPr lang="en-US" sz="2600" dirty="0" smtClean="0"/>
              <a:t> </a:t>
            </a:r>
            <a:r>
              <a:rPr lang="en-US" sz="2600" dirty="0" smtClean="0">
                <a:solidFill>
                  <a:srgbClr val="FF0000"/>
                </a:solidFill>
              </a:rPr>
              <a:t>instance variable</a:t>
            </a:r>
            <a:r>
              <a:rPr lang="en-US" sz="2600" dirty="0" smtClean="0"/>
              <a:t>.</a:t>
            </a:r>
          </a:p>
          <a:p>
            <a:pPr marL="801688" indent="-457200">
              <a:spcBef>
                <a:spcPts val="600"/>
              </a:spcBef>
              <a:buFont typeface="+mj-lt"/>
              <a:buAutoNum type="arabicPeriod"/>
            </a:pPr>
            <a:r>
              <a:rPr lang="en-US" sz="2600" dirty="0" smtClean="0"/>
              <a:t>The </a:t>
            </a:r>
            <a:r>
              <a:rPr lang="en-US" sz="2600" b="1" dirty="0" smtClean="0">
                <a:solidFill>
                  <a:srgbClr val="0000FF"/>
                </a:solidFill>
                <a:latin typeface="Consolas" pitchFamily="49" charset="0"/>
                <a:cs typeface="Consolas" pitchFamily="49" charset="0"/>
              </a:rPr>
              <a:t>super</a:t>
            </a:r>
            <a:r>
              <a:rPr lang="en-US" sz="2600" b="1" dirty="0" smtClean="0">
                <a:latin typeface="Consolas" pitchFamily="49" charset="0"/>
                <a:cs typeface="Consolas" pitchFamily="49" charset="0"/>
              </a:rPr>
              <a:t>()</a:t>
            </a:r>
            <a:r>
              <a:rPr lang="en-US" sz="2600" dirty="0" smtClean="0"/>
              <a:t> is used to </a:t>
            </a:r>
            <a:r>
              <a:rPr lang="en-US" sz="2600" dirty="0" smtClean="0">
                <a:solidFill>
                  <a:srgbClr val="FF0000"/>
                </a:solidFill>
              </a:rPr>
              <a:t>invoke</a:t>
            </a:r>
            <a:r>
              <a:rPr lang="en-US" sz="2600" dirty="0" smtClean="0"/>
              <a:t> </a:t>
            </a:r>
            <a:r>
              <a:rPr lang="en-US" sz="2600" dirty="0" smtClean="0">
                <a:solidFill>
                  <a:srgbClr val="0000C0"/>
                </a:solidFill>
              </a:rPr>
              <a:t>immediate parent class</a:t>
            </a:r>
            <a:r>
              <a:rPr lang="en-US" sz="2600" dirty="0" smtClean="0"/>
              <a:t> </a:t>
            </a:r>
            <a:r>
              <a:rPr lang="en-US" sz="2600" dirty="0" smtClean="0">
                <a:solidFill>
                  <a:srgbClr val="FF0000"/>
                </a:solidFill>
              </a:rPr>
              <a:t>constructor</a:t>
            </a:r>
            <a:r>
              <a:rPr lang="en-US" sz="2600" dirty="0" smtClean="0"/>
              <a:t>.</a:t>
            </a:r>
          </a:p>
          <a:p>
            <a:pPr marL="801688" indent="-457200">
              <a:spcBef>
                <a:spcPts val="600"/>
              </a:spcBef>
              <a:buFont typeface="+mj-lt"/>
              <a:buAutoNum type="arabicPeriod"/>
            </a:pPr>
            <a:r>
              <a:rPr lang="en-US" sz="2600" dirty="0" smtClean="0"/>
              <a:t>The </a:t>
            </a:r>
            <a:r>
              <a:rPr lang="en-US" sz="2600" b="1" dirty="0" smtClean="0">
                <a:solidFill>
                  <a:srgbClr val="0000FF"/>
                </a:solidFill>
                <a:latin typeface="Consolas" pitchFamily="49" charset="0"/>
                <a:cs typeface="Consolas" pitchFamily="49" charset="0"/>
              </a:rPr>
              <a:t>super</a:t>
            </a:r>
            <a:r>
              <a:rPr lang="en-US" sz="2600" dirty="0" smtClean="0"/>
              <a:t> is used to </a:t>
            </a:r>
            <a:r>
              <a:rPr lang="en-US" sz="2600" dirty="0" smtClean="0">
                <a:solidFill>
                  <a:srgbClr val="FF0000"/>
                </a:solidFill>
              </a:rPr>
              <a:t>invoke</a:t>
            </a:r>
            <a:r>
              <a:rPr lang="en-US" sz="2600" dirty="0" smtClean="0"/>
              <a:t> </a:t>
            </a:r>
            <a:r>
              <a:rPr lang="en-US" sz="2600" dirty="0" smtClean="0">
                <a:solidFill>
                  <a:srgbClr val="0000C0"/>
                </a:solidFill>
              </a:rPr>
              <a:t>immediate parent class</a:t>
            </a:r>
            <a:r>
              <a:rPr lang="en-US" sz="2600" dirty="0" smtClean="0"/>
              <a:t> </a:t>
            </a:r>
            <a:r>
              <a:rPr lang="en-US" sz="2600" dirty="0" smtClean="0">
                <a:solidFill>
                  <a:srgbClr val="FF0000"/>
                </a:solidFill>
              </a:rPr>
              <a:t>method</a:t>
            </a:r>
            <a:r>
              <a:rPr lang="en-US" sz="2600" dirty="0" smtClean="0"/>
              <a:t>.</a:t>
            </a:r>
          </a:p>
        </p:txBody>
      </p:sp>
    </p:spTree>
    <p:extLst>
      <p:ext uri="{BB962C8B-B14F-4D97-AF65-F5344CB8AC3E}">
        <p14:creationId xmlns:p14="http://schemas.microsoft.com/office/powerpoint/2010/main" val="1729920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3934</Words>
  <Application>Microsoft Office PowerPoint</Application>
  <PresentationFormat>On-screen Show (4:3)</PresentationFormat>
  <Paragraphs>1099</Paragraphs>
  <Slides>65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Consolas</vt:lpstr>
      <vt:lpstr>Times New Roman</vt:lpstr>
      <vt:lpstr>Office Theme</vt:lpstr>
      <vt:lpstr>CS212-Object Oriented Programming</vt:lpstr>
      <vt:lpstr>Inheritance</vt:lpstr>
      <vt:lpstr>Inheritance</vt:lpstr>
      <vt:lpstr>Inheritance</vt:lpstr>
      <vt:lpstr>Inheritance</vt:lpstr>
      <vt:lpstr>Inheritance</vt:lpstr>
      <vt:lpstr>Protected Modifier</vt:lpstr>
      <vt:lpstr>Example(Protected Modifier)</vt:lpstr>
      <vt:lpstr>The super Keyword in Java</vt:lpstr>
      <vt:lpstr>Inheriting Data Members  </vt:lpstr>
      <vt:lpstr>Inheriting Data Members </vt:lpstr>
      <vt:lpstr>Inheriting Methods</vt:lpstr>
      <vt:lpstr>Inheriting Methods</vt:lpstr>
      <vt:lpstr>Inheriting Methods</vt:lpstr>
      <vt:lpstr>Calling Super Class Constructor</vt:lpstr>
      <vt:lpstr>Constructor Chaining</vt:lpstr>
      <vt:lpstr>Constructor Chaining</vt:lpstr>
      <vt:lpstr>Constructor Chaining</vt:lpstr>
      <vt:lpstr>Constructor Chaining</vt:lpstr>
      <vt:lpstr>Constructor Chaining</vt:lpstr>
      <vt:lpstr>Constructor Chaining</vt:lpstr>
      <vt:lpstr>Constructor Chaining</vt:lpstr>
      <vt:lpstr>Constructor Chaining</vt:lpstr>
      <vt:lpstr>Constructor Chaining</vt:lpstr>
      <vt:lpstr>Constructor Chaining</vt:lpstr>
      <vt:lpstr>Constructor Chaining</vt:lpstr>
      <vt:lpstr>Constructor Chaining</vt:lpstr>
      <vt:lpstr>Constructor Chaining</vt:lpstr>
      <vt:lpstr>The super() keyword</vt:lpstr>
      <vt:lpstr>The super() keyword</vt:lpstr>
      <vt:lpstr>The super() keyword</vt:lpstr>
      <vt:lpstr>Method Overriding</vt:lpstr>
      <vt:lpstr>Example (Method Overriding)</vt:lpstr>
      <vt:lpstr>Example 2</vt:lpstr>
      <vt:lpstr>Method Overriding </vt:lpstr>
      <vt:lpstr>Method Overloading</vt:lpstr>
      <vt:lpstr>Method Overloading</vt:lpstr>
      <vt:lpstr>Method Overloading</vt:lpstr>
      <vt:lpstr>Method Overloading and Type Promotion</vt:lpstr>
      <vt:lpstr>Method Overloading and Type Promotion</vt:lpstr>
      <vt:lpstr>Method Overloading vs. Method Overriding</vt:lpstr>
      <vt:lpstr>Final Keyword In Java</vt:lpstr>
      <vt:lpstr>Final Variable</vt:lpstr>
      <vt:lpstr>Final Method</vt:lpstr>
      <vt:lpstr>Final Class</vt:lpstr>
      <vt:lpstr>Inheritance of Final Methods</vt:lpstr>
      <vt:lpstr>Blank or uninitialized final Variables</vt:lpstr>
      <vt:lpstr>Final Parameters</vt:lpstr>
      <vt:lpstr>Static Final Variable</vt:lpstr>
      <vt:lpstr>Object Class</vt:lpstr>
      <vt:lpstr>Object Class</vt:lpstr>
      <vt:lpstr>Polymorphism</vt:lpstr>
      <vt:lpstr>Polymorphism</vt:lpstr>
      <vt:lpstr>Polymorphism</vt:lpstr>
      <vt:lpstr>Polymorphism</vt:lpstr>
      <vt:lpstr>Polymorphism</vt:lpstr>
      <vt:lpstr>Polymorphism</vt:lpstr>
      <vt:lpstr>Polymorphism</vt:lpstr>
      <vt:lpstr>PowerPoint Presentation</vt:lpstr>
      <vt:lpstr>PowerPoint Presentation</vt:lpstr>
      <vt:lpstr>Practice</vt:lpstr>
      <vt:lpstr>Practice</vt:lpstr>
      <vt:lpstr>Practice</vt:lpstr>
      <vt:lpstr>Practice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rauf</dc:creator>
  <cp:lastModifiedBy>Visuals</cp:lastModifiedBy>
  <cp:revision>177</cp:revision>
  <dcterms:created xsi:type="dcterms:W3CDTF">2015-03-10T17:25:34Z</dcterms:created>
  <dcterms:modified xsi:type="dcterms:W3CDTF">2022-04-26T22:13:41Z</dcterms:modified>
</cp:coreProperties>
</file>