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32"/>
  </p:notesMasterIdLst>
  <p:sldIdLst>
    <p:sldId id="299" r:id="rId2"/>
    <p:sldId id="372" r:id="rId3"/>
    <p:sldId id="269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87" r:id="rId14"/>
    <p:sldId id="370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73" r:id="rId24"/>
    <p:sldId id="388" r:id="rId25"/>
    <p:sldId id="389" r:id="rId26"/>
    <p:sldId id="390" r:id="rId27"/>
    <p:sldId id="391" r:id="rId28"/>
    <p:sldId id="392" r:id="rId29"/>
    <p:sldId id="393" r:id="rId30"/>
    <p:sldId id="39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8"/>
    <a:srgbClr val="0000C0"/>
    <a:srgbClr val="0000FF"/>
    <a:srgbClr val="FFE0C0"/>
    <a:srgbClr val="FFFFE0"/>
    <a:srgbClr val="FFFFCC"/>
    <a:srgbClr val="CE7B00"/>
    <a:srgbClr val="009900"/>
    <a:srgbClr val="0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395" autoAdjust="0"/>
  </p:normalViewPr>
  <p:slideViewPr>
    <p:cSldViewPr snapToGrid="0">
      <p:cViewPr varScale="1">
        <p:scale>
          <a:sx n="99" d="100"/>
          <a:sy n="99" d="100"/>
        </p:scale>
        <p:origin x="198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B893A-354A-448A-B923-07714F776D87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23F43-5055-44C4-9AF5-1B8FCD426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7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14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96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12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2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51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1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6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71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50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73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90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6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68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7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81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92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84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37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791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99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604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38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36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52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22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97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2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F43-5055-44C4-9AF5-1B8FCD4262C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1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2130429"/>
            <a:ext cx="7696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4"/>
            <a:ext cx="2057400" cy="365125"/>
          </a:xfrm>
        </p:spPr>
        <p:txBody>
          <a:bodyPr/>
          <a:lstStyle/>
          <a:p>
            <a:fld id="{3B3197B9-4C62-42C5-A1B5-FA1295D541C2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4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56354"/>
            <a:ext cx="2057400" cy="365125"/>
          </a:xfrm>
        </p:spPr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42"/>
            <a:ext cx="57150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13816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7527"/>
            <a:ext cx="8151091" cy="573578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406904"/>
            <a:ext cx="77327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9" y="2906713"/>
            <a:ext cx="7732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4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4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73054"/>
            <a:ext cx="48006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356354"/>
            <a:ext cx="2057400" cy="365125"/>
          </a:xfrm>
        </p:spPr>
        <p:txBody>
          <a:bodyPr/>
          <a:lstStyle/>
          <a:p>
            <a:fld id="{3B3197B9-4C62-42C5-A1B5-FA1295D541C2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29400" y="6356354"/>
            <a:ext cx="2057400" cy="365125"/>
          </a:xfrm>
        </p:spPr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2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B3197B9-4C62-42C5-A1B5-FA1295D541C2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CT-Fundamentals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" y="2"/>
            <a:ext cx="756791" cy="6857999"/>
          </a:xfrm>
          <a:prstGeom prst="rect">
            <a:avLst/>
          </a:prstGeom>
        </p:spPr>
      </p:pic>
      <p:pic>
        <p:nvPicPr>
          <p:cNvPr id="8" name="Picture 7" descr="nust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35495" y="30480"/>
            <a:ext cx="685800" cy="6858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2061" y="645952"/>
            <a:ext cx="6126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497A"/>
                </a:solidFill>
                <a:latin typeface="Times New Roman" pitchFamily="18" charset="0"/>
                <a:cs typeface="Times New Roman" pitchFamily="18" charset="0"/>
              </a:rPr>
              <a:t>MCS</a:t>
            </a:r>
            <a:endParaRPr lang="en-US" sz="1500" b="1" dirty="0">
              <a:solidFill>
                <a:srgbClr val="00497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497A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fx/2/ui_controls/overview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CS212-Object Oriented Programming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7750" y="3886200"/>
            <a:ext cx="7353300" cy="1752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Lecture 09</a:t>
            </a:r>
          </a:p>
          <a:p>
            <a:pPr>
              <a:lnSpc>
                <a:spcPct val="120000"/>
              </a:lnSpc>
            </a:pPr>
            <a:r>
              <a:rPr lang="en-US" b="1" dirty="0"/>
              <a:t>Graphical User Interface</a:t>
            </a:r>
            <a:endParaRPr lang="en-US" b="1" dirty="0" smtClean="0"/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Study with Chapter </a:t>
            </a:r>
            <a:r>
              <a:rPr lang="en-US" b="1" dirty="0" smtClean="0">
                <a:solidFill>
                  <a:srgbClr val="FF0000"/>
                </a:solidFill>
              </a:rPr>
              <a:t>14 and 15 </a:t>
            </a:r>
            <a:r>
              <a:rPr lang="en-US" b="1" dirty="0" smtClean="0">
                <a:solidFill>
                  <a:srgbClr val="FF0000"/>
                </a:solidFill>
              </a:rPr>
              <a:t>of Course Book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27789"/>
            <a:ext cx="8151091" cy="600552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US" sz="2400" dirty="0" smtClean="0"/>
              <a:t>Implement the compute BMI code in compute button click event handle</a:t>
            </a:r>
          </a:p>
          <a:p>
            <a:pPr algn="just">
              <a:spcBef>
                <a:spcPts val="600"/>
              </a:spcBef>
            </a:pPr>
            <a:endParaRPr lang="en-US" sz="2400" dirty="0" smtClean="0"/>
          </a:p>
          <a:p>
            <a:pPr algn="just">
              <a:spcBef>
                <a:spcPts val="600"/>
              </a:spcBef>
            </a:pPr>
            <a:r>
              <a:rPr lang="en-US" sz="2400" dirty="0" smtClean="0"/>
              <a:t>If user enter no text,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400" dirty="0" smtClean="0"/>
              <a:t>Alert is shown</a:t>
            </a:r>
          </a:p>
          <a:p>
            <a:pPr algn="just">
              <a:spcBef>
                <a:spcPts val="600"/>
              </a:spcBef>
            </a:pPr>
            <a:endParaRPr lang="en-US" sz="2400" dirty="0" smtClean="0"/>
          </a:p>
          <a:p>
            <a:pPr algn="just">
              <a:spcBef>
                <a:spcPts val="600"/>
              </a:spcBef>
            </a:pPr>
            <a:r>
              <a:rPr lang="en-US" sz="2400" dirty="0" smtClean="0"/>
              <a:t>Wrong input is 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400" dirty="0" smtClean="0"/>
              <a:t>Handled by exceptions</a:t>
            </a:r>
            <a:endParaRPr lang="en-US" sz="2400" dirty="0"/>
          </a:p>
          <a:p>
            <a:pPr marL="0" indent="0" algn="just">
              <a:spcBef>
                <a:spcPts val="600"/>
              </a:spcBef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06" y="1260029"/>
            <a:ext cx="4697988" cy="537785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890337" y="6344122"/>
            <a:ext cx="7255042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private void </a:t>
            </a:r>
            <a:r>
              <a:rPr lang="en-US" dirty="0" err="1"/>
              <a:t>handleButtonAction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event) {</a:t>
            </a:r>
          </a:p>
          <a:p>
            <a:r>
              <a:rPr lang="en-US" dirty="0"/>
              <a:t>        try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if(tf1.getText().length()==0){</a:t>
            </a:r>
          </a:p>
          <a:p>
            <a:r>
              <a:rPr lang="en-US" dirty="0"/>
              <a:t>            Show("Enter Weight");</a:t>
            </a:r>
          </a:p>
          <a:p>
            <a:r>
              <a:rPr lang="en-US" dirty="0"/>
              <a:t>            return;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if(tf2.getText().length()==0){</a:t>
            </a:r>
          </a:p>
          <a:p>
            <a:r>
              <a:rPr lang="en-US" dirty="0"/>
              <a:t>            Show("Enter Height");</a:t>
            </a:r>
          </a:p>
          <a:p>
            <a:r>
              <a:rPr lang="en-US" dirty="0"/>
              <a:t>            return;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double </a:t>
            </a:r>
            <a:r>
              <a:rPr lang="en-US" dirty="0" err="1"/>
              <a:t>wt</a:t>
            </a:r>
            <a:r>
              <a:rPr lang="en-US" dirty="0"/>
              <a:t> = </a:t>
            </a:r>
            <a:r>
              <a:rPr lang="en-US" dirty="0" err="1"/>
              <a:t>Double.parseDouble</a:t>
            </a:r>
            <a:r>
              <a:rPr lang="en-US" dirty="0"/>
              <a:t>(tf1.getText());</a:t>
            </a:r>
          </a:p>
          <a:p>
            <a:r>
              <a:rPr lang="en-US" dirty="0"/>
              <a:t>        double </a:t>
            </a:r>
            <a:r>
              <a:rPr lang="en-US" dirty="0" err="1"/>
              <a:t>ht</a:t>
            </a:r>
            <a:r>
              <a:rPr lang="en-US" dirty="0"/>
              <a:t> = </a:t>
            </a:r>
            <a:r>
              <a:rPr lang="en-US" dirty="0" err="1"/>
              <a:t>Double.parseDouble</a:t>
            </a:r>
            <a:r>
              <a:rPr lang="en-US" dirty="0"/>
              <a:t>(tf2.getText());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BMI b = new BMI(</a:t>
            </a:r>
            <a:r>
              <a:rPr lang="en-US" dirty="0" err="1"/>
              <a:t>ht</a:t>
            </a:r>
            <a:r>
              <a:rPr lang="en-US" dirty="0"/>
              <a:t>, </a:t>
            </a:r>
            <a:r>
              <a:rPr lang="en-US" dirty="0" err="1"/>
              <a:t>wt</a:t>
            </a:r>
            <a:r>
              <a:rPr lang="en-US" dirty="0"/>
              <a:t>, </a:t>
            </a:r>
            <a:r>
              <a:rPr lang="en-US" dirty="0" err="1"/>
              <a:t>rbMale.isSelected</a:t>
            </a:r>
            <a:r>
              <a:rPr lang="en-US" dirty="0"/>
              <a:t>());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</a:t>
            </a:r>
            <a:r>
              <a:rPr lang="en-US" dirty="0" err="1"/>
              <a:t>lblStatus.setText</a:t>
            </a:r>
            <a:r>
              <a:rPr lang="en-US" dirty="0"/>
              <a:t>("Your BMI is: "+(</a:t>
            </a:r>
            <a:r>
              <a:rPr lang="en-US" dirty="0" err="1"/>
              <a:t>b.compute</a:t>
            </a:r>
            <a:r>
              <a:rPr lang="en-US" dirty="0"/>
              <a:t>()));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if(</a:t>
            </a:r>
            <a:r>
              <a:rPr lang="en-US" dirty="0" err="1"/>
              <a:t>cbPublish.isSelected</a:t>
            </a:r>
            <a:r>
              <a:rPr lang="en-US" dirty="0"/>
              <a:t>()){</a:t>
            </a:r>
          </a:p>
          <a:p>
            <a:r>
              <a:rPr lang="en-US" dirty="0"/>
              <a:t>            Show("Your BMI is Published");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catch(Exception ex){</a:t>
            </a:r>
          </a:p>
          <a:p>
            <a:r>
              <a:rPr lang="en-US" dirty="0"/>
              <a:t>            Show(</a:t>
            </a:r>
            <a:r>
              <a:rPr lang="en-US" dirty="0" err="1"/>
              <a:t>ex.getMessage</a:t>
            </a:r>
            <a:r>
              <a:rPr lang="en-US" dirty="0"/>
              <a:t>());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9824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27789"/>
            <a:ext cx="8151091" cy="600552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US" sz="2400" dirty="0" smtClean="0"/>
              <a:t>Implement reset method and call it in Reset Button event handler and initialize method</a:t>
            </a:r>
          </a:p>
          <a:p>
            <a:pPr algn="just">
              <a:spcBef>
                <a:spcPts val="600"/>
              </a:spcBef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036" y="1863417"/>
            <a:ext cx="5715798" cy="386769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974557" y="6095001"/>
            <a:ext cx="48848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private void reset(){</a:t>
            </a:r>
          </a:p>
          <a:p>
            <a:r>
              <a:rPr lang="en-US" dirty="0"/>
              <a:t>        tf1.setText("");</a:t>
            </a:r>
          </a:p>
          <a:p>
            <a:r>
              <a:rPr lang="en-US" dirty="0"/>
              <a:t>        tf2.setText("");</a:t>
            </a:r>
          </a:p>
          <a:p>
            <a:r>
              <a:rPr lang="en-US" dirty="0"/>
              <a:t>        </a:t>
            </a:r>
            <a:r>
              <a:rPr lang="en-US" dirty="0" err="1"/>
              <a:t>cbPublish.setSelected</a:t>
            </a:r>
            <a:r>
              <a:rPr lang="en-US" dirty="0"/>
              <a:t>(false);</a:t>
            </a:r>
          </a:p>
          <a:p>
            <a:r>
              <a:rPr lang="en-US" dirty="0"/>
              <a:t>        </a:t>
            </a:r>
            <a:r>
              <a:rPr lang="en-US" dirty="0" err="1"/>
              <a:t>lblStatus.setText</a:t>
            </a:r>
            <a:r>
              <a:rPr lang="en-US" dirty="0"/>
              <a:t>("Status");</a:t>
            </a:r>
          </a:p>
          <a:p>
            <a:r>
              <a:rPr lang="en-US" dirty="0"/>
              <a:t>        </a:t>
            </a:r>
            <a:r>
              <a:rPr lang="en-US" dirty="0" err="1"/>
              <a:t>rbMale.setSelected</a:t>
            </a:r>
            <a:r>
              <a:rPr lang="en-US" dirty="0"/>
              <a:t>(true);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346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27789"/>
            <a:ext cx="8151091" cy="600552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US" sz="2400" dirty="0" smtClean="0"/>
              <a:t>GUI application in </a:t>
            </a:r>
            <a:r>
              <a:rPr lang="en-US" sz="2400" dirty="0" err="1" smtClean="0"/>
              <a:t>JavaFx</a:t>
            </a:r>
            <a:r>
              <a:rPr lang="en-US" sz="2400" dirty="0" smtClean="0"/>
              <a:t> is a stage, which </a:t>
            </a:r>
            <a:r>
              <a:rPr lang="en-US" sz="2400" dirty="0" smtClean="0"/>
              <a:t>has different scenes and each scene is populated by controls</a:t>
            </a:r>
          </a:p>
          <a:p>
            <a:pPr algn="just">
              <a:spcBef>
                <a:spcPts val="600"/>
              </a:spcBef>
            </a:pPr>
            <a:r>
              <a:rPr lang="en-US" sz="2400" dirty="0" err="1"/>
              <a:t>JavaFxApplication</a:t>
            </a:r>
            <a:r>
              <a:rPr lang="en-US" sz="2400" dirty="0"/>
              <a:t> Java </a:t>
            </a:r>
            <a:r>
              <a:rPr lang="en-US" sz="2400" dirty="0" smtClean="0"/>
              <a:t>file sets the stage and adds a scene in it</a:t>
            </a:r>
          </a:p>
          <a:p>
            <a:pPr algn="just">
              <a:spcBef>
                <a:spcPts val="600"/>
              </a:spcBef>
            </a:pPr>
            <a:r>
              <a:rPr lang="en-US" sz="2400" dirty="0" smtClean="0"/>
              <a:t>Controls for the scene are described in </a:t>
            </a:r>
            <a:r>
              <a:rPr lang="en-US" sz="2400" dirty="0" err="1" smtClean="0"/>
              <a:t>fxml</a:t>
            </a:r>
            <a:r>
              <a:rPr lang="en-US" sz="2400" dirty="0" smtClean="0"/>
              <a:t> file and are loaded from </a:t>
            </a:r>
            <a:r>
              <a:rPr lang="en-US" sz="2400" dirty="0" err="1" smtClean="0"/>
              <a:t>fxml</a:t>
            </a:r>
            <a:r>
              <a:rPr lang="en-US" sz="2400" dirty="0" smtClean="0"/>
              <a:t> file.</a:t>
            </a:r>
          </a:p>
          <a:p>
            <a:pPr algn="just">
              <a:spcBef>
                <a:spcPts val="600"/>
              </a:spcBef>
            </a:pPr>
            <a:r>
              <a:rPr lang="en-US" sz="2400" dirty="0" smtClean="0"/>
              <a:t>Start method starts the GUI application.</a:t>
            </a:r>
          </a:p>
          <a:p>
            <a:pPr algn="just">
              <a:spcBef>
                <a:spcPts val="600"/>
              </a:spcBef>
            </a:pPr>
            <a:r>
              <a:rPr lang="en-US" sz="2400" dirty="0" smtClean="0"/>
              <a:t>Set title of the application in </a:t>
            </a:r>
            <a:r>
              <a:rPr lang="en-US" sz="2400" dirty="0" err="1" smtClean="0"/>
              <a:t>JavaF</a:t>
            </a:r>
            <a:r>
              <a:rPr lang="en-US" sz="2400" dirty="0" err="1" smtClean="0"/>
              <a:t>xApplication</a:t>
            </a:r>
            <a:r>
              <a:rPr lang="en-US" sz="2400" dirty="0" smtClean="0"/>
              <a:t> Java file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64" y="4199605"/>
            <a:ext cx="8592749" cy="242921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5501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19139"/>
            <a:ext cx="8138160" cy="914400"/>
          </a:xfrm>
        </p:spPr>
        <p:txBody>
          <a:bodyPr/>
          <a:lstStyle/>
          <a:p>
            <a:r>
              <a:rPr lang="en-GB" dirty="0" smtClean="0"/>
              <a:t>ADDITIONAL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- AWT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27789"/>
            <a:ext cx="8151091" cy="600552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/>
              <a:t>Java AWT</a:t>
            </a:r>
            <a:r>
              <a:rPr lang="en-US" sz="2400" dirty="0"/>
              <a:t>(Abstract Window Toolkit) is an API to develop GUI or </a:t>
            </a:r>
            <a:r>
              <a:rPr lang="en-US" sz="2400" i="1" dirty="0"/>
              <a:t>window-based applications</a:t>
            </a:r>
            <a:r>
              <a:rPr lang="en-US" sz="2400" dirty="0"/>
              <a:t> in </a:t>
            </a:r>
            <a:r>
              <a:rPr lang="en-US" sz="2400" dirty="0" smtClean="0"/>
              <a:t>java</a:t>
            </a:r>
            <a:endParaRPr lang="en-US" sz="2400" dirty="0"/>
          </a:p>
          <a:p>
            <a:pPr algn="just"/>
            <a:r>
              <a:rPr lang="en-US" sz="2400" dirty="0"/>
              <a:t>Java AWT components are platform-dependent i.e. components are displayed according to the view of operating system. AWT is heavyweight i.e. its components are using the resources of </a:t>
            </a:r>
            <a:r>
              <a:rPr lang="en-US" sz="2400" dirty="0" smtClean="0"/>
              <a:t>OS</a:t>
            </a:r>
            <a:endParaRPr lang="en-US" sz="2400" dirty="0"/>
          </a:p>
          <a:p>
            <a:pPr algn="just"/>
            <a:r>
              <a:rPr lang="en-US" sz="2400" dirty="0"/>
              <a:t>The </a:t>
            </a:r>
            <a:r>
              <a:rPr lang="en-US" sz="2400" dirty="0" err="1"/>
              <a:t>java.awt</a:t>
            </a:r>
            <a:r>
              <a:rPr lang="en-US" sz="2400" dirty="0"/>
              <a:t> </a:t>
            </a:r>
            <a:r>
              <a:rPr lang="en-US" sz="2400" u="sng" dirty="0">
                <a:solidFill>
                  <a:srgbClr val="00B0F0"/>
                </a:solidFill>
              </a:rPr>
              <a:t>packages</a:t>
            </a:r>
            <a:r>
              <a:rPr lang="en-US" sz="2400" dirty="0"/>
              <a:t> provide classes for AWT </a:t>
            </a:r>
            <a:r>
              <a:rPr lang="en-US" sz="2400" dirty="0" err="1"/>
              <a:t>api</a:t>
            </a:r>
            <a:r>
              <a:rPr lang="en-US" sz="2400" dirty="0"/>
              <a:t> such as </a:t>
            </a:r>
            <a:r>
              <a:rPr lang="en-US" sz="2400" u="sng" dirty="0" err="1">
                <a:solidFill>
                  <a:srgbClr val="00B0F0"/>
                </a:solidFill>
              </a:rPr>
              <a:t>TextField</a:t>
            </a:r>
            <a:r>
              <a:rPr lang="en-US" sz="2400" dirty="0"/>
              <a:t>, </a:t>
            </a:r>
            <a:r>
              <a:rPr lang="en-US" sz="2400" u="sng" dirty="0">
                <a:solidFill>
                  <a:srgbClr val="00B0F0"/>
                </a:solidFill>
              </a:rPr>
              <a:t>Label</a:t>
            </a:r>
            <a:r>
              <a:rPr lang="en-US" sz="2400" dirty="0"/>
              <a:t>, </a:t>
            </a:r>
            <a:r>
              <a:rPr lang="en-US" sz="2400" u="sng" dirty="0" err="1">
                <a:solidFill>
                  <a:srgbClr val="00B0F0"/>
                </a:solidFill>
              </a:rPr>
              <a:t>TextArea</a:t>
            </a:r>
            <a:r>
              <a:rPr lang="en-US" sz="2400" dirty="0"/>
              <a:t>, </a:t>
            </a:r>
            <a:r>
              <a:rPr lang="en-US" sz="2400" u="sng" dirty="0" err="1">
                <a:solidFill>
                  <a:srgbClr val="00B0F0"/>
                </a:solidFill>
              </a:rPr>
              <a:t>RadioButton</a:t>
            </a:r>
            <a:r>
              <a:rPr lang="en-US" sz="2400" dirty="0"/>
              <a:t>, </a:t>
            </a:r>
            <a:r>
              <a:rPr lang="en-US" sz="2400" u="sng" dirty="0" err="1">
                <a:solidFill>
                  <a:srgbClr val="00B0F0"/>
                </a:solidFill>
              </a:rPr>
              <a:t>CheckBox</a:t>
            </a:r>
            <a:r>
              <a:rPr lang="en-US" sz="2400" dirty="0"/>
              <a:t>, </a:t>
            </a:r>
            <a:r>
              <a:rPr lang="en-US" sz="2400" u="sng" dirty="0">
                <a:solidFill>
                  <a:srgbClr val="00B0F0"/>
                </a:solidFill>
              </a:rPr>
              <a:t>Choice</a:t>
            </a:r>
            <a:r>
              <a:rPr lang="en-US" sz="2400" dirty="0"/>
              <a:t>, </a:t>
            </a:r>
            <a:r>
              <a:rPr lang="en-US" sz="2400" u="sng" dirty="0">
                <a:solidFill>
                  <a:srgbClr val="00B0F0"/>
                </a:solidFill>
              </a:rPr>
              <a:t>List</a:t>
            </a:r>
            <a:r>
              <a:rPr lang="en-US" sz="2400" dirty="0"/>
              <a:t> etc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The </a:t>
            </a:r>
            <a:r>
              <a:rPr lang="en-US" sz="2400" dirty="0" err="1"/>
              <a:t>java.awt</a:t>
            </a:r>
            <a:r>
              <a:rPr lang="en-US" sz="2400" dirty="0"/>
              <a:t> package was the primary repository for classes that are used to create a GUI in java but many of the classes it defines have been superseded by </a:t>
            </a:r>
            <a:r>
              <a:rPr lang="en-US" sz="2400" dirty="0" err="1" smtClean="0"/>
              <a:t>javax.swing</a:t>
            </a:r>
            <a:endParaRPr lang="en-US" sz="2400" dirty="0"/>
          </a:p>
          <a:p>
            <a:pPr algn="just"/>
            <a:r>
              <a:rPr lang="en-US" sz="2400" dirty="0"/>
              <a:t>However the Swing classes are generally derived from, and depend on, fundamental classes within </a:t>
            </a:r>
            <a:r>
              <a:rPr lang="en-US" sz="2400" dirty="0" err="1"/>
              <a:t>java.awt</a:t>
            </a:r>
            <a:r>
              <a:rPr lang="en-US" sz="2400" dirty="0"/>
              <a:t>, so these cant be </a:t>
            </a:r>
            <a:r>
              <a:rPr lang="en-US" sz="2400" dirty="0" smtClean="0"/>
              <a:t>ignored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958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- AWT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27789"/>
            <a:ext cx="8151091" cy="6005520"/>
          </a:xfrm>
        </p:spPr>
        <p:txBody>
          <a:bodyPr>
            <a:normAutofit/>
          </a:bodyPr>
          <a:lstStyle/>
          <a:p>
            <a:r>
              <a:rPr lang="en-US" sz="2400" dirty="0"/>
              <a:t>A graphical user interface is built of graphical elements called components</a:t>
            </a:r>
          </a:p>
          <a:p>
            <a:endParaRPr lang="en-US" sz="2400" dirty="0"/>
          </a:p>
          <a:p>
            <a:r>
              <a:rPr lang="en-US" sz="2400" dirty="0"/>
              <a:t>Typical components include such items as buttons, scrollbars, and text fields.</a:t>
            </a:r>
          </a:p>
          <a:p>
            <a:endParaRPr lang="en-US" sz="2400" dirty="0"/>
          </a:p>
          <a:p>
            <a:r>
              <a:rPr lang="en-US" sz="2400" dirty="0"/>
              <a:t> Components allow the user to interact with the program and provide the user with visual feedback about the state of the program.</a:t>
            </a:r>
          </a:p>
          <a:p>
            <a:endParaRPr lang="en-US" sz="2400" dirty="0"/>
          </a:p>
          <a:p>
            <a:r>
              <a:rPr lang="en-US" sz="2400" dirty="0"/>
              <a:t> In the AWT, all user interface components are instances of class Component or one of its subtypes.</a:t>
            </a:r>
            <a:endParaRPr lang="en-GB" sz="2400" dirty="0"/>
          </a:p>
          <a:p>
            <a:pPr algn="just">
              <a:spcBef>
                <a:spcPts val="600"/>
              </a:spcBef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5814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- AWT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986" y="889514"/>
            <a:ext cx="4878187" cy="596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- AWT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27789"/>
            <a:ext cx="8151091" cy="600552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Components do not stand alone, but rather are found within containers.</a:t>
            </a:r>
          </a:p>
          <a:p>
            <a:pPr algn="just"/>
            <a:r>
              <a:rPr lang="en-US" sz="2400" dirty="0"/>
              <a:t> Containers contain and control the layout of components. Containers are themselves components, and can thus be placed inside other containers.</a:t>
            </a:r>
          </a:p>
          <a:p>
            <a:pPr algn="just"/>
            <a:r>
              <a:rPr lang="en-US" sz="2400" dirty="0"/>
              <a:t> In the AWT, all containers are instances of class Container or one of its subtypes.</a:t>
            </a:r>
          </a:p>
          <a:p>
            <a:pPr algn="just"/>
            <a:r>
              <a:rPr lang="en-US" sz="2400" dirty="0"/>
              <a:t>Spatially, components must fit completely within the container that contains them. </a:t>
            </a:r>
          </a:p>
          <a:p>
            <a:pPr algn="just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8355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- AWT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27789"/>
            <a:ext cx="8151091" cy="600552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/>
              <a:t>Container</a:t>
            </a:r>
            <a:br>
              <a:rPr lang="en-US" sz="2400" b="1" u="sng" dirty="0"/>
            </a:br>
            <a:r>
              <a:rPr lang="en-US" sz="2400" dirty="0"/>
              <a:t>The Container is a component in AWT that can contain another components like buttons, </a:t>
            </a:r>
            <a:r>
              <a:rPr lang="en-US" sz="2400" dirty="0" err="1"/>
              <a:t>textfields</a:t>
            </a:r>
            <a:r>
              <a:rPr lang="en-US" sz="2400" dirty="0"/>
              <a:t>, labels etc. The classes that extends Container class are known as container such as Frame, Dialog and Panel.</a:t>
            </a:r>
          </a:p>
          <a:p>
            <a:r>
              <a:rPr lang="en-US" sz="2400" b="1" u="sng" dirty="0"/>
              <a:t>Window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/>
              <a:t>The window is the container that has no borders and menu bars. You must use frame, dialog or another window for creating a window</a:t>
            </a:r>
          </a:p>
          <a:p>
            <a:r>
              <a:rPr lang="en-US" sz="2400" b="1" u="sng" dirty="0"/>
              <a:t>Panel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/>
              <a:t>The Panel is the container that doesn't contain title bar and menu bars. It can have other components like button, </a:t>
            </a:r>
            <a:r>
              <a:rPr lang="en-US" sz="2400" dirty="0" err="1"/>
              <a:t>textfield</a:t>
            </a:r>
            <a:r>
              <a:rPr lang="en-US" sz="2400" dirty="0"/>
              <a:t> etc.</a:t>
            </a:r>
          </a:p>
          <a:p>
            <a:r>
              <a:rPr lang="en-US" sz="2400" b="1" u="sng" dirty="0"/>
              <a:t>Frame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/>
              <a:t>The Frame is the container that contains title bar and can have menu bars. It can have other components like button, </a:t>
            </a:r>
            <a:r>
              <a:rPr lang="en-US" sz="2400" dirty="0" err="1"/>
              <a:t>textfield</a:t>
            </a:r>
            <a:r>
              <a:rPr lang="en-US" sz="2400" dirty="0"/>
              <a:t>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05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- AWT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27789"/>
            <a:ext cx="8151091" cy="600552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US" sz="2400" b="1" dirty="0"/>
              <a:t>Useful Methods of Component class</a:t>
            </a:r>
            <a:endParaRPr lang="en-US" sz="2000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989542"/>
              </p:ext>
            </p:extLst>
          </p:nvPr>
        </p:nvGraphicFramePr>
        <p:xfrm>
          <a:off x="623353" y="1642189"/>
          <a:ext cx="8428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6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1"/>
                          </a:solidFill>
                        </a:rPr>
                        <a:t>Method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void add(Component c)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inserts a component on this component.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public void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setSize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width,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height)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sets the size (width and height) of the component.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public void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setLayout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LayoutManager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m)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defines the layout manager for the component.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public void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setVisible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boolean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status)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changes the visibility of the component, by default false.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58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27789"/>
            <a:ext cx="8151091" cy="60055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user interface is that part of a program that interacts with the user of the program.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User interfaces take many forms. These forms range in complexity from simple command-line interfaces to the point-and-click graphical user interfaces provided by many modern applications.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At the lowest level, the operating system transmits information from the mouse and keyboard to the program as input, and provides pixels for program output.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1426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- AWT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27789"/>
            <a:ext cx="8151091" cy="6005520"/>
          </a:xfrm>
        </p:spPr>
        <p:txBody>
          <a:bodyPr>
            <a:normAutofit/>
          </a:bodyPr>
          <a:lstStyle/>
          <a:p>
            <a:r>
              <a:rPr lang="en-US" sz="2400" dirty="0"/>
              <a:t>To create simple </a:t>
            </a:r>
            <a:r>
              <a:rPr lang="en-US" sz="2400" dirty="0" err="1"/>
              <a:t>awt</a:t>
            </a:r>
            <a:r>
              <a:rPr lang="en-US" sz="2400" dirty="0"/>
              <a:t> example, you need a frame. There are two ways to create a frame in AWT.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By extending Frame class </a:t>
            </a:r>
            <a:r>
              <a:rPr lang="en-US" sz="2400" b="1" dirty="0"/>
              <a:t>(inheritance)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By creating the object of Frame class </a:t>
            </a:r>
            <a:r>
              <a:rPr lang="en-US" sz="2400" b="1" dirty="0"/>
              <a:t>(association)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032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- AWT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0740" y="848140"/>
            <a:ext cx="8160026" cy="540026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import 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java.awt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.*;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class First extends Frame{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First(){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Button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 b=new Button("click me");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b.setBounds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(30,100,80,30);    </a:t>
            </a:r>
            <a:r>
              <a:rPr lang="en-US" sz="22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2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setting button </a:t>
            </a:r>
            <a:r>
              <a:rPr lang="en-US" sz="22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add(b);    </a:t>
            </a:r>
            <a:r>
              <a:rPr lang="en-US" sz="22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2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adding button into frame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setSize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(300,300);   </a:t>
            </a:r>
            <a:r>
              <a:rPr lang="en-US" sz="22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//frame size 300 width and 300 height 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setLayout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(null);</a:t>
            </a:r>
            <a:r>
              <a:rPr lang="en-US" sz="22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//no</a:t>
            </a:r>
            <a:r>
              <a:rPr lang="en-US" sz="22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layout manager 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setVisible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(true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2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//now frame will be visible, by default not visible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}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public static void main(String 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[]){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First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 f=new First();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}}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- AWT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8" t="4936" r="36273" b="16528"/>
          <a:stretch/>
        </p:blipFill>
        <p:spPr>
          <a:xfrm>
            <a:off x="2892287" y="927652"/>
            <a:ext cx="3935896" cy="52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8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– Java 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27789"/>
            <a:ext cx="8151091" cy="600552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Java Swing</a:t>
            </a:r>
            <a:r>
              <a:rPr lang="en-US" sz="2400" dirty="0"/>
              <a:t> is a part of Java Foundation Classes (JFC) that is </a:t>
            </a:r>
            <a:r>
              <a:rPr lang="en-US" sz="2400" i="1" dirty="0"/>
              <a:t>used to create window-based applications</a:t>
            </a:r>
            <a:r>
              <a:rPr lang="en-US" sz="2400" dirty="0"/>
              <a:t>. It is built on the top of AWT (Abstract Windowing Toolkit) API and entirely written in java.</a:t>
            </a:r>
          </a:p>
          <a:p>
            <a:pPr algn="just"/>
            <a:r>
              <a:rPr lang="en-US" sz="2400" dirty="0"/>
              <a:t>Unlike AWT, Java Swing provides platform-independent and lightweight components.</a:t>
            </a:r>
          </a:p>
          <a:p>
            <a:pPr algn="just"/>
            <a:r>
              <a:rPr lang="en-US" sz="2400" dirty="0"/>
              <a:t>The </a:t>
            </a:r>
            <a:r>
              <a:rPr lang="en-US" sz="2400" dirty="0" err="1"/>
              <a:t>javax.swing</a:t>
            </a:r>
            <a:r>
              <a:rPr lang="en-US" sz="2400" dirty="0"/>
              <a:t> package provides classes for java swing API such as </a:t>
            </a:r>
            <a:r>
              <a:rPr lang="en-US" sz="2400" dirty="0" err="1"/>
              <a:t>JButton</a:t>
            </a:r>
            <a:r>
              <a:rPr lang="en-US" sz="2400" dirty="0"/>
              <a:t>, </a:t>
            </a:r>
            <a:r>
              <a:rPr lang="en-US" sz="2400" dirty="0" err="1"/>
              <a:t>JTextField</a:t>
            </a:r>
            <a:r>
              <a:rPr lang="en-US" sz="2400" dirty="0"/>
              <a:t>, </a:t>
            </a:r>
            <a:r>
              <a:rPr lang="en-US" sz="2400" dirty="0" err="1"/>
              <a:t>JTextArea</a:t>
            </a:r>
            <a:r>
              <a:rPr lang="en-US" sz="2400" dirty="0"/>
              <a:t>, </a:t>
            </a:r>
            <a:r>
              <a:rPr lang="en-US" sz="2400" dirty="0" err="1"/>
              <a:t>JRadioButton</a:t>
            </a:r>
            <a:r>
              <a:rPr lang="en-US" sz="2400" dirty="0"/>
              <a:t>, </a:t>
            </a:r>
            <a:r>
              <a:rPr lang="en-US" sz="2400" dirty="0" err="1"/>
              <a:t>JCheckbox</a:t>
            </a:r>
            <a:r>
              <a:rPr lang="en-US" sz="2400" dirty="0"/>
              <a:t>, </a:t>
            </a:r>
            <a:r>
              <a:rPr lang="en-US" sz="2400" dirty="0" err="1"/>
              <a:t>JMenu</a:t>
            </a:r>
            <a:r>
              <a:rPr lang="en-US" sz="2400" dirty="0"/>
              <a:t>, </a:t>
            </a:r>
            <a:r>
              <a:rPr lang="en-US" sz="2400" dirty="0" err="1"/>
              <a:t>JColorChooser</a:t>
            </a:r>
            <a:r>
              <a:rPr lang="en-US" sz="2400" dirty="0"/>
              <a:t> etc.</a:t>
            </a:r>
          </a:p>
          <a:p>
            <a:pPr algn="just"/>
            <a:endParaRPr lang="en-US" sz="2400" u="sng" dirty="0"/>
          </a:p>
          <a:p>
            <a:pPr algn="just"/>
            <a:r>
              <a:rPr lang="en-US" sz="2400" b="1" u="sng" dirty="0"/>
              <a:t>What is </a:t>
            </a:r>
            <a:r>
              <a:rPr lang="en-US" sz="2400" b="1" u="sng" dirty="0" smtClean="0"/>
              <a:t>JFC</a:t>
            </a:r>
            <a:r>
              <a:rPr lang="en-US" sz="2400" b="1" dirty="0" smtClean="0"/>
              <a:t>	</a:t>
            </a:r>
            <a:r>
              <a:rPr lang="en-US" sz="2400" dirty="0" smtClean="0"/>
              <a:t>The </a:t>
            </a:r>
            <a:r>
              <a:rPr lang="en-US" sz="2400" dirty="0"/>
              <a:t>Java Foundation Classes (JFC) are a set of GUI components which simplify the development of desktop applications.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413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– Java Swing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1066800"/>
          <a:ext cx="91567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Picture" r:id="rId4" imgW="5715000" imgH="3144012" progId="Word.Picture.8">
                  <p:embed/>
                </p:oleObj>
              </mc:Choice>
              <mc:Fallback>
                <p:oleObj name="Picture" r:id="rId4" imgW="5715000" imgH="3144012" progId="Word.Picture.8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6800"/>
                        <a:ext cx="9156700" cy="5562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47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– Java Swing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114429"/>
              </p:ext>
            </p:extLst>
          </p:nvPr>
        </p:nvGraphicFramePr>
        <p:xfrm>
          <a:off x="693825" y="762000"/>
          <a:ext cx="8763000" cy="579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4" imgW="5007864" imgH="3314700" progId="Word.Picture.8">
                  <p:embed/>
                </p:oleObj>
              </mc:Choice>
              <mc:Fallback>
                <p:oleObj r:id="rId4" imgW="5007864" imgH="3314700" progId="Word.Picture.8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25" y="762000"/>
                        <a:ext cx="8763000" cy="579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46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– Java 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27789"/>
            <a:ext cx="8151091" cy="600552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US" sz="2400" dirty="0" smtClean="0"/>
              <a:t>Components</a:t>
            </a:r>
          </a:p>
          <a:p>
            <a:pPr algn="just">
              <a:spcBef>
                <a:spcPts val="600"/>
              </a:spcBef>
            </a:pPr>
            <a:r>
              <a:rPr lang="en-US" sz="2400" dirty="0"/>
              <a:t>A component represents a graphical entity of one kind or another that can be displayed on screen</a:t>
            </a:r>
          </a:p>
          <a:p>
            <a:pPr algn="just">
              <a:spcBef>
                <a:spcPts val="600"/>
              </a:spcBef>
            </a:pPr>
            <a:endParaRPr lang="en-US" sz="2400" dirty="0"/>
          </a:p>
          <a:p>
            <a:pPr algn="just">
              <a:spcBef>
                <a:spcPts val="600"/>
              </a:spcBef>
            </a:pPr>
            <a:r>
              <a:rPr lang="en-US" sz="2400" dirty="0"/>
              <a:t>All container and visual components inherit from </a:t>
            </a:r>
            <a:r>
              <a:rPr lang="en-US" sz="2400" dirty="0" err="1"/>
              <a:t>java.awt.Component</a:t>
            </a:r>
            <a:endParaRPr lang="en-US" sz="2400" dirty="0"/>
          </a:p>
          <a:p>
            <a:pPr algn="just">
              <a:spcBef>
                <a:spcPts val="600"/>
              </a:spcBef>
            </a:pPr>
            <a:endParaRPr lang="en-US" sz="2400" dirty="0"/>
          </a:p>
          <a:p>
            <a:pPr algn="just">
              <a:spcBef>
                <a:spcPts val="600"/>
              </a:spcBef>
            </a:pPr>
            <a:r>
              <a:rPr lang="en-US" sz="2400" dirty="0"/>
              <a:t>Key Classes: Window, </a:t>
            </a:r>
            <a:r>
              <a:rPr lang="en-US" sz="2400" dirty="0" err="1"/>
              <a:t>JFrame</a:t>
            </a:r>
            <a:r>
              <a:rPr lang="en-US" sz="2400" dirty="0"/>
              <a:t>, </a:t>
            </a:r>
            <a:r>
              <a:rPr lang="en-US" sz="2400" dirty="0" err="1"/>
              <a:t>JDialog</a:t>
            </a:r>
            <a:r>
              <a:rPr lang="en-US" sz="2400" dirty="0"/>
              <a:t>, </a:t>
            </a:r>
            <a:r>
              <a:rPr lang="en-US" sz="2400" dirty="0" err="1"/>
              <a:t>JApplet</a:t>
            </a:r>
            <a:r>
              <a:rPr lang="en-US" sz="2400" dirty="0"/>
              <a:t> </a:t>
            </a:r>
            <a:r>
              <a:rPr lang="en-US" sz="2400" dirty="0" err="1"/>
              <a:t>etc</a:t>
            </a:r>
            <a:endParaRPr lang="en-US" sz="2400" dirty="0"/>
          </a:p>
          <a:p>
            <a:pPr algn="just">
              <a:spcBef>
                <a:spcPts val="600"/>
              </a:spcBef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7644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– Java Swing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898357" y="685800"/>
            <a:ext cx="6477000" cy="5791200"/>
          </a:xfrm>
          <a:noFill/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Times New Roman" pitchFamily="18" charset="0"/>
              </a:rPr>
              <a:t>// Create a button with text OK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400" dirty="0" smtClean="0">
                <a:cs typeface="Times New Roman" pitchFamily="18" charset="0"/>
              </a:rPr>
              <a:t>Jbutton   jbtOK = new JButton("OK");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400" dirty="0" smtClean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Times New Roman" pitchFamily="18" charset="0"/>
              </a:rPr>
              <a:t>// Create a label with text "Enter your name: "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400" dirty="0" smtClean="0">
                <a:cs typeface="Times New Roman" pitchFamily="18" charset="0"/>
              </a:rPr>
              <a:t>Jlabel    jlblName = new JLabel("Enter your name: ");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400" dirty="0" smtClean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sz="1400" dirty="0" smtClean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sz="1400" dirty="0" smtClean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sz="1400" dirty="0" smtClean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sz="1400" dirty="0" smtClean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sz="1400" dirty="0" smtClean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sz="1400" dirty="0" smtClean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sz="1400" dirty="0" smtClean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sz="1400" dirty="0" smtClean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Times New Roman" pitchFamily="18" charset="0"/>
              </a:rPr>
              <a:t>// Create a text field with text "Type Name Here"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400" dirty="0" smtClean="0">
                <a:cs typeface="Times New Roman" pitchFamily="18" charset="0"/>
              </a:rPr>
              <a:t>JTextField   jtfName = new JTextField("Type Name Here");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400" dirty="0" smtClean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Times New Roman" pitchFamily="18" charset="0"/>
              </a:rPr>
              <a:t>// Create a check box with text bold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400" dirty="0" smtClean="0">
                <a:cs typeface="Times New Roman" pitchFamily="18" charset="0"/>
              </a:rPr>
              <a:t>JCheckBox   jchkBold = new JCheckBox("Bold");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400" dirty="0" smtClean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Times New Roman" pitchFamily="18" charset="0"/>
              </a:rPr>
              <a:t>// Create a radio button with text red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400" dirty="0" smtClean="0">
                <a:cs typeface="Times New Roman" pitchFamily="18" charset="0"/>
              </a:rPr>
              <a:t>JRadioButton   jrbRed = new JRadioButton("Red");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400" dirty="0" smtClean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Times New Roman" pitchFamily="18" charset="0"/>
              </a:rPr>
              <a:t>// Create a combo box with choices red, green, and blue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400" dirty="0" smtClean="0">
                <a:cs typeface="Times New Roman" pitchFamily="18" charset="0"/>
              </a:rPr>
              <a:t>JComboBox    jcboColor = new JComboBox(new String[]{"Red",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400" dirty="0" smtClean="0">
                <a:cs typeface="Times New Roman" pitchFamily="18" charset="0"/>
              </a:rPr>
              <a:t>  "Green", "Blue"});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343400" y="1556083"/>
            <a:ext cx="4581525" cy="2638425"/>
            <a:chOff x="4343400" y="1676400"/>
            <a:chExt cx="4581525" cy="2638425"/>
          </a:xfrm>
        </p:grpSpPr>
        <p:pic>
          <p:nvPicPr>
            <p:cNvPr id="8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8200" y="2438400"/>
              <a:ext cx="4276725" cy="11906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4343400" y="2819400"/>
              <a:ext cx="45720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5715000" y="2133600"/>
              <a:ext cx="0" cy="6096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5334000" y="1752600"/>
              <a:ext cx="762000" cy="3365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Label</a:t>
              </a: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6705600" y="2133600"/>
              <a:ext cx="0" cy="6096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6324600" y="1752600"/>
              <a:ext cx="609600" cy="5810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Text field</a:t>
              </a: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7467600" y="2133600"/>
              <a:ext cx="0" cy="6096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7086600" y="1752600"/>
              <a:ext cx="762000" cy="5810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Check Box</a:t>
              </a: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 flipH="1">
              <a:off x="8001000" y="2209800"/>
              <a:ext cx="228600" cy="4572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7924800" y="1676400"/>
              <a:ext cx="762000" cy="5810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Radio Button</a:t>
              </a: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V="1">
              <a:off x="7620000" y="3276600"/>
              <a:ext cx="609600" cy="4572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7162800" y="3733800"/>
              <a:ext cx="838200" cy="5810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Combo 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9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– Java 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27789"/>
            <a:ext cx="8151091" cy="600552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US" sz="2400" dirty="0" smtClean="0"/>
              <a:t>Frame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Frame is a </a:t>
            </a:r>
            <a:r>
              <a:rPr lang="en-US" sz="2400" dirty="0">
                <a:solidFill>
                  <a:schemeClr val="accent1"/>
                </a:solidFill>
              </a:rPr>
              <a:t>window</a:t>
            </a:r>
            <a:r>
              <a:rPr lang="en-US" sz="2400" dirty="0"/>
              <a:t> that is not contained inside another window. Frame is the basis to contain other user interface components in Java GUI applications.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dirty="0" err="1"/>
              <a:t>JFrame</a:t>
            </a:r>
            <a:r>
              <a:rPr lang="en-US" sz="2400" dirty="0"/>
              <a:t> class can be used to create windows.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For Swing GUI programs, use </a:t>
            </a:r>
            <a:r>
              <a:rPr lang="en-US" sz="2400" dirty="0" err="1"/>
              <a:t>JFrame</a:t>
            </a:r>
            <a:r>
              <a:rPr lang="en-US" sz="2400" dirty="0"/>
              <a:t> class to create windows.</a:t>
            </a:r>
          </a:p>
          <a:p>
            <a:pPr algn="just">
              <a:spcBef>
                <a:spcPts val="600"/>
              </a:spcBef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595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– Java Swing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7835" y="701843"/>
            <a:ext cx="8763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/>
              <a:t>import javax.swing.JFrame;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solidFill>
                  <a:schemeClr val="accent1"/>
                </a:solidFill>
              </a:rPr>
              <a:t>public class TryWindow { </a:t>
            </a:r>
          </a:p>
          <a:p>
            <a:pPr algn="l"/>
            <a:r>
              <a:rPr lang="en-US" dirty="0"/>
              <a:t>  </a:t>
            </a:r>
            <a:r>
              <a:rPr lang="en-US" dirty="0">
                <a:latin typeface="Agency FB" pitchFamily="34" charset="0"/>
              </a:rPr>
              <a:t>// The window object</a:t>
            </a:r>
          </a:p>
          <a:p>
            <a:pPr algn="l"/>
            <a:r>
              <a:rPr lang="en-US" dirty="0"/>
              <a:t>  static JFrame aWindow = new JFrame("This is the Window Title");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public static void main(String[] args) {</a:t>
            </a:r>
          </a:p>
          <a:p>
            <a:pPr algn="l"/>
            <a:r>
              <a:rPr lang="en-US" dirty="0"/>
              <a:t>    int windowWidth = 400;                              </a:t>
            </a:r>
            <a:r>
              <a:rPr lang="en-US" dirty="0">
                <a:latin typeface="Agency FB" pitchFamily="34" charset="0"/>
              </a:rPr>
              <a:t>// Window width in pixels</a:t>
            </a:r>
          </a:p>
          <a:p>
            <a:pPr algn="l"/>
            <a:r>
              <a:rPr lang="en-US" dirty="0"/>
              <a:t>    int windowHeight = 150</a:t>
            </a:r>
            <a:r>
              <a:rPr lang="en-US" dirty="0">
                <a:latin typeface="Agency FB" pitchFamily="34" charset="0"/>
              </a:rPr>
              <a:t>;                             // Window height in pixels</a:t>
            </a:r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/>
              <a:t>   aWindow.setBounds(50, 100,                          </a:t>
            </a:r>
            <a:r>
              <a:rPr lang="en-US" dirty="0">
                <a:latin typeface="Agency FB" pitchFamily="34" charset="0"/>
              </a:rPr>
              <a:t>// Set position</a:t>
            </a:r>
          </a:p>
          <a:p>
            <a:pPr algn="l"/>
            <a:r>
              <a:rPr lang="en-US" dirty="0"/>
              <a:t>                      windowWidth, windowHeight</a:t>
            </a:r>
            <a:r>
              <a:rPr lang="en-US" dirty="0">
                <a:latin typeface="Agency FB" pitchFamily="34" charset="0"/>
              </a:rPr>
              <a:t>);       // and size</a:t>
            </a:r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/>
              <a:t>    aWindow.setDefaultCloseOperation(JFrame.EXIT_ON_CLOSE);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aWindow.setVisible(true</a:t>
            </a:r>
            <a:r>
              <a:rPr lang="en-US" dirty="0">
                <a:latin typeface="Agency FB" pitchFamily="34" charset="0"/>
              </a:rPr>
              <a:t>);                           // Display the window</a:t>
            </a:r>
          </a:p>
          <a:p>
            <a:pPr algn="l"/>
            <a:r>
              <a:rPr lang="en-US" dirty="0"/>
              <a:t> }}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23891" t="51042" r="37172" b="29167"/>
          <a:stretch>
            <a:fillRect/>
          </a:stretch>
        </p:blipFill>
        <p:spPr bwMode="auto">
          <a:xfrm>
            <a:off x="2213811" y="5358064"/>
            <a:ext cx="6553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27789"/>
            <a:ext cx="8151091" cy="600552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US" sz="2400" dirty="0" smtClean="0"/>
              <a:t>Lets develop a GUI application to compute Body Mass Index (BMI) – </a:t>
            </a:r>
            <a:r>
              <a:rPr lang="en-US" sz="2400" dirty="0" smtClean="0">
                <a:solidFill>
                  <a:srgbClr val="FF0000"/>
                </a:solidFill>
              </a:rPr>
              <a:t>code is available in slides</a:t>
            </a:r>
          </a:p>
          <a:p>
            <a:pPr algn="just">
              <a:spcBef>
                <a:spcPts val="600"/>
              </a:spcBef>
            </a:pPr>
            <a:r>
              <a:rPr lang="en-US" sz="2400" dirty="0" smtClean="0"/>
              <a:t>Assume BMI for </a:t>
            </a:r>
          </a:p>
          <a:p>
            <a:pPr lvl="1" algn="just">
              <a:spcBef>
                <a:spcPts val="600"/>
              </a:spcBef>
            </a:pPr>
            <a:r>
              <a:rPr lang="en-US" sz="2000" dirty="0" smtClean="0"/>
              <a:t>Male:		Weight/ Height</a:t>
            </a:r>
          </a:p>
          <a:p>
            <a:pPr lvl="1" algn="just">
              <a:spcBef>
                <a:spcPts val="600"/>
              </a:spcBef>
            </a:pPr>
            <a:r>
              <a:rPr lang="en-US" sz="2000" dirty="0" smtClean="0"/>
              <a:t>Female: 		2 </a:t>
            </a:r>
            <a:r>
              <a:rPr lang="en-US" sz="2000" dirty="0"/>
              <a:t>+ Weight/ </a:t>
            </a:r>
            <a:r>
              <a:rPr lang="en-US" sz="2000" dirty="0" smtClean="0"/>
              <a:t>Height</a:t>
            </a:r>
          </a:p>
          <a:p>
            <a:pPr algn="just">
              <a:spcBef>
                <a:spcPts val="600"/>
              </a:spcBef>
            </a:pPr>
            <a:endParaRPr lang="en-US" sz="2800" dirty="0" smtClean="0"/>
          </a:p>
          <a:p>
            <a:pPr algn="just">
              <a:spcBef>
                <a:spcPts val="600"/>
              </a:spcBef>
            </a:pPr>
            <a:r>
              <a:rPr lang="en-US" sz="2400" dirty="0" smtClean="0"/>
              <a:t>Layout of app consists of labels, buttons, textboxes, radio buttons and a checkbox</a:t>
            </a:r>
          </a:p>
          <a:p>
            <a:pPr algn="just">
              <a:spcBef>
                <a:spcPts val="600"/>
              </a:spcBef>
            </a:pPr>
            <a:r>
              <a:rPr lang="en-US" sz="2400" dirty="0" smtClean="0"/>
              <a:t>All these controls are Java Classes</a:t>
            </a:r>
          </a:p>
          <a:p>
            <a:pPr algn="just">
              <a:spcBef>
                <a:spcPts val="600"/>
              </a:spcBef>
            </a:pPr>
            <a:r>
              <a:rPr lang="en-US" sz="2400" dirty="0" smtClean="0"/>
              <a:t>That means we create objects of 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400" dirty="0" smtClean="0"/>
              <a:t>these classes (controls), set their 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400" dirty="0" smtClean="0"/>
              <a:t>properties and invoke functions</a:t>
            </a:r>
          </a:p>
          <a:p>
            <a:pPr algn="just">
              <a:spcBef>
                <a:spcPts val="600"/>
              </a:spcBef>
            </a:pPr>
            <a:endParaRPr lang="en-US" sz="2400" dirty="0" smtClean="0"/>
          </a:p>
          <a:p>
            <a:pPr marL="0" indent="0" algn="just">
              <a:spcBef>
                <a:spcPts val="600"/>
              </a:spcBef>
              <a:buNone/>
            </a:pPr>
            <a:endParaRPr lang="en-US" sz="2400" dirty="0" smtClean="0"/>
          </a:p>
          <a:p>
            <a:pPr algn="just">
              <a:spcBef>
                <a:spcPts val="600"/>
              </a:spcBef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356" y="4098256"/>
            <a:ext cx="22669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7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– Java Swing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411705" y="1219200"/>
            <a:ext cx="6725653" cy="3944188"/>
            <a:chOff x="1411705" y="1219200"/>
            <a:chExt cx="6725653" cy="3944188"/>
          </a:xfrm>
        </p:grpSpPr>
        <p:grpSp>
          <p:nvGrpSpPr>
            <p:cNvPr id="4" name="Group 3"/>
            <p:cNvGrpSpPr/>
            <p:nvPr/>
          </p:nvGrpSpPr>
          <p:grpSpPr>
            <a:xfrm>
              <a:off x="1411705" y="1219200"/>
              <a:ext cx="6725653" cy="3944188"/>
              <a:chOff x="1411705" y="1219200"/>
              <a:chExt cx="6725653" cy="3944188"/>
            </a:xfrm>
          </p:grpSpPr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2422358" y="1219200"/>
                <a:ext cx="5715000" cy="11874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dirty="0">
                    <a:latin typeface="Courier New" pitchFamily="49" charset="0"/>
                  </a:rPr>
                  <a:t>// Add a button into the frame</a:t>
                </a:r>
              </a:p>
              <a:p>
                <a:r>
                  <a:rPr lang="en-US" b="1" dirty="0" err="1">
                    <a:latin typeface="Courier New" pitchFamily="49" charset="0"/>
                  </a:rPr>
                  <a:t>frame.getContentPane</a:t>
                </a:r>
                <a:r>
                  <a:rPr lang="en-US" b="1" dirty="0">
                    <a:latin typeface="Courier New" pitchFamily="49" charset="0"/>
                  </a:rPr>
                  <a:t>().add(</a:t>
                </a:r>
              </a:p>
              <a:p>
                <a:r>
                  <a:rPr lang="en-US" b="1" dirty="0">
                    <a:latin typeface="Courier New" pitchFamily="49" charset="0"/>
                  </a:rPr>
                  <a:t>  new </a:t>
                </a:r>
                <a:r>
                  <a:rPr lang="en-US" b="1" dirty="0" err="1">
                    <a:latin typeface="Courier New" pitchFamily="49" charset="0"/>
                  </a:rPr>
                  <a:t>JButton</a:t>
                </a:r>
                <a:r>
                  <a:rPr lang="en-US" b="1" dirty="0">
                    <a:latin typeface="Courier New" pitchFamily="49" charset="0"/>
                  </a:rPr>
                  <a:t>("OK"));</a:t>
                </a:r>
                <a:endParaRPr lang="en-US" dirty="0"/>
              </a:p>
            </p:txBody>
          </p:sp>
          <p:sp>
            <p:nvSpPr>
              <p:cNvPr id="6" name="Text Box 11"/>
              <p:cNvSpPr txBox="1">
                <a:spLocks noChangeArrowheads="1"/>
              </p:cNvSpPr>
              <p:nvPr/>
            </p:nvSpPr>
            <p:spPr bwMode="auto">
              <a:xfrm>
                <a:off x="1716505" y="3280613"/>
                <a:ext cx="137160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Title bar</a:t>
                </a:r>
              </a:p>
            </p:txBody>
          </p:sp>
          <p:sp>
            <p:nvSpPr>
              <p:cNvPr id="7" name="Text Box 12"/>
              <p:cNvSpPr txBox="1">
                <a:spLocks noChangeArrowheads="1"/>
              </p:cNvSpPr>
              <p:nvPr/>
            </p:nvSpPr>
            <p:spPr bwMode="auto">
              <a:xfrm>
                <a:off x="4423609" y="4391528"/>
                <a:ext cx="182880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Content pane</a:t>
                </a:r>
              </a:p>
            </p:txBody>
          </p:sp>
          <p:pic>
            <p:nvPicPr>
              <p:cNvPr id="8" name="Picture 1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11705" y="3966413"/>
                <a:ext cx="2193925" cy="11969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</p:grp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V="1">
              <a:off x="2919830" y="4632158"/>
              <a:ext cx="137160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stealth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2234030" y="3565358"/>
              <a:ext cx="0" cy="3810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stealth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7123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27789"/>
            <a:ext cx="8151091" cy="600552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US" sz="2400" dirty="0" smtClean="0"/>
              <a:t>GUI Application are created using </a:t>
            </a:r>
          </a:p>
          <a:p>
            <a:pPr lvl="1" algn="just">
              <a:spcBef>
                <a:spcPts val="600"/>
              </a:spcBef>
            </a:pPr>
            <a:r>
              <a:rPr lang="en-US" sz="2000" dirty="0" err="1"/>
              <a:t>java.awt</a:t>
            </a:r>
            <a:endParaRPr lang="en-US" sz="2000" dirty="0"/>
          </a:p>
          <a:p>
            <a:pPr lvl="1" algn="just">
              <a:spcBef>
                <a:spcPts val="600"/>
              </a:spcBef>
            </a:pPr>
            <a:r>
              <a:rPr lang="en-US" sz="2000" dirty="0" err="1"/>
              <a:t>javax.swing</a:t>
            </a:r>
            <a:endParaRPr lang="en-US" sz="2000" dirty="0"/>
          </a:p>
          <a:p>
            <a:pPr lvl="1" algn="just">
              <a:spcBef>
                <a:spcPts val="600"/>
              </a:spcBef>
            </a:pPr>
            <a:r>
              <a:rPr lang="en-US" sz="2000" dirty="0" smtClean="0"/>
              <a:t>JavaFX.</a:t>
            </a:r>
          </a:p>
          <a:p>
            <a:pPr algn="just">
              <a:spcBef>
                <a:spcPts val="600"/>
              </a:spcBef>
            </a:pPr>
            <a:endParaRPr lang="en-US" sz="2400" dirty="0" smtClean="0"/>
          </a:p>
          <a:p>
            <a:pPr algn="just">
              <a:spcBef>
                <a:spcPts val="600"/>
              </a:spcBef>
            </a:pPr>
            <a:r>
              <a:rPr lang="en-US" sz="2400" dirty="0" smtClean="0"/>
              <a:t>Pre-Requisite</a:t>
            </a:r>
          </a:p>
          <a:p>
            <a:pPr lvl="1" algn="just">
              <a:spcBef>
                <a:spcPts val="600"/>
              </a:spcBef>
            </a:pPr>
            <a:r>
              <a:rPr lang="en-US" sz="2000" dirty="0" err="1" smtClean="0"/>
              <a:t>Netbeans</a:t>
            </a:r>
            <a:r>
              <a:rPr lang="en-US" sz="2000" dirty="0" smtClean="0"/>
              <a:t> 12.0</a:t>
            </a:r>
          </a:p>
          <a:p>
            <a:pPr lvl="1" algn="just">
              <a:spcBef>
                <a:spcPts val="600"/>
              </a:spcBef>
            </a:pPr>
            <a:r>
              <a:rPr lang="en-US" sz="2000" dirty="0" smtClean="0"/>
              <a:t>JDK 1.8</a:t>
            </a:r>
          </a:p>
          <a:p>
            <a:pPr lvl="1" algn="just">
              <a:spcBef>
                <a:spcPts val="600"/>
              </a:spcBef>
            </a:pPr>
            <a:r>
              <a:rPr lang="en-US" sz="2000" dirty="0" err="1" smtClean="0"/>
              <a:t>JavaFx</a:t>
            </a:r>
            <a:r>
              <a:rPr lang="en-US" sz="2000" dirty="0" smtClean="0"/>
              <a:t> Scene Builder 2.0</a:t>
            </a:r>
          </a:p>
          <a:p>
            <a:pPr algn="just">
              <a:spcBef>
                <a:spcPts val="600"/>
              </a:spcBef>
            </a:pPr>
            <a:endParaRPr lang="en-US" sz="2400" dirty="0" smtClean="0">
              <a:solidFill>
                <a:srgbClr val="FF0000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Resources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 algn="just">
              <a:spcBef>
                <a:spcPts val="6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Book Chapter 14 and 15</a:t>
            </a:r>
          </a:p>
          <a:p>
            <a:pPr lvl="1" algn="just">
              <a:spcBef>
                <a:spcPts val="600"/>
              </a:spcBef>
            </a:pPr>
            <a:r>
              <a:rPr lang="en-US" sz="2000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-US" sz="2000" dirty="0" smtClean="0">
                <a:solidFill>
                  <a:srgbClr val="FF0000"/>
                </a:solidFill>
                <a:hlinkClick r:id="rId3"/>
              </a:rPr>
              <a:t>docs.oracle.com/javafx/2/ui_controls/overview.htm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 algn="just">
              <a:spcBef>
                <a:spcPts val="6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Things you noted during the lecture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50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27789"/>
            <a:ext cx="8151091" cy="600552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US" sz="2400" dirty="0"/>
              <a:t>We shall create GUI app using </a:t>
            </a:r>
            <a:r>
              <a:rPr lang="en-US" sz="2400" dirty="0" err="1" smtClean="0"/>
              <a:t>javaFx</a:t>
            </a:r>
            <a:endParaRPr lang="en-US" sz="2400" dirty="0" smtClean="0"/>
          </a:p>
          <a:p>
            <a:pPr algn="just">
              <a:spcBef>
                <a:spcPts val="600"/>
              </a:spcBef>
            </a:pPr>
            <a:r>
              <a:rPr lang="en-US" sz="2400" dirty="0" smtClean="0"/>
              <a:t>Create </a:t>
            </a:r>
            <a:r>
              <a:rPr lang="en-US" sz="2400" dirty="0"/>
              <a:t>a </a:t>
            </a:r>
            <a:r>
              <a:rPr lang="en-US" sz="2400" dirty="0" err="1"/>
              <a:t>JavaFx</a:t>
            </a:r>
            <a:r>
              <a:rPr lang="en-US" sz="2400" dirty="0"/>
              <a:t> project in </a:t>
            </a:r>
            <a:r>
              <a:rPr lang="en-US" sz="2400" dirty="0" err="1"/>
              <a:t>Netbeans</a:t>
            </a:r>
            <a:endParaRPr lang="en-US" sz="2400" dirty="0"/>
          </a:p>
          <a:p>
            <a:pPr algn="just">
              <a:spcBef>
                <a:spcPts val="600"/>
              </a:spcBef>
            </a:pPr>
            <a:r>
              <a:rPr lang="en-US" sz="2400" dirty="0"/>
              <a:t>Open the </a:t>
            </a:r>
            <a:r>
              <a:rPr lang="en-US" sz="2400" dirty="0" err="1"/>
              <a:t>fxml</a:t>
            </a:r>
            <a:r>
              <a:rPr lang="en-US" sz="2400" dirty="0"/>
              <a:t> file in </a:t>
            </a:r>
            <a:r>
              <a:rPr lang="en-US" sz="2400" dirty="0" err="1"/>
              <a:t>SceneBuilder</a:t>
            </a:r>
            <a:endParaRPr lang="en-US" sz="2400" dirty="0"/>
          </a:p>
          <a:p>
            <a:pPr algn="just">
              <a:spcBef>
                <a:spcPts val="600"/>
              </a:spcBef>
            </a:pPr>
            <a:r>
              <a:rPr lang="en-US" sz="2400" dirty="0"/>
              <a:t>Design the GUI using </a:t>
            </a:r>
            <a:r>
              <a:rPr lang="en-US" sz="2400" dirty="0" err="1"/>
              <a:t>SceneBuilder</a:t>
            </a:r>
            <a:endParaRPr lang="en-US" sz="2400" dirty="0"/>
          </a:p>
          <a:p>
            <a:pPr algn="just">
              <a:spcBef>
                <a:spcPts val="600"/>
              </a:spcBef>
            </a:pPr>
            <a:endParaRPr lang="en-US" sz="24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520271" y="2994961"/>
            <a:ext cx="4695242" cy="3201301"/>
            <a:chOff x="1520271" y="2994961"/>
            <a:chExt cx="4695242" cy="32013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0271" y="2994961"/>
              <a:ext cx="4695242" cy="320130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574758" y="4066674"/>
              <a:ext cx="2538663" cy="2526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429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27789"/>
            <a:ext cx="8151091" cy="600552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US" sz="2400" dirty="0" smtClean="0"/>
              <a:t>Design the GUI using </a:t>
            </a:r>
            <a:r>
              <a:rPr lang="en-US" sz="2400" dirty="0" err="1" smtClean="0"/>
              <a:t>SceneBuilder</a:t>
            </a:r>
            <a:endParaRPr lang="en-US" sz="2400" dirty="0"/>
          </a:p>
          <a:p>
            <a:pPr algn="just">
              <a:spcBef>
                <a:spcPts val="600"/>
              </a:spcBef>
            </a:pPr>
            <a:r>
              <a:rPr lang="en-US" sz="2400" dirty="0" smtClean="0"/>
              <a:t>Set Properties of each GUI element, assign </a:t>
            </a:r>
            <a:r>
              <a:rPr lang="en-US" sz="2400" dirty="0" err="1" smtClean="0"/>
              <a:t>fx:id</a:t>
            </a:r>
            <a:r>
              <a:rPr lang="en-US" sz="2400" dirty="0" smtClean="0"/>
              <a:t> to elements which needs to be access in code</a:t>
            </a:r>
          </a:p>
          <a:p>
            <a:pPr algn="just">
              <a:spcBef>
                <a:spcPts val="600"/>
              </a:spcBef>
            </a:pPr>
            <a:r>
              <a:rPr lang="en-US" sz="2400" dirty="0" smtClean="0"/>
              <a:t>Adjust </a:t>
            </a:r>
            <a:r>
              <a:rPr lang="en-US" sz="2400" dirty="0" err="1" smtClean="0"/>
              <a:t>TabStop</a:t>
            </a:r>
            <a:r>
              <a:rPr lang="en-US" sz="2400" dirty="0" smtClean="0"/>
              <a:t> by re-arranging controls in Hierarchy Pane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842" y="2656359"/>
            <a:ext cx="6781047" cy="407694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600200" y="2743200"/>
            <a:ext cx="2370223" cy="29958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82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27789"/>
            <a:ext cx="8151091" cy="600552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US" sz="2400" dirty="0" smtClean="0"/>
              <a:t>Or design the GUI by describing layout in </a:t>
            </a:r>
            <a:r>
              <a:rPr lang="en-US" sz="2400" dirty="0" err="1" smtClean="0"/>
              <a:t>fxml</a:t>
            </a:r>
            <a:r>
              <a:rPr lang="en-US" sz="2400" dirty="0" smtClean="0"/>
              <a:t> file</a:t>
            </a:r>
          </a:p>
          <a:p>
            <a:pPr algn="just">
              <a:spcBef>
                <a:spcPts val="600"/>
              </a:spcBef>
            </a:pPr>
            <a:endParaRPr lang="en-US" sz="2400" dirty="0"/>
          </a:p>
          <a:p>
            <a:pPr algn="just">
              <a:spcBef>
                <a:spcPts val="600"/>
              </a:spcBef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42189"/>
            <a:ext cx="8151409" cy="343645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34716" y="5209674"/>
            <a:ext cx="1948347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AnchorPane</a:t>
            </a:r>
            <a:r>
              <a:rPr lang="en-US" dirty="0"/>
              <a:t> id="</a:t>
            </a:r>
            <a:r>
              <a:rPr lang="en-US" dirty="0" err="1"/>
              <a:t>AnchorPane</a:t>
            </a:r>
            <a:r>
              <a:rPr lang="en-US" dirty="0"/>
              <a:t>" </a:t>
            </a:r>
            <a:r>
              <a:rPr lang="en-US" dirty="0" err="1"/>
              <a:t>prefHeight</a:t>
            </a:r>
            <a:r>
              <a:rPr lang="en-US" dirty="0"/>
              <a:t>="214.0" </a:t>
            </a:r>
            <a:r>
              <a:rPr lang="en-US" dirty="0" err="1"/>
              <a:t>prefWidth</a:t>
            </a:r>
            <a:r>
              <a:rPr lang="en-US" dirty="0"/>
              <a:t>="236.0" </a:t>
            </a:r>
            <a:r>
              <a:rPr lang="en-US" dirty="0" err="1"/>
              <a:t>xmlns</a:t>
            </a:r>
            <a:r>
              <a:rPr lang="en-US" dirty="0"/>
              <a:t>="http://javafx.com/</a:t>
            </a:r>
            <a:r>
              <a:rPr lang="en-US" dirty="0" err="1"/>
              <a:t>javafx</a:t>
            </a:r>
            <a:r>
              <a:rPr lang="en-US" dirty="0"/>
              <a:t>/8" </a:t>
            </a:r>
            <a:r>
              <a:rPr lang="en-US" dirty="0" err="1"/>
              <a:t>xmlns:fx</a:t>
            </a:r>
            <a:r>
              <a:rPr lang="en-US" dirty="0"/>
              <a:t>="http://javafx.com/</a:t>
            </a:r>
            <a:r>
              <a:rPr lang="en-US" dirty="0" err="1"/>
              <a:t>fxml</a:t>
            </a:r>
            <a:r>
              <a:rPr lang="en-US" dirty="0"/>
              <a:t>/1" </a:t>
            </a:r>
            <a:r>
              <a:rPr lang="en-US" dirty="0" err="1"/>
              <a:t>fx:controller</a:t>
            </a:r>
            <a:r>
              <a:rPr lang="en-US" dirty="0"/>
              <a:t>="javafxapplication8.FXMLDocumentController"&gt;</a:t>
            </a:r>
          </a:p>
          <a:p>
            <a:r>
              <a:rPr lang="en-US" dirty="0"/>
              <a:t>    &lt;children&gt;</a:t>
            </a:r>
          </a:p>
          <a:p>
            <a:r>
              <a:rPr lang="en-US" dirty="0"/>
              <a:t>        &lt;</a:t>
            </a:r>
            <a:r>
              <a:rPr lang="en-US" dirty="0" err="1"/>
              <a:t>TextField</a:t>
            </a:r>
            <a:r>
              <a:rPr lang="en-US" dirty="0"/>
              <a:t> </a:t>
            </a:r>
            <a:r>
              <a:rPr lang="en-US" dirty="0" err="1"/>
              <a:t>fx:id</a:t>
            </a:r>
            <a:r>
              <a:rPr lang="en-US" dirty="0"/>
              <a:t>="tf1" </a:t>
            </a:r>
            <a:r>
              <a:rPr lang="en-US" dirty="0" err="1"/>
              <a:t>layoutX</a:t>
            </a:r>
            <a:r>
              <a:rPr lang="en-US" dirty="0"/>
              <a:t>="68.0" </a:t>
            </a:r>
            <a:r>
              <a:rPr lang="en-US" dirty="0" err="1"/>
              <a:t>layoutY</a:t>
            </a:r>
            <a:r>
              <a:rPr lang="en-US" dirty="0"/>
              <a:t>="12.0" /&gt;</a:t>
            </a:r>
          </a:p>
          <a:p>
            <a:r>
              <a:rPr lang="en-US" dirty="0"/>
              <a:t>        &lt;</a:t>
            </a:r>
            <a:r>
              <a:rPr lang="en-US" dirty="0" err="1"/>
              <a:t>TextField</a:t>
            </a:r>
            <a:r>
              <a:rPr lang="en-US" dirty="0"/>
              <a:t> </a:t>
            </a:r>
            <a:r>
              <a:rPr lang="en-US" dirty="0" err="1"/>
              <a:t>fx:id</a:t>
            </a:r>
            <a:r>
              <a:rPr lang="en-US" dirty="0"/>
              <a:t>="tf2" </a:t>
            </a:r>
            <a:r>
              <a:rPr lang="en-US" dirty="0" err="1"/>
              <a:t>layoutX</a:t>
            </a:r>
            <a:r>
              <a:rPr lang="en-US" dirty="0"/>
              <a:t>="68.0" </a:t>
            </a:r>
            <a:r>
              <a:rPr lang="en-US" dirty="0" err="1"/>
              <a:t>layoutY</a:t>
            </a:r>
            <a:r>
              <a:rPr lang="en-US" dirty="0"/>
              <a:t>="45.0" /&gt;</a:t>
            </a:r>
          </a:p>
          <a:p>
            <a:r>
              <a:rPr lang="en-US" dirty="0"/>
              <a:t>        &lt;</a:t>
            </a:r>
            <a:r>
              <a:rPr lang="en-US" dirty="0" err="1"/>
              <a:t>RadioButton</a:t>
            </a:r>
            <a:r>
              <a:rPr lang="en-US" dirty="0"/>
              <a:t> </a:t>
            </a:r>
            <a:r>
              <a:rPr lang="en-US" dirty="0" err="1"/>
              <a:t>fx:id</a:t>
            </a:r>
            <a:r>
              <a:rPr lang="en-US" dirty="0"/>
              <a:t>="</a:t>
            </a:r>
            <a:r>
              <a:rPr lang="en-US" dirty="0" err="1"/>
              <a:t>rbMale</a:t>
            </a:r>
            <a:r>
              <a:rPr lang="en-US" dirty="0"/>
              <a:t>" </a:t>
            </a:r>
            <a:r>
              <a:rPr lang="en-US" dirty="0" err="1"/>
              <a:t>layoutX</a:t>
            </a:r>
            <a:r>
              <a:rPr lang="en-US" dirty="0"/>
              <a:t>="68.0" </a:t>
            </a:r>
            <a:r>
              <a:rPr lang="en-US" dirty="0" err="1"/>
              <a:t>layoutY</a:t>
            </a:r>
            <a:r>
              <a:rPr lang="en-US" dirty="0"/>
              <a:t>="84.0" </a:t>
            </a:r>
            <a:r>
              <a:rPr lang="en-US" dirty="0" err="1"/>
              <a:t>mnemonicParsing</a:t>
            </a:r>
            <a:r>
              <a:rPr lang="en-US" dirty="0"/>
              <a:t>="false" text="Male" </a:t>
            </a:r>
            <a:r>
              <a:rPr lang="en-US" dirty="0" err="1"/>
              <a:t>toggleGroup</a:t>
            </a:r>
            <a:r>
              <a:rPr lang="en-US" dirty="0"/>
              <a:t>="$a"/&gt;</a:t>
            </a:r>
          </a:p>
          <a:p>
            <a:r>
              <a:rPr lang="en-US" dirty="0"/>
              <a:t>        &lt;</a:t>
            </a:r>
            <a:r>
              <a:rPr lang="en-US" dirty="0" err="1"/>
              <a:t>RadioButton</a:t>
            </a:r>
            <a:r>
              <a:rPr lang="en-US" dirty="0"/>
              <a:t> </a:t>
            </a:r>
            <a:r>
              <a:rPr lang="en-US" dirty="0" err="1"/>
              <a:t>fx:id</a:t>
            </a:r>
            <a:r>
              <a:rPr lang="en-US" dirty="0"/>
              <a:t>="</a:t>
            </a:r>
            <a:r>
              <a:rPr lang="en-US" dirty="0" err="1"/>
              <a:t>rbFemale</a:t>
            </a:r>
            <a:r>
              <a:rPr lang="en-US" dirty="0"/>
              <a:t>" </a:t>
            </a:r>
            <a:r>
              <a:rPr lang="en-US" dirty="0" err="1"/>
              <a:t>layoutX</a:t>
            </a:r>
            <a:r>
              <a:rPr lang="en-US" dirty="0"/>
              <a:t>="132.0" </a:t>
            </a:r>
            <a:r>
              <a:rPr lang="en-US" dirty="0" err="1"/>
              <a:t>layoutY</a:t>
            </a:r>
            <a:r>
              <a:rPr lang="en-US" dirty="0"/>
              <a:t>="84.0" </a:t>
            </a:r>
            <a:r>
              <a:rPr lang="en-US" dirty="0" err="1"/>
              <a:t>mnemonicParsing</a:t>
            </a:r>
            <a:r>
              <a:rPr lang="en-US" dirty="0"/>
              <a:t>="false" text="Female" </a:t>
            </a:r>
            <a:r>
              <a:rPr lang="en-US" dirty="0" err="1"/>
              <a:t>toggleGroup</a:t>
            </a:r>
            <a:r>
              <a:rPr lang="en-US" dirty="0"/>
              <a:t>="$a" /&gt;</a:t>
            </a:r>
          </a:p>
          <a:p>
            <a:r>
              <a:rPr lang="en-US" dirty="0"/>
              <a:t>        &lt;</a:t>
            </a:r>
            <a:r>
              <a:rPr lang="en-US" dirty="0" err="1"/>
              <a:t>CheckBox</a:t>
            </a:r>
            <a:r>
              <a:rPr lang="en-US" dirty="0"/>
              <a:t> </a:t>
            </a:r>
            <a:r>
              <a:rPr lang="en-US" dirty="0" err="1"/>
              <a:t>fx:id</a:t>
            </a:r>
            <a:r>
              <a:rPr lang="en-US" dirty="0"/>
              <a:t>="</a:t>
            </a:r>
            <a:r>
              <a:rPr lang="en-US" dirty="0" err="1"/>
              <a:t>cbPublish</a:t>
            </a:r>
            <a:r>
              <a:rPr lang="en-US" dirty="0"/>
              <a:t>" </a:t>
            </a:r>
            <a:r>
              <a:rPr lang="en-US" dirty="0" err="1"/>
              <a:t>layoutX</a:t>
            </a:r>
            <a:r>
              <a:rPr lang="en-US" dirty="0"/>
              <a:t>="14.0" </a:t>
            </a:r>
            <a:r>
              <a:rPr lang="en-US" dirty="0" err="1"/>
              <a:t>layoutY</a:t>
            </a:r>
            <a:r>
              <a:rPr lang="en-US" dirty="0"/>
              <a:t>="116.0" </a:t>
            </a:r>
            <a:r>
              <a:rPr lang="en-US" dirty="0" err="1"/>
              <a:t>mnemonicParsing</a:t>
            </a:r>
            <a:r>
              <a:rPr lang="en-US" dirty="0"/>
              <a:t>="false" text="Publish my BMI" /&gt;</a:t>
            </a:r>
          </a:p>
          <a:p>
            <a:r>
              <a:rPr lang="en-US" dirty="0"/>
              <a:t>        &lt;Button </a:t>
            </a:r>
            <a:r>
              <a:rPr lang="en-US" dirty="0" err="1"/>
              <a:t>layoutX</a:t>
            </a:r>
            <a:r>
              <a:rPr lang="en-US" dirty="0"/>
              <a:t>="143.0" </a:t>
            </a:r>
            <a:r>
              <a:rPr lang="en-US" dirty="0" err="1"/>
              <a:t>layoutY</a:t>
            </a:r>
            <a:r>
              <a:rPr lang="en-US" dirty="0"/>
              <a:t>="143.0" </a:t>
            </a:r>
            <a:r>
              <a:rPr lang="en-US" dirty="0" err="1"/>
              <a:t>onAction</a:t>
            </a:r>
            <a:r>
              <a:rPr lang="en-US" dirty="0"/>
              <a:t>="#</a:t>
            </a:r>
            <a:r>
              <a:rPr lang="en-US" dirty="0" err="1"/>
              <a:t>handleButtonAction</a:t>
            </a:r>
            <a:r>
              <a:rPr lang="en-US" dirty="0"/>
              <a:t>" text="Compute" /&gt;</a:t>
            </a:r>
          </a:p>
          <a:p>
            <a:r>
              <a:rPr lang="en-US" dirty="0"/>
              <a:t>        &lt;Button </a:t>
            </a:r>
            <a:r>
              <a:rPr lang="en-US" dirty="0" err="1"/>
              <a:t>layoutX</a:t>
            </a:r>
            <a:r>
              <a:rPr lang="en-US" dirty="0"/>
              <a:t>="73.0" </a:t>
            </a:r>
            <a:r>
              <a:rPr lang="en-US" dirty="0" err="1"/>
              <a:t>layoutY</a:t>
            </a:r>
            <a:r>
              <a:rPr lang="en-US" dirty="0"/>
              <a:t>="143.0" </a:t>
            </a:r>
            <a:r>
              <a:rPr lang="en-US" dirty="0" err="1"/>
              <a:t>onAction</a:t>
            </a:r>
            <a:r>
              <a:rPr lang="en-US" dirty="0"/>
              <a:t>="#</a:t>
            </a:r>
            <a:r>
              <a:rPr lang="en-US" dirty="0" err="1"/>
              <a:t>handleResetAction</a:t>
            </a:r>
            <a:r>
              <a:rPr lang="en-US" dirty="0"/>
              <a:t>" </a:t>
            </a:r>
            <a:r>
              <a:rPr lang="en-US" dirty="0" err="1"/>
              <a:t>prefHeight</a:t>
            </a:r>
            <a:r>
              <a:rPr lang="en-US" dirty="0"/>
              <a:t>="25.0" </a:t>
            </a:r>
            <a:r>
              <a:rPr lang="en-US" dirty="0" err="1"/>
              <a:t>prefWidth</a:t>
            </a:r>
            <a:r>
              <a:rPr lang="en-US" dirty="0"/>
              <a:t>="59.0" text="Reset" /&gt;</a:t>
            </a:r>
          </a:p>
          <a:p>
            <a:r>
              <a:rPr lang="en-US" dirty="0"/>
              <a:t>        &lt;Label </a:t>
            </a:r>
            <a:r>
              <a:rPr lang="en-US" dirty="0" err="1"/>
              <a:t>layoutX</a:t>
            </a:r>
            <a:r>
              <a:rPr lang="en-US" dirty="0"/>
              <a:t>="14.0" </a:t>
            </a:r>
            <a:r>
              <a:rPr lang="en-US" dirty="0" err="1"/>
              <a:t>layoutY</a:t>
            </a:r>
            <a:r>
              <a:rPr lang="en-US" dirty="0"/>
              <a:t>="16.0" </a:t>
            </a:r>
            <a:r>
              <a:rPr lang="en-US" dirty="0" err="1"/>
              <a:t>minHeight</a:t>
            </a:r>
            <a:r>
              <a:rPr lang="en-US" dirty="0"/>
              <a:t>="16" </a:t>
            </a:r>
            <a:r>
              <a:rPr lang="en-US" dirty="0" err="1"/>
              <a:t>minWidth</a:t>
            </a:r>
            <a:r>
              <a:rPr lang="en-US" dirty="0"/>
              <a:t>="69" text="Weight" /&gt;</a:t>
            </a:r>
          </a:p>
          <a:p>
            <a:r>
              <a:rPr lang="en-US" dirty="0"/>
              <a:t>        &lt;Label </a:t>
            </a:r>
            <a:r>
              <a:rPr lang="en-US" dirty="0" err="1"/>
              <a:t>layoutX</a:t>
            </a:r>
            <a:r>
              <a:rPr lang="en-US" dirty="0"/>
              <a:t>="14.0" </a:t>
            </a:r>
            <a:r>
              <a:rPr lang="en-US" dirty="0" err="1"/>
              <a:t>layoutY</a:t>
            </a:r>
            <a:r>
              <a:rPr lang="en-US" dirty="0"/>
              <a:t>="49.0" </a:t>
            </a:r>
            <a:r>
              <a:rPr lang="en-US" dirty="0" err="1"/>
              <a:t>minHeight</a:t>
            </a:r>
            <a:r>
              <a:rPr lang="en-US" dirty="0"/>
              <a:t>="16" </a:t>
            </a:r>
            <a:r>
              <a:rPr lang="en-US" dirty="0" err="1"/>
              <a:t>minWidth</a:t>
            </a:r>
            <a:r>
              <a:rPr lang="en-US" dirty="0"/>
              <a:t>="69" text="Height" /&gt;</a:t>
            </a:r>
          </a:p>
          <a:p>
            <a:r>
              <a:rPr lang="en-US" dirty="0"/>
              <a:t>        &lt;Label </a:t>
            </a:r>
            <a:r>
              <a:rPr lang="en-US" dirty="0" err="1"/>
              <a:t>fx:id</a:t>
            </a:r>
            <a:r>
              <a:rPr lang="en-US" dirty="0"/>
              <a:t>="</a:t>
            </a:r>
            <a:r>
              <a:rPr lang="en-US" dirty="0" err="1"/>
              <a:t>lblStatus</a:t>
            </a:r>
            <a:r>
              <a:rPr lang="en-US" dirty="0"/>
              <a:t>" </a:t>
            </a:r>
            <a:r>
              <a:rPr lang="en-US" dirty="0" err="1"/>
              <a:t>layoutX</a:t>
            </a:r>
            <a:r>
              <a:rPr lang="en-US" dirty="0"/>
              <a:t>="14.0" </a:t>
            </a:r>
            <a:r>
              <a:rPr lang="en-US" dirty="0" err="1"/>
              <a:t>layoutY</a:t>
            </a:r>
            <a:r>
              <a:rPr lang="en-US" dirty="0"/>
              <a:t>="181.0" </a:t>
            </a:r>
            <a:r>
              <a:rPr lang="en-US" dirty="0" err="1"/>
              <a:t>minHeight</a:t>
            </a:r>
            <a:r>
              <a:rPr lang="en-US" dirty="0"/>
              <a:t>="16" </a:t>
            </a:r>
            <a:r>
              <a:rPr lang="en-US" dirty="0" err="1"/>
              <a:t>minWidth</a:t>
            </a:r>
            <a:r>
              <a:rPr lang="en-US" dirty="0"/>
              <a:t>="69" text="Status" /&gt;</a:t>
            </a:r>
          </a:p>
          <a:p>
            <a:r>
              <a:rPr lang="en-US" dirty="0"/>
              <a:t>        &lt;Label </a:t>
            </a:r>
            <a:r>
              <a:rPr lang="en-US" dirty="0" err="1"/>
              <a:t>layoutX</a:t>
            </a:r>
            <a:r>
              <a:rPr lang="en-US" dirty="0"/>
              <a:t>="14.0" </a:t>
            </a:r>
            <a:r>
              <a:rPr lang="en-US" dirty="0" err="1"/>
              <a:t>layoutY</a:t>
            </a:r>
            <a:r>
              <a:rPr lang="en-US" dirty="0"/>
              <a:t>="84.0" </a:t>
            </a:r>
            <a:r>
              <a:rPr lang="en-US" dirty="0" err="1"/>
              <a:t>minHeight</a:t>
            </a:r>
            <a:r>
              <a:rPr lang="en-US" dirty="0"/>
              <a:t>="16" </a:t>
            </a:r>
            <a:r>
              <a:rPr lang="en-US" dirty="0" err="1"/>
              <a:t>minWidth</a:t>
            </a:r>
            <a:r>
              <a:rPr lang="en-US" dirty="0"/>
              <a:t>="69" text="Gender" /&gt;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&lt;/children&gt;</a:t>
            </a:r>
          </a:p>
          <a:p>
            <a:r>
              <a:rPr lang="en-US" dirty="0"/>
              <a:t>&lt;/</a:t>
            </a:r>
            <a:r>
              <a:rPr lang="en-US" dirty="0" err="1"/>
              <a:t>AnchorPane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5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27789"/>
            <a:ext cx="8151091" cy="600552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US" sz="2400" dirty="0" smtClean="0"/>
              <a:t>In Controller java file, declare the controls for which </a:t>
            </a:r>
            <a:r>
              <a:rPr lang="en-US" sz="2400" dirty="0" err="1" smtClean="0"/>
              <a:t>fxid</a:t>
            </a:r>
            <a:r>
              <a:rPr lang="en-US" sz="2400" dirty="0" smtClean="0"/>
              <a:t> was set in </a:t>
            </a:r>
            <a:r>
              <a:rPr lang="en-US" sz="2400" dirty="0" err="1" smtClean="0"/>
              <a:t>fxml</a:t>
            </a:r>
            <a:r>
              <a:rPr lang="en-US" sz="2400" dirty="0" smtClean="0"/>
              <a:t> file and write event handlers which are registered in </a:t>
            </a:r>
            <a:r>
              <a:rPr lang="en-US" sz="2400" dirty="0" err="1" smtClean="0"/>
              <a:t>fxml</a:t>
            </a:r>
            <a:r>
              <a:rPr lang="en-US" sz="2400" dirty="0" smtClean="0"/>
              <a:t> file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31" y="2156613"/>
            <a:ext cx="7335274" cy="42773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5158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27789"/>
            <a:ext cx="8151091" cy="600552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US" sz="2400" dirty="0" smtClean="0"/>
              <a:t>Add a new class BMI in the project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453" y="1541765"/>
            <a:ext cx="5801535" cy="403916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22684" y="5967170"/>
            <a:ext cx="761598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BMI {</a:t>
            </a:r>
          </a:p>
          <a:p>
            <a:r>
              <a:rPr lang="en-US" dirty="0"/>
              <a:t>    private double height, weight;</a:t>
            </a:r>
          </a:p>
          <a:p>
            <a:r>
              <a:rPr lang="en-US" dirty="0"/>
              <a:t>  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isMale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public BMI(double _h, double _w, </a:t>
            </a:r>
            <a:r>
              <a:rPr lang="en-US" dirty="0" err="1"/>
              <a:t>boolean</a:t>
            </a:r>
            <a:r>
              <a:rPr lang="en-US" dirty="0"/>
              <a:t> _</a:t>
            </a:r>
            <a:r>
              <a:rPr lang="en-US" dirty="0" err="1"/>
              <a:t>isMale</a:t>
            </a:r>
            <a:r>
              <a:rPr lang="en-US" dirty="0"/>
              <a:t>){</a:t>
            </a:r>
          </a:p>
          <a:p>
            <a:r>
              <a:rPr lang="en-US" dirty="0"/>
              <a:t>        height = _h;</a:t>
            </a:r>
          </a:p>
          <a:p>
            <a:r>
              <a:rPr lang="en-US" dirty="0"/>
              <a:t>        weight = _w;</a:t>
            </a:r>
          </a:p>
          <a:p>
            <a:r>
              <a:rPr lang="en-US" dirty="0"/>
              <a:t>        </a:t>
            </a:r>
            <a:r>
              <a:rPr lang="en-US" dirty="0" err="1"/>
              <a:t>isMale</a:t>
            </a:r>
            <a:r>
              <a:rPr lang="en-US" dirty="0"/>
              <a:t> = _</a:t>
            </a:r>
            <a:r>
              <a:rPr lang="en-US" dirty="0" err="1"/>
              <a:t>isMale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public double compute(){</a:t>
            </a:r>
          </a:p>
          <a:p>
            <a:r>
              <a:rPr lang="en-US" dirty="0"/>
              <a:t>        if(</a:t>
            </a:r>
            <a:r>
              <a:rPr lang="en-US" dirty="0" err="1"/>
              <a:t>isMale</a:t>
            </a:r>
            <a:r>
              <a:rPr lang="en-US" dirty="0"/>
              <a:t>)</a:t>
            </a:r>
          </a:p>
          <a:p>
            <a:r>
              <a:rPr lang="en-US" dirty="0"/>
              <a:t>            return weight/ height;</a:t>
            </a:r>
          </a:p>
          <a:p>
            <a:r>
              <a:rPr lang="en-US" dirty="0"/>
              <a:t>        else </a:t>
            </a:r>
          </a:p>
          <a:p>
            <a:r>
              <a:rPr lang="en-US" dirty="0"/>
              <a:t>            return 2+ weight/height;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151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</TotalTime>
  <Words>1636</Words>
  <Application>Microsoft Office PowerPoint</Application>
  <PresentationFormat>On-screen Show (4:3)</PresentationFormat>
  <Paragraphs>299</Paragraphs>
  <Slides>30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Agency FB</vt:lpstr>
      <vt:lpstr>Arial</vt:lpstr>
      <vt:lpstr>Calibri</vt:lpstr>
      <vt:lpstr>Consolas</vt:lpstr>
      <vt:lpstr>Courier New</vt:lpstr>
      <vt:lpstr>Monotype Sorts</vt:lpstr>
      <vt:lpstr>Times New Roman</vt:lpstr>
      <vt:lpstr>Office Theme</vt:lpstr>
      <vt:lpstr>Picture</vt:lpstr>
      <vt:lpstr>Microsoft Word Picture</vt:lpstr>
      <vt:lpstr>CS212-Object Oriented Programming</vt:lpstr>
      <vt:lpstr>User Interface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ADDITIONAL MATERIAL</vt:lpstr>
      <vt:lpstr>GUI - AWT</vt:lpstr>
      <vt:lpstr>GUI - AWT</vt:lpstr>
      <vt:lpstr>GUI - AWT</vt:lpstr>
      <vt:lpstr>GUI - AWT</vt:lpstr>
      <vt:lpstr>GUI - AWT</vt:lpstr>
      <vt:lpstr>GUI - AWT</vt:lpstr>
      <vt:lpstr>GUI - AWT</vt:lpstr>
      <vt:lpstr>GUI - AWT</vt:lpstr>
      <vt:lpstr>GUI - AWT</vt:lpstr>
      <vt:lpstr>GUI – Java Swing</vt:lpstr>
      <vt:lpstr>GUI – Java Swing</vt:lpstr>
      <vt:lpstr>GUI – Java Swing</vt:lpstr>
      <vt:lpstr>GUI – Java Swing</vt:lpstr>
      <vt:lpstr>GUI – Java Swing</vt:lpstr>
      <vt:lpstr>GUI – Java Swing</vt:lpstr>
      <vt:lpstr>GUI – Java Swing</vt:lpstr>
      <vt:lpstr>GUI – Java Swing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bilal rauf</dc:creator>
  <cp:lastModifiedBy>Visuals</cp:lastModifiedBy>
  <cp:revision>287</cp:revision>
  <dcterms:created xsi:type="dcterms:W3CDTF">2015-03-10T17:25:34Z</dcterms:created>
  <dcterms:modified xsi:type="dcterms:W3CDTF">2022-05-21T18:42:02Z</dcterms:modified>
</cp:coreProperties>
</file>