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9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7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ECA89-C37A-43FA-89B6-A95B4DA1EE0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8318-7AC2-47E3-B1A5-6A4DFF87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BB74-7F27-30F6-D689-3CF6499E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59612" cy="2387600"/>
          </a:xfrm>
        </p:spPr>
        <p:txBody>
          <a:bodyPr/>
          <a:lstStyle/>
          <a:p>
            <a:pPr algn="ctr"/>
            <a:r>
              <a:rPr lang="en-US" dirty="0"/>
              <a:t>Parallel Computing of Graph-based Functions in Re-RAM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968E3-45A6-826D-489F-371E5F9F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Ali Akbar </a:t>
            </a:r>
          </a:p>
          <a:p>
            <a:pPr algn="ctr"/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Almekhy</a:t>
            </a:r>
            <a:endParaRPr lang="en-US" dirty="0"/>
          </a:p>
          <a:p>
            <a:pPr algn="ctr"/>
            <a:r>
              <a:rPr lang="en-US" dirty="0" err="1"/>
              <a:t>alHamdan</a:t>
            </a:r>
            <a:r>
              <a:rPr lang="en-US" dirty="0"/>
              <a:t> </a:t>
            </a:r>
            <a:r>
              <a:rPr lang="en-US" dirty="0" err="1"/>
              <a:t>Aljbairi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8B98-A91F-AED3-E52D-FA348AD5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2BA2-425D-5673-7255-B33AFB78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computations perform on a ReRAM array </a:t>
            </a:r>
          </a:p>
          <a:p>
            <a:r>
              <a:rPr lang="en-US" dirty="0"/>
              <a:t>Addressing multiple </a:t>
            </a:r>
            <a:r>
              <a:rPr lang="en-US" dirty="0" err="1"/>
              <a:t>wordlines</a:t>
            </a:r>
            <a:r>
              <a:rPr lang="en-US" dirty="0"/>
              <a:t> or </a:t>
            </a:r>
            <a:r>
              <a:rPr lang="en-US" dirty="0" err="1"/>
              <a:t>bitlines</a:t>
            </a:r>
            <a:r>
              <a:rPr lang="en-US" dirty="0"/>
              <a:t> simultaneously</a:t>
            </a:r>
          </a:p>
          <a:p>
            <a:r>
              <a:rPr lang="en-US" dirty="0"/>
              <a:t>A computation is </a:t>
            </a:r>
            <a:r>
              <a:rPr lang="en-US" dirty="0" err="1"/>
              <a:t>wordline</a:t>
            </a:r>
            <a:r>
              <a:rPr lang="en-US" dirty="0"/>
              <a:t> parallel if it uses one </a:t>
            </a:r>
            <a:r>
              <a:rPr lang="en-US" dirty="0" err="1"/>
              <a:t>wordline</a:t>
            </a:r>
            <a:r>
              <a:rPr lang="en-US" dirty="0"/>
              <a:t> and multiple </a:t>
            </a:r>
            <a:r>
              <a:rPr lang="en-US" dirty="0" err="1"/>
              <a:t>bitlines</a:t>
            </a:r>
            <a:r>
              <a:rPr lang="en-US" dirty="0"/>
              <a:t>; </a:t>
            </a:r>
          </a:p>
          <a:p>
            <a:r>
              <a:rPr lang="en-US" dirty="0"/>
              <a:t>A computation is </a:t>
            </a:r>
            <a:r>
              <a:rPr lang="en-US" dirty="0" err="1"/>
              <a:t>bitline</a:t>
            </a:r>
            <a:r>
              <a:rPr lang="en-US" dirty="0"/>
              <a:t> parallel if it uses one </a:t>
            </a:r>
            <a:r>
              <a:rPr lang="en-US" dirty="0" err="1"/>
              <a:t>bitline</a:t>
            </a:r>
            <a:r>
              <a:rPr lang="en-US" dirty="0"/>
              <a:t> and multiple </a:t>
            </a:r>
            <a:r>
              <a:rPr lang="en-US" dirty="0" err="1"/>
              <a:t>wordlines</a:t>
            </a:r>
            <a:r>
              <a:rPr lang="en-US" dirty="0"/>
              <a:t>; </a:t>
            </a:r>
          </a:p>
          <a:p>
            <a:r>
              <a:rPr lang="en-US" dirty="0"/>
              <a:t>A computation is mixed parallel if it uses multiple </a:t>
            </a:r>
            <a:r>
              <a:rPr lang="en-US" dirty="0" err="1"/>
              <a:t>wordlines</a:t>
            </a:r>
            <a:r>
              <a:rPr lang="en-US" dirty="0"/>
              <a:t> and multiple </a:t>
            </a:r>
            <a:r>
              <a:rPr lang="en-US" dirty="0" err="1"/>
              <a:t>bitlines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98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6449-43C8-2083-AB53-8B88064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5234-674A-BF3B-9ECB-FE171255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2709" cy="4351338"/>
          </a:xfrm>
        </p:spPr>
        <p:txBody>
          <a:bodyPr>
            <a:normAutofit/>
          </a:bodyPr>
          <a:lstStyle/>
          <a:p>
            <a:r>
              <a:rPr lang="en-US" dirty="0"/>
              <a:t>Row and column drivers are represented by triangles</a:t>
            </a:r>
          </a:p>
          <a:p>
            <a:r>
              <a:rPr lang="en-US" dirty="0"/>
              <a:t>Active devices are shown in red and slightly enlarged</a:t>
            </a:r>
          </a:p>
          <a:p>
            <a:r>
              <a:rPr lang="en-US" dirty="0"/>
              <a:t>The ReRAM devices in which a computation takes place are highlighted in red</a:t>
            </a:r>
          </a:p>
          <a:p>
            <a:r>
              <a:rPr lang="en-US" dirty="0"/>
              <a:t>Mixed parallel computation has to deal with data distortion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EF812-1367-D758-FAB4-5FBDD2BA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09" y="2498506"/>
            <a:ext cx="4862037" cy="18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1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3341-C9FB-DD7D-D76A-CFF761D8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5FA2-669F-BFA2-CB29-7C70C63F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 the small computation cannot be performed if only one of the six activated devices contains a value that must not be overwritten</a:t>
            </a:r>
          </a:p>
          <a:p>
            <a:r>
              <a:rPr lang="en-US" dirty="0"/>
              <a:t>Problem becomes more severe as more lines are activated</a:t>
            </a:r>
          </a:p>
          <a:p>
            <a:r>
              <a:rPr lang="en-US" dirty="0"/>
              <a:t>It is unfeasible to make efficient use of this parallelism in general when performing RM3-based computations</a:t>
            </a:r>
          </a:p>
          <a:p>
            <a:r>
              <a:rPr lang="en-US" dirty="0" err="1"/>
              <a:t>Bitline</a:t>
            </a:r>
            <a:r>
              <a:rPr lang="en-US" dirty="0"/>
              <a:t> parallel computation cannot deal with inversions efficiently, which are central to most logic representations</a:t>
            </a:r>
          </a:p>
          <a:p>
            <a:r>
              <a:rPr lang="en-US" dirty="0" err="1"/>
              <a:t>Bitline</a:t>
            </a:r>
            <a:r>
              <a:rPr lang="en-US" dirty="0"/>
              <a:t> is naturally inverted but the </a:t>
            </a:r>
            <a:r>
              <a:rPr lang="en-US" dirty="0" err="1"/>
              <a:t>wordline</a:t>
            </a:r>
            <a:r>
              <a:rPr lang="en-US" dirty="0"/>
              <a:t> and the internal resistance state are not</a:t>
            </a:r>
          </a:p>
        </p:txBody>
      </p:sp>
    </p:spTree>
    <p:extLst>
      <p:ext uri="{BB962C8B-B14F-4D97-AF65-F5344CB8AC3E}">
        <p14:creationId xmlns:p14="http://schemas.microsoft.com/office/powerpoint/2010/main" val="170929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E156-2714-AAB6-D608-45485F00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BDD-based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5F84-E2BB-FFA9-3E33-AF45BFF3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30180" cy="4351338"/>
          </a:xfrm>
        </p:spPr>
        <p:txBody>
          <a:bodyPr/>
          <a:lstStyle/>
          <a:p>
            <a:r>
              <a:rPr lang="en-US" dirty="0"/>
              <a:t>To compute a BDD on a ReRAM crossbar, every node has to be realized as a 2x1 multiplexer designating Boolean relation</a:t>
            </a:r>
          </a:p>
          <a:p>
            <a:r>
              <a:rPr lang="en-US" dirty="0"/>
              <a:t>The nodes at </a:t>
            </a:r>
            <a:r>
              <a:rPr lang="en-US" dirty="0" err="1"/>
              <a:t>ith</a:t>
            </a:r>
            <a:r>
              <a:rPr lang="en-US" dirty="0"/>
              <a:t> BDD level use an identical input variable of the target function as select line</a:t>
            </a:r>
          </a:p>
          <a:p>
            <a:r>
              <a:rPr lang="en-US" dirty="0"/>
              <a:t>Representing a function with N input variables using an initial ascending variable ordering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B361B-9EBE-2B1E-7759-1518D624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380" y="2466110"/>
            <a:ext cx="5362899" cy="18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7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FCDA-FD4F-40A9-0657-1EF79E3D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AIG-based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2305-D0DF-FD8D-0819-C7426411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two MIG-nodes in parallel within a </a:t>
            </a:r>
            <a:r>
              <a:rPr lang="en-US" dirty="0" err="1"/>
              <a:t>wordline</a:t>
            </a:r>
            <a:r>
              <a:rPr lang="en-US" dirty="0"/>
              <a:t> we have to respect four constraints</a:t>
            </a:r>
          </a:p>
          <a:p>
            <a:pPr lvl="1"/>
            <a:r>
              <a:rPr lang="en-US" dirty="0"/>
              <a:t>All children of both nodes must be computed. In particular, there must not be any data dependencies between the nodes.</a:t>
            </a:r>
          </a:p>
          <a:p>
            <a:pPr lvl="1"/>
            <a:r>
              <a:rPr lang="en-US" dirty="0"/>
              <a:t>The nodes must share a </a:t>
            </a:r>
            <a:r>
              <a:rPr lang="en-US" dirty="0" err="1"/>
              <a:t>wordline</a:t>
            </a:r>
            <a:r>
              <a:rPr lang="en-US" dirty="0"/>
              <a:t> operand. </a:t>
            </a:r>
          </a:p>
          <a:p>
            <a:pPr lvl="1"/>
            <a:r>
              <a:rPr lang="en-US" dirty="0"/>
              <a:t>The host devices of the nodes must be placed in the same </a:t>
            </a:r>
            <a:r>
              <a:rPr lang="en-US" dirty="0" err="1"/>
              <a:t>wordline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content of the host devices must not be necessary for any other computations.</a:t>
            </a:r>
          </a:p>
        </p:txBody>
      </p:sp>
    </p:spTree>
    <p:extLst>
      <p:ext uri="{BB962C8B-B14F-4D97-AF65-F5344CB8AC3E}">
        <p14:creationId xmlns:p14="http://schemas.microsoft.com/office/powerpoint/2010/main" val="3319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CB98-8EC5-DFA2-13B4-39D6AB53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AIG-based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7EB0-651B-8BB7-7156-B323D0E2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the number of required ReRAM devices as low as efficient parallelism allows</a:t>
            </a:r>
          </a:p>
          <a:p>
            <a:r>
              <a:rPr lang="en-US" dirty="0"/>
              <a:t>Keep track of whether the content of a device is still needed</a:t>
            </a:r>
          </a:p>
          <a:p>
            <a:r>
              <a:rPr lang="en-US" dirty="0"/>
              <a:t>Call the set of free devices in a word a </a:t>
            </a:r>
            <a:r>
              <a:rPr lang="en-US" i="1" dirty="0"/>
              <a:t>hole</a:t>
            </a:r>
          </a:p>
          <a:p>
            <a:r>
              <a:rPr lang="en-US" dirty="0"/>
              <a:t>The devices in a hole can be reused instead of allocating new ones</a:t>
            </a:r>
          </a:p>
          <a:p>
            <a:r>
              <a:rPr lang="en-US" dirty="0"/>
              <a:t>Filling a small hole in a word is computationally inefficient</a:t>
            </a:r>
          </a:p>
          <a:p>
            <a:r>
              <a:rPr lang="en-US" dirty="0"/>
              <a:t>Primary Inputs (PIs) are present in the memory array </a:t>
            </a:r>
          </a:p>
        </p:txBody>
      </p:sp>
    </p:spTree>
    <p:extLst>
      <p:ext uri="{BB962C8B-B14F-4D97-AF65-F5344CB8AC3E}">
        <p14:creationId xmlns:p14="http://schemas.microsoft.com/office/powerpoint/2010/main" val="270920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0D2-9E0F-6FF2-CE0E-802AA23F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AIG-based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A682-7BF9-12F5-5190-71DC4336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AIG levels computes successively </a:t>
            </a:r>
          </a:p>
          <a:p>
            <a:pPr lvl="1"/>
            <a:r>
              <a:rPr lang="en-US" dirty="0"/>
              <a:t>Place and compute the inverted values necessary for this level</a:t>
            </a:r>
          </a:p>
          <a:p>
            <a:pPr lvl="1"/>
            <a:r>
              <a:rPr lang="en-US" dirty="0"/>
              <a:t>Place the nodes of the level and initialize the devices with the corresponding host operands. </a:t>
            </a:r>
          </a:p>
          <a:p>
            <a:pPr lvl="1"/>
            <a:r>
              <a:rPr lang="en-US" dirty="0"/>
              <a:t>Compute the nodes themselves by scheduling the computations that have host devices in the same word in parallel.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F3E25-4E70-D07F-2EE2-01A0140D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22" y="1825625"/>
            <a:ext cx="2740045" cy="1153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42719-5584-026C-CB83-415A1BEC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10" y="3099514"/>
            <a:ext cx="3579920" cy="2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0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2994-1C2C-5701-65A5-87DE0ED6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M-AIG-based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A374-7246-9EE5-4E36-583092F1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6418" cy="4351338"/>
          </a:xfrm>
        </p:spPr>
        <p:txBody>
          <a:bodyPr/>
          <a:lstStyle/>
          <a:p>
            <a:r>
              <a:rPr lang="en-US" dirty="0"/>
              <a:t>Each node represents an m-Input And Gate or a PI</a:t>
            </a:r>
          </a:p>
          <a:p>
            <a:r>
              <a:rPr lang="en-US" dirty="0"/>
              <a:t>Each input edge can either be connected to the constant 1 or to a child node</a:t>
            </a:r>
          </a:p>
          <a:p>
            <a:r>
              <a:rPr lang="en-US" dirty="0"/>
              <a:t>If the input edge is connected to a node, then the edge may be complemented to indicate inversion</a:t>
            </a:r>
          </a:p>
          <a:p>
            <a:r>
              <a:rPr lang="en-US" dirty="0"/>
              <a:t>AIGs are a subset of m-AIGs, m-AIGs are not canonical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8D8C4-BAF0-F9FF-89D5-50F669CA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18" y="1825625"/>
            <a:ext cx="2095792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C7C2D-F37B-C35C-03A1-C2895F851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39" y="3429000"/>
            <a:ext cx="316274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F0E6-3D74-70EE-92AF-4ABE8ADC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M-AIG-based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E86F-EE34-2901-BCFD-C8D2F17F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Add m-2 inputs to each node that is not a PI of the AIG</a:t>
            </a:r>
          </a:p>
          <a:p>
            <a:r>
              <a:rPr lang="en-US" dirty="0"/>
              <a:t>Each additional input is connected to the constant 1. </a:t>
            </a:r>
          </a:p>
          <a:p>
            <a:r>
              <a:rPr lang="en-US" dirty="0"/>
              <a:t>Add the inputs to each node</a:t>
            </a:r>
          </a:p>
          <a:p>
            <a:r>
              <a:rPr lang="en-US" dirty="0"/>
              <a:t>Simplify using a bottom-up approach in the second step by merging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311BA-DC74-FF69-69D5-23CBB802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67" y="2668681"/>
            <a:ext cx="3931647" cy="15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4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E9CD-4A81-6797-389D-F4B9A64E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0864-C070-4EE1-C63D-DCE726E8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Proposed approach significantly reduces the number of devices </a:t>
            </a:r>
          </a:p>
          <a:p>
            <a:r>
              <a:rPr lang="en-US" dirty="0"/>
              <a:t>Reduces operations needed </a:t>
            </a:r>
          </a:p>
          <a:p>
            <a:r>
              <a:rPr lang="en-US" dirty="0"/>
              <a:t>It needs almost the same number of devices but reduces the number of operations by about 66% on average</a:t>
            </a:r>
          </a:p>
          <a:p>
            <a:r>
              <a:rPr lang="en-US" dirty="0"/>
              <a:t>BDD and AIG outperform in both area and operation </a:t>
            </a:r>
          </a:p>
          <a:p>
            <a:r>
              <a:rPr lang="en-US" dirty="0"/>
              <a:t>Efficiency of m-AIG has shown </a:t>
            </a:r>
          </a:p>
          <a:p>
            <a:r>
              <a:rPr lang="en-US" dirty="0"/>
              <a:t>For small values of m, m-AIG has outperform AIG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6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94C2-B4D1-505B-EE74-B2C5DD57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A1E8-8D37-D41F-24B8-5B755941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BDD and AIG</a:t>
            </a:r>
          </a:p>
          <a:p>
            <a:r>
              <a:rPr lang="en-US" dirty="0"/>
              <a:t>Graph based Representation</a:t>
            </a:r>
          </a:p>
          <a:p>
            <a:r>
              <a:rPr lang="en-US" dirty="0"/>
              <a:t>RERAM MAC operation </a:t>
            </a:r>
          </a:p>
          <a:p>
            <a:r>
              <a:rPr lang="en-US" dirty="0"/>
              <a:t>Graph based computation in ReRAM</a:t>
            </a:r>
          </a:p>
          <a:p>
            <a:r>
              <a:rPr lang="en-US" dirty="0"/>
              <a:t>Types of Parallelism </a:t>
            </a:r>
          </a:p>
          <a:p>
            <a:r>
              <a:rPr lang="en-US" dirty="0"/>
              <a:t>BDD parallel computation </a:t>
            </a:r>
          </a:p>
          <a:p>
            <a:r>
              <a:rPr lang="en-US" dirty="0"/>
              <a:t>AIG parallel computation </a:t>
            </a:r>
          </a:p>
          <a:p>
            <a:r>
              <a:rPr lang="en-US" dirty="0"/>
              <a:t>M-AIG parallel computation 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7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B533-7583-A8CA-89A0-A5B7138F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E82E-35C4-2E99-9190-F1F2B9AC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F. SAM, “Parallel Computing of Graph Based Functions in ReRAM”, Article 21, January 2022, 24 pages, doi.org/10.1145/34531863</a:t>
            </a:r>
          </a:p>
          <a:p>
            <a:r>
              <a:rPr lang="en-US" dirty="0"/>
              <a:t>S. Yasuda, “A Copper ReRAM cell for storage Classic Memory Applications”, June 2014</a:t>
            </a:r>
          </a:p>
          <a:p>
            <a:r>
              <a:rPr lang="en-US" dirty="0"/>
              <a:t>V. Srinivasan, “Diode Based Bipolar </a:t>
            </a:r>
            <a:r>
              <a:rPr lang="en-US" dirty="0" err="1"/>
              <a:t>ReRam</a:t>
            </a:r>
            <a:r>
              <a:rPr lang="en-US" dirty="0"/>
              <a:t> Selectors”, IEEE vol. 03, no 10. pp 1396, October 2021, doi:10.1109/LED</a:t>
            </a:r>
          </a:p>
          <a:p>
            <a:r>
              <a:rPr lang="en-US" dirty="0"/>
              <a:t>Y. Hong, “Vertical cross point resistance change memory for ultra high density non volatile memory application”, July 2009</a:t>
            </a:r>
          </a:p>
        </p:txBody>
      </p:sp>
    </p:spTree>
    <p:extLst>
      <p:ext uri="{BB962C8B-B14F-4D97-AF65-F5344CB8AC3E}">
        <p14:creationId xmlns:p14="http://schemas.microsoft.com/office/powerpoint/2010/main" val="10651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DC29-7A37-CD58-85E7-AF6E2491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082B-E259-4130-A5CD-DF8DBD88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CMOS approaches its physical boundaries due to the continuous shrinking feature size</a:t>
            </a:r>
          </a:p>
          <a:p>
            <a:r>
              <a:rPr lang="en-US" dirty="0"/>
              <a:t>Search for promising emerging technologies beyond scaling limit has sped up </a:t>
            </a:r>
          </a:p>
          <a:p>
            <a:r>
              <a:rPr lang="en-US" dirty="0"/>
              <a:t>Advancement of future low power, leakage free and nanoscale electronic systems</a:t>
            </a:r>
          </a:p>
          <a:p>
            <a:r>
              <a:rPr lang="en-US" dirty="0"/>
              <a:t>Resistive Random Access Memory (ReRAM) is a non-volatile memory technology </a:t>
            </a:r>
          </a:p>
          <a:p>
            <a:r>
              <a:rPr lang="en-US" dirty="0"/>
              <a:t>Attracted a high amount of attention among the emerging post-CMOS device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5138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4B15-E148-B2E9-35E1-1944D728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C24A-FE9D-F9F9-E21A-C3BEA9E6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ReRam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Low power consumption </a:t>
            </a:r>
          </a:p>
          <a:p>
            <a:pPr lvl="1"/>
            <a:r>
              <a:rPr lang="en-US" dirty="0"/>
              <a:t>Inherent computing capabilities</a:t>
            </a:r>
          </a:p>
          <a:p>
            <a:pPr lvl="1"/>
            <a:r>
              <a:rPr lang="en-US" dirty="0"/>
              <a:t>Efficiency of logic synthesis</a:t>
            </a:r>
          </a:p>
          <a:p>
            <a:r>
              <a:rPr lang="en-US" dirty="0"/>
              <a:t>Maximization of parallel computation </a:t>
            </a:r>
          </a:p>
          <a:p>
            <a:r>
              <a:rPr lang="en-US" dirty="0"/>
              <a:t>Limiting number of memory accesses allowed </a:t>
            </a:r>
          </a:p>
          <a:p>
            <a:r>
              <a:rPr lang="en-US" dirty="0"/>
              <a:t>Binary Decision Diagram (BDD)</a:t>
            </a:r>
          </a:p>
          <a:p>
            <a:r>
              <a:rPr lang="en-US" dirty="0"/>
              <a:t>And-Inverter Graph (AIG)</a:t>
            </a:r>
          </a:p>
          <a:p>
            <a:r>
              <a:rPr lang="en-US" dirty="0"/>
              <a:t>M-And-Inverter Graph (M-AIG)</a:t>
            </a:r>
          </a:p>
        </p:txBody>
      </p:sp>
    </p:spTree>
    <p:extLst>
      <p:ext uri="{BB962C8B-B14F-4D97-AF65-F5344CB8AC3E}">
        <p14:creationId xmlns:p14="http://schemas.microsoft.com/office/powerpoint/2010/main" val="9065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6DBC-28AE-83C8-0A83-9D1EBFBF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C302-E3E0-0D0B-C0C7-D7624B0B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BDD-based synthesis approach for ReRAM crossbars </a:t>
            </a:r>
          </a:p>
          <a:p>
            <a:r>
              <a:rPr lang="en-US" dirty="0"/>
              <a:t>Utilizes Multiply-Accumulate (MAC) operation instead of logic primitives </a:t>
            </a:r>
          </a:p>
          <a:p>
            <a:pPr lvl="1"/>
            <a:r>
              <a:rPr lang="en-US" dirty="0"/>
              <a:t>Implication </a:t>
            </a:r>
          </a:p>
          <a:p>
            <a:pPr lvl="1"/>
            <a:r>
              <a:rPr lang="en-US" dirty="0"/>
              <a:t>Majority function </a:t>
            </a:r>
          </a:p>
          <a:p>
            <a:r>
              <a:rPr lang="en-US" dirty="0"/>
              <a:t>Proposed approach first optimizes BDDs using an evolutionary algorithm </a:t>
            </a:r>
          </a:p>
          <a:p>
            <a:r>
              <a:rPr lang="en-US" dirty="0"/>
              <a:t>Directly maps the BDD nodes represented by multiplexers onto parallel MAC operations realized in crossbar columns.</a:t>
            </a:r>
          </a:p>
        </p:txBody>
      </p:sp>
    </p:spTree>
    <p:extLst>
      <p:ext uri="{BB962C8B-B14F-4D97-AF65-F5344CB8AC3E}">
        <p14:creationId xmlns:p14="http://schemas.microsoft.com/office/powerpoint/2010/main" val="339179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A7D6-6168-3695-766B-43327AE1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C8F9-6C4F-AF29-D01A-405F82F7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compiling procedure</a:t>
            </a:r>
          </a:p>
          <a:p>
            <a:r>
              <a:rPr lang="en-US" dirty="0"/>
              <a:t>An in-memory computer architecture based on regular ReRAM crossbar arrays</a:t>
            </a:r>
          </a:p>
          <a:p>
            <a:r>
              <a:rPr lang="en-US" dirty="0"/>
              <a:t>Translates arbitrary Boolean functions</a:t>
            </a:r>
          </a:p>
          <a:p>
            <a:r>
              <a:rPr lang="en-US" dirty="0"/>
              <a:t>Executable by applying appropriate voltage levels </a:t>
            </a:r>
          </a:p>
          <a:p>
            <a:r>
              <a:rPr lang="en-US" dirty="0"/>
              <a:t>Execution of bit-level parallel computational instructions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4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358-5F21-C001-ED15-66736921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Representation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2D4B-2D33-AB93-D88D-C2E15374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Graph-based representations of Boolean functions </a:t>
            </a:r>
          </a:p>
          <a:p>
            <a:pPr lvl="1"/>
            <a:r>
              <a:rPr lang="en-US" dirty="0"/>
              <a:t>BDDs </a:t>
            </a:r>
          </a:p>
          <a:p>
            <a:pPr lvl="1"/>
            <a:r>
              <a:rPr lang="en-US" dirty="0"/>
              <a:t>AIGs </a:t>
            </a:r>
          </a:p>
          <a:p>
            <a:r>
              <a:rPr lang="en-US" dirty="0"/>
              <a:t>Plays an important role in synthesis. </a:t>
            </a:r>
          </a:p>
          <a:p>
            <a:r>
              <a:rPr lang="en-US" dirty="0"/>
              <a:t>AIGs are representations of Boolean networks.</a:t>
            </a:r>
          </a:p>
          <a:p>
            <a:r>
              <a:rPr lang="en-US" dirty="0"/>
              <a:t>The edges represent wires between two-input AND gates that correspond to the nodes</a:t>
            </a:r>
          </a:p>
          <a:p>
            <a:r>
              <a:rPr lang="en-US" dirty="0"/>
              <a:t>The edges can be complemented to represent inverters between the nodes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86A5A-38CF-818B-B3EB-7C35145D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5" y="1690688"/>
            <a:ext cx="2957945" cy="23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3D4-32DD-7984-F799-80CF4981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ReRAM MAC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4779-260E-7041-0A25-D752B7ED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0937"/>
            <a:ext cx="9905999" cy="3541714"/>
          </a:xfrm>
        </p:spPr>
        <p:txBody>
          <a:bodyPr/>
          <a:lstStyle/>
          <a:p>
            <a:r>
              <a:rPr lang="en-US" dirty="0"/>
              <a:t>Applications such as neural networks and neuromorphic computing </a:t>
            </a:r>
          </a:p>
          <a:p>
            <a:r>
              <a:rPr lang="en-US" dirty="0"/>
              <a:t>Perform a lot of matrix multiplications</a:t>
            </a:r>
          </a:p>
          <a:p>
            <a:r>
              <a:rPr lang="en-US" dirty="0"/>
              <a:t>An efficient implementation of the MAC operation is needed</a:t>
            </a:r>
          </a:p>
          <a:p>
            <a:r>
              <a:rPr lang="en-US" dirty="0"/>
              <a:t>ReRAM provides the basis for such an efficient implementation, </a:t>
            </a:r>
          </a:p>
          <a:p>
            <a:r>
              <a:rPr lang="en-US" dirty="0"/>
              <a:t>Compute multiple MAC operations in parallel</a:t>
            </a:r>
          </a:p>
          <a:p>
            <a:r>
              <a:rPr lang="en-US" dirty="0"/>
              <a:t>Consider the ReRAM crossbar in matrix, computes I = Ax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C3AFC-8D37-7B15-D94D-F9B4B7C7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963" y="4498051"/>
            <a:ext cx="3382480" cy="14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2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FCF9-8B0C-56D0-DAC6-E2185DE1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Based Computation in ReRAM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945C-F33A-6DFA-8F8D-6879E5A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approaches have tried to find efficient ways of mapping </a:t>
            </a:r>
          </a:p>
          <a:p>
            <a:r>
              <a:rPr lang="en-US" dirty="0"/>
              <a:t>MIGs need the smallest number of operations and devices</a:t>
            </a:r>
          </a:p>
          <a:p>
            <a:r>
              <a:rPr lang="en-US" dirty="0"/>
              <a:t>They have become the state-of-the art graph structure for ReRAM-based synthesis. </a:t>
            </a:r>
          </a:p>
          <a:p>
            <a:r>
              <a:rPr lang="en-US" dirty="0"/>
              <a:t>Existing approaches do neither focus on parallel computations, nor do they use the MAC operation </a:t>
            </a:r>
          </a:p>
        </p:txBody>
      </p:sp>
    </p:spTree>
    <p:extLst>
      <p:ext uri="{BB962C8B-B14F-4D97-AF65-F5344CB8AC3E}">
        <p14:creationId xmlns:p14="http://schemas.microsoft.com/office/powerpoint/2010/main" val="118467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153</TotalTime>
  <Words>1067</Words>
  <Application>Microsoft Macintosh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Parallel Computing of Graph-based Functions in Re-RAM</vt:lpstr>
      <vt:lpstr>ROADMAP</vt:lpstr>
      <vt:lpstr>Introduction</vt:lpstr>
      <vt:lpstr>Introduction</vt:lpstr>
      <vt:lpstr>BDD</vt:lpstr>
      <vt:lpstr>AIG</vt:lpstr>
      <vt:lpstr>Graph-based Representation </vt:lpstr>
      <vt:lpstr>ReRAM MAC Computation</vt:lpstr>
      <vt:lpstr>Graph Based Computation in ReRAM</vt:lpstr>
      <vt:lpstr>Types of Parallelism </vt:lpstr>
      <vt:lpstr>Types of Parallelism </vt:lpstr>
      <vt:lpstr>Types of Parallelism </vt:lpstr>
      <vt:lpstr>BDD-based Parallel Computation</vt:lpstr>
      <vt:lpstr>AIG-based Parallel Computation</vt:lpstr>
      <vt:lpstr>AIG-based Parallel Computation</vt:lpstr>
      <vt:lpstr>AIG-based Parallel Computation</vt:lpstr>
      <vt:lpstr>M-AIG-based Parallel Computation</vt:lpstr>
      <vt:lpstr>M-AIG-based Parallel Computation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khawar Nawaz</dc:creator>
  <cp:lastModifiedBy>Abdulaziz Almekhyal</cp:lastModifiedBy>
  <cp:revision>109</cp:revision>
  <dcterms:created xsi:type="dcterms:W3CDTF">2022-05-23T21:04:54Z</dcterms:created>
  <dcterms:modified xsi:type="dcterms:W3CDTF">2022-05-24T21:56:09Z</dcterms:modified>
</cp:coreProperties>
</file>