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257" r:id="rId4"/>
    <p:sldId id="258" r:id="rId5"/>
    <p:sldId id="259" r:id="rId6"/>
    <p:sldId id="260" r:id="rId7"/>
    <p:sldId id="261" r:id="rId8"/>
    <p:sldId id="269" r:id="rId9"/>
    <p:sldId id="262" r:id="rId10"/>
    <p:sldId id="263" r:id="rId11"/>
    <p:sldId id="270" r:id="rId12"/>
    <p:sldId id="266" r:id="rId13"/>
    <p:sldId id="267" r:id="rId14"/>
    <p:sldId id="271" r:id="rId15"/>
    <p:sldId id="26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327"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22E2B-F743-4CF7-81ED-40995FEEEEF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B60BFA-8969-4876-A438-F03D7491CAA4}">
      <dgm:prSet/>
      <dgm:spPr/>
      <dgm:t>
        <a:bodyPr/>
        <a:lstStyle/>
        <a:p>
          <a:pPr>
            <a:lnSpc>
              <a:spcPct val="100000"/>
            </a:lnSpc>
          </a:pPr>
          <a:r>
            <a:rPr lang="en-US"/>
            <a:t>Power-aware design alone has failed to stem the tide of dealing with problems like heat density</a:t>
          </a:r>
        </a:p>
      </dgm:t>
    </dgm:pt>
    <dgm:pt modelId="{691800BF-AEB0-41C6-9D0E-435547511CD0}" type="parTrans" cxnId="{65EDB5D5-0C3E-40B0-A423-222268E6D8FF}">
      <dgm:prSet/>
      <dgm:spPr/>
      <dgm:t>
        <a:bodyPr/>
        <a:lstStyle/>
        <a:p>
          <a:endParaRPr lang="en-US"/>
        </a:p>
      </dgm:t>
    </dgm:pt>
    <dgm:pt modelId="{9D50A8F9-FCC0-4847-82D8-134F7AD454AC}" type="sibTrans" cxnId="{65EDB5D5-0C3E-40B0-A423-222268E6D8FF}">
      <dgm:prSet/>
      <dgm:spPr/>
      <dgm:t>
        <a:bodyPr/>
        <a:lstStyle/>
        <a:p>
          <a:endParaRPr lang="en-US"/>
        </a:p>
      </dgm:t>
    </dgm:pt>
    <dgm:pt modelId="{D6A3B72C-E9C7-4B3D-AF4B-EAAB205A4EC2}">
      <dgm:prSet/>
      <dgm:spPr/>
      <dgm:t>
        <a:bodyPr/>
        <a:lstStyle/>
        <a:p>
          <a:pPr>
            <a:lnSpc>
              <a:spcPct val="100000"/>
            </a:lnSpc>
          </a:pPr>
          <a:r>
            <a:rPr lang="en-US"/>
            <a:t>Localized heating occurs much faster than chip-wide heating</a:t>
          </a:r>
        </a:p>
      </dgm:t>
    </dgm:pt>
    <dgm:pt modelId="{19BBE850-83F8-46DB-8CB8-3E19D2C60540}" type="parTrans" cxnId="{BA9939B1-E460-4D05-80A6-266E1026211B}">
      <dgm:prSet/>
      <dgm:spPr/>
      <dgm:t>
        <a:bodyPr/>
        <a:lstStyle/>
        <a:p>
          <a:endParaRPr lang="en-US"/>
        </a:p>
      </dgm:t>
    </dgm:pt>
    <dgm:pt modelId="{934B78A8-C862-4674-8854-5A2E568213BA}" type="sibTrans" cxnId="{BA9939B1-E460-4D05-80A6-266E1026211B}">
      <dgm:prSet/>
      <dgm:spPr/>
      <dgm:t>
        <a:bodyPr/>
        <a:lstStyle/>
        <a:p>
          <a:endParaRPr lang="en-US"/>
        </a:p>
      </dgm:t>
    </dgm:pt>
    <dgm:pt modelId="{C0E71950-6885-48FE-96BC-242583269DD7}">
      <dgm:prSet/>
      <dgm:spPr/>
      <dgm:t>
        <a:bodyPr/>
        <a:lstStyle/>
        <a:p>
          <a:pPr>
            <a:lnSpc>
              <a:spcPct val="100000"/>
            </a:lnSpc>
          </a:pPr>
          <a:r>
            <a:rPr lang="en-US"/>
            <a:t>Power-management techniques must directly target the spatial and temporal behavior of the operating temperature.</a:t>
          </a:r>
        </a:p>
      </dgm:t>
    </dgm:pt>
    <dgm:pt modelId="{C2A83500-4703-4405-9B66-2257979516E1}" type="parTrans" cxnId="{2FE94E2F-5895-4919-B72C-944CEB61094B}">
      <dgm:prSet/>
      <dgm:spPr/>
      <dgm:t>
        <a:bodyPr/>
        <a:lstStyle/>
        <a:p>
          <a:endParaRPr lang="en-US"/>
        </a:p>
      </dgm:t>
    </dgm:pt>
    <dgm:pt modelId="{97C1A412-4D3A-4627-92C7-0B23032C4E16}" type="sibTrans" cxnId="{2FE94E2F-5895-4919-B72C-944CEB61094B}">
      <dgm:prSet/>
      <dgm:spPr/>
      <dgm:t>
        <a:bodyPr/>
        <a:lstStyle/>
        <a:p>
          <a:endParaRPr lang="en-US"/>
        </a:p>
      </dgm:t>
    </dgm:pt>
    <dgm:pt modelId="{2C41180B-1521-46F8-BB87-476D0AE21C39}">
      <dgm:prSet/>
      <dgm:spPr/>
      <dgm:t>
        <a:bodyPr/>
        <a:lstStyle/>
        <a:p>
          <a:pPr>
            <a:lnSpc>
              <a:spcPct val="100000"/>
            </a:lnSpc>
          </a:pPr>
          <a:r>
            <a:rPr lang="en-US"/>
            <a:t>Typical high-power applications still operate at 20 percent or more below the absolute worst case</a:t>
          </a:r>
        </a:p>
      </dgm:t>
    </dgm:pt>
    <dgm:pt modelId="{A4B8417F-B728-47BE-AA08-5D846515E411}" type="parTrans" cxnId="{B8593FE6-6938-4C6F-A84C-14DD1B132C05}">
      <dgm:prSet/>
      <dgm:spPr/>
      <dgm:t>
        <a:bodyPr/>
        <a:lstStyle/>
        <a:p>
          <a:endParaRPr lang="en-US"/>
        </a:p>
      </dgm:t>
    </dgm:pt>
    <dgm:pt modelId="{F0EBD87A-2B18-4849-99C6-700FF59A1E9B}" type="sibTrans" cxnId="{B8593FE6-6938-4C6F-A84C-14DD1B132C05}">
      <dgm:prSet/>
      <dgm:spPr/>
      <dgm:t>
        <a:bodyPr/>
        <a:lstStyle/>
        <a:p>
          <a:endParaRPr lang="en-US"/>
        </a:p>
      </dgm:t>
    </dgm:pt>
    <dgm:pt modelId="{768DCE73-5393-43DE-A1EA-8DDA53537947}" type="pres">
      <dgm:prSet presAssocID="{4D122E2B-F743-4CF7-81ED-40995FEEEEF9}" presName="root" presStyleCnt="0">
        <dgm:presLayoutVars>
          <dgm:dir/>
          <dgm:resizeHandles val="exact"/>
        </dgm:presLayoutVars>
      </dgm:prSet>
      <dgm:spPr/>
    </dgm:pt>
    <dgm:pt modelId="{813BC97A-99DE-4058-A0B1-EF056DF070CA}" type="pres">
      <dgm:prSet presAssocID="{97B60BFA-8969-4876-A438-F03D7491CAA4}" presName="compNode" presStyleCnt="0"/>
      <dgm:spPr/>
    </dgm:pt>
    <dgm:pt modelId="{65D5D818-917E-4307-AD69-EF2D40B01CA0}" type="pres">
      <dgm:prSet presAssocID="{97B60BFA-8969-4876-A438-F03D7491CAA4}" presName="bgRect" presStyleLbl="bgShp" presStyleIdx="0" presStyleCnt="4"/>
      <dgm:spPr/>
    </dgm:pt>
    <dgm:pt modelId="{DEEC6098-AEC4-4657-96FC-903C1B730FE9}" type="pres">
      <dgm:prSet presAssocID="{97B60BFA-8969-4876-A438-F03D7491CA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dge scene"/>
        </a:ext>
      </dgm:extLst>
    </dgm:pt>
    <dgm:pt modelId="{4BAE6CA6-7959-4D0F-BD8F-7CF0C2B7AA40}" type="pres">
      <dgm:prSet presAssocID="{97B60BFA-8969-4876-A438-F03D7491CAA4}" presName="spaceRect" presStyleCnt="0"/>
      <dgm:spPr/>
    </dgm:pt>
    <dgm:pt modelId="{2D17CD95-8CBC-425C-96D9-1632778088A1}" type="pres">
      <dgm:prSet presAssocID="{97B60BFA-8969-4876-A438-F03D7491CAA4}" presName="parTx" presStyleLbl="revTx" presStyleIdx="0" presStyleCnt="4">
        <dgm:presLayoutVars>
          <dgm:chMax val="0"/>
          <dgm:chPref val="0"/>
        </dgm:presLayoutVars>
      </dgm:prSet>
      <dgm:spPr/>
    </dgm:pt>
    <dgm:pt modelId="{E945DE93-1D58-4F45-B2E6-191B6B7E50B7}" type="pres">
      <dgm:prSet presAssocID="{9D50A8F9-FCC0-4847-82D8-134F7AD454AC}" presName="sibTrans" presStyleCnt="0"/>
      <dgm:spPr/>
    </dgm:pt>
    <dgm:pt modelId="{D11D1551-EF8B-4F32-A331-940A84B1E4D9}" type="pres">
      <dgm:prSet presAssocID="{D6A3B72C-E9C7-4B3D-AF4B-EAAB205A4EC2}" presName="compNode" presStyleCnt="0"/>
      <dgm:spPr/>
    </dgm:pt>
    <dgm:pt modelId="{58DD0107-017C-4B74-A4AD-009B0CA3EA8C}" type="pres">
      <dgm:prSet presAssocID="{D6A3B72C-E9C7-4B3D-AF4B-EAAB205A4EC2}" presName="bgRect" presStyleLbl="bgShp" presStyleIdx="1" presStyleCnt="4"/>
      <dgm:spPr/>
    </dgm:pt>
    <dgm:pt modelId="{7A3CB510-5FD2-4090-8607-FA7498D78364}" type="pres">
      <dgm:prSet presAssocID="{D6A3B72C-E9C7-4B3D-AF4B-EAAB205A4E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ermometer"/>
        </a:ext>
      </dgm:extLst>
    </dgm:pt>
    <dgm:pt modelId="{51BD764A-7A80-4174-97C3-7108DA0CFDF0}" type="pres">
      <dgm:prSet presAssocID="{D6A3B72C-E9C7-4B3D-AF4B-EAAB205A4EC2}" presName="spaceRect" presStyleCnt="0"/>
      <dgm:spPr/>
    </dgm:pt>
    <dgm:pt modelId="{863C4E4D-5258-4F8D-B60F-230FAA47010F}" type="pres">
      <dgm:prSet presAssocID="{D6A3B72C-E9C7-4B3D-AF4B-EAAB205A4EC2}" presName="parTx" presStyleLbl="revTx" presStyleIdx="1" presStyleCnt="4">
        <dgm:presLayoutVars>
          <dgm:chMax val="0"/>
          <dgm:chPref val="0"/>
        </dgm:presLayoutVars>
      </dgm:prSet>
      <dgm:spPr/>
    </dgm:pt>
    <dgm:pt modelId="{54FA284F-7DA1-4F41-B0B5-EDFD5FE30D48}" type="pres">
      <dgm:prSet presAssocID="{934B78A8-C862-4674-8854-5A2E568213BA}" presName="sibTrans" presStyleCnt="0"/>
      <dgm:spPr/>
    </dgm:pt>
    <dgm:pt modelId="{2319C2D7-31FF-48F1-A0B9-4B0D90A37208}" type="pres">
      <dgm:prSet presAssocID="{C0E71950-6885-48FE-96BC-242583269DD7}" presName="compNode" presStyleCnt="0"/>
      <dgm:spPr/>
    </dgm:pt>
    <dgm:pt modelId="{11DBBFB7-522A-4279-B40A-F965E45BC239}" type="pres">
      <dgm:prSet presAssocID="{C0E71950-6885-48FE-96BC-242583269DD7}" presName="bgRect" presStyleLbl="bgShp" presStyleIdx="2" presStyleCnt="4"/>
      <dgm:spPr/>
    </dgm:pt>
    <dgm:pt modelId="{B753DCB1-588B-40F0-AA07-3D93B1484F29}" type="pres">
      <dgm:prSet presAssocID="{C0E71950-6885-48FE-96BC-242583269DD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0E812409-872E-4B75-A880-46924D037215}" type="pres">
      <dgm:prSet presAssocID="{C0E71950-6885-48FE-96BC-242583269DD7}" presName="spaceRect" presStyleCnt="0"/>
      <dgm:spPr/>
    </dgm:pt>
    <dgm:pt modelId="{D2681046-966E-4188-A153-4BA6ED59B5F6}" type="pres">
      <dgm:prSet presAssocID="{C0E71950-6885-48FE-96BC-242583269DD7}" presName="parTx" presStyleLbl="revTx" presStyleIdx="2" presStyleCnt="4">
        <dgm:presLayoutVars>
          <dgm:chMax val="0"/>
          <dgm:chPref val="0"/>
        </dgm:presLayoutVars>
      </dgm:prSet>
      <dgm:spPr/>
    </dgm:pt>
    <dgm:pt modelId="{125F0A7F-E68A-4F38-961D-620CD532C369}" type="pres">
      <dgm:prSet presAssocID="{97C1A412-4D3A-4627-92C7-0B23032C4E16}" presName="sibTrans" presStyleCnt="0"/>
      <dgm:spPr/>
    </dgm:pt>
    <dgm:pt modelId="{425605C9-C341-4676-821F-0DC2D968CEC7}" type="pres">
      <dgm:prSet presAssocID="{2C41180B-1521-46F8-BB87-476D0AE21C39}" presName="compNode" presStyleCnt="0"/>
      <dgm:spPr/>
    </dgm:pt>
    <dgm:pt modelId="{1A4D3DEA-0075-4AA4-9F5C-3FFC0E3AEAED}" type="pres">
      <dgm:prSet presAssocID="{2C41180B-1521-46F8-BB87-476D0AE21C39}" presName="bgRect" presStyleLbl="bgShp" presStyleIdx="3" presStyleCnt="4"/>
      <dgm:spPr/>
    </dgm:pt>
    <dgm:pt modelId="{E8A2FA98-E437-41BD-AD58-6340A103FBFB}" type="pres">
      <dgm:prSet presAssocID="{2C41180B-1521-46F8-BB87-476D0AE21C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ndmill"/>
        </a:ext>
      </dgm:extLst>
    </dgm:pt>
    <dgm:pt modelId="{2A24B8CA-0ED1-48A9-9313-1FD59EA189BB}" type="pres">
      <dgm:prSet presAssocID="{2C41180B-1521-46F8-BB87-476D0AE21C39}" presName="spaceRect" presStyleCnt="0"/>
      <dgm:spPr/>
    </dgm:pt>
    <dgm:pt modelId="{47F80D75-4B15-4DB4-9459-DA3FB893C99E}" type="pres">
      <dgm:prSet presAssocID="{2C41180B-1521-46F8-BB87-476D0AE21C39}" presName="parTx" presStyleLbl="revTx" presStyleIdx="3" presStyleCnt="4">
        <dgm:presLayoutVars>
          <dgm:chMax val="0"/>
          <dgm:chPref val="0"/>
        </dgm:presLayoutVars>
      </dgm:prSet>
      <dgm:spPr/>
    </dgm:pt>
  </dgm:ptLst>
  <dgm:cxnLst>
    <dgm:cxn modelId="{2FE94E2F-5895-4919-B72C-944CEB61094B}" srcId="{4D122E2B-F743-4CF7-81ED-40995FEEEEF9}" destId="{C0E71950-6885-48FE-96BC-242583269DD7}" srcOrd="2" destOrd="0" parTransId="{C2A83500-4703-4405-9B66-2257979516E1}" sibTransId="{97C1A412-4D3A-4627-92C7-0B23032C4E16}"/>
    <dgm:cxn modelId="{F956C742-6221-4F49-8F1A-F140F754B1DE}" type="presOf" srcId="{4D122E2B-F743-4CF7-81ED-40995FEEEEF9}" destId="{768DCE73-5393-43DE-A1EA-8DDA53537947}" srcOrd="0" destOrd="0" presId="urn:microsoft.com/office/officeart/2018/2/layout/IconVerticalSolidList"/>
    <dgm:cxn modelId="{E01FFB4A-F657-4315-891B-1D81257294A2}" type="presOf" srcId="{D6A3B72C-E9C7-4B3D-AF4B-EAAB205A4EC2}" destId="{863C4E4D-5258-4F8D-B60F-230FAA47010F}" srcOrd="0" destOrd="0" presId="urn:microsoft.com/office/officeart/2018/2/layout/IconVerticalSolidList"/>
    <dgm:cxn modelId="{5F58BEA5-0293-40AE-8DE1-1A6416F1FA9C}" type="presOf" srcId="{2C41180B-1521-46F8-BB87-476D0AE21C39}" destId="{47F80D75-4B15-4DB4-9459-DA3FB893C99E}" srcOrd="0" destOrd="0" presId="urn:microsoft.com/office/officeart/2018/2/layout/IconVerticalSolidList"/>
    <dgm:cxn modelId="{BA9939B1-E460-4D05-80A6-266E1026211B}" srcId="{4D122E2B-F743-4CF7-81ED-40995FEEEEF9}" destId="{D6A3B72C-E9C7-4B3D-AF4B-EAAB205A4EC2}" srcOrd="1" destOrd="0" parTransId="{19BBE850-83F8-46DB-8CB8-3E19D2C60540}" sibTransId="{934B78A8-C862-4674-8854-5A2E568213BA}"/>
    <dgm:cxn modelId="{D06509BC-7B27-4DB8-904C-7A2DD7D299C7}" type="presOf" srcId="{97B60BFA-8969-4876-A438-F03D7491CAA4}" destId="{2D17CD95-8CBC-425C-96D9-1632778088A1}" srcOrd="0" destOrd="0" presId="urn:microsoft.com/office/officeart/2018/2/layout/IconVerticalSolidList"/>
    <dgm:cxn modelId="{65EDB5D5-0C3E-40B0-A423-222268E6D8FF}" srcId="{4D122E2B-F743-4CF7-81ED-40995FEEEEF9}" destId="{97B60BFA-8969-4876-A438-F03D7491CAA4}" srcOrd="0" destOrd="0" parTransId="{691800BF-AEB0-41C6-9D0E-435547511CD0}" sibTransId="{9D50A8F9-FCC0-4847-82D8-134F7AD454AC}"/>
    <dgm:cxn modelId="{137CDADF-C6E8-43A2-97F8-EF34E607ABB8}" type="presOf" srcId="{C0E71950-6885-48FE-96BC-242583269DD7}" destId="{D2681046-966E-4188-A153-4BA6ED59B5F6}" srcOrd="0" destOrd="0" presId="urn:microsoft.com/office/officeart/2018/2/layout/IconVerticalSolidList"/>
    <dgm:cxn modelId="{B8593FE6-6938-4C6F-A84C-14DD1B132C05}" srcId="{4D122E2B-F743-4CF7-81ED-40995FEEEEF9}" destId="{2C41180B-1521-46F8-BB87-476D0AE21C39}" srcOrd="3" destOrd="0" parTransId="{A4B8417F-B728-47BE-AA08-5D846515E411}" sibTransId="{F0EBD87A-2B18-4849-99C6-700FF59A1E9B}"/>
    <dgm:cxn modelId="{DC154E2A-F685-479A-A420-EC12B24F5BD0}" type="presParOf" srcId="{768DCE73-5393-43DE-A1EA-8DDA53537947}" destId="{813BC97A-99DE-4058-A0B1-EF056DF070CA}" srcOrd="0" destOrd="0" presId="urn:microsoft.com/office/officeart/2018/2/layout/IconVerticalSolidList"/>
    <dgm:cxn modelId="{0C47ABCA-F13D-47EC-B06C-75C9E0125061}" type="presParOf" srcId="{813BC97A-99DE-4058-A0B1-EF056DF070CA}" destId="{65D5D818-917E-4307-AD69-EF2D40B01CA0}" srcOrd="0" destOrd="0" presId="urn:microsoft.com/office/officeart/2018/2/layout/IconVerticalSolidList"/>
    <dgm:cxn modelId="{A34B7A15-1B1F-44CC-B9C4-8E8D6A852C70}" type="presParOf" srcId="{813BC97A-99DE-4058-A0B1-EF056DF070CA}" destId="{DEEC6098-AEC4-4657-96FC-903C1B730FE9}" srcOrd="1" destOrd="0" presId="urn:microsoft.com/office/officeart/2018/2/layout/IconVerticalSolidList"/>
    <dgm:cxn modelId="{F437374B-4DEE-4C23-AA81-37049011AAFC}" type="presParOf" srcId="{813BC97A-99DE-4058-A0B1-EF056DF070CA}" destId="{4BAE6CA6-7959-4D0F-BD8F-7CF0C2B7AA40}" srcOrd="2" destOrd="0" presId="urn:microsoft.com/office/officeart/2018/2/layout/IconVerticalSolidList"/>
    <dgm:cxn modelId="{46AFF6D0-E35D-423C-9229-9316336F9A88}" type="presParOf" srcId="{813BC97A-99DE-4058-A0B1-EF056DF070CA}" destId="{2D17CD95-8CBC-425C-96D9-1632778088A1}" srcOrd="3" destOrd="0" presId="urn:microsoft.com/office/officeart/2018/2/layout/IconVerticalSolidList"/>
    <dgm:cxn modelId="{7B51D855-63BF-46F2-B98A-FDE24817BCCB}" type="presParOf" srcId="{768DCE73-5393-43DE-A1EA-8DDA53537947}" destId="{E945DE93-1D58-4F45-B2E6-191B6B7E50B7}" srcOrd="1" destOrd="0" presId="urn:microsoft.com/office/officeart/2018/2/layout/IconVerticalSolidList"/>
    <dgm:cxn modelId="{8C27A7E5-090C-4170-AE7B-01A46E10A26D}" type="presParOf" srcId="{768DCE73-5393-43DE-A1EA-8DDA53537947}" destId="{D11D1551-EF8B-4F32-A331-940A84B1E4D9}" srcOrd="2" destOrd="0" presId="urn:microsoft.com/office/officeart/2018/2/layout/IconVerticalSolidList"/>
    <dgm:cxn modelId="{2B3032D3-47FE-4531-9F22-044F7714E631}" type="presParOf" srcId="{D11D1551-EF8B-4F32-A331-940A84B1E4D9}" destId="{58DD0107-017C-4B74-A4AD-009B0CA3EA8C}" srcOrd="0" destOrd="0" presId="urn:microsoft.com/office/officeart/2018/2/layout/IconVerticalSolidList"/>
    <dgm:cxn modelId="{D49E6F31-B78A-4A89-B000-C02F92BBC05C}" type="presParOf" srcId="{D11D1551-EF8B-4F32-A331-940A84B1E4D9}" destId="{7A3CB510-5FD2-4090-8607-FA7498D78364}" srcOrd="1" destOrd="0" presId="urn:microsoft.com/office/officeart/2018/2/layout/IconVerticalSolidList"/>
    <dgm:cxn modelId="{54EF1CAA-0FEA-4038-85CF-6D81DDA9ED84}" type="presParOf" srcId="{D11D1551-EF8B-4F32-A331-940A84B1E4D9}" destId="{51BD764A-7A80-4174-97C3-7108DA0CFDF0}" srcOrd="2" destOrd="0" presId="urn:microsoft.com/office/officeart/2018/2/layout/IconVerticalSolidList"/>
    <dgm:cxn modelId="{DAE5B8D7-B97A-4362-9031-EB70FE166F8F}" type="presParOf" srcId="{D11D1551-EF8B-4F32-A331-940A84B1E4D9}" destId="{863C4E4D-5258-4F8D-B60F-230FAA47010F}" srcOrd="3" destOrd="0" presId="urn:microsoft.com/office/officeart/2018/2/layout/IconVerticalSolidList"/>
    <dgm:cxn modelId="{F2BECEF9-80FD-4945-A9CF-30C0EE09C6AD}" type="presParOf" srcId="{768DCE73-5393-43DE-A1EA-8DDA53537947}" destId="{54FA284F-7DA1-4F41-B0B5-EDFD5FE30D48}" srcOrd="3" destOrd="0" presId="urn:microsoft.com/office/officeart/2018/2/layout/IconVerticalSolidList"/>
    <dgm:cxn modelId="{72DD3281-73E5-47AC-B090-09ECDC06B083}" type="presParOf" srcId="{768DCE73-5393-43DE-A1EA-8DDA53537947}" destId="{2319C2D7-31FF-48F1-A0B9-4B0D90A37208}" srcOrd="4" destOrd="0" presId="urn:microsoft.com/office/officeart/2018/2/layout/IconVerticalSolidList"/>
    <dgm:cxn modelId="{EA3E5FDD-6105-420A-8048-8A64CFEF7279}" type="presParOf" srcId="{2319C2D7-31FF-48F1-A0B9-4B0D90A37208}" destId="{11DBBFB7-522A-4279-B40A-F965E45BC239}" srcOrd="0" destOrd="0" presId="urn:microsoft.com/office/officeart/2018/2/layout/IconVerticalSolidList"/>
    <dgm:cxn modelId="{D4E9548A-6840-4595-8502-C56EAFE26AF8}" type="presParOf" srcId="{2319C2D7-31FF-48F1-A0B9-4B0D90A37208}" destId="{B753DCB1-588B-40F0-AA07-3D93B1484F29}" srcOrd="1" destOrd="0" presId="urn:microsoft.com/office/officeart/2018/2/layout/IconVerticalSolidList"/>
    <dgm:cxn modelId="{5EDDA4A0-7916-4199-BD8A-D494913AB7DF}" type="presParOf" srcId="{2319C2D7-31FF-48F1-A0B9-4B0D90A37208}" destId="{0E812409-872E-4B75-A880-46924D037215}" srcOrd="2" destOrd="0" presId="urn:microsoft.com/office/officeart/2018/2/layout/IconVerticalSolidList"/>
    <dgm:cxn modelId="{A0DA1A71-FDEC-4401-9437-3C858979510D}" type="presParOf" srcId="{2319C2D7-31FF-48F1-A0B9-4B0D90A37208}" destId="{D2681046-966E-4188-A153-4BA6ED59B5F6}" srcOrd="3" destOrd="0" presId="urn:microsoft.com/office/officeart/2018/2/layout/IconVerticalSolidList"/>
    <dgm:cxn modelId="{027D9FD8-1389-411E-92E5-FE8312952404}" type="presParOf" srcId="{768DCE73-5393-43DE-A1EA-8DDA53537947}" destId="{125F0A7F-E68A-4F38-961D-620CD532C369}" srcOrd="5" destOrd="0" presId="urn:microsoft.com/office/officeart/2018/2/layout/IconVerticalSolidList"/>
    <dgm:cxn modelId="{56B3E658-70AC-4E87-9B33-A0176C321618}" type="presParOf" srcId="{768DCE73-5393-43DE-A1EA-8DDA53537947}" destId="{425605C9-C341-4676-821F-0DC2D968CEC7}" srcOrd="6" destOrd="0" presId="urn:microsoft.com/office/officeart/2018/2/layout/IconVerticalSolidList"/>
    <dgm:cxn modelId="{BC6AD8FF-187A-4F3A-964C-329F50783D4C}" type="presParOf" srcId="{425605C9-C341-4676-821F-0DC2D968CEC7}" destId="{1A4D3DEA-0075-4AA4-9F5C-3FFC0E3AEAED}" srcOrd="0" destOrd="0" presId="urn:microsoft.com/office/officeart/2018/2/layout/IconVerticalSolidList"/>
    <dgm:cxn modelId="{D186AC94-CDF8-400C-AE49-7D682A642D23}" type="presParOf" srcId="{425605C9-C341-4676-821F-0DC2D968CEC7}" destId="{E8A2FA98-E437-41BD-AD58-6340A103FBFB}" srcOrd="1" destOrd="0" presId="urn:microsoft.com/office/officeart/2018/2/layout/IconVerticalSolidList"/>
    <dgm:cxn modelId="{BFA0062B-280A-47F8-BD41-2FAC610FA7C3}" type="presParOf" srcId="{425605C9-C341-4676-821F-0DC2D968CEC7}" destId="{2A24B8CA-0ED1-48A9-9313-1FD59EA189BB}" srcOrd="2" destOrd="0" presId="urn:microsoft.com/office/officeart/2018/2/layout/IconVerticalSolidList"/>
    <dgm:cxn modelId="{9EE6C410-94DD-414F-BA16-BE441A3F4110}" type="presParOf" srcId="{425605C9-C341-4676-821F-0DC2D968CEC7}" destId="{47F80D75-4B15-4DB4-9459-DA3FB893C9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D9EC92-6CB6-4BEF-B1AA-32A654D1D8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448E76C-2F0E-43EB-A052-F2829F3ADE11}">
      <dgm:prSet/>
      <dgm:spPr/>
      <dgm:t>
        <a:bodyPr/>
        <a:lstStyle/>
        <a:p>
          <a:pPr>
            <a:lnSpc>
              <a:spcPct val="100000"/>
            </a:lnSpc>
          </a:pPr>
          <a:r>
            <a:rPr lang="en-US"/>
            <a:t>In terms of modeling, the most important area for future work is the inclusion of heating from the clock grid and other interconnect.</a:t>
          </a:r>
        </a:p>
      </dgm:t>
    </dgm:pt>
    <dgm:pt modelId="{EABA77D1-0CE4-4414-8935-998FFD1CC811}" type="parTrans" cxnId="{AE3FD26A-F03E-4C61-9554-F7DE42B612C5}">
      <dgm:prSet/>
      <dgm:spPr/>
      <dgm:t>
        <a:bodyPr/>
        <a:lstStyle/>
        <a:p>
          <a:endParaRPr lang="en-US"/>
        </a:p>
      </dgm:t>
    </dgm:pt>
    <dgm:pt modelId="{724F6F96-B750-41DE-AAF9-16296CCC949B}" type="sibTrans" cxnId="{AE3FD26A-F03E-4C61-9554-F7DE42B612C5}">
      <dgm:prSet/>
      <dgm:spPr/>
      <dgm:t>
        <a:bodyPr/>
        <a:lstStyle/>
        <a:p>
          <a:endParaRPr lang="en-US"/>
        </a:p>
      </dgm:t>
    </dgm:pt>
    <dgm:pt modelId="{45C68C44-27A9-4A6F-9B43-EE9E071F167F}">
      <dgm:prSet/>
      <dgm:spPr/>
      <dgm:t>
        <a:bodyPr/>
        <a:lstStyle/>
        <a:p>
          <a:pPr>
            <a:lnSpc>
              <a:spcPct val="100000"/>
            </a:lnSpc>
          </a:pPr>
          <a:r>
            <a:rPr lang="en-US" dirty="0"/>
            <a:t>This paper currently approximates the effects of wires by including their power dissipation in the dynamic, per block power density values that drive the RC model. </a:t>
          </a:r>
        </a:p>
      </dgm:t>
    </dgm:pt>
    <dgm:pt modelId="{832A661A-BE9A-4E0B-BAD1-9CACEF88BE74}" type="parTrans" cxnId="{1ED2DC37-CA42-403D-9C41-93C516644316}">
      <dgm:prSet/>
      <dgm:spPr/>
      <dgm:t>
        <a:bodyPr/>
        <a:lstStyle/>
        <a:p>
          <a:endParaRPr lang="en-US"/>
        </a:p>
      </dgm:t>
    </dgm:pt>
    <dgm:pt modelId="{7E706C93-BE03-4413-B72E-9C1FB29D90CA}" type="sibTrans" cxnId="{1ED2DC37-CA42-403D-9C41-93C516644316}">
      <dgm:prSet/>
      <dgm:spPr/>
      <dgm:t>
        <a:bodyPr/>
        <a:lstStyle/>
        <a:p>
          <a:endParaRPr lang="en-US"/>
        </a:p>
      </dgm:t>
    </dgm:pt>
    <dgm:pt modelId="{0F5A371E-B023-4F2C-B7C3-59D3947DACD3}">
      <dgm:prSet/>
      <dgm:spPr/>
      <dgm:t>
        <a:bodyPr/>
        <a:lstStyle/>
        <a:p>
          <a:pPr>
            <a:lnSpc>
              <a:spcPct val="100000"/>
            </a:lnSpc>
          </a:pPr>
          <a:r>
            <a:rPr lang="en-US"/>
            <a:t>Different techniques such as Temperature-tracking Dynamic Frequency Scaling, Dynamic Voltage Scaling, and Migrating Computation are presented in detail to overcome the power and thermal issues in computing</a:t>
          </a:r>
        </a:p>
      </dgm:t>
    </dgm:pt>
    <dgm:pt modelId="{882E80DF-61A4-4AA4-8B84-E4DD8E9EA331}" type="parTrans" cxnId="{DC5A8A97-DFD4-40D7-BA62-1D7CEECA2963}">
      <dgm:prSet/>
      <dgm:spPr/>
      <dgm:t>
        <a:bodyPr/>
        <a:lstStyle/>
        <a:p>
          <a:endParaRPr lang="en-US"/>
        </a:p>
      </dgm:t>
    </dgm:pt>
    <dgm:pt modelId="{B7DCA24B-70C1-415D-8F28-26505EB1702A}" type="sibTrans" cxnId="{DC5A8A97-DFD4-40D7-BA62-1D7CEECA2963}">
      <dgm:prSet/>
      <dgm:spPr/>
      <dgm:t>
        <a:bodyPr/>
        <a:lstStyle/>
        <a:p>
          <a:endParaRPr lang="en-US"/>
        </a:p>
      </dgm:t>
    </dgm:pt>
    <dgm:pt modelId="{460E6573-6096-464D-A074-2C2B7BD80FA1}" type="pres">
      <dgm:prSet presAssocID="{E9D9EC92-6CB6-4BEF-B1AA-32A654D1D80F}" presName="root" presStyleCnt="0">
        <dgm:presLayoutVars>
          <dgm:dir/>
          <dgm:resizeHandles val="exact"/>
        </dgm:presLayoutVars>
      </dgm:prSet>
      <dgm:spPr/>
    </dgm:pt>
    <dgm:pt modelId="{81ED7F42-B424-4B70-BC57-8877FED5F257}" type="pres">
      <dgm:prSet presAssocID="{6448E76C-2F0E-43EB-A052-F2829F3ADE11}" presName="compNode" presStyleCnt="0"/>
      <dgm:spPr/>
    </dgm:pt>
    <dgm:pt modelId="{162C9CA5-B64E-4D74-A053-348BFF71AD74}" type="pres">
      <dgm:prSet presAssocID="{6448E76C-2F0E-43EB-A052-F2829F3ADE11}" presName="bgRect" presStyleLbl="bgShp" presStyleIdx="0" presStyleCnt="3"/>
      <dgm:spPr/>
    </dgm:pt>
    <dgm:pt modelId="{B85D3ADD-61C0-4859-9F05-BCDAE2518FA5}" type="pres">
      <dgm:prSet presAssocID="{6448E76C-2F0E-43EB-A052-F2829F3ADE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ck"/>
        </a:ext>
      </dgm:extLst>
    </dgm:pt>
    <dgm:pt modelId="{BB36C55B-ABBB-4026-9832-C9DBECA4088F}" type="pres">
      <dgm:prSet presAssocID="{6448E76C-2F0E-43EB-A052-F2829F3ADE11}" presName="spaceRect" presStyleCnt="0"/>
      <dgm:spPr/>
    </dgm:pt>
    <dgm:pt modelId="{05F8572E-DDEE-412A-8DF5-614F5F18690E}" type="pres">
      <dgm:prSet presAssocID="{6448E76C-2F0E-43EB-A052-F2829F3ADE11}" presName="parTx" presStyleLbl="revTx" presStyleIdx="0" presStyleCnt="3">
        <dgm:presLayoutVars>
          <dgm:chMax val="0"/>
          <dgm:chPref val="0"/>
        </dgm:presLayoutVars>
      </dgm:prSet>
      <dgm:spPr/>
    </dgm:pt>
    <dgm:pt modelId="{5E36F4BE-663C-44AF-8AFF-DAAA2659036E}" type="pres">
      <dgm:prSet presAssocID="{724F6F96-B750-41DE-AAF9-16296CCC949B}" presName="sibTrans" presStyleCnt="0"/>
      <dgm:spPr/>
    </dgm:pt>
    <dgm:pt modelId="{7BF36782-C778-4685-806D-BDED3D3BA7AA}" type="pres">
      <dgm:prSet presAssocID="{45C68C44-27A9-4A6F-9B43-EE9E071F167F}" presName="compNode" presStyleCnt="0"/>
      <dgm:spPr/>
    </dgm:pt>
    <dgm:pt modelId="{BF712D07-6176-49EB-854C-022043D20EB9}" type="pres">
      <dgm:prSet presAssocID="{45C68C44-27A9-4A6F-9B43-EE9E071F167F}" presName="bgRect" presStyleLbl="bgShp" presStyleIdx="1" presStyleCnt="3"/>
      <dgm:spPr/>
    </dgm:pt>
    <dgm:pt modelId="{E59BAC91-2C2C-4BB9-BC82-18A06FF6881A}" type="pres">
      <dgm:prSet presAssocID="{45C68C44-27A9-4A6F-9B43-EE9E071F16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740E35DE-2C2D-43A8-B79C-7CE2783F7AE9}" type="pres">
      <dgm:prSet presAssocID="{45C68C44-27A9-4A6F-9B43-EE9E071F167F}" presName="spaceRect" presStyleCnt="0"/>
      <dgm:spPr/>
    </dgm:pt>
    <dgm:pt modelId="{29CC0154-08E9-4118-AE88-F6E74F86B000}" type="pres">
      <dgm:prSet presAssocID="{45C68C44-27A9-4A6F-9B43-EE9E071F167F}" presName="parTx" presStyleLbl="revTx" presStyleIdx="1" presStyleCnt="3">
        <dgm:presLayoutVars>
          <dgm:chMax val="0"/>
          <dgm:chPref val="0"/>
        </dgm:presLayoutVars>
      </dgm:prSet>
      <dgm:spPr/>
    </dgm:pt>
    <dgm:pt modelId="{0928746A-AC4B-4449-8427-762D6F133898}" type="pres">
      <dgm:prSet presAssocID="{7E706C93-BE03-4413-B72E-9C1FB29D90CA}" presName="sibTrans" presStyleCnt="0"/>
      <dgm:spPr/>
    </dgm:pt>
    <dgm:pt modelId="{B9575E78-C9A2-455C-A7E4-9AB9AA16DE9E}" type="pres">
      <dgm:prSet presAssocID="{0F5A371E-B023-4F2C-B7C3-59D3947DACD3}" presName="compNode" presStyleCnt="0"/>
      <dgm:spPr/>
    </dgm:pt>
    <dgm:pt modelId="{2CB3EF55-41F3-4C4F-8B5F-2492C1EE5F49}" type="pres">
      <dgm:prSet presAssocID="{0F5A371E-B023-4F2C-B7C3-59D3947DACD3}" presName="bgRect" presStyleLbl="bgShp" presStyleIdx="2" presStyleCnt="3"/>
      <dgm:spPr/>
    </dgm:pt>
    <dgm:pt modelId="{E6ED6AA2-34B3-451C-BA64-65E6DBF17175}" type="pres">
      <dgm:prSet presAssocID="{0F5A371E-B023-4F2C-B7C3-59D3947DAC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2FBD61C8-DEF7-441F-A28B-86F4CB062367}" type="pres">
      <dgm:prSet presAssocID="{0F5A371E-B023-4F2C-B7C3-59D3947DACD3}" presName="spaceRect" presStyleCnt="0"/>
      <dgm:spPr/>
    </dgm:pt>
    <dgm:pt modelId="{776395E5-AE21-4B6D-BD1F-59236432DB15}" type="pres">
      <dgm:prSet presAssocID="{0F5A371E-B023-4F2C-B7C3-59D3947DACD3}" presName="parTx" presStyleLbl="revTx" presStyleIdx="2" presStyleCnt="3">
        <dgm:presLayoutVars>
          <dgm:chMax val="0"/>
          <dgm:chPref val="0"/>
        </dgm:presLayoutVars>
      </dgm:prSet>
      <dgm:spPr/>
    </dgm:pt>
  </dgm:ptLst>
  <dgm:cxnLst>
    <dgm:cxn modelId="{06500B24-6D63-4D34-BD8C-82EBD7191595}" type="presOf" srcId="{0F5A371E-B023-4F2C-B7C3-59D3947DACD3}" destId="{776395E5-AE21-4B6D-BD1F-59236432DB15}" srcOrd="0" destOrd="0" presId="urn:microsoft.com/office/officeart/2018/2/layout/IconVerticalSolidList"/>
    <dgm:cxn modelId="{1ED2DC37-CA42-403D-9C41-93C516644316}" srcId="{E9D9EC92-6CB6-4BEF-B1AA-32A654D1D80F}" destId="{45C68C44-27A9-4A6F-9B43-EE9E071F167F}" srcOrd="1" destOrd="0" parTransId="{832A661A-BE9A-4E0B-BAD1-9CACEF88BE74}" sibTransId="{7E706C93-BE03-4413-B72E-9C1FB29D90CA}"/>
    <dgm:cxn modelId="{AE3FD26A-F03E-4C61-9554-F7DE42B612C5}" srcId="{E9D9EC92-6CB6-4BEF-B1AA-32A654D1D80F}" destId="{6448E76C-2F0E-43EB-A052-F2829F3ADE11}" srcOrd="0" destOrd="0" parTransId="{EABA77D1-0CE4-4414-8935-998FFD1CC811}" sibTransId="{724F6F96-B750-41DE-AAF9-16296CCC949B}"/>
    <dgm:cxn modelId="{DC5A8A97-DFD4-40D7-BA62-1D7CEECA2963}" srcId="{E9D9EC92-6CB6-4BEF-B1AA-32A654D1D80F}" destId="{0F5A371E-B023-4F2C-B7C3-59D3947DACD3}" srcOrd="2" destOrd="0" parTransId="{882E80DF-61A4-4AA4-8B84-E4DD8E9EA331}" sibTransId="{B7DCA24B-70C1-415D-8F28-26505EB1702A}"/>
    <dgm:cxn modelId="{8075479A-9C49-48EF-9DB9-5F784E708D96}" type="presOf" srcId="{45C68C44-27A9-4A6F-9B43-EE9E071F167F}" destId="{29CC0154-08E9-4118-AE88-F6E74F86B000}" srcOrd="0" destOrd="0" presId="urn:microsoft.com/office/officeart/2018/2/layout/IconVerticalSolidList"/>
    <dgm:cxn modelId="{2A713BA2-30E4-4923-88AF-29485095CF4D}" type="presOf" srcId="{6448E76C-2F0E-43EB-A052-F2829F3ADE11}" destId="{05F8572E-DDEE-412A-8DF5-614F5F18690E}" srcOrd="0" destOrd="0" presId="urn:microsoft.com/office/officeart/2018/2/layout/IconVerticalSolidList"/>
    <dgm:cxn modelId="{4E1756B9-DD1B-48EB-A6A8-AD910EB5AC72}" type="presOf" srcId="{E9D9EC92-6CB6-4BEF-B1AA-32A654D1D80F}" destId="{460E6573-6096-464D-A074-2C2B7BD80FA1}" srcOrd="0" destOrd="0" presId="urn:microsoft.com/office/officeart/2018/2/layout/IconVerticalSolidList"/>
    <dgm:cxn modelId="{F320C0C1-C9D2-49E5-8ECA-0A772947EA76}" type="presParOf" srcId="{460E6573-6096-464D-A074-2C2B7BD80FA1}" destId="{81ED7F42-B424-4B70-BC57-8877FED5F257}" srcOrd="0" destOrd="0" presId="urn:microsoft.com/office/officeart/2018/2/layout/IconVerticalSolidList"/>
    <dgm:cxn modelId="{C56DE88E-D17E-41B0-A305-E25A2EAD7E1B}" type="presParOf" srcId="{81ED7F42-B424-4B70-BC57-8877FED5F257}" destId="{162C9CA5-B64E-4D74-A053-348BFF71AD74}" srcOrd="0" destOrd="0" presId="urn:microsoft.com/office/officeart/2018/2/layout/IconVerticalSolidList"/>
    <dgm:cxn modelId="{8BC20117-18F5-4962-A149-9FEB7A541940}" type="presParOf" srcId="{81ED7F42-B424-4B70-BC57-8877FED5F257}" destId="{B85D3ADD-61C0-4859-9F05-BCDAE2518FA5}" srcOrd="1" destOrd="0" presId="urn:microsoft.com/office/officeart/2018/2/layout/IconVerticalSolidList"/>
    <dgm:cxn modelId="{0E863D8E-4E9C-44FC-9D35-E6A0B43E8707}" type="presParOf" srcId="{81ED7F42-B424-4B70-BC57-8877FED5F257}" destId="{BB36C55B-ABBB-4026-9832-C9DBECA4088F}" srcOrd="2" destOrd="0" presId="urn:microsoft.com/office/officeart/2018/2/layout/IconVerticalSolidList"/>
    <dgm:cxn modelId="{07AD2753-AE54-4985-A2FB-DC5C4BF0EF1B}" type="presParOf" srcId="{81ED7F42-B424-4B70-BC57-8877FED5F257}" destId="{05F8572E-DDEE-412A-8DF5-614F5F18690E}" srcOrd="3" destOrd="0" presId="urn:microsoft.com/office/officeart/2018/2/layout/IconVerticalSolidList"/>
    <dgm:cxn modelId="{762551DC-DEFC-4F45-A40A-17C9BE8EE7EC}" type="presParOf" srcId="{460E6573-6096-464D-A074-2C2B7BD80FA1}" destId="{5E36F4BE-663C-44AF-8AFF-DAAA2659036E}" srcOrd="1" destOrd="0" presId="urn:microsoft.com/office/officeart/2018/2/layout/IconVerticalSolidList"/>
    <dgm:cxn modelId="{5021D922-2B66-43ED-9F87-80C656240D81}" type="presParOf" srcId="{460E6573-6096-464D-A074-2C2B7BD80FA1}" destId="{7BF36782-C778-4685-806D-BDED3D3BA7AA}" srcOrd="2" destOrd="0" presId="urn:microsoft.com/office/officeart/2018/2/layout/IconVerticalSolidList"/>
    <dgm:cxn modelId="{FDB6FE14-D47E-4E6D-8434-CC283785EE82}" type="presParOf" srcId="{7BF36782-C778-4685-806D-BDED3D3BA7AA}" destId="{BF712D07-6176-49EB-854C-022043D20EB9}" srcOrd="0" destOrd="0" presId="urn:microsoft.com/office/officeart/2018/2/layout/IconVerticalSolidList"/>
    <dgm:cxn modelId="{77F31421-9432-4269-A29F-7E6103DDC515}" type="presParOf" srcId="{7BF36782-C778-4685-806D-BDED3D3BA7AA}" destId="{E59BAC91-2C2C-4BB9-BC82-18A06FF6881A}" srcOrd="1" destOrd="0" presId="urn:microsoft.com/office/officeart/2018/2/layout/IconVerticalSolidList"/>
    <dgm:cxn modelId="{4557EA3D-F031-4EC1-91BC-117F5DB90AE4}" type="presParOf" srcId="{7BF36782-C778-4685-806D-BDED3D3BA7AA}" destId="{740E35DE-2C2D-43A8-B79C-7CE2783F7AE9}" srcOrd="2" destOrd="0" presId="urn:microsoft.com/office/officeart/2018/2/layout/IconVerticalSolidList"/>
    <dgm:cxn modelId="{72874335-C9D7-4F8D-9064-E98DC81B8AEC}" type="presParOf" srcId="{7BF36782-C778-4685-806D-BDED3D3BA7AA}" destId="{29CC0154-08E9-4118-AE88-F6E74F86B000}" srcOrd="3" destOrd="0" presId="urn:microsoft.com/office/officeart/2018/2/layout/IconVerticalSolidList"/>
    <dgm:cxn modelId="{7FC67867-CC3E-4D20-A2AC-9C452A5A2F51}" type="presParOf" srcId="{460E6573-6096-464D-A074-2C2B7BD80FA1}" destId="{0928746A-AC4B-4449-8427-762D6F133898}" srcOrd="3" destOrd="0" presId="urn:microsoft.com/office/officeart/2018/2/layout/IconVerticalSolidList"/>
    <dgm:cxn modelId="{9AD88B30-4766-455D-A69B-706101A67B6C}" type="presParOf" srcId="{460E6573-6096-464D-A074-2C2B7BD80FA1}" destId="{B9575E78-C9A2-455C-A7E4-9AB9AA16DE9E}" srcOrd="4" destOrd="0" presId="urn:microsoft.com/office/officeart/2018/2/layout/IconVerticalSolidList"/>
    <dgm:cxn modelId="{DF0D71FD-9FAB-47F9-B243-2290225E12DD}" type="presParOf" srcId="{B9575E78-C9A2-455C-A7E4-9AB9AA16DE9E}" destId="{2CB3EF55-41F3-4C4F-8B5F-2492C1EE5F49}" srcOrd="0" destOrd="0" presId="urn:microsoft.com/office/officeart/2018/2/layout/IconVerticalSolidList"/>
    <dgm:cxn modelId="{AC89630B-0A57-4196-AD2A-27320ADC6E58}" type="presParOf" srcId="{B9575E78-C9A2-455C-A7E4-9AB9AA16DE9E}" destId="{E6ED6AA2-34B3-451C-BA64-65E6DBF17175}" srcOrd="1" destOrd="0" presId="urn:microsoft.com/office/officeart/2018/2/layout/IconVerticalSolidList"/>
    <dgm:cxn modelId="{5DB347C6-5536-4721-B354-F003ECB7B0D4}" type="presParOf" srcId="{B9575E78-C9A2-455C-A7E4-9AB9AA16DE9E}" destId="{2FBD61C8-DEF7-441F-A28B-86F4CB062367}" srcOrd="2" destOrd="0" presId="urn:microsoft.com/office/officeart/2018/2/layout/IconVerticalSolidList"/>
    <dgm:cxn modelId="{7FFE9A14-099C-442E-96CB-5D4B8F407869}" type="presParOf" srcId="{B9575E78-C9A2-455C-A7E4-9AB9AA16DE9E}" destId="{776395E5-AE21-4B6D-BD1F-59236432DB1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5D818-917E-4307-AD69-EF2D40B01CA0}">
      <dsp:nvSpPr>
        <dsp:cNvPr id="0" name=""/>
        <dsp:cNvSpPr/>
      </dsp:nvSpPr>
      <dsp:spPr>
        <a:xfrm>
          <a:off x="0" y="1571"/>
          <a:ext cx="6586489" cy="796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C6098-AEC4-4657-96FC-903C1B730FE9}">
      <dsp:nvSpPr>
        <dsp:cNvPr id="0" name=""/>
        <dsp:cNvSpPr/>
      </dsp:nvSpPr>
      <dsp:spPr>
        <a:xfrm>
          <a:off x="240871" y="180731"/>
          <a:ext cx="437947" cy="437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17CD95-8CBC-425C-96D9-1632778088A1}">
      <dsp:nvSpPr>
        <dsp:cNvPr id="0" name=""/>
        <dsp:cNvSpPr/>
      </dsp:nvSpPr>
      <dsp:spPr>
        <a:xfrm>
          <a:off x="919690" y="1571"/>
          <a:ext cx="5666798"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755650">
            <a:lnSpc>
              <a:spcPct val="100000"/>
            </a:lnSpc>
            <a:spcBef>
              <a:spcPct val="0"/>
            </a:spcBef>
            <a:spcAft>
              <a:spcPct val="35000"/>
            </a:spcAft>
            <a:buNone/>
          </a:pPr>
          <a:r>
            <a:rPr lang="en-US" sz="1700" kern="1200"/>
            <a:t>Power-aware design alone has failed to stem the tide of dealing with problems like heat density</a:t>
          </a:r>
        </a:p>
      </dsp:txBody>
      <dsp:txXfrm>
        <a:off x="919690" y="1571"/>
        <a:ext cx="5666798" cy="796268"/>
      </dsp:txXfrm>
    </dsp:sp>
    <dsp:sp modelId="{58DD0107-017C-4B74-A4AD-009B0CA3EA8C}">
      <dsp:nvSpPr>
        <dsp:cNvPr id="0" name=""/>
        <dsp:cNvSpPr/>
      </dsp:nvSpPr>
      <dsp:spPr>
        <a:xfrm>
          <a:off x="0" y="996907"/>
          <a:ext cx="6586489" cy="796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CB510-5FD2-4090-8607-FA7498D78364}">
      <dsp:nvSpPr>
        <dsp:cNvPr id="0" name=""/>
        <dsp:cNvSpPr/>
      </dsp:nvSpPr>
      <dsp:spPr>
        <a:xfrm>
          <a:off x="240871" y="1176067"/>
          <a:ext cx="437947" cy="437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3C4E4D-5258-4F8D-B60F-230FAA47010F}">
      <dsp:nvSpPr>
        <dsp:cNvPr id="0" name=""/>
        <dsp:cNvSpPr/>
      </dsp:nvSpPr>
      <dsp:spPr>
        <a:xfrm>
          <a:off x="919690" y="996907"/>
          <a:ext cx="5666798"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755650">
            <a:lnSpc>
              <a:spcPct val="100000"/>
            </a:lnSpc>
            <a:spcBef>
              <a:spcPct val="0"/>
            </a:spcBef>
            <a:spcAft>
              <a:spcPct val="35000"/>
            </a:spcAft>
            <a:buNone/>
          </a:pPr>
          <a:r>
            <a:rPr lang="en-US" sz="1700" kern="1200"/>
            <a:t>Localized heating occurs much faster than chip-wide heating</a:t>
          </a:r>
        </a:p>
      </dsp:txBody>
      <dsp:txXfrm>
        <a:off x="919690" y="996907"/>
        <a:ext cx="5666798" cy="796268"/>
      </dsp:txXfrm>
    </dsp:sp>
    <dsp:sp modelId="{11DBBFB7-522A-4279-B40A-F965E45BC239}">
      <dsp:nvSpPr>
        <dsp:cNvPr id="0" name=""/>
        <dsp:cNvSpPr/>
      </dsp:nvSpPr>
      <dsp:spPr>
        <a:xfrm>
          <a:off x="0" y="1992243"/>
          <a:ext cx="6586489" cy="796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3DCB1-588B-40F0-AA07-3D93B1484F29}">
      <dsp:nvSpPr>
        <dsp:cNvPr id="0" name=""/>
        <dsp:cNvSpPr/>
      </dsp:nvSpPr>
      <dsp:spPr>
        <a:xfrm>
          <a:off x="240871" y="2171403"/>
          <a:ext cx="437947" cy="437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81046-966E-4188-A153-4BA6ED59B5F6}">
      <dsp:nvSpPr>
        <dsp:cNvPr id="0" name=""/>
        <dsp:cNvSpPr/>
      </dsp:nvSpPr>
      <dsp:spPr>
        <a:xfrm>
          <a:off x="919690" y="1992243"/>
          <a:ext cx="5666798"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755650">
            <a:lnSpc>
              <a:spcPct val="100000"/>
            </a:lnSpc>
            <a:spcBef>
              <a:spcPct val="0"/>
            </a:spcBef>
            <a:spcAft>
              <a:spcPct val="35000"/>
            </a:spcAft>
            <a:buNone/>
          </a:pPr>
          <a:r>
            <a:rPr lang="en-US" sz="1700" kern="1200"/>
            <a:t>Power-management techniques must directly target the spatial and temporal behavior of the operating temperature.</a:t>
          </a:r>
        </a:p>
      </dsp:txBody>
      <dsp:txXfrm>
        <a:off x="919690" y="1992243"/>
        <a:ext cx="5666798" cy="796268"/>
      </dsp:txXfrm>
    </dsp:sp>
    <dsp:sp modelId="{1A4D3DEA-0075-4AA4-9F5C-3FFC0E3AEAED}">
      <dsp:nvSpPr>
        <dsp:cNvPr id="0" name=""/>
        <dsp:cNvSpPr/>
      </dsp:nvSpPr>
      <dsp:spPr>
        <a:xfrm>
          <a:off x="0" y="2987579"/>
          <a:ext cx="6586489" cy="796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2FA98-E437-41BD-AD58-6340A103FBFB}">
      <dsp:nvSpPr>
        <dsp:cNvPr id="0" name=""/>
        <dsp:cNvSpPr/>
      </dsp:nvSpPr>
      <dsp:spPr>
        <a:xfrm>
          <a:off x="240871" y="3166739"/>
          <a:ext cx="437947" cy="437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80D75-4B15-4DB4-9459-DA3FB893C99E}">
      <dsp:nvSpPr>
        <dsp:cNvPr id="0" name=""/>
        <dsp:cNvSpPr/>
      </dsp:nvSpPr>
      <dsp:spPr>
        <a:xfrm>
          <a:off x="919690" y="2987579"/>
          <a:ext cx="5666798"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755650">
            <a:lnSpc>
              <a:spcPct val="100000"/>
            </a:lnSpc>
            <a:spcBef>
              <a:spcPct val="0"/>
            </a:spcBef>
            <a:spcAft>
              <a:spcPct val="35000"/>
            </a:spcAft>
            <a:buNone/>
          </a:pPr>
          <a:r>
            <a:rPr lang="en-US" sz="1700" kern="1200"/>
            <a:t>Typical high-power applications still operate at 20 percent or more below the absolute worst case</a:t>
          </a:r>
        </a:p>
      </dsp:txBody>
      <dsp:txXfrm>
        <a:off x="919690" y="2987579"/>
        <a:ext cx="5666798" cy="796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C9CA5-B64E-4D74-A053-348BFF71AD7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D3ADD-61C0-4859-9F05-BCDAE2518FA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8572E-DDEE-412A-8DF5-614F5F18690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In terms of modeling, the most important area for future work is the inclusion of heating from the clock grid and other interconnect.</a:t>
          </a:r>
        </a:p>
      </dsp:txBody>
      <dsp:txXfrm>
        <a:off x="1435590" y="531"/>
        <a:ext cx="9080009" cy="1242935"/>
      </dsp:txXfrm>
    </dsp:sp>
    <dsp:sp modelId="{BF712D07-6176-49EB-854C-022043D20EB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BAC91-2C2C-4BB9-BC82-18A06FF6881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CC0154-08E9-4118-AE88-F6E74F86B00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This paper currently approximates the effects of wires by including their power dissipation in the dynamic, per block power density values that drive the RC model. </a:t>
          </a:r>
        </a:p>
      </dsp:txBody>
      <dsp:txXfrm>
        <a:off x="1435590" y="1554201"/>
        <a:ext cx="9080009" cy="1242935"/>
      </dsp:txXfrm>
    </dsp:sp>
    <dsp:sp modelId="{2CB3EF55-41F3-4C4F-8B5F-2492C1EE5F4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D6AA2-34B3-451C-BA64-65E6DBF1717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395E5-AE21-4B6D-BD1F-59236432DB1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Different techniques such as Temperature-tracking Dynamic Frequency Scaling, Dynamic Voltage Scaling, and Migrating Computation are presented in detail to overcome the power and thermal issues in computing</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E929A-40F6-44A9-814F-76D619BB55E1}"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01295-973C-4483-8F9E-BB01C481F3A7}" type="slidenum">
              <a:rPr lang="en-US" smtClean="0"/>
              <a:t>‹#›</a:t>
            </a:fld>
            <a:endParaRPr lang="en-US"/>
          </a:p>
        </p:txBody>
      </p:sp>
    </p:spTree>
    <p:extLst>
      <p:ext uri="{BB962C8B-B14F-4D97-AF65-F5344CB8AC3E}">
        <p14:creationId xmlns:p14="http://schemas.microsoft.com/office/powerpoint/2010/main" val="1907017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research paper is focused on the power-aware and temperature-specific design technique to understand the effects of localized heating and non-uniform power dissipation across the compartments of computing system. For this purpose, architecture-level thermal modeling is presented in this paper, the need of modeling and techniques are mentioned across which analysis has been built and comparison is done. Some important concepts and computing parameters that are discussed in detail include dynamic voltage scaling, migrating computation, and temperature tracking dynamic frequency scaling.</a:t>
            </a:r>
          </a:p>
          <a:p>
            <a:endParaRPr lang="en-US" dirty="0"/>
          </a:p>
        </p:txBody>
      </p:sp>
      <p:sp>
        <p:nvSpPr>
          <p:cNvPr id="4" name="Slide Number Placeholder 3"/>
          <p:cNvSpPr>
            <a:spLocks noGrp="1"/>
          </p:cNvSpPr>
          <p:nvPr>
            <p:ph type="sldNum" sz="quarter" idx="5"/>
          </p:nvPr>
        </p:nvSpPr>
        <p:spPr/>
        <p:txBody>
          <a:bodyPr/>
          <a:lstStyle/>
          <a:p>
            <a:fld id="{C5D01295-973C-4483-8F9E-BB01C481F3A7}" type="slidenum">
              <a:rPr lang="en-US" smtClean="0"/>
              <a:t>3</a:t>
            </a:fld>
            <a:endParaRPr lang="en-US"/>
          </a:p>
        </p:txBody>
      </p:sp>
    </p:spTree>
    <p:extLst>
      <p:ext uri="{BB962C8B-B14F-4D97-AF65-F5344CB8AC3E}">
        <p14:creationId xmlns:p14="http://schemas.microsoft.com/office/powerpoint/2010/main" val="218593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results, MC is the best DTM technique at 0.8 K/W; it works well for three reasons. First, the floorplan we used by itself is enough to reduce the operating temperature of the primary integer register file. This is the dominant effect for a heat sink of 0.8 K/W, where maximum temperatures are not far above 85° C; indeed, the benchmarks we simulated rarely used the spare register file. This shows the importance of considering </a:t>
            </a:r>
            <a:r>
              <a:rPr lang="en-US" dirty="0" err="1"/>
              <a:t>onchip</a:t>
            </a:r>
            <a:r>
              <a:rPr lang="en-US" dirty="0"/>
              <a:t> thermal diffusion in designing the floorplan and in simulating DTM techniques. Second, MC can exploit ILP to hide the extra latency of the spare register file. Third, the complete elimination of activity in the primary register file allows it to cool quickly, minimizing the use of the slower secondary register file.</a:t>
            </a:r>
          </a:p>
        </p:txBody>
      </p:sp>
      <p:sp>
        <p:nvSpPr>
          <p:cNvPr id="4" name="Slide Number Placeholder 3"/>
          <p:cNvSpPr>
            <a:spLocks noGrp="1"/>
          </p:cNvSpPr>
          <p:nvPr>
            <p:ph type="sldNum" sz="quarter" idx="5"/>
          </p:nvPr>
        </p:nvSpPr>
        <p:spPr/>
        <p:txBody>
          <a:bodyPr/>
          <a:lstStyle/>
          <a:p>
            <a:fld id="{C5D01295-973C-4483-8F9E-BB01C481F3A7}" type="slidenum">
              <a:rPr lang="en-US" smtClean="0"/>
              <a:t>12</a:t>
            </a:fld>
            <a:endParaRPr lang="en-US"/>
          </a:p>
        </p:txBody>
      </p:sp>
    </p:spTree>
    <p:extLst>
      <p:ext uri="{BB962C8B-B14F-4D97-AF65-F5344CB8AC3E}">
        <p14:creationId xmlns:p14="http://schemas.microsoft.com/office/powerpoint/2010/main" val="385214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modeling, the most important area for future work is the inclusion of heating from the clock grid and other interconnect.</a:t>
            </a:r>
          </a:p>
          <a:p>
            <a:r>
              <a:rPr lang="en-US" dirty="0"/>
              <a:t>This paper currently approximates the effects of wires by including their power dissipation in the dynamic, </a:t>
            </a:r>
            <a:r>
              <a:rPr lang="en-US" dirty="0" err="1"/>
              <a:t>perblock</a:t>
            </a:r>
            <a:r>
              <a:rPr lang="en-US" dirty="0"/>
              <a:t> power density values that drive the RC model. </a:t>
            </a:r>
          </a:p>
          <a:p>
            <a:r>
              <a:rPr lang="en-US" dirty="0"/>
              <a:t>Different techniques such as </a:t>
            </a:r>
            <a:r>
              <a:rPr lang="en-US" sz="1200" dirty="0"/>
              <a:t>Temperature-tracking Dynamic Frequency Scaling, </a:t>
            </a:r>
            <a:r>
              <a:rPr lang="en-US" dirty="0"/>
              <a:t>Dynamic Voltage Scaling, and Migrating Computation are presented in detail to overcome the power and thermal issues in computing</a:t>
            </a:r>
          </a:p>
          <a:p>
            <a:endParaRPr lang="en-US" dirty="0"/>
          </a:p>
        </p:txBody>
      </p:sp>
      <p:sp>
        <p:nvSpPr>
          <p:cNvPr id="4" name="Slide Number Placeholder 3"/>
          <p:cNvSpPr>
            <a:spLocks noGrp="1"/>
          </p:cNvSpPr>
          <p:nvPr>
            <p:ph type="sldNum" sz="quarter" idx="5"/>
          </p:nvPr>
        </p:nvSpPr>
        <p:spPr/>
        <p:txBody>
          <a:bodyPr/>
          <a:lstStyle/>
          <a:p>
            <a:fld id="{C5D01295-973C-4483-8F9E-BB01C481F3A7}" type="slidenum">
              <a:rPr lang="en-US" smtClean="0"/>
              <a:t>13</a:t>
            </a:fld>
            <a:endParaRPr lang="en-US"/>
          </a:p>
        </p:txBody>
      </p:sp>
    </p:spTree>
    <p:extLst>
      <p:ext uri="{BB962C8B-B14F-4D97-AF65-F5344CB8AC3E}">
        <p14:creationId xmlns:p14="http://schemas.microsoft.com/office/powerpoint/2010/main" val="224994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microprocessor consumes energy and converts it into heat, the corresponding exponential rise in heat density is creating significant difficulties in maintaining reliability and low manufacturing cost.</a:t>
            </a:r>
          </a:p>
          <a:p>
            <a:r>
              <a:rPr lang="en-US" dirty="0"/>
              <a:t>Power-aware design alone has failed to stem the tide of dealing with problems like heat density.</a:t>
            </a:r>
          </a:p>
          <a:p>
            <a:endParaRPr lang="en-US" dirty="0"/>
          </a:p>
          <a:p>
            <a:r>
              <a:rPr lang="en-US" dirty="0"/>
              <a:t>Localized heating occurs much faster than chip-wide heating because power dissipation is spatially nonuniform across the chip, this leads to hot spots and spatial gradients that can cause timing errors or even physical damage</a:t>
            </a:r>
          </a:p>
          <a:p>
            <a:endParaRPr lang="en-US" dirty="0"/>
          </a:p>
          <a:p>
            <a:r>
              <a:rPr lang="en-US" dirty="0"/>
              <a:t>For this reason, Power-management techniques must directly target the spatial and temporal behavior of the operating temperature.</a:t>
            </a:r>
          </a:p>
          <a:p>
            <a:endParaRPr lang="en-US" dirty="0"/>
          </a:p>
          <a:p>
            <a:r>
              <a:rPr lang="en-US" dirty="0"/>
              <a:t>One of the reason in this case is packaging. This adds to the effects caused by the overall systems thermal performance. Typical high-power applications still operate at 20 percent or more below the absolute worst case</a:t>
            </a:r>
          </a:p>
          <a:p>
            <a:endParaRPr lang="en-US" dirty="0"/>
          </a:p>
          <a:p>
            <a:r>
              <a:rPr lang="en-US" dirty="0"/>
              <a:t>As long as the threshold temperature that stops the clock (the trigger threshold) is based on the hottest temperature in the system, the approach presented in this paper successfully regulates temperature.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5D01295-973C-4483-8F9E-BB01C481F3A7}" type="slidenum">
              <a:rPr lang="en-US" smtClean="0"/>
              <a:t>4</a:t>
            </a:fld>
            <a:endParaRPr lang="en-US"/>
          </a:p>
        </p:txBody>
      </p:sp>
    </p:spTree>
    <p:extLst>
      <p:ext uri="{BB962C8B-B14F-4D97-AF65-F5344CB8AC3E}">
        <p14:creationId xmlns:p14="http://schemas.microsoft.com/office/powerpoint/2010/main" val="329634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architecture domain is unique in its ability to use runtime knowledge of application behavior and the current thermal status of different units of the chip to adjust execution, distribute the workload to control thermal behavior, and exploit instruction-level parallelism (ILP). The architecture has detailed temperature information about hot spots and temperature gradients that can combine with dynamic information about ILP to precisely regulate temperature while minimizing performance loss.</a:t>
            </a:r>
          </a:p>
          <a:p>
            <a:r>
              <a:rPr lang="en-US" dirty="0"/>
              <a:t>two new techniques that outperform prior DTM solutions are presented in this paper, but both require design and analysis in the microarchitecture domain, which in turn requires an appropriate modeling capability. Although the presented  work has focused on microarchitecture, system-architecture and operating system techniques have an important and complementary role to play. For example, the operating system can use knowledge of different processes’ thermal characteristics to guide scheduling decisions, which again requires an appropriate modeling capability.</a:t>
            </a:r>
          </a:p>
        </p:txBody>
      </p:sp>
      <p:sp>
        <p:nvSpPr>
          <p:cNvPr id="4" name="Slide Number Placeholder 3"/>
          <p:cNvSpPr>
            <a:spLocks noGrp="1"/>
          </p:cNvSpPr>
          <p:nvPr>
            <p:ph type="sldNum" sz="quarter" idx="5"/>
          </p:nvPr>
        </p:nvSpPr>
        <p:spPr/>
        <p:txBody>
          <a:bodyPr/>
          <a:lstStyle/>
          <a:p>
            <a:fld id="{C5D01295-973C-4483-8F9E-BB01C481F3A7}" type="slidenum">
              <a:rPr lang="en-US" smtClean="0"/>
              <a:t>5</a:t>
            </a:fld>
            <a:endParaRPr lang="en-US"/>
          </a:p>
        </p:txBody>
      </p:sp>
    </p:spTree>
    <p:extLst>
      <p:ext uri="{BB962C8B-B14F-4D97-AF65-F5344CB8AC3E}">
        <p14:creationId xmlns:p14="http://schemas.microsoft.com/office/powerpoint/2010/main" val="2694496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need for architecture-level thermal modeling is there to avoid temporal and spatial nonuniformities in computing due to thermal effects.</a:t>
            </a:r>
          </a:p>
          <a:p>
            <a:pPr marL="0" indent="0">
              <a:buNone/>
            </a:pPr>
            <a:r>
              <a:rPr lang="en-US" dirty="0"/>
              <a:t>An effective architecture-level thermal model must be</a:t>
            </a:r>
          </a:p>
          <a:p>
            <a:pPr marL="628650" lvl="1" indent="-171450">
              <a:buFont typeface="Arial" panose="020B0604020202020204" pitchFamily="34" charset="0"/>
              <a:buChar char="•"/>
            </a:pPr>
            <a:r>
              <a:rPr lang="en-US" dirty="0"/>
              <a:t>Simple enough to allow architects to reason about thermal effects and tradeoffs </a:t>
            </a:r>
          </a:p>
          <a:p>
            <a:pPr marL="628650" lvl="1" indent="-171450">
              <a:buFont typeface="Arial" panose="020B0604020202020204" pitchFamily="34" charset="0"/>
              <a:buChar char="•"/>
            </a:pPr>
            <a:r>
              <a:rPr lang="en-US" dirty="0"/>
              <a:t>Detailed enough to model runtime changes in temperature within different functional units</a:t>
            </a:r>
          </a:p>
          <a:p>
            <a:pPr marL="628650" lvl="1" indent="-171450">
              <a:buFont typeface="Arial" panose="020B0604020202020204" pitchFamily="34" charset="0"/>
              <a:buChar char="•"/>
            </a:pPr>
            <a:r>
              <a:rPr lang="en-US" dirty="0"/>
              <a:t>Yet computationally efficient and portable for use in a variety of architecture simulators. </a:t>
            </a:r>
          </a:p>
          <a:p>
            <a:endParaRPr lang="en-US" dirty="0"/>
          </a:p>
        </p:txBody>
      </p:sp>
      <p:sp>
        <p:nvSpPr>
          <p:cNvPr id="4" name="Slide Number Placeholder 3"/>
          <p:cNvSpPr>
            <a:spLocks noGrp="1"/>
          </p:cNvSpPr>
          <p:nvPr>
            <p:ph type="sldNum" sz="quarter" idx="5"/>
          </p:nvPr>
        </p:nvSpPr>
        <p:spPr/>
        <p:txBody>
          <a:bodyPr/>
          <a:lstStyle/>
          <a:p>
            <a:fld id="{C5D01295-973C-4483-8F9E-BB01C481F3A7}" type="slidenum">
              <a:rPr lang="en-US" smtClean="0"/>
              <a:t>6</a:t>
            </a:fld>
            <a:endParaRPr lang="en-US"/>
          </a:p>
        </p:txBody>
      </p:sp>
    </p:spTree>
    <p:extLst>
      <p:ext uri="{BB962C8B-B14F-4D97-AF65-F5344CB8AC3E}">
        <p14:creationId xmlns:p14="http://schemas.microsoft.com/office/powerpoint/2010/main" val="158493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the research paper, properties about the compact model of a parametric microarchitecture for a computing system are presented. These points are mentioned below:</a:t>
            </a:r>
          </a:p>
          <a:p>
            <a:pPr marL="0" indent="0">
              <a:buNone/>
            </a:pPr>
            <a:r>
              <a:rPr lang="en-US" dirty="0"/>
              <a:t>It must track temperatures at the granularity of individual microarchitectural units, so the equivalent RC circuit must have at least one node for each unit.</a:t>
            </a:r>
          </a:p>
          <a:p>
            <a:pPr marL="0" indent="0">
              <a:buNone/>
            </a:pPr>
            <a:r>
              <a:rPr lang="en-US" dirty="0"/>
              <a:t>It must be parameterized, in the sense that it can generate a new compact model for different microarchitectures.</a:t>
            </a:r>
          </a:p>
          <a:p>
            <a:pPr marL="0" indent="0">
              <a:buNone/>
            </a:pPr>
            <a:r>
              <a:rPr lang="en-US" dirty="0"/>
              <a:t>It must be able to solve the RC circuit’s differential equations quickly</a:t>
            </a:r>
          </a:p>
          <a:p>
            <a:pPr marL="0" indent="0">
              <a:buNone/>
            </a:pPr>
            <a:r>
              <a:rPr lang="en-US" dirty="0"/>
              <a:t>Finally, it must be boundary and initial-condition independent which means that The thermal model’s component values should not depend on initial temperatures or the particular configuration under study.</a:t>
            </a:r>
          </a:p>
          <a:p>
            <a:endParaRPr lang="en-US" dirty="0"/>
          </a:p>
        </p:txBody>
      </p:sp>
      <p:sp>
        <p:nvSpPr>
          <p:cNvPr id="4" name="Slide Number Placeholder 3"/>
          <p:cNvSpPr>
            <a:spLocks noGrp="1"/>
          </p:cNvSpPr>
          <p:nvPr>
            <p:ph type="sldNum" sz="quarter" idx="5"/>
          </p:nvPr>
        </p:nvSpPr>
        <p:spPr/>
        <p:txBody>
          <a:bodyPr/>
          <a:lstStyle/>
          <a:p>
            <a:fld id="{C5D01295-973C-4483-8F9E-BB01C481F3A7}" type="slidenum">
              <a:rPr lang="en-US" smtClean="0"/>
              <a:t>7</a:t>
            </a:fld>
            <a:endParaRPr lang="en-US"/>
          </a:p>
        </p:txBody>
      </p:sp>
    </p:spTree>
    <p:extLst>
      <p:ext uri="{BB962C8B-B14F-4D97-AF65-F5344CB8AC3E}">
        <p14:creationId xmlns:p14="http://schemas.microsoft.com/office/powerpoint/2010/main" val="4040695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compute lumped values of thermal R and C to represent the heat flow among units and from each unit to the thermal package. In the thermal-design community, these equivalent circuits are called compact models, and are called dynamic compact models if they include thermal capacitors. All thermal capacitors are with respect to ground. These are shown in the attached figure.</a:t>
            </a:r>
          </a:p>
        </p:txBody>
      </p:sp>
      <p:sp>
        <p:nvSpPr>
          <p:cNvPr id="4" name="Slide Number Placeholder 3"/>
          <p:cNvSpPr>
            <a:spLocks noGrp="1"/>
          </p:cNvSpPr>
          <p:nvPr>
            <p:ph type="sldNum" sz="quarter" idx="5"/>
          </p:nvPr>
        </p:nvSpPr>
        <p:spPr/>
        <p:txBody>
          <a:bodyPr/>
          <a:lstStyle/>
          <a:p>
            <a:fld id="{C5D01295-973C-4483-8F9E-BB01C481F3A7}" type="slidenum">
              <a:rPr lang="en-US" smtClean="0"/>
              <a:t>8</a:t>
            </a:fld>
            <a:endParaRPr lang="en-US"/>
          </a:p>
        </p:txBody>
      </p:sp>
    </p:spTree>
    <p:extLst>
      <p:ext uri="{BB962C8B-B14F-4D97-AF65-F5344CB8AC3E}">
        <p14:creationId xmlns:p14="http://schemas.microsoft.com/office/powerpoint/2010/main" val="226024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Several microarchitecture techniques target runtime temperature regulation. In this paper, a sensor is modeled with the techniques mentioned previously. One sensor per architectural block with random noise of 1</a:t>
            </a:r>
            <a:r>
              <a:rPr lang="en-US" sz="1200" baseline="30000" dirty="0"/>
              <a:t>0</a:t>
            </a:r>
            <a:r>
              <a:rPr lang="en-US" sz="1200" dirty="0"/>
              <a:t>C. Temperature versus average power density for </a:t>
            </a:r>
            <a:r>
              <a:rPr lang="en-US" sz="1200" dirty="0" err="1"/>
              <a:t>gcc</a:t>
            </a:r>
            <a:r>
              <a:rPr lang="en-US" sz="1200" dirty="0"/>
              <a:t> with a power averaging interval of 0.033 seconds is presented in the attached figure.</a:t>
            </a:r>
          </a:p>
          <a:p>
            <a:endParaRPr lang="en-US" dirty="0"/>
          </a:p>
        </p:txBody>
      </p:sp>
      <p:sp>
        <p:nvSpPr>
          <p:cNvPr id="4" name="Slide Number Placeholder 3"/>
          <p:cNvSpPr>
            <a:spLocks noGrp="1"/>
          </p:cNvSpPr>
          <p:nvPr>
            <p:ph type="sldNum" sz="quarter" idx="5"/>
          </p:nvPr>
        </p:nvSpPr>
        <p:spPr/>
        <p:txBody>
          <a:bodyPr/>
          <a:lstStyle/>
          <a:p>
            <a:fld id="{C5D01295-973C-4483-8F9E-BB01C481F3A7}" type="slidenum">
              <a:rPr lang="en-US" smtClean="0"/>
              <a:t>9</a:t>
            </a:fld>
            <a:endParaRPr lang="en-US"/>
          </a:p>
        </p:txBody>
      </p:sp>
    </p:spTree>
    <p:extLst>
      <p:ext uri="{BB962C8B-B14F-4D97-AF65-F5344CB8AC3E}">
        <p14:creationId xmlns:p14="http://schemas.microsoft.com/office/powerpoint/2010/main" val="2603730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Independently of the relationship between frequency and voltage, the temperature dependence of carrier mobility in CMOS means that frequency is also linearly dependent on the operating temperature. This suggests that the standard practice of designing the nominal operating frequency for the maximum-allowed operating temperature is too conservative. When applications exceed the temperature specification, they can simply scale frequency down in response to the rising temperature. Because this temperature dependence is mild within the operating region of interest, the performance penalty for doing so is almost negligible.</a:t>
            </a:r>
          </a:p>
        </p:txBody>
      </p:sp>
      <p:sp>
        <p:nvSpPr>
          <p:cNvPr id="4" name="Slide Number Placeholder 3"/>
          <p:cNvSpPr>
            <a:spLocks noGrp="1"/>
          </p:cNvSpPr>
          <p:nvPr>
            <p:ph type="sldNum" sz="quarter" idx="5"/>
          </p:nvPr>
        </p:nvSpPr>
        <p:spPr/>
        <p:txBody>
          <a:bodyPr/>
          <a:lstStyle/>
          <a:p>
            <a:fld id="{C5D01295-973C-4483-8F9E-BB01C481F3A7}" type="slidenum">
              <a:rPr lang="en-US" smtClean="0"/>
              <a:t>10</a:t>
            </a:fld>
            <a:endParaRPr lang="en-US"/>
          </a:p>
        </p:txBody>
      </p:sp>
    </p:spTree>
    <p:extLst>
      <p:ext uri="{BB962C8B-B14F-4D97-AF65-F5344CB8AC3E}">
        <p14:creationId xmlns:p14="http://schemas.microsoft.com/office/powerpoint/2010/main" val="240415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Designers have long regarded DVS as a solution for reducing energy consumption; researchers have recently proposed it as one solution for thermal management and </a:t>
            </a:r>
            <a:r>
              <a:rPr lang="en-US" sz="1200" dirty="0" err="1"/>
              <a:t>Transmeta’s</a:t>
            </a:r>
            <a:r>
              <a:rPr lang="en-US" sz="1200" dirty="0"/>
              <a:t> Crusoe processors use it for this purpose. When changing the processor voltage, a processor must reduce frequency in conjunction with voltage, because circuits switch more slowly as the operating voltage approaches the threshold voltage.</a:t>
            </a:r>
          </a:p>
          <a:p>
            <a:endParaRPr lang="en-US" dirty="0"/>
          </a:p>
        </p:txBody>
      </p:sp>
      <p:sp>
        <p:nvSpPr>
          <p:cNvPr id="4" name="Slide Number Placeholder 3"/>
          <p:cNvSpPr>
            <a:spLocks noGrp="1"/>
          </p:cNvSpPr>
          <p:nvPr>
            <p:ph type="sldNum" sz="quarter" idx="5"/>
          </p:nvPr>
        </p:nvSpPr>
        <p:spPr/>
        <p:txBody>
          <a:bodyPr/>
          <a:lstStyle/>
          <a:p>
            <a:fld id="{C5D01295-973C-4483-8F9E-BB01C481F3A7}" type="slidenum">
              <a:rPr lang="en-US" smtClean="0"/>
              <a:t>11</a:t>
            </a:fld>
            <a:endParaRPr lang="en-US"/>
          </a:p>
        </p:txBody>
      </p:sp>
    </p:spTree>
    <p:extLst>
      <p:ext uri="{BB962C8B-B14F-4D97-AF65-F5344CB8AC3E}">
        <p14:creationId xmlns:p14="http://schemas.microsoft.com/office/powerpoint/2010/main" val="329109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2854-434B-C674-1D62-87D08F3FF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141C1-80EF-762E-3245-F7F4265C1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D15F7D-49A5-F57E-487F-A26F491E4C88}"/>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5" name="Footer Placeholder 4">
            <a:extLst>
              <a:ext uri="{FF2B5EF4-FFF2-40B4-BE49-F238E27FC236}">
                <a16:creationId xmlns:a16="http://schemas.microsoft.com/office/drawing/2014/main" id="{E0D703CB-994E-D1AB-DE6C-F92E0CEB7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48F64-5E68-59C3-1626-114C2985682B}"/>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199625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BEBC-ECC3-69EE-09A4-679CA22791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1E6EC3-7E0B-6561-4EE7-5B1DF2C75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150E7-0861-A064-AB0E-1F945B6F4A4F}"/>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5" name="Footer Placeholder 4">
            <a:extLst>
              <a:ext uri="{FF2B5EF4-FFF2-40B4-BE49-F238E27FC236}">
                <a16:creationId xmlns:a16="http://schemas.microsoft.com/office/drawing/2014/main" id="{C63227E6-FD26-EBFC-DB91-A7239FCBF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E31C5-54B4-E439-93EE-9E3EE7B4280C}"/>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229016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992EA-91BE-094B-58B4-67EF5435E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97915-EFF1-5F8E-1BCD-E553DFD4A3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5E2A6-71B2-B4F3-E3DB-FFCDAA5855C3}"/>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5" name="Footer Placeholder 4">
            <a:extLst>
              <a:ext uri="{FF2B5EF4-FFF2-40B4-BE49-F238E27FC236}">
                <a16:creationId xmlns:a16="http://schemas.microsoft.com/office/drawing/2014/main" id="{4719B6EB-B912-C4C5-FE26-13219129B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FDCA1-F91E-D8E6-E2BC-BCA4DBA87F99}"/>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26913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508D-6A1E-D527-F5CC-27B6D889D2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4B1AF-7CB5-47D3-0928-DEC4747F0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3B489-1D05-489F-DF9F-E4BE3AD38A3F}"/>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5" name="Footer Placeholder 4">
            <a:extLst>
              <a:ext uri="{FF2B5EF4-FFF2-40B4-BE49-F238E27FC236}">
                <a16:creationId xmlns:a16="http://schemas.microsoft.com/office/drawing/2014/main" id="{FD9AFE8F-5028-BE23-8042-FBF2E1416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BD2E1-24A4-7E31-0DE9-62AF46FFBE4D}"/>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30656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E4F2-A90F-69F5-8A90-1B800BE69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2EE6F3-8943-CC32-FAA0-3B2293289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0486D8-C92F-9580-0979-6937C602B5FB}"/>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5" name="Footer Placeholder 4">
            <a:extLst>
              <a:ext uri="{FF2B5EF4-FFF2-40B4-BE49-F238E27FC236}">
                <a16:creationId xmlns:a16="http://schemas.microsoft.com/office/drawing/2014/main" id="{BF1F1C55-312C-81B5-D24A-3737EFC1F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A9EB9-D264-7CCF-5C96-5D1750A60C1D}"/>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191133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4434-AD30-FB1F-6002-461D91902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2CB27-1A63-ABEA-284D-22D566D4E9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0A2033-B1F5-67B5-2137-72F55EB65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1A07E2-917F-4ED3-281A-D8C9DB01CDC5}"/>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6" name="Footer Placeholder 5">
            <a:extLst>
              <a:ext uri="{FF2B5EF4-FFF2-40B4-BE49-F238E27FC236}">
                <a16:creationId xmlns:a16="http://schemas.microsoft.com/office/drawing/2014/main" id="{54DDF1B3-3B42-36ED-A15C-E8F3F7081D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679E6-6D10-48B6-50A5-4AC188412CE8}"/>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183571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F8F6-6260-770F-50E5-235DAF9301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F1DF1A-C5C9-CA27-A215-E2473DE2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685BC-81BE-DD1F-0EDB-F5EA26B2D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8E238-4492-93C7-E95A-C36ACC9CE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B0E1A-8F48-700F-1A19-D7B7FE905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2475F-64E3-B948-1C69-7D18659AFE25}"/>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8" name="Footer Placeholder 7">
            <a:extLst>
              <a:ext uri="{FF2B5EF4-FFF2-40B4-BE49-F238E27FC236}">
                <a16:creationId xmlns:a16="http://schemas.microsoft.com/office/drawing/2014/main" id="{7BCA203D-CB50-93D4-779E-B78C32067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888C65-2AEB-9F37-7C5D-BD65B99F0D0C}"/>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10953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34CF-CC38-3D89-B427-CB4080325A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F0075-1C5D-9DD2-0D83-7642F252C515}"/>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4" name="Footer Placeholder 3">
            <a:extLst>
              <a:ext uri="{FF2B5EF4-FFF2-40B4-BE49-F238E27FC236}">
                <a16:creationId xmlns:a16="http://schemas.microsoft.com/office/drawing/2014/main" id="{851DA8E9-12C2-94B3-F407-19499D15DB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F4899F-86AA-5748-1C65-0E42D0BFFBBD}"/>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112110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AF645-2A34-9C56-D9C2-1A9136817845}"/>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3" name="Footer Placeholder 2">
            <a:extLst>
              <a:ext uri="{FF2B5EF4-FFF2-40B4-BE49-F238E27FC236}">
                <a16:creationId xmlns:a16="http://schemas.microsoft.com/office/drawing/2014/main" id="{3CE6B062-801D-BF68-C70B-C53FA96DAC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CBABD0-7D58-DB9F-4454-4B6D307B1296}"/>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73717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70EE-3BF9-8FD8-6AA5-8995412AF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022FEF-28BB-9CD4-FC4A-787F5E4E9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23B94-37B7-5AE7-6B0B-97A73A82D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A9A97-01F3-C56E-3230-370E35FC4481}"/>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6" name="Footer Placeholder 5">
            <a:extLst>
              <a:ext uri="{FF2B5EF4-FFF2-40B4-BE49-F238E27FC236}">
                <a16:creationId xmlns:a16="http://schemas.microsoft.com/office/drawing/2014/main" id="{CF69D6EA-B089-EDAD-7BC9-674B29F6B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9897F-C2EF-44AF-2DA4-3D42605891A0}"/>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132402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59C6-EE9C-A4F8-2CC8-BBD84CE7E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7C6C80-EA45-9417-64E7-36BAEC4E90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FC815-3968-B0B1-9EC3-1E58D422C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6887D2-24B4-B22F-43BF-04D724399B2F}"/>
              </a:ext>
            </a:extLst>
          </p:cNvPr>
          <p:cNvSpPr>
            <a:spLocks noGrp="1"/>
          </p:cNvSpPr>
          <p:nvPr>
            <p:ph type="dt" sz="half" idx="10"/>
          </p:nvPr>
        </p:nvSpPr>
        <p:spPr/>
        <p:txBody>
          <a:bodyPr/>
          <a:lstStyle/>
          <a:p>
            <a:fld id="{F04B7581-51C0-44F8-B5B4-9097B496E542}" type="datetimeFigureOut">
              <a:rPr lang="en-US" smtClean="0"/>
              <a:t>5/24/2022</a:t>
            </a:fld>
            <a:endParaRPr lang="en-US"/>
          </a:p>
        </p:txBody>
      </p:sp>
      <p:sp>
        <p:nvSpPr>
          <p:cNvPr id="6" name="Footer Placeholder 5">
            <a:extLst>
              <a:ext uri="{FF2B5EF4-FFF2-40B4-BE49-F238E27FC236}">
                <a16:creationId xmlns:a16="http://schemas.microsoft.com/office/drawing/2014/main" id="{574001CC-4BB4-A905-170A-C9F8AE6CD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3E9B-3F0D-7515-0F4D-57A0E8A8C4CF}"/>
              </a:ext>
            </a:extLst>
          </p:cNvPr>
          <p:cNvSpPr>
            <a:spLocks noGrp="1"/>
          </p:cNvSpPr>
          <p:nvPr>
            <p:ph type="sldNum" sz="quarter" idx="12"/>
          </p:nvPr>
        </p:nvSpPr>
        <p:spPr/>
        <p:txBody>
          <a:bodyPr/>
          <a:lstStyle/>
          <a:p>
            <a:fld id="{E40D2A3C-8B00-4BE1-B7D3-12F84A5485A1}" type="slidenum">
              <a:rPr lang="en-US" smtClean="0"/>
              <a:t>‹#›</a:t>
            </a:fld>
            <a:endParaRPr lang="en-US"/>
          </a:p>
        </p:txBody>
      </p:sp>
    </p:spTree>
    <p:extLst>
      <p:ext uri="{BB962C8B-B14F-4D97-AF65-F5344CB8AC3E}">
        <p14:creationId xmlns:p14="http://schemas.microsoft.com/office/powerpoint/2010/main" val="373444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927AF-57E4-3FC1-14C5-91982D982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7470A-F9E9-6ABA-9EEF-617025862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FCDA0-22D1-2CC7-D940-C91C088A0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B7581-51C0-44F8-B5B4-9097B496E542}" type="datetimeFigureOut">
              <a:rPr lang="en-US" smtClean="0"/>
              <a:t>5/24/2022</a:t>
            </a:fld>
            <a:endParaRPr lang="en-US"/>
          </a:p>
        </p:txBody>
      </p:sp>
      <p:sp>
        <p:nvSpPr>
          <p:cNvPr id="5" name="Footer Placeholder 4">
            <a:extLst>
              <a:ext uri="{FF2B5EF4-FFF2-40B4-BE49-F238E27FC236}">
                <a16:creationId xmlns:a16="http://schemas.microsoft.com/office/drawing/2014/main" id="{486FF77D-4D4A-3561-DE01-2299B4032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1D7204-6F4D-0644-D476-628DC7C47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D2A3C-8B00-4BE1-B7D3-12F84A5485A1}" type="slidenum">
              <a:rPr lang="en-US" smtClean="0"/>
              <a:t>‹#›</a:t>
            </a:fld>
            <a:endParaRPr lang="en-US"/>
          </a:p>
        </p:txBody>
      </p:sp>
    </p:spTree>
    <p:extLst>
      <p:ext uri="{BB962C8B-B14F-4D97-AF65-F5344CB8AC3E}">
        <p14:creationId xmlns:p14="http://schemas.microsoft.com/office/powerpoint/2010/main" val="852486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5" name="Graphic 14" descr="Processor">
            <a:extLst>
              <a:ext uri="{FF2B5EF4-FFF2-40B4-BE49-F238E27FC236}">
                <a16:creationId xmlns:a16="http://schemas.microsoft.com/office/drawing/2014/main" id="{BF75BD4A-1041-7641-CCEA-5ECB3E756CF2}"/>
              </a:ext>
            </a:extLst>
          </p:cNvPr>
          <p:cNvPicPr>
            <a:picLocks noChangeAspect="1"/>
          </p:cNvPicPr>
          <p:nvPr/>
        </p:nvPicPr>
        <p:blipFill>
          <a:blip r:embed="rId2">
            <a:duotone>
              <a:prstClr val="black"/>
              <a:schemeClr val="bg1">
                <a:tint val="45000"/>
                <a:satMod val="400000"/>
              </a:schemeClr>
            </a:duotone>
            <a:alphaModFix amt="2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1386" y="29548"/>
            <a:ext cx="6013845" cy="6013845"/>
          </a:xfrm>
          <a:prstGeom prst="rect">
            <a:avLst/>
          </a:prstGeom>
        </p:spPr>
      </p:pic>
      <p:sp>
        <p:nvSpPr>
          <p:cNvPr id="2" name="Title 1">
            <a:extLst>
              <a:ext uri="{FF2B5EF4-FFF2-40B4-BE49-F238E27FC236}">
                <a16:creationId xmlns:a16="http://schemas.microsoft.com/office/drawing/2014/main" id="{E2FC5B6D-E013-BA0D-30DA-0E989437F3F9}"/>
              </a:ext>
            </a:extLst>
          </p:cNvPr>
          <p:cNvSpPr>
            <a:spLocks noGrp="1"/>
          </p:cNvSpPr>
          <p:nvPr>
            <p:ph type="ctrTitle"/>
          </p:nvPr>
        </p:nvSpPr>
        <p:spPr>
          <a:xfrm>
            <a:off x="2618173" y="630936"/>
            <a:ext cx="7315200" cy="2702018"/>
          </a:xfrm>
          <a:noFill/>
        </p:spPr>
        <p:txBody>
          <a:bodyPr anchor="b">
            <a:normAutofit/>
          </a:bodyPr>
          <a:lstStyle/>
          <a:p>
            <a:r>
              <a:rPr lang="en-US" sz="4400">
                <a:solidFill>
                  <a:schemeClr val="bg1"/>
                </a:solidFill>
              </a:rPr>
              <a:t>Temperature-Aware Computer Systems</a:t>
            </a:r>
            <a:br>
              <a:rPr lang="en-US" sz="4400">
                <a:solidFill>
                  <a:schemeClr val="bg1"/>
                </a:solidFill>
              </a:rPr>
            </a:br>
            <a:r>
              <a:rPr lang="en-US" sz="4400">
                <a:solidFill>
                  <a:schemeClr val="bg1"/>
                </a:solidFill>
              </a:rPr>
              <a:t>Opportunities and Challenges</a:t>
            </a:r>
          </a:p>
        </p:txBody>
      </p:sp>
      <p:sp>
        <p:nvSpPr>
          <p:cNvPr id="3" name="Subtitle 2">
            <a:extLst>
              <a:ext uri="{FF2B5EF4-FFF2-40B4-BE49-F238E27FC236}">
                <a16:creationId xmlns:a16="http://schemas.microsoft.com/office/drawing/2014/main" id="{D3BA2146-2803-455C-39B2-697A72366309}"/>
              </a:ext>
            </a:extLst>
          </p:cNvPr>
          <p:cNvSpPr>
            <a:spLocks noGrp="1"/>
          </p:cNvSpPr>
          <p:nvPr>
            <p:ph type="subTitle" idx="1"/>
          </p:nvPr>
        </p:nvSpPr>
        <p:spPr>
          <a:xfrm>
            <a:off x="2618174" y="3427487"/>
            <a:ext cx="7315200" cy="2615906"/>
          </a:xfrm>
          <a:noFill/>
        </p:spPr>
        <p:txBody>
          <a:bodyPr anchor="t">
            <a:normAutofit/>
          </a:bodyPr>
          <a:lstStyle/>
          <a:p>
            <a:r>
              <a:rPr lang="en-US">
                <a:solidFill>
                  <a:schemeClr val="bg1"/>
                </a:solidFill>
              </a:rPr>
              <a:t>EEL6795 – Power Aware Computing</a:t>
            </a:r>
          </a:p>
          <a:p>
            <a:r>
              <a:rPr lang="en-US">
                <a:solidFill>
                  <a:schemeClr val="bg1"/>
                </a:solidFill>
              </a:rPr>
              <a:t>Presentation </a:t>
            </a:r>
          </a:p>
        </p:txBody>
      </p:sp>
    </p:spTree>
    <p:extLst>
      <p:ext uri="{BB962C8B-B14F-4D97-AF65-F5344CB8AC3E}">
        <p14:creationId xmlns:p14="http://schemas.microsoft.com/office/powerpoint/2010/main" val="25197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15"/>
                                        </p:tgtEl>
                                        <p:attrNameLst>
                                          <p:attrName>style.visibility</p:attrName>
                                        </p:attrNameLst>
                                      </p:cBhvr>
                                      <p:to>
                                        <p:strVal val="visible"/>
                                      </p:to>
                                    </p:set>
                                    <p:animEffect transition="in" filter="fade">
                                      <p:cBhvr>
                                        <p:cTn id="13" dur="7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AFF3E-ADCE-BE97-14C6-83CE23DBB6A6}"/>
              </a:ext>
            </a:extLst>
          </p:cNvPr>
          <p:cNvSpPr>
            <a:spLocks noGrp="1"/>
          </p:cNvSpPr>
          <p:nvPr>
            <p:ph type="title"/>
          </p:nvPr>
        </p:nvSpPr>
        <p:spPr>
          <a:xfrm>
            <a:off x="1288064" y="1284731"/>
            <a:ext cx="9637776" cy="1333066"/>
          </a:xfrm>
        </p:spPr>
        <p:txBody>
          <a:bodyPr>
            <a:normAutofit/>
          </a:bodyPr>
          <a:lstStyle/>
          <a:p>
            <a:pPr algn="ctr"/>
            <a:r>
              <a:rPr lang="en-US" sz="3600" dirty="0"/>
              <a:t>Temperature-tracking Dynamic Frequency Scaling</a:t>
            </a:r>
          </a:p>
        </p:txBody>
      </p:sp>
      <p:cxnSp>
        <p:nvCxnSpPr>
          <p:cNvPr id="29" name="Straight Connector 28">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20CB54-8618-C49C-B32D-FE2349EA86E7}"/>
              </a:ext>
            </a:extLst>
          </p:cNvPr>
          <p:cNvSpPr>
            <a:spLocks noGrp="1"/>
          </p:cNvSpPr>
          <p:nvPr>
            <p:ph idx="1"/>
          </p:nvPr>
        </p:nvSpPr>
        <p:spPr>
          <a:xfrm>
            <a:off x="1288064" y="2853879"/>
            <a:ext cx="9637776" cy="2714771"/>
          </a:xfrm>
        </p:spPr>
        <p:txBody>
          <a:bodyPr>
            <a:normAutofit/>
          </a:bodyPr>
          <a:lstStyle/>
          <a:p>
            <a:pPr marL="0" indent="0">
              <a:buNone/>
            </a:pPr>
            <a:r>
              <a:rPr lang="en-US" sz="2000"/>
              <a:t>Independently of the relationship between frequency and voltage, the temperature dependence of carrier mobility in CMOS means that frequency is also linearly dependent on the operating temperature. This suggests that the standard practice of designing the nominal operating frequency for the maximum-allowed operating temperature is too conservative. When applications exceed the temperature specification, they can simply scale frequency down in response to the rising temperature. Because this temperature dependence is mild within the operating region of interest, the performance penalty for doing so is almost negligible.</a:t>
            </a:r>
          </a:p>
        </p:txBody>
      </p:sp>
    </p:spTree>
    <p:extLst>
      <p:ext uri="{BB962C8B-B14F-4D97-AF65-F5344CB8AC3E}">
        <p14:creationId xmlns:p14="http://schemas.microsoft.com/office/powerpoint/2010/main" val="115768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2D7B5-9C8E-5863-EF1C-A049D536762A}"/>
              </a:ext>
            </a:extLst>
          </p:cNvPr>
          <p:cNvSpPr>
            <a:spLocks noGrp="1"/>
          </p:cNvSpPr>
          <p:nvPr>
            <p:ph type="title"/>
          </p:nvPr>
        </p:nvSpPr>
        <p:spPr>
          <a:xfrm>
            <a:off x="1288064" y="1284731"/>
            <a:ext cx="9637776" cy="1333066"/>
          </a:xfrm>
        </p:spPr>
        <p:txBody>
          <a:bodyPr>
            <a:normAutofit/>
          </a:bodyPr>
          <a:lstStyle/>
          <a:p>
            <a:pPr algn="ctr"/>
            <a:r>
              <a:rPr lang="en-US" dirty="0"/>
              <a:t>Dynamic Voltage Scaling</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D61471-147C-0AD6-79CF-3AB0439386FD}"/>
              </a:ext>
            </a:extLst>
          </p:cNvPr>
          <p:cNvSpPr>
            <a:spLocks noGrp="1"/>
          </p:cNvSpPr>
          <p:nvPr>
            <p:ph idx="1"/>
          </p:nvPr>
        </p:nvSpPr>
        <p:spPr>
          <a:xfrm>
            <a:off x="1288064" y="2853879"/>
            <a:ext cx="9637776" cy="2714771"/>
          </a:xfrm>
        </p:spPr>
        <p:txBody>
          <a:bodyPr>
            <a:normAutofit/>
          </a:bodyPr>
          <a:lstStyle/>
          <a:p>
            <a:r>
              <a:rPr lang="en-US" sz="2000" dirty="0"/>
              <a:t>Designers have long regarded DVS as a solution for reducing energy consumption</a:t>
            </a:r>
          </a:p>
          <a:p>
            <a:r>
              <a:rPr lang="en-US" sz="2000" dirty="0"/>
              <a:t>Researchers have recently proposed it as one solution for thermal management</a:t>
            </a:r>
          </a:p>
          <a:p>
            <a:r>
              <a:rPr lang="en-US" sz="2000" dirty="0" err="1"/>
              <a:t>Transmeta’s</a:t>
            </a:r>
            <a:r>
              <a:rPr lang="en-US" sz="2000" dirty="0"/>
              <a:t> Crusoe processors use it for this purpose</a:t>
            </a:r>
          </a:p>
          <a:p>
            <a:r>
              <a:rPr lang="en-US" sz="2000" dirty="0"/>
              <a:t>When changing the processor voltage, a processor must reduce frequency in conjunction with voltage, because circuits switch more slowly as the operating voltage approaches the threshold voltage.</a:t>
            </a:r>
          </a:p>
        </p:txBody>
      </p:sp>
    </p:spTree>
    <p:extLst>
      <p:ext uri="{BB962C8B-B14F-4D97-AF65-F5344CB8AC3E}">
        <p14:creationId xmlns:p14="http://schemas.microsoft.com/office/powerpoint/2010/main" val="1313718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643BD-4562-E76A-F4A9-3F7726006877}"/>
              </a:ext>
            </a:extLst>
          </p:cNvPr>
          <p:cNvSpPr>
            <a:spLocks noGrp="1"/>
          </p:cNvSpPr>
          <p:nvPr>
            <p:ph type="title"/>
          </p:nvPr>
        </p:nvSpPr>
        <p:spPr>
          <a:xfrm>
            <a:off x="1288064" y="1284731"/>
            <a:ext cx="9637776" cy="1333066"/>
          </a:xfrm>
        </p:spPr>
        <p:txBody>
          <a:bodyPr>
            <a:normAutofit/>
          </a:bodyPr>
          <a:lstStyle/>
          <a:p>
            <a:pPr algn="ctr"/>
            <a:r>
              <a:rPr lang="en-US" dirty="0"/>
              <a:t>Migrating Computation</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14FF84-835F-2096-7C47-870C4037B8CB}"/>
              </a:ext>
            </a:extLst>
          </p:cNvPr>
          <p:cNvSpPr>
            <a:spLocks noGrp="1"/>
          </p:cNvSpPr>
          <p:nvPr>
            <p:ph idx="1"/>
          </p:nvPr>
        </p:nvSpPr>
        <p:spPr>
          <a:xfrm>
            <a:off x="1288064" y="2853879"/>
            <a:ext cx="9637776" cy="2714771"/>
          </a:xfrm>
        </p:spPr>
        <p:txBody>
          <a:bodyPr>
            <a:normAutofit/>
          </a:bodyPr>
          <a:lstStyle/>
          <a:p>
            <a:pPr marL="0" indent="0">
              <a:buNone/>
            </a:pPr>
            <a:r>
              <a:rPr lang="en-US" sz="2000" dirty="0"/>
              <a:t>From the results, MC is the best DTM technique at 0.8 K/W</a:t>
            </a:r>
          </a:p>
          <a:p>
            <a:r>
              <a:rPr lang="en-US" sz="2000" dirty="0"/>
              <a:t>It works well for three reasons. </a:t>
            </a:r>
          </a:p>
          <a:p>
            <a:pPr lvl="1"/>
            <a:r>
              <a:rPr lang="en-US" sz="2000" dirty="0"/>
              <a:t>The floorplan used by itself is enough to reduce the operating temperature of the primary integer register file.</a:t>
            </a:r>
          </a:p>
          <a:p>
            <a:pPr lvl="1"/>
            <a:r>
              <a:rPr lang="en-US" sz="2000" dirty="0"/>
              <a:t>MC can exploit ILP to hide the extra latency of the spare register file</a:t>
            </a:r>
          </a:p>
          <a:p>
            <a:pPr lvl="1"/>
            <a:r>
              <a:rPr lang="en-US" sz="2000" dirty="0"/>
              <a:t>The complete elimination of activity in the primary register file allows it to cool quickly, minimizing the use of the slower secondary register file.</a:t>
            </a:r>
          </a:p>
        </p:txBody>
      </p:sp>
    </p:spTree>
    <p:extLst>
      <p:ext uri="{BB962C8B-B14F-4D97-AF65-F5344CB8AC3E}">
        <p14:creationId xmlns:p14="http://schemas.microsoft.com/office/powerpoint/2010/main" val="67293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A111-F598-CA33-7538-C8C9164EA695}"/>
              </a:ext>
            </a:extLst>
          </p:cNvPr>
          <p:cNvSpPr>
            <a:spLocks noGrp="1"/>
          </p:cNvSpPr>
          <p:nvPr>
            <p:ph type="title"/>
          </p:nvPr>
        </p:nvSpPr>
        <p:spPr/>
        <p:txBody>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1F899723-7745-155C-61D5-54857EBE3CCB}"/>
              </a:ext>
            </a:extLst>
          </p:cNvPr>
          <p:cNvGraphicFramePr>
            <a:graphicFrameLocks noGrp="1"/>
          </p:cNvGraphicFramePr>
          <p:nvPr>
            <p:ph idx="1"/>
            <p:extLst>
              <p:ext uri="{D42A27DB-BD31-4B8C-83A1-F6EECF244321}">
                <p14:modId xmlns:p14="http://schemas.microsoft.com/office/powerpoint/2010/main" val="1141534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07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9AD738-D0F1-2396-07E0-8E3E92706202}"/>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Reference Paper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C11F1D8-2F42-2CC8-D9C1-BC39CCFAF037}"/>
              </a:ext>
            </a:extLst>
          </p:cNvPr>
          <p:cNvSpPr>
            <a:spLocks noGrp="1"/>
          </p:cNvSpPr>
          <p:nvPr>
            <p:ph idx="1"/>
          </p:nvPr>
        </p:nvSpPr>
        <p:spPr>
          <a:xfrm>
            <a:off x="5221862" y="1719618"/>
            <a:ext cx="5948831" cy="4334629"/>
          </a:xfrm>
        </p:spPr>
        <p:txBody>
          <a:bodyPr anchor="ctr">
            <a:normAutofit/>
          </a:bodyPr>
          <a:lstStyle/>
          <a:p>
            <a:pPr marL="0" indent="0">
              <a:buNone/>
            </a:pPr>
            <a:r>
              <a:rPr lang="en-US" sz="2400" b="0" i="0">
                <a:solidFill>
                  <a:srgbClr val="FEFFFF"/>
                </a:solidFill>
                <a:effectLst/>
                <a:latin typeface="Segoe UI" panose="020B0502040204020203" pitchFamily="34" charset="0"/>
              </a:rPr>
              <a:t>K. Skadron, M. R. Stan, Wei Huang, S. Velusamy, K. Sankaranarayanan and D. Tarjan, "Temperature-aware computer systems: Opportunities and challenges," in IEEE Micro, vol. 23, no. 6, pp. 52-61, Nov.-Dec. 2018</a:t>
            </a:r>
            <a:endParaRPr lang="en-US" sz="2400">
              <a:solidFill>
                <a:srgbClr val="FEFFFF"/>
              </a:solidFill>
            </a:endParaRPr>
          </a:p>
        </p:txBody>
      </p:sp>
    </p:spTree>
    <p:extLst>
      <p:ext uri="{BB962C8B-B14F-4D97-AF65-F5344CB8AC3E}">
        <p14:creationId xmlns:p14="http://schemas.microsoft.com/office/powerpoint/2010/main" val="6230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9">
            <a:extLst>
              <a:ext uri="{FF2B5EF4-FFF2-40B4-BE49-F238E27FC236}">
                <a16:creationId xmlns:a16="http://schemas.microsoft.com/office/drawing/2014/main" id="{3F7F520D-813F-4AB8-A88C-70F2B34D5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1">
            <a:extLst>
              <a:ext uri="{FF2B5EF4-FFF2-40B4-BE49-F238E27FC236}">
                <a16:creationId xmlns:a16="http://schemas.microsoft.com/office/drawing/2014/main" id="{675251FC-BDEA-4BBB-A75B-0696FB884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11166368" cy="6857998"/>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23">
            <a:extLst>
              <a:ext uri="{FF2B5EF4-FFF2-40B4-BE49-F238E27FC236}">
                <a16:creationId xmlns:a16="http://schemas.microsoft.com/office/drawing/2014/main" id="{352F6AC8-DE93-42EE-BBAE-B6324FFAC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69875" y="44817"/>
            <a:chExt cx="233303" cy="772404"/>
          </a:xfrm>
        </p:grpSpPr>
        <p:sp>
          <p:nvSpPr>
            <p:cNvPr id="25" name="Rectangle 64">
              <a:extLst>
                <a:ext uri="{FF2B5EF4-FFF2-40B4-BE49-F238E27FC236}">
                  <a16:creationId xmlns:a16="http://schemas.microsoft.com/office/drawing/2014/main" id="{6441AB31-5A6F-486C-8AE8-6E04398B3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0062"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29669355-73FD-40E2-9E44-DC03FBA9C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572"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9ECB0561-E50E-4875-8B82-4405160774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32EDEC5-1B46-4575-8975-3286C4743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BDFBD4DE-5B85-4C02-876E-4364399C8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F964221E-D757-45C1-B24B-967DE6319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2854498-7E09-404F-8D8B-4022EB1C9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D82220A-E645-4062-A26A-DF19F2E11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366B8029-4DAB-439E-B861-E11E5AA3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869215D8-066B-481E-A2FB-9D6DB4EB6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07A2094-FE71-4F84-8589-31B213FEC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2C000FC-4146-4B1A-8CFF-26FFF1C7E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09096C9F-D4A4-4FDA-B7E7-8D8330194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10011089"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1172D0-DAE3-4130-9009-0B02351A5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5936"/>
            <a:ext cx="2177162" cy="2367104"/>
            <a:chOff x="687925" y="3505936"/>
            <a:chExt cx="2177162" cy="2367104"/>
          </a:xfrm>
        </p:grpSpPr>
        <p:sp>
          <p:nvSpPr>
            <p:cNvPr id="41" name="Rectangle 66">
              <a:extLst>
                <a:ext uri="{FF2B5EF4-FFF2-40B4-BE49-F238E27FC236}">
                  <a16:creationId xmlns:a16="http://schemas.microsoft.com/office/drawing/2014/main" id="{E6EE5CBA-2D94-4CCF-BE0B-DC97A6B49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5347D002-C822-4662-BECD-704DDCA78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1"/>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2AFA2F2E-EFC8-4E70-87F4-4269B96E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BBB7EABB-8135-4B8E-BF0C-A7C891E3A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258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36B100CF-968D-4856-95C0-C72FD2DC5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849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F75765D6-C293-4ACF-BD5E-BB66EF757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4CFF6D54-51B6-4120-A74E-41A729458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62EE344F-8E78-473F-8CD3-E6D1B66AA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72E173FC-1DF7-4951-906C-1390F27C2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C709EA9D-08FD-4F76-A336-772250C78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8C5FFEDC-1BC0-4CB0-9FD4-EDE7AF4C3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D6A72BC6-FA35-4F45-A7BA-0BEB7B20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919B69A1-EBB1-45F8-8791-016BCF7BD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1809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0B530BD1-86A8-414D-A004-D9954B038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8369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9">
              <a:extLst>
                <a:ext uri="{FF2B5EF4-FFF2-40B4-BE49-F238E27FC236}">
                  <a16:creationId xmlns:a16="http://schemas.microsoft.com/office/drawing/2014/main" id="{FAE5BC0C-0D05-49E2-9DB9-54049A23EC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2">
              <a:extLst>
                <a:ext uri="{FF2B5EF4-FFF2-40B4-BE49-F238E27FC236}">
                  <a16:creationId xmlns:a16="http://schemas.microsoft.com/office/drawing/2014/main" id="{5CE98A12-A684-4846-B6C3-F2A43AC2A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9">
              <a:extLst>
                <a:ext uri="{FF2B5EF4-FFF2-40B4-BE49-F238E27FC236}">
                  <a16:creationId xmlns:a16="http://schemas.microsoft.com/office/drawing/2014/main" id="{28A5BB04-DD41-49FE-8387-318BCC75B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2">
              <a:extLst>
                <a:ext uri="{FF2B5EF4-FFF2-40B4-BE49-F238E27FC236}">
                  <a16:creationId xmlns:a16="http://schemas.microsoft.com/office/drawing/2014/main" id="{3EE3B3CB-71BA-44FD-B0E4-D9A61B573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646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B1C7399A-7B9C-42BB-A79E-51653F21C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646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13FA7F4-41B4-4942-83F6-8B7A99306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324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A781A10B-D948-4231-B95B-3717ABD5D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324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9">
              <a:extLst>
                <a:ext uri="{FF2B5EF4-FFF2-40B4-BE49-F238E27FC236}">
                  <a16:creationId xmlns:a16="http://schemas.microsoft.com/office/drawing/2014/main" id="{ED823F90-3595-4102-9F05-3F640079C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031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9">
              <a:extLst>
                <a:ext uri="{FF2B5EF4-FFF2-40B4-BE49-F238E27FC236}">
                  <a16:creationId xmlns:a16="http://schemas.microsoft.com/office/drawing/2014/main" id="{072EE8BA-C999-40B7-8E23-682F60AE2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2">
              <a:extLst>
                <a:ext uri="{FF2B5EF4-FFF2-40B4-BE49-F238E27FC236}">
                  <a16:creationId xmlns:a16="http://schemas.microsoft.com/office/drawing/2014/main" id="{09B345B3-4E84-41B3-B95F-6C9DA8084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9">
              <a:extLst>
                <a:ext uri="{FF2B5EF4-FFF2-40B4-BE49-F238E27FC236}">
                  <a16:creationId xmlns:a16="http://schemas.microsoft.com/office/drawing/2014/main" id="{8C487E2F-6F42-4A25-966B-9B02CF4C0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6D86BDF0-16A6-4CE2-98EB-8C2C5D382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7929C7D-FFA5-4CF1-BF99-B4694DFC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9">
              <a:extLst>
                <a:ext uri="{FF2B5EF4-FFF2-40B4-BE49-F238E27FC236}">
                  <a16:creationId xmlns:a16="http://schemas.microsoft.com/office/drawing/2014/main" id="{2622FE45-29EC-40C6-8756-57127608B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2">
              <a:extLst>
                <a:ext uri="{FF2B5EF4-FFF2-40B4-BE49-F238E27FC236}">
                  <a16:creationId xmlns:a16="http://schemas.microsoft.com/office/drawing/2014/main" id="{3DBACFBF-2B6F-42DE-A4C1-24F9CB77B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7E00D7AA-B9A3-43BE-A9C7-2DEF2F8F8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2">
              <a:extLst>
                <a:ext uri="{FF2B5EF4-FFF2-40B4-BE49-F238E27FC236}">
                  <a16:creationId xmlns:a16="http://schemas.microsoft.com/office/drawing/2014/main" id="{AD9C42ED-BB25-42B5-A22D-938ED171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9">
              <a:extLst>
                <a:ext uri="{FF2B5EF4-FFF2-40B4-BE49-F238E27FC236}">
                  <a16:creationId xmlns:a16="http://schemas.microsoft.com/office/drawing/2014/main" id="{F56D4244-BB50-4726-8F99-AF9734E04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2">
              <a:extLst>
                <a:ext uri="{FF2B5EF4-FFF2-40B4-BE49-F238E27FC236}">
                  <a16:creationId xmlns:a16="http://schemas.microsoft.com/office/drawing/2014/main" id="{56A6F39E-0EBB-4392-90BB-2590C81F4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45B09FF7-8FBE-4F42-8275-8E56C32C2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FC78768D-9FA0-45A3-9686-473894D87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03C6263C-2F04-4160-BAB3-93F16603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7D54F6C2-0EC0-4D1C-A121-563C1B3ED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9">
              <a:extLst>
                <a:ext uri="{FF2B5EF4-FFF2-40B4-BE49-F238E27FC236}">
                  <a16:creationId xmlns:a16="http://schemas.microsoft.com/office/drawing/2014/main" id="{E35A171E-850C-4714-A0A4-6CD183059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43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2">
              <a:extLst>
                <a:ext uri="{FF2B5EF4-FFF2-40B4-BE49-F238E27FC236}">
                  <a16:creationId xmlns:a16="http://schemas.microsoft.com/office/drawing/2014/main" id="{745EB765-69E1-4FB7-BEA0-AF2F04919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43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2">
              <a:extLst>
                <a:ext uri="{FF2B5EF4-FFF2-40B4-BE49-F238E27FC236}">
                  <a16:creationId xmlns:a16="http://schemas.microsoft.com/office/drawing/2014/main" id="{83F43793-41FE-49A7-9F05-3D49899A4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9">
              <a:extLst>
                <a:ext uri="{FF2B5EF4-FFF2-40B4-BE49-F238E27FC236}">
                  <a16:creationId xmlns:a16="http://schemas.microsoft.com/office/drawing/2014/main" id="{B0A53DAF-BC4D-4849-800D-538D22207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D1A1C417-39D0-4ED4-B74E-9F19F25DE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8826C125-5D9A-4D06-A2C9-389A73700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2">
              <a:extLst>
                <a:ext uri="{FF2B5EF4-FFF2-40B4-BE49-F238E27FC236}">
                  <a16:creationId xmlns:a16="http://schemas.microsoft.com/office/drawing/2014/main" id="{F5596270-3998-4D23-86B6-85A6B62BF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9">
              <a:extLst>
                <a:ext uri="{FF2B5EF4-FFF2-40B4-BE49-F238E27FC236}">
                  <a16:creationId xmlns:a16="http://schemas.microsoft.com/office/drawing/2014/main" id="{021CC68A-939D-4235-B3EA-88498DC23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2">
              <a:extLst>
                <a:ext uri="{FF2B5EF4-FFF2-40B4-BE49-F238E27FC236}">
                  <a16:creationId xmlns:a16="http://schemas.microsoft.com/office/drawing/2014/main" id="{394C50BF-C63F-475F-9198-B637A832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F74B5CFE-DE1E-470F-82D6-6BCDE5C4D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5DDA4EA2-B7AB-46E9-9246-FC23E722B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64">
              <a:extLst>
                <a:ext uri="{FF2B5EF4-FFF2-40B4-BE49-F238E27FC236}">
                  <a16:creationId xmlns:a16="http://schemas.microsoft.com/office/drawing/2014/main" id="{A2DE2AF5-13E8-4174-9EC4-724DEB88D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360555BC-5949-427F-B107-D944CA221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9">
              <a:extLst>
                <a:ext uri="{FF2B5EF4-FFF2-40B4-BE49-F238E27FC236}">
                  <a16:creationId xmlns:a16="http://schemas.microsoft.com/office/drawing/2014/main" id="{F6C67CEF-7906-4D52-B541-B06109BE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173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2">
              <a:extLst>
                <a:ext uri="{FF2B5EF4-FFF2-40B4-BE49-F238E27FC236}">
                  <a16:creationId xmlns:a16="http://schemas.microsoft.com/office/drawing/2014/main" id="{13551754-DE8E-4F60-B17A-3592B8E79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173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2">
              <a:extLst>
                <a:ext uri="{FF2B5EF4-FFF2-40B4-BE49-F238E27FC236}">
                  <a16:creationId xmlns:a16="http://schemas.microsoft.com/office/drawing/2014/main" id="{D7B0D877-545F-4CA5-BB7B-A21E413CD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59">
              <a:extLst>
                <a:ext uri="{FF2B5EF4-FFF2-40B4-BE49-F238E27FC236}">
                  <a16:creationId xmlns:a16="http://schemas.microsoft.com/office/drawing/2014/main" id="{D25743C3-6C94-4F58-83A5-5F610DA5D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3CD412E9-0E9C-460C-9FC6-C765F5BCC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B26AB043-5417-4498-90CE-3A7C36B09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13B3852-BDC0-90FA-BDBC-712331FB2C2D}"/>
              </a:ext>
            </a:extLst>
          </p:cNvPr>
          <p:cNvSpPr>
            <a:spLocks noGrp="1"/>
          </p:cNvSpPr>
          <p:nvPr>
            <p:ph type="title"/>
          </p:nvPr>
        </p:nvSpPr>
        <p:spPr>
          <a:xfrm>
            <a:off x="1823677" y="1523998"/>
            <a:ext cx="8628920" cy="2224679"/>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Thanks</a:t>
            </a:r>
          </a:p>
        </p:txBody>
      </p:sp>
    </p:spTree>
    <p:extLst>
      <p:ext uri="{BB962C8B-B14F-4D97-AF65-F5344CB8AC3E}">
        <p14:creationId xmlns:p14="http://schemas.microsoft.com/office/powerpoint/2010/main" val="399216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F7F520D-813F-4AB8-A88C-70F2B34D5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5251FC-BDEA-4BBB-A75B-0696FB884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11166368" cy="6857998"/>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352F6AC8-DE93-42EE-BBAE-B6324FFAC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69875" y="44817"/>
            <a:chExt cx="233303" cy="772404"/>
          </a:xfrm>
        </p:grpSpPr>
        <p:sp>
          <p:nvSpPr>
            <p:cNvPr id="26" name="Rectangle 64">
              <a:extLst>
                <a:ext uri="{FF2B5EF4-FFF2-40B4-BE49-F238E27FC236}">
                  <a16:creationId xmlns:a16="http://schemas.microsoft.com/office/drawing/2014/main" id="{6441AB31-5A6F-486C-8AE8-6E04398B3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0062"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29669355-73FD-40E2-9E44-DC03FBA9C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572"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ECB0561-E50E-4875-8B82-4405160774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32EDEC5-1B46-4575-8975-3286C4743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BDFBD4DE-5B85-4C02-876E-4364399C8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F964221E-D757-45C1-B24B-967DE6319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62854498-7E09-404F-8D8B-4022EB1C9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AD82220A-E645-4062-A26A-DF19F2E11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366B8029-4DAB-439E-B861-E11E5AA3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869215D8-066B-481E-A2FB-9D6DB4EB6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B07A2094-FE71-4F84-8589-31B213FEC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2648"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52C000FC-4146-4B1A-8CFF-26FFF1C7E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68912"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09096C9F-D4A4-4FDA-B7E7-8D8330194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10011089"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B1172D0-DAE3-4130-9009-0B02351A5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5936"/>
            <a:ext cx="2177162" cy="2367104"/>
            <a:chOff x="687925" y="3505936"/>
            <a:chExt cx="2177162" cy="2367104"/>
          </a:xfrm>
        </p:grpSpPr>
        <p:sp>
          <p:nvSpPr>
            <p:cNvPr id="42" name="Rectangle 66">
              <a:extLst>
                <a:ext uri="{FF2B5EF4-FFF2-40B4-BE49-F238E27FC236}">
                  <a16:creationId xmlns:a16="http://schemas.microsoft.com/office/drawing/2014/main" id="{E6EE5CBA-2D94-4CCF-BE0B-DC97A6B49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5347D002-C822-4662-BECD-704DDCA78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1"/>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2AFA2F2E-EFC8-4E70-87F4-4269B96E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BBB7EABB-8135-4B8E-BF0C-A7C891E3A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258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36B100CF-968D-4856-95C0-C72FD2DC5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849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F75765D6-C293-4ACF-BD5E-BB66EF757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4CFF6D54-51B6-4120-A74E-41A729458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62EE344F-8E78-473F-8CD3-E6D1B66AA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72E173FC-1DF7-4951-906C-1390F27C2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C709EA9D-08FD-4F76-A336-772250C78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8C5FFEDC-1BC0-4CB0-9FD4-EDE7AF4C3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D6A72BC6-FA35-4F45-A7BA-0BEB7B20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919B69A1-EBB1-45F8-8791-016BCF7BD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1809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0B530BD1-86A8-414D-A004-D9954B038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8369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FAE5BC0C-0D05-49E2-9DB9-54049A23EC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5CE98A12-A684-4846-B6C3-F2A43AC2A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28A5BB04-DD41-49FE-8387-318BCC75B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2">
              <a:extLst>
                <a:ext uri="{FF2B5EF4-FFF2-40B4-BE49-F238E27FC236}">
                  <a16:creationId xmlns:a16="http://schemas.microsoft.com/office/drawing/2014/main" id="{3EE3B3CB-71BA-44FD-B0E4-D9A61B573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646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B1C7399A-7B9C-42BB-A79E-51653F21C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646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9">
              <a:extLst>
                <a:ext uri="{FF2B5EF4-FFF2-40B4-BE49-F238E27FC236}">
                  <a16:creationId xmlns:a16="http://schemas.microsoft.com/office/drawing/2014/main" id="{413FA7F4-41B4-4942-83F6-8B7A99306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324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2">
              <a:extLst>
                <a:ext uri="{FF2B5EF4-FFF2-40B4-BE49-F238E27FC236}">
                  <a16:creationId xmlns:a16="http://schemas.microsoft.com/office/drawing/2014/main" id="{A781A10B-D948-4231-B95B-3717ABD5D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324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9">
              <a:extLst>
                <a:ext uri="{FF2B5EF4-FFF2-40B4-BE49-F238E27FC236}">
                  <a16:creationId xmlns:a16="http://schemas.microsoft.com/office/drawing/2014/main" id="{ED823F90-3595-4102-9F05-3F640079C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031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072EE8BA-C999-40B7-8E23-682F60AE2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2">
              <a:extLst>
                <a:ext uri="{FF2B5EF4-FFF2-40B4-BE49-F238E27FC236}">
                  <a16:creationId xmlns:a16="http://schemas.microsoft.com/office/drawing/2014/main" id="{09B345B3-4E84-41B3-B95F-6C9DA8084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C487E2F-6F42-4A25-966B-9B02CF4C0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6D86BDF0-16A6-4CE2-98EB-8C2C5D382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27929C7D-FFA5-4CF1-BF99-B4694DFC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622FE45-29EC-40C6-8756-57127608B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a:extLst>
                <a:ext uri="{FF2B5EF4-FFF2-40B4-BE49-F238E27FC236}">
                  <a16:creationId xmlns:a16="http://schemas.microsoft.com/office/drawing/2014/main" id="{3DBACFBF-2B6F-42DE-A4C1-24F9CB77B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59">
              <a:extLst>
                <a:ext uri="{FF2B5EF4-FFF2-40B4-BE49-F238E27FC236}">
                  <a16:creationId xmlns:a16="http://schemas.microsoft.com/office/drawing/2014/main" id="{7E00D7AA-B9A3-43BE-A9C7-2DEF2F8F8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AD9C42ED-BB25-42B5-A22D-938ED171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F56D4244-BB50-4726-8F99-AF9734E04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56A6F39E-0EBB-4392-90BB-2590C81F4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45B09FF7-8FBE-4F42-8275-8E56C32C2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FC78768D-9FA0-45A3-9686-473894D87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03C6263C-2F04-4160-BAB3-93F16603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7D54F6C2-0EC0-4D1C-A121-563C1B3ED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E35A171E-850C-4714-A0A4-6CD183059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43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745EB765-69E1-4FB7-BEA0-AF2F04919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43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83F43793-41FE-49A7-9F05-3D49899A4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B0A53DAF-BC4D-4849-800D-538D22207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300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1A1C417-39D0-4ED4-B74E-9F19F25DE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826C125-5D9A-4D06-A2C9-389A73700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300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a:extLst>
                <a:ext uri="{FF2B5EF4-FFF2-40B4-BE49-F238E27FC236}">
                  <a16:creationId xmlns:a16="http://schemas.microsoft.com/office/drawing/2014/main" id="{F5596270-3998-4D23-86B6-85A6B62BF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59">
              <a:extLst>
                <a:ext uri="{FF2B5EF4-FFF2-40B4-BE49-F238E27FC236}">
                  <a16:creationId xmlns:a16="http://schemas.microsoft.com/office/drawing/2014/main" id="{021CC68A-939D-4235-B3EA-88498DC23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2">
              <a:extLst>
                <a:ext uri="{FF2B5EF4-FFF2-40B4-BE49-F238E27FC236}">
                  <a16:creationId xmlns:a16="http://schemas.microsoft.com/office/drawing/2014/main" id="{394C50BF-C63F-475F-9198-B637A832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F74B5CFE-DE1E-470F-82D6-6BCDE5C4D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5DDA4EA2-B7AB-46E9-9246-FC23E722B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64">
              <a:extLst>
                <a:ext uri="{FF2B5EF4-FFF2-40B4-BE49-F238E27FC236}">
                  <a16:creationId xmlns:a16="http://schemas.microsoft.com/office/drawing/2014/main" id="{A2DE2AF5-13E8-4174-9EC4-724DEB88D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360555BC-5949-427F-B107-D944CA221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59">
              <a:extLst>
                <a:ext uri="{FF2B5EF4-FFF2-40B4-BE49-F238E27FC236}">
                  <a16:creationId xmlns:a16="http://schemas.microsoft.com/office/drawing/2014/main" id="{F6C67CEF-7906-4D52-B541-B06109BE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173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2">
              <a:extLst>
                <a:ext uri="{FF2B5EF4-FFF2-40B4-BE49-F238E27FC236}">
                  <a16:creationId xmlns:a16="http://schemas.microsoft.com/office/drawing/2014/main" id="{13551754-DE8E-4F60-B17A-3592B8E79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173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2">
              <a:extLst>
                <a:ext uri="{FF2B5EF4-FFF2-40B4-BE49-F238E27FC236}">
                  <a16:creationId xmlns:a16="http://schemas.microsoft.com/office/drawing/2014/main" id="{D7B0D877-545F-4CA5-BB7B-A21E413CD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59">
              <a:extLst>
                <a:ext uri="{FF2B5EF4-FFF2-40B4-BE49-F238E27FC236}">
                  <a16:creationId xmlns:a16="http://schemas.microsoft.com/office/drawing/2014/main" id="{D25743C3-6C94-4F58-83A5-5F610DA5D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041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3CD412E9-0E9C-460C-9FC6-C765F5BCC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B26AB043-5417-4498-90CE-3A7C36B09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041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8F7330-79C4-5EEB-9878-8AE0E8C5BEC8}"/>
              </a:ext>
            </a:extLst>
          </p:cNvPr>
          <p:cNvSpPr>
            <a:spLocks noGrp="1"/>
          </p:cNvSpPr>
          <p:nvPr>
            <p:ph type="title"/>
          </p:nvPr>
        </p:nvSpPr>
        <p:spPr>
          <a:xfrm>
            <a:off x="1823677" y="1523998"/>
            <a:ext cx="8628920" cy="2224679"/>
          </a:xfrm>
        </p:spPr>
        <p:txBody>
          <a:bodyPr vert="horz" lIns="91440" tIns="45720" rIns="91440" bIns="45720" rtlCol="0" anchor="b">
            <a:normAutofit/>
          </a:bodyPr>
          <a:lstStyle/>
          <a:p>
            <a:pPr algn="ctr"/>
            <a:r>
              <a:rPr lang="en-US" sz="6000" kern="1200">
                <a:solidFill>
                  <a:srgbClr val="FFFFFF"/>
                </a:solidFill>
                <a:latin typeface="+mj-lt"/>
                <a:ea typeface="+mj-ea"/>
                <a:cs typeface="+mj-cs"/>
              </a:rPr>
              <a:t>Any Questions</a:t>
            </a:r>
          </a:p>
        </p:txBody>
      </p:sp>
    </p:spTree>
    <p:extLst>
      <p:ext uri="{BB962C8B-B14F-4D97-AF65-F5344CB8AC3E}">
        <p14:creationId xmlns:p14="http://schemas.microsoft.com/office/powerpoint/2010/main" val="293554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8" name="Oval 27">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8" name="Straight Connector 37">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4" name="Straight Connector 43">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B26D12F-7A6E-A6F7-52E9-C59168F58B19}"/>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rPr>
              <a:t>Paper 1 Presentation</a:t>
            </a:r>
          </a:p>
        </p:txBody>
      </p:sp>
      <p:sp>
        <p:nvSpPr>
          <p:cNvPr id="49" name="Rectangle 48">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640AB5-A37C-F63E-BC77-36B32E3121DF}"/>
              </a:ext>
            </a:extLst>
          </p:cNvPr>
          <p:cNvSpPr>
            <a:spLocks noGrp="1"/>
          </p:cNvSpPr>
          <p:nvPr>
            <p:ph idx="1"/>
          </p:nvPr>
        </p:nvSpPr>
        <p:spPr>
          <a:xfrm>
            <a:off x="6041946" y="630936"/>
            <a:ext cx="4982273" cy="5478672"/>
          </a:xfrm>
          <a:noFill/>
        </p:spPr>
        <p:txBody>
          <a:bodyPr anchor="ctr">
            <a:normAutofit/>
          </a:bodyPr>
          <a:lstStyle/>
          <a:p>
            <a:pPr marL="0" indent="0">
              <a:buNone/>
            </a:pPr>
            <a:r>
              <a:rPr lang="en-US" sz="1800">
                <a:solidFill>
                  <a:schemeClr val="bg1"/>
                </a:solidFill>
              </a:rPr>
              <a:t>Group Members</a:t>
            </a:r>
          </a:p>
          <a:p>
            <a:pPr marL="457200" lvl="1" indent="0">
              <a:buNone/>
            </a:pPr>
            <a:r>
              <a:rPr lang="en-US" sz="1800">
                <a:solidFill>
                  <a:schemeClr val="bg1"/>
                </a:solidFill>
              </a:rPr>
              <a:t>SULTAN ALAJMI ID-6161681</a:t>
            </a:r>
          </a:p>
          <a:p>
            <a:pPr marL="457200" lvl="1" indent="0">
              <a:buNone/>
            </a:pPr>
            <a:r>
              <a:rPr lang="en-US" sz="1800">
                <a:solidFill>
                  <a:schemeClr val="bg1"/>
                </a:solidFill>
              </a:rPr>
              <a:t>BADER ALOTAIBI ID-6158056</a:t>
            </a:r>
          </a:p>
          <a:p>
            <a:pPr marL="457200" lvl="1" indent="0">
              <a:buNone/>
            </a:pPr>
            <a:r>
              <a:rPr lang="en-US" sz="1800">
                <a:solidFill>
                  <a:schemeClr val="bg1"/>
                </a:solidFill>
              </a:rPr>
              <a:t>BANDAR ALOTAIBI ID-6228331</a:t>
            </a:r>
          </a:p>
          <a:p>
            <a:pPr marL="457200" lvl="1" indent="0">
              <a:buNone/>
            </a:pPr>
            <a:r>
              <a:rPr lang="en-US" sz="1800">
                <a:solidFill>
                  <a:schemeClr val="bg1"/>
                </a:solidFill>
              </a:rPr>
              <a:t>YAHYA BOHAMAD ID-6124824</a:t>
            </a:r>
          </a:p>
        </p:txBody>
      </p:sp>
    </p:spTree>
    <p:extLst>
      <p:ext uri="{BB962C8B-B14F-4D97-AF65-F5344CB8AC3E}">
        <p14:creationId xmlns:p14="http://schemas.microsoft.com/office/powerpoint/2010/main" val="136561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2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24">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26">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48B5E-79FD-D6EA-49BA-6CA8C70A13DB}"/>
              </a:ext>
            </a:extLst>
          </p:cNvPr>
          <p:cNvSpPr>
            <a:spLocks noGrp="1"/>
          </p:cNvSpPr>
          <p:nvPr>
            <p:ph type="title"/>
          </p:nvPr>
        </p:nvSpPr>
        <p:spPr>
          <a:xfrm>
            <a:off x="1329991" y="1590420"/>
            <a:ext cx="3750009" cy="3706176"/>
          </a:xfrm>
        </p:spPr>
        <p:txBody>
          <a:bodyPr>
            <a:normAutofit/>
          </a:bodyPr>
          <a:lstStyle/>
          <a:p>
            <a:r>
              <a:rPr lang="en-US" sz="4800">
                <a:solidFill>
                  <a:srgbClr val="FFFFFF"/>
                </a:solidFill>
              </a:rPr>
              <a:t>Abstract</a:t>
            </a:r>
          </a:p>
        </p:txBody>
      </p:sp>
      <p:grpSp>
        <p:nvGrpSpPr>
          <p:cNvPr id="103" name="Group 28">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04"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44"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A098595-390B-DCA6-CAFA-BAF57D84B048}"/>
              </a:ext>
            </a:extLst>
          </p:cNvPr>
          <p:cNvSpPr>
            <a:spLocks noGrp="1"/>
          </p:cNvSpPr>
          <p:nvPr>
            <p:ph idx="1"/>
          </p:nvPr>
        </p:nvSpPr>
        <p:spPr>
          <a:xfrm>
            <a:off x="6312596" y="1157201"/>
            <a:ext cx="5002191" cy="4543599"/>
          </a:xfrm>
        </p:spPr>
        <p:txBody>
          <a:bodyPr anchor="ctr">
            <a:normAutofit/>
          </a:bodyPr>
          <a:lstStyle/>
          <a:p>
            <a:r>
              <a:rPr lang="en-US" sz="1800">
                <a:solidFill>
                  <a:schemeClr val="bg1"/>
                </a:solidFill>
              </a:rPr>
              <a:t>Effects of localized heating and non-uniform power dissipation</a:t>
            </a:r>
          </a:p>
          <a:p>
            <a:r>
              <a:rPr lang="en-US" sz="1800">
                <a:solidFill>
                  <a:schemeClr val="bg1"/>
                </a:solidFill>
              </a:rPr>
              <a:t>Architecture-level thermal modeling</a:t>
            </a:r>
          </a:p>
          <a:p>
            <a:r>
              <a:rPr lang="en-US" sz="1800">
                <a:solidFill>
                  <a:schemeClr val="bg1"/>
                </a:solidFill>
              </a:rPr>
              <a:t>Dynamic voltage scaling</a:t>
            </a:r>
          </a:p>
          <a:p>
            <a:r>
              <a:rPr lang="en-US" sz="1800">
                <a:solidFill>
                  <a:schemeClr val="bg1"/>
                </a:solidFill>
              </a:rPr>
              <a:t>Migrating computation</a:t>
            </a:r>
          </a:p>
          <a:p>
            <a:r>
              <a:rPr lang="en-US" sz="1800">
                <a:solidFill>
                  <a:schemeClr val="bg1"/>
                </a:solidFill>
              </a:rPr>
              <a:t>Temperature-tracking dynamic frequency scaling.</a:t>
            </a:r>
          </a:p>
        </p:txBody>
      </p:sp>
    </p:spTree>
    <p:extLst>
      <p:ext uri="{BB962C8B-B14F-4D97-AF65-F5344CB8AC3E}">
        <p14:creationId xmlns:p14="http://schemas.microsoft.com/office/powerpoint/2010/main" val="73843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3FD4-13C0-BB93-9F8A-2A7A6E9A65D8}"/>
              </a:ext>
            </a:extLst>
          </p:cNvPr>
          <p:cNvSpPr>
            <a:spLocks noGrp="1"/>
          </p:cNvSpPr>
          <p:nvPr>
            <p:ph type="title"/>
          </p:nvPr>
        </p:nvSpPr>
        <p:spPr>
          <a:xfrm>
            <a:off x="4965430" y="629268"/>
            <a:ext cx="6586491" cy="1286160"/>
          </a:xfrm>
        </p:spPr>
        <p:txBody>
          <a:bodyPr anchor="b">
            <a:normAutofit/>
          </a:bodyPr>
          <a:lstStyle/>
          <a:p>
            <a:r>
              <a:rPr lang="en-US" dirty="0"/>
              <a:t>Introduction</a:t>
            </a:r>
          </a:p>
        </p:txBody>
      </p:sp>
      <p:graphicFrame>
        <p:nvGraphicFramePr>
          <p:cNvPr id="11" name="Content Placeholder 2">
            <a:extLst>
              <a:ext uri="{FF2B5EF4-FFF2-40B4-BE49-F238E27FC236}">
                <a16:creationId xmlns:a16="http://schemas.microsoft.com/office/drawing/2014/main" id="{030B60BB-191B-0FED-FA6B-18680A6FCF30}"/>
              </a:ext>
            </a:extLst>
          </p:cNvPr>
          <p:cNvGraphicFramePr>
            <a:graphicFrameLocks noGrp="1"/>
          </p:cNvGraphicFramePr>
          <p:nvPr>
            <p:ph idx="1"/>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ircuit board background">
            <a:extLst>
              <a:ext uri="{FF2B5EF4-FFF2-40B4-BE49-F238E27FC236}">
                <a16:creationId xmlns:a16="http://schemas.microsoft.com/office/drawing/2014/main" id="{1033CBC4-1D86-001B-B66B-BDAF6A3B157B}"/>
              </a:ext>
            </a:extLst>
          </p:cNvPr>
          <p:cNvPicPr>
            <a:picLocks noChangeAspect="1"/>
          </p:cNvPicPr>
          <p:nvPr/>
        </p:nvPicPr>
        <p:blipFill rotWithShape="1">
          <a:blip r:embed="rId8"/>
          <a:srcRect l="10302" r="4474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1C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55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7E93B6-D912-FC0F-84F4-D8193C02616F}"/>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rPr>
              <a:t>Need for Architecture-Level Thermal Management</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45D75A-2302-0763-835B-E7FB397490B7}"/>
              </a:ext>
            </a:extLst>
          </p:cNvPr>
          <p:cNvSpPr>
            <a:spLocks noGrp="1"/>
          </p:cNvSpPr>
          <p:nvPr>
            <p:ph idx="1"/>
          </p:nvPr>
        </p:nvSpPr>
        <p:spPr>
          <a:xfrm>
            <a:off x="6041946" y="630936"/>
            <a:ext cx="4982273" cy="5478672"/>
          </a:xfrm>
          <a:noFill/>
        </p:spPr>
        <p:txBody>
          <a:bodyPr anchor="ctr">
            <a:normAutofit/>
          </a:bodyPr>
          <a:lstStyle/>
          <a:p>
            <a:r>
              <a:rPr lang="en-US" sz="1800">
                <a:solidFill>
                  <a:schemeClr val="bg1"/>
                </a:solidFill>
              </a:rPr>
              <a:t>Architecture domain of the computing system is unique</a:t>
            </a:r>
          </a:p>
          <a:p>
            <a:r>
              <a:rPr lang="en-US" sz="1800">
                <a:solidFill>
                  <a:schemeClr val="bg1"/>
                </a:solidFill>
              </a:rPr>
              <a:t>Development of workload to control instruction level parallelism</a:t>
            </a:r>
          </a:p>
          <a:p>
            <a:r>
              <a:rPr lang="en-US" sz="1800">
                <a:solidFill>
                  <a:schemeClr val="bg1"/>
                </a:solidFill>
              </a:rPr>
              <a:t>Design manual provides hot spots and temperature gradients for computing system </a:t>
            </a:r>
          </a:p>
          <a:p>
            <a:r>
              <a:rPr lang="en-US" sz="1800">
                <a:solidFill>
                  <a:schemeClr val="bg1"/>
                </a:solidFill>
              </a:rPr>
              <a:t>Role of system-architecture and operating-system is important</a:t>
            </a:r>
          </a:p>
          <a:p>
            <a:r>
              <a:rPr lang="en-US" sz="1800">
                <a:solidFill>
                  <a:schemeClr val="bg1"/>
                </a:solidFill>
              </a:rPr>
              <a:t>This research paper has focused more on microarchitecture to handle thermal problems in computing.</a:t>
            </a:r>
          </a:p>
        </p:txBody>
      </p:sp>
    </p:spTree>
    <p:extLst>
      <p:ext uri="{BB962C8B-B14F-4D97-AF65-F5344CB8AC3E}">
        <p14:creationId xmlns:p14="http://schemas.microsoft.com/office/powerpoint/2010/main" val="282687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6"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9E77923-0DC2-8D37-3CFC-0016A518C0FD}"/>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rPr>
              <a:t>Need for Architecture-Level Thermal Modeling</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DC9EE0-16D4-7465-42E8-6D3388085B89}"/>
              </a:ext>
            </a:extLst>
          </p:cNvPr>
          <p:cNvSpPr>
            <a:spLocks noGrp="1"/>
          </p:cNvSpPr>
          <p:nvPr>
            <p:ph idx="1"/>
          </p:nvPr>
        </p:nvSpPr>
        <p:spPr>
          <a:xfrm>
            <a:off x="6041946" y="630936"/>
            <a:ext cx="4982273" cy="5478672"/>
          </a:xfrm>
          <a:noFill/>
        </p:spPr>
        <p:txBody>
          <a:bodyPr anchor="ctr">
            <a:normAutofit/>
          </a:bodyPr>
          <a:lstStyle/>
          <a:p>
            <a:pPr marL="0" indent="0">
              <a:buNone/>
            </a:pPr>
            <a:r>
              <a:rPr lang="en-US" sz="1800">
                <a:solidFill>
                  <a:schemeClr val="bg1"/>
                </a:solidFill>
              </a:rPr>
              <a:t>The need for architecture-level thermal modeling is there to avoid temporal and spatial nonuniformities in computing due to thermal effects. An effective architecture-level thermal model must be</a:t>
            </a:r>
          </a:p>
          <a:p>
            <a:r>
              <a:rPr lang="en-US" sz="1800">
                <a:solidFill>
                  <a:schemeClr val="bg1"/>
                </a:solidFill>
              </a:rPr>
              <a:t>Simple enough to allow architects to reason about thermal effects and tradeoffs </a:t>
            </a:r>
          </a:p>
          <a:p>
            <a:r>
              <a:rPr lang="en-US" sz="1800">
                <a:solidFill>
                  <a:schemeClr val="bg1"/>
                </a:solidFill>
              </a:rPr>
              <a:t>Detailed enough to model runtime changes in temperature within different functional units</a:t>
            </a:r>
          </a:p>
          <a:p>
            <a:r>
              <a:rPr lang="en-US" sz="1800">
                <a:solidFill>
                  <a:schemeClr val="bg1"/>
                </a:solidFill>
              </a:rPr>
              <a:t>Yet computationally efficient and portable for use in a variety of architecture simulators. </a:t>
            </a:r>
          </a:p>
        </p:txBody>
      </p:sp>
    </p:spTree>
    <p:extLst>
      <p:ext uri="{BB962C8B-B14F-4D97-AF65-F5344CB8AC3E}">
        <p14:creationId xmlns:p14="http://schemas.microsoft.com/office/powerpoint/2010/main" val="3681785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10;&#10;Description automatically generated with low confidence">
            <a:extLst>
              <a:ext uri="{FF2B5EF4-FFF2-40B4-BE49-F238E27FC236}">
                <a16:creationId xmlns:a16="http://schemas.microsoft.com/office/drawing/2014/main" id="{ACC7B109-4EC5-FAD1-B745-463573E53C04}"/>
              </a:ext>
            </a:extLst>
          </p:cNvPr>
          <p:cNvPicPr>
            <a:picLocks noChangeAspect="1"/>
          </p:cNvPicPr>
          <p:nvPr/>
        </p:nvPicPr>
        <p:blipFill rotWithShape="1">
          <a:blip r:embed="rId3"/>
          <a:srcRect r="20689"/>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C065E6-F69C-4212-623C-0507F6363BCA}"/>
              </a:ext>
            </a:extLst>
          </p:cNvPr>
          <p:cNvSpPr>
            <a:spLocks noGrp="1"/>
          </p:cNvSpPr>
          <p:nvPr>
            <p:ph type="title"/>
          </p:nvPr>
        </p:nvSpPr>
        <p:spPr>
          <a:xfrm>
            <a:off x="7531610" y="365125"/>
            <a:ext cx="3822189" cy="1899912"/>
          </a:xfrm>
        </p:spPr>
        <p:txBody>
          <a:bodyPr>
            <a:normAutofit/>
          </a:bodyPr>
          <a:lstStyle/>
          <a:p>
            <a:r>
              <a:rPr lang="en-US" sz="3700"/>
              <a:t>Thermal Modeling at Architecture Level</a:t>
            </a:r>
          </a:p>
        </p:txBody>
      </p:sp>
      <p:sp>
        <p:nvSpPr>
          <p:cNvPr id="3" name="Content Placeholder 2">
            <a:extLst>
              <a:ext uri="{FF2B5EF4-FFF2-40B4-BE49-F238E27FC236}">
                <a16:creationId xmlns:a16="http://schemas.microsoft.com/office/drawing/2014/main" id="{0F32A0D4-ABB4-F656-7957-CAE976376DD3}"/>
              </a:ext>
            </a:extLst>
          </p:cNvPr>
          <p:cNvSpPr>
            <a:spLocks noGrp="1"/>
          </p:cNvSpPr>
          <p:nvPr>
            <p:ph idx="1"/>
          </p:nvPr>
        </p:nvSpPr>
        <p:spPr>
          <a:xfrm>
            <a:off x="7531610" y="2434201"/>
            <a:ext cx="3822189" cy="3742762"/>
          </a:xfrm>
        </p:spPr>
        <p:txBody>
          <a:bodyPr>
            <a:normAutofit/>
          </a:bodyPr>
          <a:lstStyle/>
          <a:p>
            <a:pPr marL="0" indent="0">
              <a:buNone/>
            </a:pPr>
            <a:r>
              <a:rPr lang="en-US" sz="1600"/>
              <a:t>In the research paper, properties about the compact model of a parametric microarchitecture for a computing system are presented.</a:t>
            </a:r>
          </a:p>
          <a:p>
            <a:pPr marL="0" indent="0">
              <a:buNone/>
            </a:pPr>
            <a:r>
              <a:rPr lang="en-US" sz="1600"/>
              <a:t>It must track temperatures at the granularity of individual microarchitectural units</a:t>
            </a:r>
          </a:p>
          <a:p>
            <a:pPr marL="0" indent="0">
              <a:buNone/>
            </a:pPr>
            <a:r>
              <a:rPr lang="en-US" sz="1600"/>
              <a:t>It must be parameterized in so that a new compact model for different microarchitectures.</a:t>
            </a:r>
          </a:p>
          <a:p>
            <a:pPr marL="0" indent="0">
              <a:buNone/>
            </a:pPr>
            <a:r>
              <a:rPr lang="en-US" sz="1600"/>
              <a:t>It must be able to solve the RC circuit’s differential equations quickly</a:t>
            </a:r>
          </a:p>
          <a:p>
            <a:pPr marL="0" indent="0">
              <a:buNone/>
            </a:pPr>
            <a:r>
              <a:rPr lang="en-US" sz="1600"/>
              <a:t>Finally, it must be boundary and initial-condition independent</a:t>
            </a:r>
          </a:p>
        </p:txBody>
      </p:sp>
    </p:spTree>
    <p:extLst>
      <p:ext uri="{BB962C8B-B14F-4D97-AF65-F5344CB8AC3E}">
        <p14:creationId xmlns:p14="http://schemas.microsoft.com/office/powerpoint/2010/main" val="19093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8C4A8-6932-C857-67AE-8D266039E39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IC package with heat sink: physical structure(Left) Simple compact thermal model(Right)</a:t>
            </a:r>
          </a:p>
        </p:txBody>
      </p:sp>
      <p:pic>
        <p:nvPicPr>
          <p:cNvPr id="5" name="Content Placeholder 4" descr="Diagram&#10;&#10;Description automatically generated">
            <a:extLst>
              <a:ext uri="{FF2B5EF4-FFF2-40B4-BE49-F238E27FC236}">
                <a16:creationId xmlns:a16="http://schemas.microsoft.com/office/drawing/2014/main" id="{CCDCFDF6-9381-0F9E-A9D2-1313907E7560}"/>
              </a:ext>
            </a:extLst>
          </p:cNvPr>
          <p:cNvPicPr>
            <a:picLocks noGrp="1" noChangeAspect="1"/>
          </p:cNvPicPr>
          <p:nvPr>
            <p:ph idx="1"/>
          </p:nvPr>
        </p:nvPicPr>
        <p:blipFill>
          <a:blip r:embed="rId3"/>
          <a:stretch>
            <a:fillRect/>
          </a:stretch>
        </p:blipFill>
        <p:spPr>
          <a:xfrm>
            <a:off x="643467" y="1895783"/>
            <a:ext cx="10905066" cy="3953086"/>
          </a:xfrm>
          <a:prstGeom prst="rect">
            <a:avLst/>
          </a:prstGeom>
        </p:spPr>
      </p:pic>
    </p:spTree>
    <p:extLst>
      <p:ext uri="{BB962C8B-B14F-4D97-AF65-F5344CB8AC3E}">
        <p14:creationId xmlns:p14="http://schemas.microsoft.com/office/powerpoint/2010/main" val="17236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DC458E-BFF2-6E10-135C-05321CC2DF6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Temperature-tracking Dynamic Frequency Scaling</a:t>
            </a:r>
          </a:p>
        </p:txBody>
      </p:sp>
      <p:sp>
        <p:nvSpPr>
          <p:cNvPr id="3" name="Content Placeholder 2">
            <a:extLst>
              <a:ext uri="{FF2B5EF4-FFF2-40B4-BE49-F238E27FC236}">
                <a16:creationId xmlns:a16="http://schemas.microsoft.com/office/drawing/2014/main" id="{054D170B-1454-7370-A2B0-63794BDF4EDA}"/>
              </a:ext>
            </a:extLst>
          </p:cNvPr>
          <p:cNvSpPr>
            <a:spLocks noGrp="1"/>
          </p:cNvSpPr>
          <p:nvPr>
            <p:ph idx="1"/>
          </p:nvPr>
        </p:nvSpPr>
        <p:spPr>
          <a:xfrm>
            <a:off x="1367624" y="2490436"/>
            <a:ext cx="9708995" cy="3567173"/>
          </a:xfrm>
        </p:spPr>
        <p:txBody>
          <a:bodyPr anchor="ctr">
            <a:normAutofit/>
          </a:bodyPr>
          <a:lstStyle/>
          <a:p>
            <a:pPr marL="0" indent="0">
              <a:buNone/>
            </a:pPr>
            <a:r>
              <a:rPr lang="en-US" sz="2400"/>
              <a:t>Several microarchitecture techniques target runtime temperature regulation. In this paper, a sensor is modeled with the techniques mentioned previously. One sensor per architectural block with random noise of 1</a:t>
            </a:r>
            <a:r>
              <a:rPr lang="en-US" sz="2400" baseline="30000"/>
              <a:t>0</a:t>
            </a:r>
            <a:r>
              <a:rPr lang="en-US" sz="2400"/>
              <a:t>C. Temperature versus average power density for gcc with a power averaging interval of 0.033 seconds is presented in the paper.</a:t>
            </a:r>
          </a:p>
        </p:txBody>
      </p:sp>
    </p:spTree>
    <p:extLst>
      <p:ext uri="{BB962C8B-B14F-4D97-AF65-F5344CB8AC3E}">
        <p14:creationId xmlns:p14="http://schemas.microsoft.com/office/powerpoint/2010/main" val="280963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1891</Words>
  <Application>Microsoft Office PowerPoint</Application>
  <PresentationFormat>Widescreen</PresentationFormat>
  <Paragraphs>106</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Segoe UI</vt:lpstr>
      <vt:lpstr>Office Theme</vt:lpstr>
      <vt:lpstr>Temperature-Aware Computer Systems Opportunities and Challenges</vt:lpstr>
      <vt:lpstr>Paper 1 Presentation</vt:lpstr>
      <vt:lpstr>Abstract</vt:lpstr>
      <vt:lpstr>Introduction</vt:lpstr>
      <vt:lpstr>Need for Architecture-Level Thermal Management</vt:lpstr>
      <vt:lpstr>Need for Architecture-Level Thermal Modeling</vt:lpstr>
      <vt:lpstr>Thermal Modeling at Architecture Level</vt:lpstr>
      <vt:lpstr>IC package with heat sink: physical structure(Left) Simple compact thermal model(Right)</vt:lpstr>
      <vt:lpstr>Temperature-tracking Dynamic Frequency Scaling</vt:lpstr>
      <vt:lpstr>Temperature-tracking Dynamic Frequency Scaling</vt:lpstr>
      <vt:lpstr>Dynamic Voltage Scaling</vt:lpstr>
      <vt:lpstr>Migrating Computation</vt:lpstr>
      <vt:lpstr>Conclusion</vt:lpstr>
      <vt:lpstr>Reference Paper</vt:lpstr>
      <vt:lpstr>Thanks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TARIQ</dc:creator>
  <cp:lastModifiedBy>HASSAN TARIQ</cp:lastModifiedBy>
  <cp:revision>153</cp:revision>
  <dcterms:created xsi:type="dcterms:W3CDTF">2022-05-22T19:01:23Z</dcterms:created>
  <dcterms:modified xsi:type="dcterms:W3CDTF">2022-05-24T05:09:35Z</dcterms:modified>
</cp:coreProperties>
</file>