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4387" y="1576450"/>
            <a:ext cx="6207760" cy="104775"/>
          </a:xfrm>
          <a:custGeom>
            <a:avLst/>
            <a:gdLst/>
            <a:ahLst/>
            <a:cxnLst/>
            <a:rect l="l" t="t" r="r" b="b"/>
            <a:pathLst>
              <a:path w="6207759" h="104775">
                <a:moveTo>
                  <a:pt x="6207379" y="0"/>
                </a:moveTo>
                <a:lnTo>
                  <a:pt x="0" y="0"/>
                </a:lnTo>
                <a:lnTo>
                  <a:pt x="0" y="104775"/>
                </a:lnTo>
                <a:lnTo>
                  <a:pt x="6207379" y="104775"/>
                </a:lnTo>
                <a:lnTo>
                  <a:pt x="6207379" y="0"/>
                </a:lnTo>
                <a:close/>
              </a:path>
            </a:pathLst>
          </a:custGeom>
          <a:solidFill>
            <a:srgbClr val="CC0000"/>
          </a:solidFill>
        </p:spPr>
        <p:txBody>
          <a:bodyPr wrap="square" lIns="0" tIns="0" rIns="0" bIns="0" rtlCol="0"/>
          <a:lstStyle/>
          <a:p>
            <a:endParaRPr dirty="0"/>
          </a:p>
        </p:txBody>
      </p:sp>
      <p:sp>
        <p:nvSpPr>
          <p:cNvPr id="18" name="bg object 18"/>
          <p:cNvSpPr/>
          <p:nvPr/>
        </p:nvSpPr>
        <p:spPr>
          <a:xfrm>
            <a:off x="814387" y="1576450"/>
            <a:ext cx="10611485" cy="0"/>
          </a:xfrm>
          <a:custGeom>
            <a:avLst/>
            <a:gdLst/>
            <a:ahLst/>
            <a:cxnLst/>
            <a:rect l="l" t="t" r="r" b="b"/>
            <a:pathLst>
              <a:path w="10611485">
                <a:moveTo>
                  <a:pt x="0" y="0"/>
                </a:moveTo>
                <a:lnTo>
                  <a:pt x="10610913" y="0"/>
                </a:lnTo>
              </a:path>
            </a:pathLst>
          </a:custGeom>
          <a:ln w="9525">
            <a:solidFill>
              <a:srgbClr val="CC0000"/>
            </a:solidFill>
          </a:ln>
        </p:spPr>
        <p:txBody>
          <a:bodyPr wrap="square" lIns="0" tIns="0" rIns="0" bIns="0" rtlCol="0"/>
          <a:lstStyle/>
          <a:p>
            <a:endParaRPr dirty="0"/>
          </a:p>
        </p:txBody>
      </p:sp>
      <p:sp>
        <p:nvSpPr>
          <p:cNvPr id="19" name="bg object 19"/>
          <p:cNvSpPr/>
          <p:nvPr/>
        </p:nvSpPr>
        <p:spPr>
          <a:xfrm>
            <a:off x="814387" y="6176962"/>
            <a:ext cx="10573385" cy="0"/>
          </a:xfrm>
          <a:custGeom>
            <a:avLst/>
            <a:gdLst/>
            <a:ahLst/>
            <a:cxnLst/>
            <a:rect l="l" t="t" r="r" b="b"/>
            <a:pathLst>
              <a:path w="10573385">
                <a:moveTo>
                  <a:pt x="0" y="0"/>
                </a:moveTo>
                <a:lnTo>
                  <a:pt x="10572813" y="0"/>
                </a:lnTo>
              </a:path>
            </a:pathLst>
          </a:custGeom>
          <a:ln w="3175">
            <a:solidFill>
              <a:srgbClr val="CC0000"/>
            </a:solidFill>
          </a:ln>
        </p:spPr>
        <p:txBody>
          <a:bodyPr wrap="square" lIns="0" tIns="0" rIns="0" bIns="0" rtlCol="0"/>
          <a:lstStyle/>
          <a:p>
            <a:endParaRPr dirty="0"/>
          </a:p>
        </p:txBody>
      </p:sp>
      <p:sp>
        <p:nvSpPr>
          <p:cNvPr id="2" name="Holder 2"/>
          <p:cNvSpPr>
            <a:spLocks noGrp="1"/>
          </p:cNvSpPr>
          <p:nvPr>
            <p:ph type="title"/>
          </p:nvPr>
        </p:nvSpPr>
        <p:spPr>
          <a:xfrm>
            <a:off x="845502" y="966469"/>
            <a:ext cx="8000365" cy="518159"/>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43653" y="6285997"/>
            <a:ext cx="3522979" cy="392429"/>
          </a:xfrm>
          <a:prstGeom prst="rect">
            <a:avLst/>
          </a:prstGeom>
        </p:spPr>
        <p:txBody>
          <a:bodyPr wrap="square" lIns="0" tIns="0" rIns="0" bIns="0">
            <a:spAutoFit/>
          </a:bodyPr>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a:xfrm>
            <a:off x="892175" y="6285997"/>
            <a:ext cx="1121410"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a:xfrm>
            <a:off x="11160125" y="6285997"/>
            <a:ext cx="186054"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919162" y="2390838"/>
            <a:ext cx="10363835" cy="119380"/>
            <a:chOff x="919162" y="2390838"/>
            <a:chExt cx="10363835" cy="119380"/>
          </a:xfrm>
        </p:grpSpPr>
        <p:sp>
          <p:nvSpPr>
            <p:cNvPr id="4" name="object 4"/>
            <p:cNvSpPr/>
            <p:nvPr/>
          </p:nvSpPr>
          <p:spPr>
            <a:xfrm>
              <a:off x="919162" y="2395601"/>
              <a:ext cx="6404610" cy="114300"/>
            </a:xfrm>
            <a:custGeom>
              <a:avLst/>
              <a:gdLst/>
              <a:ahLst/>
              <a:cxnLst/>
              <a:rect l="l" t="t" r="r" b="b"/>
              <a:pathLst>
                <a:path w="6404609" h="114300">
                  <a:moveTo>
                    <a:pt x="6404483" y="0"/>
                  </a:moveTo>
                  <a:lnTo>
                    <a:pt x="0" y="0"/>
                  </a:lnTo>
                  <a:lnTo>
                    <a:pt x="0" y="114300"/>
                  </a:lnTo>
                  <a:lnTo>
                    <a:pt x="6404483" y="114300"/>
                  </a:lnTo>
                  <a:lnTo>
                    <a:pt x="6404483" y="0"/>
                  </a:lnTo>
                  <a:close/>
                </a:path>
              </a:pathLst>
            </a:custGeom>
            <a:solidFill>
              <a:srgbClr val="CC0000"/>
            </a:solidFill>
          </p:spPr>
          <p:txBody>
            <a:bodyPr wrap="square" lIns="0" tIns="0" rIns="0" bIns="0" rtlCol="0"/>
            <a:lstStyle/>
            <a:p>
              <a:endParaRPr dirty="0"/>
            </a:p>
          </p:txBody>
        </p:sp>
        <p:sp>
          <p:nvSpPr>
            <p:cNvPr id="5" name="object 5"/>
            <p:cNvSpPr/>
            <p:nvPr/>
          </p:nvSpPr>
          <p:spPr>
            <a:xfrm>
              <a:off x="919162" y="2395601"/>
              <a:ext cx="10363835" cy="0"/>
            </a:xfrm>
            <a:custGeom>
              <a:avLst/>
              <a:gdLst/>
              <a:ahLst/>
              <a:cxnLst/>
              <a:rect l="l" t="t" r="r" b="b"/>
              <a:pathLst>
                <a:path w="10363835">
                  <a:moveTo>
                    <a:pt x="0" y="0"/>
                  </a:moveTo>
                  <a:lnTo>
                    <a:pt x="10363263" y="0"/>
                  </a:lnTo>
                </a:path>
              </a:pathLst>
            </a:custGeom>
            <a:ln w="9525">
              <a:solidFill>
                <a:srgbClr val="CC0000"/>
              </a:solidFill>
            </a:ln>
          </p:spPr>
          <p:txBody>
            <a:bodyPr wrap="square" lIns="0" tIns="0" rIns="0" bIns="0" rtlCol="0"/>
            <a:lstStyle/>
            <a:p>
              <a:endParaRPr dirty="0"/>
            </a:p>
          </p:txBody>
        </p:sp>
      </p:grpSp>
      <p:sp>
        <p:nvSpPr>
          <p:cNvPr id="6" name="object 6"/>
          <p:cNvSpPr txBox="1"/>
          <p:nvPr/>
        </p:nvSpPr>
        <p:spPr>
          <a:xfrm>
            <a:off x="2819399" y="2853436"/>
            <a:ext cx="8307069" cy="624530"/>
          </a:xfrm>
          <a:prstGeom prst="rect">
            <a:avLst/>
          </a:prstGeom>
        </p:spPr>
        <p:txBody>
          <a:bodyPr vert="horz" wrap="square" lIns="0" tIns="16510" rIns="0" bIns="0" rtlCol="0">
            <a:spAutoFit/>
          </a:bodyPr>
          <a:lstStyle/>
          <a:p>
            <a:pPr marL="12700">
              <a:lnSpc>
                <a:spcPct val="100000"/>
              </a:lnSpc>
              <a:spcBef>
                <a:spcPts val="130"/>
              </a:spcBef>
            </a:pPr>
            <a:r>
              <a:rPr lang="en-IN" sz="3950" b="1" dirty="0" smtClean="0">
                <a:solidFill>
                  <a:srgbClr val="6F2F9F"/>
                </a:solidFill>
                <a:latin typeface="Verdana"/>
                <a:cs typeface="Verdana"/>
              </a:rPr>
              <a:t> TAX FRAUD DETECTION</a:t>
            </a:r>
            <a:endParaRPr sz="3950" dirty="0">
              <a:latin typeface="Verdana"/>
              <a:cs typeface="Verdana"/>
            </a:endParaRPr>
          </a:p>
        </p:txBody>
      </p:sp>
      <p:sp>
        <p:nvSpPr>
          <p:cNvPr id="7" name="object 7"/>
          <p:cNvSpPr txBox="1"/>
          <p:nvPr/>
        </p:nvSpPr>
        <p:spPr>
          <a:xfrm>
            <a:off x="1042352" y="5223890"/>
            <a:ext cx="3231515" cy="754380"/>
          </a:xfrm>
          <a:prstGeom prst="rect">
            <a:avLst/>
          </a:prstGeom>
        </p:spPr>
        <p:txBody>
          <a:bodyPr vert="horz" wrap="square" lIns="0" tIns="13335" rIns="0" bIns="0" rtlCol="0">
            <a:spAutoFit/>
          </a:bodyPr>
          <a:lstStyle/>
          <a:p>
            <a:pPr marL="12700">
              <a:lnSpc>
                <a:spcPts val="2865"/>
              </a:lnSpc>
              <a:spcBef>
                <a:spcPts val="105"/>
              </a:spcBef>
            </a:pPr>
            <a:r>
              <a:rPr sz="2400" b="1" dirty="0">
                <a:solidFill>
                  <a:srgbClr val="FF0000"/>
                </a:solidFill>
                <a:latin typeface="Verdana"/>
                <a:cs typeface="Verdana"/>
              </a:rPr>
              <a:t>&lt;Supervisor</a:t>
            </a:r>
            <a:r>
              <a:rPr sz="2400" b="1" spc="-50" dirty="0">
                <a:solidFill>
                  <a:srgbClr val="FF0000"/>
                </a:solidFill>
                <a:latin typeface="Verdana"/>
                <a:cs typeface="Verdana"/>
              </a:rPr>
              <a:t> </a:t>
            </a:r>
            <a:r>
              <a:rPr sz="2400" b="1" spc="-20" dirty="0">
                <a:solidFill>
                  <a:srgbClr val="FF0000"/>
                </a:solidFill>
                <a:latin typeface="Verdana"/>
                <a:cs typeface="Verdana"/>
              </a:rPr>
              <a:t>Name</a:t>
            </a:r>
            <a:endParaRPr sz="2400" dirty="0">
              <a:latin typeface="Verdana"/>
              <a:cs typeface="Verdana"/>
            </a:endParaRPr>
          </a:p>
          <a:p>
            <a:pPr marL="12700">
              <a:lnSpc>
                <a:spcPts val="2865"/>
              </a:lnSpc>
            </a:pPr>
            <a:r>
              <a:rPr sz="2400" b="1" dirty="0">
                <a:solidFill>
                  <a:srgbClr val="FF0000"/>
                </a:solidFill>
                <a:latin typeface="Verdana"/>
                <a:cs typeface="Verdana"/>
              </a:rPr>
              <a:t>with</a:t>
            </a:r>
            <a:r>
              <a:rPr sz="2400" b="1" spc="-5" dirty="0">
                <a:solidFill>
                  <a:srgbClr val="FF0000"/>
                </a:solidFill>
                <a:latin typeface="Verdana"/>
                <a:cs typeface="Verdana"/>
              </a:rPr>
              <a:t> </a:t>
            </a:r>
            <a:r>
              <a:rPr sz="2400" b="1" spc="-10" dirty="0">
                <a:solidFill>
                  <a:srgbClr val="FF0000"/>
                </a:solidFill>
                <a:latin typeface="Verdana"/>
                <a:cs typeface="Verdana"/>
              </a:rPr>
              <a:t>Designation&gt;</a:t>
            </a:r>
            <a:endParaRPr sz="2400" dirty="0">
              <a:latin typeface="Verdana"/>
              <a:cs typeface="Verdana"/>
            </a:endParaRPr>
          </a:p>
        </p:txBody>
      </p:sp>
      <p:sp>
        <p:nvSpPr>
          <p:cNvPr id="8" name="object 8"/>
          <p:cNvSpPr txBox="1"/>
          <p:nvPr/>
        </p:nvSpPr>
        <p:spPr>
          <a:xfrm>
            <a:off x="7239000" y="4645369"/>
            <a:ext cx="4689475" cy="1539524"/>
          </a:xfrm>
          <a:prstGeom prst="rect">
            <a:avLst/>
          </a:prstGeom>
        </p:spPr>
        <p:txBody>
          <a:bodyPr vert="horz" wrap="square" lIns="0" tIns="13335" rIns="0" bIns="0" rtlCol="0">
            <a:spAutoFit/>
          </a:bodyPr>
          <a:lstStyle/>
          <a:p>
            <a:pPr marL="12700">
              <a:lnSpc>
                <a:spcPts val="2865"/>
              </a:lnSpc>
              <a:spcBef>
                <a:spcPts val="105"/>
              </a:spcBef>
            </a:pPr>
            <a:r>
              <a:rPr lang="en-IN" sz="2400" b="1" dirty="0" smtClean="0">
                <a:solidFill>
                  <a:srgbClr val="FF0000"/>
                </a:solidFill>
                <a:latin typeface="Verdana"/>
                <a:cs typeface="Verdana"/>
              </a:rPr>
              <a:t>By</a:t>
            </a:r>
          </a:p>
          <a:p>
            <a:pPr marL="12700">
              <a:lnSpc>
                <a:spcPts val="2865"/>
              </a:lnSpc>
              <a:spcBef>
                <a:spcPts val="105"/>
              </a:spcBef>
            </a:pPr>
            <a:r>
              <a:rPr lang="en-IN" sz="2400" b="1" dirty="0" smtClean="0">
                <a:solidFill>
                  <a:srgbClr val="FF0000"/>
                </a:solidFill>
                <a:latin typeface="Verdana"/>
                <a:cs typeface="Verdana"/>
              </a:rPr>
              <a:t>Subashree N</a:t>
            </a:r>
          </a:p>
          <a:p>
            <a:pPr marL="12700">
              <a:lnSpc>
                <a:spcPts val="2865"/>
              </a:lnSpc>
              <a:spcBef>
                <a:spcPts val="105"/>
              </a:spcBef>
            </a:pPr>
            <a:r>
              <a:rPr lang="en-IN" sz="2400" b="1" dirty="0" smtClean="0">
                <a:solidFill>
                  <a:srgbClr val="FF0000"/>
                </a:solidFill>
                <a:latin typeface="Verdana"/>
                <a:cs typeface="Verdana"/>
              </a:rPr>
              <a:t>Mahisha Parameshwari NM</a:t>
            </a:r>
          </a:p>
          <a:p>
            <a:pPr marL="12700">
              <a:lnSpc>
                <a:spcPts val="2865"/>
              </a:lnSpc>
              <a:spcBef>
                <a:spcPts val="105"/>
              </a:spcBef>
            </a:pPr>
            <a:r>
              <a:rPr lang="en-IN" sz="2400" b="1" dirty="0" smtClean="0">
                <a:solidFill>
                  <a:srgbClr val="FF0000"/>
                </a:solidFill>
                <a:latin typeface="Verdana"/>
                <a:cs typeface="Verdana"/>
              </a:rPr>
              <a:t>Jerlin Rose V</a:t>
            </a:r>
            <a:endParaRPr sz="2400" dirty="0">
              <a:latin typeface="Verdana"/>
              <a:cs typeface="Verdana"/>
            </a:endParaRPr>
          </a:p>
        </p:txBody>
      </p:sp>
      <p:sp>
        <p:nvSpPr>
          <p:cNvPr id="9" name="object 9"/>
          <p:cNvSpPr txBox="1">
            <a:spLocks noGrp="1"/>
          </p:cNvSpPr>
          <p:nvPr>
            <p:ph type="title"/>
          </p:nvPr>
        </p:nvSpPr>
        <p:spPr>
          <a:xfrm>
            <a:off x="1371346" y="1141412"/>
            <a:ext cx="9187180" cy="830580"/>
          </a:xfrm>
          <a:prstGeom prst="rect">
            <a:avLst/>
          </a:prstGeom>
        </p:spPr>
        <p:txBody>
          <a:bodyPr vert="horz" wrap="square" lIns="0" tIns="60325" rIns="0" bIns="0" rtlCol="0">
            <a:spAutoFit/>
          </a:bodyPr>
          <a:lstStyle/>
          <a:p>
            <a:pPr marL="3838575" marR="5080" indent="-3826510">
              <a:lnSpc>
                <a:spcPts val="3000"/>
              </a:lnSpc>
              <a:spcBef>
                <a:spcPts val="475"/>
              </a:spcBef>
            </a:pPr>
            <a:r>
              <a:rPr sz="2750" dirty="0">
                <a:solidFill>
                  <a:srgbClr val="001F5F"/>
                </a:solidFill>
              </a:rPr>
              <a:t>Department</a:t>
            </a:r>
            <a:r>
              <a:rPr sz="2750" spc="110" dirty="0">
                <a:solidFill>
                  <a:srgbClr val="001F5F"/>
                </a:solidFill>
              </a:rPr>
              <a:t> </a:t>
            </a:r>
            <a:r>
              <a:rPr sz="2750" dirty="0">
                <a:solidFill>
                  <a:srgbClr val="001F5F"/>
                </a:solidFill>
              </a:rPr>
              <a:t>of</a:t>
            </a:r>
            <a:r>
              <a:rPr sz="2750" spc="245" dirty="0">
                <a:solidFill>
                  <a:srgbClr val="001F5F"/>
                </a:solidFill>
              </a:rPr>
              <a:t> </a:t>
            </a:r>
            <a:r>
              <a:rPr sz="2750" dirty="0">
                <a:solidFill>
                  <a:srgbClr val="001F5F"/>
                </a:solidFill>
              </a:rPr>
              <a:t>Artificial</a:t>
            </a:r>
            <a:r>
              <a:rPr sz="2750" spc="215" dirty="0">
                <a:solidFill>
                  <a:srgbClr val="001F5F"/>
                </a:solidFill>
              </a:rPr>
              <a:t> </a:t>
            </a:r>
            <a:r>
              <a:rPr sz="2750" dirty="0">
                <a:solidFill>
                  <a:srgbClr val="001F5F"/>
                </a:solidFill>
              </a:rPr>
              <a:t>Intelligence</a:t>
            </a:r>
            <a:r>
              <a:rPr sz="2750" spc="135" dirty="0">
                <a:solidFill>
                  <a:srgbClr val="001F5F"/>
                </a:solidFill>
              </a:rPr>
              <a:t> </a:t>
            </a:r>
            <a:r>
              <a:rPr sz="2750" dirty="0">
                <a:solidFill>
                  <a:srgbClr val="001F5F"/>
                </a:solidFill>
              </a:rPr>
              <a:t>and</a:t>
            </a:r>
            <a:r>
              <a:rPr sz="2750" spc="190" dirty="0">
                <a:solidFill>
                  <a:srgbClr val="001F5F"/>
                </a:solidFill>
              </a:rPr>
              <a:t> </a:t>
            </a:r>
            <a:r>
              <a:rPr sz="2750" spc="-20" dirty="0">
                <a:solidFill>
                  <a:srgbClr val="001F5F"/>
                </a:solidFill>
              </a:rPr>
              <a:t>Data </a:t>
            </a:r>
            <a:r>
              <a:rPr sz="2750" spc="-10" dirty="0">
                <a:solidFill>
                  <a:srgbClr val="001F5F"/>
                </a:solidFill>
              </a:rPr>
              <a:t>Science</a:t>
            </a:r>
            <a:endParaRPr sz="2750" dirty="0"/>
          </a:p>
        </p:txBody>
      </p:sp>
      <p:pic>
        <p:nvPicPr>
          <p:cNvPr id="10" name="object 10"/>
          <p:cNvPicPr/>
          <p:nvPr/>
        </p:nvPicPr>
        <p:blipFill>
          <a:blip r:embed="rId3" cstate="print"/>
          <a:stretch>
            <a:fillRect/>
          </a:stretch>
        </p:blipFill>
        <p:spPr>
          <a:xfrm>
            <a:off x="152400" y="152400"/>
            <a:ext cx="2771775" cy="1047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Problem</a:t>
            </a:r>
            <a:r>
              <a:rPr spc="-85" dirty="0"/>
              <a:t> </a:t>
            </a:r>
            <a:r>
              <a:rPr dirty="0"/>
              <a:t>Statement</a:t>
            </a:r>
            <a:r>
              <a:rPr spc="-85" dirty="0"/>
              <a:t> </a:t>
            </a:r>
            <a:r>
              <a:rPr dirty="0"/>
              <a:t>and</a:t>
            </a:r>
            <a:r>
              <a:rPr spc="-120" dirty="0"/>
              <a:t> </a:t>
            </a:r>
            <a:r>
              <a:rPr spc="-10" dirty="0"/>
              <a:t>Motivation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2</a:t>
            </a:fld>
            <a:endParaRPr spc="-50" dirty="0"/>
          </a:p>
        </p:txBody>
      </p:sp>
      <p:sp>
        <p:nvSpPr>
          <p:cNvPr id="3" name="object 3"/>
          <p:cNvSpPr txBox="1"/>
          <p:nvPr/>
        </p:nvSpPr>
        <p:spPr>
          <a:xfrm>
            <a:off x="835025" y="1769427"/>
            <a:ext cx="10899775" cy="4201791"/>
          </a:xfrm>
          <a:prstGeom prst="rect">
            <a:avLst/>
          </a:prstGeom>
        </p:spPr>
        <p:txBody>
          <a:bodyPr vert="horz" wrap="square" lIns="0" tIns="15875" rIns="0" bIns="0" rtlCol="0">
            <a:spAutoFit/>
          </a:bodyPr>
          <a:lstStyle/>
          <a:p>
            <a:r>
              <a:rPr lang="en-US" sz="2400" b="1" dirty="0" smtClean="0"/>
              <a:t>Problem Statement</a:t>
            </a:r>
          </a:p>
          <a:p>
            <a:r>
              <a:rPr lang="en-US" sz="2400" dirty="0" smtClean="0"/>
              <a:t>Tax departments struggle to detect fraudulent filings due to large data volumes and manual verification limits. Traditional methods are slow and often miss hidden fraud patterns, creating a need for an automated, scalable detection system.</a:t>
            </a:r>
          </a:p>
          <a:p>
            <a:endParaRPr lang="en-US" sz="2400" dirty="0" smtClean="0"/>
          </a:p>
          <a:p>
            <a:r>
              <a:rPr lang="en-US" sz="2400" b="1" dirty="0" smtClean="0"/>
              <a:t>Motivation</a:t>
            </a:r>
          </a:p>
          <a:p>
            <a:r>
              <a:rPr lang="en-US" sz="2400" dirty="0" smtClean="0"/>
              <a:t>The project aims to use Big Data tools like Hadoop and Spark to efficiently process tax data, detect anomalies, and help authorities identify fraud faster and more accurately.</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smtClean="0"/>
              <a:t>Existing</a:t>
            </a:r>
            <a:r>
              <a:rPr spc="-60" dirty="0" smtClean="0"/>
              <a:t> </a:t>
            </a:r>
            <a:r>
              <a:rPr spc="-10" dirty="0" smtClean="0"/>
              <a:t>System</a:t>
            </a:r>
            <a:endParaRPr spc="-10" dirty="0"/>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3</a:t>
            </a:fld>
            <a:endParaRPr spc="-50" dirty="0"/>
          </a:p>
        </p:txBody>
      </p:sp>
      <p:sp>
        <p:nvSpPr>
          <p:cNvPr id="3" name="object 3"/>
          <p:cNvSpPr txBox="1"/>
          <p:nvPr/>
        </p:nvSpPr>
        <p:spPr>
          <a:xfrm>
            <a:off x="835025" y="1769427"/>
            <a:ext cx="10975975" cy="4830168"/>
          </a:xfrm>
          <a:prstGeom prst="rect">
            <a:avLst/>
          </a:prstGeom>
        </p:spPr>
        <p:txBody>
          <a:bodyPr vert="horz" wrap="square" lIns="0" tIns="15875" rIns="0" bIns="0" rtlCol="0">
            <a:spAutoFit/>
          </a:bodyPr>
          <a:lstStyle/>
          <a:p>
            <a:pPr marL="342900" indent="-342900">
              <a:buFont typeface="Arial" pitchFamily="34" charset="0"/>
              <a:buChar char="•"/>
            </a:pPr>
            <a:r>
              <a:rPr lang="en-US" sz="2400" dirty="0" smtClean="0"/>
              <a:t>The current tax fraud detection process mainly depends on </a:t>
            </a:r>
            <a:r>
              <a:rPr lang="en-US" sz="2400" b="1" dirty="0" smtClean="0"/>
              <a:t>manual verification</a:t>
            </a:r>
            <a:r>
              <a:rPr lang="en-US" sz="2400" dirty="0" smtClean="0"/>
              <a:t> and </a:t>
            </a:r>
            <a:r>
              <a:rPr lang="en-US" sz="2400" b="1" dirty="0" smtClean="0"/>
              <a:t>traditional databases</a:t>
            </a:r>
            <a:r>
              <a:rPr lang="en-US" sz="2400" dirty="0" smtClean="0"/>
              <a:t>.</a:t>
            </a:r>
          </a:p>
          <a:p>
            <a:pPr marL="342900" indent="-342900">
              <a:buFont typeface="Arial" pitchFamily="34" charset="0"/>
              <a:buChar char="•"/>
            </a:pPr>
            <a:r>
              <a:rPr lang="en-US" sz="2400" dirty="0" smtClean="0"/>
              <a:t>Tax officers use </a:t>
            </a:r>
            <a:r>
              <a:rPr lang="en-US" sz="2400" b="1" dirty="0" smtClean="0"/>
              <a:t>basic tools</a:t>
            </a:r>
            <a:r>
              <a:rPr lang="en-US" sz="2400" dirty="0" smtClean="0"/>
              <a:t> like queries or spreadsheets to analyze filing data.</a:t>
            </a:r>
          </a:p>
          <a:p>
            <a:pPr marL="342900" indent="-342900">
              <a:buFont typeface="Arial" pitchFamily="34" charset="0"/>
              <a:buChar char="•"/>
            </a:pPr>
            <a:r>
              <a:rPr lang="en-US" sz="2400" dirty="0" smtClean="0"/>
              <a:t>These tools are </a:t>
            </a:r>
            <a:r>
              <a:rPr lang="en-US" sz="2400" b="1" dirty="0" smtClean="0"/>
              <a:t>not efficient</a:t>
            </a:r>
            <a:r>
              <a:rPr lang="en-US" sz="2400" dirty="0" smtClean="0"/>
              <a:t> for processing large or complex datasets.</a:t>
            </a:r>
          </a:p>
          <a:p>
            <a:pPr marL="342900" indent="-342900">
              <a:buFont typeface="Arial" pitchFamily="34" charset="0"/>
              <a:buChar char="•"/>
            </a:pPr>
            <a:r>
              <a:rPr lang="en-US" sz="2400" dirty="0" smtClean="0"/>
              <a:t>It becomes difficult to </a:t>
            </a:r>
            <a:r>
              <a:rPr lang="en-US" sz="2400" b="1" dirty="0" smtClean="0"/>
              <a:t>detect hidden fraud patterns</a:t>
            </a:r>
            <a:r>
              <a:rPr lang="en-US" sz="2400" dirty="0" smtClean="0"/>
              <a:t> such as false deductions or underreported income.</a:t>
            </a:r>
          </a:p>
          <a:p>
            <a:pPr marL="342900" indent="-342900">
              <a:buFont typeface="Arial" pitchFamily="34" charset="0"/>
              <a:buChar char="•"/>
            </a:pPr>
            <a:r>
              <a:rPr lang="en-US" sz="2400" dirty="0" smtClean="0"/>
              <a:t>The manual process leads to </a:t>
            </a:r>
            <a:r>
              <a:rPr lang="en-US" sz="2400" b="1" dirty="0" smtClean="0"/>
              <a:t>human errors</a:t>
            </a:r>
            <a:r>
              <a:rPr lang="en-US" sz="2400" dirty="0" smtClean="0"/>
              <a:t> and </a:t>
            </a:r>
            <a:r>
              <a:rPr lang="en-US" sz="2400" b="1" dirty="0" smtClean="0"/>
              <a:t>delays</a:t>
            </a:r>
            <a:r>
              <a:rPr lang="en-US" sz="2400" dirty="0" smtClean="0"/>
              <a:t> in identifying suspicious filings.</a:t>
            </a:r>
          </a:p>
          <a:p>
            <a:pPr marL="342900" indent="-342900">
              <a:buFont typeface="Arial" pitchFamily="34" charset="0"/>
              <a:buChar char="•"/>
            </a:pPr>
            <a:r>
              <a:rPr lang="en-US" sz="2400" dirty="0" smtClean="0"/>
              <a:t>With the growing volume of tax filings, the system </a:t>
            </a:r>
            <a:r>
              <a:rPr lang="en-US" sz="2400" b="1" dirty="0" smtClean="0"/>
              <a:t>lacks scalability and accuracy</a:t>
            </a:r>
            <a:r>
              <a:rPr lang="en-US" sz="2400" dirty="0" smtClean="0"/>
              <a:t>.</a:t>
            </a:r>
          </a:p>
          <a:p>
            <a:pPr marL="342900" indent="-342900">
              <a:buFont typeface="Arial" pitchFamily="34" charset="0"/>
              <a:buChar char="•"/>
            </a:pPr>
            <a:r>
              <a:rPr lang="en-US" sz="2400" dirty="0" smtClean="0"/>
              <a:t>Overall, the existing setup is </a:t>
            </a:r>
            <a:r>
              <a:rPr lang="en-US" sz="2400" b="1" dirty="0" smtClean="0"/>
              <a:t>time-consuming</a:t>
            </a:r>
            <a:r>
              <a:rPr lang="en-US" sz="2400" dirty="0"/>
              <a:t> </a:t>
            </a:r>
            <a:r>
              <a:rPr lang="en-US" sz="2400" dirty="0" smtClean="0"/>
              <a:t>and </a:t>
            </a:r>
            <a:r>
              <a:rPr lang="en-US" sz="2400" b="1" dirty="0" smtClean="0"/>
              <a:t>inefficient</a:t>
            </a:r>
            <a:r>
              <a:rPr lang="en-US" sz="2400" dirty="0" smtClean="0"/>
              <a:t>.</a:t>
            </a:r>
          </a:p>
          <a:p>
            <a:pPr marL="12700">
              <a:lnSpc>
                <a:spcPct val="100000"/>
              </a:lnSpc>
              <a:spcBef>
                <a:spcPts val="125"/>
              </a:spcBef>
              <a:buClr>
                <a:srgbClr val="CC0000"/>
              </a:buClr>
              <a:tabLst>
                <a:tab pos="482600" algn="l"/>
              </a:tabLst>
            </a:pPr>
            <a:endParaRPr sz="2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Objectives</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4</a:t>
            </a:fld>
            <a:endParaRPr spc="-50" dirty="0"/>
          </a:p>
        </p:txBody>
      </p:sp>
      <p:sp>
        <p:nvSpPr>
          <p:cNvPr id="3" name="object 3"/>
          <p:cNvSpPr txBox="1"/>
          <p:nvPr/>
        </p:nvSpPr>
        <p:spPr>
          <a:xfrm>
            <a:off x="835025" y="1769427"/>
            <a:ext cx="10975975" cy="4953279"/>
          </a:xfrm>
          <a:prstGeom prst="rect">
            <a:avLst/>
          </a:prstGeom>
        </p:spPr>
        <p:txBody>
          <a:bodyPr vert="horz" wrap="square" lIns="0" tIns="15875" rIns="0" bIns="0" rtlCol="0">
            <a:spAutoFit/>
          </a:bodyPr>
          <a:lstStyle/>
          <a:p>
            <a:pPr marL="342900" indent="-342900">
              <a:buFont typeface="Arial" pitchFamily="34" charset="0"/>
              <a:buChar char="•"/>
            </a:pPr>
            <a:r>
              <a:rPr lang="en-US" sz="2400" dirty="0" smtClean="0"/>
              <a:t>To develop a </a:t>
            </a:r>
            <a:r>
              <a:rPr lang="en-US" sz="2400" b="1" dirty="0" smtClean="0"/>
              <a:t>Big Data–based system</a:t>
            </a:r>
            <a:r>
              <a:rPr lang="en-US" sz="2400" dirty="0" smtClean="0"/>
              <a:t> for detecting tax fraud efficiently and accurately.</a:t>
            </a:r>
          </a:p>
          <a:p>
            <a:pPr marL="342900" indent="-342900">
              <a:buFont typeface="Arial" pitchFamily="34" charset="0"/>
              <a:buChar char="•"/>
            </a:pPr>
            <a:r>
              <a:rPr lang="en-US" sz="2400" dirty="0" smtClean="0"/>
              <a:t>To </a:t>
            </a:r>
            <a:r>
              <a:rPr lang="en-US" sz="2400" b="1" dirty="0" smtClean="0"/>
              <a:t>ingest, store, and process</a:t>
            </a:r>
            <a:r>
              <a:rPr lang="en-US" sz="2400" dirty="0" smtClean="0"/>
              <a:t> large volumes of tax filing data using the </a:t>
            </a:r>
            <a:r>
              <a:rPr lang="en-US" sz="2400" b="1" dirty="0" smtClean="0"/>
              <a:t>Hadoop ecosystem</a:t>
            </a:r>
            <a:r>
              <a:rPr lang="en-US" sz="2400" dirty="0" smtClean="0"/>
              <a:t> (HDFS, Hive, Spark).</a:t>
            </a:r>
          </a:p>
          <a:p>
            <a:pPr marL="342900" indent="-342900">
              <a:buFont typeface="Arial" pitchFamily="34" charset="0"/>
              <a:buChar char="•"/>
            </a:pPr>
            <a:r>
              <a:rPr lang="en-US" sz="2400" dirty="0" smtClean="0"/>
              <a:t>To </a:t>
            </a:r>
            <a:r>
              <a:rPr lang="en-US" sz="2400" b="1" dirty="0" smtClean="0"/>
              <a:t>identify anomalies and fraud patterns</a:t>
            </a:r>
            <a:r>
              <a:rPr lang="en-US" sz="2400" dirty="0" smtClean="0"/>
              <a:t> such as underreported income, inflated deductions, or irregular filing behavior.</a:t>
            </a:r>
          </a:p>
          <a:p>
            <a:pPr marL="342900" indent="-342900">
              <a:buFont typeface="Arial" pitchFamily="34" charset="0"/>
              <a:buChar char="•"/>
            </a:pPr>
            <a:r>
              <a:rPr lang="en-US" sz="2400" dirty="0" smtClean="0"/>
              <a:t>To generate </a:t>
            </a:r>
            <a:r>
              <a:rPr lang="en-US" sz="2400" b="1" dirty="0" smtClean="0"/>
              <a:t>Key Performance Indicators (KPIs)</a:t>
            </a:r>
            <a:r>
              <a:rPr lang="en-US" sz="2400" dirty="0" smtClean="0"/>
              <a:t> highlighting high-risk regions, taxpayers, and sectors.</a:t>
            </a:r>
          </a:p>
          <a:p>
            <a:pPr marL="342900" indent="-342900">
              <a:buFont typeface="Arial" pitchFamily="34" charset="0"/>
              <a:buChar char="•"/>
            </a:pPr>
            <a:r>
              <a:rPr lang="en-US" sz="2400" dirty="0" smtClean="0"/>
              <a:t>To </a:t>
            </a:r>
            <a:r>
              <a:rPr lang="en-US" sz="2400" b="1" dirty="0" smtClean="0"/>
              <a:t>visualize analytical results</a:t>
            </a:r>
            <a:r>
              <a:rPr lang="en-US" sz="2400" dirty="0" smtClean="0"/>
              <a:t> using </a:t>
            </a:r>
            <a:r>
              <a:rPr lang="en-US" sz="2400" b="1" dirty="0" smtClean="0"/>
              <a:t>Apache Superset</a:t>
            </a:r>
            <a:r>
              <a:rPr lang="en-US" sz="2400" dirty="0" smtClean="0"/>
              <a:t> for easy monitoring and decision-making.</a:t>
            </a:r>
          </a:p>
          <a:p>
            <a:pPr marL="342900" indent="-342900">
              <a:buFont typeface="Arial" pitchFamily="34" charset="0"/>
              <a:buChar char="•"/>
            </a:pPr>
            <a:r>
              <a:rPr lang="en-US" sz="2400" dirty="0" smtClean="0"/>
              <a:t>To enhance </a:t>
            </a:r>
            <a:r>
              <a:rPr lang="en-US" sz="2400" b="1" dirty="0" smtClean="0"/>
              <a:t>scalability, performance, and accuracy</a:t>
            </a:r>
            <a:r>
              <a:rPr lang="en-US" sz="2400" dirty="0" smtClean="0"/>
              <a:t> in tax fraud detection and improve overall tax administration efficiency.</a:t>
            </a:r>
          </a:p>
          <a:p>
            <a:pPr marL="12700">
              <a:lnSpc>
                <a:spcPct val="100000"/>
              </a:lnSpc>
              <a:spcBef>
                <a:spcPts val="125"/>
              </a:spcBef>
              <a:buClr>
                <a:srgbClr val="CC0000"/>
              </a:buClr>
              <a:tabLst>
                <a:tab pos="482600" algn="l"/>
              </a:tabLst>
            </a:pPr>
            <a:endParaRPr sz="32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Abstract</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5</a:t>
            </a:fld>
            <a:endParaRPr spc="-50" dirty="0"/>
          </a:p>
        </p:txBody>
      </p:sp>
      <p:sp>
        <p:nvSpPr>
          <p:cNvPr id="8" name="Rectangle 7"/>
          <p:cNvSpPr/>
          <p:nvPr/>
        </p:nvSpPr>
        <p:spPr>
          <a:xfrm>
            <a:off x="762000" y="1752600"/>
            <a:ext cx="10820400" cy="4524315"/>
          </a:xfrm>
          <a:prstGeom prst="rect">
            <a:avLst/>
          </a:prstGeom>
        </p:spPr>
        <p:txBody>
          <a:bodyPr wrap="square">
            <a:spAutoFit/>
          </a:bodyPr>
          <a:lstStyle/>
          <a:p>
            <a:r>
              <a:rPr lang="en-US" sz="2400" dirty="0" smtClean="0"/>
              <a:t>The project </a:t>
            </a:r>
            <a:r>
              <a:rPr lang="en-US" sz="2400" b="1" dirty="0" smtClean="0"/>
              <a:t>“Tax Fraud Detection in Filing Using Big Data Analytics”</a:t>
            </a:r>
            <a:r>
              <a:rPr lang="en-US" sz="2400" dirty="0" smtClean="0"/>
              <a:t> aims to build an intelligent system for identifying fraudulent tax filings using modern Big Data technologies. Tax authorities often deal with vast amounts of filing data, making manual detection slow and inaccurate. This project utilizes the </a:t>
            </a:r>
            <a:r>
              <a:rPr lang="en-US" sz="2400" b="1" dirty="0" smtClean="0"/>
              <a:t>Hadoop ecosystem</a:t>
            </a:r>
            <a:r>
              <a:rPr lang="en-US" sz="2400" dirty="0" smtClean="0"/>
              <a:t>—including </a:t>
            </a:r>
            <a:r>
              <a:rPr lang="en-US" sz="2400" b="1" dirty="0" smtClean="0"/>
              <a:t>HDFS, Hive, and Spark</a:t>
            </a:r>
            <a:r>
              <a:rPr lang="en-US" sz="2400" dirty="0" smtClean="0"/>
              <a:t>—to efficiently ingest, process, and analyze large datasets. Fraud patterns such as underreported income, inflated deductions, and irregular filing behavior are detected through advanced analytical methods. The insights are visualized using </a:t>
            </a:r>
            <a:r>
              <a:rPr lang="en-US" sz="2400" b="1" dirty="0" smtClean="0"/>
              <a:t>Apache Superset</a:t>
            </a:r>
            <a:r>
              <a:rPr lang="en-US" sz="2400" dirty="0" smtClean="0"/>
              <a:t>, enabling authorities to identify high-risk taxpayers, regions, and sectors quickly. The proposed system improves accuracy, scalability, and decision-making, thereby enhancing transparency and efficiency in tax administration.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0978" y="3463671"/>
            <a:ext cx="303466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90" dirty="0"/>
              <a:t> </a:t>
            </a:r>
            <a:r>
              <a:rPr sz="3950" spc="-25" dirty="0"/>
              <a:t>You</a:t>
            </a:r>
            <a:endParaRPr sz="3950" dirty="0"/>
          </a:p>
        </p:txBody>
      </p:sp>
      <p:sp>
        <p:nvSpPr>
          <p:cNvPr id="3" name="object 3"/>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4" name="object 4"/>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6</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493</Words>
  <Application>Microsoft Office PowerPoint</Application>
  <PresentationFormat>Custom</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Department of Artificial Intelligence and Data Science</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dc:title>
  <dc:creator>Mahisha Nm</dc:creator>
  <cp:lastModifiedBy>Nagalingom Pillai</cp:lastModifiedBy>
  <cp:revision>7</cp:revision>
  <dcterms:created xsi:type="dcterms:W3CDTF">2025-10-15T15:04:36Z</dcterms:created>
  <dcterms:modified xsi:type="dcterms:W3CDTF">2025-10-15T15:52:14Z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2025-10-09T00:00:00Z</vt:filetime>
  </property>
  <property fmtid="{D5CDD505-2E9C-101B-9397-08002B2CF9AE}" pid="3" name="LastSaved">
    <vt:filetime>2025-10-15T00:00:00Z</vt:filetime>
  </property>
</Properties>
</file>