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0" r:id="rId4"/>
    <p:sldId id="261" r:id="rId5"/>
    <p:sldId id="259" r:id="rId6"/>
    <p:sldId id="263" r:id="rId7"/>
    <p:sldId id="264" r:id="rId8"/>
    <p:sldId id="265" r:id="rId9"/>
    <p:sldId id="266" r:id="rId10"/>
    <p:sldId id="267" r:id="rId11"/>
    <p:sldId id="268" r:id="rId12"/>
    <p:sldId id="270" r:id="rId13"/>
    <p:sldId id="271" r:id="rId14"/>
    <p:sldId id="272" r:id="rId15"/>
    <p:sldId id="274" r:id="rId16"/>
    <p:sldId id="276" r:id="rId17"/>
    <p:sldId id="280" r:id="rId18"/>
    <p:sldId id="279" r:id="rId19"/>
    <p:sldId id="281" r:id="rId20"/>
    <p:sldId id="277" r:id="rId21"/>
    <p:sldId id="275" r:id="rId22"/>
    <p:sldId id="273" r:id="rId23"/>
    <p:sldId id="282" r:id="rId24"/>
    <p:sldId id="285"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8A0000"/>
    <a:srgbClr val="ECB71B"/>
    <a:srgbClr val="232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749"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lienware\Desktop\Datathon\My%20working%20on%2020200306%20Data%20International%20Women's%20Day%20Viz5%20Launch%20V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15-24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'Pakistan Graphs'!$G$1</c:f>
              <c:strCache>
                <c:ptCount val="1"/>
                <c:pt idx="0">
                  <c:v>% Female</c:v>
                </c:pt>
              </c:strCache>
            </c:strRef>
          </c:tx>
          <c:spPr>
            <a:solidFill>
              <a:srgbClr val="282828"/>
            </a:solidFill>
            <a:ln>
              <a:noFill/>
            </a:ln>
            <a:effectLst/>
          </c:spPr>
          <c:invertIfNegative val="0"/>
          <c:cat>
            <c:strRef>
              <c:f>'Pakistan Graphs'!$D$2:$E$7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Graphs'!$G$2:$G$7</c:f>
              <c:numCache>
                <c:formatCode>General</c:formatCode>
                <c:ptCount val="6"/>
                <c:pt idx="0">
                  <c:v>45.1</c:v>
                </c:pt>
                <c:pt idx="1">
                  <c:v>35</c:v>
                </c:pt>
                <c:pt idx="2">
                  <c:v>20.100000000000001</c:v>
                </c:pt>
                <c:pt idx="3">
                  <c:v>35.700000000000003</c:v>
                </c:pt>
                <c:pt idx="4">
                  <c:v>31.1</c:v>
                </c:pt>
                <c:pt idx="5">
                  <c:v>28.9</c:v>
                </c:pt>
              </c:numCache>
            </c:numRef>
          </c:val>
          <c:extLst>
            <c:ext xmlns:c16="http://schemas.microsoft.com/office/drawing/2014/chart" uri="{C3380CC4-5D6E-409C-BE32-E72D297353CC}">
              <c16:uniqueId val="{00000000-8305-4829-9C72-5BE0D5A3F9C7}"/>
            </c:ext>
          </c:extLst>
        </c:ser>
        <c:ser>
          <c:idx val="1"/>
          <c:order val="1"/>
          <c:tx>
            <c:strRef>
              <c:f>'Pakistan Graphs'!$H$1</c:f>
              <c:strCache>
                <c:ptCount val="1"/>
                <c:pt idx="0">
                  <c:v>%Male</c:v>
                </c:pt>
              </c:strCache>
            </c:strRef>
          </c:tx>
          <c:spPr>
            <a:solidFill>
              <a:srgbClr val="ECB71B"/>
            </a:solidFill>
            <a:ln>
              <a:noFill/>
            </a:ln>
            <a:effectLst/>
          </c:spPr>
          <c:invertIfNegative val="0"/>
          <c:cat>
            <c:strRef>
              <c:f>'Pakistan Graphs'!$D$2:$E$7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Graphs'!$H$2:$H$7</c:f>
              <c:numCache>
                <c:formatCode>General</c:formatCode>
                <c:ptCount val="6"/>
                <c:pt idx="0">
                  <c:v>46.9</c:v>
                </c:pt>
                <c:pt idx="1">
                  <c:v>27.4</c:v>
                </c:pt>
                <c:pt idx="2">
                  <c:v>6.9</c:v>
                </c:pt>
                <c:pt idx="3">
                  <c:v>35.700000000000003</c:v>
                </c:pt>
                <c:pt idx="4">
                  <c:v>22.1</c:v>
                </c:pt>
                <c:pt idx="5">
                  <c:v>12.9</c:v>
                </c:pt>
              </c:numCache>
            </c:numRef>
          </c:val>
          <c:extLst>
            <c:ext xmlns:c16="http://schemas.microsoft.com/office/drawing/2014/chart" uri="{C3380CC4-5D6E-409C-BE32-E72D297353CC}">
              <c16:uniqueId val="{00000001-8305-4829-9C72-5BE0D5A3F9C7}"/>
            </c:ext>
          </c:extLst>
        </c:ser>
        <c:dLbls>
          <c:showLegendKey val="0"/>
          <c:showVal val="0"/>
          <c:showCatName val="0"/>
          <c:showSerName val="0"/>
          <c:showPercent val="0"/>
          <c:showBubbleSize val="0"/>
        </c:dLbls>
        <c:gapWidth val="182"/>
        <c:axId val="472534399"/>
        <c:axId val="461847039"/>
      </c:barChart>
      <c:catAx>
        <c:axId val="472534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847039"/>
        <c:crosses val="autoZero"/>
        <c:auto val="1"/>
        <c:lblAlgn val="ctr"/>
        <c:lblOffset val="100"/>
        <c:noMultiLvlLbl val="0"/>
      </c:catAx>
      <c:valAx>
        <c:axId val="461847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5343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Rural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Graphs'!$E$80:$E$85</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Graphs'!$G$80:$G$85</c:f>
              <c:numCache>
                <c:formatCode>General</c:formatCode>
                <c:ptCount val="6"/>
                <c:pt idx="0">
                  <c:v>49.9</c:v>
                </c:pt>
                <c:pt idx="1">
                  <c:v>39.9</c:v>
                </c:pt>
                <c:pt idx="2">
                  <c:v>24</c:v>
                </c:pt>
                <c:pt idx="3">
                  <c:v>39.200000000000003</c:v>
                </c:pt>
                <c:pt idx="4">
                  <c:v>34.799999999999997</c:v>
                </c:pt>
                <c:pt idx="5">
                  <c:v>34.700000000000003</c:v>
                </c:pt>
              </c:numCache>
            </c:numRef>
          </c:val>
          <c:extLst>
            <c:ext xmlns:c16="http://schemas.microsoft.com/office/drawing/2014/chart" uri="{C3380CC4-5D6E-409C-BE32-E72D297353CC}">
              <c16:uniqueId val="{00000000-6F88-49A0-A5E9-DD9AC703A88B}"/>
            </c:ext>
          </c:extLst>
        </c:ser>
        <c:ser>
          <c:idx val="1"/>
          <c:order val="1"/>
          <c:spPr>
            <a:solidFill>
              <a:srgbClr val="ECB71B"/>
            </a:solidFill>
            <a:ln>
              <a:noFill/>
            </a:ln>
            <a:effectLst/>
          </c:spPr>
          <c:invertIfNegative val="0"/>
          <c:cat>
            <c:strRef>
              <c:f>'Pakistan Graphs'!$E$80:$E$85</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Graphs'!$H$80:$H$85</c:f>
              <c:numCache>
                <c:formatCode>General</c:formatCode>
                <c:ptCount val="6"/>
                <c:pt idx="0">
                  <c:v>46.2</c:v>
                </c:pt>
                <c:pt idx="1">
                  <c:v>25.5</c:v>
                </c:pt>
                <c:pt idx="2">
                  <c:v>5.2</c:v>
                </c:pt>
                <c:pt idx="3">
                  <c:v>35.5</c:v>
                </c:pt>
                <c:pt idx="4">
                  <c:v>22.8</c:v>
                </c:pt>
                <c:pt idx="5">
                  <c:v>13.2</c:v>
                </c:pt>
              </c:numCache>
            </c:numRef>
          </c:val>
          <c:extLst>
            <c:ext xmlns:c16="http://schemas.microsoft.com/office/drawing/2014/chart" uri="{C3380CC4-5D6E-409C-BE32-E72D297353CC}">
              <c16:uniqueId val="{00000001-6F88-49A0-A5E9-DD9AC703A88B}"/>
            </c:ext>
          </c:extLst>
        </c:ser>
        <c:dLbls>
          <c:showLegendKey val="0"/>
          <c:showVal val="0"/>
          <c:showCatName val="0"/>
          <c:showSerName val="0"/>
          <c:showPercent val="0"/>
          <c:showBubbleSize val="0"/>
        </c:dLbls>
        <c:gapWidth val="182"/>
        <c:axId val="657748959"/>
        <c:axId val="574613071"/>
      </c:barChart>
      <c:catAx>
        <c:axId val="6577489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613071"/>
        <c:crosses val="autoZero"/>
        <c:auto val="1"/>
        <c:lblAlgn val="ctr"/>
        <c:lblOffset val="100"/>
        <c:noMultiLvlLbl val="0"/>
      </c:catAx>
      <c:valAx>
        <c:axId val="5746130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748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Urban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Graphs'!$E$86:$E$91</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Graphs'!$G$86:$G$91</c:f>
              <c:numCache>
                <c:formatCode>General</c:formatCode>
                <c:ptCount val="6"/>
                <c:pt idx="0">
                  <c:v>25.9</c:v>
                </c:pt>
                <c:pt idx="1">
                  <c:v>17.3</c:v>
                </c:pt>
                <c:pt idx="2">
                  <c:v>8.6999999999999993</c:v>
                </c:pt>
                <c:pt idx="3">
                  <c:v>18.100000000000001</c:v>
                </c:pt>
                <c:pt idx="4">
                  <c:v>15.8</c:v>
                </c:pt>
                <c:pt idx="5">
                  <c:v>14.8</c:v>
                </c:pt>
              </c:numCache>
            </c:numRef>
          </c:val>
          <c:extLst>
            <c:ext xmlns:c16="http://schemas.microsoft.com/office/drawing/2014/chart" uri="{C3380CC4-5D6E-409C-BE32-E72D297353CC}">
              <c16:uniqueId val="{00000000-545C-436E-A1B2-67BE9DF055D9}"/>
            </c:ext>
          </c:extLst>
        </c:ser>
        <c:ser>
          <c:idx val="1"/>
          <c:order val="1"/>
          <c:spPr>
            <a:solidFill>
              <a:srgbClr val="ECB71B"/>
            </a:solidFill>
            <a:ln>
              <a:noFill/>
            </a:ln>
            <a:effectLst/>
          </c:spPr>
          <c:invertIfNegative val="0"/>
          <c:cat>
            <c:strRef>
              <c:f>'Pakistan Graphs'!$E$86:$E$91</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Graphs'!$H$86:$H$91</c:f>
              <c:numCache>
                <c:formatCode>General</c:formatCode>
                <c:ptCount val="6"/>
                <c:pt idx="0">
                  <c:v>24.5</c:v>
                </c:pt>
                <c:pt idx="1">
                  <c:v>12.6</c:v>
                </c:pt>
                <c:pt idx="2">
                  <c:v>2.5</c:v>
                </c:pt>
                <c:pt idx="3">
                  <c:v>16.100000000000001</c:v>
                </c:pt>
                <c:pt idx="4">
                  <c:v>12.8</c:v>
                </c:pt>
                <c:pt idx="5">
                  <c:v>3.8</c:v>
                </c:pt>
              </c:numCache>
            </c:numRef>
          </c:val>
          <c:extLst>
            <c:ext xmlns:c16="http://schemas.microsoft.com/office/drawing/2014/chart" uri="{C3380CC4-5D6E-409C-BE32-E72D297353CC}">
              <c16:uniqueId val="{00000001-545C-436E-A1B2-67BE9DF055D9}"/>
            </c:ext>
          </c:extLst>
        </c:ser>
        <c:dLbls>
          <c:showLegendKey val="0"/>
          <c:showVal val="0"/>
          <c:showCatName val="0"/>
          <c:showSerName val="0"/>
          <c:showPercent val="0"/>
          <c:showBubbleSize val="0"/>
        </c:dLbls>
        <c:gapWidth val="182"/>
        <c:axId val="580990639"/>
        <c:axId val="399698191"/>
      </c:barChart>
      <c:catAx>
        <c:axId val="5809906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698191"/>
        <c:crosses val="autoZero"/>
        <c:auto val="1"/>
        <c:lblAlgn val="ctr"/>
        <c:lblOffset val="100"/>
        <c:noMultiLvlLbl val="0"/>
      </c:catAx>
      <c:valAx>
        <c:axId val="399698191"/>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99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Male-Female Disparity of Opinion - overall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'Pakistan Graphs'!$I$1</c:f>
              <c:strCache>
                <c:ptCount val="1"/>
                <c:pt idx="0">
                  <c:v>%Male</c:v>
                </c:pt>
              </c:strCache>
            </c:strRef>
          </c:tx>
          <c:spPr>
            <a:ln w="19050" cap="rnd">
              <a:noFill/>
              <a:round/>
            </a:ln>
            <a:effectLst/>
          </c:spPr>
          <c:marker>
            <c:symbol val="circle"/>
            <c:size val="5"/>
            <c:spPr>
              <a:solidFill>
                <a:srgbClr val="FFC000"/>
              </a:solidFill>
              <a:ln w="9525">
                <a:noFill/>
              </a:ln>
              <a:effectLst/>
            </c:spPr>
          </c:marker>
          <c:trendline>
            <c:spPr>
              <a:ln w="19050" cap="rnd">
                <a:solidFill>
                  <a:srgbClr val="8A0000"/>
                </a:solidFill>
                <a:prstDash val="solid"/>
              </a:ln>
              <a:effectLst/>
            </c:spPr>
            <c:trendlineType val="linear"/>
            <c:dispRSqr val="0"/>
            <c:dispEq val="1"/>
            <c:trendlineLbl>
              <c:layout>
                <c:manualLayout>
                  <c:x val="0.13981836301024309"/>
                  <c:y val="0.11621579991702685"/>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a:solidFill>
                          <a:srgbClr val="8A0000"/>
                        </a:solidFill>
                      </a:rPr>
                      <a:t>y = 0.8513x - 4.5635</a:t>
                    </a:r>
                    <a:endParaRPr lang="en-US">
                      <a:solidFill>
                        <a:srgbClr val="8A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'Pakistan Graphs'!$H$2:$H$91</c:f>
              <c:numCache>
                <c:formatCode>General</c:formatCode>
                <c:ptCount val="90"/>
                <c:pt idx="0">
                  <c:v>45.1</c:v>
                </c:pt>
                <c:pt idx="1">
                  <c:v>35</c:v>
                </c:pt>
                <c:pt idx="2">
                  <c:v>20.100000000000001</c:v>
                </c:pt>
                <c:pt idx="3">
                  <c:v>35.700000000000003</c:v>
                </c:pt>
                <c:pt idx="4">
                  <c:v>31.1</c:v>
                </c:pt>
                <c:pt idx="5">
                  <c:v>28.9</c:v>
                </c:pt>
                <c:pt idx="6">
                  <c:v>40.5</c:v>
                </c:pt>
                <c:pt idx="7">
                  <c:v>30.9</c:v>
                </c:pt>
                <c:pt idx="8">
                  <c:v>17.8</c:v>
                </c:pt>
                <c:pt idx="9">
                  <c:v>31.2</c:v>
                </c:pt>
                <c:pt idx="10">
                  <c:v>27.8</c:v>
                </c:pt>
                <c:pt idx="11">
                  <c:v>26.7</c:v>
                </c:pt>
                <c:pt idx="12">
                  <c:v>39.6</c:v>
                </c:pt>
                <c:pt idx="13">
                  <c:v>30.6</c:v>
                </c:pt>
                <c:pt idx="14">
                  <c:v>17.899999999999999</c:v>
                </c:pt>
                <c:pt idx="15">
                  <c:v>29.6</c:v>
                </c:pt>
                <c:pt idx="16">
                  <c:v>26.1</c:v>
                </c:pt>
                <c:pt idx="17">
                  <c:v>27.3</c:v>
                </c:pt>
                <c:pt idx="18">
                  <c:v>16.399999999999999</c:v>
                </c:pt>
                <c:pt idx="19">
                  <c:v>8.5</c:v>
                </c:pt>
                <c:pt idx="20">
                  <c:v>4.3</c:v>
                </c:pt>
                <c:pt idx="21">
                  <c:v>11.3</c:v>
                </c:pt>
                <c:pt idx="22">
                  <c:v>9.4</c:v>
                </c:pt>
                <c:pt idx="23">
                  <c:v>7.7</c:v>
                </c:pt>
                <c:pt idx="24">
                  <c:v>55</c:v>
                </c:pt>
                <c:pt idx="25">
                  <c:v>44.5</c:v>
                </c:pt>
                <c:pt idx="26">
                  <c:v>27.1</c:v>
                </c:pt>
                <c:pt idx="27">
                  <c:v>44.2</c:v>
                </c:pt>
                <c:pt idx="28">
                  <c:v>38.299999999999997</c:v>
                </c:pt>
                <c:pt idx="29">
                  <c:v>38.700000000000003</c:v>
                </c:pt>
                <c:pt idx="30">
                  <c:v>39.5</c:v>
                </c:pt>
                <c:pt idx="31">
                  <c:v>29.2</c:v>
                </c:pt>
                <c:pt idx="32">
                  <c:v>16.7</c:v>
                </c:pt>
                <c:pt idx="33">
                  <c:v>28.4</c:v>
                </c:pt>
                <c:pt idx="34">
                  <c:v>25.6</c:v>
                </c:pt>
                <c:pt idx="35">
                  <c:v>24.8</c:v>
                </c:pt>
                <c:pt idx="36">
                  <c:v>25.5</c:v>
                </c:pt>
                <c:pt idx="37">
                  <c:v>17.8</c:v>
                </c:pt>
                <c:pt idx="38">
                  <c:v>7.9</c:v>
                </c:pt>
                <c:pt idx="39">
                  <c:v>16.7</c:v>
                </c:pt>
                <c:pt idx="40">
                  <c:v>16.399999999999999</c:v>
                </c:pt>
                <c:pt idx="41">
                  <c:v>15.2</c:v>
                </c:pt>
                <c:pt idx="42">
                  <c:v>45.4</c:v>
                </c:pt>
                <c:pt idx="43">
                  <c:v>34.1</c:v>
                </c:pt>
                <c:pt idx="44">
                  <c:v>22.8</c:v>
                </c:pt>
                <c:pt idx="45">
                  <c:v>33.299999999999997</c:v>
                </c:pt>
                <c:pt idx="46">
                  <c:v>32.9</c:v>
                </c:pt>
                <c:pt idx="47">
                  <c:v>30.6</c:v>
                </c:pt>
                <c:pt idx="48">
                  <c:v>62.6</c:v>
                </c:pt>
                <c:pt idx="49">
                  <c:v>51</c:v>
                </c:pt>
                <c:pt idx="50">
                  <c:v>29.9</c:v>
                </c:pt>
                <c:pt idx="51">
                  <c:v>45.3</c:v>
                </c:pt>
                <c:pt idx="52">
                  <c:v>43.5</c:v>
                </c:pt>
                <c:pt idx="53">
                  <c:v>45</c:v>
                </c:pt>
                <c:pt idx="54">
                  <c:v>39.4</c:v>
                </c:pt>
                <c:pt idx="55">
                  <c:v>30.3</c:v>
                </c:pt>
                <c:pt idx="56">
                  <c:v>17</c:v>
                </c:pt>
                <c:pt idx="57">
                  <c:v>30.6</c:v>
                </c:pt>
                <c:pt idx="58">
                  <c:v>26.1</c:v>
                </c:pt>
                <c:pt idx="59">
                  <c:v>26</c:v>
                </c:pt>
                <c:pt idx="60">
                  <c:v>41.2</c:v>
                </c:pt>
                <c:pt idx="61">
                  <c:v>31.8</c:v>
                </c:pt>
                <c:pt idx="62">
                  <c:v>18.3</c:v>
                </c:pt>
                <c:pt idx="63">
                  <c:v>31.6</c:v>
                </c:pt>
                <c:pt idx="64">
                  <c:v>27.8</c:v>
                </c:pt>
                <c:pt idx="65">
                  <c:v>27.5</c:v>
                </c:pt>
                <c:pt idx="72">
                  <c:v>37.700000000000003</c:v>
                </c:pt>
                <c:pt idx="73">
                  <c:v>27.6</c:v>
                </c:pt>
                <c:pt idx="74">
                  <c:v>19.600000000000001</c:v>
                </c:pt>
                <c:pt idx="75">
                  <c:v>28.4</c:v>
                </c:pt>
                <c:pt idx="76">
                  <c:v>27.9</c:v>
                </c:pt>
                <c:pt idx="77">
                  <c:v>25.2</c:v>
                </c:pt>
                <c:pt idx="78">
                  <c:v>49.9</c:v>
                </c:pt>
                <c:pt idx="79">
                  <c:v>39.9</c:v>
                </c:pt>
                <c:pt idx="80">
                  <c:v>24</c:v>
                </c:pt>
                <c:pt idx="81">
                  <c:v>39.200000000000003</c:v>
                </c:pt>
                <c:pt idx="82">
                  <c:v>34.799999999999997</c:v>
                </c:pt>
                <c:pt idx="83">
                  <c:v>34.700000000000003</c:v>
                </c:pt>
                <c:pt idx="84">
                  <c:v>25.9</c:v>
                </c:pt>
                <c:pt idx="85">
                  <c:v>17.3</c:v>
                </c:pt>
                <c:pt idx="86">
                  <c:v>8.6999999999999993</c:v>
                </c:pt>
                <c:pt idx="87">
                  <c:v>18.100000000000001</c:v>
                </c:pt>
                <c:pt idx="88">
                  <c:v>15.8</c:v>
                </c:pt>
                <c:pt idx="89">
                  <c:v>14.8</c:v>
                </c:pt>
              </c:numCache>
            </c:numRef>
          </c:xVal>
          <c:yVal>
            <c:numRef>
              <c:f>'Pakistan Graphs'!$I$2:$I$91</c:f>
              <c:numCache>
                <c:formatCode>General</c:formatCode>
                <c:ptCount val="90"/>
                <c:pt idx="0">
                  <c:v>46.9</c:v>
                </c:pt>
                <c:pt idx="1">
                  <c:v>27.4</c:v>
                </c:pt>
                <c:pt idx="2">
                  <c:v>6.9</c:v>
                </c:pt>
                <c:pt idx="3">
                  <c:v>35.700000000000003</c:v>
                </c:pt>
                <c:pt idx="4">
                  <c:v>22.1</c:v>
                </c:pt>
                <c:pt idx="5">
                  <c:v>12.9</c:v>
                </c:pt>
                <c:pt idx="6">
                  <c:v>37.799999999999997</c:v>
                </c:pt>
                <c:pt idx="7">
                  <c:v>21.8</c:v>
                </c:pt>
                <c:pt idx="8">
                  <c:v>4.4000000000000004</c:v>
                </c:pt>
                <c:pt idx="9">
                  <c:v>28.9</c:v>
                </c:pt>
                <c:pt idx="10">
                  <c:v>18.600000000000001</c:v>
                </c:pt>
                <c:pt idx="11">
                  <c:v>8.8000000000000007</c:v>
                </c:pt>
                <c:pt idx="12">
                  <c:v>35.4</c:v>
                </c:pt>
                <c:pt idx="13">
                  <c:v>17.8</c:v>
                </c:pt>
                <c:pt idx="14">
                  <c:v>3.4</c:v>
                </c:pt>
                <c:pt idx="15">
                  <c:v>25.3</c:v>
                </c:pt>
                <c:pt idx="16">
                  <c:v>18.3</c:v>
                </c:pt>
                <c:pt idx="17">
                  <c:v>9.1999999999999993</c:v>
                </c:pt>
                <c:pt idx="18">
                  <c:v>17.399999999999999</c:v>
                </c:pt>
                <c:pt idx="19">
                  <c:v>9.1999999999999993</c:v>
                </c:pt>
                <c:pt idx="20">
                  <c:v>1.9</c:v>
                </c:pt>
                <c:pt idx="21">
                  <c:v>11.5</c:v>
                </c:pt>
                <c:pt idx="22">
                  <c:v>7.8</c:v>
                </c:pt>
                <c:pt idx="23">
                  <c:v>2.5</c:v>
                </c:pt>
                <c:pt idx="24">
                  <c:v>54.3</c:v>
                </c:pt>
                <c:pt idx="25">
                  <c:v>32.4</c:v>
                </c:pt>
                <c:pt idx="26">
                  <c:v>5.5</c:v>
                </c:pt>
                <c:pt idx="27">
                  <c:v>40.4</c:v>
                </c:pt>
                <c:pt idx="28">
                  <c:v>28</c:v>
                </c:pt>
                <c:pt idx="29">
                  <c:v>18.600000000000001</c:v>
                </c:pt>
                <c:pt idx="30">
                  <c:v>41.2</c:v>
                </c:pt>
                <c:pt idx="31">
                  <c:v>22</c:v>
                </c:pt>
                <c:pt idx="32">
                  <c:v>5.4</c:v>
                </c:pt>
                <c:pt idx="33">
                  <c:v>30.6</c:v>
                </c:pt>
                <c:pt idx="34">
                  <c:v>20.3</c:v>
                </c:pt>
                <c:pt idx="35">
                  <c:v>9.3000000000000007</c:v>
                </c:pt>
                <c:pt idx="36">
                  <c:v>33.9</c:v>
                </c:pt>
                <c:pt idx="37">
                  <c:v>16.5</c:v>
                </c:pt>
                <c:pt idx="38">
                  <c:v>3.5</c:v>
                </c:pt>
                <c:pt idx="39">
                  <c:v>25.4</c:v>
                </c:pt>
                <c:pt idx="40">
                  <c:v>17</c:v>
                </c:pt>
                <c:pt idx="41">
                  <c:v>6.6</c:v>
                </c:pt>
                <c:pt idx="42">
                  <c:v>37.799999999999997</c:v>
                </c:pt>
                <c:pt idx="43">
                  <c:v>20.3</c:v>
                </c:pt>
                <c:pt idx="44">
                  <c:v>4.2</c:v>
                </c:pt>
                <c:pt idx="45">
                  <c:v>27.9</c:v>
                </c:pt>
                <c:pt idx="46">
                  <c:v>18.8</c:v>
                </c:pt>
                <c:pt idx="47">
                  <c:v>9.5</c:v>
                </c:pt>
                <c:pt idx="48">
                  <c:v>41.6</c:v>
                </c:pt>
                <c:pt idx="49">
                  <c:v>34.200000000000003</c:v>
                </c:pt>
                <c:pt idx="50">
                  <c:v>2.4</c:v>
                </c:pt>
                <c:pt idx="51">
                  <c:v>31.3</c:v>
                </c:pt>
                <c:pt idx="52">
                  <c:v>22.7</c:v>
                </c:pt>
                <c:pt idx="53">
                  <c:v>15.2</c:v>
                </c:pt>
                <c:pt idx="54">
                  <c:v>22</c:v>
                </c:pt>
                <c:pt idx="55">
                  <c:v>11</c:v>
                </c:pt>
                <c:pt idx="56">
                  <c:v>0.1</c:v>
                </c:pt>
                <c:pt idx="57">
                  <c:v>15.2</c:v>
                </c:pt>
                <c:pt idx="58">
                  <c:v>15.6</c:v>
                </c:pt>
                <c:pt idx="59">
                  <c:v>4</c:v>
                </c:pt>
                <c:pt idx="60">
                  <c:v>37.4</c:v>
                </c:pt>
                <c:pt idx="61">
                  <c:v>20</c:v>
                </c:pt>
                <c:pt idx="62">
                  <c:v>4</c:v>
                </c:pt>
                <c:pt idx="63">
                  <c:v>27.5</c:v>
                </c:pt>
                <c:pt idx="64">
                  <c:v>18.5</c:v>
                </c:pt>
                <c:pt idx="65">
                  <c:v>9.4</c:v>
                </c:pt>
                <c:pt idx="72">
                  <c:v>42.1</c:v>
                </c:pt>
                <c:pt idx="73">
                  <c:v>35.700000000000003</c:v>
                </c:pt>
                <c:pt idx="74">
                  <c:v>9.1</c:v>
                </c:pt>
                <c:pt idx="75">
                  <c:v>35.200000000000003</c:v>
                </c:pt>
                <c:pt idx="76">
                  <c:v>33.1</c:v>
                </c:pt>
                <c:pt idx="77">
                  <c:v>11.3</c:v>
                </c:pt>
                <c:pt idx="78">
                  <c:v>46.2</c:v>
                </c:pt>
                <c:pt idx="79">
                  <c:v>25.5</c:v>
                </c:pt>
                <c:pt idx="80">
                  <c:v>5.2</c:v>
                </c:pt>
                <c:pt idx="81">
                  <c:v>35.5</c:v>
                </c:pt>
                <c:pt idx="82">
                  <c:v>22.8</c:v>
                </c:pt>
                <c:pt idx="83">
                  <c:v>13.2</c:v>
                </c:pt>
                <c:pt idx="84">
                  <c:v>24.5</c:v>
                </c:pt>
                <c:pt idx="85">
                  <c:v>12.6</c:v>
                </c:pt>
                <c:pt idx="86">
                  <c:v>2.5</c:v>
                </c:pt>
                <c:pt idx="87">
                  <c:v>16.100000000000001</c:v>
                </c:pt>
                <c:pt idx="88">
                  <c:v>12.8</c:v>
                </c:pt>
                <c:pt idx="89">
                  <c:v>3.8</c:v>
                </c:pt>
              </c:numCache>
            </c:numRef>
          </c:yVal>
          <c:smooth val="0"/>
          <c:extLst>
            <c:ext xmlns:c16="http://schemas.microsoft.com/office/drawing/2014/chart" uri="{C3380CC4-5D6E-409C-BE32-E72D297353CC}">
              <c16:uniqueId val="{00000001-E68C-4C4C-BC38-6AEF712BFC65}"/>
            </c:ext>
          </c:extLst>
        </c:ser>
        <c:dLbls>
          <c:showLegendKey val="0"/>
          <c:showVal val="0"/>
          <c:showCatName val="0"/>
          <c:showSerName val="0"/>
          <c:showPercent val="0"/>
          <c:showBubbleSize val="0"/>
        </c:dLbls>
        <c:axId val="733667903"/>
        <c:axId val="629588543"/>
      </c:scatterChart>
      <c:valAx>
        <c:axId val="733667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Female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588543"/>
        <c:crosses val="autoZero"/>
        <c:crossBetween val="midCat"/>
      </c:valAx>
      <c:valAx>
        <c:axId val="629588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Male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667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24-35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Graphs'!$E$8:$E$13</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Graphs'!$G$8:$G$13</c:f>
              <c:numCache>
                <c:formatCode>General</c:formatCode>
                <c:ptCount val="6"/>
                <c:pt idx="0">
                  <c:v>40.5</c:v>
                </c:pt>
                <c:pt idx="1">
                  <c:v>30.9</c:v>
                </c:pt>
                <c:pt idx="2">
                  <c:v>17.8</c:v>
                </c:pt>
                <c:pt idx="3">
                  <c:v>31.2</c:v>
                </c:pt>
                <c:pt idx="4">
                  <c:v>27.8</c:v>
                </c:pt>
                <c:pt idx="5">
                  <c:v>26.7</c:v>
                </c:pt>
              </c:numCache>
            </c:numRef>
          </c:val>
          <c:extLst>
            <c:ext xmlns:c16="http://schemas.microsoft.com/office/drawing/2014/chart" uri="{C3380CC4-5D6E-409C-BE32-E72D297353CC}">
              <c16:uniqueId val="{00000000-E8D5-4F7B-8874-8DCF5F791CA0}"/>
            </c:ext>
          </c:extLst>
        </c:ser>
        <c:ser>
          <c:idx val="1"/>
          <c:order val="1"/>
          <c:spPr>
            <a:solidFill>
              <a:srgbClr val="ECB71B"/>
            </a:solidFill>
            <a:ln>
              <a:noFill/>
            </a:ln>
            <a:effectLst/>
          </c:spPr>
          <c:invertIfNegative val="0"/>
          <c:cat>
            <c:strRef>
              <c:f>'Pakistan Graphs'!$E$8:$E$13</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Graphs'!$H$8:$H$13</c:f>
              <c:numCache>
                <c:formatCode>General</c:formatCode>
                <c:ptCount val="6"/>
                <c:pt idx="0">
                  <c:v>37.799999999999997</c:v>
                </c:pt>
                <c:pt idx="1">
                  <c:v>21.8</c:v>
                </c:pt>
                <c:pt idx="2">
                  <c:v>4.4000000000000004</c:v>
                </c:pt>
                <c:pt idx="3">
                  <c:v>28.9</c:v>
                </c:pt>
                <c:pt idx="4">
                  <c:v>18.600000000000001</c:v>
                </c:pt>
                <c:pt idx="5">
                  <c:v>8.8000000000000007</c:v>
                </c:pt>
              </c:numCache>
            </c:numRef>
          </c:val>
          <c:extLst>
            <c:ext xmlns:c16="http://schemas.microsoft.com/office/drawing/2014/chart" uri="{C3380CC4-5D6E-409C-BE32-E72D297353CC}">
              <c16:uniqueId val="{00000001-E8D5-4F7B-8874-8DCF5F791CA0}"/>
            </c:ext>
          </c:extLst>
        </c:ser>
        <c:dLbls>
          <c:showLegendKey val="0"/>
          <c:showVal val="0"/>
          <c:showCatName val="0"/>
          <c:showSerName val="0"/>
          <c:showPercent val="0"/>
          <c:showBubbleSize val="0"/>
        </c:dLbls>
        <c:gapWidth val="182"/>
        <c:axId val="578553711"/>
        <c:axId val="577999119"/>
      </c:barChart>
      <c:catAx>
        <c:axId val="578553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999119"/>
        <c:crosses val="autoZero"/>
        <c:auto val="1"/>
        <c:lblAlgn val="ctr"/>
        <c:lblOffset val="100"/>
        <c:noMultiLvlLbl val="0"/>
      </c:catAx>
      <c:valAx>
        <c:axId val="577999119"/>
        <c:scaling>
          <c:orientation val="minMax"/>
          <c:max val="5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5537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 35-49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Graphs'!$E$14:$E$19</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Graphs'!$G$14:$G$19</c:f>
              <c:numCache>
                <c:formatCode>General</c:formatCode>
                <c:ptCount val="6"/>
                <c:pt idx="0">
                  <c:v>39.6</c:v>
                </c:pt>
                <c:pt idx="1">
                  <c:v>30.6</c:v>
                </c:pt>
                <c:pt idx="2">
                  <c:v>17.899999999999999</c:v>
                </c:pt>
                <c:pt idx="3">
                  <c:v>29.6</c:v>
                </c:pt>
                <c:pt idx="4">
                  <c:v>26.1</c:v>
                </c:pt>
                <c:pt idx="5">
                  <c:v>27.3</c:v>
                </c:pt>
              </c:numCache>
            </c:numRef>
          </c:val>
          <c:extLst>
            <c:ext xmlns:c16="http://schemas.microsoft.com/office/drawing/2014/chart" uri="{C3380CC4-5D6E-409C-BE32-E72D297353CC}">
              <c16:uniqueId val="{00000000-42EC-4D39-B754-9A1DC005E36D}"/>
            </c:ext>
          </c:extLst>
        </c:ser>
        <c:ser>
          <c:idx val="1"/>
          <c:order val="1"/>
          <c:spPr>
            <a:solidFill>
              <a:srgbClr val="ECB71B"/>
            </a:solidFill>
            <a:ln>
              <a:noFill/>
            </a:ln>
            <a:effectLst/>
          </c:spPr>
          <c:invertIfNegative val="0"/>
          <c:cat>
            <c:strRef>
              <c:f>'Pakistan Graphs'!$E$14:$E$19</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Graphs'!$H$14:$H$19</c:f>
              <c:numCache>
                <c:formatCode>General</c:formatCode>
                <c:ptCount val="6"/>
                <c:pt idx="0">
                  <c:v>35.4</c:v>
                </c:pt>
                <c:pt idx="1">
                  <c:v>17.8</c:v>
                </c:pt>
                <c:pt idx="2">
                  <c:v>3.4</c:v>
                </c:pt>
                <c:pt idx="3">
                  <c:v>25.3</c:v>
                </c:pt>
                <c:pt idx="4">
                  <c:v>18.3</c:v>
                </c:pt>
                <c:pt idx="5">
                  <c:v>9.1999999999999993</c:v>
                </c:pt>
              </c:numCache>
            </c:numRef>
          </c:val>
          <c:extLst>
            <c:ext xmlns:c16="http://schemas.microsoft.com/office/drawing/2014/chart" uri="{C3380CC4-5D6E-409C-BE32-E72D297353CC}">
              <c16:uniqueId val="{00000001-42EC-4D39-B754-9A1DC005E36D}"/>
            </c:ext>
          </c:extLst>
        </c:ser>
        <c:dLbls>
          <c:showLegendKey val="0"/>
          <c:showVal val="0"/>
          <c:showCatName val="0"/>
          <c:showSerName val="0"/>
          <c:showPercent val="0"/>
          <c:showBubbleSize val="0"/>
        </c:dLbls>
        <c:gapWidth val="182"/>
        <c:axId val="642879135"/>
        <c:axId val="579605599"/>
      </c:barChart>
      <c:catAx>
        <c:axId val="6428791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605599"/>
        <c:crosses val="autoZero"/>
        <c:auto val="1"/>
        <c:lblAlgn val="ctr"/>
        <c:lblOffset val="100"/>
        <c:noMultiLvlLbl val="0"/>
      </c:catAx>
      <c:valAx>
        <c:axId val="579605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791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Married / Living Together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Graphs'!$E$62:$E$67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Graphs'!$G$62:$G$67</c:f>
              <c:numCache>
                <c:formatCode>General</c:formatCode>
                <c:ptCount val="6"/>
                <c:pt idx="0">
                  <c:v>41.2</c:v>
                </c:pt>
                <c:pt idx="1">
                  <c:v>31.8</c:v>
                </c:pt>
                <c:pt idx="2">
                  <c:v>18.3</c:v>
                </c:pt>
                <c:pt idx="3">
                  <c:v>31.6</c:v>
                </c:pt>
                <c:pt idx="4">
                  <c:v>27.8</c:v>
                </c:pt>
                <c:pt idx="5">
                  <c:v>27.5</c:v>
                </c:pt>
              </c:numCache>
            </c:numRef>
          </c:val>
          <c:extLst>
            <c:ext xmlns:c16="http://schemas.microsoft.com/office/drawing/2014/chart" uri="{C3380CC4-5D6E-409C-BE32-E72D297353CC}">
              <c16:uniqueId val="{00000000-CCDA-4336-9BD7-539A013A4AD8}"/>
            </c:ext>
          </c:extLst>
        </c:ser>
        <c:ser>
          <c:idx val="1"/>
          <c:order val="1"/>
          <c:spPr>
            <a:solidFill>
              <a:srgbClr val="ECB71B"/>
            </a:solidFill>
            <a:ln>
              <a:noFill/>
            </a:ln>
            <a:effectLst/>
          </c:spPr>
          <c:invertIfNegative val="0"/>
          <c:cat>
            <c:strRef>
              <c:f>'Pakistan Graphs'!$E$62:$E$67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Graphs'!$H$62:$H$67</c:f>
              <c:numCache>
                <c:formatCode>General</c:formatCode>
                <c:ptCount val="6"/>
                <c:pt idx="0">
                  <c:v>37.4</c:v>
                </c:pt>
                <c:pt idx="1">
                  <c:v>20</c:v>
                </c:pt>
                <c:pt idx="2">
                  <c:v>4</c:v>
                </c:pt>
                <c:pt idx="3">
                  <c:v>27.5</c:v>
                </c:pt>
                <c:pt idx="4">
                  <c:v>18.5</c:v>
                </c:pt>
                <c:pt idx="5">
                  <c:v>9.4</c:v>
                </c:pt>
              </c:numCache>
            </c:numRef>
          </c:val>
          <c:extLst>
            <c:ext xmlns:c16="http://schemas.microsoft.com/office/drawing/2014/chart" uri="{C3380CC4-5D6E-409C-BE32-E72D297353CC}">
              <c16:uniqueId val="{00000001-CCDA-4336-9BD7-539A013A4AD8}"/>
            </c:ext>
          </c:extLst>
        </c:ser>
        <c:dLbls>
          <c:showLegendKey val="0"/>
          <c:showVal val="0"/>
          <c:showCatName val="0"/>
          <c:showSerName val="0"/>
          <c:showPercent val="0"/>
          <c:showBubbleSize val="0"/>
        </c:dLbls>
        <c:gapWidth val="182"/>
        <c:axId val="645290303"/>
        <c:axId val="579596031"/>
      </c:barChart>
      <c:catAx>
        <c:axId val="6452903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96031"/>
        <c:crosses val="autoZero"/>
        <c:auto val="1"/>
        <c:lblAlgn val="ctr"/>
        <c:lblOffset val="100"/>
        <c:noMultiLvlLbl val="0"/>
      </c:catAx>
      <c:valAx>
        <c:axId val="5795960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2903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Widowed/ Divorced/</a:t>
            </a:r>
            <a:r>
              <a:rPr lang="en-US" baseline="0"/>
              <a:t> Separated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Graphs'!$E$74:$E$79</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Graphs'!$G$74:$G$79</c:f>
              <c:numCache>
                <c:formatCode>General</c:formatCode>
                <c:ptCount val="6"/>
                <c:pt idx="0">
                  <c:v>37.700000000000003</c:v>
                </c:pt>
                <c:pt idx="1">
                  <c:v>27.6</c:v>
                </c:pt>
                <c:pt idx="2">
                  <c:v>19.600000000000001</c:v>
                </c:pt>
                <c:pt idx="3">
                  <c:v>28.4</c:v>
                </c:pt>
                <c:pt idx="4">
                  <c:v>27.9</c:v>
                </c:pt>
                <c:pt idx="5">
                  <c:v>25.2</c:v>
                </c:pt>
              </c:numCache>
            </c:numRef>
          </c:val>
          <c:extLst>
            <c:ext xmlns:c16="http://schemas.microsoft.com/office/drawing/2014/chart" uri="{C3380CC4-5D6E-409C-BE32-E72D297353CC}">
              <c16:uniqueId val="{00000000-9880-4147-836B-7D3B7F904673}"/>
            </c:ext>
          </c:extLst>
        </c:ser>
        <c:ser>
          <c:idx val="1"/>
          <c:order val="1"/>
          <c:spPr>
            <a:solidFill>
              <a:srgbClr val="ECB71B"/>
            </a:solidFill>
            <a:ln>
              <a:noFill/>
            </a:ln>
            <a:effectLst/>
          </c:spPr>
          <c:invertIfNegative val="0"/>
          <c:cat>
            <c:strRef>
              <c:f>'Pakistan Graphs'!$E$74:$E$79</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Graphs'!$H$74:$H$79</c:f>
              <c:numCache>
                <c:formatCode>General</c:formatCode>
                <c:ptCount val="6"/>
                <c:pt idx="0">
                  <c:v>42.1</c:v>
                </c:pt>
                <c:pt idx="1">
                  <c:v>35.700000000000003</c:v>
                </c:pt>
                <c:pt idx="2">
                  <c:v>9.1</c:v>
                </c:pt>
                <c:pt idx="3">
                  <c:v>35.200000000000003</c:v>
                </c:pt>
                <c:pt idx="4">
                  <c:v>33.1</c:v>
                </c:pt>
                <c:pt idx="5">
                  <c:v>11.3</c:v>
                </c:pt>
              </c:numCache>
            </c:numRef>
          </c:val>
          <c:extLst>
            <c:ext xmlns:c16="http://schemas.microsoft.com/office/drawing/2014/chart" uri="{C3380CC4-5D6E-409C-BE32-E72D297353CC}">
              <c16:uniqueId val="{00000001-9880-4147-836B-7D3B7F904673}"/>
            </c:ext>
          </c:extLst>
        </c:ser>
        <c:dLbls>
          <c:showLegendKey val="0"/>
          <c:showVal val="0"/>
          <c:showCatName val="0"/>
          <c:showSerName val="0"/>
          <c:showPercent val="0"/>
          <c:showBubbleSize val="0"/>
        </c:dLbls>
        <c:gapWidth val="182"/>
        <c:axId val="2095710559"/>
        <c:axId val="678757711"/>
      </c:barChart>
      <c:catAx>
        <c:axId val="2095710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757711"/>
        <c:crosses val="autoZero"/>
        <c:auto val="1"/>
        <c:lblAlgn val="ctr"/>
        <c:lblOffset val="100"/>
        <c:noMultiLvlLbl val="0"/>
      </c:catAx>
      <c:valAx>
        <c:axId val="678757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7105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Higher 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Graphs'!$E$20:$E$25</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Graphs'!$G$20:$G$25</c:f>
              <c:numCache>
                <c:formatCode>General</c:formatCode>
                <c:ptCount val="6"/>
                <c:pt idx="0">
                  <c:v>16.399999999999999</c:v>
                </c:pt>
                <c:pt idx="1">
                  <c:v>8.5</c:v>
                </c:pt>
                <c:pt idx="2">
                  <c:v>4.3</c:v>
                </c:pt>
                <c:pt idx="3">
                  <c:v>11.3</c:v>
                </c:pt>
                <c:pt idx="4">
                  <c:v>9.4</c:v>
                </c:pt>
                <c:pt idx="5">
                  <c:v>7.7</c:v>
                </c:pt>
              </c:numCache>
            </c:numRef>
          </c:val>
          <c:extLst>
            <c:ext xmlns:c16="http://schemas.microsoft.com/office/drawing/2014/chart" uri="{C3380CC4-5D6E-409C-BE32-E72D297353CC}">
              <c16:uniqueId val="{00000000-08EC-4A56-B7A6-92BA417E0335}"/>
            </c:ext>
          </c:extLst>
        </c:ser>
        <c:ser>
          <c:idx val="1"/>
          <c:order val="1"/>
          <c:spPr>
            <a:solidFill>
              <a:srgbClr val="ECB71B"/>
            </a:solidFill>
            <a:ln>
              <a:noFill/>
            </a:ln>
            <a:effectLst/>
          </c:spPr>
          <c:invertIfNegative val="0"/>
          <c:cat>
            <c:strRef>
              <c:f>'Pakistan Graphs'!$E$20:$E$25</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Graphs'!$H$20:$H$25</c:f>
              <c:numCache>
                <c:formatCode>General</c:formatCode>
                <c:ptCount val="6"/>
                <c:pt idx="0">
                  <c:v>17.399999999999999</c:v>
                </c:pt>
                <c:pt idx="1">
                  <c:v>9.1999999999999993</c:v>
                </c:pt>
                <c:pt idx="2">
                  <c:v>1.9</c:v>
                </c:pt>
                <c:pt idx="3">
                  <c:v>11.5</c:v>
                </c:pt>
                <c:pt idx="4">
                  <c:v>7.8</c:v>
                </c:pt>
                <c:pt idx="5">
                  <c:v>2.5</c:v>
                </c:pt>
              </c:numCache>
            </c:numRef>
          </c:val>
          <c:extLst>
            <c:ext xmlns:c16="http://schemas.microsoft.com/office/drawing/2014/chart" uri="{C3380CC4-5D6E-409C-BE32-E72D297353CC}">
              <c16:uniqueId val="{00000001-08EC-4A56-B7A6-92BA417E0335}"/>
            </c:ext>
          </c:extLst>
        </c:ser>
        <c:dLbls>
          <c:showLegendKey val="0"/>
          <c:showVal val="0"/>
          <c:showCatName val="0"/>
          <c:showSerName val="0"/>
          <c:showPercent val="0"/>
          <c:showBubbleSize val="0"/>
        </c:dLbls>
        <c:gapWidth val="182"/>
        <c:axId val="395565023"/>
        <c:axId val="399710671"/>
      </c:barChart>
      <c:catAx>
        <c:axId val="395565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710671"/>
        <c:crosses val="autoZero"/>
        <c:auto val="1"/>
        <c:lblAlgn val="ctr"/>
        <c:lblOffset val="100"/>
        <c:noMultiLvlLbl val="0"/>
      </c:catAx>
      <c:valAx>
        <c:axId val="399710671"/>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565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Education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Graphs'!$E$26:$E$31</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Graphs'!$G$26:$G$31</c:f>
              <c:numCache>
                <c:formatCode>General</c:formatCode>
                <c:ptCount val="6"/>
                <c:pt idx="0">
                  <c:v>55</c:v>
                </c:pt>
                <c:pt idx="1">
                  <c:v>44.5</c:v>
                </c:pt>
                <c:pt idx="2">
                  <c:v>27.1</c:v>
                </c:pt>
                <c:pt idx="3">
                  <c:v>44.2</c:v>
                </c:pt>
                <c:pt idx="4">
                  <c:v>38.299999999999997</c:v>
                </c:pt>
                <c:pt idx="5">
                  <c:v>38.700000000000003</c:v>
                </c:pt>
              </c:numCache>
            </c:numRef>
          </c:val>
          <c:extLst>
            <c:ext xmlns:c16="http://schemas.microsoft.com/office/drawing/2014/chart" uri="{C3380CC4-5D6E-409C-BE32-E72D297353CC}">
              <c16:uniqueId val="{00000000-A847-4B46-B1B9-8B2C69F035DA}"/>
            </c:ext>
          </c:extLst>
        </c:ser>
        <c:ser>
          <c:idx val="1"/>
          <c:order val="1"/>
          <c:spPr>
            <a:solidFill>
              <a:srgbClr val="ECB71B"/>
            </a:solidFill>
            <a:ln>
              <a:noFill/>
            </a:ln>
            <a:effectLst/>
          </c:spPr>
          <c:invertIfNegative val="0"/>
          <c:cat>
            <c:strRef>
              <c:f>'Pakistan Graphs'!$E$26:$E$31</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Graphs'!$H$26:$H$31</c:f>
              <c:numCache>
                <c:formatCode>General</c:formatCode>
                <c:ptCount val="6"/>
                <c:pt idx="0">
                  <c:v>54.3</c:v>
                </c:pt>
                <c:pt idx="1">
                  <c:v>32.4</c:v>
                </c:pt>
                <c:pt idx="2">
                  <c:v>5.5</c:v>
                </c:pt>
                <c:pt idx="3">
                  <c:v>40.4</c:v>
                </c:pt>
                <c:pt idx="4">
                  <c:v>28</c:v>
                </c:pt>
                <c:pt idx="5">
                  <c:v>18.600000000000001</c:v>
                </c:pt>
              </c:numCache>
            </c:numRef>
          </c:val>
          <c:extLst>
            <c:ext xmlns:c16="http://schemas.microsoft.com/office/drawing/2014/chart" uri="{C3380CC4-5D6E-409C-BE32-E72D297353CC}">
              <c16:uniqueId val="{00000001-A847-4B46-B1B9-8B2C69F035DA}"/>
            </c:ext>
          </c:extLst>
        </c:ser>
        <c:dLbls>
          <c:showLegendKey val="0"/>
          <c:showVal val="0"/>
          <c:showCatName val="0"/>
          <c:showSerName val="0"/>
          <c:showPercent val="0"/>
          <c:showBubbleSize val="0"/>
        </c:dLbls>
        <c:gapWidth val="182"/>
        <c:axId val="643429295"/>
        <c:axId val="629586463"/>
      </c:barChart>
      <c:catAx>
        <c:axId val="6434292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586463"/>
        <c:crosses val="autoZero"/>
        <c:auto val="1"/>
        <c:lblAlgn val="ctr"/>
        <c:lblOffset val="100"/>
        <c:noMultiLvlLbl val="0"/>
      </c:catAx>
      <c:valAx>
        <c:axId val="6295864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34292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Primary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Graphs'!$E$32:$E$37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Graphs'!$G$32:$G$37</c:f>
              <c:numCache>
                <c:formatCode>General</c:formatCode>
                <c:ptCount val="6"/>
                <c:pt idx="0">
                  <c:v>39.5</c:v>
                </c:pt>
                <c:pt idx="1">
                  <c:v>29.2</c:v>
                </c:pt>
                <c:pt idx="2">
                  <c:v>16.7</c:v>
                </c:pt>
                <c:pt idx="3">
                  <c:v>28.4</c:v>
                </c:pt>
                <c:pt idx="4">
                  <c:v>25.6</c:v>
                </c:pt>
                <c:pt idx="5">
                  <c:v>24.8</c:v>
                </c:pt>
              </c:numCache>
            </c:numRef>
          </c:val>
          <c:extLst>
            <c:ext xmlns:c16="http://schemas.microsoft.com/office/drawing/2014/chart" uri="{C3380CC4-5D6E-409C-BE32-E72D297353CC}">
              <c16:uniqueId val="{00000000-3058-42C6-B283-C21299006DDF}"/>
            </c:ext>
          </c:extLst>
        </c:ser>
        <c:ser>
          <c:idx val="1"/>
          <c:order val="1"/>
          <c:spPr>
            <a:solidFill>
              <a:srgbClr val="ECB71B"/>
            </a:solidFill>
            <a:ln>
              <a:noFill/>
            </a:ln>
            <a:effectLst/>
          </c:spPr>
          <c:invertIfNegative val="0"/>
          <c:cat>
            <c:strRef>
              <c:f>'Pakistan Graphs'!$E$32:$E$37</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Graphs'!$H$32:$H$37</c:f>
              <c:numCache>
                <c:formatCode>General</c:formatCode>
                <c:ptCount val="6"/>
                <c:pt idx="0">
                  <c:v>41.2</c:v>
                </c:pt>
                <c:pt idx="1">
                  <c:v>22</c:v>
                </c:pt>
                <c:pt idx="2">
                  <c:v>5.4</c:v>
                </c:pt>
                <c:pt idx="3">
                  <c:v>30.6</c:v>
                </c:pt>
                <c:pt idx="4">
                  <c:v>20.3</c:v>
                </c:pt>
                <c:pt idx="5">
                  <c:v>9.3000000000000007</c:v>
                </c:pt>
              </c:numCache>
            </c:numRef>
          </c:val>
          <c:extLst>
            <c:ext xmlns:c16="http://schemas.microsoft.com/office/drawing/2014/chart" uri="{C3380CC4-5D6E-409C-BE32-E72D297353CC}">
              <c16:uniqueId val="{00000001-3058-42C6-B283-C21299006DDF}"/>
            </c:ext>
          </c:extLst>
        </c:ser>
        <c:dLbls>
          <c:showLegendKey val="0"/>
          <c:showVal val="0"/>
          <c:showCatName val="0"/>
          <c:showSerName val="0"/>
          <c:showPercent val="0"/>
          <c:showBubbleSize val="0"/>
        </c:dLbls>
        <c:gapWidth val="182"/>
        <c:axId val="571449167"/>
        <c:axId val="629590623"/>
      </c:barChart>
      <c:catAx>
        <c:axId val="571449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590623"/>
        <c:crosses val="autoZero"/>
        <c:auto val="1"/>
        <c:lblAlgn val="ctr"/>
        <c:lblOffset val="100"/>
        <c:noMultiLvlLbl val="0"/>
      </c:catAx>
      <c:valAx>
        <c:axId val="629590623"/>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449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Secondary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282828"/>
            </a:solidFill>
            <a:ln>
              <a:noFill/>
            </a:ln>
            <a:effectLst/>
          </c:spPr>
          <c:invertIfNegative val="0"/>
          <c:cat>
            <c:strRef>
              <c:f>'Pakistan Graphs'!$E$38:$E$43</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Graphs'!$G$38:$G$43</c:f>
              <c:numCache>
                <c:formatCode>General</c:formatCode>
                <c:ptCount val="6"/>
                <c:pt idx="0">
                  <c:v>25.5</c:v>
                </c:pt>
                <c:pt idx="1">
                  <c:v>17.8</c:v>
                </c:pt>
                <c:pt idx="2">
                  <c:v>7.9</c:v>
                </c:pt>
                <c:pt idx="3">
                  <c:v>16.7</c:v>
                </c:pt>
                <c:pt idx="4">
                  <c:v>16.399999999999999</c:v>
                </c:pt>
                <c:pt idx="5">
                  <c:v>15.2</c:v>
                </c:pt>
              </c:numCache>
            </c:numRef>
          </c:val>
          <c:extLst>
            <c:ext xmlns:c16="http://schemas.microsoft.com/office/drawing/2014/chart" uri="{C3380CC4-5D6E-409C-BE32-E72D297353CC}">
              <c16:uniqueId val="{00000000-2CB5-4332-A0D0-7593B7EACF72}"/>
            </c:ext>
          </c:extLst>
        </c:ser>
        <c:ser>
          <c:idx val="1"/>
          <c:order val="1"/>
          <c:spPr>
            <a:solidFill>
              <a:srgbClr val="ECB71B"/>
            </a:solidFill>
            <a:ln>
              <a:noFill/>
            </a:ln>
            <a:effectLst/>
          </c:spPr>
          <c:invertIfNegative val="0"/>
          <c:cat>
            <c:strRef>
              <c:f>'Pakistan Graphs'!$E$38:$E$43</c:f>
              <c:strCache>
                <c:ptCount val="6"/>
                <c:pt idx="0">
                  <c:v>... for at least one specific reason</c:v>
                </c:pt>
                <c:pt idx="1">
                  <c:v>... if she argues with him</c:v>
                </c:pt>
                <c:pt idx="2">
                  <c:v>... if she burns the food</c:v>
                </c:pt>
                <c:pt idx="3">
                  <c:v>... if she goes out without telling him</c:v>
                </c:pt>
                <c:pt idx="4">
                  <c:v>... if she neglects the children</c:v>
                </c:pt>
                <c:pt idx="5">
                  <c:v>... if she refuses to have sex with him</c:v>
                </c:pt>
              </c:strCache>
            </c:strRef>
          </c:cat>
          <c:val>
            <c:numRef>
              <c:f>'Pakistan Graphs'!$H$38:$H$43</c:f>
              <c:numCache>
                <c:formatCode>General</c:formatCode>
                <c:ptCount val="6"/>
                <c:pt idx="0">
                  <c:v>33.9</c:v>
                </c:pt>
                <c:pt idx="1">
                  <c:v>16.5</c:v>
                </c:pt>
                <c:pt idx="2">
                  <c:v>3.5</c:v>
                </c:pt>
                <c:pt idx="3">
                  <c:v>25.4</c:v>
                </c:pt>
                <c:pt idx="4">
                  <c:v>17</c:v>
                </c:pt>
                <c:pt idx="5">
                  <c:v>6.6</c:v>
                </c:pt>
              </c:numCache>
            </c:numRef>
          </c:val>
          <c:extLst>
            <c:ext xmlns:c16="http://schemas.microsoft.com/office/drawing/2014/chart" uri="{C3380CC4-5D6E-409C-BE32-E72D297353CC}">
              <c16:uniqueId val="{00000001-2CB5-4332-A0D0-7593B7EACF72}"/>
            </c:ext>
          </c:extLst>
        </c:ser>
        <c:dLbls>
          <c:showLegendKey val="0"/>
          <c:showVal val="0"/>
          <c:showCatName val="0"/>
          <c:showSerName val="0"/>
          <c:showPercent val="0"/>
          <c:showBubbleSize val="0"/>
        </c:dLbls>
        <c:gapWidth val="182"/>
        <c:axId val="571070159"/>
        <c:axId val="579601855"/>
      </c:barChart>
      <c:catAx>
        <c:axId val="5710701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601855"/>
        <c:crosses val="autoZero"/>
        <c:auto val="1"/>
        <c:lblAlgn val="ctr"/>
        <c:lblOffset val="100"/>
        <c:noMultiLvlLbl val="0"/>
      </c:catAx>
      <c:valAx>
        <c:axId val="579601855"/>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0701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5B3A-063D-47D1-B4B8-A55984E03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748A22-01C4-473B-8EEA-8F704DE0F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519D8E-8107-4A1D-B3E6-593783A13387}"/>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6C9DB721-AD27-41ED-9256-EB1C163A4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D6BF8-963B-47CC-AC5F-DA9DC5CEC2AF}"/>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423993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0644-A491-4675-9FDF-3B40C9402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5B7713-D851-4C8E-950A-6CDF17462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23583-BEEA-45D1-98AB-72240D060739}"/>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E51D089B-25CA-4BC6-BBEE-D89EEA667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54802-C60A-48F3-BECD-7E72B2C6CDCE}"/>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90401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D674F-583B-4AD5-9A2C-8AB007677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4F119-FBB4-41EB-B9AB-FA73C1683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B4B85-2690-4D22-8172-650D3B799B15}"/>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36BE959C-3901-432B-86C9-B123E8E6F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CDE03-5A63-4E08-9BC4-C323F7733E1A}"/>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273427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1399-F663-49C1-BAB3-DA03EFE7C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F4B98-4D00-445D-AE4D-181791206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2DD7A-1489-4864-A461-B450FDDEFB59}"/>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42D3929C-98D3-4EF1-85ED-B563DCF1F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B15BD-FC4C-4813-BD1C-C11D297B7A6A}"/>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306698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AEF5-156B-451F-B40A-354C09903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E6E291-6DE0-4B87-9F04-0F713610F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8D762-196D-4F9C-A906-A5E83C19ADA1}"/>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2AE42D93-56EB-46ED-91D6-969DA4018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65BFA-8A5A-4E83-AAF5-31BC43745FFB}"/>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35479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D554-35E6-4570-A526-CA8E7E5BD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21617-A4C2-4B3A-BF2A-5F20FAE90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7433D-3DF1-45F5-BFC8-88132A3C92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AAB418-90D4-465A-895C-30993D7BCE72}"/>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6" name="Footer Placeholder 5">
            <a:extLst>
              <a:ext uri="{FF2B5EF4-FFF2-40B4-BE49-F238E27FC236}">
                <a16:creationId xmlns:a16="http://schemas.microsoft.com/office/drawing/2014/main" id="{64811C7D-C6D9-4B49-A418-728B9193D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C04E-E00E-476C-90D0-7B77DD99ADD1}"/>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398214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51DE-6B33-4853-803B-C90EB4E3B5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2A90EB-DB52-4BF4-BE0C-8BCAC48C1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88E2C-A13E-4E4F-8DAC-3ED1D8A0F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94461-E0BF-4C20-8FB6-210BC29BE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FA0D2-0ED2-4EC4-86F8-2C73DBA01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19F39-DDA3-482F-8E05-8CCCDDD2013A}"/>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8" name="Footer Placeholder 7">
            <a:extLst>
              <a:ext uri="{FF2B5EF4-FFF2-40B4-BE49-F238E27FC236}">
                <a16:creationId xmlns:a16="http://schemas.microsoft.com/office/drawing/2014/main" id="{40A1BB98-FE85-4A1F-A970-DFE6C294A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B1E284-9264-435E-B083-B7CA8D64635D}"/>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232247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181D-8989-4CBE-9B96-F305A8A31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84707-CC05-4FDE-BD70-2E8F548F610A}"/>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4" name="Footer Placeholder 3">
            <a:extLst>
              <a:ext uri="{FF2B5EF4-FFF2-40B4-BE49-F238E27FC236}">
                <a16:creationId xmlns:a16="http://schemas.microsoft.com/office/drawing/2014/main" id="{99B169DD-4917-413B-B7FB-3E50CC3D40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BFD73B-81C9-4292-AF59-AD386C2D92EB}"/>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150424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29653-0B10-4C91-8AB6-C0D47D2BB5F4}"/>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3" name="Footer Placeholder 2">
            <a:extLst>
              <a:ext uri="{FF2B5EF4-FFF2-40B4-BE49-F238E27FC236}">
                <a16:creationId xmlns:a16="http://schemas.microsoft.com/office/drawing/2014/main" id="{AF8755FC-C44C-4280-9A68-EEB9B937B3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39810-F9F9-4789-B09F-EBD34356E810}"/>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388105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FD0C-F55C-404F-ABD1-EE7BA40D5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C77B0-18CC-48E8-8FD1-D1FF8A414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3DB2D-EBF3-49F1-964A-90FE61709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8C6E7-583A-433C-95DE-F1A02460AAE0}"/>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6" name="Footer Placeholder 5">
            <a:extLst>
              <a:ext uri="{FF2B5EF4-FFF2-40B4-BE49-F238E27FC236}">
                <a16:creationId xmlns:a16="http://schemas.microsoft.com/office/drawing/2014/main" id="{B95C509D-9F01-497A-8A8B-2911194B5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06CF9-BC77-4D0E-8028-D0358D585DC7}"/>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346714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5B62-F1A1-42B6-9052-30EA41725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0F3AB8-8416-4E60-9889-A692C3A93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E018B-7038-471D-9A8A-18488F567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BACE1-31EA-4307-8688-0E5AB2917890}"/>
              </a:ext>
            </a:extLst>
          </p:cNvPr>
          <p:cNvSpPr>
            <a:spLocks noGrp="1"/>
          </p:cNvSpPr>
          <p:nvPr>
            <p:ph type="dt" sz="half" idx="10"/>
          </p:nvPr>
        </p:nvSpPr>
        <p:spPr/>
        <p:txBody>
          <a:bodyPr/>
          <a:lstStyle/>
          <a:p>
            <a:fld id="{AEC89652-4627-43BB-8435-81FEB8639257}" type="datetimeFigureOut">
              <a:rPr lang="en-US" smtClean="0"/>
              <a:t>2/22/2021</a:t>
            </a:fld>
            <a:endParaRPr lang="en-US"/>
          </a:p>
        </p:txBody>
      </p:sp>
      <p:sp>
        <p:nvSpPr>
          <p:cNvPr id="6" name="Footer Placeholder 5">
            <a:extLst>
              <a:ext uri="{FF2B5EF4-FFF2-40B4-BE49-F238E27FC236}">
                <a16:creationId xmlns:a16="http://schemas.microsoft.com/office/drawing/2014/main" id="{5F0EFFBF-AA36-4CCA-B7DC-3FC0C7E4F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FC532-2B5D-4988-94C3-D76CB40D1E70}"/>
              </a:ext>
            </a:extLst>
          </p:cNvPr>
          <p:cNvSpPr>
            <a:spLocks noGrp="1"/>
          </p:cNvSpPr>
          <p:nvPr>
            <p:ph type="sldNum" sz="quarter" idx="12"/>
          </p:nvPr>
        </p:nvSpPr>
        <p:spPr/>
        <p:txBody>
          <a:bodyPr/>
          <a:lstStyle/>
          <a:p>
            <a:fld id="{1D77E2BC-F014-4E7B-A274-84B7822BAF0B}" type="slidenum">
              <a:rPr lang="en-US" smtClean="0"/>
              <a:t>‹#›</a:t>
            </a:fld>
            <a:endParaRPr lang="en-US"/>
          </a:p>
        </p:txBody>
      </p:sp>
    </p:spTree>
    <p:extLst>
      <p:ext uri="{BB962C8B-B14F-4D97-AF65-F5344CB8AC3E}">
        <p14:creationId xmlns:p14="http://schemas.microsoft.com/office/powerpoint/2010/main" val="46957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D4A2B-EB4D-455C-9B0D-B87E431AC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49EEC-90B2-448D-AB53-168607A75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8D388-D6DC-4686-AB93-09CE06F4A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89652-4627-43BB-8435-81FEB8639257}" type="datetimeFigureOut">
              <a:rPr lang="en-US" smtClean="0"/>
              <a:t>2/22/2021</a:t>
            </a:fld>
            <a:endParaRPr lang="en-US"/>
          </a:p>
        </p:txBody>
      </p:sp>
      <p:sp>
        <p:nvSpPr>
          <p:cNvPr id="5" name="Footer Placeholder 4">
            <a:extLst>
              <a:ext uri="{FF2B5EF4-FFF2-40B4-BE49-F238E27FC236}">
                <a16:creationId xmlns:a16="http://schemas.microsoft.com/office/drawing/2014/main" id="{9714493E-D7B6-4AC9-B89C-0CE9BA063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1745E2-09FD-4122-841F-DCE1956FE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7E2BC-F014-4E7B-A274-84B7822BAF0B}" type="slidenum">
              <a:rPr lang="en-US" smtClean="0"/>
              <a:t>‹#›</a:t>
            </a:fld>
            <a:endParaRPr lang="en-US"/>
          </a:p>
        </p:txBody>
      </p:sp>
    </p:spTree>
    <p:extLst>
      <p:ext uri="{BB962C8B-B14F-4D97-AF65-F5344CB8AC3E}">
        <p14:creationId xmlns:p14="http://schemas.microsoft.com/office/powerpoint/2010/main" val="379178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kZGPYDbhdG7RBCVkpcFXpX2Ba-kByO9c/view?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hsprogram.com/pubs/pdf/FR354/FR354.pdf" TargetMode="External"/><Relationship Id="rId2" Type="http://schemas.openxmlformats.org/officeDocument/2006/relationships/hyperlink" Target="https://data.world/makeovermonday/2020w10/workspace/file?filename=20200306+Data+International+Women%27s+Day+Viz5+Launch.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2611-2091-4BA7-999B-F61E64D16BC1}"/>
              </a:ext>
            </a:extLst>
          </p:cNvPr>
          <p:cNvSpPr>
            <a:spLocks noGrp="1"/>
          </p:cNvSpPr>
          <p:nvPr>
            <p:ph type="ctrTitle"/>
          </p:nvPr>
        </p:nvSpPr>
        <p:spPr/>
        <p:txBody>
          <a:bodyPr/>
          <a:lstStyle/>
          <a:p>
            <a:r>
              <a:rPr lang="en-US" dirty="0">
                <a:solidFill>
                  <a:schemeClr val="bg1"/>
                </a:solidFill>
              </a:rPr>
              <a:t>WAIDATATHON</a:t>
            </a:r>
          </a:p>
        </p:txBody>
      </p:sp>
      <p:sp>
        <p:nvSpPr>
          <p:cNvPr id="4" name="TextBox 3">
            <a:extLst>
              <a:ext uri="{FF2B5EF4-FFF2-40B4-BE49-F238E27FC236}">
                <a16:creationId xmlns:a16="http://schemas.microsoft.com/office/drawing/2014/main" id="{BB8F9E87-2A76-4102-88D7-9066E4510F38}"/>
              </a:ext>
            </a:extLst>
          </p:cNvPr>
          <p:cNvSpPr txBox="1"/>
          <p:nvPr/>
        </p:nvSpPr>
        <p:spPr>
          <a:xfrm>
            <a:off x="93628" y="6111642"/>
            <a:ext cx="7746287" cy="746358"/>
          </a:xfrm>
          <a:prstGeom prst="rect">
            <a:avLst/>
          </a:prstGeom>
          <a:noFill/>
        </p:spPr>
        <p:txBody>
          <a:bodyPr wrap="square" rtlCol="0">
            <a:spAutoFit/>
          </a:bodyPr>
          <a:lstStyle/>
          <a:p>
            <a:r>
              <a:rPr lang="en-US" sz="1600" b="1" spc="100" dirty="0">
                <a:solidFill>
                  <a:schemeClr val="bg1">
                    <a:lumMod val="85000"/>
                  </a:schemeClr>
                </a:solidFill>
                <a:latin typeface="Century Gothic" panose="020B0502020202020204" pitchFamily="34" charset="0"/>
              </a:rPr>
              <a:t>Forman Christian College Team</a:t>
            </a:r>
          </a:p>
          <a:p>
            <a:r>
              <a:rPr lang="en-US" sz="1600" b="1" spc="100" dirty="0">
                <a:solidFill>
                  <a:schemeClr val="bg1">
                    <a:lumMod val="85000"/>
                  </a:schemeClr>
                </a:solidFill>
                <a:latin typeface="Century Gothic" panose="020B0502020202020204" pitchFamily="34" charset="0"/>
              </a:rPr>
              <a:t>Pakistan </a:t>
            </a:r>
            <a:endParaRPr lang="en-US" sz="1200" spc="100" dirty="0">
              <a:solidFill>
                <a:schemeClr val="bg1">
                  <a:lumMod val="85000"/>
                </a:schemeClr>
              </a:solidFill>
              <a:latin typeface="Century Gothic" panose="020B0502020202020204" pitchFamily="34" charset="0"/>
            </a:endParaRPr>
          </a:p>
          <a:p>
            <a:endParaRPr lang="en-US" sz="1050" spc="100" dirty="0">
              <a:latin typeface="Century Gothic" panose="020B0502020202020204" pitchFamily="34" charset="0"/>
            </a:endParaRPr>
          </a:p>
        </p:txBody>
      </p:sp>
      <p:sp>
        <p:nvSpPr>
          <p:cNvPr id="5" name="TextBox 4">
            <a:extLst>
              <a:ext uri="{FF2B5EF4-FFF2-40B4-BE49-F238E27FC236}">
                <a16:creationId xmlns:a16="http://schemas.microsoft.com/office/drawing/2014/main" id="{E6EB8B16-6ABA-47F4-AF56-D9E03AD7DF01}"/>
              </a:ext>
            </a:extLst>
          </p:cNvPr>
          <p:cNvSpPr txBox="1"/>
          <p:nvPr/>
        </p:nvSpPr>
        <p:spPr>
          <a:xfrm>
            <a:off x="0" y="3509963"/>
            <a:ext cx="12184698" cy="500137"/>
          </a:xfrm>
          <a:prstGeom prst="rect">
            <a:avLst/>
          </a:prstGeom>
          <a:noFill/>
        </p:spPr>
        <p:txBody>
          <a:bodyPr wrap="square" rtlCol="0">
            <a:spAutoFit/>
          </a:bodyPr>
          <a:lstStyle/>
          <a:p>
            <a:pPr algn="ctr"/>
            <a:r>
              <a:rPr lang="en-US" sz="1600" spc="100" dirty="0">
                <a:solidFill>
                  <a:schemeClr val="bg1">
                    <a:lumMod val="85000"/>
                  </a:schemeClr>
                </a:solidFill>
                <a:latin typeface="Century Gothic" panose="020B0502020202020204" pitchFamily="34" charset="0"/>
              </a:rPr>
              <a:t>Combating Domestic Violence with Data &amp; AI</a:t>
            </a:r>
            <a:endParaRPr lang="en-US" sz="1200" spc="100" dirty="0">
              <a:solidFill>
                <a:schemeClr val="bg1">
                  <a:lumMod val="85000"/>
                </a:schemeClr>
              </a:solidFill>
              <a:latin typeface="Century Gothic" panose="020B0502020202020204" pitchFamily="34" charset="0"/>
            </a:endParaRPr>
          </a:p>
          <a:p>
            <a:endParaRPr lang="en-US" sz="1050" spc="100" dirty="0">
              <a:latin typeface="Century Gothic" panose="020B0502020202020204" pitchFamily="34" charset="0"/>
            </a:endParaRPr>
          </a:p>
        </p:txBody>
      </p:sp>
    </p:spTree>
    <p:extLst>
      <p:ext uri="{BB962C8B-B14F-4D97-AF65-F5344CB8AC3E}">
        <p14:creationId xmlns:p14="http://schemas.microsoft.com/office/powerpoint/2010/main" val="236262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1968B53D-0F34-4DE9-BE12-7E7CAA2FBD65}"/>
              </a:ext>
            </a:extLst>
          </p:cNvPr>
          <p:cNvGraphicFramePr>
            <a:graphicFrameLocks noGrp="1"/>
          </p:cNvGraphicFramePr>
          <p:nvPr>
            <p:extLst>
              <p:ext uri="{D42A27DB-BD31-4B8C-83A1-F6EECF244321}">
                <p14:modId xmlns:p14="http://schemas.microsoft.com/office/powerpoint/2010/main" val="1215402444"/>
              </p:ext>
            </p:extLst>
          </p:nvPr>
        </p:nvGraphicFramePr>
        <p:xfrm>
          <a:off x="490436" y="3429000"/>
          <a:ext cx="5852160" cy="1501519"/>
        </p:xfrm>
        <a:graphic>
          <a:graphicData uri="http://schemas.openxmlformats.org/drawingml/2006/table">
            <a:tbl>
              <a:tblPr/>
              <a:tblGrid>
                <a:gridCol w="155448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gridCol w="2286000">
                  <a:extLst>
                    <a:ext uri="{9D8B030D-6E8A-4147-A177-3AD203B41FA5}">
                      <a16:colId xmlns:a16="http://schemas.microsoft.com/office/drawing/2014/main" val="204339434"/>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Not justified  “if she argues with him”</a:t>
                      </a:r>
                    </a:p>
                  </a:txBody>
                  <a:tcPr anchor="b">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65</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295927"/>
                  </a:ext>
                </a:extLst>
              </a:tr>
              <a:tr h="400105">
                <a:tc>
                  <a:txBody>
                    <a:bodyPr/>
                    <a:lstStyle/>
                    <a:p>
                      <a:pPr algn="l" fontAlgn="b"/>
                      <a:r>
                        <a:rPr lang="en-US" sz="1050" b="0" i="0" u="none" strike="noStrike" dirty="0">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30.9</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69.1</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30.6</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69.4</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277908672"/>
                  </a:ext>
                </a:extLst>
              </a:tr>
            </a:tbl>
          </a:graphicData>
        </a:graphic>
      </p:graphicFrame>
      <p:sp>
        <p:nvSpPr>
          <p:cNvPr id="44" name="TextBox 43">
            <a:extLst>
              <a:ext uri="{FF2B5EF4-FFF2-40B4-BE49-F238E27FC236}">
                <a16:creationId xmlns:a16="http://schemas.microsoft.com/office/drawing/2014/main" id="{FBCD45E8-BCE1-4210-920E-39F4E7475F5D}"/>
              </a:ext>
            </a:extLst>
          </p:cNvPr>
          <p:cNvSpPr txBox="1"/>
          <p:nvPr/>
        </p:nvSpPr>
        <p:spPr>
          <a:xfrm>
            <a:off x="370114" y="1466632"/>
            <a:ext cx="11145611" cy="1856919"/>
          </a:xfrm>
          <a:prstGeom prst="rect">
            <a:avLst/>
          </a:prstGeom>
          <a:noFill/>
        </p:spPr>
        <p:txBody>
          <a:bodyPr wrap="square" rtlCol="0">
            <a:spAutoFit/>
          </a:bodyPr>
          <a:lstStyle/>
          <a:p>
            <a:r>
              <a:rPr lang="en-US" sz="1600" dirty="0">
                <a:latin typeface="Century Gothic" panose="020B0502020202020204" pitchFamily="34" charset="0"/>
              </a:rPr>
              <a:t>Goal: identify the demographics that may have a significant relationship with justification of violence </a:t>
            </a:r>
          </a:p>
          <a:p>
            <a:endParaRPr lang="en-US" sz="1600" dirty="0">
              <a:latin typeface="Century Gothic" panose="020B0502020202020204" pitchFamily="34" charset="0"/>
            </a:endParaRPr>
          </a:p>
          <a:p>
            <a:r>
              <a:rPr lang="en-US" sz="1600" dirty="0">
                <a:latin typeface="Century Gothic" panose="020B0502020202020204" pitchFamily="34" charset="0"/>
              </a:rPr>
              <a:t>Methodology: use</a:t>
            </a:r>
            <a:r>
              <a:rPr lang="en-US" sz="2800" baseline="10000" dirty="0">
                <a:latin typeface="Century Gothic" panose="020B0502020202020204" pitchFamily="34" charset="0"/>
              </a:rPr>
              <a:t> </a:t>
            </a:r>
            <a:r>
              <a:rPr lang="en-US" sz="2800" i="0" baseline="10000" dirty="0">
                <a:solidFill>
                  <a:srgbClr val="202122"/>
                </a:solidFill>
                <a:effectLst/>
                <a:latin typeface="Century Gothic" panose="020B0502020202020204" pitchFamily="34" charset="0"/>
              </a:rPr>
              <a:t>𝜒 </a:t>
            </a:r>
            <a:r>
              <a:rPr lang="en-US" sz="1600" dirty="0">
                <a:latin typeface="Century Gothic" panose="020B0502020202020204" pitchFamily="34" charset="0"/>
              </a:rPr>
              <a:t>Squared Test to obtain p-value</a:t>
            </a:r>
          </a:p>
          <a:p>
            <a:endParaRPr lang="en-US" sz="1600" dirty="0">
              <a:latin typeface="Century Gothic" panose="020B0502020202020204" pitchFamily="34" charset="0"/>
            </a:endParaRPr>
          </a:p>
          <a:p>
            <a:r>
              <a:rPr lang="en-US" sz="1600" dirty="0">
                <a:latin typeface="Century Gothic" panose="020B0502020202020204" pitchFamily="34" charset="0"/>
              </a:rPr>
              <a:t>Rationale: suitable for categorical variables</a:t>
            </a:r>
          </a:p>
          <a:p>
            <a:endParaRPr lang="en-US" sz="1600" dirty="0">
              <a:latin typeface="Century Gothic" panose="020B0502020202020204" pitchFamily="34" charset="0"/>
            </a:endParaRPr>
          </a:p>
          <a:p>
            <a:r>
              <a:rPr lang="en-US" sz="1600" dirty="0">
                <a:latin typeface="Century Gothic" panose="020B0502020202020204" pitchFamily="34" charset="0"/>
              </a:rPr>
              <a:t>Assumption: a uniform spread of each demographic was chosen in the study</a:t>
            </a:r>
          </a:p>
        </p:txBody>
      </p:sp>
    </p:spTree>
    <p:extLst>
      <p:ext uri="{BB962C8B-B14F-4D97-AF65-F5344CB8AC3E}">
        <p14:creationId xmlns:p14="http://schemas.microsoft.com/office/powerpoint/2010/main" val="392613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BCD45E8-BCE1-4210-920E-39F4E7475F5D}"/>
              </a:ext>
            </a:extLst>
          </p:cNvPr>
          <p:cNvSpPr txBox="1"/>
          <p:nvPr/>
        </p:nvSpPr>
        <p:spPr>
          <a:xfrm>
            <a:off x="370114" y="1466632"/>
            <a:ext cx="11145611" cy="1856919"/>
          </a:xfrm>
          <a:prstGeom prst="rect">
            <a:avLst/>
          </a:prstGeom>
          <a:noFill/>
        </p:spPr>
        <p:txBody>
          <a:bodyPr wrap="square" rtlCol="0">
            <a:spAutoFit/>
          </a:bodyPr>
          <a:lstStyle/>
          <a:p>
            <a:r>
              <a:rPr lang="en-US" sz="1600" dirty="0">
                <a:latin typeface="Century Gothic" panose="020B0502020202020204" pitchFamily="34" charset="0"/>
              </a:rPr>
              <a:t>Goal: identify the demographics that may have a significant relationship with justification of violence </a:t>
            </a:r>
          </a:p>
          <a:p>
            <a:endParaRPr lang="en-US" sz="1600" dirty="0">
              <a:latin typeface="Century Gothic" panose="020B0502020202020204" pitchFamily="34" charset="0"/>
            </a:endParaRPr>
          </a:p>
          <a:p>
            <a:r>
              <a:rPr lang="en-US" sz="1600" dirty="0">
                <a:latin typeface="Century Gothic" panose="020B0502020202020204" pitchFamily="34" charset="0"/>
              </a:rPr>
              <a:t>Methodology: use</a:t>
            </a:r>
            <a:r>
              <a:rPr lang="en-US" sz="2800" baseline="10000" dirty="0">
                <a:latin typeface="Century Gothic" panose="020B0502020202020204" pitchFamily="34" charset="0"/>
              </a:rPr>
              <a:t> </a:t>
            </a:r>
            <a:r>
              <a:rPr lang="en-US" sz="2800" i="0" baseline="10000" dirty="0">
                <a:solidFill>
                  <a:srgbClr val="202122"/>
                </a:solidFill>
                <a:effectLst/>
                <a:latin typeface="Century Gothic" panose="020B0502020202020204" pitchFamily="34" charset="0"/>
              </a:rPr>
              <a:t>𝜒 </a:t>
            </a:r>
            <a:r>
              <a:rPr lang="en-US" sz="1600" dirty="0">
                <a:latin typeface="Century Gothic" panose="020B0502020202020204" pitchFamily="34" charset="0"/>
              </a:rPr>
              <a:t>Squared Test to obtain p-value</a:t>
            </a:r>
          </a:p>
          <a:p>
            <a:endParaRPr lang="en-US" sz="1600" dirty="0">
              <a:latin typeface="Century Gothic" panose="020B0502020202020204" pitchFamily="34" charset="0"/>
            </a:endParaRPr>
          </a:p>
          <a:p>
            <a:r>
              <a:rPr lang="en-US" sz="1600" dirty="0">
                <a:latin typeface="Century Gothic" panose="020B0502020202020204" pitchFamily="34" charset="0"/>
              </a:rPr>
              <a:t>Rationale: suitable for categorical variables</a:t>
            </a:r>
          </a:p>
          <a:p>
            <a:endParaRPr lang="en-US" sz="1600" dirty="0">
              <a:latin typeface="Century Gothic" panose="020B0502020202020204" pitchFamily="34" charset="0"/>
            </a:endParaRPr>
          </a:p>
          <a:p>
            <a:r>
              <a:rPr lang="en-US" sz="1600" dirty="0">
                <a:latin typeface="Century Gothic" panose="020B0502020202020204" pitchFamily="34" charset="0"/>
              </a:rPr>
              <a:t>Assumption: a uniform spread of each demographic was chosen in the study</a:t>
            </a:r>
          </a:p>
        </p:txBody>
      </p:sp>
      <p:graphicFrame>
        <p:nvGraphicFramePr>
          <p:cNvPr id="7" name="Table 6">
            <a:extLst>
              <a:ext uri="{FF2B5EF4-FFF2-40B4-BE49-F238E27FC236}">
                <a16:creationId xmlns:a16="http://schemas.microsoft.com/office/drawing/2014/main" id="{F72440DE-ADF0-43AD-B109-2AFB877334FA}"/>
              </a:ext>
            </a:extLst>
          </p:cNvPr>
          <p:cNvGraphicFramePr>
            <a:graphicFrameLocks noGrp="1"/>
          </p:cNvGraphicFramePr>
          <p:nvPr>
            <p:extLst>
              <p:ext uri="{D42A27DB-BD31-4B8C-83A1-F6EECF244321}">
                <p14:modId xmlns:p14="http://schemas.microsoft.com/office/powerpoint/2010/main" val="99022431"/>
              </p:ext>
            </p:extLst>
          </p:nvPr>
        </p:nvGraphicFramePr>
        <p:xfrm>
          <a:off x="490436" y="3429000"/>
          <a:ext cx="7496026" cy="1901624"/>
        </p:xfrm>
        <a:graphic>
          <a:graphicData uri="http://schemas.openxmlformats.org/drawingml/2006/table">
            <a:tbl>
              <a:tblPr/>
              <a:tblGrid>
                <a:gridCol w="155448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gridCol w="2286000">
                  <a:extLst>
                    <a:ext uri="{9D8B030D-6E8A-4147-A177-3AD203B41FA5}">
                      <a16:colId xmlns:a16="http://schemas.microsoft.com/office/drawing/2014/main" val="204339434"/>
                    </a:ext>
                  </a:extLst>
                </a:gridCol>
                <a:gridCol w="1643866">
                  <a:extLst>
                    <a:ext uri="{9D8B030D-6E8A-4147-A177-3AD203B41FA5}">
                      <a16:colId xmlns:a16="http://schemas.microsoft.com/office/drawing/2014/main" val="1893758541"/>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Not 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67295927"/>
                  </a:ext>
                </a:extLst>
              </a:tr>
              <a:tr h="400105">
                <a:tc>
                  <a:txBody>
                    <a:bodyPr/>
                    <a:lstStyle/>
                    <a:p>
                      <a:pPr algn="l" fontAlgn="b"/>
                      <a:r>
                        <a:rPr lang="en-US" sz="1050" b="0" i="0" u="none" strike="noStrike" dirty="0">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30.9</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69.1</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30.6</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69.4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77908672"/>
                  </a:ext>
                </a:extLst>
              </a:tr>
              <a:tr h="400105">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96.5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203.5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300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273351451"/>
                  </a:ext>
                </a:extLst>
              </a:tr>
            </a:tbl>
          </a:graphicData>
        </a:graphic>
      </p:graphicFrame>
      <p:sp>
        <p:nvSpPr>
          <p:cNvPr id="8" name="TextBox 7">
            <a:extLst>
              <a:ext uri="{FF2B5EF4-FFF2-40B4-BE49-F238E27FC236}">
                <a16:creationId xmlns:a16="http://schemas.microsoft.com/office/drawing/2014/main" id="{6905025C-AA88-4382-AF41-6EF03CFDFC08}"/>
              </a:ext>
            </a:extLst>
          </p:cNvPr>
          <p:cNvSpPr txBox="1"/>
          <p:nvPr/>
        </p:nvSpPr>
        <p:spPr>
          <a:xfrm>
            <a:off x="490436" y="5969296"/>
            <a:ext cx="11145611" cy="584775"/>
          </a:xfrm>
          <a:prstGeom prst="rect">
            <a:avLst/>
          </a:prstGeom>
          <a:noFill/>
        </p:spPr>
        <p:txBody>
          <a:bodyPr wrap="square" rtlCol="0">
            <a:spAutoFit/>
          </a:bodyPr>
          <a:lstStyle/>
          <a:p>
            <a:r>
              <a:rPr lang="en-US" sz="1600" dirty="0">
                <a:latin typeface="Century Gothic" panose="020B0502020202020204" pitchFamily="34" charset="0"/>
              </a:rPr>
              <a:t>Null Hypothesis – Justified/ Not justified Values have no significant relationship with age. The values are likely to be randomly spread across each age group  </a:t>
            </a:r>
          </a:p>
        </p:txBody>
      </p:sp>
    </p:spTree>
    <p:extLst>
      <p:ext uri="{BB962C8B-B14F-4D97-AF65-F5344CB8AC3E}">
        <p14:creationId xmlns:p14="http://schemas.microsoft.com/office/powerpoint/2010/main" val="13553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F72440DE-ADF0-43AD-B109-2AFB877334FA}"/>
              </a:ext>
            </a:extLst>
          </p:cNvPr>
          <p:cNvGraphicFramePr>
            <a:graphicFrameLocks noGrp="1"/>
          </p:cNvGraphicFramePr>
          <p:nvPr/>
        </p:nvGraphicFramePr>
        <p:xfrm>
          <a:off x="490436" y="1719945"/>
          <a:ext cx="5760720" cy="1901624"/>
        </p:xfrm>
        <a:graphic>
          <a:graphicData uri="http://schemas.openxmlformats.org/drawingml/2006/table">
            <a:tbl>
              <a:tblPr/>
              <a:tblGrid>
                <a:gridCol w="54864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gridCol w="2286000">
                  <a:extLst>
                    <a:ext uri="{9D8B030D-6E8A-4147-A177-3AD203B41FA5}">
                      <a16:colId xmlns:a16="http://schemas.microsoft.com/office/drawing/2014/main" val="204339434"/>
                    </a:ext>
                  </a:extLst>
                </a:gridCol>
                <a:gridCol w="914400">
                  <a:extLst>
                    <a:ext uri="{9D8B030D-6E8A-4147-A177-3AD203B41FA5}">
                      <a16:colId xmlns:a16="http://schemas.microsoft.com/office/drawing/2014/main" val="1893758541"/>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Not 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67295927"/>
                  </a:ext>
                </a:extLst>
              </a:tr>
              <a:tr h="400105">
                <a:tc>
                  <a:txBody>
                    <a:bodyPr/>
                    <a:lstStyle/>
                    <a:p>
                      <a:pPr algn="l" fontAlgn="b"/>
                      <a:r>
                        <a:rPr lang="en-US" sz="1050" b="0" i="0" u="none" strike="noStrike" dirty="0">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30.9</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69.1</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30.6</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69.4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77908672"/>
                  </a:ext>
                </a:extLst>
              </a:tr>
              <a:tr h="400105">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96.5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203.5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300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273351451"/>
                  </a:ext>
                </a:extLst>
              </a:tr>
            </a:tbl>
          </a:graphicData>
        </a:graphic>
      </p:graphicFrame>
      <p:sp>
        <p:nvSpPr>
          <p:cNvPr id="9" name="Arrow: Up 8">
            <a:extLst>
              <a:ext uri="{FF2B5EF4-FFF2-40B4-BE49-F238E27FC236}">
                <a16:creationId xmlns:a16="http://schemas.microsoft.com/office/drawing/2014/main" id="{81B6AD8F-9F01-4FAF-8605-5784F257EE44}"/>
              </a:ext>
            </a:extLst>
          </p:cNvPr>
          <p:cNvSpPr/>
          <p:nvPr/>
        </p:nvSpPr>
        <p:spPr>
          <a:xfrm rot="10800000">
            <a:off x="2939144" y="3718975"/>
            <a:ext cx="242596" cy="936822"/>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graphicFrame>
        <p:nvGraphicFramePr>
          <p:cNvPr id="8" name="Table 7">
            <a:extLst>
              <a:ext uri="{FF2B5EF4-FFF2-40B4-BE49-F238E27FC236}">
                <a16:creationId xmlns:a16="http://schemas.microsoft.com/office/drawing/2014/main" id="{32CAEDF6-6FEC-4BB2-A75F-02E559070E41}"/>
              </a:ext>
            </a:extLst>
          </p:cNvPr>
          <p:cNvGraphicFramePr>
            <a:graphicFrameLocks noGrp="1"/>
          </p:cNvGraphicFramePr>
          <p:nvPr>
            <p:extLst>
              <p:ext uri="{D42A27DB-BD31-4B8C-83A1-F6EECF244321}">
                <p14:modId xmlns:p14="http://schemas.microsoft.com/office/powerpoint/2010/main" val="596717457"/>
              </p:ext>
            </p:extLst>
          </p:nvPr>
        </p:nvGraphicFramePr>
        <p:xfrm>
          <a:off x="490436" y="4823219"/>
          <a:ext cx="5760720" cy="1901624"/>
        </p:xfrm>
        <a:graphic>
          <a:graphicData uri="http://schemas.openxmlformats.org/drawingml/2006/table">
            <a:tbl>
              <a:tblPr/>
              <a:tblGrid>
                <a:gridCol w="54864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gridCol w="2286000">
                  <a:extLst>
                    <a:ext uri="{9D8B030D-6E8A-4147-A177-3AD203B41FA5}">
                      <a16:colId xmlns:a16="http://schemas.microsoft.com/office/drawing/2014/main" val="204339434"/>
                    </a:ext>
                  </a:extLst>
                </a:gridCol>
                <a:gridCol w="914400">
                  <a:extLst>
                    <a:ext uri="{9D8B030D-6E8A-4147-A177-3AD203B41FA5}">
                      <a16:colId xmlns:a16="http://schemas.microsoft.com/office/drawing/2014/main" val="1893758541"/>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Not 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32.17</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67.83</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67295927"/>
                  </a:ext>
                </a:extLst>
              </a:tr>
              <a:tr h="400105">
                <a:tc>
                  <a:txBody>
                    <a:bodyPr/>
                    <a:lstStyle/>
                    <a:p>
                      <a:pPr algn="l" fontAlgn="b"/>
                      <a:r>
                        <a:rPr lang="en-US" sz="1050" b="0" i="0" u="none" strike="noStrike" dirty="0">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32.17</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67.83</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32.17</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67.83</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77908672"/>
                  </a:ext>
                </a:extLst>
              </a:tr>
              <a:tr h="400105">
                <a:tc>
                  <a:txBody>
                    <a:bodyPr/>
                    <a:lstStyle/>
                    <a:p>
                      <a:pPr algn="l" fontAlgn="b"/>
                      <a:r>
                        <a:rPr lang="en-US" sz="1050" b="0" i="0" u="none" strike="noStrike" dirty="0">
                          <a:solidFill>
                            <a:srgbClr val="000000"/>
                          </a:solidFill>
                          <a:effectLst/>
                          <a:latin typeface="Calibri" panose="020F0502020204030204" pitchFamily="34" charset="0"/>
                        </a:rPr>
                        <a:t>Total</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96.5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203.5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40000"/>
                        <a:lumOff val="60000"/>
                      </a:schemeClr>
                    </a:solidFill>
                  </a:tcPr>
                </a:tc>
                <a:tc>
                  <a:txBody>
                    <a:bodyPr/>
                    <a:lstStyle/>
                    <a:p>
                      <a:pPr algn="r" fontAlgn="b"/>
                      <a:r>
                        <a:rPr lang="en-US" sz="1100" b="0" i="0" u="none" strike="noStrike" dirty="0">
                          <a:solidFill>
                            <a:srgbClr val="000000"/>
                          </a:solidFill>
                          <a:effectLst/>
                          <a:latin typeface="Calibri" panose="020F0502020204030204" pitchFamily="34" charset="0"/>
                        </a:rPr>
                        <a:t>300</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chemeClr val="accent4">
                        <a:lumMod val="60000"/>
                        <a:lumOff val="40000"/>
                      </a:schemeClr>
                    </a:solidFill>
                  </a:tcPr>
                </a:tc>
                <a:extLst>
                  <a:ext uri="{0D108BD9-81ED-4DB2-BD59-A6C34878D82A}">
                    <a16:rowId xmlns:a16="http://schemas.microsoft.com/office/drawing/2014/main" val="273351451"/>
                  </a:ext>
                </a:extLst>
              </a:tr>
            </a:tbl>
          </a:graphicData>
        </a:graphic>
      </p:graphicFrame>
      <p:sp>
        <p:nvSpPr>
          <p:cNvPr id="3" name="TextBox 2">
            <a:extLst>
              <a:ext uri="{FF2B5EF4-FFF2-40B4-BE49-F238E27FC236}">
                <a16:creationId xmlns:a16="http://schemas.microsoft.com/office/drawing/2014/main" id="{A7EC1552-24E0-499E-92E7-2999E90E9A4E}"/>
              </a:ext>
            </a:extLst>
          </p:cNvPr>
          <p:cNvSpPr txBox="1"/>
          <p:nvPr/>
        </p:nvSpPr>
        <p:spPr>
          <a:xfrm>
            <a:off x="391886" y="4431731"/>
            <a:ext cx="1719942" cy="307777"/>
          </a:xfrm>
          <a:prstGeom prst="rect">
            <a:avLst/>
          </a:prstGeom>
          <a:noFill/>
        </p:spPr>
        <p:txBody>
          <a:bodyPr wrap="square" rtlCol="0">
            <a:spAutoFit/>
          </a:bodyPr>
          <a:lstStyle/>
          <a:p>
            <a:r>
              <a:rPr lang="en-US" sz="1400" b="1" dirty="0">
                <a:latin typeface="Century Gothic" panose="020B0502020202020204" pitchFamily="34" charset="0"/>
              </a:rPr>
              <a:t>Expected Values</a:t>
            </a:r>
          </a:p>
        </p:txBody>
      </p:sp>
      <p:sp>
        <p:nvSpPr>
          <p:cNvPr id="10" name="TextBox 9">
            <a:extLst>
              <a:ext uri="{FF2B5EF4-FFF2-40B4-BE49-F238E27FC236}">
                <a16:creationId xmlns:a16="http://schemas.microsoft.com/office/drawing/2014/main" id="{A2C6A89A-FAA8-45E5-967C-755690A943A3}"/>
              </a:ext>
            </a:extLst>
          </p:cNvPr>
          <p:cNvSpPr txBox="1"/>
          <p:nvPr/>
        </p:nvSpPr>
        <p:spPr>
          <a:xfrm>
            <a:off x="391886" y="1367745"/>
            <a:ext cx="1719942" cy="307777"/>
          </a:xfrm>
          <a:prstGeom prst="rect">
            <a:avLst/>
          </a:prstGeom>
          <a:noFill/>
        </p:spPr>
        <p:txBody>
          <a:bodyPr wrap="square" rtlCol="0">
            <a:spAutoFit/>
          </a:bodyPr>
          <a:lstStyle/>
          <a:p>
            <a:r>
              <a:rPr lang="en-US" sz="1400" b="1" dirty="0">
                <a:latin typeface="Century Gothic" panose="020B0502020202020204" pitchFamily="34" charset="0"/>
              </a:rPr>
              <a:t>Observed Values</a:t>
            </a:r>
          </a:p>
        </p:txBody>
      </p:sp>
      <p:sp>
        <p:nvSpPr>
          <p:cNvPr id="11" name="Arrow: Up 10">
            <a:extLst>
              <a:ext uri="{FF2B5EF4-FFF2-40B4-BE49-F238E27FC236}">
                <a16:creationId xmlns:a16="http://schemas.microsoft.com/office/drawing/2014/main" id="{893ACF09-05D2-46E8-8D88-BD0AB8C5EF87}"/>
              </a:ext>
            </a:extLst>
          </p:cNvPr>
          <p:cNvSpPr/>
          <p:nvPr/>
        </p:nvSpPr>
        <p:spPr>
          <a:xfrm rot="5400000">
            <a:off x="6555822" y="5629623"/>
            <a:ext cx="242596" cy="581693"/>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entury Gothic" panose="020B0502020202020204" pitchFamily="34" charset="0"/>
            </a:endParaRPr>
          </a:p>
        </p:txBody>
      </p:sp>
      <p:graphicFrame>
        <p:nvGraphicFramePr>
          <p:cNvPr id="12" name="Table 11">
            <a:extLst>
              <a:ext uri="{FF2B5EF4-FFF2-40B4-BE49-F238E27FC236}">
                <a16:creationId xmlns:a16="http://schemas.microsoft.com/office/drawing/2014/main" id="{58040D47-9946-4DD4-878F-1E8C33FCAC59}"/>
              </a:ext>
            </a:extLst>
          </p:cNvPr>
          <p:cNvGraphicFramePr>
            <a:graphicFrameLocks noGrp="1"/>
          </p:cNvGraphicFramePr>
          <p:nvPr>
            <p:extLst>
              <p:ext uri="{D42A27DB-BD31-4B8C-83A1-F6EECF244321}">
                <p14:modId xmlns:p14="http://schemas.microsoft.com/office/powerpoint/2010/main" val="1035808997"/>
              </p:ext>
            </p:extLst>
          </p:nvPr>
        </p:nvGraphicFramePr>
        <p:xfrm>
          <a:off x="7162800" y="4823219"/>
          <a:ext cx="4846320" cy="1501519"/>
        </p:xfrm>
        <a:graphic>
          <a:graphicData uri="http://schemas.openxmlformats.org/drawingml/2006/table">
            <a:tbl>
              <a:tblPr/>
              <a:tblGrid>
                <a:gridCol w="54864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gridCol w="2286000">
                  <a:extLst>
                    <a:ext uri="{9D8B030D-6E8A-4147-A177-3AD203B41FA5}">
                      <a16:colId xmlns:a16="http://schemas.microsoft.com/office/drawing/2014/main" val="204339434"/>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Not justified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0.25</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rtl="0" fontAlgn="b"/>
                      <a:r>
                        <a:rPr lang="en-US" sz="1100" b="0" i="0" u="none" strike="noStrike" dirty="0">
                          <a:solidFill>
                            <a:srgbClr val="000000"/>
                          </a:solidFill>
                          <a:effectLst/>
                          <a:latin typeface="Calibri" panose="020F0502020204030204" pitchFamily="34" charset="0"/>
                        </a:rPr>
                        <a:t>0.12</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67295927"/>
                  </a:ext>
                </a:extLst>
              </a:tr>
              <a:tr h="400105">
                <a:tc>
                  <a:txBody>
                    <a:bodyPr/>
                    <a:lstStyle/>
                    <a:p>
                      <a:pPr algn="l" fontAlgn="b"/>
                      <a:r>
                        <a:rPr lang="en-US" sz="1050" b="0" i="0" u="none" strike="noStrike" dirty="0">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0.05</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rtl="0" fontAlgn="b"/>
                      <a:r>
                        <a:rPr lang="en-US" sz="1100" b="0" i="0" u="none" strike="noStrike" dirty="0">
                          <a:solidFill>
                            <a:srgbClr val="000000"/>
                          </a:solidFill>
                          <a:effectLst/>
                          <a:latin typeface="Calibri" panose="020F0502020204030204" pitchFamily="34" charset="0"/>
                        </a:rPr>
                        <a:t>0.02</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0.08</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rtl="0" fontAlgn="b"/>
                      <a:r>
                        <a:rPr lang="en-US" sz="1100" b="0" i="0" u="none" strike="noStrike" dirty="0">
                          <a:solidFill>
                            <a:srgbClr val="000000"/>
                          </a:solidFill>
                          <a:effectLst/>
                          <a:latin typeface="Calibri" panose="020F0502020204030204" pitchFamily="34" charset="0"/>
                        </a:rPr>
                        <a:t>0.04</a:t>
                      </a:r>
                    </a:p>
                  </a:txBody>
                  <a:tcPr marL="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77908672"/>
                  </a:ext>
                </a:extLst>
              </a:tr>
            </a:tbl>
          </a:graphicData>
        </a:graphic>
      </p:graphicFrame>
      <p:sp>
        <p:nvSpPr>
          <p:cNvPr id="14" name="Arrow: Up 13">
            <a:extLst>
              <a:ext uri="{FF2B5EF4-FFF2-40B4-BE49-F238E27FC236}">
                <a16:creationId xmlns:a16="http://schemas.microsoft.com/office/drawing/2014/main" id="{EB1FBC6A-3406-47BB-AE8A-2745F43C67C0}"/>
              </a:ext>
            </a:extLst>
          </p:cNvPr>
          <p:cNvSpPr/>
          <p:nvPr/>
        </p:nvSpPr>
        <p:spPr>
          <a:xfrm>
            <a:off x="9585960" y="3718975"/>
            <a:ext cx="242596" cy="936822"/>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15" name="TextBox 14">
            <a:extLst>
              <a:ext uri="{FF2B5EF4-FFF2-40B4-BE49-F238E27FC236}">
                <a16:creationId xmlns:a16="http://schemas.microsoft.com/office/drawing/2014/main" id="{98DD3D0A-803F-4021-84EF-5BC534E58D65}"/>
              </a:ext>
            </a:extLst>
          </p:cNvPr>
          <p:cNvSpPr txBox="1"/>
          <p:nvPr/>
        </p:nvSpPr>
        <p:spPr>
          <a:xfrm>
            <a:off x="7057231" y="4431730"/>
            <a:ext cx="1719942" cy="307777"/>
          </a:xfrm>
          <a:prstGeom prst="rect">
            <a:avLst/>
          </a:prstGeom>
          <a:noFill/>
        </p:spPr>
        <p:txBody>
          <a:bodyPr wrap="square" rtlCol="0">
            <a:spAutoFit/>
          </a:bodyPr>
          <a:lstStyle/>
          <a:p>
            <a:r>
              <a:rPr lang="en-US" sz="1400" b="1" dirty="0">
                <a:latin typeface="Century Gothic" panose="020B0502020202020204" pitchFamily="34" charset="0"/>
              </a:rPr>
              <a:t>Deviation</a:t>
            </a:r>
          </a:p>
        </p:txBody>
      </p:sp>
      <p:sp>
        <p:nvSpPr>
          <p:cNvPr id="17" name="Rectangle 16">
            <a:extLst>
              <a:ext uri="{FF2B5EF4-FFF2-40B4-BE49-F238E27FC236}">
                <a16:creationId xmlns:a16="http://schemas.microsoft.com/office/drawing/2014/main" id="{73F51CCA-8722-4EA0-8AB3-9BBC9268A3C6}"/>
              </a:ext>
            </a:extLst>
          </p:cNvPr>
          <p:cNvSpPr/>
          <p:nvPr/>
        </p:nvSpPr>
        <p:spPr>
          <a:xfrm>
            <a:off x="9023202" y="3960701"/>
            <a:ext cx="1434637" cy="471030"/>
          </a:xfrm>
          <a:prstGeom prst="rect">
            <a:avLst/>
          </a:prstGeom>
          <a:solidFill>
            <a:schemeClr val="bg1"/>
          </a:solidFill>
          <a:ln>
            <a:solidFill>
              <a:srgbClr val="ECB7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902AA76-B453-4C6A-821B-7AE300354E6C}"/>
                  </a:ext>
                </a:extLst>
              </p:cNvPr>
              <p:cNvSpPr txBox="1"/>
              <p:nvPr/>
            </p:nvSpPr>
            <p:spPr>
              <a:xfrm>
                <a:off x="9098419" y="3450920"/>
                <a:ext cx="11413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dirty="0" smtClean="0">
                          <a:solidFill>
                            <a:srgbClr val="202122"/>
                          </a:solidFill>
                          <a:latin typeface="Century Gothic" panose="020B0502020202020204" pitchFamily="34" charset="0"/>
                        </a:rPr>
                        <m:t>𝜒</m:t>
                      </m:r>
                      <m:r>
                        <m:rPr>
                          <m:nor/>
                        </m:rPr>
                        <a:rPr lang="en-US" b="0" i="0" baseline="30000" dirty="0" smtClean="0">
                          <a:solidFill>
                            <a:srgbClr val="202122"/>
                          </a:solidFill>
                          <a:latin typeface="Century Gothic" panose="020B0502020202020204" pitchFamily="34" charset="0"/>
                        </a:rPr>
                        <m:t>2</m:t>
                      </m:r>
                      <m:r>
                        <m:rPr>
                          <m:nor/>
                        </m:rPr>
                        <a:rPr lang="en-US" b="0" i="0" dirty="0" smtClean="0">
                          <a:solidFill>
                            <a:srgbClr val="202122"/>
                          </a:solidFill>
                          <a:latin typeface="Century Gothic" panose="020B0502020202020204" pitchFamily="34" charset="0"/>
                        </a:rPr>
                        <m:t> </m:t>
                      </m:r>
                      <m:r>
                        <a:rPr lang="en-US" b="0" i="1" baseline="10000" dirty="0" smtClean="0">
                          <a:solidFill>
                            <a:srgbClr val="202122"/>
                          </a:solidFill>
                          <a:latin typeface="Cambria Math" panose="02040503050406030204" pitchFamily="18" charset="0"/>
                        </a:rPr>
                        <m:t>=</m:t>
                      </m:r>
                      <m:r>
                        <a:rPr lang="en-US" b="0" i="1" smtClean="0">
                          <a:latin typeface="Cambria Math" panose="02040503050406030204" pitchFamily="18" charset="0"/>
                        </a:rPr>
                        <m:t>0.554</m:t>
                      </m:r>
                    </m:oMath>
                  </m:oMathPara>
                </a14:m>
                <a:endParaRPr lang="en-US" dirty="0"/>
              </a:p>
            </p:txBody>
          </p:sp>
        </mc:Choice>
        <mc:Fallback>
          <p:sp>
            <p:nvSpPr>
              <p:cNvPr id="5" name="TextBox 4">
                <a:extLst>
                  <a:ext uri="{FF2B5EF4-FFF2-40B4-BE49-F238E27FC236}">
                    <a16:creationId xmlns:a16="http://schemas.microsoft.com/office/drawing/2014/main" id="{C902AA76-B453-4C6A-821B-7AE300354E6C}"/>
                  </a:ext>
                </a:extLst>
              </p:cNvPr>
              <p:cNvSpPr txBox="1">
                <a:spLocks noRot="1" noChangeAspect="1" noMove="1" noResize="1" noEditPoints="1" noAdjustHandles="1" noChangeArrowheads="1" noChangeShapeType="1" noTextEdit="1"/>
              </p:cNvSpPr>
              <p:nvPr/>
            </p:nvSpPr>
            <p:spPr>
              <a:xfrm>
                <a:off x="9098419" y="3450920"/>
                <a:ext cx="1141338" cy="276999"/>
              </a:xfrm>
              <a:prstGeom prst="rect">
                <a:avLst/>
              </a:prstGeom>
              <a:blipFill>
                <a:blip r:embed="rId2"/>
                <a:stretch>
                  <a:fillRect l="-4813" r="-5348" b="-21739"/>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7D9B9B01-4843-4E54-B8ED-A2BA29204923}"/>
              </a:ext>
            </a:extLst>
          </p:cNvPr>
          <p:cNvPicPr>
            <a:picLocks noChangeAspect="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9896" b="89844" l="5339" r="89974">
                        <a14:foregroundMark x1="7682" y1="57813" x2="18620" y2="36979"/>
                        <a14:foregroundMark x1="18620" y1="36979" x2="33594" y2="26823"/>
                        <a14:foregroundMark x1="33594" y1="26823" x2="41406" y2="25521"/>
                        <a14:foregroundMark x1="41406" y1="25521" x2="66927" y2="36719"/>
                        <a14:foregroundMark x1="66927" y1="36719" x2="72005" y2="48177"/>
                        <a14:foregroundMark x1="72005" y1="48177" x2="73568" y2="61198"/>
                        <a14:foregroundMark x1="73568" y1="61198" x2="70703" y2="75000"/>
                        <a14:foregroundMark x1="70703" y1="75000" x2="61458" y2="72135"/>
                        <a14:foregroundMark x1="61458" y1="72135" x2="57552" y2="56510"/>
                        <a14:foregroundMark x1="57552" y1="56510" x2="66667" y2="29948"/>
                        <a14:foregroundMark x1="66667" y1="29948" x2="76432" y2="21615"/>
                        <a14:foregroundMark x1="76432" y1="21615" x2="85156" y2="25000"/>
                        <a14:foregroundMark x1="85156" y1="25000" x2="85807" y2="40104"/>
                        <a14:foregroundMark x1="85807" y1="40104" x2="70313" y2="61719"/>
                        <a14:foregroundMark x1="70313" y1="61719" x2="57161" y2="66927"/>
                        <a14:foregroundMark x1="57161" y1="66927" x2="48177" y2="65625"/>
                        <a14:foregroundMark x1="48177" y1="65625" x2="41146" y2="54948"/>
                        <a14:foregroundMark x1="41146" y1="54948" x2="42969" y2="37500"/>
                        <a14:foregroundMark x1="42969" y1="37500" x2="50260" y2="45052"/>
                        <a14:foregroundMark x1="50260" y1="45052" x2="42188" y2="52604"/>
                        <a14:foregroundMark x1="42188" y1="52604" x2="33333" y2="44271"/>
                        <a14:foregroundMark x1="33333" y1="44271" x2="29688" y2="29688"/>
                        <a14:foregroundMark x1="29688" y1="29688" x2="28906" y2="43229"/>
                        <a14:foregroundMark x1="28906" y1="43229" x2="21615" y2="39323"/>
                        <a14:foregroundMark x1="21615" y1="39323" x2="21354" y2="35938"/>
                        <a14:foregroundMark x1="6901" y1="52344" x2="15885" y2="44010"/>
                        <a14:foregroundMark x1="15885" y1="44010" x2="25260" y2="43229"/>
                        <a14:foregroundMark x1="25260" y1="43229" x2="30859" y2="51042"/>
                        <a14:foregroundMark x1="30859" y1="51042" x2="24349" y2="53646"/>
                        <a14:foregroundMark x1="24349" y1="53646" x2="17448" y2="42969"/>
                        <a14:foregroundMark x1="17448" y1="42969" x2="11068" y2="38802"/>
                        <a14:foregroundMark x1="11068" y1="38802" x2="9115" y2="43750"/>
                        <a14:foregroundMark x1="7292" y1="51563" x2="8333" y2="37760"/>
                        <a14:foregroundMark x1="8333" y1="37760" x2="19141" y2="22656"/>
                        <a14:foregroundMark x1="19141" y1="22656" x2="26823" y2="19010"/>
                        <a14:foregroundMark x1="26823" y1="19010" x2="68359" y2="26823"/>
                        <a14:foregroundMark x1="68359" y1="26823" x2="77865" y2="33594"/>
                        <a14:foregroundMark x1="77865" y1="33594" x2="80859" y2="45313"/>
                        <a14:foregroundMark x1="80859" y1="45313" x2="87109" y2="49479"/>
                        <a14:foregroundMark x1="87109" y1="49479" x2="87370" y2="49479"/>
                        <a14:foregroundMark x1="87500" y1="50000" x2="77604" y2="75000"/>
                        <a14:foregroundMark x1="77604" y1="75000" x2="67578" y2="85156"/>
                        <a14:foregroundMark x1="67578" y1="85156" x2="57031" y2="85417"/>
                        <a14:foregroundMark x1="57031" y1="85417" x2="33594" y2="67448"/>
                        <a14:foregroundMark x1="33594" y1="67448" x2="28125" y2="57552"/>
                        <a14:foregroundMark x1="28125" y1="57552" x2="27734" y2="55729"/>
                        <a14:foregroundMark x1="27604" y1="56250" x2="22005" y2="64063"/>
                        <a14:foregroundMark x1="22005" y1="64063" x2="14844" y2="69271"/>
                        <a14:foregroundMark x1="14844" y1="69271" x2="12240" y2="68229"/>
                        <a14:foregroundMark x1="9766" y1="59896" x2="15495" y2="68750"/>
                        <a14:foregroundMark x1="15495" y1="68750" x2="45182" y2="76823"/>
                        <a14:foregroundMark x1="45182" y1="76823" x2="69401" y2="71875"/>
                        <a14:foregroundMark x1="69401" y1="71875" x2="72526" y2="66406"/>
                        <a14:foregroundMark x1="8464" y1="9635" x2="19401" y2="9635"/>
                        <a14:foregroundMark x1="19401" y1="9635" x2="57031" y2="9375"/>
                        <a14:foregroundMark x1="57031" y1="9375" x2="65625" y2="9375"/>
                        <a14:foregroundMark x1="65625" y1="9375" x2="76563" y2="8073"/>
                        <a14:foregroundMark x1="76563" y1="8073" x2="83594" y2="10677"/>
                        <a14:foregroundMark x1="83594" y1="10677" x2="88802" y2="25260"/>
                        <a14:foregroundMark x1="88802" y1="25260" x2="91276" y2="39583"/>
                        <a14:foregroundMark x1="91276" y1="39583" x2="89844" y2="75260"/>
                        <a14:foregroundMark x1="89844" y1="75260" x2="82422" y2="84635"/>
                        <a14:foregroundMark x1="82422" y1="84635" x2="18620" y2="84115"/>
                        <a14:foregroundMark x1="18620" y1="84115" x2="911" y2="72135"/>
                        <a14:foregroundMark x1="911" y1="72135" x2="521" y2="47917"/>
                        <a14:foregroundMark x1="521" y1="47917" x2="4948" y2="37240"/>
                        <a14:foregroundMark x1="4948" y1="37240" x2="5339" y2="24219"/>
                        <a14:foregroundMark x1="5339" y1="24219" x2="8073" y2="12500"/>
                        <a14:foregroundMark x1="8073" y1="12500" x2="8073" y2="12240"/>
                        <a14:foregroundMark x1="71224" y1="29948" x2="73698" y2="41667"/>
                        <a14:backgroundMark x1="14974" y1="53906" x2="15104" y2="59115"/>
                      </a14:backgroundRemoval>
                    </a14:imgEffect>
                  </a14:imgLayer>
                </a14:imgProps>
              </a:ext>
            </a:extLst>
          </a:blip>
          <a:srcRect l="6796" t="11348" r="6244" b="23559"/>
          <a:stretch/>
        </p:blipFill>
        <p:spPr>
          <a:xfrm>
            <a:off x="9199272" y="3960699"/>
            <a:ext cx="1258567" cy="471031"/>
          </a:xfrm>
          <a:prstGeom prst="rect">
            <a:avLst/>
          </a:prstGeom>
        </p:spPr>
      </p:pic>
      <p:sp>
        <p:nvSpPr>
          <p:cNvPr id="20" name="Arrow: Up 19">
            <a:extLst>
              <a:ext uri="{FF2B5EF4-FFF2-40B4-BE49-F238E27FC236}">
                <a16:creationId xmlns:a16="http://schemas.microsoft.com/office/drawing/2014/main" id="{69407C68-6005-4153-8929-180451EE0C3A}"/>
              </a:ext>
            </a:extLst>
          </p:cNvPr>
          <p:cNvSpPr/>
          <p:nvPr/>
        </p:nvSpPr>
        <p:spPr>
          <a:xfrm>
            <a:off x="9547790" y="2485519"/>
            <a:ext cx="242596" cy="936822"/>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E53BFB9-BDE6-492C-B75B-1DB7A8FB1216}"/>
                  </a:ext>
                </a:extLst>
              </p:cNvPr>
              <p:cNvSpPr txBox="1"/>
              <p:nvPr/>
            </p:nvSpPr>
            <p:spPr>
              <a:xfrm>
                <a:off x="9790386" y="2626652"/>
                <a:ext cx="1801250" cy="400110"/>
              </a:xfrm>
              <a:prstGeom prst="rect">
                <a:avLst/>
              </a:prstGeom>
              <a:noFill/>
            </p:spPr>
            <p:txBody>
              <a:bodyPr wrap="square" rtlCol="0">
                <a:spAutoFit/>
              </a:bodyPr>
              <a:lstStyle/>
              <a:p>
                <a:r>
                  <a:rPr lang="en-US" sz="1000" dirty="0"/>
                  <a:t>Using degrees of freedom:</a:t>
                </a:r>
              </a:p>
              <a:p>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𝑑𝑓</m:t>
                      </m:r>
                      <m:r>
                        <a:rPr lang="en-US" sz="1000" b="0" i="1" smtClean="0">
                          <a:latin typeface="Cambria Math" panose="02040503050406030204" pitchFamily="18" charset="0"/>
                        </a:rPr>
                        <m:t>=</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𝑟𝑜𝑤</m:t>
                          </m:r>
                          <m:r>
                            <a:rPr lang="en-US" sz="1000" b="0" i="1" smtClean="0">
                              <a:latin typeface="Cambria Math" panose="02040503050406030204" pitchFamily="18" charset="0"/>
                            </a:rPr>
                            <m:t>−1</m:t>
                          </m:r>
                        </m:e>
                      </m:d>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𝑐𝑜𝑙</m:t>
                          </m:r>
                          <m:r>
                            <a:rPr lang="en-US" sz="1000" b="0" i="1" smtClean="0">
                              <a:latin typeface="Cambria Math" panose="02040503050406030204" pitchFamily="18" charset="0"/>
                            </a:rPr>
                            <m:t>−1</m:t>
                          </m:r>
                        </m:e>
                      </m:d>
                      <m:r>
                        <a:rPr lang="en-US" sz="1000" b="0" i="1" smtClean="0">
                          <a:latin typeface="Cambria Math" panose="02040503050406030204" pitchFamily="18" charset="0"/>
                        </a:rPr>
                        <m:t>=2</m:t>
                      </m:r>
                    </m:oMath>
                  </m:oMathPara>
                </a14:m>
                <a:endParaRPr lang="en-US" sz="1000" dirty="0"/>
              </a:p>
            </p:txBody>
          </p:sp>
        </mc:Choice>
        <mc:Fallback>
          <p:sp>
            <p:nvSpPr>
              <p:cNvPr id="18" name="TextBox 17">
                <a:extLst>
                  <a:ext uri="{FF2B5EF4-FFF2-40B4-BE49-F238E27FC236}">
                    <a16:creationId xmlns:a16="http://schemas.microsoft.com/office/drawing/2014/main" id="{7E53BFB9-BDE6-492C-B75B-1DB7A8FB1216}"/>
                  </a:ext>
                </a:extLst>
              </p:cNvPr>
              <p:cNvSpPr txBox="1">
                <a:spLocks noRot="1" noChangeAspect="1" noMove="1" noResize="1" noEditPoints="1" noAdjustHandles="1" noChangeArrowheads="1" noChangeShapeType="1" noTextEdit="1"/>
              </p:cNvSpPr>
              <p:nvPr/>
            </p:nvSpPr>
            <p:spPr>
              <a:xfrm>
                <a:off x="9790386" y="2626652"/>
                <a:ext cx="1801250"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C30CD06-B974-4097-82D5-8C5CFC29F7B5}"/>
                  </a:ext>
                </a:extLst>
              </p:cNvPr>
              <p:cNvSpPr txBox="1"/>
              <p:nvPr/>
            </p:nvSpPr>
            <p:spPr>
              <a:xfrm>
                <a:off x="8789840" y="1674037"/>
                <a:ext cx="17584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i="1" dirty="0" smtClean="0">
                          <a:solidFill>
                            <a:srgbClr val="202122"/>
                          </a:solidFill>
                          <a:latin typeface="Century Gothic" panose="020B0502020202020204" pitchFamily="34" charset="0"/>
                        </a:rPr>
                        <m:t>P</m:t>
                      </m:r>
                      <m:r>
                        <m:rPr>
                          <m:nor/>
                        </m:rPr>
                        <a:rPr lang="en-US" b="0" i="1" dirty="0" smtClean="0">
                          <a:solidFill>
                            <a:srgbClr val="202122"/>
                          </a:solidFill>
                          <a:latin typeface="Century Gothic" panose="020B0502020202020204" pitchFamily="34" charset="0"/>
                        </a:rPr>
                        <m:t>-</m:t>
                      </m:r>
                      <m:r>
                        <m:rPr>
                          <m:nor/>
                        </m:rPr>
                        <a:rPr lang="en-US" b="0" i="1" dirty="0" smtClean="0">
                          <a:solidFill>
                            <a:srgbClr val="202122"/>
                          </a:solidFill>
                          <a:latin typeface="Century Gothic" panose="020B0502020202020204" pitchFamily="34" charset="0"/>
                        </a:rPr>
                        <m:t>value</m:t>
                      </m:r>
                      <m:r>
                        <m:rPr>
                          <m:nor/>
                        </m:rPr>
                        <a:rPr lang="en-US" b="0" i="0" dirty="0" smtClean="0">
                          <a:solidFill>
                            <a:srgbClr val="202122"/>
                          </a:solidFill>
                          <a:latin typeface="Century Gothic" panose="020B0502020202020204" pitchFamily="34" charset="0"/>
                        </a:rPr>
                        <m:t> </m:t>
                      </m:r>
                      <m:r>
                        <a:rPr lang="en-US" b="0" i="1" baseline="10000" dirty="0" smtClean="0">
                          <a:solidFill>
                            <a:srgbClr val="202122"/>
                          </a:solidFill>
                          <a:latin typeface="Cambria Math" panose="02040503050406030204" pitchFamily="18" charset="0"/>
                        </a:rPr>
                        <m:t>=</m:t>
                      </m:r>
                      <m:r>
                        <a:rPr lang="en-US" b="0" i="1" smtClean="0">
                          <a:latin typeface="Cambria Math" panose="02040503050406030204" pitchFamily="18" charset="0"/>
                        </a:rPr>
                        <m:t>0.758</m:t>
                      </m:r>
                    </m:oMath>
                  </m:oMathPara>
                </a14:m>
                <a:endParaRPr lang="en-US" dirty="0"/>
              </a:p>
            </p:txBody>
          </p:sp>
        </mc:Choice>
        <mc:Fallback>
          <p:sp>
            <p:nvSpPr>
              <p:cNvPr id="22" name="TextBox 21">
                <a:extLst>
                  <a:ext uri="{FF2B5EF4-FFF2-40B4-BE49-F238E27FC236}">
                    <a16:creationId xmlns:a16="http://schemas.microsoft.com/office/drawing/2014/main" id="{AC30CD06-B974-4097-82D5-8C5CFC29F7B5}"/>
                  </a:ext>
                </a:extLst>
              </p:cNvPr>
              <p:cNvSpPr txBox="1">
                <a:spLocks noRot="1" noChangeAspect="1" noMove="1" noResize="1" noEditPoints="1" noAdjustHandles="1" noChangeArrowheads="1" noChangeShapeType="1" noTextEdit="1"/>
              </p:cNvSpPr>
              <p:nvPr/>
            </p:nvSpPr>
            <p:spPr>
              <a:xfrm>
                <a:off x="8789840" y="1674037"/>
                <a:ext cx="1758495" cy="276999"/>
              </a:xfrm>
              <a:prstGeom prst="rect">
                <a:avLst/>
              </a:prstGeom>
              <a:blipFill>
                <a:blip r:embed="rId6"/>
                <a:stretch>
                  <a:fillRect l="-2778" t="-2222" r="-3472" b="-8889"/>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D2330364-FADF-46ED-B632-22B6885DF614}"/>
              </a:ext>
            </a:extLst>
          </p:cNvPr>
          <p:cNvSpPr txBox="1"/>
          <p:nvPr/>
        </p:nvSpPr>
        <p:spPr>
          <a:xfrm>
            <a:off x="6948035" y="1921198"/>
            <a:ext cx="5199510" cy="553998"/>
          </a:xfrm>
          <a:prstGeom prst="rect">
            <a:avLst/>
          </a:prstGeom>
          <a:noFill/>
        </p:spPr>
        <p:txBody>
          <a:bodyPr wrap="square" rtlCol="0">
            <a:spAutoFit/>
          </a:bodyPr>
          <a:lstStyle/>
          <a:p>
            <a:pPr algn="ctr"/>
            <a:r>
              <a:rPr lang="en-US" sz="1000" dirty="0">
                <a:latin typeface="Century Gothic" panose="020B0502020202020204" pitchFamily="34" charset="0"/>
              </a:rPr>
              <a:t>P-value &gt; 0.05 :. Null hypothesis accepted</a:t>
            </a:r>
          </a:p>
          <a:p>
            <a:pPr algn="ctr"/>
            <a:r>
              <a:rPr lang="en-US" sz="1000" dirty="0">
                <a:latin typeface="Century Gothic" panose="020B0502020202020204" pitchFamily="34" charset="0"/>
              </a:rPr>
              <a:t>No significant relationship observed between age and Justified Value for this specific question within the Pakistan, Female demographic</a:t>
            </a:r>
          </a:p>
        </p:txBody>
      </p:sp>
    </p:spTree>
    <p:extLst>
      <p:ext uri="{BB962C8B-B14F-4D97-AF65-F5344CB8AC3E}">
        <p14:creationId xmlns:p14="http://schemas.microsoft.com/office/powerpoint/2010/main" val="145866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3C10D8-B13C-4D4C-8FE4-BC9353A24385}"/>
              </a:ext>
            </a:extLst>
          </p:cNvPr>
          <p:cNvSpPr txBox="1"/>
          <p:nvPr/>
        </p:nvSpPr>
        <p:spPr>
          <a:xfrm>
            <a:off x="370114" y="1302484"/>
            <a:ext cx="11257064" cy="4278094"/>
          </a:xfrm>
          <a:prstGeom prst="rect">
            <a:avLst/>
          </a:prstGeom>
          <a:noFill/>
        </p:spPr>
        <p:txBody>
          <a:bodyPr wrap="square" rtlCol="0">
            <a:spAutoFit/>
          </a:bodyPr>
          <a:lstStyle/>
          <a:p>
            <a:r>
              <a:rPr lang="en-US" sz="1600" dirty="0">
                <a:latin typeface="Century Gothic" panose="020B0502020202020204" pitchFamily="34" charset="0"/>
              </a:rPr>
              <a:t>The test is repeated for all demographics across each country and gender</a:t>
            </a:r>
          </a:p>
          <a:p>
            <a:endParaRPr lang="en-US" sz="1600" dirty="0">
              <a:latin typeface="Century Gothic" panose="020B0502020202020204" pitchFamily="34" charset="0"/>
            </a:endParaRPr>
          </a:p>
          <a:p>
            <a:r>
              <a:rPr lang="en-US" sz="1600" dirty="0">
                <a:latin typeface="Century Gothic" panose="020B0502020202020204" pitchFamily="34" charset="0"/>
              </a:rPr>
              <a:t>Results of all the questions across a particular demographic within a country and gender are displayed as consolidated values in the following ways:</a:t>
            </a:r>
          </a:p>
          <a:p>
            <a:pPr marL="342900" indent="-342900">
              <a:buAutoNum type="arabicPeriod"/>
            </a:pPr>
            <a:r>
              <a:rPr lang="en-US" sz="1600" b="1" dirty="0">
                <a:latin typeface="Century Gothic" panose="020B0502020202020204" pitchFamily="34" charset="0"/>
              </a:rPr>
              <a:t>Individual P value </a:t>
            </a:r>
            <a:r>
              <a:rPr lang="en-US" sz="1600" dirty="0">
                <a:latin typeface="Century Gothic" panose="020B0502020202020204" pitchFamily="34" charset="0"/>
              </a:rPr>
              <a:t>of chosen Demographic group (e.g. age)against Justified “for any specific reason”</a:t>
            </a:r>
          </a:p>
          <a:p>
            <a:pPr marL="342900" indent="-342900">
              <a:buAutoNum type="arabicPeriod"/>
            </a:pPr>
            <a:r>
              <a:rPr lang="en-US" sz="1600" b="1" dirty="0">
                <a:latin typeface="Century Gothic" panose="020B0502020202020204" pitchFamily="34" charset="0"/>
              </a:rPr>
              <a:t>Average P value </a:t>
            </a:r>
            <a:r>
              <a:rPr lang="en-US" sz="1600" dirty="0">
                <a:latin typeface="Century Gothic" panose="020B0502020202020204" pitchFamily="34" charset="0"/>
              </a:rPr>
              <a:t>of chosen Demographic group against all 6 questions</a:t>
            </a:r>
          </a:p>
          <a:p>
            <a:pPr marL="342900" indent="-342900">
              <a:buAutoNum type="arabicPeriod"/>
            </a:pPr>
            <a:r>
              <a:rPr lang="en-US" sz="1600" b="1" dirty="0">
                <a:latin typeface="Century Gothic" panose="020B0502020202020204" pitchFamily="34" charset="0"/>
              </a:rPr>
              <a:t>Significance ratio: </a:t>
            </a:r>
            <a:r>
              <a:rPr lang="en-US" sz="1600" dirty="0">
                <a:latin typeface="Century Gothic" panose="020B0502020202020204" pitchFamily="34" charset="0"/>
              </a:rPr>
              <a:t>( num of questions with significant p values/ total questions) within chosen demographic group, country and gender</a:t>
            </a:r>
          </a:p>
          <a:p>
            <a:pPr marL="342900" indent="-342900">
              <a:buAutoNum type="arabicPeriod"/>
            </a:pPr>
            <a:endParaRPr lang="en-US" sz="1600" dirty="0">
              <a:latin typeface="Century Gothic" panose="020B0502020202020204" pitchFamily="34" charset="0"/>
            </a:endParaRPr>
          </a:p>
          <a:p>
            <a:r>
              <a:rPr lang="en-US" sz="1600" dirty="0">
                <a:latin typeface="Century Gothic" panose="020B0502020202020204" pitchFamily="34" charset="0"/>
              </a:rPr>
              <a:t>Note:</a:t>
            </a:r>
          </a:p>
          <a:p>
            <a:r>
              <a:rPr lang="en-US" sz="1600" dirty="0">
                <a:latin typeface="Century Gothic" panose="020B0502020202020204" pitchFamily="34" charset="0"/>
              </a:rPr>
              <a:t>Average P value is not a reliable measures because a few cases with very high p value can dampen the effect of multiple cases with low p value </a:t>
            </a:r>
          </a:p>
          <a:p>
            <a:endParaRPr lang="en-US" sz="1600" dirty="0">
              <a:latin typeface="Century Gothic" panose="020B0502020202020204" pitchFamily="34" charset="0"/>
            </a:endParaRPr>
          </a:p>
          <a:p>
            <a:endParaRPr lang="en-US" sz="1600" dirty="0">
              <a:latin typeface="Century Gothic" panose="020B0502020202020204" pitchFamily="34" charset="0"/>
            </a:endParaRPr>
          </a:p>
          <a:p>
            <a:pPr marL="342900" indent="-342900">
              <a:buAutoNum type="arabicPeriod"/>
            </a:pPr>
            <a:endParaRPr lang="en-US" sz="1600" dirty="0">
              <a:latin typeface="Century Gothic" panose="020B0502020202020204" pitchFamily="34" charset="0"/>
            </a:endParaRPr>
          </a:p>
          <a:p>
            <a:endParaRPr lang="en-US" sz="1600" dirty="0">
              <a:latin typeface="Century Gothic" panose="020B0502020202020204" pitchFamily="34" charset="0"/>
            </a:endParaRPr>
          </a:p>
          <a:p>
            <a:endParaRPr lang="en-US" sz="1600" dirty="0">
              <a:latin typeface="Century Gothic" panose="020B0502020202020204" pitchFamily="34" charset="0"/>
            </a:endParaRPr>
          </a:p>
        </p:txBody>
      </p:sp>
    </p:spTree>
    <p:extLst>
      <p:ext uri="{BB962C8B-B14F-4D97-AF65-F5344CB8AC3E}">
        <p14:creationId xmlns:p14="http://schemas.microsoft.com/office/powerpoint/2010/main" val="1062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Result Summary</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3C10D8-B13C-4D4C-8FE4-BC9353A24385}"/>
              </a:ext>
            </a:extLst>
          </p:cNvPr>
          <p:cNvSpPr txBox="1"/>
          <p:nvPr/>
        </p:nvSpPr>
        <p:spPr>
          <a:xfrm>
            <a:off x="10076478" y="1585045"/>
            <a:ext cx="1945929" cy="1419171"/>
          </a:xfrm>
          <a:prstGeom prst="rect">
            <a:avLst/>
          </a:prstGeom>
          <a:noFill/>
        </p:spPr>
        <p:txBody>
          <a:bodyPr wrap="square" rtlCol="0">
            <a:spAutoFit/>
          </a:bodyPr>
          <a:lstStyle/>
          <a:p>
            <a:pPr>
              <a:lnSpc>
                <a:spcPts val="1500"/>
              </a:lnSpc>
            </a:pPr>
            <a:r>
              <a:rPr lang="en-US" sz="1000" b="1" dirty="0">
                <a:latin typeface="Century Gothic" panose="020B0502020202020204" pitchFamily="34" charset="0"/>
              </a:rPr>
              <a:t>WORLD WIDE – </a:t>
            </a:r>
          </a:p>
          <a:p>
            <a:pPr>
              <a:lnSpc>
                <a:spcPts val="1500"/>
              </a:lnSpc>
            </a:pPr>
            <a:r>
              <a:rPr lang="en-US" sz="1000" dirty="0">
                <a:latin typeface="Century Gothic" panose="020B0502020202020204" pitchFamily="34" charset="0"/>
              </a:rPr>
              <a:t>Number of Countries in which each Demographic showed a significant relationship with Justification of Domestic Violence </a:t>
            </a:r>
          </a:p>
          <a:p>
            <a:pPr>
              <a:lnSpc>
                <a:spcPts val="1500"/>
              </a:lnSpc>
            </a:pPr>
            <a:endParaRPr lang="en-US" sz="1000" dirty="0">
              <a:latin typeface="Century Gothic" panose="020B0502020202020204" pitchFamily="34" charset="0"/>
            </a:endParaRPr>
          </a:p>
        </p:txBody>
      </p:sp>
      <p:graphicFrame>
        <p:nvGraphicFramePr>
          <p:cNvPr id="5" name="Table 4">
            <a:extLst>
              <a:ext uri="{FF2B5EF4-FFF2-40B4-BE49-F238E27FC236}">
                <a16:creationId xmlns:a16="http://schemas.microsoft.com/office/drawing/2014/main" id="{632E726C-B851-4788-BE1F-8E2B513D7BA1}"/>
              </a:ext>
            </a:extLst>
          </p:cNvPr>
          <p:cNvGraphicFramePr>
            <a:graphicFrameLocks noGrp="1"/>
          </p:cNvGraphicFramePr>
          <p:nvPr>
            <p:extLst>
              <p:ext uri="{D42A27DB-BD31-4B8C-83A1-F6EECF244321}">
                <p14:modId xmlns:p14="http://schemas.microsoft.com/office/powerpoint/2010/main" val="2721244668"/>
              </p:ext>
            </p:extLst>
          </p:nvPr>
        </p:nvGraphicFramePr>
        <p:xfrm>
          <a:off x="490436" y="1585045"/>
          <a:ext cx="9537989" cy="1424673"/>
        </p:xfrm>
        <a:graphic>
          <a:graphicData uri="http://schemas.openxmlformats.org/drawingml/2006/table">
            <a:tbl>
              <a:tblPr/>
              <a:tblGrid>
                <a:gridCol w="1371600">
                  <a:extLst>
                    <a:ext uri="{9D8B030D-6E8A-4147-A177-3AD203B41FA5}">
                      <a16:colId xmlns:a16="http://schemas.microsoft.com/office/drawing/2014/main" val="4231442075"/>
                    </a:ext>
                  </a:extLst>
                </a:gridCol>
                <a:gridCol w="1097280">
                  <a:extLst>
                    <a:ext uri="{9D8B030D-6E8A-4147-A177-3AD203B41FA5}">
                      <a16:colId xmlns:a16="http://schemas.microsoft.com/office/drawing/2014/main" val="1712659806"/>
                    </a:ext>
                  </a:extLst>
                </a:gridCol>
                <a:gridCol w="1097280">
                  <a:extLst>
                    <a:ext uri="{9D8B030D-6E8A-4147-A177-3AD203B41FA5}">
                      <a16:colId xmlns:a16="http://schemas.microsoft.com/office/drawing/2014/main" val="3256302947"/>
                    </a:ext>
                  </a:extLst>
                </a:gridCol>
                <a:gridCol w="457200">
                  <a:extLst>
                    <a:ext uri="{9D8B030D-6E8A-4147-A177-3AD203B41FA5}">
                      <a16:colId xmlns:a16="http://schemas.microsoft.com/office/drawing/2014/main" val="81291194"/>
                    </a:ext>
                  </a:extLst>
                </a:gridCol>
                <a:gridCol w="117283">
                  <a:extLst>
                    <a:ext uri="{9D8B030D-6E8A-4147-A177-3AD203B41FA5}">
                      <a16:colId xmlns:a16="http://schemas.microsoft.com/office/drawing/2014/main" val="4158963888"/>
                    </a:ext>
                  </a:extLst>
                </a:gridCol>
                <a:gridCol w="1097280">
                  <a:extLst>
                    <a:ext uri="{9D8B030D-6E8A-4147-A177-3AD203B41FA5}">
                      <a16:colId xmlns:a16="http://schemas.microsoft.com/office/drawing/2014/main" val="2498213735"/>
                    </a:ext>
                  </a:extLst>
                </a:gridCol>
                <a:gridCol w="1097280">
                  <a:extLst>
                    <a:ext uri="{9D8B030D-6E8A-4147-A177-3AD203B41FA5}">
                      <a16:colId xmlns:a16="http://schemas.microsoft.com/office/drawing/2014/main" val="2571573041"/>
                    </a:ext>
                  </a:extLst>
                </a:gridCol>
                <a:gridCol w="457200">
                  <a:extLst>
                    <a:ext uri="{9D8B030D-6E8A-4147-A177-3AD203B41FA5}">
                      <a16:colId xmlns:a16="http://schemas.microsoft.com/office/drawing/2014/main" val="247272211"/>
                    </a:ext>
                  </a:extLst>
                </a:gridCol>
                <a:gridCol w="93826">
                  <a:extLst>
                    <a:ext uri="{9D8B030D-6E8A-4147-A177-3AD203B41FA5}">
                      <a16:colId xmlns:a16="http://schemas.microsoft.com/office/drawing/2014/main" val="4104155198"/>
                    </a:ext>
                  </a:extLst>
                </a:gridCol>
                <a:gridCol w="1097280">
                  <a:extLst>
                    <a:ext uri="{9D8B030D-6E8A-4147-A177-3AD203B41FA5}">
                      <a16:colId xmlns:a16="http://schemas.microsoft.com/office/drawing/2014/main" val="3022193648"/>
                    </a:ext>
                  </a:extLst>
                </a:gridCol>
                <a:gridCol w="1097280">
                  <a:extLst>
                    <a:ext uri="{9D8B030D-6E8A-4147-A177-3AD203B41FA5}">
                      <a16:colId xmlns:a16="http://schemas.microsoft.com/office/drawing/2014/main" val="875767077"/>
                    </a:ext>
                  </a:extLst>
                </a:gridCol>
                <a:gridCol w="457200">
                  <a:extLst>
                    <a:ext uri="{9D8B030D-6E8A-4147-A177-3AD203B41FA5}">
                      <a16:colId xmlns:a16="http://schemas.microsoft.com/office/drawing/2014/main" val="3867719585"/>
                    </a:ext>
                  </a:extLst>
                </a:gridCol>
              </a:tblGrid>
              <a:tr h="265347">
                <a:tc>
                  <a:txBody>
                    <a:bodyPr/>
                    <a:lstStyle/>
                    <a:p>
                      <a:pPr algn="l" fontAlgn="t"/>
                      <a:endParaRPr lang="en-US" sz="900" b="0" i="0" u="none" strike="noStrike" dirty="0">
                        <a:solidFill>
                          <a:srgbClr val="000000"/>
                        </a:solidFill>
                        <a:effectLst/>
                        <a:latin typeface="Calibri" panose="020F0502020204030204" pitchFamily="34" charset="0"/>
                      </a:endParaRPr>
                    </a:p>
                  </a:txBody>
                  <a:tcPr marL="5897" marR="5897" marT="5897" marB="0">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p value &gt; 0.05 between the demographic and "justified"  for "at least one specific reason"</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average p value &gt; 0.05 between the demographic and "justified"  for all questions</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p value &gt; 0.05 for majority of the questions,</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i.e. significance ratio&gt;50% </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103769"/>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1117593308"/>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err="1">
                          <a:solidFill>
                            <a:srgbClr val="000000"/>
                          </a:solidFill>
                          <a:effectLst/>
                          <a:latin typeface="Calibri" panose="020F0502020204030204" pitchFamily="34" charset="0"/>
                        </a:rPr>
                        <a:t>Overalll</a:t>
                      </a:r>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err="1">
                          <a:solidFill>
                            <a:srgbClr val="000000"/>
                          </a:solidFill>
                          <a:effectLst/>
                          <a:latin typeface="Calibri" panose="020F0502020204030204" pitchFamily="34" charset="0"/>
                        </a:rPr>
                        <a:t>Overalll</a:t>
                      </a:r>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err="1">
                          <a:solidFill>
                            <a:srgbClr val="000000"/>
                          </a:solidFill>
                          <a:effectLst/>
                          <a:latin typeface="Calibri" panose="020F0502020204030204" pitchFamily="34" charset="0"/>
                        </a:rPr>
                        <a:t>Overalll</a:t>
                      </a:r>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extLst>
                  <a:ext uri="{0D108BD9-81ED-4DB2-BD59-A6C34878D82A}">
                    <a16:rowId xmlns:a16="http://schemas.microsoft.com/office/drawing/2014/main" val="552859629"/>
                  </a:ext>
                </a:extLst>
              </a:tr>
              <a:tr h="141518">
                <a:tc>
                  <a:txBody>
                    <a:bodyPr/>
                    <a:lstStyle/>
                    <a:p>
                      <a:pPr algn="l" fontAlgn="b"/>
                      <a:r>
                        <a:rPr lang="en-US" sz="900" b="0" i="0" u="none" strike="noStrike" dirty="0">
                          <a:solidFill>
                            <a:srgbClr val="000000"/>
                          </a:solidFill>
                          <a:effectLst/>
                          <a:latin typeface="Calibri" panose="020F0502020204030204" pitchFamily="34" charset="0"/>
                        </a:rPr>
                        <a:t>Education</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dirty="0">
                          <a:solidFill>
                            <a:srgbClr val="000000"/>
                          </a:solidFill>
                          <a:effectLst/>
                          <a:latin typeface="Calibri" panose="020F0502020204030204" pitchFamily="34" charset="0"/>
                        </a:rPr>
                        <a:t>43</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97</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65</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49</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78</a:t>
                      </a:r>
                    </a:p>
                  </a:txBody>
                  <a:tcPr marL="5897" marR="5897" marT="5897" marB="0" anchor="b">
                    <a:lnL>
                      <a:noFill/>
                    </a:lnL>
                    <a:lnR>
                      <a:noFill/>
                    </a:lnR>
                    <a:lnT>
                      <a:noFill/>
                    </a:lnT>
                    <a:lnB>
                      <a:noFill/>
                    </a:lnB>
                  </a:tcPr>
                </a:tc>
                <a:extLst>
                  <a:ext uri="{0D108BD9-81ED-4DB2-BD59-A6C34878D82A}">
                    <a16:rowId xmlns:a16="http://schemas.microsoft.com/office/drawing/2014/main" val="325165546"/>
                  </a:ext>
                </a:extLst>
              </a:tr>
              <a:tr h="141518">
                <a:tc>
                  <a:txBody>
                    <a:bodyPr/>
                    <a:lstStyle/>
                    <a:p>
                      <a:pPr algn="l" fontAlgn="b"/>
                      <a:r>
                        <a:rPr lang="en-US" sz="900" b="0" i="0" u="none" strike="noStrike" dirty="0">
                          <a:solidFill>
                            <a:srgbClr val="000000"/>
                          </a:solidFill>
                          <a:effectLst/>
                          <a:latin typeface="Calibri" panose="020F0502020204030204" pitchFamily="34" charset="0"/>
                        </a:rPr>
                        <a:t>Residence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12</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22</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a:t>
                      </a:r>
                    </a:p>
                  </a:txBody>
                  <a:tcPr marL="5897" marR="5897" marT="5897" marB="0" anchor="b">
                    <a:lnL>
                      <a:noFill/>
                    </a:lnL>
                    <a:lnR>
                      <a:noFill/>
                    </a:lnR>
                    <a:lnT>
                      <a:noFill/>
                    </a:lnT>
                    <a:lnB>
                      <a:noFill/>
                    </a:lnB>
                  </a:tcPr>
                </a:tc>
                <a:extLst>
                  <a:ext uri="{0D108BD9-81ED-4DB2-BD59-A6C34878D82A}">
                    <a16:rowId xmlns:a16="http://schemas.microsoft.com/office/drawing/2014/main" val="2809815820"/>
                  </a:ext>
                </a:extLst>
              </a:tr>
              <a:tr h="141518">
                <a:tc>
                  <a:txBody>
                    <a:bodyPr/>
                    <a:lstStyle/>
                    <a:p>
                      <a:pPr algn="l" fontAlgn="b"/>
                      <a:r>
                        <a:rPr lang="en-US" sz="900" b="0" i="0" u="none" strike="noStrike">
                          <a:solidFill>
                            <a:srgbClr val="000000"/>
                          </a:solidFill>
                          <a:effectLst/>
                          <a:latin typeface="Calibri" panose="020F0502020204030204" pitchFamily="34" charset="0"/>
                        </a:rPr>
                        <a:t>Employment</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15</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a:t>
                      </a:r>
                    </a:p>
                  </a:txBody>
                  <a:tcPr marL="5897" marR="5897" marT="5897" marB="0" anchor="b">
                    <a:lnL>
                      <a:noFill/>
                    </a:lnL>
                    <a:lnR>
                      <a:noFill/>
                    </a:lnR>
                    <a:lnT>
                      <a:noFill/>
                    </a:lnT>
                    <a:lnB>
                      <a:noFill/>
                    </a:lnB>
                  </a:tcPr>
                </a:tc>
                <a:extLst>
                  <a:ext uri="{0D108BD9-81ED-4DB2-BD59-A6C34878D82A}">
                    <a16:rowId xmlns:a16="http://schemas.microsoft.com/office/drawing/2014/main" val="1334345142"/>
                  </a:ext>
                </a:extLst>
              </a:tr>
              <a:tr h="141518">
                <a:tc>
                  <a:txBody>
                    <a:bodyPr/>
                    <a:lstStyle/>
                    <a:p>
                      <a:pPr algn="l" fontAlgn="b"/>
                      <a:r>
                        <a:rPr lang="en-US" sz="900" b="0" i="0" u="none" strike="noStrike" dirty="0">
                          <a:solidFill>
                            <a:srgbClr val="000000"/>
                          </a:solidFill>
                          <a:effectLst/>
                          <a:latin typeface="Calibri" panose="020F0502020204030204" pitchFamily="34" charset="0"/>
                        </a:rPr>
                        <a:t>Marital Status</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12</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5897" marR="5897" marT="5897" marB="0" anchor="b">
                    <a:lnL>
                      <a:noFill/>
                    </a:lnL>
                    <a:lnR>
                      <a:noFill/>
                    </a:lnR>
                    <a:lnT>
                      <a:noFill/>
                    </a:lnT>
                    <a:lnB>
                      <a:noFill/>
                    </a:lnB>
                  </a:tcPr>
                </a:tc>
                <a:extLst>
                  <a:ext uri="{0D108BD9-81ED-4DB2-BD59-A6C34878D82A}">
                    <a16:rowId xmlns:a16="http://schemas.microsoft.com/office/drawing/2014/main" val="3164563855"/>
                  </a:ext>
                </a:extLst>
              </a:tr>
              <a:tr h="0">
                <a:tc>
                  <a:txBody>
                    <a:bodyPr/>
                    <a:lstStyle/>
                    <a:p>
                      <a:pPr algn="l" fontAlgn="b"/>
                      <a:r>
                        <a:rPr lang="en-US" sz="900" b="0" i="0" u="none" strike="noStrike">
                          <a:solidFill>
                            <a:srgbClr val="000000"/>
                          </a:solidFill>
                          <a:effectLst/>
                          <a:latin typeface="Calibri" panose="020F0502020204030204" pitchFamily="34" charset="0"/>
                        </a:rPr>
                        <a:t>Age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extLst>
                  <a:ext uri="{0D108BD9-81ED-4DB2-BD59-A6C34878D82A}">
                    <a16:rowId xmlns:a16="http://schemas.microsoft.com/office/drawing/2014/main" val="124670708"/>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385224444"/>
                  </a:ext>
                </a:extLst>
              </a:tr>
            </a:tbl>
          </a:graphicData>
        </a:graphic>
      </p:graphicFrame>
      <p:graphicFrame>
        <p:nvGraphicFramePr>
          <p:cNvPr id="9" name="Table 8">
            <a:extLst>
              <a:ext uri="{FF2B5EF4-FFF2-40B4-BE49-F238E27FC236}">
                <a16:creationId xmlns:a16="http://schemas.microsoft.com/office/drawing/2014/main" id="{3A24B170-189C-4134-AD5E-CD0FDF7FB288}"/>
              </a:ext>
            </a:extLst>
          </p:cNvPr>
          <p:cNvGraphicFramePr>
            <a:graphicFrameLocks noGrp="1"/>
          </p:cNvGraphicFramePr>
          <p:nvPr>
            <p:extLst>
              <p:ext uri="{D42A27DB-BD31-4B8C-83A1-F6EECF244321}">
                <p14:modId xmlns:p14="http://schemas.microsoft.com/office/powerpoint/2010/main" val="2246308041"/>
              </p:ext>
            </p:extLst>
          </p:nvPr>
        </p:nvGraphicFramePr>
        <p:xfrm>
          <a:off x="490436" y="3256954"/>
          <a:ext cx="9564624" cy="1607553"/>
        </p:xfrm>
        <a:graphic>
          <a:graphicData uri="http://schemas.openxmlformats.org/drawingml/2006/table">
            <a:tbl>
              <a:tblPr/>
              <a:tblGrid>
                <a:gridCol w="1371600">
                  <a:extLst>
                    <a:ext uri="{9D8B030D-6E8A-4147-A177-3AD203B41FA5}">
                      <a16:colId xmlns:a16="http://schemas.microsoft.com/office/drawing/2014/main" val="236934278"/>
                    </a:ext>
                  </a:extLst>
                </a:gridCol>
                <a:gridCol w="1097280">
                  <a:extLst>
                    <a:ext uri="{9D8B030D-6E8A-4147-A177-3AD203B41FA5}">
                      <a16:colId xmlns:a16="http://schemas.microsoft.com/office/drawing/2014/main" val="837613921"/>
                    </a:ext>
                  </a:extLst>
                </a:gridCol>
                <a:gridCol w="1097280">
                  <a:extLst>
                    <a:ext uri="{9D8B030D-6E8A-4147-A177-3AD203B41FA5}">
                      <a16:colId xmlns:a16="http://schemas.microsoft.com/office/drawing/2014/main" val="149854305"/>
                    </a:ext>
                  </a:extLst>
                </a:gridCol>
                <a:gridCol w="457200">
                  <a:extLst>
                    <a:ext uri="{9D8B030D-6E8A-4147-A177-3AD203B41FA5}">
                      <a16:colId xmlns:a16="http://schemas.microsoft.com/office/drawing/2014/main" val="298994026"/>
                    </a:ext>
                  </a:extLst>
                </a:gridCol>
                <a:gridCol w="118872">
                  <a:extLst>
                    <a:ext uri="{9D8B030D-6E8A-4147-A177-3AD203B41FA5}">
                      <a16:colId xmlns:a16="http://schemas.microsoft.com/office/drawing/2014/main" val="3118752940"/>
                    </a:ext>
                  </a:extLst>
                </a:gridCol>
                <a:gridCol w="1097280">
                  <a:extLst>
                    <a:ext uri="{9D8B030D-6E8A-4147-A177-3AD203B41FA5}">
                      <a16:colId xmlns:a16="http://schemas.microsoft.com/office/drawing/2014/main" val="1877708679"/>
                    </a:ext>
                  </a:extLst>
                </a:gridCol>
                <a:gridCol w="1097280">
                  <a:extLst>
                    <a:ext uri="{9D8B030D-6E8A-4147-A177-3AD203B41FA5}">
                      <a16:colId xmlns:a16="http://schemas.microsoft.com/office/drawing/2014/main" val="2372961801"/>
                    </a:ext>
                  </a:extLst>
                </a:gridCol>
                <a:gridCol w="457200">
                  <a:extLst>
                    <a:ext uri="{9D8B030D-6E8A-4147-A177-3AD203B41FA5}">
                      <a16:colId xmlns:a16="http://schemas.microsoft.com/office/drawing/2014/main" val="3176781114"/>
                    </a:ext>
                  </a:extLst>
                </a:gridCol>
                <a:gridCol w="118872">
                  <a:extLst>
                    <a:ext uri="{9D8B030D-6E8A-4147-A177-3AD203B41FA5}">
                      <a16:colId xmlns:a16="http://schemas.microsoft.com/office/drawing/2014/main" val="1903340864"/>
                    </a:ext>
                  </a:extLst>
                </a:gridCol>
                <a:gridCol w="1097280">
                  <a:extLst>
                    <a:ext uri="{9D8B030D-6E8A-4147-A177-3AD203B41FA5}">
                      <a16:colId xmlns:a16="http://schemas.microsoft.com/office/drawing/2014/main" val="662815050"/>
                    </a:ext>
                  </a:extLst>
                </a:gridCol>
                <a:gridCol w="1097280">
                  <a:extLst>
                    <a:ext uri="{9D8B030D-6E8A-4147-A177-3AD203B41FA5}">
                      <a16:colId xmlns:a16="http://schemas.microsoft.com/office/drawing/2014/main" val="2712435336"/>
                    </a:ext>
                  </a:extLst>
                </a:gridCol>
                <a:gridCol w="457200">
                  <a:extLst>
                    <a:ext uri="{9D8B030D-6E8A-4147-A177-3AD203B41FA5}">
                      <a16:colId xmlns:a16="http://schemas.microsoft.com/office/drawing/2014/main" val="97525138"/>
                    </a:ext>
                  </a:extLst>
                </a:gridCol>
              </a:tblGrid>
              <a:tr h="182880">
                <a:tc gridSpan="10">
                  <a:txBody>
                    <a:bodyPr/>
                    <a:lstStyle/>
                    <a:p>
                      <a:pPr algn="l" fontAlgn="b"/>
                      <a:r>
                        <a:rPr lang="en-US" sz="900" b="0" i="0" u="none" strike="noStrike" dirty="0">
                          <a:solidFill>
                            <a:srgbClr val="000000"/>
                          </a:solidFill>
                          <a:effectLst/>
                          <a:latin typeface="Calibri" panose="020F0502020204030204" pitchFamily="34" charset="0"/>
                        </a:rPr>
                        <a:t>Countries within South Asia: Bangladesh, Bhutan, India, Maldives, Nepal, Pakistan, </a:t>
                      </a:r>
                      <a:r>
                        <a:rPr lang="en-US" sz="900" b="0" i="0" u="none" strike="noStrike" dirty="0" err="1">
                          <a:solidFill>
                            <a:srgbClr val="000000"/>
                          </a:solidFill>
                          <a:effectLst/>
                          <a:latin typeface="Calibri" panose="020F0502020204030204" pitchFamily="34" charset="0"/>
                        </a:rPr>
                        <a:t>Srilanka</a:t>
                      </a:r>
                      <a:r>
                        <a:rPr lang="en-US" sz="900" b="0" i="0" u="none" strike="noStrike" dirty="0">
                          <a:solidFill>
                            <a:srgbClr val="000000"/>
                          </a:solidFill>
                          <a:effectLst/>
                          <a:latin typeface="Calibri" panose="020F0502020204030204" pitchFamily="34" charset="0"/>
                        </a:rPr>
                        <a:t>. Note: Bhutan and Sri Lanka are not present within the given data set</a:t>
                      </a:r>
                    </a:p>
                  </a:txBody>
                  <a:tcPr marL="5897" marR="5897" marT="5897" marB="0" anchor="b">
                    <a:lnL>
                      <a:noFill/>
                    </a:lnL>
                    <a:lnR>
                      <a:noFill/>
                    </a:lnR>
                    <a:lnT>
                      <a:noFill/>
                    </a:lnT>
                    <a:lnB>
                      <a:noFill/>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897" marR="5897" marT="5897" marB="0" anchor="b">
                    <a:lnL>
                      <a:noFill/>
                    </a:lnL>
                    <a:lnR>
                      <a:noFill/>
                    </a:lnR>
                    <a:lnT>
                      <a:noFill/>
                    </a:lnT>
                    <a:lnB>
                      <a:noFill/>
                    </a:lnB>
                    <a:solidFill>
                      <a:srgbClr val="FFF2CC"/>
                    </a:solidFill>
                  </a:tcPr>
                </a:tc>
                <a:extLst>
                  <a:ext uri="{0D108BD9-81ED-4DB2-BD59-A6C34878D82A}">
                    <a16:rowId xmlns:a16="http://schemas.microsoft.com/office/drawing/2014/main" val="678886589"/>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1329399551"/>
                  </a:ext>
                </a:extLst>
              </a:tr>
              <a:tr h="265347">
                <a:tc>
                  <a:txBody>
                    <a:bodyPr/>
                    <a:lstStyle/>
                    <a:p>
                      <a:pPr algn="l" fontAlgn="t"/>
                      <a:endParaRPr lang="en-US" sz="900" b="0" i="0" u="none" strike="noStrike" dirty="0">
                        <a:solidFill>
                          <a:srgbClr val="000000"/>
                        </a:solidFill>
                        <a:effectLst/>
                        <a:latin typeface="Calibri" panose="020F0502020204030204" pitchFamily="34" charset="0"/>
                      </a:endParaRPr>
                    </a:p>
                  </a:txBody>
                  <a:tcPr marL="5897" marR="5897" marT="5897" marB="0">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p value &gt; 0.05 between the demographic and "justified"  for "at least one specific reason"</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dirty="0">
                          <a:solidFill>
                            <a:srgbClr val="000000"/>
                          </a:solidFill>
                          <a:effectLst/>
                          <a:latin typeface="Calibri" panose="020F0502020204030204" pitchFamily="34" charset="0"/>
                        </a:rPr>
                        <a:t>average p value &gt; 0.05 between the demographic and "justified"  for all questions</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dirty="0">
                          <a:solidFill>
                            <a:srgbClr val="000000"/>
                          </a:solidFill>
                          <a:effectLst/>
                          <a:latin typeface="Calibri" panose="020F0502020204030204" pitchFamily="34" charset="0"/>
                        </a:rPr>
                        <a:t>p value &gt; 0.05 for majority of the questions,</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i.e. significance ratio&gt;50% </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4619553"/>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00420749"/>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Overalll</a:t>
                      </a: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err="1">
                          <a:solidFill>
                            <a:srgbClr val="000000"/>
                          </a:solidFill>
                          <a:effectLst/>
                          <a:latin typeface="Calibri" panose="020F0502020204030204" pitchFamily="34" charset="0"/>
                        </a:rPr>
                        <a:t>Overalll</a:t>
                      </a:r>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Overalll</a:t>
                      </a:r>
                    </a:p>
                  </a:txBody>
                  <a:tcPr marL="5897" marR="5897" marT="5897" marB="0" anchor="b">
                    <a:lnL>
                      <a:noFill/>
                    </a:lnL>
                    <a:lnR>
                      <a:noFill/>
                    </a:lnR>
                    <a:lnT>
                      <a:noFill/>
                    </a:lnT>
                    <a:lnB>
                      <a:noFill/>
                    </a:lnB>
                    <a:solidFill>
                      <a:srgbClr val="FFF2CC"/>
                    </a:solidFill>
                  </a:tcPr>
                </a:tc>
                <a:extLst>
                  <a:ext uri="{0D108BD9-81ED-4DB2-BD59-A6C34878D82A}">
                    <a16:rowId xmlns:a16="http://schemas.microsoft.com/office/drawing/2014/main" val="651972317"/>
                  </a:ext>
                </a:extLst>
              </a:tr>
              <a:tr h="141518">
                <a:tc>
                  <a:txBody>
                    <a:bodyPr/>
                    <a:lstStyle/>
                    <a:p>
                      <a:pPr algn="l" fontAlgn="b"/>
                      <a:r>
                        <a:rPr lang="en-US" sz="900" b="0" i="0" u="none" strike="noStrike" dirty="0">
                          <a:solidFill>
                            <a:srgbClr val="000000"/>
                          </a:solidFill>
                          <a:effectLst/>
                          <a:latin typeface="Calibri" panose="020F0502020204030204" pitchFamily="34" charset="0"/>
                        </a:rPr>
                        <a:t>Education</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a:t>
                      </a:r>
                    </a:p>
                  </a:txBody>
                  <a:tcPr marL="5897" marR="5897" marT="5897" marB="0" anchor="b">
                    <a:lnL>
                      <a:noFill/>
                    </a:lnL>
                    <a:lnR>
                      <a:noFill/>
                    </a:lnR>
                    <a:lnT>
                      <a:noFill/>
                    </a:lnT>
                    <a:lnB>
                      <a:noFill/>
                    </a:lnB>
                  </a:tcPr>
                </a:tc>
                <a:extLst>
                  <a:ext uri="{0D108BD9-81ED-4DB2-BD59-A6C34878D82A}">
                    <a16:rowId xmlns:a16="http://schemas.microsoft.com/office/drawing/2014/main" val="457780870"/>
                  </a:ext>
                </a:extLst>
              </a:tr>
              <a:tr h="141518">
                <a:tc>
                  <a:txBody>
                    <a:bodyPr/>
                    <a:lstStyle/>
                    <a:p>
                      <a:pPr algn="l" fontAlgn="b"/>
                      <a:r>
                        <a:rPr lang="en-US" sz="900" b="0" i="0" u="none" strike="noStrike">
                          <a:solidFill>
                            <a:srgbClr val="000000"/>
                          </a:solidFill>
                          <a:effectLst/>
                          <a:latin typeface="Calibri" panose="020F0502020204030204" pitchFamily="34" charset="0"/>
                        </a:rPr>
                        <a:t>Residence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extLst>
                  <a:ext uri="{0D108BD9-81ED-4DB2-BD59-A6C34878D82A}">
                    <a16:rowId xmlns:a16="http://schemas.microsoft.com/office/drawing/2014/main" val="724310021"/>
                  </a:ext>
                </a:extLst>
              </a:tr>
              <a:tr h="141518">
                <a:tc>
                  <a:txBody>
                    <a:bodyPr/>
                    <a:lstStyle/>
                    <a:p>
                      <a:pPr algn="l" fontAlgn="b"/>
                      <a:r>
                        <a:rPr lang="en-US" sz="900" b="0" i="0" u="none" strike="noStrike">
                          <a:solidFill>
                            <a:srgbClr val="000000"/>
                          </a:solidFill>
                          <a:effectLst/>
                          <a:latin typeface="Calibri" panose="020F0502020204030204" pitchFamily="34" charset="0"/>
                        </a:rPr>
                        <a:t>Employment</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5897" marR="5897" marT="5897" marB="0" anchor="b">
                    <a:lnL>
                      <a:noFill/>
                    </a:lnL>
                    <a:lnR>
                      <a:noFill/>
                    </a:lnR>
                    <a:lnT>
                      <a:noFill/>
                    </a:lnT>
                    <a:lnB>
                      <a:noFill/>
                    </a:lnB>
                  </a:tcPr>
                </a:tc>
                <a:extLst>
                  <a:ext uri="{0D108BD9-81ED-4DB2-BD59-A6C34878D82A}">
                    <a16:rowId xmlns:a16="http://schemas.microsoft.com/office/drawing/2014/main" val="1002559420"/>
                  </a:ext>
                </a:extLst>
              </a:tr>
              <a:tr h="141518">
                <a:tc>
                  <a:txBody>
                    <a:bodyPr/>
                    <a:lstStyle/>
                    <a:p>
                      <a:pPr algn="l" fontAlgn="b"/>
                      <a:r>
                        <a:rPr lang="en-US" sz="900" b="0" i="0" u="none" strike="noStrike" dirty="0">
                          <a:solidFill>
                            <a:srgbClr val="000000"/>
                          </a:solidFill>
                          <a:effectLst/>
                          <a:latin typeface="Calibri" panose="020F0502020204030204" pitchFamily="34" charset="0"/>
                        </a:rPr>
                        <a:t>Marital Status</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897" marR="5897" marT="5897" marB="0" anchor="b">
                    <a:lnL>
                      <a:noFill/>
                    </a:lnL>
                    <a:lnR>
                      <a:noFill/>
                    </a:lnR>
                    <a:lnT>
                      <a:noFill/>
                    </a:lnT>
                    <a:lnB>
                      <a:noFill/>
                    </a:lnB>
                  </a:tcPr>
                </a:tc>
                <a:extLst>
                  <a:ext uri="{0D108BD9-81ED-4DB2-BD59-A6C34878D82A}">
                    <a16:rowId xmlns:a16="http://schemas.microsoft.com/office/drawing/2014/main" val="2624773294"/>
                  </a:ext>
                </a:extLst>
              </a:tr>
              <a:tr h="141518">
                <a:tc>
                  <a:txBody>
                    <a:bodyPr/>
                    <a:lstStyle/>
                    <a:p>
                      <a:pPr algn="l" fontAlgn="b"/>
                      <a:r>
                        <a:rPr lang="en-US" sz="900" b="0" i="0" u="none" strike="noStrike" dirty="0">
                          <a:solidFill>
                            <a:srgbClr val="000000"/>
                          </a:solidFill>
                          <a:effectLst/>
                          <a:latin typeface="Calibri" panose="020F0502020204030204" pitchFamily="34" charset="0"/>
                        </a:rPr>
                        <a:t>Age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extLst>
                  <a:ext uri="{0D108BD9-81ED-4DB2-BD59-A6C34878D82A}">
                    <a16:rowId xmlns:a16="http://schemas.microsoft.com/office/drawing/2014/main" val="1122449762"/>
                  </a:ext>
                </a:extLst>
              </a:tr>
            </a:tbl>
          </a:graphicData>
        </a:graphic>
      </p:graphicFrame>
      <p:sp>
        <p:nvSpPr>
          <p:cNvPr id="13" name="TextBox 12">
            <a:extLst>
              <a:ext uri="{FF2B5EF4-FFF2-40B4-BE49-F238E27FC236}">
                <a16:creationId xmlns:a16="http://schemas.microsoft.com/office/drawing/2014/main" id="{50BA43A1-A4A6-40F3-889D-22C617BDB45D}"/>
              </a:ext>
            </a:extLst>
          </p:cNvPr>
          <p:cNvSpPr txBox="1"/>
          <p:nvPr/>
        </p:nvSpPr>
        <p:spPr>
          <a:xfrm>
            <a:off x="10076478" y="3233735"/>
            <a:ext cx="1945929" cy="1419171"/>
          </a:xfrm>
          <a:prstGeom prst="rect">
            <a:avLst/>
          </a:prstGeom>
          <a:noFill/>
        </p:spPr>
        <p:txBody>
          <a:bodyPr wrap="square" rtlCol="0">
            <a:spAutoFit/>
          </a:bodyPr>
          <a:lstStyle/>
          <a:p>
            <a:pPr>
              <a:lnSpc>
                <a:spcPts val="1500"/>
              </a:lnSpc>
            </a:pPr>
            <a:r>
              <a:rPr lang="en-US" sz="1000" b="1" dirty="0">
                <a:latin typeface="Century Gothic" panose="020B0502020202020204" pitchFamily="34" charset="0"/>
              </a:rPr>
              <a:t>South Asia – </a:t>
            </a:r>
          </a:p>
          <a:p>
            <a:pPr>
              <a:lnSpc>
                <a:spcPts val="1500"/>
              </a:lnSpc>
            </a:pPr>
            <a:r>
              <a:rPr lang="en-US" sz="1000" dirty="0">
                <a:latin typeface="Century Gothic" panose="020B0502020202020204" pitchFamily="34" charset="0"/>
              </a:rPr>
              <a:t>Number of Countries in which each Demographic showed a significant relationship with Justification of Domestic Violence </a:t>
            </a:r>
          </a:p>
          <a:p>
            <a:pPr>
              <a:lnSpc>
                <a:spcPts val="1500"/>
              </a:lnSpc>
            </a:pPr>
            <a:endParaRPr lang="en-US" sz="1000" dirty="0">
              <a:latin typeface="Century Gothic" panose="020B0502020202020204" pitchFamily="34" charset="0"/>
            </a:endParaRPr>
          </a:p>
        </p:txBody>
      </p:sp>
      <p:sp>
        <p:nvSpPr>
          <p:cNvPr id="15" name="TextBox 14">
            <a:extLst>
              <a:ext uri="{FF2B5EF4-FFF2-40B4-BE49-F238E27FC236}">
                <a16:creationId xmlns:a16="http://schemas.microsoft.com/office/drawing/2014/main" id="{883EC82F-39FB-4159-B002-E9FA7FE47461}"/>
              </a:ext>
            </a:extLst>
          </p:cNvPr>
          <p:cNvSpPr txBox="1"/>
          <p:nvPr/>
        </p:nvSpPr>
        <p:spPr>
          <a:xfrm>
            <a:off x="490436" y="5272955"/>
            <a:ext cx="9586042" cy="1226811"/>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Worldwide and South Asian countries follow the same order from most to least significant attribute:</a:t>
            </a:r>
          </a:p>
          <a:p>
            <a:pPr>
              <a:lnSpc>
                <a:spcPts val="1500"/>
              </a:lnSpc>
            </a:pPr>
            <a:r>
              <a:rPr lang="en-US" sz="1000" dirty="0">
                <a:latin typeface="Century Gothic" panose="020B0502020202020204" pitchFamily="34" charset="0"/>
              </a:rPr>
              <a:t>Education, Residence, Employment, marital status, Age</a:t>
            </a:r>
          </a:p>
          <a:p>
            <a:pPr>
              <a:lnSpc>
                <a:spcPts val="1500"/>
              </a:lnSpc>
            </a:pPr>
            <a:endParaRPr lang="en-US" sz="1000" dirty="0">
              <a:latin typeface="Century Gothic" panose="020B0502020202020204" pitchFamily="34" charset="0"/>
            </a:endParaRPr>
          </a:p>
          <a:p>
            <a:pPr>
              <a:lnSpc>
                <a:spcPts val="1500"/>
              </a:lnSpc>
            </a:pPr>
            <a:r>
              <a:rPr lang="en-US" sz="1000" dirty="0">
                <a:latin typeface="Century Gothic" panose="020B0502020202020204" pitchFamily="34" charset="0"/>
              </a:rPr>
              <a:t>In the worldwide data, all attributes show a higher number of countries with significant results for men than women. i.e. the results for men appear to be more random than the results for women </a:t>
            </a:r>
          </a:p>
          <a:p>
            <a:pPr>
              <a:lnSpc>
                <a:spcPts val="1500"/>
              </a:lnSpc>
            </a:pPr>
            <a:endParaRPr lang="en-US" sz="1000" dirty="0">
              <a:latin typeface="Century Gothic" panose="020B0502020202020204" pitchFamily="34" charset="0"/>
            </a:endParaRPr>
          </a:p>
        </p:txBody>
      </p:sp>
    </p:spTree>
    <p:extLst>
      <p:ext uri="{BB962C8B-B14F-4D97-AF65-F5344CB8AC3E}">
        <p14:creationId xmlns:p14="http://schemas.microsoft.com/office/powerpoint/2010/main" val="310863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ED0395-4315-469A-8C83-D3C4C1ED66CD}"/>
              </a:ext>
            </a:extLst>
          </p:cNvPr>
          <p:cNvSpPr/>
          <p:nvPr/>
        </p:nvSpPr>
        <p:spPr>
          <a:xfrm>
            <a:off x="0" y="0"/>
            <a:ext cx="12192000" cy="6858000"/>
          </a:xfrm>
          <a:prstGeom prst="rect">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9A1D5E-EABA-412E-B894-52F185A5624F}"/>
              </a:ext>
            </a:extLst>
          </p:cNvPr>
          <p:cNvSpPr/>
          <p:nvPr/>
        </p:nvSpPr>
        <p:spPr>
          <a:xfrm>
            <a:off x="0" y="1237605"/>
            <a:ext cx="12192000" cy="4382789"/>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a:extLst>
              <a:ext uri="{FF2B5EF4-FFF2-40B4-BE49-F238E27FC236}">
                <a16:creationId xmlns:a16="http://schemas.microsoft.com/office/drawing/2014/main" id="{01D73B09-B5A7-4D1E-83BE-5492D3CDF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6" r="5090"/>
          <a:stretch/>
        </p:blipFill>
        <p:spPr bwMode="auto">
          <a:xfrm>
            <a:off x="-15240" y="1237605"/>
            <a:ext cx="7513320" cy="4382789"/>
          </a:xfrm>
          <a:prstGeom prst="rect">
            <a:avLst/>
          </a:prstGeom>
          <a:noFill/>
          <a:ln w="76200">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93C974-385F-4DF7-AE9E-C81A31294DBD}"/>
              </a:ext>
            </a:extLst>
          </p:cNvPr>
          <p:cNvSpPr>
            <a:spLocks noGrp="1"/>
          </p:cNvSpPr>
          <p:nvPr>
            <p:ph type="title"/>
          </p:nvPr>
        </p:nvSpPr>
        <p:spPr>
          <a:xfrm>
            <a:off x="6690360" y="1269713"/>
            <a:ext cx="5187655" cy="4576204"/>
          </a:xfrm>
          <a:noFill/>
        </p:spPr>
        <p:txBody>
          <a:bodyPr>
            <a:normAutofit/>
          </a:bodyPr>
          <a:lstStyle/>
          <a:p>
            <a:r>
              <a:rPr lang="en-US" sz="3200" dirty="0">
                <a:solidFill>
                  <a:schemeClr val="bg1">
                    <a:lumMod val="95000"/>
                  </a:schemeClr>
                </a:solidFill>
                <a:latin typeface="Century Gothic" panose="020B0502020202020204" pitchFamily="34" charset="0"/>
              </a:rPr>
              <a:t>Step 2: </a:t>
            </a:r>
            <a:br>
              <a:rPr lang="en-US" sz="3200" dirty="0">
                <a:solidFill>
                  <a:schemeClr val="bg1">
                    <a:lumMod val="95000"/>
                  </a:schemeClr>
                </a:solidFill>
                <a:latin typeface="Century Gothic" panose="020B0502020202020204" pitchFamily="34" charset="0"/>
              </a:rPr>
            </a:br>
            <a:r>
              <a:rPr lang="en-US" sz="3200" dirty="0">
                <a:solidFill>
                  <a:schemeClr val="bg1">
                    <a:lumMod val="95000"/>
                  </a:schemeClr>
                </a:solidFill>
                <a:latin typeface="Century Gothic" panose="020B0502020202020204" pitchFamily="34" charset="0"/>
              </a:rPr>
              <a:t>Explore  the Local Data</a:t>
            </a:r>
            <a:br>
              <a:rPr lang="en-US" sz="3600" dirty="0">
                <a:solidFill>
                  <a:schemeClr val="bg1">
                    <a:lumMod val="95000"/>
                  </a:schemeClr>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2000" dirty="0">
                <a:solidFill>
                  <a:schemeClr val="bg1">
                    <a:lumMod val="95000"/>
                  </a:schemeClr>
                </a:solidFill>
                <a:latin typeface="Century Gothic" panose="020B0502020202020204" pitchFamily="34" charset="0"/>
              </a:rPr>
              <a:t>Analyze local findings (specific to Pakistan) and compare with global findings </a:t>
            </a:r>
            <a:br>
              <a:rPr lang="en-US" sz="3600" dirty="0">
                <a:solidFill>
                  <a:schemeClr val="bg1">
                    <a:lumMod val="95000"/>
                  </a:schemeClr>
                </a:solidFill>
                <a:latin typeface="Century Gothic" panose="020B0502020202020204" pitchFamily="34" charset="0"/>
              </a:rPr>
            </a:br>
            <a:r>
              <a:rPr lang="en-US" sz="3600" dirty="0">
                <a:solidFill>
                  <a:schemeClr val="bg1">
                    <a:lumMod val="95000"/>
                  </a:schemeClr>
                </a:solidFill>
                <a:latin typeface="Century Gothic" panose="020B0502020202020204" pitchFamily="34" charset="0"/>
              </a:rPr>
              <a:t> </a:t>
            </a:r>
          </a:p>
        </p:txBody>
      </p:sp>
      <p:pic>
        <p:nvPicPr>
          <p:cNvPr id="1028" name="Picture 4" descr="Image result for data">
            <a:extLst>
              <a:ext uri="{FF2B5EF4-FFF2-40B4-BE49-F238E27FC236}">
                <a16:creationId xmlns:a16="http://schemas.microsoft.com/office/drawing/2014/main" id="{8D0F6963-B292-4BA0-8D16-27B4343D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1845" y="7937961"/>
            <a:ext cx="10241510" cy="66030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sets illustration">
            <a:extLst>
              <a:ext uri="{FF2B5EF4-FFF2-40B4-BE49-F238E27FC236}">
                <a16:creationId xmlns:a16="http://schemas.microsoft.com/office/drawing/2014/main" id="{33B5C59A-9B22-4237-95F8-6C0863704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95" y="7937961"/>
            <a:ext cx="79819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9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Pakistan – By Age</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DA719B-A213-4C8B-9859-9BDA1A664ECE}"/>
              </a:ext>
            </a:extLst>
          </p:cNvPr>
          <p:cNvSpPr txBox="1"/>
          <p:nvPr/>
        </p:nvSpPr>
        <p:spPr>
          <a:xfrm>
            <a:off x="370114" y="2883201"/>
            <a:ext cx="3378926" cy="3323987"/>
          </a:xfrm>
          <a:prstGeom prst="rect">
            <a:avLst/>
          </a:prstGeom>
          <a:noFill/>
        </p:spPr>
        <p:txBody>
          <a:bodyPr wrap="square">
            <a:spAutoFit/>
          </a:bodyPr>
          <a:lstStyle/>
          <a:p>
            <a:r>
              <a:rPr lang="en-US" sz="1400" dirty="0">
                <a:latin typeface="Century Gothic" panose="020B0502020202020204" pitchFamily="34" charset="0"/>
              </a:rPr>
              <a:t>No consistent major differences observed across different age groups. </a:t>
            </a:r>
          </a:p>
          <a:p>
            <a:endParaRPr lang="en-US" sz="1400" dirty="0">
              <a:latin typeface="Century Gothic" panose="020B0502020202020204" pitchFamily="34" charset="0"/>
            </a:endParaRPr>
          </a:p>
          <a:p>
            <a:r>
              <a:rPr lang="en-US" sz="1400" dirty="0">
                <a:latin typeface="Century Gothic" panose="020B0502020202020204" pitchFamily="34" charset="0"/>
              </a:rPr>
              <a:t>A greater percentage of women justify domestic violence than men for most of the given scenarios</a:t>
            </a:r>
          </a:p>
          <a:p>
            <a:endParaRPr lang="en-US" sz="1400" dirty="0">
              <a:latin typeface="Century Gothic" panose="020B0502020202020204" pitchFamily="34" charset="0"/>
            </a:endParaRPr>
          </a:p>
          <a:p>
            <a:r>
              <a:rPr lang="en-US" sz="1400" dirty="0">
                <a:latin typeface="Century Gothic" panose="020B0502020202020204" pitchFamily="34" charset="0"/>
              </a:rPr>
              <a:t>Difference between male and female opinion is highest for the scenarios:</a:t>
            </a:r>
          </a:p>
          <a:p>
            <a:r>
              <a:rPr lang="en-US" sz="1400" dirty="0">
                <a:latin typeface="Century Gothic" panose="020B0502020202020204" pitchFamily="34" charset="0"/>
              </a:rPr>
              <a:t>“if she burns food” and “if she refuses to have sex with him”</a:t>
            </a:r>
            <a:br>
              <a:rPr lang="en-US" sz="1400" dirty="0">
                <a:latin typeface="Century Gothic" panose="020B0502020202020204" pitchFamily="34" charset="0"/>
              </a:rPr>
            </a:br>
            <a:endParaRPr lang="en-US" sz="1400" dirty="0">
              <a:latin typeface="Century Gothic" panose="020B0502020202020204" pitchFamily="34" charset="0"/>
            </a:endParaRPr>
          </a:p>
          <a:p>
            <a:r>
              <a:rPr lang="en-US" sz="1400" dirty="0">
                <a:latin typeface="Century Gothic" panose="020B0502020202020204" pitchFamily="34" charset="0"/>
              </a:rPr>
              <a:t> </a:t>
            </a:r>
          </a:p>
        </p:txBody>
      </p:sp>
      <p:graphicFrame>
        <p:nvGraphicFramePr>
          <p:cNvPr id="22" name="Chart 21">
            <a:extLst>
              <a:ext uri="{FF2B5EF4-FFF2-40B4-BE49-F238E27FC236}">
                <a16:creationId xmlns:a16="http://schemas.microsoft.com/office/drawing/2014/main" id="{F9D29AAE-C20B-4751-A410-418CCDAD419A}"/>
              </a:ext>
            </a:extLst>
          </p:cNvPr>
          <p:cNvGraphicFramePr>
            <a:graphicFrameLocks/>
          </p:cNvGraphicFramePr>
          <p:nvPr>
            <p:extLst>
              <p:ext uri="{D42A27DB-BD31-4B8C-83A1-F6EECF244321}">
                <p14:modId xmlns:p14="http://schemas.microsoft.com/office/powerpoint/2010/main" val="883025528"/>
              </p:ext>
            </p:extLst>
          </p:nvPr>
        </p:nvGraphicFramePr>
        <p:xfrm>
          <a:off x="6139396" y="130563"/>
          <a:ext cx="5532120" cy="2294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a:extLst>
              <a:ext uri="{FF2B5EF4-FFF2-40B4-BE49-F238E27FC236}">
                <a16:creationId xmlns:a16="http://schemas.microsoft.com/office/drawing/2014/main" id="{4757A99E-BC52-4AB8-AD88-BCE0C58EBCCF}"/>
              </a:ext>
            </a:extLst>
          </p:cNvPr>
          <p:cNvGraphicFramePr>
            <a:graphicFrameLocks/>
          </p:cNvGraphicFramePr>
          <p:nvPr>
            <p:extLst>
              <p:ext uri="{D42A27DB-BD31-4B8C-83A1-F6EECF244321}">
                <p14:modId xmlns:p14="http://schemas.microsoft.com/office/powerpoint/2010/main" val="458967429"/>
              </p:ext>
            </p:extLst>
          </p:nvPr>
        </p:nvGraphicFramePr>
        <p:xfrm>
          <a:off x="6139396" y="2217811"/>
          <a:ext cx="5524500" cy="2327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523745B8-6B83-4EE6-9610-D59E8A317476}"/>
              </a:ext>
            </a:extLst>
          </p:cNvPr>
          <p:cNvGraphicFramePr>
            <a:graphicFrameLocks/>
          </p:cNvGraphicFramePr>
          <p:nvPr>
            <p:extLst>
              <p:ext uri="{D42A27DB-BD31-4B8C-83A1-F6EECF244321}">
                <p14:modId xmlns:p14="http://schemas.microsoft.com/office/powerpoint/2010/main" val="3014396203"/>
              </p:ext>
            </p:extLst>
          </p:nvPr>
        </p:nvGraphicFramePr>
        <p:xfrm>
          <a:off x="6139396" y="4387027"/>
          <a:ext cx="5535930" cy="2294096"/>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a:extLst>
              <a:ext uri="{FF2B5EF4-FFF2-40B4-BE49-F238E27FC236}">
                <a16:creationId xmlns:a16="http://schemas.microsoft.com/office/drawing/2014/main" id="{C80069B7-5469-46E9-BFE6-B50B91E7B596}"/>
              </a:ext>
            </a:extLst>
          </p:cNvPr>
          <p:cNvSpPr/>
          <p:nvPr/>
        </p:nvSpPr>
        <p:spPr>
          <a:xfrm>
            <a:off x="490436" y="1657005"/>
            <a:ext cx="193220" cy="151632"/>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EFB7015-2897-468D-A93F-A36F08D1B175}"/>
              </a:ext>
            </a:extLst>
          </p:cNvPr>
          <p:cNvSpPr/>
          <p:nvPr/>
        </p:nvSpPr>
        <p:spPr>
          <a:xfrm>
            <a:off x="490436" y="2062635"/>
            <a:ext cx="193220" cy="151632"/>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A88320-E0C2-4391-A3BC-36AE9D6B3233}"/>
              </a:ext>
            </a:extLst>
          </p:cNvPr>
          <p:cNvSpPr txBox="1"/>
          <p:nvPr/>
        </p:nvSpPr>
        <p:spPr>
          <a:xfrm>
            <a:off x="683656" y="1605032"/>
            <a:ext cx="3378926" cy="307777"/>
          </a:xfrm>
          <a:prstGeom prst="rect">
            <a:avLst/>
          </a:prstGeom>
          <a:noFill/>
        </p:spPr>
        <p:txBody>
          <a:bodyPr wrap="square">
            <a:spAutoFit/>
          </a:bodyPr>
          <a:lstStyle/>
          <a:p>
            <a:r>
              <a:rPr lang="en-US" sz="1400" dirty="0">
                <a:latin typeface="Century Gothic" panose="020B0502020202020204" pitchFamily="34" charset="0"/>
              </a:rPr>
              <a:t>Male</a:t>
            </a:r>
          </a:p>
        </p:txBody>
      </p:sp>
      <p:sp>
        <p:nvSpPr>
          <p:cNvPr id="29" name="TextBox 28">
            <a:extLst>
              <a:ext uri="{FF2B5EF4-FFF2-40B4-BE49-F238E27FC236}">
                <a16:creationId xmlns:a16="http://schemas.microsoft.com/office/drawing/2014/main" id="{E78E0F06-824D-44B7-99E1-8C22343EC1C0}"/>
              </a:ext>
            </a:extLst>
          </p:cNvPr>
          <p:cNvSpPr txBox="1"/>
          <p:nvPr/>
        </p:nvSpPr>
        <p:spPr>
          <a:xfrm>
            <a:off x="683656" y="1983589"/>
            <a:ext cx="3378926" cy="307777"/>
          </a:xfrm>
          <a:prstGeom prst="rect">
            <a:avLst/>
          </a:prstGeom>
          <a:noFill/>
        </p:spPr>
        <p:txBody>
          <a:bodyPr wrap="square">
            <a:spAutoFit/>
          </a:bodyPr>
          <a:lstStyle/>
          <a:p>
            <a:r>
              <a:rPr lang="en-US" sz="1400" dirty="0">
                <a:latin typeface="Century Gothic" panose="020B0502020202020204" pitchFamily="34" charset="0"/>
              </a:rPr>
              <a:t>Female</a:t>
            </a:r>
          </a:p>
        </p:txBody>
      </p:sp>
    </p:spTree>
    <p:extLst>
      <p:ext uri="{BB962C8B-B14F-4D97-AF65-F5344CB8AC3E}">
        <p14:creationId xmlns:p14="http://schemas.microsoft.com/office/powerpoint/2010/main" val="39803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Pakistan – By Marital Status</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DA719B-A213-4C8B-9859-9BDA1A664ECE}"/>
              </a:ext>
            </a:extLst>
          </p:cNvPr>
          <p:cNvSpPr txBox="1"/>
          <p:nvPr/>
        </p:nvSpPr>
        <p:spPr>
          <a:xfrm>
            <a:off x="370114" y="2883201"/>
            <a:ext cx="4735286" cy="3108543"/>
          </a:xfrm>
          <a:prstGeom prst="rect">
            <a:avLst/>
          </a:prstGeom>
          <a:noFill/>
        </p:spPr>
        <p:txBody>
          <a:bodyPr wrap="square">
            <a:spAutoFit/>
          </a:bodyPr>
          <a:lstStyle/>
          <a:p>
            <a:r>
              <a:rPr lang="en-US" sz="1400" dirty="0">
                <a:latin typeface="Century Gothic" panose="020B0502020202020204" pitchFamily="34" charset="0"/>
              </a:rPr>
              <a:t>There was no data for unmarried individuals.</a:t>
            </a:r>
          </a:p>
          <a:p>
            <a:endParaRPr lang="en-US" sz="1400" dirty="0">
              <a:latin typeface="Century Gothic" panose="020B0502020202020204" pitchFamily="34" charset="0"/>
            </a:endParaRPr>
          </a:p>
          <a:p>
            <a:endParaRPr lang="en-US" sz="1400" dirty="0">
              <a:latin typeface="Century Gothic" panose="020B0502020202020204" pitchFamily="34" charset="0"/>
            </a:endParaRPr>
          </a:p>
          <a:p>
            <a:r>
              <a:rPr lang="en-US" sz="1400" dirty="0">
                <a:latin typeface="Century Gothic" panose="020B0502020202020204" pitchFamily="34" charset="0"/>
              </a:rPr>
              <a:t>For Married/ Living together, percentage of women who justify is consistently higher than that of men</a:t>
            </a:r>
          </a:p>
          <a:p>
            <a:endParaRPr lang="en-US" sz="1400" dirty="0">
              <a:latin typeface="Century Gothic" panose="020B0502020202020204" pitchFamily="34" charset="0"/>
            </a:endParaRPr>
          </a:p>
          <a:p>
            <a:r>
              <a:rPr lang="en-US" sz="1400" dirty="0">
                <a:latin typeface="Century Gothic" panose="020B0502020202020204" pitchFamily="34" charset="0"/>
              </a:rPr>
              <a:t>A greater percentage of men justify domestic violence than women in most of the given scenarios for divorced/widowed/ separated. The exceptions are:</a:t>
            </a:r>
          </a:p>
          <a:p>
            <a:r>
              <a:rPr lang="en-US" sz="1400" dirty="0">
                <a:latin typeface="Century Gothic" panose="020B0502020202020204" pitchFamily="34" charset="0"/>
              </a:rPr>
              <a:t>“if she burns food” and “if she refuses to have sex with him”</a:t>
            </a:r>
            <a:br>
              <a:rPr lang="en-US" sz="1400" dirty="0">
                <a:latin typeface="Century Gothic" panose="020B0502020202020204" pitchFamily="34" charset="0"/>
              </a:rPr>
            </a:br>
            <a:endParaRPr lang="en-US" sz="1400" dirty="0">
              <a:latin typeface="Century Gothic" panose="020B0502020202020204" pitchFamily="34" charset="0"/>
            </a:endParaRPr>
          </a:p>
          <a:p>
            <a:r>
              <a:rPr lang="en-US" sz="1400" dirty="0">
                <a:latin typeface="Century Gothic" panose="020B0502020202020204" pitchFamily="34" charset="0"/>
              </a:rPr>
              <a:t> </a:t>
            </a:r>
          </a:p>
        </p:txBody>
      </p:sp>
      <p:sp>
        <p:nvSpPr>
          <p:cNvPr id="4" name="Rectangle 3">
            <a:extLst>
              <a:ext uri="{FF2B5EF4-FFF2-40B4-BE49-F238E27FC236}">
                <a16:creationId xmlns:a16="http://schemas.microsoft.com/office/drawing/2014/main" id="{C80069B7-5469-46E9-BFE6-B50B91E7B596}"/>
              </a:ext>
            </a:extLst>
          </p:cNvPr>
          <p:cNvSpPr/>
          <p:nvPr/>
        </p:nvSpPr>
        <p:spPr>
          <a:xfrm>
            <a:off x="490436" y="1657005"/>
            <a:ext cx="193220" cy="151632"/>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EFB7015-2897-468D-A93F-A36F08D1B175}"/>
              </a:ext>
            </a:extLst>
          </p:cNvPr>
          <p:cNvSpPr/>
          <p:nvPr/>
        </p:nvSpPr>
        <p:spPr>
          <a:xfrm>
            <a:off x="490436" y="2062635"/>
            <a:ext cx="193220" cy="151632"/>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A88320-E0C2-4391-A3BC-36AE9D6B3233}"/>
              </a:ext>
            </a:extLst>
          </p:cNvPr>
          <p:cNvSpPr txBox="1"/>
          <p:nvPr/>
        </p:nvSpPr>
        <p:spPr>
          <a:xfrm>
            <a:off x="683656" y="1605032"/>
            <a:ext cx="3378926" cy="307777"/>
          </a:xfrm>
          <a:prstGeom prst="rect">
            <a:avLst/>
          </a:prstGeom>
          <a:noFill/>
        </p:spPr>
        <p:txBody>
          <a:bodyPr wrap="square">
            <a:spAutoFit/>
          </a:bodyPr>
          <a:lstStyle/>
          <a:p>
            <a:r>
              <a:rPr lang="en-US" sz="1400" dirty="0">
                <a:latin typeface="Century Gothic" panose="020B0502020202020204" pitchFamily="34" charset="0"/>
              </a:rPr>
              <a:t>Male</a:t>
            </a:r>
          </a:p>
        </p:txBody>
      </p:sp>
      <p:sp>
        <p:nvSpPr>
          <p:cNvPr id="29" name="TextBox 28">
            <a:extLst>
              <a:ext uri="{FF2B5EF4-FFF2-40B4-BE49-F238E27FC236}">
                <a16:creationId xmlns:a16="http://schemas.microsoft.com/office/drawing/2014/main" id="{E78E0F06-824D-44B7-99E1-8C22343EC1C0}"/>
              </a:ext>
            </a:extLst>
          </p:cNvPr>
          <p:cNvSpPr txBox="1"/>
          <p:nvPr/>
        </p:nvSpPr>
        <p:spPr>
          <a:xfrm>
            <a:off x="683656" y="1983589"/>
            <a:ext cx="3378926" cy="307777"/>
          </a:xfrm>
          <a:prstGeom prst="rect">
            <a:avLst/>
          </a:prstGeom>
          <a:noFill/>
        </p:spPr>
        <p:txBody>
          <a:bodyPr wrap="square">
            <a:spAutoFit/>
          </a:bodyPr>
          <a:lstStyle/>
          <a:p>
            <a:r>
              <a:rPr lang="en-US" sz="1400" dirty="0">
                <a:latin typeface="Century Gothic" panose="020B0502020202020204" pitchFamily="34" charset="0"/>
              </a:rPr>
              <a:t>Female</a:t>
            </a:r>
          </a:p>
        </p:txBody>
      </p:sp>
      <p:graphicFrame>
        <p:nvGraphicFramePr>
          <p:cNvPr id="13" name="Chart 12">
            <a:extLst>
              <a:ext uri="{FF2B5EF4-FFF2-40B4-BE49-F238E27FC236}">
                <a16:creationId xmlns:a16="http://schemas.microsoft.com/office/drawing/2014/main" id="{B333F451-9F2C-4A04-B3CF-C6A6930F2418}"/>
              </a:ext>
            </a:extLst>
          </p:cNvPr>
          <p:cNvGraphicFramePr>
            <a:graphicFrameLocks/>
          </p:cNvGraphicFramePr>
          <p:nvPr>
            <p:extLst>
              <p:ext uri="{D42A27DB-BD31-4B8C-83A1-F6EECF244321}">
                <p14:modId xmlns:p14="http://schemas.microsoft.com/office/powerpoint/2010/main" val="3119407643"/>
              </p:ext>
            </p:extLst>
          </p:nvPr>
        </p:nvGraphicFramePr>
        <p:xfrm>
          <a:off x="6084207" y="1265804"/>
          <a:ext cx="5562600" cy="24938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827021DE-F20C-4A06-8ACE-211C72A7757E}"/>
              </a:ext>
            </a:extLst>
          </p:cNvPr>
          <p:cNvGraphicFramePr>
            <a:graphicFrameLocks/>
          </p:cNvGraphicFramePr>
          <p:nvPr>
            <p:extLst>
              <p:ext uri="{D42A27DB-BD31-4B8C-83A1-F6EECF244321}">
                <p14:modId xmlns:p14="http://schemas.microsoft.com/office/powerpoint/2010/main" val="168635994"/>
              </p:ext>
            </p:extLst>
          </p:nvPr>
        </p:nvGraphicFramePr>
        <p:xfrm>
          <a:off x="6083299" y="3903757"/>
          <a:ext cx="5562601" cy="24938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138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Pakistan – By Education</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DA719B-A213-4C8B-9859-9BDA1A664ECE}"/>
              </a:ext>
            </a:extLst>
          </p:cNvPr>
          <p:cNvSpPr txBox="1"/>
          <p:nvPr/>
        </p:nvSpPr>
        <p:spPr>
          <a:xfrm>
            <a:off x="370114" y="2441192"/>
            <a:ext cx="5486400" cy="3231654"/>
          </a:xfrm>
          <a:prstGeom prst="rect">
            <a:avLst/>
          </a:prstGeom>
          <a:noFill/>
        </p:spPr>
        <p:txBody>
          <a:bodyPr wrap="square">
            <a:spAutoFit/>
          </a:bodyPr>
          <a:lstStyle/>
          <a:p>
            <a:r>
              <a:rPr lang="en-US" sz="1200" dirty="0">
                <a:latin typeface="Century Gothic" panose="020B0502020202020204" pitchFamily="34" charset="0"/>
              </a:rPr>
              <a:t>Lesser people appear to justify domestic violence in more educated groups</a:t>
            </a:r>
          </a:p>
          <a:p>
            <a:endParaRPr lang="en-US" sz="1200" dirty="0">
              <a:latin typeface="Century Gothic" panose="020B0502020202020204" pitchFamily="34" charset="0"/>
            </a:endParaRPr>
          </a:p>
          <a:p>
            <a:r>
              <a:rPr lang="en-US" sz="1200" dirty="0">
                <a:latin typeface="Century Gothic" panose="020B0502020202020204" pitchFamily="34" charset="0"/>
              </a:rPr>
              <a:t>A greater percentage of women justify domestic violence than men for most of the given scenarios</a:t>
            </a:r>
          </a:p>
          <a:p>
            <a:endParaRPr lang="en-US" sz="1200" dirty="0">
              <a:latin typeface="Century Gothic" panose="020B0502020202020204" pitchFamily="34" charset="0"/>
            </a:endParaRPr>
          </a:p>
          <a:p>
            <a:r>
              <a:rPr lang="en-US" sz="1200" dirty="0">
                <a:latin typeface="Century Gothic" panose="020B0502020202020204" pitchFamily="34" charset="0"/>
              </a:rPr>
              <a:t>Difference between male and female opinion is highest for the scenarios:</a:t>
            </a:r>
          </a:p>
          <a:p>
            <a:r>
              <a:rPr lang="en-US" sz="1200" dirty="0">
                <a:latin typeface="Century Gothic" panose="020B0502020202020204" pitchFamily="34" charset="0"/>
              </a:rPr>
              <a:t>“if she burns food” and “if she refuses to have sex with him”</a:t>
            </a:r>
            <a:br>
              <a:rPr lang="en-US" sz="1200" dirty="0">
                <a:latin typeface="Century Gothic" panose="020B0502020202020204" pitchFamily="34" charset="0"/>
              </a:rPr>
            </a:br>
            <a:endParaRPr lang="en-US" sz="1200" dirty="0">
              <a:latin typeface="Century Gothic" panose="020B0502020202020204" pitchFamily="34" charset="0"/>
            </a:endParaRPr>
          </a:p>
          <a:p>
            <a:r>
              <a:rPr lang="en-US" sz="1200" dirty="0">
                <a:latin typeface="Century Gothic" panose="020B0502020202020204" pitchFamily="34" charset="0"/>
              </a:rPr>
              <a:t>Unlike in the lower educated groups, in higher educated groups, the percentage of women who justify domestic violence falls below the percentage of men in many scenarios. This could hint at lower levels of internalized misogyny within women with higher education backgrounds as compared to lower education backgrounds (to be explored further)</a:t>
            </a:r>
          </a:p>
          <a:p>
            <a:r>
              <a:rPr lang="en-US" sz="1200" dirty="0">
                <a:latin typeface="Century Gothic" panose="020B0502020202020204" pitchFamily="34" charset="0"/>
              </a:rPr>
              <a:t> </a:t>
            </a:r>
          </a:p>
        </p:txBody>
      </p:sp>
      <p:sp>
        <p:nvSpPr>
          <p:cNvPr id="4" name="Rectangle 3">
            <a:extLst>
              <a:ext uri="{FF2B5EF4-FFF2-40B4-BE49-F238E27FC236}">
                <a16:creationId xmlns:a16="http://schemas.microsoft.com/office/drawing/2014/main" id="{C80069B7-5469-46E9-BFE6-B50B91E7B596}"/>
              </a:ext>
            </a:extLst>
          </p:cNvPr>
          <p:cNvSpPr/>
          <p:nvPr/>
        </p:nvSpPr>
        <p:spPr>
          <a:xfrm>
            <a:off x="490436" y="1657005"/>
            <a:ext cx="193220" cy="151632"/>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EFB7015-2897-468D-A93F-A36F08D1B175}"/>
              </a:ext>
            </a:extLst>
          </p:cNvPr>
          <p:cNvSpPr/>
          <p:nvPr/>
        </p:nvSpPr>
        <p:spPr>
          <a:xfrm>
            <a:off x="490436" y="2062635"/>
            <a:ext cx="193220" cy="151632"/>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A88320-E0C2-4391-A3BC-36AE9D6B3233}"/>
              </a:ext>
            </a:extLst>
          </p:cNvPr>
          <p:cNvSpPr txBox="1"/>
          <p:nvPr/>
        </p:nvSpPr>
        <p:spPr>
          <a:xfrm>
            <a:off x="683656" y="1605032"/>
            <a:ext cx="3378926" cy="307777"/>
          </a:xfrm>
          <a:prstGeom prst="rect">
            <a:avLst/>
          </a:prstGeom>
          <a:noFill/>
        </p:spPr>
        <p:txBody>
          <a:bodyPr wrap="square">
            <a:spAutoFit/>
          </a:bodyPr>
          <a:lstStyle/>
          <a:p>
            <a:r>
              <a:rPr lang="en-US" sz="1400" dirty="0">
                <a:latin typeface="Century Gothic" panose="020B0502020202020204" pitchFamily="34" charset="0"/>
              </a:rPr>
              <a:t>Male</a:t>
            </a:r>
          </a:p>
        </p:txBody>
      </p:sp>
      <p:sp>
        <p:nvSpPr>
          <p:cNvPr id="29" name="TextBox 28">
            <a:extLst>
              <a:ext uri="{FF2B5EF4-FFF2-40B4-BE49-F238E27FC236}">
                <a16:creationId xmlns:a16="http://schemas.microsoft.com/office/drawing/2014/main" id="{E78E0F06-824D-44B7-99E1-8C22343EC1C0}"/>
              </a:ext>
            </a:extLst>
          </p:cNvPr>
          <p:cNvSpPr txBox="1"/>
          <p:nvPr/>
        </p:nvSpPr>
        <p:spPr>
          <a:xfrm>
            <a:off x="683656" y="1983589"/>
            <a:ext cx="3378926" cy="307777"/>
          </a:xfrm>
          <a:prstGeom prst="rect">
            <a:avLst/>
          </a:prstGeom>
          <a:noFill/>
        </p:spPr>
        <p:txBody>
          <a:bodyPr wrap="square">
            <a:spAutoFit/>
          </a:bodyPr>
          <a:lstStyle/>
          <a:p>
            <a:r>
              <a:rPr lang="en-US" sz="1400" dirty="0">
                <a:latin typeface="Century Gothic" panose="020B0502020202020204" pitchFamily="34" charset="0"/>
              </a:rPr>
              <a:t>Female</a:t>
            </a:r>
          </a:p>
        </p:txBody>
      </p:sp>
      <p:graphicFrame>
        <p:nvGraphicFramePr>
          <p:cNvPr id="13" name="Chart 12">
            <a:extLst>
              <a:ext uri="{FF2B5EF4-FFF2-40B4-BE49-F238E27FC236}">
                <a16:creationId xmlns:a16="http://schemas.microsoft.com/office/drawing/2014/main" id="{A596F3E8-2031-4F3D-91C9-BFCEEAF7487D}"/>
              </a:ext>
            </a:extLst>
          </p:cNvPr>
          <p:cNvGraphicFramePr>
            <a:graphicFrameLocks/>
          </p:cNvGraphicFramePr>
          <p:nvPr>
            <p:extLst>
              <p:ext uri="{D42A27DB-BD31-4B8C-83A1-F6EECF244321}">
                <p14:modId xmlns:p14="http://schemas.microsoft.com/office/powerpoint/2010/main" val="1567229918"/>
              </p:ext>
            </p:extLst>
          </p:nvPr>
        </p:nvGraphicFramePr>
        <p:xfrm>
          <a:off x="6299332" y="5080753"/>
          <a:ext cx="54864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DCCD2E4E-A98A-4989-BB12-6E604F794AC1}"/>
              </a:ext>
            </a:extLst>
          </p:cNvPr>
          <p:cNvGraphicFramePr>
            <a:graphicFrameLocks/>
          </p:cNvGraphicFramePr>
          <p:nvPr>
            <p:extLst>
              <p:ext uri="{D42A27DB-BD31-4B8C-83A1-F6EECF244321}">
                <p14:modId xmlns:p14="http://schemas.microsoft.com/office/powerpoint/2010/main" val="2275543774"/>
              </p:ext>
            </p:extLst>
          </p:nvPr>
        </p:nvGraphicFramePr>
        <p:xfrm>
          <a:off x="6299332" y="6963"/>
          <a:ext cx="5486400" cy="1828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81EE1D1-2DC7-4973-AF61-1810C1D11D5E}"/>
              </a:ext>
            </a:extLst>
          </p:cNvPr>
          <p:cNvGraphicFramePr>
            <a:graphicFrameLocks/>
          </p:cNvGraphicFramePr>
          <p:nvPr>
            <p:extLst>
              <p:ext uri="{D42A27DB-BD31-4B8C-83A1-F6EECF244321}">
                <p14:modId xmlns:p14="http://schemas.microsoft.com/office/powerpoint/2010/main" val="422941286"/>
              </p:ext>
            </p:extLst>
          </p:nvPr>
        </p:nvGraphicFramePr>
        <p:xfrm>
          <a:off x="6299332" y="1711550"/>
          <a:ext cx="5486400" cy="1828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D86B5A65-D585-4087-B2A6-E42391E1E94E}"/>
              </a:ext>
            </a:extLst>
          </p:cNvPr>
          <p:cNvGraphicFramePr>
            <a:graphicFrameLocks/>
          </p:cNvGraphicFramePr>
          <p:nvPr>
            <p:extLst>
              <p:ext uri="{D42A27DB-BD31-4B8C-83A1-F6EECF244321}">
                <p14:modId xmlns:p14="http://schemas.microsoft.com/office/powerpoint/2010/main" val="3666502415"/>
              </p:ext>
            </p:extLst>
          </p:nvPr>
        </p:nvGraphicFramePr>
        <p:xfrm>
          <a:off x="6299332" y="3401729"/>
          <a:ext cx="5486400" cy="1828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2506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Pakistan – By Residence</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DA719B-A213-4C8B-9859-9BDA1A664ECE}"/>
              </a:ext>
            </a:extLst>
          </p:cNvPr>
          <p:cNvSpPr txBox="1"/>
          <p:nvPr/>
        </p:nvSpPr>
        <p:spPr>
          <a:xfrm>
            <a:off x="370114" y="2883201"/>
            <a:ext cx="3378926" cy="3323987"/>
          </a:xfrm>
          <a:prstGeom prst="rect">
            <a:avLst/>
          </a:prstGeom>
          <a:noFill/>
        </p:spPr>
        <p:txBody>
          <a:bodyPr wrap="square">
            <a:spAutoFit/>
          </a:bodyPr>
          <a:lstStyle/>
          <a:p>
            <a:r>
              <a:rPr lang="en-US" sz="1400" dirty="0">
                <a:latin typeface="Century Gothic" panose="020B0502020202020204" pitchFamily="34" charset="0"/>
              </a:rPr>
              <a:t>Percentages are consistently higher for Urban residents than rural residents</a:t>
            </a:r>
          </a:p>
          <a:p>
            <a:endParaRPr lang="en-US" sz="1400" dirty="0">
              <a:latin typeface="Century Gothic" panose="020B0502020202020204" pitchFamily="34" charset="0"/>
            </a:endParaRPr>
          </a:p>
          <a:p>
            <a:r>
              <a:rPr lang="en-US" sz="1400" dirty="0">
                <a:latin typeface="Century Gothic" panose="020B0502020202020204" pitchFamily="34" charset="0"/>
              </a:rPr>
              <a:t>A greater percentage of women justify domestic violence than men for most of the given scenarios</a:t>
            </a:r>
          </a:p>
          <a:p>
            <a:endParaRPr lang="en-US" sz="1400" dirty="0">
              <a:latin typeface="Century Gothic" panose="020B0502020202020204" pitchFamily="34" charset="0"/>
            </a:endParaRPr>
          </a:p>
          <a:p>
            <a:r>
              <a:rPr lang="en-US" sz="1400" dirty="0">
                <a:latin typeface="Century Gothic" panose="020B0502020202020204" pitchFamily="34" charset="0"/>
              </a:rPr>
              <a:t>Difference between male and female opinion is highest for the scenarios:</a:t>
            </a:r>
          </a:p>
          <a:p>
            <a:r>
              <a:rPr lang="en-US" sz="1400" dirty="0">
                <a:latin typeface="Century Gothic" panose="020B0502020202020204" pitchFamily="34" charset="0"/>
              </a:rPr>
              <a:t>“if she burns food” and “if she refuses to have sex with him”</a:t>
            </a:r>
            <a:br>
              <a:rPr lang="en-US" sz="1400" dirty="0">
                <a:latin typeface="Century Gothic" panose="020B0502020202020204" pitchFamily="34" charset="0"/>
              </a:rPr>
            </a:br>
            <a:endParaRPr lang="en-US" sz="1400" dirty="0">
              <a:latin typeface="Century Gothic" panose="020B0502020202020204" pitchFamily="34" charset="0"/>
            </a:endParaRPr>
          </a:p>
          <a:p>
            <a:r>
              <a:rPr lang="en-US" sz="1400" dirty="0">
                <a:latin typeface="Century Gothic" panose="020B0502020202020204" pitchFamily="34" charset="0"/>
              </a:rPr>
              <a:t> </a:t>
            </a:r>
          </a:p>
        </p:txBody>
      </p:sp>
      <p:sp>
        <p:nvSpPr>
          <p:cNvPr id="4" name="Rectangle 3">
            <a:extLst>
              <a:ext uri="{FF2B5EF4-FFF2-40B4-BE49-F238E27FC236}">
                <a16:creationId xmlns:a16="http://schemas.microsoft.com/office/drawing/2014/main" id="{C80069B7-5469-46E9-BFE6-B50B91E7B596}"/>
              </a:ext>
            </a:extLst>
          </p:cNvPr>
          <p:cNvSpPr/>
          <p:nvPr/>
        </p:nvSpPr>
        <p:spPr>
          <a:xfrm>
            <a:off x="490436" y="1657005"/>
            <a:ext cx="193220" cy="151632"/>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EFB7015-2897-468D-A93F-A36F08D1B175}"/>
              </a:ext>
            </a:extLst>
          </p:cNvPr>
          <p:cNvSpPr/>
          <p:nvPr/>
        </p:nvSpPr>
        <p:spPr>
          <a:xfrm>
            <a:off x="490436" y="2062635"/>
            <a:ext cx="193220" cy="151632"/>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A88320-E0C2-4391-A3BC-36AE9D6B3233}"/>
              </a:ext>
            </a:extLst>
          </p:cNvPr>
          <p:cNvSpPr txBox="1"/>
          <p:nvPr/>
        </p:nvSpPr>
        <p:spPr>
          <a:xfrm>
            <a:off x="683656" y="1605032"/>
            <a:ext cx="3378926" cy="307777"/>
          </a:xfrm>
          <a:prstGeom prst="rect">
            <a:avLst/>
          </a:prstGeom>
          <a:noFill/>
        </p:spPr>
        <p:txBody>
          <a:bodyPr wrap="square">
            <a:spAutoFit/>
          </a:bodyPr>
          <a:lstStyle/>
          <a:p>
            <a:r>
              <a:rPr lang="en-US" sz="1400" dirty="0">
                <a:latin typeface="Century Gothic" panose="020B0502020202020204" pitchFamily="34" charset="0"/>
              </a:rPr>
              <a:t>Male</a:t>
            </a:r>
          </a:p>
        </p:txBody>
      </p:sp>
      <p:sp>
        <p:nvSpPr>
          <p:cNvPr id="29" name="TextBox 28">
            <a:extLst>
              <a:ext uri="{FF2B5EF4-FFF2-40B4-BE49-F238E27FC236}">
                <a16:creationId xmlns:a16="http://schemas.microsoft.com/office/drawing/2014/main" id="{E78E0F06-824D-44B7-99E1-8C22343EC1C0}"/>
              </a:ext>
            </a:extLst>
          </p:cNvPr>
          <p:cNvSpPr txBox="1"/>
          <p:nvPr/>
        </p:nvSpPr>
        <p:spPr>
          <a:xfrm>
            <a:off x="683656" y="1983589"/>
            <a:ext cx="3378926" cy="307777"/>
          </a:xfrm>
          <a:prstGeom prst="rect">
            <a:avLst/>
          </a:prstGeom>
          <a:noFill/>
        </p:spPr>
        <p:txBody>
          <a:bodyPr wrap="square">
            <a:spAutoFit/>
          </a:bodyPr>
          <a:lstStyle/>
          <a:p>
            <a:r>
              <a:rPr lang="en-US" sz="1400" dirty="0">
                <a:latin typeface="Century Gothic" panose="020B0502020202020204" pitchFamily="34" charset="0"/>
              </a:rPr>
              <a:t>Female</a:t>
            </a:r>
          </a:p>
        </p:txBody>
      </p:sp>
      <p:graphicFrame>
        <p:nvGraphicFramePr>
          <p:cNvPr id="13" name="Chart 12">
            <a:extLst>
              <a:ext uri="{FF2B5EF4-FFF2-40B4-BE49-F238E27FC236}">
                <a16:creationId xmlns:a16="http://schemas.microsoft.com/office/drawing/2014/main" id="{50C5009C-CE5B-4B08-A9CE-A3DC438F6B4A}"/>
              </a:ext>
            </a:extLst>
          </p:cNvPr>
          <p:cNvGraphicFramePr>
            <a:graphicFrameLocks/>
          </p:cNvGraphicFramePr>
          <p:nvPr>
            <p:extLst>
              <p:ext uri="{D42A27DB-BD31-4B8C-83A1-F6EECF244321}">
                <p14:modId xmlns:p14="http://schemas.microsoft.com/office/powerpoint/2010/main" val="2746229352"/>
              </p:ext>
            </p:extLst>
          </p:nvPr>
        </p:nvGraphicFramePr>
        <p:xfrm>
          <a:off x="5901294" y="3908879"/>
          <a:ext cx="5607050" cy="2859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940BB287-B089-4F6B-8347-D64857D6AB7E}"/>
              </a:ext>
            </a:extLst>
          </p:cNvPr>
          <p:cNvGraphicFramePr>
            <a:graphicFrameLocks/>
          </p:cNvGraphicFramePr>
          <p:nvPr>
            <p:extLst>
              <p:ext uri="{D42A27DB-BD31-4B8C-83A1-F6EECF244321}">
                <p14:modId xmlns:p14="http://schemas.microsoft.com/office/powerpoint/2010/main" val="2455923999"/>
              </p:ext>
            </p:extLst>
          </p:nvPr>
        </p:nvGraphicFramePr>
        <p:xfrm>
          <a:off x="5901294" y="1209727"/>
          <a:ext cx="5607050" cy="28593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018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7" name="Rectangle: Rounded Corners 6">
            <a:hlinkClick r:id="rId2"/>
            <a:extLst>
              <a:ext uri="{FF2B5EF4-FFF2-40B4-BE49-F238E27FC236}">
                <a16:creationId xmlns:a16="http://schemas.microsoft.com/office/drawing/2014/main" id="{2D7D4DED-3E38-4BBD-8141-0EC64819BB33}"/>
              </a:ext>
            </a:extLst>
          </p:cNvPr>
          <p:cNvSpPr/>
          <p:nvPr/>
        </p:nvSpPr>
        <p:spPr>
          <a:xfrm>
            <a:off x="4361295" y="3272889"/>
            <a:ext cx="3469409" cy="31222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Click to Watch Overview Video</a:t>
            </a:r>
          </a:p>
        </p:txBody>
      </p:sp>
      <p:sp>
        <p:nvSpPr>
          <p:cNvPr id="8" name="Title 1">
            <a:extLst>
              <a:ext uri="{FF2B5EF4-FFF2-40B4-BE49-F238E27FC236}">
                <a16:creationId xmlns:a16="http://schemas.microsoft.com/office/drawing/2014/main" id="{C72A59B2-2E8B-4E2C-A42D-8654D626863D}"/>
              </a:ext>
            </a:extLst>
          </p:cNvPr>
          <p:cNvSpPr txBox="1">
            <a:spLocks/>
          </p:cNvSpPr>
          <p:nvPr/>
        </p:nvSpPr>
        <p:spPr>
          <a:xfrm>
            <a:off x="370114" y="-125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lumMod val="95000"/>
                  </a:schemeClr>
                </a:solidFill>
              </a:rPr>
              <a:t>Overview</a:t>
            </a:r>
            <a:endParaRPr lang="en-US" sz="2800" dirty="0">
              <a:solidFill>
                <a:schemeClr val="bg1">
                  <a:lumMod val="95000"/>
                </a:schemeClr>
              </a:solidFill>
              <a:latin typeface="Century Gothic" panose="020B0502020202020204" pitchFamily="34" charset="0"/>
            </a:endParaRPr>
          </a:p>
        </p:txBody>
      </p:sp>
      <p:cxnSp>
        <p:nvCxnSpPr>
          <p:cNvPr id="9" name="Straight Connector 8">
            <a:extLst>
              <a:ext uri="{FF2B5EF4-FFF2-40B4-BE49-F238E27FC236}">
                <a16:creationId xmlns:a16="http://schemas.microsoft.com/office/drawing/2014/main" id="{FEF3994E-E0F7-433F-A6A4-4473A34FACFB}"/>
              </a:ext>
            </a:extLst>
          </p:cNvPr>
          <p:cNvCxnSpPr>
            <a:cxnSpLocks/>
          </p:cNvCxnSpPr>
          <p:nvPr/>
        </p:nvCxnSpPr>
        <p:spPr>
          <a:xfrm rot="16200000">
            <a:off x="1806618" y="-427477"/>
            <a:ext cx="0" cy="2632363"/>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58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Pakistan – Gender</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Chart 17">
            <a:extLst>
              <a:ext uri="{FF2B5EF4-FFF2-40B4-BE49-F238E27FC236}">
                <a16:creationId xmlns:a16="http://schemas.microsoft.com/office/drawing/2014/main" id="{DDDFA64F-6A94-4F2E-83F7-7A87FD0CE88E}"/>
              </a:ext>
            </a:extLst>
          </p:cNvPr>
          <p:cNvGraphicFramePr>
            <a:graphicFrameLocks/>
          </p:cNvGraphicFramePr>
          <p:nvPr/>
        </p:nvGraphicFramePr>
        <p:xfrm>
          <a:off x="370114" y="2339966"/>
          <a:ext cx="7366001" cy="2751667"/>
        </p:xfrm>
        <a:graphic>
          <a:graphicData uri="http://schemas.openxmlformats.org/drawingml/2006/chart">
            <c:chart xmlns:c="http://schemas.openxmlformats.org/drawingml/2006/chart" xmlns:r="http://schemas.openxmlformats.org/officeDocument/2006/relationships" r:id="rId2"/>
          </a:graphicData>
        </a:graphic>
      </p:graphicFrame>
      <p:cxnSp>
        <p:nvCxnSpPr>
          <p:cNvPr id="19" name="Straight Connector 18">
            <a:extLst>
              <a:ext uri="{FF2B5EF4-FFF2-40B4-BE49-F238E27FC236}">
                <a16:creationId xmlns:a16="http://schemas.microsoft.com/office/drawing/2014/main" id="{E7B0B325-4CFC-4CE2-89C9-B663F96BA727}"/>
              </a:ext>
            </a:extLst>
          </p:cNvPr>
          <p:cNvCxnSpPr/>
          <p:nvPr/>
        </p:nvCxnSpPr>
        <p:spPr>
          <a:xfrm flipV="1">
            <a:off x="962781" y="2805633"/>
            <a:ext cx="5655734" cy="168486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5BEA34-9D9E-4A8E-9EA1-EA7270D544DE}"/>
              </a:ext>
            </a:extLst>
          </p:cNvPr>
          <p:cNvSpPr txBox="1"/>
          <p:nvPr/>
        </p:nvSpPr>
        <p:spPr>
          <a:xfrm>
            <a:off x="6499982" y="2585498"/>
            <a:ext cx="1320800" cy="69426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000" dirty="0"/>
              <a:t>y=x</a:t>
            </a:r>
            <a:r>
              <a:rPr lang="en-US" sz="1000" baseline="0" dirty="0"/>
              <a:t> line for reference</a:t>
            </a:r>
            <a:endParaRPr lang="en-US" sz="1000" dirty="0"/>
          </a:p>
        </p:txBody>
      </p:sp>
      <p:sp>
        <p:nvSpPr>
          <p:cNvPr id="21" name="TextBox 20">
            <a:extLst>
              <a:ext uri="{FF2B5EF4-FFF2-40B4-BE49-F238E27FC236}">
                <a16:creationId xmlns:a16="http://schemas.microsoft.com/office/drawing/2014/main" id="{C7DA719B-A213-4C8B-9859-9BDA1A664ECE}"/>
              </a:ext>
            </a:extLst>
          </p:cNvPr>
          <p:cNvSpPr txBox="1"/>
          <p:nvPr/>
        </p:nvSpPr>
        <p:spPr>
          <a:xfrm>
            <a:off x="8011023" y="2339966"/>
            <a:ext cx="3330077" cy="2862322"/>
          </a:xfrm>
          <a:prstGeom prst="rect">
            <a:avLst/>
          </a:prstGeom>
          <a:noFill/>
        </p:spPr>
        <p:txBody>
          <a:bodyPr wrap="square">
            <a:spAutoFit/>
          </a:bodyPr>
          <a:lstStyle/>
          <a:p>
            <a:r>
              <a:rPr lang="en-US" dirty="0">
                <a:latin typeface="Century Gothic" panose="020B0502020202020204" pitchFamily="34" charset="0"/>
              </a:rPr>
              <a:t>A vast majority of the points lie below the y=x line, indicating that, in general, for the same attributes, percentage of women who justify domestic violence by husbands tends to be higher than percentage of males who justify it, across most of the demographics</a:t>
            </a:r>
          </a:p>
        </p:txBody>
      </p:sp>
      <p:sp>
        <p:nvSpPr>
          <p:cNvPr id="10" name="TextBox 9">
            <a:extLst>
              <a:ext uri="{FF2B5EF4-FFF2-40B4-BE49-F238E27FC236}">
                <a16:creationId xmlns:a16="http://schemas.microsoft.com/office/drawing/2014/main" id="{38E5D99E-7A90-4C02-A955-3AD33D5AA52A}"/>
              </a:ext>
            </a:extLst>
          </p:cNvPr>
          <p:cNvSpPr txBox="1"/>
          <p:nvPr/>
        </p:nvSpPr>
        <p:spPr>
          <a:xfrm>
            <a:off x="6874373" y="3021532"/>
            <a:ext cx="1320800" cy="69426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000" dirty="0">
                <a:solidFill>
                  <a:srgbClr val="8A0000"/>
                </a:solidFill>
              </a:rPr>
              <a:t>Line of best fit</a:t>
            </a:r>
          </a:p>
        </p:txBody>
      </p:sp>
    </p:spTree>
    <p:extLst>
      <p:ext uri="{BB962C8B-B14F-4D97-AF65-F5344CB8AC3E}">
        <p14:creationId xmlns:p14="http://schemas.microsoft.com/office/powerpoint/2010/main" val="219828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Result Summary – Pakistan (p – values)</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0A914351-A012-47DA-9D68-9CE5BCF168C7}"/>
              </a:ext>
            </a:extLst>
          </p:cNvPr>
          <p:cNvGraphicFramePr>
            <a:graphicFrameLocks noGrp="1"/>
          </p:cNvGraphicFramePr>
          <p:nvPr>
            <p:extLst>
              <p:ext uri="{D42A27DB-BD31-4B8C-83A1-F6EECF244321}">
                <p14:modId xmlns:p14="http://schemas.microsoft.com/office/powerpoint/2010/main" val="3469901687"/>
              </p:ext>
            </p:extLst>
          </p:nvPr>
        </p:nvGraphicFramePr>
        <p:xfrm>
          <a:off x="430274" y="1550236"/>
          <a:ext cx="9518061" cy="1424673"/>
        </p:xfrm>
        <a:graphic>
          <a:graphicData uri="http://schemas.openxmlformats.org/drawingml/2006/table">
            <a:tbl>
              <a:tblPr/>
              <a:tblGrid>
                <a:gridCol w="1371600">
                  <a:extLst>
                    <a:ext uri="{9D8B030D-6E8A-4147-A177-3AD203B41FA5}">
                      <a16:colId xmlns:a16="http://schemas.microsoft.com/office/drawing/2014/main" val="89514125"/>
                    </a:ext>
                  </a:extLst>
                </a:gridCol>
                <a:gridCol w="1111844">
                  <a:extLst>
                    <a:ext uri="{9D8B030D-6E8A-4147-A177-3AD203B41FA5}">
                      <a16:colId xmlns:a16="http://schemas.microsoft.com/office/drawing/2014/main" val="1610956836"/>
                    </a:ext>
                  </a:extLst>
                </a:gridCol>
                <a:gridCol w="1069621">
                  <a:extLst>
                    <a:ext uri="{9D8B030D-6E8A-4147-A177-3AD203B41FA5}">
                      <a16:colId xmlns:a16="http://schemas.microsoft.com/office/drawing/2014/main" val="4024767920"/>
                    </a:ext>
                  </a:extLst>
                </a:gridCol>
                <a:gridCol w="450367">
                  <a:extLst>
                    <a:ext uri="{9D8B030D-6E8A-4147-A177-3AD203B41FA5}">
                      <a16:colId xmlns:a16="http://schemas.microsoft.com/office/drawing/2014/main" val="666708706"/>
                    </a:ext>
                  </a:extLst>
                </a:gridCol>
                <a:gridCol w="117283">
                  <a:extLst>
                    <a:ext uri="{9D8B030D-6E8A-4147-A177-3AD203B41FA5}">
                      <a16:colId xmlns:a16="http://schemas.microsoft.com/office/drawing/2014/main" val="3972360938"/>
                    </a:ext>
                  </a:extLst>
                </a:gridCol>
                <a:gridCol w="1097280">
                  <a:extLst>
                    <a:ext uri="{9D8B030D-6E8A-4147-A177-3AD203B41FA5}">
                      <a16:colId xmlns:a16="http://schemas.microsoft.com/office/drawing/2014/main" val="3874570326"/>
                    </a:ext>
                  </a:extLst>
                </a:gridCol>
                <a:gridCol w="1097280">
                  <a:extLst>
                    <a:ext uri="{9D8B030D-6E8A-4147-A177-3AD203B41FA5}">
                      <a16:colId xmlns:a16="http://schemas.microsoft.com/office/drawing/2014/main" val="354946286"/>
                    </a:ext>
                  </a:extLst>
                </a:gridCol>
                <a:gridCol w="457200">
                  <a:extLst>
                    <a:ext uri="{9D8B030D-6E8A-4147-A177-3AD203B41FA5}">
                      <a16:colId xmlns:a16="http://schemas.microsoft.com/office/drawing/2014/main" val="1591967717"/>
                    </a:ext>
                  </a:extLst>
                </a:gridCol>
                <a:gridCol w="93826">
                  <a:extLst>
                    <a:ext uri="{9D8B030D-6E8A-4147-A177-3AD203B41FA5}">
                      <a16:colId xmlns:a16="http://schemas.microsoft.com/office/drawing/2014/main" val="464498642"/>
                    </a:ext>
                  </a:extLst>
                </a:gridCol>
                <a:gridCol w="1097280">
                  <a:extLst>
                    <a:ext uri="{9D8B030D-6E8A-4147-A177-3AD203B41FA5}">
                      <a16:colId xmlns:a16="http://schemas.microsoft.com/office/drawing/2014/main" val="2759962101"/>
                    </a:ext>
                  </a:extLst>
                </a:gridCol>
                <a:gridCol w="1097280">
                  <a:extLst>
                    <a:ext uri="{9D8B030D-6E8A-4147-A177-3AD203B41FA5}">
                      <a16:colId xmlns:a16="http://schemas.microsoft.com/office/drawing/2014/main" val="876216601"/>
                    </a:ext>
                  </a:extLst>
                </a:gridCol>
                <a:gridCol w="457200">
                  <a:extLst>
                    <a:ext uri="{9D8B030D-6E8A-4147-A177-3AD203B41FA5}">
                      <a16:colId xmlns:a16="http://schemas.microsoft.com/office/drawing/2014/main" val="3010039233"/>
                    </a:ext>
                  </a:extLst>
                </a:gridCol>
              </a:tblGrid>
              <a:tr h="265347">
                <a:tc>
                  <a:txBody>
                    <a:bodyPr/>
                    <a:lstStyle/>
                    <a:p>
                      <a:pPr algn="l" fontAlgn="t"/>
                      <a:endParaRPr lang="en-US" sz="900" b="0" i="0" u="none" strike="noStrike" dirty="0">
                        <a:solidFill>
                          <a:srgbClr val="000000"/>
                        </a:solidFill>
                        <a:effectLst/>
                        <a:latin typeface="Calibri" panose="020F0502020204030204" pitchFamily="34" charset="0"/>
                      </a:endParaRPr>
                    </a:p>
                  </a:txBody>
                  <a:tcPr marL="5897" marR="5897" marT="5897" marB="0">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p value &gt; 0.05 between the demographic and "justified"  for "at least one specific reason"</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average p value &gt; 0.05 between the demographic and "justified"  for all questions</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gridSpan="3">
                  <a:txBody>
                    <a:bodyPr/>
                    <a:lstStyle/>
                    <a:p>
                      <a:pPr algn="ctr" fontAlgn="b"/>
                      <a:r>
                        <a:rPr lang="en-US" sz="900" b="0" i="0" u="none" strike="noStrike">
                          <a:solidFill>
                            <a:srgbClr val="000000"/>
                          </a:solidFill>
                          <a:effectLst/>
                          <a:latin typeface="Calibri" panose="020F0502020204030204" pitchFamily="34" charset="0"/>
                        </a:rPr>
                        <a:t>p value &gt; 0.05 for majority of the questions,</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i.e. significance ratio&gt;50% </a:t>
                      </a:r>
                    </a:p>
                  </a:txBody>
                  <a:tcPr marL="5897" marR="5897" marT="5897"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9198816"/>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724291265"/>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897" marR="5897" marT="5897" marB="0" anchor="b">
                    <a:lnL>
                      <a:noFill/>
                    </a:lnL>
                    <a:lnR>
                      <a:noFill/>
                    </a:lnR>
                    <a:lnT>
                      <a:noFill/>
                    </a:lnT>
                    <a:lnB>
                      <a:noFill/>
                    </a:lnB>
                    <a:solidFill>
                      <a:srgbClr val="FFF2CC"/>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Female</a:t>
                      </a:r>
                    </a:p>
                  </a:txBody>
                  <a:tcPr marL="5897" marR="5897" marT="5897" marB="0" anchor="b">
                    <a:lnL>
                      <a:noFill/>
                    </a:lnL>
                    <a:lnR>
                      <a:noFill/>
                    </a:lnR>
                    <a:lnT>
                      <a:noFill/>
                    </a:lnT>
                    <a:lnB>
                      <a:noFill/>
                    </a:lnB>
                    <a:solidFill>
                      <a:srgbClr val="FFF2CC"/>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897" marR="5897" marT="5897" marB="0" anchor="b">
                    <a:lnL>
                      <a:noFill/>
                    </a:lnL>
                    <a:lnR>
                      <a:noFill/>
                    </a:lnR>
                    <a:lnT>
                      <a:noFill/>
                    </a:lnT>
                    <a:lnB>
                      <a:noFill/>
                    </a:lnB>
                    <a:solidFill>
                      <a:srgbClr val="FFF2CC"/>
                    </a:solidFill>
                  </a:tcPr>
                </a:tc>
                <a:extLst>
                  <a:ext uri="{0D108BD9-81ED-4DB2-BD59-A6C34878D82A}">
                    <a16:rowId xmlns:a16="http://schemas.microsoft.com/office/drawing/2014/main" val="3812264766"/>
                  </a:ext>
                </a:extLst>
              </a:tr>
              <a:tr h="141518">
                <a:tc>
                  <a:txBody>
                    <a:bodyPr/>
                    <a:lstStyle/>
                    <a:p>
                      <a:pPr algn="l" fontAlgn="b"/>
                      <a:r>
                        <a:rPr lang="en-US" sz="900" b="0" i="0" u="none" strike="noStrike" dirty="0">
                          <a:solidFill>
                            <a:srgbClr val="000000"/>
                          </a:solidFill>
                          <a:effectLst/>
                          <a:latin typeface="Calibri" panose="020F0502020204030204" pitchFamily="34" charset="0"/>
                        </a:rPr>
                        <a:t>Education</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FFFFFF"/>
                          </a:solidFill>
                          <a:effectLst/>
                          <a:latin typeface="Calibri" panose="020F0502020204030204" pitchFamily="34" charset="0"/>
                        </a:rPr>
                        <a:t>0.00000104</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a:solidFill>
                            <a:srgbClr val="FFFFFF"/>
                          </a:solidFill>
                          <a:effectLst/>
                          <a:latin typeface="Calibri" panose="020F0502020204030204" pitchFamily="34" charset="0"/>
                        </a:rPr>
                        <a:t>0.00000003</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0.08728960</a:t>
                      </a: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0.00000295</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83%</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a:solidFill>
                            <a:srgbClr val="FFFFFF"/>
                          </a:solidFill>
                          <a:effectLst/>
                          <a:latin typeface="Calibri" panose="020F0502020204030204" pitchFamily="34" charset="0"/>
                        </a:rPr>
                        <a:t>100%</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329480176"/>
                  </a:ext>
                </a:extLst>
              </a:tr>
              <a:tr h="141518">
                <a:tc>
                  <a:txBody>
                    <a:bodyPr/>
                    <a:lstStyle/>
                    <a:p>
                      <a:pPr algn="l" fontAlgn="b"/>
                      <a:r>
                        <a:rPr lang="en-US" sz="900" b="0" i="0" u="none" strike="noStrike">
                          <a:solidFill>
                            <a:srgbClr val="000000"/>
                          </a:solidFill>
                          <a:effectLst/>
                          <a:latin typeface="Calibri" panose="020F0502020204030204" pitchFamily="34" charset="0"/>
                        </a:rPr>
                        <a:t>Residence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FFFFFF"/>
                          </a:solidFill>
                          <a:effectLst/>
                          <a:latin typeface="Calibri" panose="020F0502020204030204" pitchFamily="34" charset="0"/>
                        </a:rPr>
                        <a:t>0.00132869</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a:solidFill>
                            <a:srgbClr val="FFFFFF"/>
                          </a:solidFill>
                          <a:effectLst/>
                          <a:latin typeface="Calibri" panose="020F0502020204030204" pitchFamily="34" charset="0"/>
                        </a:rPr>
                        <a:t>0.00046860</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0.07099274</a:t>
                      </a: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0.00139865</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89%</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a:solidFill>
                            <a:srgbClr val="FFFFFF"/>
                          </a:solidFill>
                          <a:effectLst/>
                          <a:latin typeface="Calibri" panose="020F0502020204030204" pitchFamily="34" charset="0"/>
                        </a:rPr>
                        <a:t>89%</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3740825198"/>
                  </a:ext>
                </a:extLst>
              </a:tr>
              <a:tr h="141518">
                <a:tc>
                  <a:txBody>
                    <a:bodyPr/>
                    <a:lstStyle/>
                    <a:p>
                      <a:pPr algn="l" fontAlgn="b"/>
                      <a:r>
                        <a:rPr lang="en-US" sz="900" b="0" i="0" u="none" strike="noStrike">
                          <a:solidFill>
                            <a:srgbClr val="000000"/>
                          </a:solidFill>
                          <a:effectLst/>
                          <a:latin typeface="Calibri" panose="020F0502020204030204" pitchFamily="34" charset="0"/>
                        </a:rPr>
                        <a:t>Employment</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FFFFFF"/>
                          </a:solidFill>
                          <a:effectLst/>
                          <a:latin typeface="Calibri" panose="020F0502020204030204" pitchFamily="34" charset="0"/>
                        </a:rPr>
                        <a:t>0.00799872</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a:solidFill>
                            <a:srgbClr val="FFFFFF"/>
                          </a:solidFill>
                          <a:effectLst/>
                          <a:latin typeface="Calibri" panose="020F0502020204030204" pitchFamily="34" charset="0"/>
                        </a:rPr>
                        <a:t>0.00302067</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0.10680020</a:t>
                      </a: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0.03690573</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FFFFFF"/>
                          </a:solidFill>
                          <a:effectLst/>
                          <a:latin typeface="Calibri" panose="020F0502020204030204" pitchFamily="34" charset="0"/>
                        </a:rPr>
                        <a:t>67%</a:t>
                      </a:r>
                    </a:p>
                  </a:txBody>
                  <a:tcPr marL="5897" marR="5897" marT="5897" marB="0" anchor="b">
                    <a:lnL>
                      <a:noFill/>
                    </a:lnL>
                    <a:lnR>
                      <a:noFill/>
                    </a:lnR>
                    <a:lnT>
                      <a:noFill/>
                    </a:lnT>
                    <a:lnB>
                      <a:noFill/>
                    </a:lnB>
                    <a:solidFill>
                      <a:srgbClr val="262626"/>
                    </a:solidFill>
                  </a:tcPr>
                </a:tc>
                <a:tc>
                  <a:txBody>
                    <a:bodyPr/>
                    <a:lstStyle/>
                    <a:p>
                      <a:pPr algn="r" fontAlgn="b"/>
                      <a:r>
                        <a:rPr lang="en-US" sz="900" b="0" i="0" u="none" strike="noStrike" dirty="0">
                          <a:solidFill>
                            <a:srgbClr val="FFFFFF"/>
                          </a:solidFill>
                          <a:effectLst/>
                          <a:latin typeface="Calibri" panose="020F0502020204030204" pitchFamily="34" charset="0"/>
                        </a:rPr>
                        <a:t>67%</a:t>
                      </a:r>
                    </a:p>
                  </a:txBody>
                  <a:tcPr marL="5897" marR="5897" marT="5897" marB="0" anchor="b">
                    <a:lnL>
                      <a:noFill/>
                    </a:lnL>
                    <a:lnR>
                      <a:noFill/>
                    </a:lnR>
                    <a:lnT>
                      <a:noFill/>
                    </a:lnT>
                    <a:lnB>
                      <a:noFill/>
                    </a:lnB>
                    <a:solidFill>
                      <a:srgbClr val="26262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521932720"/>
                  </a:ext>
                </a:extLst>
              </a:tr>
              <a:tr h="141518">
                <a:tc>
                  <a:txBody>
                    <a:bodyPr/>
                    <a:lstStyle/>
                    <a:p>
                      <a:pPr algn="l" fontAlgn="b"/>
                      <a:r>
                        <a:rPr lang="en-US" sz="900" b="0" i="0" u="none" strike="noStrike">
                          <a:solidFill>
                            <a:srgbClr val="000000"/>
                          </a:solidFill>
                          <a:effectLst/>
                          <a:latin typeface="Calibri" panose="020F0502020204030204" pitchFamily="34" charset="0"/>
                        </a:rPr>
                        <a:t>Marital Status</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0.49707248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0.61259325</a:t>
                      </a: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0.26221497</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0.71062494</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33%</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902311716"/>
                  </a:ext>
                </a:extLst>
              </a:tr>
              <a:tr h="141518">
                <a:tc>
                  <a:txBody>
                    <a:bodyPr/>
                    <a:lstStyle/>
                    <a:p>
                      <a:pPr algn="l" fontAlgn="b"/>
                      <a:r>
                        <a:rPr lang="en-US" sz="900" b="0" i="0" u="none" strike="noStrike">
                          <a:solidFill>
                            <a:srgbClr val="000000"/>
                          </a:solidFill>
                          <a:effectLst/>
                          <a:latin typeface="Calibri" panose="020F0502020204030204" pitchFamily="34" charset="0"/>
                        </a:rPr>
                        <a:t>Age</a:t>
                      </a:r>
                    </a:p>
                  </a:txBody>
                  <a:tcPr marL="5897" marR="5897" marT="5897" marB="0" anchor="b">
                    <a:lnL>
                      <a:noFill/>
                    </a:lnL>
                    <a:lnR>
                      <a:noFill/>
                    </a:lnR>
                    <a:lnT>
                      <a:noFill/>
                    </a:lnT>
                    <a:lnB>
                      <a:noFill/>
                    </a:lnB>
                    <a:solidFill>
                      <a:srgbClr val="FFF2CC"/>
                    </a:solidFill>
                  </a:tcPr>
                </a:tc>
                <a:tc>
                  <a:txBody>
                    <a:bodyPr/>
                    <a:lstStyle/>
                    <a:p>
                      <a:pPr algn="r" fontAlgn="b"/>
                      <a:r>
                        <a:rPr lang="en-US" sz="900" b="0" i="0" u="none" strike="noStrike">
                          <a:solidFill>
                            <a:srgbClr val="000000"/>
                          </a:solidFill>
                          <a:effectLst/>
                          <a:latin typeface="Calibri" panose="020F0502020204030204" pitchFamily="34" charset="0"/>
                        </a:rPr>
                        <a:t>0.21587687</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0.69913108</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0.42820068</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0.77476791</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3279296867"/>
                  </a:ext>
                </a:extLst>
              </a:tr>
              <a:tr h="141518">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897" marR="5897" marT="5897"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5897" marR="5897" marT="5897" marB="0" anchor="b">
                    <a:lnL>
                      <a:noFill/>
                    </a:lnL>
                    <a:lnR>
                      <a:noFill/>
                    </a:lnR>
                    <a:lnT>
                      <a:noFill/>
                    </a:lnT>
                    <a:lnB>
                      <a:noFill/>
                    </a:lnB>
                  </a:tcPr>
                </a:tc>
                <a:extLst>
                  <a:ext uri="{0D108BD9-81ED-4DB2-BD59-A6C34878D82A}">
                    <a16:rowId xmlns:a16="http://schemas.microsoft.com/office/drawing/2014/main" val="2487668215"/>
                  </a:ext>
                </a:extLst>
              </a:tr>
            </a:tbl>
          </a:graphicData>
        </a:graphic>
      </p:graphicFrame>
      <p:sp>
        <p:nvSpPr>
          <p:cNvPr id="14" name="TextBox 13">
            <a:extLst>
              <a:ext uri="{FF2B5EF4-FFF2-40B4-BE49-F238E27FC236}">
                <a16:creationId xmlns:a16="http://schemas.microsoft.com/office/drawing/2014/main" id="{F1FB05B3-C28E-4EBA-8F39-259D90B4C1DF}"/>
              </a:ext>
            </a:extLst>
          </p:cNvPr>
          <p:cNvSpPr txBox="1"/>
          <p:nvPr/>
        </p:nvSpPr>
        <p:spPr>
          <a:xfrm>
            <a:off x="370114" y="1218359"/>
            <a:ext cx="9638383" cy="265009"/>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Relationship between Demographic and Justification of Domestic Violence </a:t>
            </a:r>
          </a:p>
        </p:txBody>
      </p:sp>
      <p:graphicFrame>
        <p:nvGraphicFramePr>
          <p:cNvPr id="6" name="Table 5">
            <a:extLst>
              <a:ext uri="{FF2B5EF4-FFF2-40B4-BE49-F238E27FC236}">
                <a16:creationId xmlns:a16="http://schemas.microsoft.com/office/drawing/2014/main" id="{0250A9C5-AEF5-43BF-AE9A-28D20B437AEE}"/>
              </a:ext>
            </a:extLst>
          </p:cNvPr>
          <p:cNvGraphicFramePr>
            <a:graphicFrameLocks noGrp="1"/>
          </p:cNvGraphicFramePr>
          <p:nvPr>
            <p:extLst>
              <p:ext uri="{D42A27DB-BD31-4B8C-83A1-F6EECF244321}">
                <p14:modId xmlns:p14="http://schemas.microsoft.com/office/powerpoint/2010/main" val="335343153"/>
              </p:ext>
            </p:extLst>
          </p:nvPr>
        </p:nvGraphicFramePr>
        <p:xfrm>
          <a:off x="430274" y="4982145"/>
          <a:ext cx="5308600" cy="1463040"/>
        </p:xfrm>
        <a:graphic>
          <a:graphicData uri="http://schemas.openxmlformats.org/drawingml/2006/table">
            <a:tbl>
              <a:tblPr/>
              <a:tblGrid>
                <a:gridCol w="2349500">
                  <a:extLst>
                    <a:ext uri="{9D8B030D-6E8A-4147-A177-3AD203B41FA5}">
                      <a16:colId xmlns:a16="http://schemas.microsoft.com/office/drawing/2014/main" val="4196237051"/>
                    </a:ext>
                  </a:extLst>
                </a:gridCol>
                <a:gridCol w="1511300">
                  <a:extLst>
                    <a:ext uri="{9D8B030D-6E8A-4147-A177-3AD203B41FA5}">
                      <a16:colId xmlns:a16="http://schemas.microsoft.com/office/drawing/2014/main" val="1516018534"/>
                    </a:ext>
                  </a:extLst>
                </a:gridCol>
                <a:gridCol w="1447800">
                  <a:extLst>
                    <a:ext uri="{9D8B030D-6E8A-4147-A177-3AD203B41FA5}">
                      <a16:colId xmlns:a16="http://schemas.microsoft.com/office/drawing/2014/main" val="2327008756"/>
                    </a:ext>
                  </a:extLst>
                </a:gridCol>
              </a:tblGrid>
              <a:tr h="365760">
                <a:tc>
                  <a:txBody>
                    <a:bodyPr/>
                    <a:lstStyle/>
                    <a:p>
                      <a:pPr algn="l" fontAlgn="b"/>
                      <a:r>
                        <a:rPr lang="en-US" sz="1100" b="0" i="0" u="none" strike="noStrike">
                          <a:solidFill>
                            <a:srgbClr val="000000"/>
                          </a:solidFill>
                          <a:effectLst/>
                          <a:latin typeface="Calibri" panose="020F0502020204030204" pitchFamily="34" charset="0"/>
                        </a:rPr>
                        <a:t>Justification</a:t>
                      </a:r>
                    </a:p>
                  </a:txBody>
                  <a:tcPr marL="7620" marR="7620" marT="7620" marB="0" anchor="b">
                    <a:lnL>
                      <a:noFill/>
                    </a:lnL>
                    <a:lnR>
                      <a:noFill/>
                    </a:lnR>
                    <a:lnT>
                      <a:noFill/>
                    </a:lnT>
                    <a:lnB>
                      <a:noFill/>
                    </a:lnB>
                    <a:solidFill>
                      <a:schemeClr val="accent4">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Number of records with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 value &lt; 0.05</a:t>
                      </a:r>
                    </a:p>
                  </a:txBody>
                  <a:tcPr marL="7620" marR="7620" marT="7620" marB="0" anchor="b">
                    <a:lnL>
                      <a:noFill/>
                    </a:lnL>
                    <a:lnR>
                      <a:noFill/>
                    </a:lnR>
                    <a:lnT>
                      <a:noFill/>
                    </a:lnT>
                    <a:lnB>
                      <a:noFill/>
                    </a:lnB>
                    <a:solidFill>
                      <a:schemeClr val="accent4">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Number of records with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 value &lt; 0.05</a:t>
                      </a:r>
                    </a:p>
                  </a:txBody>
                  <a:tcPr marL="7620" marR="7620" marT="7620" marB="0" anchor="b">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3529877426"/>
                  </a:ext>
                </a:extLst>
              </a:tr>
              <a:tr h="182880">
                <a:tc>
                  <a:txBody>
                    <a:bodyPr/>
                    <a:lstStyle/>
                    <a:p>
                      <a:pPr algn="l" fontAlgn="b"/>
                      <a:r>
                        <a:rPr lang="en-US" sz="1100" b="0" i="0" u="none" strike="noStrike">
                          <a:solidFill>
                            <a:srgbClr val="000000"/>
                          </a:solidFill>
                          <a:effectLst/>
                          <a:latin typeface="Calibri" panose="020F0502020204030204" pitchFamily="34" charset="0"/>
                        </a:rPr>
                        <a:t>... if she refuses to have sex with him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1486759779"/>
                  </a:ext>
                </a:extLst>
              </a:tr>
              <a:tr h="182880">
                <a:tc>
                  <a:txBody>
                    <a:bodyPr/>
                    <a:lstStyle/>
                    <a:p>
                      <a:pPr algn="l" fontAlgn="b"/>
                      <a:r>
                        <a:rPr lang="en-US" sz="1100" b="0" i="0" u="none" strike="noStrike">
                          <a:solidFill>
                            <a:srgbClr val="000000"/>
                          </a:solidFill>
                          <a:effectLst/>
                          <a:latin typeface="Calibri" panose="020F0502020204030204" pitchFamily="34" charset="0"/>
                        </a:rPr>
                        <a:t>... if she neglects the children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extLst>
                  <a:ext uri="{0D108BD9-81ED-4DB2-BD59-A6C34878D82A}">
                    <a16:rowId xmlns:a16="http://schemas.microsoft.com/office/drawing/2014/main" val="474779755"/>
                  </a:ext>
                </a:extLst>
              </a:tr>
              <a:tr h="182880">
                <a:tc>
                  <a:txBody>
                    <a:bodyPr/>
                    <a:lstStyle/>
                    <a:p>
                      <a:pPr algn="l" fontAlgn="b"/>
                      <a:r>
                        <a:rPr lang="en-US" sz="1100" b="0" i="0" u="none" strike="noStrike">
                          <a:solidFill>
                            <a:srgbClr val="000000"/>
                          </a:solidFill>
                          <a:effectLst/>
                          <a:latin typeface="Calibri" panose="020F0502020204030204" pitchFamily="34" charset="0"/>
                        </a:rPr>
                        <a:t>... if she goes out without telling him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extLst>
                  <a:ext uri="{0D108BD9-81ED-4DB2-BD59-A6C34878D82A}">
                    <a16:rowId xmlns:a16="http://schemas.microsoft.com/office/drawing/2014/main" val="463095600"/>
                  </a:ext>
                </a:extLst>
              </a:tr>
              <a:tr h="182880">
                <a:tc>
                  <a:txBody>
                    <a:bodyPr/>
                    <a:lstStyle/>
                    <a:p>
                      <a:pPr algn="l" fontAlgn="b"/>
                      <a:r>
                        <a:rPr lang="en-US" sz="1100" b="0" i="0" u="none" strike="noStrike">
                          <a:solidFill>
                            <a:srgbClr val="000000"/>
                          </a:solidFill>
                          <a:effectLst/>
                          <a:latin typeface="Calibri" panose="020F0502020204030204" pitchFamily="34" charset="0"/>
                        </a:rPr>
                        <a:t>... if she burns the food</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solidFill>
                      <a:srgbClr val="FFF2CC"/>
                    </a:solidFill>
                  </a:tcPr>
                </a:tc>
                <a:extLst>
                  <a:ext uri="{0D108BD9-81ED-4DB2-BD59-A6C34878D82A}">
                    <a16:rowId xmlns:a16="http://schemas.microsoft.com/office/drawing/2014/main" val="2219356735"/>
                  </a:ext>
                </a:extLst>
              </a:tr>
              <a:tr h="182880">
                <a:tc>
                  <a:txBody>
                    <a:bodyPr/>
                    <a:lstStyle/>
                    <a:p>
                      <a:pPr algn="l" fontAlgn="b"/>
                      <a:r>
                        <a:rPr lang="en-US" sz="1100" b="0" i="0" u="none" strike="noStrike">
                          <a:solidFill>
                            <a:srgbClr val="000000"/>
                          </a:solidFill>
                          <a:effectLst/>
                          <a:latin typeface="Calibri" panose="020F0502020204030204" pitchFamily="34" charset="0"/>
                        </a:rPr>
                        <a:t>... if she argues with him</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7620" marR="7620" marT="7620" marB="0" anchor="b">
                    <a:lnL>
                      <a:noFill/>
                    </a:lnL>
                    <a:lnR>
                      <a:noFill/>
                    </a:lnR>
                    <a:lnT>
                      <a:noFill/>
                    </a:lnT>
                    <a:lnB>
                      <a:noFill/>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solidFill>
                      <a:srgbClr val="FFF2CC"/>
                    </a:solidFill>
                  </a:tcPr>
                </a:tc>
                <a:extLst>
                  <a:ext uri="{0D108BD9-81ED-4DB2-BD59-A6C34878D82A}">
                    <a16:rowId xmlns:a16="http://schemas.microsoft.com/office/drawing/2014/main" val="920696105"/>
                  </a:ext>
                </a:extLst>
              </a:tr>
              <a:tr h="182880">
                <a:tc>
                  <a:txBody>
                    <a:bodyPr/>
                    <a:lstStyle/>
                    <a:p>
                      <a:pPr algn="l" fontAlgn="b"/>
                      <a:r>
                        <a:rPr lang="en-US" sz="1100" b="0" i="0" u="none" strike="noStrike">
                          <a:solidFill>
                            <a:srgbClr val="000000"/>
                          </a:solidFill>
                          <a:effectLst/>
                          <a:latin typeface="Calibri" panose="020F0502020204030204" pitchFamily="34" charset="0"/>
                        </a:rPr>
                        <a:t>... for at least one specific reason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3452938539"/>
                  </a:ext>
                </a:extLst>
              </a:tr>
            </a:tbl>
          </a:graphicData>
        </a:graphic>
      </p:graphicFrame>
      <p:sp>
        <p:nvSpPr>
          <p:cNvPr id="15" name="TextBox 14">
            <a:extLst>
              <a:ext uri="{FF2B5EF4-FFF2-40B4-BE49-F238E27FC236}">
                <a16:creationId xmlns:a16="http://schemas.microsoft.com/office/drawing/2014/main" id="{6C7CC217-3AF5-4E1B-A3BA-C9CCAC344983}"/>
              </a:ext>
            </a:extLst>
          </p:cNvPr>
          <p:cNvSpPr txBox="1"/>
          <p:nvPr/>
        </p:nvSpPr>
        <p:spPr>
          <a:xfrm>
            <a:off x="370114" y="4459951"/>
            <a:ext cx="9638383" cy="265009"/>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Which questions contribute the least and most randomness</a:t>
            </a:r>
          </a:p>
        </p:txBody>
      </p:sp>
      <p:sp>
        <p:nvSpPr>
          <p:cNvPr id="16" name="TextBox 15">
            <a:extLst>
              <a:ext uri="{FF2B5EF4-FFF2-40B4-BE49-F238E27FC236}">
                <a16:creationId xmlns:a16="http://schemas.microsoft.com/office/drawing/2014/main" id="{D4D00F0B-A13F-443E-A8F5-131C8CC7DB27}"/>
              </a:ext>
            </a:extLst>
          </p:cNvPr>
          <p:cNvSpPr txBox="1"/>
          <p:nvPr/>
        </p:nvSpPr>
        <p:spPr>
          <a:xfrm>
            <a:off x="5738874" y="5818987"/>
            <a:ext cx="5984677" cy="265009"/>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Most Random Spread</a:t>
            </a:r>
          </a:p>
        </p:txBody>
      </p:sp>
      <p:sp>
        <p:nvSpPr>
          <p:cNvPr id="17" name="TextBox 16">
            <a:extLst>
              <a:ext uri="{FF2B5EF4-FFF2-40B4-BE49-F238E27FC236}">
                <a16:creationId xmlns:a16="http://schemas.microsoft.com/office/drawing/2014/main" id="{2CC08684-7B6F-452C-ADAF-5D51E719AEEB}"/>
              </a:ext>
            </a:extLst>
          </p:cNvPr>
          <p:cNvSpPr txBox="1"/>
          <p:nvPr/>
        </p:nvSpPr>
        <p:spPr>
          <a:xfrm>
            <a:off x="5738873" y="5999581"/>
            <a:ext cx="5984677" cy="265009"/>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Least Random Spread</a:t>
            </a:r>
          </a:p>
        </p:txBody>
      </p:sp>
      <p:sp>
        <p:nvSpPr>
          <p:cNvPr id="18" name="TextBox 17">
            <a:extLst>
              <a:ext uri="{FF2B5EF4-FFF2-40B4-BE49-F238E27FC236}">
                <a16:creationId xmlns:a16="http://schemas.microsoft.com/office/drawing/2014/main" id="{6AFF9CD7-4CD0-4B4D-B6C1-F42386CA330A}"/>
              </a:ext>
            </a:extLst>
          </p:cNvPr>
          <p:cNvSpPr txBox="1"/>
          <p:nvPr/>
        </p:nvSpPr>
        <p:spPr>
          <a:xfrm>
            <a:off x="370114" y="3104547"/>
            <a:ext cx="9586042" cy="842090"/>
          </a:xfrm>
          <a:prstGeom prst="rect">
            <a:avLst/>
          </a:prstGeom>
          <a:noFill/>
        </p:spPr>
        <p:txBody>
          <a:bodyPr wrap="square" rtlCol="0">
            <a:spAutoFit/>
          </a:bodyPr>
          <a:lstStyle/>
          <a:p>
            <a:pPr>
              <a:lnSpc>
                <a:spcPts val="1500"/>
              </a:lnSpc>
            </a:pPr>
            <a:r>
              <a:rPr lang="en-US" sz="1000" dirty="0">
                <a:latin typeface="Century Gothic" panose="020B0502020202020204" pitchFamily="34" charset="0"/>
              </a:rPr>
              <a:t>The results of Pakistan follow the same order of significance as observed in worldwide and South Asian countries</a:t>
            </a:r>
          </a:p>
          <a:p>
            <a:pPr>
              <a:lnSpc>
                <a:spcPts val="1500"/>
              </a:lnSpc>
            </a:pPr>
            <a:r>
              <a:rPr lang="en-US" sz="1000" dirty="0">
                <a:latin typeface="Century Gothic" panose="020B0502020202020204" pitchFamily="34" charset="0"/>
              </a:rPr>
              <a:t>Education seems to be the most significant demographic, followed by Residence.</a:t>
            </a:r>
          </a:p>
          <a:p>
            <a:pPr>
              <a:lnSpc>
                <a:spcPts val="1500"/>
              </a:lnSpc>
            </a:pPr>
            <a:r>
              <a:rPr lang="en-US" sz="1000" dirty="0">
                <a:latin typeface="Century Gothic" panose="020B0502020202020204" pitchFamily="34" charset="0"/>
              </a:rPr>
              <a:t>Marital status and age do not show significant trends</a:t>
            </a:r>
          </a:p>
          <a:p>
            <a:pPr>
              <a:lnSpc>
                <a:spcPts val="1500"/>
              </a:lnSpc>
            </a:pPr>
            <a:r>
              <a:rPr lang="en-US" sz="1000" dirty="0">
                <a:latin typeface="Century Gothic" panose="020B0502020202020204" pitchFamily="34" charset="0"/>
              </a:rPr>
              <a:t> P values are higher for men than women indicating more randomness in men’s data</a:t>
            </a:r>
          </a:p>
        </p:txBody>
      </p:sp>
    </p:spTree>
    <p:extLst>
      <p:ext uri="{BB962C8B-B14F-4D97-AF65-F5344CB8AC3E}">
        <p14:creationId xmlns:p14="http://schemas.microsoft.com/office/powerpoint/2010/main" val="33457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Conclusions – Step 1 &amp; 2</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3C10D8-B13C-4D4C-8FE4-BC9353A24385}"/>
              </a:ext>
            </a:extLst>
          </p:cNvPr>
          <p:cNvSpPr txBox="1"/>
          <p:nvPr/>
        </p:nvSpPr>
        <p:spPr>
          <a:xfrm>
            <a:off x="370114" y="1302484"/>
            <a:ext cx="11257064" cy="584775"/>
          </a:xfrm>
          <a:prstGeom prst="rect">
            <a:avLst/>
          </a:prstGeom>
          <a:noFill/>
        </p:spPr>
        <p:txBody>
          <a:bodyPr wrap="square" rtlCol="0">
            <a:spAutoFit/>
          </a:bodyPr>
          <a:lstStyle/>
          <a:p>
            <a:endParaRPr lang="en-US" sz="1600" dirty="0">
              <a:latin typeface="Century Gothic" panose="020B0502020202020204" pitchFamily="34" charset="0"/>
            </a:endParaRPr>
          </a:p>
          <a:p>
            <a:endParaRPr lang="en-US" sz="1600" dirty="0">
              <a:latin typeface="Century Gothic" panose="020B0502020202020204" pitchFamily="34" charset="0"/>
            </a:endParaRPr>
          </a:p>
        </p:txBody>
      </p:sp>
      <p:graphicFrame>
        <p:nvGraphicFramePr>
          <p:cNvPr id="5" name="Table 4">
            <a:extLst>
              <a:ext uri="{FF2B5EF4-FFF2-40B4-BE49-F238E27FC236}">
                <a16:creationId xmlns:a16="http://schemas.microsoft.com/office/drawing/2014/main" id="{A0627DDA-BCF0-4FED-A86D-F840CE487041}"/>
              </a:ext>
            </a:extLst>
          </p:cNvPr>
          <p:cNvGraphicFramePr>
            <a:graphicFrameLocks noGrp="1"/>
          </p:cNvGraphicFramePr>
          <p:nvPr>
            <p:extLst>
              <p:ext uri="{D42A27DB-BD31-4B8C-83A1-F6EECF244321}">
                <p14:modId xmlns:p14="http://schemas.microsoft.com/office/powerpoint/2010/main" val="2214789738"/>
              </p:ext>
            </p:extLst>
          </p:nvPr>
        </p:nvGraphicFramePr>
        <p:xfrm>
          <a:off x="370114" y="1386858"/>
          <a:ext cx="11364686" cy="5012980"/>
        </p:xfrm>
        <a:graphic>
          <a:graphicData uri="http://schemas.openxmlformats.org/drawingml/2006/table">
            <a:tbl>
              <a:tblPr/>
              <a:tblGrid>
                <a:gridCol w="581268">
                  <a:extLst>
                    <a:ext uri="{9D8B030D-6E8A-4147-A177-3AD203B41FA5}">
                      <a16:colId xmlns:a16="http://schemas.microsoft.com/office/drawing/2014/main" val="4237113529"/>
                    </a:ext>
                  </a:extLst>
                </a:gridCol>
                <a:gridCol w="10783418">
                  <a:extLst>
                    <a:ext uri="{9D8B030D-6E8A-4147-A177-3AD203B41FA5}">
                      <a16:colId xmlns:a16="http://schemas.microsoft.com/office/drawing/2014/main" val="2522688003"/>
                    </a:ext>
                  </a:extLst>
                </a:gridCol>
              </a:tblGrid>
              <a:tr h="480492">
                <a:tc>
                  <a:txBody>
                    <a:bodyPr/>
                    <a:lstStyle/>
                    <a:p>
                      <a:pPr algn="r" fontAlgn="t"/>
                      <a:r>
                        <a:rPr lang="en-US" sz="1000" b="0" i="0" u="none" strike="noStrike" dirty="0">
                          <a:solidFill>
                            <a:srgbClr val="000000"/>
                          </a:solidFill>
                          <a:effectLst/>
                          <a:latin typeface="Century Gothic" panose="020B0502020202020204" pitchFamily="34" charset="0"/>
                        </a:rPr>
                        <a:t>1</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Trend of significance follows a consistent order. </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Whether we consider Worldwide, South Asia or Just Pakistan, the most significant attribute is education, followed by residence, employment, marital status and then age</a:t>
                      </a:r>
                    </a:p>
                  </a:txBody>
                  <a:tcPr>
                    <a:lnL>
                      <a:noFill/>
                    </a:lnL>
                    <a:lnR>
                      <a:noFill/>
                    </a:lnR>
                    <a:lnT>
                      <a:noFill/>
                    </a:lnT>
                    <a:lnB>
                      <a:noFill/>
                    </a:lnB>
                  </a:tcPr>
                </a:tc>
                <a:extLst>
                  <a:ext uri="{0D108BD9-81ED-4DB2-BD59-A6C34878D82A}">
                    <a16:rowId xmlns:a16="http://schemas.microsoft.com/office/drawing/2014/main" val="3702029209"/>
                  </a:ext>
                </a:extLst>
              </a:tr>
              <a:tr h="480492">
                <a:tc>
                  <a:txBody>
                    <a:bodyPr/>
                    <a:lstStyle/>
                    <a:p>
                      <a:pPr algn="r" fontAlgn="t"/>
                      <a:r>
                        <a:rPr lang="en-US" sz="1000" b="0" i="0" u="none" strike="noStrike">
                          <a:solidFill>
                            <a:srgbClr val="000000"/>
                          </a:solidFill>
                          <a:effectLst/>
                          <a:latin typeface="Century Gothic" panose="020B0502020202020204" pitchFamily="34" charset="0"/>
                        </a:rPr>
                        <a:t>2</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Age is the least significant attribute with significance visible in very few countries worldwide and no country in South Asia.</a:t>
                      </a:r>
                    </a:p>
                  </a:txBody>
                  <a:tcPr>
                    <a:lnL>
                      <a:noFill/>
                    </a:lnL>
                    <a:lnR>
                      <a:noFill/>
                    </a:lnR>
                    <a:lnT>
                      <a:noFill/>
                    </a:lnT>
                    <a:lnB>
                      <a:noFill/>
                    </a:lnB>
                  </a:tcPr>
                </a:tc>
                <a:extLst>
                  <a:ext uri="{0D108BD9-81ED-4DB2-BD59-A6C34878D82A}">
                    <a16:rowId xmlns:a16="http://schemas.microsoft.com/office/drawing/2014/main" val="2448714606"/>
                  </a:ext>
                </a:extLst>
              </a:tr>
              <a:tr h="480492">
                <a:tc>
                  <a:txBody>
                    <a:bodyPr/>
                    <a:lstStyle/>
                    <a:p>
                      <a:pPr algn="r" fontAlgn="t"/>
                      <a:r>
                        <a:rPr lang="en-US" sz="1000" b="0" i="0" u="none" strike="noStrike">
                          <a:solidFill>
                            <a:srgbClr val="000000"/>
                          </a:solidFill>
                          <a:effectLst/>
                          <a:latin typeface="Century Gothic" panose="020B0502020202020204" pitchFamily="34" charset="0"/>
                        </a:rPr>
                        <a:t>3</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In majority of the cases, Female responses follow a significant pattern whereas Male responses appear more random. </a:t>
                      </a:r>
                    </a:p>
                  </a:txBody>
                  <a:tcPr>
                    <a:lnL>
                      <a:noFill/>
                    </a:lnL>
                    <a:lnR>
                      <a:noFill/>
                    </a:lnR>
                    <a:lnT>
                      <a:noFill/>
                    </a:lnT>
                    <a:lnB>
                      <a:noFill/>
                    </a:lnB>
                  </a:tcPr>
                </a:tc>
                <a:extLst>
                  <a:ext uri="{0D108BD9-81ED-4DB2-BD59-A6C34878D82A}">
                    <a16:rowId xmlns:a16="http://schemas.microsoft.com/office/drawing/2014/main" val="1054291388"/>
                  </a:ext>
                </a:extLst>
              </a:tr>
              <a:tr h="480492">
                <a:tc>
                  <a:txBody>
                    <a:bodyPr/>
                    <a:lstStyle/>
                    <a:p>
                      <a:pPr algn="r" fontAlgn="t"/>
                      <a:r>
                        <a:rPr lang="en-US" sz="1000" b="0" i="0" u="none" strike="noStrike">
                          <a:solidFill>
                            <a:srgbClr val="000000"/>
                          </a:solidFill>
                          <a:effectLst/>
                          <a:latin typeface="Century Gothic" panose="020B0502020202020204" pitchFamily="34" charset="0"/>
                        </a:rPr>
                        <a:t>4</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In Pakistan, Education, Residence and Employment show the most significant relationship with justification of violence. </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Responses of men seem to be more random than those of women</a:t>
                      </a:r>
                    </a:p>
                  </a:txBody>
                  <a:tcPr>
                    <a:lnL>
                      <a:noFill/>
                    </a:lnL>
                    <a:lnR>
                      <a:noFill/>
                    </a:lnR>
                    <a:lnT>
                      <a:noFill/>
                    </a:lnT>
                    <a:lnB>
                      <a:noFill/>
                    </a:lnB>
                  </a:tcPr>
                </a:tc>
                <a:extLst>
                  <a:ext uri="{0D108BD9-81ED-4DB2-BD59-A6C34878D82A}">
                    <a16:rowId xmlns:a16="http://schemas.microsoft.com/office/drawing/2014/main" val="2463358946"/>
                  </a:ext>
                </a:extLst>
              </a:tr>
              <a:tr h="480492">
                <a:tc>
                  <a:txBody>
                    <a:bodyPr/>
                    <a:lstStyle/>
                    <a:p>
                      <a:pPr algn="r" fontAlgn="t"/>
                      <a:r>
                        <a:rPr lang="en-US" sz="1000" b="0" i="0" u="none" strike="noStrike">
                          <a:solidFill>
                            <a:srgbClr val="000000"/>
                          </a:solidFill>
                          <a:effectLst/>
                          <a:latin typeface="Century Gothic" panose="020B0502020202020204" pitchFamily="34" charset="0"/>
                        </a:rPr>
                        <a:t>5</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If we observe Pakistan Data, sorted by p value, and look at the number of significant orders against each question, we see that the question </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 if she burns the food" contributes the most randomness</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Meanwhile "… if she argues with him" shows the most consistency</a:t>
                      </a:r>
                    </a:p>
                  </a:txBody>
                  <a:tcPr>
                    <a:lnL>
                      <a:noFill/>
                    </a:lnL>
                    <a:lnR>
                      <a:noFill/>
                    </a:lnR>
                    <a:lnT>
                      <a:noFill/>
                    </a:lnT>
                    <a:lnB>
                      <a:noFill/>
                    </a:lnB>
                  </a:tcPr>
                </a:tc>
                <a:extLst>
                  <a:ext uri="{0D108BD9-81ED-4DB2-BD59-A6C34878D82A}">
                    <a16:rowId xmlns:a16="http://schemas.microsoft.com/office/drawing/2014/main" val="3563582879"/>
                  </a:ext>
                </a:extLst>
              </a:tr>
              <a:tr h="480492">
                <a:tc>
                  <a:txBody>
                    <a:bodyPr/>
                    <a:lstStyle/>
                    <a:p>
                      <a:pPr algn="r" fontAlgn="t"/>
                      <a:r>
                        <a:rPr lang="en-US" sz="1000" b="0" i="0" u="none" strike="noStrike">
                          <a:solidFill>
                            <a:srgbClr val="000000"/>
                          </a:solidFill>
                          <a:effectLst/>
                          <a:latin typeface="Century Gothic" panose="020B0502020202020204" pitchFamily="34" charset="0"/>
                        </a:rPr>
                        <a:t>6</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If we look at the graphs, yellow bars (representing women's responses) are longer than black bars (men's responses). We can clearly see that in most cases, women in Pakistan justify domestic violence against wives more than men do. </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This could be an indication of internalized misogyny. The rationale needs to be investigated further</a:t>
                      </a:r>
                    </a:p>
                  </a:txBody>
                  <a:tcPr>
                    <a:lnL>
                      <a:noFill/>
                    </a:lnL>
                    <a:lnR>
                      <a:noFill/>
                    </a:lnR>
                    <a:lnT>
                      <a:noFill/>
                    </a:lnT>
                    <a:lnB>
                      <a:noFill/>
                    </a:lnB>
                  </a:tcPr>
                </a:tc>
                <a:extLst>
                  <a:ext uri="{0D108BD9-81ED-4DB2-BD59-A6C34878D82A}">
                    <a16:rowId xmlns:a16="http://schemas.microsoft.com/office/drawing/2014/main" val="643170512"/>
                  </a:ext>
                </a:extLst>
              </a:tr>
              <a:tr h="480492">
                <a:tc>
                  <a:txBody>
                    <a:bodyPr/>
                    <a:lstStyle/>
                    <a:p>
                      <a:pPr algn="r" fontAlgn="t"/>
                      <a:r>
                        <a:rPr lang="en-US" sz="1000" b="0" i="0" u="none" strike="noStrike">
                          <a:solidFill>
                            <a:srgbClr val="000000"/>
                          </a:solidFill>
                          <a:effectLst/>
                          <a:latin typeface="Century Gothic" panose="020B0502020202020204" pitchFamily="34" charset="0"/>
                        </a:rPr>
                        <a:t>7</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Although these questions give us an idea of the perceptions surrounding domestic violence, they may not be the best metric for determining a person's potential to perpetrate or be victimized by domestic violence.</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There is a chance that abusers might hide their true perceptions from interviewers and may provide misleading responses</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Presence of abuser during interviews could also influence victims' responses</a:t>
                      </a:r>
                      <a:br>
                        <a:rPr lang="en-US" sz="1000" b="0" i="0" u="none" strike="noStrike" dirty="0">
                          <a:solidFill>
                            <a:srgbClr val="000000"/>
                          </a:solidFill>
                          <a:effectLst/>
                          <a:latin typeface="Century Gothic" panose="020B0502020202020204" pitchFamily="34" charset="0"/>
                        </a:rPr>
                      </a:br>
                      <a:r>
                        <a:rPr lang="en-US" sz="1000" b="0" i="0" u="none" strike="noStrike" dirty="0">
                          <a:solidFill>
                            <a:srgbClr val="000000"/>
                          </a:solidFill>
                          <a:effectLst/>
                          <a:latin typeface="Century Gothic" panose="020B0502020202020204" pitchFamily="34" charset="0"/>
                        </a:rPr>
                        <a:t>More insights can be derived from reports of actual incidents of abuse rather than mere reports of perception</a:t>
                      </a:r>
                      <a:br>
                        <a:rPr lang="en-US" sz="1000" b="0" i="0" u="none" strike="noStrike" dirty="0">
                          <a:solidFill>
                            <a:srgbClr val="000000"/>
                          </a:solidFill>
                          <a:effectLst/>
                          <a:latin typeface="Century Gothic" panose="020B0502020202020204" pitchFamily="34" charset="0"/>
                        </a:rPr>
                      </a:br>
                      <a:endParaRPr lang="en-US" sz="1000" b="0" i="0" u="none" strike="noStrike" dirty="0">
                        <a:solidFill>
                          <a:srgbClr val="000000"/>
                        </a:solidFill>
                        <a:effectLst/>
                        <a:latin typeface="Century Gothic" panose="020B0502020202020204" pitchFamily="34" charset="0"/>
                      </a:endParaRPr>
                    </a:p>
                  </a:txBody>
                  <a:tcPr>
                    <a:lnL>
                      <a:noFill/>
                    </a:lnL>
                    <a:lnR>
                      <a:noFill/>
                    </a:lnR>
                    <a:lnT>
                      <a:noFill/>
                    </a:lnT>
                    <a:lnB>
                      <a:noFill/>
                    </a:lnB>
                  </a:tcPr>
                </a:tc>
                <a:extLst>
                  <a:ext uri="{0D108BD9-81ED-4DB2-BD59-A6C34878D82A}">
                    <a16:rowId xmlns:a16="http://schemas.microsoft.com/office/drawing/2014/main" val="1728050197"/>
                  </a:ext>
                </a:extLst>
              </a:tr>
              <a:tr h="534307">
                <a:tc>
                  <a:txBody>
                    <a:bodyPr/>
                    <a:lstStyle/>
                    <a:p>
                      <a:pPr algn="r" fontAlgn="t"/>
                      <a:r>
                        <a:rPr lang="en-US" sz="1000" b="0" i="0" u="none" strike="noStrike">
                          <a:solidFill>
                            <a:srgbClr val="000000"/>
                          </a:solidFill>
                          <a:effectLst/>
                          <a:latin typeface="Century Gothic" panose="020B0502020202020204" pitchFamily="34" charset="0"/>
                        </a:rPr>
                        <a:t>8</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As we are given percentage aggregates, we cannot observe how different permutations and combinations of demographics may work together to influence the occurrence of and perception around domestic violence. For this, we would need raw data records</a:t>
                      </a:r>
                    </a:p>
                  </a:txBody>
                  <a:tcPr>
                    <a:lnL>
                      <a:noFill/>
                    </a:lnL>
                    <a:lnR>
                      <a:noFill/>
                    </a:lnR>
                    <a:lnT>
                      <a:noFill/>
                    </a:lnT>
                    <a:lnB>
                      <a:noFill/>
                    </a:lnB>
                  </a:tcPr>
                </a:tc>
                <a:extLst>
                  <a:ext uri="{0D108BD9-81ED-4DB2-BD59-A6C34878D82A}">
                    <a16:rowId xmlns:a16="http://schemas.microsoft.com/office/drawing/2014/main" val="3269598935"/>
                  </a:ext>
                </a:extLst>
              </a:tr>
              <a:tr h="453585">
                <a:tc>
                  <a:txBody>
                    <a:bodyPr/>
                    <a:lstStyle/>
                    <a:p>
                      <a:pPr algn="r" fontAlgn="t"/>
                      <a:r>
                        <a:rPr lang="en-US" sz="1000" b="0" i="0" u="none" strike="noStrike">
                          <a:solidFill>
                            <a:srgbClr val="000000"/>
                          </a:solidFill>
                          <a:effectLst/>
                          <a:latin typeface="Century Gothic" panose="020B0502020202020204" pitchFamily="34" charset="0"/>
                        </a:rPr>
                        <a:t>9</a:t>
                      </a:r>
                    </a:p>
                  </a:txBody>
                  <a:tcPr>
                    <a:lnL>
                      <a:noFill/>
                    </a:lnL>
                    <a:lnR>
                      <a:noFill/>
                    </a:lnR>
                    <a:lnT>
                      <a:noFill/>
                    </a:lnT>
                    <a:lnB>
                      <a:noFill/>
                    </a:lnB>
                  </a:tcPr>
                </a:tc>
                <a:tc>
                  <a:txBody>
                    <a:bodyPr/>
                    <a:lstStyle/>
                    <a:p>
                      <a:pPr algn="l" fontAlgn="t"/>
                      <a:r>
                        <a:rPr lang="en-US" sz="1000" b="0" i="0" u="none" strike="noStrike" dirty="0">
                          <a:solidFill>
                            <a:srgbClr val="000000"/>
                          </a:solidFill>
                          <a:effectLst/>
                          <a:latin typeface="Century Gothic" panose="020B0502020202020204" pitchFamily="34" charset="0"/>
                        </a:rPr>
                        <a:t>We are not given any information on the number of participants overall or in a specific demographic category. Hence, we don’t know if our data is biased. We are hence working with the assumption that the data is uniform and we have equal numbers of people from each demographic</a:t>
                      </a:r>
                    </a:p>
                  </a:txBody>
                  <a:tcPr>
                    <a:lnL>
                      <a:noFill/>
                    </a:lnL>
                    <a:lnR>
                      <a:noFill/>
                    </a:lnR>
                    <a:lnT>
                      <a:noFill/>
                    </a:lnT>
                    <a:lnB>
                      <a:noFill/>
                    </a:lnB>
                  </a:tcPr>
                </a:tc>
                <a:extLst>
                  <a:ext uri="{0D108BD9-81ED-4DB2-BD59-A6C34878D82A}">
                    <a16:rowId xmlns:a16="http://schemas.microsoft.com/office/drawing/2014/main" val="2527800122"/>
                  </a:ext>
                </a:extLst>
              </a:tr>
            </a:tbl>
          </a:graphicData>
        </a:graphic>
      </p:graphicFrame>
    </p:spTree>
    <p:extLst>
      <p:ext uri="{BB962C8B-B14F-4D97-AF65-F5344CB8AC3E}">
        <p14:creationId xmlns:p14="http://schemas.microsoft.com/office/powerpoint/2010/main" val="275000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ED0395-4315-469A-8C83-D3C4C1ED66CD}"/>
              </a:ext>
            </a:extLst>
          </p:cNvPr>
          <p:cNvSpPr/>
          <p:nvPr/>
        </p:nvSpPr>
        <p:spPr>
          <a:xfrm>
            <a:off x="0" y="0"/>
            <a:ext cx="12192000" cy="6858000"/>
          </a:xfrm>
          <a:prstGeom prst="rect">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9A1D5E-EABA-412E-B894-52F185A5624F}"/>
              </a:ext>
            </a:extLst>
          </p:cNvPr>
          <p:cNvSpPr/>
          <p:nvPr/>
        </p:nvSpPr>
        <p:spPr>
          <a:xfrm>
            <a:off x="0" y="1237605"/>
            <a:ext cx="12192000" cy="4382789"/>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a:extLst>
              <a:ext uri="{FF2B5EF4-FFF2-40B4-BE49-F238E27FC236}">
                <a16:creationId xmlns:a16="http://schemas.microsoft.com/office/drawing/2014/main" id="{01D73B09-B5A7-4D1E-83BE-5492D3CDF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6" r="5090"/>
          <a:stretch/>
        </p:blipFill>
        <p:spPr bwMode="auto">
          <a:xfrm>
            <a:off x="-15240" y="1237605"/>
            <a:ext cx="7513320" cy="4382789"/>
          </a:xfrm>
          <a:prstGeom prst="rect">
            <a:avLst/>
          </a:prstGeom>
          <a:noFill/>
          <a:ln w="76200">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93C974-385F-4DF7-AE9E-C81A31294DBD}"/>
              </a:ext>
            </a:extLst>
          </p:cNvPr>
          <p:cNvSpPr>
            <a:spLocks noGrp="1"/>
          </p:cNvSpPr>
          <p:nvPr>
            <p:ph type="title"/>
          </p:nvPr>
        </p:nvSpPr>
        <p:spPr>
          <a:xfrm>
            <a:off x="6690360" y="1269713"/>
            <a:ext cx="5187655" cy="4576204"/>
          </a:xfrm>
          <a:noFill/>
        </p:spPr>
        <p:txBody>
          <a:bodyPr>
            <a:normAutofit/>
          </a:bodyPr>
          <a:lstStyle/>
          <a:p>
            <a:r>
              <a:rPr lang="en-US" sz="3200" dirty="0">
                <a:solidFill>
                  <a:schemeClr val="bg1">
                    <a:lumMod val="95000"/>
                  </a:schemeClr>
                </a:solidFill>
                <a:latin typeface="Century Gothic" panose="020B0502020202020204" pitchFamily="34" charset="0"/>
              </a:rPr>
              <a:t>Step 3: </a:t>
            </a:r>
            <a:br>
              <a:rPr lang="en-US" sz="3200" dirty="0">
                <a:solidFill>
                  <a:schemeClr val="bg1">
                    <a:lumMod val="95000"/>
                  </a:schemeClr>
                </a:solidFill>
                <a:latin typeface="Century Gothic" panose="020B0502020202020204" pitchFamily="34" charset="0"/>
              </a:rPr>
            </a:br>
            <a:r>
              <a:rPr lang="en-US" sz="3200" dirty="0">
                <a:solidFill>
                  <a:schemeClr val="bg1">
                    <a:lumMod val="95000"/>
                  </a:schemeClr>
                </a:solidFill>
                <a:latin typeface="Century Gothic" panose="020B0502020202020204" pitchFamily="34" charset="0"/>
              </a:rPr>
              <a:t>Mapping perceptions to Occurrences</a:t>
            </a:r>
            <a:br>
              <a:rPr lang="en-US" sz="3200" dirty="0">
                <a:solidFill>
                  <a:schemeClr val="bg1">
                    <a:lumMod val="95000"/>
                  </a:schemeClr>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2000" spc="100" dirty="0">
                <a:solidFill>
                  <a:schemeClr val="bg1"/>
                </a:solidFill>
                <a:latin typeface="Century Gothic" panose="020B0502020202020204" pitchFamily="34" charset="0"/>
              </a:rPr>
              <a:t>Analyze the relationship between perceptions around justification of domestic violence and actual occurrences of domestic violence</a:t>
            </a:r>
            <a:br>
              <a:rPr lang="en-US" sz="2000" spc="100" dirty="0">
                <a:solidFill>
                  <a:schemeClr val="bg1"/>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3600" dirty="0">
                <a:solidFill>
                  <a:schemeClr val="bg1">
                    <a:lumMod val="95000"/>
                  </a:schemeClr>
                </a:solidFill>
                <a:latin typeface="Century Gothic" panose="020B0502020202020204" pitchFamily="34" charset="0"/>
              </a:rPr>
              <a:t> </a:t>
            </a:r>
          </a:p>
        </p:txBody>
      </p:sp>
      <p:pic>
        <p:nvPicPr>
          <p:cNvPr id="1028" name="Picture 4" descr="Image result for data">
            <a:extLst>
              <a:ext uri="{FF2B5EF4-FFF2-40B4-BE49-F238E27FC236}">
                <a16:creationId xmlns:a16="http://schemas.microsoft.com/office/drawing/2014/main" id="{8D0F6963-B292-4BA0-8D16-27B4343D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1845" y="7937961"/>
            <a:ext cx="10241510" cy="66030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sets illustration">
            <a:extLst>
              <a:ext uri="{FF2B5EF4-FFF2-40B4-BE49-F238E27FC236}">
                <a16:creationId xmlns:a16="http://schemas.microsoft.com/office/drawing/2014/main" id="{33B5C59A-9B22-4237-95F8-6C0863704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95" y="7937961"/>
            <a:ext cx="79819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39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Way Forward</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3C10D8-B13C-4D4C-8FE4-BC9353A24385}"/>
              </a:ext>
            </a:extLst>
          </p:cNvPr>
          <p:cNvSpPr txBox="1"/>
          <p:nvPr/>
        </p:nvSpPr>
        <p:spPr>
          <a:xfrm>
            <a:off x="370114" y="1302484"/>
            <a:ext cx="11257064" cy="584775"/>
          </a:xfrm>
          <a:prstGeom prst="rect">
            <a:avLst/>
          </a:prstGeom>
          <a:noFill/>
        </p:spPr>
        <p:txBody>
          <a:bodyPr wrap="square" rtlCol="0">
            <a:spAutoFit/>
          </a:bodyPr>
          <a:lstStyle/>
          <a:p>
            <a:endParaRPr lang="en-US" sz="1600" dirty="0">
              <a:latin typeface="Century Gothic" panose="020B0502020202020204" pitchFamily="34" charset="0"/>
            </a:endParaRPr>
          </a:p>
          <a:p>
            <a:endParaRPr lang="en-US" sz="1600" dirty="0">
              <a:latin typeface="Century Gothic" panose="020B0502020202020204" pitchFamily="34" charset="0"/>
            </a:endParaRPr>
          </a:p>
        </p:txBody>
      </p:sp>
      <p:sp>
        <p:nvSpPr>
          <p:cNvPr id="10" name="TextBox 9">
            <a:extLst>
              <a:ext uri="{FF2B5EF4-FFF2-40B4-BE49-F238E27FC236}">
                <a16:creationId xmlns:a16="http://schemas.microsoft.com/office/drawing/2014/main" id="{F6F3687C-BBB8-4234-B6C9-DB71CA36C506}"/>
              </a:ext>
            </a:extLst>
          </p:cNvPr>
          <p:cNvSpPr txBox="1"/>
          <p:nvPr/>
        </p:nvSpPr>
        <p:spPr>
          <a:xfrm>
            <a:off x="545470" y="1175219"/>
            <a:ext cx="7922256" cy="5078313"/>
          </a:xfrm>
          <a:prstGeom prst="rect">
            <a:avLst/>
          </a:prstGeom>
          <a:noFill/>
        </p:spPr>
        <p:txBody>
          <a:bodyPr wrap="square">
            <a:spAutoFit/>
          </a:bodyPr>
          <a:lstStyle/>
          <a:p>
            <a:r>
              <a:rPr lang="en-US" sz="1200" dirty="0"/>
              <a:t>The purpose of the competition is to "Combat Domestic Violence with AI and Data". Hence we shall take our research to a more granular level after the pre-submission, Since our team is native to Pakistan and understands the cultural nuances of the region, we have chosen to dig deeper into Pakistan's statistics and build something, we believe will be meaningful and practically applicable in combatting domestic violence in the country</a:t>
            </a:r>
          </a:p>
          <a:p>
            <a:endParaRPr lang="en-US" sz="1200" dirty="0"/>
          </a:p>
          <a:p>
            <a:r>
              <a:rPr lang="en-US" sz="1200" dirty="0"/>
              <a:t>Asking a hypothetical question e.g. "do you think it is justified for a man to beat his wife in (given scenario)", while being a sensible indicator of perceptions around violence, may be unreliable in predicting a person's actual tendency towards accepting or perpetrating violence. An abuser may hide their true intentions from the interviewer. Social constrictions may also prevent the wife from speaking up during her interview. </a:t>
            </a:r>
          </a:p>
          <a:p>
            <a:endParaRPr lang="en-US" sz="1200" dirty="0"/>
          </a:p>
          <a:p>
            <a:r>
              <a:rPr lang="en-US" sz="1200" dirty="0"/>
              <a:t>Reports of actual occurrence of violence may be more effective in identifying ongoing or future abuse. After extensive investigation and much effort, we have obtained and cleaned a raw dataset from the Pakistan Demographic and Health Survey 2017-2018, covering the same demographics as Dataset 1, along with several other potentially useful attributes as well as a detailed record of the intensity and type of domestic violence among each couple, along with consequences and implication of the abuse. </a:t>
            </a:r>
          </a:p>
          <a:p>
            <a:endParaRPr lang="en-US" sz="1200" dirty="0"/>
          </a:p>
          <a:p>
            <a:r>
              <a:rPr lang="en-US" sz="1200" dirty="0"/>
              <a:t>Interestingly, each interviewee was asked the exact same questions as the ones we are analyzing in Dataset 1. It is highly likely that Dataset 1 was prepared by extracting data from the same Demographics and Health survey from different countries. (This claim is to be further investigated)</a:t>
            </a:r>
          </a:p>
          <a:p>
            <a:endParaRPr lang="en-US" sz="1200" dirty="0"/>
          </a:p>
          <a:p>
            <a:r>
              <a:rPr lang="en-US" sz="1200" dirty="0"/>
              <a:t>We will  analyze Dataset-2 to observe the relationship of different demographic/personal characteristic based attributes with each attribute that indicates occurrence and nature of domestic violence</a:t>
            </a:r>
          </a:p>
          <a:p>
            <a:endParaRPr lang="en-US" sz="1200" dirty="0"/>
          </a:p>
          <a:p>
            <a:r>
              <a:rPr lang="en-US" sz="1200" dirty="0"/>
              <a:t>We will compare the results of Dataset-1  and Dataset 2 to see if the questions given in the survey are viable indicators of domestic violence on their own or if we need to use them in combination with any of thee other attributes in dataset 2 to identify current and future occurrences of domestic violence</a:t>
            </a:r>
          </a:p>
          <a:p>
            <a:endParaRPr lang="en-US" sz="1200" dirty="0"/>
          </a:p>
        </p:txBody>
      </p:sp>
    </p:spTree>
    <p:extLst>
      <p:ext uri="{BB962C8B-B14F-4D97-AF65-F5344CB8AC3E}">
        <p14:creationId xmlns:p14="http://schemas.microsoft.com/office/powerpoint/2010/main" val="3674482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ED0395-4315-469A-8C83-D3C4C1ED66CD}"/>
              </a:ext>
            </a:extLst>
          </p:cNvPr>
          <p:cNvSpPr/>
          <p:nvPr/>
        </p:nvSpPr>
        <p:spPr>
          <a:xfrm>
            <a:off x="0" y="0"/>
            <a:ext cx="12192000" cy="6858000"/>
          </a:xfrm>
          <a:prstGeom prst="rect">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9A1D5E-EABA-412E-B894-52F185A5624F}"/>
              </a:ext>
            </a:extLst>
          </p:cNvPr>
          <p:cNvSpPr/>
          <p:nvPr/>
        </p:nvSpPr>
        <p:spPr>
          <a:xfrm>
            <a:off x="0" y="1237605"/>
            <a:ext cx="12192000" cy="4382789"/>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a:extLst>
              <a:ext uri="{FF2B5EF4-FFF2-40B4-BE49-F238E27FC236}">
                <a16:creationId xmlns:a16="http://schemas.microsoft.com/office/drawing/2014/main" id="{01D73B09-B5A7-4D1E-83BE-5492D3CDF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6" r="5090"/>
          <a:stretch/>
        </p:blipFill>
        <p:spPr bwMode="auto">
          <a:xfrm>
            <a:off x="-15240" y="1237605"/>
            <a:ext cx="7513320" cy="4382789"/>
          </a:xfrm>
          <a:prstGeom prst="rect">
            <a:avLst/>
          </a:prstGeom>
          <a:noFill/>
          <a:ln w="76200">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93C974-385F-4DF7-AE9E-C81A31294DBD}"/>
              </a:ext>
            </a:extLst>
          </p:cNvPr>
          <p:cNvSpPr>
            <a:spLocks noGrp="1"/>
          </p:cNvSpPr>
          <p:nvPr>
            <p:ph type="title"/>
          </p:nvPr>
        </p:nvSpPr>
        <p:spPr>
          <a:xfrm>
            <a:off x="6690360" y="1269713"/>
            <a:ext cx="5187655" cy="4576204"/>
          </a:xfrm>
          <a:noFill/>
        </p:spPr>
        <p:txBody>
          <a:bodyPr>
            <a:normAutofit/>
          </a:bodyPr>
          <a:lstStyle/>
          <a:p>
            <a:r>
              <a:rPr lang="en-US" sz="3200" dirty="0">
                <a:solidFill>
                  <a:schemeClr val="bg1">
                    <a:lumMod val="95000"/>
                  </a:schemeClr>
                </a:solidFill>
                <a:latin typeface="Century Gothic" panose="020B0502020202020204" pitchFamily="34" charset="0"/>
              </a:rPr>
              <a:t>Step 4: </a:t>
            </a:r>
            <a:br>
              <a:rPr lang="en-US" sz="3200" dirty="0">
                <a:solidFill>
                  <a:schemeClr val="bg1">
                    <a:lumMod val="95000"/>
                  </a:schemeClr>
                </a:solidFill>
                <a:latin typeface="Century Gothic" panose="020B0502020202020204" pitchFamily="34" charset="0"/>
              </a:rPr>
            </a:br>
            <a:r>
              <a:rPr lang="en-US" sz="3200" dirty="0">
                <a:solidFill>
                  <a:schemeClr val="bg1">
                    <a:lumMod val="95000"/>
                  </a:schemeClr>
                </a:solidFill>
                <a:latin typeface="Century Gothic" panose="020B0502020202020204" pitchFamily="34" charset="0"/>
              </a:rPr>
              <a:t>Build A Predictive Model</a:t>
            </a:r>
            <a:br>
              <a:rPr lang="en-US" sz="3200" dirty="0">
                <a:solidFill>
                  <a:schemeClr val="bg1">
                    <a:lumMod val="95000"/>
                  </a:schemeClr>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2000" spc="100" dirty="0">
                <a:solidFill>
                  <a:schemeClr val="bg1"/>
                </a:solidFill>
                <a:latin typeface="Century Gothic" panose="020B0502020202020204" pitchFamily="34" charset="0"/>
              </a:rPr>
              <a:t>Build a predictive model with practical utility in combating  domestic violence in Pakistan</a:t>
            </a:r>
            <a:br>
              <a:rPr lang="en-US" sz="2000" spc="100" dirty="0">
                <a:solidFill>
                  <a:schemeClr val="bg1"/>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3600" dirty="0">
                <a:solidFill>
                  <a:schemeClr val="bg1">
                    <a:lumMod val="95000"/>
                  </a:schemeClr>
                </a:solidFill>
                <a:latin typeface="Century Gothic" panose="020B0502020202020204" pitchFamily="34" charset="0"/>
              </a:rPr>
              <a:t> </a:t>
            </a:r>
          </a:p>
        </p:txBody>
      </p:sp>
      <p:pic>
        <p:nvPicPr>
          <p:cNvPr id="1028" name="Picture 4" descr="Image result for data">
            <a:extLst>
              <a:ext uri="{FF2B5EF4-FFF2-40B4-BE49-F238E27FC236}">
                <a16:creationId xmlns:a16="http://schemas.microsoft.com/office/drawing/2014/main" id="{8D0F6963-B292-4BA0-8D16-27B4343D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1845" y="7937961"/>
            <a:ext cx="10241510" cy="66030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sets illustration">
            <a:extLst>
              <a:ext uri="{FF2B5EF4-FFF2-40B4-BE49-F238E27FC236}">
                <a16:creationId xmlns:a16="http://schemas.microsoft.com/office/drawing/2014/main" id="{33B5C59A-9B22-4237-95F8-6C0863704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95" y="7937961"/>
            <a:ext cx="79819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8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Way Forward</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3C10D8-B13C-4D4C-8FE4-BC9353A24385}"/>
              </a:ext>
            </a:extLst>
          </p:cNvPr>
          <p:cNvSpPr txBox="1"/>
          <p:nvPr/>
        </p:nvSpPr>
        <p:spPr>
          <a:xfrm>
            <a:off x="370114" y="1302484"/>
            <a:ext cx="11257064" cy="584775"/>
          </a:xfrm>
          <a:prstGeom prst="rect">
            <a:avLst/>
          </a:prstGeom>
          <a:noFill/>
        </p:spPr>
        <p:txBody>
          <a:bodyPr wrap="square" rtlCol="0">
            <a:spAutoFit/>
          </a:bodyPr>
          <a:lstStyle/>
          <a:p>
            <a:endParaRPr lang="en-US" sz="1600" dirty="0">
              <a:latin typeface="Century Gothic" panose="020B0502020202020204" pitchFamily="34" charset="0"/>
            </a:endParaRPr>
          </a:p>
          <a:p>
            <a:endParaRPr lang="en-US" sz="1600" dirty="0">
              <a:latin typeface="Century Gothic" panose="020B0502020202020204" pitchFamily="34" charset="0"/>
            </a:endParaRPr>
          </a:p>
        </p:txBody>
      </p:sp>
      <p:sp>
        <p:nvSpPr>
          <p:cNvPr id="10" name="TextBox 9">
            <a:extLst>
              <a:ext uri="{FF2B5EF4-FFF2-40B4-BE49-F238E27FC236}">
                <a16:creationId xmlns:a16="http://schemas.microsoft.com/office/drawing/2014/main" id="{F6F3687C-BBB8-4234-B6C9-DB71CA36C506}"/>
              </a:ext>
            </a:extLst>
          </p:cNvPr>
          <p:cNvSpPr txBox="1"/>
          <p:nvPr/>
        </p:nvSpPr>
        <p:spPr>
          <a:xfrm>
            <a:off x="545470" y="1175219"/>
            <a:ext cx="6960230" cy="4832092"/>
          </a:xfrm>
          <a:prstGeom prst="rect">
            <a:avLst/>
          </a:prstGeom>
          <a:noFill/>
        </p:spPr>
        <p:txBody>
          <a:bodyPr wrap="square">
            <a:spAutoFit/>
          </a:bodyPr>
          <a:lstStyle/>
          <a:p>
            <a:r>
              <a:rPr lang="en-US" sz="1400" dirty="0"/>
              <a:t>At the end, we will use our findings and employ supervised Machine Learning algorithms to build one of the following programs:</a:t>
            </a:r>
          </a:p>
          <a:p>
            <a:endParaRPr lang="en-US" sz="1400" dirty="0"/>
          </a:p>
          <a:p>
            <a:pPr marL="342900" indent="-342900">
              <a:buFont typeface="+mj-lt"/>
              <a:buAutoNum type="arabicPeriod"/>
            </a:pPr>
            <a:r>
              <a:rPr lang="en-US" sz="1400" dirty="0"/>
              <a:t>A Pakistan-specific victim/ abuser identification system, that could determine the likelihood of a man being a future/ current abuser and / or a woman being a potential victim of Domestic Violence</a:t>
            </a:r>
          </a:p>
          <a:p>
            <a:pPr marL="342900" indent="-342900">
              <a:buFont typeface="+mj-lt"/>
              <a:buAutoNum type="arabicPeriod"/>
            </a:pPr>
            <a:endParaRPr lang="en-US" sz="1400" dirty="0"/>
          </a:p>
          <a:p>
            <a:pPr marL="342900" indent="-342900">
              <a:buFont typeface="+mj-lt"/>
              <a:buAutoNum type="arabicPeriod"/>
            </a:pPr>
            <a:r>
              <a:rPr lang="en-US" sz="1400" dirty="0"/>
              <a:t>A Pakistan-specific investigation system, whereby we can use details such as the nature of violence that has occurred along with demographic information to determine a potential cause of the violence and see if any of the given scenarios "e.g., wife argued with husband" was a likely reason for violent event</a:t>
            </a:r>
          </a:p>
          <a:p>
            <a:endParaRPr lang="en-US" sz="1400" dirty="0"/>
          </a:p>
          <a:p>
            <a:r>
              <a:rPr lang="en-US" sz="1400" dirty="0"/>
              <a:t>Both applications could be extremely useful in the real world and can help save lives and futures: </a:t>
            </a:r>
          </a:p>
          <a:p>
            <a:r>
              <a:rPr lang="en-US" sz="1400" dirty="0"/>
              <a:t>The identification system can help us target the right couples to educate and keep in check. Prevention is, indeed, better than cure</a:t>
            </a:r>
          </a:p>
          <a:p>
            <a:r>
              <a:rPr lang="en-US" sz="1400" dirty="0"/>
              <a:t>Meanwhile, the investigation system may help bring justice to victims in legal settings and may aid police investigations while victims may be concealing details out of fear for their lives and their </a:t>
            </a:r>
            <a:r>
              <a:rPr lang="en-US" sz="1400" dirty="0" err="1"/>
              <a:t>famillial</a:t>
            </a:r>
            <a:r>
              <a:rPr lang="en-US" sz="1400" dirty="0"/>
              <a:t> stability</a:t>
            </a:r>
          </a:p>
          <a:p>
            <a:r>
              <a:rPr lang="en-US" sz="1400" dirty="0"/>
              <a:t> </a:t>
            </a:r>
          </a:p>
          <a:p>
            <a:r>
              <a:rPr lang="en-US" sz="1400" dirty="0"/>
              <a:t>We would appreciate the mentors' advice on the two potential directions in consideration and on how to implement our vision in the most effective and robust manner</a:t>
            </a:r>
          </a:p>
        </p:txBody>
      </p:sp>
    </p:spTree>
    <p:extLst>
      <p:ext uri="{BB962C8B-B14F-4D97-AF65-F5344CB8AC3E}">
        <p14:creationId xmlns:p14="http://schemas.microsoft.com/office/powerpoint/2010/main" val="82523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CA9233-512A-4513-A64B-E9FDEA1ACCAA}"/>
              </a:ext>
            </a:extLst>
          </p:cNvPr>
          <p:cNvSpPr txBox="1">
            <a:spLocks/>
          </p:cNvSpPr>
          <p:nvPr/>
        </p:nvSpPr>
        <p:spPr>
          <a:xfrm>
            <a:off x="370114" y="-125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lumMod val="95000"/>
                  </a:schemeClr>
                </a:solidFill>
              </a:rPr>
              <a:t>Datasets</a:t>
            </a:r>
            <a:endParaRPr lang="en-US" sz="2800" dirty="0">
              <a:solidFill>
                <a:schemeClr val="bg1">
                  <a:lumMod val="95000"/>
                </a:schemeClr>
              </a:solidFill>
              <a:latin typeface="Century Gothic" panose="020B0502020202020204" pitchFamily="34" charset="0"/>
            </a:endParaRPr>
          </a:p>
        </p:txBody>
      </p:sp>
      <p:cxnSp>
        <p:nvCxnSpPr>
          <p:cNvPr id="7" name="Straight Connector 6">
            <a:extLst>
              <a:ext uri="{FF2B5EF4-FFF2-40B4-BE49-F238E27FC236}">
                <a16:creationId xmlns:a16="http://schemas.microsoft.com/office/drawing/2014/main" id="{E3579766-A456-4B7F-A887-7B99771290DB}"/>
              </a:ext>
            </a:extLst>
          </p:cNvPr>
          <p:cNvCxnSpPr>
            <a:cxnSpLocks/>
          </p:cNvCxnSpPr>
          <p:nvPr/>
        </p:nvCxnSpPr>
        <p:spPr>
          <a:xfrm rot="16200000">
            <a:off x="1806618" y="-427477"/>
            <a:ext cx="0" cy="2632363"/>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6FEF099-2F15-4E4A-98F0-E74782C9364F}"/>
              </a:ext>
            </a:extLst>
          </p:cNvPr>
          <p:cNvSpPr/>
          <p:nvPr/>
        </p:nvSpPr>
        <p:spPr>
          <a:xfrm>
            <a:off x="490436" y="1581323"/>
            <a:ext cx="8996464" cy="1666639"/>
          </a:xfrm>
          <a:prstGeom prst="roundRect">
            <a:avLst>
              <a:gd name="adj" fmla="val 260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TextBox 9">
            <a:extLst>
              <a:ext uri="{FF2B5EF4-FFF2-40B4-BE49-F238E27FC236}">
                <a16:creationId xmlns:a16="http://schemas.microsoft.com/office/drawing/2014/main" id="{E3A5D2AF-3818-4DB1-8F30-1CEFBED1B66B}"/>
              </a:ext>
            </a:extLst>
          </p:cNvPr>
          <p:cNvSpPr txBox="1"/>
          <p:nvPr/>
        </p:nvSpPr>
        <p:spPr>
          <a:xfrm>
            <a:off x="757658" y="1647524"/>
            <a:ext cx="5338342" cy="1423467"/>
          </a:xfrm>
          <a:prstGeom prst="rect">
            <a:avLst/>
          </a:prstGeom>
          <a:noFill/>
        </p:spPr>
        <p:txBody>
          <a:bodyPr wrap="square" rtlCol="0">
            <a:spAutoFit/>
          </a:bodyPr>
          <a:lstStyle/>
          <a:p>
            <a:r>
              <a:rPr lang="en-US" sz="1600" b="1" spc="100" dirty="0">
                <a:solidFill>
                  <a:schemeClr val="bg1">
                    <a:lumMod val="85000"/>
                  </a:schemeClr>
                </a:solidFill>
                <a:latin typeface="Century Gothic" panose="020B0502020202020204" pitchFamily="34" charset="0"/>
              </a:rPr>
              <a:t>DATASET 1</a:t>
            </a:r>
          </a:p>
          <a:p>
            <a:endParaRPr lang="en-US" sz="1200" b="1" spc="100" dirty="0">
              <a:latin typeface="Century Gothic" panose="020B0502020202020204" pitchFamily="34" charset="0"/>
            </a:endParaRPr>
          </a:p>
          <a:p>
            <a:endParaRPr lang="en-US" sz="1200" spc="100" dirty="0">
              <a:latin typeface="Century Gothic" panose="020B0502020202020204" pitchFamily="34" charset="0"/>
            </a:endParaRPr>
          </a:p>
          <a:p>
            <a:r>
              <a:rPr lang="en-US" sz="1200" b="1" i="0" spc="100" dirty="0">
                <a:solidFill>
                  <a:srgbClr val="4E5057"/>
                </a:solidFill>
                <a:effectLst/>
                <a:latin typeface="Lato"/>
              </a:rPr>
              <a:t>20200306 Data International Women's Day Viz5 Launch.csv</a:t>
            </a:r>
            <a:endParaRPr lang="en-US" sz="1200" spc="100" dirty="0"/>
          </a:p>
          <a:p>
            <a:endParaRPr lang="en-US" sz="1200" spc="100" dirty="0">
              <a:latin typeface="Century Gothic" panose="020B0502020202020204" pitchFamily="34" charset="0"/>
            </a:endParaRPr>
          </a:p>
          <a:p>
            <a:r>
              <a:rPr lang="en-US" sz="1200" spc="100" dirty="0">
                <a:solidFill>
                  <a:schemeClr val="bg1">
                    <a:lumMod val="85000"/>
                  </a:schemeClr>
                </a:solidFill>
                <a:latin typeface="Century Gothic" panose="020B0502020202020204" pitchFamily="34" charset="0"/>
              </a:rPr>
              <a:t>Source: </a:t>
            </a:r>
            <a:r>
              <a:rPr lang="en-US" sz="1200" spc="100" dirty="0" err="1">
                <a:solidFill>
                  <a:schemeClr val="bg1">
                    <a:lumMod val="85000"/>
                  </a:schemeClr>
                </a:solidFill>
                <a:latin typeface="Century Gothic" panose="020B0502020202020204" pitchFamily="34" charset="0"/>
              </a:rPr>
              <a:t>WaiDatathon</a:t>
            </a:r>
            <a:r>
              <a:rPr lang="en-US" sz="1200" spc="100" dirty="0">
                <a:solidFill>
                  <a:schemeClr val="bg1">
                    <a:lumMod val="85000"/>
                  </a:schemeClr>
                </a:solidFill>
                <a:latin typeface="Century Gothic" panose="020B0502020202020204" pitchFamily="34" charset="0"/>
              </a:rPr>
              <a:t> Organizers</a:t>
            </a:r>
          </a:p>
          <a:p>
            <a:endParaRPr lang="en-US" sz="1050" spc="100" dirty="0">
              <a:latin typeface="Century Gothic" panose="020B0502020202020204" pitchFamily="34" charset="0"/>
            </a:endParaRPr>
          </a:p>
        </p:txBody>
      </p:sp>
      <p:sp>
        <p:nvSpPr>
          <p:cNvPr id="13" name="Rectangle: Rounded Corners 12">
            <a:extLst>
              <a:ext uri="{FF2B5EF4-FFF2-40B4-BE49-F238E27FC236}">
                <a16:creationId xmlns:a16="http://schemas.microsoft.com/office/drawing/2014/main" id="{99E1E12F-6C9B-41F3-A26E-64A3B4FE32FB}"/>
              </a:ext>
            </a:extLst>
          </p:cNvPr>
          <p:cNvSpPr/>
          <p:nvPr/>
        </p:nvSpPr>
        <p:spPr>
          <a:xfrm>
            <a:off x="490436" y="3668583"/>
            <a:ext cx="8996464" cy="1727913"/>
          </a:xfrm>
          <a:prstGeom prst="roundRect">
            <a:avLst>
              <a:gd name="adj" fmla="val 3287"/>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FCB96DF7-6397-49B1-84D6-8F72F6C7F32D}"/>
              </a:ext>
            </a:extLst>
          </p:cNvPr>
          <p:cNvSpPr txBox="1"/>
          <p:nvPr/>
        </p:nvSpPr>
        <p:spPr>
          <a:xfrm>
            <a:off x="757657" y="3788363"/>
            <a:ext cx="7746287" cy="1608133"/>
          </a:xfrm>
          <a:prstGeom prst="rect">
            <a:avLst/>
          </a:prstGeom>
          <a:noFill/>
        </p:spPr>
        <p:txBody>
          <a:bodyPr wrap="square" rtlCol="0">
            <a:spAutoFit/>
          </a:bodyPr>
          <a:lstStyle/>
          <a:p>
            <a:r>
              <a:rPr lang="en-US" sz="1600" b="1" spc="100" dirty="0">
                <a:solidFill>
                  <a:schemeClr val="bg1">
                    <a:lumMod val="85000"/>
                  </a:schemeClr>
                </a:solidFill>
                <a:latin typeface="Century Gothic" panose="020B0502020202020204" pitchFamily="34" charset="0"/>
              </a:rPr>
              <a:t>DATASET 2</a:t>
            </a:r>
          </a:p>
          <a:p>
            <a:endParaRPr lang="en-US" sz="1200" b="1" spc="100" dirty="0">
              <a:latin typeface="Century Gothic" panose="020B0502020202020204" pitchFamily="34" charset="0"/>
            </a:endParaRPr>
          </a:p>
          <a:p>
            <a:endParaRPr lang="en-US" sz="1200" spc="100" dirty="0">
              <a:latin typeface="Century Gothic" panose="020B0502020202020204" pitchFamily="34" charset="0"/>
            </a:endParaRPr>
          </a:p>
          <a:p>
            <a:r>
              <a:rPr lang="en-US" sz="1200" b="1" i="0" spc="100" dirty="0">
                <a:solidFill>
                  <a:srgbClr val="4E5057"/>
                </a:solidFill>
                <a:effectLst/>
                <a:latin typeface="Lato"/>
              </a:rPr>
              <a:t>Raw data for Pakistan Demographics and Health Survey 2017-2018. </a:t>
            </a:r>
          </a:p>
          <a:p>
            <a:r>
              <a:rPr lang="en-US" sz="1200" b="1" i="0" spc="100" dirty="0">
                <a:solidFill>
                  <a:srgbClr val="4E5057"/>
                </a:solidFill>
                <a:effectLst/>
                <a:latin typeface="Lato"/>
              </a:rPr>
              <a:t>Chapter 16: Domestic Violence</a:t>
            </a:r>
            <a:endParaRPr lang="en-US" sz="1200" spc="100" dirty="0"/>
          </a:p>
          <a:p>
            <a:endParaRPr lang="en-US" sz="1200" spc="100" dirty="0">
              <a:latin typeface="Century Gothic" panose="020B0502020202020204" pitchFamily="34" charset="0"/>
            </a:endParaRPr>
          </a:p>
          <a:p>
            <a:r>
              <a:rPr lang="en-US" sz="1200" spc="100" dirty="0">
                <a:solidFill>
                  <a:schemeClr val="bg1">
                    <a:lumMod val="85000"/>
                  </a:schemeClr>
                </a:solidFill>
                <a:latin typeface="Century Gothic" panose="020B0502020202020204" pitchFamily="34" charset="0"/>
              </a:rPr>
              <a:t>Source: The Demographic and Health Surveys (DHS) Program, USAID</a:t>
            </a:r>
          </a:p>
          <a:p>
            <a:endParaRPr lang="en-US" sz="1050" spc="100" dirty="0">
              <a:latin typeface="Century Gothic" panose="020B0502020202020204" pitchFamily="34" charset="0"/>
            </a:endParaRPr>
          </a:p>
        </p:txBody>
      </p:sp>
      <p:sp>
        <p:nvSpPr>
          <p:cNvPr id="20" name="Rectangle: Rounded Corners 19">
            <a:hlinkClick r:id="rId2"/>
            <a:extLst>
              <a:ext uri="{FF2B5EF4-FFF2-40B4-BE49-F238E27FC236}">
                <a16:creationId xmlns:a16="http://schemas.microsoft.com/office/drawing/2014/main" id="{E58ECE39-BD95-4D3B-A788-5990D17B7519}"/>
              </a:ext>
            </a:extLst>
          </p:cNvPr>
          <p:cNvSpPr/>
          <p:nvPr/>
        </p:nvSpPr>
        <p:spPr>
          <a:xfrm>
            <a:off x="6995109" y="2309093"/>
            <a:ext cx="1958391" cy="31222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View Complete Dataset</a:t>
            </a:r>
          </a:p>
        </p:txBody>
      </p:sp>
      <p:sp>
        <p:nvSpPr>
          <p:cNvPr id="21" name="Rectangle: Rounded Corners 20">
            <a:hlinkClick r:id="rId3"/>
            <a:extLst>
              <a:ext uri="{FF2B5EF4-FFF2-40B4-BE49-F238E27FC236}">
                <a16:creationId xmlns:a16="http://schemas.microsoft.com/office/drawing/2014/main" id="{246168F8-AB10-459F-ADF6-1DB9721C0361}"/>
              </a:ext>
            </a:extLst>
          </p:cNvPr>
          <p:cNvSpPr/>
          <p:nvPr/>
        </p:nvSpPr>
        <p:spPr>
          <a:xfrm>
            <a:off x="6995109" y="4436318"/>
            <a:ext cx="1958391" cy="312221"/>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View Survey Report</a:t>
            </a:r>
          </a:p>
        </p:txBody>
      </p:sp>
      <p:sp>
        <p:nvSpPr>
          <p:cNvPr id="22" name="TextBox 21">
            <a:extLst>
              <a:ext uri="{FF2B5EF4-FFF2-40B4-BE49-F238E27FC236}">
                <a16:creationId xmlns:a16="http://schemas.microsoft.com/office/drawing/2014/main" id="{01249EA9-B0D7-4131-88E1-1039588F7120}"/>
              </a:ext>
            </a:extLst>
          </p:cNvPr>
          <p:cNvSpPr txBox="1"/>
          <p:nvPr/>
        </p:nvSpPr>
        <p:spPr>
          <a:xfrm>
            <a:off x="9486900" y="3668583"/>
            <a:ext cx="1947443" cy="1785104"/>
          </a:xfrm>
          <a:prstGeom prst="rect">
            <a:avLst/>
          </a:prstGeom>
          <a:noFill/>
        </p:spPr>
        <p:txBody>
          <a:bodyPr wrap="square" rtlCol="0">
            <a:spAutoFit/>
          </a:bodyPr>
          <a:lstStyle/>
          <a:p>
            <a:r>
              <a:rPr lang="en-US" sz="1000" spc="100" dirty="0">
                <a:solidFill>
                  <a:schemeClr val="bg1">
                    <a:lumMod val="85000"/>
                  </a:schemeClr>
                </a:solidFill>
                <a:latin typeface="Century Gothic" panose="020B0502020202020204" pitchFamily="34" charset="0"/>
              </a:rPr>
              <a:t>Complete raw dataset cannot be shared beyond the research team due to restriction on rights. Please see the tables in chapter 16 for an idea of the sort of attributes for which we have obtained raw records</a:t>
            </a:r>
          </a:p>
          <a:p>
            <a:endParaRPr lang="en-US" sz="1000" spc="100" dirty="0">
              <a:latin typeface="Century Gothic" panose="020B0502020202020204" pitchFamily="34" charset="0"/>
            </a:endParaRPr>
          </a:p>
        </p:txBody>
      </p:sp>
    </p:spTree>
    <p:extLst>
      <p:ext uri="{BB962C8B-B14F-4D97-AF65-F5344CB8AC3E}">
        <p14:creationId xmlns:p14="http://schemas.microsoft.com/office/powerpoint/2010/main" val="363579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7664D5-75B1-4F2F-A088-9524E6E60C1F}"/>
              </a:ext>
            </a:extLst>
          </p:cNvPr>
          <p:cNvSpPr txBox="1">
            <a:spLocks/>
          </p:cNvSpPr>
          <p:nvPr/>
        </p:nvSpPr>
        <p:spPr>
          <a:xfrm>
            <a:off x="370114" y="-125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lumMod val="95000"/>
                  </a:schemeClr>
                </a:solidFill>
              </a:rPr>
              <a:t>Approach</a:t>
            </a:r>
            <a:endParaRPr lang="en-US" sz="2800" dirty="0">
              <a:solidFill>
                <a:schemeClr val="bg1">
                  <a:lumMod val="95000"/>
                </a:schemeClr>
              </a:solidFill>
              <a:latin typeface="Century Gothic" panose="020B0502020202020204" pitchFamily="34" charset="0"/>
            </a:endParaRPr>
          </a:p>
        </p:txBody>
      </p:sp>
      <p:sp>
        <p:nvSpPr>
          <p:cNvPr id="5" name="Rectangle 4">
            <a:extLst>
              <a:ext uri="{FF2B5EF4-FFF2-40B4-BE49-F238E27FC236}">
                <a16:creationId xmlns:a16="http://schemas.microsoft.com/office/drawing/2014/main" id="{A3CC5F5F-0EBD-4CAD-A394-0885492E8A71}"/>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1EA8E0A-203C-427C-BBEA-DD117753AB93}"/>
              </a:ext>
            </a:extLst>
          </p:cNvPr>
          <p:cNvCxnSpPr>
            <a:cxnSpLocks/>
          </p:cNvCxnSpPr>
          <p:nvPr/>
        </p:nvCxnSpPr>
        <p:spPr>
          <a:xfrm rot="16200000">
            <a:off x="1806618" y="-427477"/>
            <a:ext cx="0" cy="2632363"/>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81D4131-8920-41FC-9609-82235CC10580}"/>
              </a:ext>
            </a:extLst>
          </p:cNvPr>
          <p:cNvGrpSpPr/>
          <p:nvPr/>
        </p:nvGrpSpPr>
        <p:grpSpPr>
          <a:xfrm>
            <a:off x="495891" y="977115"/>
            <a:ext cx="8935631" cy="4289588"/>
            <a:chOff x="533991" y="1911229"/>
            <a:chExt cx="8935631" cy="2421360"/>
          </a:xfrm>
        </p:grpSpPr>
        <p:cxnSp>
          <p:nvCxnSpPr>
            <p:cNvPr id="9" name="Straight Connector 8">
              <a:extLst>
                <a:ext uri="{FF2B5EF4-FFF2-40B4-BE49-F238E27FC236}">
                  <a16:creationId xmlns:a16="http://schemas.microsoft.com/office/drawing/2014/main" id="{C957285D-30C1-4F85-B43E-A83C0B4645D1}"/>
                </a:ext>
              </a:extLst>
            </p:cNvPr>
            <p:cNvCxnSpPr/>
            <p:nvPr/>
          </p:nvCxnSpPr>
          <p:spPr>
            <a:xfrm>
              <a:off x="533991" y="1911229"/>
              <a:ext cx="0" cy="2249211"/>
            </a:xfrm>
            <a:prstGeom prst="line">
              <a:avLst/>
            </a:prstGeom>
            <a:ln>
              <a:solidFill>
                <a:schemeClr val="tx1">
                  <a:lumMod val="50000"/>
                  <a:lumOff val="50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C20528B-A534-4404-9461-09C172B8010E}"/>
                </a:ext>
              </a:extLst>
            </p:cNvPr>
            <p:cNvSpPr/>
            <p:nvPr/>
          </p:nvSpPr>
          <p:spPr>
            <a:xfrm>
              <a:off x="1951387" y="2465491"/>
              <a:ext cx="7223760" cy="325838"/>
            </a:xfrm>
            <a:prstGeom prst="roundRect">
              <a:avLst/>
            </a:prstGeom>
            <a:solidFill>
              <a:srgbClr val="EEB5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a:p>
          </p:txBody>
        </p:sp>
        <p:sp>
          <p:nvSpPr>
            <p:cNvPr id="11" name="TextBox 10">
              <a:extLst>
                <a:ext uri="{FF2B5EF4-FFF2-40B4-BE49-F238E27FC236}">
                  <a16:creationId xmlns:a16="http://schemas.microsoft.com/office/drawing/2014/main" id="{2098A305-232D-4E93-B0C8-85EC1B223FBF}"/>
                </a:ext>
              </a:extLst>
            </p:cNvPr>
            <p:cNvSpPr txBox="1"/>
            <p:nvPr/>
          </p:nvSpPr>
          <p:spPr>
            <a:xfrm>
              <a:off x="1958941" y="2430349"/>
              <a:ext cx="1134187"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Step 01</a:t>
              </a:r>
            </a:p>
          </p:txBody>
        </p:sp>
        <p:cxnSp>
          <p:nvCxnSpPr>
            <p:cNvPr id="12" name="Straight Connector 11">
              <a:extLst>
                <a:ext uri="{FF2B5EF4-FFF2-40B4-BE49-F238E27FC236}">
                  <a16:creationId xmlns:a16="http://schemas.microsoft.com/office/drawing/2014/main" id="{7B6CD4A2-4152-4AAE-A80B-B3F6DDDCC4A8}"/>
                </a:ext>
              </a:extLst>
            </p:cNvPr>
            <p:cNvCxnSpPr>
              <a:cxnSpLocks/>
            </p:cNvCxnSpPr>
            <p:nvPr/>
          </p:nvCxnSpPr>
          <p:spPr>
            <a:xfrm rot="5400000">
              <a:off x="1127096" y="2063772"/>
              <a:ext cx="0" cy="109728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04DB94-8125-4FCD-AFB1-57E6B7196969}"/>
                </a:ext>
              </a:extLst>
            </p:cNvPr>
            <p:cNvSpPr txBox="1"/>
            <p:nvPr/>
          </p:nvSpPr>
          <p:spPr>
            <a:xfrm>
              <a:off x="3068823" y="2484086"/>
              <a:ext cx="3596773" cy="276999"/>
            </a:xfrm>
            <a:prstGeom prst="rect">
              <a:avLst/>
            </a:prstGeom>
            <a:noFill/>
          </p:spPr>
          <p:txBody>
            <a:bodyPr wrap="square" rtlCol="0">
              <a:spAutoFit/>
            </a:bodyPr>
            <a:lstStyle/>
            <a:p>
              <a:r>
                <a:rPr lang="en-US" sz="1200" spc="100" dirty="0">
                  <a:solidFill>
                    <a:schemeClr val="bg1"/>
                  </a:solidFill>
                  <a:latin typeface="Century Gothic" panose="020B0502020202020204" pitchFamily="34" charset="0"/>
                </a:rPr>
                <a:t>Explore the global data </a:t>
              </a:r>
            </a:p>
          </p:txBody>
        </p:sp>
        <p:sp>
          <p:nvSpPr>
            <p:cNvPr id="14" name="Rectangle: Rounded Corners 13">
              <a:extLst>
                <a:ext uri="{FF2B5EF4-FFF2-40B4-BE49-F238E27FC236}">
                  <a16:creationId xmlns:a16="http://schemas.microsoft.com/office/drawing/2014/main" id="{29BCA30F-9962-4E86-9A03-847DB9BFFBD0}"/>
                </a:ext>
              </a:extLst>
            </p:cNvPr>
            <p:cNvSpPr/>
            <p:nvPr/>
          </p:nvSpPr>
          <p:spPr>
            <a:xfrm>
              <a:off x="1951387" y="2959866"/>
              <a:ext cx="7223760" cy="325838"/>
            </a:xfrm>
            <a:prstGeom prst="roundRect">
              <a:avLst/>
            </a:prstGeom>
            <a:solidFill>
              <a:srgbClr val="EEB5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a:p>
          </p:txBody>
        </p:sp>
        <p:sp>
          <p:nvSpPr>
            <p:cNvPr id="15" name="TextBox 14">
              <a:extLst>
                <a:ext uri="{FF2B5EF4-FFF2-40B4-BE49-F238E27FC236}">
                  <a16:creationId xmlns:a16="http://schemas.microsoft.com/office/drawing/2014/main" id="{460C2B9F-1A50-4AF9-85D0-453ED5D49C21}"/>
                </a:ext>
              </a:extLst>
            </p:cNvPr>
            <p:cNvSpPr txBox="1"/>
            <p:nvPr/>
          </p:nvSpPr>
          <p:spPr>
            <a:xfrm>
              <a:off x="1958941" y="2924724"/>
              <a:ext cx="1134185"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Step 02</a:t>
              </a:r>
            </a:p>
          </p:txBody>
        </p:sp>
        <p:cxnSp>
          <p:nvCxnSpPr>
            <p:cNvPr id="16" name="Straight Connector 15">
              <a:extLst>
                <a:ext uri="{FF2B5EF4-FFF2-40B4-BE49-F238E27FC236}">
                  <a16:creationId xmlns:a16="http://schemas.microsoft.com/office/drawing/2014/main" id="{AB9BFF97-0A19-4856-9BDF-0BF3A6DD7D5E}"/>
                </a:ext>
              </a:extLst>
            </p:cNvPr>
            <p:cNvCxnSpPr>
              <a:cxnSpLocks/>
            </p:cNvCxnSpPr>
            <p:nvPr/>
          </p:nvCxnSpPr>
          <p:spPr>
            <a:xfrm rot="5400000">
              <a:off x="1127096" y="2558147"/>
              <a:ext cx="0" cy="109728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85F016-A5E5-4DC5-A91B-9D4F95DEFCBF}"/>
                </a:ext>
              </a:extLst>
            </p:cNvPr>
            <p:cNvSpPr txBox="1"/>
            <p:nvPr/>
          </p:nvSpPr>
          <p:spPr>
            <a:xfrm>
              <a:off x="3068822" y="2978461"/>
              <a:ext cx="6400800" cy="461665"/>
            </a:xfrm>
            <a:prstGeom prst="rect">
              <a:avLst/>
            </a:prstGeom>
            <a:noFill/>
          </p:spPr>
          <p:txBody>
            <a:bodyPr wrap="square" rtlCol="0">
              <a:spAutoFit/>
            </a:bodyPr>
            <a:lstStyle/>
            <a:p>
              <a:r>
                <a:rPr lang="en-US" sz="1200" spc="100" dirty="0">
                  <a:solidFill>
                    <a:schemeClr val="bg1"/>
                  </a:solidFill>
                  <a:latin typeface="Century Gothic" panose="020B0502020202020204" pitchFamily="34" charset="0"/>
                </a:rPr>
                <a:t>Explore local findings (Pakistan) and compare with global findings </a:t>
              </a:r>
            </a:p>
          </p:txBody>
        </p:sp>
        <p:sp>
          <p:nvSpPr>
            <p:cNvPr id="18" name="Rectangle: Rounded Corners 17">
              <a:extLst>
                <a:ext uri="{FF2B5EF4-FFF2-40B4-BE49-F238E27FC236}">
                  <a16:creationId xmlns:a16="http://schemas.microsoft.com/office/drawing/2014/main" id="{652A2D3F-C482-40A0-A7E3-03BD78354973}"/>
                </a:ext>
              </a:extLst>
            </p:cNvPr>
            <p:cNvSpPr/>
            <p:nvPr/>
          </p:nvSpPr>
          <p:spPr>
            <a:xfrm>
              <a:off x="1951387" y="3473246"/>
              <a:ext cx="7223760" cy="325838"/>
            </a:xfrm>
            <a:prstGeom prst="roundRect">
              <a:avLst/>
            </a:prstGeom>
            <a:solidFill>
              <a:srgbClr val="EEB5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a:p>
          </p:txBody>
        </p:sp>
        <p:sp>
          <p:nvSpPr>
            <p:cNvPr id="19" name="TextBox 18">
              <a:extLst>
                <a:ext uri="{FF2B5EF4-FFF2-40B4-BE49-F238E27FC236}">
                  <a16:creationId xmlns:a16="http://schemas.microsoft.com/office/drawing/2014/main" id="{65002F27-876C-4076-9870-8B9096E60140}"/>
                </a:ext>
              </a:extLst>
            </p:cNvPr>
            <p:cNvSpPr txBox="1"/>
            <p:nvPr/>
          </p:nvSpPr>
          <p:spPr>
            <a:xfrm>
              <a:off x="1958942" y="3438104"/>
              <a:ext cx="1134184"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Step 03</a:t>
              </a:r>
            </a:p>
          </p:txBody>
        </p:sp>
        <p:cxnSp>
          <p:nvCxnSpPr>
            <p:cNvPr id="20" name="Straight Connector 19">
              <a:extLst>
                <a:ext uri="{FF2B5EF4-FFF2-40B4-BE49-F238E27FC236}">
                  <a16:creationId xmlns:a16="http://schemas.microsoft.com/office/drawing/2014/main" id="{968B5C2F-2E0D-4662-B7CC-07A9C82E3160}"/>
                </a:ext>
              </a:extLst>
            </p:cNvPr>
            <p:cNvCxnSpPr>
              <a:cxnSpLocks/>
            </p:cNvCxnSpPr>
            <p:nvPr/>
          </p:nvCxnSpPr>
          <p:spPr>
            <a:xfrm rot="5400000">
              <a:off x="1127096" y="3071527"/>
              <a:ext cx="0" cy="109728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EC3C56B-2B17-443F-BA86-3887407C9BEB}"/>
                </a:ext>
              </a:extLst>
            </p:cNvPr>
            <p:cNvSpPr txBox="1"/>
            <p:nvPr/>
          </p:nvSpPr>
          <p:spPr>
            <a:xfrm>
              <a:off x="3068823" y="3491841"/>
              <a:ext cx="6076585" cy="260598"/>
            </a:xfrm>
            <a:prstGeom prst="rect">
              <a:avLst/>
            </a:prstGeom>
            <a:noFill/>
          </p:spPr>
          <p:txBody>
            <a:bodyPr wrap="square" rtlCol="0">
              <a:spAutoFit/>
            </a:bodyPr>
            <a:lstStyle/>
            <a:p>
              <a:r>
                <a:rPr lang="en-US" sz="1200" dirty="0">
                  <a:solidFill>
                    <a:schemeClr val="bg1">
                      <a:lumMod val="95000"/>
                    </a:schemeClr>
                  </a:solidFill>
                  <a:latin typeface="Century Gothic" panose="020B0502020202020204" pitchFamily="34" charset="0"/>
                </a:rPr>
                <a:t>Mapping perceptions around justification of domestic violence to actual occurrences</a:t>
              </a:r>
              <a:endParaRPr lang="en-US" sz="1200" spc="100" dirty="0">
                <a:solidFill>
                  <a:schemeClr val="bg1"/>
                </a:solidFill>
                <a:latin typeface="Century Gothic" panose="020B0502020202020204" pitchFamily="34" charset="0"/>
              </a:endParaRPr>
            </a:p>
          </p:txBody>
        </p:sp>
        <p:sp>
          <p:nvSpPr>
            <p:cNvPr id="22" name="Rectangle: Rounded Corners 21">
              <a:extLst>
                <a:ext uri="{FF2B5EF4-FFF2-40B4-BE49-F238E27FC236}">
                  <a16:creationId xmlns:a16="http://schemas.microsoft.com/office/drawing/2014/main" id="{4C569189-73D2-495F-A445-705373096BB9}"/>
                </a:ext>
              </a:extLst>
            </p:cNvPr>
            <p:cNvSpPr/>
            <p:nvPr/>
          </p:nvSpPr>
          <p:spPr>
            <a:xfrm>
              <a:off x="1951387" y="3967621"/>
              <a:ext cx="7223760" cy="325838"/>
            </a:xfrm>
            <a:prstGeom prst="roundRect">
              <a:avLst/>
            </a:prstGeom>
            <a:solidFill>
              <a:srgbClr val="EEB5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pc="300"/>
            </a:p>
          </p:txBody>
        </p:sp>
        <p:sp>
          <p:nvSpPr>
            <p:cNvPr id="23" name="TextBox 22">
              <a:extLst>
                <a:ext uri="{FF2B5EF4-FFF2-40B4-BE49-F238E27FC236}">
                  <a16:creationId xmlns:a16="http://schemas.microsoft.com/office/drawing/2014/main" id="{7CDEA39E-281F-4EC6-98DD-9736E70DAD58}"/>
                </a:ext>
              </a:extLst>
            </p:cNvPr>
            <p:cNvSpPr txBox="1"/>
            <p:nvPr/>
          </p:nvSpPr>
          <p:spPr>
            <a:xfrm>
              <a:off x="1958941" y="3932479"/>
              <a:ext cx="1163853" cy="400110"/>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rPr>
                <a:t>Step 04</a:t>
              </a:r>
            </a:p>
          </p:txBody>
        </p:sp>
        <p:cxnSp>
          <p:nvCxnSpPr>
            <p:cNvPr id="24" name="Straight Connector 23">
              <a:extLst>
                <a:ext uri="{FF2B5EF4-FFF2-40B4-BE49-F238E27FC236}">
                  <a16:creationId xmlns:a16="http://schemas.microsoft.com/office/drawing/2014/main" id="{218EAD6F-05AB-4B52-B6B0-1606F5819791}"/>
                </a:ext>
              </a:extLst>
            </p:cNvPr>
            <p:cNvCxnSpPr>
              <a:cxnSpLocks/>
            </p:cNvCxnSpPr>
            <p:nvPr/>
          </p:nvCxnSpPr>
          <p:spPr>
            <a:xfrm rot="5400000">
              <a:off x="1127096" y="3565902"/>
              <a:ext cx="0" cy="1097280"/>
            </a:xfrm>
            <a:prstGeom prst="line">
              <a:avLst/>
            </a:prstGeom>
            <a:ln>
              <a:solidFill>
                <a:schemeClr val="tx1">
                  <a:lumMod val="50000"/>
                  <a:lumOff val="50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8FF45B-BBD2-4FD2-8E76-A32368D3B4D5}"/>
                </a:ext>
              </a:extLst>
            </p:cNvPr>
            <p:cNvSpPr txBox="1"/>
            <p:nvPr/>
          </p:nvSpPr>
          <p:spPr>
            <a:xfrm>
              <a:off x="3068823" y="3986216"/>
              <a:ext cx="6076585" cy="260598"/>
            </a:xfrm>
            <a:prstGeom prst="rect">
              <a:avLst/>
            </a:prstGeom>
            <a:noFill/>
          </p:spPr>
          <p:txBody>
            <a:bodyPr wrap="square" rtlCol="0">
              <a:spAutoFit/>
            </a:bodyPr>
            <a:lstStyle>
              <a:defPPr>
                <a:defRPr lang="en-US"/>
              </a:defPPr>
              <a:lvl1pPr>
                <a:defRPr sz="1200">
                  <a:solidFill>
                    <a:schemeClr val="bg1">
                      <a:lumMod val="95000"/>
                    </a:schemeClr>
                  </a:solidFill>
                  <a:latin typeface="Century Gothic" panose="020B0502020202020204" pitchFamily="34" charset="0"/>
                </a:defRPr>
              </a:lvl1pPr>
            </a:lstStyle>
            <a:p>
              <a:r>
                <a:rPr lang="en-US" dirty="0"/>
                <a:t>Build a predictive model with practical utility in combating  domestic violence in Pakistan</a:t>
              </a:r>
            </a:p>
          </p:txBody>
        </p:sp>
      </p:grpSp>
      <p:sp>
        <p:nvSpPr>
          <p:cNvPr id="53" name="Right Brace 52">
            <a:extLst>
              <a:ext uri="{FF2B5EF4-FFF2-40B4-BE49-F238E27FC236}">
                <a16:creationId xmlns:a16="http://schemas.microsoft.com/office/drawing/2014/main" id="{47D947EA-F06D-496A-A7DC-A04B245DAD8B}"/>
              </a:ext>
            </a:extLst>
          </p:cNvPr>
          <p:cNvSpPr/>
          <p:nvPr/>
        </p:nvSpPr>
        <p:spPr>
          <a:xfrm>
            <a:off x="9283700" y="1959024"/>
            <a:ext cx="147791" cy="1522379"/>
          </a:xfrm>
          <a:prstGeom prst="rightBrace">
            <a:avLst/>
          </a:prstGeom>
          <a:ln>
            <a:solidFill>
              <a:srgbClr val="ECB71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ight Brace 53">
            <a:extLst>
              <a:ext uri="{FF2B5EF4-FFF2-40B4-BE49-F238E27FC236}">
                <a16:creationId xmlns:a16="http://schemas.microsoft.com/office/drawing/2014/main" id="{C2A810B0-64BF-48AE-B6C5-233D18C14599}"/>
              </a:ext>
            </a:extLst>
          </p:cNvPr>
          <p:cNvSpPr/>
          <p:nvPr/>
        </p:nvSpPr>
        <p:spPr>
          <a:xfrm>
            <a:off x="9338802" y="3744324"/>
            <a:ext cx="147791" cy="1522379"/>
          </a:xfrm>
          <a:prstGeom prst="rightBrace">
            <a:avLst/>
          </a:prstGeom>
          <a:ln>
            <a:solidFill>
              <a:srgbClr val="ECB71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CA6CD7B0-CC1D-404E-9CA3-2C7C34CFFA73}"/>
              </a:ext>
            </a:extLst>
          </p:cNvPr>
          <p:cNvSpPr txBox="1"/>
          <p:nvPr/>
        </p:nvSpPr>
        <p:spPr>
          <a:xfrm>
            <a:off x="9513922" y="2549649"/>
            <a:ext cx="3596773" cy="276999"/>
          </a:xfrm>
          <a:prstGeom prst="rect">
            <a:avLst/>
          </a:prstGeom>
          <a:noFill/>
        </p:spPr>
        <p:txBody>
          <a:bodyPr wrap="square" rtlCol="0">
            <a:spAutoFit/>
          </a:bodyPr>
          <a:lstStyle/>
          <a:p>
            <a:r>
              <a:rPr lang="en-US" sz="1200" spc="100" dirty="0">
                <a:solidFill>
                  <a:schemeClr val="bg1"/>
                </a:solidFill>
                <a:latin typeface="Century Gothic" panose="020B0502020202020204" pitchFamily="34" charset="0"/>
              </a:rPr>
              <a:t>Completed</a:t>
            </a:r>
          </a:p>
        </p:txBody>
      </p:sp>
      <p:sp>
        <p:nvSpPr>
          <p:cNvPr id="56" name="TextBox 55">
            <a:extLst>
              <a:ext uri="{FF2B5EF4-FFF2-40B4-BE49-F238E27FC236}">
                <a16:creationId xmlns:a16="http://schemas.microsoft.com/office/drawing/2014/main" id="{C23DE318-1816-46B1-B348-F258C84D8417}"/>
              </a:ext>
            </a:extLst>
          </p:cNvPr>
          <p:cNvSpPr txBox="1"/>
          <p:nvPr/>
        </p:nvSpPr>
        <p:spPr>
          <a:xfrm>
            <a:off x="9513922" y="4367013"/>
            <a:ext cx="3596773" cy="276999"/>
          </a:xfrm>
          <a:prstGeom prst="rect">
            <a:avLst/>
          </a:prstGeom>
          <a:noFill/>
        </p:spPr>
        <p:txBody>
          <a:bodyPr wrap="square" rtlCol="0">
            <a:spAutoFit/>
          </a:bodyPr>
          <a:lstStyle/>
          <a:p>
            <a:r>
              <a:rPr lang="en-US" sz="1200" spc="100" dirty="0">
                <a:solidFill>
                  <a:schemeClr val="bg1"/>
                </a:solidFill>
                <a:latin typeface="Century Gothic" panose="020B0502020202020204" pitchFamily="34" charset="0"/>
              </a:rPr>
              <a:t>To be done</a:t>
            </a:r>
          </a:p>
        </p:txBody>
      </p:sp>
    </p:spTree>
    <p:extLst>
      <p:ext uri="{BB962C8B-B14F-4D97-AF65-F5344CB8AC3E}">
        <p14:creationId xmlns:p14="http://schemas.microsoft.com/office/powerpoint/2010/main" val="248631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ED0395-4315-469A-8C83-D3C4C1ED66CD}"/>
              </a:ext>
            </a:extLst>
          </p:cNvPr>
          <p:cNvSpPr/>
          <p:nvPr/>
        </p:nvSpPr>
        <p:spPr>
          <a:xfrm>
            <a:off x="0" y="0"/>
            <a:ext cx="12192000" cy="6858000"/>
          </a:xfrm>
          <a:prstGeom prst="rect">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9A1D5E-EABA-412E-B894-52F185A5624F}"/>
              </a:ext>
            </a:extLst>
          </p:cNvPr>
          <p:cNvSpPr/>
          <p:nvPr/>
        </p:nvSpPr>
        <p:spPr>
          <a:xfrm>
            <a:off x="0" y="1237605"/>
            <a:ext cx="12192000" cy="4382789"/>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ata">
            <a:extLst>
              <a:ext uri="{FF2B5EF4-FFF2-40B4-BE49-F238E27FC236}">
                <a16:creationId xmlns:a16="http://schemas.microsoft.com/office/drawing/2014/main" id="{01D73B09-B5A7-4D1E-83BE-5492D3CDF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6" r="5090"/>
          <a:stretch/>
        </p:blipFill>
        <p:spPr bwMode="auto">
          <a:xfrm>
            <a:off x="-15240" y="1237605"/>
            <a:ext cx="7513320" cy="4382789"/>
          </a:xfrm>
          <a:prstGeom prst="rect">
            <a:avLst/>
          </a:prstGeom>
          <a:noFill/>
          <a:ln w="76200">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93C974-385F-4DF7-AE9E-C81A31294DBD}"/>
              </a:ext>
            </a:extLst>
          </p:cNvPr>
          <p:cNvSpPr>
            <a:spLocks noGrp="1"/>
          </p:cNvSpPr>
          <p:nvPr>
            <p:ph type="title"/>
          </p:nvPr>
        </p:nvSpPr>
        <p:spPr>
          <a:xfrm>
            <a:off x="6690360" y="1269713"/>
            <a:ext cx="5187655" cy="4576204"/>
          </a:xfrm>
          <a:noFill/>
        </p:spPr>
        <p:txBody>
          <a:bodyPr>
            <a:normAutofit/>
          </a:bodyPr>
          <a:lstStyle/>
          <a:p>
            <a:r>
              <a:rPr lang="en-US" sz="3200" dirty="0">
                <a:solidFill>
                  <a:schemeClr val="bg1">
                    <a:lumMod val="95000"/>
                  </a:schemeClr>
                </a:solidFill>
                <a:latin typeface="Century Gothic" panose="020B0502020202020204" pitchFamily="34" charset="0"/>
              </a:rPr>
              <a:t>Step 1: </a:t>
            </a:r>
            <a:br>
              <a:rPr lang="en-US" sz="3200" dirty="0">
                <a:solidFill>
                  <a:schemeClr val="bg1">
                    <a:lumMod val="95000"/>
                  </a:schemeClr>
                </a:solidFill>
                <a:latin typeface="Century Gothic" panose="020B0502020202020204" pitchFamily="34" charset="0"/>
              </a:rPr>
            </a:br>
            <a:r>
              <a:rPr lang="en-US" sz="3200" dirty="0">
                <a:solidFill>
                  <a:schemeClr val="bg1">
                    <a:lumMod val="95000"/>
                  </a:schemeClr>
                </a:solidFill>
                <a:latin typeface="Century Gothic" panose="020B0502020202020204" pitchFamily="34" charset="0"/>
              </a:rPr>
              <a:t>Explore  the Global Data</a:t>
            </a:r>
            <a:br>
              <a:rPr lang="en-US" sz="3600" dirty="0">
                <a:solidFill>
                  <a:schemeClr val="bg1">
                    <a:lumMod val="95000"/>
                  </a:schemeClr>
                </a:solidFill>
                <a:latin typeface="Century Gothic" panose="020B0502020202020204" pitchFamily="34" charset="0"/>
              </a:rPr>
            </a:br>
            <a:br>
              <a:rPr lang="en-US" sz="3600" dirty="0">
                <a:solidFill>
                  <a:schemeClr val="bg1">
                    <a:lumMod val="95000"/>
                  </a:schemeClr>
                </a:solidFill>
                <a:latin typeface="Century Gothic" panose="020B0502020202020204" pitchFamily="34" charset="0"/>
              </a:rPr>
            </a:br>
            <a:r>
              <a:rPr lang="en-US" sz="2000" dirty="0">
                <a:solidFill>
                  <a:schemeClr val="bg1">
                    <a:lumMod val="95000"/>
                  </a:schemeClr>
                </a:solidFill>
                <a:latin typeface="Century Gothic" panose="020B0502020202020204" pitchFamily="34" charset="0"/>
              </a:rPr>
              <a:t>Analyze Dataset 1 to identify relationships and trends between demographics and justifications of violence</a:t>
            </a:r>
            <a:br>
              <a:rPr lang="en-US" sz="3600" dirty="0">
                <a:solidFill>
                  <a:schemeClr val="bg1">
                    <a:lumMod val="95000"/>
                  </a:schemeClr>
                </a:solidFill>
                <a:latin typeface="Century Gothic" panose="020B0502020202020204" pitchFamily="34" charset="0"/>
              </a:rPr>
            </a:br>
            <a:r>
              <a:rPr lang="en-US" sz="3600" dirty="0">
                <a:solidFill>
                  <a:schemeClr val="bg1">
                    <a:lumMod val="95000"/>
                  </a:schemeClr>
                </a:solidFill>
                <a:latin typeface="Century Gothic" panose="020B0502020202020204" pitchFamily="34" charset="0"/>
              </a:rPr>
              <a:t> </a:t>
            </a:r>
          </a:p>
        </p:txBody>
      </p:sp>
      <p:pic>
        <p:nvPicPr>
          <p:cNvPr id="1028" name="Picture 4" descr="Image result for data">
            <a:extLst>
              <a:ext uri="{FF2B5EF4-FFF2-40B4-BE49-F238E27FC236}">
                <a16:creationId xmlns:a16="http://schemas.microsoft.com/office/drawing/2014/main" id="{8D0F6963-B292-4BA0-8D16-27B4343D4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1845" y="7937961"/>
            <a:ext cx="10241510" cy="66030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sets illustration">
            <a:extLst>
              <a:ext uri="{FF2B5EF4-FFF2-40B4-BE49-F238E27FC236}">
                <a16:creationId xmlns:a16="http://schemas.microsoft.com/office/drawing/2014/main" id="{33B5C59A-9B22-4237-95F8-6C0863704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95" y="7937961"/>
            <a:ext cx="79819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4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0283D94-7B2E-49B1-AB23-DC85A57AA539}"/>
              </a:ext>
            </a:extLst>
          </p:cNvPr>
          <p:cNvSpPr/>
          <p:nvPr/>
        </p:nvSpPr>
        <p:spPr>
          <a:xfrm>
            <a:off x="6596823" y="1714101"/>
            <a:ext cx="4297680" cy="13435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18" name="Rectangle 17">
            <a:extLst>
              <a:ext uri="{FF2B5EF4-FFF2-40B4-BE49-F238E27FC236}">
                <a16:creationId xmlns:a16="http://schemas.microsoft.com/office/drawing/2014/main" id="{9CEFF1DC-2C79-41AC-8F89-93A686D9BE03}"/>
              </a:ext>
            </a:extLst>
          </p:cNvPr>
          <p:cNvSpPr/>
          <p:nvPr/>
        </p:nvSpPr>
        <p:spPr>
          <a:xfrm>
            <a:off x="2862632" y="5687639"/>
            <a:ext cx="993088" cy="9387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17" name="Rectangle 16">
            <a:extLst>
              <a:ext uri="{FF2B5EF4-FFF2-40B4-BE49-F238E27FC236}">
                <a16:creationId xmlns:a16="http://schemas.microsoft.com/office/drawing/2014/main" id="{6307A91F-D170-4C78-BCBE-4F6B528E3DF2}"/>
              </a:ext>
            </a:extLst>
          </p:cNvPr>
          <p:cNvSpPr/>
          <p:nvPr/>
        </p:nvSpPr>
        <p:spPr>
          <a:xfrm>
            <a:off x="4583428" y="5687639"/>
            <a:ext cx="3933556" cy="93872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Understanding Dataset 1</a:t>
            </a:r>
          </a:p>
        </p:txBody>
      </p:sp>
      <p:graphicFrame>
        <p:nvGraphicFramePr>
          <p:cNvPr id="4" name="Table 3">
            <a:extLst>
              <a:ext uri="{FF2B5EF4-FFF2-40B4-BE49-F238E27FC236}">
                <a16:creationId xmlns:a16="http://schemas.microsoft.com/office/drawing/2014/main" id="{E1C71071-CD3F-4931-A653-0EC512D8FC5D}"/>
              </a:ext>
            </a:extLst>
          </p:cNvPr>
          <p:cNvGraphicFramePr>
            <a:graphicFrameLocks noGrp="1"/>
          </p:cNvGraphicFramePr>
          <p:nvPr>
            <p:extLst>
              <p:ext uri="{D42A27DB-BD31-4B8C-83A1-F6EECF244321}">
                <p14:modId xmlns:p14="http://schemas.microsoft.com/office/powerpoint/2010/main" val="2518855169"/>
              </p:ext>
            </p:extLst>
          </p:nvPr>
        </p:nvGraphicFramePr>
        <p:xfrm>
          <a:off x="396240" y="3144822"/>
          <a:ext cx="10508135" cy="1295400"/>
        </p:xfrm>
        <a:graphic>
          <a:graphicData uri="http://schemas.openxmlformats.org/drawingml/2006/table">
            <a:tbl>
              <a:tblPr/>
              <a:tblGrid>
                <a:gridCol w="731520">
                  <a:extLst>
                    <a:ext uri="{9D8B030D-6E8A-4147-A177-3AD203B41FA5}">
                      <a16:colId xmlns:a16="http://schemas.microsoft.com/office/drawing/2014/main" val="4184855669"/>
                    </a:ext>
                  </a:extLst>
                </a:gridCol>
                <a:gridCol w="914400">
                  <a:extLst>
                    <a:ext uri="{9D8B030D-6E8A-4147-A177-3AD203B41FA5}">
                      <a16:colId xmlns:a16="http://schemas.microsoft.com/office/drawing/2014/main" val="2543863105"/>
                    </a:ext>
                  </a:extLst>
                </a:gridCol>
                <a:gridCol w="877077">
                  <a:extLst>
                    <a:ext uri="{9D8B030D-6E8A-4147-A177-3AD203B41FA5}">
                      <a16:colId xmlns:a16="http://schemas.microsoft.com/office/drawing/2014/main" val="3675018725"/>
                    </a:ext>
                  </a:extLst>
                </a:gridCol>
                <a:gridCol w="1660849">
                  <a:extLst>
                    <a:ext uri="{9D8B030D-6E8A-4147-A177-3AD203B41FA5}">
                      <a16:colId xmlns:a16="http://schemas.microsoft.com/office/drawing/2014/main" val="3317908223"/>
                    </a:ext>
                  </a:extLst>
                </a:gridCol>
                <a:gridCol w="1660849">
                  <a:extLst>
                    <a:ext uri="{9D8B030D-6E8A-4147-A177-3AD203B41FA5}">
                      <a16:colId xmlns:a16="http://schemas.microsoft.com/office/drawing/2014/main" val="1720579127"/>
                    </a:ext>
                  </a:extLst>
                </a:gridCol>
                <a:gridCol w="2286000">
                  <a:extLst>
                    <a:ext uri="{9D8B030D-6E8A-4147-A177-3AD203B41FA5}">
                      <a16:colId xmlns:a16="http://schemas.microsoft.com/office/drawing/2014/main" val="2464838966"/>
                    </a:ext>
                  </a:extLst>
                </a:gridCol>
                <a:gridCol w="1188720">
                  <a:extLst>
                    <a:ext uri="{9D8B030D-6E8A-4147-A177-3AD203B41FA5}">
                      <a16:colId xmlns:a16="http://schemas.microsoft.com/office/drawing/2014/main" val="298621927"/>
                    </a:ext>
                  </a:extLst>
                </a:gridCol>
                <a:gridCol w="1188720">
                  <a:extLst>
                    <a:ext uri="{9D8B030D-6E8A-4147-A177-3AD203B41FA5}">
                      <a16:colId xmlns:a16="http://schemas.microsoft.com/office/drawing/2014/main" val="2628477458"/>
                    </a:ext>
                  </a:extLst>
                </a:gridCol>
              </a:tblGrid>
              <a:tr h="182880">
                <a:tc>
                  <a:txBody>
                    <a:bodyPr/>
                    <a:lstStyle/>
                    <a:p>
                      <a:pPr algn="l" fontAlgn="b"/>
                      <a:r>
                        <a:rPr lang="en-US" sz="1100" b="0" i="0" u="none" strike="noStrike" dirty="0" err="1">
                          <a:solidFill>
                            <a:schemeClr val="bg1">
                              <a:lumMod val="95000"/>
                            </a:schemeClr>
                          </a:solidFill>
                          <a:effectLst/>
                          <a:latin typeface="Calibri" panose="020F0502020204030204" pitchFamily="34" charset="0"/>
                        </a:rPr>
                        <a:t>RecordID</a:t>
                      </a:r>
                      <a:endParaRPr lang="en-US" sz="1100" b="0" i="0" u="none" strike="noStrike" dirty="0">
                        <a:solidFill>
                          <a:schemeClr val="bg1">
                            <a:lumMod val="95000"/>
                          </a:schemeClr>
                        </a:solidFill>
                        <a:effectLst/>
                        <a:latin typeface="Calibri" panose="020F0502020204030204" pitchFamily="34" charset="0"/>
                      </a:endParaRPr>
                    </a:p>
                  </a:txBody>
                  <a:tcPr anchor="b">
                    <a:lnL>
                      <a:noFill/>
                    </a:lnL>
                    <a:lnR>
                      <a:noFill/>
                    </a:lnR>
                    <a:lnT>
                      <a:noFill/>
                    </a:lnT>
                    <a:lnB>
                      <a:noFill/>
                    </a:lnB>
                    <a:solidFill>
                      <a:srgbClr val="232531"/>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Country</a:t>
                      </a:r>
                    </a:p>
                  </a:txBody>
                  <a:tcPr anchor="b">
                    <a:lnL>
                      <a:noFill/>
                    </a:lnL>
                    <a:lnR>
                      <a:noFill/>
                    </a:lnR>
                    <a:lnT>
                      <a:noFill/>
                    </a:lnT>
                    <a:lnB>
                      <a:noFill/>
                    </a:lnB>
                    <a:solidFill>
                      <a:srgbClr val="232531"/>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Gender</a:t>
                      </a:r>
                    </a:p>
                  </a:txBody>
                  <a:tcPr anchor="b">
                    <a:lnL>
                      <a:noFill/>
                    </a:lnL>
                    <a:lnR>
                      <a:noFill/>
                    </a:lnR>
                    <a:lnT>
                      <a:noFill/>
                    </a:lnT>
                    <a:lnB>
                      <a:noFill/>
                    </a:lnB>
                    <a:solidFill>
                      <a:srgbClr val="232531"/>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Demographics Question</a:t>
                      </a:r>
                    </a:p>
                  </a:txBody>
                  <a:tcPr anchor="b">
                    <a:lnL>
                      <a:noFill/>
                    </a:lnL>
                    <a:lnR>
                      <a:noFill/>
                    </a:lnR>
                    <a:lnT>
                      <a:noFill/>
                    </a:lnT>
                    <a:lnB>
                      <a:noFill/>
                    </a:lnB>
                    <a:solidFill>
                      <a:srgbClr val="232531"/>
                    </a:solidFill>
                  </a:tcPr>
                </a:tc>
                <a:tc>
                  <a:txBody>
                    <a:bodyPr/>
                    <a:lstStyle/>
                    <a:p>
                      <a:pPr algn="l" fontAlgn="b"/>
                      <a:r>
                        <a:rPr lang="en-US" sz="1100" b="0" i="0" u="none" strike="noStrike">
                          <a:solidFill>
                            <a:schemeClr val="bg1">
                              <a:lumMod val="95000"/>
                            </a:schemeClr>
                          </a:solidFill>
                          <a:effectLst/>
                          <a:latin typeface="Calibri" panose="020F0502020204030204" pitchFamily="34" charset="0"/>
                        </a:rPr>
                        <a:t>Demographics Response</a:t>
                      </a:r>
                    </a:p>
                  </a:txBody>
                  <a:tcPr anchor="b">
                    <a:lnL>
                      <a:noFill/>
                    </a:lnL>
                    <a:lnR>
                      <a:noFill/>
                    </a:lnR>
                    <a:lnT>
                      <a:noFill/>
                    </a:lnT>
                    <a:lnB>
                      <a:noFill/>
                    </a:lnB>
                    <a:solidFill>
                      <a:srgbClr val="232531"/>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Question</a:t>
                      </a:r>
                    </a:p>
                  </a:txBody>
                  <a:tcPr anchor="b">
                    <a:lnL>
                      <a:noFill/>
                    </a:lnL>
                    <a:lnR>
                      <a:noFill/>
                    </a:lnR>
                    <a:lnT>
                      <a:noFill/>
                    </a:lnT>
                    <a:lnB>
                      <a:noFill/>
                    </a:lnB>
                    <a:solidFill>
                      <a:srgbClr val="232531"/>
                    </a:solidFill>
                  </a:tcPr>
                </a:tc>
                <a:tc>
                  <a:txBody>
                    <a:bodyPr/>
                    <a:lstStyle/>
                    <a:p>
                      <a:pPr algn="l" fontAlgn="b"/>
                      <a:r>
                        <a:rPr lang="en-US" sz="1100" b="0" i="0" u="none" strike="noStrike">
                          <a:solidFill>
                            <a:schemeClr val="bg1">
                              <a:lumMod val="95000"/>
                            </a:schemeClr>
                          </a:solidFill>
                          <a:effectLst/>
                          <a:latin typeface="Calibri" panose="020F0502020204030204" pitchFamily="34" charset="0"/>
                        </a:rPr>
                        <a:t>Survey Year</a:t>
                      </a:r>
                    </a:p>
                  </a:txBody>
                  <a:tcPr anchor="b">
                    <a:lnL>
                      <a:noFill/>
                    </a:lnL>
                    <a:lnR>
                      <a:noFill/>
                    </a:lnR>
                    <a:lnT>
                      <a:noFill/>
                    </a:lnT>
                    <a:lnB>
                      <a:noFill/>
                    </a:lnB>
                    <a:solidFill>
                      <a:srgbClr val="232531"/>
                    </a:solidFill>
                  </a:tcPr>
                </a:tc>
                <a:tc>
                  <a:txBody>
                    <a:bodyPr/>
                    <a:lstStyle/>
                    <a:p>
                      <a:pPr algn="l" fontAlgn="b"/>
                      <a:r>
                        <a:rPr lang="en-US" sz="1100" b="0" i="0" u="none" strike="noStrike" dirty="0">
                          <a:solidFill>
                            <a:schemeClr val="bg1">
                              <a:lumMod val="95000"/>
                            </a:schemeClr>
                          </a:solidFill>
                          <a:effectLst/>
                          <a:latin typeface="Calibri" panose="020F0502020204030204" pitchFamily="34" charset="0"/>
                        </a:rPr>
                        <a:t>Value</a:t>
                      </a:r>
                    </a:p>
                  </a:txBody>
                  <a:tcPr anchor="b">
                    <a:lnL>
                      <a:noFill/>
                    </a:lnL>
                    <a:lnR>
                      <a:noFill/>
                    </a:lnR>
                    <a:lnT>
                      <a:noFill/>
                    </a:lnT>
                    <a:lnB>
                      <a:noFill/>
                    </a:lnB>
                    <a:solidFill>
                      <a:srgbClr val="232531"/>
                    </a:solidFill>
                  </a:tcPr>
                </a:tc>
                <a:extLst>
                  <a:ext uri="{0D108BD9-81ED-4DB2-BD59-A6C34878D82A}">
                    <a16:rowId xmlns:a16="http://schemas.microsoft.com/office/drawing/2014/main" val="4126794645"/>
                  </a:ext>
                </a:extLst>
              </a:tr>
              <a:tr h="182880">
                <a:tc>
                  <a:txBody>
                    <a:bodyPr/>
                    <a:lstStyle/>
                    <a:p>
                      <a:pPr algn="l" fontAlgn="b"/>
                      <a:r>
                        <a:rPr lang="en-US" sz="1100" b="0" i="0" u="none" strike="noStrike" dirty="0">
                          <a:solidFill>
                            <a:srgbClr val="000000"/>
                          </a:solidFill>
                          <a:effectLst/>
                          <a:latin typeface="Calibri" panose="020F0502020204030204" pitchFamily="34" charset="0"/>
                        </a:rPr>
                        <a:t>1</a:t>
                      </a:r>
                    </a:p>
                  </a:txBody>
                  <a:tcPr anchor="b">
                    <a:lnL>
                      <a:noFill/>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Afghanistan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Education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Higher</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 if she burns the food</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1/1/2015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10.1</a:t>
                      </a:r>
                    </a:p>
                  </a:txBody>
                  <a:tcPr anchor="b">
                    <a:lnL w="3175" cap="flat" cmpd="sng" algn="ctr">
                      <a:solidFill>
                        <a:schemeClr val="tx1"/>
                      </a:solid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extLst>
                  <a:ext uri="{0D108BD9-81ED-4DB2-BD59-A6C34878D82A}">
                    <a16:rowId xmlns:a16="http://schemas.microsoft.com/office/drawing/2014/main" val="62992486"/>
                  </a:ext>
                </a:extLst>
              </a:tr>
              <a:tr h="182880">
                <a:tc>
                  <a:txBody>
                    <a:bodyPr/>
                    <a:lstStyle/>
                    <a:p>
                      <a:pPr algn="l" fontAlgn="b"/>
                      <a:r>
                        <a:rPr lang="en-US" sz="1100" b="0" i="0" u="none" strike="noStrike" dirty="0">
                          <a:solidFill>
                            <a:srgbClr val="000000"/>
                          </a:solidFill>
                          <a:effectLst/>
                          <a:latin typeface="Calibri" panose="020F0502020204030204" pitchFamily="34" charset="0"/>
                        </a:rPr>
                        <a:t>1</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Afghanistan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Education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Secondary</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 if she burns the food</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1/1/2015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13.7</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extLst>
                  <a:ext uri="{0D108BD9-81ED-4DB2-BD59-A6C34878D82A}">
                    <a16:rowId xmlns:a16="http://schemas.microsoft.com/office/drawing/2014/main" val="220131811"/>
                  </a:ext>
                </a:extLst>
              </a:tr>
              <a:tr h="182880">
                <a:tc>
                  <a:txBody>
                    <a:bodyPr/>
                    <a:lstStyle/>
                    <a:p>
                      <a:pPr algn="l" fontAlgn="b"/>
                      <a:r>
                        <a:rPr lang="en-US" sz="1100" b="0" i="0" u="none" strike="noStrike" dirty="0">
                          <a:solidFill>
                            <a:srgbClr val="000000"/>
                          </a:solidFill>
                          <a:effectLst/>
                          <a:latin typeface="Calibri" panose="020F0502020204030204" pitchFamily="34" charset="0"/>
                        </a:rPr>
                        <a:t>71</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Afghanistan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Age</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15-24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1/1/2015</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44.4</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CB71B"/>
                    </a:solidFill>
                  </a:tcPr>
                </a:tc>
                <a:extLst>
                  <a:ext uri="{0D108BD9-81ED-4DB2-BD59-A6C34878D82A}">
                    <a16:rowId xmlns:a16="http://schemas.microsoft.com/office/drawing/2014/main" val="2928619084"/>
                  </a:ext>
                </a:extLst>
              </a:tr>
              <a:tr h="182880">
                <a:tc>
                  <a:txBody>
                    <a:bodyPr/>
                    <a:lstStyle/>
                    <a:p>
                      <a:pPr algn="l" fontAlgn="b"/>
                      <a:r>
                        <a:rPr lang="en-US" sz="1100" b="0" i="0" u="none" strike="noStrike">
                          <a:solidFill>
                            <a:srgbClr val="000000"/>
                          </a:solidFill>
                          <a:effectLst/>
                          <a:latin typeface="Calibri" panose="020F0502020204030204" pitchFamily="34" charset="0"/>
                        </a:rPr>
                        <a:t>146</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Bangladesh</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Employment</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Unemployed</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 if she goes out without telling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a:solidFill>
                            <a:srgbClr val="000000"/>
                          </a:solidFill>
                          <a:effectLst/>
                          <a:latin typeface="Calibri" panose="020F0502020204030204" pitchFamily="34" charset="0"/>
                        </a:rPr>
                        <a:t>1/1/2014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CB71B"/>
                    </a:solidFill>
                  </a:tcPr>
                </a:tc>
                <a:tc>
                  <a:txBody>
                    <a:bodyPr/>
                    <a:lstStyle/>
                    <a:p>
                      <a:pPr algn="l" fontAlgn="b"/>
                      <a:r>
                        <a:rPr lang="en-US" sz="1100" b="0" i="0" u="none" strike="noStrike" dirty="0">
                          <a:solidFill>
                            <a:srgbClr val="000000"/>
                          </a:solidFill>
                          <a:effectLst/>
                          <a:latin typeface="Calibri" panose="020F0502020204030204" pitchFamily="34" charset="0"/>
                        </a:rPr>
                        <a:t>14.2</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solidFill>
                      <a:srgbClr val="ECB71B"/>
                    </a:solidFill>
                  </a:tcPr>
                </a:tc>
                <a:extLst>
                  <a:ext uri="{0D108BD9-81ED-4DB2-BD59-A6C34878D82A}">
                    <a16:rowId xmlns:a16="http://schemas.microsoft.com/office/drawing/2014/main" val="1448786546"/>
                  </a:ext>
                </a:extLst>
              </a:tr>
            </a:tbl>
          </a:graphicData>
        </a:graphic>
      </p:graphicFrame>
      <p:sp>
        <p:nvSpPr>
          <p:cNvPr id="5" name="Arrow: Up 4">
            <a:extLst>
              <a:ext uri="{FF2B5EF4-FFF2-40B4-BE49-F238E27FC236}">
                <a16:creationId xmlns:a16="http://schemas.microsoft.com/office/drawing/2014/main" id="{A471AB49-6613-4E2F-80E5-0D13623A319E}"/>
              </a:ext>
            </a:extLst>
          </p:cNvPr>
          <p:cNvSpPr/>
          <p:nvPr/>
        </p:nvSpPr>
        <p:spPr>
          <a:xfrm>
            <a:off x="455334" y="4527421"/>
            <a:ext cx="242596" cy="1073020"/>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6" name="TextBox 5">
            <a:extLst>
              <a:ext uri="{FF2B5EF4-FFF2-40B4-BE49-F238E27FC236}">
                <a16:creationId xmlns:a16="http://schemas.microsoft.com/office/drawing/2014/main" id="{80677C12-360D-4480-B0CF-23F592EDFEE8}"/>
              </a:ext>
            </a:extLst>
          </p:cNvPr>
          <p:cNvSpPr txBox="1"/>
          <p:nvPr/>
        </p:nvSpPr>
        <p:spPr>
          <a:xfrm>
            <a:off x="363582" y="5687640"/>
            <a:ext cx="1110343" cy="707886"/>
          </a:xfrm>
          <a:prstGeom prst="rect">
            <a:avLst/>
          </a:prstGeom>
          <a:noFill/>
        </p:spPr>
        <p:txBody>
          <a:bodyPr wrap="square" rtlCol="0">
            <a:spAutoFit/>
          </a:bodyPr>
          <a:lstStyle/>
          <a:p>
            <a:r>
              <a:rPr lang="en-US" sz="1000" dirty="0">
                <a:latin typeface="Century Gothic" panose="020B0502020202020204" pitchFamily="34" charset="0"/>
              </a:rPr>
              <a:t>Numeric value unique to each question by country</a:t>
            </a:r>
          </a:p>
        </p:txBody>
      </p:sp>
      <p:sp>
        <p:nvSpPr>
          <p:cNvPr id="7" name="Arrow: Up 6">
            <a:extLst>
              <a:ext uri="{FF2B5EF4-FFF2-40B4-BE49-F238E27FC236}">
                <a16:creationId xmlns:a16="http://schemas.microsoft.com/office/drawing/2014/main" id="{20D922A3-8AF6-4C12-8AD0-AC8905A51078}"/>
              </a:ext>
            </a:extLst>
          </p:cNvPr>
          <p:cNvSpPr/>
          <p:nvPr/>
        </p:nvSpPr>
        <p:spPr>
          <a:xfrm>
            <a:off x="2976155" y="4527421"/>
            <a:ext cx="242596" cy="1073020"/>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8" name="TextBox 7">
            <a:extLst>
              <a:ext uri="{FF2B5EF4-FFF2-40B4-BE49-F238E27FC236}">
                <a16:creationId xmlns:a16="http://schemas.microsoft.com/office/drawing/2014/main" id="{C7D02246-5281-402A-AACF-23FAAFCFBD7A}"/>
              </a:ext>
            </a:extLst>
          </p:cNvPr>
          <p:cNvSpPr txBox="1"/>
          <p:nvPr/>
        </p:nvSpPr>
        <p:spPr>
          <a:xfrm>
            <a:off x="2862632" y="5709412"/>
            <a:ext cx="1398038" cy="861774"/>
          </a:xfrm>
          <a:prstGeom prst="rect">
            <a:avLst/>
          </a:prstGeom>
          <a:noFill/>
        </p:spPr>
        <p:txBody>
          <a:bodyPr wrap="square" rtlCol="0">
            <a:spAutoFit/>
          </a:bodyPr>
          <a:lstStyle/>
          <a:p>
            <a:r>
              <a:rPr lang="en-US" sz="1000" dirty="0">
                <a:latin typeface="Century Gothic" panose="020B0502020202020204" pitchFamily="34" charset="0"/>
              </a:rPr>
              <a:t>Age</a:t>
            </a:r>
          </a:p>
          <a:p>
            <a:r>
              <a:rPr lang="en-US" sz="1000" dirty="0">
                <a:latin typeface="Century Gothic" panose="020B0502020202020204" pitchFamily="34" charset="0"/>
              </a:rPr>
              <a:t>Education</a:t>
            </a:r>
          </a:p>
          <a:p>
            <a:r>
              <a:rPr lang="en-US" sz="1000" dirty="0">
                <a:latin typeface="Century Gothic" panose="020B0502020202020204" pitchFamily="34" charset="0"/>
              </a:rPr>
              <a:t>Employment</a:t>
            </a:r>
          </a:p>
          <a:p>
            <a:r>
              <a:rPr lang="en-US" sz="1000" dirty="0">
                <a:latin typeface="Century Gothic" panose="020B0502020202020204" pitchFamily="34" charset="0"/>
              </a:rPr>
              <a:t>Marital Status</a:t>
            </a:r>
          </a:p>
          <a:p>
            <a:r>
              <a:rPr lang="en-US" sz="1000" dirty="0">
                <a:latin typeface="Century Gothic" panose="020B0502020202020204" pitchFamily="34" charset="0"/>
              </a:rPr>
              <a:t>Residence</a:t>
            </a:r>
          </a:p>
        </p:txBody>
      </p:sp>
      <p:sp>
        <p:nvSpPr>
          <p:cNvPr id="9" name="Arrow: Up 8">
            <a:extLst>
              <a:ext uri="{FF2B5EF4-FFF2-40B4-BE49-F238E27FC236}">
                <a16:creationId xmlns:a16="http://schemas.microsoft.com/office/drawing/2014/main" id="{BCAD4868-4D61-4A33-A50C-4150F51A81B5}"/>
              </a:ext>
            </a:extLst>
          </p:cNvPr>
          <p:cNvSpPr/>
          <p:nvPr/>
        </p:nvSpPr>
        <p:spPr>
          <a:xfrm>
            <a:off x="4686767" y="4527421"/>
            <a:ext cx="242596" cy="1073020"/>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10" name="TextBox 9">
            <a:extLst>
              <a:ext uri="{FF2B5EF4-FFF2-40B4-BE49-F238E27FC236}">
                <a16:creationId xmlns:a16="http://schemas.microsoft.com/office/drawing/2014/main" id="{BB210717-872C-4234-8E04-AA4A6146099C}"/>
              </a:ext>
            </a:extLst>
          </p:cNvPr>
          <p:cNvSpPr txBox="1"/>
          <p:nvPr/>
        </p:nvSpPr>
        <p:spPr>
          <a:xfrm>
            <a:off x="4516050" y="5687640"/>
            <a:ext cx="4583510" cy="861774"/>
          </a:xfrm>
          <a:prstGeom prst="rect">
            <a:avLst/>
          </a:prstGeom>
          <a:noFill/>
        </p:spPr>
        <p:txBody>
          <a:bodyPr wrap="square" rtlCol="0">
            <a:spAutoFit/>
          </a:bodyPr>
          <a:lstStyle/>
          <a:p>
            <a:pPr>
              <a:tabLst>
                <a:tab pos="1033463" algn="l"/>
                <a:tab pos="2003425" algn="l"/>
              </a:tabLst>
            </a:pPr>
            <a:r>
              <a:rPr lang="en-US" sz="1000" dirty="0">
                <a:latin typeface="Century Gothic" panose="020B0502020202020204" pitchFamily="34" charset="0"/>
              </a:rPr>
              <a:t>15-24 , 	25-34 , 	35-49</a:t>
            </a:r>
          </a:p>
          <a:p>
            <a:pPr>
              <a:tabLst>
                <a:tab pos="1033463" algn="l"/>
                <a:tab pos="2003425" algn="l"/>
                <a:tab pos="3146425" algn="l"/>
              </a:tabLst>
            </a:pPr>
            <a:r>
              <a:rPr lang="en-US" sz="1000" dirty="0">
                <a:latin typeface="Century Gothic" panose="020B0502020202020204" pitchFamily="34" charset="0"/>
              </a:rPr>
              <a:t>No Education, 	Primary, 	Secondary, 	Higher</a:t>
            </a:r>
          </a:p>
          <a:p>
            <a:pPr>
              <a:tabLst>
                <a:tab pos="1033463" algn="l"/>
                <a:tab pos="2003425" algn="l"/>
              </a:tabLst>
            </a:pPr>
            <a:r>
              <a:rPr lang="en-US" sz="1000" dirty="0">
                <a:latin typeface="Century Gothic" panose="020B0502020202020204" pitchFamily="34" charset="0"/>
              </a:rPr>
              <a:t>For Cash, 	For Kind, 	Unemployed</a:t>
            </a:r>
          </a:p>
          <a:p>
            <a:pPr>
              <a:tabLst>
                <a:tab pos="1033463" algn="l"/>
                <a:tab pos="2003425" algn="l"/>
              </a:tabLst>
            </a:pPr>
            <a:r>
              <a:rPr lang="en-US" sz="1000" dirty="0">
                <a:latin typeface="Century Gothic" panose="020B0502020202020204" pitchFamily="34" charset="0"/>
              </a:rPr>
              <a:t>Married, 	Never Married,	</a:t>
            </a:r>
            <a:r>
              <a:rPr lang="en-US" sz="900" dirty="0">
                <a:latin typeface="Century Gothic" panose="020B0502020202020204" pitchFamily="34" charset="0"/>
              </a:rPr>
              <a:t>Widowed/Divorced/Separated</a:t>
            </a:r>
          </a:p>
          <a:p>
            <a:pPr>
              <a:tabLst>
                <a:tab pos="1033463" algn="l"/>
                <a:tab pos="2003425" algn="l"/>
              </a:tabLst>
            </a:pPr>
            <a:r>
              <a:rPr lang="en-US" sz="1000" dirty="0">
                <a:latin typeface="Century Gothic" panose="020B0502020202020204" pitchFamily="34" charset="0"/>
              </a:rPr>
              <a:t>Urban, 	Rural</a:t>
            </a:r>
          </a:p>
        </p:txBody>
      </p:sp>
      <p:cxnSp>
        <p:nvCxnSpPr>
          <p:cNvPr id="12" name="Straight Connector 11">
            <a:extLst>
              <a:ext uri="{FF2B5EF4-FFF2-40B4-BE49-F238E27FC236}">
                <a16:creationId xmlns:a16="http://schemas.microsoft.com/office/drawing/2014/main" id="{C18BEF97-64F7-477C-9974-F436CC9C75E7}"/>
              </a:ext>
            </a:extLst>
          </p:cNvPr>
          <p:cNvCxnSpPr/>
          <p:nvPr/>
        </p:nvCxnSpPr>
        <p:spPr>
          <a:xfrm>
            <a:off x="3780165" y="6328933"/>
            <a:ext cx="803263"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7AF0228-3524-4CF8-BCD5-216E85B2A024}"/>
              </a:ext>
            </a:extLst>
          </p:cNvPr>
          <p:cNvCxnSpPr/>
          <p:nvPr/>
        </p:nvCxnSpPr>
        <p:spPr>
          <a:xfrm>
            <a:off x="3780165" y="6492801"/>
            <a:ext cx="803263"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FCCE1E-2CD5-440F-B485-C8AAC4332D6C}"/>
              </a:ext>
            </a:extLst>
          </p:cNvPr>
          <p:cNvCxnSpPr/>
          <p:nvPr/>
        </p:nvCxnSpPr>
        <p:spPr>
          <a:xfrm>
            <a:off x="3780165" y="6160298"/>
            <a:ext cx="803263"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AA23DF-8C31-4A4C-9F1E-AD3489DEA509}"/>
              </a:ext>
            </a:extLst>
          </p:cNvPr>
          <p:cNvCxnSpPr/>
          <p:nvPr/>
        </p:nvCxnSpPr>
        <p:spPr>
          <a:xfrm>
            <a:off x="3780165" y="5994524"/>
            <a:ext cx="803263"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CD3FE6-AFDE-4F3C-9EC3-176BF348E91D}"/>
              </a:ext>
            </a:extLst>
          </p:cNvPr>
          <p:cNvCxnSpPr/>
          <p:nvPr/>
        </p:nvCxnSpPr>
        <p:spPr>
          <a:xfrm>
            <a:off x="3780165" y="5820152"/>
            <a:ext cx="803263"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142DE97-B522-4F6D-9645-784976443D55}"/>
              </a:ext>
            </a:extLst>
          </p:cNvPr>
          <p:cNvSpPr txBox="1"/>
          <p:nvPr/>
        </p:nvSpPr>
        <p:spPr>
          <a:xfrm>
            <a:off x="6247848" y="1467252"/>
            <a:ext cx="4195906" cy="1520224"/>
          </a:xfrm>
          <a:prstGeom prst="rect">
            <a:avLst/>
          </a:prstGeom>
          <a:noFill/>
        </p:spPr>
        <p:txBody>
          <a:bodyPr wrap="square">
            <a:spAutoFit/>
          </a:bodyPr>
          <a:lstStyle/>
          <a:p>
            <a:pPr marL="403225">
              <a:lnSpc>
                <a:spcPct val="150000"/>
              </a:lnSpc>
            </a:pPr>
            <a:r>
              <a:rPr lang="en-US" sz="900" dirty="0">
                <a:latin typeface="Century Gothic" panose="020B0502020202020204" pitchFamily="34" charset="0"/>
              </a:rPr>
              <a:t>A husband is justified in hitting or beating his wife :</a:t>
            </a:r>
          </a:p>
          <a:p>
            <a:pPr marL="631825" indent="-228600">
              <a:lnSpc>
                <a:spcPct val="150000"/>
              </a:lnSpc>
              <a:buFont typeface="+mj-lt"/>
              <a:buAutoNum type="arabicPeriod"/>
            </a:pPr>
            <a:r>
              <a:rPr lang="en-US" sz="900" dirty="0">
                <a:latin typeface="Century Gothic" panose="020B0502020202020204" pitchFamily="34" charset="0"/>
              </a:rPr>
              <a:t>if she burns the food </a:t>
            </a:r>
          </a:p>
          <a:p>
            <a:pPr marL="631825" indent="-228600">
              <a:lnSpc>
                <a:spcPct val="150000"/>
              </a:lnSpc>
              <a:buFont typeface="+mj-lt"/>
              <a:buAutoNum type="arabicPeriod"/>
            </a:pPr>
            <a:r>
              <a:rPr lang="en-US" sz="900" dirty="0">
                <a:latin typeface="Century Gothic" panose="020B0502020202020204" pitchFamily="34" charset="0"/>
              </a:rPr>
              <a:t>if she argues with him </a:t>
            </a:r>
          </a:p>
          <a:p>
            <a:pPr marL="631825" indent="-228600">
              <a:lnSpc>
                <a:spcPct val="150000"/>
              </a:lnSpc>
              <a:buFont typeface="+mj-lt"/>
              <a:buAutoNum type="arabicPeriod"/>
            </a:pPr>
            <a:r>
              <a:rPr lang="en-US" sz="900" dirty="0">
                <a:latin typeface="Century Gothic" panose="020B0502020202020204" pitchFamily="34" charset="0"/>
              </a:rPr>
              <a:t>if she goes out without telling him </a:t>
            </a:r>
          </a:p>
          <a:p>
            <a:pPr marL="631825" indent="-228600">
              <a:lnSpc>
                <a:spcPct val="150000"/>
              </a:lnSpc>
              <a:buFont typeface="+mj-lt"/>
              <a:buAutoNum type="arabicPeriod"/>
            </a:pPr>
            <a:r>
              <a:rPr lang="en-US" sz="900" dirty="0">
                <a:latin typeface="Century Gothic" panose="020B0502020202020204" pitchFamily="34" charset="0"/>
              </a:rPr>
              <a:t>if she neglects the children </a:t>
            </a:r>
          </a:p>
          <a:p>
            <a:pPr marL="631825" indent="-228600">
              <a:lnSpc>
                <a:spcPct val="150000"/>
              </a:lnSpc>
              <a:buFont typeface="+mj-lt"/>
              <a:buAutoNum type="arabicPeriod"/>
            </a:pPr>
            <a:r>
              <a:rPr lang="en-US" sz="900" dirty="0">
                <a:latin typeface="Century Gothic" panose="020B0502020202020204" pitchFamily="34" charset="0"/>
              </a:rPr>
              <a:t>if she refuses to have sex with him</a:t>
            </a:r>
          </a:p>
          <a:p>
            <a:pPr marL="631825" indent="-228600">
              <a:lnSpc>
                <a:spcPct val="150000"/>
              </a:lnSpc>
              <a:buFont typeface="+mj-lt"/>
              <a:buAutoNum type="arabicPeriod"/>
            </a:pPr>
            <a:r>
              <a:rPr lang="en-US" sz="900" dirty="0">
                <a:latin typeface="Century Gothic" panose="020B0502020202020204" pitchFamily="34" charset="0"/>
              </a:rPr>
              <a:t>for at least one specific reason</a:t>
            </a:r>
          </a:p>
        </p:txBody>
      </p:sp>
      <p:sp>
        <p:nvSpPr>
          <p:cNvPr id="21" name="Arrow: Up 20">
            <a:extLst>
              <a:ext uri="{FF2B5EF4-FFF2-40B4-BE49-F238E27FC236}">
                <a16:creationId xmlns:a16="http://schemas.microsoft.com/office/drawing/2014/main" id="{0EA9B1ED-1934-41C4-AD07-2769D3B27F45}"/>
              </a:ext>
            </a:extLst>
          </p:cNvPr>
          <p:cNvSpPr/>
          <p:nvPr/>
        </p:nvSpPr>
        <p:spPr>
          <a:xfrm rot="10800000">
            <a:off x="6280506" y="1686023"/>
            <a:ext cx="242596" cy="1371600"/>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22" name="Arrow: Up 21">
            <a:extLst>
              <a:ext uri="{FF2B5EF4-FFF2-40B4-BE49-F238E27FC236}">
                <a16:creationId xmlns:a16="http://schemas.microsoft.com/office/drawing/2014/main" id="{D257FB25-3629-49CF-A2EE-F658208CEF4F}"/>
              </a:ext>
            </a:extLst>
          </p:cNvPr>
          <p:cNvSpPr/>
          <p:nvPr/>
        </p:nvSpPr>
        <p:spPr>
          <a:xfrm>
            <a:off x="9792167" y="4527421"/>
            <a:ext cx="242596" cy="1073020"/>
          </a:xfrm>
          <a:prstGeom prst="upArrow">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entury Gothic" panose="020B0502020202020204" pitchFamily="34" charset="0"/>
            </a:endParaRPr>
          </a:p>
        </p:txBody>
      </p:sp>
      <p:sp>
        <p:nvSpPr>
          <p:cNvPr id="24" name="TextBox 23">
            <a:extLst>
              <a:ext uri="{FF2B5EF4-FFF2-40B4-BE49-F238E27FC236}">
                <a16:creationId xmlns:a16="http://schemas.microsoft.com/office/drawing/2014/main" id="{A67EDF47-11D5-4A11-9A4C-289377B8CD0A}"/>
              </a:ext>
            </a:extLst>
          </p:cNvPr>
          <p:cNvSpPr txBox="1"/>
          <p:nvPr/>
        </p:nvSpPr>
        <p:spPr>
          <a:xfrm>
            <a:off x="9759890" y="5687639"/>
            <a:ext cx="1761930" cy="861774"/>
          </a:xfrm>
          <a:prstGeom prst="rect">
            <a:avLst/>
          </a:prstGeom>
          <a:noFill/>
        </p:spPr>
        <p:txBody>
          <a:bodyPr wrap="square">
            <a:spAutoFit/>
          </a:bodyPr>
          <a:lstStyle/>
          <a:p>
            <a:r>
              <a:rPr lang="en-US" sz="1000" dirty="0">
                <a:latin typeface="Century Gothic" panose="020B0502020202020204" pitchFamily="34" charset="0"/>
              </a:rPr>
              <a:t>% of people surveyed in the relevant group who agree with the question – i.e. Justify violence in the given scenario </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39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Limitations of Dataset 1</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77863F9-E90E-42DC-B145-C8B5879D9571}"/>
              </a:ext>
            </a:extLst>
          </p:cNvPr>
          <p:cNvSpPr/>
          <p:nvPr/>
        </p:nvSpPr>
        <p:spPr>
          <a:xfrm>
            <a:off x="458906" y="1413873"/>
            <a:ext cx="9588985" cy="1198236"/>
          </a:xfrm>
          <a:prstGeom prst="roundRect">
            <a:avLst>
              <a:gd name="adj" fmla="val 5908"/>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Title 1">
            <a:extLst>
              <a:ext uri="{FF2B5EF4-FFF2-40B4-BE49-F238E27FC236}">
                <a16:creationId xmlns:a16="http://schemas.microsoft.com/office/drawing/2014/main" id="{2F1B8463-BE55-45D6-BFAA-C26FFC7E3843}"/>
              </a:ext>
            </a:extLst>
          </p:cNvPr>
          <p:cNvSpPr txBox="1">
            <a:spLocks/>
          </p:cNvSpPr>
          <p:nvPr/>
        </p:nvSpPr>
        <p:spPr>
          <a:xfrm>
            <a:off x="571160" y="1484320"/>
            <a:ext cx="6821499" cy="288481"/>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US" sz="1050" b="1" spc="200" dirty="0">
                <a:solidFill>
                  <a:srgbClr val="ECB71B"/>
                </a:solidFill>
                <a:latin typeface="Century Gothic" panose="020B0502020202020204" pitchFamily="34" charset="0"/>
                <a:cs typeface="Dubai Light" panose="020B0303030403030204" pitchFamily="34" charset="-78"/>
              </a:rPr>
              <a:t>Clubbed Attributes</a:t>
            </a:r>
            <a:endParaRPr lang="en-US" sz="1050" spc="200" dirty="0">
              <a:solidFill>
                <a:srgbClr val="ECB71B"/>
              </a:solidFill>
              <a:latin typeface="Century Gothic" panose="020B0502020202020204" pitchFamily="34" charset="0"/>
              <a:cs typeface="Dubai Light" panose="020B0303030403030204" pitchFamily="34" charset="-78"/>
            </a:endParaRPr>
          </a:p>
        </p:txBody>
      </p:sp>
      <p:sp>
        <p:nvSpPr>
          <p:cNvPr id="30" name="Content Placeholder 2">
            <a:extLst>
              <a:ext uri="{FF2B5EF4-FFF2-40B4-BE49-F238E27FC236}">
                <a16:creationId xmlns:a16="http://schemas.microsoft.com/office/drawing/2014/main" id="{927F77AE-54C3-491A-8D1A-DFB2AD9669C5}"/>
              </a:ext>
            </a:extLst>
          </p:cNvPr>
          <p:cNvSpPr txBox="1">
            <a:spLocks/>
          </p:cNvSpPr>
          <p:nvPr/>
        </p:nvSpPr>
        <p:spPr>
          <a:xfrm>
            <a:off x="571159" y="1931794"/>
            <a:ext cx="9177861" cy="779251"/>
          </a:xfrm>
          <a:prstGeom prst="rect">
            <a:avLst/>
          </a:prstGeom>
        </p:spPr>
        <p:txBody>
          <a:bodyPr vert="horz" lIns="91440" tIns="45720" rIns="91440" bIns="45720" rtlCol="0">
            <a:normAutofit/>
          </a:bodyPr>
          <a:lstStyle>
            <a:lvl1pPr marL="228603" indent="-228603" algn="l" defTabSz="91441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95000"/>
                  </a:schemeClr>
                </a:solidFill>
                <a:latin typeface="Century Gothic" panose="020B0502020202020204" pitchFamily="34" charset="0"/>
              </a:rPr>
              <a:t>All Demographics are clubbed in the same column hence one cannot study the interaction between two demographics</a:t>
            </a:r>
          </a:p>
          <a:p>
            <a:pPr marL="0" indent="0">
              <a:buNone/>
            </a:pPr>
            <a:r>
              <a:rPr lang="en-US" sz="1050" dirty="0">
                <a:solidFill>
                  <a:schemeClr val="bg1">
                    <a:lumMod val="95000"/>
                  </a:schemeClr>
                </a:solidFill>
                <a:latin typeface="Century Gothic" panose="020B0502020202020204" pitchFamily="34" charset="0"/>
              </a:rPr>
              <a:t>E.g., </a:t>
            </a:r>
            <a:r>
              <a:rPr lang="en-US" sz="1050" dirty="0">
                <a:solidFill>
                  <a:srgbClr val="ECB71B"/>
                </a:solidFill>
                <a:latin typeface="Century Gothic" panose="020B0502020202020204" pitchFamily="34" charset="0"/>
              </a:rPr>
              <a:t>employed </a:t>
            </a:r>
            <a:r>
              <a:rPr lang="en-US" sz="1050" dirty="0">
                <a:solidFill>
                  <a:schemeClr val="bg1">
                    <a:lumMod val="95000"/>
                  </a:schemeClr>
                </a:solidFill>
                <a:latin typeface="Century Gothic" panose="020B0502020202020204" pitchFamily="34" charset="0"/>
              </a:rPr>
              <a:t>individuals in </a:t>
            </a:r>
            <a:r>
              <a:rPr lang="en-US" sz="1050" dirty="0">
                <a:solidFill>
                  <a:srgbClr val="ECB71B"/>
                </a:solidFill>
                <a:latin typeface="Century Gothic" panose="020B0502020202020204" pitchFamily="34" charset="0"/>
              </a:rPr>
              <a:t>urban</a:t>
            </a:r>
            <a:r>
              <a:rPr lang="en-US" sz="1050" dirty="0">
                <a:solidFill>
                  <a:schemeClr val="bg1">
                    <a:lumMod val="95000"/>
                  </a:schemeClr>
                </a:solidFill>
                <a:latin typeface="Century Gothic" panose="020B0502020202020204" pitchFamily="34" charset="0"/>
              </a:rPr>
              <a:t> settings may have a different distribution different from </a:t>
            </a:r>
            <a:r>
              <a:rPr lang="en-US" sz="1050" dirty="0">
                <a:solidFill>
                  <a:srgbClr val="ECB71B"/>
                </a:solidFill>
                <a:latin typeface="Century Gothic" panose="020B0502020202020204" pitchFamily="34" charset="0"/>
              </a:rPr>
              <a:t>employed</a:t>
            </a:r>
            <a:r>
              <a:rPr lang="en-US" sz="1050" dirty="0">
                <a:solidFill>
                  <a:schemeClr val="bg1">
                    <a:lumMod val="95000"/>
                  </a:schemeClr>
                </a:solidFill>
                <a:latin typeface="Century Gothic" panose="020B0502020202020204" pitchFamily="34" charset="0"/>
              </a:rPr>
              <a:t> individuals in </a:t>
            </a:r>
            <a:r>
              <a:rPr lang="en-US" sz="1050" dirty="0">
                <a:solidFill>
                  <a:srgbClr val="ECB71B"/>
                </a:solidFill>
                <a:latin typeface="Century Gothic" panose="020B0502020202020204" pitchFamily="34" charset="0"/>
              </a:rPr>
              <a:t>rural </a:t>
            </a:r>
            <a:r>
              <a:rPr lang="en-US" sz="1050" dirty="0">
                <a:solidFill>
                  <a:schemeClr val="bg1">
                    <a:lumMod val="95000"/>
                  </a:schemeClr>
                </a:solidFill>
                <a:latin typeface="Century Gothic" panose="020B0502020202020204" pitchFamily="34" charset="0"/>
              </a:rPr>
              <a:t>settings but such combinations cannot be explored </a:t>
            </a:r>
          </a:p>
        </p:txBody>
      </p:sp>
      <p:sp>
        <p:nvSpPr>
          <p:cNvPr id="32" name="Rectangle 31">
            <a:extLst>
              <a:ext uri="{FF2B5EF4-FFF2-40B4-BE49-F238E27FC236}">
                <a16:creationId xmlns:a16="http://schemas.microsoft.com/office/drawing/2014/main" id="{0CCDF925-807F-4ED8-8B13-DAD1C3D5401B}"/>
              </a:ext>
            </a:extLst>
          </p:cNvPr>
          <p:cNvSpPr/>
          <p:nvPr/>
        </p:nvSpPr>
        <p:spPr>
          <a:xfrm>
            <a:off x="458906" y="2564363"/>
            <a:ext cx="9588985" cy="47745"/>
          </a:xfrm>
          <a:prstGeom prst="rect">
            <a:avLst/>
          </a:prstGeom>
          <a:solidFill>
            <a:srgbClr val="23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Rectangle: Rounded Corners 32">
            <a:extLst>
              <a:ext uri="{FF2B5EF4-FFF2-40B4-BE49-F238E27FC236}">
                <a16:creationId xmlns:a16="http://schemas.microsoft.com/office/drawing/2014/main" id="{A1047E57-BB13-4D14-9C2C-8805A9118887}"/>
              </a:ext>
            </a:extLst>
          </p:cNvPr>
          <p:cNvSpPr/>
          <p:nvPr/>
        </p:nvSpPr>
        <p:spPr>
          <a:xfrm>
            <a:off x="458906" y="2729841"/>
            <a:ext cx="9588985" cy="1198236"/>
          </a:xfrm>
          <a:prstGeom prst="roundRect">
            <a:avLst>
              <a:gd name="adj" fmla="val 5908"/>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Title 1">
            <a:extLst>
              <a:ext uri="{FF2B5EF4-FFF2-40B4-BE49-F238E27FC236}">
                <a16:creationId xmlns:a16="http://schemas.microsoft.com/office/drawing/2014/main" id="{C7E7EE76-DBEA-480B-AA14-91E516CBA74E}"/>
              </a:ext>
            </a:extLst>
          </p:cNvPr>
          <p:cNvSpPr txBox="1">
            <a:spLocks/>
          </p:cNvSpPr>
          <p:nvPr/>
        </p:nvSpPr>
        <p:spPr>
          <a:xfrm>
            <a:off x="571160" y="2800289"/>
            <a:ext cx="6821499" cy="288481"/>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US" sz="1050" b="1" spc="200" dirty="0">
                <a:solidFill>
                  <a:srgbClr val="ECB71B"/>
                </a:solidFill>
                <a:latin typeface="Century Gothic" panose="020B0502020202020204" pitchFamily="34" charset="0"/>
                <a:cs typeface="Dubai Light" panose="020B0303030403030204" pitchFamily="34" charset="-78"/>
              </a:rPr>
              <a:t>Aggregated Data</a:t>
            </a:r>
            <a:endParaRPr lang="en-US" sz="1050" spc="200" dirty="0">
              <a:solidFill>
                <a:srgbClr val="ECB71B"/>
              </a:solidFill>
              <a:latin typeface="Century Gothic" panose="020B0502020202020204" pitchFamily="34" charset="0"/>
              <a:cs typeface="Dubai Light" panose="020B0303030403030204" pitchFamily="34" charset="-78"/>
            </a:endParaRPr>
          </a:p>
        </p:txBody>
      </p:sp>
      <p:sp>
        <p:nvSpPr>
          <p:cNvPr id="35" name="Content Placeholder 2">
            <a:extLst>
              <a:ext uri="{FF2B5EF4-FFF2-40B4-BE49-F238E27FC236}">
                <a16:creationId xmlns:a16="http://schemas.microsoft.com/office/drawing/2014/main" id="{C0AFBE86-2C2F-4286-AB37-16BBF7578D80}"/>
              </a:ext>
            </a:extLst>
          </p:cNvPr>
          <p:cNvSpPr txBox="1">
            <a:spLocks/>
          </p:cNvSpPr>
          <p:nvPr/>
        </p:nvSpPr>
        <p:spPr>
          <a:xfrm>
            <a:off x="571159" y="3247762"/>
            <a:ext cx="9177861" cy="779251"/>
          </a:xfrm>
          <a:prstGeom prst="rect">
            <a:avLst/>
          </a:prstGeom>
        </p:spPr>
        <p:txBody>
          <a:bodyPr vert="horz" lIns="91440" tIns="45720" rIns="91440" bIns="45720" rtlCol="0">
            <a:normAutofit/>
          </a:bodyPr>
          <a:lstStyle>
            <a:lvl1pPr marL="228603" indent="-228603" algn="l" defTabSz="91441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95000"/>
                  </a:schemeClr>
                </a:solidFill>
                <a:latin typeface="Century Gothic" panose="020B0502020202020204" pitchFamily="34" charset="0"/>
              </a:rPr>
              <a:t>The data contains percentages of individuals in a certain group rather than individual records or even counts. Hence, it cannot be determined if the data is uniformly distributed or not</a:t>
            </a:r>
          </a:p>
        </p:txBody>
      </p:sp>
      <p:sp>
        <p:nvSpPr>
          <p:cNvPr id="36" name="Rectangle 35">
            <a:extLst>
              <a:ext uri="{FF2B5EF4-FFF2-40B4-BE49-F238E27FC236}">
                <a16:creationId xmlns:a16="http://schemas.microsoft.com/office/drawing/2014/main" id="{73C01600-46B1-4B97-BD37-A7E3C7E97AEA}"/>
              </a:ext>
            </a:extLst>
          </p:cNvPr>
          <p:cNvSpPr/>
          <p:nvPr/>
        </p:nvSpPr>
        <p:spPr>
          <a:xfrm>
            <a:off x="458906" y="3880331"/>
            <a:ext cx="9588985" cy="47745"/>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Rectangle: Rounded Corners 36">
            <a:extLst>
              <a:ext uri="{FF2B5EF4-FFF2-40B4-BE49-F238E27FC236}">
                <a16:creationId xmlns:a16="http://schemas.microsoft.com/office/drawing/2014/main" id="{527A1FA5-7D34-455A-B715-E5186FF23373}"/>
              </a:ext>
            </a:extLst>
          </p:cNvPr>
          <p:cNvSpPr/>
          <p:nvPr/>
        </p:nvSpPr>
        <p:spPr>
          <a:xfrm>
            <a:off x="458906" y="4087070"/>
            <a:ext cx="9588985" cy="1198236"/>
          </a:xfrm>
          <a:prstGeom prst="roundRect">
            <a:avLst>
              <a:gd name="adj" fmla="val 5908"/>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Title 1">
            <a:extLst>
              <a:ext uri="{FF2B5EF4-FFF2-40B4-BE49-F238E27FC236}">
                <a16:creationId xmlns:a16="http://schemas.microsoft.com/office/drawing/2014/main" id="{2935D945-9119-43BB-B0DD-63BAB3B6F3A3}"/>
              </a:ext>
            </a:extLst>
          </p:cNvPr>
          <p:cNvSpPr txBox="1">
            <a:spLocks/>
          </p:cNvSpPr>
          <p:nvPr/>
        </p:nvSpPr>
        <p:spPr>
          <a:xfrm>
            <a:off x="571160" y="4157517"/>
            <a:ext cx="6821499" cy="288481"/>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US" sz="1050" b="1" spc="200" dirty="0">
                <a:solidFill>
                  <a:srgbClr val="ECB71B"/>
                </a:solidFill>
                <a:latin typeface="Century Gothic" panose="020B0502020202020204" pitchFamily="34" charset="0"/>
                <a:cs typeface="Dubai Light" panose="020B0303030403030204" pitchFamily="34" charset="-78"/>
              </a:rPr>
              <a:t>Missing Records</a:t>
            </a:r>
            <a:endParaRPr lang="en-US" sz="1050" spc="200" dirty="0">
              <a:solidFill>
                <a:srgbClr val="ECB71B"/>
              </a:solidFill>
              <a:latin typeface="Century Gothic" panose="020B0502020202020204" pitchFamily="34" charset="0"/>
              <a:cs typeface="Dubai Light" panose="020B0303030403030204" pitchFamily="34" charset="-78"/>
            </a:endParaRPr>
          </a:p>
        </p:txBody>
      </p:sp>
      <p:sp>
        <p:nvSpPr>
          <p:cNvPr id="39" name="Content Placeholder 2">
            <a:extLst>
              <a:ext uri="{FF2B5EF4-FFF2-40B4-BE49-F238E27FC236}">
                <a16:creationId xmlns:a16="http://schemas.microsoft.com/office/drawing/2014/main" id="{85723F4C-5913-4282-B07C-0F54A937E1BA}"/>
              </a:ext>
            </a:extLst>
          </p:cNvPr>
          <p:cNvSpPr txBox="1">
            <a:spLocks/>
          </p:cNvSpPr>
          <p:nvPr/>
        </p:nvSpPr>
        <p:spPr>
          <a:xfrm>
            <a:off x="571159" y="4604991"/>
            <a:ext cx="9177861" cy="779251"/>
          </a:xfrm>
          <a:prstGeom prst="rect">
            <a:avLst/>
          </a:prstGeom>
        </p:spPr>
        <p:txBody>
          <a:bodyPr vert="horz" lIns="91440" tIns="45720" rIns="91440" bIns="45720" rtlCol="0">
            <a:normAutofit/>
          </a:bodyPr>
          <a:lstStyle>
            <a:lvl1pPr marL="228603" indent="-228603" algn="l" defTabSz="91441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95000"/>
                  </a:schemeClr>
                </a:solidFill>
                <a:latin typeface="Century Gothic" panose="020B0502020202020204" pitchFamily="34" charset="0"/>
              </a:rPr>
              <a:t>Data is missing for some demographic sub-categories within multiple countries. These need to be omitted in certain statistical calculations (described ahead)</a:t>
            </a:r>
          </a:p>
        </p:txBody>
      </p:sp>
      <p:sp>
        <p:nvSpPr>
          <p:cNvPr id="40" name="Rectangle 39">
            <a:extLst>
              <a:ext uri="{FF2B5EF4-FFF2-40B4-BE49-F238E27FC236}">
                <a16:creationId xmlns:a16="http://schemas.microsoft.com/office/drawing/2014/main" id="{B82BE2F2-DEFB-4D14-AC7D-5B1BCD83EBB5}"/>
              </a:ext>
            </a:extLst>
          </p:cNvPr>
          <p:cNvSpPr/>
          <p:nvPr/>
        </p:nvSpPr>
        <p:spPr>
          <a:xfrm>
            <a:off x="458906" y="5237560"/>
            <a:ext cx="9588985" cy="47745"/>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ectangle: Rounded Corners 41">
            <a:extLst>
              <a:ext uri="{FF2B5EF4-FFF2-40B4-BE49-F238E27FC236}">
                <a16:creationId xmlns:a16="http://schemas.microsoft.com/office/drawing/2014/main" id="{7546A8F3-F42B-4D06-9A01-87D7B9BBD0F5}"/>
              </a:ext>
            </a:extLst>
          </p:cNvPr>
          <p:cNvSpPr/>
          <p:nvPr/>
        </p:nvSpPr>
        <p:spPr>
          <a:xfrm>
            <a:off x="458906" y="5444299"/>
            <a:ext cx="9588985" cy="1198236"/>
          </a:xfrm>
          <a:prstGeom prst="roundRect">
            <a:avLst>
              <a:gd name="adj" fmla="val 5908"/>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Title 1">
            <a:extLst>
              <a:ext uri="{FF2B5EF4-FFF2-40B4-BE49-F238E27FC236}">
                <a16:creationId xmlns:a16="http://schemas.microsoft.com/office/drawing/2014/main" id="{3BC0BC2A-8E78-430B-A426-1A5CF8037461}"/>
              </a:ext>
            </a:extLst>
          </p:cNvPr>
          <p:cNvSpPr txBox="1">
            <a:spLocks/>
          </p:cNvSpPr>
          <p:nvPr/>
        </p:nvSpPr>
        <p:spPr>
          <a:xfrm>
            <a:off x="571160" y="5514746"/>
            <a:ext cx="6821499" cy="288481"/>
          </a:xfrm>
          <a:prstGeom prst="rect">
            <a:avLst/>
          </a:prstGeom>
        </p:spPr>
        <p:txBody>
          <a:bodyPr vert="horz" lIns="91440" tIns="45720" rIns="91440" bIns="45720" rtlCol="0" anchor="ctr">
            <a:normAutofit/>
          </a:bodyPr>
          <a:lstStyle>
            <a:lvl1pPr algn="l" defTabSz="914411" rtl="0" eaLnBrk="1" latinLnBrk="0" hangingPunct="1">
              <a:lnSpc>
                <a:spcPct val="90000"/>
              </a:lnSpc>
              <a:spcBef>
                <a:spcPct val="0"/>
              </a:spcBef>
              <a:buNone/>
              <a:defRPr sz="4400" b="0" i="0" u="none" kern="1200">
                <a:solidFill>
                  <a:schemeClr val="tx1"/>
                </a:solidFill>
                <a:latin typeface="+mj-lt"/>
                <a:ea typeface="+mj-ea"/>
                <a:cs typeface="+mj-cs"/>
              </a:defRPr>
            </a:lvl1pPr>
          </a:lstStyle>
          <a:p>
            <a:r>
              <a:rPr lang="en-US" sz="1050" b="1" spc="200" dirty="0">
                <a:solidFill>
                  <a:srgbClr val="ECB71B"/>
                </a:solidFill>
                <a:latin typeface="Century Gothic" panose="020B0502020202020204" pitchFamily="34" charset="0"/>
                <a:cs typeface="Dubai Light" panose="020B0303030403030204" pitchFamily="34" charset="-78"/>
              </a:rPr>
              <a:t>Categorical Variables</a:t>
            </a:r>
            <a:endParaRPr lang="en-US" sz="1050" spc="200" dirty="0">
              <a:solidFill>
                <a:srgbClr val="ECB71B"/>
              </a:solidFill>
              <a:latin typeface="Century Gothic" panose="020B0502020202020204" pitchFamily="34" charset="0"/>
              <a:cs typeface="Dubai Light" panose="020B0303030403030204" pitchFamily="34" charset="-78"/>
            </a:endParaRPr>
          </a:p>
        </p:txBody>
      </p:sp>
      <p:sp>
        <p:nvSpPr>
          <p:cNvPr id="44" name="Content Placeholder 2">
            <a:extLst>
              <a:ext uri="{FF2B5EF4-FFF2-40B4-BE49-F238E27FC236}">
                <a16:creationId xmlns:a16="http://schemas.microsoft.com/office/drawing/2014/main" id="{B5FC8272-589C-456B-8DA0-3BB56CDB3192}"/>
              </a:ext>
            </a:extLst>
          </p:cNvPr>
          <p:cNvSpPr txBox="1">
            <a:spLocks/>
          </p:cNvSpPr>
          <p:nvPr/>
        </p:nvSpPr>
        <p:spPr>
          <a:xfrm>
            <a:off x="571159" y="5962220"/>
            <a:ext cx="9177861" cy="779251"/>
          </a:xfrm>
          <a:prstGeom prst="rect">
            <a:avLst/>
          </a:prstGeom>
        </p:spPr>
        <p:txBody>
          <a:bodyPr vert="horz" lIns="91440" tIns="45720" rIns="91440" bIns="45720" rtlCol="0">
            <a:normAutofit/>
          </a:bodyPr>
          <a:lstStyle>
            <a:lvl1pPr marL="228603" indent="-228603" algn="l" defTabSz="91441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50" dirty="0">
                <a:solidFill>
                  <a:schemeClr val="bg1">
                    <a:lumMod val="95000"/>
                  </a:schemeClr>
                </a:solidFill>
                <a:latin typeface="Century Gothic" panose="020B0502020202020204" pitchFamily="34" charset="0"/>
              </a:rPr>
              <a:t>The demographics data contains categorical variables, Statistical measures need to be chosen accordingly</a:t>
            </a:r>
          </a:p>
        </p:txBody>
      </p:sp>
      <p:sp>
        <p:nvSpPr>
          <p:cNvPr id="45" name="Rectangle 44">
            <a:extLst>
              <a:ext uri="{FF2B5EF4-FFF2-40B4-BE49-F238E27FC236}">
                <a16:creationId xmlns:a16="http://schemas.microsoft.com/office/drawing/2014/main" id="{49CCFF80-200B-4CCA-9BB0-3F4FDA448A85}"/>
              </a:ext>
            </a:extLst>
          </p:cNvPr>
          <p:cNvSpPr/>
          <p:nvPr/>
        </p:nvSpPr>
        <p:spPr>
          <a:xfrm>
            <a:off x="458906" y="6594789"/>
            <a:ext cx="9588985" cy="47745"/>
          </a:xfrm>
          <a:prstGeom prst="rect">
            <a:avLst/>
          </a:pr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86526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1968B53D-0F34-4DE9-BE12-7E7CAA2FBD65}"/>
              </a:ext>
            </a:extLst>
          </p:cNvPr>
          <p:cNvGraphicFramePr>
            <a:graphicFrameLocks noGrp="1"/>
          </p:cNvGraphicFramePr>
          <p:nvPr>
            <p:extLst>
              <p:ext uri="{D42A27DB-BD31-4B8C-83A1-F6EECF244321}">
                <p14:modId xmlns:p14="http://schemas.microsoft.com/office/powerpoint/2010/main" val="1653024316"/>
              </p:ext>
            </p:extLst>
          </p:nvPr>
        </p:nvGraphicFramePr>
        <p:xfrm>
          <a:off x="490436" y="3429000"/>
          <a:ext cx="9360765" cy="1501519"/>
        </p:xfrm>
        <a:graphic>
          <a:graphicData uri="http://schemas.openxmlformats.org/drawingml/2006/table">
            <a:tbl>
              <a:tblPr/>
              <a:tblGrid>
                <a:gridCol w="848025">
                  <a:extLst>
                    <a:ext uri="{9D8B030D-6E8A-4147-A177-3AD203B41FA5}">
                      <a16:colId xmlns:a16="http://schemas.microsoft.com/office/drawing/2014/main" val="3083703861"/>
                    </a:ext>
                  </a:extLst>
                </a:gridCol>
                <a:gridCol w="848025">
                  <a:extLst>
                    <a:ext uri="{9D8B030D-6E8A-4147-A177-3AD203B41FA5}">
                      <a16:colId xmlns:a16="http://schemas.microsoft.com/office/drawing/2014/main" val="2205327204"/>
                    </a:ext>
                  </a:extLst>
                </a:gridCol>
                <a:gridCol w="848025">
                  <a:extLst>
                    <a:ext uri="{9D8B030D-6E8A-4147-A177-3AD203B41FA5}">
                      <a16:colId xmlns:a16="http://schemas.microsoft.com/office/drawing/2014/main" val="3665881230"/>
                    </a:ext>
                  </a:extLst>
                </a:gridCol>
                <a:gridCol w="1554480">
                  <a:extLst>
                    <a:ext uri="{9D8B030D-6E8A-4147-A177-3AD203B41FA5}">
                      <a16:colId xmlns:a16="http://schemas.microsoft.com/office/drawing/2014/main" val="1798565850"/>
                    </a:ext>
                  </a:extLst>
                </a:gridCol>
                <a:gridCol w="155448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2770475370"/>
                    </a:ext>
                  </a:extLst>
                </a:gridCol>
                <a:gridCol w="848025">
                  <a:extLst>
                    <a:ext uri="{9D8B030D-6E8A-4147-A177-3AD203B41FA5}">
                      <a16:colId xmlns:a16="http://schemas.microsoft.com/office/drawing/2014/main" val="2967352666"/>
                    </a:ext>
                  </a:extLst>
                </a:gridCol>
                <a:gridCol w="848025">
                  <a:extLst>
                    <a:ext uri="{9D8B030D-6E8A-4147-A177-3AD203B41FA5}">
                      <a16:colId xmlns:a16="http://schemas.microsoft.com/office/drawing/2014/main" val="3617742159"/>
                    </a:ext>
                  </a:extLst>
                </a:gridCol>
              </a:tblGrid>
              <a:tr h="301204">
                <a:tc>
                  <a:txBody>
                    <a:bodyPr/>
                    <a:lstStyle/>
                    <a:p>
                      <a:pPr algn="l" fontAlgn="b"/>
                      <a:r>
                        <a:rPr lang="en-US" sz="1050" b="0" i="0" u="none" strike="noStrike">
                          <a:solidFill>
                            <a:srgbClr val="000000"/>
                          </a:solidFill>
                          <a:effectLst/>
                          <a:latin typeface="Calibri" panose="020F0502020204030204" pitchFamily="34" charset="0"/>
                        </a:rPr>
                        <a:t>RecordID</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a:solidFill>
                            <a:srgbClr val="000000"/>
                          </a:solidFill>
                          <a:effectLst/>
                          <a:latin typeface="Calibri" panose="020F0502020204030204" pitchFamily="34" charset="0"/>
                        </a:rPr>
                        <a:t>Country</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a:solidFill>
                            <a:srgbClr val="000000"/>
                          </a:solidFill>
                          <a:effectLst/>
                          <a:latin typeface="Calibri" panose="020F0502020204030204" pitchFamily="34" charset="0"/>
                        </a:rPr>
                        <a:t>Gender</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Demographics Question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Demographics Response</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Question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a:solidFill>
                            <a:srgbClr val="000000"/>
                          </a:solidFill>
                          <a:effectLst/>
                          <a:latin typeface="Calibri" panose="020F0502020204030204" pitchFamily="34" charset="0"/>
                        </a:rPr>
                        <a:t>Survey Year</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a:solidFill>
                            <a:srgbClr val="000000"/>
                          </a:solidFill>
                          <a:effectLst/>
                          <a:latin typeface="Calibri" panose="020F0502020204030204" pitchFamily="34" charset="0"/>
                        </a:rPr>
                        <a:t>Value</a:t>
                      </a:r>
                    </a:p>
                  </a:txBody>
                  <a:tcPr anchor="b">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r" fontAlgn="b"/>
                      <a:r>
                        <a:rPr lang="en-US" sz="1100" b="0" i="0" u="none" strike="noStrike" dirty="0">
                          <a:solidFill>
                            <a:srgbClr val="000000"/>
                          </a:solidFill>
                          <a:effectLst/>
                          <a:latin typeface="Calibri" panose="020F0502020204030204" pitchFamily="34" charset="0"/>
                        </a:rPr>
                        <a:t>122</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Pakistan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Age</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15-24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1/1/2017</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295927"/>
                  </a:ext>
                </a:extLst>
              </a:tr>
              <a:tr h="400105">
                <a:tc>
                  <a:txBody>
                    <a:bodyPr/>
                    <a:lstStyle/>
                    <a:p>
                      <a:pPr algn="r" fontAlgn="b"/>
                      <a:r>
                        <a:rPr lang="en-US" sz="1100" b="0" i="0" u="none" strike="noStrike">
                          <a:solidFill>
                            <a:srgbClr val="000000"/>
                          </a:solidFill>
                          <a:effectLst/>
                          <a:latin typeface="Calibri" panose="020F0502020204030204" pitchFamily="34" charset="0"/>
                        </a:rPr>
                        <a:t>122</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Pakistan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Age</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25-34</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1/1/2017</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30.9</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3688225"/>
                  </a:ext>
                </a:extLst>
              </a:tr>
              <a:tr h="400105">
                <a:tc>
                  <a:txBody>
                    <a:bodyPr/>
                    <a:lstStyle/>
                    <a:p>
                      <a:pPr algn="r" fontAlgn="b"/>
                      <a:r>
                        <a:rPr lang="en-US" sz="1100" b="0" i="0" u="none" strike="noStrike">
                          <a:solidFill>
                            <a:srgbClr val="000000"/>
                          </a:solidFill>
                          <a:effectLst/>
                          <a:latin typeface="Calibri" panose="020F0502020204030204" pitchFamily="34" charset="0"/>
                        </a:rPr>
                        <a:t>122</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Pakistan</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Age</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panose="020F0502020204030204" pitchFamily="34" charset="0"/>
                        </a:rPr>
                        <a:t>35-49</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 if she argues with him</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1/1/2017</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30.6</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277908672"/>
                  </a:ext>
                </a:extLst>
              </a:tr>
            </a:tbl>
          </a:graphicData>
        </a:graphic>
      </p:graphicFrame>
      <p:sp>
        <p:nvSpPr>
          <p:cNvPr id="19" name="Right Brace 18">
            <a:extLst>
              <a:ext uri="{FF2B5EF4-FFF2-40B4-BE49-F238E27FC236}">
                <a16:creationId xmlns:a16="http://schemas.microsoft.com/office/drawing/2014/main" id="{CF14869B-C5C2-4EDF-9409-A43811898B14}"/>
              </a:ext>
            </a:extLst>
          </p:cNvPr>
          <p:cNvSpPr/>
          <p:nvPr/>
        </p:nvSpPr>
        <p:spPr>
          <a:xfrm rot="5400000">
            <a:off x="1855394" y="4624722"/>
            <a:ext cx="95206" cy="93605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e 39">
            <a:extLst>
              <a:ext uri="{FF2B5EF4-FFF2-40B4-BE49-F238E27FC236}">
                <a16:creationId xmlns:a16="http://schemas.microsoft.com/office/drawing/2014/main" id="{1C78017F-51F1-4459-8A8E-68A9B6E65F00}"/>
              </a:ext>
            </a:extLst>
          </p:cNvPr>
          <p:cNvSpPr/>
          <p:nvPr/>
        </p:nvSpPr>
        <p:spPr>
          <a:xfrm rot="5400000">
            <a:off x="3677567" y="4479080"/>
            <a:ext cx="95206" cy="1245891"/>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250C50B8-49B7-4796-BA06-2D10BD98CC1F}"/>
              </a:ext>
            </a:extLst>
          </p:cNvPr>
          <p:cNvSpPr txBox="1"/>
          <p:nvPr/>
        </p:nvSpPr>
        <p:spPr>
          <a:xfrm>
            <a:off x="1434970" y="5250204"/>
            <a:ext cx="1245892" cy="553998"/>
          </a:xfrm>
          <a:prstGeom prst="rect">
            <a:avLst/>
          </a:prstGeom>
          <a:noFill/>
        </p:spPr>
        <p:txBody>
          <a:bodyPr wrap="square" rtlCol="0">
            <a:spAutoFit/>
          </a:bodyPr>
          <a:lstStyle/>
          <a:p>
            <a:r>
              <a:rPr lang="en-US" sz="1000" dirty="0">
                <a:latin typeface="Century Gothic" panose="020B0502020202020204" pitchFamily="34" charset="0"/>
              </a:rPr>
              <a:t>For a specific country and gender</a:t>
            </a:r>
          </a:p>
        </p:txBody>
      </p:sp>
      <p:sp>
        <p:nvSpPr>
          <p:cNvPr id="41" name="TextBox 40">
            <a:extLst>
              <a:ext uri="{FF2B5EF4-FFF2-40B4-BE49-F238E27FC236}">
                <a16:creationId xmlns:a16="http://schemas.microsoft.com/office/drawing/2014/main" id="{18507751-FB25-4F89-A1ED-19EA8A4939B1}"/>
              </a:ext>
            </a:extLst>
          </p:cNvPr>
          <p:cNvSpPr txBox="1"/>
          <p:nvPr/>
        </p:nvSpPr>
        <p:spPr>
          <a:xfrm>
            <a:off x="3002701" y="5254368"/>
            <a:ext cx="1245892" cy="553998"/>
          </a:xfrm>
          <a:prstGeom prst="rect">
            <a:avLst/>
          </a:prstGeom>
          <a:noFill/>
        </p:spPr>
        <p:txBody>
          <a:bodyPr wrap="square" rtlCol="0">
            <a:spAutoFit/>
          </a:bodyPr>
          <a:lstStyle/>
          <a:p>
            <a:r>
              <a:rPr lang="en-US" sz="1000" dirty="0">
                <a:latin typeface="Century Gothic" panose="020B0502020202020204" pitchFamily="34" charset="0"/>
              </a:rPr>
              <a:t>Pick a demographic group</a:t>
            </a:r>
          </a:p>
        </p:txBody>
      </p:sp>
      <p:sp>
        <p:nvSpPr>
          <p:cNvPr id="42" name="Right Brace 41">
            <a:extLst>
              <a:ext uri="{FF2B5EF4-FFF2-40B4-BE49-F238E27FC236}">
                <a16:creationId xmlns:a16="http://schemas.microsoft.com/office/drawing/2014/main" id="{98517CF6-7A1C-4F3E-BD24-575F47842BC8}"/>
              </a:ext>
            </a:extLst>
          </p:cNvPr>
          <p:cNvSpPr/>
          <p:nvPr/>
        </p:nvSpPr>
        <p:spPr>
          <a:xfrm rot="5400000">
            <a:off x="6867365" y="4479079"/>
            <a:ext cx="95206" cy="1245891"/>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13A6E9E-4790-4757-92FD-D927565F1D50}"/>
              </a:ext>
            </a:extLst>
          </p:cNvPr>
          <p:cNvSpPr txBox="1"/>
          <p:nvPr/>
        </p:nvSpPr>
        <p:spPr>
          <a:xfrm>
            <a:off x="6192499" y="5254367"/>
            <a:ext cx="1245892" cy="553998"/>
          </a:xfrm>
          <a:prstGeom prst="rect">
            <a:avLst/>
          </a:prstGeom>
          <a:noFill/>
        </p:spPr>
        <p:txBody>
          <a:bodyPr wrap="square" rtlCol="0">
            <a:spAutoFit/>
          </a:bodyPr>
          <a:lstStyle/>
          <a:p>
            <a:r>
              <a:rPr lang="en-US" sz="1000" dirty="0">
                <a:latin typeface="Century Gothic" panose="020B0502020202020204" pitchFamily="34" charset="0"/>
              </a:rPr>
              <a:t>Pick a demographic group</a:t>
            </a:r>
          </a:p>
        </p:txBody>
      </p:sp>
      <p:sp>
        <p:nvSpPr>
          <p:cNvPr id="44" name="TextBox 43">
            <a:extLst>
              <a:ext uri="{FF2B5EF4-FFF2-40B4-BE49-F238E27FC236}">
                <a16:creationId xmlns:a16="http://schemas.microsoft.com/office/drawing/2014/main" id="{FBCD45E8-BCE1-4210-920E-39F4E7475F5D}"/>
              </a:ext>
            </a:extLst>
          </p:cNvPr>
          <p:cNvSpPr txBox="1"/>
          <p:nvPr/>
        </p:nvSpPr>
        <p:spPr>
          <a:xfrm>
            <a:off x="370114" y="1466632"/>
            <a:ext cx="11145611" cy="1856919"/>
          </a:xfrm>
          <a:prstGeom prst="rect">
            <a:avLst/>
          </a:prstGeom>
          <a:noFill/>
        </p:spPr>
        <p:txBody>
          <a:bodyPr wrap="square" rtlCol="0">
            <a:spAutoFit/>
          </a:bodyPr>
          <a:lstStyle/>
          <a:p>
            <a:r>
              <a:rPr lang="en-US" sz="1600" dirty="0">
                <a:latin typeface="Century Gothic" panose="020B0502020202020204" pitchFamily="34" charset="0"/>
              </a:rPr>
              <a:t>Goal: identify the demographics that may have a significant relationship with justification of violence </a:t>
            </a:r>
          </a:p>
          <a:p>
            <a:endParaRPr lang="en-US" sz="1600" dirty="0">
              <a:latin typeface="Century Gothic" panose="020B0502020202020204" pitchFamily="34" charset="0"/>
            </a:endParaRPr>
          </a:p>
          <a:p>
            <a:r>
              <a:rPr lang="en-US" sz="1600" dirty="0">
                <a:latin typeface="Century Gothic" panose="020B0502020202020204" pitchFamily="34" charset="0"/>
              </a:rPr>
              <a:t>Methodology: use</a:t>
            </a:r>
            <a:r>
              <a:rPr lang="en-US" sz="2800" baseline="10000" dirty="0">
                <a:latin typeface="Century Gothic" panose="020B0502020202020204" pitchFamily="34" charset="0"/>
              </a:rPr>
              <a:t> </a:t>
            </a:r>
            <a:r>
              <a:rPr lang="en-US" sz="2800" i="0" baseline="10000" dirty="0">
                <a:solidFill>
                  <a:srgbClr val="202122"/>
                </a:solidFill>
                <a:effectLst/>
                <a:latin typeface="Century Gothic" panose="020B0502020202020204" pitchFamily="34" charset="0"/>
              </a:rPr>
              <a:t>𝜒 </a:t>
            </a:r>
            <a:r>
              <a:rPr lang="en-US" sz="1600" dirty="0">
                <a:latin typeface="Century Gothic" panose="020B0502020202020204" pitchFamily="34" charset="0"/>
              </a:rPr>
              <a:t>Squared Test to obtain p-value</a:t>
            </a:r>
          </a:p>
          <a:p>
            <a:endParaRPr lang="en-US" sz="1600" dirty="0">
              <a:latin typeface="Century Gothic" panose="020B0502020202020204" pitchFamily="34" charset="0"/>
            </a:endParaRPr>
          </a:p>
          <a:p>
            <a:r>
              <a:rPr lang="en-US" sz="1600" dirty="0">
                <a:latin typeface="Century Gothic" panose="020B0502020202020204" pitchFamily="34" charset="0"/>
              </a:rPr>
              <a:t>Rationale: suitable for categorical variables</a:t>
            </a:r>
          </a:p>
          <a:p>
            <a:endParaRPr lang="en-US" sz="1600" dirty="0">
              <a:latin typeface="Century Gothic" panose="020B0502020202020204" pitchFamily="34" charset="0"/>
            </a:endParaRPr>
          </a:p>
          <a:p>
            <a:r>
              <a:rPr lang="en-US" sz="1600" dirty="0">
                <a:latin typeface="Century Gothic" panose="020B0502020202020204" pitchFamily="34" charset="0"/>
              </a:rPr>
              <a:t>Assumption: a uniform spread of each demographic was chosen in the study</a:t>
            </a:r>
          </a:p>
        </p:txBody>
      </p:sp>
    </p:spTree>
    <p:extLst>
      <p:ext uri="{BB962C8B-B14F-4D97-AF65-F5344CB8AC3E}">
        <p14:creationId xmlns:p14="http://schemas.microsoft.com/office/powerpoint/2010/main" val="237730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02BA-3FF9-4A9B-85C6-FA9197C07D9B}"/>
              </a:ext>
            </a:extLst>
          </p:cNvPr>
          <p:cNvSpPr>
            <a:spLocks noGrp="1"/>
          </p:cNvSpPr>
          <p:nvPr>
            <p:ph type="title"/>
          </p:nvPr>
        </p:nvSpPr>
        <p:spPr>
          <a:xfrm>
            <a:off x="370114" y="-125240"/>
            <a:ext cx="10515600" cy="1325563"/>
          </a:xfrm>
        </p:spPr>
        <p:txBody>
          <a:bodyPr>
            <a:normAutofit/>
          </a:bodyPr>
          <a:lstStyle/>
          <a:p>
            <a:r>
              <a:rPr lang="en-US" sz="2800" dirty="0">
                <a:latin typeface="Century Gothic" panose="020B0502020202020204" pitchFamily="34" charset="0"/>
              </a:rPr>
              <a:t>Statistical Measurement</a:t>
            </a:r>
          </a:p>
        </p:txBody>
      </p:sp>
      <p:sp>
        <p:nvSpPr>
          <p:cNvPr id="25" name="Rectangle 24">
            <a:extLst>
              <a:ext uri="{FF2B5EF4-FFF2-40B4-BE49-F238E27FC236}">
                <a16:creationId xmlns:a16="http://schemas.microsoft.com/office/drawing/2014/main" id="{2210278F-555E-4BD4-BE62-DC40ED44C567}"/>
              </a:ext>
            </a:extLst>
          </p:cNvPr>
          <p:cNvSpPr/>
          <p:nvPr/>
        </p:nvSpPr>
        <p:spPr>
          <a:xfrm>
            <a:off x="0" y="0"/>
            <a:ext cx="95206" cy="6858000"/>
          </a:xfrm>
          <a:prstGeom prst="rect">
            <a:avLst/>
          </a:prstGeom>
          <a:solidFill>
            <a:srgbClr val="ECB7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A3850CCA-18C4-4175-849C-64EAD85271F9}"/>
              </a:ext>
            </a:extLst>
          </p:cNvPr>
          <p:cNvCxnSpPr>
            <a:cxnSpLocks/>
          </p:cNvCxnSpPr>
          <p:nvPr/>
        </p:nvCxnSpPr>
        <p:spPr>
          <a:xfrm rot="16200000">
            <a:off x="1806618" y="-427477"/>
            <a:ext cx="0" cy="263236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1968B53D-0F34-4DE9-BE12-7E7CAA2FBD65}"/>
              </a:ext>
            </a:extLst>
          </p:cNvPr>
          <p:cNvGraphicFramePr>
            <a:graphicFrameLocks noGrp="1"/>
          </p:cNvGraphicFramePr>
          <p:nvPr>
            <p:extLst>
              <p:ext uri="{D42A27DB-BD31-4B8C-83A1-F6EECF244321}">
                <p14:modId xmlns:p14="http://schemas.microsoft.com/office/powerpoint/2010/main" val="1453244314"/>
              </p:ext>
            </p:extLst>
          </p:nvPr>
        </p:nvGraphicFramePr>
        <p:xfrm>
          <a:off x="490436" y="3429000"/>
          <a:ext cx="3566160" cy="1501519"/>
        </p:xfrm>
        <a:graphic>
          <a:graphicData uri="http://schemas.openxmlformats.org/drawingml/2006/table">
            <a:tbl>
              <a:tblPr/>
              <a:tblGrid>
                <a:gridCol w="1554480">
                  <a:extLst>
                    <a:ext uri="{9D8B030D-6E8A-4147-A177-3AD203B41FA5}">
                      <a16:colId xmlns:a16="http://schemas.microsoft.com/office/drawing/2014/main" val="708363476"/>
                    </a:ext>
                  </a:extLst>
                </a:gridCol>
                <a:gridCol w="2011680">
                  <a:extLst>
                    <a:ext uri="{9D8B030D-6E8A-4147-A177-3AD203B41FA5}">
                      <a16:colId xmlns:a16="http://schemas.microsoft.com/office/drawing/2014/main" val="3617742159"/>
                    </a:ext>
                  </a:extLst>
                </a:gridCol>
              </a:tblGrid>
              <a:tr h="301204">
                <a:tc>
                  <a:txBody>
                    <a:bodyPr/>
                    <a:lstStyle/>
                    <a:p>
                      <a:pPr algn="l" fontAlgn="b"/>
                      <a:r>
                        <a:rPr lang="en-US" sz="1050" b="0" i="0" u="none" strike="noStrike" dirty="0">
                          <a:solidFill>
                            <a:srgbClr val="000000"/>
                          </a:solidFill>
                          <a:effectLst/>
                          <a:latin typeface="Calibri" panose="020F0502020204030204" pitchFamily="34" charset="0"/>
                        </a:rPr>
                        <a:t>Age</a:t>
                      </a:r>
                    </a:p>
                  </a:txBody>
                  <a:tcPr anchor="b">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FC000"/>
                    </a:solidFill>
                  </a:tcPr>
                </a:tc>
                <a:tc>
                  <a:txBody>
                    <a:bodyPr/>
                    <a:lstStyle/>
                    <a:p>
                      <a:pPr algn="l" fontAlgn="b"/>
                      <a:r>
                        <a:rPr lang="en-US" sz="1050" b="0" i="0" u="none" strike="noStrike" dirty="0">
                          <a:solidFill>
                            <a:srgbClr val="000000"/>
                          </a:solidFill>
                          <a:effectLst/>
                          <a:latin typeface="Calibri" panose="020F0502020204030204" pitchFamily="34" charset="0"/>
                        </a:rPr>
                        <a:t>Justified “if she argues with him</a:t>
                      </a:r>
                    </a:p>
                  </a:txBody>
                  <a:tcPr anchor="b">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12102284"/>
                  </a:ext>
                </a:extLst>
              </a:tr>
              <a:tr h="400105">
                <a:tc>
                  <a:txBody>
                    <a:bodyPr/>
                    <a:lstStyle/>
                    <a:p>
                      <a:pPr algn="l" fontAlgn="b"/>
                      <a:r>
                        <a:rPr lang="en-US" sz="1050" b="0" i="0" u="none" strike="noStrike" dirty="0">
                          <a:solidFill>
                            <a:srgbClr val="000000"/>
                          </a:solidFill>
                          <a:effectLst/>
                          <a:latin typeface="Calibri" panose="020F0502020204030204" pitchFamily="34" charset="0"/>
                        </a:rPr>
                        <a:t>15-24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295927"/>
                  </a:ext>
                </a:extLst>
              </a:tr>
              <a:tr h="400105">
                <a:tc>
                  <a:txBody>
                    <a:bodyPr/>
                    <a:lstStyle/>
                    <a:p>
                      <a:pPr algn="l" fontAlgn="b"/>
                      <a:r>
                        <a:rPr lang="en-US" sz="1050" b="0" i="0" u="none" strike="noStrike">
                          <a:solidFill>
                            <a:srgbClr val="000000"/>
                          </a:solidFill>
                          <a:effectLst/>
                          <a:latin typeface="Calibri" panose="020F0502020204030204" pitchFamily="34" charset="0"/>
                        </a:rPr>
                        <a:t>25-34</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30.9</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3688225"/>
                  </a:ext>
                </a:extLst>
              </a:tr>
              <a:tr h="400105">
                <a:tc>
                  <a:txBody>
                    <a:bodyPr/>
                    <a:lstStyle/>
                    <a:p>
                      <a:pPr algn="l" fontAlgn="b"/>
                      <a:r>
                        <a:rPr lang="en-US" sz="1050" b="0" i="0" u="none" strike="noStrike" dirty="0">
                          <a:solidFill>
                            <a:srgbClr val="000000"/>
                          </a:solidFill>
                          <a:effectLst/>
                          <a:latin typeface="Calibri" panose="020F0502020204030204" pitchFamily="34" charset="0"/>
                        </a:rPr>
                        <a:t>35-49</a:t>
                      </a:r>
                    </a:p>
                  </a:txBody>
                  <a:tcPr anchor="b">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30.6</a:t>
                      </a:r>
                    </a:p>
                  </a:txBody>
                  <a:tcPr anchor="b">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277908672"/>
                  </a:ext>
                </a:extLst>
              </a:tr>
            </a:tbl>
          </a:graphicData>
        </a:graphic>
      </p:graphicFrame>
      <p:sp>
        <p:nvSpPr>
          <p:cNvPr id="44" name="TextBox 43">
            <a:extLst>
              <a:ext uri="{FF2B5EF4-FFF2-40B4-BE49-F238E27FC236}">
                <a16:creationId xmlns:a16="http://schemas.microsoft.com/office/drawing/2014/main" id="{FBCD45E8-BCE1-4210-920E-39F4E7475F5D}"/>
              </a:ext>
            </a:extLst>
          </p:cNvPr>
          <p:cNvSpPr txBox="1"/>
          <p:nvPr/>
        </p:nvSpPr>
        <p:spPr>
          <a:xfrm>
            <a:off x="370114" y="1466632"/>
            <a:ext cx="11145611" cy="1856919"/>
          </a:xfrm>
          <a:prstGeom prst="rect">
            <a:avLst/>
          </a:prstGeom>
          <a:noFill/>
        </p:spPr>
        <p:txBody>
          <a:bodyPr wrap="square" rtlCol="0">
            <a:spAutoFit/>
          </a:bodyPr>
          <a:lstStyle/>
          <a:p>
            <a:r>
              <a:rPr lang="en-US" sz="1600" dirty="0">
                <a:latin typeface="Century Gothic" panose="020B0502020202020204" pitchFamily="34" charset="0"/>
              </a:rPr>
              <a:t>Goal: identify the demographics that may have a significant relationship with justification of violence </a:t>
            </a:r>
          </a:p>
          <a:p>
            <a:endParaRPr lang="en-US" sz="1600" dirty="0">
              <a:latin typeface="Century Gothic" panose="020B0502020202020204" pitchFamily="34" charset="0"/>
            </a:endParaRPr>
          </a:p>
          <a:p>
            <a:r>
              <a:rPr lang="en-US" sz="1600" dirty="0">
                <a:latin typeface="Century Gothic" panose="020B0502020202020204" pitchFamily="34" charset="0"/>
              </a:rPr>
              <a:t>Methodology: use</a:t>
            </a:r>
            <a:r>
              <a:rPr lang="en-US" sz="2800" baseline="10000" dirty="0">
                <a:latin typeface="Century Gothic" panose="020B0502020202020204" pitchFamily="34" charset="0"/>
              </a:rPr>
              <a:t> </a:t>
            </a:r>
            <a:r>
              <a:rPr lang="en-US" sz="2800" i="0" baseline="10000" dirty="0">
                <a:solidFill>
                  <a:srgbClr val="202122"/>
                </a:solidFill>
                <a:effectLst/>
                <a:latin typeface="Century Gothic" panose="020B0502020202020204" pitchFamily="34" charset="0"/>
              </a:rPr>
              <a:t>𝜒 </a:t>
            </a:r>
            <a:r>
              <a:rPr lang="en-US" sz="1600" dirty="0">
                <a:latin typeface="Century Gothic" panose="020B0502020202020204" pitchFamily="34" charset="0"/>
              </a:rPr>
              <a:t>Squared Test to obtain p-value</a:t>
            </a:r>
          </a:p>
          <a:p>
            <a:endParaRPr lang="en-US" sz="1600" dirty="0">
              <a:latin typeface="Century Gothic" panose="020B0502020202020204" pitchFamily="34" charset="0"/>
            </a:endParaRPr>
          </a:p>
          <a:p>
            <a:r>
              <a:rPr lang="en-US" sz="1600" dirty="0">
                <a:latin typeface="Century Gothic" panose="020B0502020202020204" pitchFamily="34" charset="0"/>
              </a:rPr>
              <a:t>Rationale: suitable for categorical variables</a:t>
            </a:r>
          </a:p>
          <a:p>
            <a:endParaRPr lang="en-US" sz="1600" dirty="0">
              <a:latin typeface="Century Gothic" panose="020B0502020202020204" pitchFamily="34" charset="0"/>
            </a:endParaRPr>
          </a:p>
          <a:p>
            <a:r>
              <a:rPr lang="en-US" sz="1600" dirty="0">
                <a:latin typeface="Century Gothic" panose="020B0502020202020204" pitchFamily="34" charset="0"/>
              </a:rPr>
              <a:t>Assumption: a uniform spread of each demographic was chosen in the study</a:t>
            </a:r>
          </a:p>
        </p:txBody>
      </p:sp>
    </p:spTree>
    <p:extLst>
      <p:ext uri="{BB962C8B-B14F-4D97-AF65-F5344CB8AC3E}">
        <p14:creationId xmlns:p14="http://schemas.microsoft.com/office/powerpoint/2010/main" val="2482314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3276</Words>
  <Application>Microsoft Office PowerPoint</Application>
  <PresentationFormat>Widescreen</PresentationFormat>
  <Paragraphs>607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Century Gothic</vt:lpstr>
      <vt:lpstr>Lato</vt:lpstr>
      <vt:lpstr>Office Theme</vt:lpstr>
      <vt:lpstr>WAIDATATHON</vt:lpstr>
      <vt:lpstr>PowerPoint Presentation</vt:lpstr>
      <vt:lpstr>PowerPoint Presentation</vt:lpstr>
      <vt:lpstr>PowerPoint Presentation</vt:lpstr>
      <vt:lpstr>Step 1:  Explore  the Global Data  Analyze Dataset 1 to identify relationships and trends between demographics and justifications of violence  </vt:lpstr>
      <vt:lpstr>Understanding Dataset 1</vt:lpstr>
      <vt:lpstr>Limitations of Dataset 1</vt:lpstr>
      <vt:lpstr>Statistical Measurement</vt:lpstr>
      <vt:lpstr>Statistical Measurement</vt:lpstr>
      <vt:lpstr>Statistical Measurement</vt:lpstr>
      <vt:lpstr>Statistical Measurement</vt:lpstr>
      <vt:lpstr>Statistical Measurement</vt:lpstr>
      <vt:lpstr>Statistical Measurement</vt:lpstr>
      <vt:lpstr>Result Summary</vt:lpstr>
      <vt:lpstr>Step 2:  Explore  the Local Data  Analyze local findings (specific to Pakistan) and compare with global findings   </vt:lpstr>
      <vt:lpstr>Pakistan – By Age</vt:lpstr>
      <vt:lpstr>Pakistan – By Marital Status</vt:lpstr>
      <vt:lpstr>Pakistan – By Education</vt:lpstr>
      <vt:lpstr>Pakistan – By Residence</vt:lpstr>
      <vt:lpstr>Pakistan – Gender</vt:lpstr>
      <vt:lpstr>Result Summary – Pakistan (p – values)</vt:lpstr>
      <vt:lpstr>Conclusions – Step 1 &amp; 2</vt:lpstr>
      <vt:lpstr>Step 3:  Mapping perceptions to Occurrences  Analyze the relationship between perceptions around justification of domestic violence and actual occurrences of domestic violence   </vt:lpstr>
      <vt:lpstr>Way Forward</vt:lpstr>
      <vt:lpstr>Step 4:  Build A Predictive Model  Build a predictive model with practical utility in combating  domestic violence in Pakistan   </vt:lpstr>
      <vt:lpstr>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Mehr un Nisa Arif Kitchlew/COM/ISB</dc:creator>
  <cp:lastModifiedBy>Mehr un Nisa Arif Kitchlew/COM/ISB</cp:lastModifiedBy>
  <cp:revision>50</cp:revision>
  <dcterms:created xsi:type="dcterms:W3CDTF">2021-02-22T09:24:41Z</dcterms:created>
  <dcterms:modified xsi:type="dcterms:W3CDTF">2021-02-22T19:17:03Z</dcterms:modified>
</cp:coreProperties>
</file>