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0F60-A0FA-A326-1E94-633E4E10C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62F9-35FA-69B8-5B12-26F94811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2775-5273-127C-6AED-401AC806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13EFF-C038-D503-9658-F34A6640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A8A64-4A17-D50B-D1A5-77926540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1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6B23-B67E-4CA0-4E42-971F354F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4E6C0-446F-7602-FBE8-012D96A8B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BC2D-6511-2844-6E7D-8B976303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943C6-6673-D60C-47EE-51DDFC1D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9812-E01D-EF6F-6A5E-DCF83993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2DCC3-2D6D-74F8-5326-E67BE83D6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2A4BB-D842-ED3D-F998-20F7373A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2D1DA-29B2-CC8E-AC79-50D003CF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3638-B1DA-A393-63BB-4AE3D28F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06C4-0FD7-9111-9BFF-385440A4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C7B5-0A9C-29AF-26D6-A1402C8C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BDC-CDB5-FAC0-1057-44239B26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1587-F3FD-B90B-D4D3-566B4847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4FBC-3A5F-22B7-35DA-03E69F3E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0F0C-BD0B-E0B2-9253-3AEC7BF0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3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B41F-C702-CBC1-B0CB-92E4460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6D50D-D2E7-6AA6-2789-702F6B66F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4BD7-C9B1-8E9B-1E2B-3BCBDD41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794DE-D096-DE95-7F9D-1BA66D1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DCEBA-1574-C694-9E58-DD049664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7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3557-11FF-5632-C770-B5450AB9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8247-88A0-1562-B743-7574FF1F5F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904B5-6DFC-6142-2EC0-986D6626C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FD501-C1AD-260C-EA1B-24D2C5C7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CD861-0189-AE52-167E-C2FC3948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26B7F-07EA-F16B-91FF-030F7E35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3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CD28-F5DD-CDD3-43D0-3775ED96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E9E2F-7C79-CF96-8282-394D0FDB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27384-9722-9DEA-D8F2-4B3C9E5D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2B0FB-6BB9-733E-F31E-560D0BC36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5EA06-E65C-3CA7-BA75-26BB78B7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AE7B3-8690-0B98-B7FB-7920BC96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359DA-1850-C788-1C51-E592CDF0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3CE43-0E8A-FF53-42EF-7EB7FB0E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63AA-CC51-AFC7-1A74-C28C2AC5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13AD7-5BE2-52F4-97D7-21989922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368BA-BC3F-F5DF-8CCB-B0E39C19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7FB6C-D515-17F0-29FE-CF1A1BAA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7F6D9-917B-3C19-B129-2F1FA972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BA055-2ADC-D72E-E64E-8A47B442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12C9-5056-07A7-9225-C77FAE90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2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A66D-9ECC-214A-FCCC-BE6D4565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55BE-4A8E-96CB-73AE-290C3CC5F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2C759-F9ED-F80F-2B86-C905D1F17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3C73D-4290-E6C5-60B1-1A01D5D3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BE2B4-E70C-D362-7DE2-58DCE794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8E2B0-EA77-D271-FC8D-AAB2D500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0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F7B4-68CE-E211-D448-FFA104FD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616CD-1305-033A-130D-51022CE3E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F30E0-22C8-11CF-3EFA-C3BCA29B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3863-487A-FF1E-9B90-AB45607C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86000-553C-D476-B7A8-24AB89E7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51BC0-1EE4-365A-E4D6-3B9B6BEF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853EB-E5FA-39F7-37A8-1DC90CD7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83C6-5475-35EA-FB81-B63898417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D090-904D-00FD-A976-5F4D5DD7E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66A24-C56E-4887-8A8F-D6332BE43A1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811C-7DF3-7DDE-F2DC-9F77E78A2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4E3FC-9415-D1E1-A4B2-6700E56A1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01297-6637-4C38-845A-C168608F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1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5287" y="0"/>
            <a:ext cx="6338705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2808883" cy="51435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8B2CC-C54F-3EC8-C6AD-FECB86241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639" y="478321"/>
            <a:ext cx="1643086" cy="4182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/>
            <a:r>
              <a:rPr lang="en-US" sz="17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Release Enhancements Proposal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049" y="482598"/>
            <a:ext cx="342900" cy="342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94112-A03F-4168-57A3-66B15495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1049" y="637539"/>
            <a:ext cx="4792967" cy="39951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dirty="0"/>
              <a:t>Version 2.0 Strategic Improvements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dirty="0"/>
              <a:t>Prepared </a:t>
            </a:r>
            <a:r>
              <a:rPr lang="en-US" dirty="0" err="1"/>
              <a:t>by:Mohamed</a:t>
            </a:r>
            <a:r>
              <a:rPr lang="en-US" dirty="0"/>
              <a:t> Ashraf Yakout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dirty="0"/>
              <a:t>Date: July 13, 2025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dirty="0"/>
              <a:t>Status: Confidential -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532735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63594C-0603-E2A6-5A31-838AFC1D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51B4E-5055-99F5-6A47-502C6D410D63}"/>
              </a:ext>
            </a:extLst>
          </p:cNvPr>
          <p:cNvSpPr txBox="1"/>
          <p:nvPr/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Questions &amp; Discussion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Contact: mohamed.ashraf.y.s.m@gmail.com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Ready to transform our platform with Version 2.0!</a:t>
            </a:r>
          </a:p>
        </p:txBody>
      </p:sp>
    </p:spTree>
    <p:extLst>
      <p:ext uri="{BB962C8B-B14F-4D97-AF65-F5344CB8AC3E}">
        <p14:creationId xmlns:p14="http://schemas.microsoft.com/office/powerpoint/2010/main" val="321320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97D18-189B-9B11-4B5F-BA2ABD6E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FE915-600C-4907-8A15-53A5B704205A}"/>
              </a:ext>
            </a:extLst>
          </p:cNvPr>
          <p:cNvSpPr txBox="1"/>
          <p:nvPr/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• Strategic enhancement initiative for Version 2.0 release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• Focus on user experience improvements, performance optimization, and feature expansion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• Estimated timeline: 6-8 weeks development cycle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• Expected ROI: 25% increase in user satisfaction, 15% performance improvement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• Resource allocation: 8 developers, 3 QA engineers, 2 UI/UX designers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• Total investment: $150,000 - $200,000</a:t>
            </a:r>
          </a:p>
        </p:txBody>
      </p:sp>
    </p:spTree>
    <p:extLst>
      <p:ext uri="{BB962C8B-B14F-4D97-AF65-F5344CB8AC3E}">
        <p14:creationId xmlns:p14="http://schemas.microsoft.com/office/powerpoint/2010/main" val="373950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05369"/>
            <a:ext cx="9144000" cy="1443249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35581-00B9-8422-2613-38C04093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5" y="3959633"/>
            <a:ext cx="7261411" cy="554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7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Current State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0B23C4-B895-FBF2-DB20-D68D65D52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04868"/>
              </p:ext>
            </p:extLst>
          </p:nvPr>
        </p:nvGraphicFramePr>
        <p:xfrm>
          <a:off x="467315" y="486589"/>
          <a:ext cx="8209370" cy="306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740">
                  <a:extLst>
                    <a:ext uri="{9D8B030D-6E8A-4147-A177-3AD203B41FA5}">
                      <a16:colId xmlns:a16="http://schemas.microsoft.com/office/drawing/2014/main" val="3947422691"/>
                    </a:ext>
                  </a:extLst>
                </a:gridCol>
                <a:gridCol w="2635890">
                  <a:extLst>
                    <a:ext uri="{9D8B030D-6E8A-4147-A177-3AD203B41FA5}">
                      <a16:colId xmlns:a16="http://schemas.microsoft.com/office/drawing/2014/main" val="2447076955"/>
                    </a:ext>
                  </a:extLst>
                </a:gridCol>
                <a:gridCol w="2786740">
                  <a:extLst>
                    <a:ext uri="{9D8B030D-6E8A-4147-A177-3AD203B41FA5}">
                      <a16:colId xmlns:a16="http://schemas.microsoft.com/office/drawing/2014/main" val="1260249997"/>
                    </a:ext>
                  </a:extLst>
                </a:gridCol>
              </a:tblGrid>
              <a:tr h="809878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109443" marR="109443" marT="54721" marB="54721"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Current Value</a:t>
                      </a:r>
                    </a:p>
                  </a:txBody>
                  <a:tcPr marL="109443" marR="109443" marT="54721" marB="54721"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rgbClr val="FFFFFF"/>
                          </a:solidFill>
                        </a:rPr>
                        <a:t>Industry Benchmark</a:t>
                      </a:r>
                    </a:p>
                  </a:txBody>
                  <a:tcPr marL="109443" marR="109443" marT="54721" marB="54721">
                    <a:solidFill>
                      <a:srgbClr val="34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922727"/>
                  </a:ext>
                </a:extLst>
              </a:tr>
              <a:tr h="481549">
                <a:tc>
                  <a:txBody>
                    <a:bodyPr/>
                    <a:lstStyle/>
                    <a:p>
                      <a:r>
                        <a:rPr lang="en-US" sz="1600" b="1"/>
                        <a:t>User Satisfaction</a:t>
                      </a:r>
                    </a:p>
                  </a:txBody>
                  <a:tcPr marL="109443" marR="109443" marT="54721" marB="54721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72%</a:t>
                      </a:r>
                    </a:p>
                  </a:txBody>
                  <a:tcPr marL="109443" marR="109443" marT="54721" marB="547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85%</a:t>
                      </a:r>
                    </a:p>
                  </a:txBody>
                  <a:tcPr marL="109443" marR="109443" marT="54721" marB="54721"/>
                </a:tc>
                <a:extLst>
                  <a:ext uri="{0D108BD9-81ED-4DB2-BD59-A6C34878D82A}">
                    <a16:rowId xmlns:a16="http://schemas.microsoft.com/office/drawing/2014/main" val="2799516272"/>
                  </a:ext>
                </a:extLst>
              </a:tr>
              <a:tr h="481549">
                <a:tc>
                  <a:txBody>
                    <a:bodyPr/>
                    <a:lstStyle/>
                    <a:p>
                      <a:r>
                        <a:rPr lang="en-US" sz="1600" b="1"/>
                        <a:t>Page Load Time</a:t>
                      </a:r>
                    </a:p>
                  </a:txBody>
                  <a:tcPr marL="109443" marR="109443" marT="54721" marB="54721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3.2 seconds</a:t>
                      </a:r>
                    </a:p>
                  </a:txBody>
                  <a:tcPr marL="109443" marR="109443" marT="54721" marB="547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2.0 seconds</a:t>
                      </a:r>
                    </a:p>
                  </a:txBody>
                  <a:tcPr marL="109443" marR="109443" marT="54721" marB="54721"/>
                </a:tc>
                <a:extLst>
                  <a:ext uri="{0D108BD9-81ED-4DB2-BD59-A6C34878D82A}">
                    <a16:rowId xmlns:a16="http://schemas.microsoft.com/office/drawing/2014/main" val="3411756407"/>
                  </a:ext>
                </a:extLst>
              </a:tr>
              <a:tr h="809878">
                <a:tc>
                  <a:txBody>
                    <a:bodyPr/>
                    <a:lstStyle/>
                    <a:p>
                      <a:r>
                        <a:rPr lang="en-US" sz="1600" b="1"/>
                        <a:t>Mobile Responsiveness</a:t>
                      </a:r>
                    </a:p>
                  </a:txBody>
                  <a:tcPr marL="109443" marR="109443" marT="54721" marB="54721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68%</a:t>
                      </a:r>
                    </a:p>
                  </a:txBody>
                  <a:tcPr marL="109443" marR="109443" marT="54721" marB="547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90%</a:t>
                      </a:r>
                    </a:p>
                  </a:txBody>
                  <a:tcPr marL="109443" marR="109443" marT="54721" marB="54721"/>
                </a:tc>
                <a:extLst>
                  <a:ext uri="{0D108BD9-81ED-4DB2-BD59-A6C34878D82A}">
                    <a16:rowId xmlns:a16="http://schemas.microsoft.com/office/drawing/2014/main" val="3064022366"/>
                  </a:ext>
                </a:extLst>
              </a:tr>
              <a:tr h="481549">
                <a:tc>
                  <a:txBody>
                    <a:bodyPr/>
                    <a:lstStyle/>
                    <a:p>
                      <a:r>
                        <a:rPr lang="en-US" sz="1600" b="1"/>
                        <a:t>Feature Utilization</a:t>
                      </a:r>
                    </a:p>
                  </a:txBody>
                  <a:tcPr marL="109443" marR="109443" marT="54721" marB="54721">
                    <a:solidFill>
                      <a:srgbClr val="ECF0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45%</a:t>
                      </a:r>
                    </a:p>
                  </a:txBody>
                  <a:tcPr marL="109443" marR="109443" marT="54721" marB="54721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70%</a:t>
                      </a:r>
                    </a:p>
                  </a:txBody>
                  <a:tcPr marL="109443" marR="109443" marT="54721" marB="54721"/>
                </a:tc>
                <a:extLst>
                  <a:ext uri="{0D108BD9-81ED-4DB2-BD59-A6C34878D82A}">
                    <a16:rowId xmlns:a16="http://schemas.microsoft.com/office/drawing/2014/main" val="110207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5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71DF5-9D2B-CEA5-BDDE-BFF92458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D4BCB-2A80-2542-7463-3D89EE66BD73}"/>
              </a:ext>
            </a:extLst>
          </p:cNvPr>
          <p:cNvSpPr txBox="1"/>
          <p:nvPr/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PERFORMANCE OPTIMIZATION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Database query optimization and caching implementation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CDN integration for faster content delivery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Code minification and compression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USER EXPERIENCE IMPROVEMENTS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Responsive design overhaul for mobile devices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Intuitive navigation and search functionality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Accessibility compliance (WCAG 2.1 AA)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NEW FEATURES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Advanced analytics dashboard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Real-time collaboration tools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• Enhanced security measures (2FA, SSO)</a:t>
            </a:r>
          </a:p>
        </p:txBody>
      </p:sp>
    </p:spTree>
    <p:extLst>
      <p:ext uri="{BB962C8B-B14F-4D97-AF65-F5344CB8AC3E}">
        <p14:creationId xmlns:p14="http://schemas.microsoft.com/office/powerpoint/2010/main" val="134738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63154" y="1063154"/>
            <a:ext cx="5156864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8871" y="1995355"/>
            <a:ext cx="3266696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885662" y="1228564"/>
            <a:ext cx="5143179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560516" y="900984"/>
            <a:ext cx="3606227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E3EAF-6E26-5548-F026-38165170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075329"/>
            <a:ext cx="2160621" cy="2303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Timeline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010499-EE55-5EB7-259F-C30C803E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817583"/>
              </p:ext>
            </p:extLst>
          </p:nvPr>
        </p:nvGraphicFramePr>
        <p:xfrm>
          <a:off x="3425179" y="350406"/>
          <a:ext cx="5322596" cy="444268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48188">
                  <a:extLst>
                    <a:ext uri="{9D8B030D-6E8A-4147-A177-3AD203B41FA5}">
                      <a16:colId xmlns:a16="http://schemas.microsoft.com/office/drawing/2014/main" val="3205712756"/>
                    </a:ext>
                  </a:extLst>
                </a:gridCol>
                <a:gridCol w="1097212">
                  <a:extLst>
                    <a:ext uri="{9D8B030D-6E8A-4147-A177-3AD203B41FA5}">
                      <a16:colId xmlns:a16="http://schemas.microsoft.com/office/drawing/2014/main" val="2183971343"/>
                    </a:ext>
                  </a:extLst>
                </a:gridCol>
                <a:gridCol w="1582958">
                  <a:extLst>
                    <a:ext uri="{9D8B030D-6E8A-4147-A177-3AD203B41FA5}">
                      <a16:colId xmlns:a16="http://schemas.microsoft.com/office/drawing/2014/main" val="554426340"/>
                    </a:ext>
                  </a:extLst>
                </a:gridCol>
                <a:gridCol w="1394238">
                  <a:extLst>
                    <a:ext uri="{9D8B030D-6E8A-4147-A177-3AD203B41FA5}">
                      <a16:colId xmlns:a16="http://schemas.microsoft.com/office/drawing/2014/main" val="176494158"/>
                    </a:ext>
                  </a:extLst>
                </a:gridCol>
              </a:tblGrid>
              <a:tr h="406303">
                <a:tc>
                  <a:txBody>
                    <a:bodyPr/>
                    <a:lstStyle/>
                    <a:p>
                      <a:r>
                        <a:rPr lang="en-US" sz="1700" b="1" cap="none" spc="3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0" marR="9991" marT="49955" marB="4995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30">
                          <a:solidFill>
                            <a:schemeClr val="tx1"/>
                          </a:solidFill>
                        </a:rPr>
                        <a:t>Duration</a:t>
                      </a:r>
                    </a:p>
                  </a:txBody>
                  <a:tcPr marL="0" marR="9991" marT="49955" marB="4995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3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marL="0" marR="9991" marT="49955" marB="4995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30">
                          <a:solidFill>
                            <a:schemeClr val="tx1"/>
                          </a:solidFill>
                        </a:rPr>
                        <a:t>Resources</a:t>
                      </a:r>
                    </a:p>
                  </a:txBody>
                  <a:tcPr marL="0" marR="9991" marT="49955" marB="4995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129879"/>
                  </a:ext>
                </a:extLst>
              </a:tr>
              <a:tr h="739338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Planning &amp; Design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Week 1-2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Requirements analysis, UI/UX design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2 Designers, 1 PM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166798"/>
                  </a:ext>
                </a:extLst>
              </a:tr>
              <a:tr h="53951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Development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Week 3-6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Core development, API integration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6 Developers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922418"/>
                  </a:ext>
                </a:extLst>
              </a:tr>
              <a:tr h="539517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Testing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Week 7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QA testing, bug fixes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3 QA Engineers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55318"/>
                  </a:ext>
                </a:extLst>
              </a:tr>
              <a:tr h="739338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Week 8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Production deployment, monitoring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DevOps Team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179035"/>
                  </a:ext>
                </a:extLst>
              </a:tr>
              <a:tr h="739338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Post-Launch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Week 9-10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Performance monitoring, feedback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Support Team</a:t>
                      </a:r>
                    </a:p>
                  </a:txBody>
                  <a:tcPr marL="0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05751"/>
                  </a:ext>
                </a:extLst>
              </a:tr>
              <a:tr h="739338"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10 Weeks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Complete Enhancement Cycle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Full Team</a:t>
                      </a:r>
                    </a:p>
                  </a:txBody>
                  <a:tcPr marL="49955" marR="99911" marT="49955" marB="4995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51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63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510167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22DB4-66B9-1310-9374-B37AB3E1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555772"/>
            <a:ext cx="2064265" cy="2031956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Budget Breakdown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66A12E-5473-3D04-2011-17A83940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884174"/>
              </p:ext>
            </p:extLst>
          </p:nvPr>
        </p:nvGraphicFramePr>
        <p:xfrm>
          <a:off x="3028950" y="947813"/>
          <a:ext cx="5391149" cy="324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240">
                  <a:extLst>
                    <a:ext uri="{9D8B030D-6E8A-4147-A177-3AD203B41FA5}">
                      <a16:colId xmlns:a16="http://schemas.microsoft.com/office/drawing/2014/main" val="3638899917"/>
                    </a:ext>
                  </a:extLst>
                </a:gridCol>
                <a:gridCol w="1475779">
                  <a:extLst>
                    <a:ext uri="{9D8B030D-6E8A-4147-A177-3AD203B41FA5}">
                      <a16:colId xmlns:a16="http://schemas.microsoft.com/office/drawing/2014/main" val="3369256964"/>
                    </a:ext>
                  </a:extLst>
                </a:gridCol>
                <a:gridCol w="1752130">
                  <a:extLst>
                    <a:ext uri="{9D8B030D-6E8A-4147-A177-3AD203B41FA5}">
                      <a16:colId xmlns:a16="http://schemas.microsoft.com/office/drawing/2014/main" val="1123313815"/>
                    </a:ext>
                  </a:extLst>
                </a:gridCol>
              </a:tblGrid>
              <a:tr h="373808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Category</a:t>
                      </a:r>
                    </a:p>
                  </a:txBody>
                  <a:tcPr marL="84956" marR="84956" marT="42478" marB="42478"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Cost</a:t>
                      </a:r>
                    </a:p>
                  </a:txBody>
                  <a:tcPr marL="84956" marR="84956" marT="42478" marB="42478"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Percentage</a:t>
                      </a:r>
                    </a:p>
                  </a:txBody>
                  <a:tcPr marL="84956" marR="84956" marT="42478" marB="42478">
                    <a:solidFill>
                      <a:srgbClr val="34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39219"/>
                  </a:ext>
                </a:extLst>
              </a:tr>
              <a:tr h="628677">
                <a:tc>
                  <a:txBody>
                    <a:bodyPr/>
                    <a:lstStyle/>
                    <a:p>
                      <a:r>
                        <a:rPr lang="en-US" sz="1300"/>
                        <a:t>Development Resources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$120,000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60%</a:t>
                      </a:r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4046642088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r>
                        <a:rPr lang="en-US" sz="1300"/>
                        <a:t>UI/UX Design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$25,000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12.5%</a:t>
                      </a:r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1398631476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r>
                        <a:rPr lang="en-US" sz="1300"/>
                        <a:t>QA &amp; Testing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$20,000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10%</a:t>
                      </a:r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2083563554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r>
                        <a:rPr lang="en-US" sz="1300"/>
                        <a:t>Infrastructure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$15,000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7.5%</a:t>
                      </a:r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708405533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r>
                        <a:rPr lang="en-US" sz="1300"/>
                        <a:t>Project Management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$10,000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5%</a:t>
                      </a:r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1504620846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r>
                        <a:rPr lang="en-US" sz="1300"/>
                        <a:t>Contingency (10%)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$10,000</a:t>
                      </a:r>
                    </a:p>
                  </a:txBody>
                  <a:tcPr marL="84956" marR="84956" marT="42478" marB="42478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5%</a:t>
                      </a:r>
                    </a:p>
                  </a:txBody>
                  <a:tcPr marL="84956" marR="84956" marT="42478" marB="42478"/>
                </a:tc>
                <a:extLst>
                  <a:ext uri="{0D108BD9-81ED-4DB2-BD59-A6C34878D82A}">
                    <a16:rowId xmlns:a16="http://schemas.microsoft.com/office/drawing/2014/main" val="819624376"/>
                  </a:ext>
                </a:extLst>
              </a:tr>
              <a:tr h="373808"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TOTAL BUDGET</a:t>
                      </a:r>
                    </a:p>
                  </a:txBody>
                  <a:tcPr marL="84956" marR="84956" marT="42478" marB="42478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$200,000</a:t>
                      </a:r>
                    </a:p>
                  </a:txBody>
                  <a:tcPr marL="84956" marR="84956" marT="42478" marB="42478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rgbClr val="FFFFFF"/>
                          </a:solidFill>
                        </a:rPr>
                        <a:t>100%</a:t>
                      </a:r>
                    </a:p>
                  </a:txBody>
                  <a:tcPr marL="84956" marR="84956" marT="42478" marB="42478">
                    <a:solidFill>
                      <a:srgbClr val="E74C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5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43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E7BA5-1EFA-4A04-2772-57C9306C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3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 &amp; Mitigation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462A9-3BAC-DE52-F718-31104903BB20}"/>
              </a:ext>
            </a:extLst>
          </p:cNvPr>
          <p:cNvSpPr txBox="1"/>
          <p:nvPr/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HIGH RISK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Technical complexity may cause delays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Mitigation: Detailed technical analysis, experienced team allocation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MEDIUM RISK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Resource availability during peak season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Mitigation: Early resource booking, backup team identification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LOW RISK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User adoption challenges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Mitigation: Comprehensive training, change management plan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CONTINGENCY MEASURES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10% budget buffer allocated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Phased rollout strategy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• Regular stakeholder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22649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5ABE-1D8B-C382-3549-33A78DF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>
            <a:norm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Expected Outcomes &amp; Benefits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2ABAA0-BB82-EEEE-1559-C6261E3DA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278647"/>
              </p:ext>
            </p:extLst>
          </p:nvPr>
        </p:nvGraphicFramePr>
        <p:xfrm>
          <a:off x="596006" y="1256420"/>
          <a:ext cx="7951986" cy="3295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4436">
                  <a:extLst>
                    <a:ext uri="{9D8B030D-6E8A-4147-A177-3AD203B41FA5}">
                      <a16:colId xmlns:a16="http://schemas.microsoft.com/office/drawing/2014/main" val="290318033"/>
                    </a:ext>
                  </a:extLst>
                </a:gridCol>
                <a:gridCol w="2445401">
                  <a:extLst>
                    <a:ext uri="{9D8B030D-6E8A-4147-A177-3AD203B41FA5}">
                      <a16:colId xmlns:a16="http://schemas.microsoft.com/office/drawing/2014/main" val="1544894952"/>
                    </a:ext>
                  </a:extLst>
                </a:gridCol>
                <a:gridCol w="2312149">
                  <a:extLst>
                    <a:ext uri="{9D8B030D-6E8A-4147-A177-3AD203B41FA5}">
                      <a16:colId xmlns:a16="http://schemas.microsoft.com/office/drawing/2014/main" val="400012982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Metric</a:t>
                      </a:r>
                    </a:p>
                  </a:txBody>
                  <a:tcPr marL="124835" marR="124835" marT="62418" marB="62418"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Current</a:t>
                      </a:r>
                    </a:p>
                  </a:txBody>
                  <a:tcPr marL="124835" marR="124835" marT="62418" marB="62418"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Target</a:t>
                      </a:r>
                    </a:p>
                  </a:txBody>
                  <a:tcPr marL="124835" marR="124835" marT="62418" marB="62418">
                    <a:solidFill>
                      <a:srgbClr val="349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2588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sz="1800"/>
                        <a:t>User Satisfaction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72%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90%</a:t>
                      </a:r>
                    </a:p>
                  </a:txBody>
                  <a:tcPr marL="124835" marR="124835" marT="62418" marB="62418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91657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sz="1800"/>
                        <a:t>Page Load Time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3.2s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1.8s</a:t>
                      </a:r>
                    </a:p>
                  </a:txBody>
                  <a:tcPr marL="124835" marR="124835" marT="62418" marB="62418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84287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sz="1800"/>
                        <a:t>Mobile Usage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45%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65%</a:t>
                      </a:r>
                    </a:p>
                  </a:txBody>
                  <a:tcPr marL="124835" marR="124835" marT="62418" marB="62418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44236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sz="1800"/>
                        <a:t>Feature Adoption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45%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75%</a:t>
                      </a:r>
                    </a:p>
                  </a:txBody>
                  <a:tcPr marL="124835" marR="124835" marT="62418" marB="62418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6918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sz="1800"/>
                        <a:t>Support Tickets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150/month</a:t>
                      </a:r>
                    </a:p>
                  </a:txBody>
                  <a:tcPr marL="124835" marR="124835" marT="62418" marB="62418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FFFFFF"/>
                          </a:solidFill>
                        </a:rPr>
                        <a:t>75/month</a:t>
                      </a:r>
                    </a:p>
                  </a:txBody>
                  <a:tcPr marL="124835" marR="124835" marT="62418" marB="62418">
                    <a:solidFill>
                      <a:srgbClr val="2ECC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69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1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7F7E8-DA7D-F4B5-9538-A7F877CE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2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 &amp; Recommendations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31568-0CDA-40E8-AA59-91160EB4B3FF}"/>
              </a:ext>
            </a:extLst>
          </p:cNvPr>
          <p:cNvSpPr txBox="1"/>
          <p:nvPr/>
        </p:nvSpPr>
        <p:spPr>
          <a:xfrm>
            <a:off x="3607694" y="487110"/>
            <a:ext cx="4916510" cy="41595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IMMEDIATE ACTIONS (Next 2 Weeks)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Secure budget approval from leadership team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Finalize project team assignments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Conduct detailed technical feasibility study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Set up project management infrastructure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SHORT-TERM GOALS (Next 4 Weeks)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Complete requirements gathering and documentation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Finalize UI/UX designs and prototypes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Establish development and testing environments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DECISION REQUIRED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Board approval needed by: July 27, 2025</a:t>
            </a:r>
          </a:p>
          <a:p>
            <a:pPr indent="-228600" defTabSz="9144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 Project kickoff date: August 03, 2025</a:t>
            </a:r>
          </a:p>
        </p:txBody>
      </p:sp>
    </p:spTree>
    <p:extLst>
      <p:ext uri="{BB962C8B-B14F-4D97-AF65-F5344CB8AC3E}">
        <p14:creationId xmlns:p14="http://schemas.microsoft.com/office/powerpoint/2010/main" val="401130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C3E5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3498DB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532</Words>
  <Application>Microsoft Office PowerPoint</Application>
  <PresentationFormat>On-screen Show (16:9)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Release Enhancements Proposal</vt:lpstr>
      <vt:lpstr>Executive Summary</vt:lpstr>
      <vt:lpstr>Current State Analysis</vt:lpstr>
      <vt:lpstr>Proposed Enhancements</vt:lpstr>
      <vt:lpstr>Implementation Timeline</vt:lpstr>
      <vt:lpstr>Budget Breakdown</vt:lpstr>
      <vt:lpstr>Risk Assessment &amp; Mitigation</vt:lpstr>
      <vt:lpstr>Expected Outcomes &amp; Benefits</vt:lpstr>
      <vt:lpstr>Next Steps &amp;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Мостафа Мохамед Ашраф Якут Саад</dc:creator>
  <cp:lastModifiedBy>Мостафа Мохамед Ашраф Якут Саад</cp:lastModifiedBy>
  <cp:revision>3</cp:revision>
  <dcterms:created xsi:type="dcterms:W3CDTF">2025-07-13T00:11:49Z</dcterms:created>
  <dcterms:modified xsi:type="dcterms:W3CDTF">2025-07-13T00:17:39Z</dcterms:modified>
</cp:coreProperties>
</file>