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57" r:id="rId4"/>
    <p:sldId id="269" r:id="rId5"/>
    <p:sldId id="275" r:id="rId6"/>
    <p:sldId id="274" r:id="rId7"/>
    <p:sldId id="271" r:id="rId8"/>
    <p:sldId id="273" r:id="rId9"/>
    <p:sldId id="277" r:id="rId10"/>
    <p:sldId id="266" r:id="rId11"/>
    <p:sldId id="278" r:id="rId12"/>
    <p:sldId id="27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130E3-824E-7F2E-24FA-7642B24C8517}" v="107" dt="2024-04-11T14:21:40.673"/>
    <p1510:client id="{0B150C9A-EFAB-FE90-5C4F-6A2BA7A7ECEE}" v="341" dt="2024-04-10T11:38:22.327"/>
    <p1510:client id="{332469C2-7B9C-33DB-E43C-C9C4A1FDA279}" v="87" dt="2024-04-11T11:23:45.254"/>
    <p1510:client id="{3EBDAB52-7155-D1E1-9075-491CF8822716}" v="24" dt="2024-04-10T15:04:56.506"/>
    <p1510:client id="{4C013D72-6330-29EA-D3B8-25D0760816CB}" v="7" dt="2024-04-10T21:01:08.422"/>
    <p1510:client id="{8EFA8A63-B0EB-2101-F58E-95DEE0B48129}" v="591" dt="2024-04-10T11:26:42.970"/>
    <p1510:client id="{99A3F28A-0839-E44D-4887-0D54CBA35C9C}" v="32" dt="2024-04-09T18:47:45.990"/>
    <p1510:client id="{9AEE26E8-62AB-65DE-C255-7F377C048975}" v="227" dt="2024-04-10T18:52:15.068"/>
    <p1510:client id="{9ED2C760-A3B9-962C-17F7-13A1D031C066}" v="1425" dt="2024-04-11T06:45:04.872"/>
    <p1510:client id="{AA5D4153-9505-486A-E2CF-2CD101A67E55}" v="1" dt="2024-04-10T00:11:20.153"/>
    <p1510:client id="{ADBCBF7F-9489-1C1C-47CF-28EA5355FDB9}" v="426" dt="2024-04-09T18:03:50.193"/>
    <p1510:client id="{B5AB910E-B2BF-40EC-A1DA-5512B8EB1A11}" v="47" dt="2024-04-11T06:39:48.398"/>
    <p1510:client id="{DB09C0AD-DB3F-353F-3919-7B2E12F8DF2E}" v="304" dt="2024-04-11T12:03:41.780"/>
    <p1510:client id="{F5B8E655-53C0-2EDA-828B-D000C9C0C442}" v="526" dt="2024-04-11T01:27:31.308"/>
    <p1510:client id="{FF69F9A0-8145-DD68-20F0-F7E8CED3C154}" v="8" dt="2024-04-09T21:14:20.457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84D66-07EA-4572-B71D-BA0A621DC22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8DFC5E-84CF-4A3E-85E1-EF7905D59147}">
      <dgm:prSet/>
      <dgm:spPr/>
      <dgm:t>
        <a:bodyPr/>
        <a:lstStyle/>
        <a:p>
          <a:r>
            <a:rPr lang="en-US"/>
            <a:t>Query Vectorization</a:t>
          </a:r>
        </a:p>
      </dgm:t>
    </dgm:pt>
    <dgm:pt modelId="{909DDB46-CB85-48C0-8F3A-63BC31BA0024}" type="parTrans" cxnId="{524298C5-83C4-4194-9EF1-14F5874D55EC}">
      <dgm:prSet/>
      <dgm:spPr/>
      <dgm:t>
        <a:bodyPr/>
        <a:lstStyle/>
        <a:p>
          <a:endParaRPr lang="en-US"/>
        </a:p>
      </dgm:t>
    </dgm:pt>
    <dgm:pt modelId="{4F06EB7D-0DA1-4956-AE43-DA8F40EE5DC6}" type="sibTrans" cxnId="{524298C5-83C4-4194-9EF1-14F5874D55EC}">
      <dgm:prSet/>
      <dgm:spPr/>
      <dgm:t>
        <a:bodyPr/>
        <a:lstStyle/>
        <a:p>
          <a:endParaRPr lang="en-US"/>
        </a:p>
      </dgm:t>
    </dgm:pt>
    <dgm:pt modelId="{36892557-F094-422C-9E55-58A5CE7B4F6D}">
      <dgm:prSet/>
      <dgm:spPr/>
      <dgm:t>
        <a:bodyPr/>
        <a:lstStyle/>
        <a:p>
          <a:r>
            <a:rPr lang="en-US"/>
            <a:t>Dimensionality Reduction of Query Vector</a:t>
          </a:r>
        </a:p>
      </dgm:t>
    </dgm:pt>
    <dgm:pt modelId="{CCCA2809-9FF7-471B-A4EA-1D41ABF67437}" type="parTrans" cxnId="{E766FA5A-DC96-44F0-BA9D-180CE81E981D}">
      <dgm:prSet/>
      <dgm:spPr/>
      <dgm:t>
        <a:bodyPr/>
        <a:lstStyle/>
        <a:p>
          <a:endParaRPr lang="en-US"/>
        </a:p>
      </dgm:t>
    </dgm:pt>
    <dgm:pt modelId="{4BA95171-BE30-48CE-9C71-3E1B969EF3A2}" type="sibTrans" cxnId="{E766FA5A-DC96-44F0-BA9D-180CE81E981D}">
      <dgm:prSet/>
      <dgm:spPr/>
      <dgm:t>
        <a:bodyPr/>
        <a:lstStyle/>
        <a:p>
          <a:endParaRPr lang="en-US"/>
        </a:p>
      </dgm:t>
    </dgm:pt>
    <dgm:pt modelId="{6F7549C7-6168-4BA9-8D60-EE27A946C062}">
      <dgm:prSet/>
      <dgm:spPr/>
      <dgm:t>
        <a:bodyPr/>
        <a:lstStyle/>
        <a:p>
          <a:r>
            <a:rPr lang="en-US"/>
            <a:t>Compute Similarities to Cluster Centroids</a:t>
          </a:r>
        </a:p>
      </dgm:t>
    </dgm:pt>
    <dgm:pt modelId="{07CC835E-89E1-46C3-8BFD-B5BDBE09FE87}" type="parTrans" cxnId="{59C9175C-5416-4C87-B168-CB3A3A18D115}">
      <dgm:prSet/>
      <dgm:spPr/>
      <dgm:t>
        <a:bodyPr/>
        <a:lstStyle/>
        <a:p>
          <a:endParaRPr lang="en-US"/>
        </a:p>
      </dgm:t>
    </dgm:pt>
    <dgm:pt modelId="{AA83F5A2-45DF-44A8-8989-8EBC2D28EBE2}" type="sibTrans" cxnId="{59C9175C-5416-4C87-B168-CB3A3A18D115}">
      <dgm:prSet/>
      <dgm:spPr/>
      <dgm:t>
        <a:bodyPr/>
        <a:lstStyle/>
        <a:p>
          <a:endParaRPr lang="en-US"/>
        </a:p>
      </dgm:t>
    </dgm:pt>
    <dgm:pt modelId="{F9BB6C71-A07F-4ABC-A5E9-B6B7AC67F084}">
      <dgm:prSet/>
      <dgm:spPr/>
      <dgm:t>
        <a:bodyPr/>
        <a:lstStyle/>
        <a:p>
          <a:r>
            <a:rPr lang="en-US"/>
            <a:t>Identify Most Relevant Cluster</a:t>
          </a:r>
        </a:p>
      </dgm:t>
    </dgm:pt>
    <dgm:pt modelId="{8B2E60B8-847A-430A-81E2-B463DD861E00}" type="parTrans" cxnId="{5A2A9504-CD6B-4C3F-9DF2-B5DED38DB8B4}">
      <dgm:prSet/>
      <dgm:spPr/>
      <dgm:t>
        <a:bodyPr/>
        <a:lstStyle/>
        <a:p>
          <a:endParaRPr lang="en-US"/>
        </a:p>
      </dgm:t>
    </dgm:pt>
    <dgm:pt modelId="{BAC359D7-4B90-40BB-93AE-73FEB3BB0005}" type="sibTrans" cxnId="{5A2A9504-CD6B-4C3F-9DF2-B5DED38DB8B4}">
      <dgm:prSet/>
      <dgm:spPr/>
      <dgm:t>
        <a:bodyPr/>
        <a:lstStyle/>
        <a:p>
          <a:endParaRPr lang="en-US"/>
        </a:p>
      </dgm:t>
    </dgm:pt>
    <dgm:pt modelId="{6B5B0871-A0CF-40EF-89E0-E4588488BA96}">
      <dgm:prSet/>
      <dgm:spPr/>
      <dgm:t>
        <a:bodyPr/>
        <a:lstStyle/>
        <a:p>
          <a:r>
            <a:rPr lang="en-US"/>
            <a:t>Compute Similarities to Documents in the Cluster</a:t>
          </a:r>
        </a:p>
      </dgm:t>
    </dgm:pt>
    <dgm:pt modelId="{578DDE99-1C95-4914-9EDA-818249356287}" type="parTrans" cxnId="{350164E2-B348-4CBB-AE3E-6C9F91EFE222}">
      <dgm:prSet/>
      <dgm:spPr/>
      <dgm:t>
        <a:bodyPr/>
        <a:lstStyle/>
        <a:p>
          <a:endParaRPr lang="en-US"/>
        </a:p>
      </dgm:t>
    </dgm:pt>
    <dgm:pt modelId="{0AA2F8ED-1F1A-4540-BC44-96A7F4737CE6}" type="sibTrans" cxnId="{350164E2-B348-4CBB-AE3E-6C9F91EFE222}">
      <dgm:prSet/>
      <dgm:spPr/>
      <dgm:t>
        <a:bodyPr/>
        <a:lstStyle/>
        <a:p>
          <a:endParaRPr lang="en-US"/>
        </a:p>
      </dgm:t>
    </dgm:pt>
    <dgm:pt modelId="{4734DAB7-738C-443E-B77B-26D4A47DE3E3}">
      <dgm:prSet/>
      <dgm:spPr/>
      <dgm:t>
        <a:bodyPr/>
        <a:lstStyle/>
        <a:p>
          <a:r>
            <a:rPr lang="en-US"/>
            <a:t>Identifies and Retrieves Most Similar Documents</a:t>
          </a:r>
        </a:p>
      </dgm:t>
    </dgm:pt>
    <dgm:pt modelId="{6941E4BA-4C67-4A58-9527-D5588EDAA082}" type="parTrans" cxnId="{36D980CD-FAB5-4866-A7EC-19D134A847B2}">
      <dgm:prSet/>
      <dgm:spPr/>
      <dgm:t>
        <a:bodyPr/>
        <a:lstStyle/>
        <a:p>
          <a:endParaRPr lang="en-US"/>
        </a:p>
      </dgm:t>
    </dgm:pt>
    <dgm:pt modelId="{EF8C2D72-1842-4E88-A6DC-B1B7B1173617}" type="sibTrans" cxnId="{36D980CD-FAB5-4866-A7EC-19D134A847B2}">
      <dgm:prSet/>
      <dgm:spPr/>
      <dgm:t>
        <a:bodyPr/>
        <a:lstStyle/>
        <a:p>
          <a:endParaRPr lang="en-US"/>
        </a:p>
      </dgm:t>
    </dgm:pt>
    <dgm:pt modelId="{56004D53-C79B-4BAA-BC5D-87697A09D3ED}" type="pres">
      <dgm:prSet presAssocID="{7D984D66-07EA-4572-B71D-BA0A621DC221}" presName="Name0" presStyleCnt="0">
        <dgm:presLayoutVars>
          <dgm:dir/>
          <dgm:resizeHandles val="exact"/>
        </dgm:presLayoutVars>
      </dgm:prSet>
      <dgm:spPr/>
    </dgm:pt>
    <dgm:pt modelId="{8A86566B-3077-41D8-AB9E-68278D1267DB}" type="pres">
      <dgm:prSet presAssocID="{8A8DFC5E-84CF-4A3E-85E1-EF7905D59147}" presName="node" presStyleLbl="node1" presStyleIdx="0" presStyleCnt="6">
        <dgm:presLayoutVars>
          <dgm:bulletEnabled val="1"/>
        </dgm:presLayoutVars>
      </dgm:prSet>
      <dgm:spPr/>
    </dgm:pt>
    <dgm:pt modelId="{D6CDB608-F063-4024-94A6-B8A2AF639CB1}" type="pres">
      <dgm:prSet presAssocID="{4F06EB7D-0DA1-4956-AE43-DA8F40EE5DC6}" presName="sibTrans" presStyleLbl="sibTrans1D1" presStyleIdx="0" presStyleCnt="5"/>
      <dgm:spPr/>
    </dgm:pt>
    <dgm:pt modelId="{CA0B75D9-990A-4ADC-AFD7-C4784ECBE298}" type="pres">
      <dgm:prSet presAssocID="{4F06EB7D-0DA1-4956-AE43-DA8F40EE5DC6}" presName="connectorText" presStyleLbl="sibTrans1D1" presStyleIdx="0" presStyleCnt="5"/>
      <dgm:spPr/>
    </dgm:pt>
    <dgm:pt modelId="{B17C00CA-AE7D-4AFE-A350-4EFF35CDA349}" type="pres">
      <dgm:prSet presAssocID="{36892557-F094-422C-9E55-58A5CE7B4F6D}" presName="node" presStyleLbl="node1" presStyleIdx="1" presStyleCnt="6">
        <dgm:presLayoutVars>
          <dgm:bulletEnabled val="1"/>
        </dgm:presLayoutVars>
      </dgm:prSet>
      <dgm:spPr/>
    </dgm:pt>
    <dgm:pt modelId="{B76B3E2E-365C-4BC1-971D-E418B325C16B}" type="pres">
      <dgm:prSet presAssocID="{4BA95171-BE30-48CE-9C71-3E1B969EF3A2}" presName="sibTrans" presStyleLbl="sibTrans1D1" presStyleIdx="1" presStyleCnt="5"/>
      <dgm:spPr/>
    </dgm:pt>
    <dgm:pt modelId="{B38F793C-002F-4E29-9057-9FE89BF55D8F}" type="pres">
      <dgm:prSet presAssocID="{4BA95171-BE30-48CE-9C71-3E1B969EF3A2}" presName="connectorText" presStyleLbl="sibTrans1D1" presStyleIdx="1" presStyleCnt="5"/>
      <dgm:spPr/>
    </dgm:pt>
    <dgm:pt modelId="{96ED50D4-57ED-4176-BE04-1E89C020757C}" type="pres">
      <dgm:prSet presAssocID="{6F7549C7-6168-4BA9-8D60-EE27A946C062}" presName="node" presStyleLbl="node1" presStyleIdx="2" presStyleCnt="6">
        <dgm:presLayoutVars>
          <dgm:bulletEnabled val="1"/>
        </dgm:presLayoutVars>
      </dgm:prSet>
      <dgm:spPr/>
    </dgm:pt>
    <dgm:pt modelId="{6DFB981E-1A38-459F-B5DB-8DA4B4B8A9AC}" type="pres">
      <dgm:prSet presAssocID="{AA83F5A2-45DF-44A8-8989-8EBC2D28EBE2}" presName="sibTrans" presStyleLbl="sibTrans1D1" presStyleIdx="2" presStyleCnt="5"/>
      <dgm:spPr/>
    </dgm:pt>
    <dgm:pt modelId="{C3D48788-23D5-4EB4-8949-61E812783F1D}" type="pres">
      <dgm:prSet presAssocID="{AA83F5A2-45DF-44A8-8989-8EBC2D28EBE2}" presName="connectorText" presStyleLbl="sibTrans1D1" presStyleIdx="2" presStyleCnt="5"/>
      <dgm:spPr/>
    </dgm:pt>
    <dgm:pt modelId="{73FC8577-435D-44D8-ABE3-13FA42A92A96}" type="pres">
      <dgm:prSet presAssocID="{F9BB6C71-A07F-4ABC-A5E9-B6B7AC67F084}" presName="node" presStyleLbl="node1" presStyleIdx="3" presStyleCnt="6">
        <dgm:presLayoutVars>
          <dgm:bulletEnabled val="1"/>
        </dgm:presLayoutVars>
      </dgm:prSet>
      <dgm:spPr/>
    </dgm:pt>
    <dgm:pt modelId="{1C2E896E-748D-423F-82FB-4700ACEC2796}" type="pres">
      <dgm:prSet presAssocID="{BAC359D7-4B90-40BB-93AE-73FEB3BB0005}" presName="sibTrans" presStyleLbl="sibTrans1D1" presStyleIdx="3" presStyleCnt="5"/>
      <dgm:spPr/>
    </dgm:pt>
    <dgm:pt modelId="{49056927-C1DB-4259-A6A0-6A39D4C21469}" type="pres">
      <dgm:prSet presAssocID="{BAC359D7-4B90-40BB-93AE-73FEB3BB0005}" presName="connectorText" presStyleLbl="sibTrans1D1" presStyleIdx="3" presStyleCnt="5"/>
      <dgm:spPr/>
    </dgm:pt>
    <dgm:pt modelId="{74250856-684B-4E93-9E03-C9EA5A48A47F}" type="pres">
      <dgm:prSet presAssocID="{6B5B0871-A0CF-40EF-89E0-E4588488BA96}" presName="node" presStyleLbl="node1" presStyleIdx="4" presStyleCnt="6">
        <dgm:presLayoutVars>
          <dgm:bulletEnabled val="1"/>
        </dgm:presLayoutVars>
      </dgm:prSet>
      <dgm:spPr/>
    </dgm:pt>
    <dgm:pt modelId="{BFB50B50-AE7A-4145-A4E3-93D479B45520}" type="pres">
      <dgm:prSet presAssocID="{0AA2F8ED-1F1A-4540-BC44-96A7F4737CE6}" presName="sibTrans" presStyleLbl="sibTrans1D1" presStyleIdx="4" presStyleCnt="5"/>
      <dgm:spPr/>
    </dgm:pt>
    <dgm:pt modelId="{0C388784-B498-4DA9-B1BA-48F8CDDB03A3}" type="pres">
      <dgm:prSet presAssocID="{0AA2F8ED-1F1A-4540-BC44-96A7F4737CE6}" presName="connectorText" presStyleLbl="sibTrans1D1" presStyleIdx="4" presStyleCnt="5"/>
      <dgm:spPr/>
    </dgm:pt>
    <dgm:pt modelId="{D694610E-1888-458C-8359-BACE20D83B04}" type="pres">
      <dgm:prSet presAssocID="{4734DAB7-738C-443E-B77B-26D4A47DE3E3}" presName="node" presStyleLbl="node1" presStyleIdx="5" presStyleCnt="6">
        <dgm:presLayoutVars>
          <dgm:bulletEnabled val="1"/>
        </dgm:presLayoutVars>
      </dgm:prSet>
      <dgm:spPr/>
    </dgm:pt>
  </dgm:ptLst>
  <dgm:cxnLst>
    <dgm:cxn modelId="{5A2A9504-CD6B-4C3F-9DF2-B5DED38DB8B4}" srcId="{7D984D66-07EA-4572-B71D-BA0A621DC221}" destId="{F9BB6C71-A07F-4ABC-A5E9-B6B7AC67F084}" srcOrd="3" destOrd="0" parTransId="{8B2E60B8-847A-430A-81E2-B463DD861E00}" sibTransId="{BAC359D7-4B90-40BB-93AE-73FEB3BB0005}"/>
    <dgm:cxn modelId="{B16B650C-86DD-4261-A9DB-19051AC0DBF6}" type="presOf" srcId="{8A8DFC5E-84CF-4A3E-85E1-EF7905D59147}" destId="{8A86566B-3077-41D8-AB9E-68278D1267DB}" srcOrd="0" destOrd="0" presId="urn:microsoft.com/office/officeart/2016/7/layout/RepeatingBendingProcessNew"/>
    <dgm:cxn modelId="{4D35190E-CE30-468F-9215-760243B72BA4}" type="presOf" srcId="{AA83F5A2-45DF-44A8-8989-8EBC2D28EBE2}" destId="{C3D48788-23D5-4EB4-8949-61E812783F1D}" srcOrd="1" destOrd="0" presId="urn:microsoft.com/office/officeart/2016/7/layout/RepeatingBendingProcessNew"/>
    <dgm:cxn modelId="{D6477819-E08A-48A4-8060-08055C01FFFE}" type="presOf" srcId="{6F7549C7-6168-4BA9-8D60-EE27A946C062}" destId="{96ED50D4-57ED-4176-BE04-1E89C020757C}" srcOrd="0" destOrd="0" presId="urn:microsoft.com/office/officeart/2016/7/layout/RepeatingBendingProcessNew"/>
    <dgm:cxn modelId="{3A1A541A-6908-43D4-91D5-D1F2484589B4}" type="presOf" srcId="{4BA95171-BE30-48CE-9C71-3E1B969EF3A2}" destId="{B76B3E2E-365C-4BC1-971D-E418B325C16B}" srcOrd="0" destOrd="0" presId="urn:microsoft.com/office/officeart/2016/7/layout/RepeatingBendingProcessNew"/>
    <dgm:cxn modelId="{59C9175C-5416-4C87-B168-CB3A3A18D115}" srcId="{7D984D66-07EA-4572-B71D-BA0A621DC221}" destId="{6F7549C7-6168-4BA9-8D60-EE27A946C062}" srcOrd="2" destOrd="0" parTransId="{07CC835E-89E1-46C3-8BFD-B5BDBE09FE87}" sibTransId="{AA83F5A2-45DF-44A8-8989-8EBC2D28EBE2}"/>
    <dgm:cxn modelId="{2951AA44-B774-4BF8-863F-B500014F9C28}" type="presOf" srcId="{6B5B0871-A0CF-40EF-89E0-E4588488BA96}" destId="{74250856-684B-4E93-9E03-C9EA5A48A47F}" srcOrd="0" destOrd="0" presId="urn:microsoft.com/office/officeart/2016/7/layout/RepeatingBendingProcessNew"/>
    <dgm:cxn modelId="{68FC406A-908F-4D30-B926-3041CD3C534D}" type="presOf" srcId="{4734DAB7-738C-443E-B77B-26D4A47DE3E3}" destId="{D694610E-1888-458C-8359-BACE20D83B04}" srcOrd="0" destOrd="0" presId="urn:microsoft.com/office/officeart/2016/7/layout/RepeatingBendingProcessNew"/>
    <dgm:cxn modelId="{DE30F971-0C00-44C0-9CB2-E5E3096C4782}" type="presOf" srcId="{0AA2F8ED-1F1A-4540-BC44-96A7F4737CE6}" destId="{BFB50B50-AE7A-4145-A4E3-93D479B45520}" srcOrd="0" destOrd="0" presId="urn:microsoft.com/office/officeart/2016/7/layout/RepeatingBendingProcessNew"/>
    <dgm:cxn modelId="{3E297159-3EDE-4D52-88DB-7592B668DC2B}" type="presOf" srcId="{BAC359D7-4B90-40BB-93AE-73FEB3BB0005}" destId="{49056927-C1DB-4259-A6A0-6A39D4C21469}" srcOrd="1" destOrd="0" presId="urn:microsoft.com/office/officeart/2016/7/layout/RepeatingBendingProcessNew"/>
    <dgm:cxn modelId="{5905907A-FD1F-4C6B-88B4-490707F8C216}" type="presOf" srcId="{7D984D66-07EA-4572-B71D-BA0A621DC221}" destId="{56004D53-C79B-4BAA-BC5D-87697A09D3ED}" srcOrd="0" destOrd="0" presId="urn:microsoft.com/office/officeart/2016/7/layout/RepeatingBendingProcessNew"/>
    <dgm:cxn modelId="{E766FA5A-DC96-44F0-BA9D-180CE81E981D}" srcId="{7D984D66-07EA-4572-B71D-BA0A621DC221}" destId="{36892557-F094-422C-9E55-58A5CE7B4F6D}" srcOrd="1" destOrd="0" parTransId="{CCCA2809-9FF7-471B-A4EA-1D41ABF67437}" sibTransId="{4BA95171-BE30-48CE-9C71-3E1B969EF3A2}"/>
    <dgm:cxn modelId="{5EE6997B-F007-4777-88C7-D2BF6F0BEB17}" type="presOf" srcId="{36892557-F094-422C-9E55-58A5CE7B4F6D}" destId="{B17C00CA-AE7D-4AFE-A350-4EFF35CDA349}" srcOrd="0" destOrd="0" presId="urn:microsoft.com/office/officeart/2016/7/layout/RepeatingBendingProcessNew"/>
    <dgm:cxn modelId="{2E61C37D-F952-4624-806B-582F4B9FA4F4}" type="presOf" srcId="{4F06EB7D-0DA1-4956-AE43-DA8F40EE5DC6}" destId="{D6CDB608-F063-4024-94A6-B8A2AF639CB1}" srcOrd="0" destOrd="0" presId="urn:microsoft.com/office/officeart/2016/7/layout/RepeatingBendingProcessNew"/>
    <dgm:cxn modelId="{CC4B2F85-C95B-4310-83D7-CA92A426122B}" type="presOf" srcId="{0AA2F8ED-1F1A-4540-BC44-96A7F4737CE6}" destId="{0C388784-B498-4DA9-B1BA-48F8CDDB03A3}" srcOrd="1" destOrd="0" presId="urn:microsoft.com/office/officeart/2016/7/layout/RepeatingBendingProcessNew"/>
    <dgm:cxn modelId="{B9238590-8498-41DA-A286-14C284DE2948}" type="presOf" srcId="{AA83F5A2-45DF-44A8-8989-8EBC2D28EBE2}" destId="{6DFB981E-1A38-459F-B5DB-8DA4B4B8A9AC}" srcOrd="0" destOrd="0" presId="urn:microsoft.com/office/officeart/2016/7/layout/RepeatingBendingProcessNew"/>
    <dgm:cxn modelId="{9004A6B1-4DD3-4A31-9AF2-3888E7392466}" type="presOf" srcId="{4F06EB7D-0DA1-4956-AE43-DA8F40EE5DC6}" destId="{CA0B75D9-990A-4ADC-AFD7-C4784ECBE298}" srcOrd="1" destOrd="0" presId="urn:microsoft.com/office/officeart/2016/7/layout/RepeatingBendingProcessNew"/>
    <dgm:cxn modelId="{524298C5-83C4-4194-9EF1-14F5874D55EC}" srcId="{7D984D66-07EA-4572-B71D-BA0A621DC221}" destId="{8A8DFC5E-84CF-4A3E-85E1-EF7905D59147}" srcOrd="0" destOrd="0" parTransId="{909DDB46-CB85-48C0-8F3A-63BC31BA0024}" sibTransId="{4F06EB7D-0DA1-4956-AE43-DA8F40EE5DC6}"/>
    <dgm:cxn modelId="{36D980CD-FAB5-4866-A7EC-19D134A847B2}" srcId="{7D984D66-07EA-4572-B71D-BA0A621DC221}" destId="{4734DAB7-738C-443E-B77B-26D4A47DE3E3}" srcOrd="5" destOrd="0" parTransId="{6941E4BA-4C67-4A58-9527-D5588EDAA082}" sibTransId="{EF8C2D72-1842-4E88-A6DC-B1B7B1173617}"/>
    <dgm:cxn modelId="{C35F44DF-D021-499D-BE64-136434D88083}" type="presOf" srcId="{BAC359D7-4B90-40BB-93AE-73FEB3BB0005}" destId="{1C2E896E-748D-423F-82FB-4700ACEC2796}" srcOrd="0" destOrd="0" presId="urn:microsoft.com/office/officeart/2016/7/layout/RepeatingBendingProcessNew"/>
    <dgm:cxn modelId="{350164E2-B348-4CBB-AE3E-6C9F91EFE222}" srcId="{7D984D66-07EA-4572-B71D-BA0A621DC221}" destId="{6B5B0871-A0CF-40EF-89E0-E4588488BA96}" srcOrd="4" destOrd="0" parTransId="{578DDE99-1C95-4914-9EDA-818249356287}" sibTransId="{0AA2F8ED-1F1A-4540-BC44-96A7F4737CE6}"/>
    <dgm:cxn modelId="{C6B69CEA-1D6C-4296-B018-2BC9BA5AC47A}" type="presOf" srcId="{4BA95171-BE30-48CE-9C71-3E1B969EF3A2}" destId="{B38F793C-002F-4E29-9057-9FE89BF55D8F}" srcOrd="1" destOrd="0" presId="urn:microsoft.com/office/officeart/2016/7/layout/RepeatingBendingProcessNew"/>
    <dgm:cxn modelId="{1D640FEE-D2EE-4E74-ADED-058F39384E70}" type="presOf" srcId="{F9BB6C71-A07F-4ABC-A5E9-B6B7AC67F084}" destId="{73FC8577-435D-44D8-ABE3-13FA42A92A96}" srcOrd="0" destOrd="0" presId="urn:microsoft.com/office/officeart/2016/7/layout/RepeatingBendingProcessNew"/>
    <dgm:cxn modelId="{8423735D-7D11-474C-8E3E-F6F48F6E16E6}" type="presParOf" srcId="{56004D53-C79B-4BAA-BC5D-87697A09D3ED}" destId="{8A86566B-3077-41D8-AB9E-68278D1267DB}" srcOrd="0" destOrd="0" presId="urn:microsoft.com/office/officeart/2016/7/layout/RepeatingBendingProcessNew"/>
    <dgm:cxn modelId="{F8744EBA-1F04-47B5-97F8-381C49CEB334}" type="presParOf" srcId="{56004D53-C79B-4BAA-BC5D-87697A09D3ED}" destId="{D6CDB608-F063-4024-94A6-B8A2AF639CB1}" srcOrd="1" destOrd="0" presId="urn:microsoft.com/office/officeart/2016/7/layout/RepeatingBendingProcessNew"/>
    <dgm:cxn modelId="{EB11E1D1-B889-4760-BCCA-7F2FB83F85C9}" type="presParOf" srcId="{D6CDB608-F063-4024-94A6-B8A2AF639CB1}" destId="{CA0B75D9-990A-4ADC-AFD7-C4784ECBE298}" srcOrd="0" destOrd="0" presId="urn:microsoft.com/office/officeart/2016/7/layout/RepeatingBendingProcessNew"/>
    <dgm:cxn modelId="{4D94ADF8-53B0-499E-9581-F0A710695A20}" type="presParOf" srcId="{56004D53-C79B-4BAA-BC5D-87697A09D3ED}" destId="{B17C00CA-AE7D-4AFE-A350-4EFF35CDA349}" srcOrd="2" destOrd="0" presId="urn:microsoft.com/office/officeart/2016/7/layout/RepeatingBendingProcessNew"/>
    <dgm:cxn modelId="{3B6484F4-3C66-4312-B450-3E61575B7F3F}" type="presParOf" srcId="{56004D53-C79B-4BAA-BC5D-87697A09D3ED}" destId="{B76B3E2E-365C-4BC1-971D-E418B325C16B}" srcOrd="3" destOrd="0" presId="urn:microsoft.com/office/officeart/2016/7/layout/RepeatingBendingProcessNew"/>
    <dgm:cxn modelId="{2A9E15D8-50C6-46DF-882C-92A5D75DA956}" type="presParOf" srcId="{B76B3E2E-365C-4BC1-971D-E418B325C16B}" destId="{B38F793C-002F-4E29-9057-9FE89BF55D8F}" srcOrd="0" destOrd="0" presId="urn:microsoft.com/office/officeart/2016/7/layout/RepeatingBendingProcessNew"/>
    <dgm:cxn modelId="{9081834C-A661-4DDB-9E3C-A145894292DB}" type="presParOf" srcId="{56004D53-C79B-4BAA-BC5D-87697A09D3ED}" destId="{96ED50D4-57ED-4176-BE04-1E89C020757C}" srcOrd="4" destOrd="0" presId="urn:microsoft.com/office/officeart/2016/7/layout/RepeatingBendingProcessNew"/>
    <dgm:cxn modelId="{B771FF5A-586A-4B8A-AC09-7B47419FBFCB}" type="presParOf" srcId="{56004D53-C79B-4BAA-BC5D-87697A09D3ED}" destId="{6DFB981E-1A38-459F-B5DB-8DA4B4B8A9AC}" srcOrd="5" destOrd="0" presId="urn:microsoft.com/office/officeart/2016/7/layout/RepeatingBendingProcessNew"/>
    <dgm:cxn modelId="{99F25F4B-0703-4E39-9DF0-8D09FFEB66D2}" type="presParOf" srcId="{6DFB981E-1A38-459F-B5DB-8DA4B4B8A9AC}" destId="{C3D48788-23D5-4EB4-8949-61E812783F1D}" srcOrd="0" destOrd="0" presId="urn:microsoft.com/office/officeart/2016/7/layout/RepeatingBendingProcessNew"/>
    <dgm:cxn modelId="{99ADCC78-8668-4CD3-8BB8-E552DBE33EAD}" type="presParOf" srcId="{56004D53-C79B-4BAA-BC5D-87697A09D3ED}" destId="{73FC8577-435D-44D8-ABE3-13FA42A92A96}" srcOrd="6" destOrd="0" presId="urn:microsoft.com/office/officeart/2016/7/layout/RepeatingBendingProcessNew"/>
    <dgm:cxn modelId="{D0A5BEB2-D6B5-4539-9F51-B1AED941C2D8}" type="presParOf" srcId="{56004D53-C79B-4BAA-BC5D-87697A09D3ED}" destId="{1C2E896E-748D-423F-82FB-4700ACEC2796}" srcOrd="7" destOrd="0" presId="urn:microsoft.com/office/officeart/2016/7/layout/RepeatingBendingProcessNew"/>
    <dgm:cxn modelId="{3381253D-A98E-4F86-AABA-E65956C2B6FD}" type="presParOf" srcId="{1C2E896E-748D-423F-82FB-4700ACEC2796}" destId="{49056927-C1DB-4259-A6A0-6A39D4C21469}" srcOrd="0" destOrd="0" presId="urn:microsoft.com/office/officeart/2016/7/layout/RepeatingBendingProcessNew"/>
    <dgm:cxn modelId="{7EAC95B4-C4E5-4A01-B91E-6435627EB70B}" type="presParOf" srcId="{56004D53-C79B-4BAA-BC5D-87697A09D3ED}" destId="{74250856-684B-4E93-9E03-C9EA5A48A47F}" srcOrd="8" destOrd="0" presId="urn:microsoft.com/office/officeart/2016/7/layout/RepeatingBendingProcessNew"/>
    <dgm:cxn modelId="{BCD89B19-3EEE-4F8B-9E59-1951A19A5501}" type="presParOf" srcId="{56004D53-C79B-4BAA-BC5D-87697A09D3ED}" destId="{BFB50B50-AE7A-4145-A4E3-93D479B45520}" srcOrd="9" destOrd="0" presId="urn:microsoft.com/office/officeart/2016/7/layout/RepeatingBendingProcessNew"/>
    <dgm:cxn modelId="{0F3DBCA0-B133-4551-AA57-4DC2667E0172}" type="presParOf" srcId="{BFB50B50-AE7A-4145-A4E3-93D479B45520}" destId="{0C388784-B498-4DA9-B1BA-48F8CDDB03A3}" srcOrd="0" destOrd="0" presId="urn:microsoft.com/office/officeart/2016/7/layout/RepeatingBendingProcessNew"/>
    <dgm:cxn modelId="{8601C7E8-E366-4E6E-B6F2-53568910EC5C}" type="presParOf" srcId="{56004D53-C79B-4BAA-BC5D-87697A09D3ED}" destId="{D694610E-1888-458C-8359-BACE20D83B0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DB608-F063-4024-94A6-B8A2AF639CB1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8A86566B-3077-41D8-AB9E-68278D1267DB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Query Vectorization</a:t>
          </a:r>
        </a:p>
      </dsp:txBody>
      <dsp:txXfrm>
        <a:off x="105624" y="1502"/>
        <a:ext cx="2511156" cy="1506693"/>
      </dsp:txXfrm>
    </dsp:sp>
    <dsp:sp modelId="{B76B3E2E-365C-4BC1-971D-E418B325C16B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B17C00CA-AE7D-4AFE-A350-4EFF35CDA349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Dimensionality Reduction of Query Vector</a:t>
          </a:r>
        </a:p>
      </dsp:txBody>
      <dsp:txXfrm>
        <a:off x="3194346" y="1502"/>
        <a:ext cx="2511156" cy="1506693"/>
      </dsp:txXfrm>
    </dsp:sp>
    <dsp:sp modelId="{6DFB981E-1A38-459F-B5DB-8DA4B4B8A9AC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96ED50D4-57ED-4176-BE04-1E89C020757C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 Similarities to Cluster Centroids</a:t>
          </a:r>
        </a:p>
      </dsp:txBody>
      <dsp:txXfrm>
        <a:off x="105624" y="2085762"/>
        <a:ext cx="2511156" cy="1506693"/>
      </dsp:txXfrm>
    </dsp:sp>
    <dsp:sp modelId="{1C2E896E-748D-423F-82FB-4700ACEC2796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73FC8577-435D-44D8-ABE3-13FA42A92A9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Most Relevant Cluster</a:t>
          </a:r>
        </a:p>
      </dsp:txBody>
      <dsp:txXfrm>
        <a:off x="3194346" y="2085762"/>
        <a:ext cx="2511156" cy="1506693"/>
      </dsp:txXfrm>
    </dsp:sp>
    <dsp:sp modelId="{BFB50B50-AE7A-4145-A4E3-93D479B45520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74250856-684B-4E93-9E03-C9EA5A48A47F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 Similarities to Documents in the Cluster</a:t>
          </a:r>
        </a:p>
      </dsp:txBody>
      <dsp:txXfrm>
        <a:off x="105624" y="4170022"/>
        <a:ext cx="2511156" cy="1506693"/>
      </dsp:txXfrm>
    </dsp:sp>
    <dsp:sp modelId="{D694610E-1888-458C-8359-BACE20D83B0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Identifies and Retrieves Most Similar Documents</a:t>
          </a:r>
        </a:p>
      </dsp:txBody>
      <dsp:txXfrm>
        <a:off x="3194346" y="4170022"/>
        <a:ext cx="2511156" cy="150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21111-C1A0-4A20-9184-CE5E8BA60EC1}" type="datetimeFigureOut"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5DFE4-05DD-47AE-BFCC-27C98CCD6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DFE4-05DD-47AE-BFCC-27C98CCD662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DFE4-05DD-47AE-BFCC-27C98CCD662A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DFE4-05DD-47AE-BFCC-27C98CCD662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DFE4-05DD-47AE-BFCC-27C98CCD662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DFE4-05DD-47AE-BFCC-27C98CCD662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DFE4-05DD-47AE-BFCC-27C98CCD662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56900304-EADE-FC90-89B3-A6FA4307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310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chemeClr val="bg1"/>
                </a:solidFill>
                <a:ea typeface="+mj-lt"/>
                <a:cs typeface="+mj-lt"/>
              </a:rPr>
              <a:t>Design and Implementation of a Keyword-Based Retrieval 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Group 13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Abhishek Vijaykumar Mane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Andrew Graham Porter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Mohammad Asghar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Shreya </a:t>
            </a:r>
            <a:r>
              <a:rPr lang="en-US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Murigendra</a:t>
            </a:r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Pattanashetti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66AA1-1324-DB90-0F12-7323451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between the Retrieval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F7347-7DE5-4C95-10AD-71CB1767D0F5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1"/>
              <a:t>Efficiency of VSM Model</a:t>
            </a:r>
            <a:r>
              <a:rPr lang="en-US" sz="1700"/>
              <a:t>: Overall runtime of model  was 999.641 seconds ≈ 16.66 mins.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1"/>
              <a:t>Efficiency of BM25 Model</a:t>
            </a:r>
            <a:r>
              <a:rPr lang="en-US" sz="1700"/>
              <a:t>: Overall runtime of model  was 1374.389 seconds ≈ 22.91 mins.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0136F-0553-AB39-9629-39A2C9F5E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071741"/>
              </p:ext>
            </p:extLst>
          </p:nvPr>
        </p:nvGraphicFramePr>
        <p:xfrm>
          <a:off x="835154" y="2962764"/>
          <a:ext cx="10515597" cy="27841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5060">
                  <a:extLst>
                    <a:ext uri="{9D8B030D-6E8A-4147-A177-3AD203B41FA5}">
                      <a16:colId xmlns:a16="http://schemas.microsoft.com/office/drawing/2014/main" val="2536079692"/>
                    </a:ext>
                  </a:extLst>
                </a:gridCol>
                <a:gridCol w="1903209">
                  <a:extLst>
                    <a:ext uri="{9D8B030D-6E8A-4147-A177-3AD203B41FA5}">
                      <a16:colId xmlns:a16="http://schemas.microsoft.com/office/drawing/2014/main" val="3810793896"/>
                    </a:ext>
                  </a:extLst>
                </a:gridCol>
                <a:gridCol w="1903209">
                  <a:extLst>
                    <a:ext uri="{9D8B030D-6E8A-4147-A177-3AD203B41FA5}">
                      <a16:colId xmlns:a16="http://schemas.microsoft.com/office/drawing/2014/main" val="2083165035"/>
                    </a:ext>
                  </a:extLst>
                </a:gridCol>
                <a:gridCol w="2246679">
                  <a:extLst>
                    <a:ext uri="{9D8B030D-6E8A-4147-A177-3AD203B41FA5}">
                      <a16:colId xmlns:a16="http://schemas.microsoft.com/office/drawing/2014/main" val="1402548994"/>
                    </a:ext>
                  </a:extLst>
                </a:gridCol>
                <a:gridCol w="2177440">
                  <a:extLst>
                    <a:ext uri="{9D8B030D-6E8A-4147-A177-3AD203B41FA5}">
                      <a16:colId xmlns:a16="http://schemas.microsoft.com/office/drawing/2014/main" val="3729296652"/>
                    </a:ext>
                  </a:extLst>
                </a:gridCol>
              </a:tblGrid>
              <a:tr h="6637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Query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Vector Space Model (VSM)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BM25 Model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Vector Space Model (VSM)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BM25 Model</a:t>
                      </a:r>
                    </a:p>
                  </a:txBody>
                  <a:tcPr marL="86276" marR="86276" marT="43138" marB="43138"/>
                </a:tc>
                <a:extLst>
                  <a:ext uri="{0D108BD9-81ED-4DB2-BD59-A6C34878D82A}">
                    <a16:rowId xmlns:a16="http://schemas.microsoft.com/office/drawing/2014/main" val="1797070789"/>
                  </a:ext>
                </a:extLst>
              </a:tr>
              <a:tr h="66377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 Lag (Efficiency)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Time Lag (Efficiency)</a:t>
                      </a:r>
                      <a:endParaRPr lang="en-US" sz="1800"/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Model Effectiveness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Model Effectiveness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86276" marR="86276" marT="43138" marB="43138"/>
                </a:tc>
                <a:extLst>
                  <a:ext uri="{0D108BD9-81ED-4DB2-BD59-A6C34878D82A}">
                    <a16:rowId xmlns:a16="http://schemas.microsoft.com/office/drawing/2014/main" val="2380221962"/>
                  </a:ext>
                </a:extLst>
              </a:tr>
              <a:tr h="663778">
                <a:tc>
                  <a:txBody>
                    <a:bodyPr/>
                    <a:lstStyle/>
                    <a:p>
                      <a:r>
                        <a:rPr lang="en-US" sz="1800"/>
                        <a:t>"Python Programming"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0.0943 seconds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0.0590 seconds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4/5 (80%) 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3/5 (60%)</a:t>
                      </a:r>
                    </a:p>
                  </a:txBody>
                  <a:tcPr marL="86276" marR="86276" marT="43138" marB="43138"/>
                </a:tc>
                <a:extLst>
                  <a:ext uri="{0D108BD9-81ED-4DB2-BD59-A6C34878D82A}">
                    <a16:rowId xmlns:a16="http://schemas.microsoft.com/office/drawing/2014/main" val="2715702813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en-US" sz="1800"/>
                        <a:t>"World War"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0.0540 seconds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0.0330 seconds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4/5 (80%)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3/5 (60%)</a:t>
                      </a:r>
                    </a:p>
                  </a:txBody>
                  <a:tcPr marL="86276" marR="86276" marT="43138" marB="43138"/>
                </a:tc>
                <a:extLst>
                  <a:ext uri="{0D108BD9-81ED-4DB2-BD59-A6C34878D82A}">
                    <a16:rowId xmlns:a16="http://schemas.microsoft.com/office/drawing/2014/main" val="264680712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"Planet"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0.0980 seconds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0.0600 seconds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5/5 (100%)</a:t>
                      </a:r>
                    </a:p>
                  </a:txBody>
                  <a:tcPr marL="86276" marR="86276" marT="43138" marB="431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5/5 (100%)</a:t>
                      </a:r>
                    </a:p>
                  </a:txBody>
                  <a:tcPr marL="86276" marR="86276" marT="43138" marB="43138"/>
                </a:tc>
                <a:extLst>
                  <a:ext uri="{0D108BD9-81ED-4DB2-BD59-A6C34878D82A}">
                    <a16:rowId xmlns:a16="http://schemas.microsoft.com/office/drawing/2014/main" val="344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5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03180-3B32-7A73-86D2-3C137E5A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Comparison between the Retrieval Models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B49FDB-898C-DA59-7AB3-0DBEC03EE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259585"/>
              </p:ext>
            </p:extLst>
          </p:nvPr>
        </p:nvGraphicFramePr>
        <p:xfrm>
          <a:off x="644056" y="2211957"/>
          <a:ext cx="10927831" cy="3994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2278141498"/>
                    </a:ext>
                  </a:extLst>
                </a:gridCol>
                <a:gridCol w="4356094">
                  <a:extLst>
                    <a:ext uri="{9D8B030D-6E8A-4147-A177-3AD203B41FA5}">
                      <a16:colId xmlns:a16="http://schemas.microsoft.com/office/drawing/2014/main" val="2473379509"/>
                    </a:ext>
                  </a:extLst>
                </a:gridCol>
                <a:gridCol w="4154628">
                  <a:extLst>
                    <a:ext uri="{9D8B030D-6E8A-4147-A177-3AD203B41FA5}">
                      <a16:colId xmlns:a16="http://schemas.microsoft.com/office/drawing/2014/main" val="108276719"/>
                    </a:ext>
                  </a:extLst>
                </a:gridCol>
              </a:tblGrid>
              <a:tr h="743223">
                <a:tc>
                  <a:txBody>
                    <a:bodyPr/>
                    <a:lstStyle/>
                    <a:p>
                      <a:r>
                        <a:rPr lang="en-US" sz="2000"/>
                        <a:t>Query = "Python Programming"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Vector Space Model (VSM) Relevance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BM25 Model Relevance</a:t>
                      </a:r>
                    </a:p>
                  </a:txBody>
                  <a:tcPr marL="98685" marR="98685" marT="49342" marB="49342"/>
                </a:tc>
                <a:extLst>
                  <a:ext uri="{0D108BD9-81ED-4DB2-BD59-A6C34878D82A}">
                    <a16:rowId xmlns:a16="http://schemas.microsoft.com/office/drawing/2014/main" val="2954897247"/>
                  </a:ext>
                </a:extLst>
              </a:tr>
              <a:tr h="441096">
                <a:tc>
                  <a:txBody>
                    <a:bodyPr/>
                    <a:lstStyle/>
                    <a:p>
                      <a:r>
                        <a:rPr lang="en-US" sz="2000"/>
                        <a:t>Article 1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'Program'</a:t>
                      </a:r>
                    </a:p>
                  </a:txBody>
                  <a:tcPr marL="98685" marR="98685" marT="49342" marB="4934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Python (programming language)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025067"/>
                  </a:ext>
                </a:extLst>
              </a:tr>
              <a:tr h="743223">
                <a:tc>
                  <a:txBody>
                    <a:bodyPr/>
                    <a:lstStyle/>
                    <a:p>
                      <a:r>
                        <a:rPr lang="en-US" sz="2000"/>
                        <a:t>Article 2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'Polymorphism in object-oriented programming'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Spam (Monty Python sketch)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742021"/>
                  </a:ext>
                </a:extLst>
              </a:tr>
              <a:tr h="441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Article 3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'Procedural programming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Zope</a:t>
                      </a:r>
                    </a:p>
                  </a:txBody>
                  <a:tcPr marL="98685" marR="98685" marT="49342" marB="4934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93684"/>
                  </a:ext>
                </a:extLst>
              </a:tr>
              <a:tr h="441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Article 4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&amp;</a:t>
                      </a:r>
                      <a:r>
                        <a:rPr lang="en-US" sz="2000" err="1"/>
                        <a:t>quot;Hello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World!quot:program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Ruby (programming language)</a:t>
                      </a:r>
                    </a:p>
                  </a:txBody>
                  <a:tcPr marL="98685" marR="98685" marT="49342" marB="4934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29245"/>
                  </a:ext>
                </a:extLst>
              </a:tr>
              <a:tr h="441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Article 5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Literate programming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Monty Python</a:t>
                      </a:r>
                    </a:p>
                  </a:txBody>
                  <a:tcPr marL="98685" marR="98685" marT="49342" marB="4934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80001"/>
                  </a:ext>
                </a:extLst>
              </a:tr>
              <a:tr h="7432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1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Mean Average Precision (</a:t>
                      </a:r>
                      <a:r>
                        <a:rPr lang="en-US" sz="2000" b="1" i="1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mAP</a:t>
                      </a:r>
                      <a:r>
                        <a:rPr lang="en-US" sz="2000" b="1" i="1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)</a:t>
                      </a:r>
                    </a:p>
                  </a:txBody>
                  <a:tcPr marL="98685" marR="98685" marT="49342" marB="493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Aptos"/>
                        </a:rPr>
                        <a:t>0.8764</a:t>
                      </a:r>
                      <a:endParaRPr lang="en-US" sz="2000"/>
                    </a:p>
                  </a:txBody>
                  <a:tcPr marL="98685" marR="98685" marT="49342" marB="493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0.8556</a:t>
                      </a:r>
                    </a:p>
                  </a:txBody>
                  <a:tcPr marL="98685" marR="98685" marT="49342" marB="493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0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22310-B66C-8FBE-6506-D560ABF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Comparison between the Retrieval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062A-741D-EC19-737E-A45EEBF1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707" y="18985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VSM                                                                                  BM25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5429D0-69B1-5525-F8D0-F7B2F20F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1" y="2948828"/>
            <a:ext cx="5131088" cy="275038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E678B0-1EC6-F72A-FCF5-1D36F88D0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29" y="2837857"/>
            <a:ext cx="5131087" cy="2959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CDBF4C-1A2C-E698-DEFC-934E1EFC528F}"/>
              </a:ext>
            </a:extLst>
          </p:cNvPr>
          <p:cNvSpPr txBox="1"/>
          <p:nvPr/>
        </p:nvSpPr>
        <p:spPr>
          <a:xfrm>
            <a:off x="2827275" y="2086032"/>
            <a:ext cx="8987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VSM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8A23-B310-90DF-2DF9-0CB5A8EBC1AD}"/>
              </a:ext>
            </a:extLst>
          </p:cNvPr>
          <p:cNvSpPr txBox="1"/>
          <p:nvPr/>
        </p:nvSpPr>
        <p:spPr>
          <a:xfrm>
            <a:off x="8468082" y="2086728"/>
            <a:ext cx="10474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BM25</a:t>
            </a:r>
          </a:p>
        </p:txBody>
      </p:sp>
    </p:spTree>
    <p:extLst>
      <p:ext uri="{BB962C8B-B14F-4D97-AF65-F5344CB8AC3E}">
        <p14:creationId xmlns:p14="http://schemas.microsoft.com/office/powerpoint/2010/main" val="23611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209-ED74-B4C7-EDC5-7A77F68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E566-52B6-9D09-7F93-056F45A2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>
                <a:latin typeface="Calibri"/>
                <a:ea typeface="+mn-lt"/>
                <a:cs typeface="+mn-lt"/>
              </a:rPr>
              <a:t>Cambridge University Press (2008) Tokenization. Available at: https://nlp.stanford.edu/IR book/html/</a:t>
            </a:r>
            <a:r>
              <a:rPr lang="en-US" sz="1200" err="1">
                <a:latin typeface="Calibri"/>
                <a:ea typeface="+mn-lt"/>
                <a:cs typeface="+mn-lt"/>
              </a:rPr>
              <a:t>htmledition</a:t>
            </a:r>
            <a:r>
              <a:rPr lang="en-US" sz="1200">
                <a:latin typeface="Calibri"/>
                <a:ea typeface="+mn-lt"/>
                <a:cs typeface="+mn-lt"/>
              </a:rPr>
              <a:t>/tokenization-1.html (Accessed: 07 March 2024). </a:t>
            </a:r>
            <a:endParaRPr lang="en-US" sz="1200">
              <a:latin typeface="Calibri"/>
              <a:ea typeface="Calibri"/>
              <a:cs typeface="Calibri"/>
            </a:endParaRPr>
          </a:p>
          <a:p>
            <a:r>
              <a:rPr lang="en-US" sz="1200">
                <a:latin typeface="Calibri"/>
                <a:ea typeface="+mn-lt"/>
                <a:cs typeface="+mn-lt"/>
              </a:rPr>
              <a:t>Hornik, K., </a:t>
            </a:r>
            <a:r>
              <a:rPr lang="en-US" sz="1200" err="1">
                <a:latin typeface="Calibri"/>
                <a:ea typeface="+mn-lt"/>
                <a:cs typeface="+mn-lt"/>
              </a:rPr>
              <a:t>Feinerer</a:t>
            </a:r>
            <a:r>
              <a:rPr lang="en-US" sz="1200">
                <a:latin typeface="Calibri"/>
                <a:ea typeface="+mn-lt"/>
                <a:cs typeface="+mn-lt"/>
              </a:rPr>
              <a:t>, I., Kober, M. and Buchta, C., 2012. Spherical k-means clustering. Journal of statistical software, 50, pp.1-22.</a:t>
            </a:r>
            <a:endParaRPr lang="en-US" sz="1200">
              <a:latin typeface="+mn-ea"/>
            </a:endParaRPr>
          </a:p>
          <a:p>
            <a:r>
              <a:rPr lang="en-US" sz="1200">
                <a:latin typeface="Calibri"/>
                <a:ea typeface="+mn-lt"/>
                <a:cs typeface="+mn-lt"/>
              </a:rPr>
              <a:t>Huang, A., 2008, April. Similarity measures for text document clustering. In Proceedings of the sixth new </a:t>
            </a:r>
            <a:r>
              <a:rPr lang="en-US" sz="1200" err="1">
                <a:latin typeface="Calibri"/>
                <a:ea typeface="+mn-lt"/>
                <a:cs typeface="+mn-lt"/>
              </a:rPr>
              <a:t>zealand</a:t>
            </a:r>
            <a:r>
              <a:rPr lang="en-US" sz="1200">
                <a:latin typeface="Calibri"/>
                <a:ea typeface="+mn-lt"/>
                <a:cs typeface="+mn-lt"/>
              </a:rPr>
              <a:t> computer science research student conference (NZCSRSC2008), Christchurch, New Zealand (Vol. 4, pp. 9-56).</a:t>
            </a:r>
            <a:endParaRPr lang="en-US" sz="1200">
              <a:latin typeface="Calibri"/>
              <a:ea typeface="Calibri"/>
              <a:cs typeface="Calibri"/>
            </a:endParaRPr>
          </a:p>
          <a:p>
            <a:r>
              <a:rPr lang="en-US" sz="1200">
                <a:latin typeface="Calibri"/>
                <a:ea typeface="+mn-lt"/>
                <a:cs typeface="+mn-lt"/>
              </a:rPr>
              <a:t>Otten, N.V. (2023) How to use text normalization techniques in NLP with python [9 ways], Spot Intelligence. Available at: https://spotintelligence.com/2023/01/25/text-normalization-techniques </a:t>
            </a:r>
            <a:r>
              <a:rPr lang="en-US" sz="1200" err="1">
                <a:latin typeface="Calibri"/>
                <a:ea typeface="+mn-lt"/>
                <a:cs typeface="+mn-lt"/>
              </a:rPr>
              <a:t>nlp</a:t>
            </a:r>
            <a:r>
              <a:rPr lang="en-US" sz="1200">
                <a:latin typeface="Calibri"/>
                <a:ea typeface="+mn-lt"/>
                <a:cs typeface="+mn-lt"/>
              </a:rPr>
              <a:t>/#3_Stop_Word_Removal (Accessed: 07 March 2024). </a:t>
            </a:r>
          </a:p>
          <a:p>
            <a:r>
              <a:rPr lang="en-US" sz="120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Salton, G., Wong, A. and Yang, C.S., 1975. A vector space model for automatic indexing. </a:t>
            </a:r>
            <a:r>
              <a:rPr lang="en-US" sz="1200" i="1">
                <a:solidFill>
                  <a:srgbClr val="222222"/>
                </a:solidFill>
                <a:latin typeface="Calibri"/>
                <a:ea typeface="+mn-lt"/>
                <a:cs typeface="Arial"/>
              </a:rPr>
              <a:t>Communications of the ACM</a:t>
            </a:r>
            <a:r>
              <a:rPr lang="en-US" sz="120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, </a:t>
            </a:r>
            <a:r>
              <a:rPr lang="en-US" sz="1200" i="1">
                <a:solidFill>
                  <a:srgbClr val="222222"/>
                </a:solidFill>
                <a:latin typeface="Calibri"/>
                <a:ea typeface="+mn-lt"/>
                <a:cs typeface="Arial"/>
              </a:rPr>
              <a:t>18</a:t>
            </a:r>
            <a:r>
              <a:rPr lang="en-US" sz="120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(11), pp.613-620.</a:t>
            </a:r>
            <a:endParaRPr lang="en-US" sz="1200">
              <a:latin typeface="Calibri"/>
              <a:ea typeface="+mn-lt"/>
              <a:cs typeface="+mn-lt"/>
            </a:endParaRPr>
          </a:p>
          <a:p>
            <a:r>
              <a:rPr lang="en-US" sz="1200">
                <a:latin typeface="Calibri"/>
                <a:ea typeface="+mn-lt"/>
                <a:cs typeface="+mn-lt"/>
              </a:rPr>
              <a:t>Zhang, Q., 2024. Indexing and TF-IDF. [Lecture] Information Retrieval, Week 2, Queen Mary University of London </a:t>
            </a:r>
          </a:p>
          <a:p>
            <a:r>
              <a:rPr lang="en-US" sz="1200">
                <a:ea typeface="+mn-lt"/>
                <a:cs typeface="+mn-lt"/>
              </a:rPr>
              <a:t>Zhong, S., 2005, July. Efficient online spherical k-means clustering. In Proceedings. 2005 IEEE International Joint Conference on Neural Networks, 2005. (Vol. 5, pp. 3180-3185). IEEE.</a:t>
            </a:r>
          </a:p>
          <a:p>
            <a:r>
              <a:rPr lang="en-US" sz="1200">
                <a:latin typeface="Calibri"/>
                <a:ea typeface="+mn-lt"/>
                <a:cs typeface="+mn-lt"/>
              </a:rPr>
              <a:t>Dimensionality Reduction. (n.d.). [online] Stanford University, pp.418–423. Available at: http://infolab.stanford.edu/~ullman/mmds/ch11.pdf [Accessed 10 Apr. 2024].</a:t>
            </a:r>
          </a:p>
          <a:p>
            <a:r>
              <a:rPr lang="en-US" sz="1200">
                <a:ea typeface="+mn-lt"/>
                <a:cs typeface="+mn-lt"/>
              </a:rPr>
              <a:t>Banerji, A. (2021). </a:t>
            </a:r>
            <a:r>
              <a:rPr lang="en-US" sz="1200" i="1">
                <a:ea typeface="+mn-lt"/>
                <a:cs typeface="+mn-lt"/>
              </a:rPr>
              <a:t>K-Mean | K Means Clustering | Methods To Find The Best Value Of K</a:t>
            </a:r>
            <a:r>
              <a:rPr lang="en-US" sz="1200">
                <a:ea typeface="+mn-lt"/>
                <a:cs typeface="+mn-lt"/>
              </a:rPr>
              <a:t>. [online] Analytics Vidhya. Available at: https://www.analyticsvidhya.com/blog/2021/05/k-mean-getting-the-optimal-number-of-clusters/.</a:t>
            </a:r>
          </a:p>
        </p:txBody>
      </p:sp>
    </p:spTree>
    <p:extLst>
      <p:ext uri="{BB962C8B-B14F-4D97-AF65-F5344CB8AC3E}">
        <p14:creationId xmlns:p14="http://schemas.microsoft.com/office/powerpoint/2010/main" val="379878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4DA2C-DB03-3D93-A9CE-9809B75A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Overview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2ADE-BD0A-2314-D220-849E60C5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Aim, Task and Dataset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General Architecture of the model 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Data Preprocessing of Vector Space Model (VSM) 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Topic Clustering 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Spherical K-Means: Core Mechanics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Understanding The Search Function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Evaluation Metric for K-means Clustering 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Comparison between the Retrieval Models </a:t>
            </a:r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References </a:t>
            </a: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4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AC98-7941-13EA-4FC7-5B25B838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latin typeface="Aptos Display"/>
                <a:cs typeface="Arial"/>
              </a:rPr>
              <a:t>Aim, Task and Dataset:</a:t>
            </a:r>
            <a:endParaRPr lang="en-US" sz="5400">
              <a:latin typeface="Aptos Display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D9C5B-6424-516A-DB5A-A96A33E7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87"/>
            <a:ext cx="10515600" cy="47831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>
                <a:ea typeface="+mn-lt"/>
                <a:cs typeface="+mn-lt"/>
              </a:rPr>
              <a:t>Aim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Objective: Develop a sophisticated search engine.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Focus: Index Wikipedia articles for precise, efficient information retrieval.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Outcome: Enhance text analysis and retrieval, improving scalability across extensive textual content.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Task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Objective: Create a streamlined indexing framework within 'wiki-</a:t>
            </a:r>
            <a:r>
              <a:rPr lang="en-US" sz="1600" err="1">
                <a:ea typeface="+mn-lt"/>
                <a:cs typeface="+mn-lt"/>
              </a:rPr>
              <a:t>articles.json</a:t>
            </a:r>
            <a:r>
              <a:rPr lang="en-US" sz="1600">
                <a:ea typeface="+mn-lt"/>
                <a:cs typeface="+mn-lt"/>
              </a:rPr>
              <a:t>'. </a:t>
            </a:r>
            <a:br>
              <a:rPr lang="en-US"/>
            </a:br>
            <a:r>
              <a:rPr lang="en-US" sz="1600">
                <a:ea typeface="+mn-lt"/>
                <a:cs typeface="+mn-lt"/>
              </a:rPr>
              <a:t>Foundational Vector Space Model (VSM) enhanced with K-Means clustering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Functionality: Enable efficient keyword-based searches by cataloging word occurrences.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Benefit: Ensure relevance by effectively identifying articles matching user queries.</a:t>
            </a:r>
            <a:endParaRPr lang="en-US" sz="1600"/>
          </a:p>
          <a:p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Dataset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Content: Wikipedia articles (ID, URL, title, body text)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Value: Leverages Wikipedia's diverse, in-depth information for robust search engine testing across various topics.</a:t>
            </a:r>
            <a:endParaRPr lang="en-US" sz="160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(Zubiaga, 2023)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967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13F7-2D9A-F7D0-7329-663961BC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Architecture 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BFC9A-C5C7-0056-5116-F3DA2291F99C}"/>
              </a:ext>
            </a:extLst>
          </p:cNvPr>
          <p:cNvSpPr txBox="1"/>
          <p:nvPr/>
        </p:nvSpPr>
        <p:spPr>
          <a:xfrm>
            <a:off x="2573866" y="6400800"/>
            <a:ext cx="704426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latin typeface="Arial"/>
                <a:cs typeface="Segoe UI"/>
              </a:rPr>
              <a:t>Figure 1: Keyword-Based Search Engine Architecture incorporating Vector Space Model</a:t>
            </a:r>
            <a:r>
              <a:rPr lang="en-US" sz="900">
                <a:latin typeface="Arial"/>
                <a:cs typeface="Arial"/>
              </a:rPr>
              <a:t> </a:t>
            </a:r>
          </a:p>
          <a:p>
            <a:pPr algn="ctr"/>
            <a:endParaRPr lang="en-US" sz="600">
              <a:latin typeface="Arial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B1C77-77CD-9A88-DCCA-B076FF08B325}"/>
              </a:ext>
            </a:extLst>
          </p:cNvPr>
          <p:cNvSpPr/>
          <p:nvPr/>
        </p:nvSpPr>
        <p:spPr>
          <a:xfrm>
            <a:off x="960908" y="2154278"/>
            <a:ext cx="1312334" cy="6180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Document Loading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E9D0F2-93DA-C9AF-5394-181CA44F409C}"/>
              </a:ext>
            </a:extLst>
          </p:cNvPr>
          <p:cNvSpPr/>
          <p:nvPr/>
        </p:nvSpPr>
        <p:spPr>
          <a:xfrm>
            <a:off x="3500909" y="1527744"/>
            <a:ext cx="1422401" cy="1566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Preprocessing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(Tokenization, 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Stop Words,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Lemmatization,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Stemming) 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5F29E4-D3C8-C422-1709-D0DE190AB9A3}"/>
              </a:ext>
            </a:extLst>
          </p:cNvPr>
          <p:cNvSpPr/>
          <p:nvPr/>
        </p:nvSpPr>
        <p:spPr>
          <a:xfrm>
            <a:off x="3754907" y="3737544"/>
            <a:ext cx="1464734" cy="643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Clustering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(K-Means) 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1FB6E3-AF1A-0428-2E00-DDF40B6E108A}"/>
              </a:ext>
            </a:extLst>
          </p:cNvPr>
          <p:cNvSpPr/>
          <p:nvPr/>
        </p:nvSpPr>
        <p:spPr>
          <a:xfrm>
            <a:off x="5549840" y="2315143"/>
            <a:ext cx="1557867" cy="626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Vectorization (TF-IDF)</a:t>
            </a:r>
            <a:endParaRPr lang="en-US" sz="1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D23420-D7D2-CA02-E2AC-BCD8B1AA529B}"/>
              </a:ext>
            </a:extLst>
          </p:cNvPr>
          <p:cNvSpPr/>
          <p:nvPr/>
        </p:nvSpPr>
        <p:spPr>
          <a:xfrm>
            <a:off x="5549252" y="3728373"/>
            <a:ext cx="2006599" cy="770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Dimensionality Reduction (SVD)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F05C7D-143E-942E-C43E-7ABD6AFD5450}"/>
              </a:ext>
            </a:extLst>
          </p:cNvPr>
          <p:cNvSpPr/>
          <p:nvPr/>
        </p:nvSpPr>
        <p:spPr>
          <a:xfrm>
            <a:off x="3576625" y="5158815"/>
            <a:ext cx="1346200" cy="524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Index creation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F37542-2529-3076-B471-25848C6D2143}"/>
              </a:ext>
            </a:extLst>
          </p:cNvPr>
          <p:cNvSpPr/>
          <p:nvPr/>
        </p:nvSpPr>
        <p:spPr>
          <a:xfrm>
            <a:off x="5645804" y="5158860"/>
            <a:ext cx="146473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Optimal Clusters </a:t>
            </a:r>
            <a:br>
              <a:rPr lang="en-US" sz="1200"/>
            </a:br>
            <a:r>
              <a:rPr lang="en-US" sz="1200"/>
              <a:t>Determination with Silhouette Score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9D0BD3-5FC9-7C8D-53AF-3EE90DE89A60}"/>
              </a:ext>
            </a:extLst>
          </p:cNvPr>
          <p:cNvSpPr/>
          <p:nvPr/>
        </p:nvSpPr>
        <p:spPr>
          <a:xfrm>
            <a:off x="7871666" y="4689133"/>
            <a:ext cx="1464733" cy="1303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Query Processing </a:t>
            </a:r>
            <a:br>
              <a:rPr lang="en-US" sz="1200"/>
            </a:br>
            <a:r>
              <a:rPr lang="en-US" sz="1200"/>
              <a:t>(Vectorization, Reduction, Relevant Cluster Retrieval)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69D056-D64C-3E54-158F-E4387625AA48}"/>
              </a:ext>
            </a:extLst>
          </p:cNvPr>
          <p:cNvSpPr/>
          <p:nvPr/>
        </p:nvSpPr>
        <p:spPr>
          <a:xfrm>
            <a:off x="10186448" y="5345083"/>
            <a:ext cx="999067" cy="499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Results 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1CE78-D076-7438-0632-DFC7A4B76273}"/>
              </a:ext>
            </a:extLst>
          </p:cNvPr>
          <p:cNvSpPr/>
          <p:nvPr/>
        </p:nvSpPr>
        <p:spPr>
          <a:xfrm>
            <a:off x="2276749" y="2399476"/>
            <a:ext cx="1202266" cy="127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499AAF-1114-45BD-7FB2-0E47C54B5DDC}"/>
              </a:ext>
            </a:extLst>
          </p:cNvPr>
          <p:cNvSpPr/>
          <p:nvPr/>
        </p:nvSpPr>
        <p:spPr>
          <a:xfrm>
            <a:off x="4913195" y="2462919"/>
            <a:ext cx="635000" cy="1100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D09691D-2E09-87CE-5942-EEC508A34E3E}"/>
              </a:ext>
            </a:extLst>
          </p:cNvPr>
          <p:cNvSpPr/>
          <p:nvPr/>
        </p:nvSpPr>
        <p:spPr>
          <a:xfrm>
            <a:off x="6233537" y="2932682"/>
            <a:ext cx="127000" cy="787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B9CA8216-6483-A63D-EE53-3D0361FAD2BA}"/>
              </a:ext>
            </a:extLst>
          </p:cNvPr>
          <p:cNvSpPr/>
          <p:nvPr/>
        </p:nvSpPr>
        <p:spPr>
          <a:xfrm>
            <a:off x="5217889" y="3999112"/>
            <a:ext cx="330200" cy="127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537BECB-66FE-22CF-18CB-401F918386F1}"/>
              </a:ext>
            </a:extLst>
          </p:cNvPr>
          <p:cNvSpPr/>
          <p:nvPr/>
        </p:nvSpPr>
        <p:spPr>
          <a:xfrm>
            <a:off x="4181106" y="4396897"/>
            <a:ext cx="118532" cy="7619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ECFCD4-BC31-6FDC-4D52-4143159AA9F5}"/>
              </a:ext>
            </a:extLst>
          </p:cNvPr>
          <p:cNvSpPr/>
          <p:nvPr/>
        </p:nvSpPr>
        <p:spPr>
          <a:xfrm>
            <a:off x="4925891" y="5421019"/>
            <a:ext cx="685800" cy="127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EC64B20-32D7-A1FE-D6F0-3FEB7A552D99}"/>
              </a:ext>
            </a:extLst>
          </p:cNvPr>
          <p:cNvSpPr/>
          <p:nvPr/>
        </p:nvSpPr>
        <p:spPr>
          <a:xfrm>
            <a:off x="7113763" y="5531077"/>
            <a:ext cx="770466" cy="1354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D2851E2-2E66-53FE-AE05-CD0821910935}"/>
              </a:ext>
            </a:extLst>
          </p:cNvPr>
          <p:cNvSpPr/>
          <p:nvPr/>
        </p:nvSpPr>
        <p:spPr>
          <a:xfrm>
            <a:off x="9327033" y="5547993"/>
            <a:ext cx="872066" cy="127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E6FA1-1910-ECBE-E009-F7530F7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9" y="1134422"/>
            <a:ext cx="9901686" cy="719104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Data Preprocessing of Vector Space Model (VSM)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5042-2A39-0A0E-A4AD-AD8771B9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85" y="2347643"/>
            <a:ext cx="5733672" cy="3820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200" b="1" i="1">
                <a:solidFill>
                  <a:schemeClr val="tx2"/>
                </a:solidFill>
              </a:rPr>
              <a:t>Steps in Data Processing</a:t>
            </a:r>
          </a:p>
          <a:p>
            <a:r>
              <a:rPr lang="en-US" sz="1200" b="1">
                <a:solidFill>
                  <a:schemeClr val="tx2"/>
                </a:solidFill>
                <a:ea typeface="+mn-lt"/>
                <a:cs typeface="+mn-lt"/>
              </a:rPr>
              <a:t>Tokenization:</a:t>
            </a: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 Break text into words or tokens, making raw text analyzable (e.g., "Text data" → ["Text", "data"]). (Cambridge University Press, 2008) </a:t>
            </a:r>
          </a:p>
          <a:p>
            <a:r>
              <a:rPr lang="en-US" sz="1200" b="1">
                <a:solidFill>
                  <a:schemeClr val="tx2"/>
                </a:solidFill>
                <a:ea typeface="+mn-lt"/>
                <a:cs typeface="+mn-lt"/>
              </a:rPr>
              <a:t>Stop Words Removal:</a:t>
            </a: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 Eliminate common words with minimal semantic value to focus on meaningful content (e.g., remove "is", "and").</a:t>
            </a:r>
            <a:endParaRPr lang="en-US" sz="1200">
              <a:solidFill>
                <a:schemeClr val="tx2"/>
              </a:solidFill>
            </a:endParaRPr>
          </a:p>
          <a:p>
            <a:r>
              <a:rPr lang="en-US" sz="1200" b="1">
                <a:solidFill>
                  <a:schemeClr val="tx2"/>
                </a:solidFill>
                <a:ea typeface="+mn-lt"/>
                <a:cs typeface="+mn-lt"/>
              </a:rPr>
              <a:t>Lemmatization:</a:t>
            </a: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 Convert words to their base form, harmonizing variations (e.g., "Running" → "Run").</a:t>
            </a:r>
            <a:endParaRPr lang="en-US" sz="1200">
              <a:solidFill>
                <a:schemeClr val="tx2"/>
              </a:solidFill>
            </a:endParaRPr>
          </a:p>
          <a:p>
            <a:r>
              <a:rPr lang="en-US" sz="1200" b="1">
                <a:solidFill>
                  <a:schemeClr val="tx2"/>
                </a:solidFill>
                <a:ea typeface="+mn-lt"/>
                <a:cs typeface="+mn-lt"/>
              </a:rPr>
              <a:t>Stemming:</a:t>
            </a: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 Trim words to their root form, often faster but less precise than lemmatization (e.g., "Preprocessing" → "Preprocess"). (Otten, 2023)</a:t>
            </a:r>
          </a:p>
          <a:p>
            <a:r>
              <a:rPr lang="en-US" sz="1200" b="1">
                <a:solidFill>
                  <a:schemeClr val="tx2"/>
                </a:solidFill>
                <a:ea typeface="+mn-lt"/>
                <a:cs typeface="+mn-lt"/>
              </a:rPr>
              <a:t>TF-IDF Vectorization:</a:t>
            </a: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 Transform text to vectors, highlighting term significance within and across documents. (Zhang, 2024) </a:t>
            </a:r>
          </a:p>
          <a:p>
            <a:r>
              <a:rPr lang="en-US" sz="1200" b="1">
                <a:solidFill>
                  <a:schemeClr val="tx2"/>
                </a:solidFill>
                <a:ea typeface="+mn-lt"/>
                <a:cs typeface="+mn-lt"/>
              </a:rPr>
              <a:t>Dimensionality Reduction (SVD):</a:t>
            </a: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 Simplify features to the most significant ones for analysis, reducing data complexity ('[0.5, 0.5, 0.7, 0.4, …]' → '[0.5, 0.5]'). (Dimensionality Reduction, n.d., pp.418–423)</a:t>
            </a:r>
          </a:p>
          <a:p>
            <a:endParaRPr lang="en-US" sz="9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B5D367E-8D4A-7DF9-3228-09B809AB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67" y="3434890"/>
            <a:ext cx="6069470" cy="879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4D867-516D-D990-FDBE-1C8D39C70955}"/>
              </a:ext>
            </a:extLst>
          </p:cNvPr>
          <p:cNvSpPr txBox="1"/>
          <p:nvPr/>
        </p:nvSpPr>
        <p:spPr>
          <a:xfrm>
            <a:off x="6254230" y="4326508"/>
            <a:ext cx="535375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/>
              <a:t>Figure. First 100 characters of a random article from wiki-articles file before &amp; 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2868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5B568-827A-FDCC-E3E0-5CF4F4E2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Topic Clustering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5547-8015-619E-ED30-71B056A2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>
                <a:latin typeface="Calibri"/>
                <a:cs typeface="Calibri"/>
              </a:rPr>
              <a:t>Spherical Clustering (Salton &amp; Yang, 1975; Zhong, 2005; Hornik, 2012)</a:t>
            </a:r>
          </a:p>
          <a:p>
            <a:r>
              <a:rPr lang="en-US" sz="2200">
                <a:latin typeface="Calibri"/>
                <a:ea typeface="Calibri"/>
                <a:cs typeface="Calibri"/>
              </a:rPr>
              <a:t>Indexing</a:t>
            </a:r>
          </a:p>
          <a:p>
            <a:r>
              <a:rPr lang="en-US" sz="2200">
                <a:latin typeface="Calibri"/>
                <a:ea typeface="Calibri"/>
                <a:cs typeface="Arial"/>
              </a:rPr>
              <a:t>Within</a:t>
            </a:r>
            <a:r>
              <a:rPr lang="en-US" sz="2200">
                <a:latin typeface="Calibri"/>
                <a:cs typeface="Arial"/>
              </a:rPr>
              <a:t> Cluster Search:</a:t>
            </a:r>
            <a:endParaRPr lang="en-US" sz="2200">
              <a:latin typeface="Calibri"/>
              <a:ea typeface="Calibri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>
                <a:latin typeface="Calibri"/>
                <a:cs typeface="Arial"/>
              </a:rPr>
              <a:t>Efficiency Boost</a:t>
            </a:r>
            <a:endParaRPr lang="en-US" sz="2200">
              <a:latin typeface="Calibri"/>
              <a:ea typeface="Calibri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>
                <a:latin typeface="Calibri"/>
                <a:cs typeface="Arial"/>
              </a:rPr>
              <a:t>Scalability Improvements</a:t>
            </a:r>
            <a:endParaRPr lang="en-US" sz="2200">
              <a:latin typeface="Calibri"/>
              <a:cs typeface="Calibri"/>
            </a:endParaRPr>
          </a:p>
          <a:p>
            <a:r>
              <a:rPr lang="en-US" sz="2200">
                <a:latin typeface="Calibri"/>
                <a:cs typeface="Arial"/>
              </a:rPr>
              <a:t>Why K-Means? </a:t>
            </a:r>
            <a:endParaRPr lang="en-US" sz="2200">
              <a:latin typeface="Calibri"/>
              <a:ea typeface="Calibri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>
                <a:latin typeface="Calibri"/>
                <a:cs typeface="Arial"/>
              </a:rPr>
              <a:t>"Partitional clustering algorithms have been recognized to be better suited for handling large document datasets than hierarchical ones, due to their relatively low computational requirements [16, 9, 3]." (Huang, 2008, p.52)</a:t>
            </a:r>
            <a:endParaRPr lang="en-US" sz="2200">
              <a:latin typeface="Calibri"/>
              <a:ea typeface="Calibri"/>
              <a:cs typeface="Arial"/>
            </a:endParaRPr>
          </a:p>
          <a:p>
            <a:pPr marL="457200" lvl="1" indent="0">
              <a:buNone/>
            </a:pPr>
            <a:endParaRPr lang="en-US" sz="2200">
              <a:latin typeface="Calibri"/>
              <a:ea typeface="Calibri"/>
              <a:cs typeface="Arial"/>
            </a:endParaRPr>
          </a:p>
          <a:p>
            <a:pPr>
              <a:buFont typeface="Courier New,monospace" panose="020B0604020202020204" pitchFamily="34" charset="0"/>
              <a:buChar char="o"/>
            </a:pPr>
            <a:endParaRPr lang="en-US" sz="2200">
              <a:latin typeface="Arial"/>
              <a:ea typeface="Calibri"/>
              <a:cs typeface="Arial"/>
            </a:endParaRPr>
          </a:p>
          <a:p>
            <a:pPr marL="457200" lvl="1" indent="0">
              <a:buNone/>
            </a:pPr>
            <a:endParaRPr lang="en-US" sz="2200">
              <a:latin typeface="Arial"/>
              <a:ea typeface="Calibri"/>
              <a:cs typeface="Arial"/>
            </a:endParaRPr>
          </a:p>
          <a:p>
            <a:endParaRPr lang="en-US" sz="2200">
              <a:latin typeface="Aptos" panose="020B0004020202020204"/>
              <a:ea typeface="Calibri"/>
              <a:cs typeface="Arial"/>
            </a:endParaRPr>
          </a:p>
          <a:p>
            <a:endParaRPr lang="en-US" sz="2200">
              <a:latin typeface="Aptos" panose="020B0004020202020204"/>
              <a:cs typeface="Arial"/>
            </a:endParaRPr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6FDF230E-659E-414F-5194-68197CC04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2527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4C9E7-0A3C-6231-2F98-8EF030F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Spherical K-Means: Core Mechanics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96F3-CAC0-3CEA-D99F-FA91B897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shift from Euclidean Distance to  Cosine Similarity...</a:t>
            </a:r>
          </a:p>
          <a:p>
            <a:r>
              <a:rPr lang="en-US" sz="1800">
                <a:ea typeface="+mn-lt"/>
                <a:cs typeface="+mn-lt"/>
              </a:rPr>
              <a:t>Notation (adapted from Zhong, 2005): 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4" descr="A black and white math equations&#10;&#10;Description automatically generated">
            <a:extLst>
              <a:ext uri="{FF2B5EF4-FFF2-40B4-BE49-F238E27FC236}">
                <a16:creationId xmlns:a16="http://schemas.microsoft.com/office/drawing/2014/main" id="{363BEB0E-76A1-6A71-FDF6-E64D528E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2113238"/>
            <a:ext cx="6440424" cy="25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54C5-876D-A6B1-52E5-1C595CE2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Understanding The Search Function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AA965BF-601A-6A30-B326-F7AAAF7AD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5028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157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7B7D-591A-49B2-69E0-23E035F2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134" y="947658"/>
            <a:ext cx="7398125" cy="61991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Evaluation Metric for K-means Clustering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50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A1C5-278A-9CBE-7B12-092E15E2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08" y="2043008"/>
            <a:ext cx="5631160" cy="4012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200" b="1" i="1"/>
              <a:t>Why Silhouette Coefficient?</a:t>
            </a:r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Objective Measure</a:t>
            </a:r>
            <a:r>
              <a:rPr lang="en-US" sz="1100">
                <a:ea typeface="+mn-lt"/>
                <a:cs typeface="+mn-lt"/>
              </a:rPr>
              <a:t>: Quantifies cluster quality without external labels. </a:t>
            </a:r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Range and Interpretability</a:t>
            </a:r>
            <a:r>
              <a:rPr lang="en-US" sz="1100">
                <a:ea typeface="+mn-lt"/>
                <a:cs typeface="+mn-lt"/>
              </a:rPr>
              <a:t>: Values from -1 to 1, where 1 signifies perfect clustering, 0 overlapping clusters, and -1 indicates poor clustering.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Decision Support</a:t>
            </a:r>
            <a:r>
              <a:rPr lang="en-US" sz="1100">
                <a:ea typeface="+mn-lt"/>
                <a:cs typeface="+mn-lt"/>
              </a:rPr>
              <a:t>: Helps choose the optimal number of clusters by providing a quantitative measure to compare across different </a:t>
            </a:r>
            <a:r>
              <a:rPr lang="en-US" sz="1100" i="1">
                <a:ea typeface="+mn-lt"/>
                <a:cs typeface="+mn-lt"/>
              </a:rPr>
              <a:t>k</a:t>
            </a:r>
            <a:r>
              <a:rPr lang="en-US" sz="1100">
                <a:ea typeface="+mn-lt"/>
                <a:cs typeface="+mn-lt"/>
              </a:rPr>
              <a:t> values. (Banerji, 2021)</a:t>
            </a:r>
            <a:endParaRPr lang="en-US" sz="1100"/>
          </a:p>
          <a:p>
            <a:pPr marL="0" indent="0">
              <a:buNone/>
            </a:pPr>
            <a:r>
              <a:rPr lang="en-US" sz="1200" b="1" i="1"/>
              <a:t>Why Effective for Vector Space Model with </a:t>
            </a:r>
            <a:r>
              <a:rPr lang="en-US" sz="1200" b="1" i="1" err="1"/>
              <a:t>KMeans</a:t>
            </a:r>
            <a:r>
              <a:rPr lang="en-US" sz="1200" b="1" i="1"/>
              <a:t>?</a:t>
            </a:r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Optimization of K</a:t>
            </a:r>
            <a:r>
              <a:rPr lang="en-US" sz="1100">
                <a:ea typeface="+mn-lt"/>
                <a:cs typeface="+mn-lt"/>
              </a:rPr>
              <a:t>: Guides in selecting the number of clusters for best results.</a:t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1100" b="1">
                <a:ea typeface="+mn-lt"/>
                <a:cs typeface="+mn-lt"/>
              </a:rPr>
              <a:t>Balance between Cohesion and Separation</a:t>
            </a:r>
            <a:r>
              <a:rPr lang="en-US" sz="1100">
                <a:ea typeface="+mn-lt"/>
                <a:cs typeface="+mn-lt"/>
              </a:rPr>
              <a:t>: Ensures clusters are both tight and distinct.</a:t>
            </a:r>
            <a:endParaRPr lang="en-US" sz="1100"/>
          </a:p>
          <a:p>
            <a:pPr marL="0" indent="0">
              <a:buNone/>
            </a:pPr>
            <a:endParaRPr lang="en-US" sz="700">
              <a:solidFill>
                <a:srgbClr val="0E284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9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3965DF5-5529-776E-899F-D5B6DB86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02" y="2800800"/>
            <a:ext cx="5817545" cy="190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23E86-EDA9-7BCC-28D7-BF2187EA55F3}"/>
              </a:ext>
            </a:extLst>
          </p:cNvPr>
          <p:cNvSpPr txBox="1"/>
          <p:nvPr/>
        </p:nvSpPr>
        <p:spPr>
          <a:xfrm>
            <a:off x="6321465" y="4707508"/>
            <a:ext cx="535375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/>
              <a:t>Figure. Silhouette Coefficient Formula </a:t>
            </a:r>
            <a:r>
              <a:rPr lang="en-US" sz="900" b="1">
                <a:ea typeface="+mn-lt"/>
                <a:cs typeface="+mn-lt"/>
              </a:rPr>
              <a:t>(Banerji, 2021)</a:t>
            </a:r>
          </a:p>
        </p:txBody>
      </p:sp>
    </p:spTree>
    <p:extLst>
      <p:ext uri="{BB962C8B-B14F-4D97-AF65-F5344CB8AC3E}">
        <p14:creationId xmlns:p14="http://schemas.microsoft.com/office/powerpoint/2010/main" val="151870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 and Implementation of a Keyword-Based Retrieval Search Engine</vt:lpstr>
      <vt:lpstr>Overview</vt:lpstr>
      <vt:lpstr>Aim, Task and Dataset:</vt:lpstr>
      <vt:lpstr>General Architecture of the model</vt:lpstr>
      <vt:lpstr>Data Preprocessing of Vector Space Model (VSM)</vt:lpstr>
      <vt:lpstr>Topic Clustering</vt:lpstr>
      <vt:lpstr>Spherical K-Means: Core Mechanics</vt:lpstr>
      <vt:lpstr>Understanding The Search Function</vt:lpstr>
      <vt:lpstr>Evaluation Metric for K-means Clustering</vt:lpstr>
      <vt:lpstr>Comparison between the Retrieval Models</vt:lpstr>
      <vt:lpstr>Comparison between the Retrieval Models</vt:lpstr>
      <vt:lpstr>Comparison between the Retrieval Models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2024-04-06T17:18:53Z</dcterms:created>
  <dcterms:modified xsi:type="dcterms:W3CDTF">2024-04-11T14:22:32Z</dcterms:modified>
</cp:coreProperties>
</file>