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8"/>
  </p:notesMasterIdLst>
  <p:sldIdLst>
    <p:sldId id="256" r:id="rId3"/>
    <p:sldId id="257" r:id="rId4"/>
    <p:sldId id="305" r:id="rId5"/>
    <p:sldId id="265" r:id="rId6"/>
    <p:sldId id="289" r:id="rId7"/>
    <p:sldId id="306" r:id="rId8"/>
    <p:sldId id="290" r:id="rId9"/>
    <p:sldId id="321" r:id="rId10"/>
    <p:sldId id="307" r:id="rId11"/>
    <p:sldId id="318" r:id="rId12"/>
    <p:sldId id="319" r:id="rId13"/>
    <p:sldId id="320" r:id="rId14"/>
    <p:sldId id="312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7D6C-5323-4C32-901E-31CF1F6FEB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44D11-CBE6-4710-A126-4FDCCA639AF3}">
      <dgm:prSet/>
      <dgm:spPr/>
      <dgm:t>
        <a:bodyPr/>
        <a:lstStyle/>
        <a:p>
          <a:pPr rtl="0"/>
          <a:endParaRPr lang="en-US" dirty="0">
            <a:solidFill>
              <a:schemeClr val="bg1"/>
            </a:solidFill>
          </a:endParaRPr>
        </a:p>
      </dgm:t>
    </dgm:pt>
    <dgm:pt modelId="{220657CB-61F5-4AA3-8225-B138F5A09DD0}" type="parTrans" cxnId="{26EEC46A-7539-4826-8FA1-242160B3504D}">
      <dgm:prSet/>
      <dgm:spPr/>
      <dgm:t>
        <a:bodyPr/>
        <a:lstStyle/>
        <a:p>
          <a:endParaRPr lang="en-US"/>
        </a:p>
      </dgm:t>
    </dgm:pt>
    <dgm:pt modelId="{92181937-9473-4C59-9C24-04DC5E69F84D}" type="sibTrans" cxnId="{26EEC46A-7539-4826-8FA1-242160B3504D}">
      <dgm:prSet/>
      <dgm:spPr/>
      <dgm:t>
        <a:bodyPr/>
        <a:lstStyle/>
        <a:p>
          <a:endParaRPr lang="en-US"/>
        </a:p>
      </dgm:t>
    </dgm:pt>
    <dgm:pt modelId="{600EAC97-63AD-4D5E-8E3E-0D2483DEC939}" type="pres">
      <dgm:prSet presAssocID="{4A2C7D6C-5323-4C32-901E-31CF1F6FEB4D}" presName="linear" presStyleCnt="0">
        <dgm:presLayoutVars>
          <dgm:animLvl val="lvl"/>
          <dgm:resizeHandles val="exact"/>
        </dgm:presLayoutVars>
      </dgm:prSet>
      <dgm:spPr/>
    </dgm:pt>
    <dgm:pt modelId="{118FA293-6288-4FD9-8A3B-260C6E7CE6F0}" type="pres">
      <dgm:prSet presAssocID="{27644D11-CBE6-4710-A126-4FDCCA639AF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842C2D-F69D-4411-A4D7-8B85CF7E9255}" type="presOf" srcId="{27644D11-CBE6-4710-A126-4FDCCA639AF3}" destId="{118FA293-6288-4FD9-8A3B-260C6E7CE6F0}" srcOrd="0" destOrd="0" presId="urn:microsoft.com/office/officeart/2005/8/layout/vList2"/>
    <dgm:cxn modelId="{46213F4A-8975-480E-A7A6-722FE00233FB}" type="presOf" srcId="{4A2C7D6C-5323-4C32-901E-31CF1F6FEB4D}" destId="{600EAC97-63AD-4D5E-8E3E-0D2483DEC939}" srcOrd="0" destOrd="0" presId="urn:microsoft.com/office/officeart/2005/8/layout/vList2"/>
    <dgm:cxn modelId="{26EEC46A-7539-4826-8FA1-242160B3504D}" srcId="{4A2C7D6C-5323-4C32-901E-31CF1F6FEB4D}" destId="{27644D11-CBE6-4710-A126-4FDCCA639AF3}" srcOrd="0" destOrd="0" parTransId="{220657CB-61F5-4AA3-8225-B138F5A09DD0}" sibTransId="{92181937-9473-4C59-9C24-04DC5E69F84D}"/>
    <dgm:cxn modelId="{5A5C0992-672C-4AA7-97D4-651340E354D0}" type="presParOf" srcId="{600EAC97-63AD-4D5E-8E3E-0D2483DEC939}" destId="{118FA293-6288-4FD9-8A3B-260C6E7CE6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algn="ctr" rtl="0"/>
          <a:r>
            <a:rPr lang="en-US" dirty="0"/>
            <a:t>Results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ScaleY="69756" custLinFactNeighborX="-6446" custLinFactNeighborY="-9274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71D0A3CC-B0AD-4F38-8DF5-1D860D17AA09}" type="presOf" srcId="{FDA4A965-70DB-44C0-815A-93A7161A0A84}" destId="{842A0C3A-49EB-4736-804F-79FD50C66508}" srcOrd="0" destOrd="0" presId="urn:microsoft.com/office/officeart/2005/8/layout/vList2"/>
    <dgm:cxn modelId="{340BB9ED-7C1B-4449-A9B3-FBF3EB0EB9F2}" type="presOf" srcId="{1C485C8E-4243-4676-8E41-A2E3ACCE8D11}" destId="{0B30CCAC-ED6D-46A6-9A1C-A42AFD75006F}" srcOrd="0" destOrd="0" presId="urn:microsoft.com/office/officeart/2005/8/layout/vList2"/>
    <dgm:cxn modelId="{E3BF6320-68E6-46AF-9F90-EBC338DAEF54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algn="ctr" rtl="0"/>
          <a:r>
            <a:rPr lang="en-US" dirty="0"/>
            <a:t>Results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ScaleY="69756" custLinFactNeighborX="-6446" custLinFactNeighborY="-9274">
        <dgm:presLayoutVars>
          <dgm:chMax val="0"/>
          <dgm:bulletEnabled val="1"/>
        </dgm:presLayoutVars>
      </dgm:prSet>
      <dgm:spPr/>
    </dgm:pt>
  </dgm:ptLst>
  <dgm:cxnLst>
    <dgm:cxn modelId="{55F96D09-C3E7-47A1-BA72-CD63D6A959D7}" type="presOf" srcId="{FDA4A965-70DB-44C0-815A-93A7161A0A84}" destId="{842A0C3A-49EB-4736-804F-79FD50C66508}" srcOrd="0" destOrd="0" presId="urn:microsoft.com/office/officeart/2005/8/layout/vList2"/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75904D5E-EA1B-4DEB-BDB9-96C72A094331}" type="presOf" srcId="{1C485C8E-4243-4676-8E41-A2E3ACCE8D11}" destId="{0B30CCAC-ED6D-46A6-9A1C-A42AFD75006F}" srcOrd="0" destOrd="0" presId="urn:microsoft.com/office/officeart/2005/8/layout/vList2"/>
    <dgm:cxn modelId="{A446B3CB-8ECF-49ED-8D9C-344E6C13F026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algn="ctr" rtl="0"/>
          <a:r>
            <a:rPr lang="en-US" dirty="0"/>
            <a:t>Results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ScaleY="69756" custLinFactNeighborX="-6446" custLinFactNeighborY="-9274">
        <dgm:presLayoutVars>
          <dgm:chMax val="0"/>
          <dgm:bulletEnabled val="1"/>
        </dgm:presLayoutVars>
      </dgm:prSet>
      <dgm:spPr/>
    </dgm:pt>
  </dgm:ptLst>
  <dgm:cxnLst>
    <dgm:cxn modelId="{55F96D09-C3E7-47A1-BA72-CD63D6A959D7}" type="presOf" srcId="{FDA4A965-70DB-44C0-815A-93A7161A0A84}" destId="{842A0C3A-49EB-4736-804F-79FD50C66508}" srcOrd="0" destOrd="0" presId="urn:microsoft.com/office/officeart/2005/8/layout/vList2"/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75904D5E-EA1B-4DEB-BDB9-96C72A094331}" type="presOf" srcId="{1C485C8E-4243-4676-8E41-A2E3ACCE8D11}" destId="{0B30CCAC-ED6D-46A6-9A1C-A42AFD75006F}" srcOrd="0" destOrd="0" presId="urn:microsoft.com/office/officeart/2005/8/layout/vList2"/>
    <dgm:cxn modelId="{A446B3CB-8ECF-49ED-8D9C-344E6C13F026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algn="ctr" rtl="0"/>
          <a:r>
            <a:rPr lang="en-IN" b="1" dirty="0"/>
            <a:t>C</a:t>
          </a:r>
          <a:r>
            <a:rPr lang="cs-CZ" b="1" dirty="0"/>
            <a:t>on</a:t>
          </a:r>
          <a:r>
            <a:rPr lang="en-US" b="1" dirty="0" err="1"/>
            <a:t>clusion</a:t>
          </a:r>
          <a:r>
            <a:rPr lang="en-US" b="1" dirty="0"/>
            <a:t> and Future Work</a:t>
          </a:r>
          <a:r>
            <a:rPr lang="cs-CZ" b="1" dirty="0"/>
            <a:t> </a:t>
          </a:r>
          <a:endParaRPr lang="en-US" dirty="0"/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ScaleY="69756" custLinFactNeighborX="-6446" custLinFactNeighborY="-9274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72EA3B62-69A5-47B7-A60F-9FA7DC10749C}" type="presOf" srcId="{FDA4A965-70DB-44C0-815A-93A7161A0A84}" destId="{842A0C3A-49EB-4736-804F-79FD50C66508}" srcOrd="0" destOrd="0" presId="urn:microsoft.com/office/officeart/2005/8/layout/vList2"/>
    <dgm:cxn modelId="{8DD388FA-C9CB-4989-AD6B-46B0B0569BC2}" type="presOf" srcId="{1C485C8E-4243-4676-8E41-A2E3ACCE8D11}" destId="{0B30CCAC-ED6D-46A6-9A1C-A42AFD75006F}" srcOrd="0" destOrd="0" presId="urn:microsoft.com/office/officeart/2005/8/layout/vList2"/>
    <dgm:cxn modelId="{72E6FA17-9914-4F2F-B9F8-5D0AE734F4C9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FF404F-1541-4F0A-B514-942611CCE4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D5C384-5F56-4D2B-B58F-8C472BADA680}">
      <dgm:prSet/>
      <dgm:spPr/>
      <dgm:t>
        <a:bodyPr/>
        <a:lstStyle/>
        <a:p>
          <a:pPr rtl="0"/>
          <a:r>
            <a:rPr lang="en-US" dirty="0"/>
            <a:t>Reference</a:t>
          </a:r>
        </a:p>
      </dgm:t>
    </dgm:pt>
    <dgm:pt modelId="{6A1C68D1-5BA0-43C0-9831-188F7BCB0B4F}" type="parTrans" cxnId="{7E994303-4B3B-47E0-A859-F0994D0F93DD}">
      <dgm:prSet/>
      <dgm:spPr/>
      <dgm:t>
        <a:bodyPr/>
        <a:lstStyle/>
        <a:p>
          <a:endParaRPr lang="en-US"/>
        </a:p>
      </dgm:t>
    </dgm:pt>
    <dgm:pt modelId="{0C284170-10A1-4D52-9EF3-01D2D272880D}" type="sibTrans" cxnId="{7E994303-4B3B-47E0-A859-F0994D0F93DD}">
      <dgm:prSet/>
      <dgm:spPr/>
      <dgm:t>
        <a:bodyPr/>
        <a:lstStyle/>
        <a:p>
          <a:endParaRPr lang="en-US"/>
        </a:p>
      </dgm:t>
    </dgm:pt>
    <dgm:pt modelId="{26BF0150-9B55-4B2E-9DF5-A4D3A504DC43}" type="pres">
      <dgm:prSet presAssocID="{63FF404F-1541-4F0A-B514-942611CCE469}" presName="linear" presStyleCnt="0">
        <dgm:presLayoutVars>
          <dgm:animLvl val="lvl"/>
          <dgm:resizeHandles val="exact"/>
        </dgm:presLayoutVars>
      </dgm:prSet>
      <dgm:spPr/>
    </dgm:pt>
    <dgm:pt modelId="{748BFEF1-A45E-4743-A39E-15D0B47C607D}" type="pres">
      <dgm:prSet presAssocID="{93D5C384-5F56-4D2B-B58F-8C472BADA68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E994303-4B3B-47E0-A859-F0994D0F93DD}" srcId="{63FF404F-1541-4F0A-B514-942611CCE469}" destId="{93D5C384-5F56-4D2B-B58F-8C472BADA680}" srcOrd="0" destOrd="0" parTransId="{6A1C68D1-5BA0-43C0-9831-188F7BCB0B4F}" sibTransId="{0C284170-10A1-4D52-9EF3-01D2D272880D}"/>
    <dgm:cxn modelId="{B1076396-F566-4C87-90A3-AA85C644D041}" type="presOf" srcId="{63FF404F-1541-4F0A-B514-942611CCE469}" destId="{26BF0150-9B55-4B2E-9DF5-A4D3A504DC43}" srcOrd="0" destOrd="0" presId="urn:microsoft.com/office/officeart/2005/8/layout/vList2"/>
    <dgm:cxn modelId="{934E60CF-1397-4E36-BA78-17BAF78FAF7D}" type="presOf" srcId="{93D5C384-5F56-4D2B-B58F-8C472BADA680}" destId="{748BFEF1-A45E-4743-A39E-15D0B47C607D}" srcOrd="0" destOrd="0" presId="urn:microsoft.com/office/officeart/2005/8/layout/vList2"/>
    <dgm:cxn modelId="{9CADEEB0-8503-4E57-A22A-8E78EC117FCF}" type="presParOf" srcId="{26BF0150-9B55-4B2E-9DF5-A4D3A504DC43}" destId="{748BFEF1-A45E-4743-A39E-15D0B47C60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38B5D-1D4C-4A7E-8333-022B2224B4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2AEDF-B1EA-4B03-A180-07F6C9137C06}">
      <dgm:prSet/>
      <dgm:spPr/>
      <dgm:t>
        <a:bodyPr/>
        <a:lstStyle/>
        <a:p>
          <a:pPr rtl="0"/>
          <a:r>
            <a:rPr lang="en-US" dirty="0"/>
            <a:t>Introduction</a:t>
          </a:r>
        </a:p>
      </dgm:t>
    </dgm:pt>
    <dgm:pt modelId="{A7ED54D5-B9AD-4206-A2F9-70C48D015EE5}" type="parTrans" cxnId="{7B75C78E-80DA-4E3A-862E-738681D43482}">
      <dgm:prSet/>
      <dgm:spPr/>
      <dgm:t>
        <a:bodyPr/>
        <a:lstStyle/>
        <a:p>
          <a:endParaRPr lang="en-US"/>
        </a:p>
      </dgm:t>
    </dgm:pt>
    <dgm:pt modelId="{3E27C0B2-9EE2-40F8-B10D-3675CCDA31D2}" type="sibTrans" cxnId="{7B75C78E-80DA-4E3A-862E-738681D43482}">
      <dgm:prSet/>
      <dgm:spPr/>
      <dgm:t>
        <a:bodyPr/>
        <a:lstStyle/>
        <a:p>
          <a:endParaRPr lang="en-US"/>
        </a:p>
      </dgm:t>
    </dgm:pt>
    <dgm:pt modelId="{0B38489A-3A27-4553-940E-712822A598AA}" type="pres">
      <dgm:prSet presAssocID="{EE138B5D-1D4C-4A7E-8333-022B2224B420}" presName="linear" presStyleCnt="0">
        <dgm:presLayoutVars>
          <dgm:animLvl val="lvl"/>
          <dgm:resizeHandles val="exact"/>
        </dgm:presLayoutVars>
      </dgm:prSet>
      <dgm:spPr/>
    </dgm:pt>
    <dgm:pt modelId="{25D0D86D-2AB7-4F6C-8E40-B5869A1B261E}" type="pres">
      <dgm:prSet presAssocID="{2822AEDF-B1EA-4B03-A180-07F6C9137C0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C46067D-666A-4E36-8872-53AAC37DC277}" type="presOf" srcId="{EE138B5D-1D4C-4A7E-8333-022B2224B420}" destId="{0B38489A-3A27-4553-940E-712822A598AA}" srcOrd="0" destOrd="0" presId="urn:microsoft.com/office/officeart/2005/8/layout/vList2"/>
    <dgm:cxn modelId="{7B75C78E-80DA-4E3A-862E-738681D43482}" srcId="{EE138B5D-1D4C-4A7E-8333-022B2224B420}" destId="{2822AEDF-B1EA-4B03-A180-07F6C9137C06}" srcOrd="0" destOrd="0" parTransId="{A7ED54D5-B9AD-4206-A2F9-70C48D015EE5}" sibTransId="{3E27C0B2-9EE2-40F8-B10D-3675CCDA31D2}"/>
    <dgm:cxn modelId="{9E8666F1-AA7A-4225-9E3A-5C5D3FC05D8B}" type="presOf" srcId="{2822AEDF-B1EA-4B03-A180-07F6C9137C06}" destId="{25D0D86D-2AB7-4F6C-8E40-B5869A1B261E}" srcOrd="0" destOrd="0" presId="urn:microsoft.com/office/officeart/2005/8/layout/vList2"/>
    <dgm:cxn modelId="{2D7A0F95-6BB7-44DE-9D92-FA61A8524B42}" type="presParOf" srcId="{0B38489A-3A27-4553-940E-712822A598AA}" destId="{25D0D86D-2AB7-4F6C-8E40-B5869A1B26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F076F-E7FC-4979-9997-16187E61C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D13911-57EA-4B5B-8261-2A21101B5B18}">
      <dgm:prSet/>
      <dgm:spPr/>
      <dgm:t>
        <a:bodyPr/>
        <a:lstStyle/>
        <a:p>
          <a:pPr rtl="0"/>
          <a:r>
            <a:rPr lang="en-US" dirty="0"/>
            <a:t>Literature Survey</a:t>
          </a:r>
        </a:p>
      </dgm:t>
    </dgm:pt>
    <dgm:pt modelId="{1DD2DEB2-D863-46FB-A3DA-3B9B3B96F922}" type="parTrans" cxnId="{B5DE6418-346A-4AD2-872E-EC54497863F5}">
      <dgm:prSet/>
      <dgm:spPr/>
      <dgm:t>
        <a:bodyPr/>
        <a:lstStyle/>
        <a:p>
          <a:endParaRPr lang="en-US"/>
        </a:p>
      </dgm:t>
    </dgm:pt>
    <dgm:pt modelId="{6C2B0414-D41E-454E-BD88-3FE3C61A1FF9}" type="sibTrans" cxnId="{B5DE6418-346A-4AD2-872E-EC54497863F5}">
      <dgm:prSet/>
      <dgm:spPr/>
      <dgm:t>
        <a:bodyPr/>
        <a:lstStyle/>
        <a:p>
          <a:endParaRPr lang="en-US"/>
        </a:p>
      </dgm:t>
    </dgm:pt>
    <dgm:pt modelId="{930911C4-D6EA-4EE8-9EDA-A778062602A9}" type="pres">
      <dgm:prSet presAssocID="{1ACF076F-E7FC-4979-9997-16187E61C344}" presName="linear" presStyleCnt="0">
        <dgm:presLayoutVars>
          <dgm:animLvl val="lvl"/>
          <dgm:resizeHandles val="exact"/>
        </dgm:presLayoutVars>
      </dgm:prSet>
      <dgm:spPr/>
    </dgm:pt>
    <dgm:pt modelId="{73A5C654-7167-44C6-9240-DFD45D440EBB}" type="pres">
      <dgm:prSet presAssocID="{F8D13911-57EA-4B5B-8261-2A21101B5B18}" presName="parentText" presStyleLbl="node1" presStyleIdx="0" presStyleCnt="1" custScaleY="65774">
        <dgm:presLayoutVars>
          <dgm:chMax val="0"/>
          <dgm:bulletEnabled val="1"/>
        </dgm:presLayoutVars>
      </dgm:prSet>
      <dgm:spPr/>
    </dgm:pt>
  </dgm:ptLst>
  <dgm:cxnLst>
    <dgm:cxn modelId="{B5DE6418-346A-4AD2-872E-EC54497863F5}" srcId="{1ACF076F-E7FC-4979-9997-16187E61C344}" destId="{F8D13911-57EA-4B5B-8261-2A21101B5B18}" srcOrd="0" destOrd="0" parTransId="{1DD2DEB2-D863-46FB-A3DA-3B9B3B96F922}" sibTransId="{6C2B0414-D41E-454E-BD88-3FE3C61A1FF9}"/>
    <dgm:cxn modelId="{93E75A39-E406-451A-8225-4707FF255DF6}" type="presOf" srcId="{F8D13911-57EA-4B5B-8261-2A21101B5B18}" destId="{73A5C654-7167-44C6-9240-DFD45D440EBB}" srcOrd="0" destOrd="0" presId="urn:microsoft.com/office/officeart/2005/8/layout/vList2"/>
    <dgm:cxn modelId="{BAF55578-BC8F-4F63-B5E7-C51DDE464BDF}" type="presOf" srcId="{1ACF076F-E7FC-4979-9997-16187E61C344}" destId="{930911C4-D6EA-4EE8-9EDA-A778062602A9}" srcOrd="0" destOrd="0" presId="urn:microsoft.com/office/officeart/2005/8/layout/vList2"/>
    <dgm:cxn modelId="{0037BB4C-F37F-4B49-850C-77C952D6CF85}" type="presParOf" srcId="{930911C4-D6EA-4EE8-9EDA-A778062602A9}" destId="{73A5C654-7167-44C6-9240-DFD45D440E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rtl="0"/>
          <a:r>
            <a:rPr lang="en-US" dirty="0"/>
            <a:t>Objectives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423BA267-6B6E-4B9B-9E45-7419569CCF2C}" type="presOf" srcId="{1C485C8E-4243-4676-8E41-A2E3ACCE8D11}" destId="{0B30CCAC-ED6D-46A6-9A1C-A42AFD75006F}" srcOrd="0" destOrd="0" presId="urn:microsoft.com/office/officeart/2005/8/layout/vList2"/>
    <dgm:cxn modelId="{B5C73E70-372D-45A2-A04A-A0190ABFECAA}" type="presOf" srcId="{FDA4A965-70DB-44C0-815A-93A7161A0A84}" destId="{842A0C3A-49EB-4736-804F-79FD50C66508}" srcOrd="0" destOrd="0" presId="urn:microsoft.com/office/officeart/2005/8/layout/vList2"/>
    <dgm:cxn modelId="{2F94A365-9666-4257-9843-7A84B669EA78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rtl="0"/>
          <a:r>
            <a:rPr lang="en-US" dirty="0"/>
            <a:t>System Architecture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LinFactNeighborX="-3773" custLinFactNeighborY="-2912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01769AA8-8F25-4832-93A3-E3ACE37FDE09}" type="presOf" srcId="{FDA4A965-70DB-44C0-815A-93A7161A0A84}" destId="{842A0C3A-49EB-4736-804F-79FD50C66508}" srcOrd="0" destOrd="0" presId="urn:microsoft.com/office/officeart/2005/8/layout/vList2"/>
    <dgm:cxn modelId="{C23C34BC-18C4-4BF6-99BA-C6701B6FC3BA}" type="presOf" srcId="{1C485C8E-4243-4676-8E41-A2E3ACCE8D11}" destId="{0B30CCAC-ED6D-46A6-9A1C-A42AFD75006F}" srcOrd="0" destOrd="0" presId="urn:microsoft.com/office/officeart/2005/8/layout/vList2"/>
    <dgm:cxn modelId="{42BBE851-8AED-4547-A222-372554F6DE3D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rtl="0"/>
          <a:r>
            <a:rPr lang="en-US" dirty="0"/>
            <a:t>Methodology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LinFactNeighborY="-13525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01AE9287-AF4F-4921-B005-982D5C545F2F}" type="presOf" srcId="{FDA4A965-70DB-44C0-815A-93A7161A0A84}" destId="{842A0C3A-49EB-4736-804F-79FD50C66508}" srcOrd="0" destOrd="0" presId="urn:microsoft.com/office/officeart/2005/8/layout/vList2"/>
    <dgm:cxn modelId="{C36A04EA-BA5D-48D7-A349-0E6EBC32E7D1}" type="presOf" srcId="{1C485C8E-4243-4676-8E41-A2E3ACCE8D11}" destId="{0B30CCAC-ED6D-46A6-9A1C-A42AFD75006F}" srcOrd="0" destOrd="0" presId="urn:microsoft.com/office/officeart/2005/8/layout/vList2"/>
    <dgm:cxn modelId="{58E1309D-876A-4BE3-92E8-639995CB447F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algn="ctr" rtl="0"/>
          <a:r>
            <a:rPr lang="en-US" dirty="0"/>
            <a:t>Implementation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ScaleY="69756" custLinFactNeighborX="-6446" custLinFactNeighborY="-9274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5CAB8160-4435-45C0-9878-987B56033578}" type="presOf" srcId="{FDA4A965-70DB-44C0-815A-93A7161A0A84}" destId="{842A0C3A-49EB-4736-804F-79FD50C66508}" srcOrd="0" destOrd="0" presId="urn:microsoft.com/office/officeart/2005/8/layout/vList2"/>
    <dgm:cxn modelId="{EF2F84BF-2966-4CA2-8ACB-CDC12A2EA6DA}" type="presOf" srcId="{1C485C8E-4243-4676-8E41-A2E3ACCE8D11}" destId="{0B30CCAC-ED6D-46A6-9A1C-A42AFD75006F}" srcOrd="0" destOrd="0" presId="urn:microsoft.com/office/officeart/2005/8/layout/vList2"/>
    <dgm:cxn modelId="{EC6152BB-0808-4164-A021-A184245330AF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algn="ctr" rtl="0"/>
          <a:r>
            <a:rPr lang="en-US" dirty="0"/>
            <a:t>Results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ScaleY="69756" custLinFactNeighborX="-6446" custLinFactNeighborY="-9274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ECF2386C-AED8-439C-9E39-AD5490E82A22}" type="presOf" srcId="{1C485C8E-4243-4676-8E41-A2E3ACCE8D11}" destId="{0B30CCAC-ED6D-46A6-9A1C-A42AFD75006F}" srcOrd="0" destOrd="0" presId="urn:microsoft.com/office/officeart/2005/8/layout/vList2"/>
    <dgm:cxn modelId="{39FD70FF-69FD-4B08-80D0-B3F2FDD46609}" type="presOf" srcId="{FDA4A965-70DB-44C0-815A-93A7161A0A84}" destId="{842A0C3A-49EB-4736-804F-79FD50C66508}" srcOrd="0" destOrd="0" presId="urn:microsoft.com/office/officeart/2005/8/layout/vList2"/>
    <dgm:cxn modelId="{439EA778-DB46-4BB6-9668-B7A5E196C838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85C8E-4243-4676-8E41-A2E3ACCE8D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4A965-70DB-44C0-815A-93A7161A0A84}">
      <dgm:prSet/>
      <dgm:spPr/>
      <dgm:t>
        <a:bodyPr/>
        <a:lstStyle/>
        <a:p>
          <a:pPr algn="ctr" rtl="0"/>
          <a:r>
            <a:rPr lang="en-US" dirty="0"/>
            <a:t>Results</a:t>
          </a:r>
        </a:p>
      </dgm:t>
    </dgm:pt>
    <dgm:pt modelId="{BAC1EC85-DB37-4139-A0F2-368514F5DBD3}" type="parTrans" cxnId="{24A6542B-7C82-4726-8440-4677EAE62F5A}">
      <dgm:prSet/>
      <dgm:spPr/>
      <dgm:t>
        <a:bodyPr/>
        <a:lstStyle/>
        <a:p>
          <a:endParaRPr lang="en-US"/>
        </a:p>
      </dgm:t>
    </dgm:pt>
    <dgm:pt modelId="{B7152ED2-C744-482F-B39D-1D25826D4BBE}" type="sibTrans" cxnId="{24A6542B-7C82-4726-8440-4677EAE62F5A}">
      <dgm:prSet/>
      <dgm:spPr/>
      <dgm:t>
        <a:bodyPr/>
        <a:lstStyle/>
        <a:p>
          <a:endParaRPr lang="en-US"/>
        </a:p>
      </dgm:t>
    </dgm:pt>
    <dgm:pt modelId="{0B30CCAC-ED6D-46A6-9A1C-A42AFD75006F}" type="pres">
      <dgm:prSet presAssocID="{1C485C8E-4243-4676-8E41-A2E3ACCE8D11}" presName="linear" presStyleCnt="0">
        <dgm:presLayoutVars>
          <dgm:animLvl val="lvl"/>
          <dgm:resizeHandles val="exact"/>
        </dgm:presLayoutVars>
      </dgm:prSet>
      <dgm:spPr/>
    </dgm:pt>
    <dgm:pt modelId="{842A0C3A-49EB-4736-804F-79FD50C66508}" type="pres">
      <dgm:prSet presAssocID="{FDA4A965-70DB-44C0-815A-93A7161A0A84}" presName="parentText" presStyleLbl="node1" presStyleIdx="0" presStyleCnt="1" custScaleY="69756" custLinFactNeighborX="-6446" custLinFactNeighborY="-9274">
        <dgm:presLayoutVars>
          <dgm:chMax val="0"/>
          <dgm:bulletEnabled val="1"/>
        </dgm:presLayoutVars>
      </dgm:prSet>
      <dgm:spPr/>
    </dgm:pt>
  </dgm:ptLst>
  <dgm:cxnLst>
    <dgm:cxn modelId="{24A6542B-7C82-4726-8440-4677EAE62F5A}" srcId="{1C485C8E-4243-4676-8E41-A2E3ACCE8D11}" destId="{FDA4A965-70DB-44C0-815A-93A7161A0A84}" srcOrd="0" destOrd="0" parTransId="{BAC1EC85-DB37-4139-A0F2-368514F5DBD3}" sibTransId="{B7152ED2-C744-482F-B39D-1D25826D4BBE}"/>
    <dgm:cxn modelId="{ECF2386C-AED8-439C-9E39-AD5490E82A22}" type="presOf" srcId="{1C485C8E-4243-4676-8E41-A2E3ACCE8D11}" destId="{0B30CCAC-ED6D-46A6-9A1C-A42AFD75006F}" srcOrd="0" destOrd="0" presId="urn:microsoft.com/office/officeart/2005/8/layout/vList2"/>
    <dgm:cxn modelId="{39FD70FF-69FD-4B08-80D0-B3F2FDD46609}" type="presOf" srcId="{FDA4A965-70DB-44C0-815A-93A7161A0A84}" destId="{842A0C3A-49EB-4736-804F-79FD50C66508}" srcOrd="0" destOrd="0" presId="urn:microsoft.com/office/officeart/2005/8/layout/vList2"/>
    <dgm:cxn modelId="{439EA778-DB46-4BB6-9668-B7A5E196C838}" type="presParOf" srcId="{0B30CCAC-ED6D-46A6-9A1C-A42AFD75006F}" destId="{842A0C3A-49EB-4736-804F-79FD50C665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FA293-6288-4FD9-8A3B-260C6E7CE6F0}">
      <dsp:nvSpPr>
        <dsp:cNvPr id="0" name=""/>
        <dsp:cNvSpPr/>
      </dsp:nvSpPr>
      <dsp:spPr>
        <a:xfrm>
          <a:off x="0" y="585399"/>
          <a:ext cx="9144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59399" y="644798"/>
        <a:ext cx="9025202" cy="1098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15600" cy="107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Results</a:t>
          </a:r>
        </a:p>
      </dsp:txBody>
      <dsp:txXfrm>
        <a:off x="52271" y="52271"/>
        <a:ext cx="10411058" cy="966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15600" cy="107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Results</a:t>
          </a:r>
        </a:p>
      </dsp:txBody>
      <dsp:txXfrm>
        <a:off x="52271" y="52271"/>
        <a:ext cx="10411058" cy="966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15600" cy="107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Results</a:t>
          </a:r>
        </a:p>
      </dsp:txBody>
      <dsp:txXfrm>
        <a:off x="52271" y="52271"/>
        <a:ext cx="10411058" cy="9662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15600" cy="107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/>
            <a:t>C</a:t>
          </a:r>
          <a:r>
            <a:rPr lang="cs-CZ" sz="4400" b="1" kern="1200" dirty="0"/>
            <a:t>on</a:t>
          </a:r>
          <a:r>
            <a:rPr lang="en-US" sz="4400" b="1" kern="1200" dirty="0" err="1"/>
            <a:t>clusion</a:t>
          </a:r>
          <a:r>
            <a:rPr lang="en-US" sz="4400" b="1" kern="1200" dirty="0"/>
            <a:t> and Future Work</a:t>
          </a:r>
          <a:r>
            <a:rPr lang="cs-CZ" sz="4400" b="1" kern="1200" dirty="0"/>
            <a:t> </a:t>
          </a:r>
          <a:endParaRPr lang="en-US" sz="4400" kern="1200" dirty="0"/>
        </a:p>
      </dsp:txBody>
      <dsp:txXfrm>
        <a:off x="52271" y="52271"/>
        <a:ext cx="10411058" cy="9662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BFEF1-A45E-4743-A39E-15D0B47C607D}">
      <dsp:nvSpPr>
        <dsp:cNvPr id="0" name=""/>
        <dsp:cNvSpPr/>
      </dsp:nvSpPr>
      <dsp:spPr>
        <a:xfrm>
          <a:off x="0" y="3193"/>
          <a:ext cx="8970817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Reference</a:t>
          </a:r>
        </a:p>
      </dsp:txBody>
      <dsp:txXfrm>
        <a:off x="64397" y="67590"/>
        <a:ext cx="8842023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0D86D-2AB7-4F6C-8E40-B5869A1B261E}">
      <dsp:nvSpPr>
        <dsp:cNvPr id="0" name=""/>
        <dsp:cNvSpPr/>
      </dsp:nvSpPr>
      <dsp:spPr>
        <a:xfrm>
          <a:off x="0" y="8341"/>
          <a:ext cx="9315202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Introduction</a:t>
          </a:r>
        </a:p>
      </dsp:txBody>
      <dsp:txXfrm>
        <a:off x="50347" y="58688"/>
        <a:ext cx="9214508" cy="93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5C654-7167-44C6-9240-DFD45D440EBB}">
      <dsp:nvSpPr>
        <dsp:cNvPr id="0" name=""/>
        <dsp:cNvSpPr/>
      </dsp:nvSpPr>
      <dsp:spPr>
        <a:xfrm>
          <a:off x="0" y="48878"/>
          <a:ext cx="8780812" cy="1009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Literature Survey</a:t>
          </a:r>
        </a:p>
      </dsp:txBody>
      <dsp:txXfrm>
        <a:off x="49287" y="98165"/>
        <a:ext cx="8682238" cy="911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3193"/>
          <a:ext cx="8795286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Objectives</a:t>
          </a:r>
        </a:p>
      </dsp:txBody>
      <dsp:txXfrm>
        <a:off x="64397" y="67590"/>
        <a:ext cx="8666492" cy="1190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69038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System Architecture</a:t>
          </a:r>
        </a:p>
      </dsp:txBody>
      <dsp:txXfrm>
        <a:off x="64397" y="64397"/>
        <a:ext cx="10440244" cy="11903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8795286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Methodology</a:t>
          </a:r>
        </a:p>
      </dsp:txBody>
      <dsp:txXfrm>
        <a:off x="64397" y="64397"/>
        <a:ext cx="8666492" cy="1190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15600" cy="107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Implementation</a:t>
          </a:r>
        </a:p>
      </dsp:txBody>
      <dsp:txXfrm>
        <a:off x="52271" y="52271"/>
        <a:ext cx="10411058" cy="966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15600" cy="107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Results</a:t>
          </a:r>
        </a:p>
      </dsp:txBody>
      <dsp:txXfrm>
        <a:off x="52271" y="52271"/>
        <a:ext cx="10411058" cy="966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A0C3A-49EB-4736-804F-79FD50C66508}">
      <dsp:nvSpPr>
        <dsp:cNvPr id="0" name=""/>
        <dsp:cNvSpPr/>
      </dsp:nvSpPr>
      <dsp:spPr>
        <a:xfrm>
          <a:off x="0" y="0"/>
          <a:ext cx="10515600" cy="1070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Results</a:t>
          </a:r>
        </a:p>
      </dsp:txBody>
      <dsp:txXfrm>
        <a:off x="52271" y="52271"/>
        <a:ext cx="10411058" cy="966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6428-3F11-8145-AFBF-03784053BCCC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DE83-9CA4-DF49-A0A6-FB465903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4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791745" y="502830"/>
            <a:ext cx="4608512" cy="4620329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71933" y="5925281"/>
            <a:ext cx="4608512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656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932726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235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932726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1499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6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" y="932726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70842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3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679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" y="932726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07918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111999" y="3930000"/>
            <a:ext cx="4080001" cy="29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52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92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60365" y="2564904"/>
            <a:ext cx="2831637" cy="4293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900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57147" y="1700809"/>
            <a:ext cx="3264727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21917" tIns="60958" rIns="121917" bIns="60958"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452723" y="1700809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21917" tIns="60958" rIns="121917" bIns="60958"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947939" y="1700809"/>
            <a:ext cx="3264364" cy="2698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lIns="121917" tIns="60958" rIns="121917" bIns="60958"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932726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18437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4" y="1700813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4" y="1700813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9" y="1832542"/>
            <a:ext cx="3600001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" y="932726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22662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3796150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 latinLnBrk="1"/>
            <a:endParaRPr lang="ko-KR" altLang="en-US" sz="2400">
              <a:solidFill>
                <a:prstClr val="black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9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7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21917" tIns="60958" rIns="121917" bIns="60958"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64637"/>
            <a:ext cx="12192000" cy="768085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" y="932726"/>
            <a:ext cx="12192000" cy="384043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19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172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CE26-82CC-44F8-8B4A-A3421868A4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3ABF-95BF-4D4C-AEC9-78E4AC4BF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0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1219170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7459174"/>
              </p:ext>
            </p:extLst>
          </p:nvPr>
        </p:nvGraphicFramePr>
        <p:xfrm>
          <a:off x="1524002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726" y="4218962"/>
            <a:ext cx="660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ill Sans MT" panose="020B0502020104020203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By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6368" y="4280517"/>
            <a:ext cx="6096001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latin typeface="Gill Sans MT" panose="020B0502020104020203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3C6F4-0B7F-ECC2-55C6-00FD5C6CDF4E}"/>
              </a:ext>
            </a:extLst>
          </p:cNvPr>
          <p:cNvSpPr txBox="1"/>
          <p:nvPr/>
        </p:nvSpPr>
        <p:spPr>
          <a:xfrm>
            <a:off x="398544" y="4449794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 M AKASH</a:t>
            </a:r>
            <a:endParaRPr lang="en-IN" sz="2400" dirty="0">
              <a:effectLst/>
            </a:endParaRPr>
          </a:p>
          <a:p>
            <a:pPr algn="ctr" rtl="0">
              <a:buNone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     220701502</a:t>
            </a:r>
            <a:endParaRPr lang="en-IN" sz="2400" dirty="0">
              <a:effectLst/>
            </a:endParaRPr>
          </a:p>
          <a:p>
            <a:pPr algn="ctr" rtl="0">
              <a:buNone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III CSE B</a:t>
            </a:r>
            <a:endParaRPr lang="en-IN" sz="2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CE184-7978-4DF0-F925-115F3F137DAC}"/>
              </a:ext>
            </a:extLst>
          </p:cNvPr>
          <p:cNvSpPr txBox="1"/>
          <p:nvPr/>
        </p:nvSpPr>
        <p:spPr>
          <a:xfrm>
            <a:off x="1728216" y="1810672"/>
            <a:ext cx="838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4800" b="0" i="0" cap="all" dirty="0" err="1">
                <a:solidFill>
                  <a:srgbClr val="230E0E"/>
                </a:solidFill>
                <a:effectLst/>
              </a:rPr>
              <a:t>sMART</a:t>
            </a:r>
            <a:r>
              <a:rPr lang="en-IN" sz="4800" b="0" i="0" cap="all" dirty="0">
                <a:solidFill>
                  <a:srgbClr val="230E0E"/>
                </a:solidFill>
                <a:effectLst/>
              </a:rPr>
              <a:t> MOVIE RECOMMENDER</a:t>
            </a:r>
            <a:endParaRPr lang="en-IN" sz="4800" cap="all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D22D2-BA7B-D103-7AD1-CAB0EF868BDA}"/>
              </a:ext>
            </a:extLst>
          </p:cNvPr>
          <p:cNvSpPr txBox="1"/>
          <p:nvPr/>
        </p:nvSpPr>
        <p:spPr>
          <a:xfrm>
            <a:off x="8046720" y="4680627"/>
            <a:ext cx="45902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IN" sz="2400" b="0" i="0" dirty="0" err="1">
                <a:solidFill>
                  <a:srgbClr val="230E0E"/>
                </a:solidFill>
                <a:effectLst/>
              </a:rPr>
              <a:t>Dr.V.Auxilia</a:t>
            </a:r>
            <a:r>
              <a:rPr lang="en-IN" sz="2400" b="0" i="0" dirty="0">
                <a:solidFill>
                  <a:srgbClr val="230E0E"/>
                </a:solidFill>
                <a:effectLst/>
              </a:rPr>
              <a:t> Osvin Nancy.,</a:t>
            </a:r>
            <a:endParaRPr lang="en-IN" sz="2400" dirty="0">
              <a:effectLst/>
            </a:endParaRPr>
          </a:p>
          <a:p>
            <a:pPr algn="l" rtl="0"/>
            <a:r>
              <a:rPr lang="en-IN" sz="2400" b="0" i="0" dirty="0">
                <a:solidFill>
                  <a:srgbClr val="230E0E"/>
                </a:solidFill>
                <a:effectLst/>
              </a:rPr>
              <a:t>M.Tech.,</a:t>
            </a:r>
            <a:r>
              <a:rPr lang="en-IN" sz="2400" b="0" i="0" dirty="0" err="1">
                <a:solidFill>
                  <a:srgbClr val="230E0E"/>
                </a:solidFill>
                <a:effectLst/>
              </a:rPr>
              <a:t>Ph.D</a:t>
            </a:r>
            <a:r>
              <a:rPr lang="en-IN" sz="2400" b="0" i="0" dirty="0">
                <a:solidFill>
                  <a:srgbClr val="230E0E"/>
                </a:solidFill>
                <a:effectLst/>
              </a:rPr>
              <a:t>.,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060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44542055"/>
              </p:ext>
            </p:extLst>
          </p:nvPr>
        </p:nvGraphicFramePr>
        <p:xfrm>
          <a:off x="160317" y="2459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31287-9B24-5BFE-3891-F9312F7B3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6475" y="1760963"/>
            <a:ext cx="9438598" cy="43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44542055"/>
              </p:ext>
            </p:extLst>
          </p:nvPr>
        </p:nvGraphicFramePr>
        <p:xfrm>
          <a:off x="160317" y="2459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62ED0-24B3-3947-035F-719D137E9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098" y="1836020"/>
            <a:ext cx="9244478" cy="43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47B04-B8F0-E329-9493-7D4E5622A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552A20-21F8-4174-DD37-61FEF325219D}"/>
              </a:ext>
            </a:extLst>
          </p:cNvPr>
          <p:cNvGraphicFramePr/>
          <p:nvPr/>
        </p:nvGraphicFramePr>
        <p:xfrm>
          <a:off x="160317" y="2459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CBB5E4-F8EE-DA86-D5AF-CFD796410302}"/>
              </a:ext>
            </a:extLst>
          </p:cNvPr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36046-6289-0079-F116-B31595C61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569" y="1949024"/>
            <a:ext cx="8632101" cy="40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6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07984"/>
              </p:ext>
            </p:extLst>
          </p:nvPr>
        </p:nvGraphicFramePr>
        <p:xfrm>
          <a:off x="160317" y="2459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415822"/>
            <a:ext cx="11805300" cy="573191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IN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477D4-236B-740B-5E1D-1BDC65F2EBA6}"/>
              </a:ext>
            </a:extLst>
          </p:cNvPr>
          <p:cNvSpPr txBox="1"/>
          <p:nvPr/>
        </p:nvSpPr>
        <p:spPr>
          <a:xfrm>
            <a:off x="780585" y="1859340"/>
            <a:ext cx="100918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Conclusion: </a:t>
            </a:r>
          </a:p>
          <a:p>
            <a:r>
              <a:rPr lang="en-US" sz="2400" dirty="0"/>
              <a:t>The movie recommendation system effectively suggests similar movies using content-based filtering. It leverages NLP techniques like </a:t>
            </a:r>
            <a:r>
              <a:rPr lang="en-US" sz="2400" dirty="0" err="1"/>
              <a:t>CountVectorizer</a:t>
            </a:r>
            <a:r>
              <a:rPr lang="en-US" sz="2400" dirty="0"/>
              <a:t> and cosine similarity to identify relationships between movies. The system enhances user experience by simplifying movie discovery based on interests.</a:t>
            </a:r>
          </a:p>
          <a:p>
            <a:r>
              <a:rPr lang="en-US" sz="2400" b="1" dirty="0"/>
              <a:t> Future Work: </a:t>
            </a:r>
          </a:p>
          <a:p>
            <a:r>
              <a:rPr lang="en-US" sz="2400" dirty="0"/>
              <a:t>Incorporate collaborative filtering and hybrid models to improve recommendation accuracy. Add user profiles and preferences for personalized suggestions. Integrate real-time data sources like streaming platforms for up-to-date content. Deploy as a full web application with advanced UI and user feedback options.</a:t>
            </a:r>
          </a:p>
        </p:txBody>
      </p:sp>
    </p:spTree>
    <p:extLst>
      <p:ext uri="{BB962C8B-B14F-4D97-AF65-F5344CB8AC3E}">
        <p14:creationId xmlns:p14="http://schemas.microsoft.com/office/powerpoint/2010/main" val="11780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9796829"/>
              </p:ext>
            </p:extLst>
          </p:nvPr>
        </p:nvGraphicFramePr>
        <p:xfrm>
          <a:off x="838201" y="365126"/>
          <a:ext cx="8970817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600" y="2058692"/>
            <a:ext cx="5286214" cy="293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F. Ricci, L. Rokach, and B. Shapira, Introduction to Recommender Systems Handbook, Springer, 2011.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M. J. </a:t>
            </a:r>
            <a:r>
              <a:rPr lang="en-IN" sz="2400" b="0" i="0" dirty="0" err="1">
                <a:solidFill>
                  <a:srgbClr val="230E0E"/>
                </a:solidFill>
                <a:effectLst/>
              </a:rPr>
              <a:t>Pazzani</a:t>
            </a:r>
            <a:r>
              <a:rPr lang="en-IN" sz="2400" b="0" i="0" dirty="0">
                <a:solidFill>
                  <a:srgbClr val="230E0E"/>
                </a:solidFill>
                <a:effectLst/>
              </a:rPr>
              <a:t> and D. </a:t>
            </a:r>
            <a:r>
              <a:rPr lang="en-IN" sz="2400" b="0" i="0" dirty="0" err="1">
                <a:solidFill>
                  <a:srgbClr val="230E0E"/>
                </a:solidFill>
                <a:effectLst/>
              </a:rPr>
              <a:t>Billsus</a:t>
            </a:r>
            <a:r>
              <a:rPr lang="en-IN" sz="2400" b="0" i="0" dirty="0">
                <a:solidFill>
                  <a:srgbClr val="230E0E"/>
                </a:solidFill>
                <a:effectLst/>
              </a:rPr>
              <a:t>, Content-Based Recommendation Systems, in The Adaptive Web, Springer, 2007, pp. 325–341.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R. </a:t>
            </a:r>
            <a:r>
              <a:rPr lang="en-IN" sz="2400" b="0" i="0" dirty="0" err="1">
                <a:solidFill>
                  <a:srgbClr val="230E0E"/>
                </a:solidFill>
                <a:effectLst/>
              </a:rPr>
              <a:t>Salakhutdinov</a:t>
            </a:r>
            <a:r>
              <a:rPr lang="en-IN" sz="2400" b="0" i="0" dirty="0">
                <a:solidFill>
                  <a:srgbClr val="230E0E"/>
                </a:solidFill>
                <a:effectLst/>
              </a:rPr>
              <a:t>, A. </a:t>
            </a:r>
            <a:r>
              <a:rPr lang="en-IN" sz="2400" b="0" i="0" dirty="0" err="1">
                <a:solidFill>
                  <a:srgbClr val="230E0E"/>
                </a:solidFill>
                <a:effectLst/>
              </a:rPr>
              <a:t>Mnih</a:t>
            </a:r>
            <a:r>
              <a:rPr lang="en-IN" sz="2400" b="0" i="0" dirty="0">
                <a:solidFill>
                  <a:srgbClr val="230E0E"/>
                </a:solidFill>
                <a:effectLst/>
              </a:rPr>
              <a:t>, and G. Hinton, Restricted Boltzmann Machines for Collaborative Filtering, in ICML, 2007.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X. He et al., Neural Collaborative Filtering, in WWW, 2017.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H. Wang, N. Wang, and D. Y. Yeung, Collaborative Deep Learning for Recommender Systems, in KDD, 2015.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30E0E"/>
                </a:solidFill>
                <a:effectLst/>
              </a:rPr>
              <a:t>J. McAuley et al., Image-Based Recommendations on Styles and Substitutes, in SIGIR, 2015.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33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06296"/>
            <a:ext cx="4791748" cy="348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2719450" y="3244332"/>
            <a:ext cx="6828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93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2290813"/>
              </p:ext>
            </p:extLst>
          </p:nvPr>
        </p:nvGraphicFramePr>
        <p:xfrm>
          <a:off x="838201" y="365127"/>
          <a:ext cx="9315202" cy="1048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1516865"/>
            <a:ext cx="10930245" cy="471767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Gill Sans MT" panose="020B05020201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454D8-AF37-91E6-BA22-4B76E72A3B53}"/>
              </a:ext>
            </a:extLst>
          </p:cNvPr>
          <p:cNvSpPr txBox="1"/>
          <p:nvPr/>
        </p:nvSpPr>
        <p:spPr>
          <a:xfrm>
            <a:off x="1252729" y="1893237"/>
            <a:ext cx="873468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In today's digital world, users are overwhelmed by the vast number of movie choices available online. A recommendation system helps solve this problem by providing personalized suggestions based on user interests.</a:t>
            </a:r>
            <a:endParaRPr lang="en-US" sz="2400" dirty="0">
              <a:effectLst/>
            </a:endParaRPr>
          </a:p>
          <a:p>
            <a:pPr algn="just" rtl="0">
              <a:buNone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This project focuses on building a Content-Based Movie Recommendation System using Natural Language Processing (NLP) techniques. It analyzes movie features such as genre, director, cast, and plot overview to find and recommend similar movies.</a:t>
            </a:r>
            <a:endParaRPr lang="en-US" sz="2400" dirty="0">
              <a:effectLst/>
            </a:endParaRPr>
          </a:p>
          <a:p>
            <a:pPr algn="just" rtl="0">
              <a:buNone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The system uses Count Vectorization and Cosine Similarity to identify relationships between movies and assist users in discovering films they are likely to enjoy.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69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2452775"/>
              </p:ext>
            </p:extLst>
          </p:nvPr>
        </p:nvGraphicFramePr>
        <p:xfrm>
          <a:off x="766949" y="175980"/>
          <a:ext cx="8780812" cy="110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0E0E"/>
                </a:solidFill>
                <a:effectLst/>
              </a:rPr>
              <a:t>Ricci et al. (2011) introduced a foundational understanding of various recommendation techniques, highlighting content-based and collaborative filtering models in real-world systems.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30E0E"/>
                </a:solidFill>
                <a:effectLst/>
              </a:rPr>
              <a:t>Pazzani</a:t>
            </a:r>
            <a:r>
              <a:rPr lang="en-US" b="0" i="0" dirty="0">
                <a:solidFill>
                  <a:srgbClr val="230E0E"/>
                </a:solidFill>
                <a:effectLst/>
              </a:rPr>
              <a:t> and </a:t>
            </a:r>
            <a:r>
              <a:rPr lang="en-US" b="0" i="0" dirty="0" err="1">
                <a:solidFill>
                  <a:srgbClr val="230E0E"/>
                </a:solidFill>
                <a:effectLst/>
              </a:rPr>
              <a:t>Billsus</a:t>
            </a:r>
            <a:r>
              <a:rPr lang="en-US" b="0" i="0" dirty="0">
                <a:solidFill>
                  <a:srgbClr val="230E0E"/>
                </a:solidFill>
                <a:effectLst/>
              </a:rPr>
              <a:t> (2007) discussed how content-based recommendation utilizes user profiles and item features, suitable for domains like movies and news.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30E0E"/>
                </a:solidFill>
                <a:effectLst/>
              </a:rPr>
              <a:t>Salakhutdinov</a:t>
            </a:r>
            <a:r>
              <a:rPr lang="en-US" b="0" i="0" dirty="0">
                <a:solidFill>
                  <a:srgbClr val="230E0E"/>
                </a:solidFill>
                <a:effectLst/>
              </a:rPr>
              <a:t> et al. (2007) explored Restricted Boltzmann Machines (RBM) for collaborative filtering, paving the way for deep learning in recommender systems.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0E0E"/>
                </a:solidFill>
                <a:effectLst/>
              </a:rPr>
              <a:t>He et al. (2017) proposed Neural Collaborative Filtering (NCF), combining neural networks with user-item interactions for improved recommendation accuracy.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0E0E"/>
                </a:solidFill>
                <a:effectLst/>
              </a:rPr>
              <a:t>Reimers and </a:t>
            </a:r>
            <a:r>
              <a:rPr lang="en-US" b="0" i="0" dirty="0" err="1">
                <a:solidFill>
                  <a:srgbClr val="230E0E"/>
                </a:solidFill>
                <a:effectLst/>
              </a:rPr>
              <a:t>Gurevych</a:t>
            </a:r>
            <a:r>
              <a:rPr lang="en-US" b="0" i="0" dirty="0">
                <a:solidFill>
                  <a:srgbClr val="230E0E"/>
                </a:solidFill>
                <a:effectLst/>
              </a:rPr>
              <a:t> (2019) introduced Sentence-BERT, which improved semantic understanding in NLP-based recommendations by producing high-quality sentence embeddings.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6639805"/>
              </p:ext>
            </p:extLst>
          </p:nvPr>
        </p:nvGraphicFramePr>
        <p:xfrm>
          <a:off x="838201" y="365126"/>
          <a:ext cx="879528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4D3A-577C-8B4C-7761-A9E3F6932DE9}"/>
              </a:ext>
            </a:extLst>
          </p:cNvPr>
          <p:cNvSpPr txBox="1"/>
          <p:nvPr/>
        </p:nvSpPr>
        <p:spPr>
          <a:xfrm>
            <a:off x="1060704" y="1633998"/>
            <a:ext cx="94366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endParaRPr lang="en-US" sz="2400" cap="all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To ensure a user-friendly interface using Flask, allowing users to input movie names and receive personalized recommendations.</a:t>
            </a:r>
            <a:endParaRPr lang="en-US" sz="24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To provide meaningful and accurate recommendations by leveraging key movie attributes like genre, overview, director, and cast.</a:t>
            </a:r>
            <a:endParaRPr lang="en-US" sz="24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To handle errors and exceptions gracefully, improving the overall robustness and usability of the system.</a:t>
            </a:r>
            <a:endParaRPr lang="en-US" sz="24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To develop a content-based movie recommendation system that suggests similar movies based on user input.</a:t>
            </a:r>
            <a:endParaRPr lang="en-US" sz="2400" dirty="0">
              <a:effectLst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To utilize Natural Language Processing (NLP) techniques such as </a:t>
            </a:r>
            <a:r>
              <a:rPr lang="en-US" sz="2400" b="0" i="0" dirty="0" err="1">
                <a:solidFill>
                  <a:srgbClr val="230E0E"/>
                </a:solidFill>
                <a:effectLst/>
              </a:rPr>
              <a:t>CountVectorizer</a:t>
            </a:r>
            <a:r>
              <a:rPr lang="en-US" sz="2400" b="0" i="0" dirty="0">
                <a:solidFill>
                  <a:srgbClr val="230E0E"/>
                </a:solidFill>
                <a:effectLst/>
              </a:rPr>
              <a:t> and Cosine Similarity for extracting features and computing similarity of movies.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01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3902084"/>
              </p:ext>
            </p:extLst>
          </p:nvPr>
        </p:nvGraphicFramePr>
        <p:xfrm>
          <a:off x="261258" y="365126"/>
          <a:ext cx="10569038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B4418-E680-5D9F-D595-C8AB47F1FC22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FBBA7D-086E-8204-A9D3-96E64414B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0" r="14447" b="26610"/>
          <a:stretch/>
        </p:blipFill>
        <p:spPr bwMode="auto">
          <a:xfrm>
            <a:off x="2520499" y="1690689"/>
            <a:ext cx="6835374" cy="4879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95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7800456"/>
              </p:ext>
            </p:extLst>
          </p:nvPr>
        </p:nvGraphicFramePr>
        <p:xfrm>
          <a:off x="838201" y="365126"/>
          <a:ext cx="879528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833AB-1C66-D3DA-52D8-DED7A8B31329}"/>
              </a:ext>
            </a:extLst>
          </p:cNvPr>
          <p:cNvSpPr txBox="1"/>
          <p:nvPr/>
        </p:nvSpPr>
        <p:spPr>
          <a:xfrm>
            <a:off x="973873" y="1601481"/>
            <a:ext cx="112181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5100F"/>
                </a:solidFill>
                <a:effectLst/>
              </a:rPr>
              <a:t>Data Collection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The dataset was sourced from a publicly available movie CSV file containing essential features such as title, genre, director, cast, overview, ratings, and more.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5100F"/>
                </a:solidFill>
                <a:effectLst/>
              </a:rPr>
              <a:t>Data Preprocessing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Missing values were handled by replacing them with empty strings.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All movie titles were converted to lowercase for consistent matching.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5100F"/>
                </a:solidFill>
                <a:effectLst/>
              </a:rPr>
              <a:t>Feature Engineering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Important textual fields (overview, genre, director, stars) were combined into a single string to represent each movie’s content.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This combined text was then vectorized using </a:t>
            </a:r>
            <a:r>
              <a:rPr lang="en-US" b="0" i="0" dirty="0" err="1">
                <a:solidFill>
                  <a:srgbClr val="15100F"/>
                </a:solidFill>
                <a:effectLst/>
              </a:rPr>
              <a:t>CountVectorizer</a:t>
            </a:r>
            <a:r>
              <a:rPr lang="en-US" b="0" i="0" dirty="0">
                <a:solidFill>
                  <a:srgbClr val="15100F"/>
                </a:solidFill>
                <a:effectLst/>
              </a:rPr>
              <a:t> to convert it into a numerical format.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5100F"/>
                </a:solidFill>
                <a:effectLst/>
              </a:rPr>
              <a:t>Similarity Calculation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Cosine Similarity was used to compute similarity scores between all movies based on their vectorized features.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5100F"/>
                </a:solidFill>
                <a:effectLst/>
              </a:rPr>
              <a:t>Recommendation Logic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When a user enters a movie name, the system finds the most similar movies based on the similarity matrix and returns the top recommendations.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5100F"/>
                </a:solidFill>
                <a:effectLst/>
              </a:rPr>
              <a:t>User Interface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5100F"/>
                </a:solidFill>
                <a:effectLst/>
              </a:rPr>
              <a:t>A simple web interface was developed using Flask, allowing users to input a movie title and receive recommendations along with relevant movie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7327864"/>
              </p:ext>
            </p:extLst>
          </p:nvPr>
        </p:nvGraphicFramePr>
        <p:xfrm>
          <a:off x="160317" y="2459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B76AD-67A9-2E18-4EC8-0D52B079C6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05"/>
          <a:stretch/>
        </p:blipFill>
        <p:spPr bwMode="auto">
          <a:xfrm>
            <a:off x="2952370" y="1571537"/>
            <a:ext cx="5885815" cy="4663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857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C40CE-60C7-9FE1-2D35-16D7A70CD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2560DC-11EE-200B-BEEB-A88CB404ED76}"/>
              </a:ext>
            </a:extLst>
          </p:cNvPr>
          <p:cNvGraphicFramePr/>
          <p:nvPr/>
        </p:nvGraphicFramePr>
        <p:xfrm>
          <a:off x="160317" y="2459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9157AA-A019-6259-F0F5-0335C0BB0DBB}"/>
              </a:ext>
            </a:extLst>
          </p:cNvPr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562B1-14F2-117F-5AE0-2E4CE61647AB}"/>
              </a:ext>
            </a:extLst>
          </p:cNvPr>
          <p:cNvSpPr txBox="1"/>
          <p:nvPr/>
        </p:nvSpPr>
        <p:spPr>
          <a:xfrm>
            <a:off x="1453784" y="1816516"/>
            <a:ext cx="91328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The system successfully provides personalized movie recommendations.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Input: User enters a movie name (e.g., The Matrix).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Output: Displays top 5–6 similar movies with: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Poster image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Title, Genre, Director, and Stars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IMDB Rating, Year of Release, Overview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Recommendations are based on content similarity using text features.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User-friendly interface for entering movie names and viewing results.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0E0E"/>
                </a:solidFill>
                <a:effectLst/>
              </a:rPr>
              <a:t>Error messages guide the user when input is invalid or not found.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82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44542055"/>
              </p:ext>
            </p:extLst>
          </p:nvPr>
        </p:nvGraphicFramePr>
        <p:xfrm>
          <a:off x="160317" y="245974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49823-FCF0-F565-2C4B-6DF159B60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064" y="1877730"/>
            <a:ext cx="9155268" cy="42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6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861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Gill Sans MT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Deep Learning on Smartphone for Early Detection of Skin Cancer</dc:title>
  <dc:creator>Pranjal Sahu</dc:creator>
  <cp:lastModifiedBy>Jyothi Sakthi</cp:lastModifiedBy>
  <cp:revision>330</cp:revision>
  <dcterms:created xsi:type="dcterms:W3CDTF">2017-10-18T19:49:13Z</dcterms:created>
  <dcterms:modified xsi:type="dcterms:W3CDTF">2025-05-12T12:24:42Z</dcterms:modified>
</cp:coreProperties>
</file>