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68" r:id="rId6"/>
    <p:sldId id="257" r:id="rId7"/>
    <p:sldId id="287" r:id="rId8"/>
    <p:sldId id="258" r:id="rId9"/>
    <p:sldId id="288" r:id="rId10"/>
    <p:sldId id="282" r:id="rId11"/>
    <p:sldId id="286" r:id="rId12"/>
    <p:sldId id="276" r:id="rId13"/>
    <p:sldId id="259" r:id="rId14"/>
    <p:sldId id="280" r:id="rId15"/>
    <p:sldId id="281" r:id="rId16"/>
    <p:sldId id="275" r:id="rId17"/>
    <p:sldId id="285" r:id="rId18"/>
    <p:sldId id="277" r:id="rId19"/>
    <p:sldId id="274" r:id="rId20"/>
    <p:sldId id="289" r:id="rId21"/>
    <p:sldId id="290" r:id="rId22"/>
    <p:sldId id="291" r:id="rId23"/>
    <p:sldId id="292" r:id="rId24"/>
    <p:sldId id="264" r:id="rId25"/>
    <p:sldId id="279" r:id="rId26"/>
    <p:sldId id="265"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1" d="100"/>
          <a:sy n="91" d="100"/>
        </p:scale>
        <p:origin x="3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70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3390/rs15092450" TargetMode="External"/><Relationship Id="rId7" Type="http://schemas.openxmlformats.org/officeDocument/2006/relationships/hyperlink" Target="https://doi.org/10.3390/ai203002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i.org/10.3390/agronomy12102395" TargetMode="External"/><Relationship Id="rId5" Type="http://schemas.openxmlformats.org/officeDocument/2006/relationships/hyperlink" Target="https://doi.org/10.3390/agriengineering3020020" TargetMode="External"/><Relationship Id="rId4" Type="http://schemas.openxmlformats.org/officeDocument/2006/relationships/hyperlink" Target="https://doi.org/10.1016/j.compag.2018.03.032"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978561"/>
            <a:ext cx="10363200" cy="962898"/>
          </a:xfrm>
          <a:prstGeom prst="rect">
            <a:avLst/>
          </a:prstGeom>
          <a:noFill/>
          <a:ln>
            <a:noFill/>
          </a:ln>
        </p:spPr>
        <p:txBody>
          <a:bodyPr spcFirstLastPara="1" wrap="square" lIns="91425" tIns="45700" rIns="91425" bIns="45700" anchor="ctr" anchorCtr="0">
            <a:noAutofit/>
          </a:bodyPr>
          <a:lstStyle/>
          <a:p>
            <a:pPr algn="ctr">
              <a:lnSpc>
                <a:spcPct val="115000"/>
              </a:lnSpc>
              <a:spcBef>
                <a:spcPts val="340"/>
              </a:spcBef>
            </a:pPr>
            <a:r>
              <a:rPr lang="en-US" sz="1800" dirty="0">
                <a:effectLst/>
                <a:latin typeface="Times New Roman" panose="02020603050405020304" pitchFamily="18" charset="0"/>
                <a:ea typeface="Times New Roman" panose="02020603050405020304" pitchFamily="18" charset="0"/>
              </a:rPr>
              <a:t>A Machine Learning Approach Towards Plant Disease Prediction and Control Monitoring System</a:t>
            </a:r>
            <a:endParaRPr lang="en-IN" sz="1800" dirty="0">
              <a:effectLst/>
              <a:latin typeface="Times New Roman" panose="02020603050405020304" pitchFamily="18" charset="0"/>
              <a:ea typeface="Times New Roman" panose="02020603050405020304" pitchFamily="18" charset="0"/>
            </a:endParaRPr>
          </a:p>
        </p:txBody>
      </p:sp>
      <p:sp>
        <p:nvSpPr>
          <p:cNvPr id="88" name="Google Shape;88;p13"/>
          <p:cNvSpPr txBox="1">
            <a:spLocks noGrp="1"/>
          </p:cNvSpPr>
          <p:nvPr>
            <p:ph type="subTitle" idx="1"/>
          </p:nvPr>
        </p:nvSpPr>
        <p:spPr>
          <a:xfrm>
            <a:off x="197505" y="1837435"/>
            <a:ext cx="3970500" cy="5523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CSE_ISR_CAP_05</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324100"/>
          <a:ext cx="5418675" cy="36577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44699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IN" sz="1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Sasidhar Babu Suvanam</a:t>
            </a:r>
            <a:endParaRPr lang="en-IN"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IN" sz="1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lang="en-US"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188680"/>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PIP4004 University Project</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Review – 4</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650771"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rPr>
              <a:t>ISR(AI &amp; Robotics)</a:t>
            </a: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IN"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Dr.</a:t>
            </a:r>
            <a:r>
              <a:rPr lang="en-IN"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Zafar Ali Khan N</a:t>
            </a: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Afroz Pasha</a:t>
            </a: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3" name="Table 2">
            <a:extLst>
              <a:ext uri="{FF2B5EF4-FFF2-40B4-BE49-F238E27FC236}">
                <a16:creationId xmlns:a16="http://schemas.microsoft.com/office/drawing/2014/main" id="{15A1127A-84A4-6D28-567C-2F9F6924F55B}"/>
              </a:ext>
            </a:extLst>
          </p:cNvPr>
          <p:cNvGraphicFramePr>
            <a:graphicFrameLocks noGrp="1"/>
          </p:cNvGraphicFramePr>
          <p:nvPr>
            <p:extLst>
              <p:ext uri="{D42A27DB-BD31-4B8C-83A1-F6EECF244321}">
                <p14:modId xmlns:p14="http://schemas.microsoft.com/office/powerpoint/2010/main" val="3763396179"/>
              </p:ext>
            </p:extLst>
          </p:nvPr>
        </p:nvGraphicFramePr>
        <p:xfrm>
          <a:off x="197505" y="2242515"/>
          <a:ext cx="6608648" cy="1854200"/>
        </p:xfrm>
        <a:graphic>
          <a:graphicData uri="http://schemas.openxmlformats.org/drawingml/2006/table">
            <a:tbl>
              <a:tblPr firstRow="1" bandRow="1">
                <a:tableStyleId>{3C2FFA5D-87B4-456A-9821-1D502468CF0F}</a:tableStyleId>
              </a:tblPr>
              <a:tblGrid>
                <a:gridCol w="3304324">
                  <a:extLst>
                    <a:ext uri="{9D8B030D-6E8A-4147-A177-3AD203B41FA5}">
                      <a16:colId xmlns:a16="http://schemas.microsoft.com/office/drawing/2014/main" val="2208484291"/>
                    </a:ext>
                  </a:extLst>
                </a:gridCol>
                <a:gridCol w="3304324">
                  <a:extLst>
                    <a:ext uri="{9D8B030D-6E8A-4147-A177-3AD203B41FA5}">
                      <a16:colId xmlns:a16="http://schemas.microsoft.com/office/drawing/2014/main" val="1174226880"/>
                    </a:ext>
                  </a:extLst>
                </a:gridCol>
              </a:tblGrid>
              <a:tr h="370840">
                <a:tc>
                  <a:txBody>
                    <a:bodyPr/>
                    <a:lstStyle/>
                    <a:p>
                      <a:pPr algn="ctr"/>
                      <a:r>
                        <a:rPr lang="en-IN" sz="1800" dirty="0">
                          <a:latin typeface="Times New Roman" panose="02020603050405020304" pitchFamily="18" charset="0"/>
                          <a:cs typeface="Times New Roman" panose="02020603050405020304" pitchFamily="18" charset="0"/>
                        </a:rPr>
                        <a:t>Name</a:t>
                      </a:r>
                    </a:p>
                  </a:txBody>
                  <a:tcPr/>
                </a:tc>
                <a:tc>
                  <a:txBody>
                    <a:bodyPr/>
                    <a:lstStyle/>
                    <a:p>
                      <a:pPr algn="ctr"/>
                      <a:r>
                        <a:rPr lang="en-IN" sz="1800"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4002383660"/>
                  </a:ext>
                </a:extLst>
              </a:tr>
              <a:tr h="370840">
                <a:tc>
                  <a:txBody>
                    <a:bodyPr/>
                    <a:lstStyle/>
                    <a:p>
                      <a:pPr algn="ctr"/>
                      <a:r>
                        <a:rPr lang="en-GB" sz="1800" dirty="0">
                          <a:latin typeface="Times New Roman" panose="02020603050405020304" pitchFamily="18"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 Abhishek</a:t>
                      </a:r>
                    </a:p>
                  </a:txBody>
                  <a:tcPr/>
                </a:tc>
                <a:tc>
                  <a:txBody>
                    <a:bodyPr/>
                    <a:lstStyle/>
                    <a:p>
                      <a:pPr algn="ctr"/>
                      <a:r>
                        <a:rPr lang="en-IN" sz="1800" dirty="0">
                          <a:latin typeface="Times New Roman" panose="02020603050405020304" pitchFamily="18" charset="0"/>
                          <a:cs typeface="Times New Roman" panose="02020603050405020304" pitchFamily="18" charset="0"/>
                        </a:rPr>
                        <a:t>20211ISR0048</a:t>
                      </a:r>
                    </a:p>
                  </a:txBody>
                  <a:tcPr/>
                </a:tc>
                <a:extLst>
                  <a:ext uri="{0D108BD9-81ED-4DB2-BD59-A6C34878D82A}">
                    <a16:rowId xmlns:a16="http://schemas.microsoft.com/office/drawing/2014/main" val="4117105682"/>
                  </a:ext>
                </a:extLst>
              </a:tr>
              <a:tr h="370840">
                <a:tc>
                  <a:txBody>
                    <a:bodyPr/>
                    <a:lstStyle/>
                    <a:p>
                      <a:pPr algn="ctr"/>
                      <a:r>
                        <a:rPr lang="en-GB" sz="1800" dirty="0">
                          <a:latin typeface="Times New Roman" panose="02020603050405020304" pitchFamily="18" charset="0"/>
                          <a:cs typeface="Times New Roman" panose="02020603050405020304" pitchFamily="18" charset="0"/>
                        </a:rPr>
                        <a:t>K</a:t>
                      </a:r>
                      <a:r>
                        <a:rPr lang="en-IN" sz="1800" dirty="0">
                          <a:latin typeface="Times New Roman" panose="02020603050405020304" pitchFamily="18" charset="0"/>
                          <a:cs typeface="Times New Roman" panose="02020603050405020304" pitchFamily="18" charset="0"/>
                        </a:rPr>
                        <a:t> Sri Hari</a:t>
                      </a:r>
                    </a:p>
                  </a:txBody>
                  <a:tcPr/>
                </a:tc>
                <a:tc>
                  <a:txBody>
                    <a:bodyPr/>
                    <a:lstStyle/>
                    <a:p>
                      <a:pPr algn="ctr"/>
                      <a:r>
                        <a:rPr lang="en-IN" sz="1800" dirty="0">
                          <a:latin typeface="Times New Roman" panose="02020603050405020304" pitchFamily="18" charset="0"/>
                          <a:cs typeface="Times New Roman" panose="02020603050405020304" pitchFamily="18" charset="0"/>
                        </a:rPr>
                        <a:t>20211ISR0046</a:t>
                      </a:r>
                    </a:p>
                  </a:txBody>
                  <a:tcPr/>
                </a:tc>
                <a:extLst>
                  <a:ext uri="{0D108BD9-81ED-4DB2-BD59-A6C34878D82A}">
                    <a16:rowId xmlns:a16="http://schemas.microsoft.com/office/drawing/2014/main" val="2177288417"/>
                  </a:ext>
                </a:extLst>
              </a:tr>
              <a:tr h="370840">
                <a:tc>
                  <a:txBody>
                    <a:bodyPr/>
                    <a:lstStyle/>
                    <a:p>
                      <a:pPr algn="ctr"/>
                      <a:r>
                        <a:rPr lang="en-GB" sz="1800" dirty="0">
                          <a:latin typeface="Times New Roman" panose="02020603050405020304" pitchFamily="18" charset="0"/>
                          <a:cs typeface="Times New Roman" panose="02020603050405020304" pitchFamily="18" charset="0"/>
                        </a:rPr>
                        <a:t>M</a:t>
                      </a:r>
                      <a:r>
                        <a:rPr lang="en-IN" sz="1800" dirty="0">
                          <a:latin typeface="Times New Roman" panose="02020603050405020304" pitchFamily="18" charset="0"/>
                          <a:cs typeface="Times New Roman" panose="02020603050405020304" pitchFamily="18" charset="0"/>
                        </a:rPr>
                        <a:t> D Sailesh</a:t>
                      </a:r>
                    </a:p>
                  </a:txBody>
                  <a:tcPr/>
                </a:tc>
                <a:tc>
                  <a:txBody>
                    <a:bodyPr/>
                    <a:lstStyle/>
                    <a:p>
                      <a:pPr algn="ctr"/>
                      <a:r>
                        <a:rPr lang="en-IN" sz="1800" dirty="0">
                          <a:latin typeface="Times New Roman" panose="02020603050405020304" pitchFamily="18" charset="0"/>
                          <a:cs typeface="Times New Roman" panose="02020603050405020304" pitchFamily="18" charset="0"/>
                        </a:rPr>
                        <a:t>20211ISR0044</a:t>
                      </a:r>
                    </a:p>
                  </a:txBody>
                  <a:tcPr/>
                </a:tc>
                <a:extLst>
                  <a:ext uri="{0D108BD9-81ED-4DB2-BD59-A6C34878D82A}">
                    <a16:rowId xmlns:a16="http://schemas.microsoft.com/office/drawing/2014/main" val="1667005791"/>
                  </a:ext>
                </a:extLst>
              </a:tr>
              <a:tr h="370840">
                <a:tc>
                  <a:txBody>
                    <a:bodyPr/>
                    <a:lstStyle/>
                    <a:p>
                      <a:pPr algn="ctr"/>
                      <a:r>
                        <a:rPr lang="en-GB" sz="1800" dirty="0">
                          <a:latin typeface="Times New Roman" panose="02020603050405020304" pitchFamily="18" charset="0"/>
                          <a:cs typeface="Times New Roman" panose="02020603050405020304" pitchFamily="18" charset="0"/>
                        </a:rPr>
                        <a:t>Tushar Sagore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20211ISR0024</a:t>
                      </a:r>
                    </a:p>
                  </a:txBody>
                  <a:tcPr/>
                </a:tc>
                <a:extLst>
                  <a:ext uri="{0D108BD9-81ED-4DB2-BD59-A6C34878D82A}">
                    <a16:rowId xmlns:a16="http://schemas.microsoft.com/office/drawing/2014/main" val="750973654"/>
                  </a:ext>
                </a:extLst>
              </a:tr>
            </a:tbl>
          </a:graphicData>
        </a:graphic>
      </p:graphicFrame>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26460"/>
            <a:ext cx="10668000" cy="4952997"/>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 proposed model for the AI-Driven Crop Disease Prediction and Management System is designed to detect and manage crop diseases in real-time using deep learning techniques and computer vision algorithms. The model incorporates the following key components and methodologies to ensure precise and timely detection of crop diseases and effective management strategies.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1. Image Annotation and Dataset Preparation (</a:t>
            </a:r>
            <a:r>
              <a:rPr lang="en-US" sz="1800" b="1" dirty="0" err="1">
                <a:latin typeface="Times New Roman" panose="02020603050405020304" pitchFamily="18" charset="0"/>
                <a:cs typeface="Times New Roman" panose="02020603050405020304" pitchFamily="18" charset="0"/>
              </a:rPr>
              <a:t>Roboflow</a:t>
            </a:r>
            <a:r>
              <a:rPr lang="en-US" sz="1800" b="1" dirty="0">
                <a:latin typeface="Times New Roman" panose="02020603050405020304" pitchFamily="18" charset="0"/>
                <a:cs typeface="Times New Roman" panose="02020603050405020304" pitchFamily="18" charset="0"/>
              </a:rPr>
              <a:t>)</a:t>
            </a:r>
          </a:p>
          <a:p>
            <a:pPr marL="400050" lvl="1" indent="0" algn="just">
              <a:buNone/>
            </a:pPr>
            <a:r>
              <a:rPr lang="en-US" sz="1800" dirty="0">
                <a:latin typeface="Times New Roman" panose="02020603050405020304" pitchFamily="18" charset="0"/>
                <a:cs typeface="Times New Roman" panose="02020603050405020304" pitchFamily="18" charset="0"/>
              </a:rPr>
              <a:t>The initial stage involves gathering and annotating images of various crop diseases. Using </a:t>
            </a:r>
            <a:r>
              <a:rPr lang="en-US" sz="1800" dirty="0" err="1">
                <a:latin typeface="Times New Roman" panose="02020603050405020304" pitchFamily="18" charset="0"/>
                <a:cs typeface="Times New Roman" panose="02020603050405020304" pitchFamily="18" charset="0"/>
              </a:rPr>
              <a:t>Roboflow</a:t>
            </a:r>
            <a:r>
              <a:rPr lang="en-US" sz="1800" dirty="0">
                <a:latin typeface="Times New Roman" panose="02020603050405020304" pitchFamily="18" charset="0"/>
                <a:cs typeface="Times New Roman" panose="02020603050405020304" pitchFamily="18" charset="0"/>
              </a:rPr>
              <a:t>, a large and diverse dataset of labeled images is prepared for training the model. These annotations include different disease symptoms on leaves, stems, and fruits, enabling the model to distinguish between healthy and diseased crops under different environmental conditions.</a:t>
            </a:r>
          </a:p>
          <a:p>
            <a:pPr marL="0" indent="0" algn="just">
              <a:buNone/>
            </a:pPr>
            <a:r>
              <a:rPr lang="en-US" sz="1800" b="1" dirty="0">
                <a:latin typeface="Times New Roman" panose="02020603050405020304" pitchFamily="18" charset="0"/>
                <a:cs typeface="Times New Roman" panose="02020603050405020304" pitchFamily="18" charset="0"/>
              </a:rPr>
              <a:t>2. Convolutional Neural Networks (CNNs):  </a:t>
            </a:r>
          </a:p>
          <a:p>
            <a:pPr marL="400050" lvl="1" indent="0" algn="just">
              <a:buNone/>
            </a:pPr>
            <a:r>
              <a:rPr lang="en-US" sz="1800" dirty="0">
                <a:latin typeface="Times New Roman" panose="02020603050405020304" pitchFamily="18" charset="0"/>
                <a:cs typeface="Times New Roman" panose="02020603050405020304" pitchFamily="18" charset="0"/>
              </a:rPr>
              <a:t>A CNN-based deep learning model is employed for feature extraction and disease classification. The CNN is trained to detect disease symptoms by processing the annotated images from the dataset. The CNN architecture allows the model to automatically learn spatial hierarchies of features through convolutional layers, which is particularly useful for detecting early-stage crop diseases.</a:t>
            </a:r>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3. Crop Disease Detection</a:t>
            </a:r>
          </a:p>
          <a:p>
            <a:pPr marL="400050" lvl="1" indent="0" algn="just">
              <a:buNone/>
            </a:pPr>
            <a:r>
              <a:rPr lang="en-US" sz="1800" dirty="0">
                <a:latin typeface="Times New Roman" panose="02020603050405020304" pitchFamily="18" charset="0"/>
                <a:cs typeface="Times New Roman" panose="02020603050405020304" pitchFamily="18" charset="0"/>
              </a:rPr>
              <a:t>The model uses Single Shot Detection (SSD) for real-time detection of disease-affected plant regions. Additionally, it integrates classification models such as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to accurately identify the type of disease affecting the crop. This helps in assessing the severity of the infection and suggesting immediate management strategies.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4. Real-Time </a:t>
            </a:r>
            <a:r>
              <a:rPr lang="en-US" sz="1800" b="1" dirty="0" err="1">
                <a:latin typeface="Times New Roman" panose="02020603050405020304" pitchFamily="18" charset="0"/>
                <a:cs typeface="Times New Roman" panose="02020603050405020304" pitchFamily="18" charset="0"/>
              </a:rPr>
              <a:t>ImageProcessing</a:t>
            </a:r>
            <a:r>
              <a:rPr lang="en-US" sz="1800" b="1" dirty="0">
                <a:latin typeface="Times New Roman" panose="02020603050405020304" pitchFamily="18" charset="0"/>
                <a:cs typeface="Times New Roman" panose="02020603050405020304" pitchFamily="18" charset="0"/>
              </a:rPr>
              <a:t> (OpenCV)</a:t>
            </a:r>
          </a:p>
          <a:p>
            <a:pPr marL="400050" lvl="1" indent="0" algn="just">
              <a:buNone/>
            </a:pPr>
            <a:r>
              <a:rPr lang="en-US" sz="1800" dirty="0">
                <a:latin typeface="Times New Roman" panose="02020603050405020304" pitchFamily="18" charset="0"/>
                <a:cs typeface="Times New Roman" panose="02020603050405020304" pitchFamily="18" charset="0"/>
              </a:rPr>
              <a:t>Once deployed on a drone, the model processes live video feeds using OpenCV for real-time image analysis and object detection. OpenCV helps in preprocessing the video frames by removing noise and enhancing image quality, ensuring better performance of the detection algorithms in real-world conditions.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5. Data Storage and Retrieval</a:t>
            </a:r>
          </a:p>
          <a:p>
            <a:pPr marL="400050" lvl="1" indent="0" algn="just">
              <a:buNone/>
            </a:pPr>
            <a:r>
              <a:rPr lang="en-US" sz="1800" dirty="0">
                <a:latin typeface="Times New Roman" panose="02020603050405020304" pitchFamily="18" charset="0"/>
                <a:cs typeface="Times New Roman" panose="02020603050405020304" pitchFamily="18" charset="0"/>
              </a:rPr>
              <a:t>Detection results, including the locations of identified diseases, are stored in a database system such as MongoDB or Firebase. These results are essential for farmers and agricultural experts to track, assess, and monitor crop health over time. Additionally, storing images and detection results helps in post-analysis and improvement of disease management strategies.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01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6. Output and Interface for Farmers and Agricultural Experts</a:t>
            </a:r>
          </a:p>
          <a:p>
            <a:pPr marL="400050" lvl="1" indent="0" algn="just">
              <a:buNone/>
            </a:pPr>
            <a:r>
              <a:rPr lang="en-US" sz="1800" dirty="0">
                <a:latin typeface="Times New Roman" panose="02020603050405020304" pitchFamily="18" charset="0"/>
                <a:cs typeface="Times New Roman" panose="02020603050405020304" pitchFamily="18" charset="0"/>
              </a:rPr>
              <a:t>The final detection results, including the locations and conditions of humans and fire, are displayed on a control system for emergency responders. This interface provides a real-time view of the situation, enabling quicker decision-making and more effective rescue operations. The system ensures that rescue teams can access vital information, such as the number of people trapped, their locations, and fire sources, all of which are crucial for reducing casualties in fire emergencies.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7. Integration with AI Chatbot for Recommendations</a:t>
            </a:r>
          </a:p>
          <a:p>
            <a:pPr marL="400050" lvl="1" indent="0" algn="just">
              <a:buNone/>
            </a:pPr>
            <a:r>
              <a:rPr lang="en-US" sz="1800" dirty="0">
                <a:latin typeface="Times New Roman" panose="02020603050405020304" pitchFamily="18" charset="0"/>
                <a:cs typeface="Times New Roman" panose="02020603050405020304" pitchFamily="18" charset="0"/>
              </a:rPr>
              <a:t>The system includes an AI-driven chatbot that provides real-time recommendations on disease treatment, pesticide use, and best farming practices. Using natural language processing (NLP), the chatbot interacts with farmers, answering queries regarding disease prevention and optimal crop management techniques.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In conclusion, the proposed AI-Driven Crop Disease Prediction and Management System effectively combines deep learning, computer vision, and real-time video analysis to deliver a robust solution for early disease detection and management in agriculture. By integrating advanced algorithms and mobile-based surveillance, the system can drastically improve crop yield and reduce losses caused by plant diseases.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30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a:xfrm>
            <a:off x="762000" y="373857"/>
            <a:ext cx="10668000" cy="487362"/>
          </a:xfrm>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71A63A0F-7DA8-9AF8-9B58-73813DD35386}"/>
              </a:ext>
            </a:extLst>
          </p:cNvPr>
          <p:cNvPicPr>
            <a:picLocks noChangeAspect="1"/>
          </p:cNvPicPr>
          <p:nvPr/>
        </p:nvPicPr>
        <p:blipFill>
          <a:blip r:embed="rId2"/>
          <a:stretch>
            <a:fillRect/>
          </a:stretch>
        </p:blipFill>
        <p:spPr>
          <a:xfrm>
            <a:off x="3183146" y="1026148"/>
            <a:ext cx="8838876" cy="4926474"/>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F5A4E-5DDB-64A9-A0EE-2B2BA0D12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12D59-05FD-5DC1-FB32-23C01B96D1E1}"/>
              </a:ext>
            </a:extLst>
          </p:cNvPr>
          <p:cNvSpPr>
            <a:spLocks noGrp="1"/>
          </p:cNvSpPr>
          <p:nvPr>
            <p:ph type="title"/>
          </p:nvPr>
        </p:nvSpPr>
        <p:spPr>
          <a:xfrm>
            <a:off x="762000" y="373857"/>
            <a:ext cx="10668000" cy="487362"/>
          </a:xfrm>
        </p:spPr>
        <p:txBody>
          <a:bodyPr/>
          <a:lstStyle/>
          <a:p>
            <a:r>
              <a:rPr lang="en-US" dirty="0"/>
              <a:t>Architecture of YOLOv8</a:t>
            </a:r>
            <a:endParaRPr lang="en-IN" dirty="0"/>
          </a:p>
        </p:txBody>
      </p:sp>
      <p:pic>
        <p:nvPicPr>
          <p:cNvPr id="2050" name="Picture 2" descr="Detailed Explanation of YOLOv8 Architecture — Part 1 | by Juan Pedro |  Medium">
            <a:extLst>
              <a:ext uri="{FF2B5EF4-FFF2-40B4-BE49-F238E27FC236}">
                <a16:creationId xmlns:a16="http://schemas.microsoft.com/office/drawing/2014/main" id="{10C08BC1-77FA-FFDA-3BD5-F16580215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543" y="1153873"/>
            <a:ext cx="8032856" cy="482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5" name="Google Shape;115;p17">
            <a:extLst>
              <a:ext uri="{FF2B5EF4-FFF2-40B4-BE49-F238E27FC236}">
                <a16:creationId xmlns:a16="http://schemas.microsoft.com/office/drawing/2014/main" id="{93035181-AE5C-6687-B44F-4FA89FF761AA}"/>
              </a:ext>
            </a:extLst>
          </p:cNvPr>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 indent="0">
              <a:buFont typeface="Arial" pitchFamily="34" charse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sz="1800" b="1" dirty="0">
                <a:latin typeface="Times New Roman" panose="02020603050405020304" pitchFamily="18" charset="0"/>
                <a:cs typeface="Times New Roman" panose="02020603050405020304" pitchFamily="18" charset="0"/>
              </a:rPr>
              <a:t>Operating </a:t>
            </a:r>
            <a:r>
              <a:rPr lang="en-IN" sz="1800" b="1" dirty="0" err="1">
                <a:latin typeface="Times New Roman" panose="02020603050405020304" pitchFamily="18" charset="0"/>
                <a:cs typeface="Times New Roman" panose="02020603050405020304" pitchFamily="18" charset="0"/>
              </a:rPr>
              <a:t>System</a:t>
            </a:r>
            <a:r>
              <a:rPr lang="en-IN" sz="1800" dirty="0" err="1">
                <a:latin typeface="Times New Roman" panose="02020603050405020304" pitchFamily="18" charset="0"/>
                <a:cs typeface="Times New Roman" panose="02020603050405020304" pitchFamily="18" charset="0"/>
              </a:rPr>
              <a:t>:Windows</a:t>
            </a:r>
            <a:r>
              <a:rPr lang="en-IN" sz="1800" dirty="0">
                <a:latin typeface="Times New Roman" panose="02020603050405020304" pitchFamily="18" charset="0"/>
                <a:cs typeface="Times New Roman" panose="02020603050405020304" pitchFamily="18" charset="0"/>
              </a:rPr>
              <a:t> for development and deployment.</a:t>
            </a:r>
          </a:p>
          <a:p>
            <a:pPr marL="0" indent="0">
              <a:buNone/>
            </a:pPr>
            <a:r>
              <a:rPr lang="en-IN" sz="1800" b="1" dirty="0">
                <a:latin typeface="Times New Roman" panose="02020603050405020304" pitchFamily="18" charset="0"/>
                <a:cs typeface="Times New Roman" panose="02020603050405020304" pitchFamily="18" charset="0"/>
              </a:rPr>
              <a:t>Programming Language</a:t>
            </a:r>
            <a:r>
              <a:rPr lang="en-IN" sz="1800" dirty="0">
                <a:latin typeface="Times New Roman" panose="02020603050405020304" pitchFamily="18" charset="0"/>
                <a:cs typeface="Times New Roman" panose="02020603050405020304" pitchFamily="18" charset="0"/>
              </a:rPr>
              <a:t>: Python for deep learning, image processing</a:t>
            </a:r>
          </a:p>
          <a:p>
            <a:pPr marL="0" indent="0">
              <a:buNone/>
            </a:pPr>
            <a:r>
              <a:rPr lang="en-IN" sz="1800" b="1" dirty="0">
                <a:latin typeface="Times New Roman" panose="02020603050405020304" pitchFamily="18" charset="0"/>
                <a:cs typeface="Times New Roman" panose="02020603050405020304" pitchFamily="18" charset="0"/>
              </a:rPr>
              <a:t>Software Tools</a:t>
            </a:r>
            <a:endParaRPr lang="en-IN" sz="1800" dirty="0">
              <a:latin typeface="Times New Roman" panose="02020603050405020304" pitchFamily="18" charset="0"/>
              <a:cs typeface="Times New Roman" panose="02020603050405020304" pitchFamily="18" charset="0"/>
            </a:endParaRPr>
          </a:p>
          <a:p>
            <a:pPr lvl="1">
              <a:buFont typeface="Arial" pitchFamily="34" charset="0"/>
              <a:buChar char="•"/>
            </a:pPr>
            <a:r>
              <a:rPr lang="en-IN" sz="1800" dirty="0">
                <a:latin typeface="Times New Roman" panose="02020603050405020304" pitchFamily="18" charset="0"/>
                <a:cs typeface="Times New Roman" panose="02020603050405020304" pitchFamily="18" charset="0"/>
              </a:rPr>
              <a:t>TensorFlow/</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for training.</a:t>
            </a:r>
          </a:p>
          <a:p>
            <a:pPr lvl="1">
              <a:buFont typeface="Arial" pitchFamily="34" charset="0"/>
              <a:buChar char="•"/>
            </a:pPr>
            <a:r>
              <a:rPr lang="en-IN" dirty="0">
                <a:latin typeface="Times New Roman" panose="02020603050405020304" pitchFamily="18" charset="0"/>
                <a:cs typeface="Times New Roman" panose="02020603050405020304" pitchFamily="18" charset="0"/>
              </a:rPr>
              <a:t>YOLOv8</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OpenCV for image and video analysis.</a:t>
            </a:r>
          </a:p>
          <a:p>
            <a:pPr lvl="1">
              <a:buFont typeface="Arial" pitchFamily="34" charset="0"/>
              <a:buChar char="•"/>
            </a:pPr>
            <a:r>
              <a:rPr lang="en-IN" sz="1800" dirty="0" err="1">
                <a:latin typeface="Times New Roman" panose="02020603050405020304" pitchFamily="18" charset="0"/>
                <a:cs typeface="Times New Roman" panose="02020603050405020304" pitchFamily="18" charset="0"/>
              </a:rPr>
              <a:t>Streamlit</a:t>
            </a:r>
            <a:endParaRPr lang="en-IN" sz="1800" dirty="0">
              <a:latin typeface="Times New Roman" panose="02020603050405020304" pitchFamily="18" charset="0"/>
              <a:cs typeface="Times New Roman" panose="02020603050405020304" pitchFamily="18" charset="0"/>
            </a:endParaRPr>
          </a:p>
          <a:p>
            <a:pPr lvl="1">
              <a:buFont typeface="Arial" pitchFamily="34" charset="0"/>
              <a:buChar char="•"/>
            </a:pPr>
            <a:r>
              <a:rPr lang="en-IN" sz="1800" dirty="0" err="1">
                <a:latin typeface="Times New Roman" panose="02020603050405020304" pitchFamily="18" charset="0"/>
                <a:cs typeface="Times New Roman" panose="02020603050405020304" pitchFamily="18" charset="0"/>
              </a:rPr>
              <a:t>Langchain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ChromaDB</a:t>
            </a: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Libraries</a:t>
            </a:r>
            <a:endParaRPr lang="en-IN" sz="1800" dirty="0">
              <a:latin typeface="Times New Roman" panose="02020603050405020304" pitchFamily="18" charset="0"/>
              <a:cs typeface="Times New Roman" panose="02020603050405020304" pitchFamily="18" charset="0"/>
            </a:endParaRPr>
          </a:p>
          <a:p>
            <a:pPr lvl="1">
              <a:buFont typeface="Arial" pitchFamily="34" charset="0"/>
              <a:buChar char="•"/>
            </a:pPr>
            <a:r>
              <a:rPr lang="en-IN" sz="1800" dirty="0">
                <a:latin typeface="Times New Roman" panose="02020603050405020304" pitchFamily="18" charset="0"/>
                <a:cs typeface="Times New Roman" panose="02020603050405020304" pitchFamily="18" charset="0"/>
              </a:rPr>
              <a:t>TensorFlow/</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OpenCV, SSD (face detection), </a:t>
            </a:r>
            <a:r>
              <a:rPr lang="en-IN" sz="1800" dirty="0" err="1">
                <a:latin typeface="Times New Roman" panose="02020603050405020304" pitchFamily="18" charset="0"/>
                <a:cs typeface="Times New Roman" panose="02020603050405020304" pitchFamily="18" charset="0"/>
              </a:rPr>
              <a:t>OpenPose</a:t>
            </a:r>
            <a:r>
              <a:rPr lang="en-IN" sz="1800" dirty="0">
                <a:latin typeface="Times New Roman" panose="02020603050405020304" pitchFamily="18" charset="0"/>
                <a:cs typeface="Times New Roman" panose="02020603050405020304" pitchFamily="18" charset="0"/>
              </a:rPr>
              <a:t> (for pose estimation),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SciPy.</a:t>
            </a:r>
          </a:p>
          <a:p>
            <a:pPr marL="5715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r>
              <a:rPr lang="en-IN" sz="1800" b="1" dirty="0">
                <a:latin typeface="Times New Roman" panose="02020603050405020304" pitchFamily="18" charset="0"/>
                <a:cs typeface="Times New Roman" panose="02020603050405020304" pitchFamily="18" charset="0"/>
              </a:rPr>
              <a:t>GPU</a:t>
            </a:r>
            <a:r>
              <a:rPr lang="en-IN" sz="1800" dirty="0">
                <a:latin typeface="Times New Roman" panose="02020603050405020304" pitchFamily="18" charset="0"/>
                <a:cs typeface="Times New Roman" panose="02020603050405020304" pitchFamily="18" charset="0"/>
              </a:rPr>
              <a:t>: NVIDIA GPU for real-time deep learning inference.</a:t>
            </a:r>
          </a:p>
          <a:p>
            <a:pPr marL="0" indent="0">
              <a:buNone/>
            </a:pPr>
            <a:r>
              <a:rPr lang="en-IN" sz="1800" b="1" dirty="0">
                <a:latin typeface="Times New Roman" panose="02020603050405020304" pitchFamily="18" charset="0"/>
                <a:cs typeface="Times New Roman" panose="02020603050405020304" pitchFamily="18" charset="0"/>
              </a:rPr>
              <a:t>RGB Camera: </a:t>
            </a:r>
            <a:r>
              <a:rPr lang="en-IN" sz="1800" dirty="0">
                <a:latin typeface="Times New Roman" panose="02020603050405020304" pitchFamily="18" charset="0"/>
                <a:cs typeface="Times New Roman" panose="02020603050405020304" pitchFamily="18" charset="0"/>
              </a:rPr>
              <a:t>A high-resolution camera for capturing images in normal lighting conditions.</a:t>
            </a:r>
          </a:p>
          <a:p>
            <a:pPr indent="-190500" algn="just">
              <a:lnSpc>
                <a:spcPct val="200000"/>
              </a:lnSpc>
              <a:spcBef>
                <a:spcPts val="0"/>
              </a:spcBef>
              <a:buClr>
                <a:schemeClr val="dk1"/>
              </a:buClr>
              <a:buSzPct val="100000"/>
              <a:buFont typeface="Arial" pitchFamily="34" charset="0"/>
              <a:buNone/>
            </a:pP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p>
            <a:pPr indent="-190500" algn="just">
              <a:lnSpc>
                <a:spcPct val="200000"/>
              </a:lnSpc>
              <a:spcBef>
                <a:spcPts val="0"/>
              </a:spcBef>
              <a:buClr>
                <a:schemeClr val="dk1"/>
              </a:buClr>
              <a:buSzPct val="100000"/>
              <a:buFont typeface="Arial" pitchFamily="34" charset="0"/>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Timeline of the Project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C204137-A22B-E24C-1CC3-155E0E677A32}"/>
              </a:ext>
            </a:extLst>
          </p:cNvPr>
          <p:cNvGraphicFramePr>
            <a:graphicFrameLocks noGrp="1"/>
          </p:cNvGraphicFramePr>
          <p:nvPr>
            <p:extLst>
              <p:ext uri="{D42A27DB-BD31-4B8C-83A1-F6EECF244321}">
                <p14:modId xmlns:p14="http://schemas.microsoft.com/office/powerpoint/2010/main" val="4123129536"/>
              </p:ext>
            </p:extLst>
          </p:nvPr>
        </p:nvGraphicFramePr>
        <p:xfrm>
          <a:off x="1631577" y="1089925"/>
          <a:ext cx="8615081" cy="5400040"/>
        </p:xfrm>
        <a:graphic>
          <a:graphicData uri="http://schemas.openxmlformats.org/drawingml/2006/table">
            <a:tbl>
              <a:tblPr firstRow="1" bandRow="1">
                <a:tableStyleId>{3C2FFA5D-87B4-456A-9821-1D502468CF0F}</a:tableStyleId>
              </a:tblPr>
              <a:tblGrid>
                <a:gridCol w="3196415">
                  <a:extLst>
                    <a:ext uri="{9D8B030D-6E8A-4147-A177-3AD203B41FA5}">
                      <a16:colId xmlns:a16="http://schemas.microsoft.com/office/drawing/2014/main" val="3359358090"/>
                    </a:ext>
                  </a:extLst>
                </a:gridCol>
                <a:gridCol w="2709333">
                  <a:extLst>
                    <a:ext uri="{9D8B030D-6E8A-4147-A177-3AD203B41FA5}">
                      <a16:colId xmlns:a16="http://schemas.microsoft.com/office/drawing/2014/main" val="2954913952"/>
                    </a:ext>
                  </a:extLst>
                </a:gridCol>
                <a:gridCol w="2709333">
                  <a:extLst>
                    <a:ext uri="{9D8B030D-6E8A-4147-A177-3AD203B41FA5}">
                      <a16:colId xmlns:a16="http://schemas.microsoft.com/office/drawing/2014/main" val="3612389176"/>
                    </a:ext>
                  </a:extLst>
                </a:gridCol>
              </a:tblGrid>
              <a:tr h="370840">
                <a:tc>
                  <a:txBody>
                    <a:bodyPr/>
                    <a:lstStyle/>
                    <a:p>
                      <a:pPr algn="ctr"/>
                      <a:r>
                        <a:rPr lang="en-IN" sz="1600" dirty="0"/>
                        <a:t>Phase</a:t>
                      </a:r>
                    </a:p>
                  </a:txBody>
                  <a:tcPr/>
                </a:tc>
                <a:tc>
                  <a:txBody>
                    <a:bodyPr/>
                    <a:lstStyle/>
                    <a:p>
                      <a:pPr algn="ctr"/>
                      <a:r>
                        <a:rPr lang="en-IN" sz="1600" dirty="0"/>
                        <a:t>Tasks</a:t>
                      </a:r>
                    </a:p>
                  </a:txBody>
                  <a:tcPr/>
                </a:tc>
                <a:tc>
                  <a:txBody>
                    <a:bodyPr/>
                    <a:lstStyle/>
                    <a:p>
                      <a:pPr algn="ctr"/>
                      <a:r>
                        <a:rPr lang="en-IN" sz="1600" dirty="0"/>
                        <a:t>Review</a:t>
                      </a:r>
                    </a:p>
                  </a:txBody>
                  <a:tcPr/>
                </a:tc>
                <a:extLst>
                  <a:ext uri="{0D108BD9-81ED-4DB2-BD59-A6C34878D82A}">
                    <a16:rowId xmlns:a16="http://schemas.microsoft.com/office/drawing/2014/main" val="473746814"/>
                  </a:ext>
                </a:extLst>
              </a:tr>
              <a:tr h="370840">
                <a:tc>
                  <a:txBody>
                    <a:bodyPr/>
                    <a:lstStyle/>
                    <a:p>
                      <a:pPr algn="ctr"/>
                      <a:r>
                        <a:rPr lang="en-IN" sz="1000" dirty="0">
                          <a:latin typeface="+mj-lt"/>
                        </a:rPr>
                        <a:t>Project Initiation</a:t>
                      </a:r>
                    </a:p>
                  </a:txBody>
                  <a:tcPr/>
                </a:tc>
                <a:tc>
                  <a:txBody>
                    <a:bodyPr/>
                    <a:lstStyle/>
                    <a:p>
                      <a:pPr algn="ctr"/>
                      <a:r>
                        <a:rPr lang="en-US" sz="1000" dirty="0">
                          <a:latin typeface="+mj-lt"/>
                        </a:rPr>
                        <a:t>Define the project scope, conduct a literature review on AI-based crop disease detection, and finalize the technology stack. Identify suitable datasets and model architectures (YOLO, CNNs).</a:t>
                      </a: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t>Review 0</a:t>
                      </a:r>
                      <a:r>
                        <a:rPr lang="en-US" sz="1000" dirty="0"/>
                        <a:t>: Initial Plan Review</a:t>
                      </a:r>
                      <a:endParaRPr lang="en-IN" sz="1000" dirty="0"/>
                    </a:p>
                    <a:p>
                      <a:pPr algn="ctr"/>
                      <a:endParaRPr lang="en-IN" sz="1000" dirty="0"/>
                    </a:p>
                  </a:txBody>
                  <a:tcPr/>
                </a:tc>
                <a:extLst>
                  <a:ext uri="{0D108BD9-81ED-4DB2-BD59-A6C34878D82A}">
                    <a16:rowId xmlns:a16="http://schemas.microsoft.com/office/drawing/2014/main" val="3867990810"/>
                  </a:ext>
                </a:extLst>
              </a:tr>
              <a:tr h="370840">
                <a:tc>
                  <a:txBody>
                    <a:bodyPr/>
                    <a:lstStyle/>
                    <a:p>
                      <a:pPr algn="ctr"/>
                      <a:r>
                        <a:rPr lang="en-IN" sz="1000" dirty="0">
                          <a:latin typeface="+mj-lt"/>
                        </a:rPr>
                        <a:t>Research &amp; Design</a:t>
                      </a:r>
                    </a:p>
                  </a:txBody>
                  <a:tcPr/>
                </a:tc>
                <a:tc>
                  <a:txBody>
                    <a:bodyPr/>
                    <a:lstStyle/>
                    <a:p>
                      <a:pPr algn="ctr"/>
                      <a:r>
                        <a:rPr lang="en-US" sz="1000" dirty="0">
                          <a:latin typeface="+mj-lt"/>
                        </a:rPr>
                        <a:t>Gather images of diseased and healthy crops, preprocess the dataset (resizing, augmentation), and store it in Google Drive. Ensure proper labeling and annotation in </a:t>
                      </a:r>
                      <a:r>
                        <a:rPr lang="en-US" sz="1000" dirty="0" err="1">
                          <a:latin typeface="+mj-lt"/>
                        </a:rPr>
                        <a:t>roboflow</a:t>
                      </a:r>
                      <a:r>
                        <a:rPr lang="en-US" sz="1000" dirty="0">
                          <a:latin typeface="+mj-lt"/>
                        </a:rPr>
                        <a:t> for training.</a:t>
                      </a:r>
                      <a:endParaRPr lang="en-IN" sz="1000" dirty="0">
                        <a:latin typeface="+mj-lt"/>
                      </a:endParaRPr>
                    </a:p>
                  </a:txBody>
                  <a:tcPr/>
                </a:tc>
                <a:tc>
                  <a:txBody>
                    <a:bodyPr/>
                    <a:lstStyle/>
                    <a:p>
                      <a:pPr algn="ctr"/>
                      <a:r>
                        <a:rPr lang="en-IN" sz="1000" b="1" dirty="0"/>
                        <a:t>Review 1</a:t>
                      </a:r>
                      <a:r>
                        <a:rPr lang="en-IN" sz="1000" dirty="0"/>
                        <a:t>: Research &amp; Design Review</a:t>
                      </a:r>
                    </a:p>
                    <a:p>
                      <a:pPr algn="ctr"/>
                      <a:endParaRPr lang="en-IN" sz="1000" dirty="0"/>
                    </a:p>
                  </a:txBody>
                  <a:tcPr/>
                </a:tc>
                <a:extLst>
                  <a:ext uri="{0D108BD9-81ED-4DB2-BD59-A6C34878D82A}">
                    <a16:rowId xmlns:a16="http://schemas.microsoft.com/office/drawing/2014/main" val="2543220313"/>
                  </a:ext>
                </a:extLst>
              </a:tr>
              <a:tr h="370840">
                <a:tc>
                  <a:txBody>
                    <a:bodyPr/>
                    <a:lstStyle/>
                    <a:p>
                      <a:pPr algn="ctr"/>
                      <a:r>
                        <a:rPr lang="en-IN" sz="1000" dirty="0">
                          <a:latin typeface="+mj-lt"/>
                        </a:rPr>
                        <a:t>Model Development &amp; Integration</a:t>
                      </a:r>
                    </a:p>
                  </a:txBody>
                  <a:tcPr/>
                </a:tc>
                <a:tc>
                  <a:txBody>
                    <a:bodyPr/>
                    <a:lstStyle/>
                    <a:p>
                      <a:pPr algn="ctr"/>
                      <a:r>
                        <a:rPr lang="en-IN" sz="1000" dirty="0">
                          <a:latin typeface="+mj-lt"/>
                        </a:rPr>
                        <a:t>Train YOLO models for detecting crop diseases, fine-tune hyperparameters, and evaluate model performance using precision, recall, and F1-score. Create vector embeddings for disease-related text data.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Review 2</a:t>
                      </a:r>
                      <a:r>
                        <a:rPr lang="en-IN" sz="1000" dirty="0"/>
                        <a:t>: Model Development &amp; Integration Review</a:t>
                      </a:r>
                    </a:p>
                    <a:p>
                      <a:pPr algn="ctr"/>
                      <a:endParaRPr lang="en-IN" sz="1000" dirty="0"/>
                    </a:p>
                  </a:txBody>
                  <a:tcPr/>
                </a:tc>
                <a:extLst>
                  <a:ext uri="{0D108BD9-81ED-4DB2-BD59-A6C34878D82A}">
                    <a16:rowId xmlns:a16="http://schemas.microsoft.com/office/drawing/2014/main" val="2962699038"/>
                  </a:ext>
                </a:extLst>
              </a:tr>
              <a:tr h="370840">
                <a:tc>
                  <a:txBody>
                    <a:bodyPr/>
                    <a:lstStyle/>
                    <a:p>
                      <a:pPr algn="ctr"/>
                      <a:r>
                        <a:rPr lang="en-IN" sz="1000" dirty="0">
                          <a:latin typeface="+mj-lt"/>
                        </a:rPr>
                        <a:t>Model Development &amp; Integration</a:t>
                      </a:r>
                    </a:p>
                  </a:txBody>
                  <a:tcPr/>
                </a:tc>
                <a:tc>
                  <a:txBody>
                    <a:bodyPr/>
                    <a:lstStyle/>
                    <a:p>
                      <a:pPr algn="ctr"/>
                      <a:r>
                        <a:rPr lang="en-US" sz="1000" dirty="0">
                          <a:latin typeface="+mj-lt"/>
                        </a:rPr>
                        <a:t>Develop a </a:t>
                      </a:r>
                      <a:r>
                        <a:rPr lang="en-US" sz="1000" b="0" dirty="0" err="1">
                          <a:latin typeface="+mj-lt"/>
                        </a:rPr>
                        <a:t>Streamlit</a:t>
                      </a:r>
                      <a:r>
                        <a:rPr lang="en-US" sz="1000" b="0" dirty="0">
                          <a:latin typeface="+mj-lt"/>
                        </a:rPr>
                        <a:t>-based</a:t>
                      </a:r>
                      <a:r>
                        <a:rPr lang="en-US" sz="1000" dirty="0">
                          <a:latin typeface="+mj-lt"/>
                        </a:rPr>
                        <a:t> web app for disease detection, integrate trained models, and connect </a:t>
                      </a:r>
                      <a:r>
                        <a:rPr lang="en-US" sz="1000" b="0" dirty="0" err="1">
                          <a:latin typeface="+mj-lt"/>
                        </a:rPr>
                        <a:t>LangChain</a:t>
                      </a:r>
                      <a:r>
                        <a:rPr lang="en-US" sz="1000" b="0" dirty="0">
                          <a:latin typeface="+mj-lt"/>
                        </a:rPr>
                        <a:t> &amp; GPT-4 </a:t>
                      </a:r>
                      <a:r>
                        <a:rPr lang="en-US" sz="1000" dirty="0">
                          <a:latin typeface="+mj-lt"/>
                        </a:rPr>
                        <a:t>for chatbot-based recommendations. Optimize API calls for efficiency.</a:t>
                      </a:r>
                    </a:p>
                    <a:p>
                      <a:pPr algn="ct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Review 3: </a:t>
                      </a:r>
                      <a:r>
                        <a:rPr lang="en-IN" sz="1000" dirty="0"/>
                        <a:t>Testing &amp; Simulation Review</a:t>
                      </a:r>
                      <a:endParaRPr lang="en-IN" sz="1000" b="1" dirty="0"/>
                    </a:p>
                    <a:p>
                      <a:pPr algn="ctr"/>
                      <a:endParaRPr lang="en-IN" sz="1000" dirty="0"/>
                    </a:p>
                  </a:txBody>
                  <a:tcPr/>
                </a:tc>
                <a:extLst>
                  <a:ext uri="{0D108BD9-81ED-4DB2-BD59-A6C34878D82A}">
                    <a16:rowId xmlns:a16="http://schemas.microsoft.com/office/drawing/2014/main" val="2040525370"/>
                  </a:ext>
                </a:extLst>
              </a:tr>
              <a:tr h="370840">
                <a:tc>
                  <a:txBody>
                    <a:bodyPr/>
                    <a:lstStyle/>
                    <a:p>
                      <a:pPr algn="ctr"/>
                      <a:r>
                        <a:rPr lang="en-IN" sz="1000" dirty="0">
                          <a:latin typeface="+mj-lt"/>
                        </a:rPr>
                        <a:t>Model Development &amp; Integration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mj-lt"/>
                        </a:rPr>
                        <a:t>Test the web app with real images, deploy it on a cloud platform (</a:t>
                      </a:r>
                      <a:r>
                        <a:rPr lang="en-US" sz="1000" dirty="0" err="1">
                          <a:latin typeface="+mj-lt"/>
                        </a:rPr>
                        <a:t>Streamlit</a:t>
                      </a:r>
                      <a:r>
                        <a:rPr lang="en-US" sz="1000" dirty="0">
                          <a:latin typeface="+mj-lt"/>
                        </a:rPr>
                        <a:t> Cloud, Hugging Face Spaces), gather user feedback, refine the UI, and compile the final project report and research paper.</a:t>
                      </a:r>
                    </a:p>
                    <a:p>
                      <a:pPr algn="ct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 </a:t>
                      </a:r>
                      <a:r>
                        <a:rPr lang="en-IN" sz="1000" dirty="0"/>
                        <a:t>Overall System Validation &amp; Paper submission</a:t>
                      </a:r>
                      <a:endParaRPr lang="en-IN" sz="1000" b="1" dirty="0"/>
                    </a:p>
                    <a:p>
                      <a:pPr algn="ctr"/>
                      <a:endParaRPr lang="en-IN" sz="1000" dirty="0"/>
                    </a:p>
                  </a:txBody>
                  <a:tcPr/>
                </a:tc>
                <a:extLst>
                  <a:ext uri="{0D108BD9-81ED-4DB2-BD59-A6C34878D82A}">
                    <a16:rowId xmlns:a16="http://schemas.microsoft.com/office/drawing/2014/main" val="554693764"/>
                  </a:ext>
                </a:extLst>
              </a:tr>
            </a:tbl>
          </a:graphicData>
        </a:graphic>
      </p:graphicFrame>
    </p:spTree>
    <p:extLst>
      <p:ext uri="{BB962C8B-B14F-4D97-AF65-F5344CB8AC3E}">
        <p14:creationId xmlns:p14="http://schemas.microsoft.com/office/powerpoint/2010/main" val="171830765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A821-4C93-8C7A-9D0B-B74F4C947135}"/>
              </a:ext>
            </a:extLst>
          </p:cNvPr>
          <p:cNvSpPr>
            <a:spLocks noGrp="1"/>
          </p:cNvSpPr>
          <p:nvPr>
            <p:ph type="title"/>
          </p:nvPr>
        </p:nvSpPr>
        <p:spPr/>
        <p:txBody>
          <a:bodyPr/>
          <a:lstStyle/>
          <a:p>
            <a:r>
              <a:rPr lang="en-IN" dirty="0"/>
              <a:t>Experiment results</a:t>
            </a:r>
          </a:p>
        </p:txBody>
      </p:sp>
      <p:pic>
        <p:nvPicPr>
          <p:cNvPr id="5" name="Content Placeholder 4">
            <a:extLst>
              <a:ext uri="{FF2B5EF4-FFF2-40B4-BE49-F238E27FC236}">
                <a16:creationId xmlns:a16="http://schemas.microsoft.com/office/drawing/2014/main" id="{F268D3FB-210C-422E-6CAD-3F1107D94E75}"/>
              </a:ext>
            </a:extLst>
          </p:cNvPr>
          <p:cNvPicPr>
            <a:picLocks noGrp="1" noChangeAspect="1"/>
          </p:cNvPicPr>
          <p:nvPr>
            <p:ph idx="1"/>
          </p:nvPr>
        </p:nvPicPr>
        <p:blipFill>
          <a:blip r:embed="rId2"/>
          <a:stretch>
            <a:fillRect/>
          </a:stretch>
        </p:blipFill>
        <p:spPr>
          <a:xfrm>
            <a:off x="3300770" y="1143000"/>
            <a:ext cx="5692060" cy="4953000"/>
          </a:xfrm>
        </p:spPr>
      </p:pic>
    </p:spTree>
    <p:extLst>
      <p:ext uri="{BB962C8B-B14F-4D97-AF65-F5344CB8AC3E}">
        <p14:creationId xmlns:p14="http://schemas.microsoft.com/office/powerpoint/2010/main" val="267793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ECB5-4F96-4267-6458-EBA2A173D4B2}"/>
              </a:ext>
            </a:extLst>
          </p:cNvPr>
          <p:cNvSpPr>
            <a:spLocks noGrp="1"/>
          </p:cNvSpPr>
          <p:nvPr>
            <p:ph type="title"/>
          </p:nvPr>
        </p:nvSpPr>
        <p:spPr/>
        <p:txBody>
          <a:bodyPr/>
          <a:lstStyle/>
          <a:p>
            <a:r>
              <a:rPr lang="en-IN" dirty="0"/>
              <a:t>Experiment results</a:t>
            </a:r>
          </a:p>
        </p:txBody>
      </p:sp>
      <p:pic>
        <p:nvPicPr>
          <p:cNvPr id="5" name="Content Placeholder 4">
            <a:extLst>
              <a:ext uri="{FF2B5EF4-FFF2-40B4-BE49-F238E27FC236}">
                <a16:creationId xmlns:a16="http://schemas.microsoft.com/office/drawing/2014/main" id="{E0A5230B-46A7-6DFF-B8D2-177093572F7A}"/>
              </a:ext>
            </a:extLst>
          </p:cNvPr>
          <p:cNvPicPr>
            <a:picLocks noGrp="1" noChangeAspect="1"/>
          </p:cNvPicPr>
          <p:nvPr>
            <p:ph idx="1"/>
          </p:nvPr>
        </p:nvPicPr>
        <p:blipFill>
          <a:blip r:embed="rId2"/>
          <a:stretch>
            <a:fillRect/>
          </a:stretch>
        </p:blipFill>
        <p:spPr>
          <a:xfrm>
            <a:off x="2060575" y="1624012"/>
            <a:ext cx="8172450" cy="3990975"/>
          </a:xfrm>
        </p:spPr>
      </p:pic>
    </p:spTree>
    <p:extLst>
      <p:ext uri="{BB962C8B-B14F-4D97-AF65-F5344CB8AC3E}">
        <p14:creationId xmlns:p14="http://schemas.microsoft.com/office/powerpoint/2010/main" val="374451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DEA1-183A-5742-99E6-BE052683CADD}"/>
              </a:ext>
            </a:extLst>
          </p:cNvPr>
          <p:cNvSpPr>
            <a:spLocks noGrp="1"/>
          </p:cNvSpPr>
          <p:nvPr>
            <p:ph type="title"/>
          </p:nvPr>
        </p:nvSpPr>
        <p:spPr/>
        <p:txBody>
          <a:bodyPr/>
          <a:lstStyle/>
          <a:p>
            <a:r>
              <a:rPr lang="en-IN" dirty="0"/>
              <a:t>Experiment results</a:t>
            </a:r>
          </a:p>
        </p:txBody>
      </p:sp>
      <p:pic>
        <p:nvPicPr>
          <p:cNvPr id="5" name="Content Placeholder 4">
            <a:extLst>
              <a:ext uri="{FF2B5EF4-FFF2-40B4-BE49-F238E27FC236}">
                <a16:creationId xmlns:a16="http://schemas.microsoft.com/office/drawing/2014/main" id="{BA992752-FA8C-82F6-A917-E6FCA204D9D3}"/>
              </a:ext>
            </a:extLst>
          </p:cNvPr>
          <p:cNvPicPr>
            <a:picLocks noGrp="1" noChangeAspect="1"/>
          </p:cNvPicPr>
          <p:nvPr>
            <p:ph idx="1"/>
          </p:nvPr>
        </p:nvPicPr>
        <p:blipFill>
          <a:blip r:embed="rId2"/>
          <a:stretch>
            <a:fillRect/>
          </a:stretch>
        </p:blipFill>
        <p:spPr>
          <a:xfrm>
            <a:off x="1225469" y="1143000"/>
            <a:ext cx="9842662" cy="4953000"/>
          </a:xfrm>
        </p:spPr>
      </p:pic>
    </p:spTree>
    <p:extLst>
      <p:ext uri="{BB962C8B-B14F-4D97-AF65-F5344CB8AC3E}">
        <p14:creationId xmlns:p14="http://schemas.microsoft.com/office/powerpoint/2010/main" val="7969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DBB1B-9CAF-511F-8082-C62D9D0AE7AC}"/>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Content</a:t>
            </a:r>
            <a:endParaRPr lang="en-IN" dirty="0"/>
          </a:p>
        </p:txBody>
      </p:sp>
      <p:sp>
        <p:nvSpPr>
          <p:cNvPr id="3" name="Content Placeholder 2">
            <a:extLst>
              <a:ext uri="{FF2B5EF4-FFF2-40B4-BE49-F238E27FC236}">
                <a16:creationId xmlns:a16="http://schemas.microsoft.com/office/drawing/2014/main" id="{53182D7B-4FA7-B2A5-BD53-83928DF286D5}"/>
              </a:ext>
            </a:extLst>
          </p:cNvPr>
          <p:cNvSpPr>
            <a:spLocks noGrp="1"/>
          </p:cNvSpPr>
          <p:nvPr>
            <p:ph idx="1"/>
          </p:nvPr>
        </p:nvSpPr>
        <p:spPr/>
        <p:txBody>
          <a:bodyPr/>
          <a:lstStyle/>
          <a:p>
            <a:r>
              <a:rPr lang="en-US" dirty="0"/>
              <a:t>Introduction</a:t>
            </a:r>
          </a:p>
          <a:p>
            <a:r>
              <a:rPr lang="en-GB" dirty="0"/>
              <a:t>Literature Review</a:t>
            </a:r>
          </a:p>
          <a:p>
            <a:r>
              <a:rPr lang="en-US" dirty="0"/>
              <a:t>Existing method Drawback</a:t>
            </a:r>
          </a:p>
          <a:p>
            <a:r>
              <a:rPr lang="en-GB" dirty="0"/>
              <a:t>Proposed Method</a:t>
            </a:r>
          </a:p>
          <a:p>
            <a:r>
              <a:rPr lang="en-US" dirty="0"/>
              <a:t>Architecture</a:t>
            </a:r>
          </a:p>
          <a:p>
            <a:r>
              <a:rPr lang="en-US" dirty="0"/>
              <a:t>Hardware/software components</a:t>
            </a:r>
            <a:endParaRPr lang="en-GB" dirty="0"/>
          </a:p>
          <a:p>
            <a:r>
              <a:rPr lang="en-GB" dirty="0"/>
              <a:t>Timeline of the project</a:t>
            </a:r>
          </a:p>
          <a:p>
            <a:r>
              <a:rPr lang="en-GB" dirty="0"/>
              <a:t>Conclusion</a:t>
            </a:r>
          </a:p>
          <a:p>
            <a:r>
              <a:rPr lang="en-GB" dirty="0"/>
              <a:t>References</a:t>
            </a:r>
          </a:p>
          <a:p>
            <a:pPr marL="0" indent="0">
              <a:buNone/>
            </a:pPr>
            <a:endParaRPr lang="en-GB" dirty="0"/>
          </a:p>
          <a:p>
            <a:endParaRPr lang="en-GB" dirty="0"/>
          </a:p>
          <a:p>
            <a:endParaRPr lang="en-US" dirty="0"/>
          </a:p>
          <a:p>
            <a:endParaRPr lang="en-US" dirty="0"/>
          </a:p>
          <a:p>
            <a:endParaRPr lang="en-IN" dirty="0"/>
          </a:p>
        </p:txBody>
      </p:sp>
    </p:spTree>
    <p:extLst>
      <p:ext uri="{BB962C8B-B14F-4D97-AF65-F5344CB8AC3E}">
        <p14:creationId xmlns:p14="http://schemas.microsoft.com/office/powerpoint/2010/main" val="132265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F4CF-6606-DE6D-DD49-E9CFA7834F1D}"/>
              </a:ext>
            </a:extLst>
          </p:cNvPr>
          <p:cNvSpPr>
            <a:spLocks noGrp="1"/>
          </p:cNvSpPr>
          <p:nvPr>
            <p:ph type="title"/>
          </p:nvPr>
        </p:nvSpPr>
        <p:spPr/>
        <p:txBody>
          <a:bodyPr/>
          <a:lstStyle/>
          <a:p>
            <a:r>
              <a:rPr lang="en-IN" dirty="0"/>
              <a:t>Experiment results</a:t>
            </a:r>
          </a:p>
        </p:txBody>
      </p:sp>
      <p:pic>
        <p:nvPicPr>
          <p:cNvPr id="5" name="Content Placeholder 4">
            <a:extLst>
              <a:ext uri="{FF2B5EF4-FFF2-40B4-BE49-F238E27FC236}">
                <a16:creationId xmlns:a16="http://schemas.microsoft.com/office/drawing/2014/main" id="{A3CDA01A-7903-A604-A2BE-CB1DE957D2AA}"/>
              </a:ext>
            </a:extLst>
          </p:cNvPr>
          <p:cNvPicPr>
            <a:picLocks noGrp="1" noChangeAspect="1"/>
          </p:cNvPicPr>
          <p:nvPr>
            <p:ph idx="1"/>
          </p:nvPr>
        </p:nvPicPr>
        <p:blipFill>
          <a:blip r:embed="rId2"/>
          <a:stretch>
            <a:fillRect/>
          </a:stretch>
        </p:blipFill>
        <p:spPr>
          <a:xfrm>
            <a:off x="3768882" y="1143000"/>
            <a:ext cx="4755835" cy="4953000"/>
          </a:xfrm>
        </p:spPr>
      </p:pic>
    </p:spTree>
    <p:extLst>
      <p:ext uri="{BB962C8B-B14F-4D97-AF65-F5344CB8AC3E}">
        <p14:creationId xmlns:p14="http://schemas.microsoft.com/office/powerpoint/2010/main" val="2361259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1028460" y="2135038"/>
            <a:ext cx="10668000" cy="495299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AI-Driven Crop Disease Prediction and Management System effectively combines deep learning, computer vision, and real-time video analysis to deliver a robust solution for early disease detection and management in agriculture. By integrating advanced algorithms and mobile-based surveillance, the system can drastically improve crop yield and reduce losses caused by plant diseases.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1856596" y="2405062"/>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https://github.com/M-Abhsihek/Crop-Disease-Prediction</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9115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References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Autofit/>
          </a:bodyPr>
          <a:lstStyle/>
          <a:p>
            <a:pPr marL="152400" indent="0" algn="just">
              <a:lnSpc>
                <a:spcPct val="150000"/>
              </a:lnSpc>
              <a:spcBef>
                <a:spcPts val="0"/>
              </a:spcBef>
              <a:buNone/>
            </a:pPr>
            <a:r>
              <a:rPr lang="en-US" sz="1400" b="0" i="0" dirty="0">
                <a:solidFill>
                  <a:srgbClr val="222222"/>
                </a:solidFill>
                <a:effectLst/>
                <a:latin typeface="Times New Roman" panose="02020603050405020304" pitchFamily="18" charset="0"/>
                <a:cs typeface="Times New Roman" panose="02020603050405020304" pitchFamily="18" charset="0"/>
              </a:rPr>
              <a:t>[1] Shahi, T. B., Xu, C.-Y., Neupane, A., &amp; Guo, W. (2023). Recent Advances in Crop Disease Detection Using UAV and Deep Learning   Techniques. </a:t>
            </a:r>
            <a:r>
              <a:rPr lang="en-US" sz="1400" b="0" i="1" dirty="0">
                <a:solidFill>
                  <a:srgbClr val="222222"/>
                </a:solidFill>
                <a:effectLst/>
                <a:latin typeface="Times New Roman" panose="02020603050405020304" pitchFamily="18" charset="0"/>
                <a:cs typeface="Times New Roman" panose="02020603050405020304" pitchFamily="18" charset="0"/>
              </a:rPr>
              <a:t>Remote Sensing</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15</a:t>
            </a:r>
            <a:r>
              <a:rPr lang="en-US" sz="1400" b="0" i="0" dirty="0">
                <a:solidFill>
                  <a:srgbClr val="222222"/>
                </a:solidFill>
                <a:effectLst/>
                <a:latin typeface="Times New Roman" panose="02020603050405020304" pitchFamily="18" charset="0"/>
                <a:cs typeface="Times New Roman" panose="02020603050405020304" pitchFamily="18" charset="0"/>
              </a:rPr>
              <a:t>(9), 2450. </a:t>
            </a:r>
            <a:r>
              <a:rPr lang="en-US" sz="1400" dirty="0">
                <a:solidFill>
                  <a:srgbClr val="222222"/>
                </a:solidFill>
                <a:latin typeface="Times New Roman" panose="02020603050405020304" pitchFamily="18" charset="0"/>
                <a:cs typeface="Times New Roman" panose="02020603050405020304" pitchFamily="18" charset="0"/>
              </a:rPr>
              <a:t>  </a:t>
            </a:r>
            <a:r>
              <a:rPr lang="en-US" sz="1400" b="0" i="0" dirty="0">
                <a:solidFill>
                  <a:srgbClr val="222222"/>
                </a:solidFill>
                <a:effectLst/>
                <a:latin typeface="Times New Roman" panose="02020603050405020304" pitchFamily="18" charset="0"/>
                <a:cs typeface="Times New Roman" panose="02020603050405020304" pitchFamily="18" charset="0"/>
                <a:hlinkClick r:id="rId3"/>
              </a:rPr>
              <a:t>https://doi.org/10.3390/rs15092450</a:t>
            </a:r>
            <a:endParaRPr lang="en-US" sz="1400" b="0" i="0" dirty="0">
              <a:solidFill>
                <a:srgbClr val="222222"/>
              </a:solidFill>
              <a:effectLst/>
              <a:latin typeface="Times New Roman" panose="02020603050405020304" pitchFamily="18" charset="0"/>
              <a:cs typeface="Times New Roman" panose="02020603050405020304" pitchFamily="18" charset="0"/>
            </a:endParaRPr>
          </a:p>
          <a:p>
            <a:pPr marL="152400" indent="0" algn="just">
              <a:lnSpc>
                <a:spcPct val="150000"/>
              </a:lnSpc>
              <a:spcBef>
                <a:spcPts val="0"/>
              </a:spcBef>
              <a:buNone/>
            </a:pPr>
            <a:r>
              <a:rPr lang="en-IN" sz="1400" b="0" i="0" dirty="0">
                <a:solidFill>
                  <a:srgbClr val="2E414F"/>
                </a:solidFill>
                <a:effectLst/>
                <a:latin typeface="Times New Roman" panose="02020603050405020304" pitchFamily="18" charset="0"/>
                <a:cs typeface="Times New Roman" panose="02020603050405020304" pitchFamily="18" charset="0"/>
              </a:rPr>
              <a:t>[2] Singla, A., Nehra, A., Joshi, K., Kumar, A., </a:t>
            </a:r>
            <a:r>
              <a:rPr lang="en-IN" sz="1400" b="0" i="0" dirty="0" err="1">
                <a:solidFill>
                  <a:srgbClr val="2E414F"/>
                </a:solidFill>
                <a:effectLst/>
                <a:latin typeface="Times New Roman" panose="02020603050405020304" pitchFamily="18" charset="0"/>
                <a:cs typeface="Times New Roman" panose="02020603050405020304" pitchFamily="18" charset="0"/>
              </a:rPr>
              <a:t>Tuteja</a:t>
            </a:r>
            <a:r>
              <a:rPr lang="en-IN" sz="1400" b="0" i="0" dirty="0">
                <a:solidFill>
                  <a:srgbClr val="2E414F"/>
                </a:solidFill>
                <a:effectLst/>
                <a:latin typeface="Times New Roman" panose="02020603050405020304" pitchFamily="18" charset="0"/>
                <a:cs typeface="Times New Roman" panose="02020603050405020304" pitchFamily="18" charset="0"/>
              </a:rPr>
              <a:t>, N., Varshney, R.K., Gill, S.S., &amp; Gill, R. (2024). Exploration of machine learning approaches for automated crop disease detection. </a:t>
            </a:r>
            <a:r>
              <a:rPr lang="en-IN" sz="1400" b="0" i="1" dirty="0">
                <a:solidFill>
                  <a:srgbClr val="2E414F"/>
                </a:solidFill>
                <a:effectLst/>
                <a:latin typeface="Times New Roman" panose="02020603050405020304" pitchFamily="18" charset="0"/>
                <a:cs typeface="Times New Roman" panose="02020603050405020304" pitchFamily="18" charset="0"/>
              </a:rPr>
              <a:t>Current Plant Biology</a:t>
            </a:r>
            <a:r>
              <a:rPr lang="en-IN" sz="1400" b="0" i="0" dirty="0">
                <a:solidFill>
                  <a:srgbClr val="2E414F"/>
                </a:solidFill>
                <a:effectLst/>
                <a:latin typeface="Times New Roman" panose="02020603050405020304" pitchFamily="18" charset="0"/>
                <a:cs typeface="Times New Roman" panose="02020603050405020304" pitchFamily="18" charset="0"/>
              </a:rPr>
              <a:t>.</a:t>
            </a:r>
            <a:endParaRPr lang="en-US" sz="1400" dirty="0">
              <a:solidFill>
                <a:srgbClr val="222222"/>
              </a:solidFill>
              <a:latin typeface="Times New Roman" panose="02020603050405020304" pitchFamily="18" charset="0"/>
              <a:cs typeface="Times New Roman" panose="02020603050405020304" pitchFamily="18" charset="0"/>
            </a:endParaRPr>
          </a:p>
          <a:p>
            <a:pPr marL="152400" indent="0" algn="just">
              <a:lnSpc>
                <a:spcPct val="150000"/>
              </a:lnSpc>
              <a:spcBef>
                <a:spcPts val="0"/>
              </a:spcBef>
              <a:buNone/>
            </a:pPr>
            <a:r>
              <a:rPr lang="en-IN" sz="1400" b="0" i="0" dirty="0">
                <a:solidFill>
                  <a:srgbClr val="2E414F"/>
                </a:solidFill>
                <a:effectLst/>
                <a:latin typeface="Times New Roman" panose="02020603050405020304" pitchFamily="18" charset="0"/>
                <a:cs typeface="Times New Roman" panose="02020603050405020304" pitchFamily="18" charset="0"/>
              </a:rPr>
              <a:t>[3] Ale, L., </a:t>
            </a:r>
            <a:r>
              <a:rPr lang="en-IN" sz="1400" b="0" i="0" dirty="0" err="1">
                <a:solidFill>
                  <a:srgbClr val="2E414F"/>
                </a:solidFill>
                <a:effectLst/>
                <a:latin typeface="Times New Roman" panose="02020603050405020304" pitchFamily="18" charset="0"/>
                <a:cs typeface="Times New Roman" panose="02020603050405020304" pitchFamily="18" charset="0"/>
              </a:rPr>
              <a:t>Sheta</a:t>
            </a:r>
            <a:r>
              <a:rPr lang="en-IN" sz="1400" b="0" i="0" dirty="0">
                <a:solidFill>
                  <a:srgbClr val="2E414F"/>
                </a:solidFill>
                <a:effectLst/>
                <a:latin typeface="Times New Roman" panose="02020603050405020304" pitchFamily="18" charset="0"/>
                <a:cs typeface="Times New Roman" panose="02020603050405020304" pitchFamily="18" charset="0"/>
              </a:rPr>
              <a:t>, A., Li, L., Wang, Y., &amp; Zhang, N. (2019). Deep Learning Based Plant Disease Detection for Smart Agriculture. </a:t>
            </a:r>
            <a:r>
              <a:rPr lang="en-IN" sz="1400" b="0" i="1" dirty="0">
                <a:solidFill>
                  <a:srgbClr val="2E414F"/>
                </a:solidFill>
                <a:effectLst/>
                <a:latin typeface="Times New Roman" panose="02020603050405020304" pitchFamily="18" charset="0"/>
                <a:cs typeface="Times New Roman" panose="02020603050405020304" pitchFamily="18" charset="0"/>
              </a:rPr>
              <a:t>2019 IEEE </a:t>
            </a:r>
            <a:r>
              <a:rPr lang="en-IN" sz="1400" b="0" i="1" dirty="0" err="1">
                <a:solidFill>
                  <a:srgbClr val="2E414F"/>
                </a:solidFill>
                <a:effectLst/>
                <a:latin typeface="Times New Roman" panose="02020603050405020304" pitchFamily="18" charset="0"/>
                <a:cs typeface="Times New Roman" panose="02020603050405020304" pitchFamily="18" charset="0"/>
              </a:rPr>
              <a:t>Globecom</a:t>
            </a:r>
            <a:r>
              <a:rPr lang="en-IN" sz="1400" b="0" i="1" dirty="0">
                <a:solidFill>
                  <a:srgbClr val="2E414F"/>
                </a:solidFill>
                <a:effectLst/>
                <a:latin typeface="Times New Roman" panose="02020603050405020304" pitchFamily="18" charset="0"/>
                <a:cs typeface="Times New Roman" panose="02020603050405020304" pitchFamily="18" charset="0"/>
              </a:rPr>
              <a:t> Workshops (GC </a:t>
            </a:r>
            <a:r>
              <a:rPr lang="en-IN" sz="1400" b="0" i="1" dirty="0" err="1">
                <a:solidFill>
                  <a:srgbClr val="2E414F"/>
                </a:solidFill>
                <a:effectLst/>
                <a:latin typeface="Times New Roman" panose="02020603050405020304" pitchFamily="18" charset="0"/>
                <a:cs typeface="Times New Roman" panose="02020603050405020304" pitchFamily="18" charset="0"/>
              </a:rPr>
              <a:t>Wkshps</a:t>
            </a:r>
            <a:r>
              <a:rPr lang="en-IN" sz="1400" b="0" i="1" dirty="0">
                <a:solidFill>
                  <a:srgbClr val="2E414F"/>
                </a:solidFill>
                <a:effectLst/>
                <a:latin typeface="Times New Roman" panose="02020603050405020304" pitchFamily="18" charset="0"/>
                <a:cs typeface="Times New Roman" panose="02020603050405020304" pitchFamily="18" charset="0"/>
              </a:rPr>
              <a:t>)</a:t>
            </a:r>
            <a:r>
              <a:rPr lang="en-IN" sz="1400" b="0" i="0" dirty="0">
                <a:solidFill>
                  <a:srgbClr val="2E414F"/>
                </a:solidFill>
                <a:effectLst/>
                <a:latin typeface="Times New Roman" panose="02020603050405020304" pitchFamily="18" charset="0"/>
                <a:cs typeface="Times New Roman" panose="02020603050405020304" pitchFamily="18" charset="0"/>
              </a:rPr>
              <a:t>, 1-6.</a:t>
            </a:r>
            <a:endParaRPr lang="en-US" sz="1400" b="0" i="0" dirty="0">
              <a:solidFill>
                <a:srgbClr val="222222"/>
              </a:solidFill>
              <a:effectLst/>
              <a:latin typeface="Times New Roman" panose="02020603050405020304" pitchFamily="18" charset="0"/>
              <a:cs typeface="Times New Roman" panose="02020603050405020304" pitchFamily="18" charset="0"/>
            </a:endParaRPr>
          </a:p>
          <a:p>
            <a:pPr marL="152400"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[4] Edna Chebet Too, Li </a:t>
            </a:r>
            <a:r>
              <a:rPr lang="en-US" sz="1400" dirty="0" err="1">
                <a:latin typeface="Times New Roman" panose="02020603050405020304" pitchFamily="18" charset="0"/>
                <a:cs typeface="Times New Roman" panose="02020603050405020304" pitchFamily="18" charset="0"/>
              </a:rPr>
              <a:t>Yujian</a:t>
            </a:r>
            <a:r>
              <a:rPr lang="en-US" sz="1400" dirty="0">
                <a:latin typeface="Times New Roman" panose="02020603050405020304" pitchFamily="18" charset="0"/>
                <a:cs typeface="Times New Roman" panose="02020603050405020304" pitchFamily="18" charset="0"/>
              </a:rPr>
              <a:t>, Sam </a:t>
            </a:r>
            <a:r>
              <a:rPr lang="en-US" sz="1400" dirty="0" err="1">
                <a:latin typeface="Times New Roman" panose="02020603050405020304" pitchFamily="18" charset="0"/>
                <a:cs typeface="Times New Roman" panose="02020603050405020304" pitchFamily="18" charset="0"/>
              </a:rPr>
              <a:t>Njuki</a:t>
            </a:r>
            <a:r>
              <a:rPr lang="en-US" sz="1400" dirty="0">
                <a:latin typeface="Times New Roman" panose="02020603050405020304" pitchFamily="18" charset="0"/>
                <a:cs typeface="Times New Roman" panose="02020603050405020304" pitchFamily="18" charset="0"/>
              </a:rPr>
              <a:t>, and Liu </a:t>
            </a:r>
            <a:r>
              <a:rPr lang="en-US" sz="1400" dirty="0" err="1">
                <a:latin typeface="Times New Roman" panose="02020603050405020304" pitchFamily="18" charset="0"/>
                <a:cs typeface="Times New Roman" panose="02020603050405020304" pitchFamily="18" charset="0"/>
              </a:rPr>
              <a:t>Yingchun</a:t>
            </a:r>
            <a:r>
              <a:rPr lang="en-US" sz="1400" dirty="0">
                <a:latin typeface="Times New Roman" panose="02020603050405020304" pitchFamily="18" charset="0"/>
                <a:cs typeface="Times New Roman" panose="02020603050405020304" pitchFamily="18" charset="0"/>
              </a:rPr>
              <a:t>. 2019. A comparative study of fine-tuning deep learning models for plant disease identification. </a:t>
            </a:r>
            <a:r>
              <a:rPr lang="en-US" sz="1400" dirty="0" err="1">
                <a:latin typeface="Times New Roman" panose="02020603050405020304" pitchFamily="18" charset="0"/>
                <a:cs typeface="Times New Roman" panose="02020603050405020304" pitchFamily="18" charset="0"/>
              </a:rPr>
              <a:t>Comput</a:t>
            </a:r>
            <a:r>
              <a:rPr lang="en-US" sz="1400" dirty="0">
                <a:latin typeface="Times New Roman" panose="02020603050405020304" pitchFamily="18" charset="0"/>
                <a:cs typeface="Times New Roman" panose="02020603050405020304" pitchFamily="18" charset="0"/>
              </a:rPr>
              <a:t>. Electron. Agric. 161, C (Jun 2019), 272–279. </a:t>
            </a:r>
            <a:r>
              <a:rPr lang="en-US" sz="1400" dirty="0">
                <a:latin typeface="Times New Roman" panose="02020603050405020304" pitchFamily="18" charset="0"/>
                <a:cs typeface="Times New Roman" panose="02020603050405020304" pitchFamily="18" charset="0"/>
                <a:hlinkClick r:id="rId4"/>
              </a:rPr>
              <a:t>https://doi.org/10.1016/j.compag.2018.03.032</a:t>
            </a:r>
            <a:endParaRPr lang="en-US" sz="1400" dirty="0">
              <a:latin typeface="Times New Roman" panose="02020603050405020304" pitchFamily="18" charset="0"/>
              <a:cs typeface="Times New Roman" panose="02020603050405020304" pitchFamily="18" charset="0"/>
            </a:endParaRPr>
          </a:p>
          <a:p>
            <a:pPr marL="152400" indent="0" algn="just">
              <a:lnSpc>
                <a:spcPct val="150000"/>
              </a:lnSpc>
              <a:spcBef>
                <a:spcPts val="0"/>
              </a:spcBef>
              <a:buNone/>
            </a:pPr>
            <a:r>
              <a:rPr lang="en-IN" sz="1400" b="0" i="0" dirty="0">
                <a:solidFill>
                  <a:srgbClr val="222222"/>
                </a:solidFill>
                <a:effectLst/>
                <a:latin typeface="Times New Roman" panose="02020603050405020304" pitchFamily="18" charset="0"/>
                <a:cs typeface="Times New Roman" panose="02020603050405020304" pitchFamily="18" charset="0"/>
              </a:rPr>
              <a:t>[5] Chowdhury, M. E. H., Rahman, T., </a:t>
            </a:r>
            <a:r>
              <a:rPr lang="en-IN" sz="1400" b="0" i="0" dirty="0" err="1">
                <a:solidFill>
                  <a:srgbClr val="222222"/>
                </a:solidFill>
                <a:effectLst/>
                <a:latin typeface="Times New Roman" panose="02020603050405020304" pitchFamily="18" charset="0"/>
                <a:cs typeface="Times New Roman" panose="02020603050405020304" pitchFamily="18" charset="0"/>
              </a:rPr>
              <a:t>Khandakar</a:t>
            </a:r>
            <a:r>
              <a:rPr lang="en-IN" sz="1400" b="0" i="0" dirty="0">
                <a:solidFill>
                  <a:srgbClr val="222222"/>
                </a:solidFill>
                <a:effectLst/>
                <a:latin typeface="Times New Roman" panose="02020603050405020304" pitchFamily="18" charset="0"/>
                <a:cs typeface="Times New Roman" panose="02020603050405020304" pitchFamily="18" charset="0"/>
              </a:rPr>
              <a:t>, A., Ayari, M. A., Khan, A. U., Khan, M. S., Al-Emadi, N., </a:t>
            </a:r>
            <a:r>
              <a:rPr lang="en-IN" sz="1400" b="0" i="0" dirty="0" err="1">
                <a:solidFill>
                  <a:srgbClr val="222222"/>
                </a:solidFill>
                <a:effectLst/>
                <a:latin typeface="Times New Roman" panose="02020603050405020304" pitchFamily="18" charset="0"/>
                <a:cs typeface="Times New Roman" panose="02020603050405020304" pitchFamily="18" charset="0"/>
              </a:rPr>
              <a:t>Reaz</a:t>
            </a:r>
            <a:r>
              <a:rPr lang="en-IN" sz="1400" b="0" i="0" dirty="0">
                <a:solidFill>
                  <a:srgbClr val="222222"/>
                </a:solidFill>
                <a:effectLst/>
                <a:latin typeface="Times New Roman" panose="02020603050405020304" pitchFamily="18" charset="0"/>
                <a:cs typeface="Times New Roman" panose="02020603050405020304" pitchFamily="18" charset="0"/>
              </a:rPr>
              <a:t>, M. B. I., Islam, M. T., &amp; Ali, S. H. M. (2021). Automatic and Reliable Leaf Disease Detection Using Deep Learning Techniques. </a:t>
            </a:r>
            <a:r>
              <a:rPr lang="en-IN" sz="1400" b="0" i="1" dirty="0" err="1">
                <a:solidFill>
                  <a:srgbClr val="222222"/>
                </a:solidFill>
                <a:effectLst/>
                <a:latin typeface="Times New Roman" panose="02020603050405020304" pitchFamily="18" charset="0"/>
                <a:cs typeface="Times New Roman" panose="02020603050405020304" pitchFamily="18" charset="0"/>
              </a:rPr>
              <a:t>AgriEngineering</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a:solidFill>
                  <a:srgbClr val="222222"/>
                </a:solidFill>
                <a:effectLst/>
                <a:latin typeface="Times New Roman" panose="02020603050405020304" pitchFamily="18" charset="0"/>
                <a:cs typeface="Times New Roman" panose="02020603050405020304" pitchFamily="18" charset="0"/>
              </a:rPr>
              <a:t>3</a:t>
            </a:r>
            <a:r>
              <a:rPr lang="en-IN" sz="1400" b="0" i="0" dirty="0">
                <a:solidFill>
                  <a:srgbClr val="222222"/>
                </a:solidFill>
                <a:effectLst/>
                <a:latin typeface="Times New Roman" panose="02020603050405020304" pitchFamily="18" charset="0"/>
                <a:cs typeface="Times New Roman" panose="02020603050405020304" pitchFamily="18" charset="0"/>
              </a:rPr>
              <a:t>(2), 294-312. </a:t>
            </a:r>
            <a:r>
              <a:rPr lang="en-IN" sz="1400" b="0" i="0" dirty="0">
                <a:solidFill>
                  <a:srgbClr val="222222"/>
                </a:solidFill>
                <a:effectLst/>
                <a:latin typeface="Times New Roman" panose="02020603050405020304" pitchFamily="18" charset="0"/>
                <a:cs typeface="Times New Roman" panose="02020603050405020304" pitchFamily="18" charset="0"/>
                <a:hlinkClick r:id="rId5"/>
              </a:rPr>
              <a:t>https://doi.org/10.3390/agriengineering3020020</a:t>
            </a:r>
            <a:endParaRPr lang="en-US" sz="1400" b="0" i="1" dirty="0">
              <a:solidFill>
                <a:srgbClr val="222222"/>
              </a:solidFill>
              <a:effectLst/>
              <a:latin typeface="Times New Roman" panose="02020603050405020304" pitchFamily="18" charset="0"/>
              <a:cs typeface="Times New Roman" panose="02020603050405020304" pitchFamily="18" charset="0"/>
            </a:endParaRPr>
          </a:p>
          <a:p>
            <a:pPr marL="152400" indent="0" algn="just">
              <a:lnSpc>
                <a:spcPct val="150000"/>
              </a:lnSpc>
              <a:spcBef>
                <a:spcPts val="0"/>
              </a:spcBef>
              <a:buNone/>
            </a:pPr>
            <a:r>
              <a:rPr lang="en-US" sz="1400" b="0" i="0" dirty="0">
                <a:solidFill>
                  <a:srgbClr val="222222"/>
                </a:solidFill>
                <a:effectLst/>
                <a:latin typeface="Times New Roman" panose="02020603050405020304" pitchFamily="18" charset="0"/>
                <a:cs typeface="Times New Roman" panose="02020603050405020304" pitchFamily="18" charset="0"/>
              </a:rPr>
              <a:t>[6] J., A., Eunice, J., Popescu, D. E., Chowdary, M. K., &amp; Hemanth, J. (2022). Deep Learning-Based Leaf Disease Detection in Crops Using Images for Agricultural Applications. </a:t>
            </a:r>
            <a:r>
              <a:rPr lang="en-US" sz="1400" b="0" i="1" dirty="0">
                <a:solidFill>
                  <a:srgbClr val="222222"/>
                </a:solidFill>
                <a:effectLst/>
                <a:latin typeface="Times New Roman" panose="02020603050405020304" pitchFamily="18" charset="0"/>
                <a:cs typeface="Times New Roman" panose="02020603050405020304" pitchFamily="18" charset="0"/>
              </a:rPr>
              <a:t>Agronomy</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12</a:t>
            </a:r>
            <a:r>
              <a:rPr lang="en-US" sz="1400" b="0" i="0" dirty="0">
                <a:solidFill>
                  <a:srgbClr val="222222"/>
                </a:solidFill>
                <a:effectLst/>
                <a:latin typeface="Times New Roman" panose="02020603050405020304" pitchFamily="18" charset="0"/>
                <a:cs typeface="Times New Roman" panose="02020603050405020304" pitchFamily="18" charset="0"/>
              </a:rPr>
              <a:t>(10), 2395. </a:t>
            </a:r>
            <a:r>
              <a:rPr lang="en-US" sz="1400" b="0" i="0" dirty="0">
                <a:solidFill>
                  <a:srgbClr val="222222"/>
                </a:solidFill>
                <a:effectLst/>
                <a:latin typeface="Times New Roman" panose="02020603050405020304" pitchFamily="18" charset="0"/>
                <a:cs typeface="Times New Roman" panose="02020603050405020304" pitchFamily="18" charset="0"/>
                <a:hlinkClick r:id="rId6"/>
              </a:rPr>
              <a:t>https://doi.org/10.3390/agronomy12102395</a:t>
            </a:r>
            <a:endParaRPr lang="en-US" sz="1400" i="1" dirty="0">
              <a:solidFill>
                <a:srgbClr val="222222"/>
              </a:solidFill>
              <a:latin typeface="Times New Roman" panose="02020603050405020304" pitchFamily="18" charset="0"/>
              <a:cs typeface="Times New Roman" panose="02020603050405020304" pitchFamily="18" charset="0"/>
            </a:endParaRPr>
          </a:p>
          <a:p>
            <a:pPr marL="152400" indent="0" algn="just">
              <a:lnSpc>
                <a:spcPct val="150000"/>
              </a:lnSpc>
              <a:spcBef>
                <a:spcPts val="0"/>
              </a:spcBef>
              <a:buNone/>
            </a:pPr>
            <a:r>
              <a:rPr lang="en-US" sz="1400" b="0" i="0" dirty="0">
                <a:solidFill>
                  <a:srgbClr val="222222"/>
                </a:solidFill>
                <a:effectLst/>
                <a:latin typeface="Times New Roman" panose="02020603050405020304" pitchFamily="18" charset="0"/>
                <a:cs typeface="Times New Roman" panose="02020603050405020304" pitchFamily="18" charset="0"/>
              </a:rPr>
              <a:t>[7] Roy, A. M., &amp; </a:t>
            </a:r>
            <a:r>
              <a:rPr lang="en-US" sz="1400" b="0" i="0" dirty="0" err="1">
                <a:solidFill>
                  <a:srgbClr val="222222"/>
                </a:solidFill>
                <a:effectLst/>
                <a:latin typeface="Times New Roman" panose="02020603050405020304" pitchFamily="18" charset="0"/>
                <a:cs typeface="Times New Roman" panose="02020603050405020304" pitchFamily="18" charset="0"/>
              </a:rPr>
              <a:t>Bhaduri</a:t>
            </a:r>
            <a:r>
              <a:rPr lang="en-US" sz="1400" b="0" i="0" dirty="0">
                <a:solidFill>
                  <a:srgbClr val="222222"/>
                </a:solidFill>
                <a:effectLst/>
                <a:latin typeface="Times New Roman" panose="02020603050405020304" pitchFamily="18" charset="0"/>
                <a:cs typeface="Times New Roman" panose="02020603050405020304" pitchFamily="18" charset="0"/>
              </a:rPr>
              <a:t>, J. (2021). A Deep Learning Enabled Multi-Class Plant Disease Detection Model Based on Computer Vision. </a:t>
            </a:r>
            <a:r>
              <a:rPr lang="en-US" sz="1400" b="0" i="1" dirty="0">
                <a:solidFill>
                  <a:srgbClr val="222222"/>
                </a:solidFill>
                <a:effectLst/>
                <a:latin typeface="Times New Roman" panose="02020603050405020304" pitchFamily="18" charset="0"/>
                <a:cs typeface="Times New Roman" panose="02020603050405020304" pitchFamily="18" charset="0"/>
              </a:rPr>
              <a:t>AI</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2</a:t>
            </a:r>
            <a:r>
              <a:rPr lang="en-US" sz="1400" b="0" i="0" dirty="0">
                <a:solidFill>
                  <a:srgbClr val="222222"/>
                </a:solidFill>
                <a:effectLst/>
                <a:latin typeface="Times New Roman" panose="02020603050405020304" pitchFamily="18" charset="0"/>
                <a:cs typeface="Times New Roman" panose="02020603050405020304" pitchFamily="18" charset="0"/>
              </a:rPr>
              <a:t>(3), 413-428. </a:t>
            </a:r>
            <a:r>
              <a:rPr lang="en-US" sz="1400" b="0" i="0" dirty="0">
                <a:solidFill>
                  <a:srgbClr val="222222"/>
                </a:solidFill>
                <a:effectLst/>
                <a:latin typeface="Times New Roman" panose="02020603050405020304" pitchFamily="18" charset="0"/>
                <a:cs typeface="Times New Roman" panose="02020603050405020304" pitchFamily="18" charset="0"/>
                <a:hlinkClick r:id="rId7"/>
              </a:rPr>
              <a:t>https://doi.org/10.3390/ai2030026</a:t>
            </a:r>
            <a:endParaRPr lang="en-US" sz="1400" b="0" i="1" dirty="0">
              <a:solidFill>
                <a:srgbClr val="222222"/>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955874"/>
          </a:xfrm>
        </p:spPr>
        <p:txBody>
          <a:bodyPr>
            <a:no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AI-Driven Crop Disease Prediction and Management System is designed to help farmers detect and manage crop diseases early using artificial intelligence. The system uses deep learning and computer vision to analyze images of crops and identify diseases in real time.</a:t>
            </a:r>
          </a:p>
          <a:p>
            <a:pPr marL="0" indent="0" algn="just">
              <a:lnSpc>
                <a:spcPct val="150000"/>
              </a:lnSpc>
              <a:buNone/>
            </a:pPr>
            <a:r>
              <a:rPr lang="en-IN" sz="1700" b="1" dirty="0">
                <a:latin typeface="Times New Roman" panose="02020603050405020304" pitchFamily="18" charset="0"/>
                <a:cs typeface="Times New Roman" panose="02020603050405020304" pitchFamily="18" charset="0"/>
              </a:rPr>
              <a:t>Key Features</a:t>
            </a:r>
            <a:endParaRPr lang="en-US" sz="1700" b="1" dirty="0">
              <a:latin typeface="Times New Roman" panose="02020603050405020304" pitchFamily="18" charset="0"/>
              <a:cs typeface="Times New Roman" panose="02020603050405020304" pitchFamily="18" charset="0"/>
            </a:endParaRPr>
          </a:p>
          <a:p>
            <a:pPr marL="0" indent="0" algn="just">
              <a:lnSpc>
                <a:spcPct val="150000"/>
              </a:lnSpc>
              <a:buNone/>
            </a:pPr>
            <a:r>
              <a:rPr lang="en-GB" sz="1700" b="1" dirty="0">
                <a:latin typeface="Times New Roman" panose="02020603050405020304" pitchFamily="18" charset="0"/>
                <a:cs typeface="Times New Roman" panose="02020603050405020304" pitchFamily="18" charset="0"/>
              </a:rPr>
              <a:t>1. Image Annotation and Dataset Preparation (</a:t>
            </a:r>
            <a:r>
              <a:rPr lang="en-GB" sz="1700" b="1" dirty="0" err="1">
                <a:latin typeface="Times New Roman" panose="02020603050405020304" pitchFamily="18" charset="0"/>
                <a:cs typeface="Times New Roman" panose="02020603050405020304" pitchFamily="18" charset="0"/>
              </a:rPr>
              <a:t>Roboflow</a:t>
            </a:r>
            <a:r>
              <a:rPr lang="en-GB" sz="1700" b="1" dirty="0">
                <a:latin typeface="Times New Roman" panose="02020603050405020304" pitchFamily="18" charset="0"/>
                <a:cs typeface="Times New Roman" panose="02020603050405020304" pitchFamily="18" charset="0"/>
              </a:rPr>
              <a:t>)</a:t>
            </a:r>
          </a:p>
          <a:p>
            <a:pPr marL="400050" lvl="1" indent="0" algn="just">
              <a:lnSpc>
                <a:spcPct val="150000"/>
              </a:lnSpc>
              <a:buNone/>
            </a:pPr>
            <a:r>
              <a:rPr lang="en-GB" sz="1700" dirty="0">
                <a:latin typeface="Times New Roman" panose="02020603050405020304" pitchFamily="18" charset="0"/>
                <a:cs typeface="Times New Roman" panose="02020603050405020304" pitchFamily="18" charset="0"/>
              </a:rPr>
              <a:t>To ensure high accuracy, the system utilizes a well-annotated dataset of diseased and healthy crop images. Using </a:t>
            </a:r>
            <a:r>
              <a:rPr lang="en-GB" sz="1700" b="1" dirty="0" err="1">
                <a:latin typeface="Times New Roman" panose="02020603050405020304" pitchFamily="18" charset="0"/>
                <a:cs typeface="Times New Roman" panose="02020603050405020304" pitchFamily="18" charset="0"/>
              </a:rPr>
              <a:t>Roboflow</a:t>
            </a:r>
            <a:r>
              <a:rPr lang="en-GB" sz="1700" dirty="0">
                <a:latin typeface="Times New Roman" panose="02020603050405020304" pitchFamily="18" charset="0"/>
                <a:cs typeface="Times New Roman" panose="02020603050405020304" pitchFamily="18" charset="0"/>
              </a:rPr>
              <a:t>, the images are pre-processed, </a:t>
            </a:r>
            <a:r>
              <a:rPr lang="en-GB" sz="1700" dirty="0" err="1">
                <a:latin typeface="Times New Roman" panose="02020603050405020304" pitchFamily="18" charset="0"/>
                <a:cs typeface="Times New Roman" panose="02020603050405020304" pitchFamily="18" charset="0"/>
              </a:rPr>
              <a:t>labeled</a:t>
            </a:r>
            <a:r>
              <a:rPr lang="en-GB" sz="1700" dirty="0">
                <a:latin typeface="Times New Roman" panose="02020603050405020304" pitchFamily="18" charset="0"/>
                <a:cs typeface="Times New Roman" panose="02020603050405020304" pitchFamily="18" charset="0"/>
              </a:rPr>
              <a:t>, and augmented to improve model performance.</a:t>
            </a:r>
          </a:p>
          <a:p>
            <a:pPr marL="0" indent="0" algn="just">
              <a:lnSpc>
                <a:spcPct val="150000"/>
              </a:lnSpc>
              <a:buNone/>
            </a:pPr>
            <a:r>
              <a:rPr lang="en-GB" sz="1700" b="1" dirty="0">
                <a:latin typeface="Times New Roman" panose="02020603050405020304" pitchFamily="18" charset="0"/>
                <a:cs typeface="Times New Roman" panose="02020603050405020304" pitchFamily="18" charset="0"/>
              </a:rPr>
              <a:t>2. Deep Learning for Disease Recognition</a:t>
            </a:r>
          </a:p>
          <a:p>
            <a:pPr marL="400050" lvl="1" indent="0" algn="just">
              <a:lnSpc>
                <a:spcPct val="150000"/>
              </a:lnSpc>
              <a:buNone/>
            </a:pPr>
            <a:r>
              <a:rPr lang="en-GB" sz="1700" dirty="0">
                <a:latin typeface="Times New Roman" panose="02020603050405020304" pitchFamily="18" charset="0"/>
                <a:cs typeface="Times New Roman" panose="02020603050405020304" pitchFamily="18" charset="0"/>
              </a:rPr>
              <a:t>The system employs </a:t>
            </a:r>
            <a:r>
              <a:rPr lang="en-GB" sz="1700" b="1" dirty="0">
                <a:latin typeface="Times New Roman" panose="02020603050405020304" pitchFamily="18" charset="0"/>
                <a:cs typeface="Times New Roman" panose="02020603050405020304" pitchFamily="18" charset="0"/>
              </a:rPr>
              <a:t>Convolutional Neural Networks (CNNs)</a:t>
            </a:r>
            <a:r>
              <a:rPr lang="en-GB" sz="1700" dirty="0">
                <a:latin typeface="Times New Roman" panose="02020603050405020304" pitchFamily="18" charset="0"/>
                <a:cs typeface="Times New Roman" panose="02020603050405020304" pitchFamily="18" charset="0"/>
              </a:rPr>
              <a:t> to learn disease patterns from images. By training models on diverse datasets, it achieves high accuracy in distinguishing between different plant diseases.</a:t>
            </a:r>
          </a:p>
          <a:p>
            <a:pPr marL="0" indent="0" algn="just">
              <a:lnSpc>
                <a:spcPct val="150000"/>
              </a:lnSpc>
              <a:buNone/>
            </a:pPr>
            <a:endParaRPr lang="en-US" sz="17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EE5B8681-CA24-E853-0D06-2F03B6E1314B}"/>
                  </a:ext>
                </a:extLst>
              </p:cNvPr>
              <p:cNvGraphicFramePr>
                <a:graphicFrameLocks noChangeAspect="1"/>
              </p:cNvGraphicFramePr>
              <p:nvPr>
                <p:extLst>
                  <p:ext uri="{D42A27DB-BD31-4B8C-83A1-F6EECF244321}">
                    <p14:modId xmlns:p14="http://schemas.microsoft.com/office/powerpoint/2010/main" val="2834405814"/>
                  </p:ext>
                </p:extLst>
              </p:nvPr>
            </p:nvGraphicFramePr>
            <p:xfrm>
              <a:off x="791893" y="4852161"/>
              <a:ext cx="3048000" cy="1714500"/>
            </p:xfrm>
            <a:graphic>
              <a:graphicData uri="http://schemas.microsoft.com/office/powerpoint/2016/slidezoom">
                <pslz:sldZm>
                  <pslz:sldZmObj sldId="256" cId="0">
                    <pslz:zmPr id="{1809BFCA-6573-4622-9988-4671E582D923}"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hlinkClick r:id="rId3" action="ppaction://hlinksldjump"/>
                <a:extLst>
                  <a:ext uri="{FF2B5EF4-FFF2-40B4-BE49-F238E27FC236}">
                    <a16:creationId xmlns:a16="http://schemas.microsoft.com/office/drawing/2014/main" id="{EE5B8681-CA24-E853-0D06-2F03B6E1314B}"/>
                  </a:ext>
                </a:extLst>
              </p:cNvPr>
              <p:cNvPicPr>
                <a:picLocks noGrp="1" noRot="1" noChangeAspect="1" noMove="1" noResize="1" noEditPoints="1" noAdjustHandles="1" noChangeArrowheads="1" noChangeShapeType="1"/>
              </p:cNvPicPr>
              <p:nvPr/>
            </p:nvPicPr>
            <p:blipFill>
              <a:blip r:embed="rId2"/>
              <a:stretch>
                <a:fillRect/>
              </a:stretch>
            </p:blipFill>
            <p:spPr>
              <a:xfrm>
                <a:off x="791893" y="485216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F3F6-C6F2-4923-8FF7-63753A4E02A7}"/>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C1A01505-82DE-48F0-AC4B-E2F6B01F49E8}"/>
              </a:ext>
            </a:extLst>
          </p:cNvPr>
          <p:cNvSpPr>
            <a:spLocks noGrp="1"/>
          </p:cNvSpPr>
          <p:nvPr>
            <p:ph idx="1"/>
          </p:nvPr>
        </p:nvSpPr>
        <p:spPr/>
        <p:txBody>
          <a:bodyPr>
            <a:noAutofit/>
          </a:bodyPr>
          <a:lstStyle/>
          <a:p>
            <a:pPr marL="0" indent="0" algn="just">
              <a:lnSpc>
                <a:spcPct val="150000"/>
              </a:lnSpc>
              <a:buNone/>
            </a:pPr>
            <a:r>
              <a:rPr lang="en-GB" sz="1600" b="1" dirty="0">
                <a:latin typeface="Times New Roman" panose="02020603050405020304" pitchFamily="18" charset="0"/>
                <a:cs typeface="Times New Roman" panose="02020603050405020304" pitchFamily="18" charset="0"/>
              </a:rPr>
              <a:t>3. Real-Time Disease Detection</a:t>
            </a:r>
          </a:p>
          <a:p>
            <a:pPr lvl="1" algn="just">
              <a:lnSpc>
                <a:spcPct val="150000"/>
              </a:lnSpc>
              <a:spcBef>
                <a:spcPts val="0"/>
              </a:spcBef>
            </a:pPr>
            <a:r>
              <a:rPr lang="en-GB" sz="1600" dirty="0">
                <a:latin typeface="Times New Roman" panose="02020603050405020304" pitchFamily="18" charset="0"/>
                <a:cs typeface="Times New Roman" panose="02020603050405020304" pitchFamily="18" charset="0"/>
              </a:rPr>
              <a:t>For real-time identification, the system integrates:</a:t>
            </a:r>
          </a:p>
          <a:p>
            <a:pPr lvl="1" algn="just">
              <a:lnSpc>
                <a:spcPct val="150000"/>
              </a:lnSpc>
              <a:spcBef>
                <a:spcPts val="0"/>
              </a:spcBef>
            </a:pPr>
            <a:r>
              <a:rPr lang="en-GB" sz="1600" b="1" dirty="0">
                <a:latin typeface="Times New Roman" panose="02020603050405020304" pitchFamily="18" charset="0"/>
                <a:cs typeface="Times New Roman" panose="02020603050405020304" pitchFamily="18" charset="0"/>
              </a:rPr>
              <a:t>Single Shot Detection (SSD)</a:t>
            </a:r>
            <a:r>
              <a:rPr lang="en-GB" sz="1600" dirty="0">
                <a:latin typeface="Times New Roman" panose="02020603050405020304" pitchFamily="18" charset="0"/>
                <a:cs typeface="Times New Roman" panose="02020603050405020304" pitchFamily="18" charset="0"/>
              </a:rPr>
              <a:t> for fast object detection.</a:t>
            </a:r>
          </a:p>
          <a:p>
            <a:pPr lvl="1" algn="just">
              <a:lnSpc>
                <a:spcPct val="150000"/>
              </a:lnSpc>
              <a:spcBef>
                <a:spcPts val="0"/>
              </a:spcBef>
              <a:spcAft>
                <a:spcPts val="1200"/>
              </a:spcAft>
            </a:pPr>
            <a:r>
              <a:rPr lang="en-GB" sz="1600" b="1" dirty="0">
                <a:latin typeface="Times New Roman" panose="02020603050405020304" pitchFamily="18" charset="0"/>
                <a:cs typeface="Times New Roman" panose="02020603050405020304" pitchFamily="18" charset="0"/>
              </a:rPr>
              <a:t>Classification models like </a:t>
            </a:r>
            <a:r>
              <a:rPr lang="en-GB" sz="1600" b="1" dirty="0" err="1">
                <a:latin typeface="Times New Roman" panose="02020603050405020304" pitchFamily="18" charset="0"/>
                <a:cs typeface="Times New Roman" panose="02020603050405020304" pitchFamily="18" charset="0"/>
              </a:rPr>
              <a:t>EfficientNet</a:t>
            </a:r>
            <a:r>
              <a:rPr lang="en-GB" sz="1600" b="1" dirty="0">
                <a:latin typeface="Times New Roman" panose="02020603050405020304" pitchFamily="18" charset="0"/>
                <a:cs typeface="Times New Roman" panose="02020603050405020304" pitchFamily="18" charset="0"/>
              </a:rPr>
              <a:t> or </a:t>
            </a:r>
            <a:r>
              <a:rPr lang="en-GB" sz="1600" b="1" dirty="0" err="1">
                <a:latin typeface="Times New Roman" panose="02020603050405020304" pitchFamily="18" charset="0"/>
                <a:cs typeface="Times New Roman" panose="02020603050405020304" pitchFamily="18" charset="0"/>
              </a:rPr>
              <a:t>ResNet</a:t>
            </a:r>
            <a:r>
              <a:rPr lang="en-GB" sz="1600" dirty="0">
                <a:latin typeface="Times New Roman" panose="02020603050405020304" pitchFamily="18" charset="0"/>
                <a:cs typeface="Times New Roman" panose="02020603050405020304" pitchFamily="18" charset="0"/>
              </a:rPr>
              <a:t> to accurately classify crop diseases.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These models enable rapid identification, allowing farmers to take immediate action.</a:t>
            </a:r>
            <a:endParaRPr lang="en-GB" sz="1700" b="1" dirty="0">
              <a:latin typeface="Times New Roman" panose="02020603050405020304" pitchFamily="18" charset="0"/>
              <a:cs typeface="Times New Roman" panose="02020603050405020304" pitchFamily="18" charset="0"/>
            </a:endParaRPr>
          </a:p>
          <a:p>
            <a:pPr marL="0" indent="0">
              <a:buNone/>
            </a:pPr>
            <a:r>
              <a:rPr lang="en-GB" sz="1700" b="1" dirty="0">
                <a:latin typeface="Times New Roman" panose="02020603050405020304" pitchFamily="18" charset="0"/>
                <a:cs typeface="Times New Roman" panose="02020603050405020304" pitchFamily="18" charset="0"/>
              </a:rPr>
              <a:t>4. Live Image Processing with OpenCV</a:t>
            </a:r>
          </a:p>
          <a:p>
            <a:pPr marL="0" indent="0">
              <a:buNone/>
            </a:pPr>
            <a:r>
              <a:rPr lang="en-GB" sz="1700" dirty="0">
                <a:latin typeface="Times New Roman" panose="02020603050405020304" pitchFamily="18" charset="0"/>
                <a:cs typeface="Times New Roman" panose="02020603050405020304" pitchFamily="18" charset="0"/>
              </a:rPr>
              <a:t>    By incorporating </a:t>
            </a:r>
            <a:r>
              <a:rPr lang="en-GB" sz="1700" b="1" dirty="0">
                <a:latin typeface="Times New Roman" panose="02020603050405020304" pitchFamily="18" charset="0"/>
                <a:cs typeface="Times New Roman" panose="02020603050405020304" pitchFamily="18" charset="0"/>
              </a:rPr>
              <a:t>OpenCV</a:t>
            </a:r>
            <a:r>
              <a:rPr lang="en-GB" sz="1700" dirty="0">
                <a:latin typeface="Times New Roman" panose="02020603050405020304" pitchFamily="18" charset="0"/>
                <a:cs typeface="Times New Roman" panose="02020603050405020304" pitchFamily="18" charset="0"/>
              </a:rPr>
              <a:t>, the system can process live images from various sources such as:</a:t>
            </a:r>
          </a:p>
          <a:p>
            <a:pPr lvl="1"/>
            <a:r>
              <a:rPr lang="en-GB" sz="1700" b="1" dirty="0">
                <a:latin typeface="Times New Roman" panose="02020603050405020304" pitchFamily="18" charset="0"/>
                <a:cs typeface="Times New Roman" panose="02020603050405020304" pitchFamily="18" charset="0"/>
              </a:rPr>
              <a:t>Drones</a:t>
            </a:r>
            <a:r>
              <a:rPr lang="en-GB" sz="1700" dirty="0">
                <a:latin typeface="Times New Roman" panose="02020603050405020304" pitchFamily="18" charset="0"/>
                <a:cs typeface="Times New Roman" panose="02020603050405020304" pitchFamily="18" charset="0"/>
              </a:rPr>
              <a:t> for large-scale field monitoring.</a:t>
            </a:r>
          </a:p>
          <a:p>
            <a:pPr lvl="1"/>
            <a:r>
              <a:rPr lang="en-GB" sz="1700" b="1" dirty="0">
                <a:latin typeface="Times New Roman" panose="02020603050405020304" pitchFamily="18" charset="0"/>
                <a:cs typeface="Times New Roman" panose="02020603050405020304" pitchFamily="18" charset="0"/>
              </a:rPr>
              <a:t>Smartphone cameras</a:t>
            </a:r>
            <a:r>
              <a:rPr lang="en-GB" sz="1700" dirty="0">
                <a:latin typeface="Times New Roman" panose="02020603050405020304" pitchFamily="18" charset="0"/>
                <a:cs typeface="Times New Roman" panose="02020603050405020304" pitchFamily="18" charset="0"/>
              </a:rPr>
              <a:t> for instant disease detection.</a:t>
            </a:r>
            <a:br>
              <a:rPr lang="en-GB" sz="1700" dirty="0">
                <a:latin typeface="Times New Roman" panose="02020603050405020304" pitchFamily="18" charset="0"/>
                <a:cs typeface="Times New Roman" panose="02020603050405020304" pitchFamily="18" charset="0"/>
              </a:rPr>
            </a:br>
            <a:r>
              <a:rPr lang="en-GB" sz="1700" dirty="0">
                <a:latin typeface="Times New Roman" panose="02020603050405020304" pitchFamily="18" charset="0"/>
                <a:cs typeface="Times New Roman" panose="02020603050405020304" pitchFamily="18" charset="0"/>
              </a:rPr>
              <a:t>This functionality enhances accessibility and usability for farmers.</a:t>
            </a:r>
            <a:endParaRPr lang="en-GB" sz="1700" b="1" dirty="0">
              <a:latin typeface="Times New Roman" panose="02020603050405020304" pitchFamily="18" charset="0"/>
              <a:cs typeface="Times New Roman" panose="02020603050405020304" pitchFamily="18" charset="0"/>
            </a:endParaRPr>
          </a:p>
          <a:p>
            <a:pPr marL="0" indent="0">
              <a:spcBef>
                <a:spcPts val="1200"/>
              </a:spcBef>
              <a:buNone/>
            </a:pPr>
            <a:r>
              <a:rPr lang="en-GB" sz="1700" b="1" dirty="0">
                <a:latin typeface="Times New Roman" panose="02020603050405020304" pitchFamily="18" charset="0"/>
                <a:cs typeface="Times New Roman" panose="02020603050405020304" pitchFamily="18" charset="0"/>
              </a:rPr>
              <a:t>5. Data Storage and Monitoring</a:t>
            </a:r>
          </a:p>
          <a:p>
            <a:pPr lvl="1"/>
            <a:r>
              <a:rPr lang="en-GB" sz="1700" dirty="0">
                <a:latin typeface="Times New Roman" panose="02020603050405020304" pitchFamily="18" charset="0"/>
                <a:cs typeface="Times New Roman" panose="02020603050405020304" pitchFamily="18" charset="0"/>
              </a:rPr>
              <a:t>Detection results are stored in a cloud-based database like </a:t>
            </a:r>
            <a:r>
              <a:rPr lang="en-GB" sz="1700" b="1" dirty="0">
                <a:latin typeface="Times New Roman" panose="02020603050405020304" pitchFamily="18" charset="0"/>
                <a:cs typeface="Times New Roman" panose="02020603050405020304" pitchFamily="18" charset="0"/>
              </a:rPr>
              <a:t>MongoDB</a:t>
            </a:r>
            <a:r>
              <a:rPr lang="en-GB" sz="1700" dirty="0">
                <a:latin typeface="Times New Roman" panose="02020603050405020304" pitchFamily="18" charset="0"/>
                <a:cs typeface="Times New Roman" panose="02020603050405020304" pitchFamily="18" charset="0"/>
              </a:rPr>
              <a:t> or </a:t>
            </a:r>
            <a:r>
              <a:rPr lang="en-GB" sz="1700" b="1" dirty="0">
                <a:latin typeface="Times New Roman" panose="02020603050405020304" pitchFamily="18" charset="0"/>
                <a:cs typeface="Times New Roman" panose="02020603050405020304" pitchFamily="18" charset="0"/>
              </a:rPr>
              <a:t>Firebase</a:t>
            </a:r>
            <a:r>
              <a:rPr lang="en-GB" sz="1700" dirty="0">
                <a:latin typeface="Times New Roman" panose="02020603050405020304" pitchFamily="18" charset="0"/>
                <a:cs typeface="Times New Roman" panose="02020603050405020304" pitchFamily="18" charset="0"/>
              </a:rPr>
              <a:t> for:</a:t>
            </a:r>
          </a:p>
          <a:p>
            <a:pPr lvl="1"/>
            <a:r>
              <a:rPr lang="en-GB" sz="1700" dirty="0">
                <a:latin typeface="Times New Roman" panose="02020603050405020304" pitchFamily="18" charset="0"/>
                <a:cs typeface="Times New Roman" panose="02020603050405020304" pitchFamily="18" charset="0"/>
              </a:rPr>
              <a:t>Historical disease tracking.</a:t>
            </a:r>
          </a:p>
          <a:p>
            <a:pPr lvl="1"/>
            <a:r>
              <a:rPr lang="en-GB" sz="1700" dirty="0">
                <a:latin typeface="Times New Roman" panose="02020603050405020304" pitchFamily="18" charset="0"/>
                <a:cs typeface="Times New Roman" panose="02020603050405020304" pitchFamily="18" charset="0"/>
              </a:rPr>
              <a:t>Improving predictive capabilities for future crop health monitoring.</a:t>
            </a:r>
          </a:p>
          <a:p>
            <a:pPr lvl="1"/>
            <a:endParaRPr lang="en-GB" sz="1700" dirty="0">
              <a:latin typeface="Times New Roman" panose="02020603050405020304" pitchFamily="18" charset="0"/>
              <a:cs typeface="Times New Roman" panose="02020603050405020304" pitchFamily="18" charset="0"/>
            </a:endParaRPr>
          </a:p>
          <a:p>
            <a:pPr marL="0" indent="0">
              <a:buNone/>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7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a:extLst>
              <a:ext uri="{FF2B5EF4-FFF2-40B4-BE49-F238E27FC236}">
                <a16:creationId xmlns:a16="http://schemas.microsoft.com/office/drawing/2014/main" id="{D0B5B671-521E-C9D5-F5AC-81CB7F13A6BA}"/>
              </a:ext>
            </a:extLst>
          </p:cNvPr>
          <p:cNvSpPr>
            <a:spLocks noGrp="1" noChangeArrowheads="1"/>
          </p:cNvSpPr>
          <p:nvPr>
            <p:ph idx="1"/>
          </p:nvPr>
        </p:nvSpPr>
        <p:spPr bwMode="auto">
          <a:xfrm>
            <a:off x="283204" y="947231"/>
            <a:ext cx="11197596" cy="49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en-US" sz="1700" dirty="0">
                <a:latin typeface="Times New Roman" panose="02020603050405020304" pitchFamily="18" charset="0"/>
                <a:cs typeface="Times New Roman" panose="02020603050405020304" pitchFamily="18" charset="0"/>
              </a:rPr>
              <a:t>The integration of deep learning with real-time data processing has transformed the field of crop disease detection, improving the accuracy and efficiency of disease identification in agricultural settings. However, several studies highlight challenges that need to be addressed for effective real-time crop disease detection and management</a:t>
            </a:r>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Limitations of Traditional Disease Detection Methods</a:t>
            </a:r>
          </a:p>
          <a:p>
            <a:pPr marL="0" indent="0" algn="just">
              <a:lnSpc>
                <a:spcPct val="150000"/>
              </a:lnSpc>
              <a:spcBef>
                <a:spcPts val="0"/>
              </a:spcBef>
              <a:spcAft>
                <a:spcPts val="600"/>
              </a:spcAft>
              <a:buNone/>
            </a:pPr>
            <a:r>
              <a:rPr lang="en-US" sz="1700" dirty="0">
                <a:latin typeface="Times New Roman" panose="02020603050405020304" pitchFamily="18" charset="0"/>
                <a:cs typeface="Times New Roman" panose="02020603050405020304" pitchFamily="18" charset="0"/>
              </a:rPr>
              <a:t>Traditional methods for identifying crop diseases rely on manual inspection and lab testing, which are time-consuming, labor-intensive, and often subjective. While IoT-based monitoring systems track environmental factors such as humidity and temperature, they fail to provide visual disease identification, making them insufficient for precise diagnosis., which limits their ability to generalize across different crops and environmental conditions.</a:t>
            </a:r>
          </a:p>
          <a:p>
            <a:pPr marL="0" indent="0" algn="just">
              <a:lnSpc>
                <a:spcPct val="150000"/>
              </a:lnSpc>
              <a:spcBef>
                <a:spcPts val="0"/>
              </a:spcBef>
              <a:buNone/>
            </a:pPr>
            <a:r>
              <a:rPr lang="en-US" sz="1700" b="1" dirty="0">
                <a:latin typeface="Times New Roman" panose="02020603050405020304" pitchFamily="18" charset="0"/>
                <a:cs typeface="Times New Roman" panose="02020603050405020304" pitchFamily="18" charset="0"/>
              </a:rPr>
              <a:t>Deep Learning-Based Crop Disease Detection</a:t>
            </a:r>
          </a:p>
          <a:p>
            <a:pPr marL="0" indent="0" algn="just">
              <a:lnSpc>
                <a:spcPct val="150000"/>
              </a:lnSpc>
              <a:spcBef>
                <a:spcPts val="0"/>
              </a:spcBef>
              <a:buNone/>
            </a:pPr>
            <a:r>
              <a:rPr lang="en-US" sz="1700" dirty="0">
                <a:latin typeface="Times New Roman" panose="02020603050405020304" pitchFamily="18" charset="0"/>
                <a:cs typeface="Times New Roman" panose="02020603050405020304" pitchFamily="18" charset="0"/>
              </a:rPr>
              <a:t>Modern deep learning models have significantly improved disease detection by leveraging Convolutional Neural Networks (CNNs) for image-based classification. Studies using </a:t>
            </a:r>
            <a:r>
              <a:rPr lang="en-US" sz="1700" dirty="0" err="1">
                <a:latin typeface="Times New Roman" panose="02020603050405020304" pitchFamily="18" charset="0"/>
                <a:cs typeface="Times New Roman" panose="02020603050405020304" pitchFamily="18" charset="0"/>
              </a:rPr>
              <a:t>PlantVillage</a:t>
            </a:r>
            <a:r>
              <a:rPr lang="en-US" sz="1700" dirty="0">
                <a:latin typeface="Times New Roman" panose="02020603050405020304" pitchFamily="18" charset="0"/>
                <a:cs typeface="Times New Roman" panose="02020603050405020304" pitchFamily="18" charset="0"/>
              </a:rPr>
              <a:t> and other agricultural datasets demonstrate that CNN-based models outperform traditional ML methods in disease classification accuracy. </a:t>
            </a: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7C62-5444-4295-B985-6D690D70C19F}"/>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BD3DD0AE-4DD6-4AAF-9555-3F96A40192E3}"/>
              </a:ext>
            </a:extLst>
          </p:cNvPr>
          <p:cNvSpPr>
            <a:spLocks noGrp="1"/>
          </p:cNvSpPr>
          <p:nvPr>
            <p:ph idx="1"/>
          </p:nvPr>
        </p:nvSpPr>
        <p:spPr/>
        <p:txBody>
          <a:bodyPr/>
          <a:lstStyle/>
          <a:p>
            <a:pPr marL="0" indent="0">
              <a:lnSpc>
                <a:spcPct val="150000"/>
              </a:lnSpc>
              <a:buNone/>
            </a:pPr>
            <a:r>
              <a:rPr lang="en-GB" sz="1700" b="1" dirty="0">
                <a:latin typeface="Times New Roman" panose="02020603050405020304" pitchFamily="18" charset="0"/>
                <a:cs typeface="Times New Roman" panose="02020603050405020304" pitchFamily="18" charset="0"/>
              </a:rPr>
              <a:t>6. User-Friendly Application</a:t>
            </a:r>
          </a:p>
          <a:p>
            <a:pPr lvl="1">
              <a:lnSpc>
                <a:spcPct val="150000"/>
              </a:lnSpc>
            </a:pPr>
            <a:r>
              <a:rPr lang="en-GB" sz="1700" dirty="0">
                <a:latin typeface="Times New Roman" panose="02020603050405020304" pitchFamily="18" charset="0"/>
                <a:cs typeface="Times New Roman" panose="02020603050405020304" pitchFamily="18" charset="0"/>
              </a:rPr>
              <a:t>The system is designed as a </a:t>
            </a:r>
            <a:r>
              <a:rPr lang="en-GB" sz="1700" b="1" dirty="0">
                <a:latin typeface="Times New Roman" panose="02020603050405020304" pitchFamily="18" charset="0"/>
                <a:cs typeface="Times New Roman" panose="02020603050405020304" pitchFamily="18" charset="0"/>
              </a:rPr>
              <a:t>mobile or web application</a:t>
            </a:r>
            <a:r>
              <a:rPr lang="en-GB" sz="1700" dirty="0">
                <a:latin typeface="Times New Roman" panose="02020603050405020304" pitchFamily="18" charset="0"/>
                <a:cs typeface="Times New Roman" panose="02020603050405020304" pitchFamily="18" charset="0"/>
              </a:rPr>
              <a:t>, providing farmers with:</a:t>
            </a:r>
          </a:p>
          <a:p>
            <a:pPr lvl="1">
              <a:lnSpc>
                <a:spcPct val="150000"/>
              </a:lnSpc>
            </a:pPr>
            <a:r>
              <a:rPr lang="en-GB" sz="1700" dirty="0">
                <a:latin typeface="Times New Roman" panose="02020603050405020304" pitchFamily="18" charset="0"/>
                <a:cs typeface="Times New Roman" panose="02020603050405020304" pitchFamily="18" charset="0"/>
              </a:rPr>
              <a:t>Disease identification results.</a:t>
            </a:r>
          </a:p>
          <a:p>
            <a:pPr lvl="1">
              <a:lnSpc>
                <a:spcPct val="150000"/>
              </a:lnSpc>
            </a:pPr>
            <a:r>
              <a:rPr lang="en-GB" sz="1700" dirty="0">
                <a:latin typeface="Times New Roman" panose="02020603050405020304" pitchFamily="18" charset="0"/>
                <a:cs typeface="Times New Roman" panose="02020603050405020304" pitchFamily="18" charset="0"/>
              </a:rPr>
              <a:t>Severity levels and confidence scores.</a:t>
            </a:r>
          </a:p>
          <a:p>
            <a:pPr lvl="1">
              <a:lnSpc>
                <a:spcPct val="150000"/>
              </a:lnSpc>
            </a:pPr>
            <a:r>
              <a:rPr lang="en-GB" sz="1700" dirty="0">
                <a:latin typeface="Times New Roman" panose="02020603050405020304" pitchFamily="18" charset="0"/>
                <a:cs typeface="Times New Roman" panose="02020603050405020304" pitchFamily="18" charset="0"/>
              </a:rPr>
              <a:t>Recommended treatment options and best practices for disease management.</a:t>
            </a:r>
          </a:p>
          <a:p>
            <a:pPr marL="457200" lvl="1" indent="0">
              <a:lnSpc>
                <a:spcPct val="150000"/>
              </a:lnSpc>
              <a:buNone/>
            </a:pPr>
            <a:endParaRPr lang="en-GB" sz="1700" dirty="0">
              <a:latin typeface="Times New Roman" panose="02020603050405020304" pitchFamily="18" charset="0"/>
              <a:cs typeface="Times New Roman" panose="02020603050405020304" pitchFamily="18" charset="0"/>
            </a:endParaRPr>
          </a:p>
          <a:p>
            <a:pPr marL="0" indent="0">
              <a:lnSpc>
                <a:spcPct val="150000"/>
              </a:lnSpc>
              <a:buNone/>
            </a:pPr>
            <a:r>
              <a:rPr lang="en-GB" sz="1700" b="1" dirty="0">
                <a:latin typeface="Times New Roman" panose="02020603050405020304" pitchFamily="18" charset="0"/>
                <a:cs typeface="Times New Roman" panose="02020603050405020304" pitchFamily="18" charset="0"/>
              </a:rPr>
              <a:t>7. AI-Powered Chatbot for Farmer Support</a:t>
            </a:r>
          </a:p>
          <a:p>
            <a:pPr lvl="1">
              <a:lnSpc>
                <a:spcPct val="150000"/>
              </a:lnSpc>
            </a:pPr>
            <a:r>
              <a:rPr lang="en-GB" sz="1700" dirty="0">
                <a:latin typeface="Times New Roman" panose="02020603050405020304" pitchFamily="18" charset="0"/>
                <a:cs typeface="Times New Roman" panose="02020603050405020304" pitchFamily="18" charset="0"/>
              </a:rPr>
              <a:t>To assist farmers in real time, the system includes an </a:t>
            </a:r>
            <a:r>
              <a:rPr lang="en-GB" sz="1700" b="1" dirty="0">
                <a:latin typeface="Times New Roman" panose="02020603050405020304" pitchFamily="18" charset="0"/>
                <a:cs typeface="Times New Roman" panose="02020603050405020304" pitchFamily="18" charset="0"/>
              </a:rPr>
              <a:t>AI chatbot</a:t>
            </a:r>
            <a:r>
              <a:rPr lang="en-GB" sz="1700" dirty="0">
                <a:latin typeface="Times New Roman" panose="02020603050405020304" pitchFamily="18" charset="0"/>
                <a:cs typeface="Times New Roman" panose="02020603050405020304" pitchFamily="18" charset="0"/>
              </a:rPr>
              <a:t> capable of:</a:t>
            </a:r>
          </a:p>
          <a:p>
            <a:pPr lvl="1">
              <a:lnSpc>
                <a:spcPct val="150000"/>
              </a:lnSpc>
            </a:pPr>
            <a:r>
              <a:rPr lang="en-GB" sz="1700" dirty="0">
                <a:latin typeface="Times New Roman" panose="02020603050405020304" pitchFamily="18" charset="0"/>
                <a:cs typeface="Times New Roman" panose="02020603050405020304" pitchFamily="18" charset="0"/>
              </a:rPr>
              <a:t>Answering queries about crop diseases.</a:t>
            </a:r>
          </a:p>
          <a:p>
            <a:pPr lvl="1">
              <a:lnSpc>
                <a:spcPct val="150000"/>
              </a:lnSpc>
            </a:pPr>
            <a:r>
              <a:rPr lang="en-GB" sz="1700" dirty="0">
                <a:latin typeface="Times New Roman" panose="02020603050405020304" pitchFamily="18" charset="0"/>
                <a:cs typeface="Times New Roman" panose="02020603050405020304" pitchFamily="18" charset="0"/>
              </a:rPr>
              <a:t>Suggesting appropriate pesticides and treatments.</a:t>
            </a:r>
          </a:p>
          <a:p>
            <a:pPr lvl="1">
              <a:lnSpc>
                <a:spcPct val="150000"/>
              </a:lnSpc>
            </a:pPr>
            <a:r>
              <a:rPr lang="en-GB" sz="1700" dirty="0">
                <a:latin typeface="Times New Roman" panose="02020603050405020304" pitchFamily="18" charset="0"/>
                <a:cs typeface="Times New Roman" panose="02020603050405020304" pitchFamily="18" charset="0"/>
              </a:rPr>
              <a:t>Providing agricultural best practices for disease prevention.</a:t>
            </a:r>
          </a:p>
          <a:p>
            <a:pPr>
              <a:lnSpc>
                <a:spcPct val="150000"/>
              </a:lnSpc>
            </a:pPr>
            <a:endParaRPr lang="en-IN" dirty="0"/>
          </a:p>
        </p:txBody>
      </p:sp>
    </p:spTree>
    <p:extLst>
      <p:ext uri="{BB962C8B-B14F-4D97-AF65-F5344CB8AC3E}">
        <p14:creationId xmlns:p14="http://schemas.microsoft.com/office/powerpoint/2010/main" val="186401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a:extLst>
              <a:ext uri="{FF2B5EF4-FFF2-40B4-BE49-F238E27FC236}">
                <a16:creationId xmlns:a16="http://schemas.microsoft.com/office/drawing/2014/main" id="{1864CB2B-119A-DA02-A16F-C2C3C255D363}"/>
              </a:ext>
            </a:extLst>
          </p:cNvPr>
          <p:cNvSpPr>
            <a:spLocks noGrp="1" noChangeArrowheads="1"/>
          </p:cNvSpPr>
          <p:nvPr>
            <p:ph idx="1"/>
          </p:nvPr>
        </p:nvSpPr>
        <p:spPr bwMode="auto">
          <a:xfrm>
            <a:off x="627528" y="932025"/>
            <a:ext cx="10936943" cy="519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spcBef>
                <a:spcPts val="0"/>
              </a:spcBef>
              <a:buNone/>
            </a:pPr>
            <a:r>
              <a:rPr lang="en-US" sz="1700" b="1" dirty="0">
                <a:latin typeface="Times New Roman" panose="02020603050405020304" pitchFamily="18" charset="0"/>
                <a:cs typeface="Times New Roman" panose="02020603050405020304" pitchFamily="18" charset="0"/>
              </a:rPr>
              <a:t>Real-Time Object Detection in Agriculture</a:t>
            </a:r>
          </a:p>
          <a:p>
            <a:pPr marL="0" indent="0" algn="just">
              <a:lnSpc>
                <a:spcPct val="150000"/>
              </a:lnSpc>
              <a:spcBef>
                <a:spcPts val="0"/>
              </a:spcBef>
              <a:buNone/>
            </a:pPr>
            <a:r>
              <a:rPr lang="en-US" sz="1700" dirty="0">
                <a:latin typeface="Times New Roman" panose="02020603050405020304" pitchFamily="18" charset="0"/>
                <a:cs typeface="Times New Roman" panose="02020603050405020304" pitchFamily="18" charset="0"/>
              </a:rPr>
              <a:t>Real-time disease detection requires processing large amounts of image and video data efficiently. Computer vision techniques such as OpenCV are commonly used for image preprocessing, reducing noise, and enhancing detection accuracy. Research suggests that integrating Single Shot Detection (SSD) and You Only Look Once (YOLO) models can improve real-time detection performance, enabling early-stage identification of crop diseases before they spread. However, these models must be optimized for deployment on low-power devices like drones and smartphones for field applications.</a:t>
            </a:r>
          </a:p>
          <a:p>
            <a:pPr marL="0" indent="0" algn="just">
              <a:lnSpc>
                <a:spcPct val="150000"/>
              </a:lnSpc>
              <a:spcBef>
                <a:spcPts val="0"/>
              </a:spcBef>
              <a:buNone/>
            </a:pPr>
            <a:endParaRPr lang="en-US" sz="17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Drone-Based Crop Surveillance</a:t>
            </a:r>
          </a:p>
          <a:p>
            <a:pPr marL="0" indent="0" algn="just">
              <a:lnSpc>
                <a:spcPct val="150000"/>
              </a:lnSpc>
              <a:spcBef>
                <a:spcPts val="0"/>
              </a:spcBef>
              <a:buNone/>
            </a:pPr>
            <a:r>
              <a:rPr lang="en-US" sz="1700" dirty="0">
                <a:latin typeface="Times New Roman" panose="02020603050405020304" pitchFamily="18" charset="0"/>
                <a:cs typeface="Times New Roman" panose="02020603050405020304" pitchFamily="18" charset="0"/>
              </a:rPr>
              <a:t>Drones equipped with high-resolution cameras are increasingly used for monitoring large farmlands. Studies highlight that drones can efficiently capture aerial images of diseased crops, reducing the need for manual field inspections. By integrating CNN-based classification models with drone imagery, researchers have developed automated crop monitoring systems that identify disease symptoms and suggest treatment strategies. However, challenges such as high operational costs and the need for stable internet connectivity remain barriers to widespread adoption.</a:t>
            </a:r>
          </a:p>
        </p:txBody>
      </p:sp>
    </p:spTree>
    <p:extLst>
      <p:ext uri="{BB962C8B-B14F-4D97-AF65-F5344CB8AC3E}">
        <p14:creationId xmlns:p14="http://schemas.microsoft.com/office/powerpoint/2010/main" val="221911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EF42-8370-4699-90DC-CF362103E5A2}"/>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8249B45D-2C2B-49EF-9C6C-C943CD0FF0B3}"/>
              </a:ext>
            </a:extLst>
          </p:cNvPr>
          <p:cNvSpPr>
            <a:spLocks noGrp="1"/>
          </p:cNvSpPr>
          <p:nvPr>
            <p:ph idx="1"/>
          </p:nvPr>
        </p:nvSpPr>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Integration of AI Chatbots for Farmer Assistance</a:t>
            </a:r>
          </a:p>
          <a:p>
            <a:pPr marL="0"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Recent advancements in Natural Language Processing (NLP) have enabled the development of AI-driven chatbots that assist farmers by providing real-time recommendations on disease prevention, pesticide use, and farming techniques. Studies show that these chatbots, when integrated with real-time disease detection systems, improve farmer engagement and decision-making by offering personalized disease management strategies based on detected symptoms</a:t>
            </a:r>
          </a:p>
          <a:p>
            <a:pPr marL="0" indent="0" algn="just">
              <a:lnSpc>
                <a:spcPct val="150000"/>
              </a:lnSpc>
              <a:spcBef>
                <a:spcPts val="0"/>
              </a:spcBef>
              <a:buNone/>
            </a:pPr>
            <a:endParaRPr lang="en-US" sz="16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Optimization of Deep Learning Models for Agricultural Applications</a:t>
            </a:r>
          </a:p>
          <a:p>
            <a:pPr marL="0"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Several studies emphasize the importance of optimizing deep learning models for real-time agricultural use. YOLOv5 and </a:t>
            </a:r>
            <a:r>
              <a:rPr lang="en-US" sz="1600" dirty="0" err="1">
                <a:latin typeface="Times New Roman" panose="02020603050405020304" pitchFamily="18" charset="0"/>
                <a:cs typeface="Times New Roman" panose="02020603050405020304" pitchFamily="18" charset="0"/>
              </a:rPr>
              <a:t>EfficientNet</a:t>
            </a:r>
            <a:r>
              <a:rPr lang="en-US" sz="1600" dirty="0">
                <a:latin typeface="Times New Roman" panose="02020603050405020304" pitchFamily="18" charset="0"/>
                <a:cs typeface="Times New Roman" panose="02020603050405020304" pitchFamily="18" charset="0"/>
              </a:rPr>
              <a:t>-based models have been explored for their ability to process live images quickly without compromising accuracy. By training these models on diverse, annotated datasets using platforms like </a:t>
            </a:r>
            <a:r>
              <a:rPr lang="en-US" sz="1600" dirty="0" err="1">
                <a:latin typeface="Times New Roman" panose="02020603050405020304" pitchFamily="18" charset="0"/>
                <a:cs typeface="Times New Roman" panose="02020603050405020304" pitchFamily="18" charset="0"/>
              </a:rPr>
              <a:t>Roboflow</a:t>
            </a:r>
            <a:r>
              <a:rPr lang="en-US" sz="1600" dirty="0">
                <a:latin typeface="Times New Roman" panose="02020603050405020304" pitchFamily="18" charset="0"/>
                <a:cs typeface="Times New Roman" panose="02020603050405020304" pitchFamily="18" charset="0"/>
              </a:rPr>
              <a:t>, researchers have improved their ability to detect diseases across various crop types and environmental conditions. The combination of lightweight models, cloud-based storage (e.g., MongoDB, Firebase), and real-time mobile interfaces has proven effective in ensuring that farmers receive timely disease alerts and treatment suggestions.</a:t>
            </a:r>
          </a:p>
          <a:p>
            <a:pPr algn="just"/>
            <a:endParaRPr lang="en-IN" sz="1600" dirty="0">
              <a:latin typeface="Tempus Sans ITC" panose="04020404030D07020202" pitchFamily="82"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876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6B27CBB8-7C19-0F58-51F0-1266D93FBD5B}"/>
              </a:ext>
            </a:extLst>
          </p:cNvPr>
          <p:cNvSpPr>
            <a:spLocks noGrp="1" noChangeArrowheads="1"/>
          </p:cNvSpPr>
          <p:nvPr>
            <p:ph idx="1"/>
          </p:nvPr>
        </p:nvSpPr>
        <p:spPr bwMode="auto">
          <a:xfrm>
            <a:off x="216139" y="1122732"/>
            <a:ext cx="11861321"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 to Specific Conditions: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models work well in controlled environments but fail in real-world settings due to variations in lighting, soil types, and weather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Inaccurate Disease Localization: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models detect diseases but fail to pinpoint affected areas, leading to inefficient pesticide application and unnecessary resource wastage.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False Positives: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often misclassify nutrient deficiencies, insect damage, or water stress as diseases, causing unnecessary pesticide use and increased costs.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Delayed Real-Time Detection: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models are computationally heavy, leading to slow disease identification and delayed response for farmers.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Robust Datasets: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datasets are limited in crop variety and environmental diversity, making models less effective for unseen diseases or new plant species.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Integration with Farmer Decision-Making Tools: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AI Chatbot Support: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Farmers lack real-time AI assistance for disease management, pesticide recommendations, and prevention strategies.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Nearby Pesticide Store Mapping: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don’t integrate with GPS or maps to help farmers locate nearby agricultural stores for pesticides and medicines.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Educational Support: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Systems don’t provide integrated YouTube tutorials or expert videos to help farmers learn about disease prevention and treatment.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Constraints: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 require GPUs or cloud processing, which is impractical for remote farms with poor connectivity.</a:t>
            </a:r>
          </a:p>
        </p:txBody>
      </p:sp>
    </p:spTree>
    <p:extLst>
      <p:ext uri="{BB962C8B-B14F-4D97-AF65-F5344CB8AC3E}">
        <p14:creationId xmlns:p14="http://schemas.microsoft.com/office/powerpoint/2010/main" val="16376662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4df51cb-0e6e-4a76-ada5-86f38b004840" xsi:nil="true"/>
    <lcf76f155ced4ddcb4097134ff3c332f xmlns="7313f609-82c0-4c11-91b9-f1599af905d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F7FDB646AF7E4A9AF564A66AA93CEA" ma:contentTypeVersion="12" ma:contentTypeDescription="Create a new document." ma:contentTypeScope="" ma:versionID="7c70d16d4f52511dbc8effcd4b82e0d5">
  <xsd:schema xmlns:xsd="http://www.w3.org/2001/XMLSchema" xmlns:xs="http://www.w3.org/2001/XMLSchema" xmlns:p="http://schemas.microsoft.com/office/2006/metadata/properties" xmlns:ns2="7313f609-82c0-4c11-91b9-f1599af905dc" xmlns:ns3="84df51cb-0e6e-4a76-ada5-86f38b004840" targetNamespace="http://schemas.microsoft.com/office/2006/metadata/properties" ma:root="true" ma:fieldsID="a3e807ecf5e7a0737f6922e187544539" ns2:_="" ns3:_="">
    <xsd:import namespace="7313f609-82c0-4c11-91b9-f1599af905dc"/>
    <xsd:import namespace="84df51cb-0e6e-4a76-ada5-86f38b00484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3f609-82c0-4c11-91b9-f1599af90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f51cb-0e6e-4a76-ada5-86f38b00484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ed4f4ee-0993-48c8-b966-b81d3645c26c}" ma:internalName="TaxCatchAll" ma:showField="CatchAllData" ma:web="84df51cb-0e6e-4a76-ada5-86f38b0048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5F1CF5-DBA2-44C5-A3CE-47FFB1B8A2FB}">
  <ds:schemaRefs>
    <ds:schemaRef ds:uri="http://schemas.microsoft.com/office/2006/metadata/properties"/>
    <ds:schemaRef ds:uri="http://schemas.microsoft.com/office/infopath/2007/PartnerControls"/>
    <ds:schemaRef ds:uri="84df51cb-0e6e-4a76-ada5-86f38b004840"/>
    <ds:schemaRef ds:uri="7313f609-82c0-4c11-91b9-f1599af905dc"/>
  </ds:schemaRefs>
</ds:datastoreItem>
</file>

<file path=customXml/itemProps2.xml><?xml version="1.0" encoding="utf-8"?>
<ds:datastoreItem xmlns:ds="http://schemas.openxmlformats.org/officeDocument/2006/customXml" ds:itemID="{E78BE27A-9369-46E9-9F25-118F733241B0}">
  <ds:schemaRefs>
    <ds:schemaRef ds:uri="http://schemas.microsoft.com/sharepoint/v3/contenttype/forms"/>
  </ds:schemaRefs>
</ds:datastoreItem>
</file>

<file path=customXml/itemProps3.xml><?xml version="1.0" encoding="utf-8"?>
<ds:datastoreItem xmlns:ds="http://schemas.openxmlformats.org/officeDocument/2006/customXml" ds:itemID="{9D373B70-DBC5-4234-8287-8AF3131E95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3f609-82c0-4c11-91b9-f1599af905dc"/>
    <ds:schemaRef ds:uri="84df51cb-0e6e-4a76-ada5-86f38b0048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973</TotalTime>
  <Words>2653</Words>
  <Application>Microsoft Office PowerPoint</Application>
  <PresentationFormat>Widescreen</PresentationFormat>
  <Paragraphs>176</Paragraphs>
  <Slides>24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Bookman Old Style</vt:lpstr>
      <vt:lpstr>Calibri</vt:lpstr>
      <vt:lpstr>Cambria</vt:lpstr>
      <vt:lpstr>Tempus Sans ITC</vt:lpstr>
      <vt:lpstr>Times New Roman</vt:lpstr>
      <vt:lpstr>Verdana</vt:lpstr>
      <vt:lpstr>Bioinformatics</vt:lpstr>
      <vt:lpstr>A Machine Learning Approach Towards Plant Disease Prediction and Control Monitoring System</vt:lpstr>
      <vt:lpstr>Content</vt:lpstr>
      <vt:lpstr>Introduction</vt:lpstr>
      <vt:lpstr>Introduction</vt:lpstr>
      <vt:lpstr>Literature Review</vt:lpstr>
      <vt:lpstr>Introduction</vt:lpstr>
      <vt:lpstr>Literature Review</vt:lpstr>
      <vt:lpstr>Literature Review</vt:lpstr>
      <vt:lpstr>Existing method Drawback</vt:lpstr>
      <vt:lpstr>Proposed Method</vt:lpstr>
      <vt:lpstr>Proposed Method</vt:lpstr>
      <vt:lpstr>Proposed Method</vt:lpstr>
      <vt:lpstr>Architecture</vt:lpstr>
      <vt:lpstr>Architecture of YOLOv8</vt:lpstr>
      <vt:lpstr>Hardware/software components</vt:lpstr>
      <vt:lpstr>Timeline of the Project </vt:lpstr>
      <vt:lpstr>Experiment results</vt:lpstr>
      <vt:lpstr>Experiment results</vt:lpstr>
      <vt:lpstr>Experiment results</vt:lpstr>
      <vt:lpstr>Experiment results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Sunil Sunil</cp:lastModifiedBy>
  <cp:revision>89</cp:revision>
  <dcterms:created xsi:type="dcterms:W3CDTF">2023-03-16T03:26:27Z</dcterms:created>
  <dcterms:modified xsi:type="dcterms:W3CDTF">2025-05-15T07:44:13Z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0x010100A5F7FDB646AF7E4A9AF564A66AA93CEA</vt:lpwstr>
  </property>
</Properties>
</file>