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306" r:id="rId4"/>
    <p:sldId id="257" r:id="rId5"/>
    <p:sldId id="302" r:id="rId6"/>
    <p:sldId id="303" r:id="rId7"/>
    <p:sldId id="307" r:id="rId8"/>
    <p:sldId id="296" r:id="rId9"/>
    <p:sldId id="301" r:id="rId10"/>
    <p:sldId id="308" r:id="rId11"/>
    <p:sldId id="309" r:id="rId12"/>
    <p:sldId id="304" r:id="rId13"/>
    <p:sldId id="305" r:id="rId14"/>
    <p:sldId id="29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eeraj kumar" initials="dk" lastIdx="1" clrIdx="0">
    <p:extLst>
      <p:ext uri="{19B8F6BF-5375-455C-9EA6-DF929625EA0E}">
        <p15:presenceInfo xmlns:p15="http://schemas.microsoft.com/office/powerpoint/2012/main" userId="cace76fb188907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03"/>
    <a:srgbClr val="FFFFCC"/>
    <a:srgbClr val="FDDB7B"/>
    <a:srgbClr val="FDCF51"/>
    <a:srgbClr val="FCBB06"/>
    <a:srgbClr val="04064C"/>
    <a:srgbClr val="344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321" autoAdjust="0"/>
  </p:normalViewPr>
  <p:slideViewPr>
    <p:cSldViewPr>
      <p:cViewPr varScale="1">
        <p:scale>
          <a:sx n="67" d="100"/>
          <a:sy n="67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8083A5-835A-40A3-827E-61C33DF03009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26484F-62D4-4800-A64A-6E4326EED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6484F-62D4-4800-A64A-6E4326EED9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16384-70EB-4F7A-A3EB-83E066DA6C13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3A640-5A90-4EFE-8EE3-1763810B46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DB4C-BF07-4AE8-BD70-46188008FA91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5698F-5D70-447B-9640-2F5B44CB7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0C623-8BB3-4A0C-907C-C425B179B16C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FCE0-F572-44D1-8EC6-98221A3D30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A7FFD-B393-4DE8-94CA-505F8CB7B4E1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D1A0-CEE1-4C34-B837-4E0DE6B73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9CC-5F62-4A0E-B68D-CDC1E312E65D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BBB5-69A4-49F2-8625-894EA0936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B881-E9C7-4238-86B8-C8704B287258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A47C7-26BB-4129-97B3-85EC2F2FAE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A3704-44A8-48FD-B28C-C72E0174B7A2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06B0-FB8B-4E2B-8CAD-CA27997D94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978CF-B59D-4AAE-AE38-F349BE4E1F78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A6506-7608-4C24-BDCA-7091E7897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A00EB-B883-4DF0-92AB-E0F6B7566B2C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B81CF-C30D-4F9D-9783-B5C15BB34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5479-5FF7-42F7-9A14-3F7912E6F615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EFC-1C0A-4015-85CD-08B4E18866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7F86-7B90-484B-976C-E9C83B5E17BB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6424-3123-41A5-8E55-1B3CB96D0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78C4BE-6499-4547-96C5-BC05057DA7AD}" type="datetimeFigureOut">
              <a:rPr lang="en-US"/>
              <a:pPr>
                <a:defRPr/>
              </a:pPr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7FC8C8-D2D9-4AC5-BD62-E4E82A7128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6002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Presented by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K. V. Pavan Kumar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 16211A05C8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L. A. RadhaKrishna Das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16211A05D3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M. Nikhil Pavan Sai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 16211A05D6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867150"/>
            <a:ext cx="9144000" cy="400050"/>
          </a:xfrm>
          <a:prstGeom prst="rect">
            <a:avLst/>
          </a:prstGeom>
          <a:solidFill>
            <a:srgbClr val="FCBB06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Under the Guidance of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1905000"/>
            <a:ext cx="8001000" cy="1752600"/>
          </a:xfrm>
          <a:prstGeom prst="roundRect">
            <a:avLst/>
          </a:prstGeom>
          <a:solidFill>
            <a:srgbClr val="040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2054" name="Title 6"/>
          <p:cNvSpPr>
            <a:spLocks noGrp="1"/>
          </p:cNvSpPr>
          <p:nvPr>
            <p:ph type="ctrTitle"/>
          </p:nvPr>
        </p:nvSpPr>
        <p:spPr>
          <a:xfrm>
            <a:off x="685800" y="2035175"/>
            <a:ext cx="7772400" cy="1470025"/>
          </a:xfrm>
        </p:spPr>
        <p:txBody>
          <a:bodyPr/>
          <a:lstStyle/>
          <a:p>
            <a:pPr eaLnBrk="1" hangingPunct="1"/>
            <a:r>
              <a:rPr lang="en-US" sz="3800" b="1" dirty="0" smtClean="0">
                <a:solidFill>
                  <a:schemeClr val="bg1"/>
                </a:solidFill>
                <a:latin typeface="Bookman Old Style" pitchFamily="18" charset="0"/>
                <a:cs typeface="Arial" charset="0"/>
              </a:rPr>
              <a:t>Fitness Guide</a:t>
            </a:r>
            <a:endParaRPr lang="en-US" sz="3800" b="1" dirty="0" smtClean="0">
              <a:solidFill>
                <a:schemeClr val="bg1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267200"/>
            <a:ext cx="9144000" cy="1015663"/>
          </a:xfrm>
          <a:prstGeom prst="rect">
            <a:avLst/>
          </a:prstGeom>
          <a:solidFill>
            <a:srgbClr val="FDCF51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Pondugala Bhaskar Rao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Asst. Professor 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Department of Computer Science &amp; Engineering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B V Raju Institute of Technology, Narsapur </a:t>
            </a:r>
            <a:endParaRPr lang="en-US" sz="2000" b="1" dirty="0">
              <a:solidFill>
                <a:srgbClr val="002060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pic>
        <p:nvPicPr>
          <p:cNvPr id="2063" name="Picture 15" descr="http://vishnu.edu.in/uploadnew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4386" y="0"/>
            <a:ext cx="1609613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398"/>
            <a:ext cx="2551716" cy="4267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324601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Guide Feature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398"/>
            <a:ext cx="2551716" cy="42672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6324601"/>
            <a:ext cx="19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Step Count Feature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19" y="2057398"/>
            <a:ext cx="2551716" cy="42672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19674" y="6324601"/>
            <a:ext cx="22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Diet Feature(Low BMI)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966" y="6324601"/>
            <a:ext cx="234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Diet Feature(High BMI)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398"/>
            <a:ext cx="2551716" cy="4267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64" y="2057398"/>
            <a:ext cx="2551716" cy="4267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3266" y="6324601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Workout video Feature(High BMI)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8" y="2045675"/>
            <a:ext cx="2557578" cy="42672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1680" y="6324601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Workout video Feature(Normal BMI)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3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115392"/>
          </a:xfrm>
        </p:spPr>
        <p:txBody>
          <a:bodyPr/>
          <a:lstStyle/>
          <a:p>
            <a:pPr algn="just"/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It has been difficult to get proper diet for people now a days. So our app can help the user to even get proper diet basing on his BMI condition.</a:t>
            </a:r>
          </a:p>
          <a:p>
            <a:pPr algn="just"/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This application is completely user friendly. </a:t>
            </a: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This only guides the user in being healthy based on his present BMI condition.</a:t>
            </a:r>
          </a:p>
          <a:p>
            <a:pPr algn="just"/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This application even helps in counting the number of steps and helps in giving accurate calculation of calories burnt.</a:t>
            </a:r>
          </a:p>
          <a:p>
            <a:pPr algn="r"/>
            <a:endParaRPr lang="en-US" sz="26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229600" cy="4114800"/>
          </a:xfrm>
        </p:spPr>
        <p:txBody>
          <a:bodyPr/>
          <a:lstStyle/>
          <a:p>
            <a:pPr algn="just"/>
            <a:endParaRPr lang="en-US" sz="26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" y="2590800"/>
            <a:ext cx="876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Bookman Old Style" panose="02050604050505020204" pitchFamily="18" charset="0"/>
              </a:rPr>
              <a:t>Further we are going to add the features like day to day streak </a:t>
            </a:r>
            <a:r>
              <a:rPr lang="en-IN" sz="2600" dirty="0" smtClean="0">
                <a:latin typeface="Bookman Old Style" panose="02050604050505020204" pitchFamily="18" charset="0"/>
              </a:rPr>
              <a:t>maintenance </a:t>
            </a:r>
            <a:r>
              <a:rPr lang="en-IN" sz="2600" dirty="0">
                <a:latin typeface="Bookman Old Style" panose="02050604050505020204" pitchFamily="18" charset="0"/>
              </a:rPr>
              <a:t>in </a:t>
            </a:r>
            <a:r>
              <a:rPr lang="en-IN" sz="2600" dirty="0" smtClean="0">
                <a:latin typeface="Bookman Old Style" panose="02050604050505020204" pitchFamily="18" charset="0"/>
              </a:rPr>
              <a:t>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Bookman Old Style" panose="02050604050505020204" pitchFamily="18" charset="0"/>
              </a:rPr>
              <a:t>And also we are going to implement day to day analysis and weekly analysis of the diet and </a:t>
            </a:r>
            <a:r>
              <a:rPr lang="en-IN" sz="2600" dirty="0" smtClean="0">
                <a:latin typeface="Bookman Old Style" panose="02050604050505020204" pitchFamily="18" charset="0"/>
              </a:rPr>
              <a:t>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Bookman Old Style" panose="02050604050505020204" pitchFamily="18" charset="0"/>
              </a:rPr>
              <a:t>And lastly we are going to give options like 30 days challenges and so </a:t>
            </a:r>
            <a:r>
              <a:rPr lang="en-IN" sz="2600" dirty="0" smtClean="0">
                <a:latin typeface="Bookman Old Style" panose="02050604050505020204" pitchFamily="18" charset="0"/>
              </a:rPr>
              <a:t>on.</a:t>
            </a:r>
            <a:endParaRPr lang="en-IN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4795838" cy="2010771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479583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2/1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4" name="TextBox 4"/>
          <p:cNvSpPr txBox="1">
            <a:spLocks noChangeArrowheads="1"/>
          </p:cNvSpPr>
          <p:nvPr/>
        </p:nvSpPr>
        <p:spPr bwMode="auto">
          <a:xfrm>
            <a:off x="295406" y="2307372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62103"/>
            <a:ext cx="8437634" cy="4414897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Android Studio :  	</a:t>
            </a:r>
            <a:r>
              <a:rPr lang="en-US" dirty="0">
                <a:latin typeface="Bookman Old Style" pitchFamily="18" charset="0"/>
              </a:rPr>
              <a:t>	</a:t>
            </a:r>
            <a:r>
              <a:rPr lang="en-US" dirty="0">
                <a:latin typeface="Bookman Old Style" pitchFamily="18" charset="0"/>
                <a:hlinkClick r:id="rId2"/>
              </a:rPr>
              <a:t>https://developer.android.com/docs</a:t>
            </a:r>
            <a:endParaRPr lang="en-US" dirty="0">
              <a:latin typeface="Bookman Old Style" pitchFamily="18" charset="0"/>
            </a:endParaRPr>
          </a:p>
          <a:p>
            <a:pPr algn="just"/>
            <a:r>
              <a:rPr lang="en-US" dirty="0" smtClean="0">
                <a:latin typeface="Bookman Old Style" pitchFamily="18" charset="0"/>
              </a:rPr>
              <a:t>Android SDK :</a:t>
            </a:r>
          </a:p>
          <a:p>
            <a:pPr marL="457200" lvl="1" indent="0" algn="just">
              <a:buNone/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US" dirty="0">
                <a:latin typeface="Bookman Old Style" pitchFamily="18" charset="0"/>
                <a:hlinkClick r:id="rId3"/>
              </a:rPr>
              <a:t>https://</a:t>
            </a:r>
            <a:r>
              <a:rPr lang="en-US" dirty="0" smtClean="0">
                <a:latin typeface="Bookman Old Style" pitchFamily="18" charset="0"/>
                <a:hlinkClick r:id="rId3"/>
              </a:rPr>
              <a:t>developer.android.com/studio</a:t>
            </a:r>
            <a:endParaRPr lang="en-US" dirty="0" smtClean="0">
              <a:latin typeface="Bookman Old Style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Bookman Old Style" pitchFamily="18" charset="0"/>
            </a:endParaRPr>
          </a:p>
          <a:p>
            <a:pPr algn="just"/>
            <a:endParaRPr lang="en-US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5838" y="1"/>
            <a:ext cx="4343400" cy="2010770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Abstract</a:t>
            </a:r>
            <a:endParaRPr lang="en-US" sz="3200" b="1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2286000"/>
            <a:ext cx="8542930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 smtClean="0">
                <a:latin typeface="Bookman Old Style" pitchFamily="18" charset="0"/>
                <a:cs typeface="Times New Roman" pitchFamily="18" charset="0"/>
              </a:rPr>
              <a:t>Fitness Guide : </a:t>
            </a:r>
          </a:p>
          <a:p>
            <a:pPr marL="0" indent="0" algn="just">
              <a:buNone/>
            </a:pPr>
            <a:r>
              <a:rPr lang="en-US" sz="2800" b="1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Bookman Old Style" pitchFamily="18" charset="0"/>
                <a:cs typeface="Times New Roman" pitchFamily="18" charset="0"/>
              </a:rPr>
              <a:t>“</a:t>
            </a:r>
            <a:r>
              <a:rPr lang="en-IN" sz="2800" b="1" dirty="0" smtClean="0"/>
              <a:t>Respect </a:t>
            </a:r>
            <a:r>
              <a:rPr lang="en-IN" sz="2800" b="1" dirty="0"/>
              <a:t>your body. It’s the only one you </a:t>
            </a:r>
            <a:r>
              <a:rPr lang="en-IN" sz="2800" b="1" dirty="0" smtClean="0"/>
              <a:t>get.”</a:t>
            </a:r>
          </a:p>
          <a:p>
            <a:pPr algn="just"/>
            <a:r>
              <a:rPr lang="en-IN" sz="2600" dirty="0" smtClean="0">
                <a:latin typeface="Bookman Old Style" panose="02050604050505020204" pitchFamily="18" charset="0"/>
              </a:rPr>
              <a:t>Fitness Guide Application is user friendly application which keeps the user healthy.</a:t>
            </a:r>
          </a:p>
          <a:p>
            <a:pPr algn="just"/>
            <a:r>
              <a:rPr lang="en-IN" sz="2800" dirty="0"/>
              <a:t>There are thousands of fitness-related smartphone </a:t>
            </a:r>
            <a:r>
              <a:rPr lang="en-IN" sz="2800" dirty="0" smtClean="0"/>
              <a:t>applications available </a:t>
            </a:r>
            <a:r>
              <a:rPr lang="en-IN" sz="2800" dirty="0"/>
              <a:t>for </a:t>
            </a:r>
            <a:r>
              <a:rPr lang="en-IN" sz="2800" dirty="0" smtClean="0"/>
              <a:t>free and purchase, </a:t>
            </a:r>
            <a:r>
              <a:rPr lang="en-IN" sz="2800" dirty="0"/>
              <a:t>but there is uncertainty if these apps help individuals achieve and maintain personal </a:t>
            </a:r>
            <a:r>
              <a:rPr lang="en-IN" sz="2800" dirty="0" smtClean="0"/>
              <a:t>fitness.</a:t>
            </a:r>
            <a:endParaRPr lang="en-IN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Abstract</a:t>
            </a:r>
            <a:endParaRPr lang="en-US" sz="3200" b="1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2286000"/>
            <a:ext cx="8542930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26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IN" sz="2600" dirty="0" smtClean="0">
                <a:latin typeface="Bookman Old Style" panose="02050604050505020204" pitchFamily="18" charset="0"/>
              </a:rPr>
              <a:t>Our app performs </a:t>
            </a:r>
            <a:r>
              <a:rPr lang="en-IN" sz="2800" dirty="0" smtClean="0">
                <a:latin typeface="Bookman Old Style" panose="02050604050505020204" pitchFamily="18" charset="0"/>
              </a:rPr>
              <a:t>information </a:t>
            </a:r>
            <a:r>
              <a:rPr lang="en-IN" sz="2800" dirty="0">
                <a:latin typeface="Bookman Old Style" panose="02050604050505020204" pitchFamily="18" charset="0"/>
              </a:rPr>
              <a:t>collection, </a:t>
            </a:r>
            <a:r>
              <a:rPr lang="en-IN" sz="2800" dirty="0" smtClean="0">
                <a:latin typeface="Bookman Old Style" panose="02050604050505020204" pitchFamily="18" charset="0"/>
              </a:rPr>
              <a:t>diagnosis</a:t>
            </a:r>
            <a:r>
              <a:rPr lang="en-IN" sz="2800" dirty="0">
                <a:latin typeface="Bookman Old Style" panose="02050604050505020204" pitchFamily="18" charset="0"/>
              </a:rPr>
              <a:t>, treatment and </a:t>
            </a:r>
            <a:r>
              <a:rPr lang="en-IN" sz="2800" dirty="0" smtClean="0">
                <a:latin typeface="Bookman Old Style" panose="02050604050505020204" pitchFamily="18" charset="0"/>
              </a:rPr>
              <a:t>monitoring.</a:t>
            </a:r>
          </a:p>
          <a:p>
            <a:pPr algn="just"/>
            <a:r>
              <a:rPr lang="en-IN" sz="2800" dirty="0">
                <a:latin typeface="Bookman Old Style" panose="02050604050505020204" pitchFamily="18" charset="0"/>
              </a:rPr>
              <a:t>The objective of this paper is to share our experience with rolling out a mobile health and fitness app</a:t>
            </a:r>
            <a:r>
              <a:rPr lang="en-IN" sz="28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IN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95838" y="304800"/>
            <a:ext cx="4343400" cy="1600200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Architecture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UML  Diagrams/ER Diagrams/Flow Charts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95838" cy="2133600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9600"/>
            <a:ext cx="47958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Bookman Old Style" pitchFamily="18" charset="0"/>
                <a:cs typeface="Times New Roman" pitchFamily="18" charset="0"/>
              </a:rPr>
              <a:t>Introduction</a:t>
            </a:r>
            <a:endParaRPr lang="en-GB" sz="36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09825"/>
            <a:ext cx="8542930" cy="4343400"/>
          </a:xfrm>
        </p:spPr>
        <p:txBody>
          <a:bodyPr/>
          <a:lstStyle/>
          <a:p>
            <a:pPr algn="just"/>
            <a:r>
              <a:rPr lang="en-US" sz="2600" dirty="0" smtClean="0">
                <a:latin typeface="Bookman Old Style" panose="02050604050505020204" pitchFamily="18" charset="0"/>
                <a:cs typeface="Times New Roman" pitchFamily="18" charset="0"/>
              </a:rPr>
              <a:t>Fitness Guide is an Android application which helps you to maintain proper health depending on your BMI.</a:t>
            </a:r>
          </a:p>
          <a:p>
            <a:pPr algn="just"/>
            <a:r>
              <a:rPr lang="en-US" sz="2600" dirty="0" smtClean="0">
                <a:latin typeface="Bookman Old Style" panose="02050604050505020204" pitchFamily="18" charset="0"/>
                <a:cs typeface="Times New Roman" pitchFamily="18" charset="0"/>
              </a:rPr>
              <a:t>Proper health can be given by providing proper diet and by performing appropriate workouts.</a:t>
            </a:r>
          </a:p>
          <a:p>
            <a:pPr algn="just"/>
            <a:r>
              <a:rPr lang="en-US" sz="2600" dirty="0" smtClean="0">
                <a:latin typeface="Bookman Old Style" panose="02050604050505020204" pitchFamily="18" charset="0"/>
                <a:cs typeface="Times New Roman" pitchFamily="18" charset="0"/>
              </a:rPr>
              <a:t>This app uses your BMI(Body Mass Index) and will provide the diet and workouts accordingly.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5838" y="1"/>
            <a:ext cx="4343400" cy="2133600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115392"/>
          </a:xfrm>
        </p:spPr>
        <p:txBody>
          <a:bodyPr/>
          <a:lstStyle/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Login</a:t>
            </a:r>
          </a:p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BMI calculator</a:t>
            </a:r>
          </a:p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Cardio</a:t>
            </a:r>
          </a:p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Diet</a:t>
            </a:r>
          </a:p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Workout</a:t>
            </a:r>
          </a:p>
          <a:p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Analysis/Progress</a:t>
            </a:r>
            <a:endParaRPr lang="en-US" sz="26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401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Modules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5838" y="1"/>
            <a:ext cx="4343400" cy="2057400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Flow Chart</a:t>
            </a:r>
            <a:endParaRPr lang="en-US" sz="3200" b="1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057398"/>
            <a:ext cx="5410200" cy="4525963"/>
          </a:xfrm>
        </p:spPr>
      </p:pic>
    </p:spTree>
    <p:extLst>
      <p:ext uri="{BB962C8B-B14F-4D97-AF65-F5344CB8AC3E}">
        <p14:creationId xmlns:p14="http://schemas.microsoft.com/office/powerpoint/2010/main" val="3053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Class Diagram</a:t>
            </a:r>
            <a:endParaRPr lang="en-US" sz="3200" b="1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5715000" cy="4525963"/>
          </a:xfrm>
        </p:spPr>
      </p:pic>
    </p:spTree>
    <p:extLst>
      <p:ext uri="{BB962C8B-B14F-4D97-AF65-F5344CB8AC3E}">
        <p14:creationId xmlns:p14="http://schemas.microsoft.com/office/powerpoint/2010/main" val="30640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4795838" cy="2062103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479583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latin typeface="Bookman Old Style" pitchFamily="18" charset="0"/>
                <a:cs typeface="Times New Roman" pitchFamily="18" charset="0"/>
              </a:rPr>
              <a:t>Software/Hardware Requirements</a:t>
            </a:r>
            <a:endParaRPr lang="en-GB" sz="2800" b="1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104" name="TextBox 4"/>
          <p:cNvSpPr txBox="1">
            <a:spLocks noChangeArrowheads="1"/>
          </p:cNvSpPr>
          <p:nvPr/>
        </p:nvSpPr>
        <p:spPr bwMode="auto">
          <a:xfrm>
            <a:off x="295406" y="2307372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62103"/>
            <a:ext cx="8437634" cy="441489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Android Studio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Java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XML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SQLite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Bookman Old Style" pitchFamily="18" charset="0"/>
                <a:cs typeface="Times New Roman" pitchFamily="18" charset="0"/>
              </a:rPr>
              <a:t>Accelerometer sensor</a:t>
            </a:r>
            <a:endParaRPr lang="en-US" sz="2800" dirty="0">
              <a:latin typeface="Bookman Old Style" pitchFamily="18" charset="0"/>
              <a:cs typeface="Times New Roman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5838" y="0"/>
            <a:ext cx="4343400" cy="2062103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4795838" cy="2057399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5838" y="0"/>
            <a:ext cx="4343400" cy="2057399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Modules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Flow Chart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Class 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Screenshots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Future Enhancement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2057399"/>
            <a:ext cx="2545854" cy="4267202"/>
          </a:xfrm>
        </p:spPr>
      </p:pic>
      <p:sp>
        <p:nvSpPr>
          <p:cNvPr id="21" name="TextBox 20"/>
          <p:cNvSpPr txBox="1"/>
          <p:nvPr/>
        </p:nvSpPr>
        <p:spPr>
          <a:xfrm>
            <a:off x="0" y="6324601"/>
            <a:ext cx="25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Registration Feature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4" y="2066189"/>
            <a:ext cx="2551716" cy="42759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79264" y="6342185"/>
            <a:ext cx="25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 Feature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3" y="2061794"/>
            <a:ext cx="2551716" cy="42584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70253" y="6342185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BMI Calculation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544</Words>
  <Application>Microsoft Office PowerPoint</Application>
  <PresentationFormat>On-screen Show (4:3)</PresentationFormat>
  <Paragraphs>232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Times New Roman</vt:lpstr>
      <vt:lpstr>Office Theme</vt:lpstr>
      <vt:lpstr>Fitness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</dc:creator>
  <cp:lastModifiedBy>dheeraj kumar</cp:lastModifiedBy>
  <cp:revision>171</cp:revision>
  <dcterms:created xsi:type="dcterms:W3CDTF">2013-05-08T19:42:37Z</dcterms:created>
  <dcterms:modified xsi:type="dcterms:W3CDTF">2019-03-01T17:34:08Z</dcterms:modified>
</cp:coreProperties>
</file>