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Georgia" panose="02040502050405020303" pitchFamily="18"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j1Ls4XWMuUdkfa8K88ZehalRA2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1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22f5d70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722f5d70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titolo"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olo e testo verticale"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e contenuti" type="twoObj">
  <p:cSld name="TWO_OBJECTS">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uota"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5974672"/>
            <a:ext cx="12192000" cy="532660"/>
          </a:xfrm>
          <a:prstGeom prst="rect">
            <a:avLst/>
          </a:prstGeom>
          <a:solidFill>
            <a:srgbClr val="F36E1F"/>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5" name="Google Shape;85;p1" descr="Immagine che contiene disegnando&#10;&#10;Descrizione generata automaticamente"/>
          <p:cNvPicPr preferRelativeResize="0"/>
          <p:nvPr/>
        </p:nvPicPr>
        <p:blipFill rotWithShape="1">
          <a:blip r:embed="rId3">
            <a:alphaModFix/>
          </a:blip>
          <a:srcRect/>
          <a:stretch/>
        </p:blipFill>
        <p:spPr>
          <a:xfrm>
            <a:off x="9747681" y="95504"/>
            <a:ext cx="2310315" cy="815483"/>
          </a:xfrm>
          <a:prstGeom prst="rect">
            <a:avLst/>
          </a:prstGeom>
          <a:noFill/>
          <a:ln>
            <a:noFill/>
          </a:ln>
        </p:spPr>
      </p:pic>
      <p:sp>
        <p:nvSpPr>
          <p:cNvPr id="86" name="Google Shape;86;p1"/>
          <p:cNvSpPr txBox="1"/>
          <p:nvPr/>
        </p:nvSpPr>
        <p:spPr>
          <a:xfrm>
            <a:off x="421350" y="910975"/>
            <a:ext cx="5938800" cy="3844800"/>
          </a:xfrm>
          <a:prstGeom prst="rect">
            <a:avLst/>
          </a:prstGeom>
          <a:noFill/>
          <a:ln>
            <a:noFill/>
          </a:ln>
        </p:spPr>
        <p:txBody>
          <a:bodyPr spcFirstLastPara="1" wrap="square" lIns="91425" tIns="45700" rIns="91425" bIns="45700" anchor="t" anchorCtr="0">
            <a:spAutoFit/>
          </a:bodyPr>
          <a:lstStyle/>
          <a:p>
            <a:pPr marL="0" lvl="0" indent="0" algn="l" rtl="0">
              <a:lnSpc>
                <a:spcPct val="120000"/>
              </a:lnSpc>
              <a:spcBef>
                <a:spcPts val="0"/>
              </a:spcBef>
              <a:spcAft>
                <a:spcPts val="0"/>
              </a:spcAft>
              <a:buClr>
                <a:schemeClr val="dk1"/>
              </a:buClr>
              <a:buSzPts val="1100"/>
              <a:buFont typeface="Arial"/>
              <a:buNone/>
            </a:pPr>
            <a:r>
              <a:rPr lang="en-US" sz="5000">
                <a:solidFill>
                  <a:schemeClr val="dk1"/>
                </a:solidFill>
                <a:highlight>
                  <a:srgbClr val="FFFFFF"/>
                </a:highlight>
                <a:latin typeface="Georgia"/>
                <a:ea typeface="Georgia"/>
                <a:cs typeface="Georgia"/>
                <a:sym typeface="Georgia"/>
              </a:rPr>
              <a:t>Human Resources HR Analytics on Employee Attrition</a:t>
            </a:r>
            <a:endParaRPr sz="5000">
              <a:solidFill>
                <a:schemeClr val="dk1"/>
              </a:solidFill>
              <a:highlight>
                <a:srgbClr val="FFFFFF"/>
              </a:highlight>
              <a:latin typeface="Georgia"/>
              <a:ea typeface="Georgia"/>
              <a:cs typeface="Georgia"/>
              <a:sym typeface="Georgia"/>
            </a:endParaRPr>
          </a:p>
          <a:p>
            <a:pPr marL="0" marR="0" lvl="0" indent="0" algn="ctr" rtl="0">
              <a:spcBef>
                <a:spcPts val="0"/>
              </a:spcBef>
              <a:spcAft>
                <a:spcPts val="0"/>
              </a:spcAft>
              <a:buNone/>
            </a:pPr>
            <a:endParaRPr sz="2800" b="1">
              <a:solidFill>
                <a:schemeClr val="dk1"/>
              </a:solidFill>
              <a:latin typeface="Calibri"/>
              <a:ea typeface="Calibri"/>
              <a:cs typeface="Calibri"/>
              <a:sym typeface="Calibri"/>
            </a:endParaRPr>
          </a:p>
        </p:txBody>
      </p:sp>
      <p:sp>
        <p:nvSpPr>
          <p:cNvPr id="87" name="Google Shape;87;p1"/>
          <p:cNvSpPr txBox="1"/>
          <p:nvPr/>
        </p:nvSpPr>
        <p:spPr>
          <a:xfrm>
            <a:off x="9014975" y="4379675"/>
            <a:ext cx="2654700" cy="12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a:ea typeface="Calibri"/>
                <a:cs typeface="Calibri"/>
                <a:sym typeface="Calibri"/>
              </a:rPr>
              <a:t>Group 2</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Mohamed </a:t>
            </a:r>
            <a:r>
              <a:rPr lang="en-US" dirty="0" err="1">
                <a:latin typeface="Calibri"/>
                <a:ea typeface="Calibri"/>
                <a:cs typeface="Calibri"/>
                <a:sym typeface="Calibri"/>
              </a:rPr>
              <a:t>AlaaElDin</a:t>
            </a:r>
            <a:r>
              <a:rPr lang="en-US" dirty="0">
                <a:latin typeface="Calibri"/>
                <a:ea typeface="Calibri"/>
                <a:cs typeface="Calibri"/>
                <a:sym typeface="Calibri"/>
              </a:rPr>
              <a:t> </a:t>
            </a:r>
            <a:r>
              <a:rPr lang="en-US" dirty="0" err="1">
                <a:latin typeface="Calibri"/>
                <a:ea typeface="Calibri"/>
                <a:cs typeface="Calibri"/>
                <a:sym typeface="Calibri"/>
              </a:rPr>
              <a:t>Awad</a:t>
            </a:r>
            <a:endParaRPr dirty="0">
              <a:latin typeface="Calibri"/>
              <a:ea typeface="Calibri"/>
              <a:cs typeface="Calibri"/>
              <a:sym typeface="Calibri"/>
            </a:endParaRPr>
          </a:p>
          <a:p>
            <a:pPr marL="0" lvl="0" indent="0" algn="l" rtl="0">
              <a:spcBef>
                <a:spcPts val="0"/>
              </a:spcBef>
              <a:spcAft>
                <a:spcPts val="0"/>
              </a:spcAft>
              <a:buNone/>
            </a:pPr>
            <a:r>
              <a:rPr lang="en-US" dirty="0" err="1">
                <a:latin typeface="Calibri"/>
                <a:ea typeface="Calibri"/>
                <a:cs typeface="Calibri"/>
                <a:sym typeface="Calibri"/>
              </a:rPr>
              <a:t>Valeriia</a:t>
            </a:r>
            <a:r>
              <a:rPr lang="en-US" dirty="0">
                <a:latin typeface="Calibri"/>
                <a:ea typeface="Calibri"/>
                <a:cs typeface="Calibri"/>
                <a:sym typeface="Calibri"/>
              </a:rPr>
              <a:t> Zalizniak</a:t>
            </a: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Salvatore </a:t>
            </a:r>
            <a:r>
              <a:rPr lang="en-US" dirty="0" err="1">
                <a:latin typeface="Calibri"/>
                <a:ea typeface="Calibri"/>
                <a:cs typeface="Calibri"/>
                <a:sym typeface="Calibri"/>
              </a:rPr>
              <a:t>Belzaino</a:t>
            </a:r>
            <a:endParaRPr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p:nvPr/>
        </p:nvSpPr>
        <p:spPr>
          <a:xfrm>
            <a:off x="0" y="5974672"/>
            <a:ext cx="12192000" cy="532660"/>
          </a:xfrm>
          <a:prstGeom prst="rect">
            <a:avLst/>
          </a:prstGeom>
          <a:solidFill>
            <a:srgbClr val="F36E1F"/>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12"/>
          <p:cNvSpPr txBox="1"/>
          <p:nvPr/>
        </p:nvSpPr>
        <p:spPr>
          <a:xfrm>
            <a:off x="186638" y="282475"/>
            <a:ext cx="5262900" cy="663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a:solidFill>
                  <a:schemeClr val="accent2"/>
                </a:solidFill>
                <a:latin typeface="Calibri"/>
                <a:ea typeface="Calibri"/>
                <a:cs typeface="Calibri"/>
                <a:sym typeface="Calibri"/>
              </a:rPr>
              <a:t>Model 3 - Linear SVC:</a:t>
            </a:r>
            <a:endParaRPr sz="3000"/>
          </a:p>
        </p:txBody>
      </p:sp>
      <p:sp>
        <p:nvSpPr>
          <p:cNvPr id="172" name="Google Shape;172;p12"/>
          <p:cNvSpPr txBox="1"/>
          <p:nvPr/>
        </p:nvSpPr>
        <p:spPr>
          <a:xfrm>
            <a:off x="165538" y="1220002"/>
            <a:ext cx="492570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The best parameters obtained from GridSearchCV: {‘C’:1}</a:t>
            </a:r>
            <a:endParaRPr dirty="0"/>
          </a:p>
        </p:txBody>
      </p:sp>
      <p:sp>
        <p:nvSpPr>
          <p:cNvPr id="173" name="Google Shape;173;p12"/>
          <p:cNvSpPr txBox="1"/>
          <p:nvPr/>
        </p:nvSpPr>
        <p:spPr>
          <a:xfrm>
            <a:off x="975050" y="1964400"/>
            <a:ext cx="3115800" cy="532500"/>
          </a:xfrm>
          <a:prstGeom prst="rect">
            <a:avLst/>
          </a:prstGeom>
          <a:solidFill>
            <a:srgbClr val="F36E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a:solidFill>
                  <a:schemeClr val="dk1"/>
                </a:solidFill>
                <a:latin typeface="Calibri"/>
                <a:ea typeface="Calibri"/>
                <a:cs typeface="Calibri"/>
                <a:sym typeface="Calibri"/>
              </a:rPr>
              <a:t>Recall Value : 0.57</a:t>
            </a:r>
            <a:endParaRPr sz="3000"/>
          </a:p>
        </p:txBody>
      </p:sp>
      <p:sp>
        <p:nvSpPr>
          <p:cNvPr id="174" name="Google Shape;174;p12"/>
          <p:cNvSpPr txBox="1"/>
          <p:nvPr/>
        </p:nvSpPr>
        <p:spPr>
          <a:xfrm>
            <a:off x="6709325" y="282475"/>
            <a:ext cx="45525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a:solidFill>
                  <a:schemeClr val="accent2"/>
                </a:solidFill>
                <a:latin typeface="Calibri"/>
                <a:ea typeface="Calibri"/>
                <a:cs typeface="Calibri"/>
                <a:sym typeface="Calibri"/>
              </a:rPr>
              <a:t>Model 4 – Nonlinear SVC</a:t>
            </a:r>
            <a:endParaRPr sz="3000"/>
          </a:p>
        </p:txBody>
      </p:sp>
      <p:sp>
        <p:nvSpPr>
          <p:cNvPr id="175" name="Google Shape;175;p12"/>
          <p:cNvSpPr txBox="1"/>
          <p:nvPr/>
        </p:nvSpPr>
        <p:spPr>
          <a:xfrm>
            <a:off x="6194561" y="1218176"/>
            <a:ext cx="567424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The best parameters obtained from GridSearchCV: {‘gamma’:0.01}</a:t>
            </a:r>
            <a:endParaRPr dirty="0"/>
          </a:p>
        </p:txBody>
      </p:sp>
      <p:sp>
        <p:nvSpPr>
          <p:cNvPr id="176" name="Google Shape;176;p12"/>
          <p:cNvSpPr txBox="1"/>
          <p:nvPr/>
        </p:nvSpPr>
        <p:spPr>
          <a:xfrm>
            <a:off x="7401925" y="1996829"/>
            <a:ext cx="3259500" cy="500100"/>
          </a:xfrm>
          <a:prstGeom prst="rect">
            <a:avLst/>
          </a:prstGeom>
          <a:solidFill>
            <a:srgbClr val="F36E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a:solidFill>
                  <a:schemeClr val="dk1"/>
                </a:solidFill>
                <a:latin typeface="Calibri"/>
                <a:ea typeface="Calibri"/>
                <a:cs typeface="Calibri"/>
                <a:sym typeface="Calibri"/>
              </a:rPr>
              <a:t>Recall Value : 0.45</a:t>
            </a:r>
            <a:endParaRPr sz="3000"/>
          </a:p>
        </p:txBody>
      </p:sp>
      <p:pic>
        <p:nvPicPr>
          <p:cNvPr id="177" name="Google Shape;177;p12"/>
          <p:cNvPicPr preferRelativeResize="0"/>
          <p:nvPr/>
        </p:nvPicPr>
        <p:blipFill>
          <a:blip r:embed="rId3">
            <a:alphaModFix/>
          </a:blip>
          <a:stretch>
            <a:fillRect/>
          </a:stretch>
        </p:blipFill>
        <p:spPr>
          <a:xfrm>
            <a:off x="165550" y="2739514"/>
            <a:ext cx="5486400" cy="2943225"/>
          </a:xfrm>
          <a:prstGeom prst="rect">
            <a:avLst/>
          </a:prstGeom>
          <a:noFill/>
          <a:ln>
            <a:noFill/>
          </a:ln>
        </p:spPr>
      </p:pic>
      <p:pic>
        <p:nvPicPr>
          <p:cNvPr id="178" name="Google Shape;178;p12"/>
          <p:cNvPicPr preferRelativeResize="0"/>
          <p:nvPr/>
        </p:nvPicPr>
        <p:blipFill>
          <a:blip r:embed="rId4">
            <a:alphaModFix/>
          </a:blip>
          <a:stretch>
            <a:fillRect/>
          </a:stretch>
        </p:blipFill>
        <p:spPr>
          <a:xfrm>
            <a:off x="6259900" y="2806189"/>
            <a:ext cx="5543550" cy="2809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p:nvPr/>
        </p:nvSpPr>
        <p:spPr>
          <a:xfrm>
            <a:off x="0" y="5974672"/>
            <a:ext cx="12192000" cy="532660"/>
          </a:xfrm>
          <a:prstGeom prst="rect">
            <a:avLst/>
          </a:prstGeom>
          <a:solidFill>
            <a:srgbClr val="F36E1F"/>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4" name="Google Shape;184;p13" descr="Immagine che contiene disegnando&#10;&#10;Descrizione generata automaticamente"/>
          <p:cNvPicPr preferRelativeResize="0"/>
          <p:nvPr/>
        </p:nvPicPr>
        <p:blipFill rotWithShape="1">
          <a:blip r:embed="rId3">
            <a:alphaModFix/>
          </a:blip>
          <a:srcRect/>
          <a:stretch/>
        </p:blipFill>
        <p:spPr>
          <a:xfrm>
            <a:off x="9747681" y="95504"/>
            <a:ext cx="2310315" cy="815483"/>
          </a:xfrm>
          <a:prstGeom prst="rect">
            <a:avLst/>
          </a:prstGeom>
          <a:noFill/>
          <a:ln>
            <a:noFill/>
          </a:ln>
        </p:spPr>
      </p:pic>
      <p:sp>
        <p:nvSpPr>
          <p:cNvPr id="185" name="Google Shape;185;p13"/>
          <p:cNvSpPr txBox="1"/>
          <p:nvPr/>
        </p:nvSpPr>
        <p:spPr>
          <a:xfrm>
            <a:off x="323206" y="503250"/>
            <a:ext cx="73635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accent2"/>
                </a:solidFill>
                <a:latin typeface="Calibri"/>
                <a:ea typeface="Calibri"/>
                <a:cs typeface="Calibri"/>
                <a:sym typeface="Calibri"/>
              </a:rPr>
              <a:t>Model 5 - Gradient Boosting Model</a:t>
            </a:r>
            <a:endParaRPr sz="3600"/>
          </a:p>
        </p:txBody>
      </p:sp>
      <p:sp>
        <p:nvSpPr>
          <p:cNvPr id="186" name="Google Shape;186;p13"/>
          <p:cNvSpPr txBox="1"/>
          <p:nvPr/>
        </p:nvSpPr>
        <p:spPr>
          <a:xfrm>
            <a:off x="323201" y="1355834"/>
            <a:ext cx="8060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Gradient Boosting Model was able to yield the best result among all parameters</a:t>
            </a:r>
            <a:endParaRPr/>
          </a:p>
        </p:txBody>
      </p:sp>
      <p:sp>
        <p:nvSpPr>
          <p:cNvPr id="187" name="Google Shape;187;p13"/>
          <p:cNvSpPr txBox="1"/>
          <p:nvPr/>
        </p:nvSpPr>
        <p:spPr>
          <a:xfrm>
            <a:off x="323201" y="2074237"/>
            <a:ext cx="70395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best hyper-parameters chosen by GridSearchCV: {</a:t>
            </a:r>
            <a:r>
              <a:rPr lang="en-US" sz="1800" dirty="0" err="1">
                <a:solidFill>
                  <a:schemeClr val="dk1"/>
                </a:solidFill>
                <a:latin typeface="Calibri"/>
                <a:ea typeface="Calibri"/>
                <a:cs typeface="Calibri"/>
                <a:sym typeface="Calibri"/>
              </a:rPr>
              <a:t>n_estimators</a:t>
            </a:r>
            <a:r>
              <a:rPr lang="en-US" sz="1800" dirty="0">
                <a:solidFill>
                  <a:schemeClr val="dk1"/>
                </a:solidFill>
                <a:latin typeface="Calibri"/>
                <a:ea typeface="Calibri"/>
                <a:cs typeface="Calibri"/>
                <a:sym typeface="Calibri"/>
              </a:rPr>
              <a:t>': 500,</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max_features</a:t>
            </a:r>
            <a:r>
              <a:rPr lang="en-US" sz="1800" dirty="0">
                <a:solidFill>
                  <a:schemeClr val="dk1"/>
                </a:solidFill>
                <a:latin typeface="Calibri"/>
                <a:ea typeface="Calibri"/>
                <a:cs typeface="Calibri"/>
                <a:sym typeface="Calibri"/>
              </a:rPr>
              <a:t>': 0.9, '</a:t>
            </a:r>
            <a:r>
              <a:rPr lang="en-US" sz="1800" dirty="0" err="1">
                <a:solidFill>
                  <a:schemeClr val="dk1"/>
                </a:solidFill>
                <a:latin typeface="Calibri"/>
                <a:ea typeface="Calibri"/>
                <a:cs typeface="Calibri"/>
                <a:sym typeface="Calibri"/>
              </a:rPr>
              <a:t>learning_rate</a:t>
            </a:r>
            <a:r>
              <a:rPr lang="en-US" sz="1800" dirty="0">
                <a:solidFill>
                  <a:schemeClr val="dk1"/>
                </a:solidFill>
                <a:latin typeface="Calibri"/>
                <a:ea typeface="Calibri"/>
                <a:cs typeface="Calibri"/>
                <a:sym typeface="Calibri"/>
              </a:rPr>
              <a:t>' : 1.68, '</a:t>
            </a:r>
            <a:r>
              <a:rPr lang="en-US" sz="1800" dirty="0" err="1">
                <a:solidFill>
                  <a:schemeClr val="dk1"/>
                </a:solidFill>
                <a:latin typeface="Calibri"/>
                <a:ea typeface="Calibri"/>
                <a:cs typeface="Calibri"/>
                <a:sym typeface="Calibri"/>
              </a:rPr>
              <a:t>max_depth</a:t>
            </a:r>
            <a:r>
              <a:rPr lang="en-US" sz="1800" dirty="0">
                <a:solidFill>
                  <a:schemeClr val="dk1"/>
                </a:solidFill>
                <a:latin typeface="Calibri"/>
                <a:ea typeface="Calibri"/>
                <a:cs typeface="Calibri"/>
                <a:sym typeface="Calibri"/>
              </a:rPr>
              <a:t>': 4}</a:t>
            </a:r>
            <a:endParaRPr dirty="0"/>
          </a:p>
        </p:txBody>
      </p:sp>
      <p:sp>
        <p:nvSpPr>
          <p:cNvPr id="188" name="Google Shape;188;p13"/>
          <p:cNvSpPr txBox="1"/>
          <p:nvPr/>
        </p:nvSpPr>
        <p:spPr>
          <a:xfrm>
            <a:off x="1678950" y="3891200"/>
            <a:ext cx="3135900" cy="53250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a:solidFill>
                  <a:schemeClr val="dk1"/>
                </a:solidFill>
                <a:latin typeface="Calibri"/>
                <a:ea typeface="Calibri"/>
                <a:cs typeface="Calibri"/>
                <a:sym typeface="Calibri"/>
              </a:rPr>
              <a:t>Recall Value : 0.59</a:t>
            </a:r>
            <a:endParaRPr sz="3000"/>
          </a:p>
        </p:txBody>
      </p:sp>
      <p:pic>
        <p:nvPicPr>
          <p:cNvPr id="189" name="Google Shape;189;p13"/>
          <p:cNvPicPr preferRelativeResize="0"/>
          <p:nvPr/>
        </p:nvPicPr>
        <p:blipFill>
          <a:blip r:embed="rId4">
            <a:alphaModFix/>
          </a:blip>
          <a:stretch>
            <a:fillRect/>
          </a:stretch>
        </p:blipFill>
        <p:spPr>
          <a:xfrm>
            <a:off x="5956650" y="2899762"/>
            <a:ext cx="5514975" cy="289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p:nvPr/>
        </p:nvSpPr>
        <p:spPr>
          <a:xfrm>
            <a:off x="0" y="5974672"/>
            <a:ext cx="12192000" cy="532660"/>
          </a:xfrm>
          <a:prstGeom prst="rect">
            <a:avLst/>
          </a:prstGeom>
          <a:solidFill>
            <a:srgbClr val="F36E1F"/>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5" name="Google Shape;195;p14" descr="Immagine che contiene disegnando&#10;&#10;Descrizione generata automaticamente"/>
          <p:cNvPicPr preferRelativeResize="0"/>
          <p:nvPr/>
        </p:nvPicPr>
        <p:blipFill rotWithShape="1">
          <a:blip r:embed="rId3">
            <a:alphaModFix/>
          </a:blip>
          <a:srcRect/>
          <a:stretch/>
        </p:blipFill>
        <p:spPr>
          <a:xfrm>
            <a:off x="9747681" y="95504"/>
            <a:ext cx="2310315" cy="815483"/>
          </a:xfrm>
          <a:prstGeom prst="rect">
            <a:avLst/>
          </a:prstGeom>
          <a:noFill/>
          <a:ln>
            <a:noFill/>
          </a:ln>
        </p:spPr>
      </p:pic>
      <p:sp>
        <p:nvSpPr>
          <p:cNvPr id="196" name="Google Shape;196;p14"/>
          <p:cNvSpPr txBox="1"/>
          <p:nvPr/>
        </p:nvSpPr>
        <p:spPr>
          <a:xfrm>
            <a:off x="134003" y="503245"/>
            <a:ext cx="55888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10 most important features that makes an employee decide to leave or stay are:</a:t>
            </a:r>
            <a:endParaRPr dirty="0"/>
          </a:p>
        </p:txBody>
      </p:sp>
      <p:sp>
        <p:nvSpPr>
          <p:cNvPr id="197" name="Google Shape;197;p14"/>
          <p:cNvSpPr txBox="1"/>
          <p:nvPr/>
        </p:nvSpPr>
        <p:spPr>
          <a:xfrm>
            <a:off x="212834" y="1702676"/>
            <a:ext cx="4229419" cy="286232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err="1">
                <a:solidFill>
                  <a:schemeClr val="dk1"/>
                </a:solidFill>
                <a:latin typeface="Calibri"/>
                <a:ea typeface="Calibri"/>
                <a:cs typeface="Calibri"/>
                <a:sym typeface="Calibri"/>
              </a:rPr>
              <a:t>HourlyRate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Daily Rate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Monthly Income</a:t>
            </a:r>
            <a:endParaRPr dirty="0"/>
          </a:p>
          <a:p>
            <a:pPr marL="285750" marR="0" lvl="0" indent="-285750" algn="l" rtl="0">
              <a:spcBef>
                <a:spcPts val="0"/>
              </a:spcBef>
              <a:spcAft>
                <a:spcPts val="0"/>
              </a:spcAft>
              <a:buClr>
                <a:schemeClr val="dk1"/>
              </a:buClr>
              <a:buSzPts val="1800"/>
              <a:buFont typeface="Arial"/>
              <a:buChar char="•"/>
            </a:pPr>
            <a:r>
              <a:rPr lang="en-US" sz="1800" dirty="0" err="1">
                <a:solidFill>
                  <a:schemeClr val="dk1"/>
                </a:solidFill>
                <a:latin typeface="Calibri"/>
                <a:ea typeface="Calibri"/>
                <a:cs typeface="Calibri"/>
                <a:sym typeface="Calibri"/>
              </a:rPr>
              <a:t>TotalWorkingYears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Age</a:t>
            </a:r>
            <a:endParaRPr dirty="0"/>
          </a:p>
          <a:p>
            <a:pPr marL="285750" marR="0" lvl="0" indent="-285750" algn="l" rtl="0">
              <a:spcBef>
                <a:spcPts val="0"/>
              </a:spcBef>
              <a:spcAft>
                <a:spcPts val="0"/>
              </a:spcAft>
              <a:buClr>
                <a:schemeClr val="dk1"/>
              </a:buClr>
              <a:buSzPts val="1800"/>
              <a:buFont typeface="Arial"/>
              <a:buChar char="•"/>
            </a:pPr>
            <a:r>
              <a:rPr lang="en-US" sz="1800" dirty="0" err="1">
                <a:solidFill>
                  <a:schemeClr val="dk1"/>
                </a:solidFill>
                <a:latin typeface="Calibri"/>
                <a:ea typeface="Calibri"/>
                <a:cs typeface="Calibri"/>
                <a:sym typeface="Calibri"/>
              </a:rPr>
              <a:t>MaritalStatus_Married</a:t>
            </a:r>
            <a:endParaRPr dirty="0"/>
          </a:p>
          <a:p>
            <a:pPr marL="285750" marR="0" lvl="0" indent="-285750" algn="l" rtl="0">
              <a:spcBef>
                <a:spcPts val="0"/>
              </a:spcBef>
              <a:spcAft>
                <a:spcPts val="0"/>
              </a:spcAft>
              <a:buClr>
                <a:schemeClr val="dk1"/>
              </a:buClr>
              <a:buSzPts val="1800"/>
              <a:buFont typeface="Arial"/>
              <a:buChar char="•"/>
            </a:pPr>
            <a:r>
              <a:rPr lang="en-US" sz="1800" dirty="0" err="1">
                <a:solidFill>
                  <a:schemeClr val="dk1"/>
                </a:solidFill>
                <a:latin typeface="Calibri"/>
                <a:ea typeface="Calibri"/>
                <a:cs typeface="Calibri"/>
                <a:sym typeface="Calibri"/>
              </a:rPr>
              <a:t>OverTime_Yes</a:t>
            </a:r>
            <a:endParaRPr dirty="0"/>
          </a:p>
          <a:p>
            <a:pPr marL="285750" marR="0" lvl="0" indent="-285750" algn="l" rtl="0">
              <a:spcBef>
                <a:spcPts val="0"/>
              </a:spcBef>
              <a:spcAft>
                <a:spcPts val="0"/>
              </a:spcAft>
              <a:buClr>
                <a:schemeClr val="dk1"/>
              </a:buClr>
              <a:buSzPts val="1800"/>
              <a:buFont typeface="Arial"/>
              <a:buChar char="•"/>
            </a:pPr>
            <a:r>
              <a:rPr lang="en-US" sz="1800" dirty="0" err="1">
                <a:solidFill>
                  <a:schemeClr val="dk1"/>
                </a:solidFill>
                <a:latin typeface="Calibri"/>
                <a:ea typeface="Calibri"/>
                <a:cs typeface="Calibri"/>
                <a:sym typeface="Calibri"/>
              </a:rPr>
              <a:t>PercentSalaryHike</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err="1">
                <a:solidFill>
                  <a:schemeClr val="dk1"/>
                </a:solidFill>
                <a:latin typeface="Calibri"/>
                <a:ea typeface="Calibri"/>
                <a:cs typeface="Calibri"/>
                <a:sym typeface="Calibri"/>
              </a:rPr>
              <a:t>MonthlyRate</a:t>
            </a:r>
            <a:endParaRPr dirty="0"/>
          </a:p>
          <a:p>
            <a:pPr marL="285750" marR="0" lvl="0" indent="-285750" algn="l" rtl="0">
              <a:spcBef>
                <a:spcPts val="0"/>
              </a:spcBef>
              <a:spcAft>
                <a:spcPts val="0"/>
              </a:spcAft>
              <a:buClr>
                <a:schemeClr val="dk1"/>
              </a:buClr>
              <a:buSzPts val="1800"/>
              <a:buFont typeface="Arial"/>
              <a:buChar char="•"/>
            </a:pPr>
            <a:r>
              <a:rPr lang="en-US" sz="1800" dirty="0" err="1">
                <a:solidFill>
                  <a:schemeClr val="dk1"/>
                </a:solidFill>
                <a:latin typeface="Calibri"/>
                <a:ea typeface="Calibri"/>
                <a:cs typeface="Calibri"/>
                <a:sym typeface="Calibri"/>
              </a:rPr>
              <a:t>JobLevel</a:t>
            </a:r>
            <a:endParaRPr dirty="0"/>
          </a:p>
        </p:txBody>
      </p:sp>
      <p:pic>
        <p:nvPicPr>
          <p:cNvPr id="198" name="Google Shape;198;p14"/>
          <p:cNvPicPr preferRelativeResize="0"/>
          <p:nvPr/>
        </p:nvPicPr>
        <p:blipFill>
          <a:blip r:embed="rId4">
            <a:alphaModFix/>
          </a:blip>
          <a:stretch>
            <a:fillRect/>
          </a:stretch>
        </p:blipFill>
        <p:spPr>
          <a:xfrm>
            <a:off x="4974153" y="1301976"/>
            <a:ext cx="6530099" cy="45202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p:nvPr/>
        </p:nvSpPr>
        <p:spPr>
          <a:xfrm>
            <a:off x="0" y="5974672"/>
            <a:ext cx="12192000" cy="532660"/>
          </a:xfrm>
          <a:prstGeom prst="rect">
            <a:avLst/>
          </a:prstGeom>
          <a:solidFill>
            <a:srgbClr val="F36E1F"/>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15"/>
          <p:cNvSpPr txBox="1"/>
          <p:nvPr/>
        </p:nvSpPr>
        <p:spPr>
          <a:xfrm>
            <a:off x="6394667" y="4287912"/>
            <a:ext cx="53415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smaller the difference in accuracies, the better the model</a:t>
            </a:r>
            <a:endParaRPr dirty="0"/>
          </a:p>
        </p:txBody>
      </p:sp>
      <p:sp>
        <p:nvSpPr>
          <p:cNvPr id="205" name="Google Shape;205;p15"/>
          <p:cNvSpPr txBox="1"/>
          <p:nvPr/>
        </p:nvSpPr>
        <p:spPr>
          <a:xfrm>
            <a:off x="491208" y="910987"/>
            <a:ext cx="5905271"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Gradient Boosting Model has yielded the highest Recall value</a:t>
            </a:r>
            <a:endParaRPr dirty="0"/>
          </a:p>
        </p:txBody>
      </p:sp>
      <p:pic>
        <p:nvPicPr>
          <p:cNvPr id="206" name="Google Shape;206;p15"/>
          <p:cNvPicPr preferRelativeResize="0"/>
          <p:nvPr/>
        </p:nvPicPr>
        <p:blipFill>
          <a:blip r:embed="rId3">
            <a:alphaModFix/>
          </a:blip>
          <a:stretch>
            <a:fillRect/>
          </a:stretch>
        </p:blipFill>
        <p:spPr>
          <a:xfrm>
            <a:off x="6521729" y="270012"/>
            <a:ext cx="5490720" cy="3357483"/>
          </a:xfrm>
          <a:prstGeom prst="rect">
            <a:avLst/>
          </a:prstGeom>
          <a:noFill/>
          <a:ln>
            <a:noFill/>
          </a:ln>
        </p:spPr>
      </p:pic>
      <p:pic>
        <p:nvPicPr>
          <p:cNvPr id="207" name="Google Shape;207;p15"/>
          <p:cNvPicPr preferRelativeResize="0"/>
          <p:nvPr/>
        </p:nvPicPr>
        <p:blipFill>
          <a:blip r:embed="rId4">
            <a:alphaModFix/>
          </a:blip>
          <a:stretch>
            <a:fillRect/>
          </a:stretch>
        </p:blipFill>
        <p:spPr>
          <a:xfrm>
            <a:off x="296250" y="2605946"/>
            <a:ext cx="5905274" cy="3160375"/>
          </a:xfrm>
          <a:prstGeom prst="rect">
            <a:avLst/>
          </a:prstGeom>
          <a:noFill/>
          <a:ln>
            <a:noFill/>
          </a:ln>
        </p:spPr>
      </p:pic>
      <p:sp>
        <p:nvSpPr>
          <p:cNvPr id="2" name="TextBox 1">
            <a:extLst>
              <a:ext uri="{FF2B5EF4-FFF2-40B4-BE49-F238E27FC236}">
                <a16:creationId xmlns:a16="http://schemas.microsoft.com/office/drawing/2014/main" id="{0EBDC79B-3BFC-4F5C-B6B0-88B0499BCEEF}"/>
              </a:ext>
            </a:extLst>
          </p:cNvPr>
          <p:cNvSpPr txBox="1"/>
          <p:nvPr/>
        </p:nvSpPr>
        <p:spPr>
          <a:xfrm>
            <a:off x="11543253" y="2340528"/>
            <a:ext cx="645952" cy="307777"/>
          </a:xfrm>
          <a:prstGeom prst="rect">
            <a:avLst/>
          </a:prstGeom>
          <a:noFill/>
        </p:spPr>
        <p:txBody>
          <a:bodyPr wrap="square" rtlCol="0">
            <a:spAutoFit/>
          </a:bodyPr>
          <a:lstStyle/>
          <a:p>
            <a:r>
              <a:rPr lang="en-US" dirty="0"/>
              <a:t>0.59</a:t>
            </a:r>
          </a:p>
        </p:txBody>
      </p:sp>
      <p:sp>
        <p:nvSpPr>
          <p:cNvPr id="8" name="TextBox 7">
            <a:extLst>
              <a:ext uri="{FF2B5EF4-FFF2-40B4-BE49-F238E27FC236}">
                <a16:creationId xmlns:a16="http://schemas.microsoft.com/office/drawing/2014/main" id="{7DF0C460-0BD7-4C4C-9163-097EA9502FA7}"/>
              </a:ext>
            </a:extLst>
          </p:cNvPr>
          <p:cNvSpPr txBox="1"/>
          <p:nvPr/>
        </p:nvSpPr>
        <p:spPr>
          <a:xfrm>
            <a:off x="11454875" y="1113808"/>
            <a:ext cx="645952" cy="307777"/>
          </a:xfrm>
          <a:prstGeom prst="rect">
            <a:avLst/>
          </a:prstGeom>
          <a:noFill/>
        </p:spPr>
        <p:txBody>
          <a:bodyPr wrap="square" rtlCol="0">
            <a:spAutoFit/>
          </a:bodyPr>
          <a:lstStyle/>
          <a:p>
            <a:r>
              <a:rPr lang="en-US" dirty="0"/>
              <a:t>0.57</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p:nvPr/>
        </p:nvSpPr>
        <p:spPr>
          <a:xfrm>
            <a:off x="0" y="5974672"/>
            <a:ext cx="12192000" cy="532660"/>
          </a:xfrm>
          <a:prstGeom prst="rect">
            <a:avLst/>
          </a:prstGeom>
          <a:solidFill>
            <a:srgbClr val="F36E1F"/>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5" name="Google Shape;225;p6" descr="Immagine che contiene disegnando&#10;&#10;Descrizione generata automaticamente"/>
          <p:cNvPicPr preferRelativeResize="0"/>
          <p:nvPr/>
        </p:nvPicPr>
        <p:blipFill rotWithShape="1">
          <a:blip r:embed="rId3">
            <a:alphaModFix/>
          </a:blip>
          <a:srcRect/>
          <a:stretch/>
        </p:blipFill>
        <p:spPr>
          <a:xfrm>
            <a:off x="9747681" y="95504"/>
            <a:ext cx="2310315" cy="815483"/>
          </a:xfrm>
          <a:prstGeom prst="rect">
            <a:avLst/>
          </a:prstGeom>
          <a:noFill/>
          <a:ln>
            <a:noFill/>
          </a:ln>
        </p:spPr>
      </p:pic>
      <p:sp>
        <p:nvSpPr>
          <p:cNvPr id="226" name="Google Shape;226;p6"/>
          <p:cNvSpPr txBox="1"/>
          <p:nvPr/>
        </p:nvSpPr>
        <p:spPr>
          <a:xfrm>
            <a:off x="457200" y="285750"/>
            <a:ext cx="4782900" cy="10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US" sz="3600" b="1">
                <a:solidFill>
                  <a:schemeClr val="accent2"/>
                </a:solidFill>
                <a:latin typeface="Calibri"/>
                <a:ea typeface="Calibri"/>
                <a:cs typeface="Calibri"/>
                <a:sym typeface="Calibri"/>
              </a:rPr>
              <a:t>Conclusion</a:t>
            </a:r>
            <a:endParaRPr sz="3600" b="1">
              <a:solidFill>
                <a:schemeClr val="accent2"/>
              </a:solidFill>
              <a:latin typeface="Calibri"/>
              <a:ea typeface="Calibri"/>
              <a:cs typeface="Calibri"/>
              <a:sym typeface="Calibri"/>
            </a:endParaRPr>
          </a:p>
        </p:txBody>
      </p:sp>
      <p:sp>
        <p:nvSpPr>
          <p:cNvPr id="227" name="Google Shape;227;p6"/>
          <p:cNvSpPr txBox="1"/>
          <p:nvPr/>
        </p:nvSpPr>
        <p:spPr>
          <a:xfrm>
            <a:off x="585800" y="1185874"/>
            <a:ext cx="8872500" cy="3395553"/>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700" dirty="0">
                <a:highlight>
                  <a:srgbClr val="FFFFFF"/>
                </a:highlight>
                <a:latin typeface="Calibri"/>
                <a:ea typeface="Calibri"/>
                <a:cs typeface="Calibri"/>
                <a:sym typeface="Calibri"/>
              </a:rPr>
              <a:t>In the current research project the analysis of the HR employee attrition dataset was conducted, in order to define the factors most contributing to the attrition of employees in companies, and find the models that are most suitable for identifying the attrition intentions. One additional consideration was to take into account the imbalance in classes present in the distribution of the target variable. As it was shown in the report, </a:t>
            </a:r>
            <a:r>
              <a:rPr lang="en-US" sz="1700" dirty="0">
                <a:solidFill>
                  <a:srgbClr val="212121"/>
                </a:solidFill>
                <a:highlight>
                  <a:srgbClr val="FFFFFF"/>
                </a:highlight>
                <a:latin typeface="Calibri"/>
                <a:ea typeface="Calibri"/>
                <a:cs typeface="Calibri"/>
                <a:sym typeface="Calibri"/>
              </a:rPr>
              <a:t>the gradient boosting model is best in terms of both recall and the difference between the training and testing accuracies. It is closely followed by the linear SVC in each of these two indicators. Gradient boosting model highlights the monthly and hourly rates, as well as the monthly income as the top three indicators contributing to the variation in attrition. At the same time, the linear SVC rates the presence of overtimes, frequent business travel and the dummy variable for being a sales representative as the features of highest contribution to different attrition rates. </a:t>
            </a:r>
            <a:r>
              <a:rPr lang="en-US" sz="1700" dirty="0">
                <a:highlight>
                  <a:srgbClr val="FFFFFF"/>
                </a:highlight>
                <a:latin typeface="Calibri"/>
                <a:ea typeface="Calibri"/>
                <a:cs typeface="Calibri"/>
                <a:sym typeface="Calibri"/>
              </a:rPr>
              <a:t>However, the outcomes of the analysis should be taken with caution in applying to real world problems, as the dataset is fictitious and also doesn't take into account the external drivers of attrition and the temporal component.</a:t>
            </a:r>
            <a:endParaRPr sz="1700" dirty="0">
              <a:highlight>
                <a:srgbClr val="FFFFFF"/>
              </a:highlight>
              <a:latin typeface="Calibri"/>
              <a:ea typeface="Calibri"/>
              <a:cs typeface="Calibri"/>
              <a:sym typeface="Calibri"/>
            </a:endParaRPr>
          </a:p>
        </p:txBody>
      </p:sp>
      <p:sp>
        <p:nvSpPr>
          <p:cNvPr id="228" name="Google Shape;228;p6"/>
          <p:cNvSpPr txBox="1"/>
          <p:nvPr/>
        </p:nvSpPr>
        <p:spPr>
          <a:xfrm>
            <a:off x="5589975" y="5012325"/>
            <a:ext cx="4157700" cy="44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latin typeface="Calibri"/>
                <a:ea typeface="Calibri"/>
                <a:cs typeface="Calibri"/>
                <a:sym typeface="Calibri"/>
              </a:rPr>
              <a:t>Thank you for your attention</a:t>
            </a:r>
            <a:endParaRPr sz="2400"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0" y="5974672"/>
            <a:ext cx="12192000" cy="532660"/>
          </a:xfrm>
          <a:prstGeom prst="rect">
            <a:avLst/>
          </a:prstGeom>
          <a:solidFill>
            <a:srgbClr val="F36E1F"/>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3" name="Google Shape;93;p3" descr="Immagine che contiene disegnando&#10;&#10;Descrizione generata automaticamente"/>
          <p:cNvPicPr preferRelativeResize="0"/>
          <p:nvPr/>
        </p:nvPicPr>
        <p:blipFill rotWithShape="1">
          <a:blip r:embed="rId3">
            <a:alphaModFix/>
          </a:blip>
          <a:srcRect/>
          <a:stretch/>
        </p:blipFill>
        <p:spPr>
          <a:xfrm>
            <a:off x="9747681" y="95504"/>
            <a:ext cx="2310315" cy="815483"/>
          </a:xfrm>
          <a:prstGeom prst="rect">
            <a:avLst/>
          </a:prstGeom>
          <a:noFill/>
          <a:ln>
            <a:noFill/>
          </a:ln>
        </p:spPr>
      </p:pic>
      <p:sp>
        <p:nvSpPr>
          <p:cNvPr id="94" name="Google Shape;94;p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600" b="1" dirty="0">
                <a:solidFill>
                  <a:schemeClr val="accent2"/>
                </a:solidFill>
              </a:rPr>
              <a:t>The Goal</a:t>
            </a:r>
            <a:endParaRPr sz="3600" dirty="0"/>
          </a:p>
        </p:txBody>
      </p:sp>
      <p:sp>
        <p:nvSpPr>
          <p:cNvPr id="95" name="Google Shape;95;p3"/>
          <p:cNvSpPr txBox="1">
            <a:spLocks noGrp="1"/>
          </p:cNvSpPr>
          <p:nvPr>
            <p:ph type="body" idx="1"/>
          </p:nvPr>
        </p:nvSpPr>
        <p:spPr>
          <a:xfrm>
            <a:off x="754144" y="1690825"/>
            <a:ext cx="5486400" cy="4153794"/>
          </a:xfrm>
          <a:prstGeom prst="rect">
            <a:avLst/>
          </a:prstGeom>
        </p:spPr>
        <p:txBody>
          <a:bodyPr spcFirstLastPara="1" wrap="square" lIns="91425" tIns="45700" rIns="91425" bIns="45700" anchor="t" anchorCtr="0">
            <a:noAutofit/>
          </a:bodyPr>
          <a:lstStyle/>
          <a:p>
            <a:pPr marL="457200" lvl="0" indent="-406400" algn="l" rtl="0">
              <a:lnSpc>
                <a:spcPct val="130000"/>
              </a:lnSpc>
              <a:spcBef>
                <a:spcPts val="0"/>
              </a:spcBef>
              <a:spcAft>
                <a:spcPts val="0"/>
              </a:spcAft>
              <a:buSzPts val="2800"/>
              <a:buChar char="•"/>
            </a:pPr>
            <a:r>
              <a:rPr lang="en-US" sz="2700" dirty="0"/>
              <a:t>Defining the drivers of employee attrition basing on the IBM dataset</a:t>
            </a:r>
            <a:endParaRPr sz="2700" dirty="0"/>
          </a:p>
          <a:p>
            <a:pPr marL="457200" lvl="0" indent="-406400" algn="l" rtl="0">
              <a:lnSpc>
                <a:spcPct val="130000"/>
              </a:lnSpc>
              <a:spcBef>
                <a:spcPts val="0"/>
              </a:spcBef>
              <a:spcAft>
                <a:spcPts val="0"/>
              </a:spcAft>
              <a:buSzPts val="2800"/>
              <a:buChar char="•"/>
            </a:pPr>
            <a:r>
              <a:rPr lang="en-US" sz="2700" dirty="0"/>
              <a:t>Looking at the factors contributing to attrition</a:t>
            </a:r>
            <a:endParaRPr sz="2700" dirty="0"/>
          </a:p>
          <a:p>
            <a:pPr marL="457200" lvl="0" indent="-406400" algn="l" rtl="0">
              <a:lnSpc>
                <a:spcPct val="130000"/>
              </a:lnSpc>
              <a:spcBef>
                <a:spcPts val="0"/>
              </a:spcBef>
              <a:spcAft>
                <a:spcPts val="0"/>
              </a:spcAft>
              <a:buSzPts val="2800"/>
              <a:buChar char="•"/>
            </a:pPr>
            <a:r>
              <a:rPr lang="en-US" sz="2700" dirty="0"/>
              <a:t>Exploring the usefulness of various machine learning methods</a:t>
            </a:r>
            <a:endParaRPr sz="2700" dirty="0"/>
          </a:p>
          <a:p>
            <a:pPr marL="0" lvl="0" indent="0" algn="l" rtl="0">
              <a:spcBef>
                <a:spcPts val="1000"/>
              </a:spcBef>
              <a:spcAft>
                <a:spcPts val="0"/>
              </a:spcAft>
              <a:buNone/>
            </a:pPr>
            <a:endParaRPr dirty="0"/>
          </a:p>
        </p:txBody>
      </p:sp>
      <p:sp>
        <p:nvSpPr>
          <p:cNvPr id="96" name="Google Shape;96;p3"/>
          <p:cNvSpPr txBox="1">
            <a:spLocks noGrp="1"/>
          </p:cNvSpPr>
          <p:nvPr>
            <p:ph type="body" idx="2"/>
          </p:nvPr>
        </p:nvSpPr>
        <p:spPr>
          <a:xfrm>
            <a:off x="6651150" y="1825625"/>
            <a:ext cx="5016900" cy="3857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97" name="Google Shape;97;p3"/>
          <p:cNvPicPr preferRelativeResize="0"/>
          <p:nvPr/>
        </p:nvPicPr>
        <p:blipFill>
          <a:blip r:embed="rId4">
            <a:alphaModFix/>
          </a:blip>
          <a:stretch>
            <a:fillRect/>
          </a:stretch>
        </p:blipFill>
        <p:spPr>
          <a:xfrm>
            <a:off x="6651150" y="1820878"/>
            <a:ext cx="5016900" cy="38624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722f5d7087_0_0"/>
          <p:cNvSpPr/>
          <p:nvPr/>
        </p:nvSpPr>
        <p:spPr>
          <a:xfrm>
            <a:off x="9427" y="5974672"/>
            <a:ext cx="12192000" cy="532800"/>
          </a:xfrm>
          <a:prstGeom prst="rect">
            <a:avLst/>
          </a:prstGeom>
          <a:solidFill>
            <a:srgbClr val="F36E1F"/>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3" name="Google Shape;103;g722f5d7087_0_0" descr="Immagine che contiene disegnando&#10;&#10;Descrizione generata automaticamente"/>
          <p:cNvPicPr preferRelativeResize="0"/>
          <p:nvPr/>
        </p:nvPicPr>
        <p:blipFill rotWithShape="1">
          <a:blip r:embed="rId3">
            <a:alphaModFix/>
          </a:blip>
          <a:srcRect/>
          <a:stretch/>
        </p:blipFill>
        <p:spPr>
          <a:xfrm>
            <a:off x="9747681" y="95504"/>
            <a:ext cx="2310315" cy="815483"/>
          </a:xfrm>
          <a:prstGeom prst="rect">
            <a:avLst/>
          </a:prstGeom>
          <a:noFill/>
          <a:ln>
            <a:noFill/>
          </a:ln>
        </p:spPr>
      </p:pic>
      <p:sp>
        <p:nvSpPr>
          <p:cNvPr id="104" name="Google Shape;104;g722f5d7087_0_0"/>
          <p:cNvSpPr txBox="1"/>
          <p:nvPr/>
        </p:nvSpPr>
        <p:spPr>
          <a:xfrm>
            <a:off x="443825" y="295375"/>
            <a:ext cx="41808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5" name="Google Shape;105;g722f5d7087_0_0"/>
          <p:cNvSpPr txBox="1"/>
          <p:nvPr/>
        </p:nvSpPr>
        <p:spPr>
          <a:xfrm>
            <a:off x="501125" y="378175"/>
            <a:ext cx="7616700" cy="5328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3600" b="1">
                <a:solidFill>
                  <a:schemeClr val="accent2"/>
                </a:solidFill>
                <a:latin typeface="Calibri"/>
                <a:ea typeface="Calibri"/>
                <a:cs typeface="Calibri"/>
                <a:sym typeface="Calibri"/>
              </a:rPr>
              <a:t>Data Exploration</a:t>
            </a:r>
            <a:endParaRPr>
              <a:latin typeface="Calibri"/>
              <a:ea typeface="Calibri"/>
              <a:cs typeface="Calibri"/>
              <a:sym typeface="Calibri"/>
            </a:endParaRPr>
          </a:p>
        </p:txBody>
      </p:sp>
      <p:sp>
        <p:nvSpPr>
          <p:cNvPr id="106" name="Google Shape;106;g722f5d7087_0_0"/>
          <p:cNvSpPr txBox="1"/>
          <p:nvPr/>
        </p:nvSpPr>
        <p:spPr>
          <a:xfrm>
            <a:off x="501100" y="3978600"/>
            <a:ext cx="7889400" cy="108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000" dirty="0">
                <a:solidFill>
                  <a:schemeClr val="dk1"/>
                </a:solidFill>
                <a:latin typeface="Calibri"/>
                <a:ea typeface="Calibri"/>
                <a:cs typeface="Calibri"/>
                <a:sym typeface="Calibri"/>
              </a:rPr>
              <a:t>After loading the dataset we had a check on the presence of missing values and the formatting needs. Luckily, no missing values were spotted,  and as one can see in the upper figure, we also don’t need to format the data. </a:t>
            </a:r>
            <a:endParaRPr sz="2000" dirty="0">
              <a:solidFill>
                <a:schemeClr val="dk1"/>
              </a:solidFill>
              <a:latin typeface="Calibri"/>
              <a:ea typeface="Calibri"/>
              <a:cs typeface="Calibri"/>
              <a:sym typeface="Calibri"/>
            </a:endParaRPr>
          </a:p>
          <a:p>
            <a:pPr marL="0" lvl="0" indent="0" algn="l" rtl="0">
              <a:spcBef>
                <a:spcPts val="0"/>
              </a:spcBef>
              <a:spcAft>
                <a:spcPts val="0"/>
              </a:spcAft>
              <a:buNone/>
            </a:pPr>
            <a:endParaRPr sz="1600" dirty="0">
              <a:solidFill>
                <a:schemeClr val="dk1"/>
              </a:solidFill>
              <a:highlight>
                <a:srgbClr val="EDEBE9"/>
              </a:highlight>
              <a:latin typeface="Calibri"/>
              <a:ea typeface="Calibri"/>
              <a:cs typeface="Calibri"/>
              <a:sym typeface="Calibri"/>
            </a:endParaRPr>
          </a:p>
        </p:txBody>
      </p:sp>
      <p:pic>
        <p:nvPicPr>
          <p:cNvPr id="107" name="Google Shape;107;g722f5d7087_0_0"/>
          <p:cNvPicPr preferRelativeResize="0"/>
          <p:nvPr/>
        </p:nvPicPr>
        <p:blipFill>
          <a:blip r:embed="rId4">
            <a:alphaModFix/>
          </a:blip>
          <a:stretch>
            <a:fillRect/>
          </a:stretch>
        </p:blipFill>
        <p:spPr>
          <a:xfrm>
            <a:off x="501149" y="1229450"/>
            <a:ext cx="7889325" cy="2144325"/>
          </a:xfrm>
          <a:prstGeom prst="rect">
            <a:avLst/>
          </a:prstGeom>
          <a:noFill/>
          <a:ln>
            <a:noFill/>
          </a:ln>
        </p:spPr>
      </p:pic>
      <p:pic>
        <p:nvPicPr>
          <p:cNvPr id="108" name="Google Shape;108;g722f5d7087_0_0"/>
          <p:cNvPicPr preferRelativeResize="0"/>
          <p:nvPr/>
        </p:nvPicPr>
        <p:blipFill>
          <a:blip r:embed="rId5">
            <a:alphaModFix/>
          </a:blip>
          <a:stretch>
            <a:fillRect/>
          </a:stretch>
        </p:blipFill>
        <p:spPr>
          <a:xfrm>
            <a:off x="8848100" y="1229450"/>
            <a:ext cx="1789675" cy="4687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p:nvPr/>
        </p:nvSpPr>
        <p:spPr>
          <a:xfrm>
            <a:off x="0" y="5974672"/>
            <a:ext cx="12192000" cy="532660"/>
          </a:xfrm>
          <a:prstGeom prst="rect">
            <a:avLst/>
          </a:prstGeom>
          <a:solidFill>
            <a:srgbClr val="F36E1F"/>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4" name="Google Shape;114;p4" descr="Immagine che contiene disegnando&#10;&#10;Descrizione generata automaticamente"/>
          <p:cNvPicPr preferRelativeResize="0"/>
          <p:nvPr/>
        </p:nvPicPr>
        <p:blipFill rotWithShape="1">
          <a:blip r:embed="rId3">
            <a:alphaModFix/>
          </a:blip>
          <a:srcRect/>
          <a:stretch/>
        </p:blipFill>
        <p:spPr>
          <a:xfrm>
            <a:off x="9747681" y="95504"/>
            <a:ext cx="2310315" cy="815483"/>
          </a:xfrm>
          <a:prstGeom prst="rect">
            <a:avLst/>
          </a:prstGeom>
          <a:noFill/>
          <a:ln>
            <a:noFill/>
          </a:ln>
        </p:spPr>
      </p:pic>
      <p:sp>
        <p:nvSpPr>
          <p:cNvPr id="115" name="Google Shape;115;p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3600" b="1">
                <a:solidFill>
                  <a:schemeClr val="accent2"/>
                </a:solidFill>
              </a:rPr>
              <a:t>Looking at the Descriptives </a:t>
            </a:r>
            <a:endParaRPr/>
          </a:p>
        </p:txBody>
      </p:sp>
      <p:sp>
        <p:nvSpPr>
          <p:cNvPr id="116" name="Google Shape;116;p4"/>
          <p:cNvSpPr txBox="1">
            <a:spLocks noGrp="1"/>
          </p:cNvSpPr>
          <p:nvPr>
            <p:ph type="body" idx="1"/>
          </p:nvPr>
        </p:nvSpPr>
        <p:spPr>
          <a:xfrm>
            <a:off x="571500" y="1825625"/>
            <a:ext cx="4873500" cy="4149000"/>
          </a:xfrm>
          <a:prstGeom prst="rect">
            <a:avLst/>
          </a:prstGeom>
        </p:spPr>
        <p:txBody>
          <a:bodyPr spcFirstLastPara="1" wrap="square" lIns="91425" tIns="45700" rIns="91425" bIns="45700" anchor="t" anchorCtr="0">
            <a:noAutofit/>
          </a:bodyPr>
          <a:lstStyle/>
          <a:p>
            <a:pPr marL="457200" lvl="0" indent="-381000" algn="l" rtl="0">
              <a:lnSpc>
                <a:spcPct val="120000"/>
              </a:lnSpc>
              <a:spcBef>
                <a:spcPts val="1000"/>
              </a:spcBef>
              <a:spcAft>
                <a:spcPts val="0"/>
              </a:spcAft>
              <a:buSzPts val="2400"/>
              <a:buChar char="●"/>
            </a:pPr>
            <a:r>
              <a:rPr lang="en-US" sz="2400" dirty="0"/>
              <a:t>Considering the </a:t>
            </a:r>
            <a:r>
              <a:rPr lang="en-US" sz="2400" dirty="0" err="1"/>
              <a:t>descriptives</a:t>
            </a:r>
            <a:r>
              <a:rPr lang="en-US" sz="2400" dirty="0"/>
              <a:t> one can see the variations basing on attrition</a:t>
            </a:r>
            <a:endParaRPr sz="2400" dirty="0"/>
          </a:p>
          <a:p>
            <a:pPr marL="457200" lvl="0" indent="-381000" algn="l" rtl="0">
              <a:lnSpc>
                <a:spcPct val="120000"/>
              </a:lnSpc>
              <a:spcBef>
                <a:spcPts val="0"/>
              </a:spcBef>
              <a:spcAft>
                <a:spcPts val="0"/>
              </a:spcAft>
              <a:buSzPts val="2400"/>
              <a:buChar char="●"/>
            </a:pPr>
            <a:r>
              <a:rPr lang="en-US" sz="2400" dirty="0"/>
              <a:t>For instance, the picture to </a:t>
            </a:r>
            <a:r>
              <a:rPr lang="en-US" sz="2400"/>
              <a:t>the right </a:t>
            </a:r>
            <a:r>
              <a:rPr lang="en-US" sz="2400" dirty="0"/>
              <a:t>shows that the retained employees have the age distribution shifted to the right, as compared to non-retained</a:t>
            </a:r>
            <a:endParaRPr sz="2400" dirty="0"/>
          </a:p>
        </p:txBody>
      </p:sp>
      <p:sp>
        <p:nvSpPr>
          <p:cNvPr id="117" name="Google Shape;117;p4"/>
          <p:cNvSpPr txBox="1">
            <a:spLocks noGrp="1"/>
          </p:cNvSpPr>
          <p:nvPr>
            <p:ph type="body" idx="2"/>
          </p:nvPr>
        </p:nvSpPr>
        <p:spPr>
          <a:xfrm>
            <a:off x="5445125" y="1825625"/>
            <a:ext cx="5908800" cy="4015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118" name="Google Shape;118;p4"/>
          <p:cNvPicPr preferRelativeResize="0"/>
          <p:nvPr/>
        </p:nvPicPr>
        <p:blipFill>
          <a:blip r:embed="rId4">
            <a:alphaModFix/>
          </a:blip>
          <a:stretch>
            <a:fillRect/>
          </a:stretch>
        </p:blipFill>
        <p:spPr>
          <a:xfrm>
            <a:off x="5445125" y="1825625"/>
            <a:ext cx="5908799" cy="4015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p:nvPr/>
        </p:nvSpPr>
        <p:spPr>
          <a:xfrm>
            <a:off x="0" y="5974672"/>
            <a:ext cx="12192000" cy="532660"/>
          </a:xfrm>
          <a:prstGeom prst="rect">
            <a:avLst/>
          </a:prstGeom>
          <a:solidFill>
            <a:srgbClr val="F36E1F"/>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4" name="Google Shape;124;p5" descr="Immagine che contiene disegnando&#10;&#10;Descrizione generata automaticamente"/>
          <p:cNvPicPr preferRelativeResize="0"/>
          <p:nvPr/>
        </p:nvPicPr>
        <p:blipFill rotWithShape="1">
          <a:blip r:embed="rId3">
            <a:alphaModFix/>
          </a:blip>
          <a:srcRect/>
          <a:stretch/>
        </p:blipFill>
        <p:spPr>
          <a:xfrm>
            <a:off x="9747681" y="95504"/>
            <a:ext cx="2310315" cy="815483"/>
          </a:xfrm>
          <a:prstGeom prst="rect">
            <a:avLst/>
          </a:prstGeom>
          <a:noFill/>
          <a:ln>
            <a:noFill/>
          </a:ln>
        </p:spPr>
      </p:pic>
      <p:pic>
        <p:nvPicPr>
          <p:cNvPr id="125" name="Google Shape;125;p5"/>
          <p:cNvPicPr preferRelativeResize="0"/>
          <p:nvPr/>
        </p:nvPicPr>
        <p:blipFill>
          <a:blip r:embed="rId4">
            <a:alphaModFix/>
          </a:blip>
          <a:stretch>
            <a:fillRect/>
          </a:stretch>
        </p:blipFill>
        <p:spPr>
          <a:xfrm>
            <a:off x="138125" y="0"/>
            <a:ext cx="5676900" cy="5979026"/>
          </a:xfrm>
          <a:prstGeom prst="rect">
            <a:avLst/>
          </a:prstGeom>
          <a:noFill/>
          <a:ln>
            <a:noFill/>
          </a:ln>
        </p:spPr>
      </p:pic>
      <p:sp>
        <p:nvSpPr>
          <p:cNvPr id="126" name="Google Shape;126;p5"/>
          <p:cNvSpPr txBox="1"/>
          <p:nvPr/>
        </p:nvSpPr>
        <p:spPr>
          <a:xfrm>
            <a:off x="6015050" y="1103578"/>
            <a:ext cx="5000700" cy="45363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We created a seaborn heatmap in order to understand which variables were more correlated.</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This provides an insight into which variables should be removed for further use in the models. </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Some of the most correlated variables are: </a:t>
            </a:r>
            <a:r>
              <a:rPr lang="en-US" sz="2400" b="1">
                <a:solidFill>
                  <a:schemeClr val="dk1"/>
                </a:solidFill>
                <a:latin typeface="Calibri"/>
                <a:ea typeface="Calibri"/>
                <a:cs typeface="Calibri"/>
                <a:sym typeface="Calibri"/>
              </a:rPr>
              <a:t>years at company, years in current role, and years with current manager.</a:t>
            </a:r>
            <a:endParaRPr sz="2400" b="1">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p:nvPr/>
        </p:nvSpPr>
        <p:spPr>
          <a:xfrm>
            <a:off x="0" y="5974672"/>
            <a:ext cx="12192000" cy="532660"/>
          </a:xfrm>
          <a:prstGeom prst="rect">
            <a:avLst/>
          </a:prstGeom>
          <a:solidFill>
            <a:srgbClr val="F36E1F"/>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8" descr="Immagine che contiene disegnando&#10;&#10;Descrizione generata automaticamente"/>
          <p:cNvPicPr preferRelativeResize="0"/>
          <p:nvPr/>
        </p:nvPicPr>
        <p:blipFill rotWithShape="1">
          <a:blip r:embed="rId3">
            <a:alphaModFix/>
          </a:blip>
          <a:srcRect/>
          <a:stretch/>
        </p:blipFill>
        <p:spPr>
          <a:xfrm>
            <a:off x="9747681" y="95504"/>
            <a:ext cx="2310315" cy="815483"/>
          </a:xfrm>
          <a:prstGeom prst="rect">
            <a:avLst/>
          </a:prstGeom>
          <a:noFill/>
          <a:ln>
            <a:noFill/>
          </a:ln>
        </p:spPr>
      </p:pic>
      <p:sp>
        <p:nvSpPr>
          <p:cNvPr id="133" name="Google Shape;133;p8"/>
          <p:cNvSpPr txBox="1"/>
          <p:nvPr/>
        </p:nvSpPr>
        <p:spPr>
          <a:xfrm>
            <a:off x="409898" y="510875"/>
            <a:ext cx="7619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accent2"/>
                </a:solidFill>
                <a:latin typeface="Calibri"/>
                <a:ea typeface="Calibri"/>
                <a:cs typeface="Calibri"/>
                <a:sym typeface="Calibri"/>
              </a:rPr>
              <a:t>Feature Engineering &amp; Model Selection</a:t>
            </a:r>
            <a:endParaRPr sz="3600"/>
          </a:p>
        </p:txBody>
      </p:sp>
      <p:sp>
        <p:nvSpPr>
          <p:cNvPr id="134" name="Google Shape;134;p8"/>
          <p:cNvSpPr txBox="1"/>
          <p:nvPr/>
        </p:nvSpPr>
        <p:spPr>
          <a:xfrm>
            <a:off x="409900" y="1453026"/>
            <a:ext cx="10652400" cy="301617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900" dirty="0">
                <a:solidFill>
                  <a:schemeClr val="dk1"/>
                </a:solidFill>
                <a:latin typeface="Calibri"/>
                <a:ea typeface="Calibri"/>
                <a:cs typeface="Calibri"/>
                <a:sym typeface="Calibri"/>
              </a:rPr>
              <a:t>We don’t want someone who is likely to leave to be classified as not leaving</a:t>
            </a:r>
            <a:endParaRPr sz="1900" dirty="0"/>
          </a:p>
          <a:p>
            <a:pPr marL="285750" marR="0" lvl="0" indent="-171450" algn="l" rtl="0">
              <a:spcBef>
                <a:spcPts val="0"/>
              </a:spcBef>
              <a:spcAft>
                <a:spcPts val="0"/>
              </a:spcAft>
              <a:buClr>
                <a:schemeClr val="dk1"/>
              </a:buClr>
              <a:buSzPts val="1800"/>
              <a:buFont typeface="Arial"/>
              <a:buNone/>
            </a:pPr>
            <a:endParaRPr sz="19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900" dirty="0">
                <a:solidFill>
                  <a:schemeClr val="dk1"/>
                </a:solidFill>
                <a:latin typeface="Calibri"/>
                <a:ea typeface="Calibri"/>
                <a:cs typeface="Calibri"/>
                <a:sym typeface="Calibri"/>
              </a:rPr>
              <a:t>Our strategy is to find the model that maximizes the recall value</a:t>
            </a:r>
            <a:endParaRPr sz="1900" dirty="0"/>
          </a:p>
          <a:p>
            <a:pPr marL="0" marR="0" lvl="0" indent="0" algn="l" rtl="0">
              <a:spcBef>
                <a:spcPts val="0"/>
              </a:spcBef>
              <a:spcAft>
                <a:spcPts val="0"/>
              </a:spcAft>
              <a:buNone/>
            </a:pPr>
            <a:endParaRPr sz="19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900" dirty="0">
                <a:solidFill>
                  <a:schemeClr val="dk1"/>
                </a:solidFill>
                <a:latin typeface="Calibri"/>
                <a:ea typeface="Calibri"/>
                <a:cs typeface="Calibri"/>
                <a:sym typeface="Calibri"/>
              </a:rPr>
              <a:t>Several supervised algorithms were utilized to find the best performing model</a:t>
            </a:r>
            <a:endParaRPr sz="1900" dirty="0"/>
          </a:p>
          <a:p>
            <a:pPr marL="285750" marR="0" lvl="0" indent="-171450" algn="l" rtl="0">
              <a:spcBef>
                <a:spcPts val="0"/>
              </a:spcBef>
              <a:spcAft>
                <a:spcPts val="0"/>
              </a:spcAft>
              <a:buClr>
                <a:schemeClr val="dk1"/>
              </a:buClr>
              <a:buSzPts val="1800"/>
              <a:buFont typeface="Arial"/>
              <a:buNone/>
            </a:pPr>
            <a:endParaRPr sz="19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900" dirty="0">
                <a:solidFill>
                  <a:schemeClr val="dk1"/>
                </a:solidFill>
                <a:latin typeface="Calibri"/>
                <a:ea typeface="Calibri"/>
                <a:cs typeface="Calibri"/>
                <a:sym typeface="Calibri"/>
              </a:rPr>
              <a:t>GridSearchCV with Cross Validation of 5 folds was employed to search for the best parameters in each model and avoid overfitting.</a:t>
            </a:r>
            <a:endParaRPr sz="1900" dirty="0"/>
          </a:p>
          <a:p>
            <a:pPr marL="0" marR="0" lvl="0" indent="0" algn="l" rtl="0">
              <a:spcBef>
                <a:spcPts val="0"/>
              </a:spcBef>
              <a:spcAft>
                <a:spcPts val="0"/>
              </a:spcAft>
              <a:buNone/>
            </a:pPr>
            <a:endParaRPr sz="19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900" dirty="0">
                <a:solidFill>
                  <a:schemeClr val="dk1"/>
                </a:solidFill>
                <a:latin typeface="Calibri"/>
                <a:ea typeface="Calibri"/>
                <a:cs typeface="Calibri"/>
                <a:sym typeface="Calibri"/>
              </a:rPr>
              <a:t>Performance of Random forest classifier was used as a baseline</a:t>
            </a:r>
            <a:endParaRPr sz="1900" dirty="0"/>
          </a:p>
        </p:txBody>
      </p:sp>
      <p:sp>
        <p:nvSpPr>
          <p:cNvPr id="135" name="Google Shape;135;p8"/>
          <p:cNvSpPr txBox="1"/>
          <p:nvPr/>
        </p:nvSpPr>
        <p:spPr>
          <a:xfrm>
            <a:off x="609400" y="4995725"/>
            <a:ext cx="1144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Exploring the classes of the target variable was necessary to check for Class Balance.</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p:nvPr/>
        </p:nvSpPr>
        <p:spPr>
          <a:xfrm>
            <a:off x="0" y="6297875"/>
            <a:ext cx="12192000" cy="532660"/>
          </a:xfrm>
          <a:prstGeom prst="rect">
            <a:avLst/>
          </a:prstGeom>
          <a:solidFill>
            <a:srgbClr val="F36E1F"/>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9"/>
          <p:cNvSpPr txBox="1"/>
          <p:nvPr/>
        </p:nvSpPr>
        <p:spPr>
          <a:xfrm>
            <a:off x="157536" y="519645"/>
            <a:ext cx="7047187" cy="203128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There is a clear class imbalance in the training dataset </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Number of exhausted employees (“Yes” in attrition) : only 16% of the classes. </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 such case, increasing the number of values in the underrepresented class is suggested to improve the accuracy of the model.</a:t>
            </a:r>
            <a:endParaRPr dirty="0"/>
          </a:p>
        </p:txBody>
      </p:sp>
      <p:pic>
        <p:nvPicPr>
          <p:cNvPr id="142" name="Google Shape;142;p9" descr="A screenshot of a social media post&#10;&#10;Description automatically generated"/>
          <p:cNvPicPr preferRelativeResize="0"/>
          <p:nvPr/>
        </p:nvPicPr>
        <p:blipFill rotWithShape="1">
          <a:blip r:embed="rId3">
            <a:alphaModFix/>
          </a:blip>
          <a:srcRect/>
          <a:stretch/>
        </p:blipFill>
        <p:spPr>
          <a:xfrm>
            <a:off x="7283828" y="-21738"/>
            <a:ext cx="4839803" cy="3429781"/>
          </a:xfrm>
          <a:prstGeom prst="rect">
            <a:avLst/>
          </a:prstGeom>
          <a:noFill/>
          <a:ln>
            <a:noFill/>
          </a:ln>
        </p:spPr>
      </p:pic>
      <p:pic>
        <p:nvPicPr>
          <p:cNvPr id="143" name="Google Shape;143;p9" descr="A screenshot of a cell phone&#10;&#10;Description automatically generated"/>
          <p:cNvPicPr preferRelativeResize="0"/>
          <p:nvPr/>
        </p:nvPicPr>
        <p:blipFill rotWithShape="1">
          <a:blip r:embed="rId4">
            <a:alphaModFix/>
          </a:blip>
          <a:srcRect/>
          <a:stretch/>
        </p:blipFill>
        <p:spPr>
          <a:xfrm>
            <a:off x="685682" y="2745976"/>
            <a:ext cx="4903317" cy="3493296"/>
          </a:xfrm>
          <a:prstGeom prst="rect">
            <a:avLst/>
          </a:prstGeom>
          <a:noFill/>
          <a:ln>
            <a:noFill/>
          </a:ln>
        </p:spPr>
      </p:pic>
      <p:sp>
        <p:nvSpPr>
          <p:cNvPr id="144" name="Google Shape;144;p9"/>
          <p:cNvSpPr txBox="1"/>
          <p:nvPr/>
        </p:nvSpPr>
        <p:spPr>
          <a:xfrm>
            <a:off x="6274676" y="3528456"/>
            <a:ext cx="5685992" cy="230828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SMOTE oversampling was implemented to account for the class imbalance</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 number of “Yes” class values was doubled</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Worth to note: more than doubling the positive class made the accuracy of all the models drop considerably</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p:nvPr/>
        </p:nvSpPr>
        <p:spPr>
          <a:xfrm>
            <a:off x="0" y="5974672"/>
            <a:ext cx="12192000" cy="532660"/>
          </a:xfrm>
          <a:prstGeom prst="rect">
            <a:avLst/>
          </a:prstGeom>
          <a:solidFill>
            <a:srgbClr val="F36E1F"/>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0" name="Google Shape;150;p10" descr="Immagine che contiene disegnando&#10;&#10;Descrizione generata automaticamente"/>
          <p:cNvPicPr preferRelativeResize="0"/>
          <p:nvPr/>
        </p:nvPicPr>
        <p:blipFill rotWithShape="1">
          <a:blip r:embed="rId3">
            <a:alphaModFix/>
          </a:blip>
          <a:srcRect/>
          <a:stretch/>
        </p:blipFill>
        <p:spPr>
          <a:xfrm>
            <a:off x="9747681" y="95504"/>
            <a:ext cx="2310315" cy="815483"/>
          </a:xfrm>
          <a:prstGeom prst="rect">
            <a:avLst/>
          </a:prstGeom>
          <a:noFill/>
          <a:ln>
            <a:noFill/>
          </a:ln>
        </p:spPr>
      </p:pic>
      <p:sp>
        <p:nvSpPr>
          <p:cNvPr id="151" name="Google Shape;151;p10"/>
          <p:cNvSpPr txBox="1"/>
          <p:nvPr/>
        </p:nvSpPr>
        <p:spPr>
          <a:xfrm>
            <a:off x="488452" y="435000"/>
            <a:ext cx="7712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accent2"/>
                </a:solidFill>
                <a:latin typeface="Calibri"/>
                <a:ea typeface="Calibri"/>
                <a:cs typeface="Calibri"/>
                <a:sym typeface="Calibri"/>
              </a:rPr>
              <a:t>Model 1: Random Forest Classifier</a:t>
            </a:r>
            <a:endParaRPr sz="3600" dirty="0"/>
          </a:p>
        </p:txBody>
      </p:sp>
      <p:sp>
        <p:nvSpPr>
          <p:cNvPr id="152" name="Google Shape;152;p10"/>
          <p:cNvSpPr txBox="1"/>
          <p:nvPr/>
        </p:nvSpPr>
        <p:spPr>
          <a:xfrm>
            <a:off x="702129" y="1943100"/>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0"/>
          <p:cNvSpPr txBox="1"/>
          <p:nvPr/>
        </p:nvSpPr>
        <p:spPr>
          <a:xfrm>
            <a:off x="488441" y="1593303"/>
            <a:ext cx="6412500" cy="14772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 Random Forest Classifier has yielded a small recall value of 0.16</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Despite trying various hyper-parameters using GridSearchCV, the recall value did not go beyond 0.16</a:t>
            </a:r>
            <a:endParaRPr dirty="0"/>
          </a:p>
        </p:txBody>
      </p:sp>
      <p:pic>
        <p:nvPicPr>
          <p:cNvPr id="154" name="Google Shape;154;p10"/>
          <p:cNvPicPr preferRelativeResize="0"/>
          <p:nvPr/>
        </p:nvPicPr>
        <p:blipFill>
          <a:blip r:embed="rId4">
            <a:alphaModFix/>
          </a:blip>
          <a:stretch>
            <a:fillRect/>
          </a:stretch>
        </p:blipFill>
        <p:spPr>
          <a:xfrm>
            <a:off x="5991900" y="3222903"/>
            <a:ext cx="5580463" cy="25993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1"/>
          <p:cNvSpPr/>
          <p:nvPr/>
        </p:nvSpPr>
        <p:spPr>
          <a:xfrm>
            <a:off x="0" y="5974672"/>
            <a:ext cx="12192000" cy="532660"/>
          </a:xfrm>
          <a:prstGeom prst="rect">
            <a:avLst/>
          </a:prstGeom>
          <a:solidFill>
            <a:srgbClr val="F36E1F"/>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0" name="Google Shape;160;p11" descr="Immagine che contiene disegnando&#10;&#10;Descrizione generata automaticamente"/>
          <p:cNvPicPr preferRelativeResize="0"/>
          <p:nvPr/>
        </p:nvPicPr>
        <p:blipFill rotWithShape="1">
          <a:blip r:embed="rId3">
            <a:alphaModFix/>
          </a:blip>
          <a:srcRect/>
          <a:stretch/>
        </p:blipFill>
        <p:spPr>
          <a:xfrm>
            <a:off x="9747681" y="95504"/>
            <a:ext cx="2310315" cy="815483"/>
          </a:xfrm>
          <a:prstGeom prst="rect">
            <a:avLst/>
          </a:prstGeom>
          <a:noFill/>
          <a:ln>
            <a:noFill/>
          </a:ln>
        </p:spPr>
      </p:pic>
      <p:sp>
        <p:nvSpPr>
          <p:cNvPr id="161" name="Google Shape;161;p11"/>
          <p:cNvSpPr txBox="1"/>
          <p:nvPr/>
        </p:nvSpPr>
        <p:spPr>
          <a:xfrm>
            <a:off x="268025" y="350675"/>
            <a:ext cx="110139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accent2"/>
                </a:solidFill>
                <a:latin typeface="Calibri"/>
                <a:ea typeface="Calibri"/>
                <a:cs typeface="Calibri"/>
                <a:sym typeface="Calibri"/>
              </a:rPr>
              <a:t>Model 2: Feature Selection using Extra Tree Classifier</a:t>
            </a:r>
            <a:endParaRPr sz="3200"/>
          </a:p>
          <a:p>
            <a:pPr marL="0" marR="0" lvl="0" indent="0" algn="l" rtl="0">
              <a:spcBef>
                <a:spcPts val="0"/>
              </a:spcBef>
              <a:spcAft>
                <a:spcPts val="0"/>
              </a:spcAft>
              <a:buNone/>
            </a:pPr>
            <a:endParaRPr sz="2000" b="1">
              <a:solidFill>
                <a:schemeClr val="accent2"/>
              </a:solidFill>
              <a:latin typeface="Calibri"/>
              <a:ea typeface="Calibri"/>
              <a:cs typeface="Calibri"/>
              <a:sym typeface="Calibri"/>
            </a:endParaRPr>
          </a:p>
        </p:txBody>
      </p:sp>
      <p:sp>
        <p:nvSpPr>
          <p:cNvPr id="162" name="Google Shape;162;p11"/>
          <p:cNvSpPr txBox="1"/>
          <p:nvPr/>
        </p:nvSpPr>
        <p:spPr>
          <a:xfrm>
            <a:off x="362606" y="996999"/>
            <a:ext cx="7457090" cy="230832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 important features obtained from Extra Tree Classifier are fed into the </a:t>
            </a:r>
            <a:r>
              <a:rPr lang="en-US" sz="1800" dirty="0" err="1">
                <a:solidFill>
                  <a:schemeClr val="dk1"/>
                </a:solidFill>
                <a:latin typeface="Calibri"/>
                <a:ea typeface="Calibri"/>
                <a:cs typeface="Calibri"/>
                <a:sym typeface="Calibri"/>
              </a:rPr>
              <a:t>Select_from_model</a:t>
            </a:r>
            <a:r>
              <a:rPr lang="en-US" sz="1800" dirty="0">
                <a:solidFill>
                  <a:schemeClr val="dk1"/>
                </a:solidFill>
                <a:latin typeface="Calibri"/>
                <a:ea typeface="Calibri"/>
                <a:cs typeface="Calibri"/>
                <a:sym typeface="Calibri"/>
              </a:rPr>
              <a:t> () function</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 important features are further selected based on the mean of the coefficients. </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Features greater than or equal to the mean of the coefficients are used to train a linear SVC</a:t>
            </a:r>
            <a:endParaRPr dirty="0"/>
          </a:p>
        </p:txBody>
      </p:sp>
      <p:sp>
        <p:nvSpPr>
          <p:cNvPr id="163" name="Google Shape;163;p11"/>
          <p:cNvSpPr txBox="1"/>
          <p:nvPr/>
        </p:nvSpPr>
        <p:spPr>
          <a:xfrm>
            <a:off x="654267" y="3670501"/>
            <a:ext cx="343688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Number of features selected using Extra Tree Classifier: 12 out of 40</a:t>
            </a:r>
            <a:endParaRPr sz="1800" dirty="0">
              <a:solidFill>
                <a:schemeClr val="dk1"/>
              </a:solidFill>
              <a:latin typeface="Calibri"/>
              <a:ea typeface="Calibri"/>
              <a:cs typeface="Calibri"/>
              <a:sym typeface="Calibri"/>
            </a:endParaRPr>
          </a:p>
        </p:txBody>
      </p:sp>
      <p:sp>
        <p:nvSpPr>
          <p:cNvPr id="164" name="Google Shape;164;p11"/>
          <p:cNvSpPr txBox="1"/>
          <p:nvPr/>
        </p:nvSpPr>
        <p:spPr>
          <a:xfrm flipH="1">
            <a:off x="1450125" y="4794000"/>
            <a:ext cx="3209400" cy="532500"/>
          </a:xfrm>
          <a:prstGeom prst="rect">
            <a:avLst/>
          </a:prstGeom>
          <a:solidFill>
            <a:srgbClr val="F36E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a:solidFill>
                  <a:schemeClr val="dk1"/>
                </a:solidFill>
                <a:latin typeface="Calibri"/>
                <a:ea typeface="Calibri"/>
                <a:cs typeface="Calibri"/>
                <a:sym typeface="Calibri"/>
              </a:rPr>
              <a:t>Recall Value: 0.37</a:t>
            </a:r>
            <a:endParaRPr sz="3000"/>
          </a:p>
        </p:txBody>
      </p:sp>
      <p:pic>
        <p:nvPicPr>
          <p:cNvPr id="165" name="Google Shape;165;p11"/>
          <p:cNvPicPr preferRelativeResize="0"/>
          <p:nvPr/>
        </p:nvPicPr>
        <p:blipFill>
          <a:blip r:embed="rId4">
            <a:alphaModFix/>
          </a:blip>
          <a:stretch>
            <a:fillRect/>
          </a:stretch>
        </p:blipFill>
        <p:spPr>
          <a:xfrm>
            <a:off x="6356499" y="3008850"/>
            <a:ext cx="5304350" cy="2661025"/>
          </a:xfrm>
          <a:prstGeom prst="rect">
            <a:avLst/>
          </a:prstGeom>
          <a:noFill/>
          <a:ln>
            <a:noFill/>
          </a:ln>
        </p:spPr>
      </p:pic>
    </p:spTree>
  </p:cSld>
  <p:clrMapOvr>
    <a:masterClrMapping/>
  </p:clrMapOvr>
</p:sld>
</file>

<file path=ppt/theme/theme1.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858</Words>
  <Application>Microsoft Office PowerPoint</Application>
  <PresentationFormat>Widescreen</PresentationFormat>
  <Paragraphs>80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Arial</vt:lpstr>
      <vt:lpstr>Georgia</vt:lpstr>
      <vt:lpstr>Tema di Office</vt:lpstr>
      <vt:lpstr>PowerPoint Presentation</vt:lpstr>
      <vt:lpstr>The Goal</vt:lpstr>
      <vt:lpstr>PowerPoint Presentation</vt:lpstr>
      <vt:lpstr>Looking at the Descriptives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Salvatore Belzaino</dc:creator>
  <cp:lastModifiedBy>Mohamed Alaaeldin Mohamed Awad - mohamedalaaeldinmohamed.awad@studio.unibo.it</cp:lastModifiedBy>
  <cp:revision>6</cp:revision>
  <dcterms:created xsi:type="dcterms:W3CDTF">2020-03-23T15:26:59Z</dcterms:created>
  <dcterms:modified xsi:type="dcterms:W3CDTF">2021-11-22T11:45:47Z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0x0101009A396B735FCD294AA04A00038F339C29</vt:lpwstr>
  </property>
</Properties>
</file>