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65" r:id="rId4"/>
    <p:sldId id="366" r:id="rId5"/>
    <p:sldId id="367" r:id="rId6"/>
    <p:sldId id="376" r:id="rId7"/>
    <p:sldId id="293" r:id="rId8"/>
    <p:sldId id="300" r:id="rId9"/>
    <p:sldId id="302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800000"/>
    <a:srgbClr val="481B00"/>
    <a:srgbClr val="CC3399"/>
    <a:srgbClr val="FCA82C"/>
    <a:srgbClr val="9EFF29"/>
    <a:srgbClr val="A4660C"/>
    <a:srgbClr val="952F69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9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6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4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4340" y="2403986"/>
            <a:ext cx="7989723" cy="14674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96" y="4063188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3333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4162-B757-4BAD-95AC-B15D945F0869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9F54-613D-4028-9935-4B2A6E19527A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3816-3FFF-4AA9-8E1A-3C7B0C741EE1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2EA9A-15B7-42F8-8820-702E627F0A7A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2" y="30545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52716"/>
            <a:ext cx="8246070" cy="33211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6F07-5EDC-4A13-8D27-B0F7B052E237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19" y="465530"/>
            <a:ext cx="670464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33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9" y="1229055"/>
            <a:ext cx="670464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0B68-9999-489F-A3E4-C6329AFDE5C5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349E-7C51-4BE0-BEC8-FA7549E31116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6BD7D-4C6A-4ED0-AC79-A24EEE0C729A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330632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340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579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340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579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7939A-6493-4C10-B8FC-AD3BE0DDA46D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4A88-5628-4A1D-9277-BCF035CCB34C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83EC-C67E-4D0F-8506-C16739283A98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9035B-A985-41EE-9772-7F63B3BDD68C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F67C-CE8F-4323-BD62-D186EBC0C73C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-Amin-Kiani/NLP-Proj" TargetMode="External"/><Relationship Id="rId3" Type="http://schemas.openxmlformats.org/officeDocument/2006/relationships/image" Target="../media/image7.png"/><Relationship Id="rId7" Type="http://schemas.openxmlformats.org/officeDocument/2006/relationships/hyperlink" Target="mailto:Aminkianiworkeng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43" y="2382423"/>
            <a:ext cx="5820123" cy="1533832"/>
          </a:xfrm>
        </p:spPr>
        <p:txBody>
          <a:bodyPr>
            <a:normAutofit/>
          </a:bodyPr>
          <a:lstStyle/>
          <a:p>
            <a:r>
              <a:rPr lang="fa-IR" sz="2800" dirty="0">
                <a:latin typeface="Times New Roman" panose="02020603050405020304" pitchFamily="18" charset="0"/>
                <a:cs typeface="B Titr" panose="00000700000000000000" pitchFamily="2" charset="-78"/>
              </a:rPr>
              <a:t>تولید موسیقی مبتنی بر پردازش زبان طبیعی</a:t>
            </a:r>
            <a:endParaRPr lang="en-US" sz="2800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560" y="4258301"/>
            <a:ext cx="3577506" cy="436897"/>
          </a:xfrm>
        </p:spPr>
        <p:txBody>
          <a:bodyPr>
            <a:normAutofit/>
          </a:bodyPr>
          <a:lstStyle/>
          <a:p>
            <a:r>
              <a:rPr lang="fa-IR" sz="2000" dirty="0">
                <a:cs typeface="B Titr" panose="00000700000000000000" pitchFamily="2" charset="-78"/>
              </a:rPr>
              <a:t>محمد امین کیانی 4003613052</a:t>
            </a:r>
            <a:endParaRPr lang="en-US" sz="2000" dirty="0">
              <a:cs typeface="B Titr" panose="00000700000000000000" pitchFamily="2" charset="-7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CD3FE2-640C-0277-8642-B31DC9FBB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" b="1153"/>
          <a:stretch/>
        </p:blipFill>
        <p:spPr bwMode="auto">
          <a:xfrm>
            <a:off x="6140496" y="2077624"/>
            <a:ext cx="2232139" cy="21806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35BC6A-EE29-D397-EE36-177AFADF6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635" y="82265"/>
            <a:ext cx="703696" cy="669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755A8F-E7FE-CEBD-D606-2B4316C97656}"/>
              </a:ext>
            </a:extLst>
          </p:cNvPr>
          <p:cNvSpPr txBox="1"/>
          <p:nvPr/>
        </p:nvSpPr>
        <p:spPr>
          <a:xfrm>
            <a:off x="5428600" y="82265"/>
            <a:ext cx="3522442" cy="92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درس مبانی پردازش زبان و گفتار</a:t>
            </a: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- شعبه </a:t>
            </a: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01</a:t>
            </a: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 – نیم</a:t>
            </a: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‌</a:t>
            </a: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سال </a:t>
            </a:r>
            <a:r>
              <a:rPr lang="fa-IR" sz="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دوم</a:t>
            </a: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 0</a:t>
            </a: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4</a:t>
            </a: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-140</a:t>
            </a: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3</a:t>
            </a:r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استاد محترم: </a:t>
            </a: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دکتر برادران</a:t>
            </a:r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تاریخ تدوین : </a:t>
            </a: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1404/04/10</a:t>
            </a:r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9CEA0-18B7-17F2-6C17-99CA878C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8B61B4-A48A-3AB4-3619-897AEF157E3F}"/>
              </a:ext>
            </a:extLst>
          </p:cNvPr>
          <p:cNvSpPr txBox="1"/>
          <p:nvPr/>
        </p:nvSpPr>
        <p:spPr>
          <a:xfrm>
            <a:off x="36709" y="1273180"/>
            <a:ext cx="90705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Yoonjin Chung, Pilsun Eu, et 21 Feb 2025: “KAD: No More FAD!” </a:t>
            </a:r>
            <a:endParaRPr lang="fa-I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copet, J., et al. (2023). “Simple and Controllable Music Generation.” (MusicGen model card).</a:t>
            </a:r>
            <a:endParaRPr lang="fa-IR" sz="16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https://huggingface.co/facebook/musicgen-small</a:t>
            </a:r>
            <a:r>
              <a:rPr lang="fa-IR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fa-I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fa-IR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8651B-6682-1567-30B5-D41E08814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863" y="101042"/>
            <a:ext cx="707197" cy="67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88FA5-ED10-481A-09A7-971D0ED17C05}"/>
              </a:ext>
            </a:extLst>
          </p:cNvPr>
          <p:cNvSpPr txBox="1"/>
          <p:nvPr/>
        </p:nvSpPr>
        <p:spPr>
          <a:xfrm>
            <a:off x="5314533" y="186885"/>
            <a:ext cx="4608708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B66FA2-5C9F-ECC5-6D3F-0631D3F6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r>
              <a:rPr lang="en-US" dirty="0"/>
              <a:t>/10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62242-ACCA-C570-9621-2B689F86AC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79" r="23418"/>
          <a:stretch>
            <a:fillRect/>
          </a:stretch>
        </p:blipFill>
        <p:spPr>
          <a:xfrm>
            <a:off x="333180" y="2224489"/>
            <a:ext cx="3456262" cy="2820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4A50C5-5126-63EE-FAA4-5BEF47F0C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128" y="1946308"/>
            <a:ext cx="1793866" cy="19240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3268E2-1D45-BC3A-71FC-A4273B5BA4C9}"/>
              </a:ext>
            </a:extLst>
          </p:cNvPr>
          <p:cNvSpPr txBox="1"/>
          <p:nvPr/>
        </p:nvSpPr>
        <p:spPr>
          <a:xfrm>
            <a:off x="1073006" y="3354894"/>
            <a:ext cx="18064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1" eaLnBrk="1" latinLnBrk="0" hangingPunct="1">
              <a:buNone/>
            </a:pPr>
            <a:r>
              <a:rPr lang="fa-IR" sz="1400" b="1" kern="1200" dirty="0">
                <a:solidFill>
                  <a:schemeClr val="bg1"/>
                </a:solidFill>
                <a:effectLst/>
                <a:latin typeface="source-serif-pro"/>
                <a:cs typeface="B Titr" panose="00000700000000000000" pitchFamily="2" charset="-78"/>
              </a:rPr>
              <a:t>با تشکر از توجه شما</a:t>
            </a:r>
            <a:endParaRPr lang="en-US" sz="1400" dirty="0">
              <a:solidFill>
                <a:schemeClr val="bg1"/>
              </a:solidFill>
              <a:effectLst/>
              <a:cs typeface="B Titr" panose="00000700000000000000" pitchFamily="2" charset="-78"/>
            </a:endParaRPr>
          </a:p>
          <a:p>
            <a:pPr marL="0" indent="0" algn="l" rtl="0" eaLnBrk="1" latinLnBrk="0" hangingPunct="1"/>
            <a:br>
              <a:rPr lang="en-US" sz="100" b="0" i="0" kern="1200" dirty="0">
                <a:solidFill>
                  <a:srgbClr val="242424"/>
                </a:solidFill>
                <a:effectLst/>
                <a:latin typeface="source-serif-pro"/>
                <a:ea typeface="+mn-ea"/>
                <a:cs typeface="+mn-cs"/>
              </a:rPr>
            </a:br>
            <a:endParaRPr lang="en-US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01B17-11C7-B0EE-DB14-A5ACA3E83E1F}"/>
              </a:ext>
            </a:extLst>
          </p:cNvPr>
          <p:cNvSpPr txBox="1"/>
          <p:nvPr/>
        </p:nvSpPr>
        <p:spPr>
          <a:xfrm>
            <a:off x="710378" y="3634651"/>
            <a:ext cx="28633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buNone/>
            </a:pPr>
            <a:r>
              <a:rPr lang="en-US" sz="6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B Mitra" panose="00000400000000000000" pitchFamily="2" charset="-7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Aminkianiworkeng@gmail.com</a:t>
            </a:r>
            <a:endParaRPr lang="en-US" sz="6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B Mitra" panose="00000400000000000000" pitchFamily="2" charset="-78"/>
            </a:endParaRPr>
          </a:p>
          <a:p>
            <a:pPr marL="0" marR="0" algn="ctr" rtl="1"/>
            <a:r>
              <a:rPr lang="en-US" sz="6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B Mitra" panose="00000400000000000000" pitchFamily="2" charset="-78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https://github.com/M-Amin-Kiani/NLP-Proj</a:t>
            </a:r>
            <a:endParaRPr lang="en-US" sz="6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B Mitra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016C7-7DF9-EF43-344F-87477F0E397C}"/>
              </a:ext>
            </a:extLst>
          </p:cNvPr>
          <p:cNvSpPr txBox="1"/>
          <p:nvPr/>
        </p:nvSpPr>
        <p:spPr>
          <a:xfrm>
            <a:off x="710378" y="416050"/>
            <a:ext cx="4973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3200" dirty="0">
                <a:solidFill>
                  <a:schemeClr val="bg1"/>
                </a:solidFill>
                <a:cs typeface="B Titr" panose="00000700000000000000" pitchFamily="2" charset="-78"/>
              </a:rPr>
              <a:t>منابع</a:t>
            </a:r>
            <a:endParaRPr lang="en-US" sz="32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74" y="239315"/>
            <a:ext cx="5022065" cy="763526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>
                <a:cs typeface="B Mitra" panose="00000400000000000000" pitchFamily="2" charset="-78"/>
              </a:rPr>
              <a:t>فهرست مطالب</a:t>
            </a:r>
            <a:endParaRPr lang="en-US" sz="4400" dirty="0">
              <a:cs typeface="B Mitra" panose="00000400000000000000" pitchFamily="2" charset="-7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4A91F3-275E-7FDE-FDA4-7BE688EB1AD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990487" y="2510277"/>
            <a:ext cx="99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1315B-5389-970C-92DD-3822F67E50F7}"/>
              </a:ext>
            </a:extLst>
          </p:cNvPr>
          <p:cNvSpPr txBox="1"/>
          <p:nvPr/>
        </p:nvSpPr>
        <p:spPr>
          <a:xfrm>
            <a:off x="61401" y="1808708"/>
            <a:ext cx="53210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3- انگیزه و اهمیت موضوع(مقدمه و معرفی)</a:t>
            </a:r>
            <a:endParaRPr lang="en-US" sz="2400" dirty="0">
              <a:solidFill>
                <a:schemeClr val="bg2"/>
              </a:solidFill>
              <a:cs typeface="B Mitra" panose="00000400000000000000" pitchFamily="2" charset="-78"/>
              <a:sym typeface="Wingdings" panose="05000000000000000000" pitchFamily="2" charset="2"/>
            </a:endParaRP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4- مروری بر روش‌های اولیه</a:t>
            </a:r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</a:t>
            </a: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5- جهش به مدل‌های عمیق</a:t>
            </a: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6- معیارهای ارزیابی مدل‌ها</a:t>
            </a: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7- بررسی معماری و پیاده‌سازی عملی مدل </a:t>
            </a: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MusicGen</a:t>
            </a:r>
            <a:endParaRPr lang="fa-IR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8- چالش‌ها و محدودیت‌ها</a:t>
            </a: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9- جمع‌بندی و پیشنهادات(آینده تحقیق)</a:t>
            </a:r>
          </a:p>
          <a:p>
            <a:pPr algn="r" rtl="1"/>
            <a:r>
              <a:rPr lang="en-US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 </a:t>
            </a:r>
            <a:r>
              <a:rPr lang="fa-IR" sz="2400" dirty="0">
                <a:solidFill>
                  <a:schemeClr val="bg2"/>
                </a:solidFill>
                <a:cs typeface="B Mitra" panose="00000400000000000000" pitchFamily="2" charset="-78"/>
                <a:sym typeface="Wingdings" panose="05000000000000000000" pitchFamily="2" charset="2"/>
              </a:rPr>
              <a:t>10- مراجع</a:t>
            </a:r>
            <a:endParaRPr lang="en-US" sz="2400" dirty="0">
              <a:solidFill>
                <a:schemeClr val="bg2"/>
              </a:solidFill>
              <a:cs typeface="B Mitra" panose="00000400000000000000" pitchFamily="2" charset="-78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28706-4242-8674-7756-7DEFD1B1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875" y="76284"/>
            <a:ext cx="707197" cy="67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976E7-26EB-3BDA-0D76-B7D917667B19}"/>
              </a:ext>
            </a:extLst>
          </p:cNvPr>
          <p:cNvSpPr txBox="1"/>
          <p:nvPr/>
        </p:nvSpPr>
        <p:spPr>
          <a:xfrm>
            <a:off x="7729098" y="746902"/>
            <a:ext cx="1596753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  <a:endParaRPr lang="en-US" sz="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7EE47D-4426-EE14-6638-366911A2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r>
              <a:rPr lang="en-US" dirty="0"/>
              <a:t>/10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CBA7A-0BC0-9ED2-A988-466BC6D799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9754" y="1823103"/>
            <a:ext cx="2085109" cy="19006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5E960-B629-2AED-22B8-33263029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09" y="86021"/>
            <a:ext cx="707197" cy="67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617A8-69F4-46A0-800A-7BB22C461819}"/>
              </a:ext>
            </a:extLst>
          </p:cNvPr>
          <p:cNvSpPr txBox="1"/>
          <p:nvPr/>
        </p:nvSpPr>
        <p:spPr>
          <a:xfrm>
            <a:off x="7036541" y="756639"/>
            <a:ext cx="2799932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1DBB-97F9-B8AE-597A-EB4BFB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/10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4F1E6DA-E72E-C591-13CB-EE322152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35" y="755098"/>
            <a:ext cx="692655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هدف تحقیق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:</a:t>
            </a: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تولید موسیقی از متن، مسئله‌ای چندرشته‌ای و نوین در مرزهای بین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پردازش زبان طبیعی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و یادگیری عمیق است که امکان تعامل خلاقانه انسان و ماشین را فراهم می‌سازد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.</a:t>
            </a:r>
            <a:endParaRPr kumimoji="0" lang="fa-I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اهمیت موضوع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-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رشد چشمگیر کاربردهای هوش مصنوعی در هنرهای خلاقانه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-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نیاز به سیستم‌هایی برای تولید موسیقی بر اساس احساسات یا سناریوهای توصیفی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1600" dirty="0">
                <a:latin typeface="Arial" panose="020B0604020202020204" pitchFamily="34" charset="0"/>
                <a:cs typeface="B Mitra" panose="00000400000000000000" pitchFamily="2" charset="-78"/>
              </a:rPr>
              <a:t>-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تسهیل ساخت موسیقی برای فیلم، بازی، متاورس و تولیدات بدون نیاز به آهنگ‌سازی دستی</a:t>
            </a:r>
            <a:endParaRPr kumimoji="0" lang="fa-I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دلایل انتخاب موضوع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-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نبود راهکارهای دقیق برای ارزیابی موسیقی‌های تولیدشده توسط مدل‌های متنی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-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چالش‌های ترکیب درک زبانی با ساختار زمانی و صوتی موسیقی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-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رشد سریع مدل‌های ژنراتیو مانند</a:t>
            </a: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MusicGen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،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،</a:t>
            </a: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JEN-1</a:t>
            </a:r>
            <a:r>
              <a:rPr kumimoji="0" lang="fa-I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 </a:t>
            </a:r>
            <a:r>
              <a:rPr kumimoji="0" lang="ar-S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و نیاز به مقایسه مؤثر آن‌ها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  <a:p>
            <a:pPr marL="0" marR="0" lvl="0" indent="0" algn="just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Mitra" panose="00000400000000000000" pitchFamily="2" charset="-7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9EBCF7-D7DF-C00A-E513-1013D5394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4" y="1528673"/>
            <a:ext cx="1842655" cy="21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5E960-B629-2AED-22B8-33263029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09" y="86021"/>
            <a:ext cx="707197" cy="67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617A8-69F4-46A0-800A-7BB22C461819}"/>
              </a:ext>
            </a:extLst>
          </p:cNvPr>
          <p:cNvSpPr txBox="1"/>
          <p:nvPr/>
        </p:nvSpPr>
        <p:spPr>
          <a:xfrm>
            <a:off x="7036541" y="756639"/>
            <a:ext cx="2799932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1DBB-97F9-B8AE-597A-EB4BFB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A2165-75CB-8B91-68B6-DD8F10F28635}"/>
              </a:ext>
            </a:extLst>
          </p:cNvPr>
          <p:cNvSpPr txBox="1"/>
          <p:nvPr/>
        </p:nvSpPr>
        <p:spPr>
          <a:xfrm>
            <a:off x="810490" y="756639"/>
            <a:ext cx="649621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2000" b="1" dirty="0">
                <a:cs typeface="B Mitra" panose="00000400000000000000" pitchFamily="2" charset="-78"/>
              </a:rPr>
              <a:t>🔹 رویکردهای ابتدایی:</a:t>
            </a:r>
          </a:p>
          <a:p>
            <a:pPr algn="just" rtl="1"/>
            <a:r>
              <a:rPr lang="fa-IR" sz="1600" dirty="0">
                <a:cs typeface="B Mitra" panose="00000400000000000000" pitchFamily="2" charset="-78"/>
              </a:rPr>
              <a:t>سیستم‌های اولیه مانند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TransProse (2014)</a:t>
            </a:r>
            <a:r>
              <a:rPr lang="fa-I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با تکیه بر قواعد معنایی ساده و واژگان احساسی، نت‌های موسیقی را مستقیماً از تحلیل احساسی متن استخراج می‌کردند.</a:t>
            </a:r>
          </a:p>
          <a:p>
            <a:pPr algn="just" rtl="1"/>
            <a:endParaRPr lang="fa-IR" sz="1600" dirty="0">
              <a:cs typeface="B Mitra" panose="00000400000000000000" pitchFamily="2" charset="-78"/>
            </a:endParaRPr>
          </a:p>
          <a:p>
            <a:pPr algn="just" rtl="1"/>
            <a:r>
              <a:rPr lang="fa-IR" sz="2000" b="1" dirty="0">
                <a:cs typeface="B Mitra" panose="00000400000000000000" pitchFamily="2" charset="-78"/>
              </a:rPr>
              <a:t>🔹 مدل‌های کلاسیک یادگیری ماشین:</a:t>
            </a:r>
          </a:p>
          <a:p>
            <a:pPr algn="just" rtl="1"/>
            <a:r>
              <a:rPr lang="fa-IR" sz="1600" dirty="0">
                <a:cs typeface="B Mitra" panose="00000400000000000000" pitchFamily="2" charset="-78"/>
              </a:rPr>
              <a:t>استفاده از مدل‌های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fa-I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و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fa-I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برای پردازش توالی‌های متنی و تولید نت، با کنترل ویژگی‌هایی مثل شدت و زمان‌بندی صداها.</a:t>
            </a:r>
          </a:p>
          <a:p>
            <a:pPr algn="just" rtl="1"/>
            <a:endParaRPr lang="fa-IR" sz="1600" dirty="0">
              <a:cs typeface="B Mitra" panose="00000400000000000000" pitchFamily="2" charset="-78"/>
            </a:endParaRPr>
          </a:p>
          <a:p>
            <a:pPr algn="just" rtl="1"/>
            <a:r>
              <a:rPr lang="fa-IR" sz="2000" b="1" dirty="0">
                <a:cs typeface="B Mitra" panose="00000400000000000000" pitchFamily="2" charset="-78"/>
              </a:rPr>
              <a:t>🔹 محدودیت‌ها:</a:t>
            </a:r>
          </a:p>
          <a:p>
            <a:pPr algn="just" rtl="1"/>
            <a:r>
              <a:rPr lang="fa-IR" sz="1600" dirty="0">
                <a:cs typeface="B Mitra" panose="00000400000000000000" pitchFamily="2" charset="-78"/>
              </a:rPr>
              <a:t>- وابستگی به قواعد دست‌نویس</a:t>
            </a:r>
          </a:p>
          <a:p>
            <a:pPr algn="just" rtl="1"/>
            <a:r>
              <a:rPr lang="fa-IR" sz="1600" dirty="0">
                <a:cs typeface="B Mitra" panose="00000400000000000000" pitchFamily="2" charset="-78"/>
              </a:rPr>
              <a:t>- کیفیت پایین موسیقی تولیدی</a:t>
            </a:r>
          </a:p>
          <a:p>
            <a:pPr algn="just" rtl="1"/>
            <a:r>
              <a:rPr lang="fa-IR" sz="1600" dirty="0">
                <a:cs typeface="B Mitra" panose="00000400000000000000" pitchFamily="2" charset="-78"/>
              </a:rPr>
              <a:t>- عدم تنوع در خروجی</a:t>
            </a:r>
          </a:p>
          <a:p>
            <a:pPr algn="just" rtl="1"/>
            <a:r>
              <a:rPr lang="fa-IR" sz="1600" dirty="0">
                <a:cs typeface="B Mitra" panose="00000400000000000000" pitchFamily="2" charset="-78"/>
              </a:rPr>
              <a:t>- عدم توانایی در فهم عمیق مفاهیم متن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0DFCC-526A-CBD0-9708-7518670D3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93" y="2495576"/>
            <a:ext cx="4033807" cy="24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95E960-B629-2AED-22B8-33263029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09" y="86021"/>
            <a:ext cx="707197" cy="67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617A8-69F4-46A0-800A-7BB22C461819}"/>
              </a:ext>
            </a:extLst>
          </p:cNvPr>
          <p:cNvSpPr txBox="1"/>
          <p:nvPr/>
        </p:nvSpPr>
        <p:spPr>
          <a:xfrm>
            <a:off x="7036541" y="756639"/>
            <a:ext cx="2799932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a-IR" sz="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  <a:endParaRPr lang="en-US" sz="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1DBB-97F9-B8AE-597A-EB4BFB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FD8B7-A3C3-D37E-F2F0-C797D4866307}"/>
              </a:ext>
            </a:extLst>
          </p:cNvPr>
          <p:cNvSpPr txBox="1"/>
          <p:nvPr/>
        </p:nvSpPr>
        <p:spPr>
          <a:xfrm>
            <a:off x="547256" y="756639"/>
            <a:ext cx="679565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600" dirty="0">
                <a:cs typeface="B Mitra" panose="00000400000000000000" pitchFamily="2" charset="-78"/>
              </a:rPr>
              <a:t>🔹</a:t>
            </a:r>
            <a:r>
              <a:rPr lang="fa-IR" sz="1600" dirty="0">
                <a:cs typeface="B Mitra" panose="00000400000000000000" pitchFamily="2" charset="-78"/>
              </a:rPr>
              <a:t> </a:t>
            </a:r>
            <a:r>
              <a:rPr lang="en-US" sz="1600" dirty="0">
                <a:cs typeface="B Mitra" panose="00000400000000000000" pitchFamily="2" charset="-78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با پیشرفت یادگیری عمیق، نسل جدیدی از مدل‌ها با معماری‌های پیچیده ظاهر شد که می‌توانستند روابط پنهان بین زبان و موسیقی را </a:t>
            </a:r>
            <a:r>
              <a:rPr lang="fa-IR" sz="1600" u="sng" dirty="0">
                <a:cs typeface="B Mitra" panose="00000400000000000000" pitchFamily="2" charset="-78"/>
              </a:rPr>
              <a:t>به‌صورت داده‌محور </a:t>
            </a:r>
            <a:r>
              <a:rPr lang="fa-IR" sz="1600" dirty="0">
                <a:cs typeface="B Mitra" panose="00000400000000000000" pitchFamily="2" charset="-78"/>
              </a:rPr>
              <a:t>استخراج کنند.</a:t>
            </a:r>
          </a:p>
          <a:p>
            <a:pPr algn="r" rtl="1"/>
            <a:endParaRPr lang="fa-IR" sz="1600" dirty="0">
              <a:cs typeface="B Mitra" panose="00000400000000000000" pitchFamily="2" charset="-78"/>
            </a:endParaRPr>
          </a:p>
          <a:p>
            <a:pPr algn="r" rtl="1"/>
            <a:r>
              <a:rPr lang="en-US" sz="1600" dirty="0">
                <a:cs typeface="B Mitra" panose="00000400000000000000" pitchFamily="2" charset="-78"/>
              </a:rPr>
              <a:t>🔹</a:t>
            </a:r>
            <a:r>
              <a:rPr lang="fa-IR" sz="1600" dirty="0">
                <a:cs typeface="B Mitra" panose="00000400000000000000" pitchFamily="2" charset="-78"/>
              </a:rPr>
              <a:t> </a:t>
            </a:r>
            <a:r>
              <a:rPr lang="en-US" sz="1600" dirty="0">
                <a:cs typeface="B Mitra" panose="00000400000000000000" pitchFamily="2" charset="-78"/>
              </a:rPr>
              <a:t> </a:t>
            </a:r>
            <a:r>
              <a:rPr lang="fa-I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مدل‌های شاخص:</a:t>
            </a:r>
          </a:p>
          <a:p>
            <a:pPr algn="r" rtl="1"/>
            <a:endParaRPr lang="fa-IR" sz="1600" dirty="0">
              <a:cs typeface="B Mitra" panose="00000400000000000000" pitchFamily="2" charset="-78"/>
            </a:endParaRP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Riffusion (2022)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استفاده از مدل دیفیوژن برای تولید طیف‌نگاره‌ها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  <a:r>
              <a:rPr lang="fa-IR" sz="1600" dirty="0">
                <a:cs typeface="B Mitra" panose="00000400000000000000" pitchFamily="2" charset="-78"/>
              </a:rPr>
              <a:t>) از متن.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MusicLM (Google, 2023)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مبتنی بر مدل دو مرحله‌ای رمزگذار-رمزگشا با کدک صوتی و ترنسفورمر.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MusicGen (Meta, 2023)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تولید مستقیم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  <a:r>
              <a:rPr lang="fa-I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با مدل ترنسفورمری آموزش‌دیده روی داده‌های موسیقی-متن.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JEN-1 (2024)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مدل چندوجهی با توانایی تولید صدای خواننده با کلمات مشخص‌شده.</a:t>
            </a:r>
          </a:p>
          <a:p>
            <a:pPr lvl="1" algn="r" rtl="1"/>
            <a:endParaRPr lang="fa-IR" sz="1600" dirty="0">
              <a:cs typeface="B Mitra" panose="00000400000000000000" pitchFamily="2" charset="-78"/>
            </a:endParaRPr>
          </a:p>
          <a:p>
            <a:pPr lvl="1" algn="r" rtl="1"/>
            <a:endParaRPr lang="fa-IR" sz="1600" dirty="0">
              <a:cs typeface="B Mitra" panose="00000400000000000000" pitchFamily="2" charset="-78"/>
            </a:endParaRPr>
          </a:p>
          <a:p>
            <a:pPr algn="r" rtl="1"/>
            <a:r>
              <a:rPr lang="en-US" sz="1600" dirty="0">
                <a:cs typeface="B Mitra" panose="00000400000000000000" pitchFamily="2" charset="-78"/>
              </a:rPr>
              <a:t>🔹</a:t>
            </a:r>
            <a:r>
              <a:rPr lang="fa-IR" sz="1600" dirty="0">
                <a:cs typeface="B Mitra" panose="00000400000000000000" pitchFamily="2" charset="-78"/>
              </a:rPr>
              <a:t> </a:t>
            </a:r>
            <a:r>
              <a:rPr lang="en-US" sz="1600" dirty="0">
                <a:cs typeface="B Mitra" panose="00000400000000000000" pitchFamily="2" charset="-78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این مدل‌ها با استفاده از </a:t>
            </a:r>
            <a:r>
              <a:rPr lang="fa-IR" sz="1600" u="sng" dirty="0">
                <a:cs typeface="B Mitra" panose="00000400000000000000" pitchFamily="2" charset="-78"/>
              </a:rPr>
              <a:t>داده‌های عظیم</a:t>
            </a:r>
            <a:r>
              <a:rPr lang="fa-IR" sz="1600" dirty="0">
                <a:cs typeface="B Mitra" panose="00000400000000000000" pitchFamily="2" charset="-78"/>
              </a:rPr>
              <a:t>، از ویژگی‌های معنایی و ساختاری متن، موسیقی‌هایی با کیفیت واقعی تولید می‌کنند.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60A117-B51E-C472-7C8D-BD1EE27B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6" y="1221897"/>
            <a:ext cx="3014828" cy="6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F7A37-877B-6AED-6A40-DCAD0766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10" y="47221"/>
            <a:ext cx="707197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32219-E0A7-A9E7-D4A9-11023AAEA991}"/>
              </a:ext>
            </a:extLst>
          </p:cNvPr>
          <p:cNvSpPr txBox="1"/>
          <p:nvPr/>
        </p:nvSpPr>
        <p:spPr>
          <a:xfrm>
            <a:off x="6993155" y="772003"/>
            <a:ext cx="2833305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a-IR" sz="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  <a:endParaRPr lang="en-US" sz="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311B9-E3BA-9250-00AC-FA7265F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2CCC60-E8CD-4174-8B1A-7DF615B22E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1F948-18FD-A87E-0402-866B57B014D6}"/>
              </a:ext>
            </a:extLst>
          </p:cNvPr>
          <p:cNvSpPr txBox="1"/>
          <p:nvPr/>
        </p:nvSpPr>
        <p:spPr>
          <a:xfrm>
            <a:off x="457200" y="1675774"/>
            <a:ext cx="68112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Font typeface="Arial" panose="020B0604020202020204" pitchFamily="34" charset="0"/>
              <a:buChar char="•"/>
            </a:pPr>
            <a:endParaRPr lang="fa-IR" sz="1600" dirty="0"/>
          </a:p>
          <a:p>
            <a:pPr algn="just" rtl="1">
              <a:buNone/>
            </a:pPr>
            <a:r>
              <a:rPr lang="en-US" sz="2000" b="1" dirty="0">
                <a:cs typeface="B Mitra" panose="00000400000000000000" pitchFamily="2" charset="-78"/>
              </a:rPr>
              <a:t>📐</a:t>
            </a:r>
            <a:r>
              <a:rPr lang="fa-IR" sz="2000" b="1" dirty="0">
                <a:cs typeface="B Mitra" panose="00000400000000000000" pitchFamily="2" charset="-78"/>
              </a:rPr>
              <a:t> </a:t>
            </a:r>
            <a:r>
              <a:rPr lang="en-US" sz="2000" b="1" dirty="0">
                <a:cs typeface="B Mitra" panose="00000400000000000000" pitchFamily="2" charset="-78"/>
              </a:rPr>
              <a:t> </a:t>
            </a:r>
            <a:r>
              <a:rPr lang="fa-I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معیارهای اصلی:</a:t>
            </a:r>
          </a:p>
          <a:p>
            <a:pPr algn="just" rtl="1">
              <a:buNone/>
            </a:pPr>
            <a:endParaRPr lang="fa-IR" sz="2000" b="1" dirty="0">
              <a:cs typeface="B Mitra" panose="00000400000000000000" pitchFamily="2" charset="-78"/>
            </a:endParaRPr>
          </a:p>
          <a:p>
            <a:pPr algn="just" rtl="1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 (Mean Opinion Score)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میانگین نمره شنوندگان (۵ نمره)، معیاری سنتی ولی ذهنی.</a:t>
            </a:r>
          </a:p>
          <a:p>
            <a:pPr algn="just" rtl="1">
              <a:buFont typeface="+mj-lt"/>
              <a:buAutoNum type="arabicPeriod"/>
            </a:pPr>
            <a:endParaRPr lang="fa-IR" sz="1600" dirty="0"/>
          </a:p>
          <a:p>
            <a:pPr algn="just" rtl="1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 (Fréchet Audio Distance)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فاصله توزیع ویژگی‌های صدای تولیدی با صدای واقعی که مشابه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</a:t>
            </a:r>
            <a:r>
              <a:rPr lang="fa-IR" sz="1600" dirty="0">
                <a:cs typeface="B Mitra" panose="00000400000000000000" pitchFamily="2" charset="-78"/>
              </a:rPr>
              <a:t> در تصویر است.</a:t>
            </a:r>
          </a:p>
          <a:p>
            <a:pPr algn="just" rtl="1">
              <a:buFont typeface="+mj-lt"/>
              <a:buAutoNum type="arabicPeriod"/>
            </a:pPr>
            <a:endParaRPr lang="fa-IR" sz="1600" dirty="0"/>
          </a:p>
          <a:p>
            <a:pPr algn="just" rtl="1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CLAP Score (Contrastive Language-Audio Pretraining)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شباهت معنایی بین متن ورودی و موسیقی خروجی با مدل </a:t>
            </a:r>
            <a:r>
              <a:rPr lang="en-US" sz="1400" dirty="0">
                <a:latin typeface="Times New Roman" panose="02020603050405020304" pitchFamily="18" charset="0"/>
                <a:cs typeface="B Mitra" panose="00000400000000000000" pitchFamily="2" charset="-78"/>
              </a:rPr>
              <a:t>CLAP</a:t>
            </a:r>
            <a:r>
              <a:rPr lang="fa-IR" sz="1600" dirty="0">
                <a:cs typeface="B Mitra" panose="00000400000000000000" pitchFamily="2" charset="-78"/>
              </a:rPr>
              <a:t>.</a:t>
            </a:r>
          </a:p>
          <a:p>
            <a:pPr algn="just" rtl="1">
              <a:buFont typeface="+mj-lt"/>
              <a:buAutoNum type="arabicPeriod"/>
            </a:pPr>
            <a:endParaRPr lang="en-US" sz="1600" dirty="0"/>
          </a:p>
          <a:p>
            <a:pPr algn="just" rtl="1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 (Kernel Audio Distance)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600" dirty="0">
                <a:cs typeface="B Mitra" panose="00000400000000000000" pitchFamily="2" charset="-78"/>
              </a:rPr>
              <a:t>معیار جدید و سبک‌وزن برای اندازه‌گیری اختلاف برداری صوت‌ها.</a:t>
            </a:r>
          </a:p>
          <a:p>
            <a:pPr algn="just" rtl="1"/>
            <a:endParaRPr lang="fa-IR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BD832-2B16-F2BD-280C-22981CCC4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749" y="156993"/>
            <a:ext cx="1605691" cy="17349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684175-1AD4-147B-821D-9D52CAEFFA39}"/>
              </a:ext>
            </a:extLst>
          </p:cNvPr>
          <p:cNvSpPr txBox="1"/>
          <p:nvPr/>
        </p:nvSpPr>
        <p:spPr>
          <a:xfrm>
            <a:off x="473897" y="393947"/>
            <a:ext cx="51888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Font typeface="Arial" panose="020B0604020202020204" pitchFamily="34" charset="0"/>
              <a:buChar char="•"/>
            </a:pPr>
            <a:r>
              <a:rPr lang="fa-IR" sz="1800" dirty="0"/>
              <a:t> </a:t>
            </a:r>
            <a:r>
              <a:rPr lang="fa-IR" sz="1600" dirty="0">
                <a:cs typeface="B Mitra" panose="00000400000000000000" pitchFamily="2" charset="-78"/>
              </a:rPr>
              <a:t>ارزیابی کیفیت موسیقی تولیدشده، فقط با گوش دادن کافی نیست بلکه به معیارهای </a:t>
            </a:r>
            <a:r>
              <a:rPr lang="fa-IR" sz="1600" u="sng" dirty="0">
                <a:cs typeface="B Mitra" panose="00000400000000000000" pitchFamily="2" charset="-78"/>
              </a:rPr>
              <a:t>کمی و قابل‌مقایسه </a:t>
            </a:r>
            <a:r>
              <a:rPr lang="fa-IR" sz="1600" dirty="0">
                <a:cs typeface="B Mitra" panose="00000400000000000000" pitchFamily="2" charset="-78"/>
              </a:rPr>
              <a:t>نیاز داریم.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fa-IR" sz="1600" dirty="0">
              <a:cs typeface="B Mitra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Mitra" panose="00000400000000000000" pitchFamily="2" charset="-78"/>
              </a:rPr>
              <a:t> استفاده ترکیبی از این معیارها، تصویری جامع از </a:t>
            </a:r>
            <a:r>
              <a:rPr lang="fa-IR" sz="1600" u="sng" dirty="0">
                <a:cs typeface="B Mitra" panose="00000400000000000000" pitchFamily="2" charset="-78"/>
              </a:rPr>
              <a:t>وفاداری معنایی، کیفیت شنیداری و شباهت آماری</a:t>
            </a:r>
            <a:r>
              <a:rPr lang="fa-IR" sz="1600" dirty="0">
                <a:cs typeface="B Mitra" panose="00000400000000000000" pitchFamily="2" charset="-78"/>
              </a:rPr>
              <a:t> می‌دهد.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fa-IR" sz="1800" dirty="0"/>
          </a:p>
        </p:txBody>
      </p:sp>
    </p:spTree>
    <p:extLst>
      <p:ext uri="{BB962C8B-B14F-4D97-AF65-F5344CB8AC3E}">
        <p14:creationId xmlns:p14="http://schemas.microsoft.com/office/powerpoint/2010/main" val="29046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DF7A37-877B-6AED-6A40-DCAD0766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210" y="47221"/>
            <a:ext cx="707197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F32219-E0A7-A9E7-D4A9-11023AAEA991}"/>
              </a:ext>
            </a:extLst>
          </p:cNvPr>
          <p:cNvSpPr txBox="1"/>
          <p:nvPr/>
        </p:nvSpPr>
        <p:spPr>
          <a:xfrm>
            <a:off x="6993155" y="772003"/>
            <a:ext cx="2833305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a-IR" sz="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  <a:endParaRPr lang="en-US" sz="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311B9-E3BA-9250-00AC-FA7265F1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r>
              <a:rPr lang="en-US" dirty="0"/>
              <a:t>/10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BA266-5BA3-2399-053A-8B9AD9EAC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" y="47221"/>
            <a:ext cx="2618509" cy="17256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C6F6D4-DC04-90C1-A34C-2B65FE1783AD}"/>
              </a:ext>
            </a:extLst>
          </p:cNvPr>
          <p:cNvSpPr txBox="1"/>
          <p:nvPr/>
        </p:nvSpPr>
        <p:spPr>
          <a:xfrm>
            <a:off x="2916382" y="40556"/>
            <a:ext cx="44716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fa-I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ساختار کلی 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MusicGen</a:t>
            </a:r>
            <a:endParaRPr lang="en-US" sz="2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dirty="0">
                <a:cs typeface="B Mitra" panose="00000400000000000000" pitchFamily="2" charset="-78"/>
              </a:rPr>
              <a:t> نوع مدل:</a:t>
            </a:r>
            <a:r>
              <a:rPr lang="fa-IR" sz="1600" dirty="0">
                <a:cs typeface="B Mitra" panose="00000400000000000000" pitchFamily="2" charset="-78"/>
              </a:rPr>
              <a:t> ترنسفورمر</a:t>
            </a:r>
            <a:endParaRPr lang="en-US" sz="1600" dirty="0">
              <a:cs typeface="B Mitra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dirty="0">
                <a:cs typeface="B Mitra" panose="00000400000000000000" pitchFamily="2" charset="-78"/>
              </a:rPr>
              <a:t> ورودی:</a:t>
            </a:r>
            <a:r>
              <a:rPr lang="fa-IR" sz="1600" dirty="0">
                <a:cs typeface="B Mitra" panose="00000400000000000000" pitchFamily="2" charset="-78"/>
              </a:rPr>
              <a:t> توصیف متنی آهنگ مورد نظر</a:t>
            </a:r>
            <a:endParaRPr lang="en-US" sz="1600" dirty="0">
              <a:cs typeface="B Mitra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b="1" dirty="0">
                <a:cs typeface="B Mitra" panose="00000400000000000000" pitchFamily="2" charset="-78"/>
              </a:rPr>
              <a:t> خروجی:</a:t>
            </a:r>
            <a:r>
              <a:rPr lang="fa-IR" sz="1600" dirty="0">
                <a:cs typeface="B Mitra" panose="00000400000000000000" pitchFamily="2" charset="-78"/>
              </a:rPr>
              <a:t> دنباله‌ای از بردارهای صوتی که پس از پردازش تبدیل به موج صوتی </a:t>
            </a:r>
            <a:r>
              <a:rPr lang="en-US" sz="1400" dirty="0">
                <a:latin typeface="Times New Roman" panose="02020603050405020304" pitchFamily="18" charset="0"/>
                <a:cs typeface="B Mitra" panose="00000400000000000000" pitchFamily="2" charset="-78"/>
              </a:rPr>
              <a:t>WAV</a:t>
            </a:r>
            <a:r>
              <a:rPr lang="fa-IR" sz="1600" dirty="0">
                <a:cs typeface="B Mitra" panose="00000400000000000000" pitchFamily="2" charset="-78"/>
              </a:rPr>
              <a:t> می‌شوند.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41F67-10AF-F7AE-F441-237852541438}"/>
              </a:ext>
            </a:extLst>
          </p:cNvPr>
          <p:cNvSpPr txBox="1"/>
          <p:nvPr/>
        </p:nvSpPr>
        <p:spPr>
          <a:xfrm>
            <a:off x="2798618" y="1377062"/>
            <a:ext cx="4620565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en-US" sz="1600" b="1" dirty="0">
                <a:cs typeface="B Mitra" panose="00000400000000000000" pitchFamily="2" charset="-78"/>
              </a:rPr>
              <a:t>🧱 </a:t>
            </a:r>
            <a:r>
              <a:rPr lang="fa-IR" sz="1600" b="1" dirty="0">
                <a:cs typeface="B Mitra" panose="00000400000000000000" pitchFamily="2" charset="-78"/>
              </a:rPr>
              <a:t> </a:t>
            </a:r>
            <a:r>
              <a:rPr lang="fa-IR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اجزای اصلی:</a:t>
            </a:r>
          </a:p>
          <a:p>
            <a:pPr algn="just" rtl="1">
              <a:buFont typeface="+mj-lt"/>
              <a:buAutoNum type="arabicPeriod"/>
            </a:pPr>
            <a:r>
              <a:rPr lang="fa-IR" sz="1400" b="1" dirty="0">
                <a:cs typeface="B Mitra" panose="00000400000000000000" pitchFamily="2" charset="-78"/>
              </a:rPr>
              <a:t>متن‌پرداز 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cs typeface="B Mitra" panose="00000400000000000000" pitchFamily="2" charset="-78"/>
              </a:rPr>
              <a:t>:</a:t>
            </a:r>
            <a:endParaRPr lang="en-US" sz="1400" dirty="0">
              <a:cs typeface="B Mitra" panose="00000400000000000000" pitchFamily="2" charset="-78"/>
            </a:endParaRPr>
          </a:p>
          <a:p>
            <a:pPr lvl="1" algn="just" rtl="1"/>
            <a:r>
              <a:rPr lang="fa-IR" sz="1300" dirty="0">
                <a:cs typeface="B Mitra" panose="00000400000000000000" pitchFamily="2" charset="-78"/>
              </a:rPr>
              <a:t>- برای تبدیل متن به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fa-IR" sz="1300" dirty="0">
                <a:cs typeface="B Mitra" panose="00000400000000000000" pitchFamily="2" charset="-78"/>
              </a:rPr>
              <a:t> </a:t>
            </a:r>
            <a:r>
              <a:rPr lang="en-US" sz="1300" dirty="0">
                <a:cs typeface="B Mitra" panose="00000400000000000000" pitchFamily="2" charset="-78"/>
              </a:rPr>
              <a:t> </a:t>
            </a:r>
            <a:r>
              <a:rPr lang="fa-IR" sz="1300" dirty="0">
                <a:cs typeface="B Mitra" panose="00000400000000000000" pitchFamily="2" charset="-78"/>
              </a:rPr>
              <a:t>معنایی.</a:t>
            </a:r>
          </a:p>
          <a:p>
            <a:pPr lvl="1" algn="just" rtl="1"/>
            <a:r>
              <a:rPr lang="fa-IR" sz="1300" dirty="0">
                <a:cs typeface="B Mitra" panose="00000400000000000000" pitchFamily="2" charset="-78"/>
              </a:rPr>
              <a:t>- این بردار معنایی راهنمای تولید موسیقی است.</a:t>
            </a:r>
          </a:p>
          <a:p>
            <a:pPr algn="just" rtl="1">
              <a:buFont typeface="+mj-lt"/>
              <a:buAutoNum type="arabicPeriod"/>
            </a:pPr>
            <a:r>
              <a:rPr lang="fa-IR" sz="1400" b="1" dirty="0">
                <a:cs typeface="B Mitra" panose="00000400000000000000" pitchFamily="2" charset="-78"/>
              </a:rPr>
              <a:t>کدک صوتی 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Codec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a-IR" sz="1400" b="1" dirty="0">
                <a:cs typeface="B Mitra" panose="00000400000000000000" pitchFamily="2" charset="-78"/>
              </a:rPr>
              <a:t> </a:t>
            </a:r>
            <a:r>
              <a:rPr lang="en-US" sz="1400" b="1" dirty="0">
                <a:cs typeface="B Mitra" panose="00000400000000000000" pitchFamily="2" charset="-78"/>
              </a:rPr>
              <a:t>:</a:t>
            </a:r>
            <a:endParaRPr lang="en-US" sz="1400" dirty="0">
              <a:cs typeface="B Mitra" panose="00000400000000000000" pitchFamily="2" charset="-78"/>
            </a:endParaRPr>
          </a:p>
          <a:p>
            <a:pPr lvl="1" algn="just" rtl="1"/>
            <a:r>
              <a:rPr lang="fa-IR" sz="1300" dirty="0">
                <a:cs typeface="B Mitra" panose="00000400000000000000" pitchFamily="2" charset="-78"/>
              </a:rPr>
              <a:t>- استفاده از </a:t>
            </a:r>
            <a:r>
              <a:rPr lang="en-US" sz="1200" dirty="0">
                <a:cs typeface="B Mitra" panose="00000400000000000000" pitchFamily="2" charset="-78"/>
              </a:rPr>
              <a:t>EnCodec</a:t>
            </a:r>
            <a:r>
              <a:rPr lang="fa-IR" sz="1300" dirty="0">
                <a:cs typeface="B Mitra" panose="00000400000000000000" pitchFamily="2" charset="-78"/>
              </a:rPr>
              <a:t> (</a:t>
            </a:r>
            <a:r>
              <a:rPr lang="en-US" sz="1300" dirty="0">
                <a:cs typeface="B Mitra" panose="00000400000000000000" pitchFamily="2" charset="-78"/>
              </a:rPr>
              <a:t> </a:t>
            </a:r>
            <a:r>
              <a:rPr lang="fa-IR" sz="1300" dirty="0">
                <a:cs typeface="B Mitra" panose="00000400000000000000" pitchFamily="2" charset="-78"/>
              </a:rPr>
              <a:t>مدل کدکننده صوتی از </a:t>
            </a:r>
            <a:r>
              <a:rPr lang="en-US" sz="1200" dirty="0">
                <a:cs typeface="B Mitra" panose="00000400000000000000" pitchFamily="2" charset="-78"/>
              </a:rPr>
              <a:t>Meta</a:t>
            </a:r>
            <a:r>
              <a:rPr lang="en-US" sz="1300" dirty="0">
                <a:cs typeface="B Mitra" panose="00000400000000000000" pitchFamily="2" charset="-78"/>
              </a:rPr>
              <a:t> </a:t>
            </a:r>
            <a:r>
              <a:rPr lang="fa-IR" sz="1300" dirty="0">
                <a:cs typeface="B Mitra" panose="00000400000000000000" pitchFamily="2" charset="-78"/>
              </a:rPr>
              <a:t> ) برای فشرده‌سازی و رمزگشایی صدا.</a:t>
            </a:r>
          </a:p>
          <a:p>
            <a:pPr lvl="1" algn="just" rtl="1"/>
            <a:r>
              <a:rPr lang="fa-IR" sz="1300" dirty="0">
                <a:cs typeface="B Mitra" panose="00000400000000000000" pitchFamily="2" charset="-78"/>
              </a:rPr>
              <a:t>- صوت نهایی از دنباله‌ی کدهای توصیف‌شده بازسازی می‌شود.</a:t>
            </a:r>
          </a:p>
          <a:p>
            <a:pPr algn="just" rtl="1">
              <a:buFont typeface="+mj-lt"/>
              <a:buAutoNum type="arabicPeriod"/>
            </a:pPr>
            <a:r>
              <a:rPr lang="fa-IR" sz="1400" b="1" dirty="0">
                <a:cs typeface="B Mitra" panose="00000400000000000000" pitchFamily="2" charset="-78"/>
              </a:rPr>
              <a:t>ترنسفورمر مولد 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Transformer Decoder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a-IR" sz="1400" b="1" dirty="0">
                <a:cs typeface="B Mitra" panose="00000400000000000000" pitchFamily="2" charset="-78"/>
              </a:rPr>
              <a:t> </a:t>
            </a:r>
            <a:r>
              <a:rPr lang="en-US" sz="1400" b="1" dirty="0">
                <a:cs typeface="B Mitra" panose="00000400000000000000" pitchFamily="2" charset="-78"/>
              </a:rPr>
              <a:t>:</a:t>
            </a:r>
            <a:endParaRPr lang="en-US" sz="1400" dirty="0">
              <a:cs typeface="B Mitra" panose="00000400000000000000" pitchFamily="2" charset="-78"/>
            </a:endParaRPr>
          </a:p>
          <a:p>
            <a:pPr lvl="1" algn="just" rtl="1"/>
            <a:r>
              <a:rPr lang="fa-IR" sz="1300" dirty="0">
                <a:cs typeface="B Mitra" panose="00000400000000000000" pitchFamily="2" charset="-78"/>
              </a:rPr>
              <a:t>- دنباله‌ی کدهای صوتی را از متن رمزگذاری‌شده تولید می‌کند.</a:t>
            </a:r>
          </a:p>
          <a:p>
            <a:pPr lvl="1" algn="just" rtl="1"/>
            <a:r>
              <a:rPr lang="fa-IR" sz="1300" dirty="0">
                <a:cs typeface="B Mitra" panose="00000400000000000000" pitchFamily="2" charset="-78"/>
              </a:rPr>
              <a:t>- از مکانیزم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fa-IR" sz="1300" b="1" dirty="0">
                <a:cs typeface="B Mitra" panose="00000400000000000000" pitchFamily="2" charset="-78"/>
              </a:rPr>
              <a:t> </a:t>
            </a:r>
            <a:r>
              <a:rPr lang="fa-IR" sz="1300" dirty="0">
                <a:cs typeface="B Mitra" panose="00000400000000000000" pitchFamily="2" charset="-78"/>
              </a:rPr>
              <a:t>برای هماهنگی بین متن و ساختار زمانی صدا بهره می‌برد.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F90A12-C807-D509-D742-C8D68E8A72F7}"/>
              </a:ext>
            </a:extLst>
          </p:cNvPr>
          <p:cNvSpPr txBox="1"/>
          <p:nvPr/>
        </p:nvSpPr>
        <p:spPr>
          <a:xfrm>
            <a:off x="96980" y="1796373"/>
            <a:ext cx="2618509" cy="32971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نصب کتابخانه‌های لازم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transformers datasets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DB57B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transformers </a:t>
            </a:r>
            <a:r>
              <a:rPr lang="en-US" sz="500" i="1" dirty="0">
                <a:solidFill>
                  <a:srgbClr val="DB57B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AutoProcessor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MusicgenForConditionalGeneration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DB57B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IPython.display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i="1" dirty="0">
                <a:solidFill>
                  <a:srgbClr val="DB57B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Audio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بارگذاری مدل و پردازشگر </a:t>
            </a: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MusicGen (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نسخه کوچک</a:t>
            </a: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AutoProcessor.</a:t>
            </a:r>
            <a:r>
              <a:rPr lang="en-US" sz="500" dirty="0" err="1">
                <a:solidFill>
                  <a:srgbClr val="57C87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from_pretrained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500" dirty="0" err="1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" dirty="0" err="1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musicgen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-small"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MusicgenForConditionalGeneration.</a:t>
            </a:r>
            <a:r>
              <a:rPr lang="en-US" sz="500" dirty="0" err="1">
                <a:solidFill>
                  <a:srgbClr val="57C87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from_pretrained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500" dirty="0" err="1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500" dirty="0" err="1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musicgen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-small"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تعریف پرامپت متنی (می‌تواند فارسی یا انگلیسی باشد)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text_prompt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 calm Persian classical music with </a:t>
            </a:r>
            <a:r>
              <a:rPr lang="en-US" sz="500" dirty="0" err="1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santur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slow rhythm"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آماده‌سازی ورودی مدل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>
                <a:solidFill>
                  <a:srgbClr val="57C87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" i="1" dirty="0">
                <a:solidFill>
                  <a:srgbClr val="C197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text_prompt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500" i="1" dirty="0" err="1">
                <a:solidFill>
                  <a:srgbClr val="C197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return_tensors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EFE9F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"pt"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تولید توکن‌های صوتی به صورت خودبازگشتی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audio_tokens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r>
              <a:rPr lang="en-US" sz="500" dirty="0" err="1">
                <a:solidFill>
                  <a:srgbClr val="57C87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(**inputs, </a:t>
            </a:r>
            <a:r>
              <a:rPr lang="en-US" sz="500" i="1" dirty="0" err="1">
                <a:solidFill>
                  <a:srgbClr val="C197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do_sample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" i="1" dirty="0" err="1">
                <a:solidFill>
                  <a:srgbClr val="C197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guidance_scale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" i="1" dirty="0" err="1">
                <a:solidFill>
                  <a:srgbClr val="C197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max_new_tokens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تبدیل خروجی مدل</a:t>
            </a: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(tokens)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به موج صوتی و پخش آن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audio_array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audio_tokens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500" dirty="0">
                <a:solidFill>
                  <a:srgbClr val="D19A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500" dirty="0" err="1">
                <a:solidFill>
                  <a:srgbClr val="57C87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   </a:t>
            </a: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استخراج آرایه‌ی صوتی از خروجی مدل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  <a:buNone/>
            </a:pP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sampling_rate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model.config.audio_encoder.sampling_rate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ar-SA" sz="500" i="1" dirty="0">
                <a:solidFill>
                  <a:srgbClr val="7F848E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نرخ نمونه‌برداری (مثلاً 32000 هرتز)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  <a:p>
            <a:pPr marL="0" marR="0" algn="l" rtl="0">
              <a:lnSpc>
                <a:spcPts val="1425"/>
              </a:lnSpc>
            </a:pPr>
            <a:r>
              <a:rPr lang="en-US" sz="500" dirty="0">
                <a:solidFill>
                  <a:srgbClr val="57C87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audio_array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00" i="1" dirty="0">
                <a:solidFill>
                  <a:srgbClr val="C197C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500" dirty="0">
                <a:solidFill>
                  <a:srgbClr val="64AFC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500" dirty="0" err="1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sampling_rate</a:t>
            </a:r>
            <a:r>
              <a:rPr lang="en-US" sz="500" dirty="0">
                <a:solidFill>
                  <a:srgbClr val="D4D4D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Nazanin" panose="00000400000000000000" pitchFamily="2" charset="-78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2A8F35E-AC63-0E8A-7877-FF4A6D2E7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850766"/>
              </p:ext>
            </p:extLst>
          </p:nvPr>
        </p:nvGraphicFramePr>
        <p:xfrm>
          <a:off x="3359723" y="3769447"/>
          <a:ext cx="3525981" cy="12573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5327">
                  <a:extLst>
                    <a:ext uri="{9D8B030D-6E8A-4147-A177-3AD203B41FA5}">
                      <a16:colId xmlns:a16="http://schemas.microsoft.com/office/drawing/2014/main" val="1723458898"/>
                    </a:ext>
                  </a:extLst>
                </a:gridCol>
                <a:gridCol w="1175327">
                  <a:extLst>
                    <a:ext uri="{9D8B030D-6E8A-4147-A177-3AD203B41FA5}">
                      <a16:colId xmlns:a16="http://schemas.microsoft.com/office/drawing/2014/main" val="3720566017"/>
                    </a:ext>
                  </a:extLst>
                </a:gridCol>
                <a:gridCol w="1175327">
                  <a:extLst>
                    <a:ext uri="{9D8B030D-6E8A-4147-A177-3AD203B41FA5}">
                      <a16:colId xmlns:a16="http://schemas.microsoft.com/office/drawing/2014/main" val="1039845750"/>
                    </a:ext>
                  </a:extLst>
                </a:gridCol>
              </a:tblGrid>
              <a:tr h="192308">
                <a:tc>
                  <a:txBody>
                    <a:bodyPr/>
                    <a:lstStyle/>
                    <a:p>
                      <a:pPr algn="ctr"/>
                      <a:r>
                        <a:rPr lang="fa-IR" sz="1050"/>
                        <a:t>نسخه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/>
                        <a:t>اندازه پارامتر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 dirty="0"/>
                        <a:t>کیفیت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632662"/>
                  </a:ext>
                </a:extLst>
              </a:tr>
              <a:tr h="19230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~300M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/>
                        <a:t>سریع و سبک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47732"/>
                  </a:ext>
                </a:extLst>
              </a:tr>
              <a:tr h="19230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~1.5B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/>
                        <a:t>بالانس دقت و سرعت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126885"/>
                  </a:ext>
                </a:extLst>
              </a:tr>
              <a:tr h="19230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~3.3B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/>
                        <a:t>کیفیت بالا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040047"/>
                  </a:ext>
                </a:extLst>
              </a:tr>
              <a:tr h="19230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melody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/>
                        <a:t>+ ورودی ملودی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050" dirty="0"/>
                        <a:t>قابلیت کنترل دقیق‌تر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2775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F3C960-47AF-CC64-E0FE-92EABADDB43C}"/>
              </a:ext>
            </a:extLst>
          </p:cNvPr>
          <p:cNvCxnSpPr>
            <a:cxnSpLocks/>
          </p:cNvCxnSpPr>
          <p:nvPr/>
        </p:nvCxnSpPr>
        <p:spPr>
          <a:xfrm>
            <a:off x="2798618" y="4253345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6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806AFE-AEEE-3DB7-4FED-9C68A812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537" y="87268"/>
            <a:ext cx="707197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36DAA7-B697-CB9B-707B-7E3EA3903328}"/>
              </a:ext>
            </a:extLst>
          </p:cNvPr>
          <p:cNvSpPr txBox="1"/>
          <p:nvPr/>
        </p:nvSpPr>
        <p:spPr>
          <a:xfrm>
            <a:off x="6856331" y="757886"/>
            <a:ext cx="3093608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7A907-BB4A-9E91-247F-16ECFBE7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r>
              <a:rPr lang="en-US" dirty="0"/>
              <a:t>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B5360-626A-678F-3571-169319738D82}"/>
              </a:ext>
            </a:extLst>
          </p:cNvPr>
          <p:cNvSpPr txBox="1"/>
          <p:nvPr/>
        </p:nvSpPr>
        <p:spPr>
          <a:xfrm>
            <a:off x="1170706" y="102393"/>
            <a:ext cx="61929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en-US" sz="2000" b="1" dirty="0">
                <a:cs typeface="B Mitra" panose="00000400000000000000" pitchFamily="2" charset="-78"/>
              </a:rPr>
              <a:t>❗ </a:t>
            </a:r>
            <a:r>
              <a:rPr lang="fa-IR" sz="2000" b="1" dirty="0">
                <a:cs typeface="B Mitra" panose="00000400000000000000" pitchFamily="2" charset="-78"/>
              </a:rPr>
              <a:t> </a:t>
            </a:r>
            <a:r>
              <a:rPr lang="fa-I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چالش‌های مفهومی:</a:t>
            </a:r>
          </a:p>
          <a:p>
            <a:pPr marL="285750" indent="-285750" algn="just" rtl="1">
              <a:buFontTx/>
              <a:buChar char="-"/>
            </a:pPr>
            <a:r>
              <a:rPr lang="fa-IR" sz="1500" b="1" dirty="0">
                <a:cs typeface="B Mitra" panose="00000400000000000000" pitchFamily="2" charset="-78"/>
              </a:rPr>
              <a:t>ابهام در زبان طبیعی:</a:t>
            </a:r>
            <a:endParaRPr lang="fa-IR" sz="1600" b="1" dirty="0">
              <a:cs typeface="B Mitra" panose="00000400000000000000" pitchFamily="2" charset="-78"/>
            </a:endParaRPr>
          </a:p>
          <a:p>
            <a:pPr algn="just" rtl="1"/>
            <a:r>
              <a:rPr lang="fa-IR" sz="1500" dirty="0">
                <a:cs typeface="B Mitra" panose="00000400000000000000" pitchFamily="2" charset="-78"/>
              </a:rPr>
              <a:t>کلمات می‌توانند بار احساسی یا سبک موسیقایی مبهم یا چندپهلو داشته باشند.</a:t>
            </a:r>
          </a:p>
          <a:p>
            <a:pPr algn="just" rtl="1"/>
            <a:endParaRPr lang="fa-IR" sz="1500" dirty="0">
              <a:cs typeface="B Mitra" panose="00000400000000000000" pitchFamily="2" charset="-78"/>
            </a:endParaRPr>
          </a:p>
          <a:p>
            <a:pPr marL="285750" indent="-285750" algn="just" rtl="1">
              <a:buFontTx/>
              <a:buChar char="-"/>
            </a:pPr>
            <a:r>
              <a:rPr lang="fa-IR" sz="1500" b="1" dirty="0">
                <a:cs typeface="B Mitra" panose="00000400000000000000" pitchFamily="2" charset="-78"/>
              </a:rPr>
              <a:t>نگاشت پیچیده متن به ویژگی‌های صوتی:</a:t>
            </a:r>
            <a:endParaRPr lang="fa-IR" sz="1600" b="1" dirty="0">
              <a:cs typeface="B Mitra" panose="00000400000000000000" pitchFamily="2" charset="-78"/>
            </a:endParaRPr>
          </a:p>
          <a:p>
            <a:pPr algn="just" rtl="1"/>
            <a:r>
              <a:rPr lang="fa-IR" sz="1500" dirty="0">
                <a:cs typeface="B Mitra" panose="00000400000000000000" pitchFamily="2" charset="-78"/>
              </a:rPr>
              <a:t>احساسات یا سبک‌ها در متن الزاماً معادل دقیق و مستقیمی در ویژگی‌های آکوستیکی ندارند.</a:t>
            </a:r>
          </a:p>
          <a:p>
            <a:pPr algn="just" rtl="1"/>
            <a:endParaRPr lang="fa-IR" sz="1500" dirty="0">
              <a:cs typeface="B Mitra" panose="00000400000000000000" pitchFamily="2" charset="-78"/>
            </a:endParaRPr>
          </a:p>
          <a:p>
            <a:pPr marL="285750" indent="-285750" algn="just" rtl="1">
              <a:buFontTx/>
              <a:buChar char="-"/>
            </a:pPr>
            <a:r>
              <a:rPr lang="fa-IR" sz="1500" b="1" dirty="0">
                <a:cs typeface="B Mitra" panose="00000400000000000000" pitchFamily="2" charset="-78"/>
              </a:rPr>
              <a:t>نبود معیار ارزیابی انسانی:</a:t>
            </a:r>
            <a:endParaRPr lang="fa-IR" sz="1600" b="1" dirty="0">
              <a:cs typeface="B Mitra" panose="00000400000000000000" pitchFamily="2" charset="-78"/>
            </a:endParaRPr>
          </a:p>
          <a:p>
            <a:pPr algn="just" rtl="1"/>
            <a:r>
              <a:rPr lang="fa-IR" sz="1500" dirty="0">
                <a:cs typeface="B Mitra" panose="00000400000000000000" pitchFamily="2" charset="-78"/>
              </a:rPr>
              <a:t>بیشتر معیارها آماری و غیرشنیداری‌اند. ارزیابی واقعی کیفیت موسیقی تولیدی نیازمند گوش انسان است.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AE138-689D-505F-56D2-F59D749A606F}"/>
              </a:ext>
            </a:extLst>
          </p:cNvPr>
          <p:cNvSpPr txBox="1"/>
          <p:nvPr/>
        </p:nvSpPr>
        <p:spPr>
          <a:xfrm>
            <a:off x="228600" y="2468978"/>
            <a:ext cx="5313214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fa-IR" sz="2000" b="1" dirty="0">
                <a:cs typeface="B Mitra" panose="00000400000000000000" pitchFamily="2" charset="-78"/>
              </a:rPr>
              <a:t>⚙️ </a:t>
            </a:r>
            <a:r>
              <a:rPr lang="fa-IR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B Mitra" panose="00000400000000000000" pitchFamily="2" charset="-78"/>
              </a:rPr>
              <a:t>چالش‌های پیاده‌سازی:</a:t>
            </a:r>
          </a:p>
          <a:p>
            <a:pPr marL="285750" indent="-285750" algn="just" rtl="1">
              <a:buFontTx/>
              <a:buChar char="-"/>
            </a:pPr>
            <a:r>
              <a:rPr lang="fa-IR" sz="1500" b="1" dirty="0">
                <a:cs typeface="B Mitra" panose="00000400000000000000" pitchFamily="2" charset="-78"/>
              </a:rPr>
              <a:t>مصرف منابع بالا:</a:t>
            </a:r>
          </a:p>
          <a:p>
            <a:pPr algn="just" rtl="1"/>
            <a:r>
              <a:rPr lang="fa-IR" sz="1500" dirty="0">
                <a:cs typeface="B Mitra" panose="00000400000000000000" pitchFamily="2" charset="-78"/>
              </a:rPr>
              <a:t>مدل‌های حجیمی مانند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MusicLM</a:t>
            </a:r>
            <a:r>
              <a:rPr lang="fa-IR" sz="1500" dirty="0">
                <a:cs typeface="B Mitra" panose="00000400000000000000" pitchFamily="2" charset="-78"/>
              </a:rPr>
              <a:t> یا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CLAP</a:t>
            </a:r>
            <a:r>
              <a:rPr lang="fa-IR" sz="1500" dirty="0">
                <a:cs typeface="B Mitra" panose="00000400000000000000" pitchFamily="2" charset="-78"/>
              </a:rPr>
              <a:t> نیاز به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VRAM</a:t>
            </a:r>
            <a:r>
              <a:rPr lang="fa-IR" sz="1500" dirty="0">
                <a:cs typeface="B Mitra" panose="00000400000000000000" pitchFamily="2" charset="-78"/>
              </a:rPr>
              <a:t> و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fa-IR" sz="1500" dirty="0">
                <a:cs typeface="B Mitra" panose="00000400000000000000" pitchFamily="2" charset="-78"/>
              </a:rPr>
              <a:t> بالا دارند. اجرا روی سیستم‌های ضعیف یا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fa-I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sz="1500" dirty="0">
                <a:cs typeface="B Mitra" panose="00000400000000000000" pitchFamily="2" charset="-78"/>
              </a:rPr>
              <a:t>بسیار دشوار است.</a:t>
            </a:r>
          </a:p>
          <a:p>
            <a:pPr algn="just" rtl="1"/>
            <a:endParaRPr lang="fa-IR" sz="1500" dirty="0">
              <a:cs typeface="B Mitra" panose="00000400000000000000" pitchFamily="2" charset="-78"/>
            </a:endParaRPr>
          </a:p>
          <a:p>
            <a:pPr marL="285750" indent="-285750" algn="just" rtl="1">
              <a:buFontTx/>
              <a:buChar char="-"/>
            </a:pPr>
            <a:r>
              <a:rPr lang="fa-IR" sz="1500" b="1" dirty="0">
                <a:cs typeface="B Mitra" panose="00000400000000000000" pitchFamily="2" charset="-78"/>
              </a:rPr>
              <a:t>محدودیت در دیتاست‌ها:</a:t>
            </a:r>
          </a:p>
          <a:p>
            <a:pPr algn="just" rtl="1"/>
            <a:r>
              <a:rPr lang="fa-IR" sz="1500" dirty="0">
                <a:cs typeface="B Mitra" panose="00000400000000000000" pitchFamily="2" charset="-78"/>
              </a:rPr>
              <a:t>منابع داده‌ای موسیقی همراه با توضیح متنی کم هستند یا حق کپی‌رایت دارند.</a:t>
            </a:r>
          </a:p>
          <a:p>
            <a:pPr algn="just" rtl="1"/>
            <a:endParaRPr lang="fa-IR" sz="1500" dirty="0">
              <a:cs typeface="B Mitra" panose="00000400000000000000" pitchFamily="2" charset="-78"/>
            </a:endParaRPr>
          </a:p>
          <a:p>
            <a:pPr marL="285750" indent="-285750" algn="just" rtl="1">
              <a:buFontTx/>
              <a:buChar char="-"/>
            </a:pPr>
            <a:r>
              <a:rPr lang="fa-IR" sz="1500" b="1" dirty="0">
                <a:cs typeface="B Mitra" panose="00000400000000000000" pitchFamily="2" charset="-78"/>
              </a:rPr>
              <a:t>سازگاری نمونه‌برداری 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</a:t>
            </a:r>
            <a:r>
              <a:rPr lang="fa-I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500" b="1" dirty="0">
                <a:cs typeface="B Mitra" panose="00000400000000000000" pitchFamily="2" charset="-78"/>
              </a:rPr>
              <a:t>:</a:t>
            </a:r>
            <a:endParaRPr lang="fa-IR" sz="1500" b="1" dirty="0">
              <a:cs typeface="B Mitra" panose="00000400000000000000" pitchFamily="2" charset="-78"/>
            </a:endParaRPr>
          </a:p>
          <a:p>
            <a:pPr algn="just" rtl="1"/>
            <a:r>
              <a:rPr lang="fa-IR" sz="1500" dirty="0">
                <a:cs typeface="B Mitra" panose="00000400000000000000" pitchFamily="2" charset="-78"/>
              </a:rPr>
              <a:t>مدل‌های مختلف (تولید و ارزیابی) ممکن است نرخ‌های متفاوتی داشته باشند.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CDEA60-4711-743B-CCB5-B7212209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28" r="3226"/>
          <a:stretch>
            <a:fillRect/>
          </a:stretch>
        </p:blipFill>
        <p:spPr>
          <a:xfrm>
            <a:off x="5541815" y="2349162"/>
            <a:ext cx="1918858" cy="27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9C4067-6741-AACA-08F5-4F6DC16A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62" y="80593"/>
            <a:ext cx="707197" cy="67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07BB78-869D-F49C-0096-F6A2A817E458}"/>
              </a:ext>
            </a:extLst>
          </p:cNvPr>
          <p:cNvSpPr txBox="1"/>
          <p:nvPr/>
        </p:nvSpPr>
        <p:spPr>
          <a:xfrm>
            <a:off x="7231770" y="751211"/>
            <a:ext cx="2179208" cy="458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دانشکده مهندسی کامپیوتر</a:t>
            </a:r>
            <a:endParaRPr kumimoji="0" lang="en-US" sz="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B Mitra" panose="000004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B Mitra" panose="00000400000000000000" pitchFamily="2" charset="-78"/>
              </a:rPr>
              <a:t>ارائه‌ی مبانی پردازش زبان و گفتار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3A00B-6519-A0E0-062D-56E4337B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r>
              <a:rPr lang="en-US" dirty="0"/>
              <a:t>/10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DF376-ADFC-F73D-E82D-93816B11F9A0}"/>
              </a:ext>
            </a:extLst>
          </p:cNvPr>
          <p:cNvSpPr txBox="1"/>
          <p:nvPr/>
        </p:nvSpPr>
        <p:spPr>
          <a:xfrm>
            <a:off x="3276231" y="392292"/>
            <a:ext cx="41057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en-US" sz="1600" b="1" dirty="0">
                <a:cs typeface="B Mitra" panose="00000400000000000000" pitchFamily="2" charset="-78"/>
              </a:rPr>
              <a:t>📌 </a:t>
            </a:r>
            <a:r>
              <a:rPr lang="fa-IR" sz="1600" b="1" dirty="0">
                <a:cs typeface="B Mitra" panose="00000400000000000000" pitchFamily="2" charset="-78"/>
              </a:rPr>
              <a:t>جمع‌بندی:</a:t>
            </a: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Mitra" panose="00000400000000000000" pitchFamily="2" charset="-78"/>
              </a:rPr>
              <a:t> رویکردهای پردازش زبان طبیعی برای تولید موسیقی پیشرفت زیادی کرده‌اند؛ از روش‌های ساده </a:t>
            </a:r>
            <a:r>
              <a:rPr lang="fa-IR" sz="1600" u="sng" dirty="0">
                <a:cs typeface="B Mitra" panose="00000400000000000000" pitchFamily="2" charset="-78"/>
              </a:rPr>
              <a:t>مبتنی بر قواعد </a:t>
            </a:r>
            <a:r>
              <a:rPr lang="fa-IR" sz="1600" dirty="0">
                <a:cs typeface="B Mitra" panose="00000400000000000000" pitchFamily="2" charset="-78"/>
              </a:rPr>
              <a:t>تا </a:t>
            </a:r>
            <a:r>
              <a:rPr lang="fa-IR" sz="1600" u="sng" dirty="0">
                <a:cs typeface="B Mitra" panose="00000400000000000000" pitchFamily="2" charset="-78"/>
              </a:rPr>
              <a:t>مدل‌های پیچیده ژنراتور </a:t>
            </a:r>
            <a:r>
              <a:rPr lang="fa-IR" sz="1600" dirty="0">
                <a:cs typeface="B Mitra" panose="00000400000000000000" pitchFamily="2" charset="-78"/>
              </a:rPr>
              <a:t>مانند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MusicGen</a:t>
            </a:r>
            <a:r>
              <a:rPr lang="fa-IR" sz="1600" dirty="0">
                <a:cs typeface="B Mitra" panose="00000400000000000000" pitchFamily="2" charset="-78"/>
              </a:rPr>
              <a:t> و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MusicLM</a:t>
            </a:r>
            <a:r>
              <a:rPr lang="fa-IR" sz="1600" dirty="0">
                <a:cs typeface="B Mitra" panose="00000400000000000000" pitchFamily="2" charset="-78"/>
              </a:rPr>
              <a:t>.</a:t>
            </a:r>
          </a:p>
          <a:p>
            <a:pPr algn="just" rtl="1">
              <a:buFont typeface="Arial" panose="020B0604020202020204" pitchFamily="34" charset="0"/>
              <a:buChar char="•"/>
            </a:pPr>
            <a:endParaRPr lang="en-US" sz="1600" dirty="0">
              <a:cs typeface="B Mitra" panose="00000400000000000000" pitchFamily="2" charset="-78"/>
            </a:endParaRPr>
          </a:p>
          <a:p>
            <a:pPr algn="just" rtl="1">
              <a:buFont typeface="Arial" panose="020B0604020202020204" pitchFamily="34" charset="0"/>
              <a:buChar char="•"/>
            </a:pPr>
            <a:r>
              <a:rPr lang="fa-IR" sz="1600" dirty="0">
                <a:cs typeface="B Mitra" panose="00000400000000000000" pitchFamily="2" charset="-78"/>
              </a:rPr>
              <a:t> ارزیابی موسیقی تولیدی نیازمند </a:t>
            </a:r>
            <a:r>
              <a:rPr lang="fa-IR" sz="1600" u="sng" dirty="0">
                <a:cs typeface="B Mitra" panose="00000400000000000000" pitchFamily="2" charset="-78"/>
              </a:rPr>
              <a:t>هم معیارهای آماری و هم شنیداری انسانی</a:t>
            </a:r>
            <a:r>
              <a:rPr lang="fa-IR" sz="1600" dirty="0">
                <a:cs typeface="B Mitra" panose="00000400000000000000" pitchFamily="2" charset="-78"/>
              </a:rPr>
              <a:t> است و پیاده‌سازی موفق نیازمند درک دقیق از ارتباط میان زبان، احساس و ساختار موسیقی است.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85EF6-86DD-135E-907F-F20B8C8C31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8359" y="114504"/>
            <a:ext cx="3207872" cy="42568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47CAF9-8780-7824-64BA-DA954A9B52CA}"/>
              </a:ext>
            </a:extLst>
          </p:cNvPr>
          <p:cNvSpPr txBox="1"/>
          <p:nvPr/>
        </p:nvSpPr>
        <p:spPr>
          <a:xfrm>
            <a:off x="2507673" y="2571750"/>
            <a:ext cx="4874270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buNone/>
            </a:pPr>
            <a:r>
              <a:rPr lang="en-US" sz="1600" b="1" dirty="0">
                <a:cs typeface="B Mitra" panose="00000400000000000000" pitchFamily="2" charset="-78"/>
              </a:rPr>
              <a:t>💡 </a:t>
            </a:r>
            <a:r>
              <a:rPr lang="fa-IR" sz="1600" b="1" dirty="0">
                <a:cs typeface="B Mitra" panose="00000400000000000000" pitchFamily="2" charset="-78"/>
              </a:rPr>
              <a:t>پیشنهادات آینده:</a:t>
            </a:r>
          </a:p>
          <a:p>
            <a:pPr algn="just" rtl="1">
              <a:buFont typeface="+mj-lt"/>
              <a:buAutoNum type="arabicPeriod"/>
            </a:pPr>
            <a:r>
              <a:rPr lang="fa-IR" sz="1300" dirty="0">
                <a:cs typeface="B Mitra" panose="00000400000000000000" pitchFamily="2" charset="-78"/>
              </a:rPr>
              <a:t> ترکیب ارزیابی انسانی و ماشینی برای سنجش بهتر خروجی‌ها.</a:t>
            </a:r>
          </a:p>
          <a:p>
            <a:pPr algn="just" rtl="1">
              <a:buFont typeface="+mj-lt"/>
              <a:buAutoNum type="arabicPeriod"/>
            </a:pPr>
            <a:endParaRPr lang="fa-IR" sz="1300" dirty="0">
              <a:cs typeface="B Mitra" panose="00000400000000000000" pitchFamily="2" charset="-78"/>
            </a:endParaRPr>
          </a:p>
          <a:p>
            <a:pPr algn="just" rtl="1">
              <a:buFont typeface="+mj-lt"/>
              <a:buAutoNum type="arabicPeriod"/>
            </a:pPr>
            <a:r>
              <a:rPr lang="fa-IR" sz="1300" dirty="0">
                <a:cs typeface="B Mitra" panose="00000400000000000000" pitchFamily="2" charset="-78"/>
              </a:rPr>
              <a:t> ساخت دیتاست‌های چندزبانه و سبک‌محور برای آموزش مدل‌های تطبیق‌پذیرتر.</a:t>
            </a:r>
          </a:p>
          <a:p>
            <a:pPr algn="just" rtl="1">
              <a:buFont typeface="+mj-lt"/>
              <a:buAutoNum type="arabicPeriod"/>
            </a:pPr>
            <a:endParaRPr lang="fa-IR" sz="1300" dirty="0">
              <a:cs typeface="B Mitra" panose="00000400000000000000" pitchFamily="2" charset="-78"/>
            </a:endParaRPr>
          </a:p>
          <a:p>
            <a:pPr algn="just" rtl="1">
              <a:buFont typeface="+mj-lt"/>
              <a:buAutoNum type="arabicPeriod"/>
            </a:pPr>
            <a:r>
              <a:rPr lang="fa-IR" sz="1300" dirty="0">
                <a:cs typeface="B Mitra" panose="00000400000000000000" pitchFamily="2" charset="-78"/>
              </a:rPr>
              <a:t> بهینه‌سازی مدل‌ها برای محیط‌های کم‌منبع.</a:t>
            </a:r>
          </a:p>
          <a:p>
            <a:pPr algn="just" rtl="1">
              <a:buFont typeface="+mj-lt"/>
              <a:buAutoNum type="arabicPeriod"/>
            </a:pPr>
            <a:endParaRPr lang="fa-IR" sz="1300" dirty="0">
              <a:cs typeface="B Mitra" panose="00000400000000000000" pitchFamily="2" charset="-78"/>
            </a:endParaRPr>
          </a:p>
          <a:p>
            <a:pPr algn="just" rtl="1">
              <a:buFont typeface="+mj-lt"/>
              <a:buAutoNum type="arabicPeriod"/>
            </a:pPr>
            <a:r>
              <a:rPr lang="fa-IR" sz="1300" dirty="0">
                <a:cs typeface="B Mitra" panose="00000400000000000000" pitchFamily="2" charset="-78"/>
              </a:rPr>
              <a:t> افزایش کنترل‌پذیری خروجی موسیقی با افزودن پارامترهای سبک، ریتم، ساز و ... در پرامپت.</a:t>
            </a:r>
          </a:p>
          <a:p>
            <a:pPr algn="just" rtl="1">
              <a:buFont typeface="+mj-lt"/>
              <a:buAutoNum type="arabicPeriod"/>
            </a:pPr>
            <a:endParaRPr lang="fa-IR" sz="1300" dirty="0">
              <a:cs typeface="B Mitra" panose="00000400000000000000" pitchFamily="2" charset="-78"/>
            </a:endParaRPr>
          </a:p>
          <a:p>
            <a:pPr algn="just" rtl="1">
              <a:buFont typeface="+mj-lt"/>
              <a:buAutoNum type="arabicPeriod"/>
            </a:pPr>
            <a:r>
              <a:rPr lang="fa-IR" sz="1300" dirty="0">
                <a:cs typeface="B Mitra" panose="00000400000000000000" pitchFamily="2" charset="-78"/>
              </a:rPr>
              <a:t> استفاده از موسیقی‌درمانی یا آموزش موسیقی به‌عنوان کاربردهای عملی مدل‌های متن به موسیقی.</a:t>
            </a:r>
          </a:p>
          <a:p>
            <a:pPr algn="just" rtl="1">
              <a:buFont typeface="+mj-lt"/>
              <a:buAutoNum type="arabicPeriod"/>
            </a:pPr>
            <a:endParaRPr lang="fa-IR" sz="1300" dirty="0">
              <a:cs typeface="B Mitra" panose="00000400000000000000" pitchFamily="2" charset="-78"/>
            </a:endParaRPr>
          </a:p>
          <a:p>
            <a:pPr algn="just" rtl="1">
              <a:buFont typeface="+mj-lt"/>
              <a:buAutoNum type="arabicPeriod"/>
            </a:pPr>
            <a:r>
              <a:rPr lang="fa-IR" sz="1300" dirty="0">
                <a:cs typeface="B Mitra" panose="00000400000000000000" pitchFamily="2" charset="-78"/>
              </a:rPr>
              <a:t> ...؟</a:t>
            </a:r>
          </a:p>
        </p:txBody>
      </p:sp>
    </p:spTree>
    <p:extLst>
      <p:ext uri="{BB962C8B-B14F-4D97-AF65-F5344CB8AC3E}">
        <p14:creationId xmlns:p14="http://schemas.microsoft.com/office/powerpoint/2010/main" val="9537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</Words>
  <Application>Microsoft Office PowerPoint</Application>
  <PresentationFormat>On-screen Show (16:9)</PresentationFormat>
  <Paragraphs>183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 Mitra</vt:lpstr>
      <vt:lpstr>B Titr</vt:lpstr>
      <vt:lpstr>Calibri</vt:lpstr>
      <vt:lpstr>source-serif-pro</vt:lpstr>
      <vt:lpstr>Times New Roman</vt:lpstr>
      <vt:lpstr>Office Theme</vt:lpstr>
      <vt:lpstr>تولید موسیقی مبتنی بر پردازش زبان طبیعی</vt:lpstr>
      <vt:lpstr>فهرست مطالب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2025-07-02T18:31:35Z</dcterms:modified>
</cp:coreProperties>
</file>