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730"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629" autoAdjust="0"/>
    <p:restoredTop sz="94743" autoAdjust="0"/>
  </p:normalViewPr>
  <p:slideViewPr>
    <p:cSldViewPr snapToGrid="0" snapToObjects="1" showGuides="1">
      <p:cViewPr>
        <p:scale>
          <a:sx n="10" d="100"/>
          <a:sy n="10" d="100"/>
        </p:scale>
        <p:origin x="-3448" y="-336"/>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udi.h\OneDrive%20-%20Food%20and%20Agriculture%20Organization\FAO%20ECTAD\Avian%20Influenza\_EVENTS\20190508_Inhouse%20Training%20Banjarbaru\Template%20LMT\FAO_LMT-Core_012017_EN_BVet%20BANJARBARU_Kompilasi.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0857642623752"/>
          <c:y val="0.0545573430153564"/>
          <c:w val="0.4648906930112"/>
          <c:h val="0.888191705672839"/>
        </c:manualLayout>
      </c:layout>
      <c:radarChart>
        <c:radarStyle val="marker"/>
        <c:varyColors val="0"/>
        <c:ser>
          <c:idx val="0"/>
          <c:order val="0"/>
          <c:tx>
            <c:strRef>
              <c:f>'4. Summary'!$C$35</c:f>
              <c:strCache>
                <c:ptCount val="1"/>
                <c:pt idx="0">
                  <c:v>05/04/2012 - Assessment A </c:v>
                </c:pt>
              </c:strCache>
            </c:strRef>
          </c:tx>
          <c:spPr>
            <a:ln w="15875" cap="rnd">
              <a:solidFill>
                <a:schemeClr val="accent1"/>
              </a:solidFill>
              <a:round/>
            </a:ln>
            <a:effectLst/>
          </c:spPr>
          <c:marker>
            <c:symbol val="none"/>
          </c:marker>
          <c:cat>
            <c:strRef>
              <c:f>'4. Summary'!$B$36:$B$52</c:f>
              <c:strCache>
                <c:ptCount val="17"/>
                <c:pt idx="0">
                  <c:v>Geographic location</c:v>
                </c:pt>
                <c:pt idx="1">
                  <c:v>Laboratory Budget </c:v>
                </c:pt>
                <c:pt idx="2">
                  <c:v>Basic supply</c:v>
                </c:pt>
                <c:pt idx="3">
                  <c:v>Organization </c:v>
                </c:pt>
                <c:pt idx="4">
                  <c:v>Infrastructure </c:v>
                </c:pt>
                <c:pt idx="5">
                  <c:v>Equipment </c:v>
                </c:pt>
                <c:pt idx="6">
                  <c:v>Reagent supply </c:v>
                </c:pt>
                <c:pt idx="7">
                  <c:v>Staff skills + availability </c:v>
                </c:pt>
                <c:pt idx="8">
                  <c:v>Sample accession </c:v>
                </c:pt>
                <c:pt idx="9">
                  <c:v>Available technology </c:v>
                </c:pt>
                <c:pt idx="10">
                  <c:v>Training </c:v>
                </c:pt>
                <c:pt idx="11">
                  <c:v>Quality Assurance</c:v>
                </c:pt>
                <c:pt idx="12">
                  <c:v>Biosafety/Biosecurity</c:v>
                </c:pt>
                <c:pt idx="13">
                  <c:v>Staff Security/Health</c:v>
                </c:pt>
                <c:pt idx="14">
                  <c:v>Communication means </c:v>
                </c:pt>
                <c:pt idx="15">
                  <c:v>National lab networking</c:v>
                </c:pt>
                <c:pt idx="16">
                  <c:v>Laboratory collaboration</c:v>
                </c:pt>
              </c:strCache>
            </c:strRef>
          </c:cat>
          <c:val>
            <c:numRef>
              <c:f>'4. Summary'!$C$36:$C$52</c:f>
              <c:numCache>
                <c:formatCode>0.0</c:formatCode>
                <c:ptCount val="17"/>
                <c:pt idx="0">
                  <c:v>44.44444444444443</c:v>
                </c:pt>
                <c:pt idx="1">
                  <c:v>22.22222222222221</c:v>
                </c:pt>
                <c:pt idx="2">
                  <c:v>44.44444444444443</c:v>
                </c:pt>
                <c:pt idx="3">
                  <c:v>66.66666666666667</c:v>
                </c:pt>
                <c:pt idx="4">
                  <c:v>37.03703703703703</c:v>
                </c:pt>
                <c:pt idx="5">
                  <c:v>45.83333333333334</c:v>
                </c:pt>
                <c:pt idx="6">
                  <c:v>62.96296296296296</c:v>
                </c:pt>
                <c:pt idx="7">
                  <c:v>61.90476190476191</c:v>
                </c:pt>
                <c:pt idx="8">
                  <c:v>66.66666666666667</c:v>
                </c:pt>
                <c:pt idx="9">
                  <c:v>61.11111111111111</c:v>
                </c:pt>
                <c:pt idx="10">
                  <c:v>47.61904761904761</c:v>
                </c:pt>
                <c:pt idx="11">
                  <c:v>60.6060606060606</c:v>
                </c:pt>
                <c:pt idx="12">
                  <c:v>50.0</c:v>
                </c:pt>
                <c:pt idx="13">
                  <c:v>33.33333333333334</c:v>
                </c:pt>
                <c:pt idx="14">
                  <c:v>41.66666666666665</c:v>
                </c:pt>
                <c:pt idx="15">
                  <c:v>66.66666666666667</c:v>
                </c:pt>
                <c:pt idx="16">
                  <c:v>33.33333333333334</c:v>
                </c:pt>
              </c:numCache>
            </c:numRef>
          </c:val>
          <c:extLst xmlns:c16r2="http://schemas.microsoft.com/office/drawing/2015/06/chart">
            <c:ext xmlns:c16="http://schemas.microsoft.com/office/drawing/2014/chart" uri="{C3380CC4-5D6E-409C-BE32-E72D297353CC}">
              <c16:uniqueId val="{00000000-3B8E-42D2-BED4-EBEE2D39F306}"/>
            </c:ext>
          </c:extLst>
        </c:ser>
        <c:ser>
          <c:idx val="1"/>
          <c:order val="1"/>
          <c:tx>
            <c:strRef>
              <c:f>'4. Summary'!$D$35</c:f>
              <c:strCache>
                <c:ptCount val="1"/>
                <c:pt idx="0">
                  <c:v>10/04/2017 - Assessment B</c:v>
                </c:pt>
              </c:strCache>
            </c:strRef>
          </c:tx>
          <c:spPr>
            <a:ln w="15875" cap="rnd">
              <a:solidFill>
                <a:schemeClr val="accent2"/>
              </a:solidFill>
              <a:round/>
            </a:ln>
            <a:effectLst/>
          </c:spPr>
          <c:marker>
            <c:symbol val="none"/>
          </c:marker>
          <c:cat>
            <c:strRef>
              <c:f>'4. Summary'!$B$36:$B$52</c:f>
              <c:strCache>
                <c:ptCount val="17"/>
                <c:pt idx="0">
                  <c:v>Geographic location</c:v>
                </c:pt>
                <c:pt idx="1">
                  <c:v>Laboratory Budget </c:v>
                </c:pt>
                <c:pt idx="2">
                  <c:v>Basic supply</c:v>
                </c:pt>
                <c:pt idx="3">
                  <c:v>Organization </c:v>
                </c:pt>
                <c:pt idx="4">
                  <c:v>Infrastructure </c:v>
                </c:pt>
                <c:pt idx="5">
                  <c:v>Equipment </c:v>
                </c:pt>
                <c:pt idx="6">
                  <c:v>Reagent supply </c:v>
                </c:pt>
                <c:pt idx="7">
                  <c:v>Staff skills + availability </c:v>
                </c:pt>
                <c:pt idx="8">
                  <c:v>Sample accession </c:v>
                </c:pt>
                <c:pt idx="9">
                  <c:v>Available technology </c:v>
                </c:pt>
                <c:pt idx="10">
                  <c:v>Training </c:v>
                </c:pt>
                <c:pt idx="11">
                  <c:v>Quality Assurance</c:v>
                </c:pt>
                <c:pt idx="12">
                  <c:v>Biosafety/Biosecurity</c:v>
                </c:pt>
                <c:pt idx="13">
                  <c:v>Staff Security/Health</c:v>
                </c:pt>
                <c:pt idx="14">
                  <c:v>Communication means </c:v>
                </c:pt>
                <c:pt idx="15">
                  <c:v>National lab networking</c:v>
                </c:pt>
                <c:pt idx="16">
                  <c:v>Laboratory collaboration</c:v>
                </c:pt>
              </c:strCache>
            </c:strRef>
          </c:cat>
          <c:val>
            <c:numRef>
              <c:f>'4. Summary'!$D$36:$D$52</c:f>
              <c:numCache>
                <c:formatCode>0.0</c:formatCode>
                <c:ptCount val="17"/>
                <c:pt idx="0">
                  <c:v>66.66666666666667</c:v>
                </c:pt>
                <c:pt idx="1">
                  <c:v>22.22222222222221</c:v>
                </c:pt>
                <c:pt idx="2">
                  <c:v>55.55555555555556</c:v>
                </c:pt>
                <c:pt idx="3">
                  <c:v>100.0</c:v>
                </c:pt>
                <c:pt idx="4">
                  <c:v>44.44444444444443</c:v>
                </c:pt>
                <c:pt idx="5">
                  <c:v>70.83333333333331</c:v>
                </c:pt>
                <c:pt idx="6">
                  <c:v>66.66666666666667</c:v>
                </c:pt>
                <c:pt idx="7">
                  <c:v>71.42857142857142</c:v>
                </c:pt>
                <c:pt idx="8">
                  <c:v>66.66666666666667</c:v>
                </c:pt>
                <c:pt idx="9">
                  <c:v>61.11111111111111</c:v>
                </c:pt>
                <c:pt idx="10">
                  <c:v>47.61904761904761</c:v>
                </c:pt>
                <c:pt idx="11">
                  <c:v>60.6060606060606</c:v>
                </c:pt>
                <c:pt idx="12">
                  <c:v>50.0</c:v>
                </c:pt>
                <c:pt idx="13">
                  <c:v>33.33333333333334</c:v>
                </c:pt>
                <c:pt idx="14">
                  <c:v>58.33333333333334</c:v>
                </c:pt>
                <c:pt idx="15">
                  <c:v>66.66666666666667</c:v>
                </c:pt>
                <c:pt idx="16">
                  <c:v>33.33333333333334</c:v>
                </c:pt>
              </c:numCache>
            </c:numRef>
          </c:val>
          <c:extLst xmlns:c16r2="http://schemas.microsoft.com/office/drawing/2015/06/chart">
            <c:ext xmlns:c16="http://schemas.microsoft.com/office/drawing/2014/chart" uri="{C3380CC4-5D6E-409C-BE32-E72D297353CC}">
              <c16:uniqueId val="{00000001-3B8E-42D2-BED4-EBEE2D39F306}"/>
            </c:ext>
          </c:extLst>
        </c:ser>
        <c:ser>
          <c:idx val="2"/>
          <c:order val="2"/>
          <c:tx>
            <c:strRef>
              <c:f>'4. Summary'!$E$35</c:f>
              <c:strCache>
                <c:ptCount val="1"/>
                <c:pt idx="0">
                  <c:v>08/05/2019 - Current assessment C </c:v>
                </c:pt>
              </c:strCache>
            </c:strRef>
          </c:tx>
          <c:spPr>
            <a:ln w="15875" cap="rnd">
              <a:solidFill>
                <a:schemeClr val="accent3"/>
              </a:solidFill>
              <a:round/>
            </a:ln>
            <a:effectLst/>
          </c:spPr>
          <c:marker>
            <c:symbol val="none"/>
          </c:marker>
          <c:cat>
            <c:strRef>
              <c:f>'4. Summary'!$B$36:$B$52</c:f>
              <c:strCache>
                <c:ptCount val="17"/>
                <c:pt idx="0">
                  <c:v>Geographic location</c:v>
                </c:pt>
                <c:pt idx="1">
                  <c:v>Laboratory Budget </c:v>
                </c:pt>
                <c:pt idx="2">
                  <c:v>Basic supply</c:v>
                </c:pt>
                <c:pt idx="3">
                  <c:v>Organization </c:v>
                </c:pt>
                <c:pt idx="4">
                  <c:v>Infrastructure </c:v>
                </c:pt>
                <c:pt idx="5">
                  <c:v>Equipment </c:v>
                </c:pt>
                <c:pt idx="6">
                  <c:v>Reagent supply </c:v>
                </c:pt>
                <c:pt idx="7">
                  <c:v>Staff skills + availability </c:v>
                </c:pt>
                <c:pt idx="8">
                  <c:v>Sample accession </c:v>
                </c:pt>
                <c:pt idx="9">
                  <c:v>Available technology </c:v>
                </c:pt>
                <c:pt idx="10">
                  <c:v>Training </c:v>
                </c:pt>
                <c:pt idx="11">
                  <c:v>Quality Assurance</c:v>
                </c:pt>
                <c:pt idx="12">
                  <c:v>Biosafety/Biosecurity</c:v>
                </c:pt>
                <c:pt idx="13">
                  <c:v>Staff Security/Health</c:v>
                </c:pt>
                <c:pt idx="14">
                  <c:v>Communication means </c:v>
                </c:pt>
                <c:pt idx="15">
                  <c:v>National lab networking</c:v>
                </c:pt>
                <c:pt idx="16">
                  <c:v>Laboratory collaboration</c:v>
                </c:pt>
              </c:strCache>
            </c:strRef>
          </c:cat>
          <c:val>
            <c:numRef>
              <c:f>'4. Summary'!$E$36:$E$52</c:f>
              <c:numCache>
                <c:formatCode>0.0</c:formatCode>
                <c:ptCount val="17"/>
                <c:pt idx="0">
                  <c:v>88.88888888888886</c:v>
                </c:pt>
                <c:pt idx="1">
                  <c:v>22.22222222222221</c:v>
                </c:pt>
                <c:pt idx="2">
                  <c:v>55.55555555555556</c:v>
                </c:pt>
                <c:pt idx="3">
                  <c:v>100.0</c:v>
                </c:pt>
                <c:pt idx="4">
                  <c:v>51.85185185185185</c:v>
                </c:pt>
                <c:pt idx="5">
                  <c:v>66.66666666666667</c:v>
                </c:pt>
                <c:pt idx="6">
                  <c:v>70.37037037037034</c:v>
                </c:pt>
                <c:pt idx="7">
                  <c:v>66.66666666666667</c:v>
                </c:pt>
                <c:pt idx="8">
                  <c:v>62.5</c:v>
                </c:pt>
                <c:pt idx="9">
                  <c:v>47.22222222222222</c:v>
                </c:pt>
                <c:pt idx="10">
                  <c:v>42.85714285714285</c:v>
                </c:pt>
                <c:pt idx="11">
                  <c:v>72.72727272727273</c:v>
                </c:pt>
                <c:pt idx="12">
                  <c:v>58.33333333333334</c:v>
                </c:pt>
                <c:pt idx="13">
                  <c:v>33.33333333333334</c:v>
                </c:pt>
                <c:pt idx="14">
                  <c:v>66.66666666666667</c:v>
                </c:pt>
                <c:pt idx="15">
                  <c:v>77.77777777777776</c:v>
                </c:pt>
                <c:pt idx="16">
                  <c:v>29.62962962962963</c:v>
                </c:pt>
              </c:numCache>
            </c:numRef>
          </c:val>
          <c:extLst xmlns:c16r2="http://schemas.microsoft.com/office/drawing/2015/06/chart">
            <c:ext xmlns:c16="http://schemas.microsoft.com/office/drawing/2014/chart" uri="{C3380CC4-5D6E-409C-BE32-E72D297353CC}">
              <c16:uniqueId val="{00000002-3B8E-42D2-BED4-EBEE2D39F306}"/>
            </c:ext>
          </c:extLst>
        </c:ser>
        <c:dLbls>
          <c:showLegendKey val="0"/>
          <c:showVal val="0"/>
          <c:showCatName val="0"/>
          <c:showSerName val="0"/>
          <c:showPercent val="0"/>
          <c:showBubbleSize val="0"/>
        </c:dLbls>
        <c:axId val="2091338856"/>
        <c:axId val="2092694392"/>
      </c:radarChart>
      <c:catAx>
        <c:axId val="209133885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092694392"/>
        <c:crosses val="autoZero"/>
        <c:auto val="1"/>
        <c:lblAlgn val="ctr"/>
        <c:lblOffset val="100"/>
        <c:noMultiLvlLbl val="0"/>
      </c:catAx>
      <c:valAx>
        <c:axId val="2092694392"/>
        <c:scaling>
          <c:orientation val="minMax"/>
          <c:max val="100.0"/>
          <c:min val="0.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091338856"/>
        <c:crosses val="autoZero"/>
        <c:crossBetween val="between"/>
        <c:majorUnit val="10.0"/>
      </c:valAx>
      <c:spPr>
        <a:noFill/>
        <a:ln>
          <a:noFill/>
        </a:ln>
        <a:effectLst/>
      </c:spPr>
    </c:plotArea>
    <c:legend>
      <c:legendPos val="b"/>
      <c:layout>
        <c:manualLayout>
          <c:xMode val="edge"/>
          <c:yMode val="edge"/>
          <c:x val="0.0361479630889714"/>
          <c:y val="0.933708753599706"/>
          <c:w val="0.650089670263233"/>
          <c:h val="0.055687299752101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6/15/19</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29962634"/>
            <a:ext cx="21016885" cy="3537259"/>
          </a:xfrm>
        </p:spPr>
        <p:txBody>
          <a:bodyPr anchor="b">
            <a:normAutofit/>
          </a:bodyPr>
          <a:lstStyle>
            <a:lvl1pPr algn="l">
              <a:defRPr sz="7946"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018344" y="3804779"/>
            <a:ext cx="21016885" cy="24002800"/>
          </a:xfrm>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smtClean="0"/>
              <a:t>Click icon to add picture</a:t>
            </a:r>
            <a:endParaRPr lang="en-US" dirty="0"/>
          </a:p>
        </p:txBody>
      </p:sp>
      <p:sp>
        <p:nvSpPr>
          <p:cNvPr id="4" name="Text Placeholder 3"/>
          <p:cNvSpPr>
            <a:spLocks noGrp="1"/>
          </p:cNvSpPr>
          <p:nvPr>
            <p:ph type="body" sz="half" idx="2"/>
          </p:nvPr>
        </p:nvSpPr>
        <p:spPr>
          <a:xfrm>
            <a:off x="2018344" y="33499893"/>
            <a:ext cx="21016885" cy="4206877"/>
          </a:xfrm>
        </p:spPr>
        <p:txBody>
          <a:bodyPr>
            <a:normAutofit/>
          </a:bodyPr>
          <a:lstStyle>
            <a:lvl1pPr marL="0" indent="0">
              <a:buNone/>
              <a:defRPr sz="3973"/>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smtClean="0"/>
              <a:t>Edit Master text styles</a:t>
            </a:r>
          </a:p>
        </p:txBody>
      </p:sp>
      <p:sp>
        <p:nvSpPr>
          <p:cNvPr id="5" name="Date Placeholder 4"/>
          <p:cNvSpPr>
            <a:spLocks noGrp="1"/>
          </p:cNvSpPr>
          <p:nvPr>
            <p:ph type="dt" sz="half" idx="10"/>
          </p:nvPr>
        </p:nvSpPr>
        <p:spPr/>
        <p:txBody>
          <a:bodyPr/>
          <a:lstStyle/>
          <a:p>
            <a:fld id="{9CDD058F-B960-4439-B370-43D89816EE05}" type="datetimeFigureOut">
              <a:rPr lang="en-US" smtClean="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229B06-CF2A-459A-8CBC-F18C1D67D2BB}" type="slidenum">
              <a:rPr lang="en-US" smtClean="0"/>
              <a:t>‹#›</a:t>
            </a:fld>
            <a:endParaRPr lang="en-US" dirty="0"/>
          </a:p>
        </p:txBody>
      </p:sp>
    </p:spTree>
    <p:extLst>
      <p:ext uri="{BB962C8B-B14F-4D97-AF65-F5344CB8AC3E}">
        <p14:creationId xmlns:p14="http://schemas.microsoft.com/office/powerpoint/2010/main" val="65065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7" y="3804779"/>
            <a:ext cx="21016885" cy="21243349"/>
          </a:xfrm>
        </p:spPr>
        <p:txBody>
          <a:bodyPr anchor="ctr">
            <a:normAutofit/>
          </a:bodyPr>
          <a:lstStyle>
            <a:lvl1pPr algn="l">
              <a:defRPr sz="14568"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8347" y="27901712"/>
            <a:ext cx="21016885" cy="9805058"/>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760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5596" y="3804779"/>
            <a:ext cx="20104615" cy="18865362"/>
          </a:xfrm>
        </p:spPr>
        <p:txBody>
          <a:bodyPr anchor="ctr">
            <a:normAutofit/>
          </a:bodyPr>
          <a:lstStyle>
            <a:lvl1pPr algn="l">
              <a:defRPr sz="1456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3645587" y="22670141"/>
            <a:ext cx="17944633" cy="2377987"/>
          </a:xfrm>
        </p:spPr>
        <p:txBody>
          <a:bodyPr anchor="ctr">
            <a:noAutofit/>
          </a:bodyPr>
          <a:lstStyle>
            <a:lvl1pPr marL="0" indent="0">
              <a:buFontTx/>
              <a:buNone/>
              <a:defRPr sz="5297">
                <a:solidFill>
                  <a:schemeClr val="tx1">
                    <a:lumMod val="50000"/>
                    <a:lumOff val="50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smtClean="0"/>
              <a:t>Edit Master text styles</a:t>
            </a:r>
          </a:p>
        </p:txBody>
      </p:sp>
      <p:sp>
        <p:nvSpPr>
          <p:cNvPr id="3" name="Text Placeholder 2"/>
          <p:cNvSpPr>
            <a:spLocks noGrp="1"/>
          </p:cNvSpPr>
          <p:nvPr>
            <p:ph type="body" idx="1"/>
          </p:nvPr>
        </p:nvSpPr>
        <p:spPr>
          <a:xfrm>
            <a:off x="2018343" y="27901712"/>
            <a:ext cx="21016888" cy="9805058"/>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1598227" y="4933093"/>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2341212" y="18016252"/>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8397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18343" y="12058378"/>
            <a:ext cx="21016888" cy="16199396"/>
          </a:xfrm>
        </p:spPr>
        <p:txBody>
          <a:bodyPr anchor="b">
            <a:normAutofit/>
          </a:bodyPr>
          <a:lstStyle>
            <a:lvl1pPr algn="l">
              <a:defRPr sz="14568"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43391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565596" y="3804779"/>
            <a:ext cx="20104615" cy="18865362"/>
          </a:xfrm>
        </p:spPr>
        <p:txBody>
          <a:bodyPr anchor="ctr">
            <a:normAutofit/>
          </a:bodyPr>
          <a:lstStyle>
            <a:lvl1pPr algn="l">
              <a:defRPr sz="1456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018338" y="25048128"/>
            <a:ext cx="21016891" cy="3209646"/>
          </a:xfrm>
        </p:spPr>
        <p:txBody>
          <a:bodyPr anchor="b">
            <a:noAutofit/>
          </a:bodyPr>
          <a:lstStyle>
            <a:lvl1pPr marL="0" indent="0">
              <a:buFontTx/>
              <a:buNone/>
              <a:defRPr sz="7946">
                <a:solidFill>
                  <a:schemeClr val="tx1">
                    <a:lumMod val="75000"/>
                    <a:lumOff val="25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smtClean="0"/>
              <a:t>Edit Master text styles</a:t>
            </a:r>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1598227" y="4933093"/>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2341212" y="18016252"/>
            <a:ext cx="1514155" cy="3649842"/>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6253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039036" y="3804779"/>
            <a:ext cx="20996195" cy="18865362"/>
          </a:xfrm>
        </p:spPr>
        <p:txBody>
          <a:bodyPr anchor="ctr">
            <a:normAutofit/>
          </a:bodyPr>
          <a:lstStyle>
            <a:lvl1pPr algn="l">
              <a:defRPr sz="1456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018338" y="25048128"/>
            <a:ext cx="21016891" cy="3209646"/>
          </a:xfrm>
        </p:spPr>
        <p:txBody>
          <a:bodyPr anchor="b">
            <a:noAutofit/>
          </a:bodyPr>
          <a:lstStyle>
            <a:lvl1pPr marL="0" indent="0">
              <a:buFontTx/>
              <a:buNone/>
              <a:defRPr sz="7946">
                <a:solidFill>
                  <a:schemeClr val="accent1"/>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smtClean="0"/>
              <a:t>Edit Master text styles</a:t>
            </a:r>
          </a:p>
        </p:txBody>
      </p:sp>
      <p:sp>
        <p:nvSpPr>
          <p:cNvPr id="3" name="Text Placeholder 2"/>
          <p:cNvSpPr>
            <a:spLocks noGrp="1"/>
          </p:cNvSpPr>
          <p:nvPr>
            <p:ph type="body" idx="1"/>
          </p:nvPr>
        </p:nvSpPr>
        <p:spPr>
          <a:xfrm>
            <a:off x="2018343" y="28257774"/>
            <a:ext cx="21016888" cy="9448996"/>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1399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0209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790507" y="3804782"/>
            <a:ext cx="3240785" cy="3277659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18344" y="3804782"/>
            <a:ext cx="17200407" cy="32776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1395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extLst>
      <p:ext uri="{BB962C8B-B14F-4D97-AF65-F5344CB8AC3E}">
        <p14:creationId xmlns:p14="http://schemas.microsoft.com/office/powerpoint/2010/main" val="304181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8030" y="-52850"/>
            <a:ext cx="30360648" cy="4290946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743331" y="15007743"/>
            <a:ext cx="19291903" cy="10275287"/>
          </a:xfrm>
        </p:spPr>
        <p:txBody>
          <a:bodyPr anchor="b">
            <a:noAutofit/>
          </a:bodyPr>
          <a:lstStyle>
            <a:lvl1pPr algn="r">
              <a:defRPr sz="17879">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43331" y="25283021"/>
            <a:ext cx="19291903" cy="6846224"/>
          </a:xfrm>
        </p:spPr>
        <p:txBody>
          <a:bodyPr anchor="t"/>
          <a:lstStyle>
            <a:lvl1pPr marL="0" indent="0" algn="r">
              <a:buNone/>
              <a:defRPr>
                <a:solidFill>
                  <a:schemeClr val="tx1">
                    <a:lumMod val="50000"/>
                    <a:lumOff val="50000"/>
                  </a:schemeClr>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465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402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8343" y="16857296"/>
            <a:ext cx="21016888" cy="11400487"/>
          </a:xfrm>
        </p:spPr>
        <p:txBody>
          <a:bodyPr anchor="b"/>
          <a:lstStyle>
            <a:lvl1pPr algn="l">
              <a:defRPr sz="13244"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8343" y="28257774"/>
            <a:ext cx="21016888" cy="5370131"/>
          </a:xfrm>
        </p:spPr>
        <p:txBody>
          <a:bodyPr anchor="t"/>
          <a:lstStyle>
            <a:lvl1pPr marL="0" indent="0" algn="l">
              <a:buNone/>
              <a:defRPr sz="6622">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0986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18347" y="3804779"/>
            <a:ext cx="21016885" cy="824368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18349" y="13485176"/>
            <a:ext cx="10224536" cy="24221587"/>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810693" y="13485186"/>
            <a:ext cx="10224539" cy="24221593"/>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14014"/>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8346" y="3804779"/>
            <a:ext cx="21016881" cy="8243688"/>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018344" y="13487635"/>
            <a:ext cx="10233022" cy="3596702"/>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4" name="Content Placeholder 3"/>
          <p:cNvSpPr>
            <a:spLocks noGrp="1"/>
          </p:cNvSpPr>
          <p:nvPr>
            <p:ph sz="half" idx="2"/>
          </p:nvPr>
        </p:nvSpPr>
        <p:spPr>
          <a:xfrm>
            <a:off x="2018344" y="17084347"/>
            <a:ext cx="10233022" cy="2062243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802204" y="13487635"/>
            <a:ext cx="10233022" cy="3596702"/>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6" name="Content Placeholder 5"/>
          <p:cNvSpPr>
            <a:spLocks noGrp="1"/>
          </p:cNvSpPr>
          <p:nvPr>
            <p:ph sz="quarter" idx="4"/>
          </p:nvPr>
        </p:nvSpPr>
        <p:spPr>
          <a:xfrm>
            <a:off x="12802204" y="17084347"/>
            <a:ext cx="10233022" cy="2062243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29621499"/>
      </p:ext>
    </p:extLst>
  </p:cSld>
  <p:clrMapOvr>
    <a:masterClrMapping/>
  </p:clrMapOvr>
  <p:extLst>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18344" y="3804779"/>
            <a:ext cx="21016885" cy="8243688"/>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481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349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9353440"/>
            <a:ext cx="9238118" cy="7979463"/>
          </a:xfrm>
        </p:spPr>
        <p:txBody>
          <a:bodyPr anchor="b">
            <a:normAutofit/>
          </a:bodyPr>
          <a:lstStyle>
            <a:lvl1pPr>
              <a:defRPr sz="6622"/>
            </a:lvl1pPr>
          </a:lstStyle>
          <a:p>
            <a:r>
              <a:rPr lang="en-US" smtClean="0"/>
              <a:t>Click to edit Master title style</a:t>
            </a:r>
            <a:endParaRPr lang="en-US" dirty="0"/>
          </a:p>
        </p:txBody>
      </p:sp>
      <p:sp>
        <p:nvSpPr>
          <p:cNvPr id="3" name="Content Placeholder 2"/>
          <p:cNvSpPr>
            <a:spLocks noGrp="1"/>
          </p:cNvSpPr>
          <p:nvPr>
            <p:ph idx="1"/>
          </p:nvPr>
        </p:nvSpPr>
        <p:spPr>
          <a:xfrm>
            <a:off x="11824270" y="3213874"/>
            <a:ext cx="11210957" cy="3449289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18344" y="17332900"/>
            <a:ext cx="9238118" cy="16130671"/>
          </a:xfrm>
        </p:spPr>
        <p:txBody>
          <a:bodyPr>
            <a:normAutofit/>
          </a:bodyPr>
          <a:lstStyle>
            <a:lvl1pPr marL="0" indent="0">
              <a:buNone/>
              <a:defRPr sz="4635"/>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5550379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20" Type="http://schemas.openxmlformats.org/officeDocument/2006/relationships/image" Target="../media/image5.png"/><Relationship Id="rId21" Type="http://schemas.openxmlformats.org/officeDocument/2006/relationships/image" Target="../media/image6.png"/><Relationship Id="rId22" Type="http://schemas.openxmlformats.org/officeDocument/2006/relationships/image" Target="../media/image7.png"/><Relationship Id="rId23" Type="http://schemas.openxmlformats.org/officeDocument/2006/relationships/image" Target="../media/image8.png"/><Relationship Id="rId24" Type="http://schemas.openxmlformats.org/officeDocument/2006/relationships/oleObject" Target="../embeddings/oleObject5.bin"/><Relationship Id="rId25" Type="http://schemas.openxmlformats.org/officeDocument/2006/relationships/image" Target="../media/image1.wmf"/><Relationship Id="rId26" Type="http://schemas.openxmlformats.org/officeDocument/2006/relationships/oleObject" Target="../embeddings/oleObject6.bin"/><Relationship Id="rId27" Type="http://schemas.openxmlformats.org/officeDocument/2006/relationships/image" Target="../media/image2.wmf"/><Relationship Id="rId28" Type="http://schemas.openxmlformats.org/officeDocument/2006/relationships/oleObject" Target="../embeddings/oleObject7.bin"/><Relationship Id="rId29" Type="http://schemas.openxmlformats.org/officeDocument/2006/relationships/image" Target="../media/image3.wmf"/><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30" Type="http://schemas.openxmlformats.org/officeDocument/2006/relationships/image" Target="../media/image9.png"/><Relationship Id="rId31" Type="http://schemas.openxmlformats.org/officeDocument/2006/relationships/oleObject" Target="../embeddings/oleObject8.bin"/><Relationship Id="rId32" Type="http://schemas.openxmlformats.org/officeDocument/2006/relationships/image" Target="../media/image4.wmf"/><Relationship Id="rId9" Type="http://schemas.openxmlformats.org/officeDocument/2006/relationships/slideLayout" Target="../slideLayouts/slideLayout10.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33" Type="http://schemas.openxmlformats.org/officeDocument/2006/relationships/hyperlink" Target="http://www.facebook.com/pages/PosterPresentationscom/217914411419?v=app_4949752878&amp;ref=ts" TargetMode="External"/><Relationship Id="rId34" Type="http://schemas.openxmlformats.org/officeDocument/2006/relationships/image" Target="../media/image10.jpeg"/><Relationship Id="rId35" Type="http://schemas.openxmlformats.org/officeDocument/2006/relationships/image" Target="../media/image11.png"/><Relationship Id="rId36" Type="http://schemas.openxmlformats.org/officeDocument/2006/relationships/image" Target="../media/image12.png"/><Relationship Id="rId10" Type="http://schemas.openxmlformats.org/officeDocument/2006/relationships/slideLayout" Target="../slideLayouts/slideLayout11.xml"/><Relationship Id="rId11" Type="http://schemas.openxmlformats.org/officeDocument/2006/relationships/slideLayout" Target="../slideLayouts/slideLayout12.xml"/><Relationship Id="rId12" Type="http://schemas.openxmlformats.org/officeDocument/2006/relationships/slideLayout" Target="../slideLayouts/slideLayout13.xml"/><Relationship Id="rId13" Type="http://schemas.openxmlformats.org/officeDocument/2006/relationships/slideLayout" Target="../slideLayouts/slideLayout14.xml"/><Relationship Id="rId14" Type="http://schemas.openxmlformats.org/officeDocument/2006/relationships/slideLayout" Target="../slideLayouts/slideLayout15.xml"/><Relationship Id="rId15" Type="http://schemas.openxmlformats.org/officeDocument/2006/relationships/slideLayout" Target="../slideLayouts/slideLayout16.xml"/><Relationship Id="rId16" Type="http://schemas.openxmlformats.org/officeDocument/2006/relationships/slideLayout" Target="../slideLayouts/slideLayout17.xml"/><Relationship Id="rId17" Type="http://schemas.openxmlformats.org/officeDocument/2006/relationships/slideLayout" Target="../slideLayouts/slideLayout18.xml"/><Relationship Id="rId18" Type="http://schemas.openxmlformats.org/officeDocument/2006/relationships/theme" Target="../theme/theme2.xml"/><Relationship Id="rId19" Type="http://schemas.openxmlformats.org/officeDocument/2006/relationships/vmlDrawing" Target="../drawings/vmlDrawing2.vml"/><Relationship Id="rId37" Type="http://schemas.openxmlformats.org/officeDocument/2006/relationships/image" Target="../media/image13.png"/><Relationship Id="rId38"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r>
                <a:rPr lang="en-US" sz="3600" dirty="0">
                  <a:solidFill>
                    <a:schemeClr val="bg1"/>
                  </a:solidFill>
                  <a:latin typeface="Trebuchet MS" pitchFamily="34" charset="0"/>
                </a:rPr>
                <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r>
                <a:rPr lang="en-US" sz="3600" b="1" baseline="0" dirty="0">
                  <a:solidFill>
                    <a:schemeClr val="bg1"/>
                  </a:solidFill>
                  <a:latin typeface="Trebuchet MS" pitchFamily="34" charset="0"/>
                </a:rPr>
                <a:t/>
              </a:r>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13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13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13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13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6887726"/>
              <a:ext cx="6870215" cy="1260334"/>
            </a:xfrm>
            <a:prstGeom prst="rect">
              <a:avLst/>
            </a:prstGeom>
            <a:noFill/>
          </p:spPr>
          <p:txBody>
            <a:bodyPr wrap="square" lIns="65304" tIns="32651" rIns="65304" bIns="32651" rtlCol="0">
              <a:spAutoFit/>
            </a:bodyPr>
            <a:lstStyle/>
            <a:p>
              <a:pPr marL="398463" indent="-398463">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398463"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28032" y="-52850"/>
            <a:ext cx="30360652" cy="42909462"/>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018346" y="3804779"/>
            <a:ext cx="21016881" cy="824368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18344" y="13485186"/>
            <a:ext cx="21016885" cy="2422159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7896472" y="37706779"/>
            <a:ext cx="2265118"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B61BEF0D-F0BB-DE4B-95CE-6DB70DBA9567}" type="datetimeFigureOut">
              <a:rPr lang="en-US" dirty="0"/>
              <a:pPr/>
              <a:t>6/15/19</a:t>
            </a:fld>
            <a:endParaRPr lang="en-US" dirty="0"/>
          </a:p>
        </p:txBody>
      </p:sp>
      <p:sp>
        <p:nvSpPr>
          <p:cNvPr id="5" name="Footer Placeholder 4"/>
          <p:cNvSpPr>
            <a:spLocks noGrp="1"/>
          </p:cNvSpPr>
          <p:nvPr>
            <p:ph type="ftr" sz="quarter" idx="3"/>
          </p:nvPr>
        </p:nvSpPr>
        <p:spPr>
          <a:xfrm>
            <a:off x="2018346" y="37706779"/>
            <a:ext cx="15306375" cy="2278904"/>
          </a:xfrm>
          <a:prstGeom prst="rect">
            <a:avLst/>
          </a:prstGeom>
        </p:spPr>
        <p:txBody>
          <a:bodyPr vert="horz" lIns="91440" tIns="45720" rIns="91440" bIns="45720" rtlCol="0" anchor="ctr"/>
          <a:lstStyle>
            <a:lvl1pPr algn="l">
              <a:defRPr sz="29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37920" y="37706779"/>
            <a:ext cx="1697312" cy="2278904"/>
          </a:xfrm>
          <a:prstGeom prst="rect">
            <a:avLst/>
          </a:prstGeom>
        </p:spPr>
        <p:txBody>
          <a:bodyPr vert="horz" lIns="91440" tIns="45720" rIns="91440" bIns="45720" rtlCol="0" anchor="ctr"/>
          <a:lstStyle>
            <a:lvl1pPr algn="r">
              <a:defRPr sz="2980">
                <a:solidFill>
                  <a:schemeClr val="accent1"/>
                </a:solidFill>
              </a:defRPr>
            </a:lvl1pPr>
          </a:lstStyle>
          <a:p>
            <a:fld id="{D57F1E4F-1CFF-5643-939E-217C01CDF565}" type="slidenum">
              <a:rPr lang="en-US" dirty="0"/>
              <a:pPr/>
              <a:t>‹#›</a:t>
            </a:fld>
            <a:endParaRPr lang="en-US" dirty="0"/>
          </a:p>
        </p:txBody>
      </p:sp>
      <p:grpSp>
        <p:nvGrpSpPr>
          <p:cNvPr id="18" name="Group 17"/>
          <p:cNvGrpSpPr/>
          <p:nvPr userDrawn="1"/>
        </p:nvGrpSpPr>
        <p:grpSpPr>
          <a:xfrm>
            <a:off x="-12658121" y="-48127"/>
            <a:ext cx="12259293" cy="42851889"/>
            <a:chOff x="-11225189" y="-1"/>
            <a:chExt cx="11018865" cy="38516022"/>
          </a:xfrm>
        </p:grpSpPr>
        <p:sp>
          <p:nvSpPr>
            <p:cNvPr id="19" name="Rectangle 18"/>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r>
                <a:rPr lang="en-US" sz="3600" dirty="0">
                  <a:solidFill>
                    <a:schemeClr val="bg1"/>
                  </a:solidFill>
                  <a:latin typeface="Trebuchet MS" pitchFamily="34" charset="0"/>
                </a:rPr>
                <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r>
                <a:rPr lang="en-US" sz="3600" b="1" baseline="0" dirty="0">
                  <a:solidFill>
                    <a:schemeClr val="bg1"/>
                  </a:solidFill>
                  <a:latin typeface="Trebuchet MS" pitchFamily="34" charset="0"/>
                </a:rPr>
                <a:t/>
              </a:r>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20" name="Straight Connector 19"/>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userDrawn="1"/>
          </p:nvPicPr>
          <p:blipFill>
            <a:blip r:embed="rId20"/>
            <a:stretch>
              <a:fillRect/>
            </a:stretch>
          </p:blipFill>
          <p:spPr>
            <a:xfrm>
              <a:off x="-10479105" y="12472417"/>
              <a:ext cx="1597666" cy="1201935"/>
            </a:xfrm>
            <a:prstGeom prst="rect">
              <a:avLst/>
            </a:prstGeom>
          </p:spPr>
        </p:pic>
        <p:pic>
          <p:nvPicPr>
            <p:cNvPr id="22" name="Picture 21"/>
            <p:cNvPicPr>
              <a:picLocks noChangeAspect="1"/>
            </p:cNvPicPr>
            <p:nvPr userDrawn="1"/>
          </p:nvPicPr>
          <p:blipFill>
            <a:blip r:embed="rId21"/>
            <a:stretch>
              <a:fillRect/>
            </a:stretch>
          </p:blipFill>
          <p:spPr>
            <a:xfrm>
              <a:off x="-10732765" y="19116994"/>
              <a:ext cx="9986808" cy="1053596"/>
            </a:xfrm>
            <a:prstGeom prst="rect">
              <a:avLst/>
            </a:prstGeom>
          </p:spPr>
        </p:pic>
        <p:grpSp>
          <p:nvGrpSpPr>
            <p:cNvPr id="23" name="Group 22"/>
            <p:cNvGrpSpPr/>
            <p:nvPr userDrawn="1"/>
          </p:nvGrpSpPr>
          <p:grpSpPr>
            <a:xfrm>
              <a:off x="-9744993" y="29384977"/>
              <a:ext cx="7531182" cy="2202634"/>
              <a:chOff x="-4470427" y="13701622"/>
              <a:chExt cx="3470785" cy="1011982"/>
            </a:xfrm>
          </p:grpSpPr>
          <p:grpSp>
            <p:nvGrpSpPr>
              <p:cNvPr id="29" name="Group 28"/>
              <p:cNvGrpSpPr/>
              <p:nvPr userDrawn="1"/>
            </p:nvGrpSpPr>
            <p:grpSpPr>
              <a:xfrm>
                <a:off x="-2783495" y="13745853"/>
                <a:ext cx="624431" cy="898924"/>
                <a:chOff x="-3958697" y="14964973"/>
                <a:chExt cx="779338" cy="1288152"/>
              </a:xfrm>
            </p:grpSpPr>
            <p:pic>
              <p:nvPicPr>
                <p:cNvPr id="35" name="Picture 34"/>
                <p:cNvPicPr>
                  <a:picLocks noChangeAspect="1"/>
                </p:cNvPicPr>
                <p:nvPr userDrawn="1"/>
              </p:nvPicPr>
              <p:blipFill>
                <a:blip r:embed="rId22"/>
                <a:stretch>
                  <a:fillRect/>
                </a:stretch>
              </p:blipFill>
              <p:spPr>
                <a:xfrm>
                  <a:off x="-3948160" y="14964973"/>
                  <a:ext cx="768801" cy="1090857"/>
                </a:xfrm>
                <a:prstGeom prst="rect">
                  <a:avLst/>
                </a:prstGeom>
              </p:spPr>
            </p:pic>
            <p:sp>
              <p:nvSpPr>
                <p:cNvPr id="36" name="TextBox 35"/>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30" name="Group 29"/>
              <p:cNvGrpSpPr/>
              <p:nvPr userDrawn="1"/>
            </p:nvGrpSpPr>
            <p:grpSpPr>
              <a:xfrm>
                <a:off x="-2033159" y="13745867"/>
                <a:ext cx="1033517" cy="898915"/>
                <a:chOff x="-2921738" y="14889872"/>
                <a:chExt cx="1420279" cy="1235304"/>
              </a:xfrm>
            </p:grpSpPr>
            <p:pic>
              <p:nvPicPr>
                <p:cNvPr id="33" name="Picture 32"/>
                <p:cNvPicPr>
                  <a:picLocks noChangeAspect="1"/>
                </p:cNvPicPr>
                <p:nvPr userDrawn="1"/>
              </p:nvPicPr>
              <p:blipFill>
                <a:blip r:embed="rId22"/>
                <a:stretch>
                  <a:fillRect/>
                </a:stretch>
              </p:blipFill>
              <p:spPr>
                <a:xfrm>
                  <a:off x="-2921738" y="14889872"/>
                  <a:ext cx="1420279" cy="1029694"/>
                </a:xfrm>
                <a:prstGeom prst="rect">
                  <a:avLst/>
                </a:prstGeom>
              </p:spPr>
            </p:pic>
            <p:sp>
              <p:nvSpPr>
                <p:cNvPr id="34" name="TextBox 33"/>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31" name="Picture 30"/>
              <p:cNvPicPr>
                <a:picLocks noChangeAspect="1"/>
              </p:cNvPicPr>
              <p:nvPr userDrawn="1"/>
            </p:nvPicPr>
            <p:blipFill>
              <a:blip r:embed="rId23"/>
              <a:stretch>
                <a:fillRect/>
              </a:stretch>
            </p:blipFill>
            <p:spPr>
              <a:xfrm>
                <a:off x="-4470427" y="13701622"/>
                <a:ext cx="1098742" cy="847761"/>
              </a:xfrm>
              <a:prstGeom prst="rect">
                <a:avLst/>
              </a:prstGeom>
            </p:spPr>
          </p:pic>
          <p:sp>
            <p:nvSpPr>
              <p:cNvPr id="32" name="TextBox 31"/>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24" name="Group 23"/>
            <p:cNvGrpSpPr/>
            <p:nvPr userDrawn="1"/>
          </p:nvGrpSpPr>
          <p:grpSpPr>
            <a:xfrm>
              <a:off x="-10573702" y="34554904"/>
              <a:ext cx="9344084" cy="2526502"/>
              <a:chOff x="-4835604" y="15859915"/>
              <a:chExt cx="4306270" cy="1160780"/>
            </a:xfrm>
          </p:grpSpPr>
          <p:graphicFrame>
            <p:nvGraphicFramePr>
              <p:cNvPr id="25" name="Object 24"/>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067" name="Image" r:id="rId24" imgW="1828440" imgH="1117440" progId="Photoshop.Image.13">
                      <p:embed/>
                    </p:oleObj>
                  </mc:Choice>
                  <mc:Fallback>
                    <p:oleObj name="Image" r:id="rId24" imgW="1828440" imgH="1117440" progId="Photoshop.Image.13">
                      <p:embed/>
                      <p:pic>
                        <p:nvPicPr>
                          <p:cNvPr id="15" name="Object 14"/>
                          <p:cNvPicPr/>
                          <p:nvPr/>
                        </p:nvPicPr>
                        <p:blipFill>
                          <a:blip r:embed="rId25"/>
                          <a:stretch>
                            <a:fillRect/>
                          </a:stretch>
                        </p:blipFill>
                        <p:spPr>
                          <a:xfrm>
                            <a:off x="-4649322" y="15859915"/>
                            <a:ext cx="1828800" cy="1117600"/>
                          </a:xfrm>
                          <a:prstGeom prst="rect">
                            <a:avLst/>
                          </a:prstGeom>
                        </p:spPr>
                      </p:pic>
                    </p:oleObj>
                  </mc:Fallback>
                </mc:AlternateContent>
              </a:graphicData>
            </a:graphic>
          </p:graphicFrame>
          <p:graphicFrame>
            <p:nvGraphicFramePr>
              <p:cNvPr id="26" name="Object 25"/>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068" name="Image" r:id="rId26" imgW="1828440" imgH="1117440" progId="Photoshop.Image.13">
                      <p:embed/>
                    </p:oleObj>
                  </mc:Choice>
                  <mc:Fallback>
                    <p:oleObj name="Image" r:id="rId26" imgW="1828440" imgH="1117440" progId="Photoshop.Image.13">
                      <p:embed/>
                      <p:pic>
                        <p:nvPicPr>
                          <p:cNvPr id="16" name="Object 15"/>
                          <p:cNvPicPr/>
                          <p:nvPr/>
                        </p:nvPicPr>
                        <p:blipFill>
                          <a:blip r:embed="rId27"/>
                          <a:stretch>
                            <a:fillRect/>
                          </a:stretch>
                        </p:blipFill>
                        <p:spPr>
                          <a:xfrm>
                            <a:off x="-2572617" y="15863608"/>
                            <a:ext cx="1828800" cy="1117600"/>
                          </a:xfrm>
                          <a:prstGeom prst="rect">
                            <a:avLst/>
                          </a:prstGeom>
                        </p:spPr>
                      </p:pic>
                    </p:oleObj>
                  </mc:Fallback>
                </mc:AlternateContent>
              </a:graphicData>
            </a:graphic>
          </p:graphicFrame>
          <p:sp>
            <p:nvSpPr>
              <p:cNvPr id="27" name="TextBox 26"/>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28" name="TextBox 27"/>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37" name="Group 36"/>
          <p:cNvGrpSpPr/>
          <p:nvPr userDrawn="1"/>
        </p:nvGrpSpPr>
        <p:grpSpPr>
          <a:xfrm>
            <a:off x="30676632" y="0"/>
            <a:ext cx="12284832" cy="42803763"/>
            <a:chOff x="44157839" y="-55065"/>
            <a:chExt cx="11062139" cy="38543561"/>
          </a:xfrm>
        </p:grpSpPr>
        <p:sp>
          <p:nvSpPr>
            <p:cNvPr id="38" name="Rectangle 37"/>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39" name="Object 38"/>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069" name="Image" r:id="rId28" imgW="4571280" imgH="1688760" progId="Photoshop.Image.13">
                    <p:embed/>
                  </p:oleObj>
                </mc:Choice>
                <mc:Fallback>
                  <p:oleObj name="Image" r:id="rId28" imgW="4571280" imgH="1688760" progId="Photoshop.Image.13">
                    <p:embed/>
                    <p:pic>
                      <p:nvPicPr>
                        <p:cNvPr id="29" name="Object 28"/>
                        <p:cNvPicPr/>
                        <p:nvPr/>
                      </p:nvPicPr>
                      <p:blipFill>
                        <a:blip r:embed="rId29"/>
                        <a:stretch>
                          <a:fillRect/>
                        </a:stretch>
                      </p:blipFill>
                      <p:spPr>
                        <a:xfrm>
                          <a:off x="46102925" y="4068480"/>
                          <a:ext cx="6955629" cy="2569718"/>
                        </a:xfrm>
                        <a:prstGeom prst="rect">
                          <a:avLst/>
                        </a:prstGeom>
                      </p:spPr>
                    </p:pic>
                  </p:oleObj>
                </mc:Fallback>
              </mc:AlternateContent>
            </a:graphicData>
          </a:graphic>
        </p:graphicFrame>
        <p:pic>
          <p:nvPicPr>
            <p:cNvPr id="40" name="Picture 39"/>
            <p:cNvPicPr>
              <a:picLocks noChangeAspect="1"/>
            </p:cNvPicPr>
            <p:nvPr userDrawn="1"/>
          </p:nvPicPr>
          <p:blipFill>
            <a:blip r:embed="rId30"/>
            <a:stretch>
              <a:fillRect/>
            </a:stretch>
          </p:blipFill>
          <p:spPr>
            <a:xfrm>
              <a:off x="44487207" y="9829102"/>
              <a:ext cx="2969584" cy="1370577"/>
            </a:xfrm>
            <a:prstGeom prst="rect">
              <a:avLst/>
            </a:prstGeom>
            <a:ln>
              <a:noFill/>
            </a:ln>
          </p:spPr>
        </p:pic>
        <p:graphicFrame>
          <p:nvGraphicFramePr>
            <p:cNvPr id="41" name="Object 40"/>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070" name="Image" r:id="rId31" imgW="1574280" imgH="1053720" progId="Photoshop.Image.13">
                    <p:embed/>
                  </p:oleObj>
                </mc:Choice>
                <mc:Fallback>
                  <p:oleObj name="Image" r:id="rId31" imgW="1574280" imgH="1053720" progId="Photoshop.Image.13">
                    <p:embed/>
                    <p:pic>
                      <p:nvPicPr>
                        <p:cNvPr id="31" name="Object 30"/>
                        <p:cNvPicPr/>
                        <p:nvPr/>
                      </p:nvPicPr>
                      <p:blipFill>
                        <a:blip r:embed="rId32"/>
                        <a:stretch>
                          <a:fillRect/>
                        </a:stretch>
                      </p:blipFill>
                      <p:spPr>
                        <a:xfrm>
                          <a:off x="44620659" y="15799252"/>
                          <a:ext cx="1482266" cy="992162"/>
                        </a:xfrm>
                        <a:prstGeom prst="rect">
                          <a:avLst/>
                        </a:prstGeom>
                      </p:spPr>
                    </p:pic>
                  </p:oleObj>
                </mc:Fallback>
              </mc:AlternateContent>
            </a:graphicData>
          </a:graphic>
        </p:graphicFrame>
        <p:grpSp>
          <p:nvGrpSpPr>
            <p:cNvPr id="42" name="Group 41"/>
            <p:cNvGrpSpPr/>
            <p:nvPr userDrawn="1"/>
          </p:nvGrpSpPr>
          <p:grpSpPr>
            <a:xfrm>
              <a:off x="44487207" y="35164894"/>
              <a:ext cx="10354213" cy="1265612"/>
              <a:chOff x="44200453" y="33317650"/>
              <a:chExt cx="9771399" cy="1090622"/>
            </a:xfrm>
          </p:grpSpPr>
          <p:sp>
            <p:nvSpPr>
              <p:cNvPr id="44" name="Rounded Rectangle 43"/>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7" descr="http://t2.gstatic.com/images?q=tbn:ANd9GcR4APHC6TT9w54M2zn_pvCiBxUNcspYPoVxirLRphBoJabfSvu7zw">
                <a:hlinkClick r:id="rId33"/>
              </p:cNvPr>
              <p:cNvPicPr>
                <a:picLocks noChangeAspect="1" noChangeArrowheads="1"/>
              </p:cNvPicPr>
              <p:nvPr userDrawn="1"/>
            </p:nvPicPr>
            <p:blipFill>
              <a:blip r:embed="rId34" cstate="print"/>
              <a:srcRect/>
              <a:stretch>
                <a:fillRect/>
              </a:stretch>
            </p:blipFill>
            <p:spPr bwMode="auto">
              <a:xfrm>
                <a:off x="44326393" y="33415984"/>
                <a:ext cx="914401" cy="914399"/>
              </a:xfrm>
              <a:prstGeom prst="rect">
                <a:avLst/>
              </a:prstGeom>
              <a:noFill/>
              <a:ln>
                <a:noFill/>
              </a:ln>
            </p:spPr>
          </p:pic>
          <p:sp>
            <p:nvSpPr>
              <p:cNvPr id="46" name="TextBox 45"/>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3" name="TextBox 42"/>
            <p:cNvSpPr txBox="1"/>
            <p:nvPr userDrawn="1"/>
          </p:nvSpPr>
          <p:spPr>
            <a:xfrm>
              <a:off x="44487207" y="36887726"/>
              <a:ext cx="6870215" cy="1260334"/>
            </a:xfrm>
            <a:prstGeom prst="rect">
              <a:avLst/>
            </a:prstGeom>
            <a:noFill/>
          </p:spPr>
          <p:txBody>
            <a:bodyPr wrap="square" lIns="65304" tIns="32651" rIns="65304" bIns="32651" rtlCol="0">
              <a:spAutoFit/>
            </a:bodyPr>
            <a:lstStyle/>
            <a:p>
              <a:pPr marL="398463" indent="-398463">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398463"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pic>
        <p:nvPicPr>
          <p:cNvPr id="2050" name="Picture 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0160000" y="34544000"/>
            <a:ext cx="39624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651500" y="34556700"/>
            <a:ext cx="39624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101000" y="4064000"/>
            <a:ext cx="69469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4615100" y="15798800"/>
            <a:ext cx="1473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744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1513743" rtl="0" eaLnBrk="1" latinLnBrk="0" hangingPunct="1">
        <a:spcBef>
          <a:spcPct val="0"/>
        </a:spcBef>
        <a:buNone/>
        <a:defRPr sz="1191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35308" indent="-1135308" algn="l" defTabSz="1513743" rtl="0" eaLnBrk="1" latinLnBrk="0" hangingPunct="1">
        <a:spcBef>
          <a:spcPts val="3311"/>
        </a:spcBef>
        <a:spcAft>
          <a:spcPts val="0"/>
        </a:spcAft>
        <a:buClr>
          <a:schemeClr val="accent1"/>
        </a:buClr>
        <a:buSzPct val="80000"/>
        <a:buFont typeface="Wingdings 3" charset="2"/>
        <a:buChar char=""/>
        <a:defRPr sz="5960" kern="1200">
          <a:solidFill>
            <a:schemeClr val="tx1">
              <a:lumMod val="75000"/>
              <a:lumOff val="25000"/>
            </a:schemeClr>
          </a:solidFill>
          <a:latin typeface="+mn-lt"/>
          <a:ea typeface="+mn-ea"/>
          <a:cs typeface="+mn-cs"/>
        </a:defRPr>
      </a:lvl1pPr>
      <a:lvl2pPr marL="2459833" indent="-946090" algn="l" defTabSz="1513743" rtl="0" eaLnBrk="1" latinLnBrk="0" hangingPunct="1">
        <a:spcBef>
          <a:spcPts val="3311"/>
        </a:spcBef>
        <a:spcAft>
          <a:spcPts val="0"/>
        </a:spcAft>
        <a:buClr>
          <a:schemeClr val="accent1"/>
        </a:buClr>
        <a:buSzPct val="80000"/>
        <a:buFont typeface="Wingdings 3" charset="2"/>
        <a:buChar char=""/>
        <a:defRPr sz="5297" kern="1200">
          <a:solidFill>
            <a:schemeClr val="tx1">
              <a:lumMod val="75000"/>
              <a:lumOff val="25000"/>
            </a:schemeClr>
          </a:solidFill>
          <a:latin typeface="+mn-lt"/>
          <a:ea typeface="+mn-ea"/>
          <a:cs typeface="+mn-cs"/>
        </a:defRPr>
      </a:lvl2pPr>
      <a:lvl3pPr marL="3784359" indent="-756872" algn="l" defTabSz="1513743" rtl="0" eaLnBrk="1" latinLnBrk="0" hangingPunct="1">
        <a:spcBef>
          <a:spcPts val="3311"/>
        </a:spcBef>
        <a:spcAft>
          <a:spcPts val="0"/>
        </a:spcAft>
        <a:buClr>
          <a:schemeClr val="accent1"/>
        </a:buClr>
        <a:buSzPct val="80000"/>
        <a:buFont typeface="Wingdings 3" charset="2"/>
        <a:buChar char=""/>
        <a:defRPr sz="4635" kern="1200">
          <a:solidFill>
            <a:schemeClr val="tx1">
              <a:lumMod val="75000"/>
              <a:lumOff val="25000"/>
            </a:schemeClr>
          </a:solidFill>
          <a:latin typeface="+mn-lt"/>
          <a:ea typeface="+mn-ea"/>
          <a:cs typeface="+mn-cs"/>
        </a:defRPr>
      </a:lvl3pPr>
      <a:lvl4pPr marL="5298102"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4pPr>
      <a:lvl5pPr marL="681184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5pPr>
      <a:lvl6pPr marL="8325589"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6pPr>
      <a:lvl7pPr marL="9839333"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7pPr>
      <a:lvl8pPr marL="1135307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8pPr>
      <a:lvl9pPr marL="12866820"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chart" Target="../charts/chart1.xml"/><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48918" y="9979327"/>
            <a:ext cx="14299153" cy="8577428"/>
          </a:xfrm>
        </p:spPr>
        <p:style>
          <a:lnRef idx="1">
            <a:schemeClr val="accent1"/>
          </a:lnRef>
          <a:fillRef idx="2">
            <a:schemeClr val="accent1"/>
          </a:fillRef>
          <a:effectRef idx="1">
            <a:schemeClr val="accent1"/>
          </a:effectRef>
          <a:fontRef idx="minor">
            <a:schemeClr val="dk1"/>
          </a:fontRef>
        </p:style>
        <p:txBody>
          <a:bodyPr/>
          <a:lstStyle/>
          <a:p>
            <a:r>
              <a:rPr lang="en-GB" sz="4000" dirty="0"/>
              <a:t>The FAO Laboratory mapping tool (LMT) was first introduced in 2012 as an assessment tool to determine the infrastructure capacity and biosafety capability of Indonesian diagnostic laboratories.  A second assessment using </a:t>
            </a:r>
            <a:r>
              <a:rPr lang="en-US" sz="4000" dirty="0"/>
              <a:t>the same LMT version (ver.20120524.1) </a:t>
            </a:r>
            <a:r>
              <a:rPr lang="en-GB" sz="4000" dirty="0"/>
              <a:t>was conducted in 2014.  Both of these assessments were carried out by international assessors in 10 animal health laboratories: eight Disease Investigation Centres, a veterinary biologicals production facility (</a:t>
            </a:r>
            <a:r>
              <a:rPr lang="en-GB" sz="4000" dirty="0" err="1"/>
              <a:t>Pusvetma</a:t>
            </a:r>
            <a:r>
              <a:rPr lang="en-GB" sz="4000" dirty="0"/>
              <a:t>) and the National Veterinary Drug Assay Laboratory (BBPMSOH). The findings of these assessments were used to establish a national animal health laboratory infrastructure and capacity baseline; outputs were also used to improve the functionality of the mapping tool.</a:t>
            </a:r>
            <a:endParaRPr lang="en-US" sz="4000" dirty="0"/>
          </a:p>
          <a:p>
            <a:endParaRPr lang="en-US" sz="4000" dirty="0"/>
          </a:p>
        </p:txBody>
      </p:sp>
      <p:sp>
        <p:nvSpPr>
          <p:cNvPr id="335" name="Text Placeholder 334"/>
          <p:cNvSpPr>
            <a:spLocks noGrp="1"/>
          </p:cNvSpPr>
          <p:nvPr>
            <p:ph type="body" sz="quarter" idx="11"/>
          </p:nvPr>
        </p:nvSpPr>
        <p:spPr>
          <a:xfrm>
            <a:off x="614662" y="8808401"/>
            <a:ext cx="14287866" cy="919515"/>
          </a:xfrm>
        </p:spPr>
        <p:txBody>
          <a:bodyPr/>
          <a:lstStyle/>
          <a:p>
            <a:r>
              <a:rPr lang="en-US" sz="4800" dirty="0" smtClean="0"/>
              <a:t>Introduction</a:t>
            </a:r>
            <a:endParaRPr lang="en-US" sz="4800" dirty="0"/>
          </a:p>
        </p:txBody>
      </p:sp>
      <p:sp>
        <p:nvSpPr>
          <p:cNvPr id="338" name="Text Placeholder 337"/>
          <p:cNvSpPr>
            <a:spLocks noGrp="1"/>
          </p:cNvSpPr>
          <p:nvPr>
            <p:ph type="body" sz="quarter" idx="20"/>
          </p:nvPr>
        </p:nvSpPr>
        <p:spPr>
          <a:xfrm>
            <a:off x="614662" y="19059577"/>
            <a:ext cx="14291358" cy="919515"/>
          </a:xfrm>
        </p:spPr>
        <p:txBody>
          <a:bodyPr/>
          <a:lstStyle/>
          <a:p>
            <a:r>
              <a:rPr lang="en-US" sz="4800" dirty="0"/>
              <a:t>Materials and </a:t>
            </a:r>
            <a:r>
              <a:rPr lang="en-US" sz="4800" dirty="0" smtClean="0"/>
              <a:t>methods</a:t>
            </a:r>
            <a:endParaRPr lang="en-US" sz="4800" dirty="0"/>
          </a:p>
        </p:txBody>
      </p:sp>
      <p:sp>
        <p:nvSpPr>
          <p:cNvPr id="339" name="Text Placeholder 338"/>
          <p:cNvSpPr>
            <a:spLocks noGrp="1"/>
          </p:cNvSpPr>
          <p:nvPr>
            <p:ph type="body" sz="quarter" idx="25"/>
          </p:nvPr>
        </p:nvSpPr>
        <p:spPr>
          <a:xfrm>
            <a:off x="614662" y="29734921"/>
            <a:ext cx="14287682" cy="919515"/>
          </a:xfrm>
        </p:spPr>
        <p:txBody>
          <a:bodyPr/>
          <a:lstStyle/>
          <a:p>
            <a:r>
              <a:rPr lang="en-US" sz="4800" dirty="0"/>
              <a:t>Results and </a:t>
            </a:r>
            <a:r>
              <a:rPr lang="en-US" sz="4800" dirty="0" smtClean="0"/>
              <a:t>discussion</a:t>
            </a:r>
            <a:endParaRPr lang="en-US" sz="4800" dirty="0"/>
          </a:p>
        </p:txBody>
      </p:sp>
      <p:sp>
        <p:nvSpPr>
          <p:cNvPr id="340" name="Text Placeholder 339"/>
          <p:cNvSpPr>
            <a:spLocks noGrp="1"/>
          </p:cNvSpPr>
          <p:nvPr>
            <p:ph type="body" sz="quarter" idx="26"/>
          </p:nvPr>
        </p:nvSpPr>
        <p:spPr>
          <a:xfrm>
            <a:off x="16111305" y="26160159"/>
            <a:ext cx="13542330" cy="7103015"/>
          </a:xfrm>
        </p:spPr>
        <p:style>
          <a:lnRef idx="1">
            <a:schemeClr val="accent1"/>
          </a:lnRef>
          <a:fillRef idx="2">
            <a:schemeClr val="accent1"/>
          </a:fillRef>
          <a:effectRef idx="1">
            <a:schemeClr val="accent1"/>
          </a:effectRef>
          <a:fontRef idx="minor">
            <a:schemeClr val="dk1"/>
          </a:fontRef>
        </p:style>
        <p:txBody>
          <a:bodyPr/>
          <a:lstStyle/>
          <a:p>
            <a:r>
              <a:rPr lang="en-GB" sz="4000" dirty="0" smtClean="0"/>
              <a:t>It </a:t>
            </a:r>
            <a:r>
              <a:rPr lang="en-GB" sz="4000" dirty="0"/>
              <a:t>is recommended that all DGLAHS animal health laboratories adopt the core LMT and LMT-Safety as standard tools to regularly assess laboratory capacity, ensure compliance with diagnostic SOPs, and quality assurance, and adherence to international (ISO) laboratory health and safety standards. Laboratory networking should be further developed to promote adoption and sharing of best laboratory practices. LMT assessment results should be presented to animal health decision makers to lobby for increased investment in the laboratory system to support animal health and livestock development in Indonesia.</a:t>
            </a:r>
            <a:endParaRPr lang="en-US" sz="4000" dirty="0"/>
          </a:p>
          <a:p>
            <a:pPr lvl="0"/>
            <a:endParaRPr lang="en-US" sz="4000" dirty="0"/>
          </a:p>
        </p:txBody>
      </p:sp>
      <p:sp>
        <p:nvSpPr>
          <p:cNvPr id="341" name="Text Placeholder 340"/>
          <p:cNvSpPr>
            <a:spLocks noGrp="1"/>
          </p:cNvSpPr>
          <p:nvPr>
            <p:ph type="body" sz="quarter" idx="27"/>
          </p:nvPr>
        </p:nvSpPr>
        <p:spPr>
          <a:xfrm>
            <a:off x="16181769" y="33406875"/>
            <a:ext cx="13330089" cy="954972"/>
          </a:xfrm>
        </p:spPr>
        <p:txBody>
          <a:bodyPr/>
          <a:lstStyle/>
          <a:p>
            <a:r>
              <a:rPr lang="en-US" sz="4800" dirty="0"/>
              <a:t>References</a:t>
            </a:r>
            <a:r>
              <a:rPr lang="en-US" dirty="0"/>
              <a:t> </a:t>
            </a:r>
          </a:p>
        </p:txBody>
      </p:sp>
      <p:sp>
        <p:nvSpPr>
          <p:cNvPr id="342" name="Text Placeholder 341"/>
          <p:cNvSpPr>
            <a:spLocks noGrp="1"/>
          </p:cNvSpPr>
          <p:nvPr>
            <p:ph type="body" sz="quarter" idx="28"/>
          </p:nvPr>
        </p:nvSpPr>
        <p:spPr>
          <a:xfrm>
            <a:off x="16177844" y="34677368"/>
            <a:ext cx="13475791" cy="1560122"/>
          </a:xfrm>
        </p:spPr>
        <p:style>
          <a:lnRef idx="1">
            <a:schemeClr val="accent1"/>
          </a:lnRef>
          <a:fillRef idx="2">
            <a:schemeClr val="accent1"/>
          </a:fillRef>
          <a:effectRef idx="1">
            <a:schemeClr val="accent1"/>
          </a:effectRef>
          <a:fontRef idx="minor">
            <a:schemeClr val="dk1"/>
          </a:fontRef>
        </p:style>
        <p:txBody>
          <a:bodyPr/>
          <a:lstStyle/>
          <a:p>
            <a:r>
              <a:rPr lang="en-US" sz="3600" dirty="0"/>
              <a:t>[1] Becker RA, Janus ER, White RD, </a:t>
            </a:r>
            <a:r>
              <a:rPr lang="en-US" sz="3600" dirty="0" err="1"/>
              <a:t>Kruszewski</a:t>
            </a:r>
            <a:r>
              <a:rPr lang="en-US" sz="3600" dirty="0"/>
              <a:t> FH, et al. 2009. Environ Health </a:t>
            </a:r>
            <a:r>
              <a:rPr lang="en-US" sz="3600" dirty="0" err="1"/>
              <a:t>Perspect</a:t>
            </a:r>
            <a:r>
              <a:rPr lang="en-US" sz="3600" dirty="0"/>
              <a:t>. </a:t>
            </a:r>
            <a:r>
              <a:rPr lang="en-US" sz="3600" b="1" dirty="0"/>
              <a:t>Nov; 117(11): A482–A483</a:t>
            </a:r>
            <a:r>
              <a:rPr lang="en-US" sz="3600" b="1" dirty="0" smtClean="0"/>
              <a:t>.</a:t>
            </a:r>
            <a:endParaRPr lang="en-US" sz="3600" dirty="0"/>
          </a:p>
        </p:txBody>
      </p:sp>
      <p:sp>
        <p:nvSpPr>
          <p:cNvPr id="343" name="Text Placeholder 342"/>
          <p:cNvSpPr>
            <a:spLocks noGrp="1"/>
          </p:cNvSpPr>
          <p:nvPr>
            <p:ph type="body" sz="quarter" idx="29"/>
          </p:nvPr>
        </p:nvSpPr>
        <p:spPr>
          <a:xfrm>
            <a:off x="16111305" y="36467623"/>
            <a:ext cx="13463164" cy="919515"/>
          </a:xfrm>
        </p:spPr>
        <p:txBody>
          <a:bodyPr/>
          <a:lstStyle/>
          <a:p>
            <a:r>
              <a:rPr lang="en-US" sz="4800" dirty="0" smtClean="0"/>
              <a:t>Acknowledgements</a:t>
            </a:r>
            <a:endParaRPr lang="en-US" sz="4800" dirty="0"/>
          </a:p>
        </p:txBody>
      </p:sp>
      <p:sp>
        <p:nvSpPr>
          <p:cNvPr id="344" name="Text Placeholder 343"/>
          <p:cNvSpPr>
            <a:spLocks noGrp="1"/>
          </p:cNvSpPr>
          <p:nvPr>
            <p:ph type="body" sz="quarter" idx="30"/>
          </p:nvPr>
        </p:nvSpPr>
        <p:spPr>
          <a:xfrm>
            <a:off x="16177845" y="37530838"/>
            <a:ext cx="13243516" cy="3529892"/>
          </a:xfrm>
        </p:spPr>
        <p:style>
          <a:lnRef idx="1">
            <a:schemeClr val="accent1"/>
          </a:lnRef>
          <a:fillRef idx="2">
            <a:schemeClr val="accent1"/>
          </a:fillRef>
          <a:effectRef idx="1">
            <a:schemeClr val="accent1"/>
          </a:effectRef>
          <a:fontRef idx="minor">
            <a:schemeClr val="dk1"/>
          </a:fontRef>
        </p:style>
        <p:txBody>
          <a:bodyPr/>
          <a:lstStyle/>
          <a:p>
            <a:r>
              <a:rPr lang="en-US" sz="4000" dirty="0"/>
              <a:t>The work reported in this publication was supported by USAID with the technical collaboration of FAO ECTAD Indonesia, the FAO Regional Office for Asia and the Pacific and the Directorate General of Livestock and Animal Health Services, Ministry of Agriculture, Indonesia.</a:t>
            </a:r>
          </a:p>
        </p:txBody>
      </p:sp>
      <p:sp>
        <p:nvSpPr>
          <p:cNvPr id="346" name="Text Placeholder 345"/>
          <p:cNvSpPr>
            <a:spLocks noGrp="1"/>
          </p:cNvSpPr>
          <p:nvPr>
            <p:ph type="body" sz="quarter" idx="96"/>
          </p:nvPr>
        </p:nvSpPr>
        <p:spPr>
          <a:xfrm>
            <a:off x="614662" y="20456335"/>
            <a:ext cx="14300387" cy="7838764"/>
          </a:xfrm>
        </p:spPr>
        <p:style>
          <a:lnRef idx="1">
            <a:schemeClr val="accent1"/>
          </a:lnRef>
          <a:fillRef idx="2">
            <a:schemeClr val="accent1"/>
          </a:fillRef>
          <a:effectRef idx="1">
            <a:schemeClr val="accent1"/>
          </a:effectRef>
          <a:fontRef idx="minor">
            <a:schemeClr val="dk1"/>
          </a:fontRef>
        </p:style>
        <p:txBody>
          <a:bodyPr/>
          <a:lstStyle/>
          <a:p>
            <a:r>
              <a:rPr lang="en-GB" sz="4000" dirty="0"/>
              <a:t>Following these initial trainings, the FAO Regional Office conducted LMT and LMT-S (laboratory biosafety module) application training in Bangkok, in 2016. LMT-S is a variant of the basic or core LMT focused on laboratory biosafety and biosecurity. This training was attended by participants from Asian countries, including four from Indonesia. With support from these new trainers and FAO, the Directorate General Livestock and Animal Health Services (DGLAHS) conducted their own LMT application training for the same 10 animal health laboratories and additional labs including human health, university and provincial laboratories. After the 2017 Indonesia training, laboratory self-assessments were conducted by participants at 8 of the 10 DGLAHS laboratories</a:t>
            </a:r>
            <a:r>
              <a:rPr lang="en-GB" sz="4000" dirty="0" smtClean="0"/>
              <a:t>.</a:t>
            </a:r>
            <a:endParaRPr lang="en-US" sz="4000" dirty="0"/>
          </a:p>
        </p:txBody>
      </p:sp>
      <p:sp>
        <p:nvSpPr>
          <p:cNvPr id="383" name="Text Placeholder 382"/>
          <p:cNvSpPr>
            <a:spLocks noGrp="1"/>
          </p:cNvSpPr>
          <p:nvPr>
            <p:ph type="body" sz="quarter" idx="150"/>
          </p:nvPr>
        </p:nvSpPr>
        <p:spPr>
          <a:xfrm>
            <a:off x="3901363" y="6813948"/>
            <a:ext cx="22093415" cy="1087559"/>
          </a:xfrm>
        </p:spPr>
        <p:txBody>
          <a:bodyPr>
            <a:noAutofit/>
          </a:bodyPr>
          <a:lstStyle/>
          <a:p>
            <a:pPr lvl="0">
              <a:spcBef>
                <a:spcPts val="0"/>
              </a:spcBef>
            </a:pPr>
            <a:r>
              <a:rPr lang="en-US" sz="1800" dirty="0"/>
              <a:t>1Directorate General of Livestock and Animal Health Services, Ministry of Agriculture, Republic of Indonesia</a:t>
            </a:r>
          </a:p>
          <a:p>
            <a:pPr lvl="0">
              <a:spcBef>
                <a:spcPts val="0"/>
              </a:spcBef>
            </a:pPr>
            <a:r>
              <a:rPr lang="en-US" sz="1800" dirty="0"/>
              <a:t>2Food and Agriculture Organization of the United Nation, Emergency Centre for Transboundary Animal Diseases, Jakarta, Indonesia</a:t>
            </a:r>
          </a:p>
          <a:p>
            <a:pPr lvl="0">
              <a:spcBef>
                <a:spcPts val="0"/>
              </a:spcBef>
            </a:pPr>
            <a:r>
              <a:rPr lang="en-US" sz="1800" dirty="0"/>
              <a:t>3FAO Regional Office for Asia and the Pacific, Bangkok, Thailand.</a:t>
            </a:r>
          </a:p>
          <a:p>
            <a:pPr lvl="0">
              <a:spcBef>
                <a:spcPts val="0"/>
              </a:spcBef>
            </a:pPr>
            <a:r>
              <a:rPr lang="en-US" sz="1800" baseline="30000" dirty="0"/>
              <a:t>*</a:t>
            </a:r>
            <a:r>
              <a:rPr lang="en-US" sz="1800" dirty="0"/>
              <a:t>Corresponding Author: p2hditkeswan@gmail.com</a:t>
            </a:r>
          </a:p>
          <a:p>
            <a:endParaRPr lang="en-US" sz="1800" dirty="0">
              <a:solidFill>
                <a:schemeClr val="accent5">
                  <a:lumMod val="50000"/>
                </a:schemeClr>
              </a:solidFill>
            </a:endParaRPr>
          </a:p>
        </p:txBody>
      </p:sp>
      <p:sp>
        <p:nvSpPr>
          <p:cNvPr id="384" name="Text Placeholder 383"/>
          <p:cNvSpPr>
            <a:spLocks noGrp="1"/>
          </p:cNvSpPr>
          <p:nvPr>
            <p:ph type="body" sz="quarter" idx="151"/>
          </p:nvPr>
        </p:nvSpPr>
        <p:spPr>
          <a:xfrm>
            <a:off x="4125867" y="4394670"/>
            <a:ext cx="22093415" cy="1262156"/>
          </a:xfrm>
        </p:spPr>
        <p:txBody>
          <a:bodyPr>
            <a:noAutofit/>
          </a:bodyPr>
          <a:lstStyle/>
          <a:p>
            <a:r>
              <a:rPr lang="en-US" sz="4400" dirty="0" err="1"/>
              <a:t>Boethdy</a:t>
            </a:r>
            <a:r>
              <a:rPr lang="en-US" sz="4400" dirty="0"/>
              <a:t> Angkasa</a:t>
            </a:r>
            <a:r>
              <a:rPr lang="en-US" sz="4400" baseline="30000" dirty="0"/>
              <a:t>1</a:t>
            </a:r>
            <a:r>
              <a:rPr lang="en-US" sz="4400" dirty="0"/>
              <a:t>, </a:t>
            </a:r>
            <a:r>
              <a:rPr lang="en-US" sz="4400" dirty="0" err="1"/>
              <a:t>Purnama</a:t>
            </a:r>
            <a:r>
              <a:rPr lang="en-US" sz="4400" dirty="0"/>
              <a:t> Martha </a:t>
            </a:r>
            <a:r>
              <a:rPr lang="en-US" sz="4400" dirty="0" err="1"/>
              <a:t>Oktavia</a:t>
            </a:r>
            <a:r>
              <a:rPr lang="en-US" sz="4400" dirty="0"/>
              <a:t> Simanjuntak</a:t>
            </a:r>
            <a:r>
              <a:rPr lang="en-US" sz="4400" baseline="30000" dirty="0"/>
              <a:t>1</a:t>
            </a:r>
            <a:r>
              <a:rPr lang="en-US" sz="4400" dirty="0"/>
              <a:t>, Audi T Harsono</a:t>
            </a:r>
            <a:r>
              <a:rPr lang="en-US" sz="4400" baseline="30000" dirty="0"/>
              <a:t>2</a:t>
            </a:r>
            <a:r>
              <a:rPr lang="en-US" sz="4400" dirty="0"/>
              <a:t>, </a:t>
            </a:r>
            <a:r>
              <a:rPr lang="en-US" sz="4400" dirty="0" err="1"/>
              <a:t>Nining</a:t>
            </a:r>
            <a:r>
              <a:rPr lang="en-US" sz="4400" dirty="0"/>
              <a:t> Hartaningsih</a:t>
            </a:r>
            <a:r>
              <a:rPr lang="en-US" sz="4400" baseline="30000" dirty="0"/>
              <a:t>2</a:t>
            </a:r>
            <a:r>
              <a:rPr lang="en-US" sz="4400" dirty="0"/>
              <a:t>, </a:t>
            </a:r>
            <a:r>
              <a:rPr lang="en-US" sz="4400" dirty="0" err="1"/>
              <a:t>Syafrison</a:t>
            </a:r>
            <a:r>
              <a:rPr lang="en-US" sz="4400" dirty="0"/>
              <a:t> Idris</a:t>
            </a:r>
            <a:r>
              <a:rPr lang="en-US" sz="4400" baseline="30000" dirty="0"/>
              <a:t>1</a:t>
            </a:r>
            <a:r>
              <a:rPr lang="en-US" sz="4400" dirty="0"/>
              <a:t>, </a:t>
            </a:r>
            <a:r>
              <a:rPr lang="en-US" sz="4400" dirty="0" err="1"/>
              <a:t>Fadjar</a:t>
            </a:r>
            <a:r>
              <a:rPr lang="en-US" sz="4400" dirty="0"/>
              <a:t> </a:t>
            </a:r>
            <a:r>
              <a:rPr lang="en-US" sz="4400" dirty="0" err="1"/>
              <a:t>Sumping</a:t>
            </a:r>
            <a:r>
              <a:rPr lang="en-US" sz="4400" dirty="0"/>
              <a:t> </a:t>
            </a:r>
            <a:r>
              <a:rPr lang="en-US" sz="4400" dirty="0" err="1"/>
              <a:t>Tjatur</a:t>
            </a:r>
            <a:r>
              <a:rPr lang="en-US" sz="4400" dirty="0"/>
              <a:t> Rasa</a:t>
            </a:r>
            <a:r>
              <a:rPr lang="en-US" sz="4400" baseline="30000" dirty="0"/>
              <a:t>1</a:t>
            </a:r>
            <a:r>
              <a:rPr lang="en-US" sz="4400" dirty="0"/>
              <a:t>, Filip Claes</a:t>
            </a:r>
            <a:r>
              <a:rPr lang="en-US" sz="4400" baseline="30000" dirty="0"/>
              <a:t>3</a:t>
            </a:r>
            <a:r>
              <a:rPr lang="en-US" sz="4400" dirty="0"/>
              <a:t>, James McGrane</a:t>
            </a:r>
            <a:r>
              <a:rPr lang="en-US" sz="4400" baseline="30000" dirty="0"/>
              <a:t>2</a:t>
            </a:r>
            <a:r>
              <a:rPr lang="en-US" sz="4400" dirty="0"/>
              <a:t>, </a:t>
            </a:r>
            <a:r>
              <a:rPr lang="en-US" sz="4400" dirty="0" err="1"/>
              <a:t>Dhony</a:t>
            </a:r>
            <a:r>
              <a:rPr lang="en-US" sz="4400" dirty="0"/>
              <a:t> Kartika Nugroho</a:t>
            </a:r>
            <a:r>
              <a:rPr lang="en-US" sz="4400" baseline="30000" dirty="0"/>
              <a:t>1</a:t>
            </a:r>
            <a:r>
              <a:rPr lang="en-US" sz="4400" dirty="0"/>
              <a:t> </a:t>
            </a:r>
          </a:p>
          <a:p>
            <a:endParaRPr lang="en-US" sz="4400" dirty="0">
              <a:solidFill>
                <a:schemeClr val="accent5">
                  <a:lumMod val="50000"/>
                </a:schemeClr>
              </a:solidFill>
            </a:endParaRPr>
          </a:p>
        </p:txBody>
      </p:sp>
      <p:sp>
        <p:nvSpPr>
          <p:cNvPr id="385" name="Text Placeholder 384"/>
          <p:cNvSpPr>
            <a:spLocks noGrp="1"/>
          </p:cNvSpPr>
          <p:nvPr>
            <p:ph type="body" sz="quarter" idx="153"/>
          </p:nvPr>
        </p:nvSpPr>
        <p:spPr>
          <a:xfrm>
            <a:off x="923790" y="1442644"/>
            <a:ext cx="28497571" cy="2449204"/>
          </a:xfrm>
        </p:spPr>
        <p:style>
          <a:lnRef idx="3">
            <a:schemeClr val="lt1"/>
          </a:lnRef>
          <a:fillRef idx="1">
            <a:schemeClr val="accent4"/>
          </a:fillRef>
          <a:effectRef idx="1">
            <a:schemeClr val="accent4"/>
          </a:effectRef>
          <a:fontRef idx="minor">
            <a:schemeClr val="lt1"/>
          </a:fontRef>
        </p:style>
        <p:txBody>
          <a:bodyPr>
            <a:noAutofit/>
          </a:bodyPr>
          <a:lstStyle/>
          <a:p>
            <a:r>
              <a:rPr lang="en-US" sz="7200" dirty="0" smtClean="0"/>
              <a:t>Application </a:t>
            </a:r>
            <a:r>
              <a:rPr lang="en-US" sz="7200" dirty="0"/>
              <a:t>of Laboratory Mapping Tools </a:t>
            </a:r>
            <a:r>
              <a:rPr lang="en-US" sz="7200" dirty="0" smtClean="0"/>
              <a:t>in Improving </a:t>
            </a:r>
            <a:r>
              <a:rPr lang="en-US" sz="7200" dirty="0"/>
              <a:t>Laboratory Capacity in Indonesia</a:t>
            </a:r>
            <a:endParaRPr lang="en-US" sz="7200" b="1" dirty="0">
              <a:solidFill>
                <a:schemeClr val="accent5">
                  <a:lumMod val="50000"/>
                </a:schemeClr>
              </a:solidFill>
            </a:endParaRPr>
          </a:p>
        </p:txBody>
      </p:sp>
      <p:pic>
        <p:nvPicPr>
          <p:cNvPr id="2" name="Picture 1"/>
          <p:cNvPicPr>
            <a:picLocks noChangeAspect="1"/>
          </p:cNvPicPr>
          <p:nvPr/>
        </p:nvPicPr>
        <p:blipFill>
          <a:blip r:embed="rId3"/>
          <a:stretch>
            <a:fillRect/>
          </a:stretch>
        </p:blipFill>
        <p:spPr>
          <a:xfrm>
            <a:off x="923790" y="30959771"/>
            <a:ext cx="13712711" cy="8233613"/>
          </a:xfrm>
          <a:prstGeom prst="rect">
            <a:avLst/>
          </a:prstGeom>
        </p:spPr>
      </p:pic>
      <p:sp>
        <p:nvSpPr>
          <p:cNvPr id="18" name="Text Placeholder 345"/>
          <p:cNvSpPr txBox="1">
            <a:spLocks/>
          </p:cNvSpPr>
          <p:nvPr/>
        </p:nvSpPr>
        <p:spPr>
          <a:xfrm>
            <a:off x="923790" y="39864378"/>
            <a:ext cx="14300387" cy="883014"/>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lvl="0"/>
            <a:r>
              <a:rPr lang="en-US" b="1" dirty="0"/>
              <a:t>Figure 1.</a:t>
            </a:r>
            <a:r>
              <a:rPr lang="en-US" dirty="0"/>
              <a:t> Comparison of 2012, and 2014 overall FAO LMT core scores for DIC’s laboratories</a:t>
            </a:r>
          </a:p>
        </p:txBody>
      </p:sp>
      <p:sp>
        <p:nvSpPr>
          <p:cNvPr id="29" name="Text Placeholder 345"/>
          <p:cNvSpPr txBox="1">
            <a:spLocks/>
          </p:cNvSpPr>
          <p:nvPr/>
        </p:nvSpPr>
        <p:spPr>
          <a:xfrm>
            <a:off x="16489415" y="17426879"/>
            <a:ext cx="14300387" cy="883014"/>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lvl="0"/>
            <a:r>
              <a:rPr lang="en-US" b="1" dirty="0"/>
              <a:t>Figure </a:t>
            </a:r>
            <a:r>
              <a:rPr lang="en-US" b="1" dirty="0" smtClean="0"/>
              <a:t>2.</a:t>
            </a:r>
            <a:r>
              <a:rPr lang="en-US" dirty="0" smtClean="0"/>
              <a:t> </a:t>
            </a:r>
            <a:r>
              <a:rPr lang="en-US" dirty="0"/>
              <a:t>Comparison </a:t>
            </a:r>
            <a:r>
              <a:rPr lang="en-US" dirty="0" smtClean="0"/>
              <a:t>of LMT results form 2012, 2017, and 2019 in one of the assessed lab</a:t>
            </a:r>
            <a:endParaRPr lang="en-US" dirty="0"/>
          </a:p>
        </p:txBody>
      </p:sp>
      <p:graphicFrame>
        <p:nvGraphicFramePr>
          <p:cNvPr id="40" name="Chart 39">
            <a:extLst>
              <a:ext uri="{FF2B5EF4-FFF2-40B4-BE49-F238E27FC236}">
                <a16:creationId xmlns:a16="http://schemas.microsoft.com/office/drawing/2014/main" xmlns="" id="{00000000-0008-0000-0600-000004000000}"/>
              </a:ext>
            </a:extLst>
          </p:cNvPr>
          <p:cNvGraphicFramePr/>
          <p:nvPr>
            <p:extLst>
              <p:ext uri="{D42A27DB-BD31-4B8C-83A1-F6EECF244321}">
                <p14:modId xmlns:p14="http://schemas.microsoft.com/office/powerpoint/2010/main" val="3324564517"/>
              </p:ext>
            </p:extLst>
          </p:nvPr>
        </p:nvGraphicFramePr>
        <p:xfrm>
          <a:off x="15600868" y="9223016"/>
          <a:ext cx="13907063" cy="8383671"/>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 Placeholder 339"/>
          <p:cNvSpPr txBox="1">
            <a:spLocks/>
          </p:cNvSpPr>
          <p:nvPr/>
        </p:nvSpPr>
        <p:spPr>
          <a:xfrm>
            <a:off x="16111305" y="18271818"/>
            <a:ext cx="13542330" cy="7223211"/>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223877" tIns="223877" rIns="223877" bIns="223877" rtlCol="0">
            <a:spAutoFit/>
          </a:bodyPr>
          <a:lstStyle>
            <a:lvl1pPr marL="0" indent="0" algn="l" defTabSz="1513743" rtl="0" eaLnBrk="1" latinLnBrk="0" hangingPunct="1">
              <a:spcBef>
                <a:spcPts val="3311"/>
              </a:spcBef>
              <a:spcAft>
                <a:spcPts val="0"/>
              </a:spcAft>
              <a:buClr>
                <a:schemeClr val="accent1"/>
              </a:buClr>
              <a:buSzPct val="80000"/>
              <a:buFont typeface="Wingdings 3" charset="2"/>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1513743" rtl="0" eaLnBrk="1" latinLnBrk="0" hangingPunct="1">
              <a:spcBef>
                <a:spcPts val="3311"/>
              </a:spcBef>
              <a:spcAft>
                <a:spcPts val="0"/>
              </a:spcAft>
              <a:buClr>
                <a:schemeClr val="accent1"/>
              </a:buClr>
              <a:buSzPct val="80000"/>
              <a:buFont typeface="Wingdings 3" charset="2"/>
              <a:buChar char=""/>
              <a:defRPr sz="2500" kern="1200">
                <a:solidFill>
                  <a:schemeClr val="dk1"/>
                </a:solidFill>
                <a:latin typeface="Trebuchet MS" pitchFamily="34" charset="0"/>
                <a:ea typeface="+mn-ea"/>
                <a:cs typeface="+mn-cs"/>
              </a:defRPr>
            </a:lvl2pPr>
            <a:lvl3pPr marL="2014879" indent="-559688" algn="l" defTabSz="1513743" rtl="0" eaLnBrk="1" latinLnBrk="0" hangingPunct="1">
              <a:spcBef>
                <a:spcPts val="3311"/>
              </a:spcBef>
              <a:spcAft>
                <a:spcPts val="0"/>
              </a:spcAft>
              <a:buClr>
                <a:schemeClr val="accent1"/>
              </a:buClr>
              <a:buSzPct val="80000"/>
              <a:buFont typeface="Wingdings 3" charset="2"/>
              <a:buChar char=""/>
              <a:defRPr sz="2500" kern="1200">
                <a:solidFill>
                  <a:schemeClr val="dk1"/>
                </a:solidFill>
                <a:latin typeface="Trebuchet MS" pitchFamily="34" charset="0"/>
                <a:ea typeface="+mn-ea"/>
                <a:cs typeface="+mn-cs"/>
              </a:defRPr>
            </a:lvl3pPr>
            <a:lvl4pPr marL="2630537" indent="-615658" algn="l" defTabSz="1513743" rtl="0" eaLnBrk="1" latinLnBrk="0" hangingPunct="1">
              <a:spcBef>
                <a:spcPts val="3311"/>
              </a:spcBef>
              <a:spcAft>
                <a:spcPts val="0"/>
              </a:spcAft>
              <a:buClr>
                <a:schemeClr val="accent1"/>
              </a:buClr>
              <a:buSzPct val="80000"/>
              <a:buFont typeface="Wingdings 3" charset="2"/>
              <a:buChar char=""/>
              <a:defRPr sz="2500" kern="1200">
                <a:solidFill>
                  <a:schemeClr val="dk1"/>
                </a:solidFill>
                <a:latin typeface="Trebuchet MS" pitchFamily="34" charset="0"/>
                <a:ea typeface="+mn-ea"/>
                <a:cs typeface="+mn-cs"/>
              </a:defRPr>
            </a:lvl4pPr>
            <a:lvl5pPr marL="3078288" indent="-447751" algn="l" defTabSz="1513743" rtl="0" eaLnBrk="1" latinLnBrk="0" hangingPunct="1">
              <a:spcBef>
                <a:spcPts val="3311"/>
              </a:spcBef>
              <a:spcAft>
                <a:spcPts val="0"/>
              </a:spcAft>
              <a:buClr>
                <a:schemeClr val="accent1"/>
              </a:buClr>
              <a:buSzPct val="80000"/>
              <a:buFont typeface="Wingdings 3" charset="2"/>
              <a:buChar char=""/>
              <a:defRPr sz="2500" kern="1200">
                <a:solidFill>
                  <a:schemeClr val="dk1"/>
                </a:solidFill>
                <a:latin typeface="Trebuchet MS" pitchFamily="34" charset="0"/>
                <a:ea typeface="+mn-ea"/>
                <a:cs typeface="+mn-cs"/>
              </a:defRPr>
            </a:lvl5pPr>
            <a:lvl6pPr marL="8325589"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dk1"/>
                </a:solidFill>
                <a:latin typeface="+mn-lt"/>
                <a:ea typeface="+mn-ea"/>
                <a:cs typeface="+mn-cs"/>
              </a:defRPr>
            </a:lvl6pPr>
            <a:lvl7pPr marL="9839333"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dk1"/>
                </a:solidFill>
                <a:latin typeface="+mn-lt"/>
                <a:ea typeface="+mn-ea"/>
                <a:cs typeface="+mn-cs"/>
              </a:defRPr>
            </a:lvl7pPr>
            <a:lvl8pPr marL="1135307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dk1"/>
                </a:solidFill>
                <a:latin typeface="+mn-lt"/>
                <a:ea typeface="+mn-ea"/>
                <a:cs typeface="+mn-cs"/>
              </a:defRPr>
            </a:lvl8pPr>
            <a:lvl9pPr marL="12866820"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dk1"/>
                </a:solidFill>
                <a:latin typeface="+mn-lt"/>
                <a:ea typeface="+mn-ea"/>
                <a:cs typeface="+mn-cs"/>
              </a:defRPr>
            </a:lvl9pPr>
          </a:lstStyle>
          <a:p>
            <a:r>
              <a:rPr lang="en-GB" sz="4000" dirty="0" smtClean="0"/>
              <a:t>Overall, the LMT has proved an extremely useful tool to understand the strengths and weaknesses of diagnostic laboratories and to plan improved laboratory diagnostic testing capacity. The LMT-Safety is useful for providing biosafety and biosecurity assessments and recommendations to improve laboratory safety, prevent the escape of biological pathogens and ensure the health and safety of laboratory staff. Application of the LMT and the presentation of well-founded recommendations to laboratory managers (once accepted) provides a basis for action to improve laboratory infrastructure, diagnostic procedures and staff safety. </a:t>
            </a:r>
            <a:endParaRPr lang="en-US" sz="4000" dirty="0"/>
          </a:p>
        </p:txBody>
      </p:sp>
    </p:spTree>
    <p:extLst>
      <p:ext uri="{BB962C8B-B14F-4D97-AF65-F5344CB8AC3E}">
        <p14:creationId xmlns:p14="http://schemas.microsoft.com/office/powerpoint/2010/main" val="38748692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114</TotalTime>
  <Words>667</Words>
  <Application>Microsoft Macintosh PowerPoint</Application>
  <PresentationFormat>Custom</PresentationFormat>
  <Paragraphs>20</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Facet</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Purnama Martha O. Simanjuntak</cp:lastModifiedBy>
  <cp:revision>40</cp:revision>
  <dcterms:created xsi:type="dcterms:W3CDTF">2012-02-10T00:21:22Z</dcterms:created>
  <dcterms:modified xsi:type="dcterms:W3CDTF">2019-06-15T01:56:22Z</dcterms:modified>
</cp:coreProperties>
</file>