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notesMasterIdLst>
    <p:notesMasterId r:id="rId31"/>
  </p:notesMasterIdLst>
  <p:sldIdLst>
    <p:sldId id="259" r:id="rId14"/>
    <p:sldId id="288" r:id="rId15"/>
    <p:sldId id="267" r:id="rId16"/>
    <p:sldId id="268" r:id="rId17"/>
    <p:sldId id="272" r:id="rId18"/>
    <p:sldId id="269" r:id="rId19"/>
    <p:sldId id="270" r:id="rId20"/>
    <p:sldId id="271" r:id="rId21"/>
    <p:sldId id="273" r:id="rId22"/>
    <p:sldId id="260" r:id="rId23"/>
    <p:sldId id="262" r:id="rId24"/>
    <p:sldId id="261" r:id="rId25"/>
    <p:sldId id="257" r:id="rId26"/>
    <p:sldId id="258" r:id="rId27"/>
    <p:sldId id="286" r:id="rId28"/>
    <p:sldId id="266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663"/>
    <a:srgbClr val="F0CE8E"/>
    <a:srgbClr val="1D41D5"/>
    <a:srgbClr val="F85208"/>
    <a:srgbClr val="CE292F"/>
    <a:srgbClr val="155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 /><Relationship Id="rId13" Type="http://schemas.openxmlformats.org/officeDocument/2006/relationships/slideMaster" Target="slideMasters/slideMaster13.xml" /><Relationship Id="rId18" Type="http://schemas.openxmlformats.org/officeDocument/2006/relationships/slide" Target="slides/slide5.xml" /><Relationship Id="rId26" Type="http://schemas.openxmlformats.org/officeDocument/2006/relationships/slide" Target="slides/slide13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8.xml" /><Relationship Id="rId34" Type="http://schemas.openxmlformats.org/officeDocument/2006/relationships/theme" Target="theme/theme1.xml" /><Relationship Id="rId7" Type="http://schemas.openxmlformats.org/officeDocument/2006/relationships/slideMaster" Target="slideMasters/slideMaster7.xml" /><Relationship Id="rId12" Type="http://schemas.openxmlformats.org/officeDocument/2006/relationships/slideMaster" Target="slideMasters/slideMaster12.xml" /><Relationship Id="rId17" Type="http://schemas.openxmlformats.org/officeDocument/2006/relationships/slide" Target="slides/slide4.xml" /><Relationship Id="rId25" Type="http://schemas.openxmlformats.org/officeDocument/2006/relationships/slide" Target="slides/slide12.xml" /><Relationship Id="rId33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3.xml" /><Relationship Id="rId20" Type="http://schemas.openxmlformats.org/officeDocument/2006/relationships/slide" Target="slides/slide7.xml" /><Relationship Id="rId29" Type="http://schemas.openxmlformats.org/officeDocument/2006/relationships/slide" Target="slides/slide16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Master" Target="slideMasters/slideMaster11.xml" /><Relationship Id="rId24" Type="http://schemas.openxmlformats.org/officeDocument/2006/relationships/slide" Target="slides/slide11.xml" /><Relationship Id="rId32" Type="http://schemas.openxmlformats.org/officeDocument/2006/relationships/presProps" Target="presProps.xml" /><Relationship Id="rId5" Type="http://schemas.openxmlformats.org/officeDocument/2006/relationships/slideMaster" Target="slideMasters/slideMaster5.xml" /><Relationship Id="rId15" Type="http://schemas.openxmlformats.org/officeDocument/2006/relationships/slide" Target="slides/slide2.xml" /><Relationship Id="rId23" Type="http://schemas.openxmlformats.org/officeDocument/2006/relationships/slide" Target="slides/slide10.xml" /><Relationship Id="rId28" Type="http://schemas.openxmlformats.org/officeDocument/2006/relationships/slide" Target="slides/slide15.xml" /><Relationship Id="rId10" Type="http://schemas.openxmlformats.org/officeDocument/2006/relationships/slideMaster" Target="slideMasters/slideMaster10.xml" /><Relationship Id="rId19" Type="http://schemas.openxmlformats.org/officeDocument/2006/relationships/slide" Target="slides/slide6.xml" /><Relationship Id="rId31" Type="http://schemas.openxmlformats.org/officeDocument/2006/relationships/notesMaster" Target="notesMasters/notesMaster1.xml" /><Relationship Id="rId4" Type="http://schemas.openxmlformats.org/officeDocument/2006/relationships/slideMaster" Target="slideMasters/slideMaster4.xml" /><Relationship Id="rId9" Type="http://schemas.openxmlformats.org/officeDocument/2006/relationships/slideMaster" Target="slideMasters/slideMaster9.xml" /><Relationship Id="rId14" Type="http://schemas.openxmlformats.org/officeDocument/2006/relationships/slide" Target="slides/slide1.xml" /><Relationship Id="rId22" Type="http://schemas.openxmlformats.org/officeDocument/2006/relationships/slide" Target="slides/slide9.xml" /><Relationship Id="rId27" Type="http://schemas.openxmlformats.org/officeDocument/2006/relationships/slide" Target="slides/slide14.xml" /><Relationship Id="rId30" Type="http://schemas.openxmlformats.org/officeDocument/2006/relationships/slide" Target="slides/slide17.xml" /><Relationship Id="rId35" Type="http://schemas.openxmlformats.org/officeDocument/2006/relationships/tableStyles" Target="tableStyle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Master" Target="../slideMasters/slideMaster11.xml" 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2.xml" 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Master" Target="../slideMasters/slideMaster12.xml" 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4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5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6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7.xml" 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8.xml" 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9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 /><Relationship Id="rId3" Type="http://schemas.openxmlformats.org/officeDocument/2006/relationships/slideLayout" Target="../slideLayouts/slideLayout102.xml" /><Relationship Id="rId7" Type="http://schemas.openxmlformats.org/officeDocument/2006/relationships/slideLayout" Target="../slideLayouts/slideLayout106.xml" /><Relationship Id="rId12" Type="http://schemas.openxmlformats.org/officeDocument/2006/relationships/theme" Target="../theme/theme10.xml" /><Relationship Id="rId2" Type="http://schemas.openxmlformats.org/officeDocument/2006/relationships/slideLayout" Target="../slideLayouts/slideLayout101.xml" /><Relationship Id="rId1" Type="http://schemas.openxmlformats.org/officeDocument/2006/relationships/slideLayout" Target="../slideLayouts/slideLayout100.xml" /><Relationship Id="rId6" Type="http://schemas.openxmlformats.org/officeDocument/2006/relationships/slideLayout" Target="../slideLayouts/slideLayout105.xml" /><Relationship Id="rId11" Type="http://schemas.openxmlformats.org/officeDocument/2006/relationships/slideLayout" Target="../slideLayouts/slideLayout110.xml" /><Relationship Id="rId5" Type="http://schemas.openxmlformats.org/officeDocument/2006/relationships/slideLayout" Target="../slideLayouts/slideLayout104.xml" /><Relationship Id="rId10" Type="http://schemas.openxmlformats.org/officeDocument/2006/relationships/slideLayout" Target="../slideLayouts/slideLayout109.xml" /><Relationship Id="rId4" Type="http://schemas.openxmlformats.org/officeDocument/2006/relationships/slideLayout" Target="../slideLayouts/slideLayout103.xml" /><Relationship Id="rId9" Type="http://schemas.openxmlformats.org/officeDocument/2006/relationships/slideLayout" Target="../slideLayouts/slideLayout108.xml" 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 /><Relationship Id="rId13" Type="http://schemas.openxmlformats.org/officeDocument/2006/relationships/image" Target="../media/image9.jpeg" /><Relationship Id="rId3" Type="http://schemas.openxmlformats.org/officeDocument/2006/relationships/slideLayout" Target="../slideLayouts/slideLayout113.xml" /><Relationship Id="rId7" Type="http://schemas.openxmlformats.org/officeDocument/2006/relationships/slideLayout" Target="../slideLayouts/slideLayout117.xml" /><Relationship Id="rId12" Type="http://schemas.openxmlformats.org/officeDocument/2006/relationships/theme" Target="../theme/theme11.xml" /><Relationship Id="rId2" Type="http://schemas.openxmlformats.org/officeDocument/2006/relationships/slideLayout" Target="../slideLayouts/slideLayout112.xml" /><Relationship Id="rId1" Type="http://schemas.openxmlformats.org/officeDocument/2006/relationships/slideLayout" Target="../slideLayouts/slideLayout111.xml" /><Relationship Id="rId6" Type="http://schemas.openxmlformats.org/officeDocument/2006/relationships/slideLayout" Target="../slideLayouts/slideLayout116.xml" /><Relationship Id="rId11" Type="http://schemas.openxmlformats.org/officeDocument/2006/relationships/slideLayout" Target="../slideLayouts/slideLayout121.xml" /><Relationship Id="rId5" Type="http://schemas.openxmlformats.org/officeDocument/2006/relationships/slideLayout" Target="../slideLayouts/slideLayout115.xml" /><Relationship Id="rId10" Type="http://schemas.openxmlformats.org/officeDocument/2006/relationships/slideLayout" Target="../slideLayouts/slideLayout120.xml" /><Relationship Id="rId4" Type="http://schemas.openxmlformats.org/officeDocument/2006/relationships/slideLayout" Target="../slideLayouts/slideLayout114.xml" /><Relationship Id="rId9" Type="http://schemas.openxmlformats.org/officeDocument/2006/relationships/slideLayout" Target="../slideLayouts/slideLayout119.xml" 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 /><Relationship Id="rId13" Type="http://schemas.openxmlformats.org/officeDocument/2006/relationships/image" Target="../media/image11.jpeg" /><Relationship Id="rId3" Type="http://schemas.openxmlformats.org/officeDocument/2006/relationships/slideLayout" Target="../slideLayouts/slideLayout124.xml" /><Relationship Id="rId7" Type="http://schemas.openxmlformats.org/officeDocument/2006/relationships/slideLayout" Target="../slideLayouts/slideLayout128.xml" /><Relationship Id="rId12" Type="http://schemas.openxmlformats.org/officeDocument/2006/relationships/theme" Target="../theme/theme12.xml" /><Relationship Id="rId2" Type="http://schemas.openxmlformats.org/officeDocument/2006/relationships/slideLayout" Target="../slideLayouts/slideLayout123.xml" /><Relationship Id="rId1" Type="http://schemas.openxmlformats.org/officeDocument/2006/relationships/slideLayout" Target="../slideLayouts/slideLayout122.xml" /><Relationship Id="rId6" Type="http://schemas.openxmlformats.org/officeDocument/2006/relationships/slideLayout" Target="../slideLayouts/slideLayout127.xml" /><Relationship Id="rId11" Type="http://schemas.openxmlformats.org/officeDocument/2006/relationships/slideLayout" Target="../slideLayouts/slideLayout132.xml" /><Relationship Id="rId5" Type="http://schemas.openxmlformats.org/officeDocument/2006/relationships/slideLayout" Target="../slideLayouts/slideLayout126.xml" /><Relationship Id="rId10" Type="http://schemas.openxmlformats.org/officeDocument/2006/relationships/slideLayout" Target="../slideLayouts/slideLayout131.xml" /><Relationship Id="rId4" Type="http://schemas.openxmlformats.org/officeDocument/2006/relationships/slideLayout" Target="../slideLayouts/slideLayout125.xml" /><Relationship Id="rId9" Type="http://schemas.openxmlformats.org/officeDocument/2006/relationships/slideLayout" Target="../slideLayouts/slideLayout130.xml" 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 /><Relationship Id="rId3" Type="http://schemas.openxmlformats.org/officeDocument/2006/relationships/slideLayout" Target="../slideLayouts/slideLayout135.xml" /><Relationship Id="rId7" Type="http://schemas.openxmlformats.org/officeDocument/2006/relationships/slideLayout" Target="../slideLayouts/slideLayout139.xml" /><Relationship Id="rId12" Type="http://schemas.openxmlformats.org/officeDocument/2006/relationships/theme" Target="../theme/theme13.xml" /><Relationship Id="rId2" Type="http://schemas.openxmlformats.org/officeDocument/2006/relationships/slideLayout" Target="../slideLayouts/slideLayout134.xml" /><Relationship Id="rId1" Type="http://schemas.openxmlformats.org/officeDocument/2006/relationships/slideLayout" Target="../slideLayouts/slideLayout133.xml" /><Relationship Id="rId6" Type="http://schemas.openxmlformats.org/officeDocument/2006/relationships/slideLayout" Target="../slideLayouts/slideLayout138.xml" /><Relationship Id="rId11" Type="http://schemas.openxmlformats.org/officeDocument/2006/relationships/slideLayout" Target="../slideLayouts/slideLayout143.xml" /><Relationship Id="rId5" Type="http://schemas.openxmlformats.org/officeDocument/2006/relationships/slideLayout" Target="../slideLayouts/slideLayout137.xml" /><Relationship Id="rId10" Type="http://schemas.openxmlformats.org/officeDocument/2006/relationships/slideLayout" Target="../slideLayouts/slideLayout142.xml" /><Relationship Id="rId4" Type="http://schemas.openxmlformats.org/officeDocument/2006/relationships/slideLayout" Target="../slideLayouts/slideLayout136.xml" /><Relationship Id="rId9" Type="http://schemas.openxmlformats.org/officeDocument/2006/relationships/slideLayout" Target="../slideLayouts/slideLayout14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36.xml" /><Relationship Id="rId7" Type="http://schemas.openxmlformats.org/officeDocument/2006/relationships/slideLayout" Target="../slideLayouts/slideLayout40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1" Type="http://schemas.openxmlformats.org/officeDocument/2006/relationships/slideLayout" Target="../slideLayouts/slideLayout34.xml" /><Relationship Id="rId6" Type="http://schemas.openxmlformats.org/officeDocument/2006/relationships/slideLayout" Target="../slideLayouts/slideLayout39.xml" /><Relationship Id="rId11" Type="http://schemas.openxmlformats.org/officeDocument/2006/relationships/slideLayout" Target="../slideLayouts/slideLayout44.xml" /><Relationship Id="rId5" Type="http://schemas.openxmlformats.org/officeDocument/2006/relationships/slideLayout" Target="../slideLayouts/slideLayout38.xml" /><Relationship Id="rId10" Type="http://schemas.openxmlformats.org/officeDocument/2006/relationships/slideLayout" Target="../slideLayouts/slideLayout43.xml" /><Relationship Id="rId4" Type="http://schemas.openxmlformats.org/officeDocument/2006/relationships/slideLayout" Target="../slideLayouts/slideLayout37.xml" /><Relationship Id="rId9" Type="http://schemas.openxmlformats.org/officeDocument/2006/relationships/slideLayout" Target="../slideLayouts/slideLayout42.xml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 /><Relationship Id="rId13" Type="http://schemas.openxmlformats.org/officeDocument/2006/relationships/image" Target="../media/image5.jpeg" /><Relationship Id="rId3" Type="http://schemas.openxmlformats.org/officeDocument/2006/relationships/slideLayout" Target="../slideLayouts/slideLayout47.xml" /><Relationship Id="rId7" Type="http://schemas.openxmlformats.org/officeDocument/2006/relationships/slideLayout" Target="../slideLayouts/slideLayout51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1" Type="http://schemas.openxmlformats.org/officeDocument/2006/relationships/slideLayout" Target="../slideLayouts/slideLayout45.xml" /><Relationship Id="rId6" Type="http://schemas.openxmlformats.org/officeDocument/2006/relationships/slideLayout" Target="../slideLayouts/slideLayout50.xml" /><Relationship Id="rId11" Type="http://schemas.openxmlformats.org/officeDocument/2006/relationships/slideLayout" Target="../slideLayouts/slideLayout55.xml" /><Relationship Id="rId5" Type="http://schemas.openxmlformats.org/officeDocument/2006/relationships/slideLayout" Target="../slideLayouts/slideLayout49.xml" /><Relationship Id="rId10" Type="http://schemas.openxmlformats.org/officeDocument/2006/relationships/slideLayout" Target="../slideLayouts/slideLayout54.xml" /><Relationship Id="rId4" Type="http://schemas.openxmlformats.org/officeDocument/2006/relationships/slideLayout" Target="../slideLayouts/slideLayout48.xml" /><Relationship Id="rId9" Type="http://schemas.openxmlformats.org/officeDocument/2006/relationships/slideLayout" Target="../slideLayouts/slideLayout53.xml" 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 /><Relationship Id="rId13" Type="http://schemas.openxmlformats.org/officeDocument/2006/relationships/image" Target="../media/image7.jpeg" /><Relationship Id="rId3" Type="http://schemas.openxmlformats.org/officeDocument/2006/relationships/slideLayout" Target="../slideLayouts/slideLayout58.xml" /><Relationship Id="rId7" Type="http://schemas.openxmlformats.org/officeDocument/2006/relationships/slideLayout" Target="../slideLayouts/slideLayout62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57.xml" /><Relationship Id="rId1" Type="http://schemas.openxmlformats.org/officeDocument/2006/relationships/slideLayout" Target="../slideLayouts/slideLayout56.xml" /><Relationship Id="rId6" Type="http://schemas.openxmlformats.org/officeDocument/2006/relationships/slideLayout" Target="../slideLayouts/slideLayout61.xml" /><Relationship Id="rId11" Type="http://schemas.openxmlformats.org/officeDocument/2006/relationships/slideLayout" Target="../slideLayouts/slideLayout66.xml" /><Relationship Id="rId5" Type="http://schemas.openxmlformats.org/officeDocument/2006/relationships/slideLayout" Target="../slideLayouts/slideLayout60.xml" /><Relationship Id="rId10" Type="http://schemas.openxmlformats.org/officeDocument/2006/relationships/slideLayout" Target="../slideLayouts/slideLayout65.xml" /><Relationship Id="rId4" Type="http://schemas.openxmlformats.org/officeDocument/2006/relationships/slideLayout" Target="../slideLayouts/slideLayout59.xml" /><Relationship Id="rId9" Type="http://schemas.openxmlformats.org/officeDocument/2006/relationships/slideLayout" Target="../slideLayouts/slideLayout64.xml" 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69.xml" /><Relationship Id="rId7" Type="http://schemas.openxmlformats.org/officeDocument/2006/relationships/slideLayout" Target="../slideLayouts/slideLayout73.xml" /><Relationship Id="rId12" Type="http://schemas.openxmlformats.org/officeDocument/2006/relationships/theme" Target="../theme/theme7.xml" /><Relationship Id="rId2" Type="http://schemas.openxmlformats.org/officeDocument/2006/relationships/slideLayout" Target="../slideLayouts/slideLayout68.xml" /><Relationship Id="rId1" Type="http://schemas.openxmlformats.org/officeDocument/2006/relationships/slideLayout" Target="../slideLayouts/slideLayout67.xml" /><Relationship Id="rId6" Type="http://schemas.openxmlformats.org/officeDocument/2006/relationships/slideLayout" Target="../slideLayouts/slideLayout72.xml" /><Relationship Id="rId11" Type="http://schemas.openxmlformats.org/officeDocument/2006/relationships/slideLayout" Target="../slideLayouts/slideLayout77.xml" /><Relationship Id="rId5" Type="http://schemas.openxmlformats.org/officeDocument/2006/relationships/slideLayout" Target="../slideLayouts/slideLayout71.xml" /><Relationship Id="rId10" Type="http://schemas.openxmlformats.org/officeDocument/2006/relationships/slideLayout" Target="../slideLayouts/slideLayout76.xml" /><Relationship Id="rId4" Type="http://schemas.openxmlformats.org/officeDocument/2006/relationships/slideLayout" Target="../slideLayouts/slideLayout70.xml" /><Relationship Id="rId9" Type="http://schemas.openxmlformats.org/officeDocument/2006/relationships/slideLayout" Target="../slideLayouts/slideLayout75.xml" 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80.xml" /><Relationship Id="rId7" Type="http://schemas.openxmlformats.org/officeDocument/2006/relationships/slideLayout" Target="../slideLayouts/slideLayout84.xml" /><Relationship Id="rId12" Type="http://schemas.openxmlformats.org/officeDocument/2006/relationships/theme" Target="../theme/theme8.xml" /><Relationship Id="rId2" Type="http://schemas.openxmlformats.org/officeDocument/2006/relationships/slideLayout" Target="../slideLayouts/slideLayout79.xml" /><Relationship Id="rId1" Type="http://schemas.openxmlformats.org/officeDocument/2006/relationships/slideLayout" Target="../slideLayouts/slideLayout78.xml" /><Relationship Id="rId6" Type="http://schemas.openxmlformats.org/officeDocument/2006/relationships/slideLayout" Target="../slideLayouts/slideLayout83.xml" /><Relationship Id="rId11" Type="http://schemas.openxmlformats.org/officeDocument/2006/relationships/slideLayout" Target="../slideLayouts/slideLayout88.xml" /><Relationship Id="rId5" Type="http://schemas.openxmlformats.org/officeDocument/2006/relationships/slideLayout" Target="../slideLayouts/slideLayout82.xml" /><Relationship Id="rId10" Type="http://schemas.openxmlformats.org/officeDocument/2006/relationships/slideLayout" Target="../slideLayouts/slideLayout87.xml" /><Relationship Id="rId4" Type="http://schemas.openxmlformats.org/officeDocument/2006/relationships/slideLayout" Target="../slideLayouts/slideLayout81.xml" /><Relationship Id="rId9" Type="http://schemas.openxmlformats.org/officeDocument/2006/relationships/slideLayout" Target="../slideLayouts/slideLayout86.xml" 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91.xml" /><Relationship Id="rId7" Type="http://schemas.openxmlformats.org/officeDocument/2006/relationships/slideLayout" Target="../slideLayouts/slideLayout95.xml" /><Relationship Id="rId12" Type="http://schemas.openxmlformats.org/officeDocument/2006/relationships/theme" Target="../theme/theme9.xml" /><Relationship Id="rId2" Type="http://schemas.openxmlformats.org/officeDocument/2006/relationships/slideLayout" Target="../slideLayouts/slideLayout90.xml" /><Relationship Id="rId1" Type="http://schemas.openxmlformats.org/officeDocument/2006/relationships/slideLayout" Target="../slideLayouts/slideLayout89.xml" /><Relationship Id="rId6" Type="http://schemas.openxmlformats.org/officeDocument/2006/relationships/slideLayout" Target="../slideLayouts/slideLayout94.xml" /><Relationship Id="rId11" Type="http://schemas.openxmlformats.org/officeDocument/2006/relationships/slideLayout" Target="../slideLayouts/slideLayout99.xml" /><Relationship Id="rId5" Type="http://schemas.openxmlformats.org/officeDocument/2006/relationships/slideLayout" Target="../slideLayouts/slideLayout93.xml" /><Relationship Id="rId10" Type="http://schemas.openxmlformats.org/officeDocument/2006/relationships/slideLayout" Target="../slideLayouts/slideLayout98.xml" /><Relationship Id="rId4" Type="http://schemas.openxmlformats.org/officeDocument/2006/relationships/slideLayout" Target="../slideLayouts/slideLayout92.xml" /><Relationship Id="rId9" Type="http://schemas.openxmlformats.org/officeDocument/2006/relationships/slideLayout" Target="../slideLayouts/slideLayout9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92.xml" /><Relationship Id="rId4" Type="http://schemas.openxmlformats.org/officeDocument/2006/relationships/image" Target="../media/image2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81.xml" /><Relationship Id="rId4" Type="http://schemas.openxmlformats.org/officeDocument/2006/relationships/image" Target="../media/image26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3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endra.wibawa@pertanian.go.id" TargetMode="External" /><Relationship Id="rId1" Type="http://schemas.openxmlformats.org/officeDocument/2006/relationships/slideLayout" Target="../slideLayouts/slideLayout13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 /><Relationship Id="rId2" Type="http://schemas.openxmlformats.org/officeDocument/2006/relationships/slideLayout" Target="../slideLayouts/slideLayout103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16.wmf" /><Relationship Id="rId4" Type="http://schemas.openxmlformats.org/officeDocument/2006/relationships/oleObject" Target="../embeddings/oleObject1.bin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12.xml" /><Relationship Id="rId4" Type="http://schemas.openxmlformats.org/officeDocument/2006/relationships/image" Target="../media/image19.emf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530" y="1175385"/>
            <a:ext cx="7520305" cy="24307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/>
              <a:t>Development of a next generation sequencing technique to characterize and identify reassortant </a:t>
            </a:r>
            <a:r>
              <a:rPr lang="en-ID" altLang="en-US" sz="3200" b="1"/>
              <a:t>HPAI</a:t>
            </a:r>
            <a:r>
              <a:rPr lang="en-US" sz="3200" b="1"/>
              <a:t> H5N1 clade 2.3.2.1c virus circulating </a:t>
            </a:r>
            <a:br>
              <a:rPr lang="en-US" sz="3200" b="1"/>
            </a:br>
            <a:r>
              <a:rPr lang="en-US" sz="3200" b="1"/>
              <a:t>in poultry in Indonesia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4373880"/>
            <a:ext cx="3674745" cy="1165225"/>
          </a:xfrm>
        </p:spPr>
        <p:txBody>
          <a:bodyPr>
            <a:norm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ID" altLang="en-US" sz="1600" b="1">
                <a:solidFill>
                  <a:srgbClr val="1552D1"/>
                </a:solidFill>
              </a:rPr>
              <a:t>Hendra Wibawa</a:t>
            </a:r>
            <a:endParaRPr lang="en-ID" altLang="en-US" sz="1600">
              <a:solidFill>
                <a:srgbClr val="1552D1"/>
              </a:solidFill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ID" altLang="en-US" sz="1400">
                <a:solidFill>
                  <a:srgbClr val="1552D1"/>
                </a:solidFill>
              </a:rPr>
              <a:t>Disease Investigation Center Wates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ID" altLang="en-US" sz="1400">
                <a:solidFill>
                  <a:srgbClr val="1552D1"/>
                </a:solidFill>
              </a:rPr>
              <a:t>(Balai Besar Veteriner Wates)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ID" altLang="en-US" sz="1400">
                <a:solidFill>
                  <a:srgbClr val="1552D1"/>
                </a:solidFill>
              </a:rPr>
              <a:t>Yogyakarta, Indonesia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4665" y="5798185"/>
            <a:ext cx="8282940" cy="729615"/>
            <a:chOff x="420" y="699"/>
            <a:chExt cx="12298" cy="1086"/>
          </a:xfrm>
          <a:solidFill>
            <a:schemeClr val="accent2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699"/>
              <a:ext cx="3800" cy="1086"/>
            </a:xfrm>
            <a:prstGeom prst="rect">
              <a:avLst/>
            </a:prstGeom>
            <a:grpFill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" y="700"/>
              <a:ext cx="4424" cy="1085"/>
            </a:xfrm>
            <a:prstGeom prst="rect">
              <a:avLst/>
            </a:prstGeom>
            <a:grpFill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" y="699"/>
              <a:ext cx="3820" cy="1075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237490"/>
            <a:ext cx="7806690" cy="545465"/>
          </a:xfrm>
        </p:spPr>
        <p:txBody>
          <a:bodyPr>
            <a:normAutofit fontScale="90000"/>
          </a:bodyPr>
          <a:lstStyle/>
          <a:p>
            <a:pPr algn="ctr"/>
            <a:r>
              <a:rPr lang="en-ID" altLang="en-US" b="1">
                <a:solidFill>
                  <a:schemeClr val="bg1"/>
                </a:solidFill>
              </a:rPr>
              <a:t>HA and NA phylogenetic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70" y="1351915"/>
            <a:ext cx="8561705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0865" y="164465"/>
            <a:ext cx="8175625" cy="748665"/>
          </a:xfrm>
        </p:spPr>
        <p:txBody>
          <a:bodyPr>
            <a:normAutofit/>
          </a:bodyPr>
          <a:lstStyle/>
          <a:p>
            <a:r>
              <a:rPr lang="en-ID" altLang="en-US" sz="3200" b="1">
                <a:solidFill>
                  <a:schemeClr val="bg1"/>
                </a:solidFill>
              </a:rPr>
              <a:t>PB1, PA, NP phylogenetic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910" y="1478915"/>
            <a:ext cx="2936875" cy="465328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67380" y="1479550"/>
            <a:ext cx="2684780" cy="4652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765" y="1478915"/>
            <a:ext cx="2627630" cy="46539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262620" y="1430924"/>
            <a:ext cx="873760" cy="4574904"/>
            <a:chOff x="12884" y="2616"/>
            <a:chExt cx="1376" cy="7234"/>
          </a:xfrm>
        </p:grpSpPr>
        <p:sp>
          <p:nvSpPr>
            <p:cNvPr id="27" name="Text Box 26"/>
            <p:cNvSpPr txBox="1"/>
            <p:nvPr/>
          </p:nvSpPr>
          <p:spPr>
            <a:xfrm>
              <a:off x="13061" y="2616"/>
              <a:ext cx="867" cy="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en-US" sz="1600">
                  <a:latin typeface="Arial Narrow" panose="020B0606020202030204" charset="0"/>
                  <a:cs typeface="Arial Narrow" panose="020B0606020202030204" charset="0"/>
                </a:rPr>
                <a:t>LPAI Asia</a:t>
              </a: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3061" y="4034"/>
              <a:ext cx="1177" cy="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en-US" sz="1600">
                  <a:latin typeface="Arial Narrow" panose="020B0606020202030204" charset="0"/>
                  <a:cs typeface="Arial Narrow" panose="020B0606020202030204" charset="0"/>
                </a:rPr>
                <a:t>H5N1 2.1.3.2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3038" y="7320"/>
              <a:ext cx="1222" cy="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en-US" sz="1600">
                  <a:latin typeface="Arial Narrow" panose="020B0606020202030204" charset="0"/>
                  <a:cs typeface="Arial Narrow" panose="020B0606020202030204" charset="0"/>
                </a:rPr>
                <a:t>H5N1 2.3.2.1c </a:t>
              </a: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12895" y="2798"/>
              <a:ext cx="166" cy="575"/>
            </a:xfrm>
            <a:prstGeom prst="righ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12895" y="3441"/>
              <a:ext cx="120" cy="2109"/>
            </a:xfrm>
            <a:prstGeom prst="righ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12884" y="5714"/>
              <a:ext cx="132" cy="4136"/>
            </a:xfrm>
            <a:prstGeom prst="righ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989965" y="6266180"/>
            <a:ext cx="2796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en-US" sz="1200"/>
              <a:t>*PB1 length (partial CDS 1040 bp)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885" y="1449070"/>
            <a:ext cx="2813685" cy="469074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5795" y="81280"/>
            <a:ext cx="7453630" cy="953135"/>
          </a:xfrm>
        </p:spPr>
        <p:txBody>
          <a:bodyPr>
            <a:normAutofit/>
          </a:bodyPr>
          <a:lstStyle/>
          <a:p>
            <a:r>
              <a:rPr lang="en-ID" altLang="en-US" sz="3200" b="1">
                <a:solidFill>
                  <a:schemeClr val="bg1"/>
                </a:solidFill>
              </a:rPr>
              <a:t>MP, NS, PB2 phylogenetic analysis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570" y="1449070"/>
            <a:ext cx="2672715" cy="4689475"/>
          </a:xfrm>
          <a:prstGeom prst="rect">
            <a:avLst/>
          </a:prstGeom>
        </p:spPr>
      </p:pic>
      <p:pic>
        <p:nvPicPr>
          <p:cNvPr id="25" name="Content Placeholder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810" y="1448435"/>
            <a:ext cx="2868930" cy="469074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266430" y="1471295"/>
            <a:ext cx="880745" cy="4565089"/>
            <a:chOff x="12884" y="2746"/>
            <a:chExt cx="1387" cy="7114"/>
          </a:xfrm>
        </p:grpSpPr>
        <p:sp>
          <p:nvSpPr>
            <p:cNvPr id="27" name="Text Box 26"/>
            <p:cNvSpPr txBox="1"/>
            <p:nvPr/>
          </p:nvSpPr>
          <p:spPr>
            <a:xfrm>
              <a:off x="13061" y="2746"/>
              <a:ext cx="867" cy="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en-US" sz="1600">
                  <a:latin typeface="Arial Narrow" panose="020B0606020202030204" charset="0"/>
                  <a:cs typeface="Arial Narrow" panose="020B0606020202030204" charset="0"/>
                </a:rPr>
                <a:t>LPAI Asia</a:t>
              </a: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3015" y="5067"/>
              <a:ext cx="1177" cy="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en-US" sz="1600">
                  <a:latin typeface="Arial Narrow" panose="020B0606020202030204" charset="0"/>
                  <a:cs typeface="Arial Narrow" panose="020B0606020202030204" charset="0"/>
                </a:rPr>
                <a:t>H5N1 2.1.3.2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3049" y="7995"/>
              <a:ext cx="1222" cy="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en-US" sz="1600">
                  <a:latin typeface="Arial Narrow" panose="020B0606020202030204" charset="0"/>
                  <a:cs typeface="Arial Narrow" panose="020B0606020202030204" charset="0"/>
                </a:rPr>
                <a:t>H5N1 2.3.2.1c </a:t>
              </a: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12895" y="2798"/>
              <a:ext cx="153" cy="753"/>
            </a:xfrm>
            <a:prstGeom prst="righ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12895" y="4104"/>
              <a:ext cx="120" cy="2845"/>
            </a:xfrm>
            <a:prstGeom prst="righ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12884" y="7050"/>
              <a:ext cx="165" cy="2810"/>
            </a:xfrm>
            <a:prstGeom prst="righ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75042" y="1934846"/>
            <a:ext cx="6954673" cy="4662887"/>
            <a:chOff x="2336" y="3149"/>
            <a:chExt cx="10952" cy="7343"/>
          </a:xfrm>
        </p:grpSpPr>
        <p:sp>
          <p:nvSpPr>
            <p:cNvPr id="33" name="Rounded Rectangle 32"/>
            <p:cNvSpPr/>
            <p:nvPr/>
          </p:nvSpPr>
          <p:spPr>
            <a:xfrm>
              <a:off x="2336" y="5557"/>
              <a:ext cx="2439" cy="730"/>
            </a:xfrm>
            <a:prstGeom prst="roundRect">
              <a:avLst/>
            </a:prstGeom>
            <a:solidFill>
              <a:srgbClr val="F8520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516" y="5494"/>
              <a:ext cx="2249" cy="735"/>
            </a:xfrm>
            <a:prstGeom prst="roundRect">
              <a:avLst/>
            </a:prstGeom>
            <a:solidFill>
              <a:srgbClr val="F8520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734" y="6036"/>
              <a:ext cx="2205" cy="691"/>
            </a:xfrm>
            <a:prstGeom prst="roundRect">
              <a:avLst/>
            </a:prstGeom>
            <a:solidFill>
              <a:srgbClr val="F8520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1448" y="3149"/>
              <a:ext cx="1657" cy="568"/>
            </a:xfrm>
            <a:prstGeom prst="roundRect">
              <a:avLst/>
            </a:prstGeom>
            <a:solidFill>
              <a:srgbClr val="00B05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709" y="9971"/>
              <a:ext cx="10579" cy="521"/>
              <a:chOff x="1524" y="9948"/>
              <a:chExt cx="10579" cy="51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524" y="9986"/>
                <a:ext cx="4759" cy="478"/>
                <a:chOff x="3550" y="9942"/>
                <a:chExt cx="3111" cy="478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3550" y="10000"/>
                  <a:ext cx="305" cy="335"/>
                </a:xfrm>
                <a:prstGeom prst="roundRect">
                  <a:avLst/>
                </a:prstGeom>
                <a:solidFill>
                  <a:srgbClr val="F85208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 Box 37"/>
                <p:cNvSpPr txBox="1"/>
                <p:nvPr/>
              </p:nvSpPr>
              <p:spPr>
                <a:xfrm>
                  <a:off x="3846" y="9942"/>
                  <a:ext cx="2815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altLang="en-US" sz="1400" i="1"/>
                    <a:t>Potential reassortant Group I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6614" y="9948"/>
                <a:ext cx="5489" cy="478"/>
                <a:chOff x="3329" y="9913"/>
                <a:chExt cx="3392" cy="478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3329" y="9999"/>
                  <a:ext cx="290" cy="343"/>
                </a:xfrm>
                <a:prstGeom prst="roundRect">
                  <a:avLst/>
                </a:prstGeom>
                <a:solidFill>
                  <a:srgbClr val="00B050">
                    <a:alpha val="6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 Box 41"/>
                <p:cNvSpPr txBox="1"/>
                <p:nvPr/>
              </p:nvSpPr>
              <p:spPr>
                <a:xfrm>
                  <a:off x="3619" y="9913"/>
                  <a:ext cx="3102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altLang="en-US" sz="1400" i="1"/>
                    <a:t>Potential reassortant Group II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175895"/>
            <a:ext cx="7720965" cy="668020"/>
          </a:xfrm>
        </p:spPr>
        <p:txBody>
          <a:bodyPr>
            <a:normAutofit/>
          </a:bodyPr>
          <a:lstStyle/>
          <a:p>
            <a:pPr algn="l"/>
            <a:r>
              <a:rPr lang="en-ID" altLang="en-US" b="1"/>
              <a:t>Recombination Analysis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85" y="1484630"/>
            <a:ext cx="8740775" cy="52349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945630" y="6474460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altLang="en-US" sz="1000"/>
              <a:t>*PB1 length (partial CDS 1040 bp)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73100" y="935355"/>
            <a:ext cx="7011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en-US" sz="2000"/>
              <a:t>Detection of reassortant H5N1 clade 2.3.2.1c virus (Group I)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90" y="137795"/>
            <a:ext cx="7991475" cy="727710"/>
          </a:xfrm>
        </p:spPr>
        <p:txBody>
          <a:bodyPr>
            <a:normAutofit/>
          </a:bodyPr>
          <a:lstStyle/>
          <a:p>
            <a:pPr algn="l"/>
            <a:r>
              <a:rPr lang="en-ID" altLang="en-US" b="1"/>
              <a:t>Recombination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" y="1482725"/>
            <a:ext cx="8916670" cy="52774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55460" y="6530340"/>
            <a:ext cx="1922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altLang="en-US" sz="900"/>
              <a:t>*PB1 length (partial CDS 1040 bp)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18490" y="933450"/>
            <a:ext cx="7110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en-US" sz="2000"/>
              <a:t>Detection of reassortant H5N1 clade 2.3.2.1c virus (Group II)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0910" y="146685"/>
            <a:ext cx="6833870" cy="654050"/>
          </a:xfrm>
        </p:spPr>
        <p:txBody>
          <a:bodyPr/>
          <a:lstStyle/>
          <a:p>
            <a:pPr algn="ctr"/>
            <a:r>
              <a:rPr lang="en-ID" altLang="en-US" sz="2400" b="1"/>
              <a:t>Schematic diagram of H5N1 </a:t>
            </a:r>
            <a:br>
              <a:rPr lang="en-ID" altLang="en-US" sz="2400" b="1"/>
            </a:br>
            <a:r>
              <a:rPr lang="en-ID" altLang="en-US" sz="2400" b="1"/>
              <a:t>clade 2.3.2.1c genotyes in Indonesia 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127125"/>
            <a:ext cx="6341110" cy="4883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 Box 4"/>
          <p:cNvSpPr txBox="1"/>
          <p:nvPr/>
        </p:nvSpPr>
        <p:spPr>
          <a:xfrm>
            <a:off x="1740535" y="6092190"/>
            <a:ext cx="1405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altLang="en-US" sz="16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Calibri" panose="020F0502020204030204" charset="0"/>
                <a:cs typeface="Calibri" panose="020F0502020204030204" charset="0"/>
              </a:rPr>
              <a:t>No reassortant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130675" y="6092190"/>
            <a:ext cx="1160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en-US" sz="16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Calibri" panose="020F0502020204030204" charset="0"/>
                <a:cs typeface="Calibri" panose="020F0502020204030204" charset="0"/>
              </a:rPr>
              <a:t>Reassortant </a:t>
            </a:r>
          </a:p>
          <a:p>
            <a:pPr algn="ctr"/>
            <a:r>
              <a:rPr lang="en-ID" altLang="en-US" sz="16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Calibri" panose="020F0502020204030204" charset="0"/>
                <a:cs typeface="Calibri" panose="020F0502020204030204" charset="0"/>
              </a:rPr>
              <a:t>Group I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426835" y="6092190"/>
            <a:ext cx="1160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en-US" sz="16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Calibri" panose="020F0502020204030204" charset="0"/>
                <a:cs typeface="Calibri" panose="020F0502020204030204" charset="0"/>
              </a:rPr>
              <a:t>Reassortant </a:t>
            </a:r>
          </a:p>
          <a:p>
            <a:pPr algn="ctr"/>
            <a:r>
              <a:rPr lang="en-ID" altLang="en-US" sz="16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Calibri" panose="020F0502020204030204" charset="0"/>
                <a:cs typeface="Calibri" panose="020F0502020204030204" charset="0"/>
              </a:rPr>
              <a:t>Group II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69720" y="6045835"/>
            <a:ext cx="619506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10" y="162560"/>
            <a:ext cx="7886700" cy="687705"/>
          </a:xfrm>
        </p:spPr>
        <p:txBody>
          <a:bodyPr/>
          <a:lstStyle/>
          <a:p>
            <a:pPr algn="ctr"/>
            <a:r>
              <a:rPr lang="en-ID" altLang="en-US" b="1"/>
              <a:t>Molecular Analysis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08305" y="1308100"/>
          <a:ext cx="8221345" cy="5113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7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782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Reassor tant  H5N1 clade 2.3.2.1c</a:t>
                      </a:r>
                      <a:endParaRPr lang="en-US" sz="1000" b="1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Virus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000" b="1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Cleavage site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Airborne transmission determinants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PDZ motifs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Antiviral resistance markers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D" alt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</a:t>
                      </a: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D" alt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</a:t>
                      </a: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PB2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NS1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M2</a:t>
                      </a:r>
                      <a:endParaRPr lang="en-US" sz="12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323-332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222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627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C-terminal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116, 117, 119, 150, 223, 247, 275, 295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1552D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1000" b="0">
                        <a:solidFill>
                          <a:srgbClr val="1552D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Reassort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ck/Lampung/ 03160217/</a:t>
                      </a:r>
                    </a:p>
                    <a:p>
                      <a:pPr indent="0">
                        <a:buNone/>
                      </a:pPr>
                      <a:r>
                        <a:rPr lang="en-ID" alt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r>
                        <a:rPr 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(ref)</a:t>
                      </a:r>
                      <a:endParaRPr lang="en-US" sz="1000" b="1" i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RERRRKR*G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D/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N/S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ESEV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 I,   E,   K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  S,  H,   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 rowSpan="5"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Group I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ea/Jakarta </a:t>
                      </a:r>
                      <a:r>
                        <a:rPr lang="en-ID" alt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Timur</a:t>
                      </a:r>
                      <a:r>
                        <a:rPr 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/2016</a:t>
                      </a:r>
                      <a:endParaRPr lang="en-US" sz="1000" b="1" i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RERRRKR*G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ESEV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 I,   E,   K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  S,  H,   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ck/Majalengka/2016</a:t>
                      </a:r>
                      <a:endParaRPr lang="en-US" sz="1000" b="1" i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RERRRKR*G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ESEV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 I,   E,   K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  S,  H,   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ck/Kuningan/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n-US" sz="1000" b="1" 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REKRRKR*G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ESEV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 I,   E,   K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  S,  H,   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ck/Subang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/2016</a:t>
                      </a:r>
                      <a:endParaRPr lang="en-US" sz="1000" b="1" 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RERRRKR*G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ESEV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 I,   E,   K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  S,  H,   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md/Pekalongan/2016</a:t>
                      </a:r>
                      <a:endParaRPr lang="en-US" sz="1000" b="1" 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REKRRKR*G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ESEV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 I,   E,   K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  S,  H,   N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585">
                <a:tc rowSpan="3"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II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ck/Pati/ 2016</a:t>
                      </a:r>
                      <a:endParaRPr lang="en-US" sz="1000" b="1" i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RERRRKR*G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ESEV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 I,   E,   K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  S,  H,   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ck/Sukoharjo/ 2016</a:t>
                      </a:r>
                      <a:endParaRPr lang="en-US" sz="1000" b="1" i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RERRRKR*G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ESEV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 I,   E,   K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  S,  H,   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5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ck/Lamongan/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n-US" sz="1000" b="1" i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RERRRKR*G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ESEV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 I,   E,   K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  S,  H,   N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468630"/>
            <a:ext cx="8229600" cy="582613"/>
          </a:xfrm>
        </p:spPr>
        <p:txBody>
          <a:bodyPr/>
          <a:lstStyle/>
          <a:p>
            <a:r>
              <a:rPr lang="en-ID" altLang="en-US" sz="4400"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770"/>
            <a:ext cx="8328025" cy="4953000"/>
          </a:xfrm>
        </p:spPr>
        <p:txBody>
          <a:bodyPr/>
          <a:lstStyle/>
          <a:p>
            <a:r>
              <a:rPr lang="en-US" sz="2400"/>
              <a:t>Th</a:t>
            </a:r>
            <a:r>
              <a:rPr lang="en-ID" altLang="en-US" sz="2400"/>
              <a:t>is study </a:t>
            </a:r>
            <a:r>
              <a:rPr lang="en-US" sz="2400"/>
              <a:t>identifi</a:t>
            </a:r>
            <a:r>
              <a:rPr lang="en-ID" altLang="en-US" sz="2400"/>
              <a:t>ed an</a:t>
            </a:r>
            <a:r>
              <a:rPr lang="en-US" sz="2400"/>
              <a:t> </a:t>
            </a:r>
            <a:r>
              <a:rPr lang="en-US" sz="2400" i="1"/>
              <a:t>inter-lineage</a:t>
            </a:r>
            <a:r>
              <a:rPr lang="en-US" sz="2400"/>
              <a:t> and </a:t>
            </a:r>
            <a:r>
              <a:rPr lang="en-US" sz="2400" i="1"/>
              <a:t>inter-subtype</a:t>
            </a:r>
            <a:r>
              <a:rPr lang="en-US" sz="2400"/>
              <a:t> reassortant </a:t>
            </a:r>
            <a:r>
              <a:rPr lang="en-ID" altLang="en-US" sz="2400"/>
              <a:t>HPAIV </a:t>
            </a:r>
            <a:r>
              <a:rPr lang="en-US" sz="2400"/>
              <a:t>H5N1 </a:t>
            </a:r>
            <a:r>
              <a:rPr lang="en-ID" altLang="en-US" sz="2400"/>
              <a:t>clade 2.3.2.1c</a:t>
            </a:r>
            <a:r>
              <a:rPr lang="en-US" sz="2400"/>
              <a:t> virus in Indonesia.  </a:t>
            </a:r>
          </a:p>
          <a:p>
            <a:r>
              <a:rPr lang="en-US" sz="2400"/>
              <a:t>It remains unclear when and where the reassortment event occurred. </a:t>
            </a:r>
          </a:p>
          <a:p>
            <a:r>
              <a:rPr lang="en-ID" altLang="en-US" sz="2400"/>
              <a:t>The s</a:t>
            </a:r>
            <a:r>
              <a:rPr lang="en-US" sz="2400"/>
              <a:t>amples were mainly collected from small</a:t>
            </a:r>
            <a:r>
              <a:rPr lang="en-ID" altLang="en-US" sz="2400"/>
              <a:t>-</a:t>
            </a:r>
            <a:r>
              <a:rPr lang="en-US" sz="2400"/>
              <a:t>medium commercial poultry and backyard farms representing low biosecurity and mixed farming systems </a:t>
            </a:r>
            <a:r>
              <a:rPr lang="en-ID" altLang="en-US" sz="2400"/>
              <a:t>which these</a:t>
            </a:r>
            <a:r>
              <a:rPr lang="en-US" sz="2400"/>
              <a:t> might have contributed to co-infection </a:t>
            </a:r>
            <a:r>
              <a:rPr lang="en-ID" altLang="en-US" sz="2400"/>
              <a:t>of AIVs </a:t>
            </a:r>
            <a:r>
              <a:rPr lang="en-US" sz="2400"/>
              <a:t>resulting in reassortant variants. </a:t>
            </a:r>
          </a:p>
          <a:p>
            <a:r>
              <a:rPr lang="en-ID" altLang="en-US" sz="2400"/>
              <a:t>The results </a:t>
            </a:r>
            <a:r>
              <a:rPr lang="en-US" sz="2400"/>
              <a:t>highlight the importance of continued molecular surveillance to monitor influenza virus evolution</a:t>
            </a:r>
            <a:r>
              <a:rPr lang="en-ID" altLang="en-US" sz="240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520700" y="465455"/>
            <a:ext cx="8146415" cy="6350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ID" altLang="en-US" sz="2000" b="1">
                <a:latin typeface="Times" charset="0"/>
                <a:cs typeface="Calibri" panose="020F0502020204030204" charset="0"/>
              </a:rPr>
              <a:t>De</a:t>
            </a:r>
            <a:r>
              <a:rPr lang="en-US" sz="2000" b="1">
                <a:latin typeface="Times" charset="0"/>
                <a:cs typeface="Calibri" panose="020F0502020204030204" charset="0"/>
              </a:rPr>
              <a:t>velopment of next generation sequencing technique to characterize </a:t>
            </a:r>
          </a:p>
          <a:p>
            <a:pPr indent="0" algn="ctr"/>
            <a:r>
              <a:rPr lang="en-US" sz="2000" b="1">
                <a:latin typeface="Times" charset="0"/>
                <a:cs typeface="Calibri" panose="020F0502020204030204" charset="0"/>
              </a:rPr>
              <a:t>and identify reassortant highly pathogenic avian influenza H5N1 </a:t>
            </a:r>
          </a:p>
          <a:p>
            <a:pPr indent="0" algn="ctr"/>
            <a:r>
              <a:rPr lang="en-US" sz="2000" b="1">
                <a:latin typeface="Times" charset="0"/>
                <a:cs typeface="Calibri" panose="020F0502020204030204" charset="0"/>
              </a:rPr>
              <a:t>clade 2.3.2.1c virus circulating in poultry in Indonesia</a:t>
            </a:r>
            <a:endParaRPr lang="en-US" sz="2000" b="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2000" b="0">
                <a:latin typeface="Times" charset="0"/>
                <a:cs typeface="Calibri" panose="020F0502020204030204" charset="0"/>
              </a:rPr>
              <a:t> </a:t>
            </a:r>
          </a:p>
          <a:p>
            <a:pPr indent="0" algn="ctr"/>
            <a:endParaRPr lang="en-US" sz="2000" b="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1600" b="0">
                <a:latin typeface="Times" charset="0"/>
                <a:cs typeface="Calibri" panose="020F0502020204030204" charset="0"/>
              </a:rPr>
              <a:t>H. Wibawa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1*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H. Mulyawan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1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T. Mahawan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2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E. A. Srihanto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3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Y. Miswati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4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N. M. Hutagaol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5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</a:t>
            </a:r>
          </a:p>
          <a:p>
            <a:pPr indent="0" algn="ctr"/>
            <a:r>
              <a:rPr lang="en-US" sz="1600" b="0">
                <a:latin typeface="Times" charset="0"/>
                <a:cs typeface="Calibri" panose="020F0502020204030204" charset="0"/>
              </a:rPr>
              <a:t>A. Riyadi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6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D. H.W. Hartawan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7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F.Hendrawati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8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Deswarni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9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F.C. Zenal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10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N. Hartaningsih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10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</a:t>
            </a:r>
          </a:p>
          <a:p>
            <a:pPr indent="0" algn="ctr"/>
            <a:r>
              <a:rPr lang="en-US" sz="1600" b="0">
                <a:latin typeface="Times" charset="0"/>
                <a:cs typeface="Calibri" panose="020F0502020204030204" charset="0"/>
              </a:rPr>
              <a:t>S. Idris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11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L.Schoonman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10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J. McGrane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10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</a:t>
            </a:r>
            <a:r>
              <a:rPr lang="en-US" sz="1600">
                <a:latin typeface="Times" charset="0"/>
                <a:cs typeface="Calibri" panose="020F0502020204030204" charset="0"/>
                <a:sym typeface="+mn-ea"/>
              </a:rPr>
              <a:t>B. Poermadjaja</a:t>
            </a:r>
            <a:r>
              <a:rPr lang="en-US" sz="1600" baseline="30000">
                <a:latin typeface="Times" charset="0"/>
                <a:cs typeface="Calibri" panose="020F0502020204030204" charset="0"/>
                <a:sym typeface="+mn-ea"/>
              </a:rPr>
              <a:t>1</a:t>
            </a:r>
            <a:r>
              <a:rPr lang="en-US" sz="1600">
                <a:latin typeface="Times" charset="0"/>
                <a:cs typeface="Calibri" panose="020F0502020204030204" charset="0"/>
                <a:sym typeface="+mn-ea"/>
              </a:rPr>
              <a:t>, </a:t>
            </a:r>
            <a:r>
              <a:rPr lang="en-US" sz="1600" b="0">
                <a:latin typeface="Times" charset="0"/>
                <a:cs typeface="Calibri" panose="020F0502020204030204" charset="0"/>
              </a:rPr>
              <a:t>Filip Claes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10</a:t>
            </a:r>
            <a:r>
              <a:rPr lang="en-US" sz="1600" b="0">
                <a:latin typeface="Times" charset="0"/>
                <a:cs typeface="Calibri" panose="020F0502020204030204" charset="0"/>
              </a:rPr>
              <a:t>, F. S. Tjatur Rasa</a:t>
            </a:r>
            <a:r>
              <a:rPr lang="en-US" sz="1600" b="0" baseline="30000">
                <a:latin typeface="Times" charset="0"/>
                <a:cs typeface="Calibri" panose="020F0502020204030204" charset="0"/>
              </a:rPr>
              <a:t>11</a:t>
            </a:r>
          </a:p>
          <a:p>
            <a:pPr indent="0" algn="ctr"/>
            <a:endParaRPr lang="en-US" sz="1600" b="0" baseline="30000">
              <a:latin typeface="Times" charset="0"/>
              <a:cs typeface="Calibri" panose="020F0502020204030204" charset="0"/>
            </a:endParaRPr>
          </a:p>
          <a:p>
            <a:pPr indent="0" algn="ctr"/>
            <a:endParaRPr lang="en-US" sz="1600" b="0" baseline="3000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ID" altLang="en-US" sz="1600" b="0">
                <a:latin typeface="Times" charset="0"/>
                <a:cs typeface="Calibri" panose="020F0502020204030204" charset="0"/>
              </a:rPr>
              <a:t>*C</a:t>
            </a:r>
            <a:r>
              <a:rPr lang="en-US" sz="1600" b="0">
                <a:latin typeface="Times" charset="0"/>
                <a:cs typeface="Calibri" panose="020F0502020204030204" charset="0"/>
              </a:rPr>
              <a:t>orresponding Author: </a:t>
            </a:r>
            <a:r>
              <a:rPr lang="en-US" sz="1600" b="0" u="sng">
                <a:solidFill>
                  <a:srgbClr val="0000FF"/>
                </a:solidFill>
                <a:latin typeface="Times" charset="0"/>
                <a:cs typeface="Arial" panose="020B0604020202020204" pitchFamily="34" charset="0"/>
                <a:hlinkClick r:id="rId2"/>
              </a:rPr>
              <a:t>hendra.wibawa@pertanian.go.id</a:t>
            </a:r>
            <a:endParaRPr lang="en-US" sz="1600" b="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1600" b="0">
                <a:latin typeface="Times" charset="0"/>
                <a:cs typeface="Calibri" panose="020F0502020204030204" charset="0"/>
              </a:rPr>
              <a:t> </a:t>
            </a:r>
            <a:endParaRPr lang="en-US" sz="1600" b="0" baseline="3000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1400" b="0" baseline="30000">
                <a:latin typeface="Times" charset="0"/>
                <a:cs typeface="Calibri" panose="020F0502020204030204" charset="0"/>
              </a:rPr>
              <a:t>1</a:t>
            </a:r>
            <a:r>
              <a:rPr lang="en-US" sz="1400" b="0">
                <a:latin typeface="Times" charset="0"/>
                <a:cs typeface="Calibri" panose="020F0502020204030204" charset="0"/>
              </a:rPr>
              <a:t> Disease Investigation Center Wates, </a:t>
            </a:r>
            <a:r>
              <a:rPr lang="en-US" sz="1400" b="0" baseline="30000">
                <a:latin typeface="Times" charset="0"/>
                <a:cs typeface="Calibri" panose="020F0502020204030204" charset="0"/>
              </a:rPr>
              <a:t>2</a:t>
            </a:r>
            <a:r>
              <a:rPr lang="en-US" sz="1400" b="0">
                <a:latin typeface="Times" charset="0"/>
                <a:cs typeface="Calibri" panose="020F0502020204030204" charset="0"/>
              </a:rPr>
              <a:t> Disease Investigation Center Subang,</a:t>
            </a:r>
            <a:endParaRPr lang="en-US" sz="1400" b="0" baseline="3000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1400" b="0" baseline="30000">
                <a:latin typeface="Times" charset="0"/>
                <a:cs typeface="Calibri" panose="020F0502020204030204" charset="0"/>
              </a:rPr>
              <a:t>3</a:t>
            </a:r>
            <a:r>
              <a:rPr lang="en-US" sz="1400" b="0">
                <a:latin typeface="Times" charset="0"/>
                <a:cs typeface="Calibri" panose="020F0502020204030204" charset="0"/>
              </a:rPr>
              <a:t> Disease Investigation Center Lampung, </a:t>
            </a:r>
            <a:r>
              <a:rPr lang="en-US" sz="1400" b="0" baseline="30000">
                <a:latin typeface="Times" charset="0"/>
                <a:cs typeface="Calibri" panose="020F0502020204030204" charset="0"/>
              </a:rPr>
              <a:t>4 </a:t>
            </a:r>
            <a:r>
              <a:rPr lang="en-US" sz="1400" b="0">
                <a:latin typeface="Times" charset="0"/>
                <a:cs typeface="Calibri" panose="020F0502020204030204" charset="0"/>
              </a:rPr>
              <a:t>Disease Investigation Center Bukittinggi,</a:t>
            </a:r>
            <a:endParaRPr lang="en-US" sz="1400" b="0" baseline="3000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1400" b="0" baseline="30000">
                <a:latin typeface="Times" charset="0"/>
                <a:cs typeface="Calibri" panose="020F0502020204030204" charset="0"/>
              </a:rPr>
              <a:t>5</a:t>
            </a:r>
            <a:r>
              <a:rPr lang="en-US" sz="1400" b="0">
                <a:latin typeface="Times" charset="0"/>
                <a:cs typeface="Calibri" panose="020F0502020204030204" charset="0"/>
              </a:rPr>
              <a:t> Disease Investigation Center Medan, </a:t>
            </a:r>
            <a:r>
              <a:rPr lang="en-US" sz="1400" b="0" baseline="30000">
                <a:latin typeface="Times" charset="0"/>
                <a:cs typeface="Calibri" panose="020F0502020204030204" charset="0"/>
              </a:rPr>
              <a:t>6</a:t>
            </a:r>
            <a:r>
              <a:rPr lang="en-US" sz="1400" b="0">
                <a:latin typeface="Times" charset="0"/>
                <a:cs typeface="Calibri" panose="020F0502020204030204" charset="0"/>
              </a:rPr>
              <a:t> Disease Investigation Center Banjarbaru,</a:t>
            </a:r>
            <a:endParaRPr lang="en-US" sz="1400" b="0" baseline="3000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1400" b="0" baseline="30000">
                <a:latin typeface="Times" charset="0"/>
                <a:cs typeface="Calibri" panose="020F0502020204030204" charset="0"/>
              </a:rPr>
              <a:t>7</a:t>
            </a:r>
            <a:r>
              <a:rPr lang="en-US" sz="1400" b="0">
                <a:latin typeface="Times" charset="0"/>
                <a:cs typeface="Calibri" panose="020F0502020204030204" charset="0"/>
              </a:rPr>
              <a:t> Disease Investigation Center Denpasar, </a:t>
            </a:r>
            <a:r>
              <a:rPr lang="en-US" sz="1400" b="0" baseline="30000">
                <a:latin typeface="Times" charset="0"/>
                <a:cs typeface="Calibri" panose="020F0502020204030204" charset="0"/>
              </a:rPr>
              <a:t>8</a:t>
            </a:r>
            <a:r>
              <a:rPr lang="en-US" sz="1400" b="0">
                <a:latin typeface="Times" charset="0"/>
                <a:cs typeface="Calibri" panose="020F0502020204030204" charset="0"/>
              </a:rPr>
              <a:t> Disease Investigation Center Maros,</a:t>
            </a:r>
            <a:endParaRPr lang="en-US" sz="1400" b="0" baseline="3000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1400" b="0" baseline="30000">
                <a:latin typeface="Times" charset="0"/>
                <a:cs typeface="Calibri" panose="020F0502020204030204" charset="0"/>
              </a:rPr>
              <a:t>9</a:t>
            </a:r>
            <a:r>
              <a:rPr lang="en-US" sz="1400" b="0">
                <a:latin typeface="Times" charset="0"/>
                <a:cs typeface="Calibri" panose="020F0502020204030204" charset="0"/>
              </a:rPr>
              <a:t> Animal Health Laboratory Jakarta Province, </a:t>
            </a:r>
          </a:p>
          <a:p>
            <a:pPr indent="0" algn="ctr"/>
            <a:r>
              <a:rPr lang="en-US" sz="1400" b="0" baseline="30000">
                <a:latin typeface="Times" charset="0"/>
                <a:cs typeface="Calibri" panose="020F0502020204030204" charset="0"/>
              </a:rPr>
              <a:t>10</a:t>
            </a:r>
            <a:r>
              <a:rPr lang="en-US" sz="1400" b="0">
                <a:latin typeface="Times" charset="0"/>
                <a:cs typeface="Calibri" panose="020F0502020204030204" charset="0"/>
              </a:rPr>
              <a:t> Food and Agriculture Organization of the United Nation </a:t>
            </a:r>
            <a:r>
              <a:rPr lang="en-ID" altLang="en-US" sz="1400" b="0">
                <a:latin typeface="Times" charset="0"/>
                <a:cs typeface="Calibri" panose="020F0502020204030204" charset="0"/>
              </a:rPr>
              <a:t>(FAO)</a:t>
            </a:r>
            <a:r>
              <a:rPr lang="en-US" sz="1400" b="0">
                <a:latin typeface="Times" charset="0"/>
                <a:cs typeface="Calibri" panose="020F0502020204030204" charset="0"/>
              </a:rPr>
              <a:t>, </a:t>
            </a:r>
          </a:p>
          <a:p>
            <a:pPr indent="0" algn="ctr"/>
            <a:r>
              <a:rPr lang="en-US" sz="1400" b="0">
                <a:latin typeface="Times" charset="0"/>
                <a:cs typeface="Calibri" panose="020F0502020204030204" charset="0"/>
              </a:rPr>
              <a:t>Emergency Centre for Transboundary Animal Diseases (ECTAD)</a:t>
            </a:r>
            <a:endParaRPr lang="en-US" sz="1400" b="0" baseline="3000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1400" b="0" baseline="30000">
                <a:latin typeface="Times" charset="0"/>
                <a:cs typeface="Calibri" panose="020F0502020204030204" charset="0"/>
              </a:rPr>
              <a:t>11</a:t>
            </a:r>
            <a:r>
              <a:rPr lang="en-US" sz="1400" b="0">
                <a:latin typeface="Times" charset="0"/>
                <a:cs typeface="Calibri" panose="020F0502020204030204" charset="0"/>
              </a:rPr>
              <a:t> Directorate Animal Health, Directorate General of Livestock and Animal Health Services, </a:t>
            </a:r>
          </a:p>
          <a:p>
            <a:pPr indent="0" algn="ctr"/>
            <a:r>
              <a:rPr lang="en-US" sz="1400" b="0">
                <a:latin typeface="Times" charset="0"/>
                <a:cs typeface="Calibri" panose="020F0502020204030204" charset="0"/>
              </a:rPr>
              <a:t>Ministry of Agriculture, Jakarta, Indonesia.</a:t>
            </a:r>
          </a:p>
          <a:p>
            <a:pPr indent="0" algn="ctr"/>
            <a:endParaRPr lang="en-US" sz="1600" b="0">
              <a:latin typeface="Times" charset="0"/>
              <a:cs typeface="Calibri" panose="020F0502020204030204" charset="0"/>
            </a:endParaRPr>
          </a:p>
          <a:p>
            <a:pPr indent="0" algn="ctr"/>
            <a:endParaRPr lang="en-US" sz="1600" b="0">
              <a:latin typeface="Times" charset="0"/>
              <a:cs typeface="Calibri" panose="020F0502020204030204" charset="0"/>
            </a:endParaRPr>
          </a:p>
          <a:p>
            <a:pPr indent="0" algn="ctr"/>
            <a:r>
              <a:rPr lang="en-US" sz="1600" b="0">
                <a:latin typeface="Times" charset="0"/>
                <a:cs typeface="Calibri" panose="020F0502020204030204" charset="0"/>
              </a:rPr>
              <a:t>Keywords: Influenza, HPAI, Reassortment, Sequencing, NGS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75" y="223520"/>
            <a:ext cx="7375525" cy="582930"/>
          </a:xfrm>
        </p:spPr>
        <p:txBody>
          <a:bodyPr/>
          <a:lstStyle/>
          <a:p>
            <a:r>
              <a:rPr lang="en-ID" altLang="en-US" sz="4000" b="1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3270" y="1312545"/>
            <a:ext cx="7796530" cy="5260340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ym typeface="+mn-ea"/>
              </a:rPr>
              <a:t>Two </a:t>
            </a:r>
            <a:r>
              <a:rPr lang="en-ID" altLang="en-US" sz="2200">
                <a:sym typeface="+mn-ea"/>
              </a:rPr>
              <a:t>highly pathogenic avian influenza virus (HPAIV)</a:t>
            </a:r>
            <a:r>
              <a:rPr lang="en-US" sz="2200">
                <a:sym typeface="+mn-ea"/>
              </a:rPr>
              <a:t> H5N1 sublineages are remain endemic in Indonesia</a:t>
            </a:r>
            <a:r>
              <a:rPr lang="en-ID" altLang="en-US" sz="2200">
                <a:sym typeface="+mn-ea"/>
              </a:rPr>
              <a:t>:</a:t>
            </a:r>
            <a:r>
              <a:rPr lang="en-US" sz="2200">
                <a:sym typeface="+mn-ea"/>
              </a:rPr>
              <a:t> </a:t>
            </a: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altLang="en-US" sz="2200">
                <a:sym typeface="+mn-ea"/>
              </a:rPr>
              <a:t>	- </a:t>
            </a:r>
            <a:r>
              <a:rPr lang="en-US" sz="2200">
                <a:sym typeface="+mn-ea"/>
              </a:rPr>
              <a:t>clade 2.1.3.2 and clade 2.3.2.1c </a:t>
            </a:r>
          </a:p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altLang="en-US" sz="2200">
                <a:sym typeface="+mn-ea"/>
              </a:rPr>
              <a:t>Although clade 2.3.2.1c virus has</a:t>
            </a:r>
            <a:r>
              <a:rPr lang="en-US" sz="2200">
                <a:sym typeface="+mn-ea"/>
              </a:rPr>
              <a:t> </a:t>
            </a:r>
            <a:r>
              <a:rPr lang="en-ID" altLang="en-US" sz="2200">
                <a:sym typeface="+mn-ea"/>
              </a:rPr>
              <a:t>been </a:t>
            </a:r>
            <a:r>
              <a:rPr lang="en-US" sz="2200">
                <a:sym typeface="+mn-ea"/>
              </a:rPr>
              <a:t>predominantly detected  in poultry since 2013</a:t>
            </a:r>
            <a:r>
              <a:rPr lang="en-ID" altLang="en-US" sz="2200">
                <a:sym typeface="+mn-ea"/>
              </a:rPr>
              <a:t>, clade 2.1.3.2 is still sporadically found in North Sumatra, </a:t>
            </a:r>
            <a:endParaRPr lang="en-US" sz="2200"/>
          </a:p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altLang="en-US" sz="2200">
                <a:sym typeface="+mn-ea"/>
              </a:rPr>
              <a:t>Most of evolutionary studies for Indonesian H5N1 virus are based on the hemagglutinin (HA) gene segment,</a:t>
            </a:r>
          </a:p>
          <a:p>
            <a:pPr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altLang="en-US" sz="2200">
                <a:sym typeface="+mn-ea"/>
              </a:rPr>
              <a:t>Thus, little is known whether </a:t>
            </a:r>
            <a:r>
              <a:rPr lang="en-ID" altLang="en-US" sz="2200" i="1">
                <a:sym typeface="+mn-ea"/>
              </a:rPr>
              <a:t>co-circulation</a:t>
            </a:r>
            <a:r>
              <a:rPr lang="en-ID" altLang="en-US" sz="2200">
                <a:sym typeface="+mn-ea"/>
              </a:rPr>
              <a:t> of these H5N1 clades amongst poultry in Indonesia have caused genetic reassotment,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ID" altLang="en-US" sz="2200">
                <a:sym typeface="+mn-ea"/>
              </a:rPr>
              <a:t>If so, it is unclear whether this event caused a significant change on the major molecular determinant related to HPAIV pathogenecity.   </a:t>
            </a: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345" y="190500"/>
            <a:ext cx="7323455" cy="582930"/>
          </a:xfrm>
        </p:spPr>
        <p:txBody>
          <a:bodyPr/>
          <a:lstStyle/>
          <a:p>
            <a:pPr algn="l"/>
            <a:r>
              <a:rPr lang="en-ID" altLang="en-US" sz="4400" b="1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30" y="1748790"/>
            <a:ext cx="8229600" cy="4364355"/>
          </a:xfrm>
        </p:spPr>
        <p:txBody>
          <a:bodyPr/>
          <a:lstStyle/>
          <a:p>
            <a:pPr marL="0" indent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>
                <a:sym typeface="+mn-ea"/>
              </a:rPr>
              <a:t>This study aims</a:t>
            </a:r>
            <a:r>
              <a:rPr lang="en-ID" altLang="en-US">
                <a:sym typeface="+mn-ea"/>
              </a:rPr>
              <a:t>:</a:t>
            </a:r>
            <a:endParaRPr lang="en-US">
              <a:sym typeface="+mn-ea"/>
            </a:endParaRPr>
          </a:p>
          <a:p>
            <a:pPr lvl="1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altLang="en-US">
                <a:sym typeface="+mn-ea"/>
              </a:rPr>
              <a:t>t</a:t>
            </a:r>
            <a:r>
              <a:rPr lang="en-US">
                <a:sym typeface="+mn-ea"/>
              </a:rPr>
              <a:t>o sequence and to characterize HPAIV H5N1 samples collected from recent poultry outbreaks in Indonesia using next generation sequencing (NGS) technique</a:t>
            </a:r>
            <a:r>
              <a:rPr lang="en-ID" altLang="en-US">
                <a:sym typeface="+mn-ea"/>
              </a:rPr>
              <a:t>, and</a:t>
            </a:r>
            <a:endParaRPr lang="en-US">
              <a:sym typeface="+mn-ea"/>
            </a:endParaRPr>
          </a:p>
          <a:p>
            <a:pPr lvl="1" eaLnBrk="1" latinLnBrk="0" hangingPunct="1">
              <a:buFont typeface="Arial" panose="020B0604020202020204" pitchFamily="34" charset="0"/>
              <a:buChar char="•"/>
            </a:pPr>
            <a:r>
              <a:rPr lang="en-ID" altLang="en-US">
                <a:sym typeface="+mn-ea"/>
              </a:rPr>
              <a:t>t</a:t>
            </a:r>
            <a:r>
              <a:rPr lang="en-US">
                <a:sym typeface="+mn-ea"/>
              </a:rPr>
              <a:t>o detect and to identify reassortments between </a:t>
            </a:r>
            <a:r>
              <a:rPr lang="en-ID" altLang="en-US">
                <a:sym typeface="+mn-ea"/>
              </a:rPr>
              <a:t>circulating H5N1 </a:t>
            </a:r>
            <a:r>
              <a:rPr lang="en-US">
                <a:sym typeface="+mn-ea"/>
              </a:rPr>
              <a:t>virus </a:t>
            </a:r>
            <a:r>
              <a:rPr lang="en-ID" altLang="en-US">
                <a:sym typeface="+mn-ea"/>
              </a:rPr>
              <a:t>sublineages</a:t>
            </a:r>
            <a:r>
              <a:rPr lang="en-US">
                <a:sym typeface="+mn-ea"/>
              </a:rPr>
              <a:t> </a:t>
            </a:r>
            <a:r>
              <a:rPr lang="en-ID" altLang="en-US">
                <a:sym typeface="+mn-ea"/>
              </a:rPr>
              <a:t>or between H5N1 and other virus subtypes in Indonesia</a:t>
            </a:r>
            <a:r>
              <a:rPr lang="en-US">
                <a:sym typeface="+mn-ea"/>
              </a:rPr>
              <a:t>.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75" y="2548890"/>
            <a:ext cx="7519035" cy="582930"/>
          </a:xfrm>
        </p:spPr>
        <p:txBody>
          <a:bodyPr/>
          <a:lstStyle/>
          <a:p>
            <a:r>
              <a:rPr lang="en-ID" altLang="en-US" sz="4800"/>
              <a:t>Materials and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3434715" y="3557270"/>
          <a:ext cx="5593080" cy="269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9351645" imgH="3665855" progId="Paint.Picture">
                  <p:embed/>
                </p:oleObj>
              </mc:Choice>
              <mc:Fallback>
                <p:oleObj r:id="rId4" imgW="9351645" imgH="3665855" progId="Paint.Picture">
                  <p:embed/>
                  <p:pic>
                    <p:nvPicPr>
                      <p:cNvPr id="16" name="Content Placeholder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4715" y="3557270"/>
                        <a:ext cx="5593080" cy="269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279400"/>
            <a:ext cx="2868930" cy="1143000"/>
          </a:xfrm>
        </p:spPr>
        <p:txBody>
          <a:bodyPr/>
          <a:lstStyle/>
          <a:p>
            <a:r>
              <a:rPr lang="en-ID" altLang="en-US" sz="2800" b="1"/>
              <a:t>Samples and IVM Network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243705" y="701675"/>
            <a:ext cx="3723640" cy="2854960"/>
            <a:chOff x="6236" y="5245"/>
            <a:chExt cx="5864" cy="4496"/>
          </a:xfrm>
        </p:grpSpPr>
        <p:grpSp>
          <p:nvGrpSpPr>
            <p:cNvPr id="27" name="Group 26"/>
            <p:cNvGrpSpPr/>
            <p:nvPr/>
          </p:nvGrpSpPr>
          <p:grpSpPr>
            <a:xfrm>
              <a:off x="6236" y="5245"/>
              <a:ext cx="5865" cy="4497"/>
              <a:chOff x="6644" y="5276"/>
              <a:chExt cx="5865" cy="449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267" y="6127"/>
                <a:ext cx="2737" cy="2682"/>
              </a:xfrm>
              <a:prstGeom prst="ellipse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altLang="en-US" b="1"/>
                  <a:t>IVM Network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753" y="5276"/>
                <a:ext cx="1765" cy="13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altLang="en-US" sz="1000" b="1">
                    <a:solidFill>
                      <a:schemeClr val="tx1"/>
                    </a:solidFill>
                  </a:rPr>
                  <a:t>HPAIV Outbreaks reported by District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0674" y="6644"/>
                <a:ext cx="1835" cy="164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D" altLang="en-US" sz="1000" b="1">
                    <a:solidFill>
                      <a:schemeClr val="tx1"/>
                    </a:solidFill>
                    <a:sym typeface="+mn-ea"/>
                  </a:rPr>
                  <a:t>OI by 8 DICs:</a:t>
                </a:r>
              </a:p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D" altLang="en-US" sz="1000" b="1">
                    <a:solidFill>
                      <a:schemeClr val="tx1"/>
                    </a:solidFill>
                    <a:sym typeface="+mn-ea"/>
                  </a:rPr>
                  <a:t>Sample Collection and AIV Testing (PCR, VI, HI-PreScreen)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8691" y="8293"/>
                <a:ext cx="1827" cy="148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ID" altLang="en-US" sz="1000" b="1">
                    <a:solidFill>
                      <a:schemeClr val="tx1"/>
                    </a:solidFill>
                    <a:sym typeface="+mn-ea"/>
                  </a:rPr>
                  <a:t>DIC Wates:</a:t>
                </a:r>
              </a:p>
              <a:p>
                <a:pPr lvl="0" algn="ctr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ID" altLang="en-US" sz="1000" b="1">
                    <a:solidFill>
                      <a:schemeClr val="tx1"/>
                    </a:solidFill>
                    <a:sym typeface="+mn-ea"/>
                  </a:rPr>
                  <a:t>Genetic </a:t>
                </a:r>
                <a:endParaRPr lang="en-ID" altLang="en-US" sz="1000" b="1">
                  <a:solidFill>
                    <a:schemeClr val="tx1"/>
                  </a:solidFill>
                </a:endParaRPr>
              </a:p>
              <a:p>
                <a:pPr lvl="0" algn="ctr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ID" altLang="en-US" sz="1000" b="1">
                    <a:solidFill>
                      <a:schemeClr val="tx1"/>
                    </a:solidFill>
                    <a:sym typeface="+mn-ea"/>
                  </a:rPr>
                  <a:t>Antigenic </a:t>
                </a:r>
              </a:p>
              <a:p>
                <a:pPr lvl="0" algn="ctr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ID" altLang="en-US" sz="1000" b="1">
                    <a:solidFill>
                      <a:schemeClr val="tx1"/>
                    </a:solidFill>
                    <a:sym typeface="+mn-ea"/>
                  </a:rPr>
                  <a:t>using NGS and antigenic cartography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644" y="6643"/>
                <a:ext cx="1859" cy="165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ID" altLang="en-US" sz="1000" b="1">
                    <a:solidFill>
                      <a:schemeClr val="tx1"/>
                    </a:solidFill>
                    <a:sym typeface="+mn-ea"/>
                  </a:rPr>
                  <a:t>Report to Government for intervention and control</a:t>
                </a: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10266" y="5788"/>
              <a:ext cx="818" cy="734"/>
            </a:xfrm>
            <a:prstGeom prst="straightConnector1">
              <a:avLst/>
            </a:prstGeom>
            <a:ln w="19050">
              <a:solidFill>
                <a:srgbClr val="CE292F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0266" y="8371"/>
              <a:ext cx="762" cy="720"/>
            </a:xfrm>
            <a:prstGeom prst="straightConnector1">
              <a:avLst/>
            </a:prstGeom>
            <a:ln w="19050">
              <a:solidFill>
                <a:srgbClr val="CE292F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7516" y="8371"/>
              <a:ext cx="678" cy="706"/>
            </a:xfrm>
            <a:prstGeom prst="straightConnector1">
              <a:avLst/>
            </a:prstGeom>
            <a:ln w="19050">
              <a:solidFill>
                <a:srgbClr val="CE292F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7248" y="5788"/>
              <a:ext cx="847" cy="720"/>
            </a:xfrm>
            <a:prstGeom prst="straightConnector1">
              <a:avLst/>
            </a:prstGeom>
            <a:ln w="19050">
              <a:solidFill>
                <a:srgbClr val="CE292F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290" y="1512570"/>
            <a:ext cx="3243580" cy="4515485"/>
          </a:xfrm>
        </p:spPr>
        <p:txBody>
          <a:bodyPr/>
          <a:lstStyle/>
          <a:p>
            <a:pPr marL="0" indent="0" algn="just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altLang="en-US" sz="1500"/>
              <a:t>17 tissues and 4 oropharyngeal swab samples from a range of bird species (chickens, ducks, quails, wild birds) collected mainly from small-medium comercial and backyard farms HPAIV outbreaks in Java, Sumatra, Sulawesi, and Bali (December 2015 - April 2016).</a:t>
            </a:r>
          </a:p>
          <a:p>
            <a:pPr marL="0" indent="0" algn="just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altLang="en-US" sz="1500"/>
              <a:t>The samples were sent to Disease Investigation Centers (DICs) for AIV tests using </a:t>
            </a:r>
            <a:r>
              <a:rPr lang="en-ID" altLang="en-US" sz="1500" i="1"/>
              <a:t>Influenza Virus Monitoring</a:t>
            </a:r>
            <a:r>
              <a:rPr lang="en-ID" altLang="en-US" sz="1500"/>
              <a:t> (IVM) procedures developed by the Government of Indonesia and FAO in 2014. </a:t>
            </a:r>
          </a:p>
          <a:p>
            <a:pPr marL="0" indent="0" algn="just" eaLnBrk="1" latinLnBrk="0" hangingPunct="1">
              <a:lnSpc>
                <a:spcPct val="100000"/>
              </a:lnSpc>
              <a:spcAft>
                <a:spcPts val="1600"/>
              </a:spcAft>
              <a:buNone/>
            </a:pPr>
            <a:r>
              <a:rPr lang="en-ID" altLang="en-US" sz="1500"/>
              <a:t>Type A positive samples from each DIC were  transferred to the national AIV reference laboratory at DIC Wates for </a:t>
            </a:r>
            <a:r>
              <a:rPr lang="en-ID" altLang="en-US" sz="1500" i="1"/>
              <a:t>whole-genome sequencing</a:t>
            </a:r>
            <a:r>
              <a:rPr lang="en-ID" altLang="en-US" sz="1500"/>
              <a:t> using NGS.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56210"/>
            <a:ext cx="8424545" cy="582930"/>
          </a:xfrm>
        </p:spPr>
        <p:txBody>
          <a:bodyPr/>
          <a:lstStyle/>
          <a:p>
            <a:pPr algn="ctr"/>
            <a:r>
              <a:rPr lang="en-ID" altLang="en-US"/>
              <a:t>NGS Strategy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2815590" y="952500"/>
            <a:ext cx="6146800" cy="5692775"/>
            <a:chOff x="240145" y="1827649"/>
            <a:chExt cx="4413148" cy="5030351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45" y="4711950"/>
              <a:ext cx="4413148" cy="2146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Down Arrow 14"/>
            <p:cNvSpPr/>
            <p:nvPr/>
          </p:nvSpPr>
          <p:spPr>
            <a:xfrm>
              <a:off x="2338008" y="4496750"/>
              <a:ext cx="332509" cy="2623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17230" y="1827649"/>
              <a:ext cx="4136063" cy="2630469"/>
              <a:chOff x="914403" y="1723116"/>
              <a:chExt cx="4721625" cy="273686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914403" y="1723116"/>
                <a:ext cx="4721625" cy="2500212"/>
                <a:chOff x="914403" y="1830719"/>
                <a:chExt cx="4721625" cy="250021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403" y="1830719"/>
                  <a:ext cx="2269372" cy="2500212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50029" y="1865255"/>
                  <a:ext cx="2285999" cy="2374236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9"/>
              <p:cNvSpPr txBox="1"/>
              <p:nvPr/>
            </p:nvSpPr>
            <p:spPr>
              <a:xfrm>
                <a:off x="2857236" y="4206621"/>
                <a:ext cx="2720383" cy="25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D" sz="1200" dirty="0" err="1"/>
                  <a:t>Multisegments</a:t>
                </a:r>
                <a:r>
                  <a:rPr lang="en-ID" sz="1200" dirty="0"/>
                  <a:t> RT-PCR (Zhou et al., 2009)</a:t>
                </a:r>
                <a:endParaRPr lang="en-US" sz="120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7835" y="881380"/>
            <a:ext cx="2366010" cy="5603240"/>
            <a:chOff x="721" y="1388"/>
            <a:chExt cx="3726" cy="8824"/>
          </a:xfrm>
        </p:grpSpPr>
        <p:sp>
          <p:nvSpPr>
            <p:cNvPr id="6" name="Rounded Rectangle 5"/>
            <p:cNvSpPr/>
            <p:nvPr/>
          </p:nvSpPr>
          <p:spPr>
            <a:xfrm>
              <a:off x="721" y="1388"/>
              <a:ext cx="3713" cy="988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8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Realtime PCR MA</a:t>
              </a:r>
              <a:endParaRPr kumimoji="0" lang="en-ID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Ct &lt; 27 (clinical sample) or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Ct &lt; 30 (isolat) before NGS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35" y="3012"/>
              <a:ext cx="3713" cy="976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8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Genomic PCR</a:t>
              </a:r>
              <a:endParaRPr kumimoji="0" lang="en-ID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Multisegment reverse transcription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and amplification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5" y="4624"/>
              <a:ext cx="3713" cy="876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Purification of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PCR Amplicons</a:t>
              </a:r>
              <a:endParaRPr kumimoji="0" lang="en-ID" altLang="zh-CN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5" y="6188"/>
              <a:ext cx="3713" cy="876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8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DNA Quantification</a:t>
              </a:r>
              <a:r>
                <a:rPr kumimoji="0" lang="en-ID" altLang="zh-CN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using Fluorometer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35" y="7726"/>
              <a:ext cx="3713" cy="876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6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DNA Library Prep using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6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Nextera XT (Illumina) 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35" y="9336"/>
              <a:ext cx="3713" cy="876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ID" altLang="zh-CN" sz="16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Illumina Miseq</a:t>
              </a: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2365" y="2468"/>
              <a:ext cx="424" cy="452"/>
            </a:xfrm>
            <a:prstGeom prst="downArrow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365" y="5626"/>
              <a:ext cx="424" cy="452"/>
            </a:xfrm>
            <a:prstGeom prst="downArrow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2380" y="4080"/>
              <a:ext cx="424" cy="452"/>
            </a:xfrm>
            <a:prstGeom prst="downArrow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2365" y="7169"/>
              <a:ext cx="424" cy="452"/>
            </a:xfrm>
            <a:prstGeom prst="downArrow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2365" y="8743"/>
              <a:ext cx="424" cy="452"/>
            </a:xfrm>
            <a:prstGeom prst="downArrow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/>
              <a:t>Bioinformatics Anlaysis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890"/>
            <a:ext cx="8229600" cy="45948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"/>
              </a:spcBef>
              <a:spcAft>
                <a:spcPts val="1200"/>
              </a:spcAft>
            </a:pPr>
            <a:r>
              <a:rPr lang="en-ID" altLang="en-US">
                <a:sym typeface="+mn-ea"/>
              </a:rPr>
              <a:t>Phylogenetic analysis: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ID" altLang="en-US">
                <a:sym typeface="+mn-ea"/>
              </a:rPr>
              <a:t>A Maximum-likelihood tree was reconstructed in MEGA v7.0.21using the general time reversible (GTR) + G model with 1000 bootstrap reps.</a:t>
            </a:r>
          </a:p>
          <a:p>
            <a:pPr marL="45720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/>
          </a:p>
          <a:p>
            <a:pPr>
              <a:lnSpc>
                <a:spcPct val="100000"/>
              </a:lnSpc>
              <a:spcBef>
                <a:spcPts val="20"/>
              </a:spcBef>
              <a:spcAft>
                <a:spcPts val="1200"/>
              </a:spcAft>
            </a:pPr>
            <a:r>
              <a:rPr lang="en-ID" altLang="en-US"/>
              <a:t>Recombination analysis: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ID" altLang="en-US"/>
              <a:t>SimPlot and BootScan analyses in SimPlot atau RDP4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2548890"/>
            <a:ext cx="8101330" cy="582930"/>
          </a:xfrm>
        </p:spPr>
        <p:txBody>
          <a:bodyPr/>
          <a:lstStyle/>
          <a:p>
            <a:pPr algn="ctr"/>
            <a:r>
              <a:rPr lang="en-ID" altLang="en-US" sz="4800" b="1"/>
              <a:t>Results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6868</Words>
  <Application>Microsoft Office PowerPoint</Application>
  <PresentationFormat>On-screen Show (4:3)</PresentationFormat>
  <Paragraphs>585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Communications and Dialogues</vt:lpstr>
      <vt:lpstr>1_Data Pie Charts</vt:lpstr>
      <vt:lpstr>2_Data Pie Charts</vt:lpstr>
      <vt:lpstr>3_Data Pie Charts</vt:lpstr>
      <vt:lpstr>Green Color</vt:lpstr>
      <vt:lpstr>Blue Waves</vt:lpstr>
      <vt:lpstr>Data Pie Charts</vt:lpstr>
      <vt:lpstr>4_Data Pie Charts</vt:lpstr>
      <vt:lpstr>5_Data Pie Charts</vt:lpstr>
      <vt:lpstr>1_Default Design</vt:lpstr>
      <vt:lpstr>1_Gear Drives</vt:lpstr>
      <vt:lpstr>Orange Waves</vt:lpstr>
      <vt:lpstr>Default Design</vt:lpstr>
      <vt:lpstr>Development of a next generation sequencing technique to characterize and identify reassortant HPAI H5N1 clade 2.3.2.1c virus circulating  in poultry in Indonesia</vt:lpstr>
      <vt:lpstr>PowerPoint Presentation</vt:lpstr>
      <vt:lpstr>Introduction</vt:lpstr>
      <vt:lpstr>Aims</vt:lpstr>
      <vt:lpstr>Materials and Methods</vt:lpstr>
      <vt:lpstr>Samples and IVM Network</vt:lpstr>
      <vt:lpstr>NGS Strategy</vt:lpstr>
      <vt:lpstr>Bioinformatics Anlaysis</vt:lpstr>
      <vt:lpstr>Results </vt:lpstr>
      <vt:lpstr>HA and NA phylogenetic analysis</vt:lpstr>
      <vt:lpstr>PB1, PA, NP phylogenetic analysis</vt:lpstr>
      <vt:lpstr>MP, NS, PB2 phylogenetic analysis</vt:lpstr>
      <vt:lpstr>Recombination Analysis</vt:lpstr>
      <vt:lpstr>Recombination Analysis</vt:lpstr>
      <vt:lpstr>Schematic diagram of H5N1  clade 2.3.2.1c genotyes in Indonesia </vt:lpstr>
      <vt:lpstr>Molecular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hiwib</dc:creator>
  <cp:lastModifiedBy>Hendra Wibawa</cp:lastModifiedBy>
  <cp:revision>34</cp:revision>
  <dcterms:created xsi:type="dcterms:W3CDTF">2019-06-04T04:54:00Z</dcterms:created>
  <dcterms:modified xsi:type="dcterms:W3CDTF">2019-09-09T07:38:16Z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