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embeddedFontLst>
    <p:embeddedFont>
      <p:font typeface="Libre Franklin Medium" pitchFamily="2" charset="0"/>
      <p:regular r:id="rId12"/>
      <p:bold r:id="rId13"/>
      <p:italic r:id="rId14"/>
      <p:boldItalic r:id="rId15"/>
    </p:embeddedFont>
    <p:embeddedFont>
      <p:font typeface="Trebuchet MS" panose="020B0603020202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gT6EMzdYeQpvv5ELUbURzv+c9h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906" y="6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
        <p:cNvGrpSpPr/>
        <p:nvPr/>
      </p:nvGrpSpPr>
      <p:grpSpPr>
        <a:xfrm>
          <a:off x="0" y="0"/>
          <a:ext cx="0" cy="0"/>
          <a:chOff x="0" y="0"/>
          <a:chExt cx="0" cy="0"/>
        </a:xfrm>
      </p:grpSpPr>
      <p:grpSp>
        <p:nvGrpSpPr>
          <p:cNvPr id="27" name="Google Shape;27;p12"/>
          <p:cNvGrpSpPr/>
          <p:nvPr/>
        </p:nvGrpSpPr>
        <p:grpSpPr>
          <a:xfrm>
            <a:off x="0" y="-8467"/>
            <a:ext cx="12192000" cy="6866467"/>
            <a:chOff x="0" y="-8467"/>
            <a:chExt cx="12192000" cy="6866467"/>
          </a:xfrm>
        </p:grpSpPr>
        <p:sp>
          <p:nvSpPr>
            <p:cNvPr id="28" name="Google Shape;28;p12"/>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12"/>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30" name="Google Shape;30;p12"/>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31" name="Google Shape;31;p1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1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12"/>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5" name="Google Shape;35;p1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1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7" name="Google Shape;37;p12"/>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12"/>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0" name="Google Shape;40;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Google Shape;101;p2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3" name="Google Shape;103;p2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4" name="Google Shape;104;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07" name="Google Shape;107;p2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a:solidFill>
                  <a:srgbClr val="9EDFF5"/>
                </a:solidFill>
                <a:latin typeface="Arial"/>
                <a:ea typeface="Arial"/>
                <a:cs typeface="Arial"/>
                <a:sym typeface="Arial"/>
              </a:rPr>
              <a:t>“</a:t>
            </a:r>
            <a:endParaRPr/>
          </a:p>
        </p:txBody>
      </p:sp>
      <p:sp>
        <p:nvSpPr>
          <p:cNvPr id="108" name="Google Shape;108;p2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a:solidFill>
                  <a:srgbClr val="9EDFF5"/>
                </a:solidFill>
                <a:latin typeface="Arial"/>
                <a:ea typeface="Arial"/>
                <a:cs typeface="Arial"/>
                <a:sym typeface="Arial"/>
              </a:rPr>
              <a:t>”</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2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2" name="Google Shape;112;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2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8" name="Google Shape;118;p2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9" name="Google Shape;119;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22" name="Google Shape;122;p2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a:solidFill>
                  <a:srgbClr val="9EDFF5"/>
                </a:solidFill>
                <a:latin typeface="Arial"/>
                <a:ea typeface="Arial"/>
                <a:cs typeface="Arial"/>
                <a:sym typeface="Arial"/>
              </a:rPr>
              <a:t>“</a:t>
            </a:r>
            <a:endParaRPr/>
          </a:p>
        </p:txBody>
      </p:sp>
      <p:sp>
        <p:nvSpPr>
          <p:cNvPr id="123" name="Google Shape;123;p2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a:solidFill>
                  <a:srgbClr val="9EDFF5"/>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7" name="Google Shape;127;p2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8" name="Google Shape;128;p2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6"/>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2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2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4"/>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2" name="Google Shape;52;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1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5"/>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8" name="Google Shape;58;p15"/>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9" name="Google Shape;59;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5" name="Google Shape;65;p16"/>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6" name="Google Shape;66;p16"/>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7" name="Google Shape;67;p16"/>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8" name="Google Shape;68;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1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3" name="Google Shape;83;p1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4" name="Google Shape;84;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2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0"/>
          <p:cNvSpPr>
            <a:spLocks noGrp="1"/>
          </p:cNvSpPr>
          <p:nvPr>
            <p:ph type="pic" idx="2"/>
          </p:nvPr>
        </p:nvSpPr>
        <p:spPr>
          <a:xfrm>
            <a:off x="677334" y="609600"/>
            <a:ext cx="8596668" cy="3845718"/>
          </a:xfrm>
          <a:prstGeom prst="rect">
            <a:avLst/>
          </a:prstGeom>
          <a:noFill/>
          <a:ln>
            <a:noFill/>
          </a:ln>
        </p:spPr>
      </p:sp>
      <p:sp>
        <p:nvSpPr>
          <p:cNvPr id="90" name="Google Shape;90;p2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93" name="Google Shape;93;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2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7" name="Google Shape;97;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1"/>
          <p:cNvGrpSpPr/>
          <p:nvPr/>
        </p:nvGrpSpPr>
        <p:grpSpPr>
          <a:xfrm>
            <a:off x="0" y="-8467"/>
            <a:ext cx="12192000" cy="6866467"/>
            <a:chOff x="0" y="-8467"/>
            <a:chExt cx="12192000" cy="6866467"/>
          </a:xfrm>
        </p:grpSpPr>
        <p:cxnSp>
          <p:nvCxnSpPr>
            <p:cNvPr id="11" name="Google Shape;11;p11"/>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2" name="Google Shape;12;p11"/>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3" name="Google Shape;13;p1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1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1"/>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1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1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11"/>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1"/>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1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drive.google.com/file/d/1IEpncNtYcmxjVFeO6XEK_wBa186K1cvh/view?usp=drive_lin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
          <p:cNvSpPr txBox="1"/>
          <p:nvPr/>
        </p:nvSpPr>
        <p:spPr>
          <a:xfrm>
            <a:off x="4893275" y="3136612"/>
            <a:ext cx="574522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dirty="0">
                <a:solidFill>
                  <a:schemeClr val="dk1"/>
                </a:solidFill>
                <a:latin typeface="Libre Franklin Medium"/>
                <a:ea typeface="Libre Franklin Medium"/>
                <a:cs typeface="Libre Franklin Medium"/>
                <a:sym typeface="Libre Franklin Medium"/>
              </a:rPr>
              <a:t>Ashok K</a:t>
            </a:r>
            <a:r>
              <a:rPr lang="en-IN" sz="3200" i="0" u="none" strike="noStrike" cap="none" dirty="0">
                <a:solidFill>
                  <a:schemeClr val="dk1"/>
                </a:solidFill>
                <a:latin typeface="Libre Franklin Medium"/>
                <a:ea typeface="Libre Franklin Medium"/>
                <a:cs typeface="Libre Franklin Medium"/>
                <a:sym typeface="Libre Franklin Medium"/>
              </a:rPr>
              <a:t>(2021506304)</a:t>
            </a:r>
            <a:endParaRPr dirty="0"/>
          </a:p>
        </p:txBody>
      </p:sp>
      <p:sp>
        <p:nvSpPr>
          <p:cNvPr id="148" name="Google Shape;148;p1"/>
          <p:cNvSpPr txBox="1"/>
          <p:nvPr/>
        </p:nvSpPr>
        <p:spPr>
          <a:xfrm>
            <a:off x="4893275" y="4066059"/>
            <a:ext cx="227959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rgbClr val="00B050"/>
                </a:solidFill>
                <a:latin typeface="Trebuchet MS"/>
                <a:ea typeface="Trebuchet MS"/>
                <a:cs typeface="Trebuchet MS"/>
                <a:sym typeface="Trebuchet MS"/>
              </a:rPr>
              <a:t>FINAL PROJECT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
          <p:cNvSpPr txBox="1"/>
          <p:nvPr/>
        </p:nvSpPr>
        <p:spPr>
          <a:xfrm>
            <a:off x="1681343" y="689919"/>
            <a:ext cx="481089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dirty="0">
                <a:solidFill>
                  <a:schemeClr val="dk1"/>
                </a:solidFill>
                <a:latin typeface="Libre Franklin Medium"/>
                <a:ea typeface="Libre Franklin Medium"/>
                <a:cs typeface="Libre Franklin Medium"/>
                <a:sym typeface="Libre Franklin Medium"/>
              </a:rPr>
              <a:t>PROJECT TITLE:</a:t>
            </a:r>
            <a:endParaRPr dirty="0"/>
          </a:p>
        </p:txBody>
      </p:sp>
      <p:sp>
        <p:nvSpPr>
          <p:cNvPr id="155" name="Google Shape;155;p2"/>
          <p:cNvSpPr txBox="1"/>
          <p:nvPr/>
        </p:nvSpPr>
        <p:spPr>
          <a:xfrm>
            <a:off x="1222570" y="2294051"/>
            <a:ext cx="10087057" cy="1200288"/>
          </a:xfrm>
          <a:prstGeom prst="rect">
            <a:avLst/>
          </a:prstGeom>
          <a:noFill/>
          <a:ln>
            <a:noFill/>
          </a:ln>
        </p:spPr>
        <p:txBody>
          <a:bodyPr spcFirstLastPara="1" wrap="square" lIns="91425" tIns="45700" rIns="91425" bIns="45700" anchor="t" anchorCtr="0">
            <a:spAutoFit/>
          </a:bodyPr>
          <a:lstStyle/>
          <a:p>
            <a:pPr algn="ctr"/>
            <a:r>
              <a:rPr lang="en-US" sz="3600" b="1" i="0" dirty="0">
                <a:solidFill>
                  <a:srgbClr val="202124"/>
                </a:solidFill>
                <a:effectLst/>
                <a:highlight>
                  <a:srgbClr val="FFFFFF"/>
                </a:highlight>
                <a:latin typeface="+mj-lt"/>
              </a:rPr>
              <a:t>Spam Text Message Classifier with NLP &amp; LSTM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
          <p:cNvSpPr txBox="1"/>
          <p:nvPr/>
        </p:nvSpPr>
        <p:spPr>
          <a:xfrm>
            <a:off x="815550" y="543700"/>
            <a:ext cx="877090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dirty="0">
                <a:solidFill>
                  <a:schemeClr val="dk1"/>
                </a:solidFill>
                <a:latin typeface="Libre Franklin Medium"/>
                <a:ea typeface="Libre Franklin Medium"/>
                <a:cs typeface="Libre Franklin Medium"/>
                <a:sym typeface="Libre Franklin Medium"/>
              </a:rPr>
              <a:t>PROBLEM STATEMENT:</a:t>
            </a:r>
            <a:endParaRPr dirty="0"/>
          </a:p>
        </p:txBody>
      </p:sp>
      <p:sp>
        <p:nvSpPr>
          <p:cNvPr id="168" name="Google Shape;168;p4"/>
          <p:cNvSpPr txBox="1"/>
          <p:nvPr/>
        </p:nvSpPr>
        <p:spPr>
          <a:xfrm>
            <a:off x="1626831" y="1843950"/>
            <a:ext cx="9217447" cy="3046948"/>
          </a:xfrm>
          <a:prstGeom prst="rect">
            <a:avLst/>
          </a:prstGeom>
          <a:noFill/>
          <a:ln>
            <a:noFill/>
          </a:ln>
        </p:spPr>
        <p:txBody>
          <a:bodyPr spcFirstLastPara="1" wrap="square" lIns="91425" tIns="45700" rIns="91425" bIns="45700" anchor="t" anchorCtr="0">
            <a:spAutoFit/>
          </a:bodyPr>
          <a:lstStyle/>
          <a:p>
            <a:pPr marL="0" marR="0" lvl="0" indent="-127000" algn="l" rtl="0">
              <a:spcBef>
                <a:spcPts val="0"/>
              </a:spcBef>
              <a:spcAft>
                <a:spcPts val="0"/>
              </a:spcAft>
              <a:buClr>
                <a:schemeClr val="dk1"/>
              </a:buClr>
              <a:buSzPts val="2000"/>
              <a:buFont typeface="Arial"/>
              <a:buChar char="•"/>
            </a:pPr>
            <a:r>
              <a:rPr lang="en-US" sz="2400" b="0" i="0" dirty="0">
                <a:solidFill>
                  <a:srgbClr val="0D0D0D"/>
                </a:solidFill>
                <a:effectLst/>
                <a:highlight>
                  <a:srgbClr val="FFFFFF"/>
                </a:highlight>
                <a:latin typeface="+mj-lt"/>
              </a:rPr>
              <a:t>Spam messages, also known as unsolicited or unwanted messages, pose a significant challenge in various communication platforms such as emails, SMS, and social media. These messages often contain fraudulent, malicious, or irrelevant content, leading to user inconvenience, privacy breaches, and security threats. To mitigate this problem, there is a need for an efficient and accurate spam detection system that can automatically identify and filter out spam messages in real-time.</a:t>
            </a:r>
            <a:endParaRPr sz="24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5"/>
          <p:cNvSpPr txBox="1"/>
          <p:nvPr/>
        </p:nvSpPr>
        <p:spPr>
          <a:xfrm>
            <a:off x="815550" y="543700"/>
            <a:ext cx="430705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dirty="0">
                <a:solidFill>
                  <a:schemeClr val="dk1"/>
                </a:solidFill>
                <a:latin typeface="Libre Franklin Medium"/>
                <a:ea typeface="Libre Franklin Medium"/>
                <a:cs typeface="Libre Franklin Medium"/>
                <a:sym typeface="Libre Franklin Medium"/>
              </a:rPr>
              <a:t>PROJECT OVERVIEW:</a:t>
            </a:r>
            <a:endParaRPr dirty="0"/>
          </a:p>
        </p:txBody>
      </p:sp>
      <p:sp>
        <p:nvSpPr>
          <p:cNvPr id="174" name="Google Shape;174;p5"/>
          <p:cNvSpPr txBox="1"/>
          <p:nvPr/>
        </p:nvSpPr>
        <p:spPr>
          <a:xfrm>
            <a:off x="1626831" y="1843950"/>
            <a:ext cx="9217447" cy="2554505"/>
          </a:xfrm>
          <a:prstGeom prst="rect">
            <a:avLst/>
          </a:prstGeom>
          <a:noFill/>
          <a:ln>
            <a:noFill/>
          </a:ln>
        </p:spPr>
        <p:txBody>
          <a:bodyPr spcFirstLastPara="1" wrap="square" lIns="91425" tIns="45700" rIns="91425" bIns="45700" anchor="t" anchorCtr="0">
            <a:spAutoFit/>
          </a:bodyPr>
          <a:lstStyle/>
          <a:p>
            <a:pPr marL="0" marR="0" lvl="0" indent="-127000" algn="l" rtl="0">
              <a:spcBef>
                <a:spcPts val="0"/>
              </a:spcBef>
              <a:spcAft>
                <a:spcPts val="0"/>
              </a:spcAft>
              <a:buClr>
                <a:schemeClr val="dk1"/>
              </a:buClr>
              <a:buSzPts val="2000"/>
              <a:buFont typeface="Arial"/>
              <a:buChar char="•"/>
            </a:pPr>
            <a:r>
              <a:rPr lang="en-IN" sz="2000" b="1" i="0" u="none" strike="noStrike" dirty="0">
                <a:solidFill>
                  <a:schemeClr val="dk1"/>
                </a:solidFill>
                <a:latin typeface="+mj-lt"/>
                <a:ea typeface="Arial"/>
                <a:cs typeface="Arial"/>
                <a:sym typeface="Arial"/>
              </a:rPr>
              <a:t>  Objective:</a:t>
            </a:r>
            <a:endParaRPr sz="2000" b="0" i="0" u="none" strike="noStrike" dirty="0">
              <a:solidFill>
                <a:schemeClr val="dk1"/>
              </a:solidFill>
              <a:latin typeface="+mj-lt"/>
              <a:ea typeface="Arial"/>
              <a:cs typeface="Arial"/>
              <a:sym typeface="Arial"/>
            </a:endParaRPr>
          </a:p>
          <a:p>
            <a:pPr marL="742950" marR="0" lvl="1" indent="-285750" algn="l" rtl="0">
              <a:spcBef>
                <a:spcPts val="0"/>
              </a:spcBef>
              <a:spcAft>
                <a:spcPts val="0"/>
              </a:spcAft>
              <a:buClr>
                <a:schemeClr val="dk1"/>
              </a:buClr>
              <a:buSzPts val="2000"/>
              <a:buFont typeface="Arial"/>
              <a:buChar char="•"/>
            </a:pPr>
            <a:r>
              <a:rPr lang="en-US" sz="2000" b="0" i="0" dirty="0">
                <a:solidFill>
                  <a:srgbClr val="0D0D0D"/>
                </a:solidFill>
                <a:effectLst/>
                <a:highlight>
                  <a:srgbClr val="FFFFFF"/>
                </a:highlight>
                <a:latin typeface="+mj-lt"/>
              </a:rPr>
              <a:t>Developing an LSTM-based NLP model to classify spam text messages accurately.</a:t>
            </a:r>
            <a:endParaRPr sz="2000" dirty="0">
              <a:latin typeface="+mj-lt"/>
            </a:endParaRPr>
          </a:p>
          <a:p>
            <a:pPr marL="0" marR="0" lvl="0" indent="-127000" algn="l" rtl="0">
              <a:spcBef>
                <a:spcPts val="0"/>
              </a:spcBef>
              <a:spcAft>
                <a:spcPts val="0"/>
              </a:spcAft>
              <a:buClr>
                <a:schemeClr val="dk1"/>
              </a:buClr>
              <a:buSzPts val="2000"/>
              <a:buFont typeface="Arial"/>
              <a:buChar char="•"/>
            </a:pPr>
            <a:r>
              <a:rPr lang="en-IN" sz="2000" b="1" i="0" u="none" strike="noStrike" dirty="0">
                <a:solidFill>
                  <a:schemeClr val="dk1"/>
                </a:solidFill>
                <a:latin typeface="+mj-lt"/>
                <a:ea typeface="Arial"/>
                <a:cs typeface="Arial"/>
                <a:sym typeface="Arial"/>
              </a:rPr>
              <a:t>  Methodology:</a:t>
            </a:r>
            <a:endParaRPr sz="2000" b="0" i="0" u="none" strike="noStrike" dirty="0">
              <a:solidFill>
                <a:schemeClr val="dk1"/>
              </a:solidFill>
              <a:latin typeface="+mj-lt"/>
              <a:ea typeface="Arial"/>
              <a:cs typeface="Arial"/>
              <a:sym typeface="Arial"/>
            </a:endParaRPr>
          </a:p>
          <a:p>
            <a:pPr marL="742950" marR="0" lvl="1" indent="-285750" algn="l" rtl="0">
              <a:spcBef>
                <a:spcPts val="0"/>
              </a:spcBef>
              <a:spcAft>
                <a:spcPts val="0"/>
              </a:spcAft>
              <a:buClr>
                <a:schemeClr val="dk1"/>
              </a:buClr>
              <a:buSzPts val="2000"/>
              <a:buFont typeface="Arial"/>
              <a:buChar char="•"/>
            </a:pPr>
            <a:r>
              <a:rPr lang="en-IN" sz="2000" b="0" i="0" u="none" strike="noStrike" cap="none" dirty="0">
                <a:solidFill>
                  <a:schemeClr val="dk1"/>
                </a:solidFill>
                <a:latin typeface="+mj-lt"/>
                <a:sym typeface="Arial"/>
              </a:rPr>
              <a:t>Data collection, pre-processing, model development, training, and evaluation</a:t>
            </a:r>
            <a:r>
              <a:rPr lang="en-IN" sz="2000" b="0" i="0" u="none" strike="noStrike" cap="none" dirty="0">
                <a:solidFill>
                  <a:schemeClr val="dk1"/>
                </a:solidFill>
                <a:latin typeface="+mj-lt"/>
                <a:ea typeface="Arial"/>
                <a:cs typeface="Arial"/>
                <a:sym typeface="Arial"/>
              </a:rPr>
              <a:t>.</a:t>
            </a:r>
            <a:endParaRPr sz="2000" dirty="0">
              <a:latin typeface="+mj-lt"/>
            </a:endParaRPr>
          </a:p>
          <a:p>
            <a:pPr marL="0" marR="0" lvl="0" indent="-127000" algn="l" rtl="0">
              <a:spcBef>
                <a:spcPts val="0"/>
              </a:spcBef>
              <a:spcAft>
                <a:spcPts val="0"/>
              </a:spcAft>
              <a:buClr>
                <a:schemeClr val="dk1"/>
              </a:buClr>
              <a:buSzPts val="2000"/>
              <a:buFont typeface="Arial"/>
              <a:buChar char="•"/>
            </a:pPr>
            <a:r>
              <a:rPr lang="en-IN" sz="2000" b="1" i="0" u="none" strike="noStrike" dirty="0">
                <a:solidFill>
                  <a:schemeClr val="dk1"/>
                </a:solidFill>
                <a:latin typeface="+mj-lt"/>
                <a:ea typeface="Arial"/>
                <a:cs typeface="Arial"/>
                <a:sym typeface="Arial"/>
              </a:rPr>
              <a:t>  Expected Outcome:</a:t>
            </a:r>
            <a:endParaRPr sz="2000" b="0" i="0" u="none" strike="noStrike" dirty="0">
              <a:solidFill>
                <a:schemeClr val="dk1"/>
              </a:solidFill>
              <a:latin typeface="+mj-lt"/>
              <a:ea typeface="Arial"/>
              <a:cs typeface="Arial"/>
              <a:sym typeface="Arial"/>
            </a:endParaRPr>
          </a:p>
          <a:p>
            <a:pPr marL="742950" marR="0" lvl="1" indent="-285750" algn="l" rtl="0">
              <a:spcBef>
                <a:spcPts val="0"/>
              </a:spcBef>
              <a:spcAft>
                <a:spcPts val="0"/>
              </a:spcAft>
              <a:buClr>
                <a:schemeClr val="dk1"/>
              </a:buClr>
              <a:buSzPts val="2000"/>
              <a:buFont typeface="Arial"/>
              <a:buChar char="•"/>
            </a:pPr>
            <a:r>
              <a:rPr lang="en-IN" sz="2000" b="0" i="0" dirty="0">
                <a:solidFill>
                  <a:srgbClr val="0D0D0D"/>
                </a:solidFill>
                <a:effectLst/>
                <a:highlight>
                  <a:srgbClr val="FFFFFF"/>
                </a:highlight>
                <a:latin typeface="+mj-lt"/>
              </a:rPr>
              <a:t>Accurate spam classification mode</a:t>
            </a:r>
            <a:r>
              <a:rPr lang="en-IN" sz="2000" b="0" i="0" u="none" strike="noStrike" cap="none" dirty="0">
                <a:solidFill>
                  <a:schemeClr val="dk1"/>
                </a:solidFill>
                <a:latin typeface="+mj-lt"/>
                <a:ea typeface="Arial"/>
                <a:cs typeface="Arial"/>
                <a:sym typeface="Arial"/>
              </a:rPr>
              <a:t>.</a:t>
            </a:r>
            <a:endParaRPr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6"/>
          <p:cNvSpPr txBox="1"/>
          <p:nvPr/>
        </p:nvSpPr>
        <p:spPr>
          <a:xfrm>
            <a:off x="815551" y="543700"/>
            <a:ext cx="453361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dirty="0">
                <a:solidFill>
                  <a:schemeClr val="dk1"/>
                </a:solidFill>
                <a:latin typeface="Libre Franklin Medium"/>
                <a:ea typeface="Libre Franklin Medium"/>
                <a:cs typeface="Libre Franklin Medium"/>
                <a:sym typeface="Libre Franklin Medium"/>
              </a:rPr>
              <a:t>WHO ARE THE END USERS?:</a:t>
            </a:r>
            <a:endParaRPr dirty="0"/>
          </a:p>
        </p:txBody>
      </p:sp>
      <p:sp>
        <p:nvSpPr>
          <p:cNvPr id="180" name="Google Shape;180;p6"/>
          <p:cNvSpPr txBox="1"/>
          <p:nvPr/>
        </p:nvSpPr>
        <p:spPr>
          <a:xfrm>
            <a:off x="1408618" y="2136338"/>
            <a:ext cx="9217447" cy="2862282"/>
          </a:xfrm>
          <a:prstGeom prst="rect">
            <a:avLst/>
          </a:prstGeom>
          <a:noFill/>
          <a:ln>
            <a:noFill/>
          </a:ln>
        </p:spPr>
        <p:txBody>
          <a:bodyPr spcFirstLastPara="1" wrap="square" lIns="91425" tIns="45700" rIns="91425" bIns="45700" anchor="t" anchorCtr="0">
            <a:spAutoFit/>
          </a:bodyPr>
          <a:lstStyle/>
          <a:p>
            <a:pPr marL="0" marR="0" lvl="0" indent="-114300" algn="l" rtl="0">
              <a:spcBef>
                <a:spcPts val="0"/>
              </a:spcBef>
              <a:spcAft>
                <a:spcPts val="0"/>
              </a:spcAft>
              <a:buClr>
                <a:schemeClr val="dk1"/>
              </a:buClr>
              <a:buSzPts val="1800"/>
              <a:buFont typeface="Arial"/>
              <a:buChar char="•"/>
            </a:pPr>
            <a:r>
              <a:rPr lang="en-US" sz="2000" b="1" i="0" u="none" strike="noStrike" dirty="0">
                <a:solidFill>
                  <a:schemeClr val="dk1"/>
                </a:solidFill>
                <a:latin typeface="+mn-lt"/>
                <a:ea typeface="Arial"/>
                <a:cs typeface="Arial"/>
                <a:sym typeface="Arial"/>
              </a:rPr>
              <a:t> </a:t>
            </a:r>
            <a:r>
              <a:rPr lang="en-US" sz="2000" b="1" i="0" dirty="0">
                <a:solidFill>
                  <a:srgbClr val="0D0D0D"/>
                </a:solidFill>
                <a:effectLst/>
                <a:highlight>
                  <a:srgbClr val="FFFFFF"/>
                </a:highlight>
                <a:latin typeface="+mn-lt"/>
              </a:rPr>
              <a:t>Individual Users</a:t>
            </a:r>
            <a:r>
              <a:rPr lang="en-US" sz="2000" b="0" i="0" dirty="0">
                <a:solidFill>
                  <a:srgbClr val="0D0D0D"/>
                </a:solidFill>
                <a:effectLst/>
                <a:highlight>
                  <a:srgbClr val="FFFFFF"/>
                </a:highlight>
                <a:latin typeface="+mn-lt"/>
              </a:rPr>
              <a:t>: People who want to filter out spam messages from their personal communication channels such as SMS, email, or social media</a:t>
            </a:r>
            <a:r>
              <a:rPr lang="en-US" sz="2000" b="0" i="0" u="none" strike="noStrike" cap="none" dirty="0">
                <a:solidFill>
                  <a:schemeClr val="dk1"/>
                </a:solidFill>
                <a:latin typeface="+mn-lt"/>
                <a:ea typeface="Arial"/>
                <a:cs typeface="Arial"/>
                <a:sym typeface="Arial"/>
              </a:rPr>
              <a:t>.</a:t>
            </a:r>
            <a:endParaRPr lang="en-US" sz="2000" dirty="0">
              <a:latin typeface="+mn-lt"/>
            </a:endParaRPr>
          </a:p>
          <a:p>
            <a:pPr marL="457200" marR="0" lvl="1" indent="0" algn="l" rtl="0">
              <a:spcBef>
                <a:spcPts val="0"/>
              </a:spcBef>
              <a:spcAft>
                <a:spcPts val="0"/>
              </a:spcAft>
              <a:buNone/>
            </a:pPr>
            <a:endParaRPr lang="en-US" sz="2000" b="0" i="0" u="none" strike="noStrike" cap="none" dirty="0">
              <a:solidFill>
                <a:schemeClr val="dk1"/>
              </a:solidFill>
              <a:latin typeface="+mn-lt"/>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n-US" sz="2000" b="1" i="0" dirty="0">
                <a:solidFill>
                  <a:srgbClr val="0D0D0D"/>
                </a:solidFill>
                <a:effectLst/>
                <a:highlight>
                  <a:srgbClr val="FFFFFF"/>
                </a:highlight>
                <a:latin typeface="+mn-lt"/>
              </a:rPr>
              <a:t>Businesses</a:t>
            </a:r>
            <a:r>
              <a:rPr lang="en-US" sz="2000" b="0" i="0" dirty="0">
                <a:solidFill>
                  <a:srgbClr val="0D0D0D"/>
                </a:solidFill>
                <a:effectLst/>
                <a:highlight>
                  <a:srgbClr val="FFFFFF"/>
                </a:highlight>
                <a:latin typeface="+mn-lt"/>
              </a:rPr>
              <a:t>: Companies looking to protect their employees and customers from receiving spam messages, ensuring a safer and more secure communication environment</a:t>
            </a:r>
            <a:r>
              <a:rPr lang="en-US" sz="2000" b="0" i="0" u="none" strike="noStrike" cap="none" dirty="0">
                <a:solidFill>
                  <a:schemeClr val="dk1"/>
                </a:solidFill>
                <a:latin typeface="+mn-lt"/>
                <a:ea typeface="Arial"/>
                <a:cs typeface="Arial"/>
                <a:sym typeface="Arial"/>
              </a:rPr>
              <a:t>.</a:t>
            </a:r>
            <a:endParaRPr lang="en-US" sz="2000" dirty="0">
              <a:latin typeface="+mn-lt"/>
            </a:endParaRPr>
          </a:p>
          <a:p>
            <a:pPr marL="457200" marR="0" lvl="1" indent="0" algn="l" rtl="0">
              <a:spcBef>
                <a:spcPts val="0"/>
              </a:spcBef>
              <a:spcAft>
                <a:spcPts val="0"/>
              </a:spcAft>
              <a:buNone/>
            </a:pPr>
            <a:endParaRPr lang="en-US" sz="2000" b="0" i="0" u="none" strike="noStrike" cap="none" dirty="0">
              <a:solidFill>
                <a:schemeClr val="dk1"/>
              </a:solidFill>
              <a:latin typeface="+mn-lt"/>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n-US" sz="2000" b="1" i="0" dirty="0">
                <a:solidFill>
                  <a:srgbClr val="0D0D0D"/>
                </a:solidFill>
                <a:effectLst/>
                <a:highlight>
                  <a:srgbClr val="FFFFFF"/>
                </a:highlight>
                <a:latin typeface="+mn-lt"/>
              </a:rPr>
              <a:t>Security Professionals</a:t>
            </a:r>
            <a:r>
              <a:rPr lang="en-US" sz="2000" b="0" i="0" dirty="0">
                <a:solidFill>
                  <a:srgbClr val="0D0D0D"/>
                </a:solidFill>
                <a:effectLst/>
                <a:highlight>
                  <a:srgbClr val="FFFFFF"/>
                </a:highlight>
                <a:latin typeface="+mn-lt"/>
              </a:rPr>
              <a:t>: Cybersecurity experts and professionals interested in developing proactive measures against spam attacks and phishing attempts</a:t>
            </a:r>
            <a:r>
              <a:rPr lang="en-US" sz="2000" b="0" i="0" u="none" strike="noStrike" cap="none" dirty="0">
                <a:solidFill>
                  <a:schemeClr val="dk1"/>
                </a:solidFill>
                <a:latin typeface="+mn-lt"/>
                <a:ea typeface="Arial"/>
                <a:cs typeface="Arial"/>
                <a:sym typeface="Arial"/>
              </a:rPr>
              <a:t>.</a:t>
            </a:r>
            <a:endParaRPr lang="en-US" sz="2000"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7"/>
          <p:cNvSpPr txBox="1"/>
          <p:nvPr/>
        </p:nvSpPr>
        <p:spPr>
          <a:xfrm>
            <a:off x="815551" y="543700"/>
            <a:ext cx="611545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a:solidFill>
                  <a:schemeClr val="dk1"/>
                </a:solidFill>
                <a:latin typeface="Libre Franklin Medium"/>
                <a:ea typeface="Libre Franklin Medium"/>
                <a:cs typeface="Libre Franklin Medium"/>
                <a:sym typeface="Libre Franklin Medium"/>
              </a:rPr>
              <a:t>YOUR SOLUTION AND ITS END USERS:</a:t>
            </a:r>
            <a:endParaRPr/>
          </a:p>
        </p:txBody>
      </p:sp>
      <p:sp>
        <p:nvSpPr>
          <p:cNvPr id="186" name="Google Shape;186;p7"/>
          <p:cNvSpPr txBox="1"/>
          <p:nvPr/>
        </p:nvSpPr>
        <p:spPr>
          <a:xfrm>
            <a:off x="1487276" y="1997839"/>
            <a:ext cx="9217447" cy="3170058"/>
          </a:xfrm>
          <a:prstGeom prst="rect">
            <a:avLst/>
          </a:prstGeom>
          <a:noFill/>
          <a:ln>
            <a:noFill/>
          </a:ln>
        </p:spPr>
        <p:txBody>
          <a:bodyPr spcFirstLastPara="1" wrap="square" lIns="91425" tIns="45700" rIns="91425" bIns="45700" anchor="t" anchorCtr="0">
            <a:spAutoFit/>
          </a:bodyPr>
          <a:lstStyle/>
          <a:p>
            <a:pPr marL="0" marR="0" lvl="0" indent="-114300" algn="l" rtl="0">
              <a:spcBef>
                <a:spcPts val="0"/>
              </a:spcBef>
              <a:spcAft>
                <a:spcPts val="0"/>
              </a:spcAft>
              <a:buClr>
                <a:schemeClr val="dk1"/>
              </a:buClr>
              <a:buSzPts val="1800"/>
              <a:buFont typeface="Arial"/>
              <a:buChar char="•"/>
            </a:pPr>
            <a:r>
              <a:rPr lang="en-IN" sz="2000" b="1" i="0" u="none" strike="noStrike" dirty="0">
                <a:solidFill>
                  <a:schemeClr val="dk1"/>
                </a:solidFill>
                <a:latin typeface="Arial"/>
                <a:ea typeface="Arial"/>
                <a:cs typeface="Arial"/>
                <a:sym typeface="Arial"/>
              </a:rPr>
              <a:t>  Solution:</a:t>
            </a:r>
            <a:endParaRPr sz="2000" b="0" i="0" u="none" strike="noStrike" dirty="0">
              <a:solidFill>
                <a:schemeClr val="dk1"/>
              </a:solidFill>
              <a:latin typeface="Arial"/>
              <a:ea typeface="Arial"/>
              <a:cs typeface="Arial"/>
              <a:sym typeface="Arial"/>
            </a:endParaRPr>
          </a:p>
          <a:p>
            <a:pPr marL="742950" marR="0" lvl="1" indent="-285750" algn="l" rtl="0">
              <a:spcBef>
                <a:spcPts val="0"/>
              </a:spcBef>
              <a:spcAft>
                <a:spcPts val="0"/>
              </a:spcAft>
              <a:buClr>
                <a:schemeClr val="dk1"/>
              </a:buClr>
              <a:buSzPts val="1800"/>
              <a:buFont typeface="Arial"/>
              <a:buChar char="•"/>
            </a:pPr>
            <a:r>
              <a:rPr lang="en-IN" sz="2000" b="0" i="0" u="none" strike="noStrike" cap="none" dirty="0">
                <a:solidFill>
                  <a:schemeClr val="dk1"/>
                </a:solidFill>
                <a:latin typeface="Arial"/>
                <a:ea typeface="Arial"/>
                <a:cs typeface="Arial"/>
                <a:sym typeface="Arial"/>
              </a:rPr>
              <a:t>A CNN model trained on the GTSRB dataset for traffic sign classification.</a:t>
            </a:r>
            <a:endParaRPr sz="2000" dirty="0"/>
          </a:p>
          <a:p>
            <a:pPr marL="457200" marR="0" lvl="1" indent="0" algn="l" rtl="0">
              <a:spcBef>
                <a:spcPts val="0"/>
              </a:spcBef>
              <a:spcAft>
                <a:spcPts val="0"/>
              </a:spcAft>
              <a:buNone/>
            </a:pPr>
            <a:endParaRPr sz="2000" b="0" i="0" u="none" strike="noStrike" cap="none" dirty="0">
              <a:solidFill>
                <a:schemeClr val="dk1"/>
              </a:solidFill>
              <a:latin typeface="Arial"/>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n-IN" sz="2000" b="1" i="0" u="none" strike="noStrike" dirty="0">
                <a:solidFill>
                  <a:schemeClr val="dk1"/>
                </a:solidFill>
                <a:latin typeface="Arial"/>
                <a:ea typeface="Arial"/>
                <a:cs typeface="Arial"/>
                <a:sym typeface="Arial"/>
              </a:rPr>
              <a:t>  End Users:</a:t>
            </a:r>
            <a:endParaRPr sz="2000" b="0" i="0" u="none" strike="noStrike" dirty="0">
              <a:solidFill>
                <a:schemeClr val="dk1"/>
              </a:solidFill>
              <a:latin typeface="Arial"/>
              <a:ea typeface="Arial"/>
              <a:cs typeface="Arial"/>
              <a:sym typeface="Arial"/>
            </a:endParaRPr>
          </a:p>
          <a:p>
            <a:pPr marL="742950" marR="0" lvl="1" indent="-285750" algn="l" rtl="0">
              <a:spcBef>
                <a:spcPts val="0"/>
              </a:spcBef>
              <a:spcAft>
                <a:spcPts val="0"/>
              </a:spcAft>
              <a:buClr>
                <a:schemeClr val="dk1"/>
              </a:buClr>
              <a:buSzPts val="1800"/>
              <a:buFont typeface="Arial"/>
              <a:buChar char="•"/>
            </a:pPr>
            <a:r>
              <a:rPr lang="en-IN" sz="2000" b="0" i="0" u="none" strike="noStrike" cap="none" dirty="0">
                <a:solidFill>
                  <a:schemeClr val="dk1"/>
                </a:solidFill>
                <a:latin typeface="Arial"/>
                <a:ea typeface="Arial"/>
                <a:cs typeface="Arial"/>
                <a:sym typeface="Arial"/>
              </a:rPr>
              <a:t>Autonomous vehicle manufacturers, traffic management authorities, and the general public.</a:t>
            </a:r>
            <a:endParaRPr sz="2000" dirty="0"/>
          </a:p>
          <a:p>
            <a:pPr marL="457200" marR="0" lvl="1" indent="0" algn="l" rtl="0">
              <a:spcBef>
                <a:spcPts val="0"/>
              </a:spcBef>
              <a:spcAft>
                <a:spcPts val="0"/>
              </a:spcAft>
              <a:buNone/>
            </a:pPr>
            <a:endParaRPr sz="2000" b="0" i="0" u="none" strike="noStrike" cap="none" dirty="0">
              <a:solidFill>
                <a:schemeClr val="dk1"/>
              </a:solidFill>
              <a:latin typeface="Arial"/>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n-IN" sz="2000" b="1" i="0" u="none" strike="noStrike" dirty="0">
                <a:solidFill>
                  <a:schemeClr val="dk1"/>
                </a:solidFill>
                <a:latin typeface="Arial"/>
                <a:ea typeface="Arial"/>
                <a:cs typeface="Arial"/>
                <a:sym typeface="Arial"/>
              </a:rPr>
              <a:t>  Benefits:</a:t>
            </a:r>
            <a:endParaRPr sz="2000" b="0" i="0" u="none" strike="noStrike" dirty="0">
              <a:solidFill>
                <a:schemeClr val="dk1"/>
              </a:solidFill>
              <a:latin typeface="Arial"/>
              <a:ea typeface="Arial"/>
              <a:cs typeface="Arial"/>
              <a:sym typeface="Arial"/>
            </a:endParaRPr>
          </a:p>
          <a:p>
            <a:pPr marL="742950" marR="0" lvl="1" indent="-285750" algn="l" rtl="0">
              <a:spcBef>
                <a:spcPts val="0"/>
              </a:spcBef>
              <a:spcAft>
                <a:spcPts val="0"/>
              </a:spcAft>
              <a:buClr>
                <a:schemeClr val="dk1"/>
              </a:buClr>
              <a:buSzPts val="1800"/>
              <a:buFont typeface="Arial"/>
              <a:buChar char="•"/>
            </a:pPr>
            <a:r>
              <a:rPr lang="en-IN" sz="2000" b="0" i="0" u="none" strike="noStrike" cap="none" dirty="0">
                <a:solidFill>
                  <a:schemeClr val="dk1"/>
                </a:solidFill>
                <a:latin typeface="Arial"/>
                <a:ea typeface="Arial"/>
                <a:cs typeface="Arial"/>
                <a:sym typeface="Arial"/>
              </a:rPr>
              <a:t>Improved road safety, reduced traffic violations, and enhanced performance of autonomous driving systems.</a:t>
            </a:r>
            <a:endParaRP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8"/>
          <p:cNvSpPr txBox="1"/>
          <p:nvPr/>
        </p:nvSpPr>
        <p:spPr>
          <a:xfrm>
            <a:off x="815551" y="543700"/>
            <a:ext cx="482895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dirty="0">
                <a:solidFill>
                  <a:schemeClr val="dk1"/>
                </a:solidFill>
                <a:latin typeface="Libre Franklin Medium"/>
                <a:ea typeface="Libre Franklin Medium"/>
                <a:cs typeface="Libre Franklin Medium"/>
                <a:sym typeface="Libre Franklin Medium"/>
              </a:rPr>
              <a:t>THE WOW IN YOUR SOLUTION:</a:t>
            </a:r>
            <a:endParaRPr dirty="0"/>
          </a:p>
        </p:txBody>
      </p:sp>
      <p:sp>
        <p:nvSpPr>
          <p:cNvPr id="193" name="Google Shape;193;p8"/>
          <p:cNvSpPr txBox="1"/>
          <p:nvPr/>
        </p:nvSpPr>
        <p:spPr>
          <a:xfrm>
            <a:off x="1487276" y="1997839"/>
            <a:ext cx="9217447" cy="4401164"/>
          </a:xfrm>
          <a:prstGeom prst="rect">
            <a:avLst/>
          </a:prstGeom>
          <a:noFill/>
          <a:ln>
            <a:noFill/>
          </a:ln>
        </p:spPr>
        <p:txBody>
          <a:bodyPr spcFirstLastPara="1" wrap="square" lIns="91425" tIns="45700" rIns="91425" bIns="45700" anchor="t" anchorCtr="0">
            <a:spAutoFit/>
          </a:bodyPr>
          <a:lstStyle/>
          <a:p>
            <a:pPr marL="0" marR="0" lvl="0" indent="-114300" algn="l" rtl="0">
              <a:spcBef>
                <a:spcPts val="0"/>
              </a:spcBef>
              <a:spcAft>
                <a:spcPts val="0"/>
              </a:spcAft>
              <a:buClr>
                <a:schemeClr val="dk1"/>
              </a:buClr>
              <a:buSzPts val="1800"/>
              <a:buFont typeface="Arial"/>
              <a:buChar char="•"/>
            </a:pPr>
            <a:r>
              <a:rPr lang="en-IN" sz="2000" b="1" i="0" u="none" strike="noStrike" dirty="0">
                <a:solidFill>
                  <a:schemeClr val="dk1"/>
                </a:solidFill>
                <a:latin typeface="+mj-lt"/>
                <a:ea typeface="Arial"/>
                <a:cs typeface="Arial"/>
                <a:sym typeface="Arial"/>
              </a:rPr>
              <a:t> </a:t>
            </a:r>
            <a:r>
              <a:rPr lang="en-US" sz="2000" b="1" i="0" dirty="0">
                <a:solidFill>
                  <a:srgbClr val="0D0D0D"/>
                </a:solidFill>
                <a:effectLst/>
                <a:highlight>
                  <a:srgbClr val="FFFFFF"/>
                </a:highlight>
                <a:latin typeface="+mj-lt"/>
              </a:rPr>
              <a:t>Deep Learning Power</a:t>
            </a:r>
            <a:r>
              <a:rPr lang="en-US" sz="2000" b="0" i="0" dirty="0">
                <a:solidFill>
                  <a:srgbClr val="0D0D0D"/>
                </a:solidFill>
                <a:effectLst/>
                <a:highlight>
                  <a:srgbClr val="FFFFFF"/>
                </a:highlight>
                <a:latin typeface="+mj-lt"/>
              </a:rPr>
              <a:t>: </a:t>
            </a:r>
          </a:p>
          <a:p>
            <a:pPr marL="0" marR="0" lvl="0" indent="-114300" algn="l" rtl="0">
              <a:spcBef>
                <a:spcPts val="0"/>
              </a:spcBef>
              <a:spcAft>
                <a:spcPts val="0"/>
              </a:spcAft>
              <a:buClr>
                <a:schemeClr val="dk1"/>
              </a:buClr>
              <a:buSzPts val="1800"/>
              <a:buFont typeface="Arial"/>
              <a:buChar char="•"/>
            </a:pPr>
            <a:r>
              <a:rPr lang="en-US" sz="2000" b="0" i="0" dirty="0">
                <a:solidFill>
                  <a:srgbClr val="0D0D0D"/>
                </a:solidFill>
                <a:effectLst/>
                <a:highlight>
                  <a:srgbClr val="FFFFFF"/>
                </a:highlight>
                <a:latin typeface="+mj-lt"/>
              </a:rPr>
              <a:t>By leveraging LSTM networks, the solution harnesses the power of deep learning to understand the nuanced patterns in text data, leading to highly accurate spam classification</a:t>
            </a:r>
            <a:r>
              <a:rPr lang="en-IN" sz="2000" b="0" i="0" u="none" strike="noStrike" cap="none" dirty="0">
                <a:solidFill>
                  <a:schemeClr val="dk1"/>
                </a:solidFill>
                <a:latin typeface="+mj-lt"/>
                <a:ea typeface="Arial"/>
                <a:cs typeface="Arial"/>
                <a:sym typeface="Arial"/>
              </a:rPr>
              <a:t>.</a:t>
            </a:r>
            <a:endParaRPr sz="2000" dirty="0">
              <a:latin typeface="+mj-lt"/>
            </a:endParaRPr>
          </a:p>
          <a:p>
            <a:pPr marL="457200" marR="0" lvl="1" indent="0" algn="l" rtl="0">
              <a:spcBef>
                <a:spcPts val="0"/>
              </a:spcBef>
              <a:spcAft>
                <a:spcPts val="0"/>
              </a:spcAft>
              <a:buNone/>
            </a:pPr>
            <a:endParaRPr sz="2000" b="0" i="0" u="none" strike="noStrike" cap="none" dirty="0">
              <a:solidFill>
                <a:schemeClr val="dk1"/>
              </a:solidFill>
              <a:latin typeface="+mj-lt"/>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n-IN" sz="2000" b="1" i="0" u="none" strike="noStrike" dirty="0">
                <a:solidFill>
                  <a:schemeClr val="dk1"/>
                </a:solidFill>
                <a:latin typeface="+mj-lt"/>
                <a:ea typeface="Arial"/>
                <a:cs typeface="Arial"/>
                <a:sym typeface="Arial"/>
              </a:rPr>
              <a:t> </a:t>
            </a:r>
            <a:r>
              <a:rPr lang="en-US" sz="2000" b="1" i="0" dirty="0">
                <a:solidFill>
                  <a:srgbClr val="0D0D0D"/>
                </a:solidFill>
                <a:effectLst/>
                <a:highlight>
                  <a:srgbClr val="FFFFFF"/>
                </a:highlight>
                <a:latin typeface="+mj-lt"/>
              </a:rPr>
              <a:t>Natural Language Processing</a:t>
            </a:r>
            <a:r>
              <a:rPr lang="en-US" sz="2000" b="0" i="0" dirty="0">
                <a:solidFill>
                  <a:srgbClr val="0D0D0D"/>
                </a:solidFill>
                <a:effectLst/>
                <a:highlight>
                  <a:srgbClr val="FFFFFF"/>
                </a:highlight>
                <a:latin typeface="+mj-lt"/>
              </a:rPr>
              <a:t>:</a:t>
            </a:r>
          </a:p>
          <a:p>
            <a:pPr marL="0" marR="0" lvl="0" indent="-114300" algn="l" rtl="0">
              <a:spcBef>
                <a:spcPts val="0"/>
              </a:spcBef>
              <a:spcAft>
                <a:spcPts val="0"/>
              </a:spcAft>
              <a:buClr>
                <a:schemeClr val="dk1"/>
              </a:buClr>
              <a:buSzPts val="1800"/>
              <a:buFont typeface="Arial"/>
              <a:buChar char="•"/>
            </a:pPr>
            <a:r>
              <a:rPr lang="en-US" sz="2000" b="0" i="0" dirty="0">
                <a:solidFill>
                  <a:srgbClr val="0D0D0D"/>
                </a:solidFill>
                <a:effectLst/>
                <a:highlight>
                  <a:srgbClr val="FFFFFF"/>
                </a:highlight>
                <a:latin typeface="+mj-lt"/>
              </a:rPr>
              <a:t>  Through sophisticated NLP techniques, the solution can process and understand the context of text messages, enabling it to effectively differentiate between spam and legitimate messages</a:t>
            </a:r>
            <a:r>
              <a:rPr lang="en-IN" sz="2000" b="0" i="0" u="none" strike="noStrike" cap="none" dirty="0">
                <a:solidFill>
                  <a:schemeClr val="dk1"/>
                </a:solidFill>
                <a:latin typeface="+mj-lt"/>
                <a:ea typeface="Arial"/>
                <a:cs typeface="Arial"/>
                <a:sym typeface="Arial"/>
              </a:rPr>
              <a:t>.</a:t>
            </a:r>
            <a:endParaRPr sz="2000" dirty="0">
              <a:latin typeface="+mj-lt"/>
            </a:endParaRPr>
          </a:p>
          <a:p>
            <a:pPr marL="457200" marR="0" lvl="1" indent="0" algn="l" rtl="0">
              <a:spcBef>
                <a:spcPts val="0"/>
              </a:spcBef>
              <a:spcAft>
                <a:spcPts val="0"/>
              </a:spcAft>
              <a:buNone/>
            </a:pPr>
            <a:endParaRPr sz="2000" b="0" i="0" u="none" strike="noStrike" cap="none" dirty="0">
              <a:solidFill>
                <a:schemeClr val="dk1"/>
              </a:solidFill>
              <a:latin typeface="+mj-lt"/>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n-IN" sz="2000" b="1" i="0" u="none" strike="noStrike" dirty="0">
                <a:solidFill>
                  <a:schemeClr val="dk1"/>
                </a:solidFill>
                <a:latin typeface="+mj-lt"/>
                <a:ea typeface="Arial"/>
                <a:cs typeface="Arial"/>
                <a:sym typeface="Arial"/>
              </a:rPr>
              <a:t> </a:t>
            </a:r>
            <a:r>
              <a:rPr lang="en-US" sz="2000" b="1" i="0" u="none" strike="noStrike" dirty="0">
                <a:solidFill>
                  <a:schemeClr val="dk1"/>
                </a:solidFill>
                <a:latin typeface="+mj-lt"/>
                <a:ea typeface="Arial"/>
                <a:cs typeface="Arial"/>
                <a:sym typeface="Arial"/>
              </a:rPr>
              <a:t> Scalability:</a:t>
            </a:r>
            <a:endParaRPr lang="en-US" sz="2000" dirty="0">
              <a:solidFill>
                <a:schemeClr val="dk1"/>
              </a:solidFill>
              <a:latin typeface="+mj-lt"/>
            </a:endParaRPr>
          </a:p>
          <a:p>
            <a:pPr marL="0" marR="0" lvl="0" indent="-114300" algn="l" rtl="0">
              <a:spcBef>
                <a:spcPts val="0"/>
              </a:spcBef>
              <a:spcAft>
                <a:spcPts val="0"/>
              </a:spcAft>
              <a:buClr>
                <a:schemeClr val="dk1"/>
              </a:buClr>
              <a:buSzPts val="1800"/>
              <a:buFont typeface="Arial"/>
              <a:buChar char="•"/>
            </a:pPr>
            <a:r>
              <a:rPr lang="en-US" sz="2000" b="0" i="0" dirty="0">
                <a:solidFill>
                  <a:srgbClr val="0D0D0D"/>
                </a:solidFill>
                <a:effectLst/>
                <a:highlight>
                  <a:srgbClr val="FFFFFF"/>
                </a:highlight>
                <a:latin typeface="+mj-lt"/>
              </a:rPr>
              <a:t>The solution is scalable and can handle large volumes of text data, making it suitable for deployment in both small-scale applications and enterprise-level communication platforms</a:t>
            </a:r>
            <a:r>
              <a:rPr lang="en-US" sz="2000" b="0" i="0" u="none" strike="noStrike" cap="none" dirty="0">
                <a:solidFill>
                  <a:schemeClr val="dk1"/>
                </a:solidFill>
                <a:latin typeface="+mj-lt"/>
                <a:ea typeface="Arial"/>
                <a:cs typeface="Arial"/>
                <a:sym typeface="Arial"/>
              </a:rPr>
              <a:t>.</a:t>
            </a:r>
            <a:endParaRPr lang="en-US" sz="2000"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9"/>
          <p:cNvSpPr txBox="1"/>
          <p:nvPr/>
        </p:nvSpPr>
        <p:spPr>
          <a:xfrm>
            <a:off x="815550" y="543700"/>
            <a:ext cx="25737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dirty="0">
                <a:solidFill>
                  <a:schemeClr val="dk1"/>
                </a:solidFill>
                <a:latin typeface="Libre Franklin Medium"/>
                <a:ea typeface="Libre Franklin Medium"/>
                <a:cs typeface="Libre Franklin Medium"/>
                <a:sym typeface="Libre Franklin Medium"/>
              </a:rPr>
              <a:t>MODELLING:</a:t>
            </a:r>
            <a:endParaRPr dirty="0"/>
          </a:p>
        </p:txBody>
      </p:sp>
      <p:sp>
        <p:nvSpPr>
          <p:cNvPr id="199" name="Google Shape;199;p9"/>
          <p:cNvSpPr txBox="1"/>
          <p:nvPr/>
        </p:nvSpPr>
        <p:spPr>
          <a:xfrm>
            <a:off x="1319636" y="1066900"/>
            <a:ext cx="9217447" cy="5324494"/>
          </a:xfrm>
          <a:prstGeom prst="rect">
            <a:avLst/>
          </a:prstGeom>
          <a:noFill/>
          <a:ln>
            <a:noFill/>
          </a:ln>
        </p:spPr>
        <p:txBody>
          <a:bodyPr spcFirstLastPara="1" wrap="square" lIns="91425" tIns="45700" rIns="91425" bIns="45700" anchor="t" anchorCtr="0">
            <a:spAutoFit/>
          </a:bodyPr>
          <a:lstStyle/>
          <a:p>
            <a:pPr algn="l"/>
            <a:r>
              <a:rPr lang="en-IN" sz="2000" b="1" i="0" u="none" strike="noStrike" dirty="0">
                <a:solidFill>
                  <a:schemeClr val="dk1"/>
                </a:solidFill>
                <a:latin typeface="+mj-lt"/>
                <a:ea typeface="Arial"/>
                <a:cs typeface="Arial"/>
                <a:sym typeface="Arial"/>
              </a:rPr>
              <a:t>  </a:t>
            </a:r>
            <a:r>
              <a:rPr lang="en-US" sz="2000" b="1" i="0" dirty="0">
                <a:solidFill>
                  <a:srgbClr val="0D0D0D"/>
                </a:solidFill>
                <a:effectLst/>
                <a:highlight>
                  <a:srgbClr val="FFFFFF"/>
                </a:highlight>
                <a:latin typeface="+mj-lt"/>
              </a:rPr>
              <a:t>Architecture Design</a:t>
            </a:r>
            <a:r>
              <a:rPr lang="en-US" sz="2000" b="0" i="0" dirty="0">
                <a:solidFill>
                  <a:srgbClr val="0D0D0D"/>
                </a:solidFill>
                <a:effectLst/>
                <a:highlight>
                  <a:srgbClr val="FFFFFF"/>
                </a:highlight>
                <a:latin typeface="+mj-lt"/>
              </a:rPr>
              <a:t>:</a:t>
            </a:r>
          </a:p>
          <a:p>
            <a:pPr algn="l">
              <a:buFont typeface="Arial" panose="020B0604020202020204" pitchFamily="34" charset="0"/>
              <a:buChar char="•"/>
            </a:pPr>
            <a:r>
              <a:rPr lang="en-US" sz="2000" b="0" i="0" dirty="0">
                <a:solidFill>
                  <a:srgbClr val="0D0D0D"/>
                </a:solidFill>
                <a:effectLst/>
                <a:highlight>
                  <a:srgbClr val="FFFFFF"/>
                </a:highlight>
                <a:latin typeface="+mj-lt"/>
              </a:rPr>
              <a:t>Design the architecture of the LSTM-based neural network, specifying the number of layers, LSTM units, activation functions, and dropout layers.</a:t>
            </a:r>
          </a:p>
          <a:p>
            <a:pPr algn="l">
              <a:buFont typeface="Arial" panose="020B0604020202020204" pitchFamily="34" charset="0"/>
              <a:buChar char="•"/>
            </a:pPr>
            <a:r>
              <a:rPr lang="en-US" sz="2000" b="0" i="0" dirty="0">
                <a:solidFill>
                  <a:srgbClr val="0D0D0D"/>
                </a:solidFill>
                <a:effectLst/>
                <a:highlight>
                  <a:srgbClr val="FFFFFF"/>
                </a:highlight>
                <a:latin typeface="+mj-lt"/>
              </a:rPr>
              <a:t>Consider incorporating additional layers such as embedding layers, bidirectional LSTMs, or attention mechanisms to enhance the model's performance</a:t>
            </a:r>
          </a:p>
          <a:p>
            <a:pPr algn="l"/>
            <a:endParaRPr sz="2000" b="0" i="0" u="none" strike="noStrike" cap="none" dirty="0">
              <a:solidFill>
                <a:schemeClr val="dk1"/>
              </a:solidFill>
              <a:latin typeface="+mj-lt"/>
              <a:ea typeface="Arial"/>
              <a:cs typeface="Arial"/>
              <a:sym typeface="Arial"/>
            </a:endParaRPr>
          </a:p>
          <a:p>
            <a:pPr algn="l"/>
            <a:r>
              <a:rPr lang="en-US" sz="2000" b="1" i="0" dirty="0">
                <a:solidFill>
                  <a:srgbClr val="0D0D0D"/>
                </a:solidFill>
                <a:effectLst/>
                <a:highlight>
                  <a:srgbClr val="FFFFFF"/>
                </a:highlight>
                <a:latin typeface="+mj-lt"/>
              </a:rPr>
              <a:t>Input Representation</a:t>
            </a:r>
            <a:r>
              <a:rPr lang="en-US" sz="2000" b="0" i="0" dirty="0">
                <a:solidFill>
                  <a:srgbClr val="0D0D0D"/>
                </a:solidFill>
                <a:effectLst/>
                <a:highlight>
                  <a:srgbClr val="FFFFFF"/>
                </a:highlight>
                <a:latin typeface="+mj-lt"/>
              </a:rPr>
              <a:t>:</a:t>
            </a:r>
          </a:p>
          <a:p>
            <a:pPr algn="l">
              <a:buFont typeface="Arial" panose="020B0604020202020204" pitchFamily="34" charset="0"/>
              <a:buChar char="•"/>
            </a:pPr>
            <a:r>
              <a:rPr lang="en-US" sz="2000" b="0" i="0" dirty="0">
                <a:solidFill>
                  <a:srgbClr val="0D0D0D"/>
                </a:solidFill>
                <a:effectLst/>
                <a:highlight>
                  <a:srgbClr val="FFFFFF"/>
                </a:highlight>
                <a:latin typeface="+mj-lt"/>
              </a:rPr>
              <a:t>Convert the tokenized text data into numerical representations suitable for input into the LSTM model.</a:t>
            </a:r>
          </a:p>
          <a:p>
            <a:pPr algn="l">
              <a:buFont typeface="Arial" panose="020B0604020202020204" pitchFamily="34" charset="0"/>
              <a:buChar char="•"/>
            </a:pPr>
            <a:r>
              <a:rPr lang="en-US" sz="2000" b="0" i="0" dirty="0">
                <a:solidFill>
                  <a:srgbClr val="0D0D0D"/>
                </a:solidFill>
                <a:effectLst/>
                <a:highlight>
                  <a:srgbClr val="FFFFFF"/>
                </a:highlight>
                <a:latin typeface="+mj-lt"/>
              </a:rPr>
              <a:t>Use techniques such as one-hot encoding or word embeddings (e.g., Word2Vec, </a:t>
            </a:r>
            <a:r>
              <a:rPr lang="en-US" sz="2000" b="0" i="0" dirty="0" err="1">
                <a:solidFill>
                  <a:srgbClr val="0D0D0D"/>
                </a:solidFill>
                <a:effectLst/>
                <a:highlight>
                  <a:srgbClr val="FFFFFF"/>
                </a:highlight>
                <a:latin typeface="+mj-lt"/>
              </a:rPr>
              <a:t>GloVe</a:t>
            </a:r>
            <a:r>
              <a:rPr lang="en-US" sz="2000" b="0" i="0" dirty="0">
                <a:solidFill>
                  <a:srgbClr val="0D0D0D"/>
                </a:solidFill>
                <a:effectLst/>
                <a:highlight>
                  <a:srgbClr val="FFFFFF"/>
                </a:highlight>
                <a:latin typeface="+mj-lt"/>
              </a:rPr>
              <a:t>) to capture semantic relationships between words</a:t>
            </a:r>
          </a:p>
          <a:p>
            <a:pPr marL="457200" marR="0" lvl="1" indent="0" algn="l" rtl="0">
              <a:spcBef>
                <a:spcPts val="0"/>
              </a:spcBef>
              <a:spcAft>
                <a:spcPts val="0"/>
              </a:spcAft>
              <a:buNone/>
            </a:pPr>
            <a:endParaRPr sz="2000" b="0" i="0" u="none" strike="noStrike" cap="none" dirty="0">
              <a:solidFill>
                <a:schemeClr val="dk1"/>
              </a:solidFill>
              <a:latin typeface="+mj-lt"/>
              <a:ea typeface="Arial"/>
              <a:cs typeface="Arial"/>
              <a:sym typeface="Arial"/>
            </a:endParaRPr>
          </a:p>
          <a:p>
            <a:pPr algn="l"/>
            <a:r>
              <a:rPr lang="en-IN" sz="2000" b="1" i="0" u="none" strike="noStrike" dirty="0">
                <a:solidFill>
                  <a:schemeClr val="dk1"/>
                </a:solidFill>
                <a:latin typeface="+mj-lt"/>
                <a:ea typeface="Arial"/>
                <a:cs typeface="Arial"/>
                <a:sym typeface="Arial"/>
              </a:rPr>
              <a:t>  </a:t>
            </a:r>
            <a:r>
              <a:rPr lang="en-US" sz="2000" b="1" i="0" dirty="0">
                <a:solidFill>
                  <a:srgbClr val="0D0D0D"/>
                </a:solidFill>
                <a:effectLst/>
                <a:highlight>
                  <a:srgbClr val="FFFFFF"/>
                </a:highlight>
                <a:latin typeface="+mj-lt"/>
              </a:rPr>
              <a:t>Model Evaluation</a:t>
            </a:r>
            <a:r>
              <a:rPr lang="en-US" sz="2000" b="0" i="0" dirty="0">
                <a:solidFill>
                  <a:srgbClr val="0D0D0D"/>
                </a:solidFill>
                <a:effectLst/>
                <a:highlight>
                  <a:srgbClr val="FFFFFF"/>
                </a:highlight>
                <a:latin typeface="+mj-lt"/>
              </a:rPr>
              <a:t>:</a:t>
            </a:r>
          </a:p>
          <a:p>
            <a:pPr algn="l">
              <a:buFont typeface="Arial" panose="020B0604020202020204" pitchFamily="34" charset="0"/>
              <a:buChar char="•"/>
            </a:pPr>
            <a:r>
              <a:rPr lang="en-US" sz="2000" b="0" i="0" dirty="0">
                <a:solidFill>
                  <a:srgbClr val="0D0D0D"/>
                </a:solidFill>
                <a:effectLst/>
                <a:highlight>
                  <a:srgbClr val="FFFFFF"/>
                </a:highlight>
                <a:latin typeface="+mj-lt"/>
              </a:rPr>
              <a:t>Evaluate the trained model's performance using the test dataset, calculating metrics such as accuracy, precision, recall, and F1-score</a:t>
            </a:r>
          </a:p>
          <a:p>
            <a:pPr marL="457200" marR="0" lvl="1" algn="l" rtl="0">
              <a:spcBef>
                <a:spcPts val="0"/>
              </a:spcBef>
              <a:spcAft>
                <a:spcPts val="0"/>
              </a:spcAft>
              <a:buClr>
                <a:schemeClr val="dk1"/>
              </a:buClr>
              <a:buSzPts val="1800"/>
            </a:pPr>
            <a:endParaRPr sz="2000"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0"/>
          <p:cNvSpPr txBox="1"/>
          <p:nvPr/>
        </p:nvSpPr>
        <p:spPr>
          <a:xfrm>
            <a:off x="815549" y="543700"/>
            <a:ext cx="35406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a:solidFill>
                  <a:schemeClr val="dk1"/>
                </a:solidFill>
                <a:latin typeface="Libre Franklin Medium"/>
                <a:ea typeface="Libre Franklin Medium"/>
                <a:cs typeface="Libre Franklin Medium"/>
                <a:sym typeface="Libre Franklin Medium"/>
              </a:rPr>
              <a:t>RESULTS:</a:t>
            </a:r>
            <a:endParaRPr/>
          </a:p>
        </p:txBody>
      </p:sp>
      <p:sp>
        <p:nvSpPr>
          <p:cNvPr id="205" name="Google Shape;205;p10"/>
          <p:cNvSpPr txBox="1"/>
          <p:nvPr/>
        </p:nvSpPr>
        <p:spPr>
          <a:xfrm>
            <a:off x="1487276" y="1066920"/>
            <a:ext cx="8371427" cy="3693319"/>
          </a:xfrm>
          <a:prstGeom prst="rect">
            <a:avLst/>
          </a:prstGeom>
          <a:noFill/>
          <a:ln>
            <a:noFill/>
          </a:ln>
        </p:spPr>
        <p:txBody>
          <a:bodyPr spcFirstLastPara="1" wrap="square" lIns="91425" tIns="45700" rIns="91425" bIns="45700" anchor="t" anchorCtr="0">
            <a:spAutoFit/>
          </a:bodyPr>
          <a:lstStyle/>
          <a:p>
            <a:pPr marL="0" marR="0" lvl="0" indent="-114300" algn="l" rtl="0">
              <a:spcBef>
                <a:spcPts val="0"/>
              </a:spcBef>
              <a:spcAft>
                <a:spcPts val="0"/>
              </a:spcAft>
              <a:buClr>
                <a:schemeClr val="dk1"/>
              </a:buClr>
              <a:buSzPts val="1800"/>
              <a:buFont typeface="Arial"/>
              <a:buChar char="•"/>
            </a:pPr>
            <a:r>
              <a:rPr lang="en-IN" sz="1800" b="1" i="0" u="none" strike="noStrike" dirty="0">
                <a:solidFill>
                  <a:schemeClr val="dk1"/>
                </a:solidFill>
                <a:latin typeface="Arial"/>
                <a:ea typeface="Arial"/>
                <a:cs typeface="Arial"/>
                <a:sym typeface="Arial"/>
              </a:rPr>
              <a:t>  Model Performance:</a:t>
            </a:r>
            <a:endParaRPr sz="1800" b="0" i="0" u="none" strike="noStrike" dirty="0">
              <a:solidFill>
                <a:schemeClr val="dk1"/>
              </a:solidFill>
              <a:latin typeface="Arial"/>
              <a:ea typeface="Arial"/>
              <a:cs typeface="Arial"/>
              <a:sym typeface="Arial"/>
            </a:endParaRPr>
          </a:p>
          <a:p>
            <a:pPr marL="742950" marR="0" lvl="1" indent="-285750" algn="l" rtl="0">
              <a:spcBef>
                <a:spcPts val="0"/>
              </a:spcBef>
              <a:spcAft>
                <a:spcPts val="0"/>
              </a:spcAft>
              <a:buClr>
                <a:schemeClr val="dk1"/>
              </a:buClr>
              <a:buSzPts val="1800"/>
              <a:buFont typeface="Arial"/>
              <a:buChar char="•"/>
            </a:pPr>
            <a:r>
              <a:rPr lang="en-IN" sz="1800" b="0" i="0" u="none" strike="noStrike" cap="none" dirty="0">
                <a:solidFill>
                  <a:schemeClr val="dk1"/>
                </a:solidFill>
                <a:latin typeface="Arial"/>
                <a:ea typeface="Arial"/>
                <a:cs typeface="Arial"/>
                <a:sym typeface="Arial"/>
              </a:rPr>
              <a:t>Achieved accuracy of 95.95% on the test dataset.</a:t>
            </a:r>
            <a:endParaRPr dirty="0"/>
          </a:p>
          <a:p>
            <a:pPr marL="457200" marR="0" lvl="1" indent="0" algn="l" rtl="0">
              <a:spcBef>
                <a:spcPts val="0"/>
              </a:spcBef>
              <a:spcAft>
                <a:spcPts val="0"/>
              </a:spcAft>
              <a:buNone/>
            </a:pPr>
            <a:endParaRPr sz="1800" b="0" i="0" u="none" strike="noStrike" cap="none" dirty="0">
              <a:solidFill>
                <a:schemeClr val="dk1"/>
              </a:solidFill>
              <a:latin typeface="Arial"/>
              <a:ea typeface="Arial"/>
              <a:cs typeface="Arial"/>
              <a:sym typeface="Arial"/>
            </a:endParaRPr>
          </a:p>
          <a:p>
            <a:pPr marL="0" marR="0" lvl="0" indent="-114300" algn="l" rtl="0">
              <a:spcBef>
                <a:spcPts val="0"/>
              </a:spcBef>
              <a:spcAft>
                <a:spcPts val="0"/>
              </a:spcAft>
              <a:buClr>
                <a:schemeClr val="dk1"/>
              </a:buClr>
              <a:buSzPts val="1800"/>
              <a:buFont typeface="Arial"/>
              <a:buChar char="•"/>
            </a:pPr>
            <a:r>
              <a:rPr lang="en-IN" sz="1800" b="1" i="0" u="none" strike="noStrike" dirty="0">
                <a:solidFill>
                  <a:schemeClr val="dk1"/>
                </a:solidFill>
                <a:latin typeface="Arial"/>
                <a:ea typeface="Arial"/>
                <a:cs typeface="Arial"/>
                <a:sym typeface="Arial"/>
              </a:rPr>
              <a:t>  Confusion Matrix:</a:t>
            </a:r>
            <a:endParaRPr sz="1800" b="0" i="0" u="none" strike="noStrike" dirty="0">
              <a:solidFill>
                <a:schemeClr val="dk1"/>
              </a:solidFill>
              <a:latin typeface="Arial"/>
              <a:ea typeface="Arial"/>
              <a:cs typeface="Arial"/>
              <a:sym typeface="Arial"/>
            </a:endParaRPr>
          </a:p>
          <a:p>
            <a:pPr marL="742950" marR="0" lvl="1" indent="-285750" algn="l" rtl="0">
              <a:spcBef>
                <a:spcPts val="0"/>
              </a:spcBef>
              <a:spcAft>
                <a:spcPts val="0"/>
              </a:spcAft>
              <a:buClr>
                <a:schemeClr val="dk1"/>
              </a:buClr>
              <a:buSzPts val="1800"/>
              <a:buFont typeface="Arial"/>
              <a:buChar char="•"/>
            </a:pPr>
            <a:r>
              <a:rPr lang="en-IN" sz="1800" b="0" i="0" u="none" strike="noStrike" cap="none" dirty="0">
                <a:solidFill>
                  <a:schemeClr val="dk1"/>
                </a:solidFill>
                <a:latin typeface="Arial"/>
                <a:ea typeface="Arial"/>
                <a:cs typeface="Arial"/>
                <a:sym typeface="Arial"/>
              </a:rPr>
              <a:t>Visualization of the model's predictions, showcasing the accuracy of each spam message classification.</a:t>
            </a:r>
            <a:endParaRPr dirty="0"/>
          </a:p>
          <a:p>
            <a:pPr marL="742950" marR="0" lvl="1" indent="-171450" algn="l" rtl="0">
              <a:spcBef>
                <a:spcPts val="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742950" marR="0" lvl="1" indent="-171450" algn="l" rtl="0">
              <a:spcBef>
                <a:spcPts val="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742950" marR="0" lvl="1" indent="-171450" algn="l" rtl="0">
              <a:spcBef>
                <a:spcPts val="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742950" marR="0" lvl="1" indent="-171450" algn="l" rtl="0">
              <a:spcBef>
                <a:spcPts val="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742950" marR="0" lvl="1" indent="-171450" algn="l" rtl="0">
              <a:spcBef>
                <a:spcPts val="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a:p>
            <a:pPr marL="457200" marR="0" lvl="1" indent="0" algn="l" rtl="0">
              <a:spcBef>
                <a:spcPts val="0"/>
              </a:spcBef>
              <a:spcAft>
                <a:spcPts val="0"/>
              </a:spcAft>
              <a:buNone/>
            </a:pPr>
            <a:endParaRPr sz="1800" b="0" i="0" u="none" strike="noStrike" cap="none" dirty="0">
              <a:solidFill>
                <a:schemeClr val="dk1"/>
              </a:solidFill>
              <a:latin typeface="Arial"/>
              <a:ea typeface="Arial"/>
              <a:cs typeface="Arial"/>
              <a:sym typeface="Arial"/>
            </a:endParaRPr>
          </a:p>
          <a:p>
            <a:pPr marL="457200" marR="0" lvl="1" indent="0" algn="l" rtl="0">
              <a:spcBef>
                <a:spcPts val="0"/>
              </a:spcBef>
              <a:spcAft>
                <a:spcPts val="0"/>
              </a:spcAft>
              <a:buNone/>
            </a:pPr>
            <a:endParaRPr sz="1800" b="0" i="0" u="none" strike="noStrike" cap="none" dirty="0">
              <a:solidFill>
                <a:schemeClr val="dk1"/>
              </a:solidFill>
              <a:latin typeface="Arial"/>
              <a:ea typeface="Arial"/>
              <a:cs typeface="Arial"/>
              <a:sym typeface="Arial"/>
            </a:endParaRPr>
          </a:p>
        </p:txBody>
      </p:sp>
      <p:pic>
        <p:nvPicPr>
          <p:cNvPr id="206" name="Google Shape;206;p10"/>
          <p:cNvPicPr preferRelativeResize="0"/>
          <p:nvPr/>
        </p:nvPicPr>
        <p:blipFill>
          <a:blip r:embed="rId3"/>
          <a:srcRect t="10960" b="10960"/>
          <a:stretch/>
        </p:blipFill>
        <p:spPr>
          <a:xfrm>
            <a:off x="3329112" y="2913578"/>
            <a:ext cx="5357687" cy="2877501"/>
          </a:xfrm>
          <a:prstGeom prst="rect">
            <a:avLst/>
          </a:prstGeom>
          <a:noFill/>
          <a:ln>
            <a:noFill/>
          </a:ln>
        </p:spPr>
      </p:pic>
      <p:sp>
        <p:nvSpPr>
          <p:cNvPr id="2" name="TextBox 1">
            <a:extLst>
              <a:ext uri="{FF2B5EF4-FFF2-40B4-BE49-F238E27FC236}">
                <a16:creationId xmlns:a16="http://schemas.microsoft.com/office/drawing/2014/main" id="{A80E2603-1EFE-DB4D-D361-6EAAF94C9D80}"/>
              </a:ext>
            </a:extLst>
          </p:cNvPr>
          <p:cNvSpPr txBox="1"/>
          <p:nvPr/>
        </p:nvSpPr>
        <p:spPr>
          <a:xfrm>
            <a:off x="966941" y="5791080"/>
            <a:ext cx="1159292" cy="307777"/>
          </a:xfrm>
          <a:prstGeom prst="rect">
            <a:avLst/>
          </a:prstGeom>
          <a:noFill/>
        </p:spPr>
        <p:txBody>
          <a:bodyPr wrap="none" rtlCol="0">
            <a:spAutoFit/>
          </a:bodyPr>
          <a:lstStyle/>
          <a:p>
            <a:pPr marR="0" lvl="0" algn="l" rtl="0">
              <a:spcBef>
                <a:spcPts val="0"/>
              </a:spcBef>
              <a:spcAft>
                <a:spcPts val="0"/>
              </a:spcAft>
              <a:buClr>
                <a:schemeClr val="dk1"/>
              </a:buClr>
              <a:buSzPts val="1800"/>
            </a:pPr>
            <a:r>
              <a:rPr lang="en-IN" sz="1400" b="1" i="0" u="none" strike="noStrike" dirty="0">
                <a:solidFill>
                  <a:schemeClr val="dk1"/>
                </a:solidFill>
                <a:latin typeface="Arial"/>
                <a:ea typeface="Arial"/>
                <a:cs typeface="Arial"/>
                <a:sym typeface="Arial"/>
              </a:rPr>
              <a:t>Demo Link:</a:t>
            </a:r>
            <a:endParaRPr lang="en-IN" sz="1400" b="0" i="0" u="none" strike="noStrike" dirty="0">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A6A2808A-FEC5-44A0-0F38-10A70B4690D2}"/>
              </a:ext>
            </a:extLst>
          </p:cNvPr>
          <p:cNvSpPr txBox="1"/>
          <p:nvPr/>
        </p:nvSpPr>
        <p:spPr>
          <a:xfrm>
            <a:off x="1635553" y="6098857"/>
            <a:ext cx="1210588" cy="369332"/>
          </a:xfrm>
          <a:prstGeom prst="rect">
            <a:avLst/>
          </a:prstGeom>
          <a:noFill/>
        </p:spPr>
        <p:txBody>
          <a:bodyPr wrap="none" rtlCol="0">
            <a:spAutoFit/>
          </a:bodyPr>
          <a:lstStyle/>
          <a:p>
            <a:r>
              <a:rPr lang="en-IN" sz="1800" dirty="0">
                <a:hlinkClick r:id="rId4"/>
              </a:rPr>
              <a:t>Click here</a:t>
            </a:r>
            <a:endParaRPr lang="en-IN" sz="1800" dirty="0"/>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547</Words>
  <Application>Microsoft Office PowerPoint</Application>
  <PresentationFormat>Widescreen</PresentationFormat>
  <Paragraphs>63</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Libre Franklin Medium</vt:lpstr>
      <vt:lpstr>Noto Sans Symbols</vt:lpstr>
      <vt:lpstr>Trebuchet MS</vt:lpstr>
      <vt:lpstr>Arial</vt:lpstr>
      <vt:lpstr>Calibri</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RAGUL T</dc:creator>
  <cp:lastModifiedBy>Ashok M</cp:lastModifiedBy>
  <cp:revision>4</cp:revision>
  <dcterms:created xsi:type="dcterms:W3CDTF">2024-04-04T16:54:35Z</dcterms:created>
  <dcterms:modified xsi:type="dcterms:W3CDTF">2024-04-14T10:01:16Z</dcterms:modified>
</cp:coreProperties>
</file>