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91" r:id="rId3"/>
    <p:sldId id="292" r:id="rId4"/>
    <p:sldId id="265" r:id="rId5"/>
    <p:sldId id="266" r:id="rId6"/>
    <p:sldId id="258" r:id="rId7"/>
    <p:sldId id="259" r:id="rId8"/>
    <p:sldId id="260" r:id="rId9"/>
    <p:sldId id="272" r:id="rId10"/>
    <p:sldId id="267" r:id="rId11"/>
    <p:sldId id="289" r:id="rId12"/>
    <p:sldId id="271" r:id="rId13"/>
    <p:sldId id="275" r:id="rId14"/>
    <p:sldId id="268" r:id="rId15"/>
    <p:sldId id="269" r:id="rId16"/>
    <p:sldId id="280" r:id="rId17"/>
    <p:sldId id="285" r:id="rId18"/>
    <p:sldId id="287" r:id="rId19"/>
    <p:sldId id="286" r:id="rId20"/>
    <p:sldId id="290" r:id="rId21"/>
    <p:sldId id="288" r:id="rId22"/>
    <p:sldId id="277" r:id="rId23"/>
    <p:sldId id="281" r:id="rId24"/>
    <p:sldId id="282" r:id="rId25"/>
    <p:sldId id="278" r:id="rId26"/>
    <p:sldId id="279" r:id="rId27"/>
    <p:sldId id="261" r:id="rId28"/>
    <p:sldId id="262" r:id="rId29"/>
    <p:sldId id="263"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10C73-A3CB-46E9-8749-CD482BE10F05}" type="datetimeFigureOut">
              <a:rPr lang="en-US" smtClean="0"/>
              <a:t>11/14/2018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9E4E8D-DFD1-4D24-B197-1112C7EBCF4F}" type="slidenum">
              <a:rPr lang="en-US" smtClean="0"/>
              <a:t>‹#›</a:t>
            </a:fld>
            <a:endParaRPr lang="en-US"/>
          </a:p>
        </p:txBody>
      </p:sp>
    </p:spTree>
    <p:extLst>
      <p:ext uri="{BB962C8B-B14F-4D97-AF65-F5344CB8AC3E}">
        <p14:creationId xmlns:p14="http://schemas.microsoft.com/office/powerpoint/2010/main" val="257737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D9E4E8D-DFD1-4D24-B197-1112C7EBCF4F}" type="slidenum">
              <a:rPr lang="en-US" smtClean="0"/>
              <a:t>1</a:t>
            </a:fld>
            <a:endParaRPr lang="en-US"/>
          </a:p>
        </p:txBody>
      </p:sp>
    </p:spTree>
    <p:extLst>
      <p:ext uri="{BB962C8B-B14F-4D97-AF65-F5344CB8AC3E}">
        <p14:creationId xmlns:p14="http://schemas.microsoft.com/office/powerpoint/2010/main" val="131389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F335274-BF0F-495C-9552-A229336ABC2E}" type="datetime1">
              <a:rPr lang="en-US" smtClean="0"/>
              <a:t>11/14/2018</a:t>
            </a:fld>
            <a:endParaRPr lang="en-US"/>
          </a:p>
        </p:txBody>
      </p:sp>
      <p:sp>
        <p:nvSpPr>
          <p:cNvPr id="19" name="Footer Placeholder 18"/>
          <p:cNvSpPr>
            <a:spLocks noGrp="1"/>
          </p:cNvSpPr>
          <p:nvPr>
            <p:ph type="ftr" sz="quarter" idx="11"/>
          </p:nvPr>
        </p:nvSpPr>
        <p:spPr/>
        <p:txBody>
          <a:bodyPr/>
          <a:lstStyle/>
          <a:p>
            <a:r>
              <a:rPr lang="en-US" smtClean="0"/>
              <a:t>Prepared By Ashutosh Mishra</a:t>
            </a:r>
            <a:endParaRPr lang="en-US"/>
          </a:p>
        </p:txBody>
      </p:sp>
      <p:sp>
        <p:nvSpPr>
          <p:cNvPr id="27" name="Slide Number Placeholder 26"/>
          <p:cNvSpPr>
            <a:spLocks noGrp="1"/>
          </p:cNvSpPr>
          <p:nvPr>
            <p:ph type="sldNum" sz="quarter" idx="12"/>
          </p:nvPr>
        </p:nvSpPr>
        <p:spPr/>
        <p:txBody>
          <a:bodyPr/>
          <a:lstStyle/>
          <a:p>
            <a:fld id="{19C2071A-F208-43DE-8B14-3ED0EB13545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C0605B-D3F0-43A1-814F-368332D2C0DF}"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EFE6F-21E5-4DFF-9879-5018151E213D}"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EDCA3C-294C-4815-A37E-6E81E4271DAF}"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7C5B6E-D971-4BF8-B939-2092727C9200}"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013911-0BDC-40FD-B4FC-4EF8EE8EBD71}"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Prepared By Ashutosh Mishra</a:t>
            </a:r>
            <a:endParaRPr lang="en-US"/>
          </a:p>
        </p:txBody>
      </p:sp>
      <p:sp>
        <p:nvSpPr>
          <p:cNvPr id="7" name="Slide Number Placeholder 6"/>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AFBF18-0141-4E8B-8290-A17A18238A1E}" type="datetime1">
              <a:rPr lang="en-US" smtClean="0"/>
              <a:t>11/14/2018</a:t>
            </a:fld>
            <a:endParaRPr lang="en-US"/>
          </a:p>
        </p:txBody>
      </p:sp>
      <p:sp>
        <p:nvSpPr>
          <p:cNvPr id="8" name="Footer Placeholder 7"/>
          <p:cNvSpPr>
            <a:spLocks noGrp="1"/>
          </p:cNvSpPr>
          <p:nvPr>
            <p:ph type="ftr" sz="quarter" idx="11"/>
          </p:nvPr>
        </p:nvSpPr>
        <p:spPr/>
        <p:txBody>
          <a:bodyPr/>
          <a:lstStyle/>
          <a:p>
            <a:r>
              <a:rPr lang="en-US" smtClean="0"/>
              <a:t>Prepared By Ashutosh Mishra</a:t>
            </a:r>
            <a:endParaRPr lang="en-US"/>
          </a:p>
        </p:txBody>
      </p:sp>
      <p:sp>
        <p:nvSpPr>
          <p:cNvPr id="9" name="Slide Number Placeholder 8"/>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AB6E1B-3290-4A27-80AB-922330319613}" type="datetime1">
              <a:rPr lang="en-US" smtClean="0"/>
              <a:t>11/14/2018</a:t>
            </a:fld>
            <a:endParaRPr lang="en-US"/>
          </a:p>
        </p:txBody>
      </p:sp>
      <p:sp>
        <p:nvSpPr>
          <p:cNvPr id="4" name="Footer Placeholder 3"/>
          <p:cNvSpPr>
            <a:spLocks noGrp="1"/>
          </p:cNvSpPr>
          <p:nvPr>
            <p:ph type="ftr" sz="quarter" idx="11"/>
          </p:nvPr>
        </p:nvSpPr>
        <p:spPr/>
        <p:txBody>
          <a:bodyPr/>
          <a:lstStyle/>
          <a:p>
            <a:r>
              <a:rPr lang="en-US" smtClean="0"/>
              <a:t>Prepared By Ashutosh Mishra</a:t>
            </a:r>
            <a:endParaRPr lang="en-US"/>
          </a:p>
        </p:txBody>
      </p:sp>
      <p:sp>
        <p:nvSpPr>
          <p:cNvPr id="5" name="Slide Number Placeholder 4"/>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BDD45-CE95-4069-89C8-F0AF6EB63B00}" type="datetime1">
              <a:rPr lang="en-US" smtClean="0"/>
              <a:t>11/14/2018</a:t>
            </a:fld>
            <a:endParaRPr lang="en-US"/>
          </a:p>
        </p:txBody>
      </p:sp>
      <p:sp>
        <p:nvSpPr>
          <p:cNvPr id="3" name="Footer Placeholder 2"/>
          <p:cNvSpPr>
            <a:spLocks noGrp="1"/>
          </p:cNvSpPr>
          <p:nvPr>
            <p:ph type="ftr" sz="quarter" idx="11"/>
          </p:nvPr>
        </p:nvSpPr>
        <p:spPr/>
        <p:txBody>
          <a:bodyPr/>
          <a:lstStyle/>
          <a:p>
            <a:r>
              <a:rPr lang="en-US" smtClean="0"/>
              <a:t>Prepared By Ashutosh Mishra</a:t>
            </a:r>
            <a:endParaRPr lang="en-US"/>
          </a:p>
        </p:txBody>
      </p:sp>
      <p:sp>
        <p:nvSpPr>
          <p:cNvPr id="4" name="Slide Number Placeholder 3"/>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23706E-1945-424F-B83C-97CEB808E92A}"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Prepared By Ashutosh Mishra</a:t>
            </a:r>
            <a:endParaRPr lang="en-US"/>
          </a:p>
        </p:txBody>
      </p:sp>
      <p:sp>
        <p:nvSpPr>
          <p:cNvPr id="7" name="Slide Number Placeholder 6"/>
          <p:cNvSpPr>
            <a:spLocks noGrp="1"/>
          </p:cNvSpPr>
          <p:nvPr>
            <p:ph type="sldNum" sz="quarter" idx="12"/>
          </p:nvPr>
        </p:nvSpPr>
        <p:spPr/>
        <p:txBody>
          <a:bodyPr/>
          <a:lstStyle/>
          <a:p>
            <a:fld id="{19C2071A-F208-43DE-8B14-3ED0EB1354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270BFD-BCE9-448F-BA75-98F663ECE84C}"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Prepared By Ashutosh Mishra</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C2071A-F208-43DE-8B14-3ED0EB13545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7C3E75-0260-45AF-BFBA-049AD8C3D82A}" type="datetime1">
              <a:rPr lang="en-US" smtClean="0"/>
              <a:t>11/14/2018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Prepared By Ashutosh Mishra</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2071A-F208-43DE-8B14-3ED0EB13545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9200"/>
            <a:ext cx="6400800" cy="4419600"/>
          </a:xfrm>
        </p:spPr>
        <p:txBody>
          <a:bodyPr/>
          <a:lstStyle/>
          <a:p>
            <a:endParaRPr lang="en-US" dirty="0"/>
          </a:p>
        </p:txBody>
      </p:sp>
      <p:sp>
        <p:nvSpPr>
          <p:cNvPr id="5" name="Date Placeholder 4"/>
          <p:cNvSpPr>
            <a:spLocks noGrp="1"/>
          </p:cNvSpPr>
          <p:nvPr>
            <p:ph type="dt" sz="half" idx="10"/>
          </p:nvPr>
        </p:nvSpPr>
        <p:spPr/>
        <p:txBody>
          <a:bodyPr/>
          <a:lstStyle/>
          <a:p>
            <a:fld id="{900EBC12-2263-4B03-81F3-64EE5A43E102}" type="datetime1">
              <a:rPr lang="en-US" smtClean="0"/>
              <a:t>11/14/2018</a:t>
            </a:fld>
            <a:endParaRPr lang="en-US" dirty="0"/>
          </a:p>
        </p:txBody>
      </p:sp>
      <p:sp>
        <p:nvSpPr>
          <p:cNvPr id="6" name="Footer Placeholder 5"/>
          <p:cNvSpPr>
            <a:spLocks noGrp="1"/>
          </p:cNvSpPr>
          <p:nvPr>
            <p:ph type="ftr" sz="quarter" idx="11"/>
          </p:nvPr>
        </p:nvSpPr>
        <p:spPr/>
        <p:txBody>
          <a:bodyPr/>
          <a:lstStyle/>
          <a:p>
            <a:r>
              <a:rPr lang="en-US" dirty="0" smtClean="0"/>
              <a:t>                         Severity and Priority</a:t>
            </a:r>
            <a:endParaRPr lang="en-US" dirty="0"/>
          </a:p>
        </p:txBody>
      </p:sp>
      <p:sp>
        <p:nvSpPr>
          <p:cNvPr id="7" name="Slide Number Placeholder 6"/>
          <p:cNvSpPr>
            <a:spLocks noGrp="1"/>
          </p:cNvSpPr>
          <p:nvPr>
            <p:ph type="sldNum" sz="quarter" idx="12"/>
          </p:nvPr>
        </p:nvSpPr>
        <p:spPr/>
        <p:txBody>
          <a:bodyPr/>
          <a:lstStyle/>
          <a:p>
            <a:fld id="{19C2071A-F208-43DE-8B14-3ED0EB13545D}" type="slidenum">
              <a:rPr lang="en-US" smtClean="0"/>
              <a:t>1</a:t>
            </a:fld>
            <a:endParaRPr lang="en-US"/>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186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000" dirty="0"/>
              <a:t>Priority 1 - All work stops except for this item, we release the fix as soon as it is tested.</a:t>
            </a:r>
          </a:p>
          <a:p>
            <a:pPr fontAlgn="base"/>
            <a:r>
              <a:rPr lang="en-US" sz="2000" dirty="0"/>
              <a:t>Priority 2 - The next release will not go out without this item resolved.</a:t>
            </a:r>
          </a:p>
          <a:p>
            <a:pPr fontAlgn="base"/>
            <a:r>
              <a:rPr lang="en-US" sz="2000" dirty="0"/>
              <a:t>Priority 3 - Really desired in this release, but if we run out of time we will push it.</a:t>
            </a:r>
          </a:p>
          <a:p>
            <a:pPr fontAlgn="base"/>
            <a:r>
              <a:rPr lang="en-US" sz="2000" dirty="0"/>
              <a:t>Priority 4 - We really don't expect to get to this in this release, but if you run out of tasks, work on it.</a:t>
            </a:r>
          </a:p>
          <a:p>
            <a:pPr fontAlgn="base"/>
            <a:r>
              <a:rPr lang="en-US" sz="2000" dirty="0"/>
              <a:t>Priority 5 - Don't work on it.</a:t>
            </a:r>
          </a:p>
          <a:p>
            <a:endParaRPr lang="en-US" dirty="0"/>
          </a:p>
        </p:txBody>
      </p:sp>
      <p:sp>
        <p:nvSpPr>
          <p:cNvPr id="4" name="Date Placeholder 3"/>
          <p:cNvSpPr>
            <a:spLocks noGrp="1"/>
          </p:cNvSpPr>
          <p:nvPr>
            <p:ph type="dt" sz="half" idx="10"/>
          </p:nvPr>
        </p:nvSpPr>
        <p:spPr/>
        <p:txBody>
          <a:bodyPr/>
          <a:lstStyle/>
          <a:p>
            <a:fld id="{69BCEEC1-112E-46D2-B0F4-66F6965089C4}"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10</a:t>
            </a:fld>
            <a:endParaRPr lang="en-US"/>
          </a:p>
        </p:txBody>
      </p:sp>
    </p:spTree>
    <p:extLst>
      <p:ext uri="{BB962C8B-B14F-4D97-AF65-F5344CB8AC3E}">
        <p14:creationId xmlns:p14="http://schemas.microsoft.com/office/powerpoint/2010/main" val="3660620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lstStyle/>
          <a:p>
            <a:r>
              <a:rPr lang="en-US" sz="2000" b="1" dirty="0"/>
              <a:t>Priority: </a:t>
            </a:r>
            <a:r>
              <a:rPr lang="en-US" sz="2000" dirty="0"/>
              <a:t>Priority is related to business and </a:t>
            </a:r>
            <a:r>
              <a:rPr lang="en-US" sz="2000" dirty="0" smtClean="0"/>
              <a:t>revenue.”</a:t>
            </a:r>
            <a:r>
              <a:rPr lang="en-US" sz="2000" dirty="0"/>
              <a:t> </a:t>
            </a:r>
            <a:r>
              <a:rPr lang="en-US" sz="2000" b="1" dirty="0"/>
              <a:t>Priority of a bug is defined by its impact on business</a:t>
            </a:r>
            <a:r>
              <a:rPr lang="en-US" sz="2000" dirty="0"/>
              <a:t>. If any thing is related to business then priority of a bug should be defined by Manager and Some higher entity in  business( It includes Manager, Architect, team lead</a:t>
            </a:r>
            <a:r>
              <a:rPr lang="en-US" sz="2000" dirty="0" smtClean="0"/>
              <a:t>).</a:t>
            </a:r>
          </a:p>
          <a:p>
            <a:pPr marL="0" indent="0">
              <a:buNone/>
            </a:pPr>
            <a:endParaRPr lang="en-US" sz="2000" dirty="0"/>
          </a:p>
          <a:p>
            <a:r>
              <a:rPr lang="en-US" sz="2000" b="1" dirty="0"/>
              <a:t>Severity:</a:t>
            </a:r>
            <a:r>
              <a:rPr lang="en-US" sz="2000" dirty="0"/>
              <a:t> </a:t>
            </a:r>
            <a:r>
              <a:rPr lang="en-US" sz="2000" b="1" dirty="0"/>
              <a:t>Severity of a bug is decided by its impact on application</a:t>
            </a:r>
            <a:r>
              <a:rPr lang="en-US" sz="2000" dirty="0"/>
              <a:t> and theoretically it is decided by tester. </a:t>
            </a:r>
          </a:p>
          <a:p>
            <a:endParaRPr lang="en-US" dirty="0" smtClean="0"/>
          </a:p>
          <a:p>
            <a:pPr lvl="0">
              <a:buClr>
                <a:srgbClr val="0BD0D9"/>
              </a:buClr>
            </a:pPr>
            <a:r>
              <a:rPr lang="en-US" sz="2000" dirty="0">
                <a:solidFill>
                  <a:prstClr val="black"/>
                </a:solidFill>
              </a:rPr>
              <a:t>Normally, Testers have the final say on Defect Severity while the Project Management / Product Management /Client has the final say on Defect Priority.</a:t>
            </a:r>
          </a:p>
          <a:p>
            <a:endParaRPr lang="en-US" dirty="0"/>
          </a:p>
        </p:txBody>
      </p:sp>
      <p:sp>
        <p:nvSpPr>
          <p:cNvPr id="4" name="Date Placeholder 3"/>
          <p:cNvSpPr>
            <a:spLocks noGrp="1"/>
          </p:cNvSpPr>
          <p:nvPr>
            <p:ph type="dt" sz="half" idx="10"/>
          </p:nvPr>
        </p:nvSpPr>
        <p:spPr/>
        <p:txBody>
          <a:bodyPr/>
          <a:lstStyle/>
          <a:p>
            <a:fld id="{7F21423F-10EE-4A0D-B438-C1B9A4EF9DEC}"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11</a:t>
            </a:fld>
            <a:endParaRPr lang="en-US"/>
          </a:p>
        </p:txBody>
      </p:sp>
    </p:spTree>
    <p:extLst>
      <p:ext uri="{BB962C8B-B14F-4D97-AF65-F5344CB8AC3E}">
        <p14:creationId xmlns:p14="http://schemas.microsoft.com/office/powerpoint/2010/main" val="2266329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Autofit/>
          </a:bodyPr>
          <a:lstStyle/>
          <a:p>
            <a:r>
              <a:rPr lang="en-US" sz="3200" dirty="0"/>
              <a:t>Why do we need both Priority and Severity?</a:t>
            </a:r>
            <a:endParaRPr lang="en-US" sz="3200" dirty="0"/>
          </a:p>
        </p:txBody>
      </p:sp>
      <p:sp>
        <p:nvSpPr>
          <p:cNvPr id="3" name="Content Placeholder 2"/>
          <p:cNvSpPr>
            <a:spLocks noGrp="1"/>
          </p:cNvSpPr>
          <p:nvPr>
            <p:ph idx="1"/>
          </p:nvPr>
        </p:nvSpPr>
        <p:spPr>
          <a:xfrm>
            <a:off x="457200" y="1295400"/>
            <a:ext cx="8229600" cy="4525963"/>
          </a:xfrm>
        </p:spPr>
        <p:txBody>
          <a:bodyPr>
            <a:normAutofit/>
          </a:bodyPr>
          <a:lstStyle/>
          <a:p>
            <a:r>
              <a:rPr lang="en-US" sz="2000" dirty="0"/>
              <a:t>You can have a UI bug that doesn't really affect </a:t>
            </a:r>
            <a:r>
              <a:rPr lang="en-US" sz="2000" dirty="0" smtClean="0"/>
              <a:t>the </a:t>
            </a:r>
            <a:r>
              <a:rPr lang="en-US" sz="2000" dirty="0"/>
              <a:t>apps usability (</a:t>
            </a:r>
            <a:r>
              <a:rPr lang="en-US" sz="2000" i="1" dirty="0"/>
              <a:t>low severity</a:t>
            </a:r>
            <a:r>
              <a:rPr lang="en-US" sz="2000" dirty="0"/>
              <a:t>), but is a </a:t>
            </a:r>
            <a:r>
              <a:rPr lang="en-US" sz="2000" b="1" dirty="0"/>
              <a:t>high </a:t>
            </a:r>
            <a:r>
              <a:rPr lang="en-US" sz="2000" b="1" dirty="0" smtClean="0"/>
              <a:t>priority </a:t>
            </a:r>
            <a:r>
              <a:rPr lang="en-US" sz="2000" dirty="0" smtClean="0"/>
              <a:t>because </a:t>
            </a:r>
            <a:r>
              <a:rPr lang="en-US" sz="2000" dirty="0"/>
              <a:t>it's ugly. You can have a bug that crashes the app completely (</a:t>
            </a:r>
            <a:r>
              <a:rPr lang="en-US" sz="2000" b="1" dirty="0"/>
              <a:t>high severity</a:t>
            </a:r>
            <a:r>
              <a:rPr lang="en-US" sz="2000" dirty="0"/>
              <a:t>) but is a </a:t>
            </a:r>
            <a:r>
              <a:rPr lang="en-US" sz="2000" i="1" dirty="0"/>
              <a:t>low </a:t>
            </a:r>
            <a:r>
              <a:rPr lang="en-US" sz="2000" i="1" dirty="0" smtClean="0"/>
              <a:t>priority </a:t>
            </a:r>
            <a:r>
              <a:rPr lang="en-US" sz="2000" dirty="0" smtClean="0"/>
              <a:t>because </a:t>
            </a:r>
            <a:r>
              <a:rPr lang="en-US" sz="2000" dirty="0"/>
              <a:t>the conditions to make it happen are one in a million and in all practical terms will never actually </a:t>
            </a:r>
            <a:r>
              <a:rPr lang="en-US" sz="2000" dirty="0" smtClean="0"/>
              <a:t>happen</a:t>
            </a:r>
          </a:p>
          <a:p>
            <a:endParaRPr lang="en-US" sz="2000" dirty="0" smtClean="0"/>
          </a:p>
          <a:p>
            <a:r>
              <a:rPr lang="en-US" sz="2000" dirty="0"/>
              <a:t> If you have a sale to make to an important government agency that requires high performance but won't ever use module X, then it makes a lot of business sense to fix a minor database availability error sooner than a severe error in the X module.</a:t>
            </a:r>
            <a:endParaRPr lang="en-US" sz="2000" dirty="0"/>
          </a:p>
        </p:txBody>
      </p:sp>
      <p:sp>
        <p:nvSpPr>
          <p:cNvPr id="4" name="Date Placeholder 3"/>
          <p:cNvSpPr>
            <a:spLocks noGrp="1"/>
          </p:cNvSpPr>
          <p:nvPr>
            <p:ph type="dt" sz="half" idx="10"/>
          </p:nvPr>
        </p:nvSpPr>
        <p:spPr/>
        <p:txBody>
          <a:bodyPr/>
          <a:lstStyle/>
          <a:p>
            <a:fld id="{C60916B8-D7C1-46DD-9357-A599752334CA}"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12</a:t>
            </a:fld>
            <a:endParaRPr lang="en-US"/>
          </a:p>
        </p:txBody>
      </p:sp>
    </p:spTree>
    <p:extLst>
      <p:ext uri="{BB962C8B-B14F-4D97-AF65-F5344CB8AC3E}">
        <p14:creationId xmlns:p14="http://schemas.microsoft.com/office/powerpoint/2010/main" val="1316603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953000"/>
          </a:xfrm>
        </p:spPr>
        <p:txBody>
          <a:bodyPr>
            <a:normAutofit/>
          </a:bodyPr>
          <a:lstStyle/>
          <a:p>
            <a:pPr fontAlgn="base"/>
            <a:r>
              <a:rPr lang="en-US" sz="2000" dirty="0" smtClean="0"/>
              <a:t>Date </a:t>
            </a:r>
            <a:r>
              <a:rPr lang="en-US" sz="2000" dirty="0"/>
              <a:t>and time bugs</a:t>
            </a:r>
          </a:p>
          <a:p>
            <a:pPr marL="0" indent="0" fontAlgn="base">
              <a:buNone/>
            </a:pPr>
            <a:r>
              <a:rPr lang="en-US" sz="1800" dirty="0"/>
              <a:t>Bug: Year-end processing will totally corrupt your database. That's clearly a severe bug.</a:t>
            </a:r>
          </a:p>
          <a:p>
            <a:pPr marL="0" indent="0" fontAlgn="base">
              <a:buNone/>
            </a:pPr>
            <a:r>
              <a:rPr lang="en-US" sz="1800" dirty="0"/>
              <a:t>Date: December 15. The bug is very high priority.</a:t>
            </a:r>
          </a:p>
          <a:p>
            <a:pPr marL="0" indent="0" fontAlgn="base">
              <a:buNone/>
            </a:pPr>
            <a:r>
              <a:rPr lang="en-US" sz="1800" dirty="0"/>
              <a:t>Date: February 1. The bug is low priority.</a:t>
            </a:r>
          </a:p>
          <a:p>
            <a:pPr marL="0" indent="0" fontAlgn="base">
              <a:buNone/>
            </a:pPr>
            <a:endParaRPr lang="en-US" sz="2600" dirty="0" smtClean="0"/>
          </a:p>
          <a:p>
            <a:pPr marL="0" indent="0" fontAlgn="base">
              <a:buNone/>
            </a:pPr>
            <a:r>
              <a:rPr lang="en-US" sz="1800" dirty="0"/>
              <a:t>bug A will take 30min to fix and has 'low' severity; bug B may take 2+ weeks to fix and have 'high' severity. In addition, bug B may take a lot of discussion and coordination in dev team and perhaps outside of team; bug A may be fixed by single dev immediately. It's perfectly fine to set higher priority on bug A.</a:t>
            </a:r>
          </a:p>
          <a:p>
            <a:pPr marL="0" indent="0" fontAlgn="base">
              <a:buNone/>
            </a:pPr>
            <a:endParaRPr lang="en-US" sz="2600" dirty="0"/>
          </a:p>
          <a:p>
            <a:endParaRPr lang="en-US" dirty="0"/>
          </a:p>
        </p:txBody>
      </p:sp>
      <p:sp>
        <p:nvSpPr>
          <p:cNvPr id="4" name="Date Placeholder 3"/>
          <p:cNvSpPr>
            <a:spLocks noGrp="1"/>
          </p:cNvSpPr>
          <p:nvPr>
            <p:ph type="dt" sz="half" idx="10"/>
          </p:nvPr>
        </p:nvSpPr>
        <p:spPr/>
        <p:txBody>
          <a:bodyPr/>
          <a:lstStyle/>
          <a:p>
            <a:fld id="{57A66D23-E984-4E7C-8E21-AC10B2222FCA}"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13</a:t>
            </a:fld>
            <a:endParaRPr lang="en-US"/>
          </a:p>
        </p:txBody>
      </p:sp>
    </p:spTree>
    <p:extLst>
      <p:ext uri="{BB962C8B-B14F-4D97-AF65-F5344CB8AC3E}">
        <p14:creationId xmlns:p14="http://schemas.microsoft.com/office/powerpoint/2010/main" val="64462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lstStyle/>
          <a:p>
            <a:r>
              <a:rPr lang="en-US" altLang="en-US" sz="2400" b="1" dirty="0" smtClean="0">
                <a:cs typeface="Times New Roman" pitchFamily="18" charset="0"/>
              </a:rPr>
              <a:t>Priority inversion </a:t>
            </a:r>
            <a:r>
              <a:rPr lang="en-US" altLang="en-US" sz="2400" dirty="0" smtClean="0">
                <a:cs typeface="Times New Roman" pitchFamily="18" charset="0"/>
              </a:rPr>
              <a:t>bugs are where a process of higher priority is waiting on a lock held by a process of lower </a:t>
            </a:r>
            <a:r>
              <a:rPr lang="en-US" altLang="en-US" sz="2400" dirty="0" smtClean="0">
                <a:cs typeface="Times New Roman" pitchFamily="18" charset="0"/>
              </a:rPr>
              <a:t>priority.</a:t>
            </a:r>
          </a:p>
          <a:p>
            <a:pPr marL="365760" lvl="1" indent="0">
              <a:buNone/>
            </a:pPr>
            <a:r>
              <a:rPr lang="en-US" altLang="en-US" sz="2200" dirty="0" smtClean="0">
                <a:cs typeface="Times New Roman" pitchFamily="18" charset="0"/>
              </a:rPr>
              <a:t>To </a:t>
            </a:r>
            <a:r>
              <a:rPr lang="en-US" altLang="en-US" sz="2200" dirty="0" smtClean="0">
                <a:cs typeface="Times New Roman" pitchFamily="18" charset="0"/>
              </a:rPr>
              <a:t>fix a priority inversion we sometimes need to identify the low priority thread holding a resource and give it a quantum priority boost</a:t>
            </a:r>
            <a:r>
              <a:rPr lang="en-US" altLang="en-US" sz="2200" dirty="0" smtClean="0">
                <a:cs typeface="Times New Roman" pitchFamily="18" charset="0"/>
              </a:rPr>
              <a:t>.</a:t>
            </a:r>
          </a:p>
          <a:p>
            <a:endParaRPr lang="en-US" altLang="en-US" sz="2400" dirty="0" smtClean="0">
              <a:cs typeface="Times New Roman" pitchFamily="18" charset="0"/>
            </a:endParaRPr>
          </a:p>
          <a:p>
            <a:r>
              <a:rPr lang="en-US" sz="2400" b="1" dirty="0">
                <a:cs typeface="Times New Roman" pitchFamily="18" charset="0"/>
              </a:rPr>
              <a:t>Defect triage </a:t>
            </a:r>
            <a:r>
              <a:rPr lang="en-US" sz="2400" dirty="0">
                <a:cs typeface="Times New Roman" pitchFamily="18" charset="0"/>
              </a:rPr>
              <a:t>is a process where each bug is prioritized based on its severity, frequency, risk, etc</a:t>
            </a:r>
            <a:r>
              <a:rPr lang="en-US" sz="2400" dirty="0" smtClean="0">
                <a:cs typeface="Times New Roman" pitchFamily="18" charset="0"/>
              </a:rPr>
              <a:t>. Triage</a:t>
            </a:r>
            <a:r>
              <a:rPr lang="en-US" sz="2400" dirty="0">
                <a:cs typeface="Times New Roman" pitchFamily="18" charset="0"/>
              </a:rPr>
              <a:t> term is used in the Software testing / QA to define the severity and priority of new defects.</a:t>
            </a:r>
          </a:p>
        </p:txBody>
      </p:sp>
      <p:sp>
        <p:nvSpPr>
          <p:cNvPr id="4" name="Date Placeholder 3"/>
          <p:cNvSpPr>
            <a:spLocks noGrp="1"/>
          </p:cNvSpPr>
          <p:nvPr>
            <p:ph type="dt" sz="half" idx="10"/>
          </p:nvPr>
        </p:nvSpPr>
        <p:spPr/>
        <p:txBody>
          <a:bodyPr/>
          <a:lstStyle/>
          <a:p>
            <a:fld id="{8727EAEF-4996-471F-B5FF-B39CB9F2CEE8}" type="datetime1">
              <a:rPr lang="en-US" smtClean="0"/>
              <a:t>11/15/2018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14</a:t>
            </a:fld>
            <a:endParaRPr lang="en-US"/>
          </a:p>
        </p:txBody>
      </p:sp>
    </p:spTree>
    <p:extLst>
      <p:ext uri="{BB962C8B-B14F-4D97-AF65-F5344CB8AC3E}">
        <p14:creationId xmlns:p14="http://schemas.microsoft.com/office/powerpoint/2010/main" val="152589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2407844"/>
              </p:ext>
            </p:extLst>
          </p:nvPr>
        </p:nvGraphicFramePr>
        <p:xfrm>
          <a:off x="533400" y="742949"/>
          <a:ext cx="8153400" cy="5886452"/>
        </p:xfrm>
        <a:graphic>
          <a:graphicData uri="http://schemas.openxmlformats.org/drawingml/2006/table">
            <a:tbl>
              <a:tblPr/>
              <a:tblGrid>
                <a:gridCol w="4076700"/>
                <a:gridCol w="4076700"/>
              </a:tblGrid>
              <a:tr h="303451">
                <a:tc>
                  <a:txBody>
                    <a:bodyPr/>
                    <a:lstStyle/>
                    <a:p>
                      <a:pPr algn="l" fontAlgn="t"/>
                      <a:r>
                        <a:rPr lang="en-US" sz="1000" b="1" dirty="0">
                          <a:effectLst/>
                        </a:rPr>
                        <a:t>Priority</a:t>
                      </a:r>
                    </a:p>
                  </a:txBody>
                  <a:tcPr marL="41752" marR="41752" marT="41752" marB="41752">
                    <a:lnL w="9525" cap="flat" cmpd="sng" algn="ctr">
                      <a:solidFill>
                        <a:srgbClr val="E070FE"/>
                      </a:solidFill>
                      <a:prstDash val="solid"/>
                      <a:round/>
                      <a:headEnd type="none" w="med" len="med"/>
                      <a:tailEnd type="none" w="med" len="med"/>
                    </a:lnL>
                    <a:lnR w="9525" cap="flat" cmpd="sng" algn="ctr">
                      <a:solidFill>
                        <a:srgbClr val="E070F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0" b="1">
                          <a:effectLst/>
                        </a:rPr>
                        <a:t>Severity</a:t>
                      </a:r>
                    </a:p>
                  </a:txBody>
                  <a:tcPr marL="41752" marR="41752" marT="41752" marB="41752">
                    <a:lnL w="9525" cap="flat" cmpd="sng" algn="ctr">
                      <a:solidFill>
                        <a:srgbClr val="E070FE"/>
                      </a:solidFill>
                      <a:prstDash val="solid"/>
                      <a:round/>
                      <a:headEnd type="none" w="med" len="med"/>
                      <a:tailEnd type="none" w="med" len="med"/>
                    </a:lnL>
                    <a:lnR w="12700" cap="flat" cmpd="sng" algn="ctr">
                      <a:solidFill>
                        <a:srgbClr val="9053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499489">
                <a:tc>
                  <a:txBody>
                    <a:bodyPr/>
                    <a:lstStyle/>
                    <a:p>
                      <a:pPr algn="l" fontAlgn="t">
                        <a:buFont typeface="Arial"/>
                        <a:buChar char="•"/>
                      </a:pPr>
                      <a:r>
                        <a:rPr lang="en-US" sz="1000">
                          <a:effectLst/>
                        </a:rPr>
                        <a:t>Defect Priority is defined the order in which the developer should resolve a defect</a:t>
                      </a:r>
                    </a:p>
                  </a:txBody>
                  <a:tcPr marL="41752" marR="41752" marT="41752" marB="41752">
                    <a:lnL w="12700" cap="flat" cmpd="sng" algn="ctr">
                      <a:solidFill>
                        <a:srgbClr val="005100"/>
                      </a:solidFill>
                      <a:prstDash val="solid"/>
                      <a:round/>
                      <a:headEnd type="none" w="med" len="med"/>
                      <a:tailEnd type="none" w="med" len="med"/>
                    </a:lnL>
                    <a:lnR w="12700" cap="flat" cmpd="sng" algn="ctr">
                      <a:solidFill>
                        <a:srgbClr val="D05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en-US" sz="1000">
                          <a:effectLst/>
                        </a:rPr>
                        <a:t>Defect Severity is defined as the degree of impact that a defect has on the operation of the product</a:t>
                      </a:r>
                    </a:p>
                  </a:txBody>
                  <a:tcPr marL="41752" marR="41752" marT="41752" marB="41752">
                    <a:lnL w="12700" cap="flat" cmpd="sng" algn="ctr">
                      <a:solidFill>
                        <a:srgbClr val="D05000"/>
                      </a:solidFill>
                      <a:prstDash val="solid"/>
                      <a:round/>
                      <a:headEnd type="none" w="med" len="med"/>
                      <a:tailEnd type="none" w="med" len="med"/>
                    </a:lnL>
                    <a:lnR w="12700" cap="flat" cmpd="sng" algn="ctr">
                      <a:solidFill>
                        <a:srgbClr val="4054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283638">
                <a:tc>
                  <a:txBody>
                    <a:bodyPr/>
                    <a:lstStyle/>
                    <a:p>
                      <a:pPr algn="l" fontAlgn="t">
                        <a:buFont typeface="Arial"/>
                        <a:buChar char="•"/>
                      </a:pPr>
                      <a:r>
                        <a:rPr lang="en-US" sz="1000" dirty="0">
                          <a:effectLst/>
                        </a:rPr>
                        <a:t>Priority is categorized into three types</a:t>
                      </a:r>
                    </a:p>
                    <a:p>
                      <a:pPr marL="742950" lvl="1" indent="-285750" algn="l" fontAlgn="t">
                        <a:buFont typeface="Arial"/>
                        <a:buChar char="•"/>
                      </a:pPr>
                      <a:r>
                        <a:rPr lang="en-US" sz="1000" dirty="0">
                          <a:effectLst/>
                        </a:rPr>
                        <a:t>Low</a:t>
                      </a:r>
                    </a:p>
                    <a:p>
                      <a:pPr marL="742950" lvl="1" indent="-285750" algn="l" fontAlgn="t">
                        <a:buFont typeface="Arial"/>
                        <a:buChar char="•"/>
                      </a:pPr>
                      <a:r>
                        <a:rPr lang="en-US" sz="1000" dirty="0">
                          <a:effectLst/>
                        </a:rPr>
                        <a:t>Medium</a:t>
                      </a:r>
                    </a:p>
                    <a:p>
                      <a:pPr marL="742950" lvl="1" indent="-285750" algn="l" fontAlgn="t">
                        <a:buFont typeface="Arial"/>
                        <a:buChar char="•"/>
                      </a:pPr>
                      <a:r>
                        <a:rPr lang="en-US" sz="1000" dirty="0">
                          <a:effectLst/>
                        </a:rPr>
                        <a:t>High</a:t>
                      </a:r>
                    </a:p>
                  </a:txBody>
                  <a:tcPr marL="41752" marR="41752" marT="41752" marB="41752">
                    <a:lnL w="12700" cap="flat" cmpd="sng" algn="ctr">
                      <a:solidFill>
                        <a:srgbClr val="6099FF"/>
                      </a:solidFill>
                      <a:prstDash val="solid"/>
                      <a:round/>
                      <a:headEnd type="none" w="med" len="med"/>
                      <a:tailEnd type="none" w="med" len="med"/>
                    </a:lnL>
                    <a:lnR w="12700" cap="flat" cmpd="sng" algn="ctr">
                      <a:solidFill>
                        <a:srgbClr val="9099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a:buChar char="•"/>
                      </a:pPr>
                      <a:r>
                        <a:rPr lang="en-US" sz="1000" dirty="0">
                          <a:effectLst/>
                        </a:rPr>
                        <a:t>Severity are categorized into five types</a:t>
                      </a:r>
                    </a:p>
                    <a:p>
                      <a:pPr marL="742950" lvl="1" indent="-285750" algn="l" fontAlgn="t">
                        <a:buFont typeface="Arial"/>
                        <a:buChar char="•"/>
                      </a:pPr>
                      <a:r>
                        <a:rPr lang="en-US" sz="1000" dirty="0">
                          <a:effectLst/>
                        </a:rPr>
                        <a:t>Critical</a:t>
                      </a:r>
                    </a:p>
                    <a:p>
                      <a:pPr marL="742950" lvl="1" indent="-285750" algn="l" fontAlgn="t">
                        <a:buFont typeface="Arial"/>
                        <a:buChar char="•"/>
                      </a:pPr>
                      <a:r>
                        <a:rPr lang="en-US" sz="1000" dirty="0">
                          <a:effectLst/>
                        </a:rPr>
                        <a:t>Major</a:t>
                      </a:r>
                    </a:p>
                    <a:p>
                      <a:pPr marL="742950" lvl="1" indent="-285750" algn="l" fontAlgn="t">
                        <a:buFont typeface="Arial"/>
                        <a:buChar char="•"/>
                      </a:pPr>
                      <a:r>
                        <a:rPr lang="en-US" sz="1000" dirty="0">
                          <a:effectLst/>
                        </a:rPr>
                        <a:t>Moderate</a:t>
                      </a:r>
                    </a:p>
                    <a:p>
                      <a:pPr marL="742950" lvl="1" indent="-285750" algn="l" fontAlgn="t">
                        <a:buFont typeface="Arial"/>
                        <a:buChar char="•"/>
                      </a:pPr>
                      <a:r>
                        <a:rPr lang="en-US" sz="1000" dirty="0">
                          <a:effectLst/>
                        </a:rPr>
                        <a:t>Minor</a:t>
                      </a:r>
                    </a:p>
                    <a:p>
                      <a:pPr marL="742950" lvl="1" indent="-285750" algn="l" fontAlgn="t">
                        <a:buFont typeface="Arial"/>
                        <a:buChar char="•"/>
                      </a:pPr>
                      <a:r>
                        <a:rPr lang="en-US" sz="1000" dirty="0">
                          <a:effectLst/>
                        </a:rPr>
                        <a:t>Cosmetic</a:t>
                      </a:r>
                    </a:p>
                  </a:txBody>
                  <a:tcPr marL="41752" marR="41752" marT="41752" marB="41752">
                    <a:lnL w="12700" cap="flat" cmpd="sng" algn="ctr">
                      <a:solidFill>
                        <a:srgbClr val="9099FF"/>
                      </a:solidFill>
                      <a:prstDash val="solid"/>
                      <a:round/>
                      <a:headEnd type="none" w="med" len="med"/>
                      <a:tailEnd type="none" w="med" len="med"/>
                    </a:lnL>
                    <a:lnR w="12700" cap="flat" cmpd="sng" algn="ctr">
                      <a:solidFill>
                        <a:srgbClr val="309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3451">
                <a:tc>
                  <a:txBody>
                    <a:bodyPr/>
                    <a:lstStyle/>
                    <a:p>
                      <a:pPr algn="l" fontAlgn="t">
                        <a:buFont typeface="Arial"/>
                        <a:buChar char="•"/>
                      </a:pPr>
                      <a:r>
                        <a:rPr lang="en-US" sz="1000">
                          <a:effectLst/>
                        </a:rPr>
                        <a:t>Priority is associated with scheduling</a:t>
                      </a:r>
                    </a:p>
                  </a:txBody>
                  <a:tcPr marL="41752" marR="41752" marT="41752" marB="41752">
                    <a:lnL w="12700" cap="flat" cmpd="sng" algn="ctr">
                      <a:solidFill>
                        <a:srgbClr val="D05000"/>
                      </a:solidFill>
                      <a:prstDash val="solid"/>
                      <a:round/>
                      <a:headEnd type="none" w="med" len="med"/>
                      <a:tailEnd type="none" w="med" len="med"/>
                    </a:lnL>
                    <a:lnR w="12700" cap="flat" cmpd="sng" algn="ctr">
                      <a:solidFill>
                        <a:srgbClr val="A054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en-US" sz="1000">
                          <a:effectLst/>
                        </a:rPr>
                        <a:t>Severity is associated with functionality or standards</a:t>
                      </a:r>
                    </a:p>
                  </a:txBody>
                  <a:tcPr marL="41752" marR="41752" marT="41752" marB="41752">
                    <a:lnL w="12700" cap="flat" cmpd="sng" algn="ctr">
                      <a:solidFill>
                        <a:srgbClr val="A05400"/>
                      </a:solidFill>
                      <a:prstDash val="solid"/>
                      <a:round/>
                      <a:headEnd type="none" w="med" len="med"/>
                      <a:tailEnd type="none" w="med" len="med"/>
                    </a:lnL>
                    <a:lnR w="12700" cap="flat" cmpd="sng" algn="ctr">
                      <a:solidFill>
                        <a:srgbClr val="5058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9489">
                <a:tc>
                  <a:txBody>
                    <a:bodyPr/>
                    <a:lstStyle/>
                    <a:p>
                      <a:pPr algn="l" fontAlgn="t">
                        <a:buFont typeface="Arial"/>
                        <a:buChar char="•"/>
                      </a:pPr>
                      <a:r>
                        <a:rPr lang="en-US" sz="1000">
                          <a:effectLst/>
                        </a:rPr>
                        <a:t>Priority indicates how soon the bug should be fixed</a:t>
                      </a:r>
                    </a:p>
                  </a:txBody>
                  <a:tcPr marL="41752" marR="41752" marT="41752" marB="41752">
                    <a:lnL w="12700" cap="flat" cmpd="sng" algn="ctr">
                      <a:solidFill>
                        <a:srgbClr val="9099FF"/>
                      </a:solidFill>
                      <a:prstDash val="solid"/>
                      <a:round/>
                      <a:headEnd type="none" w="med" len="med"/>
                      <a:tailEnd type="none" w="med" len="med"/>
                    </a:lnL>
                    <a:lnR w="12700" cap="flat" cmpd="sng" algn="ctr">
                      <a:solidFill>
                        <a:srgbClr val="4058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a:buChar char="•"/>
                      </a:pPr>
                      <a:r>
                        <a:rPr lang="en-US" sz="1000" dirty="0">
                          <a:effectLst/>
                        </a:rPr>
                        <a:t>Severity indicates the seriousness of the defect on the product functionality</a:t>
                      </a:r>
                    </a:p>
                  </a:txBody>
                  <a:tcPr marL="41752" marR="41752" marT="41752" marB="41752">
                    <a:lnL w="12700" cap="flat" cmpd="sng" algn="ctr">
                      <a:solidFill>
                        <a:srgbClr val="405800"/>
                      </a:solidFill>
                      <a:prstDash val="solid"/>
                      <a:round/>
                      <a:headEnd type="none" w="med" len="med"/>
                      <a:tailEnd type="none" w="med" len="med"/>
                    </a:lnL>
                    <a:lnR w="12700" cap="flat" cmpd="sng" algn="ctr">
                      <a:solidFill>
                        <a:srgbClr val="409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99489">
                <a:tc>
                  <a:txBody>
                    <a:bodyPr/>
                    <a:lstStyle/>
                    <a:p>
                      <a:pPr algn="l" fontAlgn="t">
                        <a:buFont typeface="Arial"/>
                        <a:buChar char="•"/>
                      </a:pPr>
                      <a:r>
                        <a:rPr lang="en-US" sz="1000">
                          <a:effectLst/>
                        </a:rPr>
                        <a:t>Priority of defects is decided in consultation with the manager/client</a:t>
                      </a:r>
                    </a:p>
                  </a:txBody>
                  <a:tcPr marL="41752" marR="41752" marT="41752" marB="41752">
                    <a:lnL w="12700" cap="flat" cmpd="sng" algn="ctr">
                      <a:solidFill>
                        <a:srgbClr val="A05400"/>
                      </a:solidFill>
                      <a:prstDash val="solid"/>
                      <a:round/>
                      <a:headEnd type="none" w="med" len="med"/>
                      <a:tailEnd type="none" w="med" len="med"/>
                    </a:lnL>
                    <a:lnR w="12700" cap="flat" cmpd="sng" algn="ctr">
                      <a:solidFill>
                        <a:srgbClr val="E05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en-US" sz="1000">
                          <a:effectLst/>
                        </a:rPr>
                        <a:t>QA engineer determines the severity level of the defect</a:t>
                      </a:r>
                    </a:p>
                  </a:txBody>
                  <a:tcPr marL="41752" marR="41752" marT="41752" marB="41752">
                    <a:lnL w="12700" cap="flat" cmpd="sng" algn="ctr">
                      <a:solidFill>
                        <a:srgbClr val="E05000"/>
                      </a:solidFill>
                      <a:prstDash val="solid"/>
                      <a:round/>
                      <a:headEnd type="none" w="med" len="med"/>
                      <a:tailEnd type="none" w="med" len="med"/>
                    </a:lnL>
                    <a:lnR w="12700" cap="flat" cmpd="sng" algn="ctr">
                      <a:solidFill>
                        <a:srgbClr val="9057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451">
                <a:tc>
                  <a:txBody>
                    <a:bodyPr/>
                    <a:lstStyle/>
                    <a:p>
                      <a:pPr algn="l" fontAlgn="t">
                        <a:buFont typeface="Arial"/>
                        <a:buChar char="•"/>
                      </a:pPr>
                      <a:r>
                        <a:rPr lang="en-US" sz="1000">
                          <a:effectLst/>
                        </a:rPr>
                        <a:t>Priority is driven by business value</a:t>
                      </a:r>
                    </a:p>
                  </a:txBody>
                  <a:tcPr marL="41752" marR="41752" marT="41752" marB="41752">
                    <a:lnL w="12700" cap="flat" cmpd="sng" algn="ctr">
                      <a:solidFill>
                        <a:srgbClr val="405800"/>
                      </a:solidFill>
                      <a:prstDash val="solid"/>
                      <a:round/>
                      <a:headEnd type="none" w="med" len="med"/>
                      <a:tailEnd type="none" w="med" len="med"/>
                    </a:lnL>
                    <a:lnR w="12700" cap="flat" cmpd="sng" algn="ctr">
                      <a:solidFill>
                        <a:srgbClr val="C057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a:buChar char="•"/>
                      </a:pPr>
                      <a:r>
                        <a:rPr lang="en-US" sz="1000">
                          <a:effectLst/>
                        </a:rPr>
                        <a:t>Severity is driven by functionality</a:t>
                      </a:r>
                    </a:p>
                  </a:txBody>
                  <a:tcPr marL="41752" marR="41752" marT="41752" marB="41752">
                    <a:lnL w="12700" cap="flat" cmpd="sng" algn="ctr">
                      <a:solidFill>
                        <a:srgbClr val="C05700"/>
                      </a:solidFill>
                      <a:prstDash val="solid"/>
                      <a:round/>
                      <a:headEnd type="none" w="med" len="med"/>
                      <a:tailEnd type="none" w="med" len="med"/>
                    </a:lnL>
                    <a:lnR w="12700" cap="flat" cmpd="sng" algn="ctr">
                      <a:solidFill>
                        <a:srgbClr val="B099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99489">
                <a:tc>
                  <a:txBody>
                    <a:bodyPr/>
                    <a:lstStyle/>
                    <a:p>
                      <a:pPr algn="l" fontAlgn="t">
                        <a:buFont typeface="Arial"/>
                        <a:buChar char="•"/>
                      </a:pPr>
                      <a:r>
                        <a:rPr lang="en-US" sz="1000">
                          <a:effectLst/>
                        </a:rPr>
                        <a:t>Its value is subjective and can change over a period of time depending on the change in the project situation</a:t>
                      </a:r>
                    </a:p>
                  </a:txBody>
                  <a:tcPr marL="41752" marR="41752" marT="41752" marB="41752">
                    <a:lnL w="12700" cap="flat" cmpd="sng" algn="ctr">
                      <a:solidFill>
                        <a:srgbClr val="E05000"/>
                      </a:solidFill>
                      <a:prstDash val="solid"/>
                      <a:round/>
                      <a:headEnd type="none" w="med" len="med"/>
                      <a:tailEnd type="none" w="med" len="med"/>
                    </a:lnL>
                    <a:lnR w="12700" cap="flat" cmpd="sng" algn="ctr">
                      <a:solidFill>
                        <a:srgbClr val="7057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en-US" sz="1000">
                          <a:effectLst/>
                        </a:rPr>
                        <a:t>Its value is objective and less likely to change</a:t>
                      </a:r>
                    </a:p>
                  </a:txBody>
                  <a:tcPr marL="41752" marR="41752" marT="41752" marB="41752">
                    <a:lnL w="12700" cap="flat" cmpd="sng" algn="ctr">
                      <a:solidFill>
                        <a:srgbClr val="705700"/>
                      </a:solidFill>
                      <a:prstDash val="solid"/>
                      <a:round/>
                      <a:headEnd type="none" w="med" len="med"/>
                      <a:tailEnd type="none" w="med" len="med"/>
                    </a:lnL>
                    <a:lnR w="12700" cap="flat" cmpd="sng" algn="ctr">
                      <a:solidFill>
                        <a:srgbClr val="0051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95527">
                <a:tc>
                  <a:txBody>
                    <a:bodyPr/>
                    <a:lstStyle/>
                    <a:p>
                      <a:pPr algn="l" fontAlgn="t">
                        <a:buFont typeface="Arial"/>
                        <a:buChar char="•"/>
                      </a:pPr>
                      <a:r>
                        <a:rPr lang="en-US" sz="1000">
                          <a:effectLst/>
                        </a:rPr>
                        <a:t>High priority and low severity status indicates, defect have to be fixed on immediate bases but does not affect the application</a:t>
                      </a:r>
                    </a:p>
                  </a:txBody>
                  <a:tcPr marL="41752" marR="41752" marT="41752" marB="41752">
                    <a:lnL w="12700" cap="flat" cmpd="sng" algn="ctr">
                      <a:solidFill>
                        <a:srgbClr val="C05700"/>
                      </a:solidFill>
                      <a:prstDash val="solid"/>
                      <a:round/>
                      <a:headEnd type="none" w="med" len="med"/>
                      <a:tailEnd type="none" w="med" len="med"/>
                    </a:lnL>
                    <a:lnR w="12700" cap="flat" cmpd="sng" algn="ctr">
                      <a:solidFill>
                        <a:srgbClr val="1057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a:buChar char="•"/>
                      </a:pPr>
                      <a:r>
                        <a:rPr lang="en-US" sz="1000">
                          <a:effectLst/>
                        </a:rPr>
                        <a:t>High severity and low priority status indicates defect have to be fixed but not on immediate bases</a:t>
                      </a:r>
                    </a:p>
                  </a:txBody>
                  <a:tcPr marL="41752" marR="41752" marT="41752" marB="41752">
                    <a:lnL w="12700" cap="flat" cmpd="sng" algn="ctr">
                      <a:solidFill>
                        <a:srgbClr val="105700"/>
                      </a:solidFill>
                      <a:prstDash val="solid"/>
                      <a:round/>
                      <a:headEnd type="none" w="med" len="med"/>
                      <a:tailEnd type="none" w="med" len="med"/>
                    </a:lnL>
                    <a:lnR w="12700" cap="flat" cmpd="sng" algn="ctr">
                      <a:solidFill>
                        <a:srgbClr val="6099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99489">
                <a:tc>
                  <a:txBody>
                    <a:bodyPr/>
                    <a:lstStyle/>
                    <a:p>
                      <a:pPr algn="l" fontAlgn="t">
                        <a:buFont typeface="Arial"/>
                        <a:buChar char="•"/>
                      </a:pPr>
                      <a:r>
                        <a:rPr lang="en-US" sz="1000">
                          <a:effectLst/>
                        </a:rPr>
                        <a:t>Priority status is based on the customer requirements</a:t>
                      </a:r>
                    </a:p>
                  </a:txBody>
                  <a:tcPr marL="41752" marR="41752" marT="41752" marB="41752">
                    <a:lnL w="12700" cap="flat" cmpd="sng" algn="ctr">
                      <a:solidFill>
                        <a:srgbClr val="705700"/>
                      </a:solidFill>
                      <a:prstDash val="solid"/>
                      <a:round/>
                      <a:headEnd type="none" w="med" len="med"/>
                      <a:tailEnd type="none" w="med" len="med"/>
                    </a:lnL>
                    <a:lnR w="12700" cap="flat" cmpd="sng" algn="ctr">
                      <a:solidFill>
                        <a:srgbClr val="B055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a:buChar char="•"/>
                      </a:pPr>
                      <a:r>
                        <a:rPr lang="en-US" sz="1000">
                          <a:effectLst/>
                        </a:rPr>
                        <a:t>Severity status is based on the technical aspect of the product</a:t>
                      </a:r>
                    </a:p>
                  </a:txBody>
                  <a:tcPr marL="41752" marR="41752" marT="41752" marB="41752">
                    <a:lnL w="12700" cap="flat" cmpd="sng" algn="ctr">
                      <a:solidFill>
                        <a:srgbClr val="B05500"/>
                      </a:solidFill>
                      <a:prstDash val="solid"/>
                      <a:round/>
                      <a:headEnd type="none" w="med" len="med"/>
                      <a:tailEnd type="none" w="med" len="med"/>
                    </a:lnL>
                    <a:lnR w="12700" cap="flat" cmpd="sng" algn="ctr">
                      <a:solidFill>
                        <a:srgbClr val="D05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9489">
                <a:tc>
                  <a:txBody>
                    <a:bodyPr/>
                    <a:lstStyle/>
                    <a:p>
                      <a:pPr algn="l" fontAlgn="t">
                        <a:buFont typeface="Arial"/>
                        <a:buChar char="•"/>
                      </a:pPr>
                      <a:r>
                        <a:rPr lang="en-US" sz="1000" dirty="0">
                          <a:effectLst/>
                        </a:rPr>
                        <a:t>During UAT the development team fix defects based on priority</a:t>
                      </a:r>
                    </a:p>
                  </a:txBody>
                  <a:tcPr marL="41752" marR="41752" marT="41752" marB="41752">
                    <a:lnL w="12700" cap="flat" cmpd="sng" algn="ctr">
                      <a:solidFill>
                        <a:srgbClr val="105700"/>
                      </a:solidFill>
                      <a:prstDash val="solid"/>
                      <a:round/>
                      <a:headEnd type="none" w="med" len="med"/>
                      <a:tailEnd type="none" w="med" len="med"/>
                    </a:lnL>
                    <a:lnR w="12700" cap="flat" cmpd="sng" algn="ctr">
                      <a:solidFill>
                        <a:srgbClr val="60560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99FF"/>
                      </a:solidFill>
                      <a:prstDash val="solid"/>
                      <a:round/>
                      <a:headEnd type="none" w="med" len="med"/>
                      <a:tailEnd type="none" w="med" len="med"/>
                    </a:lnB>
                    <a:solidFill>
                      <a:srgbClr val="F9F9F9"/>
                    </a:solidFill>
                  </a:tcPr>
                </a:tc>
                <a:tc>
                  <a:txBody>
                    <a:bodyPr/>
                    <a:lstStyle/>
                    <a:p>
                      <a:pPr algn="l" fontAlgn="t">
                        <a:buFont typeface="Arial"/>
                        <a:buChar char="•"/>
                      </a:pPr>
                      <a:r>
                        <a:rPr lang="en-US" sz="1000" dirty="0">
                          <a:effectLst/>
                        </a:rPr>
                        <a:t>During SIT, the development team will fix defects based on the severity and then priority</a:t>
                      </a:r>
                    </a:p>
                  </a:txBody>
                  <a:tcPr marL="41752" marR="41752" marT="41752" marB="41752">
                    <a:lnL w="12700" cap="flat" cmpd="sng" algn="ctr">
                      <a:solidFill>
                        <a:srgbClr val="605600"/>
                      </a:solidFill>
                      <a:prstDash val="solid"/>
                      <a:round/>
                      <a:headEnd type="none" w="med" len="med"/>
                      <a:tailEnd type="none" w="med" len="med"/>
                    </a:lnL>
                    <a:lnR w="12700" cap="flat" cmpd="sng" algn="ctr">
                      <a:solidFill>
                        <a:srgbClr val="9099F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E4F2"/>
                      </a:solidFill>
                      <a:prstDash val="solid"/>
                      <a:round/>
                      <a:headEnd type="none" w="med" len="med"/>
                      <a:tailEnd type="none" w="med" len="med"/>
                    </a:lnB>
                    <a:solidFill>
                      <a:srgbClr val="F9F9F9"/>
                    </a:solidFill>
                  </a:tcPr>
                </a:tc>
              </a:tr>
            </a:tbl>
          </a:graphicData>
        </a:graphic>
      </p:graphicFrame>
      <p:sp>
        <p:nvSpPr>
          <p:cNvPr id="3" name="Date Placeholder 2"/>
          <p:cNvSpPr>
            <a:spLocks noGrp="1"/>
          </p:cNvSpPr>
          <p:nvPr>
            <p:ph type="dt" sz="half" idx="10"/>
          </p:nvPr>
        </p:nvSpPr>
        <p:spPr/>
        <p:txBody>
          <a:bodyPr/>
          <a:lstStyle/>
          <a:p>
            <a:fld id="{1372D63B-E379-450D-8A12-2D317B67BABC}"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Prepared By Ashutosh Mishra</a:t>
            </a:r>
            <a:endParaRPr lang="en-US"/>
          </a:p>
        </p:txBody>
      </p:sp>
      <p:sp>
        <p:nvSpPr>
          <p:cNvPr id="7" name="Slide Number Placeholder 6"/>
          <p:cNvSpPr>
            <a:spLocks noGrp="1"/>
          </p:cNvSpPr>
          <p:nvPr>
            <p:ph type="sldNum" sz="quarter" idx="12"/>
          </p:nvPr>
        </p:nvSpPr>
        <p:spPr/>
        <p:txBody>
          <a:bodyPr/>
          <a:lstStyle/>
          <a:p>
            <a:fld id="{19C2071A-F208-43DE-8B14-3ED0EB13545D}" type="slidenum">
              <a:rPr lang="en-US" smtClean="0"/>
              <a:t>15</a:t>
            </a:fld>
            <a:endParaRPr lang="en-US"/>
          </a:p>
        </p:txBody>
      </p:sp>
      <p:sp>
        <p:nvSpPr>
          <p:cNvPr id="5" name="Rectangle 1"/>
          <p:cNvSpPr>
            <a:spLocks noChangeArrowheads="1"/>
          </p:cNvSpPr>
          <p:nvPr/>
        </p:nvSpPr>
        <p:spPr bwMode="auto">
          <a:xfrm>
            <a:off x="533400" y="229657"/>
            <a:ext cx="8153400" cy="569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343434"/>
                </a:solidFill>
                <a:effectLst/>
                <a:latin typeface="Calibri" pitchFamily="34" charset="0"/>
                <a:cs typeface="Arial" pitchFamily="34" charset="0"/>
              </a:rPr>
              <a:t>Difference between Priority and Severity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43718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http://www.softwaretestingclass.com/wp-content/uploads/2012/08/difference-between-Priority-and-Severity1.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9375" y="2529681"/>
            <a:ext cx="3905250" cy="3200400"/>
          </a:xfrm>
          <a:prstGeom prst="rect">
            <a:avLst/>
          </a:prstGeom>
          <a:noFill/>
          <a:ln>
            <a:noFill/>
          </a:ln>
        </p:spPr>
      </p:pic>
      <p:sp>
        <p:nvSpPr>
          <p:cNvPr id="6" name="Date Placeholder 5"/>
          <p:cNvSpPr>
            <a:spLocks noGrp="1"/>
          </p:cNvSpPr>
          <p:nvPr>
            <p:ph type="dt" sz="half" idx="10"/>
          </p:nvPr>
        </p:nvSpPr>
        <p:spPr/>
        <p:txBody>
          <a:bodyPr/>
          <a:lstStyle/>
          <a:p>
            <a:fld id="{2BEAE901-AE99-454D-9D2A-B4A00350E048}" type="datetime1">
              <a:rPr lang="en-US" smtClean="0"/>
              <a:t>11/14/2018</a:t>
            </a:fld>
            <a:endParaRPr lang="en-US"/>
          </a:p>
        </p:txBody>
      </p:sp>
      <p:sp>
        <p:nvSpPr>
          <p:cNvPr id="7" name="Footer Placeholder 6"/>
          <p:cNvSpPr>
            <a:spLocks noGrp="1"/>
          </p:cNvSpPr>
          <p:nvPr>
            <p:ph type="ftr" sz="quarter" idx="11"/>
          </p:nvPr>
        </p:nvSpPr>
        <p:spPr/>
        <p:txBody>
          <a:bodyPr/>
          <a:lstStyle/>
          <a:p>
            <a:r>
              <a:rPr lang="en-US" smtClean="0"/>
              <a:t>Prepared By Ashutosh Mishra</a:t>
            </a:r>
            <a:endParaRPr lang="en-US"/>
          </a:p>
        </p:txBody>
      </p:sp>
      <p:sp>
        <p:nvSpPr>
          <p:cNvPr id="8" name="Slide Number Placeholder 7"/>
          <p:cNvSpPr>
            <a:spLocks noGrp="1"/>
          </p:cNvSpPr>
          <p:nvPr>
            <p:ph type="sldNum" sz="quarter" idx="12"/>
          </p:nvPr>
        </p:nvSpPr>
        <p:spPr/>
        <p:txBody>
          <a:bodyPr/>
          <a:lstStyle/>
          <a:p>
            <a:fld id="{19C2071A-F208-43DE-8B14-3ED0EB13545D}" type="slidenum">
              <a:rPr lang="en-US" smtClean="0"/>
              <a:t>16</a:t>
            </a:fld>
            <a:endParaRPr lang="en-US"/>
          </a:p>
        </p:txBody>
      </p:sp>
    </p:spTree>
    <p:extLst>
      <p:ext uri="{BB962C8B-B14F-4D97-AF65-F5344CB8AC3E}">
        <p14:creationId xmlns:p14="http://schemas.microsoft.com/office/powerpoint/2010/main" val="96103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buNone/>
            </a:pPr>
            <a:r>
              <a:rPr lang="en-US" sz="2000" dirty="0"/>
              <a:t>1- </a:t>
            </a:r>
            <a:r>
              <a:rPr lang="en-US" sz="2000" b="1" dirty="0"/>
              <a:t>High Priority and High Severity:  </a:t>
            </a:r>
            <a:endParaRPr lang="en-US" sz="2000" b="1" dirty="0" smtClean="0"/>
          </a:p>
          <a:p>
            <a:r>
              <a:rPr lang="en-US" sz="2000" dirty="0" smtClean="0"/>
              <a:t>Suppose </a:t>
            </a:r>
            <a:r>
              <a:rPr lang="en-US" sz="2000" dirty="0"/>
              <a:t>someday, not a single person able to login in to his/her g </a:t>
            </a:r>
            <a:r>
              <a:rPr lang="en-US" sz="2000" dirty="0" err="1"/>
              <a:t>gmail</a:t>
            </a:r>
            <a:r>
              <a:rPr lang="en-US" sz="2000" dirty="0"/>
              <a:t> account then this </a:t>
            </a:r>
            <a:r>
              <a:rPr lang="en-US" sz="2000" dirty="0" err="1"/>
              <a:t>gonna</a:t>
            </a:r>
            <a:r>
              <a:rPr lang="en-US" sz="2000" dirty="0"/>
              <a:t> jolt the business of google and it also seems a big jolt to its mailing application. So this will be of high priority and high </a:t>
            </a:r>
            <a:r>
              <a:rPr lang="en-US" sz="2000" dirty="0" smtClean="0"/>
              <a:t>severity</a:t>
            </a:r>
          </a:p>
          <a:p>
            <a:r>
              <a:rPr lang="en-US" sz="2000" dirty="0" smtClean="0"/>
              <a:t>An </a:t>
            </a:r>
            <a:r>
              <a:rPr lang="en-US" sz="2000" dirty="0"/>
              <a:t>error which occurs on the basic functionality of the application and will not allow the user to use the system. (</a:t>
            </a:r>
            <a:r>
              <a:rPr lang="en-US" sz="2000" dirty="0" err="1"/>
              <a:t>Eg</a:t>
            </a:r>
            <a:r>
              <a:rPr lang="en-US" sz="2000" dirty="0"/>
              <a:t>. A site maintaining the student details, on saving record if it, </a:t>
            </a:r>
            <a:r>
              <a:rPr lang="en-US" sz="2000" dirty="0" err="1"/>
              <a:t>doesnâ</a:t>
            </a:r>
            <a:r>
              <a:rPr lang="en-US" sz="2000" dirty="0"/>
              <a:t>t allow to save the record then this is high priority and high severity bug</a:t>
            </a:r>
            <a:r>
              <a:rPr lang="en-US" sz="2000" dirty="0" smtClean="0"/>
              <a:t>.)</a:t>
            </a:r>
          </a:p>
          <a:p>
            <a:r>
              <a:rPr lang="en-US" sz="2000" dirty="0"/>
              <a:t>For an email service provider compose box is not open , mail is not going to recipient or Bcc </a:t>
            </a:r>
            <a:r>
              <a:rPr lang="en-US" sz="2000" dirty="0" smtClean="0"/>
              <a:t>.</a:t>
            </a:r>
          </a:p>
          <a:p>
            <a:r>
              <a:rPr lang="en-US" sz="2000" dirty="0"/>
              <a:t>If ATM machine has bug like when user withdraw money from same bank ATM for which he is holding bank account, He is getting charged by 20 </a:t>
            </a:r>
            <a:r>
              <a:rPr lang="en-US" sz="2000" dirty="0" err="1"/>
              <a:t>rs</a:t>
            </a:r>
            <a:r>
              <a:rPr lang="en-US" sz="2000" dirty="0"/>
              <a:t> per transaction. Which is invalid as bank policy says withdrawing money from owns bank ATM no charge will be applied.</a:t>
            </a:r>
          </a:p>
          <a:p>
            <a:pPr marL="400050" lvl="1" indent="0">
              <a:buNone/>
            </a:pPr>
            <a:r>
              <a:rPr lang="en-US" sz="1600" dirty="0" smtClean="0"/>
              <a:t> </a:t>
            </a:r>
            <a:r>
              <a:rPr lang="en-US" sz="1900" dirty="0" smtClean="0"/>
              <a:t>So this</a:t>
            </a:r>
            <a:r>
              <a:rPr lang="en-US" sz="1900" b="1" dirty="0" smtClean="0"/>
              <a:t> bug </a:t>
            </a:r>
            <a:r>
              <a:rPr lang="en-US" sz="1900" b="1" dirty="0" err="1" smtClean="0"/>
              <a:t>ishigh</a:t>
            </a:r>
            <a:r>
              <a:rPr lang="en-US" sz="1900" b="1" dirty="0" smtClean="0"/>
              <a:t> priority</a:t>
            </a:r>
            <a:r>
              <a:rPr lang="en-US" sz="1900" dirty="0" smtClean="0"/>
              <a:t>  because Bank is charging 20 </a:t>
            </a:r>
            <a:r>
              <a:rPr lang="en-US" sz="1900" dirty="0" err="1" smtClean="0"/>
              <a:t>rs</a:t>
            </a:r>
            <a:r>
              <a:rPr lang="en-US" sz="1900" dirty="0" smtClean="0"/>
              <a:t> per transaction for own ATM which is opposite to business logic.</a:t>
            </a:r>
          </a:p>
          <a:p>
            <a:pPr marL="400050" lvl="1" indent="0">
              <a:buNone/>
            </a:pPr>
            <a:r>
              <a:rPr lang="en-US" sz="1900" dirty="0" smtClean="0"/>
              <a:t>and </a:t>
            </a:r>
            <a:r>
              <a:rPr lang="en-US" sz="1900" b="1" dirty="0" smtClean="0"/>
              <a:t>bug is high severity</a:t>
            </a:r>
            <a:r>
              <a:rPr lang="en-US" sz="1900" dirty="0" smtClean="0"/>
              <a:t> this bug need to resolved immediately because thousands of user withdraw money per hour so it cost high.</a:t>
            </a:r>
          </a:p>
          <a:p>
            <a:endParaRPr lang="en-US" sz="2000" dirty="0"/>
          </a:p>
        </p:txBody>
      </p:sp>
      <p:sp>
        <p:nvSpPr>
          <p:cNvPr id="4" name="Date Placeholder 3"/>
          <p:cNvSpPr>
            <a:spLocks noGrp="1"/>
          </p:cNvSpPr>
          <p:nvPr>
            <p:ph type="dt" sz="half" idx="10"/>
          </p:nvPr>
        </p:nvSpPr>
        <p:spPr/>
        <p:txBody>
          <a:bodyPr/>
          <a:lstStyle/>
          <a:p>
            <a:fld id="{0A13AFF6-EC43-4073-A697-F81FE45DBAF7}"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17</a:t>
            </a:fld>
            <a:endParaRPr lang="en-US"/>
          </a:p>
        </p:txBody>
      </p:sp>
    </p:spTree>
    <p:extLst>
      <p:ext uri="{BB962C8B-B14F-4D97-AF65-F5344CB8AC3E}">
        <p14:creationId xmlns:p14="http://schemas.microsoft.com/office/powerpoint/2010/main" val="3350678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sz="2000" dirty="0"/>
              <a:t>2- </a:t>
            </a:r>
            <a:r>
              <a:rPr lang="en-US" sz="2000" b="1" dirty="0"/>
              <a:t>High Priority and low severity : </a:t>
            </a:r>
            <a:r>
              <a:rPr lang="en-US" sz="2000" dirty="0"/>
              <a:t>Suppose one day we all people wake up in the morning and just open our laptop and entered </a:t>
            </a:r>
            <a:r>
              <a:rPr lang="en-US" sz="2000" dirty="0" err="1"/>
              <a:t>url</a:t>
            </a:r>
            <a:r>
              <a:rPr lang="en-US" sz="2000" dirty="0"/>
              <a:t> http://google.com and as soon home page of google opens and spelling of colored google looks like FFFFOOOGHEL. Then this will be enough for a person </a:t>
            </a:r>
            <a:r>
              <a:rPr lang="en-US" sz="2000" dirty="0" err="1"/>
              <a:t>pron</a:t>
            </a:r>
            <a:r>
              <a:rPr lang="en-US" sz="2000" dirty="0"/>
              <a:t> to google search to throw him in shock. This will give big blow to google search, but search is still working so this bug will be of high priority and low severity</a:t>
            </a:r>
          </a:p>
          <a:p>
            <a:r>
              <a:rPr lang="en-US" sz="2000" dirty="0" smtClean="0"/>
              <a:t>For </a:t>
            </a:r>
            <a:r>
              <a:rPr lang="en-US" sz="2000" dirty="0"/>
              <a:t>an email service provider spelling mistake in its Logo like </a:t>
            </a:r>
            <a:r>
              <a:rPr lang="en-US" sz="2000" dirty="0" err="1"/>
              <a:t>hotmail</a:t>
            </a:r>
            <a:r>
              <a:rPr lang="en-US" sz="2000" dirty="0"/>
              <a:t> is </a:t>
            </a:r>
            <a:r>
              <a:rPr lang="en-US" sz="2000" dirty="0" err="1"/>
              <a:t>hatmail</a:t>
            </a:r>
            <a:r>
              <a:rPr lang="en-US" sz="2000" dirty="0"/>
              <a:t> ,</a:t>
            </a:r>
            <a:r>
              <a:rPr lang="en-US" sz="2000" dirty="0" err="1"/>
              <a:t>gmail</a:t>
            </a:r>
            <a:r>
              <a:rPr lang="en-US" sz="2000" dirty="0"/>
              <a:t> is </a:t>
            </a:r>
            <a:r>
              <a:rPr lang="en-US" sz="2000" dirty="0" err="1" smtClean="0"/>
              <a:t>qmail</a:t>
            </a:r>
            <a:endParaRPr lang="en-US" sz="2000" dirty="0" smtClean="0"/>
          </a:p>
          <a:p>
            <a:r>
              <a:rPr lang="en-US" sz="2000" dirty="0"/>
              <a:t>Suppose on 2nd Oct on occasions of Gandhi </a:t>
            </a:r>
            <a:r>
              <a:rPr lang="en-US" sz="2000" dirty="0" err="1"/>
              <a:t>jayanti</a:t>
            </a:r>
            <a:r>
              <a:rPr lang="en-US" sz="2000" dirty="0"/>
              <a:t> (Last date to do saving is 3rd </a:t>
            </a:r>
            <a:r>
              <a:rPr lang="en-US" sz="2000" dirty="0" err="1"/>
              <a:t>oct</a:t>
            </a:r>
            <a:r>
              <a:rPr lang="en-US" sz="2000" dirty="0"/>
              <a:t>) bank is giving 0.5% extra (basic 5 % + additional 0.5%= 5.5%) additional interest for senior citizens on savings. This advertisement need to flash on or before 3rd </a:t>
            </a:r>
            <a:r>
              <a:rPr lang="en-US" sz="2000" dirty="0" err="1"/>
              <a:t>oct.</a:t>
            </a:r>
            <a:r>
              <a:rPr lang="en-US" sz="2000" dirty="0"/>
              <a:t> Suppose you visited ATM on 4th Oct morning and still you are seeing this add and date displaying in advertisement is 3rd </a:t>
            </a:r>
            <a:r>
              <a:rPr lang="en-US" sz="2000" dirty="0" err="1"/>
              <a:t>oct</a:t>
            </a:r>
            <a:r>
              <a:rPr lang="en-US" sz="2000" dirty="0"/>
              <a:t> last date to do savings.</a:t>
            </a:r>
          </a:p>
          <a:p>
            <a:pPr marL="400050" lvl="1" indent="0">
              <a:buNone/>
            </a:pPr>
            <a:r>
              <a:rPr lang="en-US" sz="2000" dirty="0"/>
              <a:t>Here priority is high as advertisement is flashing on multiple ATMs after end of date to do savings. and Impact is not much as date displaying in  advertisement 3rd </a:t>
            </a:r>
            <a:r>
              <a:rPr lang="en-US" sz="2000" dirty="0" err="1" smtClean="0"/>
              <a:t>oct</a:t>
            </a:r>
            <a:r>
              <a:rPr lang="en-US" sz="2000" dirty="0"/>
              <a:t> </a:t>
            </a:r>
            <a:r>
              <a:rPr lang="en-US" sz="2000" dirty="0" smtClean="0"/>
              <a:t>means </a:t>
            </a:r>
            <a:r>
              <a:rPr lang="en-US" sz="2000" dirty="0"/>
              <a:t>scheme is already over so severity is low</a:t>
            </a:r>
            <a:r>
              <a:rPr lang="en-US" sz="1600" dirty="0"/>
              <a:t> </a:t>
            </a:r>
          </a:p>
          <a:p>
            <a:endParaRPr lang="en-US" sz="2000" dirty="0"/>
          </a:p>
          <a:p>
            <a:endParaRPr lang="en-US" dirty="0"/>
          </a:p>
        </p:txBody>
      </p:sp>
      <p:sp>
        <p:nvSpPr>
          <p:cNvPr id="4" name="Date Placeholder 3"/>
          <p:cNvSpPr>
            <a:spLocks noGrp="1"/>
          </p:cNvSpPr>
          <p:nvPr>
            <p:ph type="dt" sz="half" idx="10"/>
          </p:nvPr>
        </p:nvSpPr>
        <p:spPr/>
        <p:txBody>
          <a:bodyPr/>
          <a:lstStyle/>
          <a:p>
            <a:fld id="{B7E36C98-CB29-4CF2-9FD8-6D0EFB4123B8}"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18</a:t>
            </a:fld>
            <a:endParaRPr lang="en-US"/>
          </a:p>
        </p:txBody>
      </p:sp>
    </p:spTree>
    <p:extLst>
      <p:ext uri="{BB962C8B-B14F-4D97-AF65-F5344CB8AC3E}">
        <p14:creationId xmlns:p14="http://schemas.microsoft.com/office/powerpoint/2010/main" val="1005924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000" dirty="0"/>
              <a:t>3- </a:t>
            </a:r>
            <a:r>
              <a:rPr lang="en-US" sz="2000" b="1" dirty="0"/>
              <a:t>Low priority and high severity</a:t>
            </a:r>
            <a:r>
              <a:rPr lang="en-US" sz="2000" dirty="0"/>
              <a:t> : </a:t>
            </a:r>
            <a:endParaRPr lang="en-US" sz="2000" dirty="0" smtClean="0"/>
          </a:p>
          <a:p>
            <a:r>
              <a:rPr lang="en-US" sz="2000" dirty="0" smtClean="0"/>
              <a:t>Suppose </a:t>
            </a:r>
            <a:r>
              <a:rPr lang="en-US" sz="2000" dirty="0"/>
              <a:t>any calculator start giving wrong calculation when calculation takes input more than 18 digit. Since common use don’t go to this extent so this can be fixed in next release but this is calculation mistake so it should be taken on high </a:t>
            </a:r>
            <a:r>
              <a:rPr lang="en-US" sz="2000" dirty="0" smtClean="0"/>
              <a:t>priority</a:t>
            </a:r>
          </a:p>
          <a:p>
            <a:r>
              <a:rPr lang="en-US" sz="2000" dirty="0"/>
              <a:t>System crashes 25% of the time on startup for an application that is being retired next week</a:t>
            </a:r>
            <a:r>
              <a:rPr lang="en-US" sz="2000" dirty="0" smtClean="0"/>
              <a:t>.</a:t>
            </a:r>
          </a:p>
          <a:p>
            <a:r>
              <a:rPr lang="en-US" sz="2000" dirty="0" err="1" smtClean="0"/>
              <a:t>WindowsXP</a:t>
            </a:r>
            <a:endParaRPr lang="en-US" sz="2000" dirty="0" smtClean="0"/>
          </a:p>
          <a:p>
            <a:pPr fontAlgn="base"/>
            <a:r>
              <a:rPr lang="en-US" sz="2000" dirty="0"/>
              <a:t>Accidental launch of missile bug</a:t>
            </a:r>
          </a:p>
          <a:p>
            <a:pPr marL="0" indent="0" fontAlgn="base">
              <a:buNone/>
            </a:pPr>
            <a:r>
              <a:rPr lang="en-US" sz="1800" dirty="0" smtClean="0"/>
              <a:t>        Bug</a:t>
            </a:r>
            <a:r>
              <a:rPr lang="en-US" sz="1800" dirty="0"/>
              <a:t>: ICBM control software pukes when going from Feb 28 to Mar 1 in years </a:t>
            </a:r>
            <a:r>
              <a:rPr lang="en-US" sz="1800" dirty="0" smtClean="0"/>
              <a:t>    divisible </a:t>
            </a:r>
            <a:r>
              <a:rPr lang="en-US" sz="1800" dirty="0"/>
              <a:t>by 4. The result is an </a:t>
            </a:r>
            <a:r>
              <a:rPr lang="en-US" sz="1800" dirty="0" err="1"/>
              <a:t>uncommanded</a:t>
            </a:r>
            <a:r>
              <a:rPr lang="en-US" sz="1800" dirty="0"/>
              <a:t> launch.</a:t>
            </a:r>
          </a:p>
          <a:p>
            <a:pPr marL="0" indent="0" fontAlgn="base">
              <a:buNone/>
            </a:pPr>
            <a:r>
              <a:rPr lang="en-US" sz="1800" dirty="0"/>
              <a:t>That's about as severe a bug as can exist. Priority very low, though--is there any realistic chance the software will be in use when the condition is triggered?</a:t>
            </a:r>
          </a:p>
          <a:p>
            <a:r>
              <a:rPr lang="en-US" sz="2000" dirty="0"/>
              <a:t>Logo of the </a:t>
            </a:r>
            <a:r>
              <a:rPr lang="en-US" sz="2000" dirty="0" smtClean="0"/>
              <a:t>company</a:t>
            </a:r>
          </a:p>
          <a:p>
            <a:r>
              <a:rPr lang="en-US" sz="2000" dirty="0"/>
              <a:t>For an email service provider if u sign up and click Terms and Condition page and it is not displaying . </a:t>
            </a:r>
            <a:r>
              <a:rPr lang="en-US" sz="2000" dirty="0" smtClean="0"/>
              <a:t>its </a:t>
            </a:r>
            <a:r>
              <a:rPr lang="en-US" sz="2000" dirty="0"/>
              <a:t>severity is high because functionality is not working but not any business impact on Gmail</a:t>
            </a:r>
            <a:endParaRPr lang="en-US" sz="2000" dirty="0"/>
          </a:p>
          <a:p>
            <a:endParaRPr lang="en-US" sz="2000" dirty="0"/>
          </a:p>
          <a:p>
            <a:endParaRPr lang="en-US" dirty="0"/>
          </a:p>
        </p:txBody>
      </p:sp>
      <p:sp>
        <p:nvSpPr>
          <p:cNvPr id="4" name="Date Placeholder 3"/>
          <p:cNvSpPr>
            <a:spLocks noGrp="1"/>
          </p:cNvSpPr>
          <p:nvPr>
            <p:ph type="dt" sz="half" idx="10"/>
          </p:nvPr>
        </p:nvSpPr>
        <p:spPr/>
        <p:txBody>
          <a:bodyPr/>
          <a:lstStyle/>
          <a:p>
            <a:fld id="{F18EE0CB-8931-49F7-BCD6-66F8286AA0D4}"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19</a:t>
            </a:fld>
            <a:endParaRPr lang="en-US"/>
          </a:p>
        </p:txBody>
      </p:sp>
    </p:spTree>
    <p:extLst>
      <p:ext uri="{BB962C8B-B14F-4D97-AF65-F5344CB8AC3E}">
        <p14:creationId xmlns:p14="http://schemas.microsoft.com/office/powerpoint/2010/main" val="284455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EDCA3C-294C-4815-A37E-6E81E4271DAF}" type="datetime1">
              <a:rPr lang="en-US" smtClean="0"/>
              <a:t>11/15/2018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56839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639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000" dirty="0"/>
              <a:t>This is the best example for low priority and high severity bug. </a:t>
            </a:r>
            <a:r>
              <a:rPr lang="en-US" sz="2000" dirty="0" err="1"/>
              <a:t>Lest’s</a:t>
            </a:r>
            <a:r>
              <a:rPr lang="en-US" sz="2000" dirty="0"/>
              <a:t> think there is Banking application who gives interest of </a:t>
            </a:r>
            <a:r>
              <a:rPr lang="en-US" sz="2000" dirty="0" err="1"/>
              <a:t>rs</a:t>
            </a:r>
            <a:r>
              <a:rPr lang="en-US" sz="2000" dirty="0"/>
              <a:t> 2 for every 1000 </a:t>
            </a:r>
            <a:r>
              <a:rPr lang="en-US" sz="2000" dirty="0" err="1"/>
              <a:t>rs</a:t>
            </a:r>
            <a:r>
              <a:rPr lang="en-US" sz="2000" dirty="0"/>
              <a:t> in account on the last day of year. Means on last day of year 31.12.YYYY the bank will deposit 2 </a:t>
            </a:r>
            <a:r>
              <a:rPr lang="en-US" sz="2000" dirty="0" err="1"/>
              <a:t>rs</a:t>
            </a:r>
            <a:r>
              <a:rPr lang="en-US" sz="2000" dirty="0"/>
              <a:t> interest for every 1000rs in account. Now bank found a bug that instead of 2 </a:t>
            </a:r>
            <a:r>
              <a:rPr lang="en-US" sz="2000" dirty="0" err="1"/>
              <a:t>rs</a:t>
            </a:r>
            <a:r>
              <a:rPr lang="en-US" sz="2000" dirty="0"/>
              <a:t> application giving interest of 4 </a:t>
            </a:r>
            <a:r>
              <a:rPr lang="en-US" sz="2000" dirty="0" err="1"/>
              <a:t>rs</a:t>
            </a:r>
            <a:r>
              <a:rPr lang="en-US" sz="2000" dirty="0"/>
              <a:t> for every 1000 </a:t>
            </a:r>
            <a:r>
              <a:rPr lang="en-US" sz="2000" dirty="0" err="1"/>
              <a:t>rs</a:t>
            </a:r>
            <a:r>
              <a:rPr lang="en-US" sz="2000" dirty="0"/>
              <a:t> in account. Means due to bug interest is going double.</a:t>
            </a:r>
          </a:p>
          <a:p>
            <a:pPr marL="400050" lvl="1" indent="0">
              <a:buNone/>
            </a:pPr>
            <a:r>
              <a:rPr lang="en-US" sz="1800" dirty="0"/>
              <a:t>This bug is high severity – Due to bug interest is going double and bank may have thousands of accounts, So it will not be profitable for bank.</a:t>
            </a:r>
          </a:p>
          <a:p>
            <a:pPr marL="400050" lvl="1" indent="0">
              <a:buNone/>
            </a:pPr>
            <a:r>
              <a:rPr lang="en-US" sz="1800" dirty="0"/>
              <a:t>This bug is Low priority  – Depositing interest is happen on last day of year so if its beginning of year like January then there is lot of time to solve this bug </a:t>
            </a:r>
            <a:r>
              <a:rPr lang="en-US" sz="1800" dirty="0" smtClean="0"/>
              <a:t>.</a:t>
            </a:r>
          </a:p>
          <a:p>
            <a:r>
              <a:rPr lang="en-US" sz="2000" dirty="0"/>
              <a:t>System is crashing in the one of the corner scenario, it is impacting major functionality of system so the Severity of the defect is high but as it is corner scenario</a:t>
            </a:r>
          </a:p>
          <a:p>
            <a:endParaRPr lang="en-US" dirty="0"/>
          </a:p>
        </p:txBody>
      </p:sp>
      <p:sp>
        <p:nvSpPr>
          <p:cNvPr id="4" name="Date Placeholder 3"/>
          <p:cNvSpPr>
            <a:spLocks noGrp="1"/>
          </p:cNvSpPr>
          <p:nvPr>
            <p:ph type="dt" sz="half" idx="10"/>
          </p:nvPr>
        </p:nvSpPr>
        <p:spPr/>
        <p:txBody>
          <a:bodyPr/>
          <a:lstStyle/>
          <a:p>
            <a:fld id="{F57FA802-C2D4-4856-BC58-6595A9D57EAE}"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20</a:t>
            </a:fld>
            <a:endParaRPr lang="en-US"/>
          </a:p>
        </p:txBody>
      </p:sp>
    </p:spTree>
    <p:extLst>
      <p:ext uri="{BB962C8B-B14F-4D97-AF65-F5344CB8AC3E}">
        <p14:creationId xmlns:p14="http://schemas.microsoft.com/office/powerpoint/2010/main" val="254873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dirty="0"/>
              <a:t>4- </a:t>
            </a:r>
            <a:r>
              <a:rPr lang="en-US" sz="2000" b="1" dirty="0"/>
              <a:t>Low priority and Low severity: </a:t>
            </a:r>
            <a:endParaRPr lang="en-US" sz="2000" b="1" dirty="0" smtClean="0"/>
          </a:p>
          <a:p>
            <a:r>
              <a:rPr lang="en-US" sz="2000" dirty="0" smtClean="0"/>
              <a:t>Suppose </a:t>
            </a:r>
            <a:r>
              <a:rPr lang="en-US" sz="2000" dirty="0"/>
              <a:t>there is spelling mistake in </a:t>
            </a:r>
            <a:r>
              <a:rPr lang="en-US" sz="2000" dirty="0" smtClean="0"/>
              <a:t>Advertising </a:t>
            </a:r>
            <a:r>
              <a:rPr lang="en-US" sz="2000" dirty="0"/>
              <a:t>Programs since user normally don’t see such spelling mistakes so its low priority and low severity </a:t>
            </a:r>
            <a:r>
              <a:rPr lang="en-US" sz="2000" dirty="0" smtClean="0"/>
              <a:t>bug</a:t>
            </a:r>
          </a:p>
          <a:p>
            <a:r>
              <a:rPr lang="en-US" sz="2000" dirty="0"/>
              <a:t>Spelling mistakes like if today you open login page of Facebook and select language Punjabi fields are showing in English language “Re enter your password </a:t>
            </a:r>
            <a:r>
              <a:rPr lang="en-US" sz="2000" dirty="0" smtClean="0"/>
              <a:t>“</a:t>
            </a:r>
          </a:p>
          <a:p>
            <a:r>
              <a:rPr lang="en-US" sz="2000" dirty="0"/>
              <a:t>Color, Font, Spelling, grammar </a:t>
            </a:r>
            <a:r>
              <a:rPr lang="en-US" sz="2000" dirty="0" smtClean="0"/>
              <a:t>mistake</a:t>
            </a:r>
            <a:endParaRPr lang="en-US" sz="2000" dirty="0"/>
          </a:p>
          <a:p>
            <a:endParaRPr lang="en-US" dirty="0"/>
          </a:p>
        </p:txBody>
      </p:sp>
      <p:sp>
        <p:nvSpPr>
          <p:cNvPr id="4" name="Date Placeholder 3"/>
          <p:cNvSpPr>
            <a:spLocks noGrp="1"/>
          </p:cNvSpPr>
          <p:nvPr>
            <p:ph type="dt" sz="half" idx="10"/>
          </p:nvPr>
        </p:nvSpPr>
        <p:spPr/>
        <p:txBody>
          <a:bodyPr/>
          <a:lstStyle/>
          <a:p>
            <a:fld id="{C622381B-4C51-4D63-A68C-510D740A8EAF}"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21</a:t>
            </a:fld>
            <a:endParaRPr lang="en-US"/>
          </a:p>
        </p:txBody>
      </p:sp>
    </p:spTree>
    <p:extLst>
      <p:ext uri="{BB962C8B-B14F-4D97-AF65-F5344CB8AC3E}">
        <p14:creationId xmlns:p14="http://schemas.microsoft.com/office/powerpoint/2010/main" val="3442444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fontAlgn="base"/>
            <a:r>
              <a:rPr lang="en-US" sz="1900" dirty="0"/>
              <a:t>The program becomes unusable or crashes when I do something.</a:t>
            </a:r>
          </a:p>
          <a:p>
            <a:pPr fontAlgn="base"/>
            <a:r>
              <a:rPr lang="en-US" sz="1900" dirty="0"/>
              <a:t>The program has a graphical defect that affects functionality.</a:t>
            </a:r>
          </a:p>
          <a:p>
            <a:pPr fontAlgn="base"/>
            <a:r>
              <a:rPr lang="en-US" sz="1900" dirty="0"/>
              <a:t>The program does not allow me to do something I should be able to do.</a:t>
            </a:r>
            <a:br>
              <a:rPr lang="en-US" sz="1900" dirty="0"/>
            </a:br>
            <a:r>
              <a:rPr lang="en-US" sz="1900" dirty="0"/>
              <a:t>The program allows me to do something I shouldn't be able to do.</a:t>
            </a:r>
          </a:p>
          <a:p>
            <a:pPr fontAlgn="base"/>
            <a:r>
              <a:rPr lang="en-US" sz="1900" dirty="0"/>
              <a:t>The program gives the wrong result when I do something.</a:t>
            </a:r>
          </a:p>
          <a:p>
            <a:pPr fontAlgn="base"/>
            <a:r>
              <a:rPr lang="en-US" sz="1900" dirty="0"/>
              <a:t>The program takes too long to do something.</a:t>
            </a:r>
          </a:p>
          <a:p>
            <a:pPr fontAlgn="base"/>
            <a:r>
              <a:rPr lang="en-US" sz="1900" dirty="0"/>
              <a:t>The program has a graphical defect that does not affect functionality.</a:t>
            </a:r>
          </a:p>
          <a:p>
            <a:pPr fontAlgn="base"/>
            <a:r>
              <a:rPr lang="en-US" sz="1900" dirty="0"/>
              <a:t>The program has a defect that does not fit in one of the above categories.</a:t>
            </a:r>
          </a:p>
          <a:p>
            <a:pPr marL="0" indent="0" fontAlgn="base">
              <a:buNone/>
            </a:pPr>
            <a:r>
              <a:rPr lang="en-US" sz="1900" dirty="0"/>
              <a:t>To give examples:</a:t>
            </a:r>
          </a:p>
          <a:p>
            <a:pPr fontAlgn="base"/>
            <a:r>
              <a:rPr lang="en-US" sz="1900" dirty="0"/>
              <a:t>My iPhone crashes when I receive a message containing Hebrew symbols.</a:t>
            </a:r>
          </a:p>
          <a:p>
            <a:pPr fontAlgn="base"/>
            <a:r>
              <a:rPr lang="en-US" sz="1900" dirty="0"/>
              <a:t>My Android lock screen is rotated in such a way that half of it falls of the screen.</a:t>
            </a:r>
          </a:p>
          <a:p>
            <a:pPr fontAlgn="base"/>
            <a:r>
              <a:rPr lang="en-US" sz="1900" dirty="0"/>
              <a:t>My Android phone sometimes doesn't accept my </a:t>
            </a:r>
            <a:r>
              <a:rPr lang="en-US" sz="1900" dirty="0" err="1"/>
              <a:t>lockscreen</a:t>
            </a:r>
            <a:r>
              <a:rPr lang="en-US" sz="1900" dirty="0"/>
              <a:t> code, even though I entered the right code.</a:t>
            </a:r>
          </a:p>
          <a:p>
            <a:pPr fontAlgn="base"/>
            <a:r>
              <a:rPr lang="en-US" sz="1900" dirty="0"/>
              <a:t>When I try to navigate to PhoneHub.net, my phone redirects me to an adult site.</a:t>
            </a:r>
          </a:p>
          <a:p>
            <a:pPr fontAlgn="base"/>
            <a:r>
              <a:rPr lang="en-US" sz="1900" dirty="0"/>
              <a:t>When I open the Facebook app, it takes a minute to open, even on fast connections and with no other apps running.</a:t>
            </a:r>
          </a:p>
          <a:p>
            <a:pPr fontAlgn="base"/>
            <a:r>
              <a:rPr lang="en-US" sz="1900" dirty="0"/>
              <a:t>Your app has a spelling error.</a:t>
            </a:r>
          </a:p>
          <a:p>
            <a:pPr fontAlgn="base"/>
            <a:r>
              <a:rPr lang="en-US" sz="1900" dirty="0"/>
              <a:t>I found a security defect in your program and would like to report it.</a:t>
            </a:r>
          </a:p>
          <a:p>
            <a:endParaRPr lang="en-US" dirty="0"/>
          </a:p>
        </p:txBody>
      </p:sp>
      <p:sp>
        <p:nvSpPr>
          <p:cNvPr id="4" name="Date Placeholder 3"/>
          <p:cNvSpPr>
            <a:spLocks noGrp="1"/>
          </p:cNvSpPr>
          <p:nvPr>
            <p:ph type="dt" sz="half" idx="10"/>
          </p:nvPr>
        </p:nvSpPr>
        <p:spPr/>
        <p:txBody>
          <a:bodyPr/>
          <a:lstStyle/>
          <a:p>
            <a:fld id="{C506EFEE-971D-43CA-8D24-38ADDCBAC73F}"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22</a:t>
            </a:fld>
            <a:endParaRPr lang="en-US"/>
          </a:p>
        </p:txBody>
      </p:sp>
    </p:spTree>
    <p:extLst>
      <p:ext uri="{BB962C8B-B14F-4D97-AF65-F5344CB8AC3E}">
        <p14:creationId xmlns:p14="http://schemas.microsoft.com/office/powerpoint/2010/main" val="3266844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D47A49-1A63-41AB-A6F4-EBABF9869A53}"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23</a:t>
            </a:fld>
            <a:endParaRPr lang="en-US"/>
          </a:p>
        </p:txBody>
      </p:sp>
      <p:sp>
        <p:nvSpPr>
          <p:cNvPr id="7" name="Rectangle 6"/>
          <p:cNvSpPr/>
          <p:nvPr/>
        </p:nvSpPr>
        <p:spPr>
          <a:xfrm>
            <a:off x="2638618" y="2967335"/>
            <a:ext cx="386676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5024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278A32A-CB5F-4739-87EA-399D75590957}"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24</a:t>
            </a:fld>
            <a:endParaRPr lang="en-US"/>
          </a:p>
        </p:txBody>
      </p:sp>
    </p:spTree>
    <p:extLst>
      <p:ext uri="{BB962C8B-B14F-4D97-AF65-F5344CB8AC3E}">
        <p14:creationId xmlns:p14="http://schemas.microsoft.com/office/powerpoint/2010/main" val="2547074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a:t>The definition of </a:t>
            </a:r>
            <a:r>
              <a:rPr lang="en-US" sz="1800" i="1" dirty="0"/>
              <a:t>"Critical feature"</a:t>
            </a:r>
            <a:r>
              <a:rPr lang="en-US" sz="1800" dirty="0"/>
              <a:t> also changes.</a:t>
            </a:r>
            <a:br>
              <a:rPr lang="en-US" sz="1800" dirty="0"/>
            </a:br>
            <a:r>
              <a:rPr lang="en-US" sz="1800" dirty="0"/>
              <a:t>Say, you are working on version #15 of your product, and it has planned feature of A.</a:t>
            </a:r>
            <a:br>
              <a:rPr lang="en-US" sz="1800" dirty="0"/>
            </a:br>
            <a:r>
              <a:rPr lang="en-US" sz="1800" dirty="0"/>
              <a:t>According to your plans, there will be </a:t>
            </a:r>
            <a:r>
              <a:rPr lang="en-US" sz="1800" dirty="0" smtClean="0"/>
              <a:t>another feature</a:t>
            </a:r>
            <a:r>
              <a:rPr lang="en-US" sz="1800" dirty="0"/>
              <a:t> B scheduled for version #16.</a:t>
            </a:r>
            <a:br>
              <a:rPr lang="en-US" sz="1800" dirty="0"/>
            </a:br>
            <a:r>
              <a:rPr lang="en-US" sz="1800" dirty="0"/>
              <a:t>You find a failure in feature B, and you need assigning severity. Regardless of the fact B will </a:t>
            </a:r>
            <a:r>
              <a:rPr lang="en-US" sz="1800" i="1" dirty="0"/>
              <a:t>become</a:t>
            </a:r>
            <a:r>
              <a:rPr lang="en-US" sz="1800" dirty="0"/>
              <a:t> critical for release #16, it is </a:t>
            </a:r>
            <a:r>
              <a:rPr lang="en-US" sz="1800" i="1" dirty="0"/>
              <a:t>not that important</a:t>
            </a:r>
            <a:r>
              <a:rPr lang="en-US" sz="1800" dirty="0"/>
              <a:t> for current release. So you assign it medium severity so that the developers were not wasting their time now. As soon as release #15 occurs, the severity should be updated.</a:t>
            </a:r>
          </a:p>
          <a:p>
            <a:r>
              <a:rPr lang="en-US" sz="2000" dirty="0" smtClean="0"/>
              <a:t>Client visit essential features</a:t>
            </a:r>
          </a:p>
          <a:p>
            <a:endParaRPr lang="en-US" sz="2000" dirty="0"/>
          </a:p>
        </p:txBody>
      </p:sp>
      <p:sp>
        <p:nvSpPr>
          <p:cNvPr id="4" name="Date Placeholder 3"/>
          <p:cNvSpPr>
            <a:spLocks noGrp="1"/>
          </p:cNvSpPr>
          <p:nvPr>
            <p:ph type="dt" sz="half" idx="10"/>
          </p:nvPr>
        </p:nvSpPr>
        <p:spPr/>
        <p:txBody>
          <a:bodyPr/>
          <a:lstStyle/>
          <a:p>
            <a:fld id="{41CDBB97-CB38-4E30-A503-E66A28A9FF2E}"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25</a:t>
            </a:fld>
            <a:endParaRPr lang="en-US"/>
          </a:p>
        </p:txBody>
      </p:sp>
    </p:spTree>
    <p:extLst>
      <p:ext uri="{BB962C8B-B14F-4D97-AF65-F5344CB8AC3E}">
        <p14:creationId xmlns:p14="http://schemas.microsoft.com/office/powerpoint/2010/main" val="1387472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fontAlgn="base"/>
            <a:r>
              <a:rPr lang="en-US" dirty="0"/>
              <a:t/>
            </a:r>
            <a:br>
              <a:rPr lang="en-US" dirty="0"/>
            </a:br>
            <a:r>
              <a:rPr lang="en-US" dirty="0"/>
              <a:t>It goes a bit like this:</a:t>
            </a:r>
          </a:p>
          <a:p>
            <a:pPr fontAlgn="base"/>
            <a:r>
              <a:rPr lang="en-US" dirty="0" err="1"/>
              <a:t>Mgr</a:t>
            </a:r>
            <a:r>
              <a:rPr lang="en-US" dirty="0"/>
              <a:t>: what are you working on? Dev: this low priority tasks </a:t>
            </a:r>
            <a:r>
              <a:rPr lang="en-US" dirty="0" err="1"/>
              <a:t>Mgr</a:t>
            </a:r>
            <a:r>
              <a:rPr lang="en-US" dirty="0"/>
              <a:t> : shouldn't you be working on high priority tasks?</a:t>
            </a:r>
          </a:p>
          <a:p>
            <a:pPr fontAlgn="base"/>
            <a:r>
              <a:rPr lang="en-US" dirty="0"/>
              <a:t>Client: when will my bug be fixed? Dev: it's low priority we have high priority tasks. Client: oh, well then set my bug status to high priority.</a:t>
            </a:r>
          </a:p>
          <a:p>
            <a:pPr fontAlgn="base"/>
            <a:r>
              <a:rPr lang="en-US" dirty="0"/>
              <a:t>This will lead to ever escalating levels of priority. I see you've already gone beyond high priority to very high priority. What will be next are:</a:t>
            </a:r>
          </a:p>
          <a:p>
            <a:pPr fontAlgn="base"/>
            <a:r>
              <a:rPr lang="en-US" dirty="0"/>
              <a:t>Super High Priority</a:t>
            </a:r>
          </a:p>
          <a:p>
            <a:pPr fontAlgn="base"/>
            <a:r>
              <a:rPr lang="en-US" dirty="0"/>
              <a:t>Ultra High Priority</a:t>
            </a:r>
          </a:p>
          <a:p>
            <a:pPr fontAlgn="base"/>
            <a:r>
              <a:rPr lang="en-US" dirty="0"/>
              <a:t>Very Super Ultra High Priority.</a:t>
            </a:r>
          </a:p>
          <a:p>
            <a:pPr fontAlgn="base"/>
            <a:r>
              <a:rPr lang="en-US" dirty="0"/>
              <a:t>Very Super Ultra Mega High Priority.</a:t>
            </a:r>
          </a:p>
          <a:p>
            <a:pPr fontAlgn="base"/>
            <a:r>
              <a:rPr lang="en-US" dirty="0"/>
              <a:t>etc. etc.</a:t>
            </a:r>
          </a:p>
          <a:p>
            <a:pPr fontAlgn="base"/>
            <a:r>
              <a:rPr lang="en-US" dirty="0"/>
              <a:t>Yes, this is a normal process. As long as there is no cost involved with assigning priority, and the caller has influence, of course they will try get their issue resolved in the fastest way and set the highest priority.</a:t>
            </a:r>
          </a:p>
          <a:p>
            <a:pPr fontAlgn="base"/>
            <a:r>
              <a:rPr lang="en-US" dirty="0"/>
              <a:t>There are basically 2 ways to counter this:</a:t>
            </a:r>
          </a:p>
          <a:p>
            <a:pPr fontAlgn="base"/>
            <a:r>
              <a:rPr lang="en-US" dirty="0"/>
              <a:t>Take control away from the client regarding priority levels.</a:t>
            </a:r>
          </a:p>
          <a:p>
            <a:pPr fontAlgn="base"/>
            <a:r>
              <a:rPr lang="en-US" dirty="0"/>
              <a:t>Associate a cost to the client for elevated priority levels.</a:t>
            </a:r>
          </a:p>
          <a:p>
            <a:endParaRPr lang="en-US" dirty="0"/>
          </a:p>
        </p:txBody>
      </p:sp>
      <p:sp>
        <p:nvSpPr>
          <p:cNvPr id="4" name="Date Placeholder 3"/>
          <p:cNvSpPr>
            <a:spLocks noGrp="1"/>
          </p:cNvSpPr>
          <p:nvPr>
            <p:ph type="dt" sz="half" idx="10"/>
          </p:nvPr>
        </p:nvSpPr>
        <p:spPr/>
        <p:txBody>
          <a:bodyPr/>
          <a:lstStyle/>
          <a:p>
            <a:fld id="{6C273A49-77CD-4A49-AD32-5BFA66618C72}"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26</a:t>
            </a:fld>
            <a:endParaRPr lang="en-US"/>
          </a:p>
        </p:txBody>
      </p:sp>
    </p:spTree>
    <p:extLst>
      <p:ext uri="{BB962C8B-B14F-4D97-AF65-F5344CB8AC3E}">
        <p14:creationId xmlns:p14="http://schemas.microsoft.com/office/powerpoint/2010/main" val="1233004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 popular three-level priority categorization scheme is described as under</a:t>
            </a:r>
          </a:p>
          <a:p>
            <a:endParaRPr lang="en-US" dirty="0" smtClean="0"/>
          </a:p>
          <a:p>
            <a:r>
              <a:rPr lang="en-US" dirty="0" smtClean="0"/>
              <a:t>Priority – 1: Allocated to all tests that must be executed in any case.</a:t>
            </a:r>
          </a:p>
          <a:p>
            <a:endParaRPr lang="en-US" dirty="0" smtClean="0"/>
          </a:p>
          <a:p>
            <a:r>
              <a:rPr lang="en-US" dirty="0" smtClean="0"/>
              <a:t>Priority – 2: Allocated to the tests which can be executed, only when time permits.</a:t>
            </a:r>
          </a:p>
          <a:p>
            <a:endParaRPr lang="en-US" dirty="0" smtClean="0"/>
          </a:p>
          <a:p>
            <a:r>
              <a:rPr lang="en-US" dirty="0" smtClean="0"/>
              <a:t>Priority – 3: Allocated to the tests, which even if not executed, will not cause big upsets.</a:t>
            </a:r>
            <a:endParaRPr lang="en-US" dirty="0"/>
          </a:p>
        </p:txBody>
      </p:sp>
      <p:sp>
        <p:nvSpPr>
          <p:cNvPr id="4" name="Date Placeholder 3"/>
          <p:cNvSpPr>
            <a:spLocks noGrp="1"/>
          </p:cNvSpPr>
          <p:nvPr>
            <p:ph type="dt" sz="half" idx="10"/>
          </p:nvPr>
        </p:nvSpPr>
        <p:spPr/>
        <p:txBody>
          <a:bodyPr/>
          <a:lstStyle/>
          <a:p>
            <a:fld id="{8AC0D7C8-788A-429C-B7D2-3CC0349C7AC3}"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27</a:t>
            </a:fld>
            <a:endParaRPr lang="en-US"/>
          </a:p>
        </p:txBody>
      </p:sp>
    </p:spTree>
    <p:extLst>
      <p:ext uri="{BB962C8B-B14F-4D97-AF65-F5344CB8AC3E}">
        <p14:creationId xmlns:p14="http://schemas.microsoft.com/office/powerpoint/2010/main" val="381235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648200"/>
          </a:xfrm>
        </p:spPr>
        <p:txBody>
          <a:bodyPr>
            <a:normAutofit fontScale="55000" lnSpcReduction="20000"/>
          </a:bodyPr>
          <a:lstStyle/>
          <a:p>
            <a:r>
              <a:rPr lang="en-US" dirty="0"/>
              <a:t>Severity 1 - Catastrophic defect that causes total failure of the software or unrecoverable data loss. There is no work around. In general, a severity 1 defect would prevent the product from being released. Example: defects that cause the system to crash, corrupt data files, or completely disrupt service</a:t>
            </a:r>
            <a:r>
              <a:rPr lang="en-US" dirty="0" smtClean="0"/>
              <a:t>.</a:t>
            </a:r>
          </a:p>
          <a:p>
            <a:r>
              <a:rPr lang="en-US" dirty="0" smtClean="0"/>
              <a:t>Severity </a:t>
            </a:r>
            <a:r>
              <a:rPr lang="en-US" dirty="0"/>
              <a:t>2 - Defect results in severely impaired functionality. A work around may exist but its use is unsatisfactory. In general, you would not release the product with such a defect. Examples: with certain steps, we may generate a Windows error/message that you can click Ok on and continue with whatever you were doing with no harmful effects</a:t>
            </a:r>
            <a:r>
              <a:rPr lang="en-US" dirty="0" smtClean="0"/>
              <a:t>.</a:t>
            </a:r>
          </a:p>
          <a:p>
            <a:endParaRPr lang="en-US" dirty="0"/>
          </a:p>
          <a:p>
            <a:r>
              <a:rPr lang="en-US" dirty="0"/>
              <a:t>Severity 3 - Defect causes failure of non-critical aspects of the system. There is a reasonably satisfactory work around. The product may be released if the defect is documented, but the existence of the defect may cause customer dissatisfaction. Example: a non Client Financial Report is not recognizing an option correctly, but if a filter is set, the report can be generated with the proper output</a:t>
            </a:r>
            <a:r>
              <a:rPr lang="en-US" dirty="0" smtClean="0"/>
              <a:t>.</a:t>
            </a:r>
          </a:p>
          <a:p>
            <a:endParaRPr lang="en-US" dirty="0"/>
          </a:p>
          <a:p>
            <a:r>
              <a:rPr lang="en-US" dirty="0"/>
              <a:t>Severity 4 - Defect of minor significance. A work around exists or, if not, the impairment is slight. Generally, the product could be released and most customers would be unaware of the defect's existence or only slightly dissatisfied. Example: A button or button set is slightly off center on a data screen, or the problem is purely cosmetic and not easily recognizable</a:t>
            </a:r>
            <a:r>
              <a:rPr lang="en-US" dirty="0" smtClean="0"/>
              <a:t>.</a:t>
            </a:r>
          </a:p>
          <a:p>
            <a:endParaRPr lang="en-US" dirty="0"/>
          </a:p>
          <a:p>
            <a:r>
              <a:rPr lang="en-US" dirty="0"/>
              <a:t>Severity 5 - Enhancement request or design issue. These should probably be coded as Suggestions or brought to the Design Team by the originating person’s DT representative.</a:t>
            </a:r>
          </a:p>
          <a:p>
            <a:endParaRPr lang="en-US" dirty="0"/>
          </a:p>
        </p:txBody>
      </p:sp>
      <p:sp>
        <p:nvSpPr>
          <p:cNvPr id="4" name="Date Placeholder 3"/>
          <p:cNvSpPr>
            <a:spLocks noGrp="1"/>
          </p:cNvSpPr>
          <p:nvPr>
            <p:ph type="dt" sz="half" idx="10"/>
          </p:nvPr>
        </p:nvSpPr>
        <p:spPr/>
        <p:txBody>
          <a:bodyPr/>
          <a:lstStyle/>
          <a:p>
            <a:fld id="{D2D30F5E-6E91-4019-BD76-EA0F07A3C93C}"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28</a:t>
            </a:fld>
            <a:endParaRPr lang="en-US"/>
          </a:p>
        </p:txBody>
      </p:sp>
    </p:spTree>
    <p:extLst>
      <p:ext uri="{BB962C8B-B14F-4D97-AF65-F5344CB8AC3E}">
        <p14:creationId xmlns:p14="http://schemas.microsoft.com/office/powerpoint/2010/main" val="106147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Priorities</a:t>
            </a:r>
            <a:br>
              <a:rPr lang="en-US" dirty="0"/>
            </a:br>
            <a:r>
              <a:rPr lang="en-US" dirty="0"/>
              <a:t>Priority 1: Immediate</a:t>
            </a:r>
            <a:br>
              <a:rPr lang="en-US" dirty="0"/>
            </a:br>
            <a:r>
              <a:rPr lang="en-US" dirty="0"/>
              <a:t>- Blocks further testing (QA/QT)</a:t>
            </a:r>
            <a:br>
              <a:rPr lang="en-US" dirty="0"/>
            </a:br>
            <a:r>
              <a:rPr lang="en-US" dirty="0"/>
              <a:t>- Currently very visible and/or </a:t>
            </a:r>
            <a:r>
              <a:rPr lang="en-US" dirty="0" err="1"/>
              <a:t>deterimental</a:t>
            </a:r>
            <a:r>
              <a:rPr lang="en-US" dirty="0"/>
              <a:t> to customers (CC)</a:t>
            </a:r>
            <a:br>
              <a:rPr lang="en-US" dirty="0"/>
            </a:br>
            <a:r>
              <a:rPr lang="en-US" dirty="0"/>
              <a:t>- Possibly immediately detrimental to revenue or reputation (Sales, Marketing, QA)</a:t>
            </a:r>
            <a:br>
              <a:rPr lang="en-US" dirty="0"/>
            </a:br>
            <a:r>
              <a:rPr lang="en-US" dirty="0"/>
              <a:t>- Needed for time critical deadline (sale, expo, trade show, etc.) (QA, Sales, Marketing</a:t>
            </a:r>
            <a:r>
              <a:rPr lang="en-US" dirty="0" smtClean="0"/>
              <a:t>)</a:t>
            </a:r>
          </a:p>
          <a:p>
            <a:endParaRPr lang="en-US" dirty="0"/>
          </a:p>
          <a:p>
            <a:r>
              <a:rPr lang="en-US" dirty="0"/>
              <a:t>Priority 2: High</a:t>
            </a:r>
            <a:br>
              <a:rPr lang="en-US" dirty="0"/>
            </a:br>
            <a:r>
              <a:rPr lang="en-US" dirty="0"/>
              <a:t>- must fix before next release because of:</a:t>
            </a:r>
            <a:br>
              <a:rPr lang="en-US" dirty="0"/>
            </a:br>
            <a:r>
              <a:rPr lang="en-US" dirty="0"/>
              <a:t>- numerous customer complaints about the issue (CC)</a:t>
            </a:r>
            <a:br>
              <a:rPr lang="en-US" dirty="0"/>
            </a:br>
            <a:r>
              <a:rPr lang="en-US" dirty="0"/>
              <a:t>- critical area of the system (Dev/QA)</a:t>
            </a:r>
            <a:br>
              <a:rPr lang="en-US" dirty="0"/>
            </a:br>
            <a:r>
              <a:rPr lang="en-US" dirty="0"/>
              <a:t>- will be very visible and/or </a:t>
            </a:r>
            <a:r>
              <a:rPr lang="en-US" dirty="0" err="1"/>
              <a:t>deterimental</a:t>
            </a:r>
            <a:r>
              <a:rPr lang="en-US" dirty="0"/>
              <a:t> when released (QA/QT/Dev)</a:t>
            </a:r>
            <a:br>
              <a:rPr lang="en-US" dirty="0"/>
            </a:br>
            <a:r>
              <a:rPr lang="en-US" dirty="0"/>
              <a:t>- does not conform to what was stated as a requirement for the release (QA</a:t>
            </a:r>
            <a:r>
              <a:rPr lang="en-US" dirty="0" smtClean="0"/>
              <a:t>)</a:t>
            </a:r>
          </a:p>
          <a:p>
            <a:endParaRPr lang="en-US" dirty="0"/>
          </a:p>
          <a:p>
            <a:r>
              <a:rPr lang="en-US" dirty="0"/>
              <a:t>Priority 3: Medium</a:t>
            </a:r>
            <a:br>
              <a:rPr lang="en-US" dirty="0"/>
            </a:br>
            <a:r>
              <a:rPr lang="en-US" dirty="0"/>
              <a:t>- should fix if time permits; not a critical areas of the system (Dev/QA)</a:t>
            </a:r>
            <a:br>
              <a:rPr lang="en-US" dirty="0"/>
            </a:br>
            <a:r>
              <a:rPr lang="en-US" dirty="0"/>
              <a:t>- some customers are impacted by it but there is a workaround (Dev/CC/QA)</a:t>
            </a:r>
            <a:br>
              <a:rPr lang="en-US" dirty="0"/>
            </a:br>
            <a:r>
              <a:rPr lang="en-US" dirty="0"/>
              <a:t>- very few customer complaints logged about this issue (CC</a:t>
            </a:r>
            <a:r>
              <a:rPr lang="en-US" dirty="0" smtClean="0"/>
              <a:t>)</a:t>
            </a:r>
          </a:p>
          <a:p>
            <a:endParaRPr lang="en-US" dirty="0"/>
          </a:p>
          <a:p>
            <a:r>
              <a:rPr lang="en-US" dirty="0"/>
              <a:t>Priority 4: Low</a:t>
            </a:r>
            <a:br>
              <a:rPr lang="en-US" dirty="0"/>
            </a:br>
            <a:r>
              <a:rPr lang="en-US" dirty="0"/>
              <a:t>- would like to fix but can be released as is; trivial, cosmetic (Dev, QA/QT, Marketing)</a:t>
            </a:r>
            <a:br>
              <a:rPr lang="en-US" dirty="0"/>
            </a:br>
            <a:r>
              <a:rPr lang="en-US" dirty="0"/>
              <a:t>- few customers even notice it much less are impacted by it (i.e., not very visible or </a:t>
            </a:r>
            <a:r>
              <a:rPr lang="en-US" dirty="0" err="1"/>
              <a:t>deterimental</a:t>
            </a:r>
            <a:r>
              <a:rPr lang="en-US" dirty="0"/>
              <a:t>) (CC)</a:t>
            </a:r>
          </a:p>
          <a:p>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0124472E-4447-4E15-B172-A61C2ECC3247}"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29</a:t>
            </a:fld>
            <a:endParaRPr lang="en-US"/>
          </a:p>
        </p:txBody>
      </p:sp>
    </p:spTree>
    <p:extLst>
      <p:ext uri="{BB962C8B-B14F-4D97-AF65-F5344CB8AC3E}">
        <p14:creationId xmlns:p14="http://schemas.microsoft.com/office/powerpoint/2010/main" val="391549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EDCA3C-294C-4815-A37E-6E81E4271DAF}" type="datetime1">
              <a:rPr lang="en-US" smtClean="0"/>
              <a:t>11/15/2018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3</a:t>
            </a:fld>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533400"/>
            <a:ext cx="8839200"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961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4876800"/>
          </a:xfrm>
        </p:spPr>
        <p:txBody>
          <a:bodyPr>
            <a:normAutofit fontScale="62500" lnSpcReduction="20000"/>
          </a:bodyPr>
          <a:lstStyle/>
          <a:p>
            <a:r>
              <a:rPr lang="en-US" dirty="0" smtClean="0"/>
              <a:t>Classification</a:t>
            </a:r>
            <a:endParaRPr lang="en-US" dirty="0"/>
          </a:p>
          <a:p>
            <a:r>
              <a:rPr lang="en-US" dirty="0"/>
              <a:t>The actual terminologies, and their meaning, can vary depending on people, projects, organizations, or defect tracking tools, but the following is a normally accepted classification.</a:t>
            </a:r>
          </a:p>
          <a:p>
            <a:r>
              <a:rPr lang="en-US" b="1" dirty="0"/>
              <a:t>Critical: </a:t>
            </a:r>
            <a:r>
              <a:rPr lang="en-US" dirty="0"/>
              <a:t>The defect affects critical functionality or critical data. It does not have a workaround. Example: Unsuccessful installation, complete failure of a feature.</a:t>
            </a:r>
          </a:p>
          <a:p>
            <a:r>
              <a:rPr lang="en-US" b="1" dirty="0"/>
              <a:t>Major:</a:t>
            </a:r>
            <a:r>
              <a:rPr lang="en-US" dirty="0"/>
              <a:t> The defect affects major functionality or major data. It has a workaround but is not obvious and is difficult. Example: A feature is not functional from one module but the task is doable if 10 complicated indirect steps are followed in another module/s.</a:t>
            </a:r>
          </a:p>
          <a:p>
            <a:r>
              <a:rPr lang="en-US" b="1" dirty="0"/>
              <a:t>Minor: </a:t>
            </a:r>
            <a:r>
              <a:rPr lang="en-US" dirty="0"/>
              <a:t>The defect affects minor functionality or non-critical data. It has an easy workaround. Example: A minor feature that is not functional in one module but the same task is easily doable from another module.</a:t>
            </a:r>
          </a:p>
          <a:p>
            <a:r>
              <a:rPr lang="en-US" b="1" dirty="0"/>
              <a:t>Trivial: </a:t>
            </a:r>
            <a:r>
              <a:rPr lang="en-US" dirty="0"/>
              <a:t>The defect does not affect functionality or data. It does not even need a workaround. It does not impact productivity or efficiency. It is merely an inconvenience. Example: Petty layout discrepancies, spelling/grammatical errors.</a:t>
            </a:r>
          </a:p>
          <a:p>
            <a:r>
              <a:rPr lang="en-US" dirty="0"/>
              <a:t>Severity is also denoted as:</a:t>
            </a:r>
          </a:p>
          <a:p>
            <a:r>
              <a:rPr lang="en-US" b="1" dirty="0"/>
              <a:t>S1 </a:t>
            </a:r>
            <a:r>
              <a:rPr lang="en-US" dirty="0"/>
              <a:t>= Critical</a:t>
            </a:r>
          </a:p>
          <a:p>
            <a:r>
              <a:rPr lang="en-US" b="1" dirty="0"/>
              <a:t>S2 </a:t>
            </a:r>
            <a:r>
              <a:rPr lang="en-US" dirty="0"/>
              <a:t>= Major</a:t>
            </a:r>
          </a:p>
          <a:p>
            <a:r>
              <a:rPr lang="en-US" b="1" dirty="0"/>
              <a:t>S3 </a:t>
            </a:r>
            <a:r>
              <a:rPr lang="en-US" dirty="0"/>
              <a:t>= Minor</a:t>
            </a:r>
          </a:p>
          <a:p>
            <a:r>
              <a:rPr lang="en-US" b="1" dirty="0"/>
              <a:t>S4 </a:t>
            </a:r>
            <a:r>
              <a:rPr lang="en-US" dirty="0"/>
              <a:t>= Trivial</a:t>
            </a:r>
          </a:p>
          <a:p>
            <a:endParaRPr lang="en-US" dirty="0"/>
          </a:p>
        </p:txBody>
      </p:sp>
      <p:sp>
        <p:nvSpPr>
          <p:cNvPr id="2" name="Date Placeholder 1"/>
          <p:cNvSpPr>
            <a:spLocks noGrp="1"/>
          </p:cNvSpPr>
          <p:nvPr>
            <p:ph type="dt" sz="half" idx="10"/>
          </p:nvPr>
        </p:nvSpPr>
        <p:spPr/>
        <p:txBody>
          <a:bodyPr/>
          <a:lstStyle/>
          <a:p>
            <a:fld id="{449C870B-56AF-4DD1-9805-A8B945C4EE21}" type="datetime1">
              <a:rPr lang="en-US" smtClean="0"/>
              <a:t>11/14/2018</a:t>
            </a:fld>
            <a:endParaRPr lang="en-US"/>
          </a:p>
        </p:txBody>
      </p:sp>
      <p:sp>
        <p:nvSpPr>
          <p:cNvPr id="4" name="Footer Placeholder 3"/>
          <p:cNvSpPr>
            <a:spLocks noGrp="1"/>
          </p:cNvSpPr>
          <p:nvPr>
            <p:ph type="ftr" sz="quarter" idx="11"/>
          </p:nvPr>
        </p:nvSpPr>
        <p:spPr/>
        <p:txBody>
          <a:bodyPr/>
          <a:lstStyle/>
          <a:p>
            <a:r>
              <a:rPr lang="en-US" smtClean="0"/>
              <a:t>Prepared By Ashutosh Mishra</a:t>
            </a:r>
            <a:endParaRPr lang="en-US"/>
          </a:p>
        </p:txBody>
      </p:sp>
      <p:sp>
        <p:nvSpPr>
          <p:cNvPr id="5" name="Slide Number Placeholder 4"/>
          <p:cNvSpPr>
            <a:spLocks noGrp="1"/>
          </p:cNvSpPr>
          <p:nvPr>
            <p:ph type="sldNum" sz="quarter" idx="12"/>
          </p:nvPr>
        </p:nvSpPr>
        <p:spPr/>
        <p:txBody>
          <a:bodyPr/>
          <a:lstStyle/>
          <a:p>
            <a:fld id="{19C2071A-F208-43DE-8B14-3ED0EB13545D}" type="slidenum">
              <a:rPr lang="en-US" smtClean="0"/>
              <a:t>30</a:t>
            </a:fld>
            <a:endParaRPr lang="en-US"/>
          </a:p>
        </p:txBody>
      </p:sp>
    </p:spTree>
    <p:extLst>
      <p:ext uri="{BB962C8B-B14F-4D97-AF65-F5344CB8AC3E}">
        <p14:creationId xmlns:p14="http://schemas.microsoft.com/office/powerpoint/2010/main" val="370817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459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1078A1A1-5958-441A-A1DE-770B054C8C3E}"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4</a:t>
            </a:fld>
            <a:endParaRPr lang="en-US"/>
          </a:p>
        </p:txBody>
      </p:sp>
    </p:spTree>
    <p:extLst>
      <p:ext uri="{BB962C8B-B14F-4D97-AF65-F5344CB8AC3E}">
        <p14:creationId xmlns:p14="http://schemas.microsoft.com/office/powerpoint/2010/main" val="199979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&amp; Priority</a:t>
            </a:r>
            <a:endParaRPr lang="en-US" dirty="0"/>
          </a:p>
        </p:txBody>
      </p:sp>
      <p:sp>
        <p:nvSpPr>
          <p:cNvPr id="3" name="Content Placeholder 2"/>
          <p:cNvSpPr>
            <a:spLocks noGrp="1"/>
          </p:cNvSpPr>
          <p:nvPr>
            <p:ph idx="1"/>
          </p:nvPr>
        </p:nvSpPr>
        <p:spPr/>
        <p:txBody>
          <a:bodyPr>
            <a:normAutofit/>
          </a:bodyPr>
          <a:lstStyle/>
          <a:p>
            <a:pPr fontAlgn="base"/>
            <a:r>
              <a:rPr lang="en-US" sz="2000" b="1" dirty="0" smtClean="0"/>
              <a:t>Severity</a:t>
            </a:r>
            <a:r>
              <a:rPr lang="en-US" sz="2000" dirty="0" smtClean="0"/>
              <a:t> shows how bad the bug is and reflects its impact to the product and to the user. It refers to the impact of the bug's presence or of the feature's absence (in the case of enhancement requests). Bugs that can screw up user data, damage hardware, or create a permanently un-recoverable situation have highest severity. </a:t>
            </a:r>
          </a:p>
          <a:p>
            <a:pPr fontAlgn="base"/>
            <a:endParaRPr lang="en-US" sz="2000" dirty="0" smtClean="0"/>
          </a:p>
          <a:p>
            <a:pPr marL="0" indent="0">
              <a:buNone/>
            </a:pPr>
            <a:endParaRPr lang="en-US" dirty="0"/>
          </a:p>
        </p:txBody>
      </p:sp>
      <p:sp>
        <p:nvSpPr>
          <p:cNvPr id="4" name="Date Placeholder 3"/>
          <p:cNvSpPr>
            <a:spLocks noGrp="1"/>
          </p:cNvSpPr>
          <p:nvPr>
            <p:ph type="dt" sz="half" idx="10"/>
          </p:nvPr>
        </p:nvSpPr>
        <p:spPr/>
        <p:txBody>
          <a:bodyPr/>
          <a:lstStyle/>
          <a:p>
            <a:fld id="{A12CB962-8722-4728-B09F-1761407F395A}"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5</a:t>
            </a:fld>
            <a:endParaRPr lang="en-US"/>
          </a:p>
        </p:txBody>
      </p:sp>
    </p:spTree>
    <p:extLst>
      <p:ext uri="{BB962C8B-B14F-4D97-AF65-F5344CB8AC3E}">
        <p14:creationId xmlns:p14="http://schemas.microsoft.com/office/powerpoint/2010/main" val="185407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563562"/>
          </a:xfrm>
        </p:spPr>
        <p:txBody>
          <a:bodyPr>
            <a:normAutofit fontScale="90000"/>
          </a:bodyPr>
          <a:lstStyle/>
          <a:p>
            <a:r>
              <a:rPr lang="en-US" dirty="0" smtClean="0"/>
              <a:t>Classification of severity</a:t>
            </a:r>
            <a:endParaRPr lang="en-US" dirty="0"/>
          </a:p>
        </p:txBody>
      </p:sp>
      <p:sp>
        <p:nvSpPr>
          <p:cNvPr id="3" name="Content Placeholder 2"/>
          <p:cNvSpPr>
            <a:spLocks noGrp="1"/>
          </p:cNvSpPr>
          <p:nvPr>
            <p:ph idx="1"/>
          </p:nvPr>
        </p:nvSpPr>
        <p:spPr>
          <a:xfrm>
            <a:off x="533400" y="1524000"/>
            <a:ext cx="8229600" cy="4495800"/>
          </a:xfrm>
        </p:spPr>
        <p:txBody>
          <a:bodyPr>
            <a:normAutofit fontScale="55000" lnSpcReduction="20000"/>
          </a:bodyPr>
          <a:lstStyle/>
          <a:p>
            <a:pPr fontAlgn="base"/>
            <a:r>
              <a:rPr lang="en-US" b="1" dirty="0"/>
              <a:t>1. Blocker</a:t>
            </a:r>
            <a:r>
              <a:rPr lang="en-US" dirty="0"/>
              <a:t> - Reserved for catastrophic failures - exceptions, crashes, corrupt data, etc. that (a) prevent somebody from completing their task, and (b) have no workaround. These should be extremely rare. They must be fixed immediately (same-day) and deployed as hotfixes</a:t>
            </a:r>
            <a:r>
              <a:rPr lang="en-US" dirty="0" smtClean="0"/>
              <a:t>.</a:t>
            </a:r>
          </a:p>
          <a:p>
            <a:pPr fontAlgn="base"/>
            <a:endParaRPr lang="en-US" dirty="0"/>
          </a:p>
          <a:p>
            <a:pPr fontAlgn="base"/>
            <a:r>
              <a:rPr lang="en-US" b="1" dirty="0"/>
              <a:t>2. Critical</a:t>
            </a:r>
            <a:r>
              <a:rPr lang="en-US" dirty="0"/>
              <a:t> - These may refer to unhandled exceptions or to other "serious" bugs that only happen under certain specific conditions (i.e. a practical workaround is available). No hard limit for resolution time, but should be fixed within the week (hotfix</a:t>
            </a:r>
            <a:r>
              <a:rPr lang="en-US" dirty="0" smtClean="0"/>
              <a:t>). </a:t>
            </a:r>
            <a:r>
              <a:rPr lang="en-US" dirty="0"/>
              <a:t>They key distinction between (1) and (2) is not the severity or impact but </a:t>
            </a:r>
            <a:r>
              <a:rPr lang="en-US" i="1" dirty="0"/>
              <a:t>the existence of a workaround</a:t>
            </a:r>
            <a:r>
              <a:rPr lang="en-US" dirty="0" smtClean="0"/>
              <a:t>.</a:t>
            </a:r>
          </a:p>
          <a:p>
            <a:pPr fontAlgn="base"/>
            <a:endParaRPr lang="en-US" dirty="0"/>
          </a:p>
          <a:p>
            <a:pPr fontAlgn="base"/>
            <a:r>
              <a:rPr lang="en-US" b="1" dirty="0"/>
              <a:t>3. Major</a:t>
            </a:r>
            <a:r>
              <a:rPr lang="en-US" dirty="0"/>
              <a:t> - Usually reserved for perf issues. Anything that seriously hampers productivity but doesn't actually prevent work from being done. Fix by next release</a:t>
            </a:r>
            <a:r>
              <a:rPr lang="en-US" dirty="0" smtClean="0"/>
              <a:t>.</a:t>
            </a:r>
          </a:p>
          <a:p>
            <a:pPr fontAlgn="base"/>
            <a:endParaRPr lang="en-US" dirty="0"/>
          </a:p>
          <a:p>
            <a:pPr fontAlgn="base"/>
            <a:r>
              <a:rPr lang="en-US" b="1" dirty="0"/>
              <a:t>4. Minor</a:t>
            </a:r>
            <a:r>
              <a:rPr lang="en-US" dirty="0"/>
              <a:t> - These are "nuisance" bugs. A default setting not being applied, a read-only field showing as editable (or vice-versa), a race condition in the UI, a misleading error message, etc. Fix for this release if there are no higher-priority issues, otherwise the following release</a:t>
            </a:r>
            <a:r>
              <a:rPr lang="en-US" dirty="0" smtClean="0"/>
              <a:t>.</a:t>
            </a:r>
          </a:p>
          <a:p>
            <a:pPr fontAlgn="base"/>
            <a:endParaRPr lang="en-US" dirty="0"/>
          </a:p>
          <a:p>
            <a:pPr fontAlgn="base"/>
            <a:r>
              <a:rPr lang="en-US" b="1" dirty="0"/>
              <a:t>5. Trivial</a:t>
            </a:r>
            <a:r>
              <a:rPr lang="en-US" dirty="0"/>
              <a:t> - Cosmetic issues. Scroll bars appearing where they shouldn't, window doesn't remember saved size/location, typos, last character of a label being cut off, that sort of thing. They'll get fixed if the fix only takes a few minutes and somebody's working on the same screen/feature at the same time, otherwise, maybe never. No guarantee is attached to these.</a:t>
            </a:r>
          </a:p>
          <a:p>
            <a:endParaRPr lang="en-US" dirty="0"/>
          </a:p>
        </p:txBody>
      </p:sp>
      <p:sp>
        <p:nvSpPr>
          <p:cNvPr id="4" name="Date Placeholder 3"/>
          <p:cNvSpPr>
            <a:spLocks noGrp="1"/>
          </p:cNvSpPr>
          <p:nvPr>
            <p:ph type="dt" sz="half" idx="10"/>
          </p:nvPr>
        </p:nvSpPr>
        <p:spPr/>
        <p:txBody>
          <a:bodyPr/>
          <a:lstStyle/>
          <a:p>
            <a:fld id="{7BE1774C-712E-4575-A0B5-B1DC4DF14998}"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6</a:t>
            </a:fld>
            <a:endParaRPr lang="en-US"/>
          </a:p>
        </p:txBody>
      </p:sp>
    </p:spTree>
    <p:extLst>
      <p:ext uri="{BB962C8B-B14F-4D97-AF65-F5344CB8AC3E}">
        <p14:creationId xmlns:p14="http://schemas.microsoft.com/office/powerpoint/2010/main" val="1411373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Priority</a:t>
            </a:r>
            <a:endParaRPr lang="en-US" dirty="0"/>
          </a:p>
        </p:txBody>
      </p:sp>
      <p:sp>
        <p:nvSpPr>
          <p:cNvPr id="3" name="Content Placeholder 2"/>
          <p:cNvSpPr>
            <a:spLocks noGrp="1"/>
          </p:cNvSpPr>
          <p:nvPr>
            <p:ph idx="1"/>
          </p:nvPr>
        </p:nvSpPr>
        <p:spPr/>
        <p:txBody>
          <a:bodyPr>
            <a:normAutofit/>
          </a:bodyPr>
          <a:lstStyle/>
          <a:p>
            <a:r>
              <a:rPr lang="en-US" sz="2400" b="1" dirty="0"/>
              <a:t>Priority</a:t>
            </a:r>
            <a:r>
              <a:rPr lang="en-US" sz="2400" dirty="0"/>
              <a:t> refers to our development schedule. Priority is how soon the issue needs to be resolved.. A high-priority bug or feature is one that is scheduled for completion in the current development cycle or has been promised to a customer by a certain, relatively soon date. </a:t>
            </a:r>
            <a:endParaRPr lang="en-US" sz="2800" dirty="0"/>
          </a:p>
          <a:p>
            <a:pPr marL="0" indent="0">
              <a:buNone/>
            </a:pPr>
            <a:endParaRPr lang="en-US" sz="2400" dirty="0" smtClean="0"/>
          </a:p>
        </p:txBody>
      </p:sp>
      <p:sp>
        <p:nvSpPr>
          <p:cNvPr id="4" name="Date Placeholder 3"/>
          <p:cNvSpPr>
            <a:spLocks noGrp="1"/>
          </p:cNvSpPr>
          <p:nvPr>
            <p:ph type="dt" sz="half" idx="10"/>
          </p:nvPr>
        </p:nvSpPr>
        <p:spPr/>
        <p:txBody>
          <a:bodyPr/>
          <a:lstStyle/>
          <a:p>
            <a:fld id="{7FF38474-0A13-4D14-9171-EF92D2614356}" type="datetime1">
              <a:rPr lang="en-US" smtClean="0"/>
              <a:t>11/15/2018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7</a:t>
            </a:fld>
            <a:endParaRPr lang="en-US"/>
          </a:p>
        </p:txBody>
      </p:sp>
    </p:spTree>
    <p:extLst>
      <p:ext uri="{BB962C8B-B14F-4D97-AF65-F5344CB8AC3E}">
        <p14:creationId xmlns:p14="http://schemas.microsoft.com/office/powerpoint/2010/main" val="404646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Autofit/>
          </a:bodyPr>
          <a:lstStyle/>
          <a:p>
            <a:r>
              <a:rPr lang="en-US" sz="2000" b="1" dirty="0"/>
              <a:t>Why &amp; how do we prioritize</a:t>
            </a:r>
            <a:r>
              <a:rPr lang="en-US" sz="2000" b="1" dirty="0" smtClean="0"/>
              <a:t>?</a:t>
            </a:r>
          </a:p>
          <a:p>
            <a:pPr marL="0" indent="0">
              <a:buNone/>
            </a:pPr>
            <a:endParaRPr lang="en-US" sz="1600" dirty="0"/>
          </a:p>
          <a:p>
            <a:r>
              <a:rPr lang="en-US" sz="1600" dirty="0" smtClean="0"/>
              <a:t>Out </a:t>
            </a:r>
            <a:r>
              <a:rPr lang="en-US" sz="1600" dirty="0"/>
              <a:t>of a large cluster of test cases in our hand, we need to scientifically decide their priorities of execution based upon some rational, non-arbitrary, criteria. </a:t>
            </a:r>
            <a:r>
              <a:rPr lang="en-US" sz="1600" dirty="0"/>
              <a:t>We carry out the prioritization activity with an objective to reduce the overall number of test cases in the total testing feat.</a:t>
            </a:r>
          </a:p>
          <a:p>
            <a:pPr marL="0" indent="0">
              <a:buNone/>
            </a:pPr>
            <a:endParaRPr lang="en-US" sz="1600" dirty="0"/>
          </a:p>
          <a:p>
            <a:r>
              <a:rPr lang="en-US" sz="1600" dirty="0" smtClean="0"/>
              <a:t>During </a:t>
            </a:r>
            <a:r>
              <a:rPr lang="en-US" sz="1600" dirty="0" smtClean="0"/>
              <a:t>prioritization we work out plans addressing following two key concepts</a:t>
            </a:r>
            <a:r>
              <a:rPr lang="en-US" sz="1600" dirty="0" smtClean="0"/>
              <a:t>:</a:t>
            </a:r>
            <a:endParaRPr lang="en-US" sz="1600" dirty="0" smtClean="0"/>
          </a:p>
          <a:p>
            <a:r>
              <a:rPr lang="en-US" sz="1600" dirty="0" smtClean="0"/>
              <a:t>Concept – 1: Identify the essential features that must be tested in any case</a:t>
            </a:r>
            <a:r>
              <a:rPr lang="en-US" sz="1600" dirty="0" smtClean="0"/>
              <a:t>.</a:t>
            </a:r>
            <a:endParaRPr lang="en-US" sz="1600" dirty="0" smtClean="0"/>
          </a:p>
          <a:p>
            <a:r>
              <a:rPr lang="en-US" sz="1600" dirty="0" smtClean="0"/>
              <a:t>Concept – 2: Identify the risk or consequences of not testing some of the features.</a:t>
            </a:r>
          </a:p>
          <a:p>
            <a:endParaRPr lang="en-US" sz="1600" dirty="0" smtClean="0"/>
          </a:p>
          <a:p>
            <a:r>
              <a:rPr lang="en-US" sz="1600" dirty="0" smtClean="0"/>
              <a:t>The objective of the test case prioritization exercise is to build confidence among the testers and the project leaders that the tests identified for execution are adequate from different angles.</a:t>
            </a:r>
          </a:p>
          <a:p>
            <a:endParaRPr lang="en-US" sz="1600" dirty="0" smtClean="0"/>
          </a:p>
          <a:p>
            <a:r>
              <a:rPr lang="en-US" sz="1600" dirty="0" smtClean="0"/>
              <a:t>The list of test cases decided for execution can be subjected to n-number of reviews in case of doubts / risks associated with any of the omitted tests.</a:t>
            </a:r>
            <a:endParaRPr lang="en-US" sz="1600" dirty="0"/>
          </a:p>
        </p:txBody>
      </p:sp>
      <p:sp>
        <p:nvSpPr>
          <p:cNvPr id="2" name="Date Placeholder 1"/>
          <p:cNvSpPr>
            <a:spLocks noGrp="1"/>
          </p:cNvSpPr>
          <p:nvPr>
            <p:ph type="dt" sz="half" idx="10"/>
          </p:nvPr>
        </p:nvSpPr>
        <p:spPr/>
        <p:txBody>
          <a:bodyPr/>
          <a:lstStyle/>
          <a:p>
            <a:fld id="{91CB6C75-C2FB-4540-B407-A0EA5B868FCF}" type="datetime1">
              <a:rPr lang="en-US" smtClean="0"/>
              <a:t>11/15/2018</a:t>
            </a:fld>
            <a:endParaRPr lang="en-US" dirty="0"/>
          </a:p>
        </p:txBody>
      </p:sp>
      <p:sp>
        <p:nvSpPr>
          <p:cNvPr id="4" name="Footer Placeholder 3"/>
          <p:cNvSpPr>
            <a:spLocks noGrp="1"/>
          </p:cNvSpPr>
          <p:nvPr>
            <p:ph type="ftr" sz="quarter" idx="11"/>
          </p:nvPr>
        </p:nvSpPr>
        <p:spPr/>
        <p:txBody>
          <a:bodyPr/>
          <a:lstStyle/>
          <a:p>
            <a:r>
              <a:rPr lang="en-US" smtClean="0"/>
              <a:t>Prepared By Ashutosh Mishra</a:t>
            </a:r>
            <a:endParaRPr lang="en-US"/>
          </a:p>
        </p:txBody>
      </p:sp>
      <p:sp>
        <p:nvSpPr>
          <p:cNvPr id="5" name="Slide Number Placeholder 4"/>
          <p:cNvSpPr>
            <a:spLocks noGrp="1"/>
          </p:cNvSpPr>
          <p:nvPr>
            <p:ph type="sldNum" sz="quarter" idx="12"/>
          </p:nvPr>
        </p:nvSpPr>
        <p:spPr/>
        <p:txBody>
          <a:bodyPr/>
          <a:lstStyle/>
          <a:p>
            <a:fld id="{19C2071A-F208-43DE-8B14-3ED0EB13545D}" type="slidenum">
              <a:rPr lang="en-US" smtClean="0"/>
              <a:t>8</a:t>
            </a:fld>
            <a:endParaRPr lang="en-US"/>
          </a:p>
        </p:txBody>
      </p:sp>
    </p:spTree>
    <p:extLst>
      <p:ext uri="{BB962C8B-B14F-4D97-AF65-F5344CB8AC3E}">
        <p14:creationId xmlns:p14="http://schemas.microsoft.com/office/powerpoint/2010/main" val="334530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Classification of priority</a:t>
            </a:r>
            <a:endParaRPr lang="en-US" dirty="0"/>
          </a:p>
        </p:txBody>
      </p:sp>
      <p:sp>
        <p:nvSpPr>
          <p:cNvPr id="3" name="Content Placeholder 2"/>
          <p:cNvSpPr>
            <a:spLocks noGrp="1"/>
          </p:cNvSpPr>
          <p:nvPr>
            <p:ph idx="1"/>
          </p:nvPr>
        </p:nvSpPr>
        <p:spPr/>
        <p:txBody>
          <a:bodyPr>
            <a:normAutofit/>
          </a:bodyPr>
          <a:lstStyle/>
          <a:p>
            <a:r>
              <a:rPr lang="en-US" sz="2400" dirty="0" smtClean="0"/>
              <a:t>Priority </a:t>
            </a:r>
            <a:r>
              <a:rPr lang="en-US" sz="2400" dirty="0"/>
              <a:t>can be categorized into the following levels:</a:t>
            </a:r>
          </a:p>
          <a:p>
            <a:r>
              <a:rPr lang="en-US" sz="2400" b="1" dirty="0"/>
              <a:t>Urgent</a:t>
            </a:r>
            <a:r>
              <a:rPr lang="en-US" sz="2400" dirty="0"/>
              <a:t>: Must be fixed immediately / in the next build.</a:t>
            </a:r>
          </a:p>
          <a:p>
            <a:r>
              <a:rPr lang="en-US" sz="2400" b="1" dirty="0"/>
              <a:t>High</a:t>
            </a:r>
            <a:r>
              <a:rPr lang="en-US" sz="2400" dirty="0"/>
              <a:t>: Must be fixed in any of the upcoming builds but should be included in the release.</a:t>
            </a:r>
          </a:p>
          <a:p>
            <a:r>
              <a:rPr lang="en-US" sz="2400" b="1" dirty="0"/>
              <a:t>Medium</a:t>
            </a:r>
            <a:r>
              <a:rPr lang="en-US" sz="2400" dirty="0"/>
              <a:t>: May be fixed after the release / in the next release.</a:t>
            </a:r>
          </a:p>
          <a:p>
            <a:r>
              <a:rPr lang="en-US" sz="2400" b="1" dirty="0"/>
              <a:t>Low</a:t>
            </a:r>
            <a:r>
              <a:rPr lang="en-US" sz="2400" dirty="0"/>
              <a:t>: May or may not be fixed at all.</a:t>
            </a:r>
          </a:p>
          <a:p>
            <a:r>
              <a:rPr lang="en-US" sz="2400" dirty="0"/>
              <a:t>Priority is also denoted as P1 for Urgent, P2 for High and so on.</a:t>
            </a:r>
          </a:p>
          <a:p>
            <a:endParaRPr lang="en-US" dirty="0"/>
          </a:p>
        </p:txBody>
      </p:sp>
      <p:sp>
        <p:nvSpPr>
          <p:cNvPr id="4" name="Date Placeholder 3"/>
          <p:cNvSpPr>
            <a:spLocks noGrp="1"/>
          </p:cNvSpPr>
          <p:nvPr>
            <p:ph type="dt" sz="half" idx="10"/>
          </p:nvPr>
        </p:nvSpPr>
        <p:spPr/>
        <p:txBody>
          <a:bodyPr/>
          <a:lstStyle/>
          <a:p>
            <a:fld id="{13F3F655-8E2F-4562-B178-C7270D069493}"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Prepared By Ashutosh Mishra</a:t>
            </a:r>
            <a:endParaRPr lang="en-US"/>
          </a:p>
        </p:txBody>
      </p:sp>
      <p:sp>
        <p:nvSpPr>
          <p:cNvPr id="6" name="Slide Number Placeholder 5"/>
          <p:cNvSpPr>
            <a:spLocks noGrp="1"/>
          </p:cNvSpPr>
          <p:nvPr>
            <p:ph type="sldNum" sz="quarter" idx="12"/>
          </p:nvPr>
        </p:nvSpPr>
        <p:spPr/>
        <p:txBody>
          <a:bodyPr/>
          <a:lstStyle/>
          <a:p>
            <a:fld id="{19C2071A-F208-43DE-8B14-3ED0EB13545D}" type="slidenum">
              <a:rPr lang="en-US" smtClean="0"/>
              <a:t>9</a:t>
            </a:fld>
            <a:endParaRPr lang="en-US"/>
          </a:p>
        </p:txBody>
      </p:sp>
    </p:spTree>
    <p:extLst>
      <p:ext uri="{BB962C8B-B14F-4D97-AF65-F5344CB8AC3E}">
        <p14:creationId xmlns:p14="http://schemas.microsoft.com/office/powerpoint/2010/main" val="905610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4331</TotalTime>
  <Words>1534</Words>
  <Application>Microsoft Office PowerPoint</Application>
  <PresentationFormat>On-screen Show (4:3)</PresentationFormat>
  <Paragraphs>274</Paragraphs>
  <Slides>30</Slides>
  <Notes>1</Notes>
  <HiddenSlides>4</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PowerPoint Presentation</vt:lpstr>
      <vt:lpstr>PowerPoint Presentation</vt:lpstr>
      <vt:lpstr>PowerPoint Presentation</vt:lpstr>
      <vt:lpstr>PowerPoint Presentation</vt:lpstr>
      <vt:lpstr>Severity &amp; Priority</vt:lpstr>
      <vt:lpstr>Classification of severity</vt:lpstr>
      <vt:lpstr>Priority</vt:lpstr>
      <vt:lpstr>PowerPoint Presentation</vt:lpstr>
      <vt:lpstr>    Classification of priority</vt:lpstr>
      <vt:lpstr>PowerPoint Presentation</vt:lpstr>
      <vt:lpstr>.</vt:lpstr>
      <vt:lpstr>Why do we need both Priority and Severity?</vt:lpstr>
      <vt:lpstr>PowerPoint Presentation</vt:lpstr>
      <vt:lpstr>Important terms</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Mishra</dc:creator>
  <cp:lastModifiedBy>Ashutosh Mishra</cp:lastModifiedBy>
  <cp:revision>39</cp:revision>
  <dcterms:created xsi:type="dcterms:W3CDTF">2018-10-31T10:57:38Z</dcterms:created>
  <dcterms:modified xsi:type="dcterms:W3CDTF">2018-11-15T08:19:12Z</dcterms:modified>
</cp:coreProperties>
</file>