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80" r:id="rId23"/>
    <p:sldId id="27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4-4E6B-8406-B0E7E0038B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BF4-4E6B-8406-B0E7E0038B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BF4-4E6B-8406-B0E7E0038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overlap val="100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42F5C"/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fr-FR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652A88-194D-49C3-8E35-A2FBD2F89880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D2FE5-2C3B-49C1-AD90-9650B161B8A6}" type="datetime1">
              <a:rPr lang="fr-FR" smtClean="0"/>
              <a:pPr/>
              <a:t>26/05/2020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442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1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00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8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44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73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45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8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253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5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24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7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6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6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0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0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9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6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coûts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2459E-FFFB-4A48-AFD5-AD11CF841438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ercl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E75F1-5440-4CB7-8E04-A4D93FE8B9E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0" name="Espace réservé du texte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6" name="Espace réservé du texte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326252-1920-47DA-8E6A-08185F24D1A6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’imag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concurrenc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DA89-2564-4EAB-AA51-B86C2ADA1EB1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d’image 11" descr="Quadrant logo des concurrent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7" name="Espace réservé d’image 11" descr="Quadrant logo des concurrent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18" name="Espace réservé d’image 11" descr="Quadrant logo des concurrent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0" name="Espace réservé d’image 11" descr="Quadrant logo des concurrent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 4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 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’imag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9DF23-A623-4FEF-A0DA-B2D8FD560764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: Coins arrondis 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0" name="Espace réservé du texte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Rectangle : Coins arrondis 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Rectangle : Coins arrondis 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ablea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DED8-A653-47B1-81BE-267115DB2383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rtl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a 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F25A3-E847-4333-8146-4281CA4AEF5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7" name="Espace réservé du texte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1" name="Espace réservé du texte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Mois</a:t>
            </a:r>
          </a:p>
        </p:txBody>
      </p:sp>
      <p:sp>
        <p:nvSpPr>
          <p:cNvPr id="50" name="Espace réservé d’imag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AD383-1682-4F61-84A0-936232CA45C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6" name="Espace réservé d’imag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B0C13-3748-4172-BC53-4C28D0469B0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’imag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’équip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2EE5C-8EFB-493E-8034-2CEDFC4D912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2" name="Espace réservé d’imag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2" name="Espace réservé du texte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’imag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5" name="Espace réservé du texte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’imag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7" name="Espace réservé du texte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78" name="Espace réservé du texte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’imag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81" name="Espace réservé d’imag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39D036-DBE5-4BBD-9205-A46F574C2672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u texte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u texte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47" name="Espace réservé d’imag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texte de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DFF1-8B1F-4A55-856B-4AD6BB34E06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Merci!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9BFE9E-2C32-4A5F-984B-9D2783FCEB95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Allan </a:t>
            </a:r>
            <a:r>
              <a:rPr lang="fr-FR" noProof="0" dirty="0" err="1"/>
              <a:t>Mattsson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208-555-0183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alaan@fineartschool.net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Site web :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9AF576-AB52-4D9B-811E-08209E8F9B5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Espace réservé d’imag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541C4-1366-4138-8ED6-FEAA4CC2E5D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32" name="Espace réservé du texte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’imag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45" name="Espace réservé du texte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’imag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’imag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B87657-4999-43A6-8586-09A347A87276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mobil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4E563-A1DE-415E-8710-26A9BE112A2D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29" name="Espace réservé du texte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 dirty="0"/>
              <a:t>Titre Section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917B4-DB13-4BE3-9766-B6C4EEA4C36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la section d’en-tê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6909F-B76A-4AFD-8334-3D13816B219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C5B98-1793-4F91-BDE2-27F059D120F5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BEFA4-8598-4EE1-88CA-508E93D597FF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DFA00-A466-4CA6-8022-C3CC172B7B3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AA36A-5BB2-4117-B424-5B399093FA87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 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 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3F6C4-44A1-4A7C-AB34-1B012BD097D1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54936-DF5E-49A3-B17C-35C6C898DCB0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ucun arrière-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A7CB9-B684-4E52-A147-55B683FC776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9" name="Espace réservé d’imag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fr-FR" noProof="0" dirty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69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A0397-279D-4D3A-B0DB-4E097A00E924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3" name="Espace réservé d’imag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légende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8C430-9D0B-49C6-85F3-2A11504F11EC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’icônes et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05C3-1C1A-45BB-82E1-6C2219658CD9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’imag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ur et disposition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4A704-B399-49CE-94E6-8CDC2CFFA27E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Espace réservé d’imag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9D8FF-135A-4389-BC68-FE3416DC774B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9A637-BF72-4013-8D0B-9E97FCA1F309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6" name="Espace réservé du texte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texte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’imag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9D5D54BB-5059-47AA-8F0D-4B1B7A83139F}" type="datetime1">
              <a:rPr lang="fr-FR" noProof="0" smtClean="0"/>
              <a:t>26/05/2020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  <p:sldLayoutId id="2147483694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s://books.google.com.ua/books?id=yB1WwURwBUQC&amp;pg=PA28&amp;dq=brilliant+programmers+who+can%27t+do+teamwork+shouldn%27t&amp;hl=fr&amp;sa=X&amp;ved=0ahUKEwintYv_wdLpAhVC6qQKHbfIARUQ6AEIKTAA#v=onepage&amp;q=brilliant%20programmers%20who%20can't%20do%20teamwork%20shouldn't&amp;f=fal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fr-FR" sz="3800" dirty="0"/>
              <a:t>Programmation Python</a:t>
            </a:r>
            <a:br>
              <a:rPr lang="fr-FR" sz="3800" dirty="0"/>
            </a:br>
            <a:r>
              <a:rPr lang="fr-FR" sz="3800" dirty="0"/>
              <a:t>Mini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fr-FR" dirty="0"/>
              <a:t>la présentation du projet :</a:t>
            </a:r>
          </a:p>
          <a:p>
            <a:r>
              <a:rPr lang="fr-FR" dirty="0">
                <a:hlinkClick r:id="rId3" action="ppaction://hlinksldjump"/>
              </a:rPr>
              <a:t>Équipe</a:t>
            </a:r>
            <a:r>
              <a:rPr lang="fr-FR" dirty="0"/>
              <a:t> et </a:t>
            </a:r>
            <a:r>
              <a:rPr lang="fr-FR" dirty="0">
                <a:hlinkClick r:id="rId4" action="ppaction://hlinksldjump"/>
              </a:rPr>
              <a:t>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5B773-F60C-4854-83F7-06F0AA7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Opportunité de marché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42B96C2-B574-4A9E-B703-C8AE9F6351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6941F60-23D2-4005-A1C4-2A1179736036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r>
              <a:rPr lang="fr-FR" dirty="0"/>
              <a:t>12 345 €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9462268-A880-4CE6-BFDA-4AA919761F5C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DA717EE-C4EB-43E0-9FF9-AD7909CC6C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</a:t>
            </a:r>
            <a:br>
              <a:rPr lang="fr-FR" dirty="0"/>
            </a:b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A361B3E-2E8B-4AA2-9581-7BE5FB6F89ED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r>
              <a:rPr lang="fr-FR" dirty="0"/>
              <a:t>6 789 €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A6793B-A78C-4EEC-AE9E-5425AEE2253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315023C-2291-44EB-87F0-16E7815981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</a:t>
            </a:r>
            <a:br>
              <a:rPr lang="fr-FR" dirty="0"/>
            </a:b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994D10-FA27-41C3-9794-F592C0F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24553D-D840-46BB-B9F8-2D824422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2AD06-D89A-406E-B81C-E84B8C794ED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1B4D7-E137-420A-8BCA-2CF4E16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2243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27">
            <a:extLst>
              <a:ext uri="{FF2B5EF4-FFF2-40B4-BE49-F238E27FC236}">
                <a16:creationId xmlns:a16="http://schemas.microsoft.com/office/drawing/2014/main" id="{87A2AF86-ABDE-4143-BD3B-6E73CA5D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Opportunité de marché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12783F7-3081-4C65-B38F-D58E9BF3A8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E38EB5C-9979-407F-A1AF-AE2FDF9CF84D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r>
              <a:rPr lang="fr-FR" dirty="0"/>
              <a:t>25 €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1905449-8C8E-4220-A917-A2815446CD45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505141-77B9-4510-BC31-11F235790D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81D410C9-1889-4B03-9D92-64ADBBCD1C1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C1328D1-87CB-49C1-B2EE-3176D8D6B2F4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r>
              <a:rPr lang="fr-FR" dirty="0"/>
              <a:t>50 €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73B710D-DD35-4D16-A8B6-07A4A0FE35D0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E76EB63A-6CEB-46FA-AF9E-7EBDFF2670E8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2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C718EDF6-A83E-4E31-AFA0-4C16C74D43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E508A8D6-CFA2-4824-A989-E196B75CED5A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r>
              <a:rPr lang="fr-FR" dirty="0"/>
              <a:t>100 €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65434ED8-EBE3-4E68-9C11-1989233882C5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/>
              <a:t>Milliard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21B8C62E-B092-4FF6-9719-BD43F6D27C8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3804FC62-FD8E-46F9-B1E0-F9541B9A1A1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A22BF5-BE50-4C70-8CB8-AD6F6E6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246426-251A-4B7C-952E-E99BFA8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E50A9D-49F0-4634-83D2-FB980CE201B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6BC39E-8B5D-414D-B1AD-BA5CA80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473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46706-ECB2-4642-A186-00F67461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Concurrence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1164DC-BEBF-47A0-9084-BDA922BB947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3FBA053-D834-4EC0-9AA6-39A52FE5C103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6CA930-7AA4-4278-83D1-EE0BCD4296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68BA80F-62F2-41B5-98C9-B527520119F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de la section 2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1396768-1CDA-42A9-834C-557409BC239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4A3BB9-8087-4B74-9AD3-4D42C3C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DFAF7E-3E48-4E3A-A353-D5319453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A87B73-B391-4AA5-B446-6EA87952F4EC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62523-618F-46C4-A45E-4D33377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614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1D35A-BF17-4A2D-84BF-6601B22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Diapositive Concurrence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F69D14D-A287-47A7-AD7F-F8207B8259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/>
              <a:t>Plus pratique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388D112-A77A-4044-B2EE-66DDC7FD30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fr-FR" dirty="0"/>
              <a:t>Moins pratique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D7EBCC9-AEFF-4039-8638-5B309811BE2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/>
              <a:t>Plus coûteux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8700051-B844-4EDC-8EAC-A44F3743A7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/>
              <a:t>Moins coûteux</a:t>
            </a:r>
          </a:p>
        </p:txBody>
      </p:sp>
      <p:sp>
        <p:nvSpPr>
          <p:cNvPr id="27" name="Espace réservé d’image 26" descr="Logo d’entreprise">
            <a:extLst>
              <a:ext uri="{FF2B5EF4-FFF2-40B4-BE49-F238E27FC236}">
                <a16:creationId xmlns:a16="http://schemas.microsoft.com/office/drawing/2014/main" id="{4A5A45E2-0CD2-4443-963B-2BF0068F69E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6" name="Espace réservé d’image 25" descr="Logo d’entreprise">
            <a:extLst>
              <a:ext uri="{FF2B5EF4-FFF2-40B4-BE49-F238E27FC236}">
                <a16:creationId xmlns:a16="http://schemas.microsoft.com/office/drawing/2014/main" id="{F0B4D100-E4A9-4290-9C5A-559D26023BB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28" name="Espace réservé d’image 27" descr="Logo d’entreprise">
            <a:extLst>
              <a:ext uri="{FF2B5EF4-FFF2-40B4-BE49-F238E27FC236}">
                <a16:creationId xmlns:a16="http://schemas.microsoft.com/office/drawing/2014/main" id="{C9828076-1E1C-4E6A-80ED-02AC430DF17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29" name="Espace réservé d’image 28" descr="Logo d’entreprise">
            <a:extLst>
              <a:ext uri="{FF2B5EF4-FFF2-40B4-BE49-F238E27FC236}">
                <a16:creationId xmlns:a16="http://schemas.microsoft.com/office/drawing/2014/main" id="{BB3F1F41-ECBD-4218-A318-A0368B5D75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30" name="Espace réservé d’image 29" descr="Logo d’entreprise">
            <a:extLst>
              <a:ext uri="{FF2B5EF4-FFF2-40B4-BE49-F238E27FC236}">
                <a16:creationId xmlns:a16="http://schemas.microsoft.com/office/drawing/2014/main" id="{ADE16003-7B55-4545-94FF-CA6F56EFEC3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1" name="Espace réservé d’image 30" descr="Logo d’entreprise">
            <a:extLst>
              <a:ext uri="{FF2B5EF4-FFF2-40B4-BE49-F238E27FC236}">
                <a16:creationId xmlns:a16="http://schemas.microsoft.com/office/drawing/2014/main" id="{124D90C0-A545-43D1-81FA-714F49FA754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B9C8A0-14BC-4644-8A34-F8F26D3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5A77EE-8D7A-4C84-B917-1CFD2D6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B2AF0-5515-4B3A-8EC8-EFD22CC766AC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4703B2-BABE-459A-9E4B-601E5656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8993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1D3C8-0B11-46D3-A9A6-E4828F8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Stratégie de croissance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EA76C16-1F6B-4E12-9881-637E86C797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41A58E7-60BE-4B3A-B18C-923D5D0568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D4F0D9-9654-4ED2-836E-CA8D1AE8F8C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23659FC-458C-45A2-A96C-6E8341756F5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FC35997-9926-45C3-BDC9-CD5F738C432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2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AA119B1-83DB-4399-BB6C-A76ECCD1689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475FE0A6-52B1-4710-908D-26DDF077E6D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B83D38BE-3603-45E0-B07A-7AC51ABCA2FE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878C2831-BDCF-4BCE-9B4F-91637C854EB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Sous-titre Section 1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CD0B61C-F4E1-40D7-BF93-62B96E902AC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0DDBAC-98BB-4F37-AD98-D2A59FF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99F1C1-6A25-402F-A3AF-D7E84109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68CE1-997F-4C15-8342-7EFA80B9E34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7CA6F-243E-4E42-969D-A8F1F117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31459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Traction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DF5C50-33E9-418B-B829-2AA8C9389BE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Indicateurs clés</a:t>
            </a:r>
          </a:p>
        </p:txBody>
      </p:sp>
      <p:graphicFrame>
        <p:nvGraphicFramePr>
          <p:cNvPr id="11" name="Espace réservé du contenu 10" descr="Tableau">
            <a:extLst>
              <a:ext uri="{FF2B5EF4-FFF2-40B4-BE49-F238E27FC236}">
                <a16:creationId xmlns:a16="http://schemas.microsoft.com/office/drawing/2014/main" id="{013FA120-7CD4-4F1A-9F50-831B8D0CD17F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607768415"/>
              </p:ext>
            </p:extLst>
          </p:nvPr>
        </p:nvGraphicFramePr>
        <p:xfrm>
          <a:off x="797584" y="2662947"/>
          <a:ext cx="4968000" cy="234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56025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94844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7426213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306745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140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sz="13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Com-mandes</a:t>
                      </a:r>
                      <a:endParaRPr lang="fr-FR" sz="1300" b="1" kern="12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brut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Chiffre d’affaires net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1100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7 000 €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16 000 €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25 000 €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-F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500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40 000 €</a:t>
                      </a:r>
                      <a:endParaRPr lang="fr-F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72324"/>
                  </a:ext>
                </a:extLst>
              </a:tr>
            </a:tbl>
          </a:graphicData>
        </a:graphic>
      </p:graphicFrame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6D37316-A046-4BA3-851C-2A6DC246A794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486747" y="1925467"/>
            <a:ext cx="2769902" cy="33491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Chiffre d’affaires par année</a:t>
            </a:r>
          </a:p>
        </p:txBody>
      </p:sp>
      <p:graphicFrame>
        <p:nvGraphicFramePr>
          <p:cNvPr id="12" name="Espace réservé du contenu 13" descr="Graphique">
            <a:extLst>
              <a:ext uri="{FF2B5EF4-FFF2-40B4-BE49-F238E27FC236}">
                <a16:creationId xmlns:a16="http://schemas.microsoft.com/office/drawing/2014/main" id="{5AB83087-836F-4FD4-93DC-E2F4F67EC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5013"/>
              </p:ext>
            </p:extLst>
          </p:nvPr>
        </p:nvGraphicFramePr>
        <p:xfrm>
          <a:off x="6409091" y="2662947"/>
          <a:ext cx="4913312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29CE59-0417-4F15-B124-A4C0908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C2EB3-73DA-42F3-9C96-53232703162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58DF5-63B9-4EDD-AB60-3ADA5F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56191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848C0-DE80-42AB-ACB8-7A5B4810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Chronologie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6F0D97-A574-4B36-96B2-AAC2CC74CAF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8E124-4A61-4B90-AA88-114FFC47D6F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38ECEC-0CD5-4869-A4FF-7CFA3BBF8FA6}"/>
              </a:ext>
            </a:extLst>
          </p:cNvPr>
          <p:cNvSpPr>
            <a:spLocks noGrp="1"/>
          </p:cNvSpPr>
          <p:nvPr>
            <p:ph type="body" idx="57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B659726-5A72-47AD-AA01-F42341A352A2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Point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CAB863-5E70-4E67-A155-75CA5BB9F1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6" y="4664315"/>
            <a:ext cx="2020824" cy="1178559"/>
          </a:xfrm>
        </p:spPr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671CDD1F-1E6E-444F-A60C-E18CFE1733FE}"/>
              </a:ext>
            </a:extLst>
          </p:cNvPr>
          <p:cNvSpPr>
            <a:spLocks noGrp="1"/>
          </p:cNvSpPr>
          <p:nvPr>
            <p:ph type="body" idx="58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850588B-6DF2-4806-A389-A1E44C62552F}"/>
              </a:ext>
            </a:extLst>
          </p:cNvPr>
          <p:cNvSpPr>
            <a:spLocks noGrp="1"/>
          </p:cNvSpPr>
          <p:nvPr>
            <p:ph type="body" idx="59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EF2DF27-0672-4FB0-9D52-9CB58458487E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fr-FR" dirty="0"/>
              <a:t>Titre Point 2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5F39361-93FC-4BA3-9677-A2C64D59886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2F97CCC-7DFC-4167-95FB-9E550EBD484E}"/>
              </a:ext>
            </a:extLst>
          </p:cNvPr>
          <p:cNvSpPr>
            <a:spLocks noGrp="1"/>
          </p:cNvSpPr>
          <p:nvPr>
            <p:ph type="body" idx="60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076AA35-30F4-47C7-A9BD-9417DBEA1F32}"/>
              </a:ext>
            </a:extLst>
          </p:cNvPr>
          <p:cNvSpPr>
            <a:spLocks noGrp="1"/>
          </p:cNvSpPr>
          <p:nvPr>
            <p:ph type="body" idx="61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53E3241-7D7E-4802-9A4D-C7544C717BC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fr-FR" dirty="0"/>
              <a:t>Titre Point 3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5C2E8E7-F98A-4CAC-83EF-033B89CC22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247E91C-D5E1-4A84-BA79-3E385257E603}"/>
              </a:ext>
            </a:extLst>
          </p:cNvPr>
          <p:cNvSpPr>
            <a:spLocks noGrp="1"/>
          </p:cNvSpPr>
          <p:nvPr>
            <p:ph type="body" idx="62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95C38D3-D0CA-4306-8363-32A85EFB6171}"/>
              </a:ext>
            </a:extLst>
          </p:cNvPr>
          <p:cNvSpPr>
            <a:spLocks noGrp="1"/>
          </p:cNvSpPr>
          <p:nvPr>
            <p:ph type="body" idx="63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24EB22C6-42A4-424E-8DCC-24BD52EFD1F6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fr-FR" dirty="0"/>
              <a:t>Titre Point 4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FF79305-CD44-4DE7-92A6-4416560330F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C7AC47E0-6471-4055-B814-73A0BB7C50DE}"/>
              </a:ext>
            </a:extLst>
          </p:cNvPr>
          <p:cNvSpPr>
            <a:spLocks noGrp="1"/>
          </p:cNvSpPr>
          <p:nvPr>
            <p:ph type="body" idx="64"/>
          </p:nvPr>
        </p:nvSpPr>
        <p:spPr/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5891CA0D-CB09-4EDE-BD8C-468012A397E4}"/>
              </a:ext>
            </a:extLst>
          </p:cNvPr>
          <p:cNvSpPr>
            <a:spLocks noGrp="1"/>
          </p:cNvSpPr>
          <p:nvPr>
            <p:ph type="body" idx="65"/>
          </p:nvPr>
        </p:nvSpPr>
        <p:spPr/>
        <p:txBody>
          <a:bodyPr rtlCol="0"/>
          <a:lstStyle/>
          <a:p>
            <a:pPr rtl="0"/>
            <a:r>
              <a:rPr lang="fr-FR" dirty="0"/>
              <a:t>Mois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F49642F-1A01-4C6A-93C3-F0A73FD4569D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Point 5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E446CC-2213-45D1-AA34-7D828E78781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C6B9B9-4616-4547-9869-DB84B950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ECC8FB-9E3A-4162-9C6F-98D57940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90419-9C4A-4C64-98C9-73A58E47E14A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5EC44-04DF-4936-BAE6-D7C7E04C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53200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Données financières</a:t>
            </a:r>
          </a:p>
        </p:txBody>
      </p:sp>
      <p:graphicFrame>
        <p:nvGraphicFramePr>
          <p:cNvPr id="8" name="Espace réservé du contenu 7" descr="Tableau">
            <a:extLst>
              <a:ext uri="{FF2B5EF4-FFF2-40B4-BE49-F238E27FC236}">
                <a16:creationId xmlns:a16="http://schemas.microsoft.com/office/drawing/2014/main" id="{0C42C400-680D-4C60-897F-68E9084981F0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2642745209"/>
              </p:ext>
            </p:extLst>
          </p:nvPr>
        </p:nvGraphicFramePr>
        <p:xfrm>
          <a:off x="1506000" y="1665629"/>
          <a:ext cx="918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826">
                  <a:extLst>
                    <a:ext uri="{9D8B030D-6E8A-4147-A177-3AD203B41FA5}">
                      <a16:colId xmlns:a16="http://schemas.microsoft.com/office/drawing/2014/main" val="1393215020"/>
                    </a:ext>
                  </a:extLst>
                </a:gridCol>
                <a:gridCol w="1401174">
                  <a:extLst>
                    <a:ext uri="{9D8B030D-6E8A-4147-A177-3AD203B41FA5}">
                      <a16:colId xmlns:a16="http://schemas.microsoft.com/office/drawing/2014/main" val="477863257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8425829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1971218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790320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200" b="1" i="1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2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09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Utilisateurs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64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Tâches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83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Prix moyen par tâche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371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 DE L’ENTREPRISE À 15 %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136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Coût des produits vendus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637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Marge brute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23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DÉPENSES D’EXPLOITATION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408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Ventes et marketing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9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Service clientèle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338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Développement de produit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1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Divers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0059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DES DÉPENSES D’EXPLOITATION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i="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  <a:endParaRPr lang="ru-RU" sz="1400" i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44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" sz="14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BAII</a:t>
                      </a:r>
                      <a:endParaRPr lang="ru-RU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-1 968 750</a:t>
                      </a:r>
                      <a:endParaRPr lang="ru-RU" sz="1400" b="1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-4 800 000</a:t>
                      </a:r>
                      <a:endParaRPr lang="ru-RU" sz="1400" b="1" i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" sz="1400" b="1" i="0" kern="1200">
                          <a:solidFill>
                            <a:srgbClr val="149F2F"/>
                          </a:solidFill>
                          <a:latin typeface="+mn-lt"/>
                          <a:ea typeface="+mn-ea"/>
                          <a:cs typeface="+mn-cs"/>
                        </a:rPr>
                        <a:t>28 080 000</a:t>
                      </a:r>
                      <a:endParaRPr lang="ru-RU" sz="1400" b="1" i="0" kern="1200" dirty="0">
                        <a:solidFill>
                          <a:srgbClr val="149F2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" sz="140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ru-RU" sz="14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0561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4CAA-3DF5-48E0-985E-4898680F371F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5B358-A249-40B6-9ACE-B020BA3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87022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Personnaliser</a:t>
            </a:r>
            <a:r>
              <a:rPr lang="fr-FR" i="1" dirty="0"/>
              <a:t> </a:t>
            </a:r>
            <a:r>
              <a:rPr lang="fr-FR" dirty="0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 dirty="0">
                <a:solidFill>
                  <a:schemeClr val="bg1"/>
                </a:solidFill>
              </a:rPr>
              <a:t>Instructions en matière de modification du modèle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 de cas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8CBB5-EC29-4B35-9929-9EB7EED0A6D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B505348-33FF-450E-B617-D2518E90DCF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sPellentesque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B264C-FF73-40AC-A388-94213A44A5BE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50F4B-19D5-4C29-878E-7549F75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862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F1B155C-B14F-45F1-BB3B-33B25B27C9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4" y="822610"/>
            <a:ext cx="9950656" cy="767652"/>
          </a:xfrm>
        </p:spPr>
        <p:txBody>
          <a:bodyPr rtlCol="0">
            <a:normAutofit/>
          </a:bodyPr>
          <a:lstStyle/>
          <a:p>
            <a:r>
              <a:rPr lang="fr-FR" dirty="0"/>
              <a:t>« En fait, je pense que c'est un manque de brillance si vous ne pouvez pas faire du travail d'équipe » 			                             ~</a:t>
            </a:r>
            <a:r>
              <a:rPr lang="en-US" dirty="0"/>
              <a:t>Guido van Rossum (Créateur de langage Python      )</a:t>
            </a:r>
          </a:p>
          <a:p>
            <a:endParaRPr lang="fr-FR" dirty="0"/>
          </a:p>
        </p:txBody>
      </p:sp>
      <p:pic>
        <p:nvPicPr>
          <p:cNvPr id="23" name="Espace réservé d’image 22">
            <a:extLst>
              <a:ext uri="{FF2B5EF4-FFF2-40B4-BE49-F238E27FC236}">
                <a16:creationId xmlns:a16="http://schemas.microsoft.com/office/drawing/2014/main" id="{4D7DB178-E3C5-4661-A8E0-E86CDF365FA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3"/>
          <a:srcRect/>
          <a:stretch/>
        </p:blipFill>
        <p:spPr>
          <a:xfrm>
            <a:off x="546497" y="2212908"/>
            <a:ext cx="1901952" cy="1901952"/>
          </a:xfr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AEBA118-DF48-4105-99A6-0A92BF99428F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69915" y="4372425"/>
            <a:ext cx="2230784" cy="334918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Ghassen Oueslati</a:t>
            </a:r>
          </a:p>
        </p:txBody>
      </p:sp>
      <p:pic>
        <p:nvPicPr>
          <p:cNvPr id="25" name="Espace réservé d’image 24">
            <a:extLst>
              <a:ext uri="{FF2B5EF4-FFF2-40B4-BE49-F238E27FC236}">
                <a16:creationId xmlns:a16="http://schemas.microsoft.com/office/drawing/2014/main" id="{61B37C73-07B5-46DB-B032-840B37903C65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4"/>
          <a:srcRect/>
          <a:stretch/>
        </p:blipFill>
        <p:spPr>
          <a:xfrm>
            <a:off x="6641465" y="2212908"/>
            <a:ext cx="1901952" cy="1901952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D18C500-0C6F-4EC0-B70D-73B315B7660E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3230087" y="4355957"/>
            <a:ext cx="2303309" cy="334918"/>
          </a:xfrm>
        </p:spPr>
        <p:txBody>
          <a:bodyPr rtlCol="0"/>
          <a:lstStyle/>
          <a:p>
            <a:pPr rtl="0"/>
            <a:r>
              <a:rPr lang="fr-FR"/>
              <a:t>Belhassen Essid</a:t>
            </a:r>
            <a:endParaRPr lang="fr-FR" dirty="0"/>
          </a:p>
        </p:txBody>
      </p:sp>
      <p:pic>
        <p:nvPicPr>
          <p:cNvPr id="27" name="Espace réservé d’image 26">
            <a:extLst>
              <a:ext uri="{FF2B5EF4-FFF2-40B4-BE49-F238E27FC236}">
                <a16:creationId xmlns:a16="http://schemas.microsoft.com/office/drawing/2014/main" id="{68D2FA43-45DE-4C4E-BF94-06D7454CA817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5"/>
          <a:srcRect/>
          <a:stretch/>
        </p:blipFill>
        <p:spPr>
          <a:xfrm>
            <a:off x="9720085" y="2212908"/>
            <a:ext cx="1901952" cy="1901952"/>
          </a:xfr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D463279-45B3-41ED-9BBA-6549CA5EA164}"/>
              </a:ext>
            </a:extLst>
          </p:cNvPr>
          <p:cNvSpPr>
            <a:spLocks noGrp="1"/>
          </p:cNvSpPr>
          <p:nvPr>
            <p:ph type="body" idx="56"/>
          </p:nvPr>
        </p:nvSpPr>
        <p:spPr>
          <a:xfrm>
            <a:off x="6223439" y="4357953"/>
            <a:ext cx="2769902" cy="334918"/>
          </a:xfrm>
        </p:spPr>
        <p:txBody>
          <a:bodyPr rtlCol="0"/>
          <a:lstStyle/>
          <a:p>
            <a:pPr rtl="0"/>
            <a:r>
              <a:rPr lang="fr-FR" dirty="0"/>
              <a:t>Meriem Jazzar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C9928-AE7B-450A-88C3-2AC8BFD2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21" name="Espace réservé d’image 26">
            <a:extLst>
              <a:ext uri="{FF2B5EF4-FFF2-40B4-BE49-F238E27FC236}">
                <a16:creationId xmlns:a16="http://schemas.microsoft.com/office/drawing/2014/main" id="{57C99C02-0248-4D43-944F-A4C88B37D93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24197" y="2210930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</p:pic>
      <p:sp>
        <p:nvSpPr>
          <p:cNvPr id="34" name="Espace réservé du texte 11">
            <a:extLst>
              <a:ext uri="{FF2B5EF4-FFF2-40B4-BE49-F238E27FC236}">
                <a16:creationId xmlns:a16="http://schemas.microsoft.com/office/drawing/2014/main" id="{BB5A0BAA-731E-46F7-8927-8E534CE779CD}"/>
              </a:ext>
            </a:extLst>
          </p:cNvPr>
          <p:cNvSpPr txBox="1">
            <a:spLocks/>
          </p:cNvSpPr>
          <p:nvPr/>
        </p:nvSpPr>
        <p:spPr>
          <a:xfrm>
            <a:off x="9297171" y="4355977"/>
            <a:ext cx="2769902" cy="33491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Salma Nabli</a:t>
            </a:r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AA75C31A-2FCC-4987-85AA-2A2C1FC8EB44}"/>
              </a:ext>
            </a:extLst>
          </p:cNvPr>
          <p:cNvSpPr txBox="1">
            <a:spLocks/>
          </p:cNvSpPr>
          <p:nvPr/>
        </p:nvSpPr>
        <p:spPr>
          <a:xfrm>
            <a:off x="6453809" y="6660193"/>
            <a:ext cx="5711691" cy="197807"/>
          </a:xfrm>
          <a:prstGeom prst="rect">
            <a:avLst/>
          </a:prstGeom>
        </p:spPr>
        <p:txBody>
          <a:bodyPr vert="horz" lIns="3600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Citation trouvée dans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Federico Biancuzzi and Shane Warden, 'Masterminds of Programming' (O’Reilly, 2009), page 28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11" name="Image 10" descr="Une image contenant sombre, jaune, noir, table&#10;&#10;Description générée automatiquement">
            <a:extLst>
              <a:ext uri="{FF2B5EF4-FFF2-40B4-BE49-F238E27FC236}">
                <a16:creationId xmlns:a16="http://schemas.microsoft.com/office/drawing/2014/main" id="{046281FC-9556-4A11-8CFF-D71414F3F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7047" y="1056858"/>
            <a:ext cx="334619" cy="334619"/>
          </a:xfrm>
          <a:prstGeom prst="rect">
            <a:avLst/>
          </a:prstGeom>
        </p:spPr>
      </p:pic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F4B3499D-CCEA-4724-B6CF-EAD7CDFF0E39}"/>
              </a:ext>
            </a:extLst>
          </p:cNvPr>
          <p:cNvSpPr txBox="1">
            <a:spLocks/>
          </p:cNvSpPr>
          <p:nvPr/>
        </p:nvSpPr>
        <p:spPr>
          <a:xfrm>
            <a:off x="132751" y="4806325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4" name="Espace réservé du texte 16">
            <a:extLst>
              <a:ext uri="{FF2B5EF4-FFF2-40B4-BE49-F238E27FC236}">
                <a16:creationId xmlns:a16="http://schemas.microsoft.com/office/drawing/2014/main" id="{F882E5F3-77F5-445A-939A-FBBA98E1A3BD}"/>
              </a:ext>
            </a:extLst>
          </p:cNvPr>
          <p:cNvSpPr txBox="1">
            <a:spLocks/>
          </p:cNvSpPr>
          <p:nvPr/>
        </p:nvSpPr>
        <p:spPr>
          <a:xfrm>
            <a:off x="2975343" y="4812953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id="{07412DDD-62B9-4403-A049-308BCC7D863E}"/>
              </a:ext>
            </a:extLst>
          </p:cNvPr>
          <p:cNvSpPr txBox="1">
            <a:spLocks/>
          </p:cNvSpPr>
          <p:nvPr/>
        </p:nvSpPr>
        <p:spPr>
          <a:xfrm>
            <a:off x="6275142" y="4812948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  <p:sp>
        <p:nvSpPr>
          <p:cNvPr id="28" name="Espace réservé du texte 16">
            <a:extLst>
              <a:ext uri="{FF2B5EF4-FFF2-40B4-BE49-F238E27FC236}">
                <a16:creationId xmlns:a16="http://schemas.microsoft.com/office/drawing/2014/main" id="{C5EB3055-A180-4B9F-A34A-BEB171BEA490}"/>
              </a:ext>
            </a:extLst>
          </p:cNvPr>
          <p:cNvSpPr txBox="1">
            <a:spLocks/>
          </p:cNvSpPr>
          <p:nvPr/>
        </p:nvSpPr>
        <p:spPr>
          <a:xfrm>
            <a:off x="9362901" y="4812953"/>
            <a:ext cx="2769902" cy="21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L1CS2</a:t>
            </a:r>
          </a:p>
        </p:txBody>
      </p:sp>
    </p:spTree>
    <p:extLst>
      <p:ext uri="{BB962C8B-B14F-4D97-AF65-F5344CB8AC3E}">
        <p14:creationId xmlns:p14="http://schemas.microsoft.com/office/powerpoint/2010/main" val="49849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 !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Allan </a:t>
            </a:r>
            <a:r>
              <a:rPr lang="fr-FR" dirty="0" err="1"/>
              <a:t>Mattson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11EFEF3-EFE1-4E98-B778-AA687A3AA0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Téléphone :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D53BA79-FA56-48FD-A4AB-53AE030A9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+1 206 555-0145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457F2D4-E4AB-4775-96CC-E97C325E6D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Adresse email: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A20106F-FCFF-49EE-B069-59A94CAE8F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allan@fineartschool.net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E84A84-FB4D-4874-8476-D2B13579C6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Site web 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AEA50EB-342B-4C13-95DB-9FA3C6255C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www.fineartschool.net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t>20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CE124-8B68-4AA8-A40A-3FFD0FA3B3D0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À propos de nous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enimsfddddddffdsfd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 </a:t>
            </a:r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CAE9A-E7CF-40E0-A37E-326C2589F31F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Problème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525C6-5ED9-4CB3-B4DC-52F5623BCEF9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C024F-DEC6-46DB-B915-9B0F932B4F38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Produit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pic>
        <p:nvPicPr>
          <p:cNvPr id="24" name="Espace réservé d’image 23" descr="Icône d’image">
            <a:extLst>
              <a:ext uri="{FF2B5EF4-FFF2-40B4-BE49-F238E27FC236}">
                <a16:creationId xmlns:a16="http://schemas.microsoft.com/office/drawing/2014/main" id="{392F88FE-8354-454B-B97D-5C8A7B8ABAE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6" name="Espace réservé d’image 25" descr="Icône de cray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28" name="Espace réservé d’image 27" descr="Icône de lecteur vidéo">
            <a:extLst>
              <a:ext uri="{FF2B5EF4-FFF2-40B4-BE49-F238E27FC236}">
                <a16:creationId xmlns:a16="http://schemas.microsoft.com/office/drawing/2014/main" id="{52EE44A9-BFCE-4316-B45E-2C903D6467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78" r="3078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35" name="Espace réservé d’image 34" descr="Icône de pinceau">
            <a:extLst>
              <a:ext uri="{FF2B5EF4-FFF2-40B4-BE49-F238E27FC236}">
                <a16:creationId xmlns:a16="http://schemas.microsoft.com/office/drawing/2014/main" id="{AB56B8F0-CFB5-415D-91AE-C4BFD753CC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87E618D-A3E4-448B-A901-D1DDFBCC6E4A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4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B470788-3F93-4B57-8AA3-4B8CC21101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35105-1235-4423-9514-9C540865F08D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99177D-9058-4246-9B56-D229BFD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Capture d’écran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pic>
        <p:nvPicPr>
          <p:cNvPr id="43" name="Espace réservé d’image 42" descr="Arrière-plan abstrait">
            <a:extLst>
              <a:ext uri="{FF2B5EF4-FFF2-40B4-BE49-F238E27FC236}">
                <a16:creationId xmlns:a16="http://schemas.microsoft.com/office/drawing/2014/main" id="{95095244-281C-45C6-B4B5-1A086A96C10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Espace réservé d’image 44" descr="Icône d’image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Titre Fonctionnalité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pic>
        <p:nvPicPr>
          <p:cNvPr id="47" name="Espace réservé d’image 46" descr="Icône de crayon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Titre Fonctionnalité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277B7-1CE8-480D-87D6-C45A0CF806E6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F38EA6-5514-4A55-8668-1C2023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D1BD0-74CC-4C57-83FF-66D9D15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Séparateur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387B3B-9EFB-4C33-8804-98CD961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A2FB46-A9C1-4C9C-B6AD-FD1F4FE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D206E-16BF-4BC3-A202-1B7936F8E294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79324-F916-44FA-9903-1280D0A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7854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Modèle d’entreprise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fr-FR" dirty="0"/>
              <a:t>Titre de section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fr-FR" dirty="0"/>
              <a:t>Titre section 3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 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23727-8745-4EE1-B872-260F6D1D82CD}" type="datetime1">
              <a:rPr lang="fr-FR" smtClean="0"/>
              <a:t>26/05/2020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104_TF33968143" id="{F14D66F6-ED1E-4B36-A27E-BF853676364E}" vid="{03DD19F7-3018-405C-B5E0-FEEFC4B8AF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abstraite en couleur</Template>
  <TotalTime>0</TotalTime>
  <Words>2042</Words>
  <Application>Microsoft Office PowerPoint</Application>
  <PresentationFormat>Grand écran</PresentationFormat>
  <Paragraphs>303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Franklin Gothic Book</vt:lpstr>
      <vt:lpstr>Wingdings</vt:lpstr>
      <vt:lpstr>Thème Office</vt:lpstr>
      <vt:lpstr>Programmation Python Mini projet</vt:lpstr>
      <vt:lpstr>Équipe</vt:lpstr>
      <vt:lpstr>À propos de nous</vt:lpstr>
      <vt:lpstr>Problème</vt:lpstr>
      <vt:lpstr>Solution</vt:lpstr>
      <vt:lpstr>Produit</vt:lpstr>
      <vt:lpstr>Capture d’écran</vt:lpstr>
      <vt:lpstr>Séparateur</vt:lpstr>
      <vt:lpstr>Modèle d’entreprise</vt:lpstr>
      <vt:lpstr>Opportunité de marché</vt:lpstr>
      <vt:lpstr>Diapositive Opportunité de marché</vt:lpstr>
      <vt:lpstr>Concurrence</vt:lpstr>
      <vt:lpstr>Diapositive Concurrence</vt:lpstr>
      <vt:lpstr>Stratégie de croissance</vt:lpstr>
      <vt:lpstr>Traction</vt:lpstr>
      <vt:lpstr>Chronologie</vt:lpstr>
      <vt:lpstr>Données financières</vt:lpstr>
      <vt:lpstr>Personnaliser ce modèle</vt:lpstr>
      <vt:lpstr>Étude de cas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2020-05-26T20:04:05Z</dcterms:created>
  <dcterms:modified xsi:type="dcterms:W3CDTF">2020-05-26T22:57:37Z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