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4" r:id="rId5"/>
    <p:sldId id="259" r:id="rId6"/>
    <p:sldId id="263" r:id="rId7"/>
    <p:sldId id="260" r:id="rId8"/>
    <p:sldId id="261"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46" autoAdjust="0"/>
  </p:normalViewPr>
  <p:slideViewPr>
    <p:cSldViewPr>
      <p:cViewPr>
        <p:scale>
          <a:sx n="40" d="100"/>
          <a:sy n="40" d="100"/>
        </p:scale>
        <p:origin x="-486"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D0DCD2-5F88-4A53-BE69-68D7D316DFA9}" type="datetimeFigureOut">
              <a:rPr lang="en-GB" smtClean="0"/>
              <a:t>11/02/2014</a:t>
            </a:fld>
            <a:endParaRPr lang="en-GB"/>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GB"/>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D8B91-3C05-4341-8C4F-D4CAF6B0732C}" type="slidenum">
              <a:rPr lang="en-GB" smtClean="0"/>
              <a:t>‹#›</a:t>
            </a:fld>
            <a:endParaRPr lang="en-GB"/>
          </a:p>
        </p:txBody>
      </p:sp>
    </p:spTree>
    <p:extLst>
      <p:ext uri="{BB962C8B-B14F-4D97-AF65-F5344CB8AC3E}">
        <p14:creationId xmlns:p14="http://schemas.microsoft.com/office/powerpoint/2010/main" val="221354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dirty="0" smtClean="0"/>
              <a:t>In order to</a:t>
            </a:r>
            <a:r>
              <a:rPr lang="en-GB" baseline="0" dirty="0" smtClean="0"/>
              <a:t> build balcony in the correct direction, we need to find the outside direction of the building. For this we first find the cross product of the first and last wall, then we find the norm of the wall, then we need to find the cross product of the norm of the wall and one of its side. Then we compare the first cross product with </a:t>
            </a:r>
            <a:r>
              <a:rPr lang="en-GB" baseline="0" smtClean="0"/>
              <a:t>this last </a:t>
            </a:r>
            <a:r>
              <a:rPr lang="en-GB" baseline="0" dirty="0" smtClean="0"/>
              <a:t>cross product.</a:t>
            </a:r>
            <a:endParaRPr lang="en-GB" dirty="0"/>
          </a:p>
        </p:txBody>
      </p:sp>
      <p:sp>
        <p:nvSpPr>
          <p:cNvPr id="4" name="Номер слайда 3"/>
          <p:cNvSpPr>
            <a:spLocks noGrp="1"/>
          </p:cNvSpPr>
          <p:nvPr>
            <p:ph type="sldNum" sz="quarter" idx="10"/>
          </p:nvPr>
        </p:nvSpPr>
        <p:spPr/>
        <p:txBody>
          <a:bodyPr/>
          <a:lstStyle/>
          <a:p>
            <a:fld id="{A7BD8B91-3C05-4341-8C4F-D4CAF6B0732C}" type="slidenum">
              <a:rPr lang="en-GB" smtClean="0"/>
              <a:t>8</a:t>
            </a:fld>
            <a:endParaRPr lang="en-GB"/>
          </a:p>
        </p:txBody>
      </p:sp>
    </p:spTree>
    <p:extLst>
      <p:ext uri="{BB962C8B-B14F-4D97-AF65-F5344CB8AC3E}">
        <p14:creationId xmlns:p14="http://schemas.microsoft.com/office/powerpoint/2010/main" val="288325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F8D5B3F-2953-462A-863C-57A86A073E3F}" type="datetimeFigureOut">
              <a:rPr lang="en-GB" smtClean="0"/>
              <a:t>11/02/2014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F8D5B3F-2953-462A-863C-57A86A073E3F}" type="datetimeFigureOut">
              <a:rPr lang="en-GB" smtClean="0"/>
              <a:t>11/02/2014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F8D5B3F-2953-462A-863C-57A86A073E3F}" type="datetimeFigureOut">
              <a:rPr lang="en-GB" smtClean="0"/>
              <a:t>11/02/2014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3AA45-624B-429F-9544-16684DF93094}"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F8D5B3F-2953-462A-863C-57A86A073E3F}" type="datetimeFigureOut">
              <a:rPr lang="en-GB" smtClean="0"/>
              <a:t>11/02/2014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3AA45-624B-429F-9544-16684DF93094}" type="slidenum">
              <a:rPr lang="en-GB" smtClean="0"/>
              <a:t>‹#›</a:t>
            </a:fld>
            <a:endParaRPr lang="en-GB"/>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F8D5B3F-2953-462A-863C-57A86A073E3F}" type="datetimeFigureOut">
              <a:rPr lang="en-GB" smtClean="0"/>
              <a:t>11/02/2014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1F8D5B3F-2953-462A-863C-57A86A073E3F}" type="datetimeFigureOut">
              <a:rPr lang="en-GB" smtClean="0"/>
              <a:t>11/02/2014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53AA45-624B-429F-9544-16684DF93094}"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F8D5B3F-2953-462A-863C-57A86A073E3F}" type="datetimeFigureOut">
              <a:rPr lang="en-GB" smtClean="0"/>
              <a:t>11/02/2014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1F8D5B3F-2953-462A-863C-57A86A073E3F}" type="datetimeFigureOut">
              <a:rPr lang="en-GB" smtClean="0"/>
              <a:t>11/02/2014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F8D5B3F-2953-462A-863C-57A86A073E3F}" type="datetimeFigureOut">
              <a:rPr lang="en-GB" smtClean="0"/>
              <a:t>11/02/2014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53AA45-624B-429F-9544-16684DF9309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8D5B3F-2953-462A-863C-57A86A073E3F}" type="datetimeFigureOut">
              <a:rPr lang="en-GB" smtClean="0"/>
              <a:t>11/02/2014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53AA45-624B-429F-9544-16684DF93094}"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F8D5B3F-2953-462A-863C-57A86A073E3F}" type="datetimeFigureOut">
              <a:rPr lang="en-GB" smtClean="0"/>
              <a:t>11/02/2014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53AA45-624B-429F-9544-16684DF93094}"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F8D5B3F-2953-462A-863C-57A86A073E3F}" type="datetimeFigureOut">
              <a:rPr lang="en-GB" smtClean="0"/>
              <a:t>11/02/2014</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A53AA45-624B-429F-9544-16684DF93094}"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3daet.com/pages/805/l-system_city/" TargetMode="External"/><Relationship Id="rId7" Type="http://schemas.openxmlformats.org/officeDocument/2006/relationships/hyperlink" Target="http://www.personal.kent.edu/~rmuhamma/Compgeometry/MyCG/PolyPart/polyPartition.htm" TargetMode="External"/><Relationship Id="rId2" Type="http://schemas.openxmlformats.org/officeDocument/2006/relationships/hyperlink" Target="http://citeseerx.ist.psu.edu/viewdoc/download?rep=rep1&amp;type=pdf&amp;doi=10.1.1.112.183" TargetMode="External"/><Relationship Id="rId1" Type="http://schemas.openxmlformats.org/officeDocument/2006/relationships/slideLayout" Target="../slideLayouts/slideLayout2.xml"/><Relationship Id="rId6" Type="http://schemas.openxmlformats.org/officeDocument/2006/relationships/hyperlink" Target="http://www.cs.ucsb.edu/~suri/cs235/Triangulation.pdf" TargetMode="External"/><Relationship Id="rId5" Type="http://schemas.openxmlformats.org/officeDocument/2006/relationships/hyperlink" Target="http://www.cs.unc.edu/~dm/CODE/GEM/chapter.html#FIG" TargetMode="External"/><Relationship Id="rId4" Type="http://schemas.openxmlformats.org/officeDocument/2006/relationships/hyperlink" Target="http://en.wikipedia.org/wiki/Polygon_triangul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GB" sz="2200" dirty="0" smtClean="0"/>
              <a:t>MSc CGE – MathsGfx1 – Coursework2: </a:t>
            </a:r>
            <a:r>
              <a:rPr lang="en-GB" dirty="0" smtClean="0"/>
              <a:t/>
            </a:r>
            <a:br>
              <a:rPr lang="en-GB" dirty="0" smtClean="0"/>
            </a:br>
            <a:r>
              <a:rPr lang="en-GB" dirty="0" smtClean="0"/>
              <a:t>Building Generation with 3D L-System</a:t>
            </a:r>
            <a:endParaRPr lang="en-GB" dirty="0"/>
          </a:p>
        </p:txBody>
      </p:sp>
      <p:sp>
        <p:nvSpPr>
          <p:cNvPr id="3" name="Подзаголовок 2"/>
          <p:cNvSpPr>
            <a:spLocks noGrp="1"/>
          </p:cNvSpPr>
          <p:nvPr>
            <p:ph type="subTitle" idx="1"/>
          </p:nvPr>
        </p:nvSpPr>
        <p:spPr>
          <a:xfrm>
            <a:off x="1371600" y="3556001"/>
            <a:ext cx="6400800" cy="449063"/>
          </a:xfrm>
        </p:spPr>
        <p:txBody>
          <a:bodyPr/>
          <a:lstStyle/>
          <a:p>
            <a:r>
              <a:rPr lang="en-GB" dirty="0" smtClean="0"/>
              <a:t>Team: Wanganning Wu, Madina Berkaliyeva</a:t>
            </a:r>
            <a:endParaRPr lang="en-GB" dirty="0"/>
          </a:p>
        </p:txBody>
      </p:sp>
    </p:spTree>
    <p:extLst>
      <p:ext uri="{BB962C8B-B14F-4D97-AF65-F5344CB8AC3E}">
        <p14:creationId xmlns:p14="http://schemas.microsoft.com/office/powerpoint/2010/main" val="351460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pPr lvl="0"/>
            <a:r>
              <a:rPr lang="en-GB" dirty="0" smtClean="0"/>
              <a:t>2014</a:t>
            </a:r>
            <a:r>
              <a:rPr lang="en-GB" dirty="0"/>
              <a:t>. Procedural Modelling of Buildings [ONLINE] Available at: </a:t>
            </a:r>
            <a:r>
              <a:rPr lang="en-GB" u="sng" dirty="0">
                <a:hlinkClick r:id="rId2"/>
              </a:rPr>
              <a:t>http://citeseerx.ist.psu.edu/viewdoc/download?rep=rep1&amp;type=pdf&amp;doi=10.1.1.112.183</a:t>
            </a:r>
            <a:r>
              <a:rPr lang="en-GB" dirty="0"/>
              <a:t>. [Accessed 6 January 2014];</a:t>
            </a:r>
          </a:p>
          <a:p>
            <a:pPr lvl="0"/>
            <a:r>
              <a:rPr lang="en-GB" dirty="0"/>
              <a:t>PARISH, Y. I. H., M̈ULLER, P. 2001. Procedural modelling of cities. In Proceedings of ACM IGGRAPH 2001, ACM Press, E. Fiume, Ed.,301–308;</a:t>
            </a:r>
          </a:p>
          <a:p>
            <a:pPr lvl="0"/>
            <a:r>
              <a:rPr lang="en-GB" dirty="0"/>
              <a:t>3Daet.com | L-system City . 2014. </a:t>
            </a:r>
            <a:r>
              <a:rPr lang="en-GB" i="1" dirty="0"/>
              <a:t>3Daet.com | L-system City </a:t>
            </a:r>
            <a:r>
              <a:rPr lang="en-GB" dirty="0"/>
              <a:t>. [ONLINE] Available at: </a:t>
            </a:r>
            <a:r>
              <a:rPr lang="en-GB" u="sng" dirty="0">
                <a:hlinkClick r:id="rId3"/>
              </a:rPr>
              <a:t>http://www.3daet.com/pages/805/l-system_city/</a:t>
            </a:r>
            <a:r>
              <a:rPr lang="en-GB" dirty="0"/>
              <a:t>. [Accessed 6 January 2014];</a:t>
            </a:r>
          </a:p>
          <a:p>
            <a:pPr lvl="0"/>
            <a:r>
              <a:rPr lang="en-GB" dirty="0"/>
              <a:t>Polygon triangulation - Wikipedia, the free </a:t>
            </a:r>
            <a:r>
              <a:rPr lang="en-GB" dirty="0" err="1"/>
              <a:t>encyclopedia</a:t>
            </a:r>
            <a:r>
              <a:rPr lang="en-GB" dirty="0"/>
              <a:t>. 2014. </a:t>
            </a:r>
            <a:r>
              <a:rPr lang="en-GB" i="1" dirty="0"/>
              <a:t>Polygon triangulation - Wikipedia, the free </a:t>
            </a:r>
            <a:r>
              <a:rPr lang="en-GB" i="1" dirty="0" err="1"/>
              <a:t>encyclopedia</a:t>
            </a:r>
            <a:r>
              <a:rPr lang="en-GB" dirty="0"/>
              <a:t>. [ONLINE] Available at: </a:t>
            </a:r>
            <a:r>
              <a:rPr lang="en-GB" u="sng" dirty="0">
                <a:hlinkClick r:id="rId4"/>
              </a:rPr>
              <a:t>http://en.wikipedia.org/wiki/Polygon_triangulation</a:t>
            </a:r>
            <a:r>
              <a:rPr lang="en-GB" dirty="0"/>
              <a:t>. [Accessed 5 January 2014];</a:t>
            </a:r>
          </a:p>
          <a:p>
            <a:pPr lvl="0"/>
            <a:r>
              <a:rPr lang="en-GB" dirty="0"/>
              <a:t>Polygon Triangulation. 2014. </a:t>
            </a:r>
            <a:r>
              <a:rPr lang="en-GB" i="1" dirty="0"/>
              <a:t>Polygon Triangulation</a:t>
            </a:r>
            <a:r>
              <a:rPr lang="en-GB" dirty="0"/>
              <a:t>. [ONLINE] Available at: </a:t>
            </a:r>
            <a:r>
              <a:rPr lang="en-GB" u="sng" dirty="0">
                <a:hlinkClick r:id="rId5"/>
              </a:rPr>
              <a:t>http://www.cs.unc.edu/~dm/CODE/GEM/chapter.html#FIG</a:t>
            </a:r>
            <a:r>
              <a:rPr lang="en-GB" dirty="0"/>
              <a:t>. [Accessed 5 January 2014];</a:t>
            </a:r>
          </a:p>
          <a:p>
            <a:pPr lvl="0"/>
            <a:r>
              <a:rPr lang="en-GB" dirty="0"/>
              <a:t>2014. [ONLINE] Available at: </a:t>
            </a:r>
            <a:r>
              <a:rPr lang="en-GB" u="sng" dirty="0">
                <a:hlinkClick r:id="rId6"/>
              </a:rPr>
              <a:t>http://www.cs.ucsb.edu/~suri/cs235/Triangulation.pdf</a:t>
            </a:r>
            <a:r>
              <a:rPr lang="en-GB" dirty="0"/>
              <a:t>. [Accessed 29 December 2013] ;</a:t>
            </a:r>
          </a:p>
          <a:p>
            <a:pPr lvl="0"/>
            <a:r>
              <a:rPr lang="en-GB" dirty="0"/>
              <a:t>Polygon Partitioning. 2014. Polygon Partitioning. [ONLINE] Available at: </a:t>
            </a:r>
            <a:r>
              <a:rPr lang="en-GB" u="sng" dirty="0">
                <a:hlinkClick r:id="rId7"/>
              </a:rPr>
              <a:t>http://www.personal.kent.edu/~rmuhamma/Compgeometry/MyCG/PolyPart/polyPartition.htm</a:t>
            </a:r>
            <a:r>
              <a:rPr lang="en-GB" dirty="0"/>
              <a:t>. [Accessed 5 January 2014].</a:t>
            </a:r>
          </a:p>
          <a:p>
            <a:endParaRPr lang="en-GB" dirty="0"/>
          </a:p>
        </p:txBody>
      </p:sp>
      <p:sp>
        <p:nvSpPr>
          <p:cNvPr id="3" name="Заголовок 2"/>
          <p:cNvSpPr>
            <a:spLocks noGrp="1"/>
          </p:cNvSpPr>
          <p:nvPr>
            <p:ph type="title"/>
          </p:nvPr>
        </p:nvSpPr>
        <p:spPr/>
        <p:txBody>
          <a:bodyPr/>
          <a:lstStyle/>
          <a:p>
            <a:r>
              <a:rPr lang="en-GB" dirty="0" smtClean="0"/>
              <a:t>Bibliography</a:t>
            </a:r>
            <a:endParaRPr lang="en-GB" dirty="0"/>
          </a:p>
        </p:txBody>
      </p:sp>
    </p:spTree>
    <p:extLst>
      <p:ext uri="{BB962C8B-B14F-4D97-AF65-F5344CB8AC3E}">
        <p14:creationId xmlns:p14="http://schemas.microsoft.com/office/powerpoint/2010/main" val="304691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2348880"/>
            <a:ext cx="8208912" cy="2520280"/>
          </a:xfrm>
        </p:spPr>
        <p:txBody>
          <a:bodyPr>
            <a:normAutofit fontScale="92500" lnSpcReduction="10000"/>
          </a:bodyPr>
          <a:lstStyle/>
          <a:p>
            <a:r>
              <a:rPr lang="en-GB" dirty="0" smtClean="0"/>
              <a:t>L-System is </a:t>
            </a:r>
            <a:r>
              <a:rPr lang="en-GB" dirty="0"/>
              <a:t>a parallel rewriting system that can be used for procedural buildings generation.</a:t>
            </a:r>
            <a:endParaRPr lang="en-GB" dirty="0" smtClean="0"/>
          </a:p>
          <a:p>
            <a:r>
              <a:rPr lang="en-GB" dirty="0" smtClean="0"/>
              <a:t>There are several ways to generate buildings procedurally using L-Systems:</a:t>
            </a:r>
          </a:p>
          <a:p>
            <a:pPr lvl="1"/>
            <a:r>
              <a:rPr lang="en-GB" dirty="0"/>
              <a:t>G</a:t>
            </a:r>
            <a:r>
              <a:rPr lang="en-GB" dirty="0" smtClean="0"/>
              <a:t>enerate </a:t>
            </a:r>
            <a:r>
              <a:rPr lang="en-GB" dirty="0"/>
              <a:t>the building mass using </a:t>
            </a:r>
            <a:r>
              <a:rPr lang="en-GB" dirty="0" smtClean="0"/>
              <a:t>volumes (operators: insertion, transformation, branching);</a:t>
            </a:r>
            <a:endParaRPr lang="en-GB" dirty="0" smtClean="0"/>
          </a:p>
          <a:p>
            <a:pPr lvl="1"/>
            <a:r>
              <a:rPr lang="en-GB" dirty="0"/>
              <a:t>U</a:t>
            </a:r>
            <a:r>
              <a:rPr lang="en-GB" dirty="0" smtClean="0"/>
              <a:t>se </a:t>
            </a:r>
            <a:r>
              <a:rPr lang="en-GB" dirty="0"/>
              <a:t>meshes that represent walls as the base </a:t>
            </a:r>
            <a:r>
              <a:rPr lang="en-GB" dirty="0" smtClean="0"/>
              <a:t>shapes (Houdini FX);</a:t>
            </a:r>
            <a:endParaRPr lang="en-GB" dirty="0"/>
          </a:p>
        </p:txBody>
      </p:sp>
      <p:sp>
        <p:nvSpPr>
          <p:cNvPr id="2" name="Заголовок 1"/>
          <p:cNvSpPr>
            <a:spLocks noGrp="1"/>
          </p:cNvSpPr>
          <p:nvPr>
            <p:ph type="title"/>
          </p:nvPr>
        </p:nvSpPr>
        <p:spPr/>
        <p:txBody>
          <a:bodyPr/>
          <a:lstStyle/>
          <a:p>
            <a:r>
              <a:rPr lang="en-GB" dirty="0" smtClean="0"/>
              <a:t>Introduction</a:t>
            </a:r>
            <a:endParaRPr lang="en-GB" dirty="0"/>
          </a:p>
        </p:txBody>
      </p:sp>
      <p:pic>
        <p:nvPicPr>
          <p:cNvPr id="4" name="Рисунок 3" descr="C:\Users\GreyMatter\Pictures\hrtrhrth.PNG"/>
          <p:cNvPicPr/>
          <p:nvPr/>
        </p:nvPicPr>
        <p:blipFill>
          <a:blip r:embed="rId2">
            <a:extLst>
              <a:ext uri="{28A0092B-C50C-407E-A947-70E740481C1C}">
                <a14:useLocalDpi xmlns:a14="http://schemas.microsoft.com/office/drawing/2010/main" val="0"/>
              </a:ext>
            </a:extLst>
          </a:blip>
          <a:srcRect/>
          <a:stretch>
            <a:fillRect/>
          </a:stretch>
        </p:blipFill>
        <p:spPr bwMode="auto">
          <a:xfrm>
            <a:off x="2627019" y="4811122"/>
            <a:ext cx="1235710" cy="995045"/>
          </a:xfrm>
          <a:prstGeom prst="rect">
            <a:avLst/>
          </a:prstGeom>
          <a:noFill/>
          <a:ln>
            <a:noFill/>
          </a:ln>
        </p:spPr>
      </p:pic>
      <p:pic>
        <p:nvPicPr>
          <p:cNvPr id="5" name="Рисунок 4" descr="C:\Users\GreyMatter\Pictures\hrtrthhr.PNG"/>
          <p:cNvPicPr/>
          <p:nvPr/>
        </p:nvPicPr>
        <p:blipFill>
          <a:blip r:embed="rId3">
            <a:extLst>
              <a:ext uri="{28A0092B-C50C-407E-A947-70E740481C1C}">
                <a14:useLocalDpi xmlns:a14="http://schemas.microsoft.com/office/drawing/2010/main" val="0"/>
              </a:ext>
            </a:extLst>
          </a:blip>
          <a:srcRect/>
          <a:stretch>
            <a:fillRect/>
          </a:stretch>
        </p:blipFill>
        <p:spPr bwMode="auto">
          <a:xfrm>
            <a:off x="4013859" y="4797152"/>
            <a:ext cx="2550160" cy="1010920"/>
          </a:xfrm>
          <a:prstGeom prst="rect">
            <a:avLst/>
          </a:prstGeom>
          <a:noFill/>
          <a:ln>
            <a:noFill/>
          </a:ln>
        </p:spPr>
      </p:pic>
    </p:spTree>
    <p:extLst>
      <p:ext uri="{BB962C8B-B14F-4D97-AF65-F5344CB8AC3E}">
        <p14:creationId xmlns:p14="http://schemas.microsoft.com/office/powerpoint/2010/main" val="55205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GB" dirty="0" smtClean="0"/>
              <a:t>Implementing Walls</a:t>
            </a:r>
            <a:endParaRPr lang="en-GB" dirty="0"/>
          </a:p>
        </p:txBody>
      </p:sp>
      <p:sp>
        <p:nvSpPr>
          <p:cNvPr id="5" name="Объект 4"/>
          <p:cNvSpPr>
            <a:spLocks noGrp="1"/>
          </p:cNvSpPr>
          <p:nvPr>
            <p:ph idx="1"/>
          </p:nvPr>
        </p:nvSpPr>
        <p:spPr/>
        <p:txBody>
          <a:bodyPr/>
          <a:lstStyle/>
          <a:p>
            <a:r>
              <a:rPr lang="en-US" dirty="0"/>
              <a:t>Instead of generating a line segment like how it does in using 2D L-System to draw a tree, it </a:t>
            </a:r>
            <a:r>
              <a:rPr lang="en-US" dirty="0" smtClean="0"/>
              <a:t>generates </a:t>
            </a:r>
            <a:r>
              <a:rPr lang="en-US" dirty="0"/>
              <a:t>a rectangle </a:t>
            </a:r>
            <a:r>
              <a:rPr lang="en-US" dirty="0" smtClean="0"/>
              <a:t>surface</a:t>
            </a:r>
          </a:p>
          <a:p>
            <a:r>
              <a:rPr lang="en-US" dirty="0"/>
              <a:t>Connect the end point and the starting point and create a wall in between</a:t>
            </a:r>
            <a:endParaRPr lang="en-GB" dirty="0"/>
          </a:p>
        </p:txBody>
      </p:sp>
      <p:pic>
        <p:nvPicPr>
          <p:cNvPr id="7" name="Объект 3" descr="C:\Users\GreyMatter\Pictures\sdsdv.PNG"/>
          <p:cNvPicPr>
            <a:picLocks/>
          </p:cNvPicPr>
          <p:nvPr/>
        </p:nvPicPr>
        <p:blipFill rotWithShape="1">
          <a:blip r:embed="rId2">
            <a:extLst>
              <a:ext uri="{28A0092B-C50C-407E-A947-70E740481C1C}">
                <a14:useLocalDpi xmlns:a14="http://schemas.microsoft.com/office/drawing/2010/main" val="0"/>
              </a:ext>
            </a:extLst>
          </a:blip>
          <a:srcRect/>
          <a:stretch/>
        </p:blipFill>
        <p:spPr bwMode="auto">
          <a:xfrm>
            <a:off x="2627784" y="4781418"/>
            <a:ext cx="3705742" cy="1476581"/>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4618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Куб 15"/>
          <p:cNvSpPr/>
          <p:nvPr/>
        </p:nvSpPr>
        <p:spPr>
          <a:xfrm>
            <a:off x="6823208" y="4533328"/>
            <a:ext cx="1618264" cy="570856"/>
          </a:xfrm>
          <a:prstGeom prst="cube">
            <a:avLst>
              <a:gd name="adj" fmla="val 75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Заголовок 2"/>
          <p:cNvSpPr>
            <a:spLocks noGrp="1"/>
          </p:cNvSpPr>
          <p:nvPr>
            <p:ph type="title"/>
          </p:nvPr>
        </p:nvSpPr>
        <p:spPr/>
        <p:txBody>
          <a:bodyPr>
            <a:normAutofit/>
          </a:bodyPr>
          <a:lstStyle/>
          <a:p>
            <a:r>
              <a:rPr lang="en-GB" dirty="0" smtClean="0"/>
              <a:t>Implementing Floor : Extension</a:t>
            </a:r>
            <a:endParaRPr lang="en-GB" dirty="0"/>
          </a:p>
        </p:txBody>
      </p:sp>
      <p:grpSp>
        <p:nvGrpSpPr>
          <p:cNvPr id="13" name="Группа 12"/>
          <p:cNvGrpSpPr/>
          <p:nvPr/>
        </p:nvGrpSpPr>
        <p:grpSpPr>
          <a:xfrm>
            <a:off x="467544" y="2741880"/>
            <a:ext cx="3986673" cy="2365628"/>
            <a:chOff x="467544" y="2741880"/>
            <a:chExt cx="4392488" cy="2606432"/>
          </a:xfrm>
        </p:grpSpPr>
        <p:grpSp>
          <p:nvGrpSpPr>
            <p:cNvPr id="8" name="Группа 7"/>
            <p:cNvGrpSpPr/>
            <p:nvPr/>
          </p:nvGrpSpPr>
          <p:grpSpPr>
            <a:xfrm>
              <a:off x="2627784" y="3116064"/>
              <a:ext cx="2232248" cy="2232248"/>
              <a:chOff x="3203848" y="3116064"/>
              <a:chExt cx="2232248" cy="2232248"/>
            </a:xfrm>
          </p:grpSpPr>
          <p:sp>
            <p:nvSpPr>
              <p:cNvPr id="5" name="Блок-схема: решение 4"/>
              <p:cNvSpPr/>
              <p:nvPr/>
            </p:nvSpPr>
            <p:spPr>
              <a:xfrm>
                <a:off x="3203848" y="3116064"/>
                <a:ext cx="2232248" cy="22322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Блок-схема: решение 5"/>
              <p:cNvSpPr/>
              <p:nvPr/>
            </p:nvSpPr>
            <p:spPr>
              <a:xfrm>
                <a:off x="3445210" y="3357984"/>
                <a:ext cx="1749524" cy="17495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Блок-схема: решение 6"/>
            <p:cNvSpPr/>
            <p:nvPr/>
          </p:nvSpPr>
          <p:spPr>
            <a:xfrm>
              <a:off x="467544" y="3357984"/>
              <a:ext cx="1749524" cy="17495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198290" y="3436848"/>
              <a:ext cx="288032" cy="369332"/>
            </a:xfrm>
            <a:prstGeom prst="rect">
              <a:avLst/>
            </a:prstGeom>
            <a:noFill/>
          </p:spPr>
          <p:txBody>
            <a:bodyPr wrap="square" rtlCol="0">
              <a:spAutoFit/>
            </a:bodyPr>
            <a:lstStyle/>
            <a:p>
              <a:r>
                <a:rPr lang="en-GB" dirty="0" smtClean="0"/>
                <a:t>p</a:t>
              </a:r>
              <a:endParaRPr lang="en-GB" dirty="0"/>
            </a:p>
          </p:txBody>
        </p:sp>
        <p:sp>
          <p:nvSpPr>
            <p:cNvPr id="10" name="TextBox 9"/>
            <p:cNvSpPr txBox="1"/>
            <p:nvPr/>
          </p:nvSpPr>
          <p:spPr>
            <a:xfrm>
              <a:off x="3599891" y="2741880"/>
              <a:ext cx="517196" cy="406927"/>
            </a:xfrm>
            <a:prstGeom prst="rect">
              <a:avLst/>
            </a:prstGeom>
            <a:noFill/>
          </p:spPr>
          <p:txBody>
            <a:bodyPr wrap="square" rtlCol="0">
              <a:spAutoFit/>
            </a:bodyPr>
            <a:lstStyle/>
            <a:p>
              <a:r>
                <a:rPr lang="en-GB" dirty="0" smtClean="0"/>
                <a:t>P’</a:t>
              </a:r>
              <a:endParaRPr lang="en-GB" dirty="0"/>
            </a:p>
          </p:txBody>
        </p:sp>
        <p:sp>
          <p:nvSpPr>
            <p:cNvPr id="11" name="TextBox 10"/>
            <p:cNvSpPr txBox="1"/>
            <p:nvPr/>
          </p:nvSpPr>
          <p:spPr>
            <a:xfrm>
              <a:off x="3599892" y="3436848"/>
              <a:ext cx="288032" cy="369332"/>
            </a:xfrm>
            <a:prstGeom prst="rect">
              <a:avLst/>
            </a:prstGeom>
            <a:noFill/>
          </p:spPr>
          <p:txBody>
            <a:bodyPr wrap="square" rtlCol="0">
              <a:spAutoFit/>
            </a:bodyPr>
            <a:lstStyle/>
            <a:p>
              <a:r>
                <a:rPr lang="en-GB" dirty="0" smtClean="0"/>
                <a:t>p</a:t>
              </a:r>
              <a:endParaRPr lang="en-GB" dirty="0"/>
            </a:p>
          </p:txBody>
        </p:sp>
        <p:sp>
          <p:nvSpPr>
            <p:cNvPr id="12" name="Стрелка вправо 11"/>
            <p:cNvSpPr/>
            <p:nvPr/>
          </p:nvSpPr>
          <p:spPr>
            <a:xfrm>
              <a:off x="2217068" y="3912344"/>
              <a:ext cx="410716" cy="198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Куб 13"/>
          <p:cNvSpPr/>
          <p:nvPr/>
        </p:nvSpPr>
        <p:spPr>
          <a:xfrm>
            <a:off x="5292080" y="3212976"/>
            <a:ext cx="1080120" cy="1675975"/>
          </a:xfrm>
          <a:prstGeom prst="cube">
            <a:avLst>
              <a:gd name="adj" fmla="val 26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Куб 14"/>
          <p:cNvSpPr/>
          <p:nvPr/>
        </p:nvSpPr>
        <p:spPr>
          <a:xfrm>
            <a:off x="7092280" y="3212975"/>
            <a:ext cx="1080120" cy="1675975"/>
          </a:xfrm>
          <a:prstGeom prst="cube">
            <a:avLst>
              <a:gd name="adj" fmla="val 26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вправо 16"/>
          <p:cNvSpPr/>
          <p:nvPr/>
        </p:nvSpPr>
        <p:spPr>
          <a:xfrm>
            <a:off x="6575493" y="3943570"/>
            <a:ext cx="372771" cy="180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428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r>
              <a:rPr lang="en-GB" dirty="0" smtClean="0"/>
              <a:t>Since the floor may have a concave shape, we need to triangulate it.</a:t>
            </a:r>
          </a:p>
          <a:p>
            <a:r>
              <a:rPr lang="en-GB" dirty="0" smtClean="0"/>
              <a:t>One way to triangulate a simple polygon, that has no holes, is called Ear-Clipping algorithm.</a:t>
            </a:r>
          </a:p>
          <a:p>
            <a:r>
              <a:rPr lang="en-US" dirty="0"/>
              <a:t>The algorithm then consists of finding </a:t>
            </a:r>
            <a:endParaRPr lang="en-US" dirty="0" smtClean="0"/>
          </a:p>
          <a:p>
            <a:pPr marL="0" indent="0">
              <a:buNone/>
            </a:pPr>
            <a:r>
              <a:rPr lang="en-US" dirty="0" smtClean="0"/>
              <a:t>such </a:t>
            </a:r>
            <a:r>
              <a:rPr lang="en-US" dirty="0"/>
              <a:t>an ear, removing it from the </a:t>
            </a:r>
            <a:r>
              <a:rPr lang="en-US" dirty="0" smtClean="0"/>
              <a:t>polygon</a:t>
            </a:r>
          </a:p>
          <a:p>
            <a:pPr marL="0" indent="0">
              <a:buNone/>
            </a:pPr>
            <a:r>
              <a:rPr lang="en-US" dirty="0" smtClean="0"/>
              <a:t> (</a:t>
            </a:r>
            <a:r>
              <a:rPr lang="en-US" dirty="0"/>
              <a:t>which results in a new polygon that still </a:t>
            </a:r>
            <a:endParaRPr lang="en-US" dirty="0" smtClean="0"/>
          </a:p>
          <a:p>
            <a:pPr marL="0" indent="0">
              <a:buNone/>
            </a:pPr>
            <a:r>
              <a:rPr lang="en-US" dirty="0" smtClean="0"/>
              <a:t>meets </a:t>
            </a:r>
            <a:r>
              <a:rPr lang="en-US" dirty="0"/>
              <a:t>the conditions) and repeating </a:t>
            </a:r>
            <a:endParaRPr lang="en-US" dirty="0" smtClean="0"/>
          </a:p>
          <a:p>
            <a:pPr marL="0" indent="0">
              <a:buNone/>
            </a:pPr>
            <a:r>
              <a:rPr lang="en-US" dirty="0" smtClean="0"/>
              <a:t>until </a:t>
            </a:r>
            <a:r>
              <a:rPr lang="en-US" dirty="0"/>
              <a:t>there is only one triangle left.</a:t>
            </a:r>
            <a:endParaRPr lang="en-GB" dirty="0"/>
          </a:p>
        </p:txBody>
      </p:sp>
      <p:sp>
        <p:nvSpPr>
          <p:cNvPr id="3" name="Заголовок 2"/>
          <p:cNvSpPr>
            <a:spLocks noGrp="1"/>
          </p:cNvSpPr>
          <p:nvPr>
            <p:ph type="title"/>
          </p:nvPr>
        </p:nvSpPr>
        <p:spPr/>
        <p:txBody>
          <a:bodyPr/>
          <a:lstStyle/>
          <a:p>
            <a:r>
              <a:rPr lang="en-GB" dirty="0" smtClean="0"/>
              <a:t>Implementing Floor</a:t>
            </a:r>
            <a:endParaRPr lang="en-GB" dirty="0"/>
          </a:p>
        </p:txBody>
      </p:sp>
      <p:pic>
        <p:nvPicPr>
          <p:cNvPr id="4" name="Рисунок 3" descr="220px-Polygon-ear"/>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989775"/>
            <a:ext cx="2628151" cy="1826060"/>
          </a:xfrm>
          <a:prstGeom prst="rect">
            <a:avLst/>
          </a:prstGeom>
          <a:noFill/>
          <a:ln>
            <a:noFill/>
          </a:ln>
        </p:spPr>
      </p:pic>
    </p:spTree>
    <p:extLst>
      <p:ext uri="{BB962C8B-B14F-4D97-AF65-F5344CB8AC3E}">
        <p14:creationId xmlns:p14="http://schemas.microsoft.com/office/powerpoint/2010/main" val="61744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D</a:t>
            </a:r>
            <a:r>
              <a:rPr lang="en-US" dirty="0" smtClean="0"/>
              <a:t>oubly-linked </a:t>
            </a:r>
            <a:r>
              <a:rPr lang="en-US" dirty="0"/>
              <a:t>and </a:t>
            </a:r>
            <a:r>
              <a:rPr lang="en-US" dirty="0" smtClean="0"/>
              <a:t>Circular </a:t>
            </a:r>
            <a:r>
              <a:rPr lang="en-US" dirty="0"/>
              <a:t>L</a:t>
            </a:r>
            <a:r>
              <a:rPr lang="en-US" dirty="0" smtClean="0"/>
              <a:t>ist </a:t>
            </a:r>
            <a:endParaRPr lang="en-GB" dirty="0"/>
          </a:p>
        </p:txBody>
      </p:sp>
      <p:pic>
        <p:nvPicPr>
          <p:cNvPr id="5" name="Рисунок 4" descr="下载"/>
          <p:cNvPicPr/>
          <p:nvPr/>
        </p:nvPicPr>
        <p:blipFill>
          <a:blip r:embed="rId2">
            <a:extLst>
              <a:ext uri="{28A0092B-C50C-407E-A947-70E740481C1C}">
                <a14:useLocalDpi xmlns:a14="http://schemas.microsoft.com/office/drawing/2010/main" val="0"/>
              </a:ext>
            </a:extLst>
          </a:blip>
          <a:srcRect/>
          <a:stretch>
            <a:fillRect/>
          </a:stretch>
        </p:blipFill>
        <p:spPr bwMode="auto">
          <a:xfrm>
            <a:off x="3599252" y="2510785"/>
            <a:ext cx="3584575" cy="1278255"/>
          </a:xfrm>
          <a:prstGeom prst="rect">
            <a:avLst/>
          </a:prstGeom>
          <a:noFill/>
          <a:ln>
            <a:noFill/>
          </a:ln>
        </p:spPr>
      </p:pic>
      <p:grpSp>
        <p:nvGrpSpPr>
          <p:cNvPr id="29" name="Группа 28"/>
          <p:cNvGrpSpPr/>
          <p:nvPr/>
        </p:nvGrpSpPr>
        <p:grpSpPr>
          <a:xfrm>
            <a:off x="1800930" y="3618519"/>
            <a:ext cx="5382897" cy="2688589"/>
            <a:chOff x="1880552" y="3413443"/>
            <a:chExt cx="5382897" cy="2688589"/>
          </a:xfrm>
        </p:grpSpPr>
        <p:grpSp>
          <p:nvGrpSpPr>
            <p:cNvPr id="4" name="Группа 3"/>
            <p:cNvGrpSpPr/>
            <p:nvPr/>
          </p:nvGrpSpPr>
          <p:grpSpPr>
            <a:xfrm>
              <a:off x="1880552" y="3413443"/>
              <a:ext cx="5382897" cy="2688589"/>
              <a:chOff x="0" y="0"/>
              <a:chExt cx="5383412" cy="2688764"/>
            </a:xfrm>
          </p:grpSpPr>
          <p:sp>
            <p:nvSpPr>
              <p:cNvPr id="6" name="Овал 5"/>
              <p:cNvSpPr>
                <a:spLocks noChangeArrowheads="1"/>
              </p:cNvSpPr>
              <p:nvPr/>
            </p:nvSpPr>
            <p:spPr bwMode="auto">
              <a:xfrm>
                <a:off x="1472751" y="1610315"/>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dirty="0">
                    <a:effectLst/>
                    <a:latin typeface="Calibri"/>
                    <a:ea typeface="SimSun"/>
                    <a:cs typeface="Times New Roman"/>
                  </a:rPr>
                  <a:t>2</a:t>
                </a:r>
                <a:endParaRPr lang="en-GB" sz="1100" dirty="0">
                  <a:effectLst/>
                  <a:latin typeface="Calibri"/>
                  <a:ea typeface="Calibri"/>
                  <a:cs typeface="Times New Roman"/>
                </a:endParaRPr>
              </a:p>
            </p:txBody>
          </p:sp>
          <p:sp>
            <p:nvSpPr>
              <p:cNvPr id="7" name="Овал 6"/>
              <p:cNvSpPr>
                <a:spLocks noChangeArrowheads="1"/>
              </p:cNvSpPr>
              <p:nvPr/>
            </p:nvSpPr>
            <p:spPr bwMode="auto">
              <a:xfrm>
                <a:off x="728283" y="0"/>
                <a:ext cx="584835" cy="584835"/>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-5</a:t>
                </a:r>
                <a:endParaRPr lang="en-GB" sz="1100">
                  <a:effectLst/>
                  <a:latin typeface="Calibri"/>
                  <a:ea typeface="Calibri"/>
                  <a:cs typeface="Times New Roman"/>
                </a:endParaRPr>
              </a:p>
            </p:txBody>
          </p:sp>
          <p:sp>
            <p:nvSpPr>
              <p:cNvPr id="8" name="Овал 7"/>
              <p:cNvSpPr>
                <a:spLocks noChangeArrowheads="1"/>
              </p:cNvSpPr>
              <p:nvPr/>
            </p:nvSpPr>
            <p:spPr bwMode="auto">
              <a:xfrm>
                <a:off x="736375" y="2055377"/>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5</a:t>
                </a:r>
                <a:endParaRPr lang="en-GB" sz="1100">
                  <a:effectLst/>
                  <a:latin typeface="Calibri"/>
                  <a:ea typeface="Calibri"/>
                  <a:cs typeface="Times New Roman"/>
                </a:endParaRPr>
              </a:p>
            </p:txBody>
          </p:sp>
          <p:sp>
            <p:nvSpPr>
              <p:cNvPr id="9" name="Овал 8"/>
              <p:cNvSpPr>
                <a:spLocks noChangeArrowheads="1"/>
              </p:cNvSpPr>
              <p:nvPr/>
            </p:nvSpPr>
            <p:spPr bwMode="auto">
              <a:xfrm>
                <a:off x="1472751" y="695915"/>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dirty="0">
                    <a:effectLst/>
                    <a:latin typeface="Calibri"/>
                    <a:ea typeface="SimSun"/>
                    <a:cs typeface="Times New Roman"/>
                  </a:rPr>
                  <a:t>16</a:t>
                </a:r>
                <a:endParaRPr lang="en-GB" sz="1100" dirty="0">
                  <a:effectLst/>
                  <a:latin typeface="Calibri"/>
                  <a:ea typeface="Calibri"/>
                  <a:cs typeface="Times New Roman"/>
                </a:endParaRPr>
              </a:p>
            </p:txBody>
          </p:sp>
          <p:sp>
            <p:nvSpPr>
              <p:cNvPr id="10" name="Овал 9"/>
              <p:cNvSpPr>
                <a:spLocks noChangeArrowheads="1"/>
              </p:cNvSpPr>
              <p:nvPr/>
            </p:nvSpPr>
            <p:spPr bwMode="auto">
              <a:xfrm>
                <a:off x="0" y="1602223"/>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2</a:t>
                </a:r>
                <a:endParaRPr lang="en-GB" sz="1100">
                  <a:effectLst/>
                  <a:latin typeface="Calibri"/>
                  <a:ea typeface="Calibri"/>
                  <a:cs typeface="Times New Roman"/>
                </a:endParaRPr>
              </a:p>
            </p:txBody>
          </p:sp>
          <p:sp>
            <p:nvSpPr>
              <p:cNvPr id="11" name="Овал 10"/>
              <p:cNvSpPr>
                <a:spLocks noChangeArrowheads="1"/>
              </p:cNvSpPr>
              <p:nvPr/>
            </p:nvSpPr>
            <p:spPr bwMode="auto">
              <a:xfrm>
                <a:off x="0" y="655454"/>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7</a:t>
                </a:r>
                <a:endParaRPr lang="en-GB" sz="1100">
                  <a:effectLst/>
                  <a:latin typeface="Calibri"/>
                  <a:ea typeface="Calibri"/>
                  <a:cs typeface="Times New Roman"/>
                </a:endParaRPr>
              </a:p>
            </p:txBody>
          </p:sp>
          <p:cxnSp>
            <p:nvCxnSpPr>
              <p:cNvPr id="12" name="Прямая со стрелкой 11"/>
              <p:cNvCxnSpPr>
                <a:cxnSpLocks noChangeShapeType="1"/>
              </p:cNvCxnSpPr>
              <p:nvPr/>
            </p:nvCxnSpPr>
            <p:spPr bwMode="auto">
              <a:xfrm flipV="1">
                <a:off x="428878" y="428877"/>
                <a:ext cx="301625" cy="22669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3" name="Прямая со стрелкой 12"/>
              <p:cNvCxnSpPr>
                <a:cxnSpLocks noChangeShapeType="1"/>
              </p:cNvCxnSpPr>
              <p:nvPr/>
            </p:nvCxnSpPr>
            <p:spPr bwMode="auto">
              <a:xfrm>
                <a:off x="1310910" y="428877"/>
                <a:ext cx="314960" cy="22669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 name="Прямая со стрелкой 13"/>
              <p:cNvCxnSpPr>
                <a:cxnSpLocks noChangeShapeType="1"/>
              </p:cNvCxnSpPr>
              <p:nvPr/>
            </p:nvCxnSpPr>
            <p:spPr bwMode="auto">
              <a:xfrm>
                <a:off x="267037" y="1254265"/>
                <a:ext cx="635" cy="35242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5" name="Прямая со стрелкой 14"/>
              <p:cNvCxnSpPr>
                <a:cxnSpLocks noChangeShapeType="1"/>
              </p:cNvCxnSpPr>
              <p:nvPr/>
            </p:nvCxnSpPr>
            <p:spPr bwMode="auto">
              <a:xfrm>
                <a:off x="428878" y="2160573"/>
                <a:ext cx="301625" cy="28067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 name="Прямая со стрелкой 15"/>
              <p:cNvCxnSpPr>
                <a:cxnSpLocks noChangeShapeType="1"/>
              </p:cNvCxnSpPr>
              <p:nvPr/>
            </p:nvCxnSpPr>
            <p:spPr bwMode="auto">
              <a:xfrm flipV="1">
                <a:off x="1343278" y="2160573"/>
                <a:ext cx="240665" cy="28067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7" name="Прямая со стрелкой 16"/>
              <p:cNvCxnSpPr>
                <a:cxnSpLocks noChangeShapeType="1"/>
              </p:cNvCxnSpPr>
              <p:nvPr/>
            </p:nvCxnSpPr>
            <p:spPr bwMode="auto">
              <a:xfrm>
                <a:off x="2403335" y="1383738"/>
                <a:ext cx="6165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Овал 17"/>
              <p:cNvSpPr>
                <a:spLocks noChangeArrowheads="1"/>
              </p:cNvSpPr>
              <p:nvPr/>
            </p:nvSpPr>
            <p:spPr bwMode="auto">
              <a:xfrm>
                <a:off x="4798577" y="1666959"/>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2</a:t>
                </a:r>
                <a:endParaRPr lang="en-GB" sz="1100">
                  <a:effectLst/>
                  <a:latin typeface="Calibri"/>
                  <a:ea typeface="Calibri"/>
                  <a:cs typeface="Times New Roman"/>
                </a:endParaRPr>
              </a:p>
            </p:txBody>
          </p:sp>
          <p:sp>
            <p:nvSpPr>
              <p:cNvPr id="19" name="Овал 18"/>
              <p:cNvSpPr>
                <a:spLocks noChangeArrowheads="1"/>
              </p:cNvSpPr>
              <p:nvPr/>
            </p:nvSpPr>
            <p:spPr bwMode="auto">
              <a:xfrm>
                <a:off x="4062202" y="2103929"/>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5</a:t>
                </a:r>
                <a:endParaRPr lang="en-GB" sz="1100">
                  <a:effectLst/>
                  <a:latin typeface="Calibri"/>
                  <a:ea typeface="Calibri"/>
                  <a:cs typeface="Times New Roman"/>
                </a:endParaRPr>
              </a:p>
            </p:txBody>
          </p:sp>
          <p:sp>
            <p:nvSpPr>
              <p:cNvPr id="20" name="Овал 19"/>
              <p:cNvSpPr>
                <a:spLocks noChangeArrowheads="1"/>
              </p:cNvSpPr>
              <p:nvPr/>
            </p:nvSpPr>
            <p:spPr bwMode="auto">
              <a:xfrm>
                <a:off x="4798577" y="752559"/>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16</a:t>
                </a:r>
                <a:endParaRPr lang="en-GB" sz="1100">
                  <a:effectLst/>
                  <a:latin typeface="Calibri"/>
                  <a:ea typeface="Calibri"/>
                  <a:cs typeface="Times New Roman"/>
                </a:endParaRPr>
              </a:p>
            </p:txBody>
          </p:sp>
          <p:sp>
            <p:nvSpPr>
              <p:cNvPr id="21" name="Овал 20"/>
              <p:cNvSpPr>
                <a:spLocks noChangeArrowheads="1"/>
              </p:cNvSpPr>
              <p:nvPr/>
            </p:nvSpPr>
            <p:spPr bwMode="auto">
              <a:xfrm>
                <a:off x="3317735" y="1642683"/>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2</a:t>
                </a:r>
                <a:endParaRPr lang="en-GB" sz="1100">
                  <a:effectLst/>
                  <a:latin typeface="Calibri"/>
                  <a:ea typeface="Calibri"/>
                  <a:cs typeface="Times New Roman"/>
                </a:endParaRPr>
              </a:p>
            </p:txBody>
          </p:sp>
          <p:sp>
            <p:nvSpPr>
              <p:cNvPr id="22" name="Овал 21"/>
              <p:cNvSpPr>
                <a:spLocks noChangeArrowheads="1"/>
              </p:cNvSpPr>
              <p:nvPr/>
            </p:nvSpPr>
            <p:spPr bwMode="auto">
              <a:xfrm>
                <a:off x="3317735" y="704007"/>
                <a:ext cx="584835" cy="58483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indent="69850">
                  <a:lnSpc>
                    <a:spcPct val="115000"/>
                  </a:lnSpc>
                  <a:spcAft>
                    <a:spcPts val="1000"/>
                  </a:spcAft>
                </a:pPr>
                <a:r>
                  <a:rPr lang="en-GB" sz="1100">
                    <a:effectLst/>
                    <a:latin typeface="Calibri"/>
                    <a:ea typeface="SimSun"/>
                    <a:cs typeface="Times New Roman"/>
                  </a:rPr>
                  <a:t>7</a:t>
                </a:r>
                <a:endParaRPr lang="en-GB" sz="1100">
                  <a:effectLst/>
                  <a:latin typeface="Calibri"/>
                  <a:ea typeface="Calibri"/>
                  <a:cs typeface="Times New Roman"/>
                </a:endParaRPr>
              </a:p>
            </p:txBody>
          </p:sp>
          <p:cxnSp>
            <p:nvCxnSpPr>
              <p:cNvPr id="23" name="Прямая со стрелкой 22"/>
              <p:cNvCxnSpPr>
                <a:cxnSpLocks noChangeShapeType="1"/>
              </p:cNvCxnSpPr>
              <p:nvPr/>
            </p:nvCxnSpPr>
            <p:spPr bwMode="auto">
              <a:xfrm>
                <a:off x="3584772" y="1310909"/>
                <a:ext cx="635" cy="35242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 name="Прямая со стрелкой 23"/>
              <p:cNvCxnSpPr>
                <a:cxnSpLocks noChangeShapeType="1"/>
              </p:cNvCxnSpPr>
              <p:nvPr/>
            </p:nvCxnSpPr>
            <p:spPr bwMode="auto">
              <a:xfrm>
                <a:off x="3754705" y="2209125"/>
                <a:ext cx="301625" cy="28067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5" name="Прямая со стрелкой 24"/>
              <p:cNvCxnSpPr>
                <a:cxnSpLocks noChangeShapeType="1"/>
              </p:cNvCxnSpPr>
              <p:nvPr/>
            </p:nvCxnSpPr>
            <p:spPr bwMode="auto">
              <a:xfrm flipV="1">
                <a:off x="4669105" y="2209125"/>
                <a:ext cx="240665" cy="28067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6" name="Прямая со стрелкой 25"/>
              <p:cNvCxnSpPr>
                <a:cxnSpLocks noChangeShapeType="1"/>
              </p:cNvCxnSpPr>
              <p:nvPr/>
            </p:nvCxnSpPr>
            <p:spPr bwMode="auto">
              <a:xfrm>
                <a:off x="3989374" y="1019596"/>
                <a:ext cx="7366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 name="Прямая со стрелкой 26"/>
              <p:cNvCxnSpPr>
                <a:cxnSpLocks noChangeShapeType="1"/>
              </p:cNvCxnSpPr>
              <p:nvPr/>
            </p:nvCxnSpPr>
            <p:spPr bwMode="auto">
              <a:xfrm>
                <a:off x="5186995" y="1335185"/>
                <a:ext cx="0" cy="32575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cxnSp>
          <p:nvCxnSpPr>
            <p:cNvPr id="28" name="Прямая со стрелкой 27"/>
            <p:cNvCxnSpPr>
              <a:cxnSpLocks noChangeShapeType="1"/>
            </p:cNvCxnSpPr>
            <p:nvPr/>
          </p:nvCxnSpPr>
          <p:spPr bwMode="auto">
            <a:xfrm>
              <a:off x="3658902" y="4689807"/>
              <a:ext cx="0" cy="32575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751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5003" y="2523269"/>
            <a:ext cx="7408333" cy="3450696"/>
          </a:xfrm>
        </p:spPr>
        <p:txBody>
          <a:bodyPr/>
          <a:lstStyle/>
          <a:p>
            <a:r>
              <a:rPr lang="en-GB" dirty="0" smtClean="0"/>
              <a:t>We extend the basic L-System rules, so now we can specify windows, window size and balconies:</a:t>
            </a:r>
          </a:p>
          <a:p>
            <a:pPr lvl="1"/>
            <a:r>
              <a:rPr lang="en-GB" sz="1800" dirty="0" smtClean="0"/>
              <a:t>K – place windows on the wall</a:t>
            </a:r>
          </a:p>
          <a:p>
            <a:pPr lvl="1"/>
            <a:r>
              <a:rPr lang="en-GB" sz="1800" dirty="0" smtClean="0"/>
              <a:t>(1.50) – set the size of the window to 1.50</a:t>
            </a:r>
          </a:p>
          <a:p>
            <a:pPr lvl="1"/>
            <a:r>
              <a:rPr lang="en-GB" sz="1800" dirty="0" smtClean="0"/>
              <a:t>B – place balcony on the wall</a:t>
            </a:r>
          </a:p>
          <a:p>
            <a:pPr lvl="1"/>
            <a:r>
              <a:rPr lang="en-GB" sz="1800" dirty="0" smtClean="0"/>
              <a:t>F+FK(1.50)K-FBK+FK(1.50)KFFK+FK(1.50)K</a:t>
            </a:r>
            <a:endParaRPr lang="en-GB" sz="1800" dirty="0"/>
          </a:p>
        </p:txBody>
      </p:sp>
      <p:sp>
        <p:nvSpPr>
          <p:cNvPr id="3" name="Заголовок 2"/>
          <p:cNvSpPr>
            <a:spLocks noGrp="1"/>
          </p:cNvSpPr>
          <p:nvPr>
            <p:ph type="title"/>
          </p:nvPr>
        </p:nvSpPr>
        <p:spPr/>
        <p:txBody>
          <a:bodyPr/>
          <a:lstStyle/>
          <a:p>
            <a:r>
              <a:rPr lang="en-GB" dirty="0" smtClean="0"/>
              <a:t>Implementing Windows</a:t>
            </a:r>
            <a:endParaRPr lang="en-GB" dirty="0"/>
          </a:p>
        </p:txBody>
      </p:sp>
      <p:grpSp>
        <p:nvGrpSpPr>
          <p:cNvPr id="4" name="Группа 3"/>
          <p:cNvGrpSpPr/>
          <p:nvPr/>
        </p:nvGrpSpPr>
        <p:grpSpPr>
          <a:xfrm>
            <a:off x="1998884" y="4784440"/>
            <a:ext cx="5226686" cy="960756"/>
            <a:chOff x="0" y="0"/>
            <a:chExt cx="5227146" cy="961065"/>
          </a:xfrm>
        </p:grpSpPr>
        <p:grpSp>
          <p:nvGrpSpPr>
            <p:cNvPr id="5" name="Группа 4"/>
            <p:cNvGrpSpPr/>
            <p:nvPr/>
          </p:nvGrpSpPr>
          <p:grpSpPr>
            <a:xfrm>
              <a:off x="4296871" y="0"/>
              <a:ext cx="930275" cy="955041"/>
              <a:chOff x="0" y="0"/>
              <a:chExt cx="1529266" cy="1569726"/>
            </a:xfrm>
          </p:grpSpPr>
          <p:sp>
            <p:nvSpPr>
              <p:cNvPr id="32" name="Рамка 31"/>
              <p:cNvSpPr/>
              <p:nvPr/>
            </p:nvSpPr>
            <p:spPr>
              <a:xfrm>
                <a:off x="32369" y="32368"/>
                <a:ext cx="1464310" cy="1496695"/>
              </a:xfrm>
              <a:prstGeom prst="frame">
                <a:avLst>
                  <a:gd name="adj1" fmla="val 25220"/>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33" name="Прямая соединительная линия 32"/>
              <p:cNvCxnSpPr/>
              <p:nvPr/>
            </p:nvCxnSpPr>
            <p:spPr>
              <a:xfrm>
                <a:off x="32369" y="32368"/>
                <a:ext cx="380325" cy="37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1116701" y="1157161"/>
                <a:ext cx="379730" cy="37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V="1">
                <a:off x="1116701" y="32368"/>
                <a:ext cx="379730" cy="37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H="1">
                <a:off x="32369" y="1157161"/>
                <a:ext cx="363855" cy="371475"/>
              </a:xfrm>
              <a:prstGeom prst="line">
                <a:avLst/>
              </a:prstGeom>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0" y="8092"/>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8" name="Овал 37"/>
              <p:cNvSpPr/>
              <p:nvPr/>
            </p:nvSpPr>
            <p:spPr>
              <a:xfrm>
                <a:off x="396510" y="380326"/>
                <a:ext cx="56644" cy="5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9" name="Овал 38"/>
              <p:cNvSpPr/>
              <p:nvPr/>
            </p:nvSpPr>
            <p:spPr>
              <a:xfrm>
                <a:off x="8092" y="1497027"/>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0" name="Овал 39"/>
              <p:cNvSpPr/>
              <p:nvPr/>
            </p:nvSpPr>
            <p:spPr>
              <a:xfrm>
                <a:off x="372234" y="1140977"/>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1" name="Овал 40"/>
              <p:cNvSpPr/>
              <p:nvPr/>
            </p:nvSpPr>
            <p:spPr>
              <a:xfrm>
                <a:off x="1092425" y="372234"/>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2" name="Овал 41"/>
              <p:cNvSpPr/>
              <p:nvPr/>
            </p:nvSpPr>
            <p:spPr>
              <a:xfrm>
                <a:off x="1076241" y="1149069"/>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3" name="Овал 42"/>
              <p:cNvSpPr/>
              <p:nvPr/>
            </p:nvSpPr>
            <p:spPr>
              <a:xfrm>
                <a:off x="1464659"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4" name="Овал 43"/>
              <p:cNvSpPr/>
              <p:nvPr/>
            </p:nvSpPr>
            <p:spPr>
              <a:xfrm>
                <a:off x="1472751" y="1513211"/>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6" name="Группа 5"/>
            <p:cNvGrpSpPr/>
            <p:nvPr/>
          </p:nvGrpSpPr>
          <p:grpSpPr>
            <a:xfrm>
              <a:off x="0" y="0"/>
              <a:ext cx="925195" cy="949959"/>
              <a:chOff x="0" y="0"/>
              <a:chExt cx="1521174" cy="1561633"/>
            </a:xfrm>
          </p:grpSpPr>
          <p:sp>
            <p:nvSpPr>
              <p:cNvPr id="27" name="Прямоугольник 26"/>
              <p:cNvSpPr/>
              <p:nvPr/>
            </p:nvSpPr>
            <p:spPr>
              <a:xfrm>
                <a:off x="32369" y="24276"/>
                <a:ext cx="1464310" cy="149669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Овал 27"/>
              <p:cNvSpPr/>
              <p:nvPr/>
            </p:nvSpPr>
            <p:spPr>
              <a:xfrm>
                <a:off x="1464659" y="1505118"/>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9" name="Овал 28"/>
              <p:cNvSpPr/>
              <p:nvPr/>
            </p:nvSpPr>
            <p:spPr>
              <a:xfrm>
                <a:off x="0" y="1480842"/>
                <a:ext cx="56644" cy="5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0" name="Овал 29"/>
              <p:cNvSpPr/>
              <p:nvPr/>
            </p:nvSpPr>
            <p:spPr>
              <a:xfrm>
                <a:off x="8092"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1" name="Овал 30"/>
              <p:cNvSpPr/>
              <p:nvPr/>
            </p:nvSpPr>
            <p:spPr>
              <a:xfrm>
                <a:off x="1448475"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7" name="Группа 6"/>
            <p:cNvGrpSpPr/>
            <p:nvPr/>
          </p:nvGrpSpPr>
          <p:grpSpPr>
            <a:xfrm>
              <a:off x="1448475" y="16184"/>
              <a:ext cx="925194" cy="944881"/>
              <a:chOff x="0" y="0"/>
              <a:chExt cx="1521173" cy="1553541"/>
            </a:xfrm>
          </p:grpSpPr>
          <p:sp>
            <p:nvSpPr>
              <p:cNvPr id="21" name="Прямоугольник 20"/>
              <p:cNvSpPr/>
              <p:nvPr/>
            </p:nvSpPr>
            <p:spPr>
              <a:xfrm>
                <a:off x="16184" y="8092"/>
                <a:ext cx="1464310" cy="149669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2" name="Овал 21"/>
              <p:cNvSpPr/>
              <p:nvPr/>
            </p:nvSpPr>
            <p:spPr>
              <a:xfrm>
                <a:off x="728283" y="760651"/>
                <a:ext cx="56644" cy="5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Овал 22"/>
              <p:cNvSpPr/>
              <p:nvPr/>
            </p:nvSpPr>
            <p:spPr>
              <a:xfrm>
                <a:off x="1464658" y="1497026"/>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4" name="Овал 23"/>
              <p:cNvSpPr/>
              <p:nvPr/>
            </p:nvSpPr>
            <p:spPr>
              <a:xfrm>
                <a:off x="0" y="147275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Овал 24"/>
              <p:cNvSpPr/>
              <p:nvPr/>
            </p:nvSpPr>
            <p:spPr>
              <a:xfrm>
                <a:off x="8092"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Овал 25"/>
              <p:cNvSpPr/>
              <p:nvPr/>
            </p:nvSpPr>
            <p:spPr>
              <a:xfrm>
                <a:off x="1456566"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8" name="Группа 7"/>
            <p:cNvGrpSpPr/>
            <p:nvPr/>
          </p:nvGrpSpPr>
          <p:grpSpPr>
            <a:xfrm>
              <a:off x="2929317" y="16184"/>
              <a:ext cx="925195" cy="944880"/>
              <a:chOff x="0" y="0"/>
              <a:chExt cx="1521173" cy="1553541"/>
            </a:xfrm>
          </p:grpSpPr>
          <p:sp>
            <p:nvSpPr>
              <p:cNvPr id="12" name="Прямоугольник 11"/>
              <p:cNvSpPr/>
              <p:nvPr/>
            </p:nvSpPr>
            <p:spPr>
              <a:xfrm>
                <a:off x="24276" y="24276"/>
                <a:ext cx="1464310" cy="149669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Овал 12"/>
              <p:cNvSpPr/>
              <p:nvPr/>
            </p:nvSpPr>
            <p:spPr>
              <a:xfrm>
                <a:off x="404601" y="39651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Овал 13"/>
              <p:cNvSpPr/>
              <p:nvPr/>
            </p:nvSpPr>
            <p:spPr>
              <a:xfrm>
                <a:off x="404601" y="1116701"/>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Овал 14"/>
              <p:cNvSpPr/>
              <p:nvPr/>
            </p:nvSpPr>
            <p:spPr>
              <a:xfrm>
                <a:off x="1068148" y="388418"/>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Овал 15"/>
              <p:cNvSpPr/>
              <p:nvPr/>
            </p:nvSpPr>
            <p:spPr>
              <a:xfrm>
                <a:off x="1060056" y="1108609"/>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Овал 16"/>
              <p:cNvSpPr/>
              <p:nvPr/>
            </p:nvSpPr>
            <p:spPr>
              <a:xfrm>
                <a:off x="1464658" y="1497026"/>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Овал 17"/>
              <p:cNvSpPr/>
              <p:nvPr/>
            </p:nvSpPr>
            <p:spPr>
              <a:xfrm>
                <a:off x="0" y="147275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9" name="Овал 18"/>
              <p:cNvSpPr/>
              <p:nvPr/>
            </p:nvSpPr>
            <p:spPr>
              <a:xfrm>
                <a:off x="8092"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Овал 19"/>
              <p:cNvSpPr/>
              <p:nvPr/>
            </p:nvSpPr>
            <p:spPr>
              <a:xfrm>
                <a:off x="1456566" y="0"/>
                <a:ext cx="56515" cy="5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9" name="Стрелка вправо 8"/>
            <p:cNvSpPr/>
            <p:nvPr/>
          </p:nvSpPr>
          <p:spPr>
            <a:xfrm>
              <a:off x="979137" y="485522"/>
              <a:ext cx="339725"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Стрелка вправо 9"/>
            <p:cNvSpPr/>
            <p:nvPr/>
          </p:nvSpPr>
          <p:spPr>
            <a:xfrm>
              <a:off x="2468071" y="485522"/>
              <a:ext cx="339725"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Стрелка вправо 10"/>
            <p:cNvSpPr/>
            <p:nvPr/>
          </p:nvSpPr>
          <p:spPr>
            <a:xfrm>
              <a:off x="3884177" y="485522"/>
              <a:ext cx="340056"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10947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GB" dirty="0" smtClean="0"/>
              <a:t>Implementing Frame and Balcony</a:t>
            </a:r>
            <a:endParaRPr lang="en-GB" dirty="0"/>
          </a:p>
        </p:txBody>
      </p:sp>
      <p:grpSp>
        <p:nvGrpSpPr>
          <p:cNvPr id="25" name="Группа 24"/>
          <p:cNvGrpSpPr/>
          <p:nvPr/>
        </p:nvGrpSpPr>
        <p:grpSpPr>
          <a:xfrm>
            <a:off x="2590792" y="2982509"/>
            <a:ext cx="3781561" cy="1494024"/>
            <a:chOff x="0" y="0"/>
            <a:chExt cx="4854498" cy="1918010"/>
          </a:xfrm>
        </p:grpSpPr>
        <p:pic>
          <p:nvPicPr>
            <p:cNvPr id="26" name="Рисунок 25" descr="C:\Users\GreyMatter\Pictures\fram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007220" cy="1918010"/>
            </a:xfrm>
            <a:prstGeom prst="rect">
              <a:avLst/>
            </a:prstGeom>
            <a:noFill/>
            <a:ln>
              <a:noFill/>
            </a:ln>
          </p:spPr>
        </p:pic>
        <p:pic>
          <p:nvPicPr>
            <p:cNvPr id="27" name="Рисунок 26" descr="C:\Users\GreyMatter\Pictures\frame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7278" y="7434"/>
              <a:ext cx="2007220" cy="1910576"/>
            </a:xfrm>
            <a:prstGeom prst="rect">
              <a:avLst/>
            </a:prstGeom>
            <a:noFill/>
            <a:ln>
              <a:noFill/>
            </a:ln>
          </p:spPr>
        </p:pic>
        <p:sp>
          <p:nvSpPr>
            <p:cNvPr id="28" name="Стрелка вправо 27"/>
            <p:cNvSpPr/>
            <p:nvPr/>
          </p:nvSpPr>
          <p:spPr>
            <a:xfrm>
              <a:off x="2155903" y="713678"/>
              <a:ext cx="458828" cy="372234"/>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nvGrpSpPr>
          <p:cNvPr id="56" name="Группа 55"/>
          <p:cNvGrpSpPr/>
          <p:nvPr/>
        </p:nvGrpSpPr>
        <p:grpSpPr>
          <a:xfrm>
            <a:off x="3262827" y="5337910"/>
            <a:ext cx="4313946" cy="632405"/>
            <a:chOff x="2011997" y="3053715"/>
            <a:chExt cx="5120005" cy="750570"/>
          </a:xfrm>
        </p:grpSpPr>
        <p:sp>
          <p:nvSpPr>
            <p:cNvPr id="57" name="Куб 56"/>
            <p:cNvSpPr/>
            <p:nvPr/>
          </p:nvSpPr>
          <p:spPr>
            <a:xfrm>
              <a:off x="2011997" y="3402965"/>
              <a:ext cx="1100455" cy="271145"/>
            </a:xfrm>
            <a:prstGeom prst="cube">
              <a:avLst>
                <a:gd name="adj" fmla="val 8047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8" name="Стрелка вправо 57"/>
            <p:cNvSpPr/>
            <p:nvPr/>
          </p:nvSpPr>
          <p:spPr>
            <a:xfrm>
              <a:off x="3461067" y="3475990"/>
              <a:ext cx="210185" cy="79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nvGrpSpPr>
            <p:cNvPr id="59" name="Группа 58"/>
            <p:cNvGrpSpPr/>
            <p:nvPr/>
          </p:nvGrpSpPr>
          <p:grpSpPr>
            <a:xfrm>
              <a:off x="4059872" y="3095624"/>
              <a:ext cx="1140460" cy="702947"/>
              <a:chOff x="0" y="0"/>
              <a:chExt cx="2180851" cy="922043"/>
            </a:xfrm>
          </p:grpSpPr>
          <p:sp>
            <p:nvSpPr>
              <p:cNvPr id="77" name="Куб 76"/>
              <p:cNvSpPr/>
              <p:nvPr/>
            </p:nvSpPr>
            <p:spPr>
              <a:xfrm>
                <a:off x="40460" y="566443"/>
                <a:ext cx="2103755" cy="355600"/>
              </a:xfrm>
              <a:prstGeom prst="cube">
                <a:avLst>
                  <a:gd name="adj" fmla="val 8047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nvGrpSpPr>
              <p:cNvPr id="78" name="Группа 77"/>
              <p:cNvGrpSpPr/>
              <p:nvPr/>
            </p:nvGrpSpPr>
            <p:grpSpPr>
              <a:xfrm>
                <a:off x="0" y="0"/>
                <a:ext cx="2180851" cy="164650"/>
                <a:chOff x="0" y="0"/>
                <a:chExt cx="2180851" cy="164650"/>
              </a:xfrm>
            </p:grpSpPr>
            <p:sp>
              <p:nvSpPr>
                <p:cNvPr id="79" name="Куб 78"/>
                <p:cNvSpPr/>
                <p:nvPr/>
              </p:nvSpPr>
              <p:spPr>
                <a:xfrm>
                  <a:off x="40460" y="108769"/>
                  <a:ext cx="1788160" cy="558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0" name="Куб 79"/>
                <p:cNvSpPr/>
                <p:nvPr/>
              </p:nvSpPr>
              <p:spPr>
                <a:xfrm rot="19012234">
                  <a:off x="1731695" y="24276"/>
                  <a:ext cx="449156" cy="62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1" name="Куб 80"/>
                <p:cNvSpPr/>
                <p:nvPr/>
              </p:nvSpPr>
              <p:spPr>
                <a:xfrm rot="19012234">
                  <a:off x="0" y="0"/>
                  <a:ext cx="449156" cy="62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sp>
          <p:nvSpPr>
            <p:cNvPr id="60" name="Стрелка вправо 59"/>
            <p:cNvSpPr/>
            <p:nvPr/>
          </p:nvSpPr>
          <p:spPr>
            <a:xfrm>
              <a:off x="5467667" y="3475355"/>
              <a:ext cx="210185" cy="79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1" name="Куб 60"/>
            <p:cNvSpPr/>
            <p:nvPr/>
          </p:nvSpPr>
          <p:spPr>
            <a:xfrm>
              <a:off x="6179502" y="3053715"/>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nvGrpSpPr>
            <p:cNvPr id="62" name="Группа 61"/>
            <p:cNvGrpSpPr/>
            <p:nvPr/>
          </p:nvGrpSpPr>
          <p:grpSpPr>
            <a:xfrm>
              <a:off x="5991542" y="3105785"/>
              <a:ext cx="1140460" cy="698500"/>
              <a:chOff x="0" y="5261"/>
              <a:chExt cx="2180851" cy="916782"/>
            </a:xfrm>
          </p:grpSpPr>
          <p:sp>
            <p:nvSpPr>
              <p:cNvPr id="72" name="Куб 71"/>
              <p:cNvSpPr/>
              <p:nvPr/>
            </p:nvSpPr>
            <p:spPr>
              <a:xfrm>
                <a:off x="40460" y="566443"/>
                <a:ext cx="2103755" cy="355600"/>
              </a:xfrm>
              <a:prstGeom prst="cube">
                <a:avLst>
                  <a:gd name="adj" fmla="val 80476"/>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nvGrpSpPr>
              <p:cNvPr id="73" name="Группа 72"/>
              <p:cNvGrpSpPr/>
              <p:nvPr/>
            </p:nvGrpSpPr>
            <p:grpSpPr>
              <a:xfrm>
                <a:off x="0" y="5261"/>
                <a:ext cx="2180851" cy="164651"/>
                <a:chOff x="0" y="5261"/>
                <a:chExt cx="2180851" cy="164651"/>
              </a:xfrm>
            </p:grpSpPr>
            <p:sp>
              <p:nvSpPr>
                <p:cNvPr id="74" name="Куб 73"/>
                <p:cNvSpPr/>
                <p:nvPr/>
              </p:nvSpPr>
              <p:spPr>
                <a:xfrm rot="19012234">
                  <a:off x="0" y="5261"/>
                  <a:ext cx="449156" cy="62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5" name="Куб 74"/>
                <p:cNvSpPr/>
                <p:nvPr/>
              </p:nvSpPr>
              <p:spPr>
                <a:xfrm rot="19012234">
                  <a:off x="1731695" y="29538"/>
                  <a:ext cx="449156" cy="62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6" name="Куб 75"/>
                <p:cNvSpPr/>
                <p:nvPr/>
              </p:nvSpPr>
              <p:spPr>
                <a:xfrm>
                  <a:off x="40460" y="114031"/>
                  <a:ext cx="1788160" cy="558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grpSp>
        <p:sp>
          <p:nvSpPr>
            <p:cNvPr id="63" name="Куб 62"/>
            <p:cNvSpPr/>
            <p:nvPr/>
          </p:nvSpPr>
          <p:spPr>
            <a:xfrm>
              <a:off x="6865937" y="3218180"/>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4" name="Куб 63"/>
            <p:cNvSpPr/>
            <p:nvPr/>
          </p:nvSpPr>
          <p:spPr>
            <a:xfrm>
              <a:off x="7059612" y="3056890"/>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5" name="Куб 64"/>
            <p:cNvSpPr/>
            <p:nvPr/>
          </p:nvSpPr>
          <p:spPr>
            <a:xfrm>
              <a:off x="6963727" y="3148965"/>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6" name="Куб 65"/>
            <p:cNvSpPr/>
            <p:nvPr/>
          </p:nvSpPr>
          <p:spPr>
            <a:xfrm>
              <a:off x="6053137" y="3221355"/>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7" name="Куб 66"/>
            <p:cNvSpPr/>
            <p:nvPr/>
          </p:nvSpPr>
          <p:spPr>
            <a:xfrm>
              <a:off x="6755447" y="3218180"/>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8" name="Куб 67"/>
            <p:cNvSpPr/>
            <p:nvPr/>
          </p:nvSpPr>
          <p:spPr>
            <a:xfrm>
              <a:off x="6618922" y="3221990"/>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9" name="Куб 68"/>
            <p:cNvSpPr/>
            <p:nvPr/>
          </p:nvSpPr>
          <p:spPr>
            <a:xfrm>
              <a:off x="6472872" y="3230245"/>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0" name="Куб 69"/>
            <p:cNvSpPr/>
            <p:nvPr/>
          </p:nvSpPr>
          <p:spPr>
            <a:xfrm>
              <a:off x="6320472" y="3232785"/>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1" name="Куб 70"/>
            <p:cNvSpPr/>
            <p:nvPr/>
          </p:nvSpPr>
          <p:spPr>
            <a:xfrm>
              <a:off x="6178232" y="3220720"/>
              <a:ext cx="54610" cy="50355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92" name="Прямоугольник 91"/>
          <p:cNvSpPr/>
          <p:nvPr/>
        </p:nvSpPr>
        <p:spPr>
          <a:xfrm>
            <a:off x="588437" y="2367554"/>
            <a:ext cx="2456122" cy="461665"/>
          </a:xfrm>
          <a:prstGeom prst="rect">
            <a:avLst/>
          </a:prstGeom>
        </p:spPr>
        <p:txBody>
          <a:bodyPr wrap="none">
            <a:spAutoFit/>
          </a:bodyPr>
          <a:lstStyle/>
          <a:p>
            <a:pPr marL="342900" indent="-342900">
              <a:buFont typeface="Arial" panose="020B0604020202020204" pitchFamily="34" charset="0"/>
              <a:buChar char="•"/>
            </a:pPr>
            <a:r>
              <a:rPr lang="en-GB" sz="2400" dirty="0" smtClean="0">
                <a:solidFill>
                  <a:srgbClr val="073E87"/>
                </a:solidFill>
              </a:rPr>
              <a:t>Window frame</a:t>
            </a:r>
            <a:endParaRPr lang="en-GB" dirty="0"/>
          </a:p>
        </p:txBody>
      </p:sp>
      <p:sp>
        <p:nvSpPr>
          <p:cNvPr id="93" name="Прямоугольник 92"/>
          <p:cNvSpPr/>
          <p:nvPr/>
        </p:nvSpPr>
        <p:spPr>
          <a:xfrm>
            <a:off x="588437" y="4476533"/>
            <a:ext cx="1553630" cy="461665"/>
          </a:xfrm>
          <a:prstGeom prst="rect">
            <a:avLst/>
          </a:prstGeom>
        </p:spPr>
        <p:txBody>
          <a:bodyPr wrap="none">
            <a:spAutoFit/>
          </a:bodyPr>
          <a:lstStyle/>
          <a:p>
            <a:pPr marL="342900" indent="-342900">
              <a:buFont typeface="Arial" panose="020B0604020202020204" pitchFamily="34" charset="0"/>
              <a:buChar char="•"/>
            </a:pPr>
            <a:r>
              <a:rPr lang="en-GB" sz="2400" dirty="0" smtClean="0">
                <a:solidFill>
                  <a:srgbClr val="073E87"/>
                </a:solidFill>
              </a:rPr>
              <a:t>Balcony</a:t>
            </a:r>
            <a:endParaRPr lang="en-GB" dirty="0"/>
          </a:p>
        </p:txBody>
      </p:sp>
      <p:sp>
        <p:nvSpPr>
          <p:cNvPr id="2" name="Прямоугольник 1"/>
          <p:cNvSpPr/>
          <p:nvPr/>
        </p:nvSpPr>
        <p:spPr>
          <a:xfrm>
            <a:off x="1259632" y="5311026"/>
            <a:ext cx="792088" cy="710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Параллелограмм 3"/>
          <p:cNvSpPr/>
          <p:nvPr/>
        </p:nvSpPr>
        <p:spPr>
          <a:xfrm rot="16200000">
            <a:off x="474090" y="5235745"/>
            <a:ext cx="990005" cy="581080"/>
          </a:xfrm>
          <a:prstGeom prst="parallelogram">
            <a:avLst>
              <a:gd name="adj" fmla="val 45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Прямая со стрелкой 5"/>
          <p:cNvCxnSpPr/>
          <p:nvPr/>
        </p:nvCxnSpPr>
        <p:spPr>
          <a:xfrm flipV="1">
            <a:off x="1259632" y="4938198"/>
            <a:ext cx="0" cy="372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Параллелограмм 40"/>
          <p:cNvSpPr/>
          <p:nvPr/>
        </p:nvSpPr>
        <p:spPr>
          <a:xfrm rot="16200000" flipV="1">
            <a:off x="1844202" y="5245543"/>
            <a:ext cx="990005" cy="574968"/>
          </a:xfrm>
          <a:prstGeom prst="parallelogram">
            <a:avLst>
              <a:gd name="adj" fmla="val 45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Прямая со стрелкой 9"/>
          <p:cNvCxnSpPr/>
          <p:nvPr/>
        </p:nvCxnSpPr>
        <p:spPr>
          <a:xfrm>
            <a:off x="2626689" y="5781914"/>
            <a:ext cx="432048" cy="36004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V="1">
            <a:off x="2051720" y="4938198"/>
            <a:ext cx="0" cy="10830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25254" y="5455300"/>
            <a:ext cx="482450" cy="369332"/>
          </a:xfrm>
          <a:prstGeom prst="rect">
            <a:avLst/>
          </a:prstGeom>
          <a:noFill/>
        </p:spPr>
        <p:txBody>
          <a:bodyPr wrap="square" rtlCol="0">
            <a:spAutoFit/>
          </a:bodyPr>
          <a:lstStyle/>
          <a:p>
            <a:r>
              <a:rPr lang="en-GB" sz="900" dirty="0" smtClean="0"/>
              <a:t>First wall</a:t>
            </a:r>
            <a:endParaRPr lang="en-GB" sz="900" dirty="0"/>
          </a:p>
        </p:txBody>
      </p:sp>
      <p:sp>
        <p:nvSpPr>
          <p:cNvPr id="47" name="TextBox 46"/>
          <p:cNvSpPr txBox="1"/>
          <p:nvPr/>
        </p:nvSpPr>
        <p:spPr>
          <a:xfrm>
            <a:off x="727867" y="5326620"/>
            <a:ext cx="482450" cy="369332"/>
          </a:xfrm>
          <a:prstGeom prst="rect">
            <a:avLst/>
          </a:prstGeom>
          <a:noFill/>
        </p:spPr>
        <p:txBody>
          <a:bodyPr wrap="square" rtlCol="0">
            <a:spAutoFit/>
          </a:bodyPr>
          <a:lstStyle/>
          <a:p>
            <a:r>
              <a:rPr lang="en-GB" sz="900" dirty="0" smtClean="0"/>
              <a:t>Last wall</a:t>
            </a:r>
            <a:endParaRPr lang="en-GB" sz="900" dirty="0"/>
          </a:p>
        </p:txBody>
      </p:sp>
      <p:sp>
        <p:nvSpPr>
          <p:cNvPr id="48" name="TextBox 47"/>
          <p:cNvSpPr txBox="1"/>
          <p:nvPr/>
        </p:nvSpPr>
        <p:spPr>
          <a:xfrm>
            <a:off x="2068964" y="5401956"/>
            <a:ext cx="557725" cy="369332"/>
          </a:xfrm>
          <a:prstGeom prst="rect">
            <a:avLst/>
          </a:prstGeom>
          <a:noFill/>
        </p:spPr>
        <p:txBody>
          <a:bodyPr wrap="square" rtlCol="0">
            <a:spAutoFit/>
          </a:bodyPr>
          <a:lstStyle/>
          <a:p>
            <a:r>
              <a:rPr lang="en-GB" sz="900" dirty="0" smtClean="0"/>
              <a:t>Current wall</a:t>
            </a:r>
            <a:endParaRPr lang="en-GB" sz="900" dirty="0"/>
          </a:p>
        </p:txBody>
      </p:sp>
      <p:cxnSp>
        <p:nvCxnSpPr>
          <p:cNvPr id="15" name="Прямая со стрелкой 14"/>
          <p:cNvCxnSpPr/>
          <p:nvPr/>
        </p:nvCxnSpPr>
        <p:spPr>
          <a:xfrm flipH="1" flipV="1">
            <a:off x="678552" y="5031282"/>
            <a:ext cx="581080" cy="27974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Прямая со стрелкой 50"/>
          <p:cNvCxnSpPr/>
          <p:nvPr/>
        </p:nvCxnSpPr>
        <p:spPr>
          <a:xfrm>
            <a:off x="1259633" y="5311026"/>
            <a:ext cx="648071"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2626689" y="5124612"/>
            <a:ext cx="0" cy="63597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p:nvPr/>
        </p:nvCxnSpPr>
        <p:spPr>
          <a:xfrm flipH="1">
            <a:off x="2068964" y="5764863"/>
            <a:ext cx="557725" cy="243171"/>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2068964" y="6028030"/>
            <a:ext cx="198780" cy="173278"/>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p:cNvCxnSpPr>
            <a:endCxn id="41" idx="5"/>
          </p:cNvCxnSpPr>
          <p:nvPr/>
        </p:nvCxnSpPr>
        <p:spPr>
          <a:xfrm flipV="1">
            <a:off x="2042677" y="5895839"/>
            <a:ext cx="296528" cy="132191"/>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1266" y="4957288"/>
            <a:ext cx="218416" cy="276999"/>
          </a:xfrm>
          <a:prstGeom prst="rect">
            <a:avLst/>
          </a:prstGeom>
          <a:noFill/>
        </p:spPr>
        <p:txBody>
          <a:bodyPr wrap="square" rtlCol="0">
            <a:spAutoFit/>
          </a:bodyPr>
          <a:lstStyle/>
          <a:p>
            <a:r>
              <a:rPr lang="en-GB" sz="1200" b="1" dirty="0" smtClean="0">
                <a:solidFill>
                  <a:srgbClr val="FF0000"/>
                </a:solidFill>
              </a:rPr>
              <a:t>1</a:t>
            </a:r>
            <a:endParaRPr lang="en-GB" sz="1200" b="1" dirty="0">
              <a:solidFill>
                <a:srgbClr val="FF0000"/>
              </a:solidFill>
            </a:endParaRPr>
          </a:p>
        </p:txBody>
      </p:sp>
      <p:sp>
        <p:nvSpPr>
          <p:cNvPr id="83" name="TextBox 82"/>
          <p:cNvSpPr txBox="1"/>
          <p:nvPr/>
        </p:nvSpPr>
        <p:spPr>
          <a:xfrm>
            <a:off x="2655877" y="5499913"/>
            <a:ext cx="218416" cy="276999"/>
          </a:xfrm>
          <a:prstGeom prst="rect">
            <a:avLst/>
          </a:prstGeom>
          <a:noFill/>
        </p:spPr>
        <p:txBody>
          <a:bodyPr wrap="square" rtlCol="0">
            <a:spAutoFit/>
          </a:bodyPr>
          <a:lstStyle/>
          <a:p>
            <a:r>
              <a:rPr lang="en-GB" sz="1200" b="1" dirty="0" smtClean="0">
                <a:solidFill>
                  <a:srgbClr val="00B050"/>
                </a:solidFill>
              </a:rPr>
              <a:t>2</a:t>
            </a:r>
            <a:endParaRPr lang="en-GB" sz="1200" b="1" dirty="0">
              <a:solidFill>
                <a:srgbClr val="00B050"/>
              </a:solidFill>
            </a:endParaRPr>
          </a:p>
        </p:txBody>
      </p:sp>
      <p:sp>
        <p:nvSpPr>
          <p:cNvPr id="84" name="TextBox 83"/>
          <p:cNvSpPr txBox="1"/>
          <p:nvPr/>
        </p:nvSpPr>
        <p:spPr>
          <a:xfrm>
            <a:off x="2042677" y="4957287"/>
            <a:ext cx="218416" cy="276999"/>
          </a:xfrm>
          <a:prstGeom prst="rect">
            <a:avLst/>
          </a:prstGeom>
          <a:noFill/>
        </p:spPr>
        <p:txBody>
          <a:bodyPr wrap="square" rtlCol="0">
            <a:spAutoFit/>
          </a:bodyPr>
          <a:lstStyle/>
          <a:p>
            <a:r>
              <a:rPr lang="en-GB" sz="1200" b="1" dirty="0" smtClean="0">
                <a:solidFill>
                  <a:srgbClr val="7030A0"/>
                </a:solidFill>
              </a:rPr>
              <a:t>3</a:t>
            </a:r>
            <a:endParaRPr lang="en-GB" sz="1200" b="1" dirty="0">
              <a:solidFill>
                <a:srgbClr val="7030A0"/>
              </a:solidFill>
            </a:endParaRPr>
          </a:p>
        </p:txBody>
      </p:sp>
    </p:spTree>
    <p:extLst>
      <p:ext uri="{BB962C8B-B14F-4D97-AF65-F5344CB8AC3E}">
        <p14:creationId xmlns:p14="http://schemas.microsoft.com/office/powerpoint/2010/main" val="178214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r>
              <a:rPr lang="en-GB" dirty="0" smtClean="0"/>
              <a:t>Next steps:</a:t>
            </a:r>
          </a:p>
          <a:p>
            <a:pPr lvl="1"/>
            <a:r>
              <a:rPr lang="en-GB" dirty="0" smtClean="0"/>
              <a:t>The next step would be adding more details to the </a:t>
            </a:r>
            <a:r>
              <a:rPr lang="en-GB" dirty="0"/>
              <a:t>building: </a:t>
            </a:r>
            <a:r>
              <a:rPr lang="en-GB" dirty="0" smtClean="0"/>
              <a:t>various </a:t>
            </a:r>
            <a:r>
              <a:rPr lang="en-GB" dirty="0"/>
              <a:t>roofs, </a:t>
            </a:r>
            <a:r>
              <a:rPr lang="en-GB" dirty="0" smtClean="0"/>
              <a:t>different window </a:t>
            </a:r>
            <a:r>
              <a:rPr lang="en-GB" dirty="0"/>
              <a:t>and balcony shapes, stairs and etc.</a:t>
            </a:r>
          </a:p>
          <a:p>
            <a:pPr lvl="1"/>
            <a:r>
              <a:rPr lang="en-GB" dirty="0" smtClean="0"/>
              <a:t>Making each floor of the building different from each other;</a:t>
            </a:r>
          </a:p>
          <a:p>
            <a:r>
              <a:rPr lang="en-GB" dirty="0" smtClean="0"/>
              <a:t>Applications:</a:t>
            </a:r>
          </a:p>
          <a:p>
            <a:pPr lvl="1"/>
            <a:r>
              <a:rPr lang="en-GB" dirty="0" smtClean="0"/>
              <a:t>Procedural City Generation</a:t>
            </a:r>
          </a:p>
          <a:p>
            <a:pPr lvl="1"/>
            <a:r>
              <a:rPr lang="en-GB" dirty="0" smtClean="0"/>
              <a:t>Architecture</a:t>
            </a:r>
          </a:p>
          <a:p>
            <a:pPr lvl="1"/>
            <a:endParaRPr lang="en-GB" dirty="0"/>
          </a:p>
        </p:txBody>
      </p:sp>
      <p:sp>
        <p:nvSpPr>
          <p:cNvPr id="3" name="Заголовок 2"/>
          <p:cNvSpPr>
            <a:spLocks noGrp="1"/>
          </p:cNvSpPr>
          <p:nvPr>
            <p:ph type="title"/>
          </p:nvPr>
        </p:nvSpPr>
        <p:spPr/>
        <p:txBody>
          <a:bodyPr/>
          <a:lstStyle/>
          <a:p>
            <a:r>
              <a:rPr lang="en-GB" dirty="0" smtClean="0"/>
              <a:t>Conclusion</a:t>
            </a:r>
            <a:endParaRPr lang="en-GB" dirty="0"/>
          </a:p>
        </p:txBody>
      </p:sp>
    </p:spTree>
    <p:extLst>
      <p:ext uri="{BB962C8B-B14F-4D97-AF65-F5344CB8AC3E}">
        <p14:creationId xmlns:p14="http://schemas.microsoft.com/office/powerpoint/2010/main" val="144947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442</TotalTime>
  <Words>583</Words>
  <Application>Microsoft Office PowerPoint</Application>
  <PresentationFormat>Экран (4:3)</PresentationFormat>
  <Paragraphs>66</Paragraphs>
  <Slides>10</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Волна</vt:lpstr>
      <vt:lpstr>MSc CGE – MathsGfx1 – Coursework2:  Building Generation with 3D L-System</vt:lpstr>
      <vt:lpstr>Introduction</vt:lpstr>
      <vt:lpstr>Implementing Walls</vt:lpstr>
      <vt:lpstr>Implementing Floor : Extension</vt:lpstr>
      <vt:lpstr>Implementing Floor</vt:lpstr>
      <vt:lpstr>Doubly-linked and Circular List </vt:lpstr>
      <vt:lpstr>Implementing Windows</vt:lpstr>
      <vt:lpstr>Implementing Frame and Balcony</vt:lpstr>
      <vt:lpstr>Conclusion</vt:lpstr>
      <vt:lpstr>Bibliography</vt:lpstr>
    </vt:vector>
  </TitlesOfParts>
  <Company>Krokoz™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CGE – MathsGfx1 – Coursework2:  Building Generation with 3D L-System</dc:title>
  <dc:creator>GreyMatter</dc:creator>
  <cp:lastModifiedBy>KARMAD</cp:lastModifiedBy>
  <cp:revision>16</cp:revision>
  <dcterms:created xsi:type="dcterms:W3CDTF">2014-02-03T17:45:04Z</dcterms:created>
  <dcterms:modified xsi:type="dcterms:W3CDTF">2014-02-11T15:38:52Z</dcterms:modified>
</cp:coreProperties>
</file>