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06" y="-18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F8D5B3F-2953-462A-863C-57A86A073E3F}" type="datetimeFigureOut">
              <a:rPr lang="en-GB" smtClean="0"/>
              <a:t>03/02/2014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A53AA45-624B-429F-9544-16684DF9309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daet.com/pages/805/l-system_city/" TargetMode="External"/><Relationship Id="rId7" Type="http://schemas.openxmlformats.org/officeDocument/2006/relationships/hyperlink" Target="http://www.personal.kent.edu/~rmuhamma/Compgeometry/MyCG/PolyPart/polyPartition.htm" TargetMode="External"/><Relationship Id="rId2" Type="http://schemas.openxmlformats.org/officeDocument/2006/relationships/hyperlink" Target="http://citeseerx.ist.psu.edu/viewdoc/download?rep=rep1&amp;type=pdf&amp;doi=10.1.1.112.1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csb.edu/~suri/cs235/Triangulation.pdf" TargetMode="External"/><Relationship Id="rId5" Type="http://schemas.openxmlformats.org/officeDocument/2006/relationships/hyperlink" Target="http://www.cs.unc.edu/~dm/CODE/GEM/chapter.html#FIG" TargetMode="External"/><Relationship Id="rId4" Type="http://schemas.openxmlformats.org/officeDocument/2006/relationships/hyperlink" Target="http://en.wikipedia.org/wiki/Polygon_triangu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MSc CGE – MathsGfx1 – Coursework2: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Building Generation with 3D L-System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449063"/>
          </a:xfrm>
        </p:spPr>
        <p:txBody>
          <a:bodyPr/>
          <a:lstStyle/>
          <a:p>
            <a:r>
              <a:rPr lang="en-GB" dirty="0" smtClean="0"/>
              <a:t>Team: Wanganning Wu, Madina Berkaliyeva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924944"/>
            <a:ext cx="8208912" cy="3816424"/>
          </a:xfrm>
        </p:spPr>
        <p:txBody>
          <a:bodyPr>
            <a:normAutofit/>
          </a:bodyPr>
          <a:lstStyle/>
          <a:p>
            <a:r>
              <a:rPr lang="en-GB" dirty="0" smtClean="0"/>
              <a:t>L-System is </a:t>
            </a:r>
            <a:r>
              <a:rPr lang="en-GB" dirty="0"/>
              <a:t>a parallel rewriting system that can be used for procedural buildings generation.</a:t>
            </a:r>
            <a:endParaRPr lang="en-GB" dirty="0" smtClean="0"/>
          </a:p>
          <a:p>
            <a:r>
              <a:rPr lang="en-GB" dirty="0" smtClean="0"/>
              <a:t>There are several ways to generate buildings procedurally using L-Systems:</a:t>
            </a:r>
          </a:p>
          <a:p>
            <a:pPr lvl="1"/>
            <a:r>
              <a:rPr lang="en-GB" dirty="0"/>
              <a:t>G</a:t>
            </a:r>
            <a:r>
              <a:rPr lang="en-GB" dirty="0" smtClean="0"/>
              <a:t>enerate </a:t>
            </a:r>
            <a:r>
              <a:rPr lang="en-GB" dirty="0"/>
              <a:t>the building mass using </a:t>
            </a:r>
            <a:r>
              <a:rPr lang="en-GB" dirty="0" smtClean="0"/>
              <a:t>volumes;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se </a:t>
            </a:r>
            <a:r>
              <a:rPr lang="en-GB" dirty="0"/>
              <a:t>meshes that represent walls as the base </a:t>
            </a:r>
            <a:r>
              <a:rPr lang="en-GB" dirty="0" smtClean="0"/>
              <a:t>shapes;</a:t>
            </a:r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05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Walls</a:t>
            </a:r>
            <a:endParaRPr lang="en-GB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generating a line segment like how it does in using 2D L-System to draw a tree, it generate a rectangle </a:t>
            </a:r>
            <a:r>
              <a:rPr lang="en-US" dirty="0" smtClean="0"/>
              <a:t>surface</a:t>
            </a:r>
          </a:p>
          <a:p>
            <a:r>
              <a:rPr lang="en-US" dirty="0"/>
              <a:t>Connect the end point and the starting point and create a wall in between</a:t>
            </a:r>
            <a:endParaRPr lang="en-GB" dirty="0"/>
          </a:p>
        </p:txBody>
      </p:sp>
      <p:pic>
        <p:nvPicPr>
          <p:cNvPr id="7" name="Объект 3" descr="C:\Users\GreyMatter\Pictures\sdsdv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4781418"/>
            <a:ext cx="3705742" cy="1476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618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Куб 15"/>
          <p:cNvSpPr/>
          <p:nvPr/>
        </p:nvSpPr>
        <p:spPr>
          <a:xfrm>
            <a:off x="6823208" y="4533328"/>
            <a:ext cx="1618264" cy="570856"/>
          </a:xfrm>
          <a:prstGeom prst="cube">
            <a:avLst>
              <a:gd name="adj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Implementing Floor : Extension</a:t>
            </a:r>
            <a:endParaRPr lang="en-GB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467544" y="2741880"/>
            <a:ext cx="3986673" cy="2365628"/>
            <a:chOff x="467544" y="2741880"/>
            <a:chExt cx="4392488" cy="2606432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627784" y="3116064"/>
              <a:ext cx="2232248" cy="2232248"/>
              <a:chOff x="3203848" y="3116064"/>
              <a:chExt cx="2232248" cy="2232248"/>
            </a:xfrm>
          </p:grpSpPr>
          <p:sp>
            <p:nvSpPr>
              <p:cNvPr id="5" name="Блок-схема: решение 4"/>
              <p:cNvSpPr/>
              <p:nvPr/>
            </p:nvSpPr>
            <p:spPr>
              <a:xfrm>
                <a:off x="3203848" y="3116064"/>
                <a:ext cx="2232248" cy="223224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Блок-схема: решение 5"/>
              <p:cNvSpPr/>
              <p:nvPr/>
            </p:nvSpPr>
            <p:spPr>
              <a:xfrm>
                <a:off x="3445210" y="3357984"/>
                <a:ext cx="1749524" cy="17495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Блок-схема: решение 6"/>
            <p:cNvSpPr/>
            <p:nvPr/>
          </p:nvSpPr>
          <p:spPr>
            <a:xfrm>
              <a:off x="467544" y="3357984"/>
              <a:ext cx="1749524" cy="17495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290" y="3436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99891" y="2741880"/>
              <a:ext cx="517196" cy="40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P’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9892" y="343684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</a:t>
              </a:r>
              <a:endParaRPr lang="en-GB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2217068" y="3912344"/>
              <a:ext cx="410716" cy="1988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Куб 13"/>
          <p:cNvSpPr/>
          <p:nvPr/>
        </p:nvSpPr>
        <p:spPr>
          <a:xfrm>
            <a:off x="5292080" y="3212976"/>
            <a:ext cx="1080120" cy="1675975"/>
          </a:xfrm>
          <a:prstGeom prst="cube">
            <a:avLst>
              <a:gd name="adj" fmla="val 2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Куб 14"/>
          <p:cNvSpPr/>
          <p:nvPr/>
        </p:nvSpPr>
        <p:spPr>
          <a:xfrm>
            <a:off x="7092280" y="3212975"/>
            <a:ext cx="1080120" cy="1675975"/>
          </a:xfrm>
          <a:prstGeom prst="cube">
            <a:avLst>
              <a:gd name="adj" fmla="val 2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Стрелка вправо 16"/>
          <p:cNvSpPr/>
          <p:nvPr/>
        </p:nvSpPr>
        <p:spPr>
          <a:xfrm>
            <a:off x="6575493" y="3943570"/>
            <a:ext cx="372771" cy="180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Since the floor may have a concave shape, we need to triangulate it.</a:t>
            </a:r>
          </a:p>
          <a:p>
            <a:r>
              <a:rPr lang="en-GB" dirty="0" smtClean="0"/>
              <a:t>One way to triangulate a simple polygon, that has no holes, is called Ear-Clipping algorithm.</a:t>
            </a:r>
          </a:p>
          <a:p>
            <a:r>
              <a:rPr lang="en-US" dirty="0"/>
              <a:t>The algorithm then consists of finding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such </a:t>
            </a:r>
            <a:r>
              <a:rPr lang="en-US" dirty="0"/>
              <a:t>an ear, removing it from the </a:t>
            </a:r>
            <a:r>
              <a:rPr lang="en-US" dirty="0" smtClean="0"/>
              <a:t>polygon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/>
              <a:t>which results in a new polygon that still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meets </a:t>
            </a:r>
            <a:r>
              <a:rPr lang="en-US" dirty="0"/>
              <a:t>the conditions) and repeating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until </a:t>
            </a:r>
            <a:r>
              <a:rPr lang="en-US" dirty="0"/>
              <a:t>there is only one triangle left.</a:t>
            </a:r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Floor</a:t>
            </a:r>
            <a:endParaRPr lang="en-GB" dirty="0"/>
          </a:p>
        </p:txBody>
      </p:sp>
      <p:pic>
        <p:nvPicPr>
          <p:cNvPr id="4" name="Рисунок 3" descr="220px-Polygon-e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9775"/>
            <a:ext cx="2628151" cy="182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44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oubly-linked </a:t>
            </a:r>
            <a:r>
              <a:rPr lang="en-US" dirty="0"/>
              <a:t>and </a:t>
            </a:r>
            <a:r>
              <a:rPr lang="en-US" dirty="0" smtClean="0"/>
              <a:t>Circular </a:t>
            </a:r>
            <a:r>
              <a:rPr lang="en-US" dirty="0"/>
              <a:t>L</a:t>
            </a:r>
            <a:r>
              <a:rPr lang="en-US" dirty="0" smtClean="0"/>
              <a:t>ist </a:t>
            </a:r>
            <a:endParaRPr lang="en-GB" dirty="0"/>
          </a:p>
        </p:txBody>
      </p:sp>
      <p:pic>
        <p:nvPicPr>
          <p:cNvPr id="5" name="Рисунок 4" descr="下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52" y="2510785"/>
            <a:ext cx="3584575" cy="1278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Группа 28"/>
          <p:cNvGrpSpPr/>
          <p:nvPr/>
        </p:nvGrpSpPr>
        <p:grpSpPr>
          <a:xfrm>
            <a:off x="1800930" y="3618519"/>
            <a:ext cx="5382897" cy="2688589"/>
            <a:chOff x="1880552" y="3413443"/>
            <a:chExt cx="5382897" cy="2688589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880552" y="3413443"/>
              <a:ext cx="5382897" cy="2688589"/>
              <a:chOff x="0" y="0"/>
              <a:chExt cx="5383412" cy="2688764"/>
            </a:xfrm>
          </p:grpSpPr>
          <p:sp>
            <p:nvSpPr>
              <p:cNvPr id="6" name="Овал 5"/>
              <p:cNvSpPr>
                <a:spLocks noChangeArrowheads="1"/>
              </p:cNvSpPr>
              <p:nvPr/>
            </p:nvSpPr>
            <p:spPr bwMode="auto">
              <a:xfrm>
                <a:off x="1472751" y="1610315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7" name="Овал 6"/>
              <p:cNvSpPr>
                <a:spLocks noChangeArrowheads="1"/>
              </p:cNvSpPr>
              <p:nvPr/>
            </p:nvSpPr>
            <p:spPr bwMode="auto">
              <a:xfrm>
                <a:off x="728283" y="0"/>
                <a:ext cx="584835" cy="5848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-5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8" name="Овал 7"/>
              <p:cNvSpPr>
                <a:spLocks noChangeArrowheads="1"/>
              </p:cNvSpPr>
              <p:nvPr/>
            </p:nvSpPr>
            <p:spPr bwMode="auto">
              <a:xfrm>
                <a:off x="736375" y="2055377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9" name="Овал 8"/>
              <p:cNvSpPr>
                <a:spLocks noChangeArrowheads="1"/>
              </p:cNvSpPr>
              <p:nvPr/>
            </p:nvSpPr>
            <p:spPr bwMode="auto">
              <a:xfrm>
                <a:off x="1472751" y="695915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 dirty="0">
                    <a:effectLst/>
                    <a:latin typeface="Calibri"/>
                    <a:ea typeface="SimSun"/>
                    <a:cs typeface="Times New Roman"/>
                  </a:rPr>
                  <a:t>16</a:t>
                </a:r>
                <a:endParaRPr lang="en-GB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0" name="Овал 9"/>
              <p:cNvSpPr>
                <a:spLocks noChangeArrowheads="1"/>
              </p:cNvSpPr>
              <p:nvPr/>
            </p:nvSpPr>
            <p:spPr bwMode="auto">
              <a:xfrm>
                <a:off x="0" y="1602223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1" name="Овал 10"/>
              <p:cNvSpPr>
                <a:spLocks noChangeArrowheads="1"/>
              </p:cNvSpPr>
              <p:nvPr/>
            </p:nvSpPr>
            <p:spPr bwMode="auto">
              <a:xfrm>
                <a:off x="0" y="655454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7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12" name="Прямая со стрелкой 11"/>
              <p:cNvCxnSpPr>
                <a:cxnSpLocks noChangeShapeType="1"/>
              </p:cNvCxnSpPr>
              <p:nvPr/>
            </p:nvCxnSpPr>
            <p:spPr bwMode="auto">
              <a:xfrm flipV="1">
                <a:off x="428878" y="428877"/>
                <a:ext cx="301625" cy="226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Прямая со стрелкой 12"/>
              <p:cNvCxnSpPr>
                <a:cxnSpLocks noChangeShapeType="1"/>
              </p:cNvCxnSpPr>
              <p:nvPr/>
            </p:nvCxnSpPr>
            <p:spPr bwMode="auto">
              <a:xfrm>
                <a:off x="1310910" y="428877"/>
                <a:ext cx="314960" cy="226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Прямая со стрелкой 13"/>
              <p:cNvCxnSpPr>
                <a:cxnSpLocks noChangeShapeType="1"/>
              </p:cNvCxnSpPr>
              <p:nvPr/>
            </p:nvCxnSpPr>
            <p:spPr bwMode="auto">
              <a:xfrm>
                <a:off x="267037" y="1254265"/>
                <a:ext cx="635" cy="3524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Прямая со стрелкой 14"/>
              <p:cNvCxnSpPr>
                <a:cxnSpLocks noChangeShapeType="1"/>
              </p:cNvCxnSpPr>
              <p:nvPr/>
            </p:nvCxnSpPr>
            <p:spPr bwMode="auto">
              <a:xfrm>
                <a:off x="428878" y="2160573"/>
                <a:ext cx="30162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Прямая со стрелкой 15"/>
              <p:cNvCxnSpPr>
                <a:cxnSpLocks noChangeShapeType="1"/>
              </p:cNvCxnSpPr>
              <p:nvPr/>
            </p:nvCxnSpPr>
            <p:spPr bwMode="auto">
              <a:xfrm flipV="1">
                <a:off x="1343278" y="2160573"/>
                <a:ext cx="24066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Прямая со стрелкой 16"/>
              <p:cNvCxnSpPr>
                <a:cxnSpLocks noChangeShapeType="1"/>
              </p:cNvCxnSpPr>
              <p:nvPr/>
            </p:nvCxnSpPr>
            <p:spPr bwMode="auto">
              <a:xfrm>
                <a:off x="2403335" y="1383738"/>
                <a:ext cx="6165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Овал 17"/>
              <p:cNvSpPr>
                <a:spLocks noChangeArrowheads="1"/>
              </p:cNvSpPr>
              <p:nvPr/>
            </p:nvSpPr>
            <p:spPr bwMode="auto">
              <a:xfrm>
                <a:off x="4798577" y="166695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9" name="Овал 18"/>
              <p:cNvSpPr>
                <a:spLocks noChangeArrowheads="1"/>
              </p:cNvSpPr>
              <p:nvPr/>
            </p:nvSpPr>
            <p:spPr bwMode="auto">
              <a:xfrm>
                <a:off x="4062202" y="210392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5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0" name="Овал 19"/>
              <p:cNvSpPr>
                <a:spLocks noChangeArrowheads="1"/>
              </p:cNvSpPr>
              <p:nvPr/>
            </p:nvSpPr>
            <p:spPr bwMode="auto">
              <a:xfrm>
                <a:off x="4798577" y="752559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16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1" name="Овал 20"/>
              <p:cNvSpPr>
                <a:spLocks noChangeArrowheads="1"/>
              </p:cNvSpPr>
              <p:nvPr/>
            </p:nvSpPr>
            <p:spPr bwMode="auto">
              <a:xfrm>
                <a:off x="3317735" y="1642683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2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22" name="Овал 21"/>
              <p:cNvSpPr>
                <a:spLocks noChangeArrowheads="1"/>
              </p:cNvSpPr>
              <p:nvPr/>
            </p:nvSpPr>
            <p:spPr bwMode="auto">
              <a:xfrm>
                <a:off x="3317735" y="704007"/>
                <a:ext cx="584835" cy="58483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6985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sz="1100">
                    <a:effectLst/>
                    <a:latin typeface="Calibri"/>
                    <a:ea typeface="SimSun"/>
                    <a:cs typeface="Times New Roman"/>
                  </a:rPr>
                  <a:t>7</a:t>
                </a:r>
                <a:endParaRPr lang="en-GB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23" name="Прямая со стрелкой 22"/>
              <p:cNvCxnSpPr>
                <a:cxnSpLocks noChangeShapeType="1"/>
              </p:cNvCxnSpPr>
              <p:nvPr/>
            </p:nvCxnSpPr>
            <p:spPr bwMode="auto">
              <a:xfrm>
                <a:off x="3584772" y="1310909"/>
                <a:ext cx="635" cy="3524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Прямая со стрелкой 23"/>
              <p:cNvCxnSpPr>
                <a:cxnSpLocks noChangeShapeType="1"/>
              </p:cNvCxnSpPr>
              <p:nvPr/>
            </p:nvCxnSpPr>
            <p:spPr bwMode="auto">
              <a:xfrm>
                <a:off x="3754705" y="2209125"/>
                <a:ext cx="30162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Прямая со стрелкой 24"/>
              <p:cNvCxnSpPr>
                <a:cxnSpLocks noChangeShapeType="1"/>
              </p:cNvCxnSpPr>
              <p:nvPr/>
            </p:nvCxnSpPr>
            <p:spPr bwMode="auto">
              <a:xfrm flipV="1">
                <a:off x="4669105" y="2209125"/>
                <a:ext cx="240665" cy="2806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Прямая со стрелкой 25"/>
              <p:cNvCxnSpPr>
                <a:cxnSpLocks noChangeShapeType="1"/>
              </p:cNvCxnSpPr>
              <p:nvPr/>
            </p:nvCxnSpPr>
            <p:spPr bwMode="auto">
              <a:xfrm>
                <a:off x="3989374" y="1019596"/>
                <a:ext cx="7366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Прямая со стрелкой 26"/>
              <p:cNvCxnSpPr>
                <a:cxnSpLocks noChangeShapeType="1"/>
              </p:cNvCxnSpPr>
              <p:nvPr/>
            </p:nvCxnSpPr>
            <p:spPr bwMode="auto">
              <a:xfrm>
                <a:off x="5186995" y="1335185"/>
                <a:ext cx="0" cy="3257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" name="Прямая со стрелкой 27"/>
            <p:cNvCxnSpPr>
              <a:cxnSpLocks noChangeShapeType="1"/>
            </p:cNvCxnSpPr>
            <p:nvPr/>
          </p:nvCxnSpPr>
          <p:spPr bwMode="auto">
            <a:xfrm>
              <a:off x="3658902" y="4689807"/>
              <a:ext cx="0" cy="3257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75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5003" y="2523269"/>
            <a:ext cx="7408333" cy="3450696"/>
          </a:xfrm>
        </p:spPr>
        <p:txBody>
          <a:bodyPr/>
          <a:lstStyle/>
          <a:p>
            <a:r>
              <a:rPr lang="en-GB" dirty="0" smtClean="0"/>
              <a:t>We extend the basic L-System rules, so now we can specify windows, window size and balconies:</a:t>
            </a:r>
          </a:p>
          <a:p>
            <a:pPr lvl="1"/>
            <a:r>
              <a:rPr lang="en-GB" sz="1800" dirty="0" smtClean="0"/>
              <a:t>K – place windows on the wall</a:t>
            </a:r>
          </a:p>
          <a:p>
            <a:pPr lvl="1"/>
            <a:r>
              <a:rPr lang="en-GB" sz="1800" dirty="0" smtClean="0"/>
              <a:t>(1.50) – set the size of the window to 1.50</a:t>
            </a:r>
          </a:p>
          <a:p>
            <a:pPr lvl="1"/>
            <a:r>
              <a:rPr lang="en-GB" sz="1800" dirty="0" smtClean="0"/>
              <a:t>B – place balcony on the wall</a:t>
            </a:r>
          </a:p>
          <a:p>
            <a:pPr lvl="1"/>
            <a:r>
              <a:rPr lang="en-GB" sz="1800" dirty="0" smtClean="0"/>
              <a:t>F+FK(1.50)K-FBK+FK(1.50)KFFK+FK(1.50)K</a:t>
            </a:r>
            <a:endParaRPr lang="en-GB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Windows</a:t>
            </a:r>
            <a:endParaRPr lang="en-GB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998884" y="4784440"/>
            <a:ext cx="5226686" cy="960756"/>
            <a:chOff x="0" y="0"/>
            <a:chExt cx="5227146" cy="96106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4296871" y="0"/>
              <a:ext cx="930275" cy="955041"/>
              <a:chOff x="0" y="0"/>
              <a:chExt cx="1529266" cy="1569726"/>
            </a:xfrm>
          </p:grpSpPr>
          <p:sp>
            <p:nvSpPr>
              <p:cNvPr id="32" name="Рамка 31"/>
              <p:cNvSpPr/>
              <p:nvPr/>
            </p:nvSpPr>
            <p:spPr>
              <a:xfrm>
                <a:off x="32369" y="32368"/>
                <a:ext cx="1464310" cy="1496695"/>
              </a:xfrm>
              <a:prstGeom prst="frame">
                <a:avLst>
                  <a:gd name="adj1" fmla="val 2522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32369" y="32368"/>
                <a:ext cx="380325" cy="372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1116701" y="1157161"/>
                <a:ext cx="379730" cy="372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V="1">
                <a:off x="1116701" y="32368"/>
                <a:ext cx="379730" cy="372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32369" y="1157161"/>
                <a:ext cx="363855" cy="37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Овал 36"/>
              <p:cNvSpPr/>
              <p:nvPr/>
            </p:nvSpPr>
            <p:spPr>
              <a:xfrm>
                <a:off x="0" y="8092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6510" y="380326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8092" y="1497027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72234" y="1140977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1092425" y="372234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76241" y="1149069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1464659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472751" y="1513211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0" y="0"/>
              <a:ext cx="925195" cy="949959"/>
              <a:chOff x="0" y="0"/>
              <a:chExt cx="1521174" cy="1561633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32369" y="24276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464659" y="1505118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0" y="1480842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448475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1448475" y="16184"/>
              <a:ext cx="925194" cy="944881"/>
              <a:chOff x="0" y="0"/>
              <a:chExt cx="1521173" cy="1553541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16184" y="8092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728283" y="760651"/>
                <a:ext cx="56644" cy="566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1464658" y="1497026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0" y="147275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5" name="Овал 24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1456566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2929317" y="16184"/>
              <a:ext cx="925195" cy="944880"/>
              <a:chOff x="0" y="0"/>
              <a:chExt cx="1521173" cy="1553541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24276" y="24276"/>
                <a:ext cx="1464310" cy="149669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404601" y="39651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04601" y="1116701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1068148" y="388418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1060056" y="1108609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1464658" y="1497026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0" y="147275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8092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1456566" y="0"/>
                <a:ext cx="56515" cy="56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</p:grpSp>
        <p:sp>
          <p:nvSpPr>
            <p:cNvPr id="9" name="Стрелка вправо 8"/>
            <p:cNvSpPr/>
            <p:nvPr/>
          </p:nvSpPr>
          <p:spPr>
            <a:xfrm>
              <a:off x="979137" y="485522"/>
              <a:ext cx="339725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2468071" y="485522"/>
              <a:ext cx="339725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884177" y="485522"/>
              <a:ext cx="340056" cy="457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947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Frame and Balcony</a:t>
            </a:r>
            <a:endParaRPr lang="en-GB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2590792" y="2982509"/>
            <a:ext cx="3781561" cy="1494024"/>
            <a:chOff x="0" y="0"/>
            <a:chExt cx="4854498" cy="1918010"/>
          </a:xfrm>
        </p:grpSpPr>
        <p:pic>
          <p:nvPicPr>
            <p:cNvPr id="26" name="Рисунок 25" descr="C:\Users\GreyMatter\Pictures\fram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7220" cy="191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Рисунок 26" descr="C:\Users\GreyMatter\Pictures\frame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278" y="7434"/>
              <a:ext cx="2007220" cy="1910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Стрелка вправо 27"/>
            <p:cNvSpPr/>
            <p:nvPr/>
          </p:nvSpPr>
          <p:spPr>
            <a:xfrm>
              <a:off x="2155903" y="713678"/>
              <a:ext cx="458828" cy="372234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757815" y="5231439"/>
            <a:ext cx="5327931" cy="781051"/>
            <a:chOff x="2011997" y="3053715"/>
            <a:chExt cx="5120005" cy="750570"/>
          </a:xfrm>
        </p:grpSpPr>
        <p:sp>
          <p:nvSpPr>
            <p:cNvPr id="57" name="Куб 56"/>
            <p:cNvSpPr/>
            <p:nvPr/>
          </p:nvSpPr>
          <p:spPr>
            <a:xfrm>
              <a:off x="2011997" y="3402965"/>
              <a:ext cx="1100455" cy="271145"/>
            </a:xfrm>
            <a:prstGeom prst="cube">
              <a:avLst>
                <a:gd name="adj" fmla="val 80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58" name="Стрелка вправо 57"/>
            <p:cNvSpPr/>
            <p:nvPr/>
          </p:nvSpPr>
          <p:spPr>
            <a:xfrm>
              <a:off x="3461067" y="3475990"/>
              <a:ext cx="210185" cy="79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59" name="Группа 58"/>
            <p:cNvGrpSpPr/>
            <p:nvPr/>
          </p:nvGrpSpPr>
          <p:grpSpPr>
            <a:xfrm>
              <a:off x="4059872" y="3095624"/>
              <a:ext cx="1140460" cy="702947"/>
              <a:chOff x="0" y="0"/>
              <a:chExt cx="2180851" cy="922043"/>
            </a:xfrm>
          </p:grpSpPr>
          <p:sp>
            <p:nvSpPr>
              <p:cNvPr id="77" name="Куб 76"/>
              <p:cNvSpPr/>
              <p:nvPr/>
            </p:nvSpPr>
            <p:spPr>
              <a:xfrm>
                <a:off x="40460" y="566443"/>
                <a:ext cx="2103755" cy="355600"/>
              </a:xfrm>
              <a:prstGeom prst="cube">
                <a:avLst>
                  <a:gd name="adj" fmla="val 804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78" name="Группа 77"/>
              <p:cNvGrpSpPr/>
              <p:nvPr/>
            </p:nvGrpSpPr>
            <p:grpSpPr>
              <a:xfrm>
                <a:off x="0" y="0"/>
                <a:ext cx="2180851" cy="164650"/>
                <a:chOff x="0" y="0"/>
                <a:chExt cx="2180851" cy="164650"/>
              </a:xfrm>
            </p:grpSpPr>
            <p:sp>
              <p:nvSpPr>
                <p:cNvPr id="79" name="Куб 78"/>
                <p:cNvSpPr/>
                <p:nvPr/>
              </p:nvSpPr>
              <p:spPr>
                <a:xfrm>
                  <a:off x="40460" y="108769"/>
                  <a:ext cx="1788160" cy="55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0" name="Куб 79"/>
                <p:cNvSpPr/>
                <p:nvPr/>
              </p:nvSpPr>
              <p:spPr>
                <a:xfrm rot="19012234">
                  <a:off x="1731695" y="24276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81" name="Куб 80"/>
                <p:cNvSpPr/>
                <p:nvPr/>
              </p:nvSpPr>
              <p:spPr>
                <a:xfrm rot="19012234">
                  <a:off x="0" y="0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60" name="Стрелка вправо 59"/>
            <p:cNvSpPr/>
            <p:nvPr/>
          </p:nvSpPr>
          <p:spPr>
            <a:xfrm>
              <a:off x="5467667" y="3475355"/>
              <a:ext cx="210185" cy="793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1" name="Куб 60"/>
            <p:cNvSpPr/>
            <p:nvPr/>
          </p:nvSpPr>
          <p:spPr>
            <a:xfrm>
              <a:off x="6179502" y="305371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grpSp>
          <p:nvGrpSpPr>
            <p:cNvPr id="62" name="Группа 61"/>
            <p:cNvGrpSpPr/>
            <p:nvPr/>
          </p:nvGrpSpPr>
          <p:grpSpPr>
            <a:xfrm>
              <a:off x="5991542" y="3105785"/>
              <a:ext cx="1140460" cy="698500"/>
              <a:chOff x="0" y="5261"/>
              <a:chExt cx="2180851" cy="916782"/>
            </a:xfrm>
          </p:grpSpPr>
          <p:sp>
            <p:nvSpPr>
              <p:cNvPr id="72" name="Куб 71"/>
              <p:cNvSpPr/>
              <p:nvPr/>
            </p:nvSpPr>
            <p:spPr>
              <a:xfrm>
                <a:off x="40460" y="566443"/>
                <a:ext cx="2103755" cy="355600"/>
              </a:xfrm>
              <a:prstGeom prst="cube">
                <a:avLst>
                  <a:gd name="adj" fmla="val 804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73" name="Группа 72"/>
              <p:cNvGrpSpPr/>
              <p:nvPr/>
            </p:nvGrpSpPr>
            <p:grpSpPr>
              <a:xfrm>
                <a:off x="0" y="5261"/>
                <a:ext cx="2180851" cy="164651"/>
                <a:chOff x="0" y="5261"/>
                <a:chExt cx="2180851" cy="164651"/>
              </a:xfrm>
            </p:grpSpPr>
            <p:sp>
              <p:nvSpPr>
                <p:cNvPr id="74" name="Куб 73"/>
                <p:cNvSpPr/>
                <p:nvPr/>
              </p:nvSpPr>
              <p:spPr>
                <a:xfrm rot="19012234">
                  <a:off x="0" y="5261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Куб 74"/>
                <p:cNvSpPr/>
                <p:nvPr/>
              </p:nvSpPr>
              <p:spPr>
                <a:xfrm rot="19012234">
                  <a:off x="1731695" y="29538"/>
                  <a:ext cx="449156" cy="628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76" name="Куб 75"/>
                <p:cNvSpPr/>
                <p:nvPr/>
              </p:nvSpPr>
              <p:spPr>
                <a:xfrm>
                  <a:off x="40460" y="114031"/>
                  <a:ext cx="1788160" cy="55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</p:grpSp>
        </p:grpSp>
        <p:sp>
          <p:nvSpPr>
            <p:cNvPr id="63" name="Куб 62"/>
            <p:cNvSpPr/>
            <p:nvPr/>
          </p:nvSpPr>
          <p:spPr>
            <a:xfrm>
              <a:off x="6865937" y="321818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4" name="Куб 63"/>
            <p:cNvSpPr/>
            <p:nvPr/>
          </p:nvSpPr>
          <p:spPr>
            <a:xfrm>
              <a:off x="7059612" y="305689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5" name="Куб 64"/>
            <p:cNvSpPr/>
            <p:nvPr/>
          </p:nvSpPr>
          <p:spPr>
            <a:xfrm>
              <a:off x="6963727" y="314896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6" name="Куб 65"/>
            <p:cNvSpPr/>
            <p:nvPr/>
          </p:nvSpPr>
          <p:spPr>
            <a:xfrm>
              <a:off x="6053137" y="322135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7" name="Куб 66"/>
            <p:cNvSpPr/>
            <p:nvPr/>
          </p:nvSpPr>
          <p:spPr>
            <a:xfrm>
              <a:off x="6755447" y="321818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8" name="Куб 67"/>
            <p:cNvSpPr/>
            <p:nvPr/>
          </p:nvSpPr>
          <p:spPr>
            <a:xfrm>
              <a:off x="6618922" y="322199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69" name="Куб 68"/>
            <p:cNvSpPr/>
            <p:nvPr/>
          </p:nvSpPr>
          <p:spPr>
            <a:xfrm>
              <a:off x="6472872" y="323024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0" name="Куб 69"/>
            <p:cNvSpPr/>
            <p:nvPr/>
          </p:nvSpPr>
          <p:spPr>
            <a:xfrm>
              <a:off x="6320472" y="3232785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71" name="Куб 70"/>
            <p:cNvSpPr/>
            <p:nvPr/>
          </p:nvSpPr>
          <p:spPr>
            <a:xfrm>
              <a:off x="6178232" y="3220720"/>
              <a:ext cx="54610" cy="50355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92" name="Прямоугольник 91"/>
          <p:cNvSpPr/>
          <p:nvPr/>
        </p:nvSpPr>
        <p:spPr>
          <a:xfrm>
            <a:off x="588437" y="2367554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73E87"/>
                </a:solidFill>
              </a:rPr>
              <a:t>Window frame</a:t>
            </a:r>
            <a:endParaRPr lang="en-GB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588437" y="4476533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73E87"/>
                </a:solidFill>
              </a:rPr>
              <a:t>Balcony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14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GB" dirty="0" smtClean="0"/>
              <a:t>2014</a:t>
            </a:r>
            <a:r>
              <a:rPr lang="en-GB" dirty="0"/>
              <a:t>. Procedural Modelling of Buildings [ONLINE] Available at: </a:t>
            </a:r>
            <a:r>
              <a:rPr lang="en-GB" u="sng" dirty="0">
                <a:hlinkClick r:id="rId2"/>
              </a:rPr>
              <a:t>http://citeseerx.ist.psu.edu/viewdoc/download?rep=rep1&amp;type=pdf&amp;doi=10.1.1.112.183</a:t>
            </a:r>
            <a:r>
              <a:rPr lang="en-GB" dirty="0"/>
              <a:t>. [Accessed 6 January 2014];</a:t>
            </a:r>
          </a:p>
          <a:p>
            <a:pPr lvl="0"/>
            <a:r>
              <a:rPr lang="en-GB" dirty="0"/>
              <a:t>PARISH, Y. I. H., M̈ULLER, P. 2001. Procedural modelling of cities. In Proceedings of ACM IGGRAPH 2001, ACM Press, E. Fiume, Ed.,301–308;</a:t>
            </a:r>
          </a:p>
          <a:p>
            <a:pPr lvl="0"/>
            <a:r>
              <a:rPr lang="en-GB" dirty="0"/>
              <a:t>3Daet.com | L-system City . 2014. </a:t>
            </a:r>
            <a:r>
              <a:rPr lang="en-GB" i="1" dirty="0"/>
              <a:t>3Daet.com | L-system City </a:t>
            </a:r>
            <a:r>
              <a:rPr lang="en-GB" dirty="0"/>
              <a:t>. [ONLINE] Available at: </a:t>
            </a:r>
            <a:r>
              <a:rPr lang="en-GB" u="sng" dirty="0">
                <a:hlinkClick r:id="rId3"/>
              </a:rPr>
              <a:t>http://www.3daet.com/pages/805/l-system_city/</a:t>
            </a:r>
            <a:r>
              <a:rPr lang="en-GB" dirty="0"/>
              <a:t>. [Accessed 6 January 2014];</a:t>
            </a:r>
          </a:p>
          <a:p>
            <a:pPr lvl="0"/>
            <a:r>
              <a:rPr lang="en-GB" dirty="0"/>
              <a:t>Polygon triangulation - Wikipedia, the free </a:t>
            </a:r>
            <a:r>
              <a:rPr lang="en-GB" dirty="0" err="1"/>
              <a:t>encyclopedia</a:t>
            </a:r>
            <a:r>
              <a:rPr lang="en-GB" dirty="0"/>
              <a:t>. 2014. </a:t>
            </a:r>
            <a:r>
              <a:rPr lang="en-GB" i="1" dirty="0"/>
              <a:t>Polygon triangulation - Wikipedia, the free </a:t>
            </a:r>
            <a:r>
              <a:rPr lang="en-GB" i="1" dirty="0" err="1"/>
              <a:t>encyclopedia</a:t>
            </a:r>
            <a:r>
              <a:rPr lang="en-GB" dirty="0"/>
              <a:t>. [ONLINE] Available at: </a:t>
            </a:r>
            <a:r>
              <a:rPr lang="en-GB" u="sng" dirty="0">
                <a:hlinkClick r:id="rId4"/>
              </a:rPr>
              <a:t>http://en.wikipedia.org/wiki/Polygon_triangulation</a:t>
            </a:r>
            <a:r>
              <a:rPr lang="en-GB" dirty="0"/>
              <a:t>. [Accessed 5 January 2014];</a:t>
            </a:r>
          </a:p>
          <a:p>
            <a:pPr lvl="0"/>
            <a:r>
              <a:rPr lang="en-GB" dirty="0"/>
              <a:t>Polygon Triangulation. 2014. </a:t>
            </a:r>
            <a:r>
              <a:rPr lang="en-GB" i="1" dirty="0"/>
              <a:t>Polygon Triangulation</a:t>
            </a:r>
            <a:r>
              <a:rPr lang="en-GB" dirty="0"/>
              <a:t>. [ONLINE] Available at: </a:t>
            </a:r>
            <a:r>
              <a:rPr lang="en-GB" u="sng" dirty="0">
                <a:hlinkClick r:id="rId5"/>
              </a:rPr>
              <a:t>http://www.cs.unc.edu/~dm/CODE/GEM/chapter.html#FIG</a:t>
            </a:r>
            <a:r>
              <a:rPr lang="en-GB" dirty="0"/>
              <a:t>. [Accessed 5 January 2014];</a:t>
            </a:r>
          </a:p>
          <a:p>
            <a:pPr lvl="0"/>
            <a:r>
              <a:rPr lang="en-GB" dirty="0"/>
              <a:t>2014. [ONLINE] Available at: </a:t>
            </a:r>
            <a:r>
              <a:rPr lang="en-GB" u="sng" dirty="0">
                <a:hlinkClick r:id="rId6"/>
              </a:rPr>
              <a:t>http://www.cs.ucsb.edu/~suri/cs235/Triangulation.pdf</a:t>
            </a:r>
            <a:r>
              <a:rPr lang="en-GB" dirty="0"/>
              <a:t>. [Accessed 29 December 2013] ;</a:t>
            </a:r>
          </a:p>
          <a:p>
            <a:pPr lvl="0"/>
            <a:r>
              <a:rPr lang="en-GB" dirty="0"/>
              <a:t>Polygon Partitioning. 2014. Polygon Partitioning. [ONLINE] Available at: </a:t>
            </a:r>
            <a:r>
              <a:rPr lang="en-GB" u="sng" dirty="0">
                <a:hlinkClick r:id="rId7"/>
              </a:rPr>
              <a:t>http://www.personal.kent.edu/~rmuhamma/Compgeometry/MyCG/PolyPart/polyPartition.htm</a:t>
            </a:r>
            <a:r>
              <a:rPr lang="en-GB" dirty="0"/>
              <a:t>. [Accessed 5 January 2014].</a:t>
            </a:r>
          </a:p>
          <a:p>
            <a:endParaRPr lang="en-GB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91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113</TotalTime>
  <Words>438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MSc CGE – MathsGfx1 – Coursework2:  Building Generation with 3D L-System</vt:lpstr>
      <vt:lpstr>Introduction</vt:lpstr>
      <vt:lpstr>Implementing Walls</vt:lpstr>
      <vt:lpstr>Implementing Floor : Extension</vt:lpstr>
      <vt:lpstr>Implementing Floor</vt:lpstr>
      <vt:lpstr>Doubly-linked and Circular List </vt:lpstr>
      <vt:lpstr>Implementing Windows</vt:lpstr>
      <vt:lpstr>Implementing Frame and Balcony</vt:lpstr>
      <vt:lpstr>Bibliography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CGE – MathsGfx1 – Coursework2:  Building Generation with 3D L-System</dc:title>
  <dc:creator>GreyMatter</dc:creator>
  <cp:lastModifiedBy>GreyMatter</cp:lastModifiedBy>
  <cp:revision>9</cp:revision>
  <dcterms:created xsi:type="dcterms:W3CDTF">2014-02-03T17:45:04Z</dcterms:created>
  <dcterms:modified xsi:type="dcterms:W3CDTF">2014-02-03T19:38:52Z</dcterms:modified>
</cp:coreProperties>
</file>