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4"/>
    <p:sldMasterId id="2147483956" r:id="rId5"/>
  </p:sldMasterIdLst>
  <p:notesMasterIdLst>
    <p:notesMasterId r:id="rId22"/>
  </p:notesMasterIdLst>
  <p:sldIdLst>
    <p:sldId id="257" r:id="rId6"/>
    <p:sldId id="286" r:id="rId7"/>
    <p:sldId id="261" r:id="rId8"/>
    <p:sldId id="263" r:id="rId9"/>
    <p:sldId id="267" r:id="rId10"/>
    <p:sldId id="268" r:id="rId11"/>
    <p:sldId id="269" r:id="rId12"/>
    <p:sldId id="260" r:id="rId13"/>
    <p:sldId id="272" r:id="rId14"/>
    <p:sldId id="271" r:id="rId15"/>
    <p:sldId id="273" r:id="rId16"/>
    <p:sldId id="285" r:id="rId17"/>
    <p:sldId id="283" r:id="rId18"/>
    <p:sldId id="284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333250-3069-44A3-A632-1474F7482185}">
          <p14:sldIdLst>
            <p14:sldId id="257"/>
            <p14:sldId id="286"/>
            <p14:sldId id="261"/>
            <p14:sldId id="263"/>
            <p14:sldId id="267"/>
            <p14:sldId id="268"/>
            <p14:sldId id="269"/>
            <p14:sldId id="260"/>
            <p14:sldId id="272"/>
            <p14:sldId id="271"/>
          </p14:sldIdLst>
        </p14:section>
        <p14:section name="Untitled Section" id="{CA5D35DE-D6FC-411E-A855-32EF2D419A24}">
          <p14:sldIdLst>
            <p14:sldId id="273"/>
            <p14:sldId id="285"/>
            <p14:sldId id="283"/>
            <p14:sldId id="284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76" y="68"/>
      </p:cViewPr>
      <p:guideLst/>
    </p:cSldViewPr>
  </p:slideViewPr>
  <p:outlineViewPr>
    <p:cViewPr>
      <p:scale>
        <a:sx n="33" d="100"/>
        <a:sy n="33" d="100"/>
      </p:scale>
      <p:origin x="0" y="-5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21E00-E725-4F5D-B139-7AE036CBB206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B67D-A570-42FB-8074-2F893368E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8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2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E018-2135-8C9C-D81C-3CCEE3D8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3A7-0540-273E-6732-2D4370C7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ECB6E-316E-A87E-9AE5-1E83C478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F8290-1E12-6D9F-85B9-0993015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AE55-1AC6-06E8-8524-17609405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6A23-F44E-E1F9-2E1E-B527080A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5ED-32D0-705F-7EA0-93E89F82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438A-25C9-5A72-9C77-74C16D36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14D5-E90B-4A1E-D074-B7B9C4F5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F8F4-2667-30B9-A8D9-F6ED87EE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7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6BA-D870-F84E-61FE-92A9F7BA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F6EC-3FF5-A3FC-EA2F-11A6CAB1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0E6D-0658-C5D2-4F8B-D66E9AC9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0EFD7-5A22-501E-5B72-50F3E1EA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5D46-242E-7D7A-11EB-1542BF2F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47A-170C-997F-E2F6-5E2FC2D2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B6B8-17DB-A9AF-23EE-E41E342CC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55290-DDE8-8A7A-9F8B-8845BD451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96AB4-8AD0-488A-E155-FBABBD75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776-EDE2-CECB-D7B3-9BE924A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EFF1-E6D4-866F-990B-A34FB35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20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63B-BFA3-62B4-E055-38A52D3B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07EF-8979-7F6D-D222-8B87C55D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71FE2-8904-A0C8-1FC6-5F7DEEBA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1775-3368-7D7C-D6BF-D0C712206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13DC0-27B8-A083-EF56-FB4A9ACE2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576C2-94B6-D8CF-0324-A6175828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8E1F-7AD4-33DD-C9F6-362992D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24EE2-0056-4D92-7748-AFD6A599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2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4215-3EEC-9932-7CEA-C555333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57739-93F4-EA1B-CB2F-83388BBF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E8349-6E0A-6DEE-78A9-68F694B7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57320-9007-3669-38E8-87E17B16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82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819BC-F147-5720-1BBD-A65083A8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60A88-31B5-607F-F8EA-BE5EDB0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4FB5-51E4-681C-096B-6D1098EA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3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4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BB10-C5DA-BB98-4C4E-751E8B04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5EFE-72F0-848C-CA06-171BD1A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161A-485C-4C6E-944E-E7FC327E4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AA7AF-2233-2995-71D0-8CD5EC24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964C9-FE10-D5FB-BF48-A56F6D84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CD961-6807-F6BE-FF30-6D24BBFE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11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5263-F0EA-42C1-C5C4-9BA42853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AAD7-6CB3-1B87-CF7C-9AD16D682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E3920-334A-E715-9CBF-76277A432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55249-920D-533A-5F20-4484D5FE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9C3DC-17B5-1615-86A1-D1492316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8D1A-9E93-89BF-F2F5-EAA8A13F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17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5D52-378F-D150-7AB0-3FA9DE44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A2D8-3C82-665E-250A-B0B171867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925F-421E-2039-B6F4-9F9FB9DE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EF61-CB91-B8B5-5C89-35273679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E51B-C8AA-0438-6AAD-B9A9B53A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4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7F07A-8103-2116-6D2D-E273EA22F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E649-96EC-1146-E0C4-BEE33B3B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6752-C68A-A9B9-EB4D-7BB5188C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60EF-8387-B41C-D836-C1809EA6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D230-8C44-91D8-FAA8-62C13E33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F1C3-465B-AA7B-43AB-E321A805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D6256-B9AA-34D6-AE34-06E069BD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321A9-A8F0-C3E4-0F50-65E9C99B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F8EE0-52DA-E29D-DCDB-50E467FC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0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3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41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5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59AE2-790C-3CAA-5BE9-968737C7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B40BA-10FE-527B-08EF-9A587358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267A-011F-0942-5EA6-0626A97B7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862E-ABBA-4407-A54A-EC334CEDE85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9307-6074-AFFD-2D72-232D71902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93B-C259-C7A0-7D9D-404336CED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C693-6940-460F-ADAC-212DBC7F6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2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1513498"/>
            <a:ext cx="8637073" cy="1915502"/>
          </a:xfrm>
        </p:spPr>
        <p:txBody>
          <a:bodyPr>
            <a:normAutofit/>
          </a:bodyPr>
          <a:lstStyle/>
          <a:p>
            <a:r>
              <a:rPr lang="en-US" dirty="0"/>
              <a:t>Virtual Desktop infrastructure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23A41E-F4C0-C289-EA27-40C70A1E5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CDAC1-7FD7-333B-4F85-41828026EFDB}"/>
              </a:ext>
            </a:extLst>
          </p:cNvPr>
          <p:cNvSpPr txBox="1"/>
          <p:nvPr/>
        </p:nvSpPr>
        <p:spPr>
          <a:xfrm>
            <a:off x="982133" y="3824532"/>
            <a:ext cx="3119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Presented By:</a:t>
            </a:r>
          </a:p>
          <a:p>
            <a:r>
              <a:rPr lang="en-US" dirty="0"/>
              <a:t>R M Harshitha -3BR23CS123</a:t>
            </a:r>
          </a:p>
          <a:p>
            <a:r>
              <a:rPr lang="en-US" dirty="0"/>
              <a:t>M Chandana   -3BR23CS086</a:t>
            </a:r>
          </a:p>
          <a:p>
            <a:r>
              <a:rPr lang="en-US" dirty="0"/>
              <a:t>Preethi K          -3BR23CS120</a:t>
            </a:r>
          </a:p>
          <a:p>
            <a:r>
              <a:rPr lang="en-US" dirty="0" err="1"/>
              <a:t>Raziya</a:t>
            </a:r>
            <a:r>
              <a:rPr lang="en-US" dirty="0"/>
              <a:t> M          -3BR23CS127</a:t>
            </a:r>
          </a:p>
          <a:p>
            <a:r>
              <a:rPr lang="en-US" dirty="0" err="1"/>
              <a:t>Parimala</a:t>
            </a:r>
            <a:r>
              <a:rPr lang="en-US" dirty="0"/>
              <a:t> C      -3BR23CS116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2984B-0A4C-8746-72CB-2DB3291D1291}"/>
              </a:ext>
            </a:extLst>
          </p:cNvPr>
          <p:cNvSpPr txBox="1"/>
          <p:nvPr/>
        </p:nvSpPr>
        <p:spPr>
          <a:xfrm>
            <a:off x="8503920" y="3843552"/>
            <a:ext cx="229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Trainer Signature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0FDF8-C812-0AD3-3BEE-BB6D2ECFAEA5}"/>
              </a:ext>
            </a:extLst>
          </p:cNvPr>
          <p:cNvSpPr txBox="1"/>
          <p:nvPr/>
        </p:nvSpPr>
        <p:spPr>
          <a:xfrm>
            <a:off x="1591056" y="512064"/>
            <a:ext cx="869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BALLARI INSTITUTE OF TECHNOLOGY AND MANAGEMENT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AA82-C305-4280-B177-67027847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virtual desktop infrastructure (</a:t>
            </a:r>
            <a:r>
              <a:rPr lang="en-US" dirty="0" err="1"/>
              <a:t>Vdi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299B-C80C-CB6E-F3E7-B987CF46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To have inclined growth ,companies have started using advanced methodologies in their businesses.</a:t>
            </a:r>
          </a:p>
          <a:p>
            <a:r>
              <a:rPr lang="en-US" dirty="0"/>
              <a:t>They have been continuously trying new technologies to reduce all the work-related challenges faced by the workforce.</a:t>
            </a:r>
          </a:p>
          <a:p>
            <a:r>
              <a:rPr lang="en-US" dirty="0"/>
              <a:t>Access your data from anywhere and anytime.</a:t>
            </a:r>
          </a:p>
          <a:p>
            <a:r>
              <a:rPr lang="en-US" dirty="0"/>
              <a:t>Instant backup of the data.</a:t>
            </a:r>
          </a:p>
          <a:p>
            <a:r>
              <a:rPr lang="en-US" dirty="0"/>
              <a:t>Access your data from multiple devices.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DD598-575D-E8BA-E218-5CE725B2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112" y="3549861"/>
            <a:ext cx="4087368" cy="2503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445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B5B5-F392-925E-C5BC-7EA6B5E1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5113681"/>
          </a:xfrm>
        </p:spPr>
        <p:txBody>
          <a:bodyPr>
            <a:normAutofit/>
          </a:bodyPr>
          <a:lstStyle/>
          <a:p>
            <a:pPr algn="just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br>
              <a:rPr lang="en-US" dirty="0"/>
            </a:br>
            <a:br>
              <a:rPr lang="en-US" dirty="0"/>
            </a:br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By addressing past challenges and optimizing VDI configurations , organizations can unlock the full potential of virtual desktop infrastructure , fostering a positive and efficient user experience in the modern digital workspace.</a:t>
            </a:r>
            <a:br>
              <a:rPr lang="en-US" cap="none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75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283D-F1CB-3100-DB65-5D3728E1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>
            <a:normAutofit/>
          </a:bodyPr>
          <a:lstStyle/>
          <a:p>
            <a:r>
              <a:rPr lang="en-US" sz="5400" dirty="0"/>
              <a:t>thank  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22156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131-F9B4-DD38-CDE7-4D0DED2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59" y="101600"/>
            <a:ext cx="9291215" cy="626533"/>
          </a:xfrm>
        </p:spPr>
        <p:txBody>
          <a:bodyPr>
            <a:normAutofit/>
          </a:bodyPr>
          <a:lstStyle/>
          <a:p>
            <a:r>
              <a:rPr lang="en-US" b="1" u="sng" dirty="0"/>
              <a:t>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6B4B-CFFF-524B-0628-590E5CB9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728133"/>
            <a:ext cx="11582399" cy="5291666"/>
          </a:xfrm>
        </p:spPr>
        <p:txBody>
          <a:bodyPr>
            <a:normAutofit fontScale="55000" lnSpcReduction="20000"/>
          </a:bodyPr>
          <a:lstStyle/>
          <a:p>
            <a:pPr marL="0">
              <a:spcBef>
                <a:spcPts val="0"/>
              </a:spcBef>
            </a:pPr>
            <a:r>
              <a:rPr lang="en-IN" sz="33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Step 1</a:t>
            </a:r>
            <a:r>
              <a:rPr lang="en-IN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900" dirty="0"/>
              <a:t>Initialize Virtual Desktop </a:t>
            </a:r>
            <a:r>
              <a:rPr lang="en-IN" sz="2900" dirty="0" err="1"/>
              <a:t>ManagerCreate</a:t>
            </a:r>
            <a:r>
              <a:rPr lang="en-IN" sz="2900" dirty="0"/>
              <a:t> an empty dictionary desktops to store virtual </a:t>
            </a:r>
            <a:r>
              <a:rPr lang="en-IN" sz="2900" dirty="0" err="1"/>
              <a:t>desktops.Initialize</a:t>
            </a:r>
            <a:r>
              <a:rPr lang="en-IN" sz="2900" dirty="0"/>
              <a:t> an empty </a:t>
            </a:r>
            <a:r>
              <a:rPr lang="en-IN" sz="2900" dirty="0" err="1"/>
              <a:t>VirtualDesktopManager</a:t>
            </a:r>
            <a:r>
              <a:rPr lang="en-IN" sz="2900" dirty="0"/>
              <a:t> object.</a:t>
            </a:r>
          </a:p>
          <a:p>
            <a:pPr marL="0">
              <a:spcBef>
                <a:spcPts val="0"/>
              </a:spcBef>
            </a:pPr>
            <a:r>
              <a:rPr lang="en-IN" sz="33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Step 2</a:t>
            </a:r>
            <a:r>
              <a:rPr lang="en-IN" sz="2900" dirty="0"/>
              <a:t>: Display </a:t>
            </a:r>
            <a:r>
              <a:rPr lang="en-IN" sz="2900" dirty="0" err="1"/>
              <a:t>MenuDisplay</a:t>
            </a:r>
            <a:r>
              <a:rPr lang="en-IN" sz="2900" dirty="0"/>
              <a:t> the main menu with </a:t>
            </a:r>
            <a:r>
              <a:rPr lang="en-IN" sz="2900" dirty="0" err="1"/>
              <a:t>options:Create</a:t>
            </a:r>
            <a:r>
              <a:rPr lang="en-IN" sz="2900" dirty="0"/>
              <a:t> </a:t>
            </a:r>
            <a:r>
              <a:rPr lang="en-IN" sz="2900" dirty="0" err="1"/>
              <a:t>DesktopRead</a:t>
            </a:r>
            <a:r>
              <a:rPr lang="en-IN" sz="2900" dirty="0"/>
              <a:t> </a:t>
            </a:r>
            <a:r>
              <a:rPr lang="en-IN" sz="2900" dirty="0" err="1"/>
              <a:t>DesktopUpdate</a:t>
            </a:r>
            <a:r>
              <a:rPr lang="en-IN" sz="2900" dirty="0"/>
              <a:t> </a:t>
            </a:r>
            <a:r>
              <a:rPr lang="en-IN" sz="2900" dirty="0" err="1"/>
              <a:t>DesktopDelete</a:t>
            </a:r>
            <a:r>
              <a:rPr lang="en-IN" sz="2900" dirty="0"/>
              <a:t> </a:t>
            </a:r>
            <a:r>
              <a:rPr lang="en-IN" sz="2900" dirty="0" err="1"/>
              <a:t>DesktopMonitor</a:t>
            </a:r>
            <a:r>
              <a:rPr lang="en-IN" sz="2900" dirty="0"/>
              <a:t> </a:t>
            </a:r>
            <a:r>
              <a:rPr lang="en-IN" sz="2900" dirty="0" err="1"/>
              <a:t>PerformanceExit</a:t>
            </a:r>
            <a:endParaRPr lang="en-IN" sz="2900" dirty="0"/>
          </a:p>
          <a:p>
            <a:pPr marL="0">
              <a:spcBef>
                <a:spcPts val="0"/>
              </a:spcBef>
            </a:pPr>
            <a:r>
              <a:rPr lang="en-IN" sz="33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Step 3:</a:t>
            </a:r>
            <a:r>
              <a:rPr lang="en-IN" sz="2900" b="1" dirty="0"/>
              <a:t> </a:t>
            </a:r>
            <a:r>
              <a:rPr lang="en-IN" sz="2900" dirty="0"/>
              <a:t>Handle User </a:t>
            </a:r>
            <a:r>
              <a:rPr lang="en-IN" sz="2900" dirty="0" err="1"/>
              <a:t>InputGet</a:t>
            </a:r>
            <a:r>
              <a:rPr lang="en-IN" sz="2900" dirty="0"/>
              <a:t> user input (option number).Perform corresponding action based on user input: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1</a:t>
            </a:r>
            <a:r>
              <a:rPr lang="en-IN" sz="2900" dirty="0"/>
              <a:t>: Create </a:t>
            </a:r>
            <a:r>
              <a:rPr lang="en-IN" sz="2900" dirty="0" err="1"/>
              <a:t>DesktopPrompt</a:t>
            </a:r>
            <a:r>
              <a:rPr lang="en-IN" sz="2900" dirty="0"/>
              <a:t> user </a:t>
            </a:r>
            <a:r>
              <a:rPr lang="en-IN" sz="2900" dirty="0" err="1"/>
              <a:t>for:Desktop</a:t>
            </a:r>
            <a:r>
              <a:rPr lang="en-IN" sz="2900" dirty="0"/>
              <a:t> </a:t>
            </a:r>
            <a:r>
              <a:rPr lang="en-IN" sz="2900" dirty="0" err="1"/>
              <a:t>IDDesktop</a:t>
            </a:r>
            <a:r>
              <a:rPr lang="en-IN" sz="2900" dirty="0"/>
              <a:t> </a:t>
            </a:r>
            <a:r>
              <a:rPr lang="en-IN" sz="2900" dirty="0" err="1"/>
              <a:t>nameOperating</a:t>
            </a:r>
            <a:r>
              <a:rPr lang="en-IN" sz="2900" dirty="0"/>
              <a:t> </a:t>
            </a:r>
            <a:r>
              <a:rPr lang="en-IN" sz="2900" dirty="0" err="1"/>
              <a:t>systemRAM</a:t>
            </a:r>
            <a:r>
              <a:rPr lang="en-IN" sz="2900" dirty="0"/>
              <a:t> </a:t>
            </a:r>
            <a:r>
              <a:rPr lang="en-IN" sz="2900" dirty="0" err="1"/>
              <a:t>allocationCPU</a:t>
            </a:r>
            <a:r>
              <a:rPr lang="en-IN" sz="2900" dirty="0"/>
              <a:t> </a:t>
            </a:r>
            <a:r>
              <a:rPr lang="en-IN" sz="2900" dirty="0" err="1"/>
              <a:t>allocationCreate</a:t>
            </a:r>
            <a:r>
              <a:rPr lang="en-IN" sz="2900" dirty="0"/>
              <a:t> a new </a:t>
            </a:r>
            <a:r>
              <a:rPr lang="en-IN" sz="2900" dirty="0" err="1"/>
              <a:t>VirtualDesktop</a:t>
            </a:r>
            <a:r>
              <a:rPr lang="en-IN" sz="2900" dirty="0"/>
              <a:t> object with user </a:t>
            </a:r>
            <a:r>
              <a:rPr lang="en-IN" sz="2900" dirty="0" err="1"/>
              <a:t>input.Add</a:t>
            </a:r>
            <a:r>
              <a:rPr lang="en-IN" sz="2900" dirty="0"/>
              <a:t> the </a:t>
            </a:r>
            <a:r>
              <a:rPr lang="en-IN" sz="2900" dirty="0" err="1"/>
              <a:t>VirtualDesktop</a:t>
            </a:r>
            <a:r>
              <a:rPr lang="en-IN" sz="2900" dirty="0"/>
              <a:t> object to the desktops dictionary.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2</a:t>
            </a:r>
            <a:r>
              <a:rPr lang="en-IN" sz="2900" dirty="0"/>
              <a:t>: Read </a:t>
            </a:r>
            <a:r>
              <a:rPr lang="en-IN" sz="2900" dirty="0" err="1"/>
              <a:t>DesktopPrompt</a:t>
            </a:r>
            <a:r>
              <a:rPr lang="en-IN" sz="2900" dirty="0"/>
              <a:t> user for Desktop </a:t>
            </a:r>
            <a:r>
              <a:rPr lang="en-IN" sz="2900" dirty="0" err="1"/>
              <a:t>ID.Retrieve</a:t>
            </a:r>
            <a:r>
              <a:rPr lang="en-IN" sz="2900" dirty="0"/>
              <a:t> the corresponding </a:t>
            </a:r>
            <a:r>
              <a:rPr lang="en-IN" sz="2900" dirty="0" err="1"/>
              <a:t>VirtualDesktop</a:t>
            </a:r>
            <a:r>
              <a:rPr lang="en-IN" sz="2900" dirty="0"/>
              <a:t> object from the desktops </a:t>
            </a:r>
            <a:r>
              <a:rPr lang="en-IN" sz="2900" dirty="0" err="1"/>
              <a:t>dictionary.Display</a:t>
            </a:r>
            <a:r>
              <a:rPr lang="en-IN" sz="2900" dirty="0"/>
              <a:t> desktop details.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3</a:t>
            </a:r>
            <a:r>
              <a:rPr lang="en-IN" sz="2900" dirty="0"/>
              <a:t>: Update </a:t>
            </a:r>
            <a:r>
              <a:rPr lang="en-IN" sz="2900" dirty="0" err="1"/>
              <a:t>DesktopPrompt</a:t>
            </a:r>
            <a:r>
              <a:rPr lang="en-IN" sz="2900" dirty="0"/>
              <a:t> user for Desktop </a:t>
            </a:r>
            <a:r>
              <a:rPr lang="en-IN" sz="2900" dirty="0" err="1"/>
              <a:t>ID.Retrieve</a:t>
            </a:r>
            <a:r>
              <a:rPr lang="en-IN" sz="2900" dirty="0"/>
              <a:t> the corresponding </a:t>
            </a:r>
            <a:r>
              <a:rPr lang="en-IN" sz="2900" dirty="0" err="1"/>
              <a:t>VirtualDesktop</a:t>
            </a:r>
            <a:r>
              <a:rPr lang="en-IN" sz="2900" dirty="0"/>
              <a:t> object from the desktops </a:t>
            </a:r>
            <a:r>
              <a:rPr lang="en-IN" sz="2900" dirty="0" err="1"/>
              <a:t>dictionary.Prompt</a:t>
            </a:r>
            <a:r>
              <a:rPr lang="en-IN" sz="2900" dirty="0"/>
              <a:t> user for updated values (optional):Desktop </a:t>
            </a:r>
            <a:r>
              <a:rPr lang="en-IN" sz="2900" dirty="0" err="1"/>
              <a:t>nameOperating</a:t>
            </a:r>
            <a:r>
              <a:rPr lang="en-IN" sz="2900" dirty="0"/>
              <a:t> </a:t>
            </a:r>
            <a:r>
              <a:rPr lang="en-IN" sz="2900" dirty="0" err="1"/>
              <a:t>systemRAM</a:t>
            </a:r>
            <a:r>
              <a:rPr lang="en-IN" sz="2900" dirty="0"/>
              <a:t> </a:t>
            </a:r>
            <a:r>
              <a:rPr lang="en-IN" sz="2900" dirty="0" err="1"/>
              <a:t>allocationCPU</a:t>
            </a:r>
            <a:r>
              <a:rPr lang="en-IN" sz="2900" dirty="0"/>
              <a:t> </a:t>
            </a:r>
            <a:r>
              <a:rPr lang="en-IN" sz="2900" dirty="0" err="1"/>
              <a:t>allocationUpdate</a:t>
            </a:r>
            <a:r>
              <a:rPr lang="en-IN" sz="2900" dirty="0"/>
              <a:t> the </a:t>
            </a:r>
            <a:r>
              <a:rPr lang="en-IN" sz="2900" dirty="0" err="1"/>
              <a:t>VirtualDesktop</a:t>
            </a:r>
            <a:r>
              <a:rPr lang="en-IN" sz="2900" dirty="0"/>
              <a:t> object with new values.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4</a:t>
            </a:r>
            <a:r>
              <a:rPr lang="en-IN" sz="2900" dirty="0"/>
              <a:t>: Delete </a:t>
            </a:r>
            <a:r>
              <a:rPr lang="en-IN" sz="2900" dirty="0" err="1"/>
              <a:t>DesktopPrompt</a:t>
            </a:r>
            <a:r>
              <a:rPr lang="en-IN" sz="2900" dirty="0"/>
              <a:t> user for Desktop </a:t>
            </a:r>
            <a:r>
              <a:rPr lang="en-IN" sz="2900" dirty="0" err="1"/>
              <a:t>ID.Remove</a:t>
            </a:r>
            <a:r>
              <a:rPr lang="en-IN" sz="2900" dirty="0"/>
              <a:t> the corresponding </a:t>
            </a:r>
            <a:r>
              <a:rPr lang="en-IN" sz="2900" dirty="0" err="1"/>
              <a:t>VirtualDesktop</a:t>
            </a:r>
            <a:r>
              <a:rPr lang="en-IN" sz="2900" dirty="0"/>
              <a:t> object from the desktops dictionary.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5</a:t>
            </a:r>
            <a:r>
              <a:rPr lang="en-IN" sz="2900" dirty="0"/>
              <a:t>: Monitor </a:t>
            </a:r>
            <a:r>
              <a:rPr lang="en-IN" sz="2900" dirty="0" err="1"/>
              <a:t>PerformancePrompt</a:t>
            </a:r>
            <a:r>
              <a:rPr lang="en-IN" sz="2900" dirty="0"/>
              <a:t> user for Desktop </a:t>
            </a:r>
            <a:r>
              <a:rPr lang="en-IN" sz="2900" dirty="0" err="1"/>
              <a:t>ID.Retrieve</a:t>
            </a:r>
            <a:r>
              <a:rPr lang="en-IN" sz="2900" dirty="0"/>
              <a:t> the corresponding </a:t>
            </a:r>
            <a:r>
              <a:rPr lang="en-IN" sz="2900" dirty="0" err="1"/>
              <a:t>VirtualDesktop</a:t>
            </a:r>
            <a:r>
              <a:rPr lang="en-IN" sz="2900" dirty="0"/>
              <a:t> object from the desktops </a:t>
            </a:r>
            <a:r>
              <a:rPr lang="en-IN" sz="2900" dirty="0" err="1"/>
              <a:t>dictionary.Prompt</a:t>
            </a:r>
            <a:r>
              <a:rPr lang="en-IN" sz="2900" dirty="0"/>
              <a:t> user for performance </a:t>
            </a:r>
            <a:r>
              <a:rPr lang="en-IN" sz="2900" dirty="0" err="1"/>
              <a:t>metrics:CPU</a:t>
            </a:r>
            <a:r>
              <a:rPr lang="en-IN" sz="2900" dirty="0"/>
              <a:t> </a:t>
            </a:r>
            <a:r>
              <a:rPr lang="en-IN" sz="2900" dirty="0" err="1"/>
              <a:t>usageRAM</a:t>
            </a:r>
            <a:r>
              <a:rPr lang="en-IN" sz="2900" dirty="0"/>
              <a:t> </a:t>
            </a:r>
            <a:r>
              <a:rPr lang="en-IN" sz="2900" dirty="0" err="1"/>
              <a:t>usageDisplay</a:t>
            </a:r>
            <a:r>
              <a:rPr lang="en-IN" sz="2900" dirty="0"/>
              <a:t> performance metrics.</a:t>
            </a:r>
          </a:p>
          <a:p>
            <a:pPr marL="0">
              <a:spcBef>
                <a:spcPts val="0"/>
              </a:spcBef>
            </a:pPr>
            <a:r>
              <a:rPr lang="en-IN" sz="2900" dirty="0">
                <a:solidFill>
                  <a:schemeClr val="accent2">
                    <a:lumMod val="50000"/>
                  </a:schemeClr>
                </a:solidFill>
              </a:rPr>
              <a:t>Option 6</a:t>
            </a:r>
            <a:r>
              <a:rPr lang="en-IN" sz="2900" dirty="0"/>
              <a:t>: </a:t>
            </a:r>
            <a:r>
              <a:rPr lang="en-IN" sz="2900" dirty="0" err="1"/>
              <a:t>ExitTerminate</a:t>
            </a:r>
            <a:r>
              <a:rPr lang="en-IN" sz="2900" dirty="0"/>
              <a:t> the program.</a:t>
            </a:r>
          </a:p>
          <a:p>
            <a:pPr marL="0">
              <a:spcBef>
                <a:spcPts val="0"/>
              </a:spcBef>
            </a:pPr>
            <a:r>
              <a:rPr lang="en-IN" sz="33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Step 4</a:t>
            </a:r>
            <a:r>
              <a:rPr lang="en-IN" sz="3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 </a:t>
            </a:r>
            <a:r>
              <a:rPr lang="en-IN" sz="2900" dirty="0"/>
              <a:t>Repeat Menu </a:t>
            </a:r>
            <a:r>
              <a:rPr lang="en-IN" sz="2900" dirty="0" err="1"/>
              <a:t>DisplayRepeat</a:t>
            </a:r>
            <a:r>
              <a:rPr lang="en-IN" sz="2900" dirty="0"/>
              <a:t> Step 2 until user chooses to exit.</a:t>
            </a:r>
          </a:p>
        </p:txBody>
      </p:sp>
    </p:spTree>
    <p:extLst>
      <p:ext uri="{BB962C8B-B14F-4D97-AF65-F5344CB8AC3E}">
        <p14:creationId xmlns:p14="http://schemas.microsoft.com/office/powerpoint/2010/main" val="1709289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F966-68C7-8ED8-A7F1-E6E9E4DC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51579" y="76199"/>
            <a:ext cx="9291215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DEC1D-7EB0-FBCA-CD7B-D1920489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066" y="121918"/>
            <a:ext cx="6477000" cy="56980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08CBA-A4E4-C26E-CB35-FC30EA9F20C8}"/>
              </a:ext>
            </a:extLst>
          </p:cNvPr>
          <p:cNvSpPr txBox="1"/>
          <p:nvPr/>
        </p:nvSpPr>
        <p:spPr>
          <a:xfrm>
            <a:off x="795866" y="457199"/>
            <a:ext cx="931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</a:t>
            </a:r>
          </a:p>
          <a:p>
            <a:r>
              <a:rPr lang="en-US" sz="3200" dirty="0"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</a:t>
            </a:r>
            <a:endParaRPr lang="en-IN" sz="3200" dirty="0"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2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09E9-54DB-7E07-8D62-F1B951428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67" y="584200"/>
            <a:ext cx="5851318" cy="544406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class </a:t>
            </a:r>
            <a:r>
              <a:rPr lang="en-IN" sz="1400" dirty="0" err="1"/>
              <a:t>VirtualMachine</a:t>
            </a:r>
            <a:r>
              <a:rPr lang="en-IN" sz="1400" dirty="0"/>
              <a:t>: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def __</a:t>
            </a:r>
            <a:r>
              <a:rPr lang="en-IN" sz="1400" dirty="0" err="1"/>
              <a:t>init</a:t>
            </a:r>
            <a:r>
              <a:rPr lang="en-IN" sz="1400" dirty="0"/>
              <a:t>__(self, name, </a:t>
            </a:r>
            <a:r>
              <a:rPr lang="en-IN" sz="1400" dirty="0" err="1"/>
              <a:t>os</a:t>
            </a:r>
            <a:r>
              <a:rPr lang="en-IN" sz="1400" dirty="0"/>
              <a:t>, ram, </a:t>
            </a:r>
            <a:r>
              <a:rPr lang="en-IN" sz="1400" dirty="0" err="1"/>
              <a:t>cpu</a:t>
            </a:r>
            <a:r>
              <a:rPr lang="en-IN" sz="1400" dirty="0"/>
              <a:t>, storage):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self.name=name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</a:t>
            </a:r>
            <a:r>
              <a:rPr lang="en-IN" sz="1400" dirty="0" err="1"/>
              <a:t>self.os</a:t>
            </a:r>
            <a:r>
              <a:rPr lang="en-IN" sz="1400" dirty="0"/>
              <a:t>=</a:t>
            </a:r>
            <a:r>
              <a:rPr lang="en-IN" sz="1400" dirty="0" err="1"/>
              <a:t>os</a:t>
            </a:r>
            <a:r>
              <a:rPr lang="en-IN" sz="1400" dirty="0"/>
              <a:t>                                                      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</a:t>
            </a:r>
            <a:r>
              <a:rPr lang="en-IN" sz="1400" dirty="0" err="1"/>
              <a:t>self.ram</a:t>
            </a:r>
            <a:r>
              <a:rPr lang="en-IN" sz="1400" dirty="0"/>
              <a:t> = ram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self.cpu</a:t>
            </a:r>
            <a:r>
              <a:rPr lang="en-IN" sz="1400" dirty="0"/>
              <a:t> = </a:t>
            </a:r>
            <a:r>
              <a:rPr lang="en-IN" sz="1400" dirty="0" err="1"/>
              <a:t>cpu</a:t>
            </a:r>
            <a:r>
              <a:rPr lang="en-IN" sz="1400" dirty="0"/>
              <a:t>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self.storage</a:t>
            </a:r>
            <a:r>
              <a:rPr lang="en-IN" sz="1400" dirty="0"/>
              <a:t> = storage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self.status</a:t>
            </a:r>
            <a:r>
              <a:rPr lang="en-IN" sz="1400" dirty="0"/>
              <a:t> = "Offline"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def start(self):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self.status</a:t>
            </a:r>
            <a:r>
              <a:rPr lang="en-IN" sz="1400" dirty="0"/>
              <a:t> = "Running"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print(f“{self.name} started successfully”)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def stop(self):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self.status</a:t>
            </a:r>
            <a:r>
              <a:rPr lang="en-IN" sz="1400" dirty="0"/>
              <a:t> = "Offline"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print(f"{self.name} stopped successfully.")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def restart(self):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self.stop</a:t>
            </a:r>
            <a:r>
              <a:rPr lang="en-IN" sz="1400" dirty="0"/>
              <a:t>()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</a:t>
            </a:r>
            <a:r>
              <a:rPr lang="en-IN" sz="1400" dirty="0" err="1"/>
              <a:t>self.start</a:t>
            </a:r>
            <a:r>
              <a:rPr lang="en-IN" sz="1400" dirty="0"/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class </a:t>
            </a:r>
            <a:r>
              <a:rPr lang="en-IN" sz="1400" dirty="0" err="1"/>
              <a:t>VDIManager</a:t>
            </a:r>
            <a:r>
              <a:rPr lang="en-IN" sz="1400" dirty="0"/>
              <a:t>: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def __</a:t>
            </a:r>
            <a:r>
              <a:rPr lang="en-IN" sz="1400" dirty="0" err="1"/>
              <a:t>init</a:t>
            </a:r>
            <a:r>
              <a:rPr lang="en-IN" sz="1400" dirty="0"/>
              <a:t>__(self):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</a:t>
            </a:r>
            <a:r>
              <a:rPr lang="en-IN" sz="1400" dirty="0" err="1"/>
              <a:t>self.vms</a:t>
            </a:r>
            <a:r>
              <a:rPr lang="en-IN" sz="1400" dirty="0"/>
              <a:t> = {}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def </a:t>
            </a:r>
            <a:r>
              <a:rPr lang="en-IN" sz="1400" dirty="0" err="1"/>
              <a:t>add_vm</a:t>
            </a:r>
            <a:r>
              <a:rPr lang="en-IN" sz="1400" dirty="0"/>
              <a:t>(self, </a:t>
            </a:r>
            <a:r>
              <a:rPr lang="en-IN" sz="1400" dirty="0" err="1"/>
              <a:t>vm</a:t>
            </a:r>
            <a:r>
              <a:rPr lang="en-IN" sz="1400" dirty="0"/>
              <a:t>):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 </a:t>
            </a:r>
            <a:r>
              <a:rPr lang="en-IN" sz="1400" dirty="0" err="1"/>
              <a:t>self.vms</a:t>
            </a:r>
            <a:r>
              <a:rPr lang="en-IN" sz="1400" dirty="0"/>
              <a:t>[vm.name] = </a:t>
            </a:r>
            <a:r>
              <a:rPr lang="en-IN" sz="1400" dirty="0" err="1"/>
              <a:t>vm</a:t>
            </a:r>
            <a:r>
              <a:rPr lang="en-IN" sz="1400" dirty="0"/>
              <a:t>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/>
              <a:t>          print(</a:t>
            </a:r>
            <a:r>
              <a:rPr lang="en-IN" sz="1400" dirty="0" err="1"/>
              <a:t>f"VM</a:t>
            </a:r>
            <a:r>
              <a:rPr lang="en-IN" sz="1400" dirty="0"/>
              <a:t> '{vm.name}' added successfully.")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26FF-10C8-A067-5B9A-B35F717B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7584" y="135467"/>
            <a:ext cx="6069748" cy="58928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   def </a:t>
            </a:r>
            <a:r>
              <a:rPr lang="en-IN" dirty="0" err="1"/>
              <a:t>remove_vm</a:t>
            </a:r>
            <a:r>
              <a:rPr lang="en-IN" dirty="0"/>
              <a:t>(self, name):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if name in </a:t>
            </a:r>
            <a:r>
              <a:rPr lang="en-IN" dirty="0" err="1"/>
              <a:t>self.vms</a:t>
            </a:r>
            <a:r>
              <a:rPr lang="en-IN" dirty="0"/>
              <a:t>: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del </a:t>
            </a:r>
            <a:r>
              <a:rPr lang="en-IN" dirty="0" err="1"/>
              <a:t>self.vms</a:t>
            </a:r>
            <a:r>
              <a:rPr lang="en-IN" dirty="0"/>
              <a:t>[name]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print(</a:t>
            </a:r>
            <a:r>
              <a:rPr lang="en-IN" dirty="0" err="1"/>
              <a:t>f"VM</a:t>
            </a:r>
            <a:r>
              <a:rPr lang="en-IN" dirty="0"/>
              <a:t> '{name}' removed successfully.")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else: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print(</a:t>
            </a:r>
            <a:r>
              <a:rPr lang="en-IN" dirty="0" err="1"/>
              <a:t>f"VM</a:t>
            </a:r>
            <a:r>
              <a:rPr lang="en-IN" dirty="0"/>
              <a:t> '{name}' not found.")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def </a:t>
            </a:r>
            <a:r>
              <a:rPr lang="en-IN" dirty="0" err="1"/>
              <a:t>list_vms</a:t>
            </a:r>
            <a:r>
              <a:rPr lang="en-IN" dirty="0"/>
              <a:t>(self):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print("Virtual Machines:")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for </a:t>
            </a:r>
            <a:r>
              <a:rPr lang="en-IN" dirty="0" err="1"/>
              <a:t>vm</a:t>
            </a:r>
            <a:r>
              <a:rPr lang="en-IN" dirty="0"/>
              <a:t> in </a:t>
            </a:r>
            <a:r>
              <a:rPr lang="en-IN" dirty="0" err="1"/>
              <a:t>self.vms.values</a:t>
            </a:r>
            <a:r>
              <a:rPr lang="en-IN" dirty="0"/>
              <a:t>():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print(f"{vm.name} - {</a:t>
            </a:r>
            <a:r>
              <a:rPr lang="en-IN" dirty="0" err="1"/>
              <a:t>vm.os</a:t>
            </a:r>
            <a:r>
              <a:rPr lang="en-IN" dirty="0"/>
              <a:t>} - {</a:t>
            </a:r>
            <a:r>
              <a:rPr lang="en-IN" dirty="0" err="1"/>
              <a:t>vm.status</a:t>
            </a:r>
            <a:r>
              <a:rPr lang="en-IN" dirty="0"/>
              <a:t>}")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def </a:t>
            </a:r>
            <a:r>
              <a:rPr lang="en-IN" dirty="0" err="1"/>
              <a:t>manage_vm</a:t>
            </a:r>
            <a:r>
              <a:rPr lang="en-IN" dirty="0"/>
              <a:t>(self, name):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if name in </a:t>
            </a:r>
            <a:r>
              <a:rPr lang="en-IN" dirty="0" err="1"/>
              <a:t>self.vms</a:t>
            </a:r>
            <a:r>
              <a:rPr lang="en-IN" dirty="0"/>
              <a:t>: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vm</a:t>
            </a:r>
            <a:r>
              <a:rPr lang="en-IN" dirty="0"/>
              <a:t> = </a:t>
            </a:r>
            <a:r>
              <a:rPr lang="en-IN" dirty="0" err="1"/>
              <a:t>self.vms</a:t>
            </a:r>
            <a:r>
              <a:rPr lang="en-IN" dirty="0"/>
              <a:t>[name]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print(</a:t>
            </a:r>
            <a:r>
              <a:rPr lang="en-IN" dirty="0" err="1"/>
              <a:t>f"Managing</a:t>
            </a:r>
            <a:r>
              <a:rPr lang="en-IN" dirty="0"/>
              <a:t> VM '{name}':")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print("1. Start")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print("2. Stop")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print("3. Restart")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choice = input("Enter choice: ")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if choice == "1":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    </a:t>
            </a:r>
            <a:r>
              <a:rPr lang="en-IN" dirty="0" err="1"/>
              <a:t>vm.start</a:t>
            </a:r>
            <a:r>
              <a:rPr lang="en-IN" dirty="0"/>
              <a:t>()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elif</a:t>
            </a:r>
            <a:r>
              <a:rPr lang="en-IN" dirty="0"/>
              <a:t> choice == "2":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     </a:t>
            </a:r>
            <a:r>
              <a:rPr lang="en-IN" dirty="0" err="1"/>
              <a:t>vm.stop</a:t>
            </a:r>
            <a:r>
              <a:rPr lang="en-IN" dirty="0"/>
              <a:t>()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elif</a:t>
            </a:r>
            <a:r>
              <a:rPr lang="en-IN" dirty="0"/>
              <a:t> choice == "3":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      </a:t>
            </a:r>
            <a:r>
              <a:rPr lang="en-IN" dirty="0" err="1"/>
              <a:t>vm.restart</a:t>
            </a:r>
            <a:r>
              <a:rPr lang="en-IN" dirty="0"/>
              <a:t>()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else: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        print("Invalid choice.")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else: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                      print(</a:t>
            </a:r>
            <a:r>
              <a:rPr lang="en-IN" dirty="0" err="1"/>
              <a:t>f"VM</a:t>
            </a:r>
            <a:r>
              <a:rPr lang="en-IN" dirty="0"/>
              <a:t> '{name}' not found.")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7A743C-5B4D-F769-CEDA-091AA8F6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49217" y="-177800"/>
            <a:ext cx="9293577" cy="25400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7CE0D-3F89-512B-519A-61F18DA7CB17}"/>
              </a:ext>
            </a:extLst>
          </p:cNvPr>
          <p:cNvSpPr txBox="1"/>
          <p:nvPr/>
        </p:nvSpPr>
        <p:spPr>
          <a:xfrm>
            <a:off x="186266" y="262467"/>
            <a:ext cx="347980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CODE</a:t>
            </a:r>
            <a:endParaRPr lang="en-IN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90D25-B8F0-93C2-412E-8003E21D0C3D}"/>
              </a:ext>
            </a:extLst>
          </p:cNvPr>
          <p:cNvSpPr txBox="1"/>
          <p:nvPr/>
        </p:nvSpPr>
        <p:spPr>
          <a:xfrm>
            <a:off x="254001" y="855133"/>
            <a:ext cx="6468532" cy="52475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def main():    </a:t>
            </a:r>
          </a:p>
          <a:p>
            <a:r>
              <a:rPr lang="en-IN" dirty="0"/>
              <a:t>       </a:t>
            </a:r>
            <a:r>
              <a:rPr lang="en-IN" dirty="0" err="1"/>
              <a:t>vdi_manager</a:t>
            </a:r>
            <a:r>
              <a:rPr lang="en-IN" dirty="0"/>
              <a:t> = </a:t>
            </a:r>
            <a:r>
              <a:rPr lang="en-IN" dirty="0" err="1"/>
              <a:t>VDIManager</a:t>
            </a:r>
            <a:r>
              <a:rPr lang="en-IN" dirty="0"/>
              <a:t>()    </a:t>
            </a:r>
          </a:p>
          <a:p>
            <a:r>
              <a:rPr lang="en-IN" dirty="0"/>
              <a:t>       while True:        </a:t>
            </a:r>
          </a:p>
          <a:p>
            <a:r>
              <a:rPr lang="en-IN" dirty="0"/>
              <a:t>               print("VDI Manager")        </a:t>
            </a:r>
          </a:p>
          <a:p>
            <a:r>
              <a:rPr lang="en-IN" dirty="0"/>
              <a:t>               print("1. Add VM")        </a:t>
            </a:r>
          </a:p>
          <a:p>
            <a:r>
              <a:rPr lang="en-IN" dirty="0"/>
              <a:t>               print("2. Remove VM")        </a:t>
            </a:r>
          </a:p>
          <a:p>
            <a:r>
              <a:rPr lang="en-IN" dirty="0"/>
              <a:t>               print("3. List VMs")        </a:t>
            </a:r>
          </a:p>
          <a:p>
            <a:r>
              <a:rPr lang="en-IN" dirty="0"/>
              <a:t>               print("4. Manage VM")        </a:t>
            </a:r>
          </a:p>
          <a:p>
            <a:r>
              <a:rPr lang="en-IN" dirty="0"/>
              <a:t>               print("5. Exit")        </a:t>
            </a:r>
          </a:p>
          <a:p>
            <a:r>
              <a:rPr lang="en-IN" dirty="0"/>
              <a:t>               choice = input("Enter choice: ")        </a:t>
            </a:r>
          </a:p>
          <a:p>
            <a:r>
              <a:rPr lang="en-IN" dirty="0"/>
              <a:t>              if choice == "1":            </a:t>
            </a:r>
          </a:p>
          <a:p>
            <a:r>
              <a:rPr lang="en-IN" dirty="0"/>
              <a:t>                  name = input("Enter VM name: ")            </a:t>
            </a:r>
          </a:p>
          <a:p>
            <a:r>
              <a:rPr lang="en-IN" dirty="0"/>
              <a:t>                  </a:t>
            </a:r>
            <a:r>
              <a:rPr lang="en-IN" dirty="0" err="1"/>
              <a:t>os</a:t>
            </a:r>
            <a:r>
              <a:rPr lang="en-IN" dirty="0"/>
              <a:t> = input("Enter OS: ")            </a:t>
            </a:r>
          </a:p>
          <a:p>
            <a:r>
              <a:rPr lang="en-IN" dirty="0"/>
              <a:t>                  ram = input("Enter RAM: ")            </a:t>
            </a:r>
          </a:p>
          <a:p>
            <a:r>
              <a:rPr lang="en-IN" dirty="0"/>
              <a:t>                  </a:t>
            </a:r>
            <a:r>
              <a:rPr lang="en-IN" dirty="0" err="1"/>
              <a:t>cpu</a:t>
            </a:r>
            <a:r>
              <a:rPr lang="en-IN" dirty="0"/>
              <a:t> = input("Enter CPU: ")            </a:t>
            </a:r>
          </a:p>
          <a:p>
            <a:r>
              <a:rPr lang="en-IN" dirty="0"/>
              <a:t>                  storage = input("Enter storage: ")            </a:t>
            </a:r>
          </a:p>
          <a:p>
            <a:r>
              <a:rPr lang="en-IN" dirty="0"/>
              <a:t>                  </a:t>
            </a:r>
            <a:r>
              <a:rPr lang="en-IN" dirty="0" err="1"/>
              <a:t>vm</a:t>
            </a:r>
            <a:r>
              <a:rPr lang="en-IN" dirty="0"/>
              <a:t> = </a:t>
            </a:r>
            <a:r>
              <a:rPr lang="en-IN" dirty="0" err="1"/>
              <a:t>VirtualMachine</a:t>
            </a:r>
            <a:r>
              <a:rPr lang="en-IN" dirty="0"/>
              <a:t>(name, </a:t>
            </a:r>
            <a:r>
              <a:rPr lang="en-IN" dirty="0" err="1"/>
              <a:t>os</a:t>
            </a:r>
            <a:r>
              <a:rPr lang="en-IN" dirty="0"/>
              <a:t>, ram, </a:t>
            </a:r>
            <a:r>
              <a:rPr lang="en-IN" dirty="0" err="1"/>
              <a:t>cpu</a:t>
            </a:r>
            <a:r>
              <a:rPr lang="en-IN" dirty="0"/>
              <a:t>, storage)                   </a:t>
            </a:r>
          </a:p>
          <a:p>
            <a:r>
              <a:rPr lang="en-IN" dirty="0"/>
              <a:t>                  </a:t>
            </a:r>
          </a:p>
          <a:p>
            <a:r>
              <a:rPr lang="en-IN" sz="1100" dirty="0"/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540A9-ABC7-C819-9FDF-23E51C02D3F8}"/>
              </a:ext>
            </a:extLst>
          </p:cNvPr>
          <p:cNvSpPr txBox="1"/>
          <p:nvPr/>
        </p:nvSpPr>
        <p:spPr>
          <a:xfrm>
            <a:off x="6951133" y="855133"/>
            <a:ext cx="53510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 err="1"/>
              <a:t>vdi_manager.add_vm</a:t>
            </a:r>
            <a:r>
              <a:rPr lang="en-IN" sz="1800" dirty="0"/>
              <a:t>(</a:t>
            </a:r>
            <a:r>
              <a:rPr lang="en-IN" sz="1800" dirty="0" err="1"/>
              <a:t>vm</a:t>
            </a:r>
            <a:r>
              <a:rPr lang="en-IN" sz="1800" dirty="0"/>
              <a:t>)        </a:t>
            </a:r>
          </a:p>
          <a:p>
            <a:r>
              <a:rPr lang="en-IN" sz="1800" dirty="0"/>
              <a:t>             </a:t>
            </a:r>
            <a:r>
              <a:rPr lang="en-IN" sz="1800" dirty="0" err="1"/>
              <a:t>elif</a:t>
            </a:r>
            <a:r>
              <a:rPr lang="en-IN" sz="1800" dirty="0"/>
              <a:t> choice == "2":            </a:t>
            </a:r>
          </a:p>
          <a:p>
            <a:r>
              <a:rPr lang="en-IN" sz="1800" dirty="0"/>
              <a:t>                  name = input("Enter VM name: ") </a:t>
            </a:r>
          </a:p>
          <a:p>
            <a:r>
              <a:rPr lang="en-IN" sz="1800" dirty="0"/>
              <a:t> </a:t>
            </a:r>
            <a:r>
              <a:rPr lang="en-IN" sz="1800" dirty="0" err="1"/>
              <a:t>vdi_manager.remove_vm</a:t>
            </a:r>
            <a:r>
              <a:rPr lang="en-IN" sz="1800" dirty="0"/>
              <a:t>(name)        </a:t>
            </a:r>
          </a:p>
          <a:p>
            <a:r>
              <a:rPr lang="en-IN" sz="1800" dirty="0"/>
              <a:t>            </a:t>
            </a:r>
            <a:r>
              <a:rPr lang="en-IN" sz="1800" dirty="0" err="1"/>
              <a:t>elif</a:t>
            </a:r>
            <a:r>
              <a:rPr lang="en-IN" sz="1800" dirty="0"/>
              <a:t> choice == "3":            </a:t>
            </a:r>
          </a:p>
          <a:p>
            <a:r>
              <a:rPr lang="en-IN" sz="1800" dirty="0"/>
              <a:t>                  </a:t>
            </a:r>
            <a:r>
              <a:rPr lang="en-IN" sz="1800" dirty="0" err="1"/>
              <a:t>vdi_manager.list_vms</a:t>
            </a:r>
            <a:r>
              <a:rPr lang="en-IN" sz="1800" dirty="0"/>
              <a:t>()        </a:t>
            </a:r>
          </a:p>
          <a:p>
            <a:r>
              <a:rPr lang="en-IN" sz="1800" dirty="0"/>
              <a:t>           </a:t>
            </a:r>
            <a:r>
              <a:rPr lang="en-IN" sz="1800" dirty="0" err="1"/>
              <a:t>elif</a:t>
            </a:r>
            <a:r>
              <a:rPr lang="en-IN" sz="1800" dirty="0"/>
              <a:t> choice == "4":            </a:t>
            </a:r>
          </a:p>
          <a:p>
            <a:r>
              <a:rPr lang="en-IN" sz="1800" dirty="0"/>
              <a:t>                 name = input("Enter VM name: ")            </a:t>
            </a:r>
          </a:p>
          <a:p>
            <a:r>
              <a:rPr lang="en-IN" sz="1800" dirty="0"/>
              <a:t>                 </a:t>
            </a:r>
            <a:r>
              <a:rPr lang="en-IN" sz="1800" dirty="0" err="1"/>
              <a:t>vdi_manager.manage_vm</a:t>
            </a:r>
            <a:r>
              <a:rPr lang="en-IN" sz="1800" dirty="0"/>
              <a:t>(name)        </a:t>
            </a:r>
          </a:p>
          <a:p>
            <a:r>
              <a:rPr lang="en-IN" sz="1800" dirty="0"/>
              <a:t>           </a:t>
            </a:r>
            <a:r>
              <a:rPr lang="en-IN" sz="1800" dirty="0" err="1"/>
              <a:t>elif</a:t>
            </a:r>
            <a:r>
              <a:rPr lang="en-IN" sz="1800" dirty="0"/>
              <a:t> choice == "5":            </a:t>
            </a:r>
          </a:p>
          <a:p>
            <a:r>
              <a:rPr lang="en-IN" sz="1800" dirty="0"/>
              <a:t>                   break        </a:t>
            </a:r>
          </a:p>
          <a:p>
            <a:r>
              <a:rPr lang="en-IN" sz="1800" dirty="0"/>
              <a:t>           else:            </a:t>
            </a:r>
          </a:p>
          <a:p>
            <a:r>
              <a:rPr lang="en-IN" sz="1800" dirty="0"/>
              <a:t>                   print("Invalid choice.")</a:t>
            </a:r>
          </a:p>
          <a:p>
            <a:r>
              <a:rPr lang="en-IN" sz="1800" dirty="0"/>
              <a:t>if __name__ == "__main__":    </a:t>
            </a:r>
          </a:p>
          <a:p>
            <a:r>
              <a:rPr lang="en-IN" sz="1800" dirty="0"/>
              <a:t>         main()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0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5D41-A9A8-FCE7-AE54-9843D12A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7BA-11E2-ED25-50E4-01F22E60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VDI?</a:t>
            </a:r>
          </a:p>
          <a:p>
            <a:r>
              <a:rPr lang="en-US" dirty="0"/>
              <a:t>What are the components of VDI?</a:t>
            </a:r>
          </a:p>
          <a:p>
            <a:r>
              <a:rPr lang="en-US" dirty="0"/>
              <a:t>Learning from past Misconfigurations</a:t>
            </a:r>
          </a:p>
          <a:p>
            <a:r>
              <a:rPr lang="en-US" dirty="0"/>
              <a:t>Optimizing VDI for success</a:t>
            </a:r>
          </a:p>
          <a:p>
            <a:r>
              <a:rPr lang="en-US" dirty="0"/>
              <a:t>Benefits of VDI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8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7321-34BF-138B-0F82-D3E93CF0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25" y="0"/>
            <a:ext cx="4314899" cy="21413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what is VDI?</a:t>
            </a:r>
            <a:endParaRPr lang="en-IN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CBB1-08E5-D92E-BA71-77022B49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57" y="2037144"/>
            <a:ext cx="5192116" cy="482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VDI(virtual   desktop  infrastructure) is a technology  used  to  create  a  virtualized  desktop environment  on  a  remote  server  setup.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6B9522-6300-C2A9-9435-4A6E1D9BE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27" b="96131" l="5521" r="99792">
                        <a14:foregroundMark x1="9375" y1="24702" x2="95729" y2="19643"/>
                        <a14:foregroundMark x1="95729" y1="19643" x2="99792" y2="19643"/>
                        <a14:foregroundMark x1="7708" y1="29563" x2="7708" y2="29563"/>
                        <a14:foregroundMark x1="7708" y1="29563" x2="15833" y2="71726"/>
                        <a14:foregroundMark x1="15833" y1="71726" x2="34896" y2="68948"/>
                        <a14:foregroundMark x1="34896" y1="68948" x2="48542" y2="78175"/>
                        <a14:foregroundMark x1="48542" y1="78175" x2="51458" y2="78472"/>
                        <a14:foregroundMark x1="12708" y1="81944" x2="53333" y2="80456"/>
                        <a14:foregroundMark x1="53333" y1="80456" x2="61146" y2="80556"/>
                        <a14:foregroundMark x1="6146" y1="40774" x2="11042" y2="53175"/>
                        <a14:foregroundMark x1="11042" y1="53175" x2="11771" y2="75000"/>
                        <a14:foregroundMark x1="11771" y1="75000" x2="17188" y2="80754"/>
                        <a14:foregroundMark x1="93438" y1="49306" x2="93438" y2="49306"/>
                        <a14:foregroundMark x1="93438" y1="49306" x2="93438" y2="49306"/>
                        <a14:foregroundMark x1="90938" y1="28175" x2="90938" y2="28175"/>
                        <a14:foregroundMark x1="90938" y1="28175" x2="94896" y2="68750"/>
                        <a14:foregroundMark x1="51458" y1="10516" x2="31667" y2="9524"/>
                        <a14:foregroundMark x1="31667" y1="9524" x2="21458" y2="13790"/>
                        <a14:foregroundMark x1="21458" y1="13790" x2="9167" y2="24107"/>
                        <a14:foregroundMark x1="9167" y1="24107" x2="8646" y2="79067"/>
                        <a14:foregroundMark x1="8646" y1="79067" x2="3750" y2="89484"/>
                        <a14:foregroundMark x1="3750" y1="89484" x2="14479" y2="92361"/>
                        <a14:foregroundMark x1="14479" y1="92361" x2="26250" y2="83929"/>
                        <a14:foregroundMark x1="26250" y1="83929" x2="37396" y2="87401"/>
                        <a14:foregroundMark x1="37396" y1="87401" x2="54479" y2="97123"/>
                        <a14:foregroundMark x1="54479" y1="97123" x2="68021" y2="88790"/>
                        <a14:foregroundMark x1="68021" y1="88790" x2="90938" y2="96131"/>
                        <a14:foregroundMark x1="90938" y1="96131" x2="96250" y2="87599"/>
                        <a14:foregroundMark x1="5521" y1="84821" x2="5521" y2="84821"/>
                        <a14:foregroundMark x1="5521" y1="84821" x2="104" y2="72520"/>
                        <a14:foregroundMark x1="104" y1="72520" x2="3750" y2="2183"/>
                        <a14:foregroundMark x1="3750" y1="2183" x2="24063" y2="7837"/>
                        <a14:foregroundMark x1="24063" y1="7837" x2="10208" y2="14782"/>
                        <a14:foregroundMark x1="10208" y1="14782" x2="61667" y2="8135"/>
                        <a14:foregroundMark x1="61667" y1="8135" x2="74063" y2="9028"/>
                        <a14:foregroundMark x1="74063" y1="9028" x2="79271" y2="16865"/>
                        <a14:foregroundMark x1="79271" y1="16865" x2="85833" y2="7242"/>
                        <a14:foregroundMark x1="85833" y1="7242" x2="51771" y2="9722"/>
                        <a14:foregroundMark x1="51771" y1="9722" x2="32604" y2="18155"/>
                        <a14:foregroundMark x1="32604" y1="18155" x2="61250" y2="3571"/>
                        <a14:foregroundMark x1="61250" y1="3571" x2="22708" y2="13988"/>
                        <a14:foregroundMark x1="22708" y1="13988" x2="63958" y2="2877"/>
                        <a14:foregroundMark x1="63958" y1="2877" x2="31250" y2="16964"/>
                        <a14:foregroundMark x1="31250" y1="16964" x2="67604" y2="9127"/>
                        <a14:foregroundMark x1="67604" y1="9127" x2="24063" y2="19643"/>
                        <a14:foregroundMark x1="24063" y1="19643" x2="19063" y2="24107"/>
                      </a14:backgroundRemoval>
                    </a14:imgEffect>
                  </a14:imgLayer>
                </a14:imgProps>
              </a:ext>
            </a:extLst>
          </a:blip>
          <a:srcRect l="9029" t="24280" r="5999" b="25103"/>
          <a:stretch/>
        </p:blipFill>
        <p:spPr>
          <a:xfrm>
            <a:off x="5671930" y="1179442"/>
            <a:ext cx="5897218" cy="41876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990520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026-2C22-7AB9-FECB-83406FD3F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34" y="3698109"/>
            <a:ext cx="4194681" cy="1820948"/>
          </a:xfrm>
        </p:spPr>
        <p:txBody>
          <a:bodyPr>
            <a:normAutofit/>
          </a:bodyPr>
          <a:lstStyle/>
          <a:p>
            <a:r>
              <a:rPr lang="en-US" sz="2000" dirty="0"/>
              <a:t>In simpler terms by using VDI you can access your virtual desktops remotely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2C311-765B-6733-D999-639D88A45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729" y="571695"/>
            <a:ext cx="2656623" cy="5714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             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</a:p>
          <a:p>
            <a:pPr algn="ctr">
              <a:lnSpc>
                <a:spcPct val="100000"/>
              </a:lnSpc>
            </a:pPr>
            <a:r>
              <a:rPr lang="en-IN" sz="2400" u="sng" cap="none" dirty="0"/>
              <a:t>It is the creation of a virtual version of a desktop ,OS ,server or storage.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59CCF-520B-E6BF-29B8-655470790868}"/>
              </a:ext>
            </a:extLst>
          </p:cNvPr>
          <p:cNvSpPr txBox="1"/>
          <p:nvPr/>
        </p:nvSpPr>
        <p:spPr>
          <a:xfrm>
            <a:off x="102523" y="-26199"/>
            <a:ext cx="75387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What are the basic components of VDI?</a:t>
            </a:r>
          </a:p>
          <a:p>
            <a:endParaRPr lang="en-US" sz="3200" dirty="0"/>
          </a:p>
        </p:txBody>
      </p:sp>
      <p:sp>
        <p:nvSpPr>
          <p:cNvPr id="15" name="Dodecagon 14">
            <a:extLst>
              <a:ext uri="{FF2B5EF4-FFF2-40B4-BE49-F238E27FC236}">
                <a16:creationId xmlns:a16="http://schemas.microsoft.com/office/drawing/2014/main" id="{9D49E9C3-6FF2-2C80-55A4-AAD120122479}"/>
              </a:ext>
            </a:extLst>
          </p:cNvPr>
          <p:cNvSpPr/>
          <p:nvPr/>
        </p:nvSpPr>
        <p:spPr>
          <a:xfrm>
            <a:off x="102523" y="675305"/>
            <a:ext cx="2230556" cy="914400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virtualization</a:t>
            </a:r>
            <a:endParaRPr lang="en-IN" dirty="0"/>
          </a:p>
        </p:txBody>
      </p:sp>
      <p:sp>
        <p:nvSpPr>
          <p:cNvPr id="16" name="Dodecagon 15">
            <a:extLst>
              <a:ext uri="{FF2B5EF4-FFF2-40B4-BE49-F238E27FC236}">
                <a16:creationId xmlns:a16="http://schemas.microsoft.com/office/drawing/2014/main" id="{F00B35BB-DEDE-0DDF-6FE3-F9151588FF05}"/>
              </a:ext>
            </a:extLst>
          </p:cNvPr>
          <p:cNvSpPr/>
          <p:nvPr/>
        </p:nvSpPr>
        <p:spPr>
          <a:xfrm>
            <a:off x="2351836" y="947368"/>
            <a:ext cx="1915885" cy="97762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hypervisor</a:t>
            </a:r>
            <a:endParaRPr lang="en-IN" dirty="0"/>
          </a:p>
        </p:txBody>
      </p:sp>
      <p:sp>
        <p:nvSpPr>
          <p:cNvPr id="17" name="Dodecagon 16">
            <a:extLst>
              <a:ext uri="{FF2B5EF4-FFF2-40B4-BE49-F238E27FC236}">
                <a16:creationId xmlns:a16="http://schemas.microsoft.com/office/drawing/2014/main" id="{1543FB24-0B65-13CA-55F5-575EB2C244C9}"/>
              </a:ext>
            </a:extLst>
          </p:cNvPr>
          <p:cNvSpPr/>
          <p:nvPr/>
        </p:nvSpPr>
        <p:spPr>
          <a:xfrm>
            <a:off x="73033" y="1752600"/>
            <a:ext cx="2230556" cy="91440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</a:t>
            </a:r>
            <a:r>
              <a:rPr lang="en-IN" dirty="0"/>
              <a:t>connection Broker</a:t>
            </a:r>
            <a:endParaRPr lang="en-US" dirty="0"/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2C7171B9-6CE0-C4F2-6D11-AFED71ED1A0B}"/>
              </a:ext>
            </a:extLst>
          </p:cNvPr>
          <p:cNvSpPr/>
          <p:nvPr/>
        </p:nvSpPr>
        <p:spPr>
          <a:xfrm>
            <a:off x="2319396" y="2027851"/>
            <a:ext cx="2754086" cy="1004955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Desktop pools</a:t>
            </a:r>
            <a:endParaRPr lang="en-IN" dirty="0"/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3FF1ED59-FF06-11A9-95DA-4EE188E6AAB0}"/>
              </a:ext>
            </a:extLst>
          </p:cNvPr>
          <p:cNvSpPr/>
          <p:nvPr/>
        </p:nvSpPr>
        <p:spPr>
          <a:xfrm>
            <a:off x="0" y="2693154"/>
            <a:ext cx="2351836" cy="914400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Application virtualization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5210EA-F6AA-1DCD-D9A6-AEAFF7D33E52}"/>
              </a:ext>
            </a:extLst>
          </p:cNvPr>
          <p:cNvCxnSpPr/>
          <p:nvPr/>
        </p:nvCxnSpPr>
        <p:spPr>
          <a:xfrm>
            <a:off x="5660571" y="1752600"/>
            <a:ext cx="0" cy="4307379"/>
          </a:xfrm>
          <a:prstGeom prst="line">
            <a:avLst/>
          </a:prstGeom>
          <a:ln>
            <a:solidFill>
              <a:srgbClr val="ECD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Wave 24">
            <a:extLst>
              <a:ext uri="{FF2B5EF4-FFF2-40B4-BE49-F238E27FC236}">
                <a16:creationId xmlns:a16="http://schemas.microsoft.com/office/drawing/2014/main" id="{95BCFB91-305D-F987-D732-BAA062B5E3B9}"/>
              </a:ext>
            </a:extLst>
          </p:cNvPr>
          <p:cNvSpPr/>
          <p:nvPr/>
        </p:nvSpPr>
        <p:spPr>
          <a:xfrm>
            <a:off x="7788389" y="89752"/>
            <a:ext cx="3887607" cy="387619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Traditional Architecture</a:t>
            </a:r>
          </a:p>
          <a:p>
            <a:pPr algn="ctr"/>
            <a:endParaRPr lang="en-US" sz="1400" dirty="0"/>
          </a:p>
          <a:p>
            <a:pPr algn="ctr"/>
            <a:r>
              <a:rPr lang="en-US" sz="1600" dirty="0"/>
              <a:t>Applications</a:t>
            </a:r>
          </a:p>
          <a:p>
            <a:pPr algn="ctr"/>
            <a:endParaRPr lang="en-US" sz="1400" dirty="0"/>
          </a:p>
          <a:p>
            <a:pPr algn="ctr"/>
            <a:r>
              <a:rPr lang="en-US" sz="1600" dirty="0"/>
              <a:t>Operating system</a:t>
            </a:r>
          </a:p>
          <a:p>
            <a:pPr algn="ctr"/>
            <a:endParaRPr lang="en-US" sz="1400" dirty="0"/>
          </a:p>
          <a:p>
            <a:pPr algn="ctr"/>
            <a:r>
              <a:rPr lang="en-US" sz="1600" dirty="0"/>
              <a:t>hardware</a:t>
            </a:r>
            <a:endParaRPr lang="en-IN" sz="1600" dirty="0"/>
          </a:p>
          <a:p>
            <a:pPr algn="ctr"/>
            <a:endParaRPr lang="en-IN" sz="1400" dirty="0"/>
          </a:p>
          <a:p>
            <a:pPr algn="ctr"/>
            <a:endParaRPr lang="en-US" dirty="0"/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9CE7738A-9C49-E00D-453D-6B72D85D3B67}"/>
              </a:ext>
            </a:extLst>
          </p:cNvPr>
          <p:cNvSpPr/>
          <p:nvPr/>
        </p:nvSpPr>
        <p:spPr>
          <a:xfrm>
            <a:off x="7778351" y="3343822"/>
            <a:ext cx="3887607" cy="3876198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Architecture</a:t>
            </a:r>
          </a:p>
          <a:p>
            <a:pPr algn="ctr"/>
            <a:r>
              <a:rPr lang="en-US" dirty="0"/>
              <a:t>App </a:t>
            </a:r>
            <a:r>
              <a:rPr lang="en-US" dirty="0" err="1"/>
              <a:t>App</a:t>
            </a:r>
            <a:endParaRPr lang="en-US" dirty="0"/>
          </a:p>
          <a:p>
            <a:pPr algn="ctr"/>
            <a:r>
              <a:rPr lang="en-US" dirty="0"/>
              <a:t>OS </a:t>
            </a:r>
            <a:r>
              <a:rPr lang="en-US" dirty="0" err="1"/>
              <a:t>OS</a:t>
            </a:r>
            <a:endParaRPr lang="en-US" dirty="0"/>
          </a:p>
          <a:p>
            <a:pPr algn="ctr"/>
            <a:r>
              <a:rPr lang="en-US" dirty="0"/>
              <a:t>Virtualization   layer</a:t>
            </a:r>
          </a:p>
          <a:p>
            <a:pPr algn="ctr"/>
            <a:r>
              <a:rPr lang="en-IN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0050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784-CA3B-226A-7BAA-FEB3920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                                   connection</a:t>
            </a:r>
            <a:br>
              <a:rPr lang="en-US" dirty="0"/>
            </a:br>
            <a:r>
              <a:rPr lang="en-US" dirty="0"/>
              <a:t>                                                       broker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D463-8849-47FE-E099-7B21F4DBB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1195" y="4103278"/>
            <a:ext cx="4645152" cy="1655265"/>
          </a:xfrm>
        </p:spPr>
        <p:txBody>
          <a:bodyPr/>
          <a:lstStyle/>
          <a:p>
            <a:r>
              <a:rPr lang="en-US" dirty="0"/>
              <a:t>Hypervisor is a software that </a:t>
            </a:r>
            <a:r>
              <a:rPr lang="en-US" dirty="0" err="1"/>
              <a:t>seperates</a:t>
            </a:r>
            <a:r>
              <a:rPr lang="en-US" dirty="0"/>
              <a:t> the operating system from the underlying hardware by creating a virtualized environment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368DF-D37C-670A-A5C9-8789C8F90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257" t="44695" r="16556" b="-2536"/>
          <a:stretch/>
        </p:blipFill>
        <p:spPr>
          <a:xfrm>
            <a:off x="1031195" y="1690773"/>
            <a:ext cx="4803548" cy="234042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14BC6-148E-C10F-84D4-D75121279C37}"/>
              </a:ext>
            </a:extLst>
          </p:cNvPr>
          <p:cNvSpPr txBox="1"/>
          <p:nvPr/>
        </p:nvSpPr>
        <p:spPr>
          <a:xfrm>
            <a:off x="6885214" y="1937657"/>
            <a:ext cx="3325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software program that allows the end-user to connect to a virtual desktop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781B0-0654-EB9C-8E1D-6F492B74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54" y="2996962"/>
            <a:ext cx="5676345" cy="31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8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A78F-997F-4CE2-9E30-D7C61118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17" y="157081"/>
            <a:ext cx="9293577" cy="1059305"/>
          </a:xfrm>
        </p:spPr>
        <p:txBody>
          <a:bodyPr>
            <a:normAutofit fontScale="90000"/>
          </a:bodyPr>
          <a:lstStyle/>
          <a:p>
            <a:r>
              <a:rPr lang="en-US" dirty="0"/>
              <a:t> Desktop pools                     Application                     </a:t>
            </a:r>
            <a:br>
              <a:rPr lang="en-US" dirty="0"/>
            </a:br>
            <a:r>
              <a:rPr lang="en-US" dirty="0"/>
              <a:t>                                                          virtualization     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D83B-C1BC-8057-AF7A-9B52C8BD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9206" y="854189"/>
            <a:ext cx="4488654" cy="3448595"/>
          </a:xfrm>
        </p:spPr>
        <p:txBody>
          <a:bodyPr/>
          <a:lstStyle/>
          <a:p>
            <a:r>
              <a:rPr lang="en-US" dirty="0"/>
              <a:t>A   Desktop pool is a group of virtual desktops with an identical configuration  such as </a:t>
            </a:r>
            <a:r>
              <a:rPr lang="en-US" dirty="0" err="1"/>
              <a:t>OS,storage,and</a:t>
            </a:r>
            <a:r>
              <a:rPr lang="en-US" dirty="0"/>
              <a:t> applications.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FF0C-B9D3-EF0F-0AEB-2C034DD440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161" t="44196" r="17036" b="-15634"/>
          <a:stretch/>
        </p:blipFill>
        <p:spPr>
          <a:xfrm>
            <a:off x="1525417" y="2807412"/>
            <a:ext cx="3921512" cy="39140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D3425-03A4-856F-66D8-F1FC4A4CB016}"/>
              </a:ext>
            </a:extLst>
          </p:cNvPr>
          <p:cNvSpPr txBox="1"/>
          <p:nvPr/>
        </p:nvSpPr>
        <p:spPr>
          <a:xfrm>
            <a:off x="7296149" y="3563438"/>
            <a:ext cx="41926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Application virtualization is the technology used to create a virtualized   application image and replicate it to all the virtual  desktops in a desktop pool.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5F867C-6A17-0848-5F9F-2E97CCBF7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9" t="42480" r="16634"/>
          <a:stretch/>
        </p:blipFill>
        <p:spPr>
          <a:xfrm>
            <a:off x="6678230" y="1378419"/>
            <a:ext cx="4810615" cy="18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7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9EBEC8-028B-E02F-C499-DDEEEEA9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9" y="0"/>
            <a:ext cx="9291215" cy="1049235"/>
          </a:xfrm>
        </p:spPr>
        <p:txBody>
          <a:bodyPr/>
          <a:lstStyle/>
          <a:p>
            <a:r>
              <a:rPr lang="en-US" dirty="0"/>
              <a:t>How   </a:t>
            </a:r>
            <a:r>
              <a:rPr lang="en-US" dirty="0" err="1"/>
              <a:t>vdi</a:t>
            </a:r>
            <a:r>
              <a:rPr lang="en-US" dirty="0"/>
              <a:t>   works?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69DFD-EB80-414E-F42B-7EBF94F3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1524000"/>
            <a:ext cx="3721099" cy="3604683"/>
          </a:xfrm>
        </p:spPr>
        <p:txBody>
          <a:bodyPr/>
          <a:lstStyle/>
          <a:p>
            <a:r>
              <a:rPr lang="en-US" dirty="0"/>
              <a:t>User  sends  login  request  to their  end point   device</a:t>
            </a:r>
          </a:p>
          <a:p>
            <a:r>
              <a:rPr lang="en-US" dirty="0"/>
              <a:t>Connection broker accepts the request.</a:t>
            </a:r>
          </a:p>
          <a:p>
            <a:r>
              <a:rPr lang="en-US" dirty="0"/>
              <a:t>Now the user can use desktop according to their process.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08C0C-2428-476F-C639-7B6D5B2BF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2" t="22222" r="3390" b="34550"/>
          <a:stretch/>
        </p:blipFill>
        <p:spPr>
          <a:xfrm>
            <a:off x="4610100" y="901700"/>
            <a:ext cx="6692900" cy="50546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CFB07045-1C2D-A23F-D0A3-1CEC45F97D85}"/>
              </a:ext>
            </a:extLst>
          </p:cNvPr>
          <p:cNvSpPr/>
          <p:nvPr/>
        </p:nvSpPr>
        <p:spPr>
          <a:xfrm>
            <a:off x="444500" y="120650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6E35-DD0A-A7A8-098A-BA9E741C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68" y="-162046"/>
            <a:ext cx="10407041" cy="1044696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0823-F0B2-1BDA-3817-15A927F13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2" y="210312"/>
            <a:ext cx="11817751" cy="5925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 </a:t>
            </a:r>
            <a:r>
              <a:rPr lang="en-US" sz="2800" b="1" dirty="0"/>
              <a:t>Learning from Past Misconfigurations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i="1" dirty="0">
                <a:solidFill>
                  <a:srgbClr val="FFFF00"/>
                </a:solidFill>
              </a:rPr>
              <a:t>Insufficient Resources </a:t>
            </a:r>
            <a:r>
              <a:rPr lang="en-US" dirty="0">
                <a:solidFill>
                  <a:srgbClr val="FFFF00"/>
                </a:solidFill>
              </a:rPr>
              <a:t>:  </a:t>
            </a:r>
          </a:p>
          <a:p>
            <a:pPr marL="0" indent="0">
              <a:buNone/>
            </a:pPr>
            <a:r>
              <a:rPr lang="en-US" sz="2100" dirty="0"/>
              <a:t>         Highlight the adequate hardware resources to avoid performance issues and enhance user satisfaction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i="1" dirty="0">
                <a:solidFill>
                  <a:srgbClr val="FFFF00"/>
                </a:solidFill>
              </a:rPr>
              <a:t> Network Challenges 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100" dirty="0"/>
              <a:t>Network misconfiguration on VDI performance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dirty="0"/>
              <a:t> </a:t>
            </a:r>
            <a:r>
              <a:rPr lang="en-US" sz="2100" i="1" dirty="0">
                <a:solidFill>
                  <a:srgbClr val="FFFF00"/>
                </a:solidFill>
              </a:rPr>
              <a:t>Graphic Acceleration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100" dirty="0"/>
              <a:t>       Proper graphics acceleration in running graphics intensive application within a VDI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100" i="1" dirty="0">
                <a:solidFill>
                  <a:srgbClr val="FFFF00"/>
                </a:solidFill>
              </a:rPr>
              <a:t>User Profile Management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100" dirty="0"/>
              <a:t>Effective user profile management for personalization and a consistent user experience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708E-0F3F-7897-1EF9-7539BCF6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283" y="164439"/>
            <a:ext cx="9291215" cy="1049235"/>
          </a:xfrm>
        </p:spPr>
        <p:txBody>
          <a:bodyPr/>
          <a:lstStyle/>
          <a:p>
            <a:r>
              <a:rPr lang="en-US" cap="none" dirty="0"/>
              <a:t>Optimizing  VDI  For Success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F95D-BD4B-A6AD-5DEC-7C476D9F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89304"/>
            <a:ext cx="9291215" cy="417704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Resource Allocation Best Practices</a:t>
            </a:r>
            <a:r>
              <a:rPr lang="en-US" b="1" dirty="0"/>
              <a:t>: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Provides actionable tips on optimizing CPU , RAM , and storage allocation for an efficient VDI environment.</a:t>
            </a:r>
          </a:p>
          <a:p>
            <a:r>
              <a:rPr lang="en-US" b="1" dirty="0"/>
              <a:t>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 profile Management Tools:</a:t>
            </a:r>
          </a:p>
          <a:p>
            <a:pPr marL="0" indent="0">
              <a:buNone/>
            </a:pPr>
            <a:r>
              <a:rPr lang="en-US" dirty="0"/>
              <a:t> Recommend efficient user profile management tools to facilitate personalization and consistency across virtual desktop sessions.</a:t>
            </a:r>
          </a:p>
          <a:p>
            <a:r>
              <a:rPr lang="en-US" sz="2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best practices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Highlight recommended security measures for VDI configurations balancing protection and performance effectively</a:t>
            </a:r>
          </a:p>
        </p:txBody>
      </p:sp>
    </p:spTree>
    <p:extLst>
      <p:ext uri="{BB962C8B-B14F-4D97-AF65-F5344CB8AC3E}">
        <p14:creationId xmlns:p14="http://schemas.microsoft.com/office/powerpoint/2010/main" val="16030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</TotalTime>
  <Words>1412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Wingdings</vt:lpstr>
      <vt:lpstr>Gallery</vt:lpstr>
      <vt:lpstr>Custom Design</vt:lpstr>
      <vt:lpstr>Virtual Desktop infrastructure</vt:lpstr>
      <vt:lpstr>synopsis</vt:lpstr>
      <vt:lpstr>what is VDI?</vt:lpstr>
      <vt:lpstr>In simpler terms by using VDI you can access your virtual desktops remotely</vt:lpstr>
      <vt:lpstr>Hypervisor                                    connection                                                        broker                                     </vt:lpstr>
      <vt:lpstr> Desktop pools                     Application                                                                                virtualization                                                                                                                           </vt:lpstr>
      <vt:lpstr>How   vdi   works?</vt:lpstr>
      <vt:lpstr> </vt:lpstr>
      <vt:lpstr>Optimizing  VDI  For Success</vt:lpstr>
      <vt:lpstr>Benefits of virtual desktop infrastructure (Vdi)</vt:lpstr>
      <vt:lpstr>Conclusion  By addressing past challenges and optimizing VDI configurations , organizations can unlock the full potential of virtual desktop infrastructure , fostering a positive and efficient user experience in the modern digital workspace.   </vt:lpstr>
      <vt:lpstr>thank   you</vt:lpstr>
      <vt:lpstr> algorithm</vt:lpstr>
      <vt:lpstr> 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CHANDANA M</dc:creator>
  <cp:lastModifiedBy>RM Harshitha</cp:lastModifiedBy>
  <cp:revision>7</cp:revision>
  <dcterms:created xsi:type="dcterms:W3CDTF">2024-09-26T10:04:33Z</dcterms:created>
  <dcterms:modified xsi:type="dcterms:W3CDTF">2024-09-28T03:44:58Z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